
<file path=[Content_Types].xml><?xml version="1.0" encoding="utf-8"?>
<Types xmlns="http://schemas.openxmlformats.org/package/2006/content-types">
  <Default Extension="jpeg" ContentType="image/jpeg"/>
  <Default Extension="wav" ContentType="audio/x-wav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ink/ink1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2"/>
  </p:handoutMasterIdLst>
  <p:sldIdLst>
    <p:sldId id="434" r:id="rId3"/>
    <p:sldId id="759" r:id="rId5"/>
    <p:sldId id="821" r:id="rId6"/>
    <p:sldId id="822" r:id="rId7"/>
    <p:sldId id="823" r:id="rId8"/>
    <p:sldId id="911" r:id="rId9"/>
    <p:sldId id="825" r:id="rId10"/>
    <p:sldId id="876" r:id="rId11"/>
    <p:sldId id="827" r:id="rId12"/>
    <p:sldId id="828" r:id="rId13"/>
    <p:sldId id="829" r:id="rId14"/>
    <p:sldId id="830" r:id="rId15"/>
    <p:sldId id="831" r:id="rId16"/>
    <p:sldId id="833" r:id="rId17"/>
    <p:sldId id="877" r:id="rId18"/>
    <p:sldId id="835" r:id="rId19"/>
    <p:sldId id="908" r:id="rId20"/>
    <p:sldId id="837" r:id="rId21"/>
    <p:sldId id="838" r:id="rId22"/>
    <p:sldId id="839" r:id="rId23"/>
    <p:sldId id="840" r:id="rId24"/>
    <p:sldId id="841" r:id="rId25"/>
    <p:sldId id="842" r:id="rId26"/>
    <p:sldId id="843" r:id="rId27"/>
    <p:sldId id="844" r:id="rId28"/>
    <p:sldId id="845" r:id="rId29"/>
    <p:sldId id="846" r:id="rId30"/>
    <p:sldId id="847" r:id="rId31"/>
    <p:sldId id="848" r:id="rId32"/>
    <p:sldId id="849" r:id="rId33"/>
    <p:sldId id="850" r:id="rId34"/>
    <p:sldId id="851" r:id="rId35"/>
    <p:sldId id="852" r:id="rId36"/>
    <p:sldId id="853" r:id="rId37"/>
    <p:sldId id="854" r:id="rId38"/>
    <p:sldId id="855" r:id="rId39"/>
    <p:sldId id="856" r:id="rId40"/>
    <p:sldId id="857" r:id="rId41"/>
    <p:sldId id="879" r:id="rId42"/>
    <p:sldId id="880" r:id="rId43"/>
    <p:sldId id="899" r:id="rId44"/>
    <p:sldId id="900" r:id="rId45"/>
    <p:sldId id="901" r:id="rId46"/>
    <p:sldId id="902" r:id="rId47"/>
    <p:sldId id="903" r:id="rId48"/>
    <p:sldId id="888" r:id="rId49"/>
    <p:sldId id="861" r:id="rId50"/>
    <p:sldId id="862" r:id="rId51"/>
    <p:sldId id="886" r:id="rId52"/>
    <p:sldId id="881" r:id="rId53"/>
    <p:sldId id="883" r:id="rId54"/>
    <p:sldId id="909" r:id="rId55"/>
    <p:sldId id="884" r:id="rId56"/>
    <p:sldId id="897" r:id="rId57"/>
    <p:sldId id="863" r:id="rId58"/>
    <p:sldId id="864" r:id="rId59"/>
    <p:sldId id="887" r:id="rId60"/>
    <p:sldId id="867" r:id="rId61"/>
    <p:sldId id="868" r:id="rId62"/>
    <p:sldId id="869" r:id="rId63"/>
    <p:sldId id="870" r:id="rId64"/>
    <p:sldId id="871" r:id="rId65"/>
    <p:sldId id="895" r:id="rId66"/>
    <p:sldId id="896" r:id="rId67"/>
    <p:sldId id="892" r:id="rId68"/>
    <p:sldId id="893" r:id="rId69"/>
    <p:sldId id="894" r:id="rId70"/>
    <p:sldId id="872" r:id="rId71"/>
    <p:sldId id="913" r:id="rId72"/>
    <p:sldId id="878" r:id="rId73"/>
    <p:sldId id="885" r:id="rId74"/>
    <p:sldId id="936" r:id="rId75"/>
    <p:sldId id="937" r:id="rId76"/>
    <p:sldId id="904" r:id="rId77"/>
    <p:sldId id="905" r:id="rId78"/>
    <p:sldId id="906" r:id="rId79"/>
    <p:sldId id="907" r:id="rId80"/>
    <p:sldId id="276" r:id="rId81"/>
  </p:sldIdLst>
  <p:sldSz cx="9144000" cy="6858000" type="screen4x3"/>
  <p:notesSz cx="972312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E39"/>
    <a:srgbClr val="F8F8F8"/>
    <a:srgbClr val="FFFFFF"/>
    <a:srgbClr val="C0C0C0"/>
    <a:srgbClr val="2FBFFF"/>
    <a:srgbClr val="1C1C1C"/>
    <a:srgbClr val="969696"/>
    <a:srgbClr val="E36803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313" autoAdjust="0"/>
    <p:restoredTop sz="61448" autoAdjust="0"/>
  </p:normalViewPr>
  <p:slideViewPr>
    <p:cSldViewPr snapToGrid="0">
      <p:cViewPr varScale="1">
        <p:scale>
          <a:sx n="61" d="100"/>
          <a:sy n="61" d="100"/>
        </p:scale>
        <p:origin x="2404" y="44"/>
      </p:cViewPr>
      <p:guideLst>
        <p:guide orient="horz" pos="2118"/>
        <p:guide pos="2913"/>
      </p:guideLst>
    </p:cSldViewPr>
  </p:slideViewPr>
  <p:outlineViewPr>
    <p:cViewPr>
      <p:scale>
        <a:sx n="33" d="100"/>
        <a:sy n="33" d="100"/>
      </p:scale>
      <p:origin x="0" y="-25096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-10944"/>
    </p:cViewPr>
  </p:sorterViewPr>
  <p:notesViewPr>
    <p:cSldViewPr snapToGrid="0">
      <p:cViewPr varScale="1">
        <p:scale>
          <a:sx n="68" d="100"/>
          <a:sy n="68" d="100"/>
        </p:scale>
        <p:origin x="172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5" Type="http://schemas.openxmlformats.org/officeDocument/2006/relationships/tableStyles" Target="tableStyles.xml"/><Relationship Id="rId84" Type="http://schemas.openxmlformats.org/officeDocument/2006/relationships/viewProps" Target="viewProps.xml"/><Relationship Id="rId83" Type="http://schemas.openxmlformats.org/officeDocument/2006/relationships/presProps" Target="presProps.xml"/><Relationship Id="rId82" Type="http://schemas.openxmlformats.org/officeDocument/2006/relationships/handoutMaster" Target="handoutMasters/handoutMaster1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1481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07038" y="0"/>
            <a:ext cx="421481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421481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07038" y="6513513"/>
            <a:ext cx="421481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EF2C57C-DB31-44E9-81E4-607D253F6634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1-03-19T14:11:40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1 12 1212,'0'-1'-1013,"0"0"814,1 1 199,-1-1 0,0 1 0,0-1-1,1 0 2,-1 1-1,1-1 0,-1 1 0,1-1 0,-1 1 0,0 0 0,1-1 0,0 1 0,-1-1-1,1 1 2,-1 0-1,1-1 0,-1 1 0,1 0 0,0 0 0,-1-1 0,1 1 0,0 0-1,-1 0 2,1 0-1,-1 0 0,1 0 0,0 0 0,-1 0 0,1 0 0,0 0 0,-1 0 0,1 0-1,0 1 2,-1-1-1,1 0 0,0 0 0,0 1-199,4-1 508,0 9-598,50 49-1719,-55-58 3927,0 1-1918,0-1-2,0 0 1,0 1 0,1-1 1,-1 0-2,0 0 1,0 1 0,0-1 1,1 0-2,-1 0 1,0 0 0,1 1 1,-1-1-2,0 0 1,0 0 0,1 0 1,-1 0-2,0 0 1,1 0 0,-1 1 1,0-1-2,1 0 1,-1 0 0,0 0 1,0 0-2,1 0 1,-1 0 0,0 0 1,1 0-2,-1-1 1,0 1 0,1 0 1,-1 0-2,0 0 1,1 0 0,-1 0 1,0 0-2,0-1 1,1 1 0,-1 0 1,0 0-2,0 0 1,1-1 0,-1 1 1,0 0 67,1-1-256,0-1 188,-1 1 0,1 0 0,-1-1 0,1 1 0,-1-1 0,0 1 0,1-1 0,-1 1 0,0-1 0,0 1 0,0-2 188,0-21-1896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1481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07038" y="0"/>
            <a:ext cx="421481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48013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1550" y="3257550"/>
            <a:ext cx="7780338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  <a:endParaRPr lang="en-US" altLang="zh-CN" noProof="0"/>
          </a:p>
          <a:p>
            <a:pPr lvl="1"/>
            <a:r>
              <a:rPr lang="en-US" altLang="zh-CN" noProof="0"/>
              <a:t>Second level</a:t>
            </a:r>
            <a:endParaRPr lang="en-US" altLang="zh-CN" noProof="0"/>
          </a:p>
          <a:p>
            <a:pPr lvl="2"/>
            <a:r>
              <a:rPr lang="en-US" altLang="zh-CN" noProof="0"/>
              <a:t>Third level</a:t>
            </a:r>
            <a:endParaRPr lang="en-US" altLang="zh-CN" noProof="0"/>
          </a:p>
          <a:p>
            <a:pPr lvl="3"/>
            <a:r>
              <a:rPr lang="en-US" altLang="zh-CN" noProof="0"/>
              <a:t>Fourth level</a:t>
            </a:r>
            <a:endParaRPr lang="en-US" altLang="zh-CN" noProof="0"/>
          </a:p>
          <a:p>
            <a:pPr lvl="4"/>
            <a:r>
              <a:rPr lang="en-US" altLang="zh-CN" noProof="0"/>
              <a:t>Fifth level</a:t>
            </a:r>
            <a:endParaRPr lang="en-US" altLang="zh-CN" noProof="0"/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421481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07038" y="6513513"/>
            <a:ext cx="421481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71E443A-DDB4-424F-AD02-EE58CDCED874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/>
              <a:t> int a[]={1,2,3,4,5};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*p=a;</a:t>
            </a:r>
            <a:endParaRPr lang="en-US" altLang="zh-CN" dirty="0"/>
          </a:p>
          <a:p>
            <a:r>
              <a:rPr lang="en-US" altLang="zh-CN" dirty="0"/>
              <a:t> cout &lt;&lt; p&lt;&lt;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cout &lt;&lt; *p++&lt;&lt;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cout &lt;&lt; p&lt;&lt;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cout &lt;&lt; *p&lt;&lt;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cout &lt;&lt; (*p)++&lt;&lt;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cout &lt;&lt; p&lt;&lt;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cout &lt;&lt; *p&lt;&lt;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0x6dfee8</a:t>
            </a:r>
            <a:endParaRPr lang="en-US" altLang="zh-CN" dirty="0"/>
          </a:p>
          <a:p>
            <a:r>
              <a:rPr lang="en-US" altLang="zh-CN" dirty="0"/>
              <a:t>1</a:t>
            </a:r>
            <a:endParaRPr lang="en-US" altLang="zh-CN" dirty="0"/>
          </a:p>
          <a:p>
            <a:r>
              <a:rPr lang="en-US" altLang="zh-CN" dirty="0"/>
              <a:t>0x6dfeec</a:t>
            </a:r>
            <a:endParaRPr lang="en-US" altLang="zh-CN" dirty="0"/>
          </a:p>
          <a:p>
            <a:r>
              <a:rPr lang="en-US" altLang="zh-CN" dirty="0"/>
              <a:t>2</a:t>
            </a:r>
            <a:endParaRPr lang="en-US" altLang="zh-CN" dirty="0"/>
          </a:p>
          <a:p>
            <a:r>
              <a:rPr lang="en-US" altLang="zh-CN" dirty="0"/>
              <a:t>2</a:t>
            </a:r>
            <a:endParaRPr lang="en-US" altLang="zh-CN" dirty="0"/>
          </a:p>
          <a:p>
            <a:r>
              <a:rPr lang="en-US" altLang="zh-CN" dirty="0"/>
              <a:t>0x6dfeec</a:t>
            </a:r>
            <a:endParaRPr lang="en-US" altLang="zh-CN" dirty="0"/>
          </a:p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2468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557D882A-F66F-4115-86EA-78346E253659}" type="datetime1">
              <a:rPr lang="zh-CN" altLang="en-US" smtClean="0"/>
            </a:fld>
            <a:endParaRPr lang="en-US" altLang="zh-CN"/>
          </a:p>
        </p:txBody>
      </p:sp>
      <p:sp>
        <p:nvSpPr>
          <p:cNvPr id="62469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2E94CA-1624-4382-B8CC-9374B527D58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地址为</a:t>
            </a:r>
            <a:r>
              <a:rPr lang="en-US" altLang="zh-CN" dirty="0"/>
              <a:t>0</a:t>
            </a:r>
            <a:r>
              <a:rPr lang="zh-CN" altLang="en-US" dirty="0"/>
              <a:t>的内存单元是一个特殊的单元，系统保证该单元谁都不能用，将一个指针的值设置为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和字符串用‘</a:t>
            </a:r>
            <a:r>
              <a:rPr lang="en-US" altLang="zh-CN" dirty="0"/>
              <a:t>\0</a:t>
            </a:r>
            <a:r>
              <a:rPr lang="zh-CN" altLang="en-US" dirty="0"/>
              <a:t>’结尾类似，它可以表示一种状态，还没开始或者已经结束。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C++</a:t>
            </a:r>
            <a:r>
              <a:rPr lang="zh-CN" altLang="en-US" dirty="0"/>
              <a:t>定义了大写的常量</a:t>
            </a:r>
            <a:r>
              <a:rPr lang="en-US" altLang="zh-CN" dirty="0"/>
              <a:t>NULL</a:t>
            </a:r>
            <a:r>
              <a:rPr lang="zh-CN" altLang="en-US" dirty="0"/>
              <a:t>，表示</a:t>
            </a:r>
            <a:r>
              <a:rPr lang="en-US" altLang="zh-CN" dirty="0"/>
              <a:t>0</a:t>
            </a:r>
            <a:r>
              <a:rPr lang="zh-CN" altLang="en-US" dirty="0"/>
              <a:t>，我们在很多程序里都看到过这种写法，</a:t>
            </a:r>
            <a:r>
              <a:rPr lang="en-US" altLang="zh-CN" dirty="0"/>
              <a:t>p=NULL</a:t>
            </a:r>
            <a:r>
              <a:rPr lang="zh-CN" altLang="en-US" dirty="0"/>
              <a:t>和</a:t>
            </a:r>
            <a:r>
              <a:rPr lang="en-US" altLang="zh-CN" dirty="0"/>
              <a:t>p=0</a:t>
            </a:r>
            <a:r>
              <a:rPr lang="zh-CN" altLang="en-US" dirty="0"/>
              <a:t>是等价的写法。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endParaRPr lang="en-US" altLang="zh-CN" dirty="0"/>
          </a:p>
          <a:p>
            <a:r>
              <a:rPr lang="en-US" altLang="zh-CN" dirty="0"/>
              <a:t>char  *p1;</a:t>
            </a:r>
            <a:endParaRPr lang="en-US" altLang="zh-CN" dirty="0"/>
          </a:p>
          <a:p>
            <a:r>
              <a:rPr lang="en-US" altLang="zh-CN" dirty="0"/>
              <a:t>void  *p2;</a:t>
            </a:r>
            <a:endParaRPr lang="en-US" altLang="zh-CN" dirty="0"/>
          </a:p>
          <a:p>
            <a:r>
              <a:rPr lang="en-US" altLang="zh-CN" dirty="0"/>
              <a:t>cout&lt;&lt;</a:t>
            </a:r>
            <a:r>
              <a:rPr lang="en-US" altLang="zh-CN" dirty="0" err="1"/>
              <a:t>sizeof</a:t>
            </a:r>
            <a:r>
              <a:rPr lang="en-US" altLang="zh-CN" dirty="0"/>
              <a:t>(p1)&lt;&lt;</a:t>
            </a:r>
            <a:r>
              <a:rPr lang="en-US" altLang="zh-CN" dirty="0" err="1"/>
              <a:t>endl</a:t>
            </a:r>
            <a:r>
              <a:rPr lang="en-US" altLang="zh-CN" dirty="0"/>
              <a:t>;    //4</a:t>
            </a:r>
            <a:endParaRPr lang="en-US" altLang="zh-CN" dirty="0"/>
          </a:p>
          <a:p>
            <a:r>
              <a:rPr lang="en-US" altLang="zh-CN" dirty="0"/>
              <a:t>cout&lt;&lt;</a:t>
            </a:r>
            <a:r>
              <a:rPr lang="en-US" altLang="zh-CN" dirty="0" err="1"/>
              <a:t>sizeof</a:t>
            </a:r>
            <a:r>
              <a:rPr lang="en-US" altLang="zh-CN" dirty="0"/>
              <a:t>(p2)&lt;&lt;</a:t>
            </a:r>
            <a:r>
              <a:rPr lang="en-US" altLang="zh-CN" dirty="0" err="1"/>
              <a:t>endl</a:t>
            </a:r>
            <a:r>
              <a:rPr lang="en-US" altLang="zh-CN" dirty="0"/>
              <a:t>;    //4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altLang="zh-CN" dirty="0"/>
          </a:p>
          <a:p>
            <a:r>
              <a:rPr lang="en-US" altLang="zh-CN" dirty="0"/>
              <a:t>int main()</a:t>
            </a:r>
            <a:endParaRPr lang="en-US" altLang="zh-CN" dirty="0"/>
          </a:p>
          <a:p>
            <a:r>
              <a:rPr lang="en-US" altLang="zh-CN" dirty="0"/>
              <a:t>{</a:t>
            </a:r>
            <a:endParaRPr lang="en-US" altLang="zh-CN" dirty="0"/>
          </a:p>
          <a:p>
            <a:r>
              <a:rPr lang="en-US" altLang="zh-CN" dirty="0"/>
              <a:t> char *p[2]={"</a:t>
            </a:r>
            <a:r>
              <a:rPr lang="en-US" altLang="zh-CN" dirty="0" err="1"/>
              <a:t>hello","world</a:t>
            </a:r>
            <a:r>
              <a:rPr lang="en-US" altLang="zh-CN" dirty="0"/>
              <a:t>"};</a:t>
            </a:r>
            <a:endParaRPr lang="en-US" altLang="zh-CN" dirty="0"/>
          </a:p>
          <a:p>
            <a:r>
              <a:rPr lang="en-US" altLang="zh-CN" dirty="0"/>
              <a:t> char **q;</a:t>
            </a:r>
            <a:endParaRPr lang="en-US" altLang="zh-CN" dirty="0"/>
          </a:p>
          <a:p>
            <a:r>
              <a:rPr lang="en-US" altLang="zh-CN" dirty="0"/>
              <a:t> q=p;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cout&lt;&lt;q&lt;&lt;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cout&lt;&lt;*(q)&lt;&lt;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cout&lt;&lt;(int *)(*q)&lt;&lt;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cout&lt;&lt;*(q+1)&lt;&lt;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cout&lt;&lt;(int *)(*(q+1))&lt;&lt;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cout&lt;&lt;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cout&lt;&lt;p[0]&lt;&lt;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cout&lt;&lt;(int *)(p[0])&lt;&lt;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cout&lt;&lt;p[1]&lt;&lt;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cout&lt;&lt;(int *)(p[1])&lt;&lt;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return 1;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------------------------------------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int main()</a:t>
            </a:r>
            <a:endParaRPr lang="en-US" altLang="zh-CN" dirty="0"/>
          </a:p>
          <a:p>
            <a:r>
              <a:rPr lang="en-US" altLang="zh-CN" dirty="0"/>
              <a:t>{</a:t>
            </a:r>
            <a:endParaRPr lang="en-US" altLang="zh-CN" dirty="0"/>
          </a:p>
          <a:p>
            <a:r>
              <a:rPr lang="en-US" altLang="zh-CN" dirty="0"/>
              <a:t> int **p=new int*[2],*k;</a:t>
            </a:r>
            <a:endParaRPr lang="en-US" altLang="zh-CN" dirty="0"/>
          </a:p>
          <a:p>
            <a:r>
              <a:rPr lang="en-US" altLang="zh-CN" dirty="0"/>
              <a:t> p[0]=new int[2];</a:t>
            </a:r>
            <a:endParaRPr lang="en-US" altLang="zh-CN" dirty="0"/>
          </a:p>
          <a:p>
            <a:r>
              <a:rPr lang="en-US" altLang="zh-CN" dirty="0"/>
              <a:t> p[1]=new int[2];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p[0][0]=1;</a:t>
            </a:r>
            <a:endParaRPr lang="en-US" altLang="zh-CN" dirty="0"/>
          </a:p>
          <a:p>
            <a:r>
              <a:rPr lang="en-US" altLang="zh-CN" dirty="0"/>
              <a:t> p[0][1]=2;</a:t>
            </a:r>
            <a:endParaRPr lang="en-US" altLang="zh-CN" dirty="0"/>
          </a:p>
          <a:p>
            <a:r>
              <a:rPr lang="en-US" altLang="zh-CN" dirty="0"/>
              <a:t> p[1][0]=3;</a:t>
            </a:r>
            <a:endParaRPr lang="en-US" altLang="zh-CN" dirty="0"/>
          </a:p>
          <a:p>
            <a:r>
              <a:rPr lang="en-US" altLang="zh-CN" dirty="0"/>
              <a:t> p[1][1]=4;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cout&lt;&lt;p&lt;&lt;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cout&lt;&lt;p[0]&lt;&lt;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cout&lt;&lt;*(p+1)&lt;&lt;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cout&lt;&lt;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cout&lt;&lt;p[0][0]&lt;&lt;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cout&lt;&lt;p[1][0]&lt;&lt;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cout&lt;&lt;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k=*p;</a:t>
            </a:r>
            <a:endParaRPr lang="en-US" altLang="zh-CN" dirty="0"/>
          </a:p>
          <a:p>
            <a:r>
              <a:rPr lang="en-US" altLang="zh-CN" dirty="0"/>
              <a:t> cout&lt;&lt;*(k+1)&lt;&lt;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return 1;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这个程序也可以写得更简练一些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void swap(int  *p1, int  *p2)</a:t>
            </a:r>
            <a:endParaRPr lang="en-US" altLang="zh-CN" dirty="0"/>
          </a:p>
          <a:p>
            <a:r>
              <a:rPr lang="en-US" altLang="zh-CN" dirty="0"/>
              <a:t>{   int p;</a:t>
            </a:r>
            <a:endParaRPr lang="en-US" altLang="zh-CN" dirty="0"/>
          </a:p>
          <a:p>
            <a:r>
              <a:rPr lang="en-US" altLang="zh-CN" dirty="0"/>
              <a:t>    p=*p1;</a:t>
            </a:r>
            <a:endParaRPr lang="en-US" altLang="zh-CN" dirty="0"/>
          </a:p>
          <a:p>
            <a:r>
              <a:rPr lang="en-US" altLang="zh-CN" dirty="0"/>
              <a:t>    *p1=*p2;</a:t>
            </a:r>
            <a:endParaRPr lang="en-US" altLang="zh-CN" dirty="0"/>
          </a:p>
          <a:p>
            <a:r>
              <a:rPr lang="en-US" altLang="zh-CN" dirty="0"/>
              <a:t>    *p2=p;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r>
              <a:rPr lang="en-US" altLang="zh-CN" dirty="0"/>
              <a:t>main()</a:t>
            </a:r>
            <a:endParaRPr lang="en-US" altLang="zh-CN" dirty="0"/>
          </a:p>
          <a:p>
            <a:r>
              <a:rPr lang="en-US" altLang="zh-CN" dirty="0"/>
              <a:t>{   int </a:t>
            </a:r>
            <a:r>
              <a:rPr lang="en-US" altLang="zh-CN" dirty="0" err="1"/>
              <a:t>a,b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a=5;   b=9;</a:t>
            </a:r>
            <a:endParaRPr lang="en-US" altLang="zh-CN" dirty="0"/>
          </a:p>
          <a:p>
            <a:r>
              <a:rPr lang="en-US" altLang="zh-CN" dirty="0"/>
              <a:t>    if(a&lt;b)</a:t>
            </a:r>
            <a:endParaRPr lang="en-US" altLang="zh-CN" dirty="0"/>
          </a:p>
          <a:p>
            <a:r>
              <a:rPr lang="en-US" altLang="zh-CN" dirty="0"/>
              <a:t>       swap(&amp;</a:t>
            </a:r>
            <a:r>
              <a:rPr lang="en-US" altLang="zh-CN" dirty="0" err="1"/>
              <a:t>a,&amp;b</a:t>
            </a:r>
            <a:r>
              <a:rPr lang="en-US" altLang="zh-CN" dirty="0"/>
              <a:t>);</a:t>
            </a:r>
            <a:endParaRPr lang="en-US" altLang="zh-CN" dirty="0"/>
          </a:p>
          <a:p>
            <a:r>
              <a:rPr lang="en-US" altLang="zh-CN" dirty="0"/>
              <a:t>    cout&lt;&lt;a&lt;&lt;b;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程序设计中使用指针可以获得很多好处，比如：</a:t>
            </a:r>
            <a:r>
              <a:rPr lang="en-US" altLang="zh-CN" dirty="0"/>
              <a:t>		</a:t>
            </a:r>
            <a:endParaRPr lang="en-US" altLang="zh-CN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/>
              <a:t>使程序简洁、紧凑、高效。</a:t>
            </a:r>
            <a:endParaRPr lang="zh-CN" altLang="en-US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/>
              <a:t>有效地表示复杂的数据结构，比如链表。</a:t>
            </a:r>
            <a:endParaRPr lang="zh-CN" altLang="en-US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/>
              <a:t>动态分配内存，用完后可以释放，适合大数据的应用程序（</a:t>
            </a:r>
            <a:r>
              <a:rPr lang="en-US" altLang="zh-CN" dirty="0" err="1"/>
              <a:t>c++</a:t>
            </a:r>
            <a:r>
              <a:rPr lang="zh-CN" altLang="en-US" dirty="0"/>
              <a:t>中定义数组，其大小要一开始就确定，但很多应用是由用户现场确定数据数目的，需要使用动态分配）</a:t>
            </a:r>
            <a:endParaRPr lang="zh-CN" altLang="en-US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/>
              <a:t>可以得到多于一个的函数返回值。（注意：当函数参数是指针，同时在函数里需要改变指针值时，该参数必须用二级指针或指针的引用才能达到目的。）</a:t>
            </a:r>
            <a:endParaRPr lang="en-US" altLang="zh-CN" dirty="0"/>
          </a:p>
          <a:p>
            <a:pPr marL="228600" indent="-228600">
              <a:buFont typeface="+mj-lt"/>
              <a:buAutoNum type="arabicPeriod"/>
            </a:pPr>
            <a:endParaRPr lang="en-US" altLang="zh-CN" dirty="0"/>
          </a:p>
          <a:p>
            <a:pPr marL="0" indent="0">
              <a:buFont typeface="+mj-lt"/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假设指针</a:t>
            </a:r>
            <a:r>
              <a:rPr lang="en-US" altLang="zh-CN" dirty="0"/>
              <a:t>p</a:t>
            </a:r>
            <a:r>
              <a:rPr lang="zh-CN" altLang="en-US" dirty="0"/>
              <a:t>指向一维数组</a:t>
            </a:r>
            <a:r>
              <a:rPr lang="en-US" altLang="zh-CN" dirty="0"/>
              <a:t>array</a:t>
            </a:r>
            <a:r>
              <a:rPr lang="zh-CN" altLang="en-US" dirty="0"/>
              <a:t>，则</a:t>
            </a:r>
            <a:endParaRPr lang="en-US" altLang="zh-CN" dirty="0"/>
          </a:p>
          <a:p>
            <a:r>
              <a:rPr lang="en-US" altLang="zh-CN" dirty="0"/>
              <a:t>P=&amp;array[0]</a:t>
            </a:r>
            <a:endParaRPr lang="en-US" altLang="zh-CN" dirty="0"/>
          </a:p>
          <a:p>
            <a:r>
              <a:rPr lang="zh-CN" altLang="en-US" dirty="0"/>
              <a:t>或</a:t>
            </a:r>
            <a:endParaRPr lang="en-US" altLang="zh-CN" dirty="0"/>
          </a:p>
          <a:p>
            <a:r>
              <a:rPr lang="en-US" altLang="zh-CN" dirty="0"/>
              <a:t>P=array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注意：</a:t>
            </a:r>
            <a:r>
              <a:rPr lang="en-US" altLang="zh-CN" dirty="0"/>
              <a:t>a</a:t>
            </a:r>
            <a:r>
              <a:rPr lang="zh-CN" altLang="en-US" dirty="0"/>
              <a:t>是地址，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是值</a:t>
            </a:r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所有的数组程序，都可以用指针完成。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从获取数组元素的地址和值来看，两者的使用方式完全一样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它们的差别仅仅在于，数组名是地址常量，不能重新被赋值，而指针变量可以被赋值。当数组元素被逐个处理时，我们很喜欢用</a:t>
            </a:r>
            <a:r>
              <a:rPr lang="en-US" altLang="zh-CN" dirty="0"/>
              <a:t>p++</a:t>
            </a:r>
            <a:r>
              <a:rPr lang="zh-CN" altLang="en-US" dirty="0"/>
              <a:t>或</a:t>
            </a:r>
            <a:r>
              <a:rPr lang="en-US" altLang="zh-CN" dirty="0"/>
              <a:t>p—</a:t>
            </a:r>
            <a:r>
              <a:rPr lang="zh-CN" altLang="en-US" dirty="0"/>
              <a:t>的方式，程序看上去比较简洁。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注意：</a:t>
            </a:r>
            <a:r>
              <a:rPr lang="en-US" altLang="zh-CN" dirty="0"/>
              <a:t>a</a:t>
            </a:r>
            <a:r>
              <a:rPr lang="zh-CN" altLang="en-US" dirty="0"/>
              <a:t>是地址，</a:t>
            </a:r>
            <a:r>
              <a:rPr lang="en-US" altLang="zh-CN" dirty="0"/>
              <a:t>a[0]</a:t>
            </a:r>
            <a:r>
              <a:rPr lang="zh-CN" altLang="en-US" dirty="0"/>
              <a:t>是值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当利用</a:t>
            </a:r>
            <a:r>
              <a:rPr lang="en-US" altLang="zh-CN" dirty="0" err="1"/>
              <a:t>cin</a:t>
            </a:r>
            <a:r>
              <a:rPr lang="en-US" altLang="zh-CN" dirty="0"/>
              <a:t>&gt;&gt;*p</a:t>
            </a:r>
            <a:r>
              <a:rPr lang="zh-CN" altLang="en-US" dirty="0"/>
              <a:t>来输入数据时，等数据输完后，</a:t>
            </a:r>
            <a:r>
              <a:rPr lang="en-US" altLang="zh-CN" dirty="0"/>
              <a:t>p</a:t>
            </a:r>
            <a:r>
              <a:rPr lang="zh-CN" altLang="en-US" dirty="0"/>
              <a:t>已经挪到最后一个元素的位置。因此，要用</a:t>
            </a:r>
            <a:r>
              <a:rPr lang="en-US" altLang="zh-CN" dirty="0"/>
              <a:t>p=a</a:t>
            </a:r>
            <a:r>
              <a:rPr lang="zh-CN" altLang="en-US" dirty="0"/>
              <a:t>语句将</a:t>
            </a:r>
            <a:r>
              <a:rPr lang="en-US" altLang="zh-CN" dirty="0"/>
              <a:t>p</a:t>
            </a:r>
            <a:r>
              <a:rPr lang="zh-CN" altLang="en-US" dirty="0"/>
              <a:t>重新指向数组的第一个元素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main()</a:t>
            </a:r>
            <a:endParaRPr lang="en-US" altLang="zh-CN" dirty="0"/>
          </a:p>
          <a:p>
            <a:r>
              <a:rPr lang="en-US" altLang="zh-CN" dirty="0"/>
              <a:t>{   int </a:t>
            </a:r>
            <a:r>
              <a:rPr lang="en-US" altLang="zh-CN" dirty="0" err="1"/>
              <a:t>i</a:t>
            </a:r>
            <a:r>
              <a:rPr lang="en-US" altLang="zh-CN" dirty="0"/>
              <a:t>,*p=new int[10];</a:t>
            </a:r>
            <a:endParaRPr lang="en-US" altLang="zh-CN" dirty="0"/>
          </a:p>
          <a:p>
            <a:r>
              <a:rPr lang="en-US" altLang="zh-CN" dirty="0"/>
              <a:t>    for(</a:t>
            </a:r>
            <a:r>
              <a:rPr lang="en-US" altLang="zh-CN" dirty="0" err="1"/>
              <a:t>i</a:t>
            </a:r>
            <a:r>
              <a:rPr lang="en-US" altLang="zh-CN" dirty="0"/>
              <a:t>=0;i&lt;10;i++)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en-US" altLang="zh-CN" dirty="0" err="1"/>
              <a:t>cin</a:t>
            </a:r>
            <a:r>
              <a:rPr lang="en-US" altLang="zh-CN" dirty="0"/>
              <a:t>&gt;&gt;*(</a:t>
            </a:r>
            <a:r>
              <a:rPr lang="en-US" altLang="zh-CN" dirty="0" err="1"/>
              <a:t>p+i</a:t>
            </a:r>
            <a:r>
              <a:rPr lang="en-US" altLang="zh-CN" dirty="0"/>
              <a:t>);</a:t>
            </a:r>
            <a:endParaRPr lang="en-US" altLang="zh-CN" dirty="0"/>
          </a:p>
          <a:p>
            <a:r>
              <a:rPr lang="en-US" altLang="zh-CN" dirty="0"/>
              <a:t>    inv(p,10);</a:t>
            </a:r>
            <a:endParaRPr lang="en-US" altLang="zh-CN" dirty="0"/>
          </a:p>
          <a:p>
            <a:r>
              <a:rPr lang="en-US" altLang="zh-CN" dirty="0"/>
              <a:t>    cout&lt;&lt;"result:\n";</a:t>
            </a:r>
            <a:endParaRPr lang="en-US" altLang="zh-CN" dirty="0"/>
          </a:p>
          <a:p>
            <a:r>
              <a:rPr lang="en-US" altLang="zh-CN" dirty="0"/>
              <a:t>    for(</a:t>
            </a:r>
            <a:r>
              <a:rPr lang="en-US" altLang="zh-CN" dirty="0" err="1"/>
              <a:t>i</a:t>
            </a:r>
            <a:r>
              <a:rPr lang="en-US" altLang="zh-CN" dirty="0"/>
              <a:t>=0;i&lt;10;i++)</a:t>
            </a:r>
            <a:endParaRPr lang="en-US" altLang="zh-CN" dirty="0"/>
          </a:p>
          <a:p>
            <a:r>
              <a:rPr lang="en-US" altLang="zh-CN" dirty="0"/>
              <a:t>       cout&lt;&lt;*(</a:t>
            </a:r>
            <a:r>
              <a:rPr lang="en-US" altLang="zh-CN" dirty="0" err="1"/>
              <a:t>p+i</a:t>
            </a:r>
            <a:r>
              <a:rPr lang="en-US" altLang="zh-CN" dirty="0"/>
              <a:t>)&lt;&lt;" ";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zh-CN" dirty="0"/>
              <a:t>#include &lt;iostream&gt;</a:t>
            </a:r>
            <a:endParaRPr lang="en-US" altLang="zh-CN" dirty="0"/>
          </a:p>
          <a:p>
            <a:r>
              <a:rPr lang="en-US" altLang="zh-CN" dirty="0"/>
              <a:t>using namespace std;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int main()</a:t>
            </a:r>
            <a:endParaRPr lang="en-US" altLang="zh-CN" dirty="0"/>
          </a:p>
          <a:p>
            <a:r>
              <a:rPr lang="en-US" altLang="zh-CN" dirty="0"/>
              <a:t>{ int a[2][3]={1,3,5,7,9,11};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cout&lt;&lt;a&lt;&lt;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cout&lt;&lt;a+1&lt;&lt;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cout&lt;&lt;a[0]&lt;&lt;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cout&lt;&lt;a[1]&lt;&lt;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cout&lt;&lt;*a&lt;&lt;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cout&lt;&lt;*(a+1)&lt;&lt;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cout&lt;&lt;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for(int </a:t>
            </a:r>
            <a:r>
              <a:rPr lang="en-US" altLang="zh-CN" dirty="0" err="1"/>
              <a:t>i</a:t>
            </a:r>
            <a:r>
              <a:rPr lang="en-US" altLang="zh-CN" dirty="0"/>
              <a:t>=0;i&lt;2;i++){</a:t>
            </a:r>
            <a:endParaRPr lang="en-US" altLang="zh-CN" dirty="0"/>
          </a:p>
          <a:p>
            <a:r>
              <a:rPr lang="en-US" altLang="zh-CN" dirty="0"/>
              <a:t>    for(int j=0;j&lt;3;j++){</a:t>
            </a:r>
            <a:endParaRPr lang="en-US" altLang="zh-CN" dirty="0"/>
          </a:p>
          <a:p>
            <a:r>
              <a:rPr lang="en-US" altLang="zh-CN" dirty="0"/>
              <a:t>        cout&lt;&lt;a[</a:t>
            </a:r>
            <a:r>
              <a:rPr lang="en-US" altLang="zh-CN" dirty="0" err="1"/>
              <a:t>i</a:t>
            </a:r>
            <a:r>
              <a:rPr lang="en-US" altLang="zh-CN" dirty="0"/>
              <a:t>][j]&lt;&lt;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}</a:t>
            </a:r>
            <a:endParaRPr lang="en-US" altLang="zh-CN" dirty="0"/>
          </a:p>
          <a:p>
            <a:r>
              <a:rPr lang="en-US" altLang="zh-CN" dirty="0"/>
              <a:t>  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cout&lt;&lt;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for(int </a:t>
            </a:r>
            <a:r>
              <a:rPr lang="en-US" altLang="zh-CN" dirty="0" err="1"/>
              <a:t>i</a:t>
            </a:r>
            <a:r>
              <a:rPr lang="en-US" altLang="zh-CN" dirty="0"/>
              <a:t>=0;i&lt;2;i++){</a:t>
            </a:r>
            <a:endParaRPr lang="en-US" altLang="zh-CN" dirty="0"/>
          </a:p>
          <a:p>
            <a:r>
              <a:rPr lang="en-US" altLang="zh-CN" dirty="0"/>
              <a:t>    for(int j=0;j&lt;3;j++){</a:t>
            </a:r>
            <a:endParaRPr lang="en-US" altLang="zh-CN" dirty="0"/>
          </a:p>
          <a:p>
            <a:r>
              <a:rPr lang="en-US" altLang="zh-CN" dirty="0"/>
              <a:t>        cout&lt;&lt;*(a[</a:t>
            </a:r>
            <a:r>
              <a:rPr lang="en-US" altLang="zh-CN" dirty="0" err="1"/>
              <a:t>i</a:t>
            </a:r>
            <a:r>
              <a:rPr lang="en-US" altLang="zh-CN" dirty="0"/>
              <a:t>]+j)&lt;&lt;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}</a:t>
            </a:r>
            <a:endParaRPr lang="en-US" altLang="zh-CN" dirty="0"/>
          </a:p>
          <a:p>
            <a:r>
              <a:rPr lang="en-US" altLang="zh-CN" dirty="0"/>
              <a:t>  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cout&lt;&lt;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for(int </a:t>
            </a:r>
            <a:r>
              <a:rPr lang="en-US" altLang="zh-CN" dirty="0" err="1"/>
              <a:t>i</a:t>
            </a:r>
            <a:r>
              <a:rPr lang="en-US" altLang="zh-CN" dirty="0"/>
              <a:t>=0;i&lt;2;i++){</a:t>
            </a:r>
            <a:endParaRPr lang="en-US" altLang="zh-CN" dirty="0"/>
          </a:p>
          <a:p>
            <a:r>
              <a:rPr lang="en-US" altLang="zh-CN" dirty="0"/>
              <a:t>    for(int j=0;j&lt;3;j++){</a:t>
            </a:r>
            <a:endParaRPr lang="en-US" altLang="zh-CN" dirty="0"/>
          </a:p>
          <a:p>
            <a:r>
              <a:rPr lang="en-US" altLang="zh-CN" dirty="0"/>
              <a:t>        cout&lt;&lt;*(*(</a:t>
            </a:r>
            <a:r>
              <a:rPr lang="en-US" altLang="zh-CN" dirty="0" err="1"/>
              <a:t>a+i</a:t>
            </a:r>
            <a:r>
              <a:rPr lang="en-US" altLang="zh-CN" dirty="0"/>
              <a:t>)+j)&lt;&lt;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}</a:t>
            </a:r>
            <a:endParaRPr lang="en-US" altLang="zh-CN" dirty="0"/>
          </a:p>
          <a:p>
            <a:r>
              <a:rPr lang="en-US" altLang="zh-CN" dirty="0"/>
              <a:t>  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、使用二维数组处理</a:t>
            </a:r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  <a:endParaRPr lang="en-US" altLang="zh-CN" dirty="0"/>
          </a:p>
          <a:p>
            <a:r>
              <a:rPr lang="en-US" altLang="zh-CN" dirty="0"/>
              <a:t>{ </a:t>
            </a:r>
            <a:r>
              <a:rPr lang="en-US" altLang="zh-CN" dirty="0" err="1"/>
              <a:t>int</a:t>
            </a:r>
            <a:r>
              <a:rPr lang="en-US" altLang="zh-CN" dirty="0"/>
              <a:t> a[2][3];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i,j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for(</a:t>
            </a:r>
            <a:r>
              <a:rPr lang="en-US" altLang="zh-CN" dirty="0" err="1"/>
              <a:t>i</a:t>
            </a:r>
            <a:r>
              <a:rPr lang="en-US" altLang="zh-CN" dirty="0"/>
              <a:t>=0;i&lt;2;i++){</a:t>
            </a:r>
            <a:endParaRPr lang="en-US" altLang="zh-CN" dirty="0"/>
          </a:p>
          <a:p>
            <a:r>
              <a:rPr lang="en-US" altLang="zh-CN" dirty="0"/>
              <a:t>    for(j=0;j&lt;3;j++){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en-US" altLang="zh-CN" dirty="0" err="1"/>
              <a:t>cin</a:t>
            </a:r>
            <a:r>
              <a:rPr lang="en-US" altLang="zh-CN" dirty="0"/>
              <a:t>&gt;&gt;a[</a:t>
            </a:r>
            <a:r>
              <a:rPr lang="en-US" altLang="zh-CN" dirty="0" err="1"/>
              <a:t>i</a:t>
            </a:r>
            <a:r>
              <a:rPr lang="en-US" altLang="zh-CN" dirty="0"/>
              <a:t>][j];</a:t>
            </a:r>
            <a:endParaRPr lang="en-US" altLang="zh-CN" dirty="0"/>
          </a:p>
          <a:p>
            <a:r>
              <a:rPr lang="en-US" altLang="zh-CN" dirty="0"/>
              <a:t>    }</a:t>
            </a:r>
            <a:endParaRPr lang="en-US" altLang="zh-CN" dirty="0"/>
          </a:p>
          <a:p>
            <a:r>
              <a:rPr lang="en-US" altLang="zh-CN" dirty="0"/>
              <a:t>  }</a:t>
            </a:r>
            <a:endParaRPr lang="en-US" altLang="zh-CN" dirty="0"/>
          </a:p>
          <a:p>
            <a:r>
              <a:rPr lang="en-US" altLang="zh-CN" dirty="0"/>
              <a:t>  for(</a:t>
            </a:r>
            <a:r>
              <a:rPr lang="en-US" altLang="zh-CN" dirty="0" err="1"/>
              <a:t>i</a:t>
            </a:r>
            <a:r>
              <a:rPr lang="en-US" altLang="zh-CN" dirty="0"/>
              <a:t>=0;i&lt;2;i++){</a:t>
            </a:r>
            <a:endParaRPr lang="en-US" altLang="zh-CN" dirty="0"/>
          </a:p>
          <a:p>
            <a:r>
              <a:rPr lang="en-US" altLang="zh-CN" dirty="0"/>
              <a:t>    for(j=0;j&lt;3;j++){</a:t>
            </a:r>
            <a:endParaRPr lang="en-US" altLang="zh-CN" dirty="0"/>
          </a:p>
          <a:p>
            <a:r>
              <a:rPr lang="en-US" altLang="zh-CN" dirty="0"/>
              <a:t>       cout&lt;&lt;a[</a:t>
            </a:r>
            <a:r>
              <a:rPr lang="en-US" altLang="zh-CN" dirty="0" err="1"/>
              <a:t>i</a:t>
            </a:r>
            <a:r>
              <a:rPr lang="en-US" altLang="zh-CN" dirty="0"/>
              <a:t>][j];</a:t>
            </a:r>
            <a:endParaRPr lang="en-US" altLang="zh-CN" dirty="0"/>
          </a:p>
          <a:p>
            <a:r>
              <a:rPr lang="en-US" altLang="zh-CN" dirty="0"/>
              <a:t>    }</a:t>
            </a:r>
            <a:endParaRPr lang="en-US" altLang="zh-CN" dirty="0"/>
          </a:p>
          <a:p>
            <a:r>
              <a:rPr lang="en-US" altLang="zh-CN" dirty="0"/>
              <a:t>  }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、使用一维指针处理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）注意，如果有</a:t>
            </a:r>
            <a:r>
              <a:rPr lang="en-US" altLang="zh-CN" dirty="0"/>
              <a:t>p++</a:t>
            </a:r>
            <a:r>
              <a:rPr lang="zh-CN" altLang="en-US" dirty="0"/>
              <a:t>语句，再次使用时要重新赋值，指向数组的第一个元素</a:t>
            </a:r>
            <a:endParaRPr lang="zh-CN" altLang="en-US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  <a:endParaRPr lang="en-US" altLang="zh-CN" dirty="0"/>
          </a:p>
          <a:p>
            <a:r>
              <a:rPr lang="en-US" altLang="zh-CN" dirty="0"/>
              <a:t>{ </a:t>
            </a:r>
            <a:r>
              <a:rPr lang="en-US" altLang="zh-CN" dirty="0" err="1"/>
              <a:t>int</a:t>
            </a:r>
            <a:r>
              <a:rPr lang="en-US" altLang="zh-CN" dirty="0"/>
              <a:t> *q=new </a:t>
            </a:r>
            <a:r>
              <a:rPr lang="en-US" altLang="zh-CN" dirty="0" err="1"/>
              <a:t>int</a:t>
            </a:r>
            <a:r>
              <a:rPr lang="en-US" altLang="zh-CN" dirty="0"/>
              <a:t>[6];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*p;</a:t>
            </a:r>
            <a:endParaRPr lang="en-US" altLang="zh-CN" dirty="0"/>
          </a:p>
          <a:p>
            <a:r>
              <a:rPr lang="en-US" altLang="zh-CN" dirty="0"/>
              <a:t>  p=q;</a:t>
            </a:r>
            <a:endParaRPr lang="en-US" altLang="zh-CN" dirty="0"/>
          </a:p>
          <a:p>
            <a:r>
              <a:rPr lang="en-US" altLang="zh-CN" dirty="0"/>
              <a:t>  int </a:t>
            </a:r>
            <a:r>
              <a:rPr lang="en-US" altLang="zh-CN" dirty="0" err="1"/>
              <a:t>i</a:t>
            </a:r>
            <a:r>
              <a:rPr lang="en-US" altLang="zh-CN" dirty="0"/>
              <a:t>, j;</a:t>
            </a:r>
            <a:endParaRPr lang="en-US" altLang="zh-CN" dirty="0"/>
          </a:p>
          <a:p>
            <a:r>
              <a:rPr lang="en-US" altLang="zh-CN" dirty="0"/>
              <a:t>  for(</a:t>
            </a:r>
            <a:r>
              <a:rPr lang="en-US" altLang="zh-CN" dirty="0" err="1"/>
              <a:t>i</a:t>
            </a:r>
            <a:r>
              <a:rPr lang="en-US" altLang="zh-CN" dirty="0"/>
              <a:t>=0;i&lt;6;i++){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en-US" altLang="zh-CN" dirty="0" err="1"/>
              <a:t>cin</a:t>
            </a:r>
            <a:r>
              <a:rPr lang="en-US" altLang="zh-CN" dirty="0"/>
              <a:t>&gt;&gt;*p++;</a:t>
            </a:r>
            <a:endParaRPr lang="en-US" altLang="zh-CN" dirty="0"/>
          </a:p>
          <a:p>
            <a:r>
              <a:rPr lang="en-US" altLang="zh-CN" dirty="0"/>
              <a:t>  }</a:t>
            </a:r>
            <a:endParaRPr lang="en-US" altLang="zh-CN" dirty="0"/>
          </a:p>
          <a:p>
            <a:r>
              <a:rPr lang="en-US" altLang="zh-CN" dirty="0"/>
              <a:t>  p=q;</a:t>
            </a:r>
            <a:endParaRPr lang="en-US" altLang="zh-CN" dirty="0"/>
          </a:p>
          <a:p>
            <a:r>
              <a:rPr lang="en-US" altLang="zh-CN" dirty="0"/>
              <a:t>  for(</a:t>
            </a:r>
            <a:r>
              <a:rPr lang="en-US" altLang="zh-CN" dirty="0" err="1"/>
              <a:t>i</a:t>
            </a:r>
            <a:r>
              <a:rPr lang="en-US" altLang="zh-CN" dirty="0"/>
              <a:t>=0;i&lt;2;i++){</a:t>
            </a:r>
            <a:endParaRPr lang="en-US" altLang="zh-CN" dirty="0"/>
          </a:p>
          <a:p>
            <a:r>
              <a:rPr lang="en-US" altLang="zh-CN" dirty="0"/>
              <a:t>    for(j=0;j&lt;3;j++){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en-US" altLang="zh-CN" dirty="0" err="1"/>
              <a:t>cout</a:t>
            </a:r>
            <a:r>
              <a:rPr lang="en-US" altLang="zh-CN" dirty="0"/>
              <a:t>&lt;&lt;*p++;</a:t>
            </a:r>
            <a:endParaRPr lang="en-US" altLang="zh-CN" dirty="0"/>
          </a:p>
          <a:p>
            <a:r>
              <a:rPr lang="en-US" altLang="zh-CN" dirty="0"/>
              <a:t>    }</a:t>
            </a:r>
            <a:endParaRPr lang="en-US" altLang="zh-CN" dirty="0"/>
          </a:p>
          <a:p>
            <a:r>
              <a:rPr lang="en-US" altLang="zh-CN" dirty="0"/>
              <a:t>  }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）没有</a:t>
            </a:r>
            <a:r>
              <a:rPr lang="en-US" altLang="zh-CN" dirty="0"/>
              <a:t>p++</a:t>
            </a:r>
            <a:r>
              <a:rPr lang="zh-CN" altLang="en-US" dirty="0"/>
              <a:t>语句</a:t>
            </a:r>
            <a:endParaRPr lang="en-US" altLang="zh-CN" dirty="0"/>
          </a:p>
          <a:p>
            <a:r>
              <a:rPr lang="en-US" altLang="zh-CN" dirty="0"/>
              <a:t>int main()</a:t>
            </a:r>
            <a:endParaRPr lang="en-US" altLang="zh-CN" dirty="0"/>
          </a:p>
          <a:p>
            <a:r>
              <a:rPr lang="en-US" altLang="zh-CN" dirty="0"/>
              <a:t>{ int *p=new int[6];</a:t>
            </a:r>
            <a:endParaRPr lang="en-US" altLang="zh-CN" dirty="0"/>
          </a:p>
          <a:p>
            <a:r>
              <a:rPr lang="en-US" altLang="zh-CN" dirty="0"/>
              <a:t>  int </a:t>
            </a:r>
            <a:r>
              <a:rPr lang="en-US" altLang="zh-CN" dirty="0" err="1"/>
              <a:t>i,j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for(</a:t>
            </a:r>
            <a:r>
              <a:rPr lang="en-US" altLang="zh-CN" dirty="0" err="1"/>
              <a:t>i</a:t>
            </a:r>
            <a:r>
              <a:rPr lang="en-US" altLang="zh-CN" dirty="0"/>
              <a:t>=0;i&lt;6;i++){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en-US" altLang="zh-CN" dirty="0" err="1"/>
              <a:t>cin</a:t>
            </a:r>
            <a:r>
              <a:rPr lang="en-US" altLang="zh-CN" dirty="0"/>
              <a:t>&gt;&gt;*(</a:t>
            </a:r>
            <a:r>
              <a:rPr lang="en-US" altLang="zh-CN" dirty="0" err="1"/>
              <a:t>p+i</a:t>
            </a:r>
            <a:r>
              <a:rPr lang="en-US" altLang="zh-CN" dirty="0"/>
              <a:t>);    //</a:t>
            </a:r>
            <a:r>
              <a:rPr lang="en-US" altLang="zh-CN" dirty="0" err="1"/>
              <a:t>cin</a:t>
            </a:r>
            <a:r>
              <a:rPr lang="en-US" altLang="zh-CN" dirty="0"/>
              <a:t>&gt;&gt;p[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endParaRPr lang="en-US" altLang="zh-CN" dirty="0"/>
          </a:p>
          <a:p>
            <a:r>
              <a:rPr lang="en-US" altLang="zh-CN" dirty="0"/>
              <a:t>  }</a:t>
            </a:r>
            <a:endParaRPr lang="en-US" altLang="zh-CN" dirty="0"/>
          </a:p>
          <a:p>
            <a:r>
              <a:rPr lang="en-US" altLang="zh-CN" dirty="0"/>
              <a:t>  for(</a:t>
            </a:r>
            <a:r>
              <a:rPr lang="en-US" altLang="zh-CN" dirty="0" err="1"/>
              <a:t>i</a:t>
            </a:r>
            <a:r>
              <a:rPr lang="en-US" altLang="zh-CN" dirty="0"/>
              <a:t>=0;i&lt;2;i++){</a:t>
            </a:r>
            <a:endParaRPr lang="en-US" altLang="zh-CN" dirty="0"/>
          </a:p>
          <a:p>
            <a:r>
              <a:rPr lang="en-US" altLang="zh-CN" dirty="0"/>
              <a:t>    for(j=0;j&lt;3;j++){</a:t>
            </a:r>
            <a:endParaRPr lang="en-US" altLang="zh-CN" dirty="0"/>
          </a:p>
          <a:p>
            <a:r>
              <a:rPr lang="en-US" altLang="zh-CN" dirty="0"/>
              <a:t>       cout&lt;&lt;*(</a:t>
            </a:r>
            <a:r>
              <a:rPr lang="en-US" altLang="zh-CN" dirty="0" err="1"/>
              <a:t>p+i</a:t>
            </a:r>
            <a:r>
              <a:rPr lang="en-US" altLang="zh-CN" dirty="0"/>
              <a:t>*3+j);</a:t>
            </a:r>
            <a:endParaRPr lang="en-US" altLang="zh-CN" dirty="0"/>
          </a:p>
          <a:p>
            <a:r>
              <a:rPr lang="en-US" altLang="zh-CN" dirty="0"/>
              <a:t>    }</a:t>
            </a:r>
            <a:endParaRPr lang="en-US" altLang="zh-CN" dirty="0"/>
          </a:p>
          <a:p>
            <a:r>
              <a:rPr lang="en-US" altLang="zh-CN" dirty="0"/>
              <a:t>  }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、使用指向数组的指针处理</a:t>
            </a:r>
            <a:endParaRPr lang="en-US" altLang="zh-CN" dirty="0"/>
          </a:p>
          <a:p>
            <a:r>
              <a:rPr lang="en-US" altLang="zh-CN" dirty="0"/>
              <a:t>int main()</a:t>
            </a:r>
            <a:endParaRPr lang="en-US" altLang="zh-CN" dirty="0"/>
          </a:p>
          <a:p>
            <a:r>
              <a:rPr lang="en-US" altLang="zh-CN" dirty="0"/>
              <a:t>{ int (*p)[3]=new int[2][3];  //</a:t>
            </a:r>
            <a:r>
              <a:rPr lang="zh-CN" altLang="en-US" dirty="0"/>
              <a:t>这种情况，分配的</a:t>
            </a:r>
            <a:r>
              <a:rPr lang="en-US" altLang="zh-CN" dirty="0"/>
              <a:t>6</a:t>
            </a:r>
            <a:r>
              <a:rPr lang="zh-CN" altLang="en-US" dirty="0"/>
              <a:t>个</a:t>
            </a:r>
            <a:r>
              <a:rPr lang="en-US" altLang="zh-CN" dirty="0"/>
              <a:t>int</a:t>
            </a:r>
            <a:r>
              <a:rPr lang="zh-CN" altLang="en-US" dirty="0"/>
              <a:t>数据地址是连续的</a:t>
            </a:r>
            <a:endParaRPr lang="en-US" altLang="zh-CN" dirty="0"/>
          </a:p>
          <a:p>
            <a:r>
              <a:rPr lang="en-US" altLang="zh-CN" dirty="0"/>
              <a:t>  int </a:t>
            </a:r>
            <a:r>
              <a:rPr lang="en-US" altLang="zh-CN" dirty="0" err="1"/>
              <a:t>i,j</a:t>
            </a:r>
            <a:r>
              <a:rPr lang="en-US" altLang="zh-CN" dirty="0"/>
              <a:t>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for(</a:t>
            </a:r>
            <a:r>
              <a:rPr lang="en-US" altLang="zh-CN" dirty="0" err="1"/>
              <a:t>i</a:t>
            </a:r>
            <a:r>
              <a:rPr lang="en-US" altLang="zh-CN" dirty="0"/>
              <a:t>=0;i&lt;2;i++){</a:t>
            </a:r>
            <a:endParaRPr lang="en-US" altLang="zh-CN" dirty="0"/>
          </a:p>
          <a:p>
            <a:r>
              <a:rPr lang="en-US" altLang="zh-CN" dirty="0"/>
              <a:t>    for(j=0;j&lt;3;j++){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en-US" altLang="zh-CN" dirty="0" err="1"/>
              <a:t>cin</a:t>
            </a:r>
            <a:r>
              <a:rPr lang="en-US" altLang="zh-CN" dirty="0"/>
              <a:t>&gt;&gt;*(*(</a:t>
            </a:r>
            <a:r>
              <a:rPr lang="en-US" altLang="zh-CN" dirty="0" err="1"/>
              <a:t>p+i</a:t>
            </a:r>
            <a:r>
              <a:rPr lang="en-US" altLang="zh-CN" dirty="0"/>
              <a:t>)+j);   //</a:t>
            </a:r>
            <a:r>
              <a:rPr lang="en-US" altLang="zh-CN" dirty="0" err="1"/>
              <a:t>cin</a:t>
            </a:r>
            <a:r>
              <a:rPr lang="en-US" altLang="zh-CN" dirty="0"/>
              <a:t>&gt;&gt;p[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endParaRPr lang="en-US" altLang="zh-CN" dirty="0"/>
          </a:p>
          <a:p>
            <a:r>
              <a:rPr lang="en-US" altLang="zh-CN" dirty="0"/>
              <a:t>    }</a:t>
            </a:r>
            <a:endParaRPr lang="en-US" altLang="zh-CN" dirty="0"/>
          </a:p>
          <a:p>
            <a:r>
              <a:rPr lang="en-US" altLang="zh-CN" dirty="0"/>
              <a:t>  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for(</a:t>
            </a:r>
            <a:r>
              <a:rPr lang="en-US" altLang="zh-CN" dirty="0" err="1"/>
              <a:t>i</a:t>
            </a:r>
            <a:r>
              <a:rPr lang="en-US" altLang="zh-CN" dirty="0"/>
              <a:t>=0;i&lt;2;i++){</a:t>
            </a:r>
            <a:endParaRPr lang="en-US" altLang="zh-CN" dirty="0"/>
          </a:p>
          <a:p>
            <a:r>
              <a:rPr lang="en-US" altLang="zh-CN" dirty="0"/>
              <a:t>    for(j=0;j&lt;3;j++){</a:t>
            </a:r>
            <a:endParaRPr lang="en-US" altLang="zh-CN" dirty="0"/>
          </a:p>
          <a:p>
            <a:r>
              <a:rPr lang="en-US" altLang="zh-CN" dirty="0"/>
              <a:t>       cout&lt;&lt;*(*(</a:t>
            </a:r>
            <a:r>
              <a:rPr lang="en-US" altLang="zh-CN" dirty="0" err="1"/>
              <a:t>p+i</a:t>
            </a:r>
            <a:r>
              <a:rPr lang="en-US" altLang="zh-CN" dirty="0"/>
              <a:t>)+j);  //cout&lt;&lt;p[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endParaRPr lang="en-US" altLang="zh-CN" dirty="0"/>
          </a:p>
          <a:p>
            <a:r>
              <a:rPr lang="en-US" altLang="zh-CN" dirty="0"/>
              <a:t>    }</a:t>
            </a:r>
            <a:endParaRPr lang="en-US" altLang="zh-CN" dirty="0"/>
          </a:p>
          <a:p>
            <a:r>
              <a:rPr lang="en-US" altLang="zh-CN" dirty="0"/>
              <a:t>  }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、使用指针数组处理</a:t>
            </a:r>
            <a:endParaRPr lang="en-US" altLang="zh-CN" dirty="0"/>
          </a:p>
          <a:p>
            <a:r>
              <a:rPr lang="en-US" altLang="zh-CN" dirty="0"/>
              <a:t>int main()</a:t>
            </a:r>
            <a:endParaRPr lang="en-US" altLang="zh-CN" dirty="0"/>
          </a:p>
          <a:p>
            <a:r>
              <a:rPr lang="en-US" altLang="zh-CN" dirty="0"/>
              <a:t>{</a:t>
            </a:r>
            <a:endParaRPr lang="en-US" altLang="zh-CN" dirty="0"/>
          </a:p>
          <a:p>
            <a:r>
              <a:rPr lang="en-US" altLang="zh-CN" dirty="0"/>
              <a:t>  int *</a:t>
            </a:r>
            <a:r>
              <a:rPr lang="zh-CN" altLang="en-US" dirty="0"/>
              <a:t>*</a:t>
            </a:r>
            <a:r>
              <a:rPr lang="en-US" altLang="zh-CN" dirty="0"/>
              <a:t>p=new int</a:t>
            </a:r>
            <a:r>
              <a:rPr lang="zh-CN" altLang="en-US" dirty="0"/>
              <a:t>*</a:t>
            </a:r>
            <a:r>
              <a:rPr lang="en-US" altLang="zh-CN" dirty="0"/>
              <a:t>[2];    //</a:t>
            </a:r>
            <a:r>
              <a:rPr lang="zh-CN" altLang="en-US" dirty="0"/>
              <a:t>这种情况，每行数据分配的空间是连续的，但不同行之间是不连续的</a:t>
            </a:r>
            <a:endParaRPr lang="en-US" altLang="zh-CN" dirty="0"/>
          </a:p>
          <a:p>
            <a:r>
              <a:rPr lang="en-US" altLang="zh-CN" dirty="0"/>
              <a:t>  for(int </a:t>
            </a:r>
            <a:r>
              <a:rPr lang="en-US" altLang="zh-CN" dirty="0" err="1"/>
              <a:t>i</a:t>
            </a:r>
            <a:r>
              <a:rPr lang="en-US" altLang="zh-CN" dirty="0"/>
              <a:t>=0;i&lt;2;i++)</a:t>
            </a:r>
            <a:endParaRPr lang="en-US" altLang="zh-CN" dirty="0"/>
          </a:p>
          <a:p>
            <a:r>
              <a:rPr lang="en-US" altLang="zh-CN" dirty="0"/>
              <a:t>     p[</a:t>
            </a:r>
            <a:r>
              <a:rPr lang="en-US" altLang="zh-CN" dirty="0" err="1"/>
              <a:t>i</a:t>
            </a:r>
            <a:r>
              <a:rPr lang="en-US" altLang="zh-CN" dirty="0"/>
              <a:t>]=new int[3];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int *q[2];</a:t>
            </a:r>
            <a:endParaRPr lang="en-US" altLang="zh-CN" dirty="0"/>
          </a:p>
          <a:p>
            <a:r>
              <a:rPr lang="en-US" altLang="zh-CN" dirty="0"/>
              <a:t>  int </a:t>
            </a:r>
            <a:r>
              <a:rPr lang="en-US" altLang="zh-CN" dirty="0" err="1"/>
              <a:t>i,j</a:t>
            </a:r>
            <a:r>
              <a:rPr lang="en-US" altLang="zh-CN" dirty="0"/>
              <a:t>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q[0]=p[0];</a:t>
            </a:r>
            <a:endParaRPr lang="en-US" altLang="zh-CN" dirty="0"/>
          </a:p>
          <a:p>
            <a:r>
              <a:rPr lang="en-US" altLang="zh-CN" dirty="0"/>
              <a:t>  q[1]=p[1];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for(</a:t>
            </a:r>
            <a:r>
              <a:rPr lang="en-US" altLang="zh-CN" dirty="0" err="1"/>
              <a:t>i</a:t>
            </a:r>
            <a:r>
              <a:rPr lang="en-US" altLang="zh-CN" dirty="0"/>
              <a:t>=0;i&lt;2;i++){</a:t>
            </a:r>
            <a:endParaRPr lang="en-US" altLang="zh-CN" dirty="0"/>
          </a:p>
          <a:p>
            <a:r>
              <a:rPr lang="en-US" altLang="zh-CN" dirty="0"/>
              <a:t>    for(j=0;j&lt;3;j++)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en-US" altLang="zh-CN" dirty="0" err="1"/>
              <a:t>cin</a:t>
            </a:r>
            <a:r>
              <a:rPr lang="en-US" altLang="zh-CN" dirty="0"/>
              <a:t>&gt;&gt;*(q[</a:t>
            </a:r>
            <a:r>
              <a:rPr lang="en-US" altLang="zh-CN" dirty="0" err="1"/>
              <a:t>i</a:t>
            </a:r>
            <a:r>
              <a:rPr lang="en-US" altLang="zh-CN" dirty="0"/>
              <a:t>]+j);   //</a:t>
            </a:r>
            <a:r>
              <a:rPr lang="en-US" altLang="zh-CN" dirty="0" err="1"/>
              <a:t>cin</a:t>
            </a:r>
            <a:r>
              <a:rPr lang="en-US" altLang="zh-CN" dirty="0"/>
              <a:t>&gt;&gt;q[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endParaRPr lang="en-US" altLang="zh-CN" dirty="0"/>
          </a:p>
          <a:p>
            <a:r>
              <a:rPr lang="en-US" altLang="zh-CN" dirty="0"/>
              <a:t>  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for(</a:t>
            </a:r>
            <a:r>
              <a:rPr lang="en-US" altLang="zh-CN" dirty="0" err="1"/>
              <a:t>i</a:t>
            </a:r>
            <a:r>
              <a:rPr lang="en-US" altLang="zh-CN" dirty="0"/>
              <a:t>=0;i&lt;2;i++){</a:t>
            </a:r>
            <a:endParaRPr lang="en-US" altLang="zh-CN" dirty="0"/>
          </a:p>
          <a:p>
            <a:r>
              <a:rPr lang="en-US" altLang="zh-CN" dirty="0"/>
              <a:t>    for(j=0;j&lt;3;j++){</a:t>
            </a:r>
            <a:endParaRPr lang="en-US" altLang="zh-CN" dirty="0"/>
          </a:p>
          <a:p>
            <a:r>
              <a:rPr lang="en-US" altLang="zh-CN" dirty="0"/>
              <a:t>       cout&lt;&lt;*(q[</a:t>
            </a:r>
            <a:r>
              <a:rPr lang="en-US" altLang="zh-CN" dirty="0" err="1"/>
              <a:t>i</a:t>
            </a:r>
            <a:r>
              <a:rPr lang="en-US" altLang="zh-CN" dirty="0"/>
              <a:t>]+j);   //cout&lt;&lt;q[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endParaRPr lang="en-US" altLang="zh-CN" dirty="0"/>
          </a:p>
          <a:p>
            <a:r>
              <a:rPr lang="en-US" altLang="zh-CN" dirty="0"/>
              <a:t>    }</a:t>
            </a:r>
            <a:endParaRPr lang="en-US" altLang="zh-CN" dirty="0"/>
          </a:p>
          <a:p>
            <a:r>
              <a:rPr lang="en-US" altLang="zh-CN" dirty="0"/>
              <a:t>  }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en-US" dirty="0"/>
              <a:t>多种写法：</a:t>
            </a:r>
            <a:endParaRPr lang="en-US" altLang="zh-CN" dirty="0"/>
          </a:p>
          <a:p>
            <a:r>
              <a:rPr lang="en-US" altLang="zh-CN" dirty="0"/>
              <a:t>#include&lt;iostream&gt;</a:t>
            </a:r>
            <a:endParaRPr lang="en-US" altLang="zh-CN" dirty="0"/>
          </a:p>
          <a:p>
            <a:r>
              <a:rPr lang="en-US" altLang="zh-CN" dirty="0"/>
              <a:t>using namespace std;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int main()</a:t>
            </a:r>
            <a:endParaRPr lang="en-US" altLang="zh-CN" dirty="0"/>
          </a:p>
          <a:p>
            <a:r>
              <a:rPr lang="en-US" altLang="zh-CN" dirty="0"/>
              <a:t>{ int a[3][4]={1,3,5,7,9,11,13,15,17,19,21,23};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//</a:t>
            </a:r>
            <a:r>
              <a:rPr lang="zh-CN" altLang="en-US" dirty="0"/>
              <a:t>使用一级指针；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int  *p1=a[0]; //</a:t>
            </a:r>
            <a:r>
              <a:rPr lang="zh-CN" altLang="en-US" dirty="0"/>
              <a:t>或</a:t>
            </a:r>
            <a:r>
              <a:rPr lang="en-US" altLang="zh-CN" dirty="0"/>
              <a:t>p1=&amp;a[0][0];</a:t>
            </a:r>
            <a:endParaRPr lang="en-US" altLang="zh-CN" dirty="0"/>
          </a:p>
          <a:p>
            <a:r>
              <a:rPr lang="en-US" altLang="zh-CN" dirty="0"/>
              <a:t>  for(int </a:t>
            </a:r>
            <a:r>
              <a:rPr lang="en-US" altLang="zh-CN" dirty="0" err="1"/>
              <a:t>i</a:t>
            </a:r>
            <a:r>
              <a:rPr lang="en-US" altLang="zh-CN" dirty="0"/>
              <a:t>=0;i&lt;12;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  <a:endParaRPr lang="en-US" altLang="zh-CN" dirty="0"/>
          </a:p>
          <a:p>
            <a:r>
              <a:rPr lang="en-US" altLang="zh-CN" dirty="0"/>
              <a:t>   {   if(i%4==0)</a:t>
            </a:r>
            <a:endParaRPr lang="en-US" altLang="zh-CN" dirty="0"/>
          </a:p>
          <a:p>
            <a:r>
              <a:rPr lang="en-US" altLang="zh-CN" dirty="0"/>
              <a:t>        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en-US" altLang="zh-CN" dirty="0" err="1"/>
              <a:t>cout</a:t>
            </a:r>
            <a:r>
              <a:rPr lang="en-US" altLang="zh-CN" dirty="0"/>
              <a:t>&lt;&lt;*p1++&lt;&lt;" "; //</a:t>
            </a:r>
            <a:r>
              <a:rPr lang="zh-CN" altLang="en-US" dirty="0"/>
              <a:t>或</a:t>
            </a:r>
            <a:r>
              <a:rPr lang="en-US" altLang="zh-CN" dirty="0" err="1"/>
              <a:t>cout</a:t>
            </a:r>
            <a:r>
              <a:rPr lang="en-US" altLang="zh-CN" dirty="0"/>
              <a:t>&lt;&lt; p1[</a:t>
            </a:r>
            <a:r>
              <a:rPr lang="en-US" altLang="zh-CN" dirty="0" err="1"/>
              <a:t>i</a:t>
            </a:r>
            <a:r>
              <a:rPr lang="en-US" altLang="zh-CN" dirty="0"/>
              <a:t>] &lt;&lt;" ";</a:t>
            </a:r>
            <a:endParaRPr lang="en-US" altLang="zh-CN" dirty="0"/>
          </a:p>
          <a:p>
            <a:r>
              <a:rPr lang="en-US" altLang="zh-CN" dirty="0"/>
              <a:t>    }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int  *p2=a[0];</a:t>
            </a:r>
            <a:endParaRPr lang="en-US" altLang="zh-CN" dirty="0"/>
          </a:p>
          <a:p>
            <a:r>
              <a:rPr lang="en-US" altLang="zh-CN" dirty="0"/>
              <a:t>  for(int </a:t>
            </a:r>
            <a:r>
              <a:rPr lang="en-US" altLang="zh-CN" dirty="0" err="1"/>
              <a:t>i</a:t>
            </a:r>
            <a:r>
              <a:rPr lang="en-US" altLang="zh-CN" dirty="0"/>
              <a:t>=0;i&lt;3;i++){</a:t>
            </a:r>
            <a:endParaRPr lang="en-US" altLang="zh-CN" dirty="0"/>
          </a:p>
          <a:p>
            <a:r>
              <a:rPr lang="en-US" altLang="zh-CN" dirty="0"/>
              <a:t>    for(int j=0;j&lt;4;j++){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&lt;&lt;*(p2+i*4+j)&lt;&lt;" ";  //</a:t>
            </a:r>
            <a:r>
              <a:rPr lang="zh-CN" altLang="en-US" dirty="0"/>
              <a:t>或</a:t>
            </a:r>
            <a:r>
              <a:rPr lang="en-US" altLang="zh-CN" dirty="0" err="1"/>
              <a:t>cout</a:t>
            </a:r>
            <a:r>
              <a:rPr lang="en-US" altLang="zh-CN" dirty="0"/>
              <a:t>&lt;&lt;*p2++&lt;&lt;" ";</a:t>
            </a:r>
            <a:endParaRPr lang="en-US" altLang="zh-CN" dirty="0"/>
          </a:p>
          <a:p>
            <a:r>
              <a:rPr lang="en-US" altLang="zh-CN" dirty="0"/>
              <a:t>    }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//</a:t>
            </a:r>
            <a:r>
              <a:rPr lang="zh-CN" altLang="en-US" dirty="0"/>
              <a:t>使用指向数组的指针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int (*q)[4]=a;</a:t>
            </a:r>
            <a:endParaRPr lang="en-US" altLang="zh-CN" dirty="0"/>
          </a:p>
          <a:p>
            <a:r>
              <a:rPr lang="en-US" altLang="zh-CN" dirty="0"/>
              <a:t>  for(int </a:t>
            </a:r>
            <a:r>
              <a:rPr lang="en-US" altLang="zh-CN" dirty="0" err="1"/>
              <a:t>i</a:t>
            </a:r>
            <a:r>
              <a:rPr lang="en-US" altLang="zh-CN" dirty="0"/>
              <a:t>=0;i&lt;3;i++){</a:t>
            </a:r>
            <a:endParaRPr lang="en-US" altLang="zh-CN" dirty="0"/>
          </a:p>
          <a:p>
            <a:r>
              <a:rPr lang="en-US" altLang="zh-CN" dirty="0"/>
              <a:t>    for(int j=0;j&lt;4;j++){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&lt;&lt;q[</a:t>
            </a:r>
            <a:r>
              <a:rPr lang="en-US" altLang="zh-CN" dirty="0" err="1"/>
              <a:t>i</a:t>
            </a:r>
            <a:r>
              <a:rPr lang="en-US" altLang="zh-CN" dirty="0"/>
              <a:t>][j]&lt;&lt;" ";</a:t>
            </a:r>
            <a:endParaRPr lang="en-US" altLang="zh-CN" dirty="0"/>
          </a:p>
          <a:p>
            <a:r>
              <a:rPr lang="en-US" altLang="zh-CN" dirty="0"/>
              <a:t>        //</a:t>
            </a:r>
            <a:r>
              <a:rPr lang="en-US" altLang="zh-CN" dirty="0" err="1"/>
              <a:t>cout</a:t>
            </a:r>
            <a:r>
              <a:rPr lang="en-US" altLang="zh-CN" dirty="0"/>
              <a:t>&lt;&lt;*(q[</a:t>
            </a:r>
            <a:r>
              <a:rPr lang="en-US" altLang="zh-CN" dirty="0" err="1"/>
              <a:t>i</a:t>
            </a:r>
            <a:r>
              <a:rPr lang="en-US" altLang="zh-CN" dirty="0"/>
              <a:t>]+j)&lt;&lt;" ";</a:t>
            </a:r>
            <a:endParaRPr lang="en-US" altLang="zh-CN" dirty="0"/>
          </a:p>
          <a:p>
            <a:r>
              <a:rPr lang="en-US" altLang="zh-CN" dirty="0"/>
              <a:t>        //</a:t>
            </a:r>
            <a:r>
              <a:rPr lang="en-US" altLang="zh-CN" dirty="0" err="1"/>
              <a:t>cout</a:t>
            </a:r>
            <a:r>
              <a:rPr lang="en-US" altLang="zh-CN" dirty="0"/>
              <a:t>&lt;&lt;*(*(</a:t>
            </a:r>
            <a:r>
              <a:rPr lang="en-US" altLang="zh-CN" dirty="0" err="1"/>
              <a:t>q+i</a:t>
            </a:r>
            <a:r>
              <a:rPr lang="en-US" altLang="zh-CN" dirty="0"/>
              <a:t>)+j)&lt;&lt;" ";</a:t>
            </a:r>
            <a:endParaRPr lang="en-US" altLang="zh-CN" dirty="0"/>
          </a:p>
          <a:p>
            <a:r>
              <a:rPr lang="en-US" altLang="zh-CN" dirty="0"/>
              <a:t>    }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//</a:t>
            </a:r>
            <a:r>
              <a:rPr lang="zh-CN" altLang="en-US" dirty="0"/>
              <a:t>使用指针数组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int *t[3];</a:t>
            </a:r>
            <a:endParaRPr lang="en-US" altLang="zh-CN" dirty="0"/>
          </a:p>
          <a:p>
            <a:r>
              <a:rPr lang="en-US" altLang="zh-CN" dirty="0"/>
              <a:t>  for(int j=0;j&lt;3;j++)</a:t>
            </a:r>
            <a:endParaRPr lang="en-US" altLang="zh-CN" dirty="0"/>
          </a:p>
          <a:p>
            <a:r>
              <a:rPr lang="en-US" altLang="zh-CN" dirty="0"/>
              <a:t>    t[j]=a[j];</a:t>
            </a:r>
            <a:endParaRPr lang="en-US" altLang="zh-CN" dirty="0"/>
          </a:p>
          <a:p>
            <a:r>
              <a:rPr lang="en-US" altLang="zh-CN" dirty="0"/>
              <a:t>  for(int </a:t>
            </a:r>
            <a:r>
              <a:rPr lang="en-US" altLang="zh-CN" dirty="0" err="1"/>
              <a:t>i</a:t>
            </a:r>
            <a:r>
              <a:rPr lang="en-US" altLang="zh-CN" dirty="0"/>
              <a:t>=0;i&lt;3;i++){</a:t>
            </a:r>
            <a:endParaRPr lang="en-US" altLang="zh-CN" dirty="0"/>
          </a:p>
          <a:p>
            <a:r>
              <a:rPr lang="en-US" altLang="zh-CN" dirty="0"/>
              <a:t>    for(int j=0;j&lt;4;j++){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&lt;&lt;t[</a:t>
            </a:r>
            <a:r>
              <a:rPr lang="en-US" altLang="zh-CN" dirty="0" err="1"/>
              <a:t>i</a:t>
            </a:r>
            <a:r>
              <a:rPr lang="en-US" altLang="zh-CN" dirty="0"/>
              <a:t>][j]&lt;&lt;" ";</a:t>
            </a:r>
            <a:endParaRPr lang="en-US" altLang="zh-CN" dirty="0"/>
          </a:p>
          <a:p>
            <a:r>
              <a:rPr lang="en-US" altLang="zh-CN" dirty="0"/>
              <a:t>        //</a:t>
            </a:r>
            <a:r>
              <a:rPr lang="en-US" altLang="zh-CN" dirty="0" err="1"/>
              <a:t>cout</a:t>
            </a:r>
            <a:r>
              <a:rPr lang="en-US" altLang="zh-CN" dirty="0"/>
              <a:t>&lt;&lt;*(t[</a:t>
            </a:r>
            <a:r>
              <a:rPr lang="en-US" altLang="zh-CN" dirty="0" err="1"/>
              <a:t>i</a:t>
            </a:r>
            <a:r>
              <a:rPr lang="en-US" altLang="zh-CN" dirty="0"/>
              <a:t>]+j)&lt;&lt;" ";</a:t>
            </a:r>
            <a:endParaRPr lang="en-US" altLang="zh-CN" dirty="0"/>
          </a:p>
          <a:p>
            <a:r>
              <a:rPr lang="en-US" altLang="zh-CN" dirty="0"/>
              <a:t>        //</a:t>
            </a:r>
            <a:r>
              <a:rPr lang="en-US" altLang="zh-CN" dirty="0" err="1"/>
              <a:t>cout</a:t>
            </a:r>
            <a:r>
              <a:rPr lang="en-US" altLang="zh-CN" dirty="0"/>
              <a:t>&lt;&lt;*(*(</a:t>
            </a:r>
            <a:r>
              <a:rPr lang="en-US" altLang="zh-CN" dirty="0" err="1"/>
              <a:t>t+i</a:t>
            </a:r>
            <a:r>
              <a:rPr lang="en-US" altLang="zh-CN" dirty="0"/>
              <a:t>)+j)&lt;&lt;" ";</a:t>
            </a:r>
            <a:endParaRPr lang="en-US" altLang="zh-CN" dirty="0"/>
          </a:p>
          <a:p>
            <a:r>
              <a:rPr lang="en-US" altLang="zh-CN" dirty="0"/>
              <a:t>    }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}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int **s;</a:t>
            </a:r>
            <a:endParaRPr lang="en-US" altLang="zh-CN" dirty="0"/>
          </a:p>
          <a:p>
            <a:r>
              <a:rPr lang="en-US" altLang="zh-CN" dirty="0"/>
              <a:t>  s=t;</a:t>
            </a:r>
            <a:endParaRPr lang="en-US" altLang="zh-CN" dirty="0"/>
          </a:p>
          <a:p>
            <a:r>
              <a:rPr lang="en-US" altLang="zh-CN" dirty="0"/>
              <a:t>  for(int </a:t>
            </a:r>
            <a:r>
              <a:rPr lang="en-US" altLang="zh-CN" dirty="0" err="1"/>
              <a:t>i</a:t>
            </a:r>
            <a:r>
              <a:rPr lang="en-US" altLang="zh-CN" dirty="0"/>
              <a:t>=0;i&lt;3;i++){</a:t>
            </a:r>
            <a:endParaRPr lang="en-US" altLang="zh-CN" dirty="0"/>
          </a:p>
          <a:p>
            <a:r>
              <a:rPr lang="en-US" altLang="zh-CN" dirty="0"/>
              <a:t>    for(int j=0;j&lt;4;j++){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&lt;&lt;t[</a:t>
            </a:r>
            <a:r>
              <a:rPr lang="en-US" altLang="zh-CN" dirty="0" err="1"/>
              <a:t>i</a:t>
            </a:r>
            <a:r>
              <a:rPr lang="en-US" altLang="zh-CN" dirty="0"/>
              <a:t>][j]&lt;&lt;" ";</a:t>
            </a:r>
            <a:endParaRPr lang="en-US" altLang="zh-CN" dirty="0"/>
          </a:p>
          <a:p>
            <a:r>
              <a:rPr lang="en-US" altLang="zh-CN" dirty="0"/>
              <a:t>        //</a:t>
            </a:r>
            <a:r>
              <a:rPr lang="en-US" altLang="zh-CN" dirty="0" err="1"/>
              <a:t>cout</a:t>
            </a:r>
            <a:r>
              <a:rPr lang="en-US" altLang="zh-CN" dirty="0"/>
              <a:t>&lt;&lt;*(t[</a:t>
            </a:r>
            <a:r>
              <a:rPr lang="en-US" altLang="zh-CN" dirty="0" err="1"/>
              <a:t>i</a:t>
            </a:r>
            <a:r>
              <a:rPr lang="en-US" altLang="zh-CN" dirty="0"/>
              <a:t>]+j)&lt;&lt;" ";</a:t>
            </a:r>
            <a:endParaRPr lang="en-US" altLang="zh-CN" dirty="0"/>
          </a:p>
          <a:p>
            <a:r>
              <a:rPr lang="en-US" altLang="zh-CN" dirty="0"/>
              <a:t>        //</a:t>
            </a:r>
            <a:r>
              <a:rPr lang="en-US" altLang="zh-CN" dirty="0" err="1"/>
              <a:t>cout</a:t>
            </a:r>
            <a:r>
              <a:rPr lang="en-US" altLang="zh-CN" dirty="0"/>
              <a:t>&lt;&lt;*(*(</a:t>
            </a:r>
            <a:r>
              <a:rPr lang="en-US" altLang="zh-CN" dirty="0" err="1"/>
              <a:t>s+i</a:t>
            </a:r>
            <a:r>
              <a:rPr lang="en-US" altLang="zh-CN" dirty="0"/>
              <a:t>)+j)&lt;&lt;" ";</a:t>
            </a:r>
            <a:endParaRPr lang="en-US" altLang="zh-CN" dirty="0"/>
          </a:p>
          <a:p>
            <a:r>
              <a:rPr lang="en-US" altLang="zh-CN" dirty="0"/>
              <a:t>    }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}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---------------------------------------------------</a:t>
            </a:r>
            <a:endParaRPr lang="en-US" altLang="zh-CN" dirty="0"/>
          </a:p>
          <a:p>
            <a:r>
              <a:rPr lang="zh-CN" altLang="en-US" dirty="0"/>
              <a:t>错误的程序：</a:t>
            </a:r>
            <a:endParaRPr lang="en-US" altLang="zh-CN" dirty="0"/>
          </a:p>
          <a:p>
            <a:r>
              <a:rPr lang="en-US" altLang="zh-CN" dirty="0"/>
              <a:t>int main()</a:t>
            </a:r>
            <a:endParaRPr lang="en-US" altLang="zh-CN" dirty="0"/>
          </a:p>
          <a:p>
            <a:r>
              <a:rPr lang="en-US" altLang="zh-CN" dirty="0"/>
              <a:t>{ int a[3][4]={1,3,5,7,9,11,13,15,17,19,21,23};</a:t>
            </a:r>
            <a:endParaRPr lang="en-US" altLang="zh-CN" dirty="0"/>
          </a:p>
          <a:p>
            <a:r>
              <a:rPr lang="en-US" altLang="zh-CN" dirty="0"/>
              <a:t>  int  *p=a[0];</a:t>
            </a:r>
            <a:endParaRPr lang="en-US" altLang="zh-CN" dirty="0"/>
          </a:p>
          <a:p>
            <a:r>
              <a:rPr lang="en-US" altLang="zh-CN" dirty="0"/>
              <a:t>  for(int </a:t>
            </a:r>
            <a:r>
              <a:rPr lang="en-US" altLang="zh-CN" dirty="0" err="1"/>
              <a:t>i</a:t>
            </a:r>
            <a:r>
              <a:rPr lang="en-US" altLang="zh-CN" dirty="0"/>
              <a:t>=0;i&lt;3;i++){</a:t>
            </a:r>
            <a:endParaRPr lang="en-US" altLang="zh-CN" dirty="0"/>
          </a:p>
          <a:p>
            <a:r>
              <a:rPr lang="en-US" altLang="zh-CN" dirty="0"/>
              <a:t>    for(</a:t>
            </a:r>
            <a:r>
              <a:rPr lang="en-US" altLang="zh-CN" dirty="0" err="1"/>
              <a:t>int</a:t>
            </a:r>
            <a:r>
              <a:rPr lang="en-US" altLang="zh-CN" dirty="0"/>
              <a:t> j=0;j&lt;4;j++){</a:t>
            </a:r>
            <a:endParaRPr lang="en-US" altLang="zh-CN" dirty="0"/>
          </a:p>
          <a:p>
            <a:r>
              <a:rPr lang="en-US" altLang="zh-CN" dirty="0"/>
              <a:t>        cout&lt;&lt;p[</a:t>
            </a:r>
            <a:r>
              <a:rPr lang="en-US" altLang="zh-CN" dirty="0" err="1"/>
              <a:t>i</a:t>
            </a:r>
            <a:r>
              <a:rPr lang="en-US" altLang="zh-CN" dirty="0"/>
              <a:t>][j]&lt;&lt;" ";</a:t>
            </a:r>
            <a:endParaRPr lang="en-US" altLang="zh-CN" dirty="0"/>
          </a:p>
          <a:p>
            <a:r>
              <a:rPr lang="en-US" altLang="zh-CN" dirty="0"/>
              <a:t>    }</a:t>
            </a:r>
            <a:endParaRPr lang="en-US" altLang="zh-CN" dirty="0"/>
          </a:p>
          <a:p>
            <a:r>
              <a:rPr lang="en-US" altLang="zh-CN" dirty="0"/>
              <a:t>    cout&lt;&lt;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}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dirty="0"/>
              <a:t>#include&lt;iostream&gt;</a:t>
            </a:r>
            <a:endParaRPr lang="en-US" altLang="zh-CN" dirty="0"/>
          </a:p>
          <a:p>
            <a:r>
              <a:rPr lang="en-US" altLang="zh-CN" dirty="0"/>
              <a:t>using namespace std;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int main()</a:t>
            </a:r>
            <a:endParaRPr lang="en-US" altLang="zh-CN" dirty="0"/>
          </a:p>
          <a:p>
            <a:r>
              <a:rPr lang="en-US" altLang="zh-CN" dirty="0"/>
              <a:t>{   int a[2][3]={{1,2,3},{4,5,6}};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//</a:t>
            </a:r>
            <a:r>
              <a:rPr lang="zh-CN" altLang="en-US" dirty="0"/>
              <a:t>一、指向数组的指针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int (*p)[3];</a:t>
            </a:r>
            <a:endParaRPr lang="en-US" altLang="zh-CN" dirty="0"/>
          </a:p>
          <a:p>
            <a:r>
              <a:rPr lang="en-US" altLang="zh-CN" dirty="0"/>
              <a:t>    p=a;</a:t>
            </a:r>
            <a:endParaRPr lang="en-US" altLang="zh-CN" dirty="0"/>
          </a:p>
          <a:p>
            <a:r>
              <a:rPr lang="en-US" altLang="zh-CN" dirty="0"/>
              <a:t>    for(int </a:t>
            </a:r>
            <a:r>
              <a:rPr lang="en-US" altLang="zh-CN" dirty="0" err="1"/>
              <a:t>i</a:t>
            </a:r>
            <a:r>
              <a:rPr lang="en-US" altLang="zh-CN" dirty="0"/>
              <a:t>=0;i&lt;2;i++){</a:t>
            </a:r>
            <a:endParaRPr lang="en-US" altLang="zh-CN" dirty="0"/>
          </a:p>
          <a:p>
            <a:r>
              <a:rPr lang="en-US" altLang="zh-CN" dirty="0"/>
              <a:t>        for(int j=0;j&lt;3;j++){</a:t>
            </a:r>
            <a:endParaRPr lang="en-US" altLang="zh-CN" dirty="0"/>
          </a:p>
          <a:p>
            <a:r>
              <a:rPr lang="en-US" altLang="zh-CN" dirty="0"/>
              <a:t>              </a:t>
            </a:r>
            <a:r>
              <a:rPr lang="en-US" altLang="zh-CN" dirty="0" err="1"/>
              <a:t>cout</a:t>
            </a:r>
            <a:r>
              <a:rPr lang="en-US" altLang="zh-CN" dirty="0"/>
              <a:t>&lt;&lt;p[</a:t>
            </a:r>
            <a:r>
              <a:rPr lang="en-US" altLang="zh-CN" dirty="0" err="1"/>
              <a:t>i</a:t>
            </a:r>
            <a:r>
              <a:rPr lang="en-US" altLang="zh-CN" dirty="0"/>
              <a:t>][j]&lt;&lt;" ";</a:t>
            </a:r>
            <a:endParaRPr lang="en-US" altLang="zh-CN" dirty="0"/>
          </a:p>
          <a:p>
            <a:r>
              <a:rPr lang="en-US" altLang="zh-CN" dirty="0"/>
              <a:t>            //</a:t>
            </a:r>
            <a:r>
              <a:rPr lang="en-US" altLang="zh-CN" dirty="0" err="1"/>
              <a:t>cout</a:t>
            </a:r>
            <a:r>
              <a:rPr lang="en-US" altLang="zh-CN" dirty="0"/>
              <a:t>&lt;&lt;*(p[</a:t>
            </a:r>
            <a:r>
              <a:rPr lang="en-US" altLang="zh-CN" dirty="0" err="1"/>
              <a:t>i</a:t>
            </a:r>
            <a:r>
              <a:rPr lang="en-US" altLang="zh-CN" dirty="0"/>
              <a:t>]+j)&lt;&lt;" ";</a:t>
            </a:r>
            <a:endParaRPr lang="en-US" altLang="zh-CN" dirty="0"/>
          </a:p>
          <a:p>
            <a:r>
              <a:rPr lang="en-US" altLang="zh-CN" dirty="0"/>
              <a:t>            //</a:t>
            </a:r>
            <a:r>
              <a:rPr lang="en-US" altLang="zh-CN" dirty="0" err="1"/>
              <a:t>cout</a:t>
            </a:r>
            <a:r>
              <a:rPr lang="en-US" altLang="zh-CN" dirty="0"/>
              <a:t>&lt;&lt;*(*(</a:t>
            </a:r>
            <a:r>
              <a:rPr lang="en-US" altLang="zh-CN" dirty="0" err="1"/>
              <a:t>p+i</a:t>
            </a:r>
            <a:r>
              <a:rPr lang="en-US" altLang="zh-CN" dirty="0"/>
              <a:t>)+j)&lt;&lt;" ";</a:t>
            </a:r>
            <a:endParaRPr lang="en-US" altLang="zh-CN" dirty="0"/>
          </a:p>
          <a:p>
            <a:r>
              <a:rPr lang="en-US" altLang="zh-CN" dirty="0"/>
              <a:t>        }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}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//--------------------------------------</a:t>
            </a:r>
            <a:endParaRPr lang="en-US" altLang="zh-CN" dirty="0"/>
          </a:p>
          <a:p>
            <a:r>
              <a:rPr lang="en-US" altLang="zh-CN" dirty="0"/>
              <a:t>//</a:t>
            </a:r>
            <a:r>
              <a:rPr lang="zh-CN" altLang="en-US" dirty="0"/>
              <a:t>二、一维指针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int *pp;</a:t>
            </a:r>
            <a:endParaRPr lang="en-US" altLang="zh-CN" dirty="0"/>
          </a:p>
          <a:p>
            <a:r>
              <a:rPr lang="en-US" altLang="zh-CN" dirty="0"/>
              <a:t>    pp=a[0];</a:t>
            </a:r>
            <a:endParaRPr lang="en-US" altLang="zh-CN" dirty="0"/>
          </a:p>
          <a:p>
            <a:r>
              <a:rPr lang="en-US" altLang="zh-CN" dirty="0"/>
              <a:t>    for(int </a:t>
            </a:r>
            <a:r>
              <a:rPr lang="en-US" altLang="zh-CN" dirty="0" err="1"/>
              <a:t>i</a:t>
            </a:r>
            <a:r>
              <a:rPr lang="en-US" altLang="zh-CN" dirty="0"/>
              <a:t>=0;i&lt;2;i++){</a:t>
            </a:r>
            <a:endParaRPr lang="en-US" altLang="zh-CN" dirty="0"/>
          </a:p>
          <a:p>
            <a:r>
              <a:rPr lang="en-US" altLang="zh-CN" dirty="0"/>
              <a:t>        for(int j=0;j&lt;3;j++){</a:t>
            </a:r>
            <a:endParaRPr lang="en-US" altLang="zh-CN" dirty="0"/>
          </a:p>
          <a:p>
            <a:r>
              <a:rPr lang="en-US" altLang="zh-CN" dirty="0"/>
              <a:t>            </a:t>
            </a:r>
            <a:r>
              <a:rPr lang="en-US" altLang="zh-CN" dirty="0" err="1"/>
              <a:t>cout</a:t>
            </a:r>
            <a:r>
              <a:rPr lang="en-US" altLang="zh-CN" dirty="0"/>
              <a:t>&lt;&lt;*pp++&lt;&lt;" ";</a:t>
            </a:r>
            <a:endParaRPr lang="en-US" altLang="zh-CN" dirty="0"/>
          </a:p>
          <a:p>
            <a:r>
              <a:rPr lang="en-US" altLang="zh-CN" dirty="0"/>
              <a:t>        }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}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//------------------------------</a:t>
            </a:r>
            <a:endParaRPr lang="en-US" altLang="zh-CN" dirty="0"/>
          </a:p>
          <a:p>
            <a:r>
              <a:rPr lang="en-US" altLang="zh-CN" dirty="0"/>
              <a:t>    //</a:t>
            </a:r>
            <a:r>
              <a:rPr lang="zh-CN" altLang="en-US" dirty="0"/>
              <a:t>三、指针数组</a:t>
            </a:r>
            <a:endParaRPr lang="zh-CN" altLang="en-US" dirty="0"/>
          </a:p>
          <a:p>
            <a:r>
              <a:rPr lang="zh-CN" altLang="en-US" dirty="0"/>
              <a:t>     </a:t>
            </a:r>
            <a:r>
              <a:rPr lang="en-US" altLang="zh-CN" dirty="0"/>
              <a:t>int *</a:t>
            </a:r>
            <a:r>
              <a:rPr lang="en-US" altLang="zh-CN" dirty="0" err="1"/>
              <a:t>ppp</a:t>
            </a:r>
            <a:r>
              <a:rPr lang="en-US" altLang="zh-CN" dirty="0"/>
              <a:t>[2];</a:t>
            </a:r>
            <a:endParaRPr lang="en-US" altLang="zh-CN" dirty="0"/>
          </a:p>
          <a:p>
            <a:r>
              <a:rPr lang="en-US" altLang="zh-CN" dirty="0"/>
              <a:t>     for(int </a:t>
            </a:r>
            <a:r>
              <a:rPr lang="en-US" altLang="zh-CN" dirty="0" err="1"/>
              <a:t>i</a:t>
            </a:r>
            <a:r>
              <a:rPr lang="en-US" altLang="zh-CN" dirty="0"/>
              <a:t>=0;i&lt;2;i++)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en-US" altLang="zh-CN" dirty="0" err="1"/>
              <a:t>ppp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]=a[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  <a:endParaRPr lang="en-US" altLang="zh-CN" dirty="0"/>
          </a:p>
          <a:p>
            <a:r>
              <a:rPr lang="en-US" altLang="zh-CN" dirty="0"/>
              <a:t>     for(int </a:t>
            </a:r>
            <a:r>
              <a:rPr lang="en-US" altLang="zh-CN" dirty="0" err="1"/>
              <a:t>i</a:t>
            </a:r>
            <a:r>
              <a:rPr lang="en-US" altLang="zh-CN" dirty="0"/>
              <a:t>=0;i&lt;2;i++){</a:t>
            </a:r>
            <a:endParaRPr lang="en-US" altLang="zh-CN" dirty="0"/>
          </a:p>
          <a:p>
            <a:r>
              <a:rPr lang="en-US" altLang="zh-CN" dirty="0"/>
              <a:t>       for(int j=0;j&lt;3;j++)</a:t>
            </a:r>
            <a:endParaRPr lang="en-US" altLang="zh-CN" dirty="0"/>
          </a:p>
          <a:p>
            <a:r>
              <a:rPr lang="en-US" altLang="zh-CN" dirty="0"/>
              <a:t>              </a:t>
            </a:r>
            <a:r>
              <a:rPr lang="en-US" altLang="zh-CN" dirty="0" err="1"/>
              <a:t>cout</a:t>
            </a:r>
            <a:r>
              <a:rPr lang="en-US" altLang="zh-CN" dirty="0"/>
              <a:t>&lt;&lt;*(</a:t>
            </a:r>
            <a:r>
              <a:rPr lang="en-US" altLang="zh-CN" dirty="0" err="1"/>
              <a:t>ppp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]+j)&lt;&lt;" ";</a:t>
            </a:r>
            <a:endParaRPr lang="en-US" altLang="zh-CN" dirty="0"/>
          </a:p>
          <a:p>
            <a:r>
              <a:rPr lang="en-US" altLang="zh-CN" dirty="0"/>
              <a:t>              //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ppp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][j]&lt;&lt;" ";</a:t>
            </a:r>
            <a:endParaRPr lang="en-US" altLang="zh-CN" dirty="0"/>
          </a:p>
          <a:p>
            <a:r>
              <a:rPr lang="en-US" altLang="zh-CN" dirty="0"/>
              <a:t>              //</a:t>
            </a:r>
            <a:r>
              <a:rPr lang="en-US" altLang="zh-CN" dirty="0" err="1"/>
              <a:t>cout</a:t>
            </a:r>
            <a:r>
              <a:rPr lang="en-US" altLang="zh-CN" dirty="0"/>
              <a:t>&lt;&lt;*(*(</a:t>
            </a:r>
            <a:r>
              <a:rPr lang="en-US" altLang="zh-CN" dirty="0" err="1"/>
              <a:t>ppp+i</a:t>
            </a:r>
            <a:r>
              <a:rPr lang="en-US" altLang="zh-CN" dirty="0"/>
              <a:t>)+j)&lt;&lt;" ";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 }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B3E811-A433-42FC-AAE1-031E47201276}" type="slidenum">
              <a:rPr lang="en-US" altLang="zh-CN" smtClean="0"/>
            </a:fld>
            <a:endParaRPr lang="en-US" altLang="zh-CN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  <p:sp>
        <p:nvSpPr>
          <p:cNvPr id="63493" name="日期占位符 7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44FC8A8-DC70-4DBA-BD26-8A1F22B82F76}" type="datetime1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41E881-7FB7-4FF6-A544-7EC6554F5FBC}" type="slidenum">
              <a:rPr lang="en-US" altLang="zh-CN" smtClean="0"/>
            </a:fld>
            <a:endParaRPr lang="en-US" altLang="zh-CN"/>
          </a:p>
        </p:txBody>
      </p:sp>
      <p:sp>
        <p:nvSpPr>
          <p:cNvPr id="60421" name="日期占位符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7603478-195A-4694-9068-DFDA7B411B68}" type="datetime1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对程序来说，内存有三种分配方式：</a:t>
            </a:r>
            <a:endParaRPr lang="zh-CN" altLang="en-US" dirty="0"/>
          </a:p>
          <a:p>
            <a:r>
              <a:rPr lang="en-US" altLang="zh-CN" dirty="0"/>
              <a:t>1</a:t>
            </a:r>
            <a:r>
              <a:rPr lang="zh-CN" altLang="en-US" dirty="0"/>
              <a:t>． 从静态存储区分配：比如我们在程序中定义的全局变量，</a:t>
            </a:r>
            <a:r>
              <a:rPr lang="en-US" altLang="zh-CN" dirty="0"/>
              <a:t>static</a:t>
            </a:r>
            <a:r>
              <a:rPr lang="zh-CN" altLang="en-US" dirty="0"/>
              <a:t>变量，就在静态区存储，它们在程序的整个运行期间都存在。</a:t>
            </a:r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． 在栈区分配：局部变量都在栈区存储。栈区运行效率高，但容量有限。</a:t>
            </a:r>
            <a:endParaRPr lang="zh-CN" altLang="en-US" dirty="0"/>
          </a:p>
          <a:p>
            <a:r>
              <a:rPr lang="en-US" altLang="zh-CN" dirty="0"/>
              <a:t>3</a:t>
            </a:r>
            <a:r>
              <a:rPr lang="zh-CN" altLang="en-US" dirty="0"/>
              <a:t>． 在堆区分配：这种就是动态分配所在的区域。用</a:t>
            </a:r>
            <a:r>
              <a:rPr lang="en-US" altLang="zh-CN" dirty="0"/>
              <a:t>new</a:t>
            </a:r>
            <a:r>
              <a:rPr lang="zh-CN" altLang="en-US" dirty="0"/>
              <a:t>时开辟，</a:t>
            </a:r>
            <a:r>
              <a:rPr lang="en-US" altLang="zh-CN" dirty="0"/>
              <a:t>delete</a:t>
            </a:r>
            <a:r>
              <a:rPr lang="zh-CN" altLang="en-US" dirty="0"/>
              <a:t>时释放。生存期由用户指定，灵活。但如果忘了用</a:t>
            </a:r>
            <a:r>
              <a:rPr lang="en-US" altLang="zh-CN" dirty="0"/>
              <a:t>delete</a:t>
            </a:r>
            <a:r>
              <a:rPr lang="zh-CN" altLang="en-US" dirty="0"/>
              <a:t>释放用</a:t>
            </a:r>
            <a:r>
              <a:rPr lang="en-US" altLang="zh-CN" dirty="0"/>
              <a:t>new</a:t>
            </a:r>
            <a:r>
              <a:rPr lang="zh-CN" altLang="en-US" dirty="0"/>
              <a:t>分配的空间呢，就有内存泄露等问题。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也可以用一维指针处理：</a:t>
            </a:r>
            <a:endParaRPr lang="en-US" altLang="zh-CN" dirty="0"/>
          </a:p>
          <a:p>
            <a:r>
              <a:rPr lang="zh-CN" altLang="en-US" dirty="0"/>
              <a:t>区别在于：一维指针需要手动计算一行有多少个元素。</a:t>
            </a:r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  <a:endParaRPr lang="en-US" altLang="zh-CN" dirty="0"/>
          </a:p>
          <a:p>
            <a:r>
              <a:rPr lang="en-US" altLang="zh-CN" dirty="0"/>
              <a:t>{   </a:t>
            </a:r>
            <a:endParaRPr lang="en-US" altLang="zh-CN" dirty="0"/>
          </a:p>
          <a:p>
            <a:r>
              <a:rPr lang="en-US" altLang="zh-CN" dirty="0"/>
              <a:t>    int *p;</a:t>
            </a:r>
            <a:endParaRPr lang="en-US" altLang="zh-CN" dirty="0"/>
          </a:p>
          <a:p>
            <a:r>
              <a:rPr lang="en-US" altLang="zh-CN" dirty="0"/>
              <a:t>    int </a:t>
            </a:r>
            <a:r>
              <a:rPr lang="en-US" altLang="zh-CN" dirty="0" err="1"/>
              <a:t>m,n,i,j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cin</a:t>
            </a:r>
            <a:r>
              <a:rPr lang="en-US" altLang="zh-CN" dirty="0"/>
              <a:t>&gt;&gt;m&gt;&gt;n;</a:t>
            </a:r>
            <a:endParaRPr lang="en-US" altLang="zh-CN" dirty="0"/>
          </a:p>
          <a:p>
            <a:r>
              <a:rPr lang="en-US" altLang="zh-CN" dirty="0"/>
              <a:t>    p=new </a:t>
            </a:r>
            <a:r>
              <a:rPr lang="en-US" altLang="zh-CN" dirty="0" err="1"/>
              <a:t>int</a:t>
            </a:r>
            <a:r>
              <a:rPr lang="en-US" altLang="zh-CN" dirty="0"/>
              <a:t>[m*n];</a:t>
            </a:r>
            <a:endParaRPr lang="en-US" altLang="zh-CN" dirty="0"/>
          </a:p>
          <a:p>
            <a:r>
              <a:rPr lang="en-US" altLang="zh-CN" dirty="0"/>
              <a:t>    for(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m;i</a:t>
            </a:r>
            <a:r>
              <a:rPr lang="en-US" altLang="zh-CN" dirty="0"/>
              <a:t>++)</a:t>
            </a:r>
            <a:endParaRPr lang="en-US" altLang="zh-CN" dirty="0"/>
          </a:p>
          <a:p>
            <a:r>
              <a:rPr lang="en-US" altLang="zh-CN" dirty="0"/>
              <a:t>        for(j=0;j&lt;</a:t>
            </a:r>
            <a:r>
              <a:rPr lang="en-US" altLang="zh-CN" dirty="0" err="1"/>
              <a:t>n;j</a:t>
            </a:r>
            <a:r>
              <a:rPr lang="en-US" altLang="zh-CN" dirty="0"/>
              <a:t>++)</a:t>
            </a:r>
            <a:endParaRPr lang="en-US" altLang="zh-CN" dirty="0"/>
          </a:p>
          <a:p>
            <a:r>
              <a:rPr lang="en-US" altLang="zh-CN" dirty="0"/>
              <a:t>          </a:t>
            </a:r>
            <a:r>
              <a:rPr lang="en-US" altLang="zh-CN" dirty="0" err="1"/>
              <a:t>cin</a:t>
            </a:r>
            <a:r>
              <a:rPr lang="en-US" altLang="zh-CN" dirty="0"/>
              <a:t>&gt;&gt;*(</a:t>
            </a:r>
            <a:r>
              <a:rPr lang="en-US" altLang="zh-CN" dirty="0" err="1"/>
              <a:t>p+i</a:t>
            </a:r>
            <a:r>
              <a:rPr lang="en-US" altLang="zh-CN" dirty="0"/>
              <a:t>*</a:t>
            </a:r>
            <a:r>
              <a:rPr lang="en-US" altLang="zh-CN" dirty="0" err="1"/>
              <a:t>n+j</a:t>
            </a:r>
            <a:r>
              <a:rPr lang="en-US" altLang="zh-CN" dirty="0"/>
              <a:t>);</a:t>
            </a:r>
            <a:endParaRPr lang="en-US" altLang="zh-CN" dirty="0"/>
          </a:p>
          <a:p>
            <a:r>
              <a:rPr lang="en-US" altLang="zh-CN" dirty="0"/>
              <a:t>    for(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m;i</a:t>
            </a:r>
            <a:r>
              <a:rPr lang="en-US" altLang="zh-CN" dirty="0"/>
              <a:t>++)</a:t>
            </a:r>
            <a:endParaRPr lang="en-US" altLang="zh-CN" dirty="0"/>
          </a:p>
          <a:p>
            <a:r>
              <a:rPr lang="en-US" altLang="zh-CN" dirty="0"/>
              <a:t>        for(j=0;j&lt;</a:t>
            </a:r>
            <a:r>
              <a:rPr lang="en-US" altLang="zh-CN" dirty="0" err="1"/>
              <a:t>n;j</a:t>
            </a:r>
            <a:r>
              <a:rPr lang="en-US" altLang="zh-CN" dirty="0"/>
              <a:t>++)</a:t>
            </a:r>
            <a:endParaRPr lang="en-US" altLang="zh-CN" dirty="0"/>
          </a:p>
          <a:p>
            <a:r>
              <a:rPr lang="en-US" altLang="zh-CN" dirty="0"/>
              <a:t>          cout&lt;&lt;*(</a:t>
            </a:r>
            <a:r>
              <a:rPr lang="en-US" altLang="zh-CN" dirty="0" err="1"/>
              <a:t>p+i</a:t>
            </a:r>
            <a:r>
              <a:rPr lang="en-US" altLang="zh-CN" dirty="0"/>
              <a:t>*</a:t>
            </a:r>
            <a:r>
              <a:rPr lang="en-US" altLang="zh-CN" dirty="0" err="1"/>
              <a:t>n+j</a:t>
            </a:r>
            <a:r>
              <a:rPr lang="en-US" altLang="zh-CN" dirty="0"/>
              <a:t>)&lt;&lt;" ";</a:t>
            </a:r>
            <a:endParaRPr lang="en-US" altLang="zh-CN" dirty="0"/>
          </a:p>
          <a:p>
            <a:r>
              <a:rPr lang="en-US" altLang="zh-CN" dirty="0"/>
              <a:t>    delete[] p;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zh-CN" altLang="en-US" dirty="0"/>
              <a:t>字符数组初始化只能在定义时进行，例如：</a:t>
            </a:r>
            <a:r>
              <a:rPr lang="en-US" altLang="zh-CN" dirty="0"/>
              <a:t>char</a:t>
            </a:r>
            <a:r>
              <a:rPr lang="en-US" altLang="zh-CN" baseline="0" dirty="0"/>
              <a:t> s[]=“hello”; </a:t>
            </a:r>
            <a:r>
              <a:rPr lang="zh-CN" altLang="en-US" baseline="0" dirty="0"/>
              <a:t>或者利用循环语句一个个赋值。</a:t>
            </a:r>
            <a:endParaRPr lang="en-US" altLang="zh-CN" baseline="0" dirty="0"/>
          </a:p>
          <a:p>
            <a:r>
              <a:rPr lang="zh-CN" altLang="en-US" baseline="0" dirty="0"/>
              <a:t>不能写成：</a:t>
            </a:r>
            <a:r>
              <a:rPr lang="en-US" altLang="zh-CN" baseline="0" dirty="0"/>
              <a:t>char s[10];</a:t>
            </a:r>
            <a:endParaRPr lang="en-US" altLang="zh-CN" baseline="0" dirty="0"/>
          </a:p>
          <a:p>
            <a:r>
              <a:rPr lang="en-US" altLang="zh-CN" baseline="0" dirty="0"/>
              <a:t>          s=“hello”;</a:t>
            </a:r>
            <a:endParaRPr lang="en-US" altLang="zh-CN" baseline="0" dirty="0"/>
          </a:p>
          <a:p>
            <a:r>
              <a:rPr lang="zh-CN" altLang="en-US" baseline="0" dirty="0"/>
              <a:t>因为</a:t>
            </a:r>
            <a:r>
              <a:rPr lang="en-US" altLang="zh-CN" baseline="0" dirty="0"/>
              <a:t>s</a:t>
            </a:r>
            <a:r>
              <a:rPr lang="zh-CN" altLang="en-US" baseline="0" dirty="0"/>
              <a:t>是地址常量，不能被重新赋值。</a:t>
            </a:r>
            <a:endParaRPr lang="en-US" altLang="zh-CN" baseline="0" dirty="0"/>
          </a:p>
          <a:p>
            <a:r>
              <a:rPr lang="en-US" altLang="zh-CN" baseline="0" dirty="0"/>
              <a:t>-----------------------------------------</a:t>
            </a:r>
            <a:endParaRPr lang="en-US" altLang="zh-CN" baseline="0" dirty="0"/>
          </a:p>
          <a:p>
            <a:r>
              <a:rPr lang="zh-CN" altLang="en-US" baseline="0" dirty="0"/>
              <a:t>比较这两个输出：</a:t>
            </a:r>
            <a:endParaRPr lang="en-US" altLang="zh-CN" baseline="0" dirty="0"/>
          </a:p>
          <a:p>
            <a:r>
              <a:rPr lang="en-US" altLang="zh-CN" dirty="0"/>
              <a:t>    char s[]="I love China!";</a:t>
            </a:r>
            <a:endParaRPr lang="en-US" altLang="zh-CN" dirty="0"/>
          </a:p>
          <a:p>
            <a:r>
              <a:rPr lang="en-US" altLang="zh-CN" dirty="0"/>
              <a:t>    cout&lt;&lt;s&lt;&lt;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cout&lt;&lt;*s&lt;&lt;</a:t>
            </a:r>
            <a:r>
              <a:rPr lang="en-US" altLang="zh-CN" dirty="0" err="1"/>
              <a:t>endl</a:t>
            </a:r>
            <a:r>
              <a:rPr lang="en-US" altLang="zh-CN" dirty="0"/>
              <a:t>;  //</a:t>
            </a:r>
            <a:r>
              <a:rPr lang="zh-CN" altLang="en-US" dirty="0"/>
              <a:t>*</a:t>
            </a:r>
            <a:r>
              <a:rPr lang="en-US" altLang="zh-CN" dirty="0"/>
              <a:t>s=s[0]</a:t>
            </a:r>
            <a:endParaRPr lang="en-US" altLang="zh-CN" dirty="0"/>
          </a:p>
          <a:p>
            <a:r>
              <a:rPr lang="en-US" altLang="zh-CN" dirty="0"/>
              <a:t>    cout&lt;&lt;(int*)s&lt;&lt;</a:t>
            </a:r>
            <a:r>
              <a:rPr lang="en-US" altLang="zh-CN" dirty="0" err="1"/>
              <a:t>endl</a:t>
            </a:r>
            <a:r>
              <a:rPr lang="en-US" altLang="zh-CN" dirty="0"/>
              <a:t>;  //</a:t>
            </a:r>
            <a:r>
              <a:rPr lang="zh-CN" altLang="en-US" dirty="0"/>
              <a:t>输出字符串地址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输出结果为：</a:t>
            </a:r>
            <a:endParaRPr lang="en-US" altLang="zh-CN" dirty="0"/>
          </a:p>
          <a:p>
            <a:r>
              <a:rPr lang="en-US" altLang="zh-CN" dirty="0"/>
              <a:t>I love China!  //</a:t>
            </a:r>
            <a:r>
              <a:rPr lang="zh-CN" altLang="en-US" dirty="0"/>
              <a:t>输出整个字符串</a:t>
            </a:r>
            <a:endParaRPr lang="en-US" altLang="zh-CN" dirty="0"/>
          </a:p>
          <a:p>
            <a:r>
              <a:rPr lang="en-US" altLang="zh-CN" dirty="0"/>
              <a:t>I                     //</a:t>
            </a:r>
            <a:r>
              <a:rPr lang="zh-CN" altLang="en-US" dirty="0"/>
              <a:t>输出单个字符</a:t>
            </a:r>
            <a:endParaRPr lang="en-US" altLang="zh-CN" dirty="0"/>
          </a:p>
          <a:p>
            <a:r>
              <a:rPr lang="en-US" altLang="zh-CN" dirty="0"/>
              <a:t>0x6dfe8c      //</a:t>
            </a:r>
            <a:r>
              <a:rPr lang="zh-CN" altLang="en-US" dirty="0"/>
              <a:t>输出字符串地址</a:t>
            </a:r>
            <a:endParaRPr lang="en-US" altLang="zh-CN" dirty="0"/>
          </a:p>
          <a:p>
            <a:r>
              <a:rPr lang="en-US" altLang="zh-CN" dirty="0"/>
              <a:t>----------------------------------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char s[]="I love China!";</a:t>
            </a:r>
            <a:endParaRPr lang="en-US" altLang="zh-CN" dirty="0"/>
          </a:p>
          <a:p>
            <a:r>
              <a:rPr lang="en-US" altLang="zh-CN" dirty="0"/>
              <a:t>char* p=s;</a:t>
            </a:r>
            <a:endParaRPr lang="en-US" altLang="zh-CN" dirty="0"/>
          </a:p>
          <a:p>
            <a:r>
              <a:rPr lang="en-US" altLang="zh-CN" dirty="0"/>
              <a:t>while(*p)</a:t>
            </a:r>
            <a:endParaRPr lang="en-US" altLang="zh-CN" dirty="0"/>
          </a:p>
          <a:p>
            <a:r>
              <a:rPr lang="en-US" altLang="zh-CN" dirty="0"/>
              <a:t>  cout&lt;&lt;*p++;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-----------------------------</a:t>
            </a:r>
            <a:endParaRPr lang="en-US" altLang="zh-CN" dirty="0"/>
          </a:p>
          <a:p>
            <a:r>
              <a:rPr lang="zh-CN" altLang="en-US" dirty="0"/>
              <a:t>字符串的结尾可以写成</a:t>
            </a:r>
            <a:r>
              <a:rPr lang="en-US" altLang="zh-CN" dirty="0"/>
              <a:t>s[n]=0;</a:t>
            </a:r>
            <a:r>
              <a:rPr lang="zh-CN" altLang="en-US" dirty="0"/>
              <a:t>或</a:t>
            </a:r>
            <a:r>
              <a:rPr lang="en-US" altLang="zh-CN" dirty="0"/>
              <a:t>s[n]=‘\0’;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endParaRPr lang="en-US" altLang="zh-CN" dirty="0"/>
          </a:p>
          <a:p>
            <a:r>
              <a:rPr lang="zh-CN" altLang="en-US" dirty="0"/>
              <a:t>字符指针初始化有两种方式：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char</a:t>
            </a:r>
            <a:r>
              <a:rPr lang="en-US" altLang="zh-CN" baseline="0" dirty="0"/>
              <a:t> </a:t>
            </a:r>
            <a:r>
              <a:rPr lang="zh-CN" altLang="en-US" baseline="0" dirty="0"/>
              <a:t>*</a:t>
            </a:r>
            <a:r>
              <a:rPr lang="en-US" altLang="zh-CN" baseline="0" dirty="0"/>
              <a:t>s=“hello”;</a:t>
            </a:r>
            <a:endParaRPr lang="en-US" altLang="zh-CN" baseline="0" dirty="0"/>
          </a:p>
          <a:p>
            <a:r>
              <a:rPr lang="en-US" altLang="zh-CN" baseline="0" dirty="0"/>
              <a:t>2</a:t>
            </a:r>
            <a:r>
              <a:rPr lang="zh-CN" altLang="en-US" baseline="0" dirty="0"/>
              <a:t>、</a:t>
            </a:r>
            <a:r>
              <a:rPr lang="en-US" altLang="zh-CN" baseline="0" dirty="0"/>
              <a:t>char </a:t>
            </a:r>
            <a:r>
              <a:rPr lang="zh-CN" altLang="en-US" baseline="0" dirty="0"/>
              <a:t>*</a:t>
            </a:r>
            <a:r>
              <a:rPr lang="en-US" altLang="zh-CN" baseline="0" dirty="0"/>
              <a:t>s;</a:t>
            </a:r>
            <a:endParaRPr lang="en-US" altLang="zh-CN" baseline="0" dirty="0"/>
          </a:p>
          <a:p>
            <a:r>
              <a:rPr lang="en-US" altLang="zh-CN" baseline="0" dirty="0"/>
              <a:t>   s=“hello”;</a:t>
            </a:r>
            <a:endParaRPr lang="en-US" altLang="zh-CN" baseline="0" dirty="0"/>
          </a:p>
          <a:p>
            <a:r>
              <a:rPr lang="zh-CN" altLang="en-US" baseline="0" dirty="0"/>
              <a:t>因为字符指针是变量，可以被反复赋值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------------------------------------------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另一种写法：</a:t>
            </a:r>
            <a:endParaRPr lang="en-US" altLang="zh-CN" dirty="0"/>
          </a:p>
          <a:p>
            <a:r>
              <a:rPr lang="en-US" altLang="zh-CN" dirty="0"/>
              <a:t> main( )</a:t>
            </a:r>
            <a:endParaRPr lang="en-US" altLang="zh-CN" dirty="0"/>
          </a:p>
          <a:p>
            <a:r>
              <a:rPr lang="en-US" altLang="zh-CN" dirty="0"/>
              <a:t>{   char  *s="I love China!";</a:t>
            </a:r>
            <a:endParaRPr lang="en-US" altLang="zh-CN" dirty="0"/>
          </a:p>
          <a:p>
            <a:r>
              <a:rPr lang="en-US" altLang="zh-CN" dirty="0"/>
              <a:t>    cout&lt;&lt;s&lt;&lt;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s+=7;</a:t>
            </a:r>
            <a:endParaRPr lang="en-US" altLang="zh-CN" dirty="0"/>
          </a:p>
          <a:p>
            <a:r>
              <a:rPr lang="en-US" altLang="zh-CN" dirty="0"/>
              <a:t>    cout&lt;&lt;s&lt;&lt;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-------------------------------------------------</a:t>
            </a:r>
            <a:endParaRPr lang="en-US" altLang="zh-CN" dirty="0"/>
          </a:p>
          <a:p>
            <a:r>
              <a:rPr lang="en-US" altLang="zh-CN" dirty="0"/>
              <a:t> int main( )</a:t>
            </a:r>
            <a:endParaRPr lang="en-US" altLang="zh-CN" dirty="0"/>
          </a:p>
          <a:p>
            <a:r>
              <a:rPr lang="en-US" altLang="zh-CN" dirty="0"/>
              <a:t> {  char s[]="I love China!";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&lt;&lt;(int *)"I love China!"&lt;&lt;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&lt;&lt;(int *)s&lt;&lt;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char *p="I love China!";</a:t>
            </a:r>
            <a:endParaRPr lang="en-US" altLang="zh-CN" dirty="0"/>
          </a:p>
          <a:p>
            <a:r>
              <a:rPr lang="en-US" altLang="zh-CN" dirty="0"/>
              <a:t>   //*p=‘A’;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&lt;&lt;(int *)"I love China!"&lt;&lt;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&lt;&lt;(int *)p&lt;&lt;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char s[]=“I love China!”;  </a:t>
            </a:r>
            <a:r>
              <a:rPr lang="zh-CN" altLang="en-US" dirty="0"/>
              <a:t>表示在栈里为数组</a:t>
            </a:r>
            <a:r>
              <a:rPr lang="en-US" altLang="zh-CN" dirty="0"/>
              <a:t>s</a:t>
            </a:r>
            <a:r>
              <a:rPr lang="zh-CN" altLang="en-US" dirty="0"/>
              <a:t>分配了</a:t>
            </a:r>
            <a:r>
              <a:rPr lang="en-US" altLang="zh-CN" dirty="0"/>
              <a:t>20</a:t>
            </a:r>
            <a:r>
              <a:rPr lang="zh-CN" altLang="en-US" dirty="0"/>
              <a:t>个字节的空间，同时将字符串常量“</a:t>
            </a:r>
            <a:r>
              <a:rPr lang="en-US" altLang="zh-CN" dirty="0"/>
              <a:t>I love China!”</a:t>
            </a:r>
            <a:r>
              <a:rPr lang="zh-CN" altLang="en-US" dirty="0"/>
              <a:t>的内容拷贝过来。</a:t>
            </a:r>
            <a:r>
              <a:rPr lang="en-US" altLang="zh-CN" dirty="0"/>
              <a:t>S</a:t>
            </a:r>
            <a:r>
              <a:rPr lang="zh-CN" altLang="en-US" dirty="0"/>
              <a:t>指向该数组首地址，而不是字符串常量的地址</a:t>
            </a:r>
            <a:endParaRPr lang="en-US" altLang="zh-CN" dirty="0"/>
          </a:p>
          <a:p>
            <a:r>
              <a:rPr lang="it-IT" altLang="zh-CN" dirty="0"/>
              <a:t>char *p=“I love China!”; </a:t>
            </a:r>
            <a:r>
              <a:rPr lang="zh-CN" altLang="en-US" dirty="0"/>
              <a:t>将字符串常量的地址赋值给指针变量</a:t>
            </a:r>
            <a:r>
              <a:rPr lang="en-US" altLang="zh-CN" dirty="0"/>
              <a:t>p</a:t>
            </a:r>
            <a:r>
              <a:rPr lang="zh-CN" altLang="en-US" dirty="0"/>
              <a:t>，因此它们是指向同一个空间</a:t>
            </a:r>
            <a:endParaRPr lang="it-IT" altLang="zh-CN" dirty="0"/>
          </a:p>
          <a:p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说明：字符串是一个类，</a:t>
            </a:r>
            <a:r>
              <a:rPr lang="en-US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s</a:t>
            </a:r>
            <a:r>
              <a:rPr lang="zh-CN" alt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是一个对象，对象名是一个地址，和指针类似。</a:t>
            </a:r>
            <a:endParaRPr lang="en-US" altLang="zh-CN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一、</a:t>
            </a:r>
            <a:r>
              <a:rPr lang="en-US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string</a:t>
            </a:r>
            <a:r>
              <a:rPr lang="zh-CN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的定义及初始化</a:t>
            </a:r>
            <a:endParaRPr lang="zh-CN" altLang="zh-CN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string s1 = "hello"; //</a:t>
            </a:r>
            <a:r>
              <a:rPr lang="zh-CN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初始化字符串</a:t>
            </a:r>
            <a:endParaRPr lang="zh-CN" altLang="zh-CN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string s2 ("world"); //</a:t>
            </a:r>
            <a:r>
              <a:rPr lang="zh-CN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另一种初始化 </a:t>
            </a:r>
            <a:endParaRPr lang="zh-CN" altLang="zh-CN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string s3;   //</a:t>
            </a:r>
            <a:r>
              <a:rPr lang="zh-CN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初始化字符串，空字符串</a:t>
            </a:r>
            <a:endParaRPr lang="zh-CN" altLang="zh-CN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string s4(5, 'a'); //s4</a:t>
            </a:r>
            <a:r>
              <a:rPr lang="zh-CN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由连续</a:t>
            </a:r>
            <a:r>
              <a:rPr lang="en-US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5</a:t>
            </a:r>
            <a:r>
              <a:rPr lang="zh-CN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个</a:t>
            </a:r>
            <a:r>
              <a:rPr lang="en-US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a</a:t>
            </a:r>
            <a:r>
              <a:rPr lang="zh-CN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组成，即</a:t>
            </a:r>
            <a:r>
              <a:rPr lang="en-US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s4="</a:t>
            </a:r>
            <a:r>
              <a:rPr lang="en-US" altLang="zh-CN" sz="12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aaaaa</a:t>
            </a:r>
            <a:r>
              <a:rPr lang="en-US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";</a:t>
            </a:r>
            <a:endParaRPr lang="zh-CN" altLang="zh-CN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string s5(s1,2,3); //</a:t>
            </a:r>
            <a:r>
              <a:rPr lang="zh-CN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从</a:t>
            </a:r>
            <a:r>
              <a:rPr lang="en-US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s1</a:t>
            </a:r>
            <a:r>
              <a:rPr lang="zh-CN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的</a:t>
            </a:r>
            <a:r>
              <a:rPr lang="en-US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2</a:t>
            </a:r>
            <a:r>
              <a:rPr lang="zh-CN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位置的字符开始，连续</a:t>
            </a:r>
            <a:r>
              <a:rPr lang="en-US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3</a:t>
            </a:r>
            <a:r>
              <a:rPr lang="zh-CN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个字符赋值给</a:t>
            </a:r>
            <a:r>
              <a:rPr lang="en-US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s5</a:t>
            </a:r>
            <a:r>
              <a:rPr lang="zh-CN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，即</a:t>
            </a:r>
            <a:r>
              <a:rPr lang="en-US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s5="</a:t>
            </a:r>
            <a:r>
              <a:rPr lang="en-US" altLang="zh-CN" sz="12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llo</a:t>
            </a:r>
            <a:r>
              <a:rPr lang="en-US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";</a:t>
            </a:r>
            <a:endParaRPr lang="zh-CN" altLang="zh-CN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string s6(s1, 1); //</a:t>
            </a:r>
            <a:r>
              <a:rPr lang="zh-CN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从</a:t>
            </a:r>
            <a:r>
              <a:rPr lang="en-US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s1</a:t>
            </a:r>
            <a:r>
              <a:rPr lang="zh-CN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的</a:t>
            </a:r>
            <a:r>
              <a:rPr lang="en-US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2</a:t>
            </a:r>
            <a:r>
              <a:rPr lang="zh-CN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位置的字符开始，将后续的所有字符赋值给</a:t>
            </a:r>
            <a:r>
              <a:rPr lang="en-US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s6</a:t>
            </a:r>
            <a:r>
              <a:rPr lang="zh-CN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，即</a:t>
            </a:r>
            <a:r>
              <a:rPr lang="en-US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s6="</a:t>
            </a:r>
            <a:r>
              <a:rPr lang="en-US" altLang="zh-CN" sz="12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ello</a:t>
            </a:r>
            <a:r>
              <a:rPr lang="en-US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";</a:t>
            </a:r>
            <a:endParaRPr lang="zh-CN" altLang="zh-CN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char name [] = "Lady Gaga";</a:t>
            </a:r>
            <a:endParaRPr lang="zh-CN" altLang="zh-CN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s1 = name;  //</a:t>
            </a:r>
            <a:r>
              <a:rPr lang="zh-CN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赋值后</a:t>
            </a:r>
            <a:r>
              <a:rPr lang="en-US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s1</a:t>
            </a:r>
            <a:r>
              <a:rPr lang="zh-CN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中的内容和</a:t>
            </a:r>
            <a:r>
              <a:rPr lang="en-US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name</a:t>
            </a:r>
            <a:r>
              <a:rPr lang="zh-CN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相同，修改</a:t>
            </a:r>
            <a:r>
              <a:rPr lang="en-US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s1</a:t>
            </a:r>
            <a:r>
              <a:rPr lang="zh-CN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不会影响</a:t>
            </a:r>
            <a:r>
              <a:rPr lang="en-US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name</a:t>
            </a:r>
            <a:endParaRPr lang="en-US" altLang="zh-CN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二、字符串声明后，内容可改变，说明它是一个变量</a:t>
            </a:r>
            <a:endParaRPr lang="en-US" altLang="zh-CN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int main( )</a:t>
            </a:r>
            <a:endParaRPr lang="en-US" altLang="zh-CN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{   string s;</a:t>
            </a:r>
            <a:endParaRPr lang="en-US" altLang="zh-CN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    s="I  love China!";</a:t>
            </a:r>
            <a:endParaRPr lang="en-US" altLang="zh-CN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    cout&lt;&lt;s&lt;&lt;</a:t>
            </a:r>
            <a:r>
              <a:rPr lang="en-US" altLang="zh-CN" sz="12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endl</a:t>
            </a:r>
            <a:r>
              <a:rPr lang="en-US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;      //</a:t>
            </a:r>
            <a:r>
              <a:rPr lang="zh-CN" alt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输出内容</a:t>
            </a:r>
            <a:endParaRPr lang="en-US" altLang="zh-CN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    s="hello";</a:t>
            </a:r>
            <a:endParaRPr lang="en-US" altLang="zh-CN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    cout&lt;&lt;s&lt;&lt;</a:t>
            </a:r>
            <a:r>
              <a:rPr lang="en-US" altLang="zh-CN" sz="12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endl</a:t>
            </a:r>
            <a:r>
              <a:rPr lang="en-US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;</a:t>
            </a:r>
            <a:endParaRPr lang="en-US" altLang="zh-CN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}</a:t>
            </a:r>
            <a:endParaRPr lang="zh-CN" altLang="zh-CN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altLang="zh-CN" dirty="0"/>
          </a:p>
          <a:p>
            <a:r>
              <a:rPr lang="zh-CN" altLang="en-US" dirty="0"/>
              <a:t>第一组是字符数组与字符指针变量的对比：</a:t>
            </a:r>
            <a:endParaRPr lang="en-US" altLang="zh-CN" dirty="0"/>
          </a:p>
          <a:p>
            <a:r>
              <a:rPr lang="en-US" altLang="zh-CN" dirty="0"/>
              <a:t>int main( )</a:t>
            </a:r>
            <a:endParaRPr lang="en-US" altLang="zh-CN" dirty="0"/>
          </a:p>
          <a:p>
            <a:r>
              <a:rPr lang="en-US" altLang="zh-CN" dirty="0"/>
              <a:t> {   char str[20],*p;</a:t>
            </a:r>
            <a:endParaRPr lang="en-US" altLang="zh-CN" dirty="0"/>
          </a:p>
          <a:p>
            <a:r>
              <a:rPr lang="en-US" altLang="zh-CN" dirty="0"/>
              <a:t>     cout&lt;&lt;</a:t>
            </a:r>
            <a:r>
              <a:rPr lang="en-US" altLang="zh-CN" dirty="0" err="1"/>
              <a:t>sizeof</a:t>
            </a:r>
            <a:r>
              <a:rPr lang="en-US" altLang="zh-CN" dirty="0"/>
              <a:t>(str)&lt;&lt;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 cout&lt;&lt;</a:t>
            </a:r>
            <a:r>
              <a:rPr lang="en-US" altLang="zh-CN" dirty="0" err="1"/>
              <a:t>sizeof</a:t>
            </a:r>
            <a:r>
              <a:rPr lang="en-US" altLang="zh-CN" dirty="0"/>
              <a:t>(p)&lt;&lt;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-------------------------------------------------</a:t>
            </a:r>
            <a:endParaRPr lang="en-US" altLang="zh-CN" dirty="0"/>
          </a:p>
          <a:p>
            <a:r>
              <a:rPr lang="en-US" altLang="zh-CN" dirty="0"/>
              <a:t>//</a:t>
            </a:r>
            <a:r>
              <a:rPr lang="zh-CN" altLang="en-US" dirty="0"/>
              <a:t>当成一个整体来处理</a:t>
            </a:r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 main()</a:t>
            </a:r>
            <a:endParaRPr lang="en-US" altLang="zh-CN" dirty="0"/>
          </a:p>
          <a:p>
            <a:r>
              <a:rPr lang="en-US" altLang="zh-CN" dirty="0"/>
              <a:t>{   char *a=new char[10];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cin</a:t>
            </a:r>
            <a:r>
              <a:rPr lang="en-US" altLang="zh-CN" dirty="0"/>
              <a:t>&gt;&gt;a;</a:t>
            </a:r>
            <a:endParaRPr lang="en-US" altLang="zh-CN" dirty="0"/>
          </a:p>
          <a:p>
            <a:r>
              <a:rPr lang="en-US" altLang="zh-CN" dirty="0"/>
              <a:t>    cout&lt;&lt;a;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//</a:t>
            </a:r>
            <a:r>
              <a:rPr lang="zh-CN" altLang="en-US" dirty="0"/>
              <a:t>或逐个处理</a:t>
            </a:r>
            <a:endParaRPr lang="en-US" altLang="zh-CN" dirty="0"/>
          </a:p>
          <a:p>
            <a:r>
              <a:rPr lang="en-US" altLang="zh-CN" dirty="0"/>
              <a:t>int  main()</a:t>
            </a:r>
            <a:endParaRPr lang="en-US" altLang="zh-CN" dirty="0"/>
          </a:p>
          <a:p>
            <a:r>
              <a:rPr lang="en-US" altLang="zh-CN" dirty="0"/>
              <a:t>{   char *a=new char[10];</a:t>
            </a:r>
            <a:endParaRPr lang="en-US" altLang="zh-CN" dirty="0"/>
          </a:p>
          <a:p>
            <a:r>
              <a:rPr lang="en-US" altLang="zh-CN" dirty="0"/>
              <a:t>    int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char *p=a; //</a:t>
            </a:r>
            <a:r>
              <a:rPr lang="zh-CN" altLang="en-US" dirty="0"/>
              <a:t>尽量用另一个指针指向字符串来处理，</a:t>
            </a:r>
            <a:r>
              <a:rPr lang="en-US" altLang="zh-CN" dirty="0"/>
              <a:t>a</a:t>
            </a:r>
            <a:r>
              <a:rPr lang="zh-CN" altLang="en-US" dirty="0"/>
              <a:t>不要动，使其永远指向字符串首</a:t>
            </a:r>
            <a:endParaRPr lang="en-US" altLang="zh-CN" dirty="0"/>
          </a:p>
          <a:p>
            <a:r>
              <a:rPr lang="en-US" altLang="zh-CN" dirty="0"/>
              <a:t> 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=0;i&lt;9;i++,p++)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en-US" altLang="zh-CN" dirty="0" err="1"/>
              <a:t>cin</a:t>
            </a:r>
            <a:r>
              <a:rPr lang="en-US" altLang="zh-CN" dirty="0"/>
              <a:t>&gt;&gt;*p;</a:t>
            </a:r>
            <a:endParaRPr lang="en-US" altLang="zh-CN" dirty="0"/>
          </a:p>
          <a:p>
            <a:r>
              <a:rPr lang="en-US" altLang="zh-CN" dirty="0"/>
              <a:t>    *p=0;</a:t>
            </a:r>
            <a:endParaRPr lang="en-US" altLang="zh-CN" dirty="0"/>
          </a:p>
          <a:p>
            <a:r>
              <a:rPr lang="en-US" altLang="zh-CN" dirty="0"/>
              <a:t>    p=a;</a:t>
            </a:r>
            <a:endParaRPr lang="en-US" altLang="zh-CN" dirty="0"/>
          </a:p>
          <a:p>
            <a:r>
              <a:rPr lang="en-US" altLang="zh-CN" dirty="0"/>
              <a:t>    cout&lt;&lt;p;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------------------------------------</a:t>
            </a:r>
            <a:endParaRPr lang="en-US" altLang="zh-CN" dirty="0"/>
          </a:p>
          <a:p>
            <a:r>
              <a:rPr lang="en-US" altLang="zh-CN" dirty="0"/>
              <a:t>#include &lt;bits/</a:t>
            </a:r>
            <a:r>
              <a:rPr lang="en-US" altLang="zh-CN" dirty="0" err="1"/>
              <a:t>stdc</a:t>
            </a:r>
            <a:r>
              <a:rPr lang="en-US" altLang="zh-CN" dirty="0"/>
              <a:t>++.h&gt;</a:t>
            </a:r>
            <a:endParaRPr lang="en-US" altLang="zh-CN" dirty="0"/>
          </a:p>
          <a:p>
            <a:r>
              <a:rPr lang="en-US" altLang="zh-CN" dirty="0"/>
              <a:t>using namespace std;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int main( )</a:t>
            </a:r>
            <a:endParaRPr lang="en-US" altLang="zh-CN" dirty="0"/>
          </a:p>
          <a:p>
            <a:r>
              <a:rPr lang="en-US" altLang="zh-CN" dirty="0"/>
              <a:t> {  char s[]="I love China!";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&lt;&lt;(int *)"I love China!"&lt;&lt;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&lt;&lt;(int *)s&lt;&lt;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char *p="I love China!";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&lt;&lt;(int *)"I love China!"&lt;&lt;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&lt;&lt;(int *)p&lt;&lt;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和指针相关的两个运算符，一个是取地址运算符，一个是指针运算符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当我们对一个变量使用取地址运算时，可以获得这个变量的地址，变量可以是普通变量，也可以是指针变量。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当我们对一个变量使用指针运算符时，注意这个变量必须表示的是一个地址，可以是指针变量，也可以用</a:t>
            </a:r>
            <a:r>
              <a:rPr lang="en-US" altLang="zh-CN" dirty="0"/>
              <a:t>&amp;</a:t>
            </a:r>
            <a:r>
              <a:rPr lang="zh-CN" altLang="en-US" dirty="0"/>
              <a:t>取一个普通变量的地址，我们可以通过这个运算符获得这个地址空间存放的变量的值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CN" dirty="0"/>
              <a:t>#include&lt;iostream&gt;</a:t>
            </a:r>
            <a:endParaRPr lang="en-US" altLang="zh-CN" dirty="0"/>
          </a:p>
          <a:p>
            <a:r>
              <a:rPr lang="en-US" altLang="zh-CN" dirty="0"/>
              <a:t>using namespace std;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int main( )</a:t>
            </a:r>
            <a:endParaRPr lang="en-US" altLang="zh-CN" dirty="0"/>
          </a:p>
          <a:p>
            <a:r>
              <a:rPr lang="en-US" altLang="zh-CN" dirty="0"/>
              <a:t> {   char str[10];</a:t>
            </a:r>
            <a:endParaRPr lang="en-US" altLang="zh-CN" dirty="0"/>
          </a:p>
          <a:p>
            <a:r>
              <a:rPr lang="en-US" altLang="zh-CN" dirty="0"/>
              <a:t>     str[0]=97;</a:t>
            </a:r>
            <a:endParaRPr lang="en-US" altLang="zh-CN" dirty="0"/>
          </a:p>
          <a:p>
            <a:r>
              <a:rPr lang="en-US" altLang="zh-CN" dirty="0"/>
              <a:t>     str[1]=98;</a:t>
            </a:r>
            <a:endParaRPr lang="en-US" altLang="zh-CN" dirty="0"/>
          </a:p>
          <a:p>
            <a:r>
              <a:rPr lang="en-US" altLang="zh-CN" dirty="0"/>
              <a:t>     str[2]=0;</a:t>
            </a:r>
            <a:endParaRPr lang="en-US" altLang="zh-CN" dirty="0"/>
          </a:p>
          <a:p>
            <a:r>
              <a:rPr lang="en-US" altLang="zh-CN" dirty="0"/>
              <a:t>     cout&lt;&lt;str&lt;&lt;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存储格式：字符串结束标志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zh-CN" altLang="en-US" dirty="0"/>
              <a:t>字符串必须以</a:t>
            </a:r>
            <a:r>
              <a:rPr lang="en-US" altLang="zh-CN" dirty="0"/>
              <a:t>0</a:t>
            </a:r>
            <a:r>
              <a:rPr lang="zh-CN" altLang="en-US" dirty="0"/>
              <a:t>结尾。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赋值方式与初始化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zh-CN" altLang="en-US" dirty="0"/>
              <a:t>字符串输出可以作为一个整体。</a:t>
            </a:r>
            <a:endParaRPr lang="en-US" altLang="zh-CN" dirty="0"/>
          </a:p>
          <a:p>
            <a:r>
              <a:rPr lang="zh-CN" altLang="en-US" dirty="0"/>
              <a:t>数组除了初始化时可以整体赋值外，其他地方赋值和处理和输出都要用循环逐一处理。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int  main()</a:t>
            </a:r>
            <a:endParaRPr lang="en-US" altLang="zh-CN" dirty="0"/>
          </a:p>
          <a:p>
            <a:r>
              <a:rPr lang="en-US" altLang="zh-CN" dirty="0"/>
              <a:t>{   int *p=new int[5];</a:t>
            </a:r>
            <a:endParaRPr lang="en-US" altLang="zh-CN" dirty="0"/>
          </a:p>
          <a:p>
            <a:r>
              <a:rPr lang="en-US" altLang="zh-CN" dirty="0"/>
              <a:t>    char* s=new char[5];</a:t>
            </a:r>
            <a:endParaRPr lang="en-US" altLang="zh-CN" dirty="0"/>
          </a:p>
          <a:p>
            <a:r>
              <a:rPr lang="en-US" altLang="zh-CN" dirty="0"/>
              <a:t>    for(int </a:t>
            </a:r>
            <a:r>
              <a:rPr lang="en-US" altLang="zh-CN" dirty="0" err="1"/>
              <a:t>i</a:t>
            </a:r>
            <a:r>
              <a:rPr lang="en-US" altLang="zh-CN" dirty="0"/>
              <a:t>=0;i&lt;5;i++)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en-US" altLang="zh-CN" dirty="0" err="1"/>
              <a:t>cin</a:t>
            </a:r>
            <a:r>
              <a:rPr lang="en-US" altLang="zh-CN" dirty="0"/>
              <a:t>&gt;&gt;*(</a:t>
            </a:r>
            <a:r>
              <a:rPr lang="en-US" altLang="zh-CN" dirty="0" err="1"/>
              <a:t>p+i</a:t>
            </a:r>
            <a:r>
              <a:rPr lang="en-US" altLang="zh-CN" dirty="0"/>
              <a:t>);</a:t>
            </a:r>
            <a:endParaRPr lang="en-US" altLang="zh-CN" dirty="0"/>
          </a:p>
          <a:p>
            <a:r>
              <a:rPr lang="en-US" altLang="zh-CN" dirty="0"/>
              <a:t>    for(int </a:t>
            </a:r>
            <a:r>
              <a:rPr lang="en-US" altLang="zh-CN" dirty="0" err="1"/>
              <a:t>i</a:t>
            </a:r>
            <a:r>
              <a:rPr lang="en-US" altLang="zh-CN" dirty="0"/>
              <a:t>=0;i&lt;5;i++)</a:t>
            </a:r>
            <a:endParaRPr lang="en-US" altLang="zh-CN" dirty="0"/>
          </a:p>
          <a:p>
            <a:r>
              <a:rPr lang="en-US" altLang="zh-CN" dirty="0"/>
              <a:t>      cout&lt;&lt;*(</a:t>
            </a:r>
            <a:r>
              <a:rPr lang="en-US" altLang="zh-CN" dirty="0" err="1"/>
              <a:t>p+i</a:t>
            </a:r>
            <a:r>
              <a:rPr lang="en-US" altLang="zh-CN" dirty="0"/>
              <a:t>);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cout&lt;&lt;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cin</a:t>
            </a:r>
            <a:r>
              <a:rPr lang="en-US" altLang="zh-CN" dirty="0"/>
              <a:t>&gt;&gt;s;</a:t>
            </a:r>
            <a:endParaRPr lang="en-US" altLang="zh-CN" dirty="0"/>
          </a:p>
          <a:p>
            <a:r>
              <a:rPr lang="en-US" altLang="zh-CN" dirty="0"/>
              <a:t>    cout&lt;&lt;s;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中，内存分成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个区，他们分别是堆、栈、自由存储区、全局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静态存储区和常量存储区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栈，就是那些由编译器在需要的时候分配，在不需要的时候自动清楚的变量的存储区。里面的变量通常是局部变量、函数参数等。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堆，就是那些由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分配的内存块，他们的释放编译器不去管，由我们的应用程序去控制，一般一个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就要对应一个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。如果程序员没有释放掉，那么在程序结束后，操作系统会自动回收。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自由存储区，就是那些由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等分配的内存块，他和堆是十分相似的，不过它是用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来结束自己的生命的。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全局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静态存储区，全局变量和静态变量被分配到同一块内存中，在以前的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语言中，全局变量又分为初始化的和未初始化的，在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里面没有这个区分了，他们共同占用同一块内存区。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常量存储区，这是一块比较特殊的存储区，他们里面存放的是常量，不允许修改（当然，你要通过非正当手段也可以修改）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boolalpha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：这个是为了让后面输出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值的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，而不要输出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str1</a:t>
            </a:r>
            <a:r>
              <a:rPr lang="zh-CN" altLang="en-US" sz="1200" dirty="0"/>
              <a:t>和</a:t>
            </a:r>
            <a:r>
              <a:rPr lang="en-US" altLang="zh-CN" sz="1200" dirty="0"/>
              <a:t>str2</a:t>
            </a:r>
            <a:r>
              <a:rPr lang="zh-CN" altLang="en-US" sz="1200" dirty="0"/>
              <a:t>都是字符数组，每个都有其自己的存储区，它们的值则是各存储区首地址，不等；</a:t>
            </a:r>
            <a:endParaRPr lang="en-US" altLang="zh-CN" sz="1200" dirty="0"/>
          </a:p>
          <a:p>
            <a:r>
              <a:rPr lang="en-US" altLang="zh-CN" sz="1200" dirty="0"/>
              <a:t>str3</a:t>
            </a:r>
            <a:r>
              <a:rPr lang="zh-CN" altLang="en-US" sz="1200" dirty="0"/>
              <a:t>和</a:t>
            </a:r>
            <a:r>
              <a:rPr lang="en-US" altLang="zh-CN" sz="1200" dirty="0"/>
              <a:t>str4</a:t>
            </a:r>
            <a:r>
              <a:rPr lang="zh-CN" altLang="en-US" sz="1200" dirty="0"/>
              <a:t>同上，只是按</a:t>
            </a:r>
            <a:r>
              <a:rPr lang="en-US" altLang="zh-CN" sz="1200" dirty="0"/>
              <a:t>const</a:t>
            </a:r>
            <a:r>
              <a:rPr lang="zh-CN" altLang="en-US" sz="1200" dirty="0"/>
              <a:t>语义，它们所指向的数据区不能修改。</a:t>
            </a:r>
            <a:endParaRPr lang="en-US" altLang="zh-CN" sz="1200" dirty="0"/>
          </a:p>
          <a:p>
            <a:r>
              <a:rPr lang="en-US" altLang="zh-CN" sz="1200" dirty="0"/>
              <a:t>str5</a:t>
            </a:r>
            <a:r>
              <a:rPr lang="zh-CN" altLang="en-US" sz="1200" dirty="0"/>
              <a:t>和</a:t>
            </a:r>
            <a:r>
              <a:rPr lang="en-US" altLang="zh-CN" sz="1200" dirty="0"/>
              <a:t>str6</a:t>
            </a:r>
            <a:r>
              <a:rPr lang="zh-CN" altLang="en-US" sz="1200" dirty="0"/>
              <a:t>并非数组而是字符指针，并不分配存储区，其后的</a:t>
            </a:r>
            <a:r>
              <a:rPr lang="en-US" altLang="zh-CN" sz="1200" dirty="0"/>
              <a:t>“</a:t>
            </a:r>
            <a:r>
              <a:rPr lang="en-US" altLang="zh-CN" sz="1200" dirty="0" err="1"/>
              <a:t>abc</a:t>
            </a:r>
            <a:r>
              <a:rPr lang="en-US" altLang="zh-CN" sz="1200" dirty="0"/>
              <a:t>”</a:t>
            </a:r>
            <a:r>
              <a:rPr lang="zh-CN" altLang="en-US" sz="1200" dirty="0"/>
              <a:t>以常量形式存于静态数据区，而它们自己仅是指向该区首地址的指针，相等。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1200" dirty="0"/>
              <a:t>在这个程序后补上如下语句，可以很直观的看出问题：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char str1[]  = "</a:t>
            </a:r>
            <a:r>
              <a:rPr lang="en-US" altLang="zh-CN" sz="1200" dirty="0" err="1"/>
              <a:t>abc</a:t>
            </a:r>
            <a:r>
              <a:rPr lang="en-US" altLang="zh-CN" sz="1200" dirty="0"/>
              <a:t>";</a:t>
            </a:r>
            <a:endParaRPr lang="en-US" altLang="zh-CN" sz="1200" dirty="0"/>
          </a:p>
          <a:p>
            <a:r>
              <a:rPr lang="en-US" altLang="zh-CN" sz="1200" dirty="0"/>
              <a:t>char str2[]  = "</a:t>
            </a:r>
            <a:r>
              <a:rPr lang="en-US" altLang="zh-CN" sz="1200" dirty="0" err="1"/>
              <a:t>abc</a:t>
            </a:r>
            <a:r>
              <a:rPr lang="en-US" altLang="zh-CN" sz="1200" dirty="0"/>
              <a:t>";</a:t>
            </a:r>
            <a:endParaRPr lang="en-US" altLang="zh-CN" sz="1200" dirty="0"/>
          </a:p>
          <a:p>
            <a:r>
              <a:rPr lang="en-US" altLang="zh-CN" sz="1200" dirty="0"/>
              <a:t>const char str3[] = "</a:t>
            </a:r>
            <a:r>
              <a:rPr lang="en-US" altLang="zh-CN" sz="1200" dirty="0" err="1"/>
              <a:t>abc</a:t>
            </a:r>
            <a:r>
              <a:rPr lang="en-US" altLang="zh-CN" sz="1200" dirty="0"/>
              <a:t>"; </a:t>
            </a:r>
            <a:endParaRPr lang="en-US" altLang="zh-CN" sz="1200" dirty="0"/>
          </a:p>
          <a:p>
            <a:r>
              <a:rPr lang="en-US" altLang="zh-CN" sz="1200" dirty="0"/>
              <a:t>const char str4[] = "</a:t>
            </a:r>
            <a:r>
              <a:rPr lang="en-US" altLang="zh-CN" sz="1200" dirty="0" err="1"/>
              <a:t>abc</a:t>
            </a:r>
            <a:r>
              <a:rPr lang="en-US" altLang="zh-CN" sz="1200" dirty="0"/>
              <a:t>"; </a:t>
            </a:r>
            <a:endParaRPr lang="en-US" altLang="zh-CN" sz="1200" dirty="0"/>
          </a:p>
          <a:p>
            <a:r>
              <a:rPr lang="en-US" altLang="zh-CN" sz="1200" dirty="0"/>
              <a:t>const char* str5  = "</a:t>
            </a:r>
            <a:r>
              <a:rPr lang="en-US" altLang="zh-CN" sz="1200" dirty="0" err="1"/>
              <a:t>abc</a:t>
            </a:r>
            <a:r>
              <a:rPr lang="en-US" altLang="zh-CN" sz="1200" dirty="0"/>
              <a:t>";</a:t>
            </a:r>
            <a:endParaRPr lang="en-US" altLang="zh-CN" sz="1200" dirty="0"/>
          </a:p>
          <a:p>
            <a:r>
              <a:rPr lang="en-US" altLang="zh-CN" sz="1200" dirty="0"/>
              <a:t>const char* str6  = "</a:t>
            </a:r>
            <a:r>
              <a:rPr lang="en-US" altLang="zh-CN" sz="1200" dirty="0" err="1"/>
              <a:t>abc</a:t>
            </a:r>
            <a:r>
              <a:rPr lang="en-US" altLang="zh-CN" sz="1200" dirty="0"/>
              <a:t>";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dirty="0" err="1"/>
              <a:t>cout</a:t>
            </a:r>
            <a:r>
              <a:rPr lang="en-US" altLang="zh-CN" dirty="0"/>
              <a:t>&lt;&lt;(int *)str1&lt;&lt;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cout&lt;&lt;(int *)str2&lt;&lt;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cout&lt;&lt;(int *)str3&lt;&lt;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cout&lt;&lt;(int *)str4&lt;&lt;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cout&lt;&lt;(int *)str5&lt;&lt;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cout&lt;&lt;(int *)str6&lt;&lt;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cout&lt;&lt;(int *)"</a:t>
            </a:r>
            <a:r>
              <a:rPr lang="en-US" altLang="zh-CN" dirty="0" err="1"/>
              <a:t>abc</a:t>
            </a:r>
            <a:r>
              <a:rPr lang="en-US" altLang="zh-CN" dirty="0"/>
              <a:t>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某次输出结果为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endParaRPr lang="en-US" altLang="zh-CN" dirty="0"/>
          </a:p>
          <a:p>
            <a:r>
              <a:rPr lang="en-US" altLang="zh-CN" dirty="0"/>
              <a:t>0x6dfef4</a:t>
            </a:r>
            <a:endParaRPr lang="en-US" altLang="zh-CN" dirty="0"/>
          </a:p>
          <a:p>
            <a:r>
              <a:rPr lang="en-US" altLang="zh-CN" dirty="0"/>
              <a:t>0x6dfef0</a:t>
            </a:r>
            <a:endParaRPr lang="en-US" altLang="zh-CN" dirty="0"/>
          </a:p>
          <a:p>
            <a:r>
              <a:rPr lang="en-US" altLang="zh-CN" dirty="0"/>
              <a:t>0x6dfeec</a:t>
            </a:r>
            <a:endParaRPr lang="en-US" altLang="zh-CN" dirty="0"/>
          </a:p>
          <a:p>
            <a:r>
              <a:rPr lang="en-US" altLang="zh-CN" dirty="0"/>
              <a:t>0x6dfee8</a:t>
            </a:r>
            <a:endParaRPr lang="en-US" altLang="zh-CN" dirty="0"/>
          </a:p>
          <a:p>
            <a:r>
              <a:rPr lang="en-US" altLang="zh-CN" dirty="0"/>
              <a:t>0x4b9024</a:t>
            </a:r>
            <a:endParaRPr lang="en-US" altLang="zh-CN" dirty="0"/>
          </a:p>
          <a:p>
            <a:r>
              <a:rPr lang="en-US" altLang="zh-CN" dirty="0"/>
              <a:t>0x4b9024</a:t>
            </a:r>
            <a:endParaRPr lang="en-US" altLang="zh-CN" dirty="0"/>
          </a:p>
          <a:p>
            <a:r>
              <a:rPr lang="en-US" altLang="zh-CN" dirty="0"/>
              <a:t>0x4b9024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1BB8B5-F540-47CA-B421-1009EF3B7046}" type="slidenum">
              <a:rPr lang="en-US" altLang="zh-CN" smtClean="0"/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  <p:sp>
        <p:nvSpPr>
          <p:cNvPr id="64517" name="日期占位符 7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DABBCA8-ABA8-4744-96C2-4EFF4CB6EFAC}" type="datetime1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E6D9D0-A5E6-4BC4-B876-75409E5BFE8C}" type="slidenum">
              <a:rPr lang="en-US" altLang="zh-CN" smtClean="0"/>
            </a:fld>
            <a:endParaRPr lang="en-US" altLang="zh-CN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</p:txBody>
      </p:sp>
      <p:sp>
        <p:nvSpPr>
          <p:cNvPr id="65541" name="日期占位符 7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3778CBC7-D0E0-4A62-849A-2A01C5892464}" type="datetime1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E6D9D0-A5E6-4BC4-B876-75409E5BFE8C}" type="slidenum">
              <a:rPr lang="en-US" altLang="zh-CN" smtClean="0"/>
            </a:fld>
            <a:endParaRPr lang="en-US" altLang="zh-CN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dirty="0"/>
          </a:p>
        </p:txBody>
      </p:sp>
      <p:sp>
        <p:nvSpPr>
          <p:cNvPr id="65541" name="日期占位符 7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3778CBC7-D0E0-4A62-849A-2A01C5892464}" type="datetime1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en-US" dirty="0"/>
              <a:t>第一种写法：用指针数组处理字符串数组，它修改的是指针数组中每个指针的值，并没有去修改字符串的内容。</a:t>
            </a:r>
            <a:endParaRPr lang="en-US" altLang="zh-CN" dirty="0"/>
          </a:p>
          <a:p>
            <a:r>
              <a:rPr lang="en-US" altLang="zh-CN" dirty="0"/>
              <a:t>#include&lt;iostream&gt;</a:t>
            </a:r>
            <a:endParaRPr lang="en-US" altLang="zh-CN" dirty="0"/>
          </a:p>
          <a:p>
            <a:r>
              <a:rPr lang="en-US" altLang="zh-CN" dirty="0"/>
              <a:t>#include&lt;</a:t>
            </a:r>
            <a:r>
              <a:rPr lang="en-US" altLang="zh-CN" dirty="0" err="1"/>
              <a:t>cstring</a:t>
            </a:r>
            <a:r>
              <a:rPr lang="en-US" altLang="zh-CN" dirty="0"/>
              <a:t>&gt;</a:t>
            </a:r>
            <a:endParaRPr lang="en-US" altLang="zh-CN" dirty="0"/>
          </a:p>
          <a:p>
            <a:r>
              <a:rPr lang="en-US" altLang="zh-CN" dirty="0"/>
              <a:t>using namespace std;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void sort(char *name[],int n)</a:t>
            </a:r>
            <a:endParaRPr lang="en-US" altLang="zh-CN" dirty="0"/>
          </a:p>
          <a:p>
            <a:r>
              <a:rPr lang="en-US" altLang="zh-CN" dirty="0"/>
              <a:t>{   char *t;</a:t>
            </a:r>
            <a:endParaRPr lang="en-US" altLang="zh-CN" dirty="0"/>
          </a:p>
          <a:p>
            <a:r>
              <a:rPr lang="en-US" altLang="zh-CN" dirty="0"/>
              <a:t>    int </a:t>
            </a:r>
            <a:r>
              <a:rPr lang="en-US" altLang="zh-CN" dirty="0" err="1"/>
              <a:t>i,j,k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for(</a:t>
            </a:r>
            <a:r>
              <a:rPr lang="en-US" altLang="zh-CN" dirty="0" err="1"/>
              <a:t>i</a:t>
            </a:r>
            <a:r>
              <a:rPr lang="en-US" altLang="zh-CN" dirty="0"/>
              <a:t>=0;i&lt;n-1;i++)</a:t>
            </a:r>
            <a:endParaRPr lang="en-US" altLang="zh-CN" dirty="0"/>
          </a:p>
          <a:p>
            <a:r>
              <a:rPr lang="en-US" altLang="zh-CN" dirty="0"/>
              <a:t>    {   k=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     for(j=i+1;j&lt;</a:t>
            </a:r>
            <a:r>
              <a:rPr lang="en-US" altLang="zh-CN" dirty="0" err="1"/>
              <a:t>n;j</a:t>
            </a:r>
            <a:r>
              <a:rPr lang="en-US" altLang="zh-CN" dirty="0"/>
              <a:t>++)</a:t>
            </a:r>
            <a:endParaRPr lang="en-US" altLang="zh-CN" dirty="0"/>
          </a:p>
          <a:p>
            <a:r>
              <a:rPr lang="en-US" altLang="zh-CN" dirty="0"/>
              <a:t>	if(</a:t>
            </a:r>
            <a:r>
              <a:rPr lang="en-US" altLang="zh-CN" dirty="0" err="1"/>
              <a:t>strcmp</a:t>
            </a:r>
            <a:r>
              <a:rPr lang="en-US" altLang="zh-CN" dirty="0"/>
              <a:t>(name[k],name[j])&gt;0)   k=j;</a:t>
            </a:r>
            <a:endParaRPr lang="en-US" altLang="zh-CN" dirty="0"/>
          </a:p>
          <a:p>
            <a:r>
              <a:rPr lang="en-US" altLang="zh-CN" dirty="0"/>
              <a:t>        if(k!=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       {  t=name[</a:t>
            </a:r>
            <a:r>
              <a:rPr lang="en-US" altLang="zh-CN" dirty="0" err="1"/>
              <a:t>i</a:t>
            </a:r>
            <a:r>
              <a:rPr lang="en-US" altLang="zh-CN" dirty="0"/>
              <a:t>];  name[</a:t>
            </a:r>
            <a:r>
              <a:rPr lang="en-US" altLang="zh-CN" dirty="0" err="1"/>
              <a:t>i</a:t>
            </a:r>
            <a:r>
              <a:rPr lang="en-US" altLang="zh-CN" dirty="0"/>
              <a:t>]=name[k];   name[k]=t;}    //</a:t>
            </a:r>
            <a:r>
              <a:rPr lang="zh-CN" altLang="en-US" dirty="0"/>
              <a:t>注意：</a:t>
            </a:r>
            <a:r>
              <a:rPr lang="en-US" altLang="zh-CN" dirty="0"/>
              <a:t>name[k]=*(</a:t>
            </a:r>
            <a:r>
              <a:rPr lang="en-US" altLang="zh-CN" dirty="0" err="1"/>
              <a:t>name+k</a:t>
            </a:r>
            <a:r>
              <a:rPr lang="en-US" altLang="zh-CN" dirty="0"/>
              <a:t>)</a:t>
            </a:r>
            <a:r>
              <a:rPr lang="zh-CN" altLang="en-US" dirty="0"/>
              <a:t>，修改的是指针数组中，指针的值。</a:t>
            </a:r>
            <a:endParaRPr lang="en-US" altLang="zh-CN" dirty="0"/>
          </a:p>
          <a:p>
            <a:r>
              <a:rPr lang="en-US" altLang="zh-CN" dirty="0"/>
              <a:t>    }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void print(char *name[],int n)</a:t>
            </a:r>
            <a:endParaRPr lang="en-US" altLang="zh-CN" dirty="0"/>
          </a:p>
          <a:p>
            <a:r>
              <a:rPr lang="en-US" altLang="zh-CN" dirty="0"/>
              <a:t>{ int </a:t>
            </a:r>
            <a:r>
              <a:rPr lang="en-US" altLang="zh-CN" dirty="0" err="1"/>
              <a:t>i</a:t>
            </a:r>
            <a:r>
              <a:rPr lang="en-US" altLang="zh-CN" dirty="0"/>
              <a:t>=0;</a:t>
            </a:r>
            <a:endParaRPr lang="en-US" altLang="zh-CN" dirty="0"/>
          </a:p>
          <a:p>
            <a:r>
              <a:rPr lang="en-US" altLang="zh-CN" dirty="0"/>
              <a:t>  while(</a:t>
            </a:r>
            <a:r>
              <a:rPr lang="en-US" altLang="zh-CN" dirty="0" err="1"/>
              <a:t>i</a:t>
            </a:r>
            <a:r>
              <a:rPr lang="en-US" altLang="zh-CN" dirty="0"/>
              <a:t>&lt;n){</a:t>
            </a:r>
            <a:endParaRPr lang="en-US" altLang="zh-CN" dirty="0"/>
          </a:p>
          <a:p>
            <a:r>
              <a:rPr lang="en-US" altLang="zh-CN" dirty="0"/>
              <a:t>     cout&lt;&lt;(int *)name[</a:t>
            </a:r>
            <a:r>
              <a:rPr lang="en-US" altLang="zh-CN" dirty="0" err="1"/>
              <a:t>i</a:t>
            </a:r>
            <a:r>
              <a:rPr lang="en-US" altLang="zh-CN" dirty="0"/>
              <a:t>]&lt;&lt;"  "&lt;&lt;name[</a:t>
            </a:r>
            <a:r>
              <a:rPr lang="en-US" altLang="zh-CN" dirty="0" err="1"/>
              <a:t>i</a:t>
            </a:r>
            <a:r>
              <a:rPr lang="en-US" altLang="zh-CN" dirty="0"/>
              <a:t>]&lt;&lt;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en-US" altLang="zh-CN" dirty="0" err="1"/>
              <a:t>i</a:t>
            </a:r>
            <a:r>
              <a:rPr lang="en-US" altLang="zh-CN" dirty="0"/>
              <a:t>++;</a:t>
            </a:r>
            <a:endParaRPr lang="en-US" altLang="zh-CN" dirty="0"/>
          </a:p>
          <a:p>
            <a:r>
              <a:rPr lang="en-US" altLang="zh-CN" dirty="0"/>
              <a:t>  }</a:t>
            </a:r>
            <a:endParaRPr lang="en-US" altLang="zh-CN" dirty="0"/>
          </a:p>
          <a:p>
            <a:r>
              <a:rPr lang="en-US" altLang="zh-CN" dirty="0"/>
              <a:t>  cout&lt;&lt;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int main()</a:t>
            </a:r>
            <a:endParaRPr lang="en-US" altLang="zh-CN" dirty="0"/>
          </a:p>
          <a:p>
            <a:r>
              <a:rPr lang="en-US" altLang="zh-CN" dirty="0"/>
              <a:t>{   int n=5;  char *name[]={"Follow </a:t>
            </a:r>
            <a:r>
              <a:rPr lang="en-US" altLang="zh-CN" dirty="0" err="1"/>
              <a:t>me","BASIC","Great</a:t>
            </a:r>
            <a:r>
              <a:rPr lang="en-US" altLang="zh-CN" dirty="0"/>
              <a:t> </a:t>
            </a:r>
            <a:r>
              <a:rPr lang="en-US" altLang="zh-CN" dirty="0" err="1"/>
              <a:t>Wall","FORTRAN","Computer</a:t>
            </a:r>
            <a:r>
              <a:rPr lang="en-US" altLang="zh-CN" dirty="0"/>
              <a:t> "};</a:t>
            </a:r>
            <a:endParaRPr lang="en-US" altLang="zh-CN" dirty="0"/>
          </a:p>
          <a:p>
            <a:r>
              <a:rPr lang="en-US" altLang="zh-CN" dirty="0"/>
              <a:t>    print(</a:t>
            </a:r>
            <a:r>
              <a:rPr lang="en-US" altLang="zh-CN" dirty="0" err="1"/>
              <a:t>name,n</a:t>
            </a:r>
            <a:r>
              <a:rPr lang="en-US" altLang="zh-CN" dirty="0"/>
              <a:t>);</a:t>
            </a:r>
            <a:endParaRPr lang="en-US" altLang="zh-CN" dirty="0"/>
          </a:p>
          <a:p>
            <a:r>
              <a:rPr lang="en-US" altLang="zh-CN" dirty="0"/>
              <a:t>    sort(</a:t>
            </a:r>
            <a:r>
              <a:rPr lang="en-US" altLang="zh-CN" dirty="0" err="1"/>
              <a:t>name,n</a:t>
            </a:r>
            <a:r>
              <a:rPr lang="en-US" altLang="zh-CN" dirty="0"/>
              <a:t>);</a:t>
            </a:r>
            <a:endParaRPr lang="en-US" altLang="zh-CN" dirty="0"/>
          </a:p>
          <a:p>
            <a:r>
              <a:rPr lang="en-US" altLang="zh-CN" dirty="0"/>
              <a:t>    print(</a:t>
            </a:r>
            <a:r>
              <a:rPr lang="en-US" altLang="zh-CN" dirty="0" err="1"/>
              <a:t>name,n</a:t>
            </a:r>
            <a:r>
              <a:rPr lang="en-US" altLang="zh-CN" dirty="0"/>
              <a:t>);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-------------------------------------------------------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函数中，参数为字符指针数组的，可用二级指针来处理</a:t>
            </a:r>
            <a:endParaRPr lang="en-US" altLang="zh-CN" dirty="0"/>
          </a:p>
          <a:p>
            <a:r>
              <a:rPr lang="en-US" altLang="zh-CN" dirty="0"/>
              <a:t>#include&lt;iostream&gt;</a:t>
            </a:r>
            <a:endParaRPr lang="en-US" altLang="zh-CN" dirty="0"/>
          </a:p>
          <a:p>
            <a:r>
              <a:rPr lang="en-US" altLang="zh-CN" dirty="0"/>
              <a:t>#include&lt;</a:t>
            </a:r>
            <a:r>
              <a:rPr lang="en-US" altLang="zh-CN" dirty="0" err="1"/>
              <a:t>cstring</a:t>
            </a:r>
            <a:r>
              <a:rPr lang="en-US" altLang="zh-CN" dirty="0"/>
              <a:t>&gt;</a:t>
            </a:r>
            <a:endParaRPr lang="en-US" altLang="zh-CN" dirty="0"/>
          </a:p>
          <a:p>
            <a:r>
              <a:rPr lang="en-US" altLang="zh-CN" dirty="0"/>
              <a:t>using namespace std;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void sort(char **</a:t>
            </a:r>
            <a:r>
              <a:rPr lang="en-US" altLang="zh-CN" dirty="0" err="1"/>
              <a:t>name,int</a:t>
            </a:r>
            <a:r>
              <a:rPr lang="en-US" altLang="zh-CN" dirty="0"/>
              <a:t> n)</a:t>
            </a:r>
            <a:endParaRPr lang="en-US" altLang="zh-CN" dirty="0"/>
          </a:p>
          <a:p>
            <a:r>
              <a:rPr lang="en-US" altLang="zh-CN" dirty="0"/>
              <a:t>{   char *t;</a:t>
            </a:r>
            <a:endParaRPr lang="en-US" altLang="zh-CN" dirty="0"/>
          </a:p>
          <a:p>
            <a:r>
              <a:rPr lang="en-US" altLang="zh-CN" dirty="0"/>
              <a:t>    int </a:t>
            </a:r>
            <a:r>
              <a:rPr lang="en-US" altLang="zh-CN" dirty="0" err="1"/>
              <a:t>i,j,k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for(</a:t>
            </a:r>
            <a:r>
              <a:rPr lang="en-US" altLang="zh-CN" dirty="0" err="1"/>
              <a:t>i</a:t>
            </a:r>
            <a:r>
              <a:rPr lang="en-US" altLang="zh-CN" dirty="0"/>
              <a:t>=0;i&lt;n-1;i++)</a:t>
            </a:r>
            <a:endParaRPr lang="en-US" altLang="zh-CN" dirty="0"/>
          </a:p>
          <a:p>
            <a:r>
              <a:rPr lang="en-US" altLang="zh-CN" dirty="0"/>
              <a:t>    {   k=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     for(j=i+1;j&lt;</a:t>
            </a:r>
            <a:r>
              <a:rPr lang="en-US" altLang="zh-CN" dirty="0" err="1"/>
              <a:t>n;j</a:t>
            </a:r>
            <a:r>
              <a:rPr lang="en-US" altLang="zh-CN" dirty="0"/>
              <a:t>++)</a:t>
            </a:r>
            <a:endParaRPr lang="en-US" altLang="zh-CN" dirty="0"/>
          </a:p>
          <a:p>
            <a:r>
              <a:rPr lang="en-US" altLang="zh-CN" dirty="0"/>
              <a:t>	if(</a:t>
            </a:r>
            <a:r>
              <a:rPr lang="en-US" altLang="zh-CN" dirty="0" err="1"/>
              <a:t>strcmp</a:t>
            </a:r>
            <a:r>
              <a:rPr lang="en-US" altLang="zh-CN" dirty="0"/>
              <a:t>(name[k],name[j])&gt;0)   k=j;</a:t>
            </a:r>
            <a:endParaRPr lang="en-US" altLang="zh-CN" dirty="0"/>
          </a:p>
          <a:p>
            <a:r>
              <a:rPr lang="en-US" altLang="zh-CN" dirty="0"/>
              <a:t>        if(k!=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       {  t=name[</a:t>
            </a:r>
            <a:r>
              <a:rPr lang="en-US" altLang="zh-CN" dirty="0" err="1"/>
              <a:t>i</a:t>
            </a:r>
            <a:r>
              <a:rPr lang="en-US" altLang="zh-CN" dirty="0"/>
              <a:t>];  name[</a:t>
            </a:r>
            <a:r>
              <a:rPr lang="en-US" altLang="zh-CN" dirty="0" err="1"/>
              <a:t>i</a:t>
            </a:r>
            <a:r>
              <a:rPr lang="en-US" altLang="zh-CN" dirty="0"/>
              <a:t>]=name[k];   name[k]=t;}    //</a:t>
            </a:r>
            <a:r>
              <a:rPr lang="zh-CN" altLang="en-US" dirty="0"/>
              <a:t>注意：</a:t>
            </a:r>
            <a:r>
              <a:rPr lang="en-US" altLang="zh-CN" dirty="0"/>
              <a:t>name[k]=*(</a:t>
            </a:r>
            <a:r>
              <a:rPr lang="en-US" altLang="zh-CN" dirty="0" err="1"/>
              <a:t>name+k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}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void print(char **</a:t>
            </a:r>
            <a:r>
              <a:rPr lang="en-US" altLang="zh-CN" dirty="0" err="1"/>
              <a:t>name,int</a:t>
            </a:r>
            <a:r>
              <a:rPr lang="en-US" altLang="zh-CN" dirty="0"/>
              <a:t> n)</a:t>
            </a:r>
            <a:endParaRPr lang="en-US" altLang="zh-CN" dirty="0"/>
          </a:p>
          <a:p>
            <a:r>
              <a:rPr lang="en-US" altLang="zh-CN" dirty="0"/>
              <a:t>{ int </a:t>
            </a:r>
            <a:r>
              <a:rPr lang="en-US" altLang="zh-CN" dirty="0" err="1"/>
              <a:t>i</a:t>
            </a:r>
            <a:r>
              <a:rPr lang="en-US" altLang="zh-CN" dirty="0"/>
              <a:t>=0;</a:t>
            </a:r>
            <a:endParaRPr lang="en-US" altLang="zh-CN" dirty="0"/>
          </a:p>
          <a:p>
            <a:r>
              <a:rPr lang="en-US" altLang="zh-CN" dirty="0"/>
              <a:t>  while(</a:t>
            </a:r>
            <a:r>
              <a:rPr lang="en-US" altLang="zh-CN" dirty="0" err="1"/>
              <a:t>i</a:t>
            </a:r>
            <a:r>
              <a:rPr lang="en-US" altLang="zh-CN" dirty="0"/>
              <a:t>&lt;n){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en-US" altLang="zh-CN" dirty="0" err="1"/>
              <a:t>cout</a:t>
            </a:r>
            <a:r>
              <a:rPr lang="en-US" altLang="zh-CN" dirty="0"/>
              <a:t>&lt;&lt;(int *)name[</a:t>
            </a:r>
            <a:r>
              <a:rPr lang="en-US" altLang="zh-CN" dirty="0" err="1"/>
              <a:t>i</a:t>
            </a:r>
            <a:r>
              <a:rPr lang="en-US" altLang="zh-CN" dirty="0"/>
              <a:t>]&lt;&lt;"  "&lt;&lt;name[</a:t>
            </a:r>
            <a:r>
              <a:rPr lang="en-US" altLang="zh-CN" dirty="0" err="1"/>
              <a:t>i</a:t>
            </a:r>
            <a:r>
              <a:rPr lang="en-US" altLang="zh-CN" dirty="0"/>
              <a:t>]&lt;&lt;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en-US" altLang="zh-CN" dirty="0" err="1"/>
              <a:t>i</a:t>
            </a:r>
            <a:r>
              <a:rPr lang="en-US" altLang="zh-CN" dirty="0"/>
              <a:t>++;</a:t>
            </a:r>
            <a:endParaRPr lang="en-US" altLang="zh-CN" dirty="0"/>
          </a:p>
          <a:p>
            <a:r>
              <a:rPr lang="en-US" altLang="zh-CN" dirty="0"/>
              <a:t>  }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int main()</a:t>
            </a:r>
            <a:endParaRPr lang="en-US" altLang="zh-CN" dirty="0"/>
          </a:p>
          <a:p>
            <a:r>
              <a:rPr lang="en-US" altLang="zh-CN" dirty="0"/>
              <a:t>{   int n=5;  char *name[]={"Follow </a:t>
            </a:r>
            <a:r>
              <a:rPr lang="en-US" altLang="zh-CN" dirty="0" err="1"/>
              <a:t>me","BASIC","Great</a:t>
            </a:r>
            <a:r>
              <a:rPr lang="en-US" altLang="zh-CN" dirty="0"/>
              <a:t> </a:t>
            </a:r>
            <a:r>
              <a:rPr lang="en-US" altLang="zh-CN" dirty="0" err="1"/>
              <a:t>Wall","FORTRAN","Computer</a:t>
            </a:r>
            <a:r>
              <a:rPr lang="en-US" altLang="zh-CN" dirty="0"/>
              <a:t> "};</a:t>
            </a:r>
            <a:endParaRPr lang="en-US" altLang="zh-CN" dirty="0"/>
          </a:p>
          <a:p>
            <a:r>
              <a:rPr lang="en-US" altLang="zh-CN" dirty="0"/>
              <a:t>    print(</a:t>
            </a:r>
            <a:r>
              <a:rPr lang="en-US" altLang="zh-CN" dirty="0" err="1"/>
              <a:t>name,n</a:t>
            </a:r>
            <a:r>
              <a:rPr lang="en-US" altLang="zh-CN" dirty="0"/>
              <a:t>);</a:t>
            </a:r>
            <a:endParaRPr lang="en-US" altLang="zh-CN" dirty="0"/>
          </a:p>
          <a:p>
            <a:r>
              <a:rPr lang="en-US" altLang="zh-CN" dirty="0"/>
              <a:t>    sort(</a:t>
            </a:r>
            <a:r>
              <a:rPr lang="en-US" altLang="zh-CN" dirty="0" err="1"/>
              <a:t>name,n</a:t>
            </a:r>
            <a:r>
              <a:rPr lang="en-US" altLang="zh-CN" dirty="0"/>
              <a:t>);</a:t>
            </a:r>
            <a:endParaRPr lang="en-US" altLang="zh-CN" dirty="0"/>
          </a:p>
          <a:p>
            <a:r>
              <a:rPr lang="en-US" altLang="zh-CN" dirty="0"/>
              <a:t>    print(</a:t>
            </a:r>
            <a:r>
              <a:rPr lang="en-US" altLang="zh-CN" dirty="0" err="1"/>
              <a:t>name,n</a:t>
            </a:r>
            <a:r>
              <a:rPr lang="en-US" altLang="zh-CN" dirty="0"/>
              <a:t>);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--------------------------------------</a:t>
            </a:r>
            <a:endParaRPr lang="en-US" altLang="zh-CN" dirty="0"/>
          </a:p>
          <a:p>
            <a:r>
              <a:rPr lang="zh-CN" altLang="en-US" dirty="0"/>
              <a:t>也可以用指向一维数组的指针来处理。这种情况是直接在二维数组上修改数据了。</a:t>
            </a:r>
            <a:endParaRPr lang="en-US" altLang="zh-CN" dirty="0"/>
          </a:p>
          <a:p>
            <a:r>
              <a:rPr lang="en-US" altLang="zh-CN" dirty="0"/>
              <a:t>#include&lt;bits/</a:t>
            </a:r>
            <a:r>
              <a:rPr lang="en-US" altLang="zh-CN" dirty="0" err="1"/>
              <a:t>stdc</a:t>
            </a:r>
            <a:r>
              <a:rPr lang="en-US" altLang="zh-CN" dirty="0"/>
              <a:t>++.h&gt;</a:t>
            </a:r>
            <a:endParaRPr lang="en-US" altLang="zh-CN" dirty="0"/>
          </a:p>
          <a:p>
            <a:r>
              <a:rPr lang="en-US" altLang="zh-CN" dirty="0"/>
              <a:t>using namespace std;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void sort(char (*name)[20],int n)</a:t>
            </a:r>
            <a:endParaRPr lang="en-US" altLang="zh-CN" dirty="0"/>
          </a:p>
          <a:p>
            <a:r>
              <a:rPr lang="en-US" altLang="zh-CN" dirty="0"/>
              <a:t>{   char t[20];  //char *t=new char[20];</a:t>
            </a:r>
            <a:endParaRPr lang="en-US" altLang="zh-CN" dirty="0"/>
          </a:p>
          <a:p>
            <a:r>
              <a:rPr lang="en-US" altLang="zh-CN" dirty="0"/>
              <a:t>    int </a:t>
            </a:r>
            <a:r>
              <a:rPr lang="en-US" altLang="zh-CN" dirty="0" err="1"/>
              <a:t>i,j,k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for(</a:t>
            </a:r>
            <a:r>
              <a:rPr lang="en-US" altLang="zh-CN" dirty="0" err="1"/>
              <a:t>i</a:t>
            </a:r>
            <a:r>
              <a:rPr lang="en-US" altLang="zh-CN" dirty="0"/>
              <a:t>=0;i&lt;n-1;i++)</a:t>
            </a:r>
            <a:endParaRPr lang="en-US" altLang="zh-CN" dirty="0"/>
          </a:p>
          <a:p>
            <a:r>
              <a:rPr lang="en-US" altLang="zh-CN" dirty="0"/>
              <a:t>    {   k=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 for(j=i+1;j&lt;</a:t>
            </a:r>
            <a:r>
              <a:rPr lang="en-US" altLang="zh-CN" dirty="0" err="1"/>
              <a:t>n;j</a:t>
            </a:r>
            <a:r>
              <a:rPr lang="en-US" altLang="zh-CN" dirty="0"/>
              <a:t>++)</a:t>
            </a:r>
            <a:endParaRPr lang="en-US" altLang="zh-CN" dirty="0"/>
          </a:p>
          <a:p>
            <a:r>
              <a:rPr lang="en-US" altLang="zh-CN" dirty="0"/>
              <a:t>        {</a:t>
            </a:r>
            <a:endParaRPr lang="en-US" altLang="zh-CN" dirty="0"/>
          </a:p>
          <a:p>
            <a:r>
              <a:rPr lang="en-US" altLang="zh-CN" dirty="0"/>
              <a:t>            if(</a:t>
            </a:r>
            <a:r>
              <a:rPr lang="en-US" altLang="zh-CN" dirty="0" err="1"/>
              <a:t>strcmp</a:t>
            </a:r>
            <a:r>
              <a:rPr lang="en-US" altLang="zh-CN" dirty="0"/>
              <a:t>(name[k],name[j])&gt;0)</a:t>
            </a:r>
            <a:endParaRPr lang="en-US" altLang="zh-CN" dirty="0"/>
          </a:p>
          <a:p>
            <a:r>
              <a:rPr lang="en-US" altLang="zh-CN" dirty="0"/>
              <a:t>               k=j;</a:t>
            </a:r>
            <a:endParaRPr lang="en-US" altLang="zh-CN" dirty="0"/>
          </a:p>
          <a:p>
            <a:r>
              <a:rPr lang="en-US" altLang="zh-CN" dirty="0"/>
              <a:t>        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 if(k!=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        {</a:t>
            </a:r>
            <a:endParaRPr lang="en-US" altLang="zh-CN" dirty="0"/>
          </a:p>
          <a:p>
            <a:r>
              <a:rPr lang="en-US" altLang="zh-CN" dirty="0"/>
              <a:t>           </a:t>
            </a:r>
            <a:r>
              <a:rPr lang="en-US" altLang="zh-CN" dirty="0" err="1"/>
              <a:t>strcpy</a:t>
            </a:r>
            <a:r>
              <a:rPr lang="en-US" altLang="zh-CN" dirty="0"/>
              <a:t>(</a:t>
            </a:r>
            <a:r>
              <a:rPr lang="en-US" altLang="zh-CN" dirty="0" err="1"/>
              <a:t>t,name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]);</a:t>
            </a:r>
            <a:endParaRPr lang="en-US" altLang="zh-CN" dirty="0"/>
          </a:p>
          <a:p>
            <a:r>
              <a:rPr lang="en-US" altLang="zh-CN" dirty="0"/>
              <a:t>           </a:t>
            </a:r>
            <a:r>
              <a:rPr lang="en-US" altLang="zh-CN" dirty="0" err="1"/>
              <a:t>strcpy</a:t>
            </a:r>
            <a:r>
              <a:rPr lang="en-US" altLang="zh-CN" dirty="0"/>
              <a:t>(name[</a:t>
            </a:r>
            <a:r>
              <a:rPr lang="en-US" altLang="zh-CN" dirty="0" err="1"/>
              <a:t>i</a:t>
            </a:r>
            <a:r>
              <a:rPr lang="en-US" altLang="zh-CN" dirty="0"/>
              <a:t>],name[k]);</a:t>
            </a:r>
            <a:endParaRPr lang="en-US" altLang="zh-CN" dirty="0"/>
          </a:p>
          <a:p>
            <a:r>
              <a:rPr lang="en-US" altLang="zh-CN" dirty="0"/>
              <a:t>           </a:t>
            </a:r>
            <a:r>
              <a:rPr lang="en-US" altLang="zh-CN" dirty="0" err="1"/>
              <a:t>strcpy</a:t>
            </a:r>
            <a:r>
              <a:rPr lang="en-US" altLang="zh-CN" dirty="0"/>
              <a:t>(name[k],t);</a:t>
            </a:r>
            <a:endParaRPr lang="en-US" altLang="zh-CN" dirty="0"/>
          </a:p>
          <a:p>
            <a:r>
              <a:rPr lang="en-US" altLang="zh-CN" dirty="0"/>
              <a:t>        }</a:t>
            </a:r>
            <a:endParaRPr lang="en-US" altLang="zh-CN" dirty="0"/>
          </a:p>
          <a:p>
            <a:r>
              <a:rPr lang="en-US" altLang="zh-CN" dirty="0"/>
              <a:t>    }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void print(char (*name)[20],int n)</a:t>
            </a:r>
            <a:endParaRPr lang="en-US" altLang="zh-CN" dirty="0"/>
          </a:p>
          <a:p>
            <a:r>
              <a:rPr lang="en-US" altLang="zh-CN" dirty="0"/>
              <a:t>{ int </a:t>
            </a:r>
            <a:r>
              <a:rPr lang="en-US" altLang="zh-CN" dirty="0" err="1"/>
              <a:t>i</a:t>
            </a:r>
            <a:r>
              <a:rPr lang="en-US" altLang="zh-CN" dirty="0"/>
              <a:t>=0;</a:t>
            </a:r>
            <a:endParaRPr lang="en-US" altLang="zh-CN" dirty="0"/>
          </a:p>
          <a:p>
            <a:r>
              <a:rPr lang="en-US" altLang="zh-CN" dirty="0"/>
              <a:t>  while(</a:t>
            </a:r>
            <a:r>
              <a:rPr lang="en-US" altLang="zh-CN" dirty="0" err="1"/>
              <a:t>i</a:t>
            </a:r>
            <a:r>
              <a:rPr lang="en-US" altLang="zh-CN" dirty="0"/>
              <a:t>&lt;n){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&lt;&lt;(int *)name[</a:t>
            </a:r>
            <a:r>
              <a:rPr lang="en-US" altLang="zh-CN" dirty="0" err="1"/>
              <a:t>i</a:t>
            </a:r>
            <a:r>
              <a:rPr lang="en-US" altLang="zh-CN" dirty="0"/>
              <a:t>]&lt;&lt;"  "&lt;&lt;name[</a:t>
            </a:r>
            <a:r>
              <a:rPr lang="en-US" altLang="zh-CN" dirty="0" err="1"/>
              <a:t>i</a:t>
            </a:r>
            <a:r>
              <a:rPr lang="en-US" altLang="zh-CN" dirty="0"/>
              <a:t>]&lt;&lt;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</a:t>
            </a:r>
            <a:r>
              <a:rPr lang="en-US" altLang="zh-CN" dirty="0"/>
              <a:t>++;</a:t>
            </a:r>
            <a:endParaRPr lang="en-US" altLang="zh-CN" dirty="0"/>
          </a:p>
          <a:p>
            <a:r>
              <a:rPr lang="en-US" altLang="zh-CN" dirty="0"/>
              <a:t>  }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int main()</a:t>
            </a:r>
            <a:endParaRPr lang="en-US" altLang="zh-CN" dirty="0"/>
          </a:p>
          <a:p>
            <a:r>
              <a:rPr lang="en-US" altLang="zh-CN" dirty="0"/>
              <a:t>{   int n=5;  char name[5][20]={"Follow </a:t>
            </a:r>
            <a:r>
              <a:rPr lang="en-US" altLang="zh-CN" dirty="0" err="1"/>
              <a:t>me","BASIC","Great</a:t>
            </a:r>
            <a:r>
              <a:rPr lang="en-US" altLang="zh-CN" dirty="0"/>
              <a:t> </a:t>
            </a:r>
            <a:r>
              <a:rPr lang="en-US" altLang="zh-CN" dirty="0" err="1"/>
              <a:t>Wall","FORTRAN","Computer</a:t>
            </a:r>
            <a:r>
              <a:rPr lang="en-US" altLang="zh-CN" dirty="0"/>
              <a:t> "};</a:t>
            </a:r>
            <a:endParaRPr lang="en-US" altLang="zh-CN" dirty="0"/>
          </a:p>
          <a:p>
            <a:r>
              <a:rPr lang="en-US" altLang="zh-CN" dirty="0"/>
              <a:t>    print(</a:t>
            </a:r>
            <a:r>
              <a:rPr lang="en-US" altLang="zh-CN" dirty="0" err="1"/>
              <a:t>name,n</a:t>
            </a:r>
            <a:r>
              <a:rPr lang="en-US" altLang="zh-CN" dirty="0"/>
              <a:t>);</a:t>
            </a:r>
            <a:endParaRPr lang="en-US" altLang="zh-CN" dirty="0"/>
          </a:p>
          <a:p>
            <a:r>
              <a:rPr lang="en-US" altLang="zh-CN" dirty="0"/>
              <a:t>    sort(</a:t>
            </a:r>
            <a:r>
              <a:rPr lang="en-US" altLang="zh-CN" dirty="0" err="1"/>
              <a:t>name,n</a:t>
            </a:r>
            <a:r>
              <a:rPr lang="en-US" altLang="zh-CN" dirty="0"/>
              <a:t>);</a:t>
            </a:r>
            <a:endParaRPr lang="en-US" altLang="zh-CN" dirty="0"/>
          </a:p>
          <a:p>
            <a:r>
              <a:rPr lang="en-US" altLang="zh-CN" dirty="0"/>
              <a:t>    print(</a:t>
            </a:r>
            <a:r>
              <a:rPr lang="en-US" altLang="zh-CN" dirty="0" err="1"/>
              <a:t>name,n</a:t>
            </a:r>
            <a:r>
              <a:rPr lang="en-US" altLang="zh-CN" dirty="0"/>
              <a:t>);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//////////////////////////</a:t>
            </a:r>
            <a:endParaRPr lang="en-US" altLang="zh-CN" dirty="0"/>
          </a:p>
          <a:p>
            <a:r>
              <a:rPr lang="zh-CN" altLang="en-US" dirty="0"/>
              <a:t>第三种：用</a:t>
            </a:r>
            <a:r>
              <a:rPr lang="en-US" altLang="zh-CN" dirty="0"/>
              <a:t>string</a:t>
            </a:r>
            <a:r>
              <a:rPr lang="zh-CN" altLang="en-US" dirty="0"/>
              <a:t>，也是直接修改数据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#include&lt;bits/</a:t>
            </a:r>
            <a:r>
              <a:rPr lang="en-US" altLang="zh-CN" dirty="0" err="1"/>
              <a:t>stdc</a:t>
            </a:r>
            <a:r>
              <a:rPr lang="en-US" altLang="zh-CN" dirty="0"/>
              <a:t>++.h&gt;</a:t>
            </a:r>
            <a:endParaRPr lang="en-US" altLang="zh-CN" dirty="0"/>
          </a:p>
          <a:p>
            <a:r>
              <a:rPr lang="en-US" altLang="zh-CN" dirty="0"/>
              <a:t>using namespace std;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void sort(string name[],int n)</a:t>
            </a:r>
            <a:endParaRPr lang="en-US" altLang="zh-CN" dirty="0"/>
          </a:p>
          <a:p>
            <a:r>
              <a:rPr lang="en-US" altLang="zh-CN" dirty="0"/>
              <a:t>{   string t;</a:t>
            </a:r>
            <a:endParaRPr lang="en-US" altLang="zh-CN" dirty="0"/>
          </a:p>
          <a:p>
            <a:r>
              <a:rPr lang="en-US" altLang="zh-CN" dirty="0"/>
              <a:t>    int </a:t>
            </a:r>
            <a:r>
              <a:rPr lang="en-US" altLang="zh-CN" dirty="0" err="1"/>
              <a:t>i,j,k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for(</a:t>
            </a:r>
            <a:r>
              <a:rPr lang="en-US" altLang="zh-CN" dirty="0" err="1"/>
              <a:t>i</a:t>
            </a:r>
            <a:r>
              <a:rPr lang="en-US" altLang="zh-CN" dirty="0"/>
              <a:t>=0;i&lt;n-1;i++)</a:t>
            </a:r>
            <a:endParaRPr lang="en-US" altLang="zh-CN" dirty="0"/>
          </a:p>
          <a:p>
            <a:r>
              <a:rPr lang="en-US" altLang="zh-CN" dirty="0"/>
              <a:t>    {   k=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     for(j=i+1;j&lt;</a:t>
            </a:r>
            <a:r>
              <a:rPr lang="en-US" altLang="zh-CN" dirty="0" err="1"/>
              <a:t>n;j</a:t>
            </a:r>
            <a:r>
              <a:rPr lang="en-US" altLang="zh-CN" dirty="0"/>
              <a:t>++)</a:t>
            </a:r>
            <a:endParaRPr lang="en-US" altLang="zh-CN" dirty="0"/>
          </a:p>
          <a:p>
            <a:r>
              <a:rPr lang="en-US" altLang="zh-CN" dirty="0"/>
              <a:t>	if(name[k]&gt;name[j])   k=j;</a:t>
            </a:r>
            <a:endParaRPr lang="en-US" altLang="zh-CN" dirty="0"/>
          </a:p>
          <a:p>
            <a:r>
              <a:rPr lang="en-US" altLang="zh-CN" dirty="0"/>
              <a:t>        if(k!=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       {  t=name[</a:t>
            </a:r>
            <a:r>
              <a:rPr lang="en-US" altLang="zh-CN" dirty="0" err="1"/>
              <a:t>i</a:t>
            </a:r>
            <a:r>
              <a:rPr lang="en-US" altLang="zh-CN" dirty="0"/>
              <a:t>];  name[</a:t>
            </a:r>
            <a:r>
              <a:rPr lang="en-US" altLang="zh-CN" dirty="0" err="1"/>
              <a:t>i</a:t>
            </a:r>
            <a:r>
              <a:rPr lang="en-US" altLang="zh-CN" dirty="0"/>
              <a:t>]=name[k];   name[k]=t;}    //</a:t>
            </a:r>
            <a:r>
              <a:rPr lang="zh-CN" altLang="en-US" dirty="0"/>
              <a:t>注意：</a:t>
            </a:r>
            <a:r>
              <a:rPr lang="en-US" altLang="zh-CN" dirty="0"/>
              <a:t>name[k]=*(</a:t>
            </a:r>
            <a:r>
              <a:rPr lang="en-US" altLang="zh-CN" dirty="0" err="1"/>
              <a:t>name+k</a:t>
            </a:r>
            <a:r>
              <a:rPr lang="en-US" altLang="zh-CN" dirty="0"/>
              <a:t>)</a:t>
            </a:r>
            <a:r>
              <a:rPr lang="zh-CN" altLang="en-US" dirty="0"/>
              <a:t>，修改的是指针数组中，指针的值。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}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void print(string name[],int n)</a:t>
            </a:r>
            <a:endParaRPr lang="en-US" altLang="zh-CN" dirty="0"/>
          </a:p>
          <a:p>
            <a:r>
              <a:rPr lang="en-US" altLang="zh-CN" dirty="0"/>
              <a:t>{ int </a:t>
            </a:r>
            <a:r>
              <a:rPr lang="en-US" altLang="zh-CN" dirty="0" err="1"/>
              <a:t>i</a:t>
            </a:r>
            <a:r>
              <a:rPr lang="en-US" altLang="zh-CN" dirty="0"/>
              <a:t>=0;</a:t>
            </a:r>
            <a:endParaRPr lang="en-US" altLang="zh-CN" dirty="0"/>
          </a:p>
          <a:p>
            <a:r>
              <a:rPr lang="en-US" altLang="zh-CN" dirty="0"/>
              <a:t>  while(</a:t>
            </a:r>
            <a:r>
              <a:rPr lang="en-US" altLang="zh-CN" dirty="0" err="1"/>
              <a:t>i</a:t>
            </a:r>
            <a:r>
              <a:rPr lang="en-US" altLang="zh-CN" dirty="0"/>
              <a:t>&lt;n){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en-US" altLang="zh-CN" dirty="0" err="1"/>
              <a:t>cout</a:t>
            </a:r>
            <a:r>
              <a:rPr lang="en-US" altLang="zh-CN" dirty="0"/>
              <a:t>&lt;&lt;&amp;name[</a:t>
            </a:r>
            <a:r>
              <a:rPr lang="en-US" altLang="zh-CN" dirty="0" err="1"/>
              <a:t>i</a:t>
            </a:r>
            <a:r>
              <a:rPr lang="en-US" altLang="zh-CN" dirty="0"/>
              <a:t>]&lt;&lt;"  "&lt;&lt;name[</a:t>
            </a:r>
            <a:r>
              <a:rPr lang="en-US" altLang="zh-CN" dirty="0" err="1"/>
              <a:t>i</a:t>
            </a:r>
            <a:r>
              <a:rPr lang="en-US" altLang="zh-CN" dirty="0"/>
              <a:t>]&lt;&lt;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en-US" altLang="zh-CN" dirty="0" err="1"/>
              <a:t>i</a:t>
            </a:r>
            <a:r>
              <a:rPr lang="en-US" altLang="zh-CN" dirty="0"/>
              <a:t>++;</a:t>
            </a:r>
            <a:endParaRPr lang="en-US" altLang="zh-CN" dirty="0"/>
          </a:p>
          <a:p>
            <a:r>
              <a:rPr lang="en-US" altLang="zh-CN" dirty="0"/>
              <a:t>  }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int main()</a:t>
            </a:r>
            <a:endParaRPr lang="en-US" altLang="zh-CN" dirty="0"/>
          </a:p>
          <a:p>
            <a:r>
              <a:rPr lang="en-US" altLang="zh-CN" dirty="0"/>
              <a:t>{   int n=5;  string name[]={"Follow </a:t>
            </a:r>
            <a:r>
              <a:rPr lang="en-US" altLang="zh-CN" dirty="0" err="1"/>
              <a:t>me","BASIC","Great</a:t>
            </a:r>
            <a:r>
              <a:rPr lang="en-US" altLang="zh-CN" dirty="0"/>
              <a:t> </a:t>
            </a:r>
            <a:r>
              <a:rPr lang="en-US" altLang="zh-CN" dirty="0" err="1"/>
              <a:t>Wall","FORTRAN","Computer</a:t>
            </a:r>
            <a:r>
              <a:rPr lang="en-US" altLang="zh-CN" dirty="0"/>
              <a:t> "};</a:t>
            </a:r>
            <a:endParaRPr lang="en-US" altLang="zh-CN" dirty="0"/>
          </a:p>
          <a:p>
            <a:r>
              <a:rPr lang="en-US" altLang="zh-CN" dirty="0"/>
              <a:t>    print(</a:t>
            </a:r>
            <a:r>
              <a:rPr lang="en-US" altLang="zh-CN" dirty="0" err="1"/>
              <a:t>name,n</a:t>
            </a:r>
            <a:r>
              <a:rPr lang="en-US" altLang="zh-CN" dirty="0"/>
              <a:t>);</a:t>
            </a:r>
            <a:endParaRPr lang="en-US" altLang="zh-CN" dirty="0"/>
          </a:p>
          <a:p>
            <a:r>
              <a:rPr lang="en-US" altLang="zh-CN" dirty="0"/>
              <a:t>    sort(</a:t>
            </a:r>
            <a:r>
              <a:rPr lang="en-US" altLang="zh-CN" dirty="0" err="1"/>
              <a:t>name,n</a:t>
            </a:r>
            <a:r>
              <a:rPr lang="en-US" altLang="zh-CN" dirty="0"/>
              <a:t>);</a:t>
            </a:r>
            <a:endParaRPr lang="en-US" altLang="zh-CN" dirty="0"/>
          </a:p>
          <a:p>
            <a:r>
              <a:rPr lang="en-US" altLang="zh-CN" dirty="0"/>
              <a:t>    print(</a:t>
            </a:r>
            <a:r>
              <a:rPr lang="en-US" altLang="zh-CN" dirty="0" err="1"/>
              <a:t>name,n</a:t>
            </a:r>
            <a:r>
              <a:rPr lang="en-US" altLang="zh-CN" dirty="0"/>
              <a:t>);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en-US" dirty="0"/>
              <a:t>三种等价做法：字符数组指针，二级字符指针，</a:t>
            </a:r>
            <a:r>
              <a:rPr lang="en-US" altLang="zh-CN" dirty="0"/>
              <a:t>string</a:t>
            </a:r>
            <a:r>
              <a:rPr lang="zh-CN" altLang="en-US" dirty="0"/>
              <a:t>数组</a:t>
            </a:r>
            <a:endParaRPr lang="en-US" altLang="zh-CN" dirty="0"/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  <a:endParaRPr lang="en-US" altLang="zh-CN" dirty="0"/>
          </a:p>
          <a:p>
            <a:r>
              <a:rPr lang="en-US" altLang="zh-CN" dirty="0"/>
              <a:t>using namespace std;</a:t>
            </a:r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  <a:endParaRPr lang="en-US" altLang="zh-CN" dirty="0"/>
          </a:p>
          <a:p>
            <a:r>
              <a:rPr lang="en-US" altLang="zh-CN" dirty="0"/>
              <a:t>{  //</a:t>
            </a:r>
            <a:r>
              <a:rPr lang="zh-CN" altLang="en-US" dirty="0"/>
              <a:t>字符数组</a:t>
            </a:r>
            <a:endParaRPr lang="zh-CN" altLang="en-US" dirty="0"/>
          </a:p>
          <a:p>
            <a:r>
              <a:rPr lang="zh-CN" altLang="en-US" dirty="0"/>
              <a:t>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char *name[]={"</a:t>
            </a:r>
            <a:r>
              <a:rPr lang="en-US" altLang="zh-CN" dirty="0" err="1"/>
              <a:t>hello","good","world","bye</a:t>
            </a:r>
            <a:r>
              <a:rPr lang="en-US" altLang="zh-CN" dirty="0"/>
              <a:t>",""};</a:t>
            </a:r>
            <a:endParaRPr lang="en-US" altLang="zh-CN" dirty="0"/>
          </a:p>
          <a:p>
            <a:r>
              <a:rPr lang="en-US" altLang="zh-CN" dirty="0"/>
              <a:t>   </a:t>
            </a:r>
            <a:r>
              <a:rPr lang="en-US" altLang="zh-CN" dirty="0" err="1"/>
              <a:t>i</a:t>
            </a:r>
            <a:r>
              <a:rPr lang="en-US" altLang="zh-CN" dirty="0"/>
              <a:t>=0;</a:t>
            </a:r>
            <a:endParaRPr lang="en-US" altLang="zh-CN" dirty="0"/>
          </a:p>
          <a:p>
            <a:r>
              <a:rPr lang="en-US" altLang="zh-CN" dirty="0"/>
              <a:t>   while(name[</a:t>
            </a:r>
            <a:r>
              <a:rPr lang="en-US" altLang="zh-CN" dirty="0" err="1"/>
              <a:t>i</a:t>
            </a:r>
            <a:r>
              <a:rPr lang="en-US" altLang="zh-CN" dirty="0"/>
              <a:t>]!=""){          //while(*name[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  <a:endParaRPr lang="en-US" altLang="zh-CN" dirty="0"/>
          </a:p>
          <a:p>
            <a:r>
              <a:rPr lang="en-US" altLang="zh-CN" dirty="0"/>
              <a:t>     cout&lt;&lt;name[</a:t>
            </a:r>
            <a:r>
              <a:rPr lang="en-US" altLang="zh-CN" dirty="0" err="1"/>
              <a:t>i</a:t>
            </a:r>
            <a:r>
              <a:rPr lang="en-US" altLang="zh-CN" dirty="0"/>
              <a:t>++]&lt;&lt;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}</a:t>
            </a:r>
            <a:endParaRPr lang="en-US" altLang="zh-CN" dirty="0"/>
          </a:p>
          <a:p>
            <a:r>
              <a:rPr lang="en-US" altLang="zh-CN" dirty="0"/>
              <a:t>   cout&lt;&lt;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//</a:t>
            </a:r>
            <a:r>
              <a:rPr lang="zh-CN" altLang="en-US" dirty="0"/>
              <a:t>二级字符指针</a:t>
            </a:r>
            <a:endParaRPr lang="zh-CN" altLang="en-US" dirty="0"/>
          </a:p>
          <a:p>
            <a:r>
              <a:rPr lang="zh-CN" altLang="en-US" dirty="0"/>
              <a:t>   </a:t>
            </a:r>
            <a:r>
              <a:rPr lang="en-US" altLang="zh-CN" dirty="0"/>
              <a:t>char **p=name;</a:t>
            </a:r>
            <a:endParaRPr lang="en-US" altLang="zh-CN" dirty="0"/>
          </a:p>
          <a:p>
            <a:r>
              <a:rPr lang="en-US" altLang="zh-CN" dirty="0"/>
              <a:t>   while(*p!="")   //while(**p)</a:t>
            </a:r>
            <a:endParaRPr lang="en-US" altLang="zh-CN" dirty="0"/>
          </a:p>
          <a:p>
            <a:r>
              <a:rPr lang="en-US" altLang="zh-CN" dirty="0"/>
              <a:t>      cout&lt;&lt;*p++&lt;&lt;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cout&lt;&lt;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//string</a:t>
            </a:r>
            <a:r>
              <a:rPr lang="zh-CN" altLang="en-US" dirty="0"/>
              <a:t>数组</a:t>
            </a:r>
            <a:endParaRPr lang="zh-CN" altLang="en-US" dirty="0"/>
          </a:p>
          <a:p>
            <a:r>
              <a:rPr lang="zh-CN" altLang="en-US" dirty="0"/>
              <a:t>   </a:t>
            </a:r>
            <a:r>
              <a:rPr lang="en-US" altLang="zh-CN" dirty="0"/>
              <a:t>string name1[]={"</a:t>
            </a:r>
            <a:r>
              <a:rPr lang="en-US" altLang="zh-CN" dirty="0" err="1"/>
              <a:t>hello","good","world","bye</a:t>
            </a:r>
            <a:r>
              <a:rPr lang="en-US" altLang="zh-CN" dirty="0"/>
              <a:t>",""};</a:t>
            </a:r>
            <a:endParaRPr lang="en-US" altLang="zh-CN" dirty="0"/>
          </a:p>
          <a:p>
            <a:r>
              <a:rPr lang="en-US" altLang="zh-CN" dirty="0"/>
              <a:t>   </a:t>
            </a:r>
            <a:r>
              <a:rPr lang="en-US" altLang="zh-CN" dirty="0" err="1"/>
              <a:t>i</a:t>
            </a:r>
            <a:r>
              <a:rPr lang="en-US" altLang="zh-CN" dirty="0"/>
              <a:t>=0;</a:t>
            </a:r>
            <a:endParaRPr lang="en-US" altLang="zh-CN" dirty="0"/>
          </a:p>
          <a:p>
            <a:r>
              <a:rPr lang="en-US" altLang="zh-CN" dirty="0"/>
              <a:t>   while(name1[</a:t>
            </a:r>
            <a:r>
              <a:rPr lang="en-US" altLang="zh-CN" dirty="0" err="1"/>
              <a:t>i</a:t>
            </a:r>
            <a:r>
              <a:rPr lang="en-US" altLang="zh-CN" dirty="0"/>
              <a:t>]!=""){</a:t>
            </a:r>
            <a:endParaRPr lang="en-US" altLang="zh-CN" dirty="0"/>
          </a:p>
          <a:p>
            <a:r>
              <a:rPr lang="en-US" altLang="zh-CN" dirty="0"/>
              <a:t>     cout&lt;&lt;name1[</a:t>
            </a:r>
            <a:r>
              <a:rPr lang="en-US" altLang="zh-CN" dirty="0" err="1"/>
              <a:t>i</a:t>
            </a:r>
            <a:r>
              <a:rPr lang="en-US" altLang="zh-CN" dirty="0"/>
              <a:t>++]&lt;&lt;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}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当用二维字符数组表示时，只能这样处理：</a:t>
            </a:r>
            <a:endParaRPr lang="en-US" altLang="zh-CN" dirty="0"/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  <a:endParaRPr lang="en-US" altLang="zh-CN" dirty="0"/>
          </a:p>
          <a:p>
            <a:r>
              <a:rPr lang="en-US" altLang="zh-CN" dirty="0"/>
              <a:t>using namespace std;</a:t>
            </a:r>
            <a:endParaRPr lang="en-US" altLang="zh-CN" dirty="0"/>
          </a:p>
          <a:p>
            <a:r>
              <a:rPr lang="en-US" altLang="zh-CN" dirty="0"/>
              <a:t>int main()</a:t>
            </a:r>
            <a:endParaRPr lang="en-US" altLang="zh-CN" dirty="0"/>
          </a:p>
          <a:p>
            <a:r>
              <a:rPr lang="en-US" altLang="zh-CN" dirty="0"/>
              <a:t>{ char str[3][10]={"hello","</a:t>
            </a:r>
            <a:r>
              <a:rPr lang="en-US" altLang="zh-CN" dirty="0" err="1"/>
              <a:t>byebye","thanks</a:t>
            </a:r>
            <a:r>
              <a:rPr lang="en-US" altLang="zh-CN" dirty="0"/>
              <a:t>"};</a:t>
            </a:r>
            <a:endParaRPr lang="en-US" altLang="zh-CN" dirty="0"/>
          </a:p>
          <a:p>
            <a:r>
              <a:rPr lang="en-US" altLang="zh-CN" dirty="0"/>
              <a:t>  char (*p)[10]=</a:t>
            </a:r>
            <a:r>
              <a:rPr lang="en-US" altLang="zh-CN" dirty="0" err="1"/>
              <a:t>str</a:t>
            </a:r>
            <a:r>
              <a:rPr lang="en-US" altLang="zh-CN" dirty="0"/>
              <a:t>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for(int </a:t>
            </a:r>
            <a:r>
              <a:rPr lang="en-US" altLang="zh-CN" dirty="0" err="1"/>
              <a:t>i</a:t>
            </a:r>
            <a:r>
              <a:rPr lang="en-US" altLang="zh-CN" dirty="0"/>
              <a:t>=0;i&lt;3;i++,p++)              </a:t>
            </a:r>
            <a:r>
              <a:rPr lang="zh-CN" altLang="en-US" dirty="0"/>
              <a:t>或者：</a:t>
            </a:r>
            <a:r>
              <a:rPr lang="en-US" altLang="zh-CN" dirty="0"/>
              <a:t>for(int </a:t>
            </a:r>
            <a:r>
              <a:rPr lang="en-US" altLang="zh-CN" dirty="0" err="1"/>
              <a:t>i</a:t>
            </a:r>
            <a:r>
              <a:rPr lang="en-US" altLang="zh-CN" dirty="0"/>
              <a:t>=0;i&lt;3;i++)   </a:t>
            </a:r>
            <a:endParaRPr lang="en-US" altLang="zh-CN" dirty="0"/>
          </a:p>
          <a:p>
            <a:r>
              <a:rPr lang="en-US" altLang="zh-CN" dirty="0"/>
              <a:t>    cout&lt;&lt;*p&lt;&lt;</a:t>
            </a:r>
            <a:r>
              <a:rPr lang="en-US" altLang="zh-CN" dirty="0" err="1"/>
              <a:t>endl</a:t>
            </a:r>
            <a:r>
              <a:rPr lang="en-US" altLang="zh-CN" dirty="0"/>
              <a:t>;                                  </a:t>
            </a:r>
            <a:r>
              <a:rPr lang="en-US" altLang="zh-CN" dirty="0" err="1"/>
              <a:t>cout</a:t>
            </a:r>
            <a:r>
              <a:rPr lang="en-US" altLang="zh-CN" dirty="0"/>
              <a:t>&lt;&lt;p[</a:t>
            </a:r>
            <a:r>
              <a:rPr lang="en-US" altLang="zh-CN" dirty="0" err="1"/>
              <a:t>i</a:t>
            </a:r>
            <a:r>
              <a:rPr lang="en-US" altLang="zh-CN" dirty="0"/>
              <a:t>]&lt;&lt;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r>
              <a:rPr lang="en-US" altLang="zh-CN" dirty="0"/>
              <a:t>----------------------------------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二级字符指针：</a:t>
            </a:r>
            <a:endParaRPr lang="en-US" altLang="zh-CN" dirty="0"/>
          </a:p>
          <a:p>
            <a:r>
              <a:rPr lang="en-US" altLang="zh-CN" dirty="0"/>
              <a:t>   char **p;</a:t>
            </a:r>
            <a:endParaRPr lang="en-US" altLang="zh-CN" dirty="0"/>
          </a:p>
          <a:p>
            <a:r>
              <a:rPr lang="en-US" altLang="zh-CN" dirty="0"/>
              <a:t>   char *name[]={"</a:t>
            </a:r>
            <a:r>
              <a:rPr lang="en-US" altLang="zh-CN" dirty="0" err="1"/>
              <a:t>hello","good","world","bye</a:t>
            </a:r>
            <a:r>
              <a:rPr lang="en-US" altLang="zh-CN" dirty="0"/>
              <a:t>",""};</a:t>
            </a:r>
            <a:endParaRPr lang="en-US" altLang="zh-CN" dirty="0"/>
          </a:p>
          <a:p>
            <a:r>
              <a:rPr lang="en-US" altLang="zh-CN" dirty="0"/>
              <a:t>   p=name;</a:t>
            </a:r>
            <a:endParaRPr lang="en-US" altLang="zh-CN" dirty="0"/>
          </a:p>
          <a:p>
            <a:r>
              <a:rPr lang="en-US" altLang="zh-CN" dirty="0"/>
              <a:t>   cout&lt;&lt;p&lt;&lt;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cout&lt;&lt;&amp;p&lt;&lt;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cout&lt;&lt;*p&lt;&lt;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cout&lt;&lt;(int *)*p&lt;&lt;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zh-CN" altLang="en-US" dirty="0"/>
              <a:t>结果输出：</a:t>
            </a:r>
            <a:endParaRPr lang="en-US" altLang="zh-CN" dirty="0"/>
          </a:p>
          <a:p>
            <a:r>
              <a:rPr lang="en-US" altLang="zh-CN" dirty="0"/>
              <a:t>   0x28fef8: p</a:t>
            </a:r>
            <a:r>
              <a:rPr lang="zh-CN" altLang="en-US" dirty="0"/>
              <a:t>的内容</a:t>
            </a:r>
            <a:endParaRPr lang="en-US" altLang="zh-CN" dirty="0"/>
          </a:p>
          <a:p>
            <a:r>
              <a:rPr lang="en-US" altLang="zh-CN" dirty="0"/>
              <a:t>   ox28ff0c: p</a:t>
            </a:r>
            <a:r>
              <a:rPr lang="zh-CN" altLang="en-US" dirty="0"/>
              <a:t>自己的地址</a:t>
            </a:r>
            <a:endParaRPr lang="en-US" altLang="zh-CN" dirty="0"/>
          </a:p>
          <a:p>
            <a:r>
              <a:rPr lang="en-US" altLang="zh-CN" dirty="0"/>
              <a:t>   hello</a:t>
            </a:r>
            <a:r>
              <a:rPr lang="zh-CN" altLang="en-US" dirty="0"/>
              <a:t>：</a:t>
            </a:r>
            <a:r>
              <a:rPr lang="en-US" altLang="zh-CN" baseline="0" dirty="0"/>
              <a:t>   </a:t>
            </a:r>
            <a:r>
              <a:rPr lang="en-US" altLang="zh-CN" dirty="0"/>
              <a:t>*p</a:t>
            </a:r>
            <a:r>
              <a:rPr lang="zh-CN" altLang="en-US" dirty="0"/>
              <a:t>虽然仍然是一个地址，但它是直接指向字符串的地址，因此输出的是字符串的内容。</a:t>
            </a:r>
            <a:endParaRPr lang="en-US" altLang="zh-CN" dirty="0"/>
          </a:p>
          <a:p>
            <a:r>
              <a:rPr lang="en-US" altLang="zh-CN" dirty="0"/>
              <a:t>   0x4p9024: </a:t>
            </a:r>
            <a:r>
              <a:rPr lang="zh-CN" altLang="en-US" dirty="0"/>
              <a:t>可以用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baseline="0" dirty="0"/>
              <a:t> *</a:t>
            </a:r>
            <a:r>
              <a:rPr lang="en-US" altLang="zh-CN" dirty="0"/>
              <a:t>)</a:t>
            </a:r>
            <a:r>
              <a:rPr lang="zh-CN" altLang="en-US" dirty="0"/>
              <a:t>*</a:t>
            </a:r>
            <a:r>
              <a:rPr lang="en-US" altLang="zh-CN" dirty="0"/>
              <a:t>p</a:t>
            </a:r>
            <a:r>
              <a:rPr lang="zh-CN" altLang="en-US" dirty="0"/>
              <a:t>强制输出其内容，即字符串的首地址。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一级字符指针</a:t>
            </a:r>
            <a:endParaRPr lang="en-US" altLang="zh-CN" dirty="0"/>
          </a:p>
          <a:p>
            <a:r>
              <a:rPr lang="en-US" altLang="zh-CN" dirty="0"/>
              <a:t>   char *p;</a:t>
            </a:r>
            <a:endParaRPr lang="en-US" altLang="zh-CN" dirty="0"/>
          </a:p>
          <a:p>
            <a:r>
              <a:rPr lang="en-US" altLang="zh-CN" dirty="0"/>
              <a:t>   char name[]={"hello"};</a:t>
            </a:r>
            <a:endParaRPr lang="en-US" altLang="zh-CN" dirty="0"/>
          </a:p>
          <a:p>
            <a:r>
              <a:rPr lang="en-US" altLang="zh-CN" dirty="0"/>
              <a:t>   p=name;</a:t>
            </a:r>
            <a:endParaRPr lang="en-US" altLang="zh-CN" dirty="0"/>
          </a:p>
          <a:p>
            <a:r>
              <a:rPr lang="en-US" altLang="zh-CN" dirty="0"/>
              <a:t>   cout&lt;&lt;p&lt;&lt;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cout&lt;&lt;(int *)p&lt;&lt;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cout&lt;&lt;&amp;p&lt;&lt;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cout&lt;&lt;*p&lt;&lt;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zh-CN" altLang="en-US" dirty="0"/>
              <a:t>结果输出：</a:t>
            </a:r>
            <a:endParaRPr lang="en-US" altLang="zh-CN" dirty="0"/>
          </a:p>
          <a:p>
            <a:r>
              <a:rPr lang="en-US" altLang="zh-CN" dirty="0"/>
              <a:t>   hello:    p</a:t>
            </a:r>
            <a:r>
              <a:rPr lang="zh-CN" altLang="en-US" dirty="0"/>
              <a:t>虽然是一个地址，但它是直接指向字符串的地址，因此输出的是字符串的内容。</a:t>
            </a:r>
            <a:endParaRPr lang="en-US" altLang="zh-CN" dirty="0"/>
          </a:p>
          <a:p>
            <a:r>
              <a:rPr lang="en-US" altLang="zh-CN" dirty="0"/>
              <a:t>   ox28ff06: </a:t>
            </a:r>
            <a:r>
              <a:rPr lang="zh-CN" altLang="en-US" dirty="0"/>
              <a:t>可以用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baseline="0" dirty="0"/>
              <a:t> *</a:t>
            </a:r>
            <a:r>
              <a:rPr lang="en-US" altLang="zh-CN" dirty="0"/>
              <a:t>)p</a:t>
            </a:r>
            <a:r>
              <a:rPr lang="zh-CN" altLang="en-US" dirty="0"/>
              <a:t>强制输出其内容，即字符串的首地址。</a:t>
            </a:r>
            <a:endParaRPr lang="en-US" altLang="zh-CN" dirty="0"/>
          </a:p>
          <a:p>
            <a:r>
              <a:rPr lang="en-US" altLang="zh-CN" dirty="0"/>
              <a:t>   ox28ff0c: </a:t>
            </a:r>
            <a:r>
              <a:rPr lang="en-US" altLang="zh-CN" baseline="0" dirty="0"/>
              <a:t>p</a:t>
            </a:r>
            <a:r>
              <a:rPr lang="zh-CN" altLang="en-US" baseline="0" dirty="0"/>
              <a:t>自己的地址</a:t>
            </a:r>
            <a:endParaRPr lang="en-US" altLang="zh-CN" dirty="0"/>
          </a:p>
          <a:p>
            <a:r>
              <a:rPr lang="en-US" altLang="zh-CN" dirty="0"/>
              <a:t>   h:  </a:t>
            </a:r>
            <a:r>
              <a:rPr lang="zh-CN" altLang="en-US" dirty="0"/>
              <a:t>输出的是字符串的第一个字符。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------------------------------</a:t>
            </a:r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  <a:endParaRPr lang="en-US" altLang="zh-CN" dirty="0"/>
          </a:p>
          <a:p>
            <a:r>
              <a:rPr lang="en-US" altLang="zh-CN" dirty="0"/>
              <a:t>{ char *</a:t>
            </a:r>
            <a:r>
              <a:rPr lang="en-US" altLang="zh-CN" dirty="0" err="1"/>
              <a:t>str</a:t>
            </a:r>
            <a:r>
              <a:rPr lang="en-US" altLang="zh-CN" dirty="0"/>
              <a:t>[3]={"</a:t>
            </a:r>
            <a:r>
              <a:rPr lang="en-US" altLang="zh-CN" dirty="0" err="1"/>
              <a:t>hello","byebye","thanks</a:t>
            </a:r>
            <a:r>
              <a:rPr lang="en-US" altLang="zh-CN" dirty="0"/>
              <a:t>"}; //</a:t>
            </a:r>
            <a:r>
              <a:rPr lang="zh-CN" altLang="en-US" dirty="0"/>
              <a:t>指针数组</a:t>
            </a:r>
            <a:endParaRPr lang="en-US" altLang="zh-CN" dirty="0"/>
          </a:p>
          <a:p>
            <a:r>
              <a:rPr lang="en-US" altLang="zh-CN" dirty="0"/>
              <a:t>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=0;i&lt;3;i++){</a:t>
            </a:r>
            <a:endParaRPr lang="en-US" altLang="zh-CN" dirty="0"/>
          </a:p>
          <a:p>
            <a:r>
              <a:rPr lang="en-US" altLang="zh-CN" dirty="0"/>
              <a:t>    cout&lt;&lt;str[</a:t>
            </a:r>
            <a:r>
              <a:rPr lang="en-US" altLang="zh-CN" dirty="0" err="1"/>
              <a:t>i</a:t>
            </a:r>
            <a:r>
              <a:rPr lang="en-US" altLang="zh-CN" dirty="0"/>
              <a:t>]&lt;&lt;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}</a:t>
            </a:r>
            <a:endParaRPr lang="en-US" altLang="zh-CN" dirty="0"/>
          </a:p>
          <a:p>
            <a:r>
              <a:rPr lang="en-US" altLang="zh-CN" dirty="0"/>
              <a:t>  cout&lt;&lt;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</a:t>
            </a:r>
            <a:endParaRPr lang="en-US" altLang="zh-CN" dirty="0"/>
          </a:p>
          <a:p>
            <a:r>
              <a:rPr lang="en-US" altLang="zh-CN" dirty="0"/>
              <a:t>  char *str1[3]={"</a:t>
            </a:r>
            <a:r>
              <a:rPr lang="en-US" altLang="zh-CN" dirty="0" err="1"/>
              <a:t>hello","byebye","thanks</a:t>
            </a:r>
            <a:r>
              <a:rPr lang="en-US" altLang="zh-CN" dirty="0"/>
              <a:t>"}; //</a:t>
            </a:r>
            <a:r>
              <a:rPr lang="zh-CN" altLang="en-US" dirty="0"/>
              <a:t>二级指针</a:t>
            </a:r>
            <a:endParaRPr lang="en-US" altLang="zh-CN" dirty="0"/>
          </a:p>
          <a:p>
            <a:r>
              <a:rPr lang="en-US" altLang="zh-CN" dirty="0"/>
              <a:t>  char **p=str1;</a:t>
            </a:r>
            <a:endParaRPr lang="en-US" altLang="zh-CN" dirty="0"/>
          </a:p>
          <a:p>
            <a:r>
              <a:rPr lang="en-US" altLang="zh-CN" dirty="0"/>
              <a:t>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=0;i&lt;3;i++){</a:t>
            </a:r>
            <a:endParaRPr lang="en-US" altLang="zh-CN" dirty="0"/>
          </a:p>
          <a:p>
            <a:r>
              <a:rPr lang="en-US" altLang="zh-CN" dirty="0"/>
              <a:t>    cout&lt;&lt;*p++&lt;&lt;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}</a:t>
            </a:r>
            <a:endParaRPr lang="en-US" altLang="zh-CN" dirty="0"/>
          </a:p>
          <a:p>
            <a:r>
              <a:rPr lang="en-US" altLang="zh-CN" dirty="0"/>
              <a:t>  cout&lt;&lt;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</a:t>
            </a:r>
            <a:endParaRPr lang="en-US" altLang="zh-CN" dirty="0"/>
          </a:p>
          <a:p>
            <a:r>
              <a:rPr lang="en-US" altLang="zh-CN" dirty="0"/>
              <a:t>  char str2[3][10]= {"</a:t>
            </a:r>
            <a:r>
              <a:rPr lang="en-US" altLang="zh-CN" dirty="0" err="1"/>
              <a:t>hello","byebye","thanks</a:t>
            </a:r>
            <a:r>
              <a:rPr lang="en-US" altLang="zh-CN" dirty="0"/>
              <a:t>"}; //</a:t>
            </a:r>
            <a:r>
              <a:rPr lang="zh-CN" altLang="en-US" dirty="0"/>
              <a:t>指向数组的指针</a:t>
            </a:r>
            <a:endParaRPr lang="en-US" altLang="zh-CN" dirty="0"/>
          </a:p>
          <a:p>
            <a:r>
              <a:rPr lang="en-US" altLang="zh-CN" dirty="0"/>
              <a:t>  char (*p1)[10]=str2;</a:t>
            </a:r>
            <a:endParaRPr lang="en-US" altLang="zh-CN" dirty="0"/>
          </a:p>
          <a:p>
            <a:r>
              <a:rPr lang="en-US" altLang="zh-CN" dirty="0"/>
              <a:t>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=0;i&lt;3;i++){</a:t>
            </a:r>
            <a:endParaRPr lang="en-US" altLang="zh-CN" dirty="0"/>
          </a:p>
          <a:p>
            <a:r>
              <a:rPr lang="en-US" altLang="zh-CN" dirty="0"/>
              <a:t>    cout&lt;&lt;*p1++&lt;&lt;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}</a:t>
            </a:r>
            <a:endParaRPr lang="en-US" altLang="zh-CN" dirty="0"/>
          </a:p>
          <a:p>
            <a:r>
              <a:rPr lang="en-US" altLang="zh-CN" dirty="0"/>
              <a:t>  return 1;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-------------------------------------------</a:t>
            </a:r>
            <a:endParaRPr lang="en-US" altLang="zh-CN" dirty="0"/>
          </a:p>
          <a:p>
            <a:r>
              <a:rPr lang="zh-CN" altLang="en-US" dirty="0"/>
              <a:t>具体</a:t>
            </a:r>
            <a:endParaRPr lang="en-US" altLang="zh-CN" dirty="0"/>
          </a:p>
          <a:p>
            <a:r>
              <a:rPr lang="zh-CN" altLang="en-US" dirty="0"/>
              <a:t>第一种：使用指针数组（和二维数组类似）</a:t>
            </a:r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  <a:endParaRPr lang="en-US" altLang="zh-CN" dirty="0"/>
          </a:p>
          <a:p>
            <a:r>
              <a:rPr lang="en-US" altLang="zh-CN" dirty="0"/>
              <a:t>{ char *</a:t>
            </a:r>
            <a:r>
              <a:rPr lang="en-US" altLang="zh-CN" dirty="0" err="1"/>
              <a:t>str</a:t>
            </a:r>
            <a:r>
              <a:rPr lang="en-US" altLang="zh-CN" dirty="0"/>
              <a:t>[3]={"</a:t>
            </a:r>
            <a:r>
              <a:rPr lang="en-US" altLang="zh-CN" dirty="0" err="1"/>
              <a:t>hello","byebye","thanks</a:t>
            </a:r>
            <a:r>
              <a:rPr lang="en-US" altLang="zh-CN" dirty="0"/>
              <a:t>"};</a:t>
            </a:r>
            <a:endParaRPr lang="en-US" altLang="zh-CN" dirty="0"/>
          </a:p>
          <a:p>
            <a:r>
              <a:rPr lang="en-US" altLang="zh-CN" dirty="0"/>
              <a:t>  cout&lt;&lt;str&lt;&lt;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cout&lt;&lt;*str&lt;&lt;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cout&lt;&lt;(void *)(*str)&lt;&lt;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=0;i&lt;3;i++){</a:t>
            </a:r>
            <a:endParaRPr lang="en-US" altLang="zh-CN" dirty="0"/>
          </a:p>
          <a:p>
            <a:r>
              <a:rPr lang="en-US" altLang="zh-CN" dirty="0"/>
              <a:t>    cout&lt;&lt;"</a:t>
            </a:r>
            <a:r>
              <a:rPr lang="zh-CN" altLang="en-US" dirty="0"/>
              <a:t>第</a:t>
            </a:r>
            <a:r>
              <a:rPr lang="en-US" altLang="zh-CN" dirty="0"/>
              <a:t>"&lt;&lt;i+1&lt;&lt;"</a:t>
            </a:r>
            <a:r>
              <a:rPr lang="zh-CN" altLang="en-US" dirty="0"/>
              <a:t>个字符串信息：</a:t>
            </a:r>
            <a:r>
              <a:rPr lang="en-US" altLang="zh-CN" dirty="0"/>
              <a:t>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cout&lt;&lt;"</a:t>
            </a:r>
            <a:r>
              <a:rPr lang="zh-CN" altLang="en-US" dirty="0"/>
              <a:t>字符串内容：</a:t>
            </a:r>
            <a:r>
              <a:rPr lang="en-US" altLang="zh-CN" dirty="0"/>
              <a:t>"&lt;&lt;</a:t>
            </a:r>
            <a:r>
              <a:rPr lang="en-US" altLang="zh-CN" dirty="0" err="1"/>
              <a:t>str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cout&lt;&lt;"</a:t>
            </a:r>
            <a:r>
              <a:rPr lang="zh-CN" altLang="en-US" dirty="0"/>
              <a:t>字符串地址：</a:t>
            </a:r>
            <a:r>
              <a:rPr lang="en-US" altLang="zh-CN" dirty="0"/>
              <a:t>"&lt;&lt;(void *)</a:t>
            </a:r>
            <a:r>
              <a:rPr lang="en-US" altLang="zh-CN" dirty="0" err="1"/>
              <a:t>str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cout&lt;&lt;"</a:t>
            </a:r>
            <a:r>
              <a:rPr lang="zh-CN" altLang="en-US" dirty="0"/>
              <a:t>字符串地址的地址：</a:t>
            </a:r>
            <a:r>
              <a:rPr lang="en-US" altLang="zh-CN" dirty="0"/>
              <a:t>"&lt;&lt;&amp;</a:t>
            </a:r>
            <a:r>
              <a:rPr lang="en-US" altLang="zh-CN" dirty="0" err="1"/>
              <a:t>str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cout&lt;&lt;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}</a:t>
            </a:r>
            <a:endParaRPr lang="en-US" altLang="zh-CN" dirty="0"/>
          </a:p>
          <a:p>
            <a:r>
              <a:rPr lang="en-US" altLang="zh-CN" dirty="0"/>
              <a:t>  return 1;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结果：</a:t>
            </a:r>
            <a:endParaRPr lang="en-US" altLang="zh-CN" dirty="0"/>
          </a:p>
          <a:p>
            <a:r>
              <a:rPr lang="en-US" altLang="zh-CN" dirty="0"/>
              <a:t>0x6dfef0 (</a:t>
            </a:r>
            <a:r>
              <a:rPr lang="en-US" altLang="zh-CN" dirty="0" err="1"/>
              <a:t>str</a:t>
            </a:r>
            <a:r>
              <a:rPr lang="en-US" altLang="zh-CN" dirty="0"/>
              <a:t>[0]</a:t>
            </a:r>
            <a:r>
              <a:rPr lang="zh-CN" altLang="en-US" dirty="0"/>
              <a:t>的地址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hello</a:t>
            </a:r>
            <a:endParaRPr lang="en-US" altLang="zh-CN" dirty="0"/>
          </a:p>
          <a:p>
            <a:r>
              <a:rPr lang="en-US" altLang="zh-CN" dirty="0"/>
              <a:t>0x4b9024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个字符串信息：</a:t>
            </a:r>
            <a:endParaRPr lang="zh-CN" altLang="en-US" dirty="0"/>
          </a:p>
          <a:p>
            <a:r>
              <a:rPr lang="zh-CN" altLang="en-US" dirty="0"/>
              <a:t>字符串内容：</a:t>
            </a:r>
            <a:r>
              <a:rPr lang="en-US" altLang="zh-CN" dirty="0"/>
              <a:t>hello</a:t>
            </a:r>
            <a:endParaRPr lang="en-US" altLang="zh-CN" dirty="0"/>
          </a:p>
          <a:p>
            <a:r>
              <a:rPr lang="zh-CN" altLang="en-US" dirty="0"/>
              <a:t>字符串地址：</a:t>
            </a:r>
            <a:r>
              <a:rPr lang="en-US" altLang="zh-CN" dirty="0"/>
              <a:t>0x4b9024</a:t>
            </a:r>
            <a:endParaRPr lang="en-US" altLang="zh-CN" dirty="0"/>
          </a:p>
          <a:p>
            <a:r>
              <a:rPr lang="zh-CN" altLang="en-US" dirty="0"/>
              <a:t>字符串地址的地址：</a:t>
            </a:r>
            <a:r>
              <a:rPr lang="en-US" altLang="zh-CN" dirty="0"/>
              <a:t>0x6dfef0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个字符串信息：</a:t>
            </a:r>
            <a:endParaRPr lang="zh-CN" altLang="en-US" dirty="0"/>
          </a:p>
          <a:p>
            <a:r>
              <a:rPr lang="zh-CN" altLang="en-US" dirty="0"/>
              <a:t>字符串内容：</a:t>
            </a:r>
            <a:r>
              <a:rPr lang="en-US" altLang="zh-CN" dirty="0" err="1"/>
              <a:t>byebye</a:t>
            </a:r>
            <a:endParaRPr lang="en-US" altLang="zh-CN" dirty="0"/>
          </a:p>
          <a:p>
            <a:r>
              <a:rPr lang="zh-CN" altLang="en-US" dirty="0"/>
              <a:t>字符串地址：</a:t>
            </a:r>
            <a:r>
              <a:rPr lang="en-US" altLang="zh-CN" dirty="0"/>
              <a:t>0x4b902a</a:t>
            </a:r>
            <a:endParaRPr lang="en-US" altLang="zh-CN" dirty="0"/>
          </a:p>
          <a:p>
            <a:r>
              <a:rPr lang="zh-CN" altLang="en-US" dirty="0"/>
              <a:t>字符串地址的地址：</a:t>
            </a:r>
            <a:r>
              <a:rPr lang="en-US" altLang="zh-CN" dirty="0"/>
              <a:t>0x6dfef4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个字符串信息：</a:t>
            </a:r>
            <a:endParaRPr lang="zh-CN" altLang="en-US" dirty="0"/>
          </a:p>
          <a:p>
            <a:r>
              <a:rPr lang="zh-CN" altLang="en-US" dirty="0"/>
              <a:t>字符串内容：</a:t>
            </a:r>
            <a:r>
              <a:rPr lang="en-US" altLang="zh-CN" dirty="0"/>
              <a:t>thanks</a:t>
            </a:r>
            <a:endParaRPr lang="en-US" altLang="zh-CN" dirty="0"/>
          </a:p>
          <a:p>
            <a:r>
              <a:rPr lang="zh-CN" altLang="en-US" dirty="0"/>
              <a:t>字符串地址：</a:t>
            </a:r>
            <a:r>
              <a:rPr lang="en-US" altLang="zh-CN" dirty="0"/>
              <a:t>0x4b9031</a:t>
            </a:r>
            <a:endParaRPr lang="en-US" altLang="zh-CN" dirty="0"/>
          </a:p>
          <a:p>
            <a:r>
              <a:rPr lang="zh-CN" altLang="en-US" dirty="0"/>
              <a:t>字符串地址的地址：</a:t>
            </a:r>
            <a:r>
              <a:rPr lang="en-US" altLang="zh-CN" dirty="0"/>
              <a:t>0x6dfef8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------------------------------------</a:t>
            </a:r>
            <a:endParaRPr lang="en-US" altLang="zh-CN" dirty="0"/>
          </a:p>
          <a:p>
            <a:r>
              <a:rPr lang="zh-CN" altLang="en-US" dirty="0"/>
              <a:t>第二种：用二维指针来处理：</a:t>
            </a:r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  <a:endParaRPr lang="en-US" altLang="zh-CN" dirty="0"/>
          </a:p>
          <a:p>
            <a:r>
              <a:rPr lang="en-US" altLang="zh-CN" dirty="0"/>
              <a:t>{ char *</a:t>
            </a:r>
            <a:r>
              <a:rPr lang="en-US" altLang="zh-CN" dirty="0" err="1"/>
              <a:t>str</a:t>
            </a:r>
            <a:r>
              <a:rPr lang="en-US" altLang="zh-CN" dirty="0"/>
              <a:t>[3]={"</a:t>
            </a:r>
            <a:r>
              <a:rPr lang="en-US" altLang="zh-CN" dirty="0" err="1"/>
              <a:t>hello","byebye","thanks</a:t>
            </a:r>
            <a:r>
              <a:rPr lang="en-US" altLang="zh-CN" dirty="0"/>
              <a:t>"};</a:t>
            </a:r>
            <a:endParaRPr lang="en-US" altLang="zh-CN" dirty="0"/>
          </a:p>
          <a:p>
            <a:r>
              <a:rPr lang="en-US" altLang="zh-CN" dirty="0"/>
              <a:t>  char **p=</a:t>
            </a:r>
            <a:r>
              <a:rPr lang="en-US" altLang="zh-CN" dirty="0" err="1"/>
              <a:t>str</a:t>
            </a:r>
            <a:r>
              <a:rPr lang="en-US" altLang="zh-CN" dirty="0"/>
              <a:t>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cout&lt;&lt;p&lt;&lt;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cout&lt;&lt;*p&lt;&lt;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cout&lt;&lt;&amp;p&lt;&lt;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=0;i&lt;3;i++,p++){</a:t>
            </a:r>
            <a:endParaRPr lang="en-US" altLang="zh-CN" dirty="0"/>
          </a:p>
          <a:p>
            <a:r>
              <a:rPr lang="en-US" altLang="zh-CN" dirty="0"/>
              <a:t>    cout&lt;&lt;"</a:t>
            </a:r>
            <a:r>
              <a:rPr lang="zh-CN" altLang="en-US" dirty="0"/>
              <a:t>第</a:t>
            </a:r>
            <a:r>
              <a:rPr lang="en-US" altLang="zh-CN" dirty="0"/>
              <a:t>"&lt;&lt;i+1&lt;&lt;"</a:t>
            </a:r>
            <a:r>
              <a:rPr lang="zh-CN" altLang="en-US" dirty="0"/>
              <a:t>个字符串信息：</a:t>
            </a:r>
            <a:r>
              <a:rPr lang="en-US" altLang="zh-CN" dirty="0"/>
              <a:t>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cout&lt;&lt;"</a:t>
            </a:r>
            <a:r>
              <a:rPr lang="zh-CN" altLang="en-US" dirty="0"/>
              <a:t>字符串内容：</a:t>
            </a:r>
            <a:r>
              <a:rPr lang="en-US" altLang="zh-CN" dirty="0"/>
              <a:t>"&lt;&lt;*p&lt;&lt;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cout&lt;&lt;"</a:t>
            </a:r>
            <a:r>
              <a:rPr lang="zh-CN" altLang="en-US" dirty="0"/>
              <a:t>字符串地址：</a:t>
            </a:r>
            <a:r>
              <a:rPr lang="en-US" altLang="zh-CN" dirty="0"/>
              <a:t>"&lt;&lt;(void *)*p&lt;&lt;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cout&lt;&lt;"</a:t>
            </a:r>
            <a:r>
              <a:rPr lang="zh-CN" altLang="en-US" dirty="0"/>
              <a:t>字符串地址的地址：</a:t>
            </a:r>
            <a:r>
              <a:rPr lang="en-US" altLang="zh-CN" dirty="0"/>
              <a:t>"&lt;&lt;p&lt;&lt;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cout&lt;&lt;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r>
              <a:rPr lang="en-US" altLang="zh-CN" dirty="0"/>
              <a:t>  return 1;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----------------------------</a:t>
            </a:r>
            <a:endParaRPr lang="en-US" altLang="zh-CN" dirty="0"/>
          </a:p>
          <a:p>
            <a:r>
              <a:rPr lang="zh-CN" altLang="en-US" dirty="0"/>
              <a:t>另一种，指向数组的一维指针</a:t>
            </a:r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  <a:endParaRPr lang="en-US" altLang="zh-CN" dirty="0"/>
          </a:p>
          <a:p>
            <a:r>
              <a:rPr lang="en-US" altLang="zh-CN" dirty="0"/>
              <a:t>{ char </a:t>
            </a:r>
            <a:r>
              <a:rPr lang="en-US" altLang="zh-CN" dirty="0" err="1"/>
              <a:t>str</a:t>
            </a:r>
            <a:r>
              <a:rPr lang="en-US" altLang="zh-CN" dirty="0"/>
              <a:t>[3][10]={"</a:t>
            </a:r>
            <a:r>
              <a:rPr lang="en-US" altLang="zh-CN" dirty="0" err="1"/>
              <a:t>hello","byebye","thanks</a:t>
            </a:r>
            <a:r>
              <a:rPr lang="en-US" altLang="zh-CN" dirty="0"/>
              <a:t>"};</a:t>
            </a:r>
            <a:endParaRPr lang="en-US" altLang="zh-CN" dirty="0"/>
          </a:p>
          <a:p>
            <a:r>
              <a:rPr lang="en-US" altLang="zh-CN" dirty="0"/>
              <a:t>  char (*p)[10]=</a:t>
            </a:r>
            <a:r>
              <a:rPr lang="en-US" altLang="zh-CN" dirty="0" err="1"/>
              <a:t>str</a:t>
            </a:r>
            <a:r>
              <a:rPr lang="en-US" altLang="zh-CN" dirty="0"/>
              <a:t>;</a:t>
            </a:r>
            <a:endParaRPr lang="en-US" altLang="zh-CN" dirty="0"/>
          </a:p>
          <a:p>
            <a:endParaRPr lang="en-US" altLang="zh-CN" dirty="0"/>
          </a:p>
          <a:p>
            <a:r>
              <a:rPr lang="fr-FR" altLang="zh-CN" dirty="0"/>
              <a:t>  cout&lt;&lt;p&lt;&lt;endl;</a:t>
            </a:r>
            <a:endParaRPr lang="fr-FR" altLang="zh-CN" dirty="0"/>
          </a:p>
          <a:p>
            <a:r>
              <a:rPr lang="fr-FR" altLang="zh-CN" dirty="0"/>
              <a:t>  cout&lt;&lt;*p&lt;&lt;endl;</a:t>
            </a:r>
            <a:endParaRPr lang="fr-FR" altLang="zh-CN" dirty="0"/>
          </a:p>
          <a:p>
            <a:r>
              <a:rPr lang="fr-FR" altLang="zh-CN" dirty="0"/>
              <a:t>  cout&lt;&lt;&amp;p&lt;&lt;endl;</a:t>
            </a:r>
            <a:endParaRPr lang="fr-FR" altLang="zh-CN" dirty="0"/>
          </a:p>
          <a:p>
            <a:endParaRPr lang="en-US" altLang="zh-CN" dirty="0"/>
          </a:p>
          <a:p>
            <a:r>
              <a:rPr lang="en-US" altLang="zh-CN" dirty="0"/>
              <a:t>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=0;i&lt;3;i++,p++){</a:t>
            </a:r>
            <a:endParaRPr lang="en-US" altLang="zh-CN" dirty="0"/>
          </a:p>
          <a:p>
            <a:r>
              <a:rPr lang="en-US" altLang="zh-CN" dirty="0"/>
              <a:t>    cout&lt;&lt;"</a:t>
            </a:r>
            <a:r>
              <a:rPr lang="zh-CN" altLang="en-US" dirty="0"/>
              <a:t>第</a:t>
            </a:r>
            <a:r>
              <a:rPr lang="en-US" altLang="zh-CN" dirty="0"/>
              <a:t>"&lt;&lt;i+1&lt;&lt;"</a:t>
            </a:r>
            <a:r>
              <a:rPr lang="zh-CN" altLang="en-US" dirty="0"/>
              <a:t>个字符串信息：</a:t>
            </a:r>
            <a:r>
              <a:rPr lang="en-US" altLang="zh-CN" dirty="0"/>
              <a:t>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cout&lt;&lt;"</a:t>
            </a:r>
            <a:r>
              <a:rPr lang="zh-CN" altLang="en-US" dirty="0"/>
              <a:t>字符串内容：</a:t>
            </a:r>
            <a:r>
              <a:rPr lang="en-US" altLang="zh-CN" dirty="0"/>
              <a:t>"&lt;&lt;*p&lt;&lt;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cout&lt;&lt;"</a:t>
            </a:r>
            <a:r>
              <a:rPr lang="zh-CN" altLang="en-US" dirty="0"/>
              <a:t>字符串地址：</a:t>
            </a:r>
            <a:r>
              <a:rPr lang="en-US" altLang="zh-CN" dirty="0"/>
              <a:t>"&lt;&lt;p&lt;&lt;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cout&lt;&lt;"</a:t>
            </a:r>
            <a:r>
              <a:rPr lang="zh-CN" altLang="en-US" dirty="0"/>
              <a:t>字符串地址的地址：</a:t>
            </a:r>
            <a:r>
              <a:rPr lang="en-US" altLang="zh-CN" dirty="0"/>
              <a:t>"&lt;&lt;&amp;p&lt;&lt;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cout&lt;&lt;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r>
              <a:rPr lang="en-US" altLang="zh-CN" dirty="0"/>
              <a:t>return 1;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----------------------------------------------------</a:t>
            </a:r>
            <a:endParaRPr lang="en-US" altLang="zh-CN" dirty="0"/>
          </a:p>
          <a:p>
            <a:r>
              <a:rPr lang="zh-CN" altLang="en-US" dirty="0"/>
              <a:t>如果字符串数组用二维字符数组来处理，三种等价的写法：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、使用指向数组的指针</a:t>
            </a:r>
            <a:endParaRPr lang="en-US" altLang="zh-CN" dirty="0"/>
          </a:p>
          <a:p>
            <a:r>
              <a:rPr lang="en-US" altLang="zh-CN" dirty="0"/>
              <a:t>#include&lt;bits/</a:t>
            </a:r>
            <a:r>
              <a:rPr lang="en-US" altLang="zh-CN" dirty="0" err="1"/>
              <a:t>stdc</a:t>
            </a:r>
            <a:r>
              <a:rPr lang="en-US" altLang="zh-CN" dirty="0"/>
              <a:t>++.h&gt;</a:t>
            </a:r>
            <a:endParaRPr lang="en-US" altLang="zh-CN" dirty="0"/>
          </a:p>
          <a:p>
            <a:r>
              <a:rPr lang="en-US" altLang="zh-CN" dirty="0"/>
              <a:t>using namespace std;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int main()</a:t>
            </a:r>
            <a:endParaRPr lang="en-US" altLang="zh-CN" dirty="0"/>
          </a:p>
          <a:p>
            <a:r>
              <a:rPr lang="en-US" altLang="zh-CN" dirty="0"/>
              <a:t>{</a:t>
            </a:r>
            <a:endParaRPr lang="en-US" altLang="zh-CN" dirty="0"/>
          </a:p>
          <a:p>
            <a:r>
              <a:rPr lang="en-US" altLang="zh-CN" dirty="0"/>
              <a:t>   char name[5][10]={"</a:t>
            </a:r>
            <a:r>
              <a:rPr lang="en-US" altLang="zh-CN" dirty="0" err="1"/>
              <a:t>hello","good","world","bye</a:t>
            </a:r>
            <a:r>
              <a:rPr lang="en-US" altLang="zh-CN" dirty="0"/>
              <a:t>",""};</a:t>
            </a:r>
            <a:endParaRPr lang="en-US" altLang="zh-CN" dirty="0"/>
          </a:p>
          <a:p>
            <a:r>
              <a:rPr lang="en-US" altLang="zh-CN" dirty="0"/>
              <a:t>   char (*p)[10]=name;</a:t>
            </a:r>
            <a:endParaRPr lang="en-US" altLang="zh-CN" dirty="0"/>
          </a:p>
          <a:p>
            <a:r>
              <a:rPr lang="en-US" altLang="zh-CN" dirty="0"/>
              <a:t>   for(int </a:t>
            </a:r>
            <a:r>
              <a:rPr lang="en-US" altLang="zh-CN" dirty="0" err="1"/>
              <a:t>i</a:t>
            </a:r>
            <a:r>
              <a:rPr lang="en-US" altLang="zh-CN" dirty="0"/>
              <a:t>=0;i&lt;5;i++){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en-US" altLang="zh-CN" dirty="0" err="1"/>
              <a:t>cout</a:t>
            </a:r>
            <a:r>
              <a:rPr lang="en-US" altLang="zh-CN" dirty="0"/>
              <a:t>&lt;&lt;p[</a:t>
            </a:r>
            <a:r>
              <a:rPr lang="en-US" altLang="zh-CN" dirty="0" err="1"/>
              <a:t>i</a:t>
            </a:r>
            <a:r>
              <a:rPr lang="en-US" altLang="zh-CN" dirty="0"/>
              <a:t>]&lt;&lt;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}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、使用指针数组</a:t>
            </a:r>
            <a:endParaRPr lang="en-US" altLang="zh-CN" dirty="0"/>
          </a:p>
          <a:p>
            <a:r>
              <a:rPr lang="en-US" altLang="zh-CN" dirty="0"/>
              <a:t>#include&lt;bits/</a:t>
            </a:r>
            <a:r>
              <a:rPr lang="en-US" altLang="zh-CN" dirty="0" err="1"/>
              <a:t>stdc</a:t>
            </a:r>
            <a:r>
              <a:rPr lang="en-US" altLang="zh-CN" dirty="0"/>
              <a:t>++.h&gt;</a:t>
            </a:r>
            <a:endParaRPr lang="en-US" altLang="zh-CN" dirty="0"/>
          </a:p>
          <a:p>
            <a:r>
              <a:rPr lang="en-US" altLang="zh-CN" dirty="0"/>
              <a:t>using namespace std;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int main()</a:t>
            </a:r>
            <a:endParaRPr lang="en-US" altLang="zh-CN" dirty="0"/>
          </a:p>
          <a:p>
            <a:r>
              <a:rPr lang="en-US" altLang="zh-CN" dirty="0"/>
              <a:t>{</a:t>
            </a:r>
            <a:endParaRPr lang="en-US" altLang="zh-CN" dirty="0"/>
          </a:p>
          <a:p>
            <a:r>
              <a:rPr lang="en-US" altLang="zh-CN" dirty="0"/>
              <a:t>   char name[5][10]={"</a:t>
            </a:r>
            <a:r>
              <a:rPr lang="en-US" altLang="zh-CN" dirty="0" err="1"/>
              <a:t>hello","good","world","bye</a:t>
            </a:r>
            <a:r>
              <a:rPr lang="en-US" altLang="zh-CN" dirty="0"/>
              <a:t>",""};</a:t>
            </a:r>
            <a:endParaRPr lang="en-US" altLang="zh-CN" dirty="0"/>
          </a:p>
          <a:p>
            <a:r>
              <a:rPr lang="en-US" altLang="zh-CN" dirty="0"/>
              <a:t>   char *p[5]={name[0],name[1],name[2],name[3],name[4]};</a:t>
            </a:r>
            <a:endParaRPr lang="en-US" altLang="zh-CN" dirty="0"/>
          </a:p>
          <a:p>
            <a:r>
              <a:rPr lang="en-US" altLang="zh-CN" dirty="0"/>
              <a:t>   for(int </a:t>
            </a:r>
            <a:r>
              <a:rPr lang="en-US" altLang="zh-CN" dirty="0" err="1"/>
              <a:t>i</a:t>
            </a:r>
            <a:r>
              <a:rPr lang="en-US" altLang="zh-CN" dirty="0"/>
              <a:t>=0;i&lt;5;i++){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en-US" altLang="zh-CN" dirty="0" err="1"/>
              <a:t>cout</a:t>
            </a:r>
            <a:r>
              <a:rPr lang="en-US" altLang="zh-CN" dirty="0"/>
              <a:t>&lt;&lt;p[</a:t>
            </a:r>
            <a:r>
              <a:rPr lang="en-US" altLang="zh-CN" dirty="0" err="1"/>
              <a:t>i</a:t>
            </a:r>
            <a:r>
              <a:rPr lang="en-US" altLang="zh-CN" dirty="0"/>
              <a:t>]&lt;&lt;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}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、使用指针变量</a:t>
            </a:r>
            <a:endParaRPr lang="en-US" altLang="zh-CN" dirty="0"/>
          </a:p>
          <a:p>
            <a:r>
              <a:rPr lang="en-US" altLang="zh-CN" dirty="0"/>
              <a:t>#include&lt;bits/</a:t>
            </a:r>
            <a:r>
              <a:rPr lang="en-US" altLang="zh-CN" dirty="0" err="1"/>
              <a:t>stdc</a:t>
            </a:r>
            <a:r>
              <a:rPr lang="en-US" altLang="zh-CN" dirty="0"/>
              <a:t>++.h&gt;</a:t>
            </a:r>
            <a:endParaRPr lang="en-US" altLang="zh-CN" dirty="0"/>
          </a:p>
          <a:p>
            <a:r>
              <a:rPr lang="en-US" altLang="zh-CN" dirty="0"/>
              <a:t>using namespace std;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int main()</a:t>
            </a:r>
            <a:endParaRPr lang="en-US" altLang="zh-CN" dirty="0"/>
          </a:p>
          <a:p>
            <a:r>
              <a:rPr lang="en-US" altLang="zh-CN" dirty="0"/>
              <a:t>{</a:t>
            </a:r>
            <a:endParaRPr lang="en-US" altLang="zh-CN" dirty="0"/>
          </a:p>
          <a:p>
            <a:r>
              <a:rPr lang="en-US" altLang="zh-CN" dirty="0"/>
              <a:t>   char name[5][10]={"</a:t>
            </a:r>
            <a:r>
              <a:rPr lang="en-US" altLang="zh-CN" dirty="0" err="1"/>
              <a:t>hello","good","world","bye</a:t>
            </a:r>
            <a:r>
              <a:rPr lang="en-US" altLang="zh-CN" dirty="0"/>
              <a:t>",""};</a:t>
            </a:r>
            <a:endParaRPr lang="en-US" altLang="zh-CN" dirty="0"/>
          </a:p>
          <a:p>
            <a:r>
              <a:rPr lang="en-US" altLang="zh-CN" dirty="0"/>
              <a:t>   char *p;</a:t>
            </a:r>
            <a:endParaRPr lang="en-US" altLang="zh-CN" dirty="0"/>
          </a:p>
          <a:p>
            <a:r>
              <a:rPr lang="en-US" altLang="zh-CN" dirty="0"/>
              <a:t>   for(int </a:t>
            </a:r>
            <a:r>
              <a:rPr lang="en-US" altLang="zh-CN" dirty="0" err="1"/>
              <a:t>i</a:t>
            </a:r>
            <a:r>
              <a:rPr lang="en-US" altLang="zh-CN" dirty="0"/>
              <a:t>=0;i&lt;5;i++){</a:t>
            </a:r>
            <a:endParaRPr lang="en-US" altLang="zh-CN" dirty="0"/>
          </a:p>
          <a:p>
            <a:r>
              <a:rPr lang="en-US" altLang="zh-CN" dirty="0"/>
              <a:t>     p=&amp;name[</a:t>
            </a:r>
            <a:r>
              <a:rPr lang="en-US" altLang="zh-CN" dirty="0" err="1"/>
              <a:t>i</a:t>
            </a:r>
            <a:r>
              <a:rPr lang="en-US" altLang="zh-CN" dirty="0"/>
              <a:t>][0];</a:t>
            </a:r>
            <a:endParaRPr lang="en-US" altLang="zh-CN" dirty="0"/>
          </a:p>
          <a:p>
            <a:r>
              <a:rPr lang="en-US" altLang="zh-CN" dirty="0"/>
              <a:t>     while(*p)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en-US" altLang="zh-CN" dirty="0" err="1"/>
              <a:t>cout</a:t>
            </a:r>
            <a:r>
              <a:rPr lang="en-US" altLang="zh-CN" dirty="0"/>
              <a:t>&lt;&lt;*p++;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}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对于指针来说，有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i_pointer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= &amp;(*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i_pointer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) = *(&amp;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i_pointer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但对于变量来说，只有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= *(&amp;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没有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&amp;(*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)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操作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2700">
              <a:lnSpc>
                <a:spcPts val="3280"/>
              </a:lnSpc>
              <a:tabLst>
                <a:tab pos="482600" algn="l"/>
              </a:tabLst>
            </a:pPr>
            <a:endParaRPr lang="en-US" altLang="zh-CN" sz="1200" spc="-5" dirty="0">
              <a:latin typeface="宋体" panose="02010600030101010101" pitchFamily="2" charset="-122"/>
              <a:ea typeface="宋体" panose="02010600030101010101" pitchFamily="2" charset="-122"/>
              <a:cs typeface="黑体" panose="02010609060101010101" pitchFamily="49" charset="-122"/>
            </a:endParaRPr>
          </a:p>
          <a:p>
            <a:pPr marL="12700">
              <a:lnSpc>
                <a:spcPts val="3280"/>
              </a:lnSpc>
              <a:tabLst>
                <a:tab pos="482600" algn="l"/>
              </a:tabLst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  <a:cs typeface="黑体" panose="02010609060101010101" pitchFamily="49" charset="-122"/>
            </a:endParaRPr>
          </a:p>
          <a:p>
            <a:pPr marL="481965" marR="5080" indent="-469900">
              <a:lnSpc>
                <a:spcPct val="92000"/>
              </a:lnSpc>
              <a:spcBef>
                <a:spcPts val="15"/>
              </a:spcBef>
              <a:tabLst>
                <a:tab pos="482600" algn="l"/>
              </a:tabLst>
            </a:pPr>
            <a:endParaRPr lang="zh-CN" altLang="en-US" sz="1100" dirty="0">
              <a:latin typeface="宋体" panose="02010600030101010101" pitchFamily="2" charset="-122"/>
              <a:ea typeface="宋体" panose="02010600030101010101" pitchFamily="2" charset="-122"/>
              <a:cs typeface="黑体" panose="02010609060101010101" pitchFamily="49" charset="-122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/>
              <a:t>完整的程序：</a:t>
            </a:r>
            <a:endParaRPr lang="en-US" dirty="0"/>
          </a:p>
          <a:p>
            <a:r>
              <a:rPr lang="en-US" dirty="0"/>
              <a:t>#include  &lt;</a:t>
            </a:r>
            <a:r>
              <a:rPr lang="en-US" dirty="0" err="1"/>
              <a:t>stdlib.h</a:t>
            </a:r>
            <a:r>
              <a:rPr lang="en-US" dirty="0"/>
              <a:t>&gt;</a:t>
            </a:r>
            <a:endParaRPr lang="en-US" dirty="0"/>
          </a:p>
          <a:p>
            <a:r>
              <a:rPr lang="en-US" dirty="0"/>
              <a:t>#include &lt;iostream&gt;</a:t>
            </a:r>
            <a:endParaRPr lang="en-US" dirty="0"/>
          </a:p>
          <a:p>
            <a:r>
              <a:rPr lang="en-US" dirty="0"/>
              <a:t>using  namespace  std;</a:t>
            </a:r>
            <a:endParaRPr lang="en-US" dirty="0"/>
          </a:p>
          <a:p>
            <a:r>
              <a:rPr lang="en-US" dirty="0"/>
              <a:t>const  int  NUM=5;</a:t>
            </a:r>
            <a:endParaRPr lang="en-US" dirty="0"/>
          </a:p>
          <a:p>
            <a:endParaRPr lang="en-US" dirty="0"/>
          </a:p>
          <a:p>
            <a:r>
              <a:rPr lang="en-US" dirty="0"/>
              <a:t>int </a:t>
            </a:r>
            <a:r>
              <a:rPr lang="en-US" dirty="0" err="1"/>
              <a:t>MyCompare</a:t>
            </a:r>
            <a:r>
              <a:rPr lang="en-US" dirty="0"/>
              <a:t>(const void * elem1, const void * elem2 );</a:t>
            </a:r>
            <a:endParaRPr lang="en-US" dirty="0"/>
          </a:p>
          <a:p>
            <a:endParaRPr lang="en-US" dirty="0"/>
          </a:p>
          <a:p>
            <a:r>
              <a:rPr lang="en-US" dirty="0"/>
              <a:t>int  main()</a:t>
            </a:r>
            <a:endParaRPr lang="en-US" dirty="0"/>
          </a:p>
          <a:p>
            <a:r>
              <a:rPr lang="en-US" dirty="0"/>
              <a:t>{     int an[NUM] = { 8,123,11,10,4 };</a:t>
            </a:r>
            <a:endParaRPr lang="en-US" dirty="0"/>
          </a:p>
          <a:p>
            <a:r>
              <a:rPr lang="en-US" dirty="0"/>
              <a:t>      qsort(an, NUM, </a:t>
            </a:r>
            <a:r>
              <a:rPr lang="en-US" dirty="0" err="1"/>
              <a:t>sizeof</a:t>
            </a:r>
            <a:r>
              <a:rPr lang="en-US" dirty="0"/>
              <a:t>(int),</a:t>
            </a:r>
            <a:r>
              <a:rPr lang="en-US" dirty="0" err="1"/>
              <a:t>MyCompare</a:t>
            </a:r>
            <a:r>
              <a:rPr lang="en-US" dirty="0"/>
              <a:t>);</a:t>
            </a:r>
            <a:endParaRPr lang="en-US" dirty="0"/>
          </a:p>
          <a:p>
            <a:r>
              <a:rPr lang="en-US" dirty="0"/>
              <a:t>      for(int </a:t>
            </a:r>
            <a:r>
              <a:rPr lang="en-US" dirty="0" err="1"/>
              <a:t>i</a:t>
            </a:r>
            <a:r>
              <a:rPr lang="en-US" dirty="0"/>
              <a:t> = 0;i &lt; NUM; </a:t>
            </a:r>
            <a:r>
              <a:rPr lang="en-US" dirty="0" err="1"/>
              <a:t>i</a:t>
            </a:r>
            <a:r>
              <a:rPr lang="en-US" dirty="0"/>
              <a:t> ++ )</a:t>
            </a:r>
            <a:endParaRPr lang="en-US" dirty="0"/>
          </a:p>
          <a:p>
            <a:r>
              <a:rPr lang="en-US" dirty="0"/>
              <a:t>            cout&lt;&lt;an[</a:t>
            </a:r>
            <a:r>
              <a:rPr lang="en-US" dirty="0" err="1"/>
              <a:t>i</a:t>
            </a:r>
            <a:r>
              <a:rPr lang="en-US" dirty="0"/>
              <a:t>]&lt;&lt;" ";</a:t>
            </a:r>
            <a:endParaRPr lang="en-US" dirty="0"/>
          </a:p>
          <a:p>
            <a:r>
              <a:rPr lang="en-US" dirty="0"/>
              <a:t>      return 1;</a:t>
            </a:r>
            <a:endParaRPr lang="en-US" dirty="0"/>
          </a:p>
          <a:p>
            <a:r>
              <a:rPr lang="en-US" dirty="0"/>
              <a:t>}</a:t>
            </a:r>
            <a:endParaRPr lang="en-US" dirty="0"/>
          </a:p>
          <a:p>
            <a:endParaRPr lang="en-US" dirty="0"/>
          </a:p>
          <a:p>
            <a:r>
              <a:rPr lang="en-US" dirty="0"/>
              <a:t>int  </a:t>
            </a:r>
            <a:r>
              <a:rPr lang="en-US" dirty="0" err="1"/>
              <a:t>MyCompare</a:t>
            </a:r>
            <a:r>
              <a:rPr lang="en-US" dirty="0"/>
              <a:t>(const void * elem1, const void * elem2 )</a:t>
            </a:r>
            <a:endParaRPr lang="en-US" dirty="0"/>
          </a:p>
          <a:p>
            <a:r>
              <a:rPr lang="en-US" dirty="0"/>
              <a:t>{</a:t>
            </a:r>
            <a:endParaRPr lang="en-US" dirty="0"/>
          </a:p>
          <a:p>
            <a:r>
              <a:rPr lang="en-US" dirty="0"/>
              <a:t>   int * p1, * p2;</a:t>
            </a:r>
            <a:endParaRPr lang="en-US" dirty="0"/>
          </a:p>
          <a:p>
            <a:r>
              <a:rPr lang="en-US" dirty="0"/>
              <a:t>   p1 = (int *) elem1;</a:t>
            </a:r>
            <a:endParaRPr lang="en-US" dirty="0"/>
          </a:p>
          <a:p>
            <a:r>
              <a:rPr lang="en-US" dirty="0"/>
              <a:t>   p2 = (int *) elem2;</a:t>
            </a:r>
            <a:endParaRPr lang="en-US" dirty="0"/>
          </a:p>
          <a:p>
            <a:r>
              <a:rPr lang="en-US" dirty="0"/>
              <a:t>   return  (* p1 % 10)  - (* p2 % 10 );</a:t>
            </a:r>
            <a:endParaRPr lang="en-US" dirty="0"/>
          </a:p>
          <a:p>
            <a:r>
              <a:rPr lang="en-US" dirty="0"/>
              <a:t>}</a:t>
            </a:r>
            <a:endParaRPr dirty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 </a:t>
            </a:r>
            <a:r>
              <a:rPr lang="en-US" dirty="0" err="1"/>
              <a:t>MyCompare</a:t>
            </a:r>
            <a:r>
              <a:rPr lang="en-US" dirty="0"/>
              <a:t>(const void * elem1, const void * elem2 )</a:t>
            </a:r>
            <a:endParaRPr lang="en-US" dirty="0"/>
          </a:p>
          <a:p>
            <a:r>
              <a:rPr lang="en-US" dirty="0"/>
              <a:t>{</a:t>
            </a:r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* p1, * p2;</a:t>
            </a:r>
            <a:endParaRPr lang="en-US" dirty="0"/>
          </a:p>
          <a:p>
            <a:r>
              <a:rPr lang="en-US" dirty="0"/>
              <a:t>   p1 = (</a:t>
            </a:r>
            <a:r>
              <a:rPr lang="en-US" dirty="0" err="1"/>
              <a:t>int</a:t>
            </a:r>
            <a:r>
              <a:rPr lang="en-US" dirty="0"/>
              <a:t> *) elem1;</a:t>
            </a:r>
            <a:endParaRPr lang="en-US" dirty="0"/>
          </a:p>
          <a:p>
            <a:r>
              <a:rPr lang="en-US" dirty="0"/>
              <a:t>   p2 = (</a:t>
            </a:r>
            <a:r>
              <a:rPr lang="en-US" dirty="0" err="1"/>
              <a:t>int</a:t>
            </a:r>
            <a:r>
              <a:rPr lang="en-US" dirty="0"/>
              <a:t> *) elem2;</a:t>
            </a:r>
            <a:endParaRPr lang="en-US" dirty="0"/>
          </a:p>
          <a:p>
            <a:r>
              <a:rPr lang="en-US" dirty="0"/>
              <a:t>   return  (* p</a:t>
            </a:r>
            <a:r>
              <a:rPr lang="en-US" altLang="zh-CN" dirty="0"/>
              <a:t>2</a:t>
            </a:r>
            <a:r>
              <a:rPr lang="en-US" dirty="0"/>
              <a:t>)  - (* p</a:t>
            </a:r>
            <a:r>
              <a:rPr lang="en-US" altLang="zh-CN" dirty="0"/>
              <a:t>1</a:t>
            </a:r>
            <a:r>
              <a:rPr lang="en-US" dirty="0"/>
              <a:t>);     </a:t>
            </a:r>
            <a:r>
              <a:rPr lang="en-US" altLang="zh-CN" dirty="0"/>
              <a:t>//</a:t>
            </a:r>
            <a:r>
              <a:rPr lang="zh-CN" altLang="en-US" dirty="0"/>
              <a:t>从大到小；如果从小到大，则</a:t>
            </a:r>
            <a:r>
              <a:rPr lang="en-US" altLang="zh-CN" dirty="0"/>
              <a:t>return  (*p1)-(*p2);</a:t>
            </a:r>
            <a:endParaRPr lang="en-US" dirty="0"/>
          </a:p>
          <a:p>
            <a:r>
              <a:rPr lang="en-US" dirty="0"/>
              <a:t> }</a:t>
            </a:r>
            <a:endParaRPr dirty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FBBB3B-4E87-4495-BC42-ED8813967258}" type="slidenum">
              <a:rPr lang="en-US" altLang="zh-CN" smtClean="0"/>
            </a:fld>
            <a:endParaRPr lang="en-US" altLang="zh-CN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dirty="0"/>
          </a:p>
        </p:txBody>
      </p:sp>
      <p:sp>
        <p:nvSpPr>
          <p:cNvPr id="66565" name="日期占位符 7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3F8FA21-0701-421F-A1A6-3E77911348C4}" type="datetime1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错误的写法：</a:t>
            </a:r>
            <a:endParaRPr lang="zh-CN" altLang="en-US" dirty="0"/>
          </a:p>
          <a:p>
            <a:r>
              <a:rPr lang="en-US" altLang="zh-CN" dirty="0"/>
              <a:t>1</a:t>
            </a:r>
            <a:r>
              <a:rPr lang="zh-CN" altLang="en-US" dirty="0"/>
              <a:t>、试图返回函数内部定义的普通变量的地址</a:t>
            </a:r>
            <a:endParaRPr lang="en-US" altLang="zh-CN" dirty="0"/>
          </a:p>
          <a:p>
            <a:r>
              <a:rPr lang="en-US" altLang="zh-CN" dirty="0"/>
              <a:t>#include &lt;iostream&gt;</a:t>
            </a:r>
            <a:endParaRPr lang="en-US" altLang="zh-CN" dirty="0"/>
          </a:p>
          <a:p>
            <a:r>
              <a:rPr lang="en-US" altLang="zh-CN" dirty="0"/>
              <a:t>using namespace std;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int *f()</a:t>
            </a:r>
            <a:endParaRPr lang="en-US" altLang="zh-CN" dirty="0"/>
          </a:p>
          <a:p>
            <a:r>
              <a:rPr lang="en-US" altLang="zh-CN" dirty="0"/>
              <a:t>{   int </a:t>
            </a:r>
            <a:r>
              <a:rPr lang="en-US" altLang="zh-CN" dirty="0" err="1"/>
              <a:t>i</a:t>
            </a:r>
            <a:r>
              <a:rPr lang="en-US" altLang="zh-CN" dirty="0"/>
              <a:t>=20;</a:t>
            </a:r>
            <a:endParaRPr lang="en-US" altLang="zh-CN" dirty="0"/>
          </a:p>
          <a:p>
            <a:r>
              <a:rPr lang="en-US" altLang="zh-CN" dirty="0"/>
              <a:t>    return &amp;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int  main()</a:t>
            </a:r>
            <a:endParaRPr lang="en-US" altLang="zh-CN" dirty="0"/>
          </a:p>
          <a:p>
            <a:r>
              <a:rPr lang="en-US" altLang="zh-CN" dirty="0"/>
              <a:t>{  int *p;</a:t>
            </a:r>
            <a:endParaRPr lang="en-US" altLang="zh-CN" dirty="0"/>
          </a:p>
          <a:p>
            <a:r>
              <a:rPr lang="en-US" altLang="zh-CN" dirty="0"/>
              <a:t>   p=f();</a:t>
            </a:r>
            <a:endParaRPr lang="en-US" altLang="zh-CN" dirty="0"/>
          </a:p>
          <a:p>
            <a:r>
              <a:rPr lang="en-US" altLang="zh-CN" dirty="0"/>
              <a:t>   </a:t>
            </a:r>
            <a:r>
              <a:rPr lang="en-US" altLang="zh-CN" dirty="0" err="1"/>
              <a:t>cout</a:t>
            </a:r>
            <a:r>
              <a:rPr lang="en-US" altLang="zh-CN" dirty="0"/>
              <a:t>&lt;&lt;*p&lt;&lt;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/////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、试图返回函数形参表中</a:t>
            </a:r>
            <a:r>
              <a:rPr lang="zh-CN" altLang="en-US" dirty="0">
                <a:sym typeface="+mn-ea"/>
              </a:rPr>
              <a:t>的普通变量的地址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#include &lt;iostream&gt;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using namespace std;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ym typeface="+mn-ea"/>
              </a:rPr>
              <a:t>int *f(int i)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{   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    return &amp;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;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ym typeface="+mn-ea"/>
              </a:rPr>
              <a:t>int  main()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{  int *p;</a:t>
            </a:r>
            <a:endParaRPr lang="en-US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   int a=10;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   p=f(a);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   </a:t>
            </a:r>
            <a:r>
              <a:rPr lang="en-US" altLang="zh-CN" dirty="0" err="1">
                <a:sym typeface="+mn-ea"/>
              </a:rPr>
              <a:t>cout</a:t>
            </a:r>
            <a:r>
              <a:rPr lang="en-US" altLang="zh-CN" dirty="0">
                <a:sym typeface="+mn-ea"/>
              </a:rPr>
              <a:t>&lt;&lt;*p&lt;&lt;</a:t>
            </a:r>
            <a:r>
              <a:rPr lang="en-US" altLang="zh-CN" dirty="0" err="1">
                <a:sym typeface="+mn-ea"/>
              </a:rPr>
              <a:t>endl</a:t>
            </a:r>
            <a:r>
              <a:rPr lang="en-US" altLang="zh-CN" dirty="0">
                <a:sym typeface="+mn-ea"/>
              </a:rPr>
              <a:t>;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///////////////////////////</a:t>
            </a:r>
            <a:endParaRPr lang="en-US" altLang="zh-CN" dirty="0"/>
          </a:p>
          <a:p>
            <a:r>
              <a:rPr lang="zh-CN" altLang="en-US" dirty="0"/>
              <a:t>正确的写法：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、使用全局变量</a:t>
            </a:r>
            <a:endParaRPr lang="en-US" altLang="zh-CN" dirty="0"/>
          </a:p>
          <a:p>
            <a:r>
              <a:rPr lang="en-US" altLang="zh-CN" dirty="0"/>
              <a:t>#include &lt;iostream&gt;</a:t>
            </a:r>
            <a:endParaRPr lang="en-US" altLang="zh-CN" dirty="0"/>
          </a:p>
          <a:p>
            <a:r>
              <a:rPr lang="en-US" altLang="zh-CN" dirty="0"/>
              <a:t>using namespace std;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int </a:t>
            </a:r>
            <a:r>
              <a:rPr lang="en-US" altLang="zh-CN" dirty="0" err="1"/>
              <a:t>i</a:t>
            </a:r>
            <a:r>
              <a:rPr lang="en-US" altLang="zh-CN" dirty="0"/>
              <a:t>=20;</a:t>
            </a:r>
            <a:endParaRPr lang="en-US" altLang="zh-CN" dirty="0"/>
          </a:p>
          <a:p>
            <a:r>
              <a:rPr lang="en-US" altLang="zh-CN" dirty="0"/>
              <a:t>int *f()</a:t>
            </a:r>
            <a:endParaRPr lang="en-US" altLang="zh-CN" dirty="0"/>
          </a:p>
          <a:p>
            <a:r>
              <a:rPr lang="en-US" altLang="zh-CN" dirty="0"/>
              <a:t>{   //int </a:t>
            </a:r>
            <a:r>
              <a:rPr lang="en-US" altLang="zh-CN" dirty="0" err="1"/>
              <a:t>i</a:t>
            </a:r>
            <a:r>
              <a:rPr lang="en-US" altLang="zh-CN" dirty="0"/>
              <a:t>=20;</a:t>
            </a:r>
            <a:endParaRPr lang="en-US" altLang="zh-CN" dirty="0"/>
          </a:p>
          <a:p>
            <a:r>
              <a:rPr lang="en-US" altLang="zh-CN" dirty="0"/>
              <a:t>    return &amp;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int  main()</a:t>
            </a:r>
            <a:endParaRPr lang="en-US" altLang="zh-CN" dirty="0"/>
          </a:p>
          <a:p>
            <a:r>
              <a:rPr lang="en-US" altLang="zh-CN" dirty="0"/>
              <a:t>{  int *p;</a:t>
            </a:r>
            <a:endParaRPr lang="en-US" altLang="zh-CN" dirty="0"/>
          </a:p>
          <a:p>
            <a:r>
              <a:rPr lang="en-US" altLang="zh-CN" dirty="0"/>
              <a:t>   p=f();</a:t>
            </a:r>
            <a:endParaRPr lang="en-US" altLang="zh-CN" dirty="0"/>
          </a:p>
          <a:p>
            <a:r>
              <a:rPr lang="en-US" altLang="zh-CN" dirty="0"/>
              <a:t>   </a:t>
            </a:r>
            <a:r>
              <a:rPr lang="en-US" altLang="zh-CN" dirty="0" err="1"/>
              <a:t>cout</a:t>
            </a:r>
            <a:r>
              <a:rPr lang="en-US" altLang="zh-CN" dirty="0"/>
              <a:t>&lt;&lt;*p&lt;&lt;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、使用静态变量</a:t>
            </a:r>
            <a:endParaRPr lang="en-US" altLang="zh-CN" dirty="0"/>
          </a:p>
          <a:p>
            <a:r>
              <a:rPr lang="en-US" altLang="zh-CN" dirty="0"/>
              <a:t>#include &lt;iostream&gt;</a:t>
            </a:r>
            <a:endParaRPr lang="en-US" altLang="zh-CN" dirty="0"/>
          </a:p>
          <a:p>
            <a:r>
              <a:rPr lang="en-US" altLang="zh-CN" dirty="0"/>
              <a:t>using namespace std;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int *f()</a:t>
            </a:r>
            <a:endParaRPr lang="en-US" altLang="zh-CN" dirty="0"/>
          </a:p>
          <a:p>
            <a:r>
              <a:rPr lang="en-US" altLang="zh-CN" dirty="0"/>
              <a:t>{   static int </a:t>
            </a:r>
            <a:r>
              <a:rPr lang="en-US" altLang="zh-CN" dirty="0" err="1"/>
              <a:t>i</a:t>
            </a:r>
            <a:r>
              <a:rPr lang="en-US" altLang="zh-CN" dirty="0"/>
              <a:t>=20;</a:t>
            </a:r>
            <a:endParaRPr lang="en-US" altLang="zh-CN" dirty="0"/>
          </a:p>
          <a:p>
            <a:r>
              <a:rPr lang="en-US" altLang="zh-CN" dirty="0"/>
              <a:t>    return &amp;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int  main()</a:t>
            </a:r>
            <a:endParaRPr lang="en-US" altLang="zh-CN" dirty="0"/>
          </a:p>
          <a:p>
            <a:r>
              <a:rPr lang="en-US" altLang="zh-CN" dirty="0"/>
              <a:t>{  int *p;</a:t>
            </a:r>
            <a:endParaRPr lang="en-US" altLang="zh-CN" dirty="0"/>
          </a:p>
          <a:p>
            <a:r>
              <a:rPr lang="en-US" altLang="zh-CN" dirty="0"/>
              <a:t>   p=f();</a:t>
            </a:r>
            <a:endParaRPr lang="en-US" altLang="zh-CN" dirty="0"/>
          </a:p>
          <a:p>
            <a:r>
              <a:rPr lang="en-US" altLang="zh-CN" dirty="0"/>
              <a:t>   </a:t>
            </a:r>
            <a:r>
              <a:rPr lang="en-US" altLang="zh-CN" dirty="0" err="1"/>
              <a:t>cout</a:t>
            </a:r>
            <a:r>
              <a:rPr lang="en-US" altLang="zh-CN" dirty="0"/>
              <a:t>&lt;&lt;*p&lt;&lt;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、使用</a:t>
            </a:r>
            <a:r>
              <a:rPr lang="en-US" altLang="zh-CN" dirty="0"/>
              <a:t>new</a:t>
            </a:r>
            <a:r>
              <a:rPr lang="zh-CN" altLang="en-US" dirty="0"/>
              <a:t>创建的指针</a:t>
            </a:r>
            <a:endParaRPr lang="en-US" altLang="zh-CN" dirty="0"/>
          </a:p>
          <a:p>
            <a:r>
              <a:rPr lang="en-US" altLang="zh-CN" dirty="0"/>
              <a:t>#include &lt;iostream&gt;</a:t>
            </a:r>
            <a:endParaRPr lang="en-US" altLang="zh-CN" dirty="0"/>
          </a:p>
          <a:p>
            <a:r>
              <a:rPr lang="en-US" altLang="zh-CN" dirty="0"/>
              <a:t>using namespace std;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int *f()</a:t>
            </a:r>
            <a:endParaRPr lang="en-US" altLang="zh-CN" dirty="0"/>
          </a:p>
          <a:p>
            <a:r>
              <a:rPr lang="en-US" altLang="zh-CN" dirty="0"/>
              <a:t>{   int* </a:t>
            </a:r>
            <a:r>
              <a:rPr lang="en-US" altLang="zh-CN" dirty="0" err="1"/>
              <a:t>i</a:t>
            </a:r>
            <a:r>
              <a:rPr lang="en-US" altLang="zh-CN" dirty="0"/>
              <a:t>=new int(20);</a:t>
            </a:r>
            <a:endParaRPr lang="en-US" altLang="zh-CN" dirty="0"/>
          </a:p>
          <a:p>
            <a:r>
              <a:rPr lang="en-US" altLang="zh-CN" dirty="0"/>
              <a:t>    return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int  main()</a:t>
            </a:r>
            <a:endParaRPr lang="en-US" altLang="zh-CN" dirty="0"/>
          </a:p>
          <a:p>
            <a:r>
              <a:rPr lang="en-US" altLang="zh-CN" dirty="0"/>
              <a:t>{  int *p;</a:t>
            </a:r>
            <a:endParaRPr lang="en-US" altLang="zh-CN" dirty="0"/>
          </a:p>
          <a:p>
            <a:r>
              <a:rPr lang="en-US" altLang="zh-CN" dirty="0"/>
              <a:t>   p=f();</a:t>
            </a:r>
            <a:endParaRPr lang="en-US" altLang="zh-CN" dirty="0"/>
          </a:p>
          <a:p>
            <a:r>
              <a:rPr lang="en-US" altLang="zh-CN" dirty="0"/>
              <a:t>   </a:t>
            </a:r>
            <a:r>
              <a:rPr lang="en-US" altLang="zh-CN" dirty="0" err="1"/>
              <a:t>cout</a:t>
            </a:r>
            <a:r>
              <a:rPr lang="en-US" altLang="zh-CN" dirty="0"/>
              <a:t>&lt;&lt;*p&lt;&lt;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、使用形参里的指针（注意，如果是普通变量是不可以的）</a:t>
            </a:r>
            <a:endParaRPr lang="en-US" altLang="zh-CN" dirty="0"/>
          </a:p>
          <a:p>
            <a:r>
              <a:rPr lang="en-US" altLang="zh-CN" dirty="0"/>
              <a:t>#include &lt;iostream&gt;</a:t>
            </a:r>
            <a:endParaRPr lang="en-US" altLang="zh-CN" dirty="0"/>
          </a:p>
          <a:p>
            <a:r>
              <a:rPr lang="en-US" altLang="zh-CN" dirty="0"/>
              <a:t>using namespace std;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int *f(int *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{  return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int  main()</a:t>
            </a:r>
            <a:endParaRPr lang="en-US" altLang="zh-CN" dirty="0"/>
          </a:p>
          <a:p>
            <a:r>
              <a:rPr lang="en-US" altLang="zh-CN" dirty="0"/>
              <a:t>{  int *p;</a:t>
            </a:r>
            <a:endParaRPr lang="en-US" altLang="zh-CN" dirty="0"/>
          </a:p>
          <a:p>
            <a:r>
              <a:rPr lang="en-US" altLang="zh-CN" dirty="0"/>
              <a:t>   int </a:t>
            </a:r>
            <a:r>
              <a:rPr lang="en-US" altLang="zh-CN" dirty="0" err="1"/>
              <a:t>i</a:t>
            </a:r>
            <a:r>
              <a:rPr lang="en-US" altLang="zh-CN" dirty="0"/>
              <a:t>=20;</a:t>
            </a:r>
            <a:endParaRPr lang="en-US" altLang="zh-CN" dirty="0"/>
          </a:p>
          <a:p>
            <a:r>
              <a:rPr lang="en-US" altLang="zh-CN" dirty="0"/>
              <a:t>   p=f(&amp;</a:t>
            </a:r>
            <a:r>
              <a:rPr lang="en-US" altLang="zh-CN" dirty="0" err="1"/>
              <a:t>i</a:t>
            </a:r>
            <a:r>
              <a:rPr lang="en-US" altLang="zh-CN" dirty="0"/>
              <a:t>);</a:t>
            </a:r>
            <a:endParaRPr lang="en-US" altLang="zh-CN" dirty="0"/>
          </a:p>
          <a:p>
            <a:r>
              <a:rPr lang="en-US" altLang="zh-CN" dirty="0"/>
              <a:t>   </a:t>
            </a:r>
            <a:r>
              <a:rPr lang="en-US" altLang="zh-CN" dirty="0" err="1"/>
              <a:t>cout</a:t>
            </a:r>
            <a:r>
              <a:rPr lang="en-US" altLang="zh-CN" dirty="0"/>
              <a:t>&lt;&lt;*p&lt;&lt;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1200" kern="120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E80851-BDEF-4A42-B956-E48D7406C889}" type="slidenum">
              <a:rPr lang="en-US" altLang="zh-CN" smtClean="0"/>
            </a:fld>
            <a:endParaRPr lang="en-US" altLang="zh-CN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/>
              <a:t>对变量可以间接访问有一个非常好的应用。之前我们学函数的时候知道，一个函数只能有一个返回值。学了指针以后，如果一个函数需要返回多个值，我们就可以利用指针对数据的间接访问功能，让多个指针出现在函数的参数表里就可以了。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zh-CN" altLang="zh-CN" dirty="0"/>
          </a:p>
        </p:txBody>
      </p:sp>
      <p:sp>
        <p:nvSpPr>
          <p:cNvPr id="61445" name="日期占位符 7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98FB63BD-59A4-4FD5-97EE-346E53AB3B8C}" type="datetime1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200" b="0" dirty="0"/>
              <a:t>（</a:t>
            </a:r>
            <a:r>
              <a:rPr lang="en-US" altLang="zh-CN" sz="1200" b="0" dirty="0"/>
              <a:t>1)</a:t>
            </a:r>
            <a:r>
              <a:rPr lang="zh-CN" altLang="en-US" sz="1200" b="0" dirty="0"/>
              <a:t>指向常量的指针：指针可指向常量或变量。其指向可以改，但不能修改其指向的值，即不能有*</a:t>
            </a:r>
            <a:r>
              <a:rPr lang="en-US" altLang="zh-CN" sz="1200" b="0" dirty="0"/>
              <a:t>p=</a:t>
            </a:r>
            <a:r>
              <a:rPr lang="zh-CN" altLang="en-US" sz="1200" b="0" dirty="0"/>
              <a:t>的操作</a:t>
            </a:r>
            <a:endParaRPr lang="en-US" altLang="zh-CN" sz="1200" b="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2)</a:t>
            </a:r>
            <a:r>
              <a:rPr lang="zh-CN" altLang="en-US" dirty="0"/>
              <a:t>常量指针，指针不能被重新赋值，但可以改变它指向的地址的值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3)</a:t>
            </a:r>
            <a:r>
              <a:rPr lang="zh-CN" altLang="en-US" dirty="0"/>
              <a:t>指向常量的常量指针</a:t>
            </a:r>
            <a:endParaRPr lang="en-US" altLang="zh-CN" dirty="0"/>
          </a:p>
          <a:p>
            <a:r>
              <a:rPr lang="en-US" altLang="zh-CN" dirty="0"/>
              <a:t>  const </a:t>
            </a:r>
            <a:r>
              <a:rPr lang="en-US" altLang="zh-CN" dirty="0" err="1"/>
              <a:t>int</a:t>
            </a:r>
            <a:r>
              <a:rPr lang="en-US" altLang="zh-CN" dirty="0"/>
              <a:t> a=3;</a:t>
            </a:r>
            <a:endParaRPr lang="en-US" altLang="zh-CN" dirty="0"/>
          </a:p>
          <a:p>
            <a:r>
              <a:rPr lang="en-US" altLang="zh-CN" dirty="0"/>
              <a:t>  const </a:t>
            </a:r>
            <a:r>
              <a:rPr lang="en-US" altLang="zh-CN" dirty="0" err="1"/>
              <a:t>int</a:t>
            </a:r>
            <a:r>
              <a:rPr lang="en-US" altLang="zh-CN" dirty="0"/>
              <a:t> b=4;</a:t>
            </a:r>
            <a:endParaRPr lang="en-US" altLang="zh-CN" dirty="0"/>
          </a:p>
          <a:p>
            <a:r>
              <a:rPr lang="en-US" altLang="zh-CN" dirty="0"/>
              <a:t>  const </a:t>
            </a:r>
            <a:r>
              <a:rPr lang="en-US" altLang="zh-CN" dirty="0" err="1"/>
              <a:t>int</a:t>
            </a:r>
            <a:r>
              <a:rPr lang="en-US" altLang="zh-CN" dirty="0"/>
              <a:t> * const p=&amp;a;</a:t>
            </a:r>
            <a:endParaRPr lang="en-US" altLang="zh-CN" dirty="0"/>
          </a:p>
          <a:p>
            <a:r>
              <a:rPr lang="en-US" altLang="zh-CN" dirty="0"/>
              <a:t>  //p=&amp;b; </a:t>
            </a:r>
            <a:r>
              <a:rPr lang="zh-CN" altLang="en-US" dirty="0"/>
              <a:t>错误，常量指针不能被重新赋值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//*p=3;  </a:t>
            </a:r>
            <a:r>
              <a:rPr lang="zh-CN" altLang="en-US" dirty="0"/>
              <a:t>错误，不能修改指向的常量的值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#include &lt;iostream&gt;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using namespace std;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int  main()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{  int a[3][4]={1,2,3,4,5,6,7,8,9,10,11,12};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   /*</a:t>
            </a:r>
            <a:r>
              <a:rPr lang="en-US" altLang="zh-CN" dirty="0" err="1"/>
              <a:t>cout</a:t>
            </a:r>
            <a:r>
              <a:rPr lang="en-US" altLang="zh-CN" dirty="0"/>
              <a:t>&lt;&lt;a[2][2]&lt;&lt;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   int (*p)[4]=a;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   </a:t>
            </a:r>
            <a:r>
              <a:rPr lang="en-US" altLang="zh-CN" dirty="0" err="1"/>
              <a:t>cout</a:t>
            </a:r>
            <a:r>
              <a:rPr lang="en-US" altLang="zh-CN" dirty="0"/>
              <a:t>&lt;&lt;p[2][2]&lt;&lt;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   int *q[3];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   q[0]=a[0];q[1]=a[1];q[2]=a[2];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   </a:t>
            </a:r>
            <a:r>
              <a:rPr lang="en-US" altLang="zh-CN" dirty="0" err="1"/>
              <a:t>cout</a:t>
            </a:r>
            <a:r>
              <a:rPr lang="en-US" altLang="zh-CN" dirty="0"/>
              <a:t>&lt;&lt;q[2][2]&lt;&lt;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   </a:t>
            </a:r>
            <a:r>
              <a:rPr lang="en-US" altLang="zh-CN" dirty="0" err="1"/>
              <a:t>cout</a:t>
            </a:r>
            <a:r>
              <a:rPr lang="en-US" altLang="zh-CN" dirty="0"/>
              <a:t>&lt;&lt;*(*(q+2)+2)&lt;&lt;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   </a:t>
            </a:r>
            <a:r>
              <a:rPr lang="en-US" altLang="zh-CN" dirty="0" err="1"/>
              <a:t>cout</a:t>
            </a:r>
            <a:r>
              <a:rPr lang="en-US" altLang="zh-CN" dirty="0"/>
              <a:t>&lt;&lt;*(q[2]+2)&lt;&lt;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   int **r=q;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   </a:t>
            </a:r>
            <a:r>
              <a:rPr lang="en-US" altLang="zh-CN" dirty="0" err="1"/>
              <a:t>cout</a:t>
            </a:r>
            <a:r>
              <a:rPr lang="en-US" altLang="zh-CN" dirty="0"/>
              <a:t>&lt;&lt;r[2][2]&lt;&lt;</a:t>
            </a:r>
            <a:r>
              <a:rPr lang="en-US" altLang="zh-CN" dirty="0" err="1"/>
              <a:t>endl</a:t>
            </a:r>
            <a:r>
              <a:rPr lang="en-US" altLang="zh-CN" dirty="0"/>
              <a:t>;*/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   int *p=a[0];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   //</a:t>
            </a:r>
            <a:r>
              <a:rPr lang="en-US" altLang="zh-CN" dirty="0" err="1"/>
              <a:t>cout</a:t>
            </a:r>
            <a:r>
              <a:rPr lang="en-US" altLang="zh-CN" dirty="0"/>
              <a:t>&lt;&lt;*(*(p+2)+2)&lt;&lt;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   //</a:t>
            </a:r>
            <a:r>
              <a:rPr lang="en-US" altLang="zh-CN" dirty="0" err="1"/>
              <a:t>cout</a:t>
            </a:r>
            <a:r>
              <a:rPr lang="en-US" altLang="zh-CN" dirty="0"/>
              <a:t>&lt;&lt;*(p[2]+2)&lt;&lt;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   //</a:t>
            </a:r>
            <a:r>
              <a:rPr lang="en-US" altLang="zh-CN" dirty="0" err="1"/>
              <a:t>cout</a:t>
            </a:r>
            <a:r>
              <a:rPr lang="en-US" altLang="zh-CN" dirty="0"/>
              <a:t>&lt;&lt;p[2][2]&lt;&lt;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   </a:t>
            </a:r>
            <a:r>
              <a:rPr lang="en-US" altLang="zh-CN" dirty="0" err="1"/>
              <a:t>cout</a:t>
            </a:r>
            <a:r>
              <a:rPr lang="en-US" altLang="zh-CN" dirty="0"/>
              <a:t>&lt;&lt;*(p+2*4+2)&lt;&lt;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   </a:t>
            </a:r>
            <a:r>
              <a:rPr lang="en-US" altLang="zh-CN" dirty="0" err="1"/>
              <a:t>cout</a:t>
            </a:r>
            <a:r>
              <a:rPr lang="en-US" altLang="zh-CN" dirty="0"/>
              <a:t>&lt;&lt;p[10]&lt;&lt;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#include&lt;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  <a:endParaRPr lang="en-US" altLang="zh-CN" dirty="0"/>
          </a:p>
          <a:p>
            <a:r>
              <a:rPr lang="en-US" altLang="zh-CN" dirty="0"/>
              <a:t>#include&lt;</a:t>
            </a:r>
            <a:r>
              <a:rPr lang="en-US" altLang="zh-CN" dirty="0" err="1"/>
              <a:t>iomanip</a:t>
            </a:r>
            <a:r>
              <a:rPr lang="en-US" altLang="zh-CN" dirty="0"/>
              <a:t>&gt;</a:t>
            </a:r>
            <a:endParaRPr lang="en-US" altLang="zh-CN" dirty="0"/>
          </a:p>
          <a:p>
            <a:r>
              <a:rPr lang="en-US" altLang="zh-CN" dirty="0"/>
              <a:t>using namespace std;</a:t>
            </a:r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  <a:endParaRPr lang="en-US" altLang="zh-CN" dirty="0"/>
          </a:p>
          <a:p>
            <a:r>
              <a:rPr lang="en-US" altLang="zh-CN" dirty="0"/>
              <a:t>{  double x=1234.5678;</a:t>
            </a:r>
            <a:endParaRPr lang="en-US" altLang="zh-CN" dirty="0"/>
          </a:p>
          <a:p>
            <a:r>
              <a:rPr lang="en-US" altLang="zh-CN" dirty="0"/>
              <a:t>   cout&lt;&lt;</a:t>
            </a:r>
            <a:r>
              <a:rPr lang="en-US" altLang="zh-CN" dirty="0" err="1"/>
              <a:t>setprecision</a:t>
            </a:r>
            <a:r>
              <a:rPr lang="en-US" altLang="zh-CN" dirty="0"/>
              <a:t>(3)&lt;&lt;x&lt;&lt;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cout&lt;&lt;fixed&lt;&lt;</a:t>
            </a:r>
            <a:r>
              <a:rPr lang="en-US" altLang="zh-CN" dirty="0" err="1"/>
              <a:t>setprecision</a:t>
            </a:r>
            <a:r>
              <a:rPr lang="en-US" altLang="zh-CN" dirty="0"/>
              <a:t>(3)&lt;&lt;x;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r>
              <a:rPr lang="zh-CN" altLang="en-US" dirty="0"/>
              <a:t>结果为：</a:t>
            </a:r>
            <a:endParaRPr lang="en-US" altLang="zh-CN" dirty="0"/>
          </a:p>
          <a:p>
            <a:r>
              <a:rPr lang="en-US" altLang="zh-CN" dirty="0"/>
              <a:t>1.23e+003</a:t>
            </a:r>
            <a:endParaRPr lang="en-US" altLang="zh-CN" dirty="0"/>
          </a:p>
          <a:p>
            <a:r>
              <a:rPr lang="en-US" altLang="zh-CN" dirty="0"/>
              <a:t>1234.568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(1)const int *p  </a:t>
            </a:r>
            <a:r>
              <a:rPr lang="en-US" altLang="zh-CN" dirty="0" err="1"/>
              <a:t>p</a:t>
            </a:r>
            <a:r>
              <a:rPr lang="zh-CN" altLang="en-US" dirty="0"/>
              <a:t>为指向</a:t>
            </a:r>
            <a:r>
              <a:rPr lang="en-US" altLang="zh-CN" dirty="0"/>
              <a:t>int</a:t>
            </a:r>
            <a:r>
              <a:rPr lang="zh-CN" altLang="en-US" dirty="0"/>
              <a:t>常量的指针</a:t>
            </a:r>
            <a:br>
              <a:rPr lang="en-US" altLang="zh-CN" dirty="0"/>
            </a:br>
            <a:r>
              <a:rPr lang="en-US" altLang="zh-CN" dirty="0"/>
              <a:t>(2)int const *p </a:t>
            </a:r>
            <a:r>
              <a:rPr lang="en-US" altLang="zh-CN" dirty="0" err="1"/>
              <a:t>p</a:t>
            </a:r>
            <a:r>
              <a:rPr lang="zh-CN" altLang="en-US" dirty="0"/>
              <a:t>为指向</a:t>
            </a:r>
            <a:r>
              <a:rPr lang="en-US" altLang="zh-CN" dirty="0"/>
              <a:t>int</a:t>
            </a:r>
            <a:r>
              <a:rPr lang="zh-CN" altLang="en-US" dirty="0"/>
              <a:t>常量的指针</a:t>
            </a:r>
            <a:br>
              <a:rPr lang="en-US" altLang="zh-CN" dirty="0"/>
            </a:br>
            <a:r>
              <a:rPr lang="en-US" altLang="zh-CN" dirty="0"/>
              <a:t>(3)int * const p  </a:t>
            </a:r>
            <a:r>
              <a:rPr lang="en-US" altLang="zh-CN" dirty="0" err="1"/>
              <a:t>p</a:t>
            </a:r>
            <a:r>
              <a:rPr lang="zh-CN" altLang="en-US" dirty="0"/>
              <a:t>为指向</a:t>
            </a:r>
            <a:r>
              <a:rPr lang="en-US" altLang="zh-CN" dirty="0"/>
              <a:t>int</a:t>
            </a:r>
            <a:r>
              <a:rPr lang="zh-CN" altLang="en-US" dirty="0"/>
              <a:t>的常量指针 </a:t>
            </a:r>
            <a:endParaRPr lang="en-US" altLang="zh-CN" dirty="0"/>
          </a:p>
          <a:p>
            <a:r>
              <a:rPr lang="en-US" altLang="zh-CN" dirty="0"/>
              <a:t>(4)const int * const p </a:t>
            </a:r>
            <a:r>
              <a:rPr lang="en-US" altLang="zh-CN" dirty="0" err="1"/>
              <a:t>p</a:t>
            </a:r>
            <a:r>
              <a:rPr lang="zh-CN" altLang="en-US" dirty="0"/>
              <a:t>为指向</a:t>
            </a:r>
            <a:r>
              <a:rPr lang="en-US" altLang="zh-CN" dirty="0"/>
              <a:t>int</a:t>
            </a:r>
            <a:r>
              <a:rPr lang="zh-CN" altLang="en-US" dirty="0"/>
              <a:t>常量的常量指针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(1)p</a:t>
            </a:r>
            <a:r>
              <a:rPr lang="zh-CN" altLang="en-US" dirty="0"/>
              <a:t>是一个指向</a:t>
            </a:r>
            <a:r>
              <a:rPr lang="en-US" altLang="zh-CN" dirty="0"/>
              <a:t>const int</a:t>
            </a:r>
            <a:r>
              <a:rPr lang="zh-CN" altLang="en-US" dirty="0"/>
              <a:t>的指针，</a:t>
            </a:r>
            <a:r>
              <a:rPr lang="en-US" altLang="zh-CN" dirty="0"/>
              <a:t>p</a:t>
            </a:r>
            <a:r>
              <a:rPr lang="zh-CN" altLang="en-US" dirty="0"/>
              <a:t>是可以改变指向的，但是</a:t>
            </a:r>
            <a:r>
              <a:rPr lang="en-US" altLang="zh-CN" dirty="0"/>
              <a:t>p</a:t>
            </a:r>
            <a:r>
              <a:rPr lang="zh-CN" altLang="en-US" dirty="0"/>
              <a:t>指向的值是不能改变的，即没有*</a:t>
            </a:r>
            <a:r>
              <a:rPr lang="en-US" altLang="zh-CN" dirty="0"/>
              <a:t>p=58</a:t>
            </a:r>
            <a:r>
              <a:rPr lang="zh-CN" altLang="en-US" dirty="0"/>
              <a:t>这样的操作</a:t>
            </a:r>
            <a:r>
              <a:rPr lang="en-US" altLang="zh-CN" dirty="0"/>
              <a:t>;    </a:t>
            </a:r>
            <a:r>
              <a:rPr lang="zh-CN" altLang="en-US" dirty="0"/>
              <a:t>这是为了保护数据不被修改。</a:t>
            </a:r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/>
              <a:t>(2)</a:t>
            </a:r>
            <a:r>
              <a:rPr lang="zh-CN" altLang="en-US" dirty="0"/>
              <a:t>和</a:t>
            </a:r>
            <a:r>
              <a:rPr lang="en-US" altLang="zh-CN" dirty="0"/>
              <a:t>(1)</a:t>
            </a:r>
            <a:r>
              <a:rPr lang="zh-CN" altLang="en-US" dirty="0"/>
              <a:t>的定义是一样的。</a:t>
            </a:r>
            <a:endParaRPr lang="zh-CN" altLang="en-US" dirty="0"/>
          </a:p>
          <a:p>
            <a:r>
              <a:rPr lang="en-US" altLang="zh-CN" dirty="0"/>
              <a:t>(3)p</a:t>
            </a:r>
            <a:r>
              <a:rPr lang="zh-CN" altLang="en-US" dirty="0"/>
              <a:t>是一个指针，这个指针是指向</a:t>
            </a:r>
            <a:r>
              <a:rPr lang="en-US" altLang="zh-CN" dirty="0"/>
              <a:t>int</a:t>
            </a:r>
            <a:r>
              <a:rPr lang="zh-CN" altLang="en-US" dirty="0"/>
              <a:t>的</a:t>
            </a:r>
            <a:r>
              <a:rPr lang="en-US" altLang="zh-CN" dirty="0"/>
              <a:t>const</a:t>
            </a:r>
            <a:r>
              <a:rPr lang="zh-CN" altLang="en-US" dirty="0"/>
              <a:t>指针。    即指针</a:t>
            </a:r>
            <a:r>
              <a:rPr lang="en-US" altLang="zh-CN" dirty="0"/>
              <a:t>p</a:t>
            </a:r>
            <a:r>
              <a:rPr lang="zh-CN" altLang="en-US" dirty="0"/>
              <a:t>必须在定义时被赋值，并且在程序中不能被赋值。（因为</a:t>
            </a:r>
            <a:r>
              <a:rPr lang="en-US" altLang="zh-CN" dirty="0"/>
              <a:t>p</a:t>
            </a:r>
            <a:r>
              <a:rPr lang="zh-CN" altLang="en-US" dirty="0"/>
              <a:t>是常量）   </a:t>
            </a:r>
            <a:endParaRPr lang="zh-CN" altLang="en-US" dirty="0"/>
          </a:p>
          <a:p>
            <a:r>
              <a:rPr lang="en-US" altLang="zh-CN" dirty="0"/>
              <a:t>(4)p</a:t>
            </a:r>
            <a:r>
              <a:rPr lang="zh-CN" altLang="en-US" dirty="0"/>
              <a:t>为指向</a:t>
            </a:r>
            <a:r>
              <a:rPr lang="en-US" altLang="zh-CN" dirty="0"/>
              <a:t>int</a:t>
            </a:r>
            <a:r>
              <a:rPr lang="zh-CN" altLang="en-US" dirty="0"/>
              <a:t>常量的常量指针</a:t>
            </a:r>
            <a:endParaRPr lang="zh-CN" altLang="en-US" dirty="0"/>
          </a:p>
          <a:p>
            <a:r>
              <a:rPr lang="en-US" altLang="zh-CN" dirty="0"/>
              <a:t>----------------------------------------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1)</a:t>
            </a:r>
            <a:r>
              <a:rPr lang="zh-CN" altLang="en-US" dirty="0"/>
              <a:t>指向常量的指针：指针可指向常量或变量。其指向可以改，但不能修改其指向的值，即不能有*</a:t>
            </a:r>
            <a:r>
              <a:rPr lang="en-US" altLang="zh-CN" dirty="0"/>
              <a:t>p=?</a:t>
            </a:r>
            <a:r>
              <a:rPr lang="zh-CN" altLang="en-US" dirty="0"/>
              <a:t>的操作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const int *p;</a:t>
            </a:r>
            <a:endParaRPr lang="en-US" altLang="zh-CN" dirty="0"/>
          </a:p>
          <a:p>
            <a:r>
              <a:rPr lang="en-US" altLang="zh-CN" dirty="0"/>
              <a:t>  int a=3,b=4;</a:t>
            </a:r>
            <a:endParaRPr lang="en-US" altLang="zh-CN" dirty="0"/>
          </a:p>
          <a:p>
            <a:r>
              <a:rPr lang="en-US" altLang="zh-CN" dirty="0"/>
              <a:t>  p=&amp;a;</a:t>
            </a:r>
            <a:endParaRPr lang="en-US" altLang="zh-CN" dirty="0"/>
          </a:p>
          <a:p>
            <a:r>
              <a:rPr lang="en-US" altLang="zh-CN" dirty="0"/>
              <a:t>  p=&amp;b;</a:t>
            </a:r>
            <a:endParaRPr lang="en-US" altLang="zh-CN" dirty="0"/>
          </a:p>
          <a:p>
            <a:r>
              <a:rPr lang="en-US" altLang="zh-CN" dirty="0"/>
              <a:t>  //*p=5;  </a:t>
            </a:r>
            <a:r>
              <a:rPr lang="zh-CN" altLang="en-US" dirty="0"/>
              <a:t>错误，不能修改指向的常量的值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2)</a:t>
            </a:r>
            <a:r>
              <a:rPr lang="zh-CN" altLang="en-US" dirty="0"/>
              <a:t>常量指针，指针不能被重新赋值，但可以改变它指向的地址的值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int a=3,b=4;</a:t>
            </a:r>
            <a:endParaRPr lang="en-US" altLang="zh-CN" dirty="0"/>
          </a:p>
          <a:p>
            <a:r>
              <a:rPr lang="en-US" altLang="zh-CN" dirty="0"/>
              <a:t>  int * const p=&amp;a; //</a:t>
            </a:r>
            <a:r>
              <a:rPr lang="zh-CN" altLang="en-US" dirty="0"/>
              <a:t>指针常量声明时必须赋值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//p=&amp;b;  </a:t>
            </a:r>
            <a:r>
              <a:rPr lang="zh-CN" altLang="en-US" dirty="0"/>
              <a:t>错误，常量指针不能被重新赋值</a:t>
            </a:r>
            <a:endParaRPr lang="zh-CN" altLang="en-US" dirty="0"/>
          </a:p>
          <a:p>
            <a:r>
              <a:rPr lang="zh-CN" altLang="en-US" dirty="0"/>
              <a:t>  *</a:t>
            </a:r>
            <a:r>
              <a:rPr lang="en-US" altLang="zh-CN" dirty="0"/>
              <a:t>p=5;    //</a:t>
            </a:r>
            <a:r>
              <a:rPr lang="zh-CN" altLang="en-US" dirty="0"/>
              <a:t>正确，可以修改其指向数据的值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3)</a:t>
            </a:r>
            <a:r>
              <a:rPr lang="zh-CN" altLang="en-US" dirty="0"/>
              <a:t>指向常量的常量指针</a:t>
            </a:r>
            <a:endParaRPr lang="zh-CN" altLang="en-US" dirty="0"/>
          </a:p>
          <a:p>
            <a:r>
              <a:rPr lang="zh-CN" altLang="en-US" dirty="0"/>
              <a:t>   </a:t>
            </a:r>
            <a:r>
              <a:rPr lang="en-US" altLang="zh-CN" dirty="0"/>
              <a:t>int a=3,b=4,c;</a:t>
            </a:r>
            <a:endParaRPr lang="en-US" altLang="zh-CN" dirty="0"/>
          </a:p>
          <a:p>
            <a:r>
              <a:rPr lang="en-US" altLang="zh-CN" dirty="0"/>
              <a:t>   const int * const p=&amp;a;</a:t>
            </a:r>
            <a:endParaRPr lang="en-US" altLang="zh-CN" dirty="0"/>
          </a:p>
          <a:p>
            <a:r>
              <a:rPr lang="en-US" altLang="zh-CN" dirty="0"/>
              <a:t>  //p=&amp;b; </a:t>
            </a:r>
            <a:r>
              <a:rPr lang="zh-CN" altLang="en-US" dirty="0"/>
              <a:t>错误，常量指针不能被重新赋值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//*p=3;  </a:t>
            </a:r>
            <a:r>
              <a:rPr lang="zh-CN" altLang="en-US" dirty="0"/>
              <a:t>错误，不能修改指向的常量的值</a:t>
            </a:r>
            <a:endParaRPr lang="en-US" altLang="zh-CN" dirty="0"/>
          </a:p>
          <a:p>
            <a:r>
              <a:rPr lang="zh-CN" altLang="en-US" dirty="0"/>
              <a:t>   </a:t>
            </a:r>
            <a:r>
              <a:rPr lang="en-US" altLang="zh-CN" dirty="0"/>
              <a:t>c=*p; //</a:t>
            </a:r>
            <a:r>
              <a:rPr lang="zh-CN" altLang="en-US" dirty="0"/>
              <a:t>正确，可以访问值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int *p=3;  //error: invalid conversion from 'int' to 'int*' 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42"/>
          <p:cNvSpPr>
            <a:spLocks noChangeArrowheads="1"/>
          </p:cNvSpPr>
          <p:nvPr/>
        </p:nvSpPr>
        <p:spPr bwMode="gray">
          <a:xfrm>
            <a:off x="3071813" y="0"/>
            <a:ext cx="1417637" cy="6858000"/>
          </a:xfrm>
          <a:prstGeom prst="rect">
            <a:avLst/>
          </a:prstGeom>
          <a:solidFill>
            <a:schemeClr val="accent2">
              <a:alpha val="7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Rectangle 1634"/>
          <p:cNvSpPr>
            <a:spLocks noChangeArrowheads="1"/>
          </p:cNvSpPr>
          <p:nvPr/>
        </p:nvSpPr>
        <p:spPr bwMode="gray">
          <a:xfrm>
            <a:off x="0" y="0"/>
            <a:ext cx="3152775" cy="68580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85882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Rectangle 1596"/>
          <p:cNvSpPr>
            <a:spLocks noChangeArrowheads="1"/>
          </p:cNvSpPr>
          <p:nvPr/>
        </p:nvSpPr>
        <p:spPr bwMode="gray">
          <a:xfrm>
            <a:off x="6902450" y="-11113"/>
            <a:ext cx="303213" cy="6858001"/>
          </a:xfrm>
          <a:prstGeom prst="rect">
            <a:avLst/>
          </a:prstGeom>
          <a:solidFill>
            <a:schemeClr val="accent2">
              <a:alpha val="3019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" name="Rectangle 1597"/>
          <p:cNvSpPr>
            <a:spLocks noChangeArrowheads="1"/>
          </p:cNvSpPr>
          <p:nvPr/>
        </p:nvSpPr>
        <p:spPr bwMode="gray">
          <a:xfrm>
            <a:off x="7158038" y="12700"/>
            <a:ext cx="227012" cy="685800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" name="Rectangle 1592"/>
          <p:cNvSpPr>
            <a:spLocks noChangeArrowheads="1"/>
          </p:cNvSpPr>
          <p:nvPr/>
        </p:nvSpPr>
        <p:spPr bwMode="gray">
          <a:xfrm>
            <a:off x="4375150" y="0"/>
            <a:ext cx="1060450" cy="6858000"/>
          </a:xfrm>
          <a:prstGeom prst="rect">
            <a:avLst/>
          </a:prstGeom>
          <a:solidFill>
            <a:schemeClr val="accent2">
              <a:alpha val="6392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" name="Rectangle 1593"/>
          <p:cNvSpPr>
            <a:spLocks noChangeArrowheads="1"/>
          </p:cNvSpPr>
          <p:nvPr/>
        </p:nvSpPr>
        <p:spPr bwMode="gray">
          <a:xfrm>
            <a:off x="5359400" y="-17463"/>
            <a:ext cx="728663" cy="6938963"/>
          </a:xfrm>
          <a:prstGeom prst="rect">
            <a:avLst/>
          </a:prstGeom>
          <a:solidFill>
            <a:schemeClr val="accent2">
              <a:alpha val="5411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" name="Rectangle 1594"/>
          <p:cNvSpPr>
            <a:spLocks noChangeArrowheads="1"/>
          </p:cNvSpPr>
          <p:nvPr/>
        </p:nvSpPr>
        <p:spPr bwMode="gray">
          <a:xfrm>
            <a:off x="6018213" y="-19050"/>
            <a:ext cx="547687" cy="6938963"/>
          </a:xfrm>
          <a:prstGeom prst="rect">
            <a:avLst/>
          </a:prstGeom>
          <a:solidFill>
            <a:schemeClr val="accent2">
              <a:alpha val="47058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" name="Rectangle 1595"/>
          <p:cNvSpPr>
            <a:spLocks noChangeArrowheads="1"/>
          </p:cNvSpPr>
          <p:nvPr/>
        </p:nvSpPr>
        <p:spPr bwMode="gray">
          <a:xfrm>
            <a:off x="6505575" y="0"/>
            <a:ext cx="446088" cy="6858000"/>
          </a:xfrm>
          <a:prstGeom prst="rect">
            <a:avLst/>
          </a:prstGeom>
          <a:solidFill>
            <a:schemeClr val="accent2">
              <a:alpha val="36862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" name="Rectangle 1622"/>
          <p:cNvSpPr>
            <a:spLocks noChangeArrowheads="1"/>
          </p:cNvSpPr>
          <p:nvPr/>
        </p:nvSpPr>
        <p:spPr bwMode="gray">
          <a:xfrm>
            <a:off x="7339013" y="52388"/>
            <a:ext cx="136525" cy="6858000"/>
          </a:xfrm>
          <a:prstGeom prst="rect">
            <a:avLst/>
          </a:prstGeom>
          <a:solidFill>
            <a:schemeClr val="accent2">
              <a:alpha val="14902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3" name="Rectangle 1623"/>
          <p:cNvSpPr>
            <a:spLocks noChangeArrowheads="1"/>
          </p:cNvSpPr>
          <p:nvPr/>
        </p:nvSpPr>
        <p:spPr bwMode="gray">
          <a:xfrm>
            <a:off x="8366125" y="20638"/>
            <a:ext cx="344488" cy="6858000"/>
          </a:xfrm>
          <a:prstGeom prst="rect">
            <a:avLst/>
          </a:prstGeom>
          <a:solidFill>
            <a:schemeClr val="accent2">
              <a:alpha val="2313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4" name="Rectangle 1624"/>
          <p:cNvSpPr>
            <a:spLocks noChangeArrowheads="1"/>
          </p:cNvSpPr>
          <p:nvPr/>
        </p:nvSpPr>
        <p:spPr bwMode="gray">
          <a:xfrm>
            <a:off x="8664575" y="0"/>
            <a:ext cx="474663" cy="6858000"/>
          </a:xfrm>
          <a:prstGeom prst="rect">
            <a:avLst/>
          </a:prstGeom>
          <a:solidFill>
            <a:schemeClr val="accent2">
              <a:alpha val="27843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" name="Rectangle 1643"/>
          <p:cNvSpPr>
            <a:spLocks noChangeArrowheads="1"/>
          </p:cNvSpPr>
          <p:nvPr/>
        </p:nvSpPr>
        <p:spPr bwMode="gray">
          <a:xfrm>
            <a:off x="7953375" y="4763"/>
            <a:ext cx="136525" cy="6858000"/>
          </a:xfrm>
          <a:prstGeom prst="rect">
            <a:avLst/>
          </a:prstGeom>
          <a:solidFill>
            <a:schemeClr val="accent2">
              <a:alpha val="5882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6" name="Rectangle 1644"/>
          <p:cNvSpPr>
            <a:spLocks noChangeArrowheads="1"/>
          </p:cNvSpPr>
          <p:nvPr/>
        </p:nvSpPr>
        <p:spPr bwMode="gray">
          <a:xfrm>
            <a:off x="8045450" y="4763"/>
            <a:ext cx="168275" cy="6858000"/>
          </a:xfrm>
          <a:prstGeom prst="rect">
            <a:avLst/>
          </a:prstGeom>
          <a:solidFill>
            <a:schemeClr val="accent2">
              <a:alpha val="1215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7" name="Rectangle 1645"/>
          <p:cNvSpPr>
            <a:spLocks noChangeArrowheads="1"/>
          </p:cNvSpPr>
          <p:nvPr/>
        </p:nvSpPr>
        <p:spPr bwMode="gray">
          <a:xfrm>
            <a:off x="8177213" y="-11113"/>
            <a:ext cx="230187" cy="6858001"/>
          </a:xfrm>
          <a:prstGeom prst="rect">
            <a:avLst/>
          </a:prstGeom>
          <a:solidFill>
            <a:schemeClr val="accent2">
              <a:alpha val="1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36847" name="Rectangle 1647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3802063" y="1314450"/>
            <a:ext cx="5105400" cy="1470025"/>
          </a:xfrm>
        </p:spPr>
        <p:txBody>
          <a:bodyPr/>
          <a:lstStyle>
            <a:lvl1pPr algn="ctr">
              <a:defRPr sz="4400"/>
            </a:lvl1pPr>
          </a:lstStyle>
          <a:p>
            <a:pPr lvl="0"/>
            <a:r>
              <a:rPr lang="zh-CN" altLang="en-US" noProof="0" dirty="0"/>
              <a:t>按一下以編輯母片標題樣式</a:t>
            </a:r>
            <a:endParaRPr lang="zh-CN" altLang="en-US" noProof="0" dirty="0"/>
          </a:p>
        </p:txBody>
      </p:sp>
      <p:sp>
        <p:nvSpPr>
          <p:cNvPr id="436848" name="Rectangle 1648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3810000" y="2762250"/>
            <a:ext cx="5151438" cy="757238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/>
              <a:t>按一下以編輯母片副標題樣式</a:t>
            </a:r>
            <a:endParaRPr lang="zh-CN" altLang="en-US" noProof="0"/>
          </a:p>
        </p:txBody>
      </p:sp>
      <p:sp>
        <p:nvSpPr>
          <p:cNvPr id="18" name="Rectangle 1650"/>
          <p:cNvSpPr>
            <a:spLocks noGrp="1" noChangeArrowheads="1"/>
          </p:cNvSpPr>
          <p:nvPr>
            <p:ph type="ftr" sz="quarter" idx="10"/>
          </p:nvPr>
        </p:nvSpPr>
        <p:spPr bwMode="gray">
          <a:xfrm>
            <a:off x="3552825" y="6534150"/>
            <a:ext cx="2895600" cy="2349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649"/>
          <p:cNvSpPr>
            <a:spLocks noGrp="1" noChangeArrowheads="1"/>
          </p:cNvSpPr>
          <p:nvPr>
            <p:ph type="dt" sz="quarter" idx="11"/>
          </p:nvPr>
        </p:nvSpPr>
        <p:spPr bwMode="gray">
          <a:xfrm>
            <a:off x="6900863" y="6526213"/>
            <a:ext cx="21336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651"/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3011488" y="6527800"/>
            <a:ext cx="373062" cy="2349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E2EBD-3029-4DEC-8E6E-8C247268AFB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9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6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75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6" presetClass="emph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6" presetClass="emph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79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6" presetClass="emph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81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6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83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6" presetClass="emph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Scale>
                                      <p:cBhvr>
                                        <p:cTn id="85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6" presetClass="emph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Scale>
                                      <p:cBhvr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0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6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94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6" presetClass="emph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96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A42F47-74C9-4A15-869F-B4D80016636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8338" y="65088"/>
            <a:ext cx="1995487" cy="64595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030288" y="65088"/>
            <a:ext cx="5835650" cy="64595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29580-A285-4EE2-9DBB-BCD0B7CD19D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1030288" y="1163638"/>
            <a:ext cx="7961312" cy="5360987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C787F2-FB59-43BA-B988-201E4767008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3DBAEB-DCCE-498C-A008-1C7A5FDA32C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6CB8C-AF3F-463D-B822-8D5955701E0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030288" y="1163638"/>
            <a:ext cx="3903662" cy="53609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086350" y="1163638"/>
            <a:ext cx="3905250" cy="53609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6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325776-3203-4F30-950D-96A629279DB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6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6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6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F6F0C-0F7A-4CE2-A0F6-7CE65880374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6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6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C36085-C021-4DD6-A471-9461B8C45B4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6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6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D1F59-41CD-4FC4-9567-88123B8F605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Rectangle 46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6DC49-FF4B-4545-8535-8EE16164310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Rectangle 46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F6AA1-7645-4974-8670-EC62B164016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jpeg"/><Relationship Id="rId14" Type="http://schemas.openxmlformats.org/officeDocument/2006/relationships/image" Target="../media/image2.jpeg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491"/>
          <p:cNvSpPr>
            <a:spLocks noChangeShapeType="1"/>
          </p:cNvSpPr>
          <p:nvPr/>
        </p:nvSpPr>
        <p:spPr bwMode="auto">
          <a:xfrm>
            <a:off x="1101725" y="1000125"/>
            <a:ext cx="7834313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002" name="Rectangle 474"/>
          <p:cNvSpPr>
            <a:spLocks noChangeArrowheads="1"/>
          </p:cNvSpPr>
          <p:nvPr/>
        </p:nvSpPr>
        <p:spPr bwMode="gray">
          <a:xfrm>
            <a:off x="269875" y="0"/>
            <a:ext cx="284163" cy="6889750"/>
          </a:xfrm>
          <a:prstGeom prst="rect">
            <a:avLst/>
          </a:prstGeom>
          <a:solidFill>
            <a:schemeClr val="accent2">
              <a:alpha val="7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1003" name="Rectangle 475"/>
          <p:cNvSpPr>
            <a:spLocks noChangeArrowheads="1"/>
          </p:cNvSpPr>
          <p:nvPr/>
        </p:nvSpPr>
        <p:spPr bwMode="gray">
          <a:xfrm>
            <a:off x="-12700" y="0"/>
            <a:ext cx="330200" cy="685800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28627"/>
                  <a:invGamma/>
                </a:schemeClr>
              </a:gs>
              <a:gs pos="100000">
                <a:schemeClr val="accent2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1005" name="Rectangle 477"/>
          <p:cNvSpPr>
            <a:spLocks noChangeArrowheads="1"/>
          </p:cNvSpPr>
          <p:nvPr/>
        </p:nvSpPr>
        <p:spPr bwMode="gray">
          <a:xfrm>
            <a:off x="749300" y="-14288"/>
            <a:ext cx="71438" cy="6872288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1007" name="Rectangle 479"/>
          <p:cNvSpPr>
            <a:spLocks noChangeArrowheads="1"/>
          </p:cNvSpPr>
          <p:nvPr/>
        </p:nvSpPr>
        <p:spPr bwMode="gray">
          <a:xfrm>
            <a:off x="508000" y="0"/>
            <a:ext cx="168275" cy="6865938"/>
          </a:xfrm>
          <a:prstGeom prst="rect">
            <a:avLst/>
          </a:prstGeom>
          <a:solidFill>
            <a:schemeClr val="accent2">
              <a:alpha val="5411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1009" name="Rectangle 481"/>
          <p:cNvSpPr>
            <a:spLocks noChangeArrowheads="1"/>
          </p:cNvSpPr>
          <p:nvPr/>
        </p:nvSpPr>
        <p:spPr bwMode="gray">
          <a:xfrm>
            <a:off x="661988" y="0"/>
            <a:ext cx="114300" cy="6872288"/>
          </a:xfrm>
          <a:prstGeom prst="rect">
            <a:avLst/>
          </a:prstGeom>
          <a:solidFill>
            <a:schemeClr val="accent2">
              <a:alpha val="36862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32" name="Rectangle 460"/>
          <p:cNvSpPr>
            <a:spLocks noGrp="1" noChangeArrowheads="1"/>
          </p:cNvSpPr>
          <p:nvPr>
            <p:ph type="title"/>
          </p:nvPr>
        </p:nvSpPr>
        <p:spPr bwMode="auto">
          <a:xfrm>
            <a:off x="1055688" y="65088"/>
            <a:ext cx="7958137" cy="101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按一下以編輯母片標題樣式</a:t>
            </a:r>
            <a:endParaRPr lang="zh-CN" altLang="en-US"/>
          </a:p>
        </p:txBody>
      </p:sp>
      <p:sp>
        <p:nvSpPr>
          <p:cNvPr id="1033" name="Rectangle 46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30288" y="1163638"/>
            <a:ext cx="7961312" cy="536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按一下以編輯母片</a:t>
            </a:r>
            <a:endParaRPr lang="zh-CN" altLang="en-US"/>
          </a:p>
          <a:p>
            <a:pPr lvl="1"/>
            <a:r>
              <a:rPr lang="zh-CN" altLang="en-US"/>
              <a:t>第二層</a:t>
            </a:r>
            <a:endParaRPr lang="zh-CN" altLang="en-US"/>
          </a:p>
          <a:p>
            <a:pPr lvl="2"/>
            <a:r>
              <a:rPr lang="zh-CN" altLang="en-US"/>
              <a:t>第三層</a:t>
            </a:r>
            <a:endParaRPr lang="zh-CN" altLang="en-US"/>
          </a:p>
          <a:p>
            <a:pPr lvl="3"/>
            <a:r>
              <a:rPr lang="zh-CN" altLang="en-US"/>
              <a:t>第四層</a:t>
            </a:r>
            <a:endParaRPr lang="zh-CN" altLang="en-US"/>
          </a:p>
          <a:p>
            <a:pPr lvl="4"/>
            <a:r>
              <a:rPr lang="zh-CN" altLang="en-US"/>
              <a:t>第五層</a:t>
            </a:r>
            <a:endParaRPr lang="zh-CN" altLang="en-US"/>
          </a:p>
        </p:txBody>
      </p:sp>
      <p:sp>
        <p:nvSpPr>
          <p:cNvPr id="150990" name="Rectangle 46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7913" y="6616700"/>
            <a:ext cx="21336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0991" name="Rectangle 46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38825" y="6616700"/>
            <a:ext cx="28956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0992" name="Rectangle 46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87825" y="6616700"/>
            <a:ext cx="661988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BA4AF4B-91E7-4363-9BEC-897795207D9D}" type="slidenum">
              <a:rPr lang="zh-CN" altLang="en-US"/>
            </a:fld>
            <a:endParaRPr lang="en-US" altLang="zh-CN"/>
          </a:p>
        </p:txBody>
      </p:sp>
      <p:sp>
        <p:nvSpPr>
          <p:cNvPr id="1037" name="Oval 508"/>
          <p:cNvSpPr>
            <a:spLocks noChangeArrowheads="1"/>
          </p:cNvSpPr>
          <p:nvPr/>
        </p:nvSpPr>
        <p:spPr bwMode="gray">
          <a:xfrm>
            <a:off x="438150" y="1892300"/>
            <a:ext cx="619125" cy="614363"/>
          </a:xfrm>
          <a:prstGeom prst="ellipse">
            <a:avLst/>
          </a:prstGeom>
          <a:blipFill dpi="0" rotWithShape="1">
            <a:blip r:embed="rId13" cstate="print"/>
            <a:srcRect/>
            <a:stretch>
              <a:fillRect/>
            </a:stretch>
          </a:blipFill>
          <a:ln w="28575" algn="ctr">
            <a:solidFill>
              <a:srgbClr val="F8F8F8">
                <a:alpha val="70195"/>
              </a:srgbClr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38" name="Oval 511"/>
          <p:cNvSpPr>
            <a:spLocks noChangeArrowheads="1"/>
          </p:cNvSpPr>
          <p:nvPr/>
        </p:nvSpPr>
        <p:spPr bwMode="gray">
          <a:xfrm>
            <a:off x="442913" y="315913"/>
            <a:ext cx="603250" cy="596900"/>
          </a:xfrm>
          <a:prstGeom prst="ellipse">
            <a:avLst/>
          </a:prstGeom>
          <a:blipFill dpi="0" rotWithShape="1">
            <a:blip r:embed="rId14" cstate="print"/>
            <a:srcRect/>
            <a:stretch>
              <a:fillRect/>
            </a:stretch>
          </a:blipFill>
          <a:ln w="57150" algn="ctr">
            <a:solidFill>
              <a:srgbClr val="F8F8F8">
                <a:alpha val="70195"/>
              </a:srgbClr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39" name="Oval 515"/>
          <p:cNvSpPr>
            <a:spLocks noChangeArrowheads="1"/>
          </p:cNvSpPr>
          <p:nvPr/>
        </p:nvSpPr>
        <p:spPr bwMode="gray">
          <a:xfrm>
            <a:off x="430213" y="1128713"/>
            <a:ext cx="603250" cy="593725"/>
          </a:xfrm>
          <a:prstGeom prst="ellipse">
            <a:avLst/>
          </a:prstGeom>
          <a:blipFill dpi="0" rotWithShape="1">
            <a:blip r:embed="rId15" cstate="print"/>
            <a:srcRect/>
            <a:stretch>
              <a:fillRect/>
            </a:stretch>
          </a:blipFill>
          <a:ln w="38100" algn="ctr">
            <a:solidFill>
              <a:srgbClr val="F8F8F8">
                <a:alpha val="70195"/>
              </a:srgbClr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10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10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15100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8" dur="500" fill="hold"/>
                                        <p:tgtEl>
                                          <p:spTgt spid="15100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30" dur="500" fill="hold"/>
                                        <p:tgtEl>
                                          <p:spTgt spid="15100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15100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500" fill="hold"/>
                                        <p:tgtEl>
                                          <p:spTgt spid="15100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Font typeface="Wingdings" panose="05000000000000000000" pitchFamily="2" charset="2"/>
        <a:buChar char="£"/>
        <a:defRPr sz="32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500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audio" Target="../media/audio1.wav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audio" Target="../media/audio1.wav"/><Relationship Id="rId2" Type="http://schemas.openxmlformats.org/officeDocument/2006/relationships/image" Target="../media/image9.png"/><Relationship Id="rId1" Type="http://schemas.openxmlformats.org/officeDocument/2006/relationships/customXml" Target="../ink/ink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1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audio" Target="../media/audio2.wav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6.xml"/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audio" Target="../media/audio2.wav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2.wav"/><Relationship Id="rId1" Type="http://schemas.openxmlformats.org/officeDocument/2006/relationships/audio" Target="../media/audio1.wav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2.wav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5.xml"/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image" Target="../media/image12.png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6.xml"/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image" Target="../media/image13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audio" Target="../media/audio2.wav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409" name="Rectangle 41"/>
          <p:cNvSpPr>
            <a:spLocks noGrp="1" noChangeArrowheads="1"/>
          </p:cNvSpPr>
          <p:nvPr>
            <p:ph type="ctrTitle"/>
          </p:nvPr>
        </p:nvSpPr>
        <p:spPr>
          <a:xfrm>
            <a:off x="3403600" y="1463675"/>
            <a:ext cx="5526088" cy="1470025"/>
          </a:xfrm>
          <a:effectLst>
            <a:outerShdw dist="17961" dir="2700000" algn="ctr" rotWithShape="0">
              <a:srgbClr val="F8F8F8">
                <a:alpha val="50000"/>
              </a:srgb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zh-CN" altLang="en-US" sz="5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指  针</a:t>
            </a:r>
            <a:endParaRPr lang="zh-CN" altLang="en-US" sz="5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grpSp>
        <p:nvGrpSpPr>
          <p:cNvPr id="442418" name="Group 50"/>
          <p:cNvGrpSpPr/>
          <p:nvPr/>
        </p:nvGrpSpPr>
        <p:grpSpPr bwMode="auto">
          <a:xfrm>
            <a:off x="5780088" y="5492750"/>
            <a:ext cx="669925" cy="654050"/>
            <a:chOff x="4027" y="3016"/>
            <a:chExt cx="515" cy="505"/>
          </a:xfrm>
        </p:grpSpPr>
        <p:sp>
          <p:nvSpPr>
            <p:cNvPr id="442419" name="Oval 51"/>
            <p:cNvSpPr>
              <a:spLocks noChangeArrowheads="1"/>
            </p:cNvSpPr>
            <p:nvPr/>
          </p:nvSpPr>
          <p:spPr bwMode="gray">
            <a:xfrm>
              <a:off x="4027" y="3016"/>
              <a:ext cx="515" cy="50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431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431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pic>
          <p:nvPicPr>
            <p:cNvPr id="5131" name="Picture 52" descr="sphere_highlight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46" y="3018"/>
              <a:ext cx="47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42421" name="Group 53"/>
          <p:cNvGrpSpPr/>
          <p:nvPr/>
        </p:nvGrpSpPr>
        <p:grpSpPr bwMode="auto">
          <a:xfrm>
            <a:off x="7170738" y="5029200"/>
            <a:ext cx="349250" cy="339725"/>
            <a:chOff x="4027" y="3016"/>
            <a:chExt cx="515" cy="505"/>
          </a:xfrm>
        </p:grpSpPr>
        <p:sp>
          <p:nvSpPr>
            <p:cNvPr id="442422" name="Oval 54"/>
            <p:cNvSpPr>
              <a:spLocks noChangeArrowheads="1"/>
            </p:cNvSpPr>
            <p:nvPr/>
          </p:nvSpPr>
          <p:spPr bwMode="gray">
            <a:xfrm>
              <a:off x="4027" y="3016"/>
              <a:ext cx="515" cy="505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44314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431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pic>
          <p:nvPicPr>
            <p:cNvPr id="5129" name="Picture 55" descr="sphere_highligh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46" y="3018"/>
              <a:ext cx="47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42424" name="Oval 56"/>
          <p:cNvSpPr>
            <a:spLocks noChangeArrowheads="1"/>
          </p:cNvSpPr>
          <p:nvPr/>
        </p:nvSpPr>
        <p:spPr bwMode="gray">
          <a:xfrm>
            <a:off x="3960813" y="4986338"/>
            <a:ext cx="1082675" cy="1071562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28575" algn="ctr">
            <a:solidFill>
              <a:schemeClr val="bg1">
                <a:alpha val="70195"/>
              </a:schemeClr>
            </a:solidFill>
            <a:rou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42425" name="Oval 57"/>
          <p:cNvSpPr>
            <a:spLocks noChangeArrowheads="1"/>
          </p:cNvSpPr>
          <p:nvPr/>
        </p:nvSpPr>
        <p:spPr bwMode="gray">
          <a:xfrm>
            <a:off x="371475" y="536575"/>
            <a:ext cx="2759075" cy="2730500"/>
          </a:xfrm>
          <a:prstGeom prst="ellipse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 w="76200" algn="ctr">
            <a:solidFill>
              <a:schemeClr val="bg1">
                <a:alpha val="70195"/>
              </a:schemeClr>
            </a:solidFill>
            <a:rou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42426" name="Oval 58"/>
          <p:cNvSpPr>
            <a:spLocks noChangeArrowheads="1"/>
          </p:cNvSpPr>
          <p:nvPr/>
        </p:nvSpPr>
        <p:spPr bwMode="gray">
          <a:xfrm>
            <a:off x="1941513" y="3600450"/>
            <a:ext cx="1911350" cy="1892300"/>
          </a:xfrm>
          <a:prstGeom prst="ellipse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57150" algn="ctr">
            <a:solidFill>
              <a:schemeClr val="bg1">
                <a:alpha val="70195"/>
              </a:schemeClr>
            </a:solidFill>
            <a:rou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42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2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42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7" presetClass="path" presetSubtype="0" accel="50000" decel="5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0.0559 -0.10479 C 0.0559 -0.10456 0.05156 -0.05136 0.0401 -0.02661 C 0.02864 -0.00185 -0.00226 0.00462 -0.0184 -0.00579 " pathEditMode="relative" rAng="0" ptsTypes="fsf">
                                      <p:cBhvr>
                                        <p:cTn id="11" dur="1000" fill="hold"/>
                                        <p:tgtEl>
                                          <p:spTgt spid="4424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5" y="545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2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2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42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7" presetClass="path" presetSubtype="0" accel="50000" decel="5000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0.14236 -0.15476 C 0.14236 -0.15452 0.12535 -0.04603 0.10382 -0.01758 C 0.08229 0.01087 0.00382 0.02244 -0.0342 0.01874 " pathEditMode="relative" rAng="0" ptsTypes="fsf">
                                      <p:cBhvr>
                                        <p:cTn id="18" dur="1000" fill="hold"/>
                                        <p:tgtEl>
                                          <p:spTgt spid="4424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37" y="88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2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42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2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42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2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42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16" name="Text Box 80"/>
          <p:cNvSpPr txBox="1">
            <a:spLocks noChangeArrowheads="1"/>
          </p:cNvSpPr>
          <p:nvPr/>
        </p:nvSpPr>
        <p:spPr bwMode="auto">
          <a:xfrm>
            <a:off x="5932142" y="1069950"/>
            <a:ext cx="2257701" cy="1017844"/>
          </a:xfrm>
          <a:prstGeom prst="rect">
            <a:avLst/>
          </a:prstGeom>
          <a:solidFill>
            <a:schemeClr val="bg1"/>
          </a:solidFill>
          <a:ln w="38100">
            <a:solidFill>
              <a:srgbClr val="339966"/>
            </a:solidFill>
            <a:miter lim="800000"/>
          </a:ln>
        </p:spPr>
        <p:txBody>
          <a:bodyPr wrap="square" lIns="90000" tIns="46800" rIns="90000" bIns="46800" anchor="ctr">
            <a:spAutoFit/>
          </a:bodyPr>
          <a:lstStyle/>
          <a:p>
            <a:pPr eaLnBrk="1" hangingPunct="1"/>
            <a:r>
              <a:rPr lang="en-US" altLang="zh-CN" sz="2000" dirty="0" err="1">
                <a:latin typeface="Arial" panose="020B0604020202020204" pitchFamily="34" charset="0"/>
              </a:rPr>
              <a:t>int</a:t>
            </a:r>
            <a:r>
              <a:rPr lang="en-US" altLang="zh-CN" sz="2000" dirty="0">
                <a:latin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</a:rPr>
              <a:t>a,b,c,d</a:t>
            </a:r>
            <a:r>
              <a:rPr lang="en-US" altLang="zh-CN" sz="2000" dirty="0">
                <a:latin typeface="Arial" panose="020B0604020202020204" pitchFamily="34" charset="0"/>
              </a:rPr>
              <a:t>,*p,*q; 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2000" dirty="0">
                <a:latin typeface="Arial" panose="020B0604020202020204" pitchFamily="34" charset="0"/>
              </a:rPr>
              <a:t>p=&amp;b;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2000" dirty="0">
                <a:latin typeface="Arial" panose="020B0604020202020204" pitchFamily="34" charset="0"/>
              </a:rPr>
              <a:t>q=p+1; </a:t>
            </a:r>
            <a:endParaRPr lang="en-US" altLang="zh-CN" sz="2000" dirty="0">
              <a:latin typeface="Arial" panose="020B0604020202020204" pitchFamily="34" charset="0"/>
            </a:endParaRPr>
          </a:p>
        </p:txBody>
      </p:sp>
      <p:grpSp>
        <p:nvGrpSpPr>
          <p:cNvPr id="2" name="Group 100"/>
          <p:cNvGrpSpPr/>
          <p:nvPr/>
        </p:nvGrpSpPr>
        <p:grpSpPr bwMode="auto">
          <a:xfrm>
            <a:off x="4581456" y="2232025"/>
            <a:ext cx="4824413" cy="4625975"/>
            <a:chOff x="1612" y="1040"/>
            <a:chExt cx="3039" cy="2914"/>
          </a:xfrm>
        </p:grpSpPr>
        <p:grpSp>
          <p:nvGrpSpPr>
            <p:cNvPr id="3" name="Group 16"/>
            <p:cNvGrpSpPr/>
            <p:nvPr/>
          </p:nvGrpSpPr>
          <p:grpSpPr bwMode="auto">
            <a:xfrm>
              <a:off x="1612" y="1040"/>
              <a:ext cx="1677" cy="2914"/>
              <a:chOff x="2863" y="554"/>
              <a:chExt cx="1677" cy="2914"/>
            </a:xfrm>
          </p:grpSpPr>
          <p:grpSp>
            <p:nvGrpSpPr>
              <p:cNvPr id="4" name="Group 17"/>
              <p:cNvGrpSpPr/>
              <p:nvPr/>
            </p:nvGrpSpPr>
            <p:grpSpPr bwMode="auto">
              <a:xfrm>
                <a:off x="2863" y="554"/>
                <a:ext cx="1677" cy="2914"/>
                <a:chOff x="3128" y="806"/>
                <a:chExt cx="1677" cy="2914"/>
              </a:xfrm>
            </p:grpSpPr>
            <p:sp>
              <p:nvSpPr>
                <p:cNvPr id="30764" name="Freeform 18"/>
                <p:cNvSpPr/>
                <p:nvPr/>
              </p:nvSpPr>
              <p:spPr bwMode="auto">
                <a:xfrm>
                  <a:off x="3582" y="3364"/>
                  <a:ext cx="1211" cy="356"/>
                </a:xfrm>
                <a:custGeom>
                  <a:avLst/>
                  <a:gdLst>
                    <a:gd name="T0" fmla="*/ 0 w 1211"/>
                    <a:gd name="T1" fmla="*/ 99 h 456"/>
                    <a:gd name="T2" fmla="*/ 500 w 1211"/>
                    <a:gd name="T3" fmla="*/ 25 h 456"/>
                    <a:gd name="T4" fmla="*/ 1089 w 1211"/>
                    <a:gd name="T5" fmla="*/ 249 h 456"/>
                    <a:gd name="T6" fmla="*/ 1211 w 1211"/>
                    <a:gd name="T7" fmla="*/ 201 h 45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211"/>
                    <a:gd name="T13" fmla="*/ 0 h 456"/>
                    <a:gd name="T14" fmla="*/ 1211 w 1211"/>
                    <a:gd name="T15" fmla="*/ 456 h 45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211" h="456">
                      <a:moveTo>
                        <a:pt x="0" y="163"/>
                      </a:moveTo>
                      <a:cubicBezTo>
                        <a:pt x="159" y="81"/>
                        <a:pt x="318" y="0"/>
                        <a:pt x="500" y="41"/>
                      </a:cubicBezTo>
                      <a:cubicBezTo>
                        <a:pt x="682" y="82"/>
                        <a:pt x="970" y="360"/>
                        <a:pt x="1089" y="408"/>
                      </a:cubicBezTo>
                      <a:cubicBezTo>
                        <a:pt x="1208" y="456"/>
                        <a:pt x="1191" y="345"/>
                        <a:pt x="1211" y="33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765" name="Freeform 19"/>
                <p:cNvSpPr/>
                <p:nvPr/>
              </p:nvSpPr>
              <p:spPr bwMode="auto">
                <a:xfrm>
                  <a:off x="3583" y="3018"/>
                  <a:ext cx="1212" cy="672"/>
                </a:xfrm>
                <a:custGeom>
                  <a:avLst/>
                  <a:gdLst>
                    <a:gd name="T0" fmla="*/ 12 w 1212"/>
                    <a:gd name="T1" fmla="*/ 0 h 672"/>
                    <a:gd name="T2" fmla="*/ 1212 w 1212"/>
                    <a:gd name="T3" fmla="*/ 0 h 672"/>
                    <a:gd name="T4" fmla="*/ 1212 w 1212"/>
                    <a:gd name="T5" fmla="*/ 624 h 672"/>
                    <a:gd name="T6" fmla="*/ 1140 w 1212"/>
                    <a:gd name="T7" fmla="*/ 672 h 672"/>
                    <a:gd name="T8" fmla="*/ 720 w 1212"/>
                    <a:gd name="T9" fmla="*/ 468 h 672"/>
                    <a:gd name="T10" fmla="*/ 540 w 1212"/>
                    <a:gd name="T11" fmla="*/ 384 h 672"/>
                    <a:gd name="T12" fmla="*/ 360 w 1212"/>
                    <a:gd name="T13" fmla="*/ 372 h 672"/>
                    <a:gd name="T14" fmla="*/ 216 w 1212"/>
                    <a:gd name="T15" fmla="*/ 408 h 672"/>
                    <a:gd name="T16" fmla="*/ 0 w 1212"/>
                    <a:gd name="T17" fmla="*/ 468 h 672"/>
                    <a:gd name="T18" fmla="*/ 12 w 1212"/>
                    <a:gd name="T19" fmla="*/ 0 h 67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212"/>
                    <a:gd name="T31" fmla="*/ 0 h 672"/>
                    <a:gd name="T32" fmla="*/ 1212 w 1212"/>
                    <a:gd name="T33" fmla="*/ 672 h 67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212" h="672">
                      <a:moveTo>
                        <a:pt x="12" y="0"/>
                      </a:moveTo>
                      <a:lnTo>
                        <a:pt x="1212" y="0"/>
                      </a:lnTo>
                      <a:lnTo>
                        <a:pt x="1212" y="624"/>
                      </a:lnTo>
                      <a:lnTo>
                        <a:pt x="1140" y="672"/>
                      </a:lnTo>
                      <a:lnTo>
                        <a:pt x="720" y="468"/>
                      </a:lnTo>
                      <a:lnTo>
                        <a:pt x="540" y="384"/>
                      </a:lnTo>
                      <a:lnTo>
                        <a:pt x="360" y="372"/>
                      </a:lnTo>
                      <a:lnTo>
                        <a:pt x="216" y="408"/>
                      </a:lnTo>
                      <a:lnTo>
                        <a:pt x="0" y="468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DDDDDD"/>
                </a:solidFill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766" name="Rectangle 20"/>
                <p:cNvSpPr>
                  <a:spLocks noChangeArrowheads="1"/>
                </p:cNvSpPr>
                <p:nvPr/>
              </p:nvSpPr>
              <p:spPr bwMode="auto">
                <a:xfrm>
                  <a:off x="3582" y="806"/>
                  <a:ext cx="1211" cy="2212"/>
                </a:xfrm>
                <a:prstGeom prst="rect">
                  <a:avLst/>
                </a:prstGeom>
                <a:solidFill>
                  <a:srgbClr val="DDDDDD"/>
                </a:solidFill>
                <a:ln w="381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sz="2000"/>
                </a:p>
              </p:txBody>
            </p:sp>
            <p:sp>
              <p:nvSpPr>
                <p:cNvPr id="30767" name="Line 21"/>
                <p:cNvSpPr>
                  <a:spLocks noChangeShapeType="1"/>
                </p:cNvSpPr>
                <p:nvPr/>
              </p:nvSpPr>
              <p:spPr bwMode="auto">
                <a:xfrm>
                  <a:off x="3594" y="1244"/>
                  <a:ext cx="121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768" name="Line 22"/>
                <p:cNvSpPr>
                  <a:spLocks noChangeShapeType="1"/>
                </p:cNvSpPr>
                <p:nvPr/>
              </p:nvSpPr>
              <p:spPr bwMode="auto">
                <a:xfrm>
                  <a:off x="3594" y="1500"/>
                  <a:ext cx="1211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769" name="Line 23"/>
                <p:cNvSpPr>
                  <a:spLocks noChangeShapeType="1"/>
                </p:cNvSpPr>
                <p:nvPr/>
              </p:nvSpPr>
              <p:spPr bwMode="auto">
                <a:xfrm>
                  <a:off x="3594" y="1733"/>
                  <a:ext cx="121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770" name="Line 24"/>
                <p:cNvSpPr>
                  <a:spLocks noChangeShapeType="1"/>
                </p:cNvSpPr>
                <p:nvPr/>
              </p:nvSpPr>
              <p:spPr bwMode="auto">
                <a:xfrm>
                  <a:off x="3594" y="1988"/>
                  <a:ext cx="121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771" name="Line 25"/>
                <p:cNvSpPr>
                  <a:spLocks noChangeShapeType="1"/>
                </p:cNvSpPr>
                <p:nvPr/>
              </p:nvSpPr>
              <p:spPr bwMode="auto">
                <a:xfrm>
                  <a:off x="3582" y="2246"/>
                  <a:ext cx="121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772" name="Line 26"/>
                <p:cNvSpPr>
                  <a:spLocks noChangeShapeType="1"/>
                </p:cNvSpPr>
                <p:nvPr/>
              </p:nvSpPr>
              <p:spPr bwMode="auto">
                <a:xfrm>
                  <a:off x="3594" y="2788"/>
                  <a:ext cx="121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773" name="Line 27"/>
                <p:cNvSpPr>
                  <a:spLocks noChangeShapeType="1"/>
                </p:cNvSpPr>
                <p:nvPr/>
              </p:nvSpPr>
              <p:spPr bwMode="auto">
                <a:xfrm>
                  <a:off x="3582" y="3027"/>
                  <a:ext cx="0" cy="4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774" name="Line 28"/>
                <p:cNvSpPr>
                  <a:spLocks noChangeShapeType="1"/>
                </p:cNvSpPr>
                <p:nvPr/>
              </p:nvSpPr>
              <p:spPr bwMode="auto">
                <a:xfrm>
                  <a:off x="4793" y="3027"/>
                  <a:ext cx="1" cy="60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775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4073" y="864"/>
                  <a:ext cx="308" cy="3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vert="eaVert" wrap="none" anchor="ctr">
                  <a:spAutoFit/>
                </a:bodyPr>
                <a:lstStyle/>
                <a:p>
                  <a:pPr algn="ctr"/>
                  <a:r>
                    <a:rPr lang="en-US" altLang="zh-CN" sz="2000"/>
                    <a:t>…...</a:t>
                  </a:r>
                  <a:endParaRPr lang="en-US" altLang="zh-CN" sz="2000"/>
                </a:p>
              </p:txBody>
            </p:sp>
            <p:sp>
              <p:nvSpPr>
                <p:cNvPr id="30776" name="Line 30"/>
                <p:cNvSpPr>
                  <a:spLocks noChangeShapeType="1"/>
                </p:cNvSpPr>
                <p:nvPr/>
              </p:nvSpPr>
              <p:spPr bwMode="auto">
                <a:xfrm>
                  <a:off x="3594" y="2510"/>
                  <a:ext cx="121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777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3174" y="1134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2000"/>
                    <a:t>2000</a:t>
                  </a:r>
                  <a:endParaRPr lang="en-US" altLang="zh-CN" sz="2000"/>
                </a:p>
              </p:txBody>
            </p:sp>
            <p:sp>
              <p:nvSpPr>
                <p:cNvPr id="30778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155" y="2104"/>
                  <a:ext cx="476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2000" dirty="0"/>
                    <a:t>2010</a:t>
                  </a:r>
                  <a:endParaRPr lang="en-US" altLang="zh-CN" sz="2000" dirty="0">
                    <a:solidFill>
                      <a:srgbClr val="336600"/>
                    </a:solidFill>
                  </a:endParaRPr>
                </a:p>
              </p:txBody>
            </p:sp>
            <p:sp>
              <p:nvSpPr>
                <p:cNvPr id="30779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154" y="2371"/>
                  <a:ext cx="476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2000" dirty="0"/>
                    <a:t>2014</a:t>
                  </a:r>
                  <a:endParaRPr lang="en-US" altLang="zh-CN" sz="2000" dirty="0"/>
                </a:p>
              </p:txBody>
            </p:sp>
            <p:sp>
              <p:nvSpPr>
                <p:cNvPr id="30780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3154" y="1376"/>
                  <a:ext cx="476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2000" dirty="0"/>
                    <a:t>2004</a:t>
                  </a:r>
                  <a:endParaRPr lang="en-US" altLang="zh-CN" sz="2000" dirty="0"/>
                </a:p>
              </p:txBody>
            </p:sp>
            <p:sp>
              <p:nvSpPr>
                <p:cNvPr id="30781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154" y="1619"/>
                  <a:ext cx="476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2000" dirty="0"/>
                    <a:t>2008</a:t>
                  </a:r>
                  <a:endParaRPr lang="en-US" altLang="zh-CN" sz="2000" dirty="0"/>
                </a:p>
              </p:txBody>
            </p:sp>
            <p:sp>
              <p:nvSpPr>
                <p:cNvPr id="30782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3140" y="1861"/>
                  <a:ext cx="503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2000" dirty="0"/>
                    <a:t>200C</a:t>
                  </a:r>
                  <a:endParaRPr lang="en-US" altLang="zh-CN" sz="2000" dirty="0"/>
                </a:p>
              </p:txBody>
            </p:sp>
            <p:grpSp>
              <p:nvGrpSpPr>
                <p:cNvPr id="5" name="Group 37"/>
                <p:cNvGrpSpPr/>
                <p:nvPr/>
              </p:nvGrpSpPr>
              <p:grpSpPr bwMode="auto">
                <a:xfrm>
                  <a:off x="3597" y="1380"/>
                  <a:ext cx="60" cy="1548"/>
                  <a:chOff x="3960" y="1560"/>
                  <a:chExt cx="60" cy="1548"/>
                </a:xfrm>
              </p:grpSpPr>
              <p:sp>
                <p:nvSpPr>
                  <p:cNvPr id="30798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3960" y="1560"/>
                    <a:ext cx="6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lg" len="lg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99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3960" y="2076"/>
                    <a:ext cx="6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lg" len="lg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00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3960" y="2334"/>
                    <a:ext cx="6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lg" len="lg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01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3960" y="2592"/>
                    <a:ext cx="6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lg" len="lg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02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960" y="2850"/>
                    <a:ext cx="6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lg" len="lg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03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3960" y="3108"/>
                    <a:ext cx="6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lg" len="lg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04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3960" y="1818"/>
                    <a:ext cx="6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lg" len="lg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" name="Group 45"/>
                <p:cNvGrpSpPr/>
                <p:nvPr/>
              </p:nvGrpSpPr>
              <p:grpSpPr bwMode="auto">
                <a:xfrm>
                  <a:off x="4725" y="1368"/>
                  <a:ext cx="60" cy="1548"/>
                  <a:chOff x="3960" y="1560"/>
                  <a:chExt cx="60" cy="1548"/>
                </a:xfrm>
              </p:grpSpPr>
              <p:sp>
                <p:nvSpPr>
                  <p:cNvPr id="30791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3960" y="1560"/>
                    <a:ext cx="6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lg" len="lg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92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3960" y="2076"/>
                    <a:ext cx="6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lg" len="lg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93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3960" y="2334"/>
                    <a:ext cx="6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lg" len="lg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94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3960" y="2592"/>
                    <a:ext cx="6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lg" len="lg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95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3960" y="2850"/>
                    <a:ext cx="6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lg" len="lg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96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3960" y="3108"/>
                    <a:ext cx="6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lg" len="lg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97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3960" y="1818"/>
                    <a:ext cx="6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lg" len="lg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0785" name="Line 53"/>
                <p:cNvSpPr>
                  <a:spLocks noChangeShapeType="1"/>
                </p:cNvSpPr>
                <p:nvPr/>
              </p:nvSpPr>
              <p:spPr bwMode="auto">
                <a:xfrm>
                  <a:off x="3580" y="1492"/>
                  <a:ext cx="1200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86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3588" y="3144"/>
                  <a:ext cx="60" cy="1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87" name="Line 55"/>
                <p:cNvSpPr>
                  <a:spLocks noChangeShapeType="1"/>
                </p:cNvSpPr>
                <p:nvPr/>
              </p:nvSpPr>
              <p:spPr bwMode="auto">
                <a:xfrm flipH="1" flipV="1">
                  <a:off x="4740" y="3132"/>
                  <a:ext cx="48" cy="1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88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3142" y="2659"/>
                  <a:ext cx="476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2000" dirty="0"/>
                    <a:t>2018</a:t>
                  </a:r>
                  <a:endParaRPr lang="en-US" altLang="zh-CN" sz="2000" dirty="0"/>
                </a:p>
              </p:txBody>
            </p:sp>
            <p:sp>
              <p:nvSpPr>
                <p:cNvPr id="30789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3128" y="2899"/>
                  <a:ext cx="503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2000" dirty="0"/>
                    <a:t>201C</a:t>
                  </a:r>
                  <a:endParaRPr lang="en-US" altLang="zh-CN" sz="2000" dirty="0"/>
                </a:p>
              </p:txBody>
            </p:sp>
          </p:grpSp>
          <p:sp>
            <p:nvSpPr>
              <p:cNvPr id="30763" name="Text Box 59"/>
              <p:cNvSpPr txBox="1">
                <a:spLocks noChangeArrowheads="1"/>
              </p:cNvSpPr>
              <p:nvPr/>
            </p:nvSpPr>
            <p:spPr bwMode="auto">
              <a:xfrm>
                <a:off x="3819" y="2993"/>
                <a:ext cx="308" cy="17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eaVert" wrap="none" anchor="ctr">
                <a:spAutoFit/>
              </a:bodyPr>
              <a:lstStyle/>
              <a:p>
                <a:pPr algn="ctr"/>
                <a:r>
                  <a:rPr lang="en-US" altLang="zh-CN" sz="2000"/>
                  <a:t>...</a:t>
                </a:r>
                <a:endParaRPr lang="en-US" altLang="zh-CN" sz="2000"/>
              </a:p>
            </p:txBody>
          </p:sp>
        </p:grpSp>
        <p:sp>
          <p:nvSpPr>
            <p:cNvPr id="30730" name="Text Box 60"/>
            <p:cNvSpPr txBox="1">
              <a:spLocks noChangeArrowheads="1"/>
            </p:cNvSpPr>
            <p:nvPr/>
          </p:nvSpPr>
          <p:spPr bwMode="auto">
            <a:xfrm>
              <a:off x="2563" y="149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0000FF"/>
                  </a:solidFill>
                </a:rPr>
                <a:t>5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sp>
          <p:nvSpPr>
            <p:cNvPr id="30731" name="Text Box 61"/>
            <p:cNvSpPr txBox="1">
              <a:spLocks noChangeArrowheads="1"/>
            </p:cNvSpPr>
            <p:nvPr/>
          </p:nvSpPr>
          <p:spPr bwMode="auto">
            <a:xfrm>
              <a:off x="2575" y="172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FF3300"/>
                  </a:solidFill>
                </a:rPr>
                <a:t>9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grpSp>
          <p:nvGrpSpPr>
            <p:cNvPr id="7" name="Group 63"/>
            <p:cNvGrpSpPr/>
            <p:nvPr/>
          </p:nvGrpSpPr>
          <p:grpSpPr bwMode="auto">
            <a:xfrm>
              <a:off x="3267" y="1373"/>
              <a:ext cx="1023" cy="288"/>
              <a:chOff x="4402" y="1406"/>
              <a:chExt cx="1023" cy="288"/>
            </a:xfrm>
          </p:grpSpPr>
          <p:sp>
            <p:nvSpPr>
              <p:cNvPr id="30760" name="Line 64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61" name="Text Box 65"/>
              <p:cNvSpPr txBox="1">
                <a:spLocks noChangeArrowheads="1"/>
              </p:cNvSpPr>
              <p:nvPr/>
            </p:nvSpPr>
            <p:spPr bwMode="auto">
              <a:xfrm>
                <a:off x="4584" y="1406"/>
                <a:ext cx="84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lg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000" dirty="0"/>
                  <a:t>整型变量</a:t>
                </a:r>
                <a:r>
                  <a:rPr lang="en-US" altLang="zh-CN" dirty="0"/>
                  <a:t>a</a:t>
                </a:r>
                <a:endParaRPr lang="en-US" altLang="zh-CN" dirty="0"/>
              </a:p>
            </p:txBody>
          </p:sp>
        </p:grpSp>
        <p:grpSp>
          <p:nvGrpSpPr>
            <p:cNvPr id="8" name="Group 66"/>
            <p:cNvGrpSpPr/>
            <p:nvPr/>
          </p:nvGrpSpPr>
          <p:grpSpPr bwMode="auto">
            <a:xfrm>
              <a:off x="3267" y="1613"/>
              <a:ext cx="1029" cy="288"/>
              <a:chOff x="4426" y="1886"/>
              <a:chExt cx="1029" cy="288"/>
            </a:xfrm>
          </p:grpSpPr>
          <p:sp>
            <p:nvSpPr>
              <p:cNvPr id="30758" name="Line 67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59" name="Text Box 68"/>
              <p:cNvSpPr txBox="1">
                <a:spLocks noChangeArrowheads="1"/>
              </p:cNvSpPr>
              <p:nvPr/>
            </p:nvSpPr>
            <p:spPr bwMode="auto">
              <a:xfrm>
                <a:off x="4523" y="1886"/>
                <a:ext cx="9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lg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  </a:t>
                </a:r>
                <a:r>
                  <a:rPr lang="zh-CN" altLang="en-US" sz="2000"/>
                  <a:t>整型变量</a:t>
                </a:r>
                <a:r>
                  <a:rPr lang="en-US" altLang="zh-CN"/>
                  <a:t>b</a:t>
                </a:r>
                <a:endParaRPr lang="en-US" altLang="zh-CN" sz="2000"/>
              </a:p>
            </p:txBody>
          </p:sp>
        </p:grpSp>
        <p:grpSp>
          <p:nvGrpSpPr>
            <p:cNvPr id="9" name="Group 70"/>
            <p:cNvGrpSpPr/>
            <p:nvPr/>
          </p:nvGrpSpPr>
          <p:grpSpPr bwMode="auto">
            <a:xfrm>
              <a:off x="3267" y="1853"/>
              <a:ext cx="1063" cy="288"/>
              <a:chOff x="4402" y="1406"/>
              <a:chExt cx="1063" cy="288"/>
            </a:xfrm>
          </p:grpSpPr>
          <p:sp>
            <p:nvSpPr>
              <p:cNvPr id="30756" name="Line 71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57" name="Text Box 72"/>
              <p:cNvSpPr txBox="1">
                <a:spLocks noChangeArrowheads="1"/>
              </p:cNvSpPr>
              <p:nvPr/>
            </p:nvSpPr>
            <p:spPr bwMode="auto">
              <a:xfrm>
                <a:off x="4584" y="1406"/>
                <a:ext cx="88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lg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 </a:t>
                </a:r>
                <a:r>
                  <a:rPr lang="zh-CN" altLang="en-US" sz="2000"/>
                  <a:t>整型变量</a:t>
                </a:r>
                <a:r>
                  <a:rPr lang="en-US" altLang="zh-CN"/>
                  <a:t>c</a:t>
                </a:r>
                <a:endParaRPr lang="en-US" altLang="zh-CN"/>
              </a:p>
            </p:txBody>
          </p:sp>
        </p:grpSp>
        <p:grpSp>
          <p:nvGrpSpPr>
            <p:cNvPr id="10" name="Group 73"/>
            <p:cNvGrpSpPr/>
            <p:nvPr/>
          </p:nvGrpSpPr>
          <p:grpSpPr bwMode="auto">
            <a:xfrm>
              <a:off x="3279" y="2117"/>
              <a:ext cx="1074" cy="288"/>
              <a:chOff x="4402" y="1406"/>
              <a:chExt cx="1074" cy="288"/>
            </a:xfrm>
          </p:grpSpPr>
          <p:sp>
            <p:nvSpPr>
              <p:cNvPr id="30754" name="Line 74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55" name="Text Box 75"/>
              <p:cNvSpPr txBox="1">
                <a:spLocks noChangeArrowheads="1"/>
              </p:cNvSpPr>
              <p:nvPr/>
            </p:nvSpPr>
            <p:spPr bwMode="auto">
              <a:xfrm>
                <a:off x="4584" y="1406"/>
                <a:ext cx="89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lg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 </a:t>
                </a:r>
                <a:r>
                  <a:rPr lang="zh-CN" altLang="en-US" sz="2000"/>
                  <a:t>整型变量</a:t>
                </a:r>
                <a:r>
                  <a:rPr lang="en-US" altLang="zh-CN"/>
                  <a:t>d</a:t>
                </a:r>
                <a:endParaRPr lang="en-US" altLang="zh-CN"/>
              </a:p>
            </p:txBody>
          </p:sp>
        </p:grpSp>
        <p:sp>
          <p:nvSpPr>
            <p:cNvPr id="30736" name="Text Box 76"/>
            <p:cNvSpPr txBox="1">
              <a:spLocks noChangeArrowheads="1"/>
            </p:cNvSpPr>
            <p:nvPr/>
          </p:nvSpPr>
          <p:spPr bwMode="auto">
            <a:xfrm>
              <a:off x="2503" y="196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0000FF"/>
                  </a:solidFill>
                </a:rPr>
                <a:t>20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sp>
          <p:nvSpPr>
            <p:cNvPr id="30737" name="Text Box 77"/>
            <p:cNvSpPr txBox="1">
              <a:spLocks noChangeArrowheads="1"/>
            </p:cNvSpPr>
            <p:nvPr/>
          </p:nvSpPr>
          <p:spPr bwMode="auto">
            <a:xfrm>
              <a:off x="2503" y="221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FF3300"/>
                  </a:solidFill>
                </a:rPr>
                <a:t>22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sp>
          <p:nvSpPr>
            <p:cNvPr id="30738" name="Text Box 78"/>
            <p:cNvSpPr txBox="1">
              <a:spLocks noChangeArrowheads="1"/>
            </p:cNvSpPr>
            <p:nvPr/>
          </p:nvSpPr>
          <p:spPr bwMode="auto">
            <a:xfrm>
              <a:off x="2563" y="1700"/>
              <a:ext cx="212" cy="288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0000FF"/>
                  </a:solidFill>
                </a:rPr>
                <a:t>5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sp>
          <p:nvSpPr>
            <p:cNvPr id="30739" name="Text Box 79"/>
            <p:cNvSpPr txBox="1">
              <a:spLocks noChangeArrowheads="1"/>
            </p:cNvSpPr>
            <p:nvPr/>
          </p:nvSpPr>
          <p:spPr bwMode="auto">
            <a:xfrm>
              <a:off x="2551" y="1460"/>
              <a:ext cx="212" cy="288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FF3300"/>
                  </a:solidFill>
                </a:rPr>
                <a:t>9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grpSp>
          <p:nvGrpSpPr>
            <p:cNvPr id="11" name="Group 81"/>
            <p:cNvGrpSpPr/>
            <p:nvPr/>
          </p:nvGrpSpPr>
          <p:grpSpPr bwMode="auto">
            <a:xfrm>
              <a:off x="3280" y="2628"/>
              <a:ext cx="1074" cy="288"/>
              <a:chOff x="4402" y="1406"/>
              <a:chExt cx="1074" cy="288"/>
            </a:xfrm>
          </p:grpSpPr>
          <p:sp>
            <p:nvSpPr>
              <p:cNvPr id="30752" name="Line 82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53" name="Text Box 83"/>
              <p:cNvSpPr txBox="1">
                <a:spLocks noChangeArrowheads="1"/>
              </p:cNvSpPr>
              <p:nvPr/>
            </p:nvSpPr>
            <p:spPr bwMode="auto">
              <a:xfrm>
                <a:off x="4584" y="1406"/>
                <a:ext cx="89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lg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 </a:t>
                </a:r>
                <a:r>
                  <a:rPr lang="zh-CN" altLang="en-US" sz="2000"/>
                  <a:t>指针变量</a:t>
                </a:r>
                <a:r>
                  <a:rPr lang="en-US" altLang="zh-CN"/>
                  <a:t>p</a:t>
                </a:r>
                <a:endParaRPr lang="en-US" altLang="zh-CN"/>
              </a:p>
            </p:txBody>
          </p:sp>
        </p:grpSp>
        <p:grpSp>
          <p:nvGrpSpPr>
            <p:cNvPr id="12" name="Group 84"/>
            <p:cNvGrpSpPr/>
            <p:nvPr/>
          </p:nvGrpSpPr>
          <p:grpSpPr bwMode="auto">
            <a:xfrm>
              <a:off x="3286" y="2931"/>
              <a:ext cx="1074" cy="288"/>
              <a:chOff x="4402" y="1406"/>
              <a:chExt cx="1074" cy="288"/>
            </a:xfrm>
          </p:grpSpPr>
          <p:sp>
            <p:nvSpPr>
              <p:cNvPr id="30750" name="Line 85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51" name="Text Box 86"/>
              <p:cNvSpPr txBox="1">
                <a:spLocks noChangeArrowheads="1"/>
              </p:cNvSpPr>
              <p:nvPr/>
            </p:nvSpPr>
            <p:spPr bwMode="auto">
              <a:xfrm>
                <a:off x="4584" y="1406"/>
                <a:ext cx="89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lg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 </a:t>
                </a:r>
                <a:r>
                  <a:rPr lang="zh-CN" altLang="en-US" sz="2000"/>
                  <a:t>指针变量</a:t>
                </a:r>
                <a:r>
                  <a:rPr lang="en-US" altLang="zh-CN"/>
                  <a:t>q</a:t>
                </a:r>
                <a:endParaRPr lang="en-US" altLang="zh-CN"/>
              </a:p>
            </p:txBody>
          </p:sp>
        </p:grpSp>
        <p:sp>
          <p:nvSpPr>
            <p:cNvPr id="30742" name="Text Box 87"/>
            <p:cNvSpPr txBox="1">
              <a:spLocks noChangeArrowheads="1"/>
            </p:cNvSpPr>
            <p:nvPr/>
          </p:nvSpPr>
          <p:spPr bwMode="auto">
            <a:xfrm>
              <a:off x="2458" y="2779"/>
              <a:ext cx="439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0000FF"/>
                  </a:solidFill>
                </a:rPr>
                <a:t>2004</a:t>
              </a:r>
              <a:endParaRPr lang="en-US" altLang="zh-CN" dirty="0">
                <a:solidFill>
                  <a:srgbClr val="0000FF"/>
                </a:solidFill>
              </a:endParaRPr>
            </a:p>
          </p:txBody>
        </p:sp>
        <p:sp>
          <p:nvSpPr>
            <p:cNvPr id="30743" name="Text Box 88"/>
            <p:cNvSpPr txBox="1">
              <a:spLocks noChangeArrowheads="1"/>
            </p:cNvSpPr>
            <p:nvPr/>
          </p:nvSpPr>
          <p:spPr bwMode="auto">
            <a:xfrm>
              <a:off x="2463" y="3021"/>
              <a:ext cx="439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0000FF"/>
                  </a:solidFill>
                </a:rPr>
                <a:t>2008</a:t>
              </a:r>
              <a:endParaRPr lang="en-US" altLang="zh-CN" dirty="0">
                <a:solidFill>
                  <a:srgbClr val="0000FF"/>
                </a:solidFill>
              </a:endParaRPr>
            </a:p>
          </p:txBody>
        </p:sp>
        <p:grpSp>
          <p:nvGrpSpPr>
            <p:cNvPr id="13" name="Group 93"/>
            <p:cNvGrpSpPr/>
            <p:nvPr/>
          </p:nvGrpSpPr>
          <p:grpSpPr bwMode="auto">
            <a:xfrm>
              <a:off x="4259" y="1813"/>
              <a:ext cx="341" cy="925"/>
              <a:chOff x="4259" y="1813"/>
              <a:chExt cx="341" cy="925"/>
            </a:xfrm>
          </p:grpSpPr>
          <p:sp>
            <p:nvSpPr>
              <p:cNvPr id="30748" name="Line 91"/>
              <p:cNvSpPr>
                <a:spLocks noChangeShapeType="1"/>
              </p:cNvSpPr>
              <p:nvPr/>
            </p:nvSpPr>
            <p:spPr bwMode="auto">
              <a:xfrm flipH="1" flipV="1">
                <a:off x="4259" y="1813"/>
                <a:ext cx="75" cy="47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749" name="Freeform 92"/>
              <p:cNvSpPr/>
              <p:nvPr/>
            </p:nvSpPr>
            <p:spPr bwMode="auto">
              <a:xfrm>
                <a:off x="4287" y="1870"/>
                <a:ext cx="313" cy="868"/>
              </a:xfrm>
              <a:custGeom>
                <a:avLst/>
                <a:gdLst>
                  <a:gd name="T0" fmla="*/ 57 w 313"/>
                  <a:gd name="T1" fmla="*/ 0 h 868"/>
                  <a:gd name="T2" fmla="*/ 179 w 313"/>
                  <a:gd name="T3" fmla="*/ 113 h 868"/>
                  <a:gd name="T4" fmla="*/ 283 w 313"/>
                  <a:gd name="T5" fmla="*/ 283 h 868"/>
                  <a:gd name="T6" fmla="*/ 0 w 313"/>
                  <a:gd name="T7" fmla="*/ 868 h 8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3"/>
                  <a:gd name="T13" fmla="*/ 0 h 868"/>
                  <a:gd name="T14" fmla="*/ 313 w 313"/>
                  <a:gd name="T15" fmla="*/ 868 h 8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3" h="868">
                    <a:moveTo>
                      <a:pt x="57" y="0"/>
                    </a:moveTo>
                    <a:cubicBezTo>
                      <a:pt x="99" y="33"/>
                      <a:pt x="141" y="66"/>
                      <a:pt x="179" y="113"/>
                    </a:cubicBezTo>
                    <a:cubicBezTo>
                      <a:pt x="217" y="160"/>
                      <a:pt x="313" y="157"/>
                      <a:pt x="283" y="283"/>
                    </a:cubicBezTo>
                    <a:cubicBezTo>
                      <a:pt x="253" y="409"/>
                      <a:pt x="47" y="770"/>
                      <a:pt x="0" y="868"/>
                    </a:cubicBezTo>
                  </a:path>
                </a:pathLst>
              </a:custGeom>
              <a:noFill/>
              <a:ln w="38100">
                <a:solidFill>
                  <a:srgbClr val="0000FF"/>
                </a:solidFill>
                <a:round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4" name="Group 94"/>
            <p:cNvGrpSpPr/>
            <p:nvPr/>
          </p:nvGrpSpPr>
          <p:grpSpPr bwMode="auto">
            <a:xfrm>
              <a:off x="4310" y="2116"/>
              <a:ext cx="341" cy="925"/>
              <a:chOff x="4259" y="1813"/>
              <a:chExt cx="341" cy="925"/>
            </a:xfrm>
          </p:grpSpPr>
          <p:sp>
            <p:nvSpPr>
              <p:cNvPr id="30746" name="Line 95"/>
              <p:cNvSpPr>
                <a:spLocks noChangeShapeType="1"/>
              </p:cNvSpPr>
              <p:nvPr/>
            </p:nvSpPr>
            <p:spPr bwMode="auto">
              <a:xfrm flipH="1" flipV="1">
                <a:off x="4259" y="1813"/>
                <a:ext cx="75" cy="47"/>
              </a:xfrm>
              <a:prstGeom prst="line">
                <a:avLst/>
              </a:prstGeom>
              <a:noFill/>
              <a:ln w="38100">
                <a:solidFill>
                  <a:srgbClr val="FF3399"/>
                </a:solidFill>
                <a:rou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747" name="Freeform 96"/>
              <p:cNvSpPr/>
              <p:nvPr/>
            </p:nvSpPr>
            <p:spPr bwMode="auto">
              <a:xfrm>
                <a:off x="4287" y="1870"/>
                <a:ext cx="313" cy="868"/>
              </a:xfrm>
              <a:custGeom>
                <a:avLst/>
                <a:gdLst>
                  <a:gd name="T0" fmla="*/ 57 w 313"/>
                  <a:gd name="T1" fmla="*/ 0 h 868"/>
                  <a:gd name="T2" fmla="*/ 179 w 313"/>
                  <a:gd name="T3" fmla="*/ 113 h 868"/>
                  <a:gd name="T4" fmla="*/ 283 w 313"/>
                  <a:gd name="T5" fmla="*/ 283 h 868"/>
                  <a:gd name="T6" fmla="*/ 0 w 313"/>
                  <a:gd name="T7" fmla="*/ 868 h 8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3"/>
                  <a:gd name="T13" fmla="*/ 0 h 868"/>
                  <a:gd name="T14" fmla="*/ 313 w 313"/>
                  <a:gd name="T15" fmla="*/ 868 h 8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3" h="868">
                    <a:moveTo>
                      <a:pt x="57" y="0"/>
                    </a:moveTo>
                    <a:cubicBezTo>
                      <a:pt x="99" y="33"/>
                      <a:pt x="141" y="66"/>
                      <a:pt x="179" y="113"/>
                    </a:cubicBezTo>
                    <a:cubicBezTo>
                      <a:pt x="217" y="160"/>
                      <a:pt x="313" y="157"/>
                      <a:pt x="283" y="283"/>
                    </a:cubicBezTo>
                    <a:cubicBezTo>
                      <a:pt x="253" y="409"/>
                      <a:pt x="47" y="770"/>
                      <a:pt x="0" y="868"/>
                    </a:cubicBezTo>
                  </a:path>
                </a:pathLst>
              </a:custGeom>
              <a:noFill/>
              <a:ln w="38100">
                <a:solidFill>
                  <a:srgbClr val="FF3399"/>
                </a:solidFill>
                <a:round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93633" name="AutoShape 97"/>
          <p:cNvSpPr>
            <a:spLocks noChangeArrowheads="1"/>
          </p:cNvSpPr>
          <p:nvPr/>
        </p:nvSpPr>
        <p:spPr bwMode="auto">
          <a:xfrm>
            <a:off x="886929" y="1937302"/>
            <a:ext cx="3723171" cy="1955800"/>
          </a:xfrm>
          <a:prstGeom prst="wedgeRectCallout">
            <a:avLst>
              <a:gd name="adj1" fmla="val 12759"/>
              <a:gd name="adj2" fmla="val -35329"/>
            </a:avLst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 type="none" w="lg" len="lg"/>
          </a:ln>
        </p:spPr>
        <p:txBody>
          <a:bodyPr wrap="square" lIns="90000" tIns="46800" rIns="90000" bIns="46800" anchor="ctr">
            <a:spAutoFit/>
          </a:bodyPr>
          <a:lstStyle/>
          <a:p>
            <a:pPr eaLnBrk="1" hangingPunct="1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所加的数值：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整数</a:t>
            </a:r>
            <a:r>
              <a:rPr lang="zh-CN" altLang="en-US" sz="2400" dirty="0">
                <a:solidFill>
                  <a:srgbClr val="FF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字节数</a:t>
            </a:r>
            <a:endParaRPr lang="zh-CN" altLang="en-US" sz="2400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400" dirty="0">
                <a:latin typeface="Arial" panose="020B0604020202020204" pitchFamily="34" charset="0"/>
              </a:rPr>
              <a:t>  </a:t>
            </a:r>
            <a:r>
              <a:rPr lang="en-US" altLang="zh-CN" sz="2400" dirty="0">
                <a:latin typeface="Arial" panose="020B0604020202020204" pitchFamily="34" charset="0"/>
              </a:rPr>
              <a:t>q=p-1; 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2400" dirty="0">
                <a:latin typeface="Arial" panose="020B0604020202020204" pitchFamily="34" charset="0"/>
              </a:rPr>
              <a:t>  p++;    --p;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2400" dirty="0">
                <a:latin typeface="Arial" panose="020B0604020202020204" pitchFamily="34" charset="0"/>
              </a:rPr>
              <a:t>  </a:t>
            </a:r>
            <a:r>
              <a:rPr lang="zh-CN" altLang="en-US" sz="2400" dirty="0">
                <a:latin typeface="Arial" panose="020B0604020202020204" pitchFamily="34" charset="0"/>
              </a:rPr>
              <a:t>注意：</a:t>
            </a:r>
            <a:r>
              <a:rPr lang="zh-CN" altLang="en-US" sz="2400" dirty="0">
                <a:solidFill>
                  <a:srgbClr val="FF3399"/>
                </a:solidFill>
                <a:ea typeface="隶书" panose="02010509060101010101" pitchFamily="49" charset="-122"/>
              </a:rPr>
              <a:t>*</a:t>
            </a:r>
            <a:r>
              <a:rPr lang="en-US" altLang="zh-CN" sz="2400" dirty="0">
                <a:latin typeface="Arial" panose="020B0604020202020204" pitchFamily="34" charset="0"/>
              </a:rPr>
              <a:t>p++;  </a:t>
            </a:r>
            <a:r>
              <a:rPr lang="en-US" altLang="zh-CN" sz="2400" dirty="0">
                <a:solidFill>
                  <a:srgbClr val="FF3399"/>
                </a:solidFill>
                <a:ea typeface="隶书" panose="02010509060101010101" pitchFamily="49" charset="-122"/>
              </a:rPr>
              <a:t>*</a:t>
            </a:r>
            <a:r>
              <a:rPr lang="en-US" altLang="zh-CN" sz="2400" dirty="0">
                <a:latin typeface="Arial" panose="020B0604020202020204" pitchFamily="34" charset="0"/>
              </a:rPr>
              <a:t>++p;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2400" dirty="0">
                <a:latin typeface="Arial" panose="020B0604020202020204" pitchFamily="34" charset="0"/>
              </a:rPr>
              <a:t>  </a:t>
            </a:r>
            <a:r>
              <a:rPr lang="zh-CN" altLang="en-US" sz="2400" dirty="0">
                <a:latin typeface="Arial" panose="020B0604020202020204" pitchFamily="34" charset="0"/>
              </a:rPr>
              <a:t>不同于 </a:t>
            </a: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</a:rPr>
              <a:t>(</a:t>
            </a:r>
            <a:r>
              <a:rPr lang="en-US" altLang="zh-CN" sz="2400" dirty="0">
                <a:solidFill>
                  <a:srgbClr val="FF3399"/>
                </a:solidFill>
                <a:ea typeface="隶书" panose="02010509060101010101" pitchFamily="49" charset="-122"/>
              </a:rPr>
              <a:t>*</a:t>
            </a:r>
            <a:r>
              <a:rPr lang="en-US" altLang="zh-CN" sz="2400" dirty="0">
                <a:latin typeface="Arial" panose="020B0604020202020204" pitchFamily="34" charset="0"/>
              </a:rPr>
              <a:t>p</a:t>
            </a: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</a:rPr>
              <a:t>)</a:t>
            </a:r>
            <a:r>
              <a:rPr lang="en-US" altLang="zh-CN" sz="2400" dirty="0">
                <a:latin typeface="Arial" panose="020B0604020202020204" pitchFamily="34" charset="0"/>
              </a:rPr>
              <a:t>++; ++ </a:t>
            </a: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</a:rPr>
              <a:t>(</a:t>
            </a:r>
            <a:r>
              <a:rPr lang="en-US" altLang="zh-CN" sz="2400" dirty="0">
                <a:solidFill>
                  <a:srgbClr val="FF3399"/>
                </a:solidFill>
                <a:ea typeface="隶书" panose="02010509060101010101" pitchFamily="49" charset="-122"/>
              </a:rPr>
              <a:t>*</a:t>
            </a:r>
            <a:r>
              <a:rPr lang="en-US" altLang="zh-CN" sz="2400" dirty="0">
                <a:latin typeface="Arial" panose="020B0604020202020204" pitchFamily="34" charset="0"/>
              </a:rPr>
              <a:t>p</a:t>
            </a: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</a:rPr>
              <a:t>)</a:t>
            </a:r>
            <a:r>
              <a:rPr lang="en-US" altLang="zh-CN" sz="2400" dirty="0">
                <a:latin typeface="Arial" panose="020B0604020202020204" pitchFamily="34" charset="0"/>
              </a:rPr>
              <a:t>;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193635" name="Rectangle 99"/>
          <p:cNvSpPr>
            <a:spLocks noChangeArrowheads="1"/>
          </p:cNvSpPr>
          <p:nvPr/>
        </p:nvSpPr>
        <p:spPr bwMode="auto">
          <a:xfrm>
            <a:off x="880578" y="4116940"/>
            <a:ext cx="3691421" cy="1200329"/>
          </a:xfrm>
          <a:prstGeom prst="rect">
            <a:avLst/>
          </a:prstGeom>
          <a:noFill/>
          <a:ln w="38100">
            <a:solidFill>
              <a:srgbClr val="339933"/>
            </a:solidFill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指针变量</a:t>
            </a:r>
            <a:r>
              <a:rPr lang="en-US" altLang="zh-CN" sz="2400" b="1" dirty="0">
                <a:solidFill>
                  <a:srgbClr val="FF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指针变量</a:t>
            </a:r>
            <a:endParaRPr lang="zh-CN" altLang="en-US" sz="2400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zh-CN" altLang="en-US" sz="2400" dirty="0">
                <a:solidFill>
                  <a:srgbClr val="FF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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整数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多少个数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dirty="0">
                <a:latin typeface="Arial" panose="020B0604020202020204" pitchFamily="34" charset="0"/>
              </a:rPr>
              <a:t>  q-p </a:t>
            </a:r>
            <a:r>
              <a:rPr lang="en-US" altLang="zh-CN" sz="2400" dirty="0">
                <a:solidFill>
                  <a:srgbClr val="FF3399"/>
                </a:solidFill>
                <a:latin typeface="Arial" panose="020B0604020202020204" pitchFamily="34" charset="0"/>
                <a:ea typeface="隶书" panose="02010509060101010101" pitchFamily="49" charset="-122"/>
                <a:sym typeface="Wingdings" panose="05000000000000000000" pitchFamily="2" charset="2"/>
              </a:rPr>
              <a:t>1</a:t>
            </a:r>
            <a:r>
              <a:rPr lang="en-US" altLang="zh-CN" sz="2400" dirty="0">
                <a:latin typeface="Arial" panose="020B0604020202020204" pitchFamily="34" charset="0"/>
              </a:rPr>
              <a:t>;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193637" name="Rectangle 101"/>
          <p:cNvSpPr>
            <a:spLocks noChangeArrowheads="1"/>
          </p:cNvSpPr>
          <p:nvPr/>
        </p:nvSpPr>
        <p:spPr bwMode="auto">
          <a:xfrm>
            <a:off x="885342" y="5640940"/>
            <a:ext cx="3686658" cy="830997"/>
          </a:xfrm>
          <a:prstGeom prst="rect">
            <a:avLst/>
          </a:prstGeom>
          <a:noFill/>
          <a:ln w="38100">
            <a:solidFill>
              <a:srgbClr val="339933"/>
            </a:solidFill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关系运算</a:t>
            </a:r>
            <a:endParaRPr lang="zh-CN" altLang="en-US" sz="2400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400" dirty="0">
                <a:latin typeface="Arial" panose="020B0604020202020204" pitchFamily="34" charset="0"/>
              </a:rPr>
              <a:t>   </a:t>
            </a:r>
            <a:r>
              <a:rPr lang="en-US" altLang="zh-CN" sz="2400" dirty="0">
                <a:latin typeface="Arial" panose="020B0604020202020204" pitchFamily="34" charset="0"/>
              </a:rPr>
              <a:t>p&lt;q </a:t>
            </a:r>
            <a:r>
              <a:rPr lang="en-US" altLang="zh-CN" sz="2400" dirty="0">
                <a:solidFill>
                  <a:srgbClr val="FF3399"/>
                </a:solidFill>
                <a:latin typeface="Arial" panose="020B0604020202020204" pitchFamily="34" charset="0"/>
                <a:ea typeface="隶书" panose="02010509060101010101" pitchFamily="49" charset="-122"/>
                <a:sym typeface="Wingdings" panose="05000000000000000000" pitchFamily="2" charset="2"/>
              </a:rPr>
              <a:t>1</a:t>
            </a:r>
            <a:r>
              <a:rPr lang="en-US" altLang="zh-CN" sz="2400" dirty="0">
                <a:latin typeface="Arial" panose="020B0604020202020204" pitchFamily="34" charset="0"/>
              </a:rPr>
              <a:t>;     p==q </a:t>
            </a:r>
            <a:r>
              <a:rPr lang="en-US" altLang="zh-CN" sz="2400" dirty="0">
                <a:solidFill>
                  <a:srgbClr val="FF3399"/>
                </a:solidFill>
                <a:latin typeface="Arial" panose="020B0604020202020204" pitchFamily="34" charset="0"/>
                <a:ea typeface="隶书" panose="02010509060101010101" pitchFamily="49" charset="-122"/>
                <a:sym typeface="Wingdings" panose="05000000000000000000" pitchFamily="2" charset="2"/>
              </a:rPr>
              <a:t>0</a:t>
            </a:r>
            <a:r>
              <a:rPr lang="en-US" altLang="zh-CN" sz="2400" dirty="0">
                <a:latin typeface="Arial" panose="020B0604020202020204" pitchFamily="34" charset="0"/>
              </a:rPr>
              <a:t>;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86" name="Rectangle 9"/>
          <p:cNvSpPr txBox="1">
            <a:spLocks noChangeArrowheads="1"/>
          </p:cNvSpPr>
          <p:nvPr/>
        </p:nvSpPr>
        <p:spPr bwMode="auto">
          <a:xfrm>
            <a:off x="1043363" y="304800"/>
            <a:ext cx="7623559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指针变量 </a:t>
            </a:r>
            <a:r>
              <a:rPr lang="en-US" altLang="zh-CN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+/- </a:t>
            </a:r>
            <a:r>
              <a:rPr lang="zh-CN" altLang="en-US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整数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新的地址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3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3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936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3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3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3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3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616" grpId="0" animBg="1" autoUpdateAnimBg="0"/>
      <p:bldP spid="193633" grpId="0" animBg="1" autoUpdateAnimBg="0"/>
      <p:bldP spid="193635" grpId="0" animBg="1" autoUpdateAnimBg="0"/>
      <p:bldP spid="193637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1304925" y="1705422"/>
            <a:ext cx="2845826" cy="231050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</a:ln>
        </p:spPr>
        <p:txBody>
          <a:bodyPr wrap="square" lIns="90000" tIns="46800" rIns="90000" bIns="46800" anchor="ctr">
            <a:spAutoFit/>
          </a:bodyPr>
          <a:lstStyle/>
          <a:p>
            <a:pPr eaLnBrk="1" hangingPunct="1"/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例  </a:t>
            </a:r>
            <a:r>
              <a:rPr lang="en-US" altLang="zh-CN" sz="2400" dirty="0"/>
              <a:t>main(  )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    {    int  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=10;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      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  *p;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          </a:t>
            </a:r>
            <a:r>
              <a:rPr lang="en-US" altLang="zh-CN" sz="2400" dirty="0">
                <a:solidFill>
                  <a:schemeClr val="accent2"/>
                </a:solidFill>
              </a:rPr>
              <a:t>*p=</a:t>
            </a:r>
            <a:r>
              <a:rPr lang="en-US" altLang="zh-CN" sz="2400" dirty="0" err="1">
                <a:solidFill>
                  <a:schemeClr val="accent2"/>
                </a:solidFill>
              </a:rPr>
              <a:t>i</a:t>
            </a:r>
            <a:r>
              <a:rPr lang="en-US" altLang="zh-CN" sz="2400" dirty="0">
                <a:solidFill>
                  <a:schemeClr val="accent2"/>
                </a:solidFill>
              </a:rPr>
              <a:t>;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          cout&lt;&lt;*p;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       }</a:t>
            </a:r>
            <a:endParaRPr lang="en-US" altLang="zh-CN" sz="2400" dirty="0"/>
          </a:p>
        </p:txBody>
      </p:sp>
      <p:sp>
        <p:nvSpPr>
          <p:cNvPr id="102406" name="AutoShape 6"/>
          <p:cNvSpPr>
            <a:spLocks noChangeArrowheads="1"/>
          </p:cNvSpPr>
          <p:nvPr/>
        </p:nvSpPr>
        <p:spPr bwMode="auto">
          <a:xfrm>
            <a:off x="749300" y="2805112"/>
            <a:ext cx="1485900" cy="820738"/>
          </a:xfrm>
          <a:prstGeom prst="irregularSeal2">
            <a:avLst/>
          </a:prstGeom>
          <a:solidFill>
            <a:srgbClr val="CCFFFF"/>
          </a:solidFill>
          <a:ln w="38100">
            <a:solidFill>
              <a:schemeClr val="tx2"/>
            </a:solidFill>
            <a:miter lim="800000"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zh-CN" altLang="en-US" sz="2000" b="1" dirty="0">
                <a:solidFill>
                  <a:schemeClr val="accent2"/>
                </a:solidFill>
              </a:rPr>
              <a:t>危险！</a:t>
            </a:r>
            <a:endParaRPr lang="zh-CN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102408" name="Text Box 8"/>
          <p:cNvSpPr txBox="1">
            <a:spLocks noChangeArrowheads="1"/>
          </p:cNvSpPr>
          <p:nvPr/>
        </p:nvSpPr>
        <p:spPr bwMode="auto">
          <a:xfrm>
            <a:off x="1317625" y="4175056"/>
            <a:ext cx="2833125" cy="2679837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lang="zh-CN" altLang="en-US" sz="2400" dirty="0">
                <a:ea typeface="隶书" panose="02010509060101010101" pitchFamily="49" charset="-122"/>
              </a:rPr>
              <a:t>例</a:t>
            </a:r>
            <a:r>
              <a:rPr lang="zh-CN" altLang="en-US" sz="2400" dirty="0"/>
              <a:t>    </a:t>
            </a:r>
            <a:r>
              <a:rPr lang="en-US" altLang="zh-CN" sz="2400" dirty="0"/>
              <a:t>main(  )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       {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 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=10,k;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         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  *p;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             </a:t>
            </a:r>
            <a:r>
              <a:rPr lang="en-US" altLang="zh-CN" sz="2400" dirty="0">
                <a:solidFill>
                  <a:schemeClr val="accent2"/>
                </a:solidFill>
              </a:rPr>
              <a:t>p=&amp;k;</a:t>
            </a:r>
            <a:endParaRPr lang="en-US" altLang="zh-CN" sz="2400" dirty="0">
              <a:solidFill>
                <a:schemeClr val="accent2"/>
              </a:solidFill>
            </a:endParaRPr>
          </a:p>
          <a:p>
            <a:pPr eaLnBrk="1" hangingPunct="1"/>
            <a:r>
              <a:rPr lang="en-US" altLang="zh-CN" sz="2400" dirty="0"/>
              <a:t>             *p=</a:t>
            </a:r>
            <a:r>
              <a:rPr lang="en-US" altLang="zh-CN" sz="2400" dirty="0" err="1"/>
              <a:t>i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            cout&lt;&lt;*p;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       }</a:t>
            </a:r>
            <a:endParaRPr lang="en-US" altLang="zh-CN" sz="2400" dirty="0"/>
          </a:p>
        </p:txBody>
      </p:sp>
      <p:grpSp>
        <p:nvGrpSpPr>
          <p:cNvPr id="2" name="Group 50"/>
          <p:cNvGrpSpPr/>
          <p:nvPr/>
        </p:nvGrpSpPr>
        <p:grpSpPr bwMode="auto">
          <a:xfrm>
            <a:off x="4819650" y="1817687"/>
            <a:ext cx="4324350" cy="4625975"/>
            <a:chOff x="2719" y="830"/>
            <a:chExt cx="2724" cy="2914"/>
          </a:xfrm>
        </p:grpSpPr>
        <p:sp>
          <p:nvSpPr>
            <p:cNvPr id="31751" name="Freeform 14"/>
            <p:cNvSpPr/>
            <p:nvPr/>
          </p:nvSpPr>
          <p:spPr bwMode="auto">
            <a:xfrm>
              <a:off x="3184" y="3388"/>
              <a:ext cx="1211" cy="356"/>
            </a:xfrm>
            <a:custGeom>
              <a:avLst/>
              <a:gdLst>
                <a:gd name="T0" fmla="*/ 0 w 1211"/>
                <a:gd name="T1" fmla="*/ 99 h 456"/>
                <a:gd name="T2" fmla="*/ 500 w 1211"/>
                <a:gd name="T3" fmla="*/ 25 h 456"/>
                <a:gd name="T4" fmla="*/ 1089 w 1211"/>
                <a:gd name="T5" fmla="*/ 249 h 456"/>
                <a:gd name="T6" fmla="*/ 1211 w 1211"/>
                <a:gd name="T7" fmla="*/ 201 h 4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11"/>
                <a:gd name="T13" fmla="*/ 0 h 456"/>
                <a:gd name="T14" fmla="*/ 1211 w 1211"/>
                <a:gd name="T15" fmla="*/ 456 h 4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2" name="Freeform 15"/>
            <p:cNvSpPr/>
            <p:nvPr/>
          </p:nvSpPr>
          <p:spPr bwMode="auto">
            <a:xfrm>
              <a:off x="3185" y="304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2"/>
                <a:gd name="T31" fmla="*/ 0 h 672"/>
                <a:gd name="T32" fmla="*/ 1212 w 1212"/>
                <a:gd name="T33" fmla="*/ 672 h 6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3" name="Rectangle 16"/>
            <p:cNvSpPr>
              <a:spLocks noChangeArrowheads="1"/>
            </p:cNvSpPr>
            <p:nvPr/>
          </p:nvSpPr>
          <p:spPr bwMode="auto">
            <a:xfrm>
              <a:off x="3184" y="830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zh-CN" altLang="zh-CN" sz="2000"/>
            </a:p>
          </p:txBody>
        </p:sp>
        <p:sp>
          <p:nvSpPr>
            <p:cNvPr id="31754" name="Line 17"/>
            <p:cNvSpPr>
              <a:spLocks noChangeShapeType="1"/>
            </p:cNvSpPr>
            <p:nvPr/>
          </p:nvSpPr>
          <p:spPr bwMode="auto">
            <a:xfrm>
              <a:off x="3196" y="126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5" name="Line 18"/>
            <p:cNvSpPr>
              <a:spLocks noChangeShapeType="1"/>
            </p:cNvSpPr>
            <p:nvPr/>
          </p:nvSpPr>
          <p:spPr bwMode="auto">
            <a:xfrm>
              <a:off x="3196" y="1524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6" name="Line 19"/>
            <p:cNvSpPr>
              <a:spLocks noChangeShapeType="1"/>
            </p:cNvSpPr>
            <p:nvPr/>
          </p:nvSpPr>
          <p:spPr bwMode="auto">
            <a:xfrm>
              <a:off x="3196" y="1757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8" name="Line 21"/>
            <p:cNvSpPr>
              <a:spLocks noChangeShapeType="1"/>
            </p:cNvSpPr>
            <p:nvPr/>
          </p:nvSpPr>
          <p:spPr bwMode="auto">
            <a:xfrm>
              <a:off x="3184" y="227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9" name="Line 22"/>
            <p:cNvSpPr>
              <a:spLocks noChangeShapeType="1"/>
            </p:cNvSpPr>
            <p:nvPr/>
          </p:nvSpPr>
          <p:spPr bwMode="auto">
            <a:xfrm>
              <a:off x="3196" y="2812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0" name="Line 23"/>
            <p:cNvSpPr>
              <a:spLocks noChangeShapeType="1"/>
            </p:cNvSpPr>
            <p:nvPr/>
          </p:nvSpPr>
          <p:spPr bwMode="auto">
            <a:xfrm>
              <a:off x="3184" y="3051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1" name="Line 24"/>
            <p:cNvSpPr>
              <a:spLocks noChangeShapeType="1"/>
            </p:cNvSpPr>
            <p:nvPr/>
          </p:nvSpPr>
          <p:spPr bwMode="auto">
            <a:xfrm>
              <a:off x="4395" y="3051"/>
              <a:ext cx="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2" name="Text Box 25"/>
            <p:cNvSpPr txBox="1">
              <a:spLocks noChangeArrowheads="1"/>
            </p:cNvSpPr>
            <p:nvPr/>
          </p:nvSpPr>
          <p:spPr bwMode="auto">
            <a:xfrm>
              <a:off x="3675" y="888"/>
              <a:ext cx="308" cy="33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eaVert" wrap="none" anchor="ctr">
              <a:spAutoFit/>
            </a:bodyPr>
            <a:lstStyle/>
            <a:p>
              <a:pPr algn="ctr"/>
              <a:r>
                <a:rPr lang="en-US" altLang="zh-CN" sz="2000"/>
                <a:t>…...</a:t>
              </a:r>
              <a:endParaRPr lang="en-US" altLang="zh-CN" sz="2000"/>
            </a:p>
          </p:txBody>
        </p:sp>
        <p:sp>
          <p:nvSpPr>
            <p:cNvPr id="31763" name="Text Box 26"/>
            <p:cNvSpPr txBox="1">
              <a:spLocks noChangeArrowheads="1"/>
            </p:cNvSpPr>
            <p:nvPr/>
          </p:nvSpPr>
          <p:spPr bwMode="auto">
            <a:xfrm>
              <a:off x="3674" y="3093"/>
              <a:ext cx="308" cy="33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eaVert" wrap="none" anchor="ctr">
              <a:spAutoFit/>
            </a:bodyPr>
            <a:lstStyle/>
            <a:p>
              <a:pPr algn="ctr"/>
              <a:r>
                <a:rPr lang="en-US" altLang="zh-CN" sz="2000"/>
                <a:t>…...</a:t>
              </a:r>
              <a:endParaRPr lang="en-US" altLang="zh-CN" sz="2000"/>
            </a:p>
          </p:txBody>
        </p:sp>
        <p:sp>
          <p:nvSpPr>
            <p:cNvPr id="31764" name="Text Box 27"/>
            <p:cNvSpPr txBox="1">
              <a:spLocks noChangeArrowheads="1"/>
            </p:cNvSpPr>
            <p:nvPr/>
          </p:nvSpPr>
          <p:spPr bwMode="auto">
            <a:xfrm>
              <a:off x="2753" y="1158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2000</a:t>
              </a:r>
              <a:endParaRPr lang="en-US" altLang="zh-CN" sz="2000"/>
            </a:p>
          </p:txBody>
        </p:sp>
        <p:sp>
          <p:nvSpPr>
            <p:cNvPr id="31765" name="Text Box 28"/>
            <p:cNvSpPr txBox="1">
              <a:spLocks noChangeArrowheads="1"/>
            </p:cNvSpPr>
            <p:nvPr/>
          </p:nvSpPr>
          <p:spPr bwMode="auto">
            <a:xfrm>
              <a:off x="2733" y="2128"/>
              <a:ext cx="476" cy="2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/>
                <a:t>2008</a:t>
              </a:r>
              <a:endParaRPr lang="en-US" altLang="zh-CN" sz="2000" dirty="0"/>
            </a:p>
          </p:txBody>
        </p:sp>
        <p:sp>
          <p:nvSpPr>
            <p:cNvPr id="31766" name="Text Box 29"/>
            <p:cNvSpPr txBox="1">
              <a:spLocks noChangeArrowheads="1"/>
            </p:cNvSpPr>
            <p:nvPr/>
          </p:nvSpPr>
          <p:spPr bwMode="auto">
            <a:xfrm>
              <a:off x="2719" y="2613"/>
              <a:ext cx="503" cy="2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/>
                <a:t>200C</a:t>
              </a:r>
              <a:endParaRPr lang="en-US" altLang="zh-CN" sz="2000" dirty="0"/>
            </a:p>
          </p:txBody>
        </p:sp>
        <p:sp>
          <p:nvSpPr>
            <p:cNvPr id="31769" name="Line 32"/>
            <p:cNvSpPr>
              <a:spLocks noChangeShapeType="1"/>
            </p:cNvSpPr>
            <p:nvPr/>
          </p:nvSpPr>
          <p:spPr bwMode="auto">
            <a:xfrm flipH="1">
              <a:off x="4385" y="1272"/>
              <a:ext cx="2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0" name="Text Box 33"/>
            <p:cNvSpPr txBox="1">
              <a:spLocks noChangeArrowheads="1"/>
            </p:cNvSpPr>
            <p:nvPr/>
          </p:nvSpPr>
          <p:spPr bwMode="auto">
            <a:xfrm>
              <a:off x="4567" y="1118"/>
              <a:ext cx="809" cy="288"/>
            </a:xfrm>
            <a:prstGeom prst="rect">
              <a:avLst/>
            </a:prstGeom>
            <a:noFill/>
            <a:ln w="9525">
              <a:noFill/>
              <a:miter lim="800000"/>
              <a:headEnd type="none" w="lg" len="lg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000"/>
                <a:t>整型变量</a:t>
              </a:r>
              <a:r>
                <a:rPr lang="en-US" altLang="zh-CN">
                  <a:solidFill>
                    <a:srgbClr val="0000FF"/>
                  </a:solidFill>
                </a:rPr>
                <a:t>i</a:t>
              </a:r>
              <a:endParaRPr lang="en-US" altLang="zh-CN" sz="2000"/>
            </a:p>
          </p:txBody>
        </p:sp>
        <p:sp>
          <p:nvSpPr>
            <p:cNvPr id="31771" name="Text Box 34"/>
            <p:cNvSpPr txBox="1">
              <a:spLocks noChangeArrowheads="1"/>
            </p:cNvSpPr>
            <p:nvPr/>
          </p:nvSpPr>
          <p:spPr bwMode="auto">
            <a:xfrm>
              <a:off x="3585" y="138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0000FF"/>
                  </a:solidFill>
                </a:rPr>
                <a:t>10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sp>
          <p:nvSpPr>
            <p:cNvPr id="31772" name="Line 35"/>
            <p:cNvSpPr>
              <a:spLocks noChangeShapeType="1"/>
            </p:cNvSpPr>
            <p:nvPr/>
          </p:nvSpPr>
          <p:spPr bwMode="auto">
            <a:xfrm flipH="1">
              <a:off x="4409" y="2268"/>
              <a:ext cx="2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3" name="Text Box 36"/>
            <p:cNvSpPr txBox="1">
              <a:spLocks noChangeArrowheads="1"/>
            </p:cNvSpPr>
            <p:nvPr/>
          </p:nvSpPr>
          <p:spPr bwMode="auto">
            <a:xfrm>
              <a:off x="4591" y="2114"/>
              <a:ext cx="852" cy="288"/>
            </a:xfrm>
            <a:prstGeom prst="rect">
              <a:avLst/>
            </a:prstGeom>
            <a:noFill/>
            <a:ln w="9525">
              <a:noFill/>
              <a:miter lim="800000"/>
              <a:headEnd type="none" w="lg" len="lg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000"/>
                <a:t>指针变量</a:t>
              </a:r>
              <a:r>
                <a:rPr lang="en-US" altLang="zh-CN">
                  <a:solidFill>
                    <a:schemeClr val="accent2"/>
                  </a:solidFill>
                </a:rPr>
                <a:t>p</a:t>
              </a:r>
              <a:endParaRPr lang="en-US" altLang="zh-CN" sz="2000"/>
            </a:p>
          </p:txBody>
        </p:sp>
        <p:sp>
          <p:nvSpPr>
            <p:cNvPr id="31775" name="Text Box 38"/>
            <p:cNvSpPr txBox="1">
              <a:spLocks noChangeArrowheads="1"/>
            </p:cNvSpPr>
            <p:nvPr/>
          </p:nvSpPr>
          <p:spPr bwMode="auto">
            <a:xfrm>
              <a:off x="2733" y="1643"/>
              <a:ext cx="476" cy="2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/>
                <a:t>2004</a:t>
              </a:r>
              <a:endParaRPr lang="en-US" altLang="zh-CN" sz="2000" dirty="0"/>
            </a:p>
          </p:txBody>
        </p:sp>
        <p:sp>
          <p:nvSpPr>
            <p:cNvPr id="31777" name="Text Box 41"/>
            <p:cNvSpPr txBox="1">
              <a:spLocks noChangeArrowheads="1"/>
            </p:cNvSpPr>
            <p:nvPr/>
          </p:nvSpPr>
          <p:spPr bwMode="auto">
            <a:xfrm>
              <a:off x="3477" y="2406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>
                  <a:solidFill>
                    <a:srgbClr val="0000FF"/>
                  </a:solidFill>
                </a:rPr>
                <a:t>随机值</a:t>
              </a:r>
              <a:endParaRPr lang="zh-CN" altLang="en-US" sz="2000">
                <a:solidFill>
                  <a:schemeClr val="accent2"/>
                </a:solidFill>
              </a:endParaRPr>
            </a:p>
          </p:txBody>
        </p:sp>
        <p:sp>
          <p:nvSpPr>
            <p:cNvPr id="31778" name="AutoShape 45"/>
            <p:cNvSpPr>
              <a:spLocks noChangeArrowheads="1"/>
            </p:cNvSpPr>
            <p:nvPr/>
          </p:nvSpPr>
          <p:spPr bwMode="auto">
            <a:xfrm>
              <a:off x="3404" y="2280"/>
              <a:ext cx="756" cy="528"/>
            </a:xfrm>
            <a:prstGeom prst="irregularSeal1">
              <a:avLst/>
            </a:prstGeom>
            <a:noFill/>
            <a:ln w="38100">
              <a:solidFill>
                <a:srgbClr val="FF3300"/>
              </a:solidFill>
              <a:miter lim="800000"/>
              <a:headEnd type="none" w="lg" len="lg"/>
            </a:ln>
          </p:spPr>
          <p:txBody>
            <a:bodyPr wrap="none" lIns="90000" tIns="46800" rIns="90000" bIns="46800" anchor="ctr"/>
            <a:lstStyle/>
            <a:p>
              <a:pPr algn="ctr" eaLnBrk="1" hangingPunct="1"/>
              <a:endParaRPr lang="zh-CN" altLang="zh-CN">
                <a:solidFill>
                  <a:schemeClr val="accent2"/>
                </a:solidFill>
                <a:ea typeface="隶书" panose="02010509060101010101" pitchFamily="49" charset="-122"/>
              </a:endParaRPr>
            </a:p>
          </p:txBody>
        </p:sp>
      </p:grpSp>
      <p:sp>
        <p:nvSpPr>
          <p:cNvPr id="31750" name="Rectangle 52"/>
          <p:cNvSpPr>
            <a:spLocks noGrp="1" noChangeArrowheads="1"/>
          </p:cNvSpPr>
          <p:nvPr>
            <p:ph type="title"/>
          </p:nvPr>
        </p:nvSpPr>
        <p:spPr>
          <a:xfrm>
            <a:off x="1148866" y="1033670"/>
            <a:ext cx="7751763" cy="557213"/>
          </a:xfrm>
        </p:spPr>
        <p:txBody>
          <a:bodyPr/>
          <a:lstStyle/>
          <a:p>
            <a:pPr algn="l" eaLnBrk="1" hangingPunct="1"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指针变量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必须先赋值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再使用！</a:t>
            </a:r>
            <a:endParaRPr lang="zh-CN" altLang="en-US" sz="2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5" name="Group 79"/>
          <p:cNvGrpSpPr/>
          <p:nvPr/>
        </p:nvGrpSpPr>
        <p:grpSpPr bwMode="auto">
          <a:xfrm>
            <a:off x="1152043" y="245281"/>
            <a:ext cx="5106868" cy="653354"/>
            <a:chOff x="624" y="670"/>
            <a:chExt cx="3386" cy="547"/>
          </a:xfrm>
        </p:grpSpPr>
        <p:sp>
          <p:nvSpPr>
            <p:cNvPr id="36" name="AutoShape 80"/>
            <p:cNvSpPr>
              <a:spLocks noChangeArrowheads="1"/>
            </p:cNvSpPr>
            <p:nvPr/>
          </p:nvSpPr>
          <p:spPr bwMode="gray">
            <a:xfrm>
              <a:off x="624" y="670"/>
              <a:ext cx="1302" cy="547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8F4BE"/>
                </a:gs>
              </a:gsLst>
              <a:lin ang="2700000" scaled="1"/>
            </a:gradFill>
            <a:ln w="50800">
              <a:solidFill>
                <a:srgbClr val="44988C"/>
              </a:solidFill>
              <a:rou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7" name="Text Box 81"/>
            <p:cNvSpPr txBox="1">
              <a:spLocks noChangeArrowheads="1"/>
            </p:cNvSpPr>
            <p:nvPr/>
          </p:nvSpPr>
          <p:spPr bwMode="gray">
            <a:xfrm>
              <a:off x="707" y="724"/>
              <a:ext cx="3303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800" dirty="0">
                  <a:solidFill>
                    <a:srgbClr val="000000"/>
                  </a:solidFill>
                  <a:ea typeface="宋体" panose="02010600030101010101" pitchFamily="2" charset="-122"/>
                </a:rPr>
                <a:t>注意事项</a:t>
              </a:r>
              <a:endPara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24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5" grpId="0" animBg="1" autoUpdateAnimBg="0"/>
      <p:bldP spid="102406" grpId="0" animBg="1" autoUpdateAnimBg="0"/>
      <p:bldP spid="102408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517699" y="1608730"/>
            <a:ext cx="4743242" cy="99170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</a:pP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定义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: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指针变量值为零 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742950" lvl="1" indent="-285750" eaLnBrk="1" hangingPunct="1">
              <a:spcBef>
                <a:spcPct val="20000"/>
              </a:spcBef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   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例如： </a:t>
            </a:r>
            <a:r>
              <a:rPr lang="en-US" altLang="zh-CN" sz="2800" dirty="0" err="1">
                <a:solidFill>
                  <a:srgbClr val="3366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int</a:t>
            </a:r>
            <a:r>
              <a:rPr lang="en-US" altLang="zh-CN" sz="2800" dirty="0">
                <a:solidFill>
                  <a:srgbClr val="3366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*p=0;</a:t>
            </a:r>
            <a:r>
              <a:rPr lang="en-US" altLang="zh-CN" sz="2800" dirty="0">
                <a:solidFill>
                  <a:srgbClr val="339933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sz="280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08549" name="AutoShape 5"/>
          <p:cNvSpPr>
            <a:spLocks noChangeArrowheads="1"/>
          </p:cNvSpPr>
          <p:nvPr/>
        </p:nvSpPr>
        <p:spPr bwMode="auto">
          <a:xfrm>
            <a:off x="5430424" y="1636203"/>
            <a:ext cx="3382500" cy="1017844"/>
          </a:xfrm>
          <a:prstGeom prst="wedgeRectCallout">
            <a:avLst>
              <a:gd name="adj1" fmla="val -61995"/>
              <a:gd name="adj2" fmla="val 29793"/>
            </a:avLst>
          </a:prstGeom>
          <a:noFill/>
          <a:ln w="38100">
            <a:solidFill>
              <a:srgbClr val="339933"/>
            </a:solidFill>
            <a:miter lim="800000"/>
            <a:headEnd type="none" w="lg" len="lg"/>
          </a:ln>
        </p:spPr>
        <p:txBody>
          <a:bodyPr wrap="square" lIns="90000" tIns="46800" rIns="90000" bIns="46800" anchor="ctr">
            <a:spAutoFit/>
          </a:bodyPr>
          <a:lstStyle/>
          <a:p>
            <a:pPr eaLnBrk="1" hangingPunct="1"/>
            <a:r>
              <a:rPr lang="en-US" altLang="zh-CN" sz="20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zh-CN" altLang="zh-CN" sz="2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指向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地址为0的</a:t>
            </a:r>
            <a:r>
              <a:rPr lang="zh-CN" altLang="zh-CN" sz="2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内存单元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；</a:t>
            </a: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/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系统</a:t>
            </a:r>
            <a:r>
              <a:rPr lang="zh-CN" altLang="zh-CN" sz="2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保证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该单元</a:t>
            </a:r>
            <a:r>
              <a:rPr lang="zh-CN" altLang="zh-CN" sz="2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不作它用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；</a:t>
            </a: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/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表示</a:t>
            </a:r>
            <a:r>
              <a:rPr lang="zh-CN" altLang="zh-CN" sz="2000" dirty="0">
                <a:solidFill>
                  <a:srgbClr val="339933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指针变量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的值</a:t>
            </a:r>
            <a:r>
              <a:rPr lang="zh-CN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没有意义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1329180" y="2860426"/>
            <a:ext cx="2797198" cy="833178"/>
          </a:xfrm>
          <a:prstGeom prst="rect">
            <a:avLst/>
          </a:prstGeom>
          <a:noFill/>
          <a:ln w="38100">
            <a:solidFill>
              <a:srgbClr val="339933"/>
            </a:solidFill>
            <a:miter lim="800000"/>
            <a:headEnd type="none" w="lg" len="lg"/>
          </a:ln>
        </p:spPr>
        <p:txBody>
          <a:bodyPr wrap="square" lIns="90000" tIns="46800" rIns="90000" bIns="46800" anchor="ctr">
            <a:spAutoFit/>
          </a:bodyPr>
          <a:lstStyle/>
          <a:p>
            <a:pPr eaLnBrk="1" hangingPunct="1"/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#define  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0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*p=NULL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8551" name="Rectangle 7"/>
          <p:cNvSpPr>
            <a:spLocks noChangeArrowheads="1"/>
          </p:cNvSpPr>
          <p:nvPr/>
        </p:nvSpPr>
        <p:spPr bwMode="auto">
          <a:xfrm>
            <a:off x="-183322" y="4432506"/>
            <a:ext cx="6241774" cy="2011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p=NULL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与</a:t>
            </a:r>
            <a:r>
              <a:rPr lang="zh-CN" altLang="zh-CN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未对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zh-CN" altLang="zh-CN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赋值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不同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用途:   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2057400" lvl="4" indent="-228600" eaLnBrk="1" hangingPunct="1">
              <a:spcBef>
                <a:spcPct val="20000"/>
              </a:spcBef>
              <a:buClr>
                <a:srgbClr val="FF66FF"/>
              </a:buClr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避免指针变量的非法引用</a:t>
            </a:r>
            <a:endParaRPr lang="zh-CN" altLang="zh-CN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2057400" lvl="4" indent="-228600" eaLnBrk="1" hangingPunct="1">
              <a:spcBef>
                <a:spcPct val="20000"/>
              </a:spcBef>
              <a:buClr>
                <a:srgbClr val="FF00FF"/>
              </a:buClr>
              <a:buFont typeface="Wingdings" panose="05000000000000000000" pitchFamily="2" charset="2"/>
              <a:buChar char="Ø"/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在程序中常作为</a:t>
            </a:r>
            <a:r>
              <a:rPr lang="zh-CN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状态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比较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08552" name="Text Box 8"/>
          <p:cNvSpPr txBox="1">
            <a:spLocks noChangeArrowheads="1"/>
          </p:cNvSpPr>
          <p:nvPr/>
        </p:nvSpPr>
        <p:spPr bwMode="auto">
          <a:xfrm>
            <a:off x="5864018" y="3785462"/>
            <a:ext cx="2825110" cy="2310505"/>
          </a:xfrm>
          <a:prstGeom prst="rect">
            <a:avLst/>
          </a:prstGeom>
          <a:noFill/>
          <a:ln w="38100">
            <a:solidFill>
              <a:srgbClr val="339933"/>
            </a:solidFill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*p;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......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while(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p!=NULL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{    ...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}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9"/>
          <p:cNvSpPr txBox="1">
            <a:spLocks noChangeArrowheads="1"/>
          </p:cNvSpPr>
          <p:nvPr/>
        </p:nvSpPr>
        <p:spPr bwMode="auto">
          <a:xfrm>
            <a:off x="1173123" y="992680"/>
            <a:ext cx="7623559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4.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零指针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6975445" y="6196167"/>
            <a:ext cx="1679824" cy="463846"/>
          </a:xfrm>
          <a:prstGeom prst="wedgeRectCallout">
            <a:avLst>
              <a:gd name="adj1" fmla="val 4640"/>
              <a:gd name="adj2" fmla="val -208128"/>
            </a:avLst>
          </a:prstGeom>
          <a:noFill/>
          <a:ln w="38100">
            <a:solidFill>
              <a:srgbClr val="339933"/>
            </a:solidFill>
            <a:miter lim="800000"/>
            <a:headEnd type="none" w="lg" len="lg"/>
          </a:ln>
        </p:spPr>
        <p:txBody>
          <a:bodyPr wrap="square" lIns="90000" tIns="46800" rIns="90000" bIns="46800" anchor="ctr">
            <a:spAutoFit/>
          </a:bodyPr>
          <a:lstStyle/>
          <a:p>
            <a:pPr eaLnBrk="1" hangingPunct="1"/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while(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)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3933502" y="3795950"/>
            <a:ext cx="1496922" cy="463846"/>
          </a:xfrm>
          <a:prstGeom prst="wedgeRectCallout">
            <a:avLst>
              <a:gd name="adj1" fmla="val -74998"/>
              <a:gd name="adj2" fmla="val -95836"/>
            </a:avLst>
          </a:prstGeom>
          <a:noFill/>
          <a:ln w="38100">
            <a:solidFill>
              <a:srgbClr val="339933"/>
            </a:solidFill>
            <a:miter lim="800000"/>
            <a:headEnd type="none" w="lg" len="lg"/>
          </a:ln>
        </p:spPr>
        <p:txBody>
          <a:bodyPr wrap="square" lIns="90000" tIns="46800" rIns="90000" bIns="46800" anchor="ctr">
            <a:spAutoFit/>
          </a:bodyPr>
          <a:lstStyle/>
          <a:p>
            <a:pPr eaLnBrk="1" hangingPunct="1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必须大写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085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085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 autoUpdateAnimBg="0"/>
      <p:bldP spid="108549" grpId="0" animBg="1" autoUpdateAnimBg="0"/>
      <p:bldP spid="108550" grpId="0" animBg="1" autoUpdateAnimBg="0"/>
      <p:bldP spid="108551" grpId="0" autoUpdateAnimBg="0"/>
      <p:bldP spid="108552" grpId="0" animBg="1" autoUpdateAnimBg="0"/>
      <p:bldP spid="9" grpId="0" animBg="1" autoUpdateAnimBg="0"/>
      <p:bldP spid="10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5" name="Rectangle 7"/>
          <p:cNvSpPr>
            <a:spLocks noChangeArrowheads="1"/>
          </p:cNvSpPr>
          <p:nvPr/>
        </p:nvSpPr>
        <p:spPr bwMode="auto">
          <a:xfrm>
            <a:off x="1084263" y="1043265"/>
            <a:ext cx="6059487" cy="1084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一般形式： 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void 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* 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指针名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zh-CN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例如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:  void  *p; 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1497" name="AutoShape 9"/>
          <p:cNvSpPr>
            <a:spLocks noChangeArrowheads="1"/>
          </p:cNvSpPr>
          <p:nvPr/>
        </p:nvSpPr>
        <p:spPr bwMode="auto">
          <a:xfrm>
            <a:off x="4981852" y="1780582"/>
            <a:ext cx="3897105" cy="1202510"/>
          </a:xfrm>
          <a:prstGeom prst="wedgeRectCallout">
            <a:avLst>
              <a:gd name="adj1" fmla="val -60051"/>
              <a:gd name="adj2" fmla="val -28852"/>
            </a:avLst>
          </a:prstGeom>
          <a:noFill/>
          <a:ln w="38100">
            <a:solidFill>
              <a:srgbClr val="339933"/>
            </a:solidFill>
            <a:miter lim="800000"/>
            <a:headEnd type="none" w="lg" len="lg"/>
          </a:ln>
        </p:spPr>
        <p:txBody>
          <a:bodyPr wrap="square" lIns="90000" tIns="46800" rIns="90000" bIns="46800" anchor="ctr">
            <a:spAutoFit/>
          </a:bodyPr>
          <a:lstStyle/>
          <a:p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表示</a:t>
            </a:r>
            <a:r>
              <a:rPr lang="zh-CN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不指定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是指向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任何</a:t>
            </a:r>
            <a:r>
              <a:rPr lang="zh-CN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类型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数据的指针变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量。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使用时要进行</a:t>
            </a:r>
            <a:r>
              <a:rPr lang="zh-CN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强制类型转换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1502" name="Text Box 14"/>
          <p:cNvSpPr txBox="1">
            <a:spLocks noChangeArrowheads="1"/>
          </p:cNvSpPr>
          <p:nvPr/>
        </p:nvSpPr>
        <p:spPr bwMode="auto">
          <a:xfrm>
            <a:off x="1796567" y="3131854"/>
            <a:ext cx="4007885" cy="1818063"/>
          </a:xfrm>
          <a:prstGeom prst="rect">
            <a:avLst/>
          </a:prstGeom>
          <a:solidFill>
            <a:srgbClr val="CCFFFF"/>
          </a:solidFill>
          <a:ln w="38100">
            <a:solidFill>
              <a:srgbClr val="339933"/>
            </a:solidFill>
            <a:miter lim="800000"/>
          </a:ln>
        </p:spPr>
        <p:txBody>
          <a:bodyPr wrap="square" lIns="90000" tIns="46800" rIns="90000" bIns="46800" anchor="ctr">
            <a:spAutoFit/>
          </a:bodyPr>
          <a:lstStyle/>
          <a:p>
            <a:pPr eaLnBrk="1" hangingPunct="1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char  *p1;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    void  *p2;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    p1=(char  *)p2;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    p2=p1;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1503" name="Text Box 15"/>
          <p:cNvSpPr txBox="1">
            <a:spLocks noChangeArrowheads="1"/>
          </p:cNvSpPr>
          <p:nvPr/>
        </p:nvSpPr>
        <p:spPr bwMode="auto">
          <a:xfrm>
            <a:off x="923925" y="5104572"/>
            <a:ext cx="7978775" cy="1411288"/>
          </a:xfrm>
          <a:prstGeom prst="rect">
            <a:avLst/>
          </a:prstGeom>
          <a:noFill/>
          <a:ln w="38100">
            <a:solidFill>
              <a:srgbClr val="339933"/>
            </a:solidFill>
            <a:miter lim="800000"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/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TC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zh-CN" altLang="en-US" sz="2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分配内存空间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  <a:r>
              <a:rPr lang="zh-CN" altLang="en-US" sz="2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一个空类型的</a:t>
            </a:r>
            <a:r>
              <a:rPr lang="zh-CN" altLang="en-US" sz="2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指针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void  *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malloc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 n)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        例如：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*p= (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*) 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malloc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(2);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1122875" y="318052"/>
            <a:ext cx="7623559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5.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空类型指针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914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915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915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5" grpId="0" autoUpdateAnimBg="0"/>
      <p:bldP spid="191497" grpId="0" animBg="1" autoUpdateAnimBg="0"/>
      <p:bldP spid="191502" grpId="0" animBg="1" autoUpdateAnimBg="0"/>
      <p:bldP spid="191503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1116000" y="1635263"/>
            <a:ext cx="7698133" cy="1815882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一个指针变量的内容是内存中某个存储区域的地址，这个存储区域中存放的值可以是一个基本数据类型的数据，也可以是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另一个存储区域的地址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。我们把这种类型的指针叫做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多重指针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4564" name="Rectangle 4"/>
          <p:cNvSpPr>
            <a:spLocks noChangeArrowheads="1"/>
          </p:cNvSpPr>
          <p:nvPr/>
        </p:nvSpPr>
        <p:spPr bwMode="auto">
          <a:xfrm>
            <a:off x="1116000" y="3582367"/>
            <a:ext cx="8071750" cy="954107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 二重指针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指向指针的指针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的一般形式为：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/>
            <a:r>
              <a:rPr lang="zh-CN" altLang="en-US" sz="28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类型说明符  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** 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指针变量名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4565" name="Rectangle 5"/>
          <p:cNvSpPr>
            <a:spLocks noChangeArrowheads="1"/>
          </p:cNvSpPr>
          <p:nvPr/>
        </p:nvSpPr>
        <p:spPr bwMode="auto">
          <a:xfrm>
            <a:off x="1786972" y="4733477"/>
            <a:ext cx="3513897" cy="1938992"/>
          </a:xfrm>
          <a:prstGeom prst="rect">
            <a:avLst/>
          </a:prstGeom>
          <a:solidFill>
            <a:schemeClr val="bg1"/>
          </a:solidFill>
          <a:ln w="38100">
            <a:solidFill>
              <a:srgbClr val="008000"/>
            </a:solidFill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dirty="0"/>
              <a:t>二重指针的使用：</a:t>
            </a:r>
            <a:endParaRPr lang="zh-CN" altLang="en-US" sz="2400" dirty="0">
              <a:latin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</a:rPr>
              <a:t>main()</a:t>
            </a:r>
            <a:endParaRPr lang="en-US" altLang="zh-CN" sz="2400" dirty="0">
              <a:latin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</a:rPr>
              <a:t>{  int *p1, **p2, </a:t>
            </a:r>
            <a:r>
              <a:rPr lang="en-US" altLang="zh-CN" sz="2400" dirty="0" err="1">
                <a:latin typeface="Arial" panose="020B0604020202020204" pitchFamily="34" charset="0"/>
              </a:rPr>
              <a:t>i</a:t>
            </a:r>
            <a:r>
              <a:rPr lang="en-US" altLang="zh-CN" sz="2400" dirty="0">
                <a:latin typeface="Arial" panose="020B0604020202020204" pitchFamily="34" charset="0"/>
              </a:rPr>
              <a:t> = 10;</a:t>
            </a:r>
            <a:endParaRPr lang="en-US" altLang="zh-CN" sz="2400" dirty="0">
              <a:latin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</a:rPr>
              <a:t>     p1=&amp;</a:t>
            </a:r>
            <a:r>
              <a:rPr lang="en-US" altLang="zh-CN" sz="2400" dirty="0" err="1">
                <a:latin typeface="Arial" panose="020B0604020202020204" pitchFamily="34" charset="0"/>
              </a:rPr>
              <a:t>i</a:t>
            </a:r>
            <a:r>
              <a:rPr lang="en-US" altLang="zh-CN" sz="2400" dirty="0">
                <a:latin typeface="Arial" panose="020B0604020202020204" pitchFamily="34" charset="0"/>
              </a:rPr>
              <a:t>;  p2=&amp;p1;</a:t>
            </a:r>
            <a:endParaRPr lang="en-US" altLang="zh-CN" sz="2400" dirty="0">
              <a:latin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</a:rPr>
              <a:t>}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1122874" y="1007165"/>
            <a:ext cx="7623559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6.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多重指针 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4" grpId="0" autoUpdateAnimBg="0"/>
      <p:bldP spid="194565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82"/>
          <p:cNvSpPr txBox="1">
            <a:spLocks noChangeArrowheads="1"/>
          </p:cNvSpPr>
          <p:nvPr/>
        </p:nvSpPr>
        <p:spPr bwMode="auto">
          <a:xfrm>
            <a:off x="962439" y="2796002"/>
            <a:ext cx="2856872" cy="3785652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swap(</a:t>
            </a:r>
            <a:r>
              <a:rPr lang="en-US" altLang="zh-CN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x,int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y)</a:t>
            </a:r>
            <a:endParaRPr lang="en-US" altLang="zh-CN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000" dirty="0"/>
              <a:t>{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 temp;</a:t>
            </a:r>
            <a:endParaRPr lang="en-US" altLang="zh-CN" sz="2000" dirty="0"/>
          </a:p>
          <a:p>
            <a:r>
              <a:rPr lang="en-US" altLang="zh-CN" sz="2000" dirty="0"/>
              <a:t>     temp=x;</a:t>
            </a:r>
            <a:endParaRPr lang="en-US" altLang="zh-CN" sz="2000" dirty="0"/>
          </a:p>
          <a:p>
            <a:r>
              <a:rPr lang="en-US" altLang="zh-CN" sz="2000" dirty="0"/>
              <a:t>     x=y;</a:t>
            </a:r>
            <a:endParaRPr lang="en-US" altLang="zh-CN" sz="2000" dirty="0"/>
          </a:p>
          <a:p>
            <a:r>
              <a:rPr lang="en-US" altLang="zh-CN" sz="2000" dirty="0"/>
              <a:t>     y=temp;</a:t>
            </a:r>
            <a:endParaRPr lang="en-US" altLang="zh-CN" sz="2000" dirty="0"/>
          </a:p>
          <a:p>
            <a:r>
              <a:rPr lang="en-US" altLang="zh-CN" sz="2000" dirty="0"/>
              <a:t>}</a:t>
            </a:r>
            <a:endParaRPr lang="en-US" altLang="zh-CN" sz="2000" dirty="0"/>
          </a:p>
          <a:p>
            <a:r>
              <a:rPr lang="en-US" altLang="zh-CN" sz="2000" dirty="0"/>
              <a:t>int main()</a:t>
            </a:r>
            <a:endParaRPr lang="en-US" altLang="zh-CN" sz="2000" dirty="0"/>
          </a:p>
          <a:p>
            <a:r>
              <a:rPr lang="en-US" altLang="zh-CN" sz="2000" dirty="0"/>
              <a:t>{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a=10,b=20;</a:t>
            </a:r>
            <a:endParaRPr lang="en-US" altLang="zh-CN" sz="2000" dirty="0"/>
          </a:p>
          <a:p>
            <a:r>
              <a:rPr lang="en-US" altLang="zh-CN" sz="2000" dirty="0"/>
              <a:t>     if(a&lt;b)  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swap(</a:t>
            </a:r>
            <a:r>
              <a:rPr lang="en-US" altLang="zh-CN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a,b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  <a:endParaRPr lang="en-US" altLang="zh-CN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000" dirty="0"/>
              <a:t>     cout&lt;&lt;a&lt;&lt;b;</a:t>
            </a:r>
            <a:endParaRPr lang="en-US" altLang="zh-CN" sz="2000" dirty="0"/>
          </a:p>
          <a:p>
            <a:r>
              <a:rPr lang="en-US" altLang="zh-CN" sz="2000" dirty="0"/>
              <a:t>}</a:t>
            </a:r>
            <a:endParaRPr lang="en-US" altLang="zh-CN" sz="2000" dirty="0"/>
          </a:p>
        </p:txBody>
      </p:sp>
      <p:sp>
        <p:nvSpPr>
          <p:cNvPr id="36867" name="Text Box 112"/>
          <p:cNvSpPr txBox="1">
            <a:spLocks noChangeArrowheads="1"/>
          </p:cNvSpPr>
          <p:nvPr/>
        </p:nvSpPr>
        <p:spPr bwMode="auto">
          <a:xfrm>
            <a:off x="5547139" y="5383627"/>
            <a:ext cx="184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endParaRPr lang="zh-CN" altLang="zh-CN" sz="2000"/>
          </a:p>
        </p:txBody>
      </p:sp>
      <p:grpSp>
        <p:nvGrpSpPr>
          <p:cNvPr id="2" name="Group 113"/>
          <p:cNvGrpSpPr/>
          <p:nvPr/>
        </p:nvGrpSpPr>
        <p:grpSpPr bwMode="auto">
          <a:xfrm>
            <a:off x="5237577" y="2622964"/>
            <a:ext cx="2643187" cy="4129088"/>
            <a:chOff x="2987" y="806"/>
            <a:chExt cx="1665" cy="2601"/>
          </a:xfrm>
        </p:grpSpPr>
        <p:sp>
          <p:nvSpPr>
            <p:cNvPr id="36909" name="Freeform 115"/>
            <p:cNvSpPr/>
            <p:nvPr/>
          </p:nvSpPr>
          <p:spPr bwMode="auto">
            <a:xfrm>
              <a:off x="3430" y="3018"/>
              <a:ext cx="1200" cy="351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2"/>
                <a:gd name="T31" fmla="*/ 0 h 672"/>
                <a:gd name="T32" fmla="*/ 1212 w 1212"/>
                <a:gd name="T33" fmla="*/ 672 h 6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0" name="Rectangle 116"/>
            <p:cNvSpPr>
              <a:spLocks noChangeArrowheads="1"/>
            </p:cNvSpPr>
            <p:nvPr/>
          </p:nvSpPr>
          <p:spPr bwMode="auto">
            <a:xfrm>
              <a:off x="3429" y="806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zh-CN" altLang="zh-CN" sz="2000"/>
            </a:p>
          </p:txBody>
        </p:sp>
        <p:sp>
          <p:nvSpPr>
            <p:cNvPr id="36911" name="Line 117"/>
            <p:cNvSpPr>
              <a:spLocks noChangeShapeType="1"/>
            </p:cNvSpPr>
            <p:nvPr/>
          </p:nvSpPr>
          <p:spPr bwMode="auto">
            <a:xfrm>
              <a:off x="3441" y="1244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2" name="Line 118"/>
            <p:cNvSpPr>
              <a:spLocks noChangeShapeType="1"/>
            </p:cNvSpPr>
            <p:nvPr/>
          </p:nvSpPr>
          <p:spPr bwMode="auto">
            <a:xfrm>
              <a:off x="3441" y="1500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3" name="Line 119"/>
            <p:cNvSpPr>
              <a:spLocks noChangeShapeType="1"/>
            </p:cNvSpPr>
            <p:nvPr/>
          </p:nvSpPr>
          <p:spPr bwMode="auto">
            <a:xfrm>
              <a:off x="3441" y="1733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4" name="Line 120"/>
            <p:cNvSpPr>
              <a:spLocks noChangeShapeType="1"/>
            </p:cNvSpPr>
            <p:nvPr/>
          </p:nvSpPr>
          <p:spPr bwMode="auto">
            <a:xfrm>
              <a:off x="3441" y="198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5" name="Line 121"/>
            <p:cNvSpPr>
              <a:spLocks noChangeShapeType="1"/>
            </p:cNvSpPr>
            <p:nvPr/>
          </p:nvSpPr>
          <p:spPr bwMode="auto">
            <a:xfrm>
              <a:off x="3429" y="224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6" name="Line 122"/>
            <p:cNvSpPr>
              <a:spLocks noChangeShapeType="1"/>
            </p:cNvSpPr>
            <p:nvPr/>
          </p:nvSpPr>
          <p:spPr bwMode="auto">
            <a:xfrm>
              <a:off x="3441" y="278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9" name="Text Box 125"/>
            <p:cNvSpPr txBox="1">
              <a:spLocks noChangeArrowheads="1"/>
            </p:cNvSpPr>
            <p:nvPr/>
          </p:nvSpPr>
          <p:spPr bwMode="auto">
            <a:xfrm>
              <a:off x="3920" y="864"/>
              <a:ext cx="308" cy="33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eaVert" wrap="none" anchor="ctr">
              <a:spAutoFit/>
            </a:bodyPr>
            <a:lstStyle/>
            <a:p>
              <a:pPr algn="ctr"/>
              <a:r>
                <a:rPr lang="en-US" altLang="zh-CN" sz="2000"/>
                <a:t>…...</a:t>
              </a:r>
              <a:endParaRPr lang="en-US" altLang="zh-CN" sz="2000"/>
            </a:p>
          </p:txBody>
        </p:sp>
        <p:sp>
          <p:nvSpPr>
            <p:cNvPr id="36920" name="Text Box 126"/>
            <p:cNvSpPr txBox="1">
              <a:spLocks noChangeArrowheads="1"/>
            </p:cNvSpPr>
            <p:nvPr/>
          </p:nvSpPr>
          <p:spPr bwMode="auto">
            <a:xfrm>
              <a:off x="3919" y="3069"/>
              <a:ext cx="308" cy="33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eaVert" wrap="none" anchor="ctr">
              <a:spAutoFit/>
            </a:bodyPr>
            <a:lstStyle/>
            <a:p>
              <a:pPr algn="ctr"/>
              <a:r>
                <a:rPr lang="en-US" altLang="zh-CN" sz="2000"/>
                <a:t>…...</a:t>
              </a:r>
              <a:endParaRPr lang="en-US" altLang="zh-CN" sz="2000"/>
            </a:p>
          </p:txBody>
        </p:sp>
        <p:sp>
          <p:nvSpPr>
            <p:cNvPr id="36921" name="Line 127"/>
            <p:cNvSpPr>
              <a:spLocks noChangeShapeType="1"/>
            </p:cNvSpPr>
            <p:nvPr/>
          </p:nvSpPr>
          <p:spPr bwMode="auto">
            <a:xfrm>
              <a:off x="3441" y="251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2" name="Text Box 128"/>
            <p:cNvSpPr txBox="1">
              <a:spLocks noChangeArrowheads="1"/>
            </p:cNvSpPr>
            <p:nvPr/>
          </p:nvSpPr>
          <p:spPr bwMode="auto">
            <a:xfrm>
              <a:off x="3021" y="1134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2000</a:t>
              </a:r>
              <a:endParaRPr lang="en-US" altLang="zh-CN" sz="2000"/>
            </a:p>
          </p:txBody>
        </p:sp>
        <p:sp>
          <p:nvSpPr>
            <p:cNvPr id="36923" name="Text Box 129"/>
            <p:cNvSpPr txBox="1">
              <a:spLocks noChangeArrowheads="1"/>
            </p:cNvSpPr>
            <p:nvPr/>
          </p:nvSpPr>
          <p:spPr bwMode="auto">
            <a:xfrm>
              <a:off x="3002" y="2104"/>
              <a:ext cx="476" cy="2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/>
                <a:t>2010</a:t>
              </a:r>
              <a:endParaRPr lang="en-US" altLang="zh-CN" sz="2000" dirty="0">
                <a:solidFill>
                  <a:srgbClr val="336600"/>
                </a:solidFill>
              </a:endParaRPr>
            </a:p>
          </p:txBody>
        </p:sp>
        <p:sp>
          <p:nvSpPr>
            <p:cNvPr id="36924" name="Text Box 130"/>
            <p:cNvSpPr txBox="1">
              <a:spLocks noChangeArrowheads="1"/>
            </p:cNvSpPr>
            <p:nvPr/>
          </p:nvSpPr>
          <p:spPr bwMode="auto">
            <a:xfrm>
              <a:off x="3001" y="2347"/>
              <a:ext cx="476" cy="2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/>
                <a:t>2014</a:t>
              </a:r>
              <a:endParaRPr lang="en-US" altLang="zh-CN" sz="2000" dirty="0"/>
            </a:p>
          </p:txBody>
        </p:sp>
        <p:sp>
          <p:nvSpPr>
            <p:cNvPr id="36925" name="Text Box 131"/>
            <p:cNvSpPr txBox="1">
              <a:spLocks noChangeArrowheads="1"/>
            </p:cNvSpPr>
            <p:nvPr/>
          </p:nvSpPr>
          <p:spPr bwMode="auto">
            <a:xfrm>
              <a:off x="3001" y="1376"/>
              <a:ext cx="476" cy="2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/>
                <a:t>2004</a:t>
              </a:r>
              <a:endParaRPr lang="en-US" altLang="zh-CN" sz="2000" dirty="0"/>
            </a:p>
          </p:txBody>
        </p:sp>
        <p:sp>
          <p:nvSpPr>
            <p:cNvPr id="36926" name="Text Box 132"/>
            <p:cNvSpPr txBox="1">
              <a:spLocks noChangeArrowheads="1"/>
            </p:cNvSpPr>
            <p:nvPr/>
          </p:nvSpPr>
          <p:spPr bwMode="auto">
            <a:xfrm>
              <a:off x="3001" y="1619"/>
              <a:ext cx="476" cy="2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/>
                <a:t>2008</a:t>
              </a:r>
              <a:endParaRPr lang="en-US" altLang="zh-CN" sz="2000" dirty="0"/>
            </a:p>
          </p:txBody>
        </p:sp>
        <p:sp>
          <p:nvSpPr>
            <p:cNvPr id="36927" name="Text Box 133"/>
            <p:cNvSpPr txBox="1">
              <a:spLocks noChangeArrowheads="1"/>
            </p:cNvSpPr>
            <p:nvPr/>
          </p:nvSpPr>
          <p:spPr bwMode="auto">
            <a:xfrm>
              <a:off x="2987" y="1861"/>
              <a:ext cx="503" cy="2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/>
                <a:t>200C</a:t>
              </a:r>
              <a:endParaRPr lang="en-US" altLang="zh-CN" sz="2000" dirty="0"/>
            </a:p>
          </p:txBody>
        </p:sp>
        <p:grpSp>
          <p:nvGrpSpPr>
            <p:cNvPr id="3" name="Group 134"/>
            <p:cNvGrpSpPr/>
            <p:nvPr/>
          </p:nvGrpSpPr>
          <p:grpSpPr bwMode="auto">
            <a:xfrm>
              <a:off x="3444" y="1380"/>
              <a:ext cx="60" cy="1548"/>
              <a:chOff x="3960" y="1560"/>
              <a:chExt cx="60" cy="1548"/>
            </a:xfrm>
          </p:grpSpPr>
          <p:sp>
            <p:nvSpPr>
              <p:cNvPr id="36937" name="Line 135"/>
              <p:cNvSpPr>
                <a:spLocks noChangeShapeType="1"/>
              </p:cNvSpPr>
              <p:nvPr/>
            </p:nvSpPr>
            <p:spPr bwMode="auto">
              <a:xfrm>
                <a:off x="3960" y="156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938" name="Line 136"/>
              <p:cNvSpPr>
                <a:spLocks noChangeShapeType="1"/>
              </p:cNvSpPr>
              <p:nvPr/>
            </p:nvSpPr>
            <p:spPr bwMode="auto">
              <a:xfrm>
                <a:off x="3960" y="2076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939" name="Line 137"/>
              <p:cNvSpPr>
                <a:spLocks noChangeShapeType="1"/>
              </p:cNvSpPr>
              <p:nvPr/>
            </p:nvSpPr>
            <p:spPr bwMode="auto">
              <a:xfrm>
                <a:off x="3960" y="2334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940" name="Line 138"/>
              <p:cNvSpPr>
                <a:spLocks noChangeShapeType="1"/>
              </p:cNvSpPr>
              <p:nvPr/>
            </p:nvSpPr>
            <p:spPr bwMode="auto">
              <a:xfrm>
                <a:off x="3960" y="2592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941" name="Line 139"/>
              <p:cNvSpPr>
                <a:spLocks noChangeShapeType="1"/>
              </p:cNvSpPr>
              <p:nvPr/>
            </p:nvSpPr>
            <p:spPr bwMode="auto">
              <a:xfrm>
                <a:off x="3960" y="285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942" name="Line 140"/>
              <p:cNvSpPr>
                <a:spLocks noChangeShapeType="1"/>
              </p:cNvSpPr>
              <p:nvPr/>
            </p:nvSpPr>
            <p:spPr bwMode="auto">
              <a:xfrm>
                <a:off x="3960" y="310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943" name="Line 141"/>
              <p:cNvSpPr>
                <a:spLocks noChangeShapeType="1"/>
              </p:cNvSpPr>
              <p:nvPr/>
            </p:nvSpPr>
            <p:spPr bwMode="auto">
              <a:xfrm>
                <a:off x="3960" y="181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" name="Group 142"/>
            <p:cNvGrpSpPr/>
            <p:nvPr/>
          </p:nvGrpSpPr>
          <p:grpSpPr bwMode="auto">
            <a:xfrm>
              <a:off x="4572" y="1368"/>
              <a:ext cx="60" cy="1548"/>
              <a:chOff x="3960" y="1560"/>
              <a:chExt cx="60" cy="1548"/>
            </a:xfrm>
          </p:grpSpPr>
          <p:sp>
            <p:nvSpPr>
              <p:cNvPr id="36930" name="Line 143"/>
              <p:cNvSpPr>
                <a:spLocks noChangeShapeType="1"/>
              </p:cNvSpPr>
              <p:nvPr/>
            </p:nvSpPr>
            <p:spPr bwMode="auto">
              <a:xfrm>
                <a:off x="3960" y="156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931" name="Line 144"/>
              <p:cNvSpPr>
                <a:spLocks noChangeShapeType="1"/>
              </p:cNvSpPr>
              <p:nvPr/>
            </p:nvSpPr>
            <p:spPr bwMode="auto">
              <a:xfrm>
                <a:off x="3960" y="2076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932" name="Line 145"/>
              <p:cNvSpPr>
                <a:spLocks noChangeShapeType="1"/>
              </p:cNvSpPr>
              <p:nvPr/>
            </p:nvSpPr>
            <p:spPr bwMode="auto">
              <a:xfrm>
                <a:off x="3960" y="2334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933" name="Line 146"/>
              <p:cNvSpPr>
                <a:spLocks noChangeShapeType="1"/>
              </p:cNvSpPr>
              <p:nvPr/>
            </p:nvSpPr>
            <p:spPr bwMode="auto">
              <a:xfrm>
                <a:off x="3960" y="2592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934" name="Line 147"/>
              <p:cNvSpPr>
                <a:spLocks noChangeShapeType="1"/>
              </p:cNvSpPr>
              <p:nvPr/>
            </p:nvSpPr>
            <p:spPr bwMode="auto">
              <a:xfrm>
                <a:off x="3960" y="285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935" name="Line 148"/>
              <p:cNvSpPr>
                <a:spLocks noChangeShapeType="1"/>
              </p:cNvSpPr>
              <p:nvPr/>
            </p:nvSpPr>
            <p:spPr bwMode="auto">
              <a:xfrm>
                <a:off x="3960" y="310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936" name="Line 149"/>
              <p:cNvSpPr>
                <a:spLocks noChangeShapeType="1"/>
              </p:cNvSpPr>
              <p:nvPr/>
            </p:nvSpPr>
            <p:spPr bwMode="auto">
              <a:xfrm>
                <a:off x="3960" y="181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8582" name="Text Box 150"/>
          <p:cNvSpPr txBox="1">
            <a:spLocks noChangeArrowheads="1"/>
          </p:cNvSpPr>
          <p:nvPr/>
        </p:nvSpPr>
        <p:spPr bwMode="auto">
          <a:xfrm>
            <a:off x="6652039" y="3275427"/>
            <a:ext cx="4889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</a:rPr>
              <a:t>10</a:t>
            </a:r>
            <a:endParaRPr lang="en-US" altLang="zh-CN">
              <a:solidFill>
                <a:srgbClr val="0000FF"/>
              </a:solidFill>
            </a:endParaRPr>
          </a:p>
        </p:txBody>
      </p:sp>
      <p:grpSp>
        <p:nvGrpSpPr>
          <p:cNvPr id="5" name="Group 151"/>
          <p:cNvGrpSpPr/>
          <p:nvPr/>
        </p:nvGrpSpPr>
        <p:grpSpPr bwMode="auto">
          <a:xfrm>
            <a:off x="6448839" y="2967452"/>
            <a:ext cx="2522538" cy="1022350"/>
            <a:chOff x="3750" y="978"/>
            <a:chExt cx="1589" cy="644"/>
          </a:xfrm>
        </p:grpSpPr>
        <p:grpSp>
          <p:nvGrpSpPr>
            <p:cNvPr id="6" name="Group 152"/>
            <p:cNvGrpSpPr/>
            <p:nvPr/>
          </p:nvGrpSpPr>
          <p:grpSpPr bwMode="auto">
            <a:xfrm>
              <a:off x="4630" y="1125"/>
              <a:ext cx="689" cy="250"/>
              <a:chOff x="4402" y="1437"/>
              <a:chExt cx="689" cy="250"/>
            </a:xfrm>
          </p:grpSpPr>
          <p:sp>
            <p:nvSpPr>
              <p:cNvPr id="36906" name="Line 153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07" name="Text Box 154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50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lg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000"/>
                  <a:t>变量</a:t>
                </a:r>
                <a:r>
                  <a:rPr lang="en-US" altLang="zh-CN" sz="2000"/>
                  <a:t>a</a:t>
                </a:r>
                <a:endParaRPr lang="en-US" altLang="zh-CN" sz="2000"/>
              </a:p>
            </p:txBody>
          </p:sp>
        </p:grpSp>
        <p:grpSp>
          <p:nvGrpSpPr>
            <p:cNvPr id="7" name="Group 155"/>
            <p:cNvGrpSpPr/>
            <p:nvPr/>
          </p:nvGrpSpPr>
          <p:grpSpPr bwMode="auto">
            <a:xfrm>
              <a:off x="4630" y="1334"/>
              <a:ext cx="709" cy="288"/>
              <a:chOff x="4426" y="1886"/>
              <a:chExt cx="709" cy="288"/>
            </a:xfrm>
          </p:grpSpPr>
          <p:sp>
            <p:nvSpPr>
              <p:cNvPr id="36904" name="Line 156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05" name="Text Box 157"/>
              <p:cNvSpPr txBox="1">
                <a:spLocks noChangeArrowheads="1"/>
              </p:cNvSpPr>
              <p:nvPr/>
            </p:nvSpPr>
            <p:spPr bwMode="auto">
              <a:xfrm>
                <a:off x="4523" y="1886"/>
                <a:ext cx="6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lg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  </a:t>
                </a:r>
                <a:r>
                  <a:rPr lang="zh-CN" altLang="en-US" sz="2000"/>
                  <a:t>变量</a:t>
                </a:r>
                <a:r>
                  <a:rPr lang="en-US" altLang="zh-CN"/>
                  <a:t>b</a:t>
                </a:r>
                <a:endParaRPr lang="en-US" altLang="zh-CN" sz="2000"/>
              </a:p>
            </p:txBody>
          </p:sp>
        </p:grpSp>
        <p:sp>
          <p:nvSpPr>
            <p:cNvPr id="36903" name="Text Box 158"/>
            <p:cNvSpPr txBox="1">
              <a:spLocks noChangeArrowheads="1"/>
            </p:cNvSpPr>
            <p:nvPr/>
          </p:nvSpPr>
          <p:spPr bwMode="auto">
            <a:xfrm>
              <a:off x="3750" y="978"/>
              <a:ext cx="541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FF3300"/>
                  </a:solidFill>
                </a:rPr>
                <a:t>(main)</a:t>
              </a:r>
              <a:endParaRPr lang="en-US" altLang="zh-CN" sz="20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8591" name="Text Box 159"/>
          <p:cNvSpPr txBox="1">
            <a:spLocks noChangeArrowheads="1"/>
          </p:cNvSpPr>
          <p:nvPr/>
        </p:nvSpPr>
        <p:spPr bwMode="auto">
          <a:xfrm>
            <a:off x="6671089" y="3637377"/>
            <a:ext cx="4889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FF3300"/>
                </a:solidFill>
              </a:rPr>
              <a:t>20</a:t>
            </a:r>
            <a:endParaRPr lang="en-US" altLang="zh-CN">
              <a:solidFill>
                <a:srgbClr val="0000FF"/>
              </a:solidFill>
            </a:endParaRPr>
          </a:p>
        </p:txBody>
      </p:sp>
      <p:grpSp>
        <p:nvGrpSpPr>
          <p:cNvPr id="8" name="Group 160"/>
          <p:cNvGrpSpPr/>
          <p:nvPr/>
        </p:nvGrpSpPr>
        <p:grpSpPr bwMode="auto">
          <a:xfrm>
            <a:off x="6498052" y="4172364"/>
            <a:ext cx="2898775" cy="1403350"/>
            <a:chOff x="3781" y="1746"/>
            <a:chExt cx="1826" cy="884"/>
          </a:xfrm>
        </p:grpSpPr>
        <p:grpSp>
          <p:nvGrpSpPr>
            <p:cNvPr id="9" name="Group 161"/>
            <p:cNvGrpSpPr/>
            <p:nvPr/>
          </p:nvGrpSpPr>
          <p:grpSpPr bwMode="auto">
            <a:xfrm>
              <a:off x="4659" y="2342"/>
              <a:ext cx="948" cy="288"/>
              <a:chOff x="4426" y="1886"/>
              <a:chExt cx="948" cy="288"/>
            </a:xfrm>
          </p:grpSpPr>
          <p:sp>
            <p:nvSpPr>
              <p:cNvPr id="36899" name="Line 162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00" name="Text Box 163"/>
              <p:cNvSpPr txBox="1">
                <a:spLocks noChangeArrowheads="1"/>
              </p:cNvSpPr>
              <p:nvPr/>
            </p:nvSpPr>
            <p:spPr bwMode="auto">
              <a:xfrm>
                <a:off x="4523" y="1886"/>
                <a:ext cx="85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lg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 dirty="0"/>
                  <a:t>  </a:t>
                </a:r>
                <a:r>
                  <a:rPr lang="zh-CN" altLang="en-US" sz="2000" dirty="0"/>
                  <a:t>变量</a:t>
                </a:r>
                <a:r>
                  <a:rPr lang="en-US" altLang="zh-CN" sz="2000" dirty="0"/>
                  <a:t>tem</a:t>
                </a:r>
                <a:r>
                  <a:rPr lang="en-US" altLang="zh-CN" dirty="0"/>
                  <a:t>p</a:t>
                </a:r>
                <a:endParaRPr lang="en-US" altLang="zh-CN" sz="2000" dirty="0"/>
              </a:p>
            </p:txBody>
          </p:sp>
        </p:grpSp>
        <p:grpSp>
          <p:nvGrpSpPr>
            <p:cNvPr id="10" name="Group 164"/>
            <p:cNvGrpSpPr/>
            <p:nvPr/>
          </p:nvGrpSpPr>
          <p:grpSpPr bwMode="auto">
            <a:xfrm>
              <a:off x="4642" y="2121"/>
              <a:ext cx="693" cy="250"/>
              <a:chOff x="4426" y="1917"/>
              <a:chExt cx="693" cy="250"/>
            </a:xfrm>
          </p:grpSpPr>
          <p:sp>
            <p:nvSpPr>
              <p:cNvPr id="36897" name="Line 165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98" name="Text Box 166"/>
              <p:cNvSpPr txBox="1">
                <a:spLocks noChangeArrowheads="1"/>
              </p:cNvSpPr>
              <p:nvPr/>
            </p:nvSpPr>
            <p:spPr bwMode="auto">
              <a:xfrm>
                <a:off x="4523" y="1917"/>
                <a:ext cx="5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lg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  </a:t>
                </a:r>
                <a:r>
                  <a:rPr lang="zh-CN" altLang="en-US" sz="2000"/>
                  <a:t>变量</a:t>
                </a:r>
                <a:r>
                  <a:rPr lang="en-US" altLang="zh-CN" sz="2000"/>
                  <a:t>y</a:t>
                </a:r>
                <a:endParaRPr lang="en-US" altLang="zh-CN" sz="2000"/>
              </a:p>
            </p:txBody>
          </p:sp>
        </p:grpSp>
        <p:grpSp>
          <p:nvGrpSpPr>
            <p:cNvPr id="11" name="Group 167"/>
            <p:cNvGrpSpPr/>
            <p:nvPr/>
          </p:nvGrpSpPr>
          <p:grpSpPr bwMode="auto">
            <a:xfrm>
              <a:off x="4642" y="1869"/>
              <a:ext cx="693" cy="250"/>
              <a:chOff x="4426" y="1917"/>
              <a:chExt cx="693" cy="250"/>
            </a:xfrm>
          </p:grpSpPr>
          <p:sp>
            <p:nvSpPr>
              <p:cNvPr id="36895" name="Line 168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96" name="Text Box 169"/>
              <p:cNvSpPr txBox="1">
                <a:spLocks noChangeArrowheads="1"/>
              </p:cNvSpPr>
              <p:nvPr/>
            </p:nvSpPr>
            <p:spPr bwMode="auto">
              <a:xfrm>
                <a:off x="4523" y="1917"/>
                <a:ext cx="5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lg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  </a:t>
                </a:r>
                <a:r>
                  <a:rPr lang="zh-CN" altLang="en-US" sz="2000"/>
                  <a:t>变量</a:t>
                </a:r>
                <a:r>
                  <a:rPr lang="en-US" altLang="zh-CN" sz="2000"/>
                  <a:t>x</a:t>
                </a:r>
                <a:endParaRPr lang="en-US" altLang="zh-CN" sz="2000"/>
              </a:p>
            </p:txBody>
          </p:sp>
        </p:grpSp>
        <p:sp>
          <p:nvSpPr>
            <p:cNvPr id="36894" name="Text Box 170"/>
            <p:cNvSpPr txBox="1">
              <a:spLocks noChangeArrowheads="1"/>
            </p:cNvSpPr>
            <p:nvPr/>
          </p:nvSpPr>
          <p:spPr bwMode="auto">
            <a:xfrm>
              <a:off x="3781" y="1746"/>
              <a:ext cx="551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336600"/>
                  </a:solidFill>
                </a:rPr>
                <a:t>(swap)</a:t>
              </a:r>
              <a:endParaRPr lang="en-US" altLang="zh-CN" sz="2000">
                <a:solidFill>
                  <a:schemeClr val="accent2"/>
                </a:solidFill>
              </a:endParaRPr>
            </a:p>
          </p:txBody>
        </p:sp>
      </p:grpSp>
      <p:sp>
        <p:nvSpPr>
          <p:cNvPr id="18603" name="Text Box 171"/>
          <p:cNvSpPr txBox="1">
            <a:spLocks noChangeArrowheads="1"/>
          </p:cNvSpPr>
          <p:nvPr/>
        </p:nvSpPr>
        <p:spPr bwMode="auto">
          <a:xfrm>
            <a:off x="6726652" y="5232814"/>
            <a:ext cx="4889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</a:rPr>
              <a:t>10</a:t>
            </a:r>
            <a:endParaRPr lang="en-US" altLang="zh-CN" sz="2000">
              <a:solidFill>
                <a:srgbClr val="0000FF"/>
              </a:solidFill>
            </a:endParaRPr>
          </a:p>
        </p:txBody>
      </p:sp>
      <p:grpSp>
        <p:nvGrpSpPr>
          <p:cNvPr id="12" name="Group 172"/>
          <p:cNvGrpSpPr/>
          <p:nvPr/>
        </p:nvGrpSpPr>
        <p:grpSpPr bwMode="auto">
          <a:xfrm>
            <a:off x="5191539" y="3481802"/>
            <a:ext cx="1968500" cy="1374775"/>
            <a:chOff x="2958" y="1392"/>
            <a:chExt cx="1240" cy="866"/>
          </a:xfrm>
        </p:grpSpPr>
        <p:sp>
          <p:nvSpPr>
            <p:cNvPr id="36889" name="Text Box 173"/>
            <p:cNvSpPr txBox="1">
              <a:spLocks noChangeArrowheads="1"/>
            </p:cNvSpPr>
            <p:nvPr/>
          </p:nvSpPr>
          <p:spPr bwMode="auto">
            <a:xfrm>
              <a:off x="3890" y="1970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0000FF"/>
                  </a:solidFill>
                </a:rPr>
                <a:t>10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sp>
          <p:nvSpPr>
            <p:cNvPr id="36890" name="Freeform 174"/>
            <p:cNvSpPr/>
            <p:nvPr/>
          </p:nvSpPr>
          <p:spPr bwMode="auto">
            <a:xfrm>
              <a:off x="2958" y="1392"/>
              <a:ext cx="150" cy="744"/>
            </a:xfrm>
            <a:custGeom>
              <a:avLst/>
              <a:gdLst>
                <a:gd name="T0" fmla="*/ 114 w 150"/>
                <a:gd name="T1" fmla="*/ 0 h 744"/>
                <a:gd name="T2" fmla="*/ 6 w 150"/>
                <a:gd name="T3" fmla="*/ 312 h 744"/>
                <a:gd name="T4" fmla="*/ 150 w 150"/>
                <a:gd name="T5" fmla="*/ 744 h 744"/>
                <a:gd name="T6" fmla="*/ 0 60000 65536"/>
                <a:gd name="T7" fmla="*/ 0 60000 65536"/>
                <a:gd name="T8" fmla="*/ 0 60000 65536"/>
                <a:gd name="T9" fmla="*/ 0 w 150"/>
                <a:gd name="T10" fmla="*/ 0 h 744"/>
                <a:gd name="T11" fmla="*/ 150 w 150"/>
                <a:gd name="T12" fmla="*/ 744 h 7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0" h="744">
                  <a:moveTo>
                    <a:pt x="114" y="0"/>
                  </a:moveTo>
                  <a:cubicBezTo>
                    <a:pt x="57" y="94"/>
                    <a:pt x="0" y="188"/>
                    <a:pt x="6" y="312"/>
                  </a:cubicBezTo>
                  <a:cubicBezTo>
                    <a:pt x="12" y="436"/>
                    <a:pt x="128" y="672"/>
                    <a:pt x="150" y="744"/>
                  </a:cubicBezTo>
                </a:path>
              </a:pathLst>
            </a:custGeom>
            <a:noFill/>
            <a:ln w="38100">
              <a:solidFill>
                <a:srgbClr val="339966"/>
              </a:solidFill>
              <a:round/>
              <a:tailEnd type="triangle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3" name="Group 175"/>
          <p:cNvGrpSpPr/>
          <p:nvPr/>
        </p:nvGrpSpPr>
        <p:grpSpPr bwMode="auto">
          <a:xfrm>
            <a:off x="5140739" y="3862802"/>
            <a:ext cx="2000250" cy="1431925"/>
            <a:chOff x="2926" y="1632"/>
            <a:chExt cx="1260" cy="902"/>
          </a:xfrm>
        </p:grpSpPr>
        <p:sp>
          <p:nvSpPr>
            <p:cNvPr id="36887" name="Text Box 176"/>
            <p:cNvSpPr txBox="1">
              <a:spLocks noChangeArrowheads="1"/>
            </p:cNvSpPr>
            <p:nvPr/>
          </p:nvSpPr>
          <p:spPr bwMode="auto">
            <a:xfrm>
              <a:off x="3878" y="224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FF3300"/>
                  </a:solidFill>
                </a:rPr>
                <a:t>20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36888" name="Freeform 177"/>
            <p:cNvSpPr/>
            <p:nvPr/>
          </p:nvSpPr>
          <p:spPr bwMode="auto">
            <a:xfrm>
              <a:off x="2926" y="1632"/>
              <a:ext cx="182" cy="756"/>
            </a:xfrm>
            <a:custGeom>
              <a:avLst/>
              <a:gdLst>
                <a:gd name="T0" fmla="*/ 182 w 182"/>
                <a:gd name="T1" fmla="*/ 0 h 756"/>
                <a:gd name="T2" fmla="*/ 2 w 182"/>
                <a:gd name="T3" fmla="*/ 468 h 756"/>
                <a:gd name="T4" fmla="*/ 170 w 182"/>
                <a:gd name="T5" fmla="*/ 756 h 756"/>
                <a:gd name="T6" fmla="*/ 0 60000 65536"/>
                <a:gd name="T7" fmla="*/ 0 60000 65536"/>
                <a:gd name="T8" fmla="*/ 0 60000 65536"/>
                <a:gd name="T9" fmla="*/ 0 w 182"/>
                <a:gd name="T10" fmla="*/ 0 h 756"/>
                <a:gd name="T11" fmla="*/ 182 w 182"/>
                <a:gd name="T12" fmla="*/ 756 h 7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2" h="756">
                  <a:moveTo>
                    <a:pt x="182" y="0"/>
                  </a:moveTo>
                  <a:cubicBezTo>
                    <a:pt x="93" y="171"/>
                    <a:pt x="4" y="342"/>
                    <a:pt x="2" y="468"/>
                  </a:cubicBezTo>
                  <a:cubicBezTo>
                    <a:pt x="0" y="594"/>
                    <a:pt x="142" y="710"/>
                    <a:pt x="170" y="756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 type="none" w="lg" len="lg"/>
              <a:tailEnd type="triangle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8610" name="Text Box 178"/>
          <p:cNvSpPr txBox="1">
            <a:spLocks noChangeArrowheads="1"/>
          </p:cNvSpPr>
          <p:nvPr/>
        </p:nvSpPr>
        <p:spPr bwMode="auto">
          <a:xfrm>
            <a:off x="6715539" y="4866102"/>
            <a:ext cx="485775" cy="457200"/>
          </a:xfrm>
          <a:prstGeom prst="rect">
            <a:avLst/>
          </a:prstGeom>
          <a:solidFill>
            <a:srgbClr val="DDDDDD"/>
          </a:solidFill>
          <a:ln w="38100">
            <a:noFill/>
            <a:miter lim="800000"/>
            <a:headEnd type="none" w="lg" len="lg"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en-US" altLang="zh-CN">
                <a:solidFill>
                  <a:srgbClr val="0000FF"/>
                </a:solidFill>
                <a:ea typeface="隶书" panose="02010509060101010101" pitchFamily="49" charset="-122"/>
              </a:rPr>
              <a:t>10</a:t>
            </a:r>
            <a:endParaRPr lang="en-US" altLang="zh-CN">
              <a:ea typeface="隶书" panose="02010509060101010101" pitchFamily="49" charset="-122"/>
            </a:endParaRPr>
          </a:p>
        </p:txBody>
      </p:sp>
      <p:sp>
        <p:nvSpPr>
          <p:cNvPr id="18611" name="Text Box 179"/>
          <p:cNvSpPr txBox="1">
            <a:spLocks noChangeArrowheads="1"/>
          </p:cNvSpPr>
          <p:nvPr/>
        </p:nvSpPr>
        <p:spPr bwMode="auto">
          <a:xfrm>
            <a:off x="6734589" y="4494627"/>
            <a:ext cx="485775" cy="457200"/>
          </a:xfrm>
          <a:prstGeom prst="rect">
            <a:avLst/>
          </a:prstGeom>
          <a:solidFill>
            <a:srgbClr val="DDDDDD"/>
          </a:solidFill>
          <a:ln w="38100">
            <a:noFill/>
            <a:miter lim="800000"/>
            <a:headEnd type="none" w="lg" len="lg"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en-US" altLang="zh-CN">
                <a:solidFill>
                  <a:srgbClr val="FF3300"/>
                </a:solidFill>
                <a:ea typeface="隶书" panose="02010509060101010101" pitchFamily="49" charset="-122"/>
              </a:rPr>
              <a:t>20</a:t>
            </a:r>
            <a:endParaRPr lang="en-US" altLang="zh-CN">
              <a:ea typeface="隶书" panose="02010509060101010101" pitchFamily="49" charset="-122"/>
            </a:endParaRPr>
          </a:p>
        </p:txBody>
      </p:sp>
      <p:sp>
        <p:nvSpPr>
          <p:cNvPr id="18612" name="Text Box 180"/>
          <p:cNvSpPr txBox="1">
            <a:spLocks noChangeArrowheads="1"/>
          </p:cNvSpPr>
          <p:nvPr/>
        </p:nvSpPr>
        <p:spPr bwMode="auto">
          <a:xfrm>
            <a:off x="4139027" y="3939002"/>
            <a:ext cx="995362" cy="457200"/>
          </a:xfrm>
          <a:prstGeom prst="rect">
            <a:avLst/>
          </a:prstGeom>
          <a:solidFill>
            <a:srgbClr val="FFCC99"/>
          </a:solidFill>
          <a:ln w="38100">
            <a:noFill/>
            <a:miter lim="800000"/>
            <a:headEnd type="none" w="lg" len="lg"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en-US" altLang="zh-CN">
                <a:solidFill>
                  <a:srgbClr val="0000FF"/>
                </a:solidFill>
                <a:ea typeface="隶书" panose="02010509060101010101" pitchFamily="49" charset="-122"/>
              </a:rPr>
              <a:t>COPY</a:t>
            </a:r>
            <a:endParaRPr lang="en-US" altLang="zh-CN">
              <a:ea typeface="隶书" panose="02010509060101010101" pitchFamily="49" charset="-122"/>
            </a:endParaRPr>
          </a:p>
        </p:txBody>
      </p:sp>
      <p:sp>
        <p:nvSpPr>
          <p:cNvPr id="18617" name="AutoShape 185"/>
          <p:cNvSpPr>
            <a:spLocks noChangeArrowheads="1"/>
          </p:cNvSpPr>
          <p:nvPr/>
        </p:nvSpPr>
        <p:spPr bwMode="auto">
          <a:xfrm>
            <a:off x="2749964" y="4331114"/>
            <a:ext cx="1855788" cy="1166813"/>
          </a:xfrm>
          <a:prstGeom prst="irregularSeal1">
            <a:avLst/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 type="none" w="lg" len="lg"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zh-CN" altLang="en-US">
                <a:solidFill>
                  <a:srgbClr val="FF3300"/>
                </a:solidFill>
                <a:ea typeface="隶书" panose="02010509060101010101" pitchFamily="49" charset="-122"/>
              </a:rPr>
              <a:t>值传递</a:t>
            </a:r>
            <a:endParaRPr lang="zh-CN" altLang="en-US">
              <a:solidFill>
                <a:srgbClr val="FF3300"/>
              </a:solidFill>
              <a:ea typeface="隶书" panose="02010509060101010101" pitchFamily="49" charset="-122"/>
            </a:endParaRPr>
          </a:p>
        </p:txBody>
      </p:sp>
      <p:sp>
        <p:nvSpPr>
          <p:cNvPr id="18618" name="Text Box 186"/>
          <p:cNvSpPr txBox="1">
            <a:spLocks noChangeArrowheads="1"/>
          </p:cNvSpPr>
          <p:nvPr/>
        </p:nvSpPr>
        <p:spPr bwMode="auto">
          <a:xfrm>
            <a:off x="4828003" y="5917786"/>
            <a:ext cx="2765501" cy="707886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运行结果：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10, 20</a:t>
            </a:r>
            <a:endParaRPr lang="en-US" altLang="zh-CN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/>
            <a:r>
              <a:rPr lang="zh-CN" altLang="en-US" sz="2000" dirty="0"/>
              <a:t>不能达到预期的结果！</a:t>
            </a:r>
            <a:endParaRPr lang="zh-CN" altLang="en-US" sz="2000" dirty="0"/>
          </a:p>
        </p:txBody>
      </p:sp>
      <p:sp>
        <p:nvSpPr>
          <p:cNvPr id="36882" name="Rectangle 188"/>
          <p:cNvSpPr>
            <a:spLocks noChangeArrowheads="1"/>
          </p:cNvSpPr>
          <p:nvPr/>
        </p:nvSpPr>
        <p:spPr bwMode="auto">
          <a:xfrm>
            <a:off x="969963" y="1152594"/>
            <a:ext cx="8174037" cy="731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形参为指针变量：传递的是指针变量的值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--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地址</a:t>
            </a:r>
            <a:endParaRPr lang="zh-CN" altLang="en-US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 eaLnBrk="1" hangingPunct="1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特点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共享内存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相当于“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双向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”传递！</a:t>
            </a:r>
            <a:endParaRPr lang="zh-CN" altLang="en-US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4" name="Group 191"/>
          <p:cNvGrpSpPr/>
          <p:nvPr/>
        </p:nvGrpSpPr>
        <p:grpSpPr bwMode="auto">
          <a:xfrm>
            <a:off x="6539327" y="4162839"/>
            <a:ext cx="2878137" cy="1604963"/>
            <a:chOff x="3777" y="1992"/>
            <a:chExt cx="1813" cy="1011"/>
          </a:xfrm>
        </p:grpSpPr>
        <p:sp>
          <p:nvSpPr>
            <p:cNvPr id="36885" name="Rectangle 189"/>
            <p:cNvSpPr>
              <a:spLocks noChangeArrowheads="1"/>
            </p:cNvSpPr>
            <p:nvPr/>
          </p:nvSpPr>
          <p:spPr bwMode="auto">
            <a:xfrm>
              <a:off x="4636" y="2087"/>
              <a:ext cx="954" cy="906"/>
            </a:xfrm>
            <a:prstGeom prst="rect">
              <a:avLst/>
            </a:prstGeom>
            <a:solidFill>
              <a:schemeClr val="bg1"/>
            </a:solidFill>
            <a:ln w="38100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886" name="Rectangle 190"/>
            <p:cNvSpPr>
              <a:spLocks noChangeArrowheads="1"/>
            </p:cNvSpPr>
            <p:nvPr/>
          </p:nvSpPr>
          <p:spPr bwMode="auto">
            <a:xfrm>
              <a:off x="3777" y="1992"/>
              <a:ext cx="538" cy="1011"/>
            </a:xfrm>
            <a:prstGeom prst="rect">
              <a:avLst/>
            </a:prstGeom>
            <a:solidFill>
              <a:schemeClr val="bg1"/>
            </a:solidFill>
            <a:ln w="38100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6884" name="Text Box 192"/>
          <p:cNvSpPr txBox="1">
            <a:spLocks noChangeArrowheads="1"/>
          </p:cNvSpPr>
          <p:nvPr/>
        </p:nvSpPr>
        <p:spPr bwMode="auto">
          <a:xfrm>
            <a:off x="981352" y="2189093"/>
            <a:ext cx="699422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1: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将两个数从大到小输出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变量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作函数的参数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0" name="Rectangle 72"/>
          <p:cNvSpPr txBox="1">
            <a:spLocks noChangeArrowheads="1"/>
          </p:cNvSpPr>
          <p:nvPr/>
        </p:nvSpPr>
        <p:spPr bwMode="auto">
          <a:xfrm>
            <a:off x="1025732" y="304801"/>
            <a:ext cx="795813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eaLnBrk="1" hangingPunct="1"/>
            <a:r>
              <a:rPr lang="zh-CN" altLang="en-US" sz="3600" dirty="0">
                <a:solidFill>
                  <a:schemeClr val="tx2"/>
                </a:solidFill>
                <a:latin typeface="+mj-lt"/>
                <a:ea typeface="宋体" panose="02010600030101010101" pitchFamily="2" charset="-122"/>
                <a:cs typeface="+mj-cs"/>
              </a:rPr>
              <a:t>三、函数之间地址值的传递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15" name="墨迹 14"/>
              <p14:cNvContentPartPr/>
              <p14:nvPr/>
            </p14:nvContentPartPr>
            <p14:xfrm>
              <a:off x="-2249880" y="5359200"/>
              <a:ext cx="37800" cy="2700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"/>
            </p:blipFill>
            <p:spPr>
              <a:xfrm>
                <a:off x="-2249880" y="5359200"/>
                <a:ext cx="37800" cy="27000"/>
              </a:xfrm>
              <a:prstGeom prst="rect"/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18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8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86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8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186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186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186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186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animBg="1"/>
      <p:bldP spid="18582" grpId="0" autoUpdateAnimBg="0" build="p"/>
      <p:bldP spid="18591" grpId="0" autoUpdateAnimBg="0" build="p"/>
      <p:bldP spid="18603" grpId="0" autoUpdateAnimBg="0" build="p"/>
      <p:bldP spid="18610" grpId="0" animBg="1" autoUpdateAnimBg="0"/>
      <p:bldP spid="18611" grpId="0" animBg="1" autoUpdateAnimBg="0"/>
      <p:bldP spid="18612" grpId="0" animBg="1" autoUpdateAnimBg="0"/>
      <p:bldP spid="18617" grpId="0" animBg="1" autoUpdateAnimBg="0"/>
      <p:bldP spid="18618" grpId="0" animBg="1" autoUpdateAnimBg="0"/>
      <p:bldP spid="3688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1165982" y="1900031"/>
            <a:ext cx="3465858" cy="4708981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 type="none" w="lg" len="lg"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swap(</a:t>
            </a:r>
            <a:r>
              <a:rPr lang="en-US" altLang="zh-CN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*p1, </a:t>
            </a:r>
            <a:r>
              <a:rPr lang="en-US" altLang="zh-CN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*p2)</a:t>
            </a:r>
            <a:endParaRPr lang="en-US" altLang="zh-CN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000" dirty="0"/>
              <a:t>{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p;</a:t>
            </a:r>
            <a:endParaRPr lang="en-US" altLang="zh-CN" sz="2000" dirty="0"/>
          </a:p>
          <a:p>
            <a:r>
              <a:rPr lang="en-US" altLang="zh-CN" sz="2000" dirty="0"/>
              <a:t>    p=*p1;</a:t>
            </a:r>
            <a:endParaRPr lang="en-US" altLang="zh-CN" sz="2000" dirty="0"/>
          </a:p>
          <a:p>
            <a:r>
              <a:rPr lang="en-US" altLang="zh-CN" sz="2000" dirty="0"/>
              <a:t>    *p1=*p2;</a:t>
            </a:r>
            <a:endParaRPr lang="en-US" altLang="zh-CN" sz="2000" dirty="0"/>
          </a:p>
          <a:p>
            <a:r>
              <a:rPr lang="en-US" altLang="zh-CN" sz="2000" dirty="0"/>
              <a:t>    *p2=p;</a:t>
            </a:r>
            <a:endParaRPr lang="en-US" altLang="zh-CN" sz="2000" dirty="0"/>
          </a:p>
          <a:p>
            <a:r>
              <a:rPr lang="en-US" altLang="zh-CN" sz="2000" dirty="0"/>
              <a:t>}</a:t>
            </a:r>
            <a:endParaRPr lang="en-US" altLang="zh-CN" sz="2000" dirty="0"/>
          </a:p>
          <a:p>
            <a:r>
              <a:rPr lang="en-US" altLang="zh-CN" sz="2000" dirty="0"/>
              <a:t>int main()</a:t>
            </a:r>
            <a:endParaRPr lang="en-US" altLang="zh-CN" sz="2000" dirty="0"/>
          </a:p>
          <a:p>
            <a:r>
              <a:rPr lang="en-US" altLang="zh-CN" sz="2000" dirty="0"/>
              <a:t>{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a,b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r>
              <a:rPr lang="en-US" altLang="zh-CN" sz="2000" dirty="0"/>
              <a:t>    int *pa,*pb;</a:t>
            </a:r>
            <a:endParaRPr lang="en-US" altLang="zh-CN" sz="2000" dirty="0"/>
          </a:p>
          <a:p>
            <a:r>
              <a:rPr lang="en-US" altLang="zh-CN" sz="2000" dirty="0"/>
              <a:t>    a=5;   b=9;</a:t>
            </a:r>
            <a:endParaRPr lang="en-US" altLang="zh-CN" sz="2000" dirty="0"/>
          </a:p>
          <a:p>
            <a:r>
              <a:rPr lang="en-US" altLang="zh-CN" sz="2000" dirty="0"/>
              <a:t>    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pa=&amp;a;  pb=&amp;b;</a:t>
            </a:r>
            <a:endParaRPr lang="en-US" altLang="zh-CN" sz="20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000" dirty="0"/>
              <a:t>    if(a&lt;b)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swap(</a:t>
            </a:r>
            <a:r>
              <a:rPr lang="en-US" altLang="zh-CN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pa,pb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  <a:endParaRPr lang="en-US" altLang="zh-CN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000" dirty="0"/>
              <a:t>    cout&lt;&lt;a&lt;&lt;b;</a:t>
            </a:r>
            <a:endParaRPr lang="en-US" altLang="zh-CN" sz="2000" dirty="0"/>
          </a:p>
          <a:p>
            <a:r>
              <a:rPr lang="en-US" altLang="zh-CN" sz="2000" dirty="0"/>
              <a:t>}</a:t>
            </a:r>
            <a:endParaRPr lang="en-US" altLang="zh-CN" sz="2000" dirty="0"/>
          </a:p>
        </p:txBody>
      </p:sp>
      <p:grpSp>
        <p:nvGrpSpPr>
          <p:cNvPr id="2" name="Group 91"/>
          <p:cNvGrpSpPr/>
          <p:nvPr/>
        </p:nvGrpSpPr>
        <p:grpSpPr bwMode="auto">
          <a:xfrm>
            <a:off x="4883149" y="1833632"/>
            <a:ext cx="2662237" cy="4625975"/>
            <a:chOff x="2863" y="554"/>
            <a:chExt cx="1677" cy="2914"/>
          </a:xfrm>
        </p:grpSpPr>
        <p:grpSp>
          <p:nvGrpSpPr>
            <p:cNvPr id="3" name="Group 76"/>
            <p:cNvGrpSpPr/>
            <p:nvPr/>
          </p:nvGrpSpPr>
          <p:grpSpPr bwMode="auto">
            <a:xfrm>
              <a:off x="2863" y="554"/>
              <a:ext cx="1677" cy="2914"/>
              <a:chOff x="3128" y="806"/>
              <a:chExt cx="1677" cy="2914"/>
            </a:xfrm>
          </p:grpSpPr>
          <p:sp>
            <p:nvSpPr>
              <p:cNvPr id="1071" name="Freeform 4"/>
              <p:cNvSpPr/>
              <p:nvPr/>
            </p:nvSpPr>
            <p:spPr bwMode="auto">
              <a:xfrm>
                <a:off x="3582" y="3364"/>
                <a:ext cx="1211" cy="356"/>
              </a:xfrm>
              <a:custGeom>
                <a:avLst/>
                <a:gdLst>
                  <a:gd name="T0" fmla="*/ 0 w 1211"/>
                  <a:gd name="T1" fmla="*/ 99 h 456"/>
                  <a:gd name="T2" fmla="*/ 500 w 1211"/>
                  <a:gd name="T3" fmla="*/ 25 h 456"/>
                  <a:gd name="T4" fmla="*/ 1089 w 1211"/>
                  <a:gd name="T5" fmla="*/ 249 h 456"/>
                  <a:gd name="T6" fmla="*/ 1211 w 1211"/>
                  <a:gd name="T7" fmla="*/ 201 h 4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11"/>
                  <a:gd name="T13" fmla="*/ 0 h 456"/>
                  <a:gd name="T14" fmla="*/ 1211 w 1211"/>
                  <a:gd name="T15" fmla="*/ 456 h 4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11" h="456">
                    <a:moveTo>
                      <a:pt x="0" y="163"/>
                    </a:moveTo>
                    <a:cubicBezTo>
                      <a:pt x="159" y="81"/>
                      <a:pt x="318" y="0"/>
                      <a:pt x="500" y="41"/>
                    </a:cubicBezTo>
                    <a:cubicBezTo>
                      <a:pt x="682" y="82"/>
                      <a:pt x="970" y="360"/>
                      <a:pt x="1089" y="408"/>
                    </a:cubicBezTo>
                    <a:cubicBezTo>
                      <a:pt x="1208" y="456"/>
                      <a:pt x="1191" y="345"/>
                      <a:pt x="1211" y="33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2" name="Freeform 5"/>
              <p:cNvSpPr/>
              <p:nvPr/>
            </p:nvSpPr>
            <p:spPr bwMode="auto">
              <a:xfrm>
                <a:off x="3583" y="3018"/>
                <a:ext cx="1212" cy="672"/>
              </a:xfrm>
              <a:custGeom>
                <a:avLst/>
                <a:gdLst>
                  <a:gd name="T0" fmla="*/ 12 w 1212"/>
                  <a:gd name="T1" fmla="*/ 0 h 672"/>
                  <a:gd name="T2" fmla="*/ 1212 w 1212"/>
                  <a:gd name="T3" fmla="*/ 0 h 672"/>
                  <a:gd name="T4" fmla="*/ 1212 w 1212"/>
                  <a:gd name="T5" fmla="*/ 624 h 672"/>
                  <a:gd name="T6" fmla="*/ 1140 w 1212"/>
                  <a:gd name="T7" fmla="*/ 672 h 672"/>
                  <a:gd name="T8" fmla="*/ 720 w 1212"/>
                  <a:gd name="T9" fmla="*/ 468 h 672"/>
                  <a:gd name="T10" fmla="*/ 540 w 1212"/>
                  <a:gd name="T11" fmla="*/ 384 h 672"/>
                  <a:gd name="T12" fmla="*/ 360 w 1212"/>
                  <a:gd name="T13" fmla="*/ 372 h 672"/>
                  <a:gd name="T14" fmla="*/ 216 w 1212"/>
                  <a:gd name="T15" fmla="*/ 408 h 672"/>
                  <a:gd name="T16" fmla="*/ 0 w 1212"/>
                  <a:gd name="T17" fmla="*/ 468 h 672"/>
                  <a:gd name="T18" fmla="*/ 12 w 1212"/>
                  <a:gd name="T19" fmla="*/ 0 h 67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12"/>
                  <a:gd name="T31" fmla="*/ 0 h 672"/>
                  <a:gd name="T32" fmla="*/ 1212 w 1212"/>
                  <a:gd name="T33" fmla="*/ 672 h 67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12" h="672">
                    <a:moveTo>
                      <a:pt x="12" y="0"/>
                    </a:moveTo>
                    <a:lnTo>
                      <a:pt x="1212" y="0"/>
                    </a:lnTo>
                    <a:lnTo>
                      <a:pt x="1212" y="624"/>
                    </a:lnTo>
                    <a:lnTo>
                      <a:pt x="1140" y="672"/>
                    </a:lnTo>
                    <a:lnTo>
                      <a:pt x="720" y="468"/>
                    </a:lnTo>
                    <a:lnTo>
                      <a:pt x="540" y="384"/>
                    </a:lnTo>
                    <a:lnTo>
                      <a:pt x="360" y="372"/>
                    </a:lnTo>
                    <a:lnTo>
                      <a:pt x="216" y="408"/>
                    </a:lnTo>
                    <a:lnTo>
                      <a:pt x="0" y="46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DDDDDD"/>
              </a:solidFill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3" name="Rectangle 6"/>
              <p:cNvSpPr>
                <a:spLocks noChangeArrowheads="1"/>
              </p:cNvSpPr>
              <p:nvPr/>
            </p:nvSpPr>
            <p:spPr bwMode="auto">
              <a:xfrm>
                <a:off x="3582" y="806"/>
                <a:ext cx="1211" cy="2212"/>
              </a:xfrm>
              <a:prstGeom prst="rect">
                <a:avLst/>
              </a:prstGeom>
              <a:solidFill>
                <a:srgbClr val="DDDDDD"/>
              </a:solidFill>
              <a:ln w="381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zh-CN" altLang="zh-CN" sz="2000"/>
              </a:p>
            </p:txBody>
          </p:sp>
          <p:sp>
            <p:nvSpPr>
              <p:cNvPr id="1074" name="Line 7"/>
              <p:cNvSpPr>
                <a:spLocks noChangeShapeType="1"/>
              </p:cNvSpPr>
              <p:nvPr/>
            </p:nvSpPr>
            <p:spPr bwMode="auto">
              <a:xfrm>
                <a:off x="3594" y="1244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5" name="Line 8"/>
              <p:cNvSpPr>
                <a:spLocks noChangeShapeType="1"/>
              </p:cNvSpPr>
              <p:nvPr/>
            </p:nvSpPr>
            <p:spPr bwMode="auto">
              <a:xfrm>
                <a:off x="3594" y="1500"/>
                <a:ext cx="1211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6" name="Line 9"/>
              <p:cNvSpPr>
                <a:spLocks noChangeShapeType="1"/>
              </p:cNvSpPr>
              <p:nvPr/>
            </p:nvSpPr>
            <p:spPr bwMode="auto">
              <a:xfrm>
                <a:off x="3594" y="1733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7" name="Line 10"/>
              <p:cNvSpPr>
                <a:spLocks noChangeShapeType="1"/>
              </p:cNvSpPr>
              <p:nvPr/>
            </p:nvSpPr>
            <p:spPr bwMode="auto">
              <a:xfrm>
                <a:off x="3594" y="1988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8" name="Line 11"/>
              <p:cNvSpPr>
                <a:spLocks noChangeShapeType="1"/>
              </p:cNvSpPr>
              <p:nvPr/>
            </p:nvSpPr>
            <p:spPr bwMode="auto">
              <a:xfrm>
                <a:off x="3582" y="2246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9" name="Line 12"/>
              <p:cNvSpPr>
                <a:spLocks noChangeShapeType="1"/>
              </p:cNvSpPr>
              <p:nvPr/>
            </p:nvSpPr>
            <p:spPr bwMode="auto">
              <a:xfrm>
                <a:off x="3594" y="2788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0" name="Line 13"/>
              <p:cNvSpPr>
                <a:spLocks noChangeShapeType="1"/>
              </p:cNvSpPr>
              <p:nvPr/>
            </p:nvSpPr>
            <p:spPr bwMode="auto">
              <a:xfrm>
                <a:off x="3582" y="3027"/>
                <a:ext cx="0" cy="4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1" name="Line 14"/>
              <p:cNvSpPr>
                <a:spLocks noChangeShapeType="1"/>
              </p:cNvSpPr>
              <p:nvPr/>
            </p:nvSpPr>
            <p:spPr bwMode="auto">
              <a:xfrm>
                <a:off x="4793" y="3027"/>
                <a:ext cx="1" cy="6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2" name="Text Box 15"/>
              <p:cNvSpPr txBox="1">
                <a:spLocks noChangeArrowheads="1"/>
              </p:cNvSpPr>
              <p:nvPr/>
            </p:nvSpPr>
            <p:spPr bwMode="auto">
              <a:xfrm>
                <a:off x="4073" y="864"/>
                <a:ext cx="308" cy="33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eaVert" wrap="none" anchor="ctr">
                <a:spAutoFit/>
              </a:bodyPr>
              <a:lstStyle/>
              <a:p>
                <a:pPr algn="ctr"/>
                <a:r>
                  <a:rPr lang="en-US" altLang="zh-CN" sz="2000"/>
                  <a:t>…...</a:t>
                </a:r>
                <a:endParaRPr lang="en-US" altLang="zh-CN" sz="2000"/>
              </a:p>
            </p:txBody>
          </p:sp>
          <p:sp>
            <p:nvSpPr>
              <p:cNvPr id="1083" name="Line 17"/>
              <p:cNvSpPr>
                <a:spLocks noChangeShapeType="1"/>
              </p:cNvSpPr>
              <p:nvPr/>
            </p:nvSpPr>
            <p:spPr bwMode="auto">
              <a:xfrm>
                <a:off x="3594" y="2510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4" name="Text Box 18"/>
              <p:cNvSpPr txBox="1">
                <a:spLocks noChangeArrowheads="1"/>
              </p:cNvSpPr>
              <p:nvPr/>
            </p:nvSpPr>
            <p:spPr bwMode="auto">
              <a:xfrm>
                <a:off x="3174" y="1134"/>
                <a:ext cx="436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/>
                  <a:t>2000</a:t>
                </a:r>
                <a:endParaRPr lang="en-US" altLang="zh-CN" sz="2000"/>
              </a:p>
            </p:txBody>
          </p:sp>
          <p:sp>
            <p:nvSpPr>
              <p:cNvPr id="1085" name="Text Box 19"/>
              <p:cNvSpPr txBox="1">
                <a:spLocks noChangeArrowheads="1"/>
              </p:cNvSpPr>
              <p:nvPr/>
            </p:nvSpPr>
            <p:spPr bwMode="auto">
              <a:xfrm>
                <a:off x="3155" y="2104"/>
                <a:ext cx="476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/>
                  <a:t>2010</a:t>
                </a:r>
                <a:endParaRPr lang="en-US" altLang="zh-CN" sz="2000" dirty="0">
                  <a:solidFill>
                    <a:srgbClr val="336600"/>
                  </a:solidFill>
                </a:endParaRPr>
              </a:p>
            </p:txBody>
          </p:sp>
          <p:sp>
            <p:nvSpPr>
              <p:cNvPr id="1086" name="Text Box 20"/>
              <p:cNvSpPr txBox="1">
                <a:spLocks noChangeArrowheads="1"/>
              </p:cNvSpPr>
              <p:nvPr/>
            </p:nvSpPr>
            <p:spPr bwMode="auto">
              <a:xfrm>
                <a:off x="3154" y="2371"/>
                <a:ext cx="476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/>
                  <a:t>2014</a:t>
                </a:r>
                <a:endParaRPr lang="en-US" altLang="zh-CN" sz="2000" dirty="0"/>
              </a:p>
            </p:txBody>
          </p:sp>
          <p:sp>
            <p:nvSpPr>
              <p:cNvPr id="1087" name="Text Box 21"/>
              <p:cNvSpPr txBox="1">
                <a:spLocks noChangeArrowheads="1"/>
              </p:cNvSpPr>
              <p:nvPr/>
            </p:nvSpPr>
            <p:spPr bwMode="auto">
              <a:xfrm>
                <a:off x="3154" y="1376"/>
                <a:ext cx="476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/>
                  <a:t>2004</a:t>
                </a:r>
                <a:endParaRPr lang="en-US" altLang="zh-CN" sz="2000" dirty="0"/>
              </a:p>
            </p:txBody>
          </p:sp>
          <p:sp>
            <p:nvSpPr>
              <p:cNvPr id="1088" name="Text Box 22"/>
              <p:cNvSpPr txBox="1">
                <a:spLocks noChangeArrowheads="1"/>
              </p:cNvSpPr>
              <p:nvPr/>
            </p:nvSpPr>
            <p:spPr bwMode="auto">
              <a:xfrm>
                <a:off x="3154" y="1619"/>
                <a:ext cx="476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/>
                  <a:t>2008</a:t>
                </a:r>
                <a:endParaRPr lang="en-US" altLang="zh-CN" sz="2000" dirty="0"/>
              </a:p>
            </p:txBody>
          </p:sp>
          <p:sp>
            <p:nvSpPr>
              <p:cNvPr id="1089" name="Text Box 23"/>
              <p:cNvSpPr txBox="1">
                <a:spLocks noChangeArrowheads="1"/>
              </p:cNvSpPr>
              <p:nvPr/>
            </p:nvSpPr>
            <p:spPr bwMode="auto">
              <a:xfrm>
                <a:off x="3140" y="1861"/>
                <a:ext cx="503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/>
                  <a:t>200C</a:t>
                </a:r>
                <a:endParaRPr lang="en-US" altLang="zh-CN" sz="2000" dirty="0"/>
              </a:p>
            </p:txBody>
          </p:sp>
          <p:grpSp>
            <p:nvGrpSpPr>
              <p:cNvPr id="4" name="Group 24"/>
              <p:cNvGrpSpPr/>
              <p:nvPr/>
            </p:nvGrpSpPr>
            <p:grpSpPr bwMode="auto">
              <a:xfrm>
                <a:off x="3597" y="1380"/>
                <a:ext cx="60" cy="1548"/>
                <a:chOff x="3960" y="1560"/>
                <a:chExt cx="60" cy="1548"/>
              </a:xfrm>
            </p:grpSpPr>
            <p:sp>
              <p:nvSpPr>
                <p:cNvPr id="1105" name="Line 25"/>
                <p:cNvSpPr>
                  <a:spLocks noChangeShapeType="1"/>
                </p:cNvSpPr>
                <p:nvPr/>
              </p:nvSpPr>
              <p:spPr bwMode="auto">
                <a:xfrm>
                  <a:off x="3960" y="156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6" name="Line 26"/>
                <p:cNvSpPr>
                  <a:spLocks noChangeShapeType="1"/>
                </p:cNvSpPr>
                <p:nvPr/>
              </p:nvSpPr>
              <p:spPr bwMode="auto">
                <a:xfrm>
                  <a:off x="3960" y="2076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7" name="Line 27"/>
                <p:cNvSpPr>
                  <a:spLocks noChangeShapeType="1"/>
                </p:cNvSpPr>
                <p:nvPr/>
              </p:nvSpPr>
              <p:spPr bwMode="auto">
                <a:xfrm>
                  <a:off x="3960" y="2334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8" name="Line 28"/>
                <p:cNvSpPr>
                  <a:spLocks noChangeShapeType="1"/>
                </p:cNvSpPr>
                <p:nvPr/>
              </p:nvSpPr>
              <p:spPr bwMode="auto">
                <a:xfrm>
                  <a:off x="3960" y="2592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9" name="Line 29"/>
                <p:cNvSpPr>
                  <a:spLocks noChangeShapeType="1"/>
                </p:cNvSpPr>
                <p:nvPr/>
              </p:nvSpPr>
              <p:spPr bwMode="auto">
                <a:xfrm>
                  <a:off x="3960" y="285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10" name="Line 30"/>
                <p:cNvSpPr>
                  <a:spLocks noChangeShapeType="1"/>
                </p:cNvSpPr>
                <p:nvPr/>
              </p:nvSpPr>
              <p:spPr bwMode="auto">
                <a:xfrm>
                  <a:off x="3960" y="310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11" name="Line 31"/>
                <p:cNvSpPr>
                  <a:spLocks noChangeShapeType="1"/>
                </p:cNvSpPr>
                <p:nvPr/>
              </p:nvSpPr>
              <p:spPr bwMode="auto">
                <a:xfrm>
                  <a:off x="3960" y="181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32"/>
              <p:cNvGrpSpPr/>
              <p:nvPr/>
            </p:nvGrpSpPr>
            <p:grpSpPr bwMode="auto">
              <a:xfrm>
                <a:off x="4725" y="1368"/>
                <a:ext cx="60" cy="1548"/>
                <a:chOff x="3960" y="1560"/>
                <a:chExt cx="60" cy="1548"/>
              </a:xfrm>
            </p:grpSpPr>
            <p:sp>
              <p:nvSpPr>
                <p:cNvPr id="1098" name="Line 33"/>
                <p:cNvSpPr>
                  <a:spLocks noChangeShapeType="1"/>
                </p:cNvSpPr>
                <p:nvPr/>
              </p:nvSpPr>
              <p:spPr bwMode="auto">
                <a:xfrm>
                  <a:off x="3960" y="156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9" name="Line 34"/>
                <p:cNvSpPr>
                  <a:spLocks noChangeShapeType="1"/>
                </p:cNvSpPr>
                <p:nvPr/>
              </p:nvSpPr>
              <p:spPr bwMode="auto">
                <a:xfrm>
                  <a:off x="3960" y="2076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0" name="Line 35"/>
                <p:cNvSpPr>
                  <a:spLocks noChangeShapeType="1"/>
                </p:cNvSpPr>
                <p:nvPr/>
              </p:nvSpPr>
              <p:spPr bwMode="auto">
                <a:xfrm>
                  <a:off x="3960" y="2334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1" name="Line 36"/>
                <p:cNvSpPr>
                  <a:spLocks noChangeShapeType="1"/>
                </p:cNvSpPr>
                <p:nvPr/>
              </p:nvSpPr>
              <p:spPr bwMode="auto">
                <a:xfrm>
                  <a:off x="3960" y="2592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2" name="Line 37"/>
                <p:cNvSpPr>
                  <a:spLocks noChangeShapeType="1"/>
                </p:cNvSpPr>
                <p:nvPr/>
              </p:nvSpPr>
              <p:spPr bwMode="auto">
                <a:xfrm>
                  <a:off x="3960" y="285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3" name="Line 38"/>
                <p:cNvSpPr>
                  <a:spLocks noChangeShapeType="1"/>
                </p:cNvSpPr>
                <p:nvPr/>
              </p:nvSpPr>
              <p:spPr bwMode="auto">
                <a:xfrm>
                  <a:off x="3960" y="310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4" name="Line 39"/>
                <p:cNvSpPr>
                  <a:spLocks noChangeShapeType="1"/>
                </p:cNvSpPr>
                <p:nvPr/>
              </p:nvSpPr>
              <p:spPr bwMode="auto">
                <a:xfrm>
                  <a:off x="3960" y="181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092" name="Line 68"/>
              <p:cNvSpPr>
                <a:spLocks noChangeShapeType="1"/>
              </p:cNvSpPr>
              <p:nvPr/>
            </p:nvSpPr>
            <p:spPr bwMode="auto">
              <a:xfrm>
                <a:off x="3588" y="3252"/>
                <a:ext cx="1200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lg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93" name="Line 69"/>
              <p:cNvSpPr>
                <a:spLocks noChangeShapeType="1"/>
              </p:cNvSpPr>
              <p:nvPr/>
            </p:nvSpPr>
            <p:spPr bwMode="auto">
              <a:xfrm flipV="1">
                <a:off x="3588" y="3144"/>
                <a:ext cx="60" cy="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94" name="Line 70"/>
              <p:cNvSpPr>
                <a:spLocks noChangeShapeType="1"/>
              </p:cNvSpPr>
              <p:nvPr/>
            </p:nvSpPr>
            <p:spPr bwMode="auto">
              <a:xfrm flipH="1" flipV="1">
                <a:off x="4740" y="3132"/>
                <a:ext cx="48" cy="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95" name="Text Box 73"/>
              <p:cNvSpPr txBox="1">
                <a:spLocks noChangeArrowheads="1"/>
              </p:cNvSpPr>
              <p:nvPr/>
            </p:nvSpPr>
            <p:spPr bwMode="auto">
              <a:xfrm>
                <a:off x="3142" y="2659"/>
                <a:ext cx="476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/>
                  <a:t>2018</a:t>
                </a:r>
                <a:endParaRPr lang="en-US" altLang="zh-CN" sz="2000" dirty="0"/>
              </a:p>
            </p:txBody>
          </p:sp>
          <p:sp>
            <p:nvSpPr>
              <p:cNvPr id="1096" name="Text Box 74"/>
              <p:cNvSpPr txBox="1">
                <a:spLocks noChangeArrowheads="1"/>
              </p:cNvSpPr>
              <p:nvPr/>
            </p:nvSpPr>
            <p:spPr bwMode="auto">
              <a:xfrm>
                <a:off x="3128" y="2899"/>
                <a:ext cx="503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/>
                  <a:t>201C</a:t>
                </a:r>
                <a:endParaRPr lang="en-US" altLang="zh-CN" sz="2000" dirty="0"/>
              </a:p>
            </p:txBody>
          </p:sp>
          <p:sp>
            <p:nvSpPr>
              <p:cNvPr id="1097" name="Text Box 75"/>
              <p:cNvSpPr txBox="1">
                <a:spLocks noChangeArrowheads="1"/>
              </p:cNvSpPr>
              <p:nvPr/>
            </p:nvSpPr>
            <p:spPr bwMode="auto">
              <a:xfrm>
                <a:off x="3154" y="3127"/>
                <a:ext cx="476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/>
                  <a:t>2020</a:t>
                </a:r>
                <a:endParaRPr lang="en-US" altLang="zh-CN" sz="2000" dirty="0"/>
              </a:p>
            </p:txBody>
          </p:sp>
        </p:grpSp>
        <p:sp>
          <p:nvSpPr>
            <p:cNvPr id="1070" name="Text Box 16"/>
            <p:cNvSpPr txBox="1">
              <a:spLocks noChangeArrowheads="1"/>
            </p:cNvSpPr>
            <p:nvPr/>
          </p:nvSpPr>
          <p:spPr bwMode="auto">
            <a:xfrm>
              <a:off x="3819" y="2993"/>
              <a:ext cx="308" cy="17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eaVert" wrap="none" anchor="ctr">
              <a:spAutoFit/>
            </a:bodyPr>
            <a:lstStyle/>
            <a:p>
              <a:pPr algn="ctr"/>
              <a:r>
                <a:rPr lang="en-US" altLang="zh-CN" sz="2000"/>
                <a:t>...</a:t>
              </a:r>
              <a:endParaRPr lang="en-US" altLang="zh-CN" sz="2000"/>
            </a:p>
          </p:txBody>
        </p:sp>
      </p:grpSp>
      <p:sp>
        <p:nvSpPr>
          <p:cNvPr id="134184" name="Text Box 40"/>
          <p:cNvSpPr txBox="1">
            <a:spLocks noChangeArrowheads="1"/>
          </p:cNvSpPr>
          <p:nvPr/>
        </p:nvSpPr>
        <p:spPr bwMode="auto">
          <a:xfrm>
            <a:off x="6392861" y="2557532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</a:rPr>
              <a:t>5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134193" name="Text Box 49"/>
          <p:cNvSpPr txBox="1">
            <a:spLocks noChangeArrowheads="1"/>
          </p:cNvSpPr>
          <p:nvPr/>
        </p:nvSpPr>
        <p:spPr bwMode="auto">
          <a:xfrm>
            <a:off x="6411911" y="2919482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FF3300"/>
                </a:solidFill>
              </a:rPr>
              <a:t>9</a:t>
            </a:r>
            <a:endParaRPr lang="en-US" altLang="zh-CN">
              <a:solidFill>
                <a:srgbClr val="0000FF"/>
              </a:solidFill>
            </a:endParaRPr>
          </a:p>
        </p:txBody>
      </p:sp>
      <p:grpSp>
        <p:nvGrpSpPr>
          <p:cNvPr id="6" name="Group 77"/>
          <p:cNvGrpSpPr/>
          <p:nvPr/>
        </p:nvGrpSpPr>
        <p:grpSpPr bwMode="auto">
          <a:xfrm>
            <a:off x="6113462" y="2106682"/>
            <a:ext cx="3030538" cy="1814513"/>
            <a:chOff x="3903" y="978"/>
            <a:chExt cx="1909" cy="1143"/>
          </a:xfrm>
        </p:grpSpPr>
        <p:grpSp>
          <p:nvGrpSpPr>
            <p:cNvPr id="7" name="Group 42"/>
            <p:cNvGrpSpPr/>
            <p:nvPr/>
          </p:nvGrpSpPr>
          <p:grpSpPr bwMode="auto">
            <a:xfrm>
              <a:off x="4783" y="1125"/>
              <a:ext cx="1009" cy="250"/>
              <a:chOff x="4402" y="1437"/>
              <a:chExt cx="1009" cy="250"/>
            </a:xfrm>
          </p:grpSpPr>
          <p:sp>
            <p:nvSpPr>
              <p:cNvPr id="1067" name="Line 43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8" name="Text Box 44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8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lg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000"/>
                  <a:t>整型变量</a:t>
                </a:r>
                <a:r>
                  <a:rPr lang="en-US" altLang="zh-CN" sz="2000"/>
                  <a:t>a</a:t>
                </a:r>
                <a:endParaRPr lang="en-US" altLang="zh-CN" sz="2000"/>
              </a:p>
            </p:txBody>
          </p:sp>
        </p:grpSp>
        <p:grpSp>
          <p:nvGrpSpPr>
            <p:cNvPr id="8" name="Group 45"/>
            <p:cNvGrpSpPr/>
            <p:nvPr/>
          </p:nvGrpSpPr>
          <p:grpSpPr bwMode="auto">
            <a:xfrm>
              <a:off x="4783" y="1334"/>
              <a:ext cx="1029" cy="288"/>
              <a:chOff x="4426" y="1886"/>
              <a:chExt cx="1029" cy="288"/>
            </a:xfrm>
          </p:grpSpPr>
          <p:sp>
            <p:nvSpPr>
              <p:cNvPr id="1065" name="Line 46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6" name="Text Box 47"/>
              <p:cNvSpPr txBox="1">
                <a:spLocks noChangeArrowheads="1"/>
              </p:cNvSpPr>
              <p:nvPr/>
            </p:nvSpPr>
            <p:spPr bwMode="auto">
              <a:xfrm>
                <a:off x="4523" y="1886"/>
                <a:ext cx="9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lg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  </a:t>
                </a:r>
                <a:r>
                  <a:rPr lang="zh-CN" altLang="en-US" sz="2000"/>
                  <a:t>整型变量</a:t>
                </a:r>
                <a:r>
                  <a:rPr lang="en-US" altLang="zh-CN"/>
                  <a:t>b</a:t>
                </a:r>
                <a:endParaRPr lang="en-US" altLang="zh-CN" sz="2000"/>
              </a:p>
            </p:txBody>
          </p:sp>
        </p:grpSp>
        <p:sp>
          <p:nvSpPr>
            <p:cNvPr id="1058" name="Text Box 48"/>
            <p:cNvSpPr txBox="1">
              <a:spLocks noChangeArrowheads="1"/>
            </p:cNvSpPr>
            <p:nvPr/>
          </p:nvSpPr>
          <p:spPr bwMode="auto">
            <a:xfrm>
              <a:off x="3903" y="978"/>
              <a:ext cx="541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FF3300"/>
                  </a:solidFill>
                </a:rPr>
                <a:t>(main)</a:t>
              </a:r>
              <a:endParaRPr lang="en-US" altLang="zh-CN" sz="2000">
                <a:solidFill>
                  <a:schemeClr val="accent2"/>
                </a:solidFill>
              </a:endParaRPr>
            </a:p>
          </p:txBody>
        </p:sp>
        <p:grpSp>
          <p:nvGrpSpPr>
            <p:cNvPr id="9" name="Group 50"/>
            <p:cNvGrpSpPr/>
            <p:nvPr/>
          </p:nvGrpSpPr>
          <p:grpSpPr bwMode="auto">
            <a:xfrm>
              <a:off x="4783" y="1605"/>
              <a:ext cx="812" cy="252"/>
              <a:chOff x="4402" y="1437"/>
              <a:chExt cx="812" cy="252"/>
            </a:xfrm>
          </p:grpSpPr>
          <p:sp>
            <p:nvSpPr>
              <p:cNvPr id="1063" name="Line 51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4" name="Text Box 52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63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lg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000" dirty="0"/>
                  <a:t>指针</a:t>
                </a:r>
                <a:r>
                  <a:rPr lang="en-US" altLang="zh-CN" sz="2000" dirty="0"/>
                  <a:t>pa</a:t>
                </a:r>
                <a:endParaRPr lang="en-US" altLang="zh-CN" sz="2000" dirty="0"/>
              </a:p>
            </p:txBody>
          </p:sp>
        </p:grpSp>
        <p:grpSp>
          <p:nvGrpSpPr>
            <p:cNvPr id="10" name="Group 53"/>
            <p:cNvGrpSpPr/>
            <p:nvPr/>
          </p:nvGrpSpPr>
          <p:grpSpPr bwMode="auto">
            <a:xfrm>
              <a:off x="4795" y="1869"/>
              <a:ext cx="821" cy="252"/>
              <a:chOff x="4402" y="1437"/>
              <a:chExt cx="821" cy="252"/>
            </a:xfrm>
          </p:grpSpPr>
          <p:sp>
            <p:nvSpPr>
              <p:cNvPr id="1061" name="Line 54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2" name="Text Box 55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639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lg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000" dirty="0"/>
                  <a:t>指针</a:t>
                </a:r>
                <a:r>
                  <a:rPr lang="en-US" altLang="zh-CN" sz="2000" dirty="0" err="1"/>
                  <a:t>pb</a:t>
                </a:r>
                <a:endParaRPr lang="en-US" altLang="zh-CN" sz="2000" dirty="0"/>
              </a:p>
            </p:txBody>
          </p:sp>
        </p:grpSp>
      </p:grpSp>
      <p:sp>
        <p:nvSpPr>
          <p:cNvPr id="134200" name="Text Box 56"/>
          <p:cNvSpPr txBox="1">
            <a:spLocks noChangeArrowheads="1"/>
          </p:cNvSpPr>
          <p:nvPr/>
        </p:nvSpPr>
        <p:spPr bwMode="auto">
          <a:xfrm>
            <a:off x="6145211" y="3300482"/>
            <a:ext cx="7937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</a:rPr>
              <a:t>2000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134201" name="Text Box 57"/>
          <p:cNvSpPr txBox="1">
            <a:spLocks noChangeArrowheads="1"/>
          </p:cNvSpPr>
          <p:nvPr/>
        </p:nvSpPr>
        <p:spPr bwMode="auto">
          <a:xfrm>
            <a:off x="6193272" y="3744466"/>
            <a:ext cx="697627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dirty="0">
                <a:solidFill>
                  <a:srgbClr val="FF3300"/>
                </a:solidFill>
              </a:rPr>
              <a:t>2004</a:t>
            </a:r>
            <a:endParaRPr lang="en-US" altLang="zh-CN" dirty="0">
              <a:solidFill>
                <a:srgbClr val="0000FF"/>
              </a:solidFill>
            </a:endParaRPr>
          </a:p>
        </p:txBody>
      </p:sp>
      <p:grpSp>
        <p:nvGrpSpPr>
          <p:cNvPr id="11" name="Group 78"/>
          <p:cNvGrpSpPr/>
          <p:nvPr/>
        </p:nvGrpSpPr>
        <p:grpSpPr bwMode="auto">
          <a:xfrm>
            <a:off x="6124574" y="4164082"/>
            <a:ext cx="2640012" cy="1373188"/>
            <a:chOff x="3910" y="2274"/>
            <a:chExt cx="1663" cy="865"/>
          </a:xfrm>
        </p:grpSpPr>
        <p:sp>
          <p:nvSpPr>
            <p:cNvPr id="1046" name="Text Box 58"/>
            <p:cNvSpPr txBox="1">
              <a:spLocks noChangeArrowheads="1"/>
            </p:cNvSpPr>
            <p:nvPr/>
          </p:nvSpPr>
          <p:spPr bwMode="auto">
            <a:xfrm>
              <a:off x="3910" y="2274"/>
              <a:ext cx="551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336600"/>
                  </a:solidFill>
                </a:rPr>
                <a:t>(swap)</a:t>
              </a:r>
              <a:endParaRPr lang="en-US" altLang="zh-CN" sz="2000">
                <a:solidFill>
                  <a:srgbClr val="336600"/>
                </a:solidFill>
              </a:endParaRPr>
            </a:p>
          </p:txBody>
        </p:sp>
        <p:grpSp>
          <p:nvGrpSpPr>
            <p:cNvPr id="12" name="Group 59"/>
            <p:cNvGrpSpPr/>
            <p:nvPr/>
          </p:nvGrpSpPr>
          <p:grpSpPr bwMode="auto">
            <a:xfrm>
              <a:off x="4795" y="2397"/>
              <a:ext cx="778" cy="250"/>
              <a:chOff x="4402" y="1437"/>
              <a:chExt cx="778" cy="250"/>
            </a:xfrm>
          </p:grpSpPr>
          <p:sp>
            <p:nvSpPr>
              <p:cNvPr id="1054" name="Line 60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5" name="Text Box 61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5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lg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zh-CN" sz="2000"/>
                  <a:t>指针</a:t>
                </a:r>
                <a:r>
                  <a:rPr lang="en-US" altLang="zh-CN" sz="2000"/>
                  <a:t>p1</a:t>
                </a:r>
                <a:endParaRPr lang="en-US" altLang="zh-CN" sz="2000"/>
              </a:p>
            </p:txBody>
          </p:sp>
        </p:grpSp>
        <p:grpSp>
          <p:nvGrpSpPr>
            <p:cNvPr id="13" name="Group 62"/>
            <p:cNvGrpSpPr/>
            <p:nvPr/>
          </p:nvGrpSpPr>
          <p:grpSpPr bwMode="auto">
            <a:xfrm>
              <a:off x="4795" y="2637"/>
              <a:ext cx="778" cy="250"/>
              <a:chOff x="4402" y="1437"/>
              <a:chExt cx="778" cy="250"/>
            </a:xfrm>
          </p:grpSpPr>
          <p:sp>
            <p:nvSpPr>
              <p:cNvPr id="1052" name="Line 63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3" name="Text Box 64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5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lg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000"/>
                  <a:t>指针</a:t>
                </a:r>
                <a:r>
                  <a:rPr lang="en-US" altLang="zh-CN" sz="2000"/>
                  <a:t>p2</a:t>
                </a:r>
                <a:endParaRPr lang="en-US" altLang="zh-CN" sz="2000"/>
              </a:p>
            </p:txBody>
          </p:sp>
        </p:grpSp>
        <p:grpSp>
          <p:nvGrpSpPr>
            <p:cNvPr id="14" name="Group 65"/>
            <p:cNvGrpSpPr/>
            <p:nvPr/>
          </p:nvGrpSpPr>
          <p:grpSpPr bwMode="auto">
            <a:xfrm>
              <a:off x="4795" y="2889"/>
              <a:ext cx="698" cy="250"/>
              <a:chOff x="4402" y="1437"/>
              <a:chExt cx="698" cy="250"/>
            </a:xfrm>
          </p:grpSpPr>
          <p:sp>
            <p:nvSpPr>
              <p:cNvPr id="1050" name="Line 66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1" name="Text Box 67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51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lg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000"/>
                  <a:t>整型</a:t>
                </a:r>
                <a:r>
                  <a:rPr lang="en-US" altLang="zh-CN" sz="2000"/>
                  <a:t>p</a:t>
                </a:r>
                <a:endParaRPr lang="en-US" altLang="zh-CN" sz="2000"/>
              </a:p>
            </p:txBody>
          </p:sp>
        </p:grpSp>
      </p:grpSp>
      <p:sp>
        <p:nvSpPr>
          <p:cNvPr id="134215" name="Text Box 71"/>
          <p:cNvSpPr txBox="1">
            <a:spLocks noChangeArrowheads="1"/>
          </p:cNvSpPr>
          <p:nvPr/>
        </p:nvSpPr>
        <p:spPr bwMode="auto">
          <a:xfrm>
            <a:off x="6392861" y="2881382"/>
            <a:ext cx="336550" cy="4572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</a:rPr>
              <a:t>5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134216" name="Text Box 72"/>
          <p:cNvSpPr txBox="1">
            <a:spLocks noChangeArrowheads="1"/>
          </p:cNvSpPr>
          <p:nvPr/>
        </p:nvSpPr>
        <p:spPr bwMode="auto">
          <a:xfrm>
            <a:off x="6373811" y="2500382"/>
            <a:ext cx="336550" cy="4572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FF3300"/>
                </a:solidFill>
              </a:rPr>
              <a:t>9</a:t>
            </a:r>
            <a:endParaRPr lang="en-US" altLang="zh-CN">
              <a:solidFill>
                <a:srgbClr val="0000FF"/>
              </a:solidFill>
            </a:endParaRPr>
          </a:p>
        </p:txBody>
      </p:sp>
      <p:grpSp>
        <p:nvGrpSpPr>
          <p:cNvPr id="15" name="Group 79"/>
          <p:cNvGrpSpPr/>
          <p:nvPr/>
        </p:nvGrpSpPr>
        <p:grpSpPr bwMode="auto">
          <a:xfrm>
            <a:off x="4803774" y="3602107"/>
            <a:ext cx="2120900" cy="1374775"/>
            <a:chOff x="2958" y="1392"/>
            <a:chExt cx="1336" cy="866"/>
          </a:xfrm>
        </p:grpSpPr>
        <p:sp>
          <p:nvSpPr>
            <p:cNvPr id="1044" name="Text Box 80"/>
            <p:cNvSpPr txBox="1">
              <a:spLocks noChangeArrowheads="1"/>
            </p:cNvSpPr>
            <p:nvPr/>
          </p:nvSpPr>
          <p:spPr bwMode="auto">
            <a:xfrm>
              <a:off x="3794" y="1970"/>
              <a:ext cx="500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0000FF"/>
                  </a:solidFill>
                </a:rPr>
                <a:t>2000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sp>
          <p:nvSpPr>
            <p:cNvPr id="1045" name="Freeform 81"/>
            <p:cNvSpPr/>
            <p:nvPr/>
          </p:nvSpPr>
          <p:spPr bwMode="auto">
            <a:xfrm>
              <a:off x="2958" y="1392"/>
              <a:ext cx="150" cy="744"/>
            </a:xfrm>
            <a:custGeom>
              <a:avLst/>
              <a:gdLst>
                <a:gd name="T0" fmla="*/ 114 w 150"/>
                <a:gd name="T1" fmla="*/ 0 h 744"/>
                <a:gd name="T2" fmla="*/ 6 w 150"/>
                <a:gd name="T3" fmla="*/ 312 h 744"/>
                <a:gd name="T4" fmla="*/ 150 w 150"/>
                <a:gd name="T5" fmla="*/ 744 h 744"/>
                <a:gd name="T6" fmla="*/ 0 60000 65536"/>
                <a:gd name="T7" fmla="*/ 0 60000 65536"/>
                <a:gd name="T8" fmla="*/ 0 60000 65536"/>
                <a:gd name="T9" fmla="*/ 0 w 150"/>
                <a:gd name="T10" fmla="*/ 0 h 744"/>
                <a:gd name="T11" fmla="*/ 150 w 150"/>
                <a:gd name="T12" fmla="*/ 744 h 7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0" h="744">
                  <a:moveTo>
                    <a:pt x="114" y="0"/>
                  </a:moveTo>
                  <a:cubicBezTo>
                    <a:pt x="57" y="94"/>
                    <a:pt x="0" y="188"/>
                    <a:pt x="6" y="312"/>
                  </a:cubicBezTo>
                  <a:cubicBezTo>
                    <a:pt x="12" y="436"/>
                    <a:pt x="128" y="672"/>
                    <a:pt x="150" y="744"/>
                  </a:cubicBezTo>
                </a:path>
              </a:pathLst>
            </a:custGeom>
            <a:noFill/>
            <a:ln w="38100">
              <a:solidFill>
                <a:srgbClr val="339966"/>
              </a:solidFill>
              <a:round/>
              <a:tailEnd type="triangle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6" name="Group 82"/>
          <p:cNvGrpSpPr/>
          <p:nvPr/>
        </p:nvGrpSpPr>
        <p:grpSpPr bwMode="auto">
          <a:xfrm>
            <a:off x="4752975" y="3945008"/>
            <a:ext cx="2103438" cy="1389063"/>
            <a:chOff x="2926" y="1632"/>
            <a:chExt cx="1325" cy="875"/>
          </a:xfrm>
        </p:grpSpPr>
        <p:sp>
          <p:nvSpPr>
            <p:cNvPr id="1042" name="Text Box 83"/>
            <p:cNvSpPr txBox="1">
              <a:spLocks noChangeArrowheads="1"/>
            </p:cNvSpPr>
            <p:nvPr/>
          </p:nvSpPr>
          <p:spPr bwMode="auto">
            <a:xfrm>
              <a:off x="3812" y="2274"/>
              <a:ext cx="439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FF3300"/>
                  </a:solidFill>
                </a:rPr>
                <a:t>2004</a:t>
              </a:r>
              <a:endParaRPr lang="en-US" altLang="zh-CN" dirty="0">
                <a:solidFill>
                  <a:srgbClr val="FF3300"/>
                </a:solidFill>
              </a:endParaRPr>
            </a:p>
          </p:txBody>
        </p:sp>
        <p:sp>
          <p:nvSpPr>
            <p:cNvPr id="1043" name="Freeform 84"/>
            <p:cNvSpPr/>
            <p:nvPr/>
          </p:nvSpPr>
          <p:spPr bwMode="auto">
            <a:xfrm>
              <a:off x="2926" y="1632"/>
              <a:ext cx="182" cy="756"/>
            </a:xfrm>
            <a:custGeom>
              <a:avLst/>
              <a:gdLst>
                <a:gd name="T0" fmla="*/ 182 w 182"/>
                <a:gd name="T1" fmla="*/ 0 h 756"/>
                <a:gd name="T2" fmla="*/ 2 w 182"/>
                <a:gd name="T3" fmla="*/ 468 h 756"/>
                <a:gd name="T4" fmla="*/ 170 w 182"/>
                <a:gd name="T5" fmla="*/ 756 h 756"/>
                <a:gd name="T6" fmla="*/ 0 60000 65536"/>
                <a:gd name="T7" fmla="*/ 0 60000 65536"/>
                <a:gd name="T8" fmla="*/ 0 60000 65536"/>
                <a:gd name="T9" fmla="*/ 0 w 182"/>
                <a:gd name="T10" fmla="*/ 0 h 756"/>
                <a:gd name="T11" fmla="*/ 182 w 182"/>
                <a:gd name="T12" fmla="*/ 756 h 7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2" h="756">
                  <a:moveTo>
                    <a:pt x="182" y="0"/>
                  </a:moveTo>
                  <a:cubicBezTo>
                    <a:pt x="93" y="171"/>
                    <a:pt x="4" y="342"/>
                    <a:pt x="2" y="468"/>
                  </a:cubicBezTo>
                  <a:cubicBezTo>
                    <a:pt x="0" y="594"/>
                    <a:pt x="142" y="710"/>
                    <a:pt x="170" y="756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 type="none" w="lg" len="lg"/>
              <a:tailEnd type="triangle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4229" name="Text Box 85"/>
          <p:cNvSpPr txBox="1">
            <a:spLocks noChangeArrowheads="1"/>
          </p:cNvSpPr>
          <p:nvPr/>
        </p:nvSpPr>
        <p:spPr bwMode="auto">
          <a:xfrm>
            <a:off x="4127499" y="3902766"/>
            <a:ext cx="995362" cy="457200"/>
          </a:xfrm>
          <a:prstGeom prst="rect">
            <a:avLst/>
          </a:prstGeom>
          <a:noFill/>
          <a:ln w="38100">
            <a:noFill/>
            <a:miter lim="800000"/>
            <a:headEnd type="none" w="lg" len="lg"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en-US" altLang="zh-CN">
                <a:solidFill>
                  <a:srgbClr val="0000FF"/>
                </a:solidFill>
                <a:ea typeface="隶书" panose="02010509060101010101" pitchFamily="49" charset="-122"/>
              </a:rPr>
              <a:t>COPY</a:t>
            </a:r>
            <a:endParaRPr lang="en-US" altLang="zh-CN">
              <a:ea typeface="隶书" panose="02010509060101010101" pitchFamily="49" charset="-122"/>
            </a:endParaRPr>
          </a:p>
        </p:txBody>
      </p:sp>
      <p:sp>
        <p:nvSpPr>
          <p:cNvPr id="134230" name="Text Box 86"/>
          <p:cNvSpPr txBox="1">
            <a:spLocks noChangeArrowheads="1"/>
          </p:cNvSpPr>
          <p:nvPr/>
        </p:nvSpPr>
        <p:spPr bwMode="auto">
          <a:xfrm>
            <a:off x="6373811" y="5300732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</a:rPr>
              <a:t>5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88" name="Text Box 192"/>
          <p:cNvSpPr txBox="1">
            <a:spLocks noChangeArrowheads="1"/>
          </p:cNvSpPr>
          <p:nvPr/>
        </p:nvSpPr>
        <p:spPr bwMode="auto">
          <a:xfrm>
            <a:off x="1206639" y="1128919"/>
            <a:ext cx="6375463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2: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将数从大到小输出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指针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作函数的参数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34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34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34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34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134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134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500"/>
                                        <p:tgtEl>
                                          <p:spTgt spid="1342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1" dur="500"/>
                                        <p:tgtEl>
                                          <p:spTgt spid="1342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animBg="1"/>
      <p:bldP spid="134184" grpId="0" autoUpdateAnimBg="0" build="p"/>
      <p:bldP spid="134193" grpId="0" autoUpdateAnimBg="0" build="p"/>
      <p:bldP spid="134200" grpId="0" autoUpdateAnimBg="0" build="p"/>
      <p:bldP spid="134201" grpId="0" autoUpdateAnimBg="0" build="p"/>
      <p:bldP spid="134215" grpId="0" animBg="1" autoUpdateAnimBg="0"/>
      <p:bldP spid="134216" grpId="0" animBg="1" autoUpdateAnimBg="0"/>
      <p:bldP spid="134229" grpId="0" advAuto="0" autoUpdateAnimBg="0" build="p"/>
      <p:bldP spid="134230" grpId="0" autoUpdateAnimBg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73365" y="2617076"/>
            <a:ext cx="25026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latin typeface="宋体" panose="02010600030101010101" pitchFamily="2" charset="-122"/>
                <a:ea typeface="宋体" panose="02010600030101010101" pitchFamily="2" charset="-122"/>
              </a:rPr>
              <a:t>（二）</a:t>
            </a:r>
            <a:endParaRPr lang="zh-CN" altLang="en-US" sz="6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940905" y="1372773"/>
            <a:ext cx="3355406" cy="4708981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swap(</a:t>
            </a:r>
            <a:r>
              <a:rPr lang="en-US" altLang="zh-CN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*p1, </a:t>
            </a:r>
            <a:r>
              <a:rPr lang="en-US" altLang="zh-CN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*p2)</a:t>
            </a:r>
            <a:endParaRPr lang="en-US" altLang="zh-CN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000" dirty="0"/>
              <a:t>{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*p;</a:t>
            </a:r>
            <a:endParaRPr lang="en-US" altLang="zh-CN" sz="2000" dirty="0"/>
          </a:p>
          <a:p>
            <a:r>
              <a:rPr lang="en-US" altLang="zh-CN" sz="2000" dirty="0"/>
              <a:t>    *p=*p1;</a:t>
            </a:r>
            <a:endParaRPr lang="en-US" altLang="zh-CN" sz="2000" dirty="0"/>
          </a:p>
          <a:p>
            <a:r>
              <a:rPr lang="en-US" altLang="zh-CN" sz="2000" dirty="0"/>
              <a:t>    *p1=*p2;</a:t>
            </a:r>
            <a:endParaRPr lang="en-US" altLang="zh-CN" sz="2000" dirty="0"/>
          </a:p>
          <a:p>
            <a:r>
              <a:rPr lang="en-US" altLang="zh-CN" sz="2000" dirty="0"/>
              <a:t>    *p2=*p;</a:t>
            </a:r>
            <a:endParaRPr lang="en-US" altLang="zh-CN" sz="2000" dirty="0"/>
          </a:p>
          <a:p>
            <a:r>
              <a:rPr lang="en-US" altLang="zh-CN" sz="2000" dirty="0"/>
              <a:t>}</a:t>
            </a:r>
            <a:endParaRPr lang="en-US" altLang="zh-CN" sz="2000" dirty="0"/>
          </a:p>
          <a:p>
            <a:r>
              <a:rPr lang="en-US" altLang="zh-CN" sz="2000" dirty="0"/>
              <a:t>int main()</a:t>
            </a:r>
            <a:endParaRPr lang="en-US" altLang="zh-CN" sz="2000" dirty="0"/>
          </a:p>
          <a:p>
            <a:r>
              <a:rPr lang="en-US" altLang="zh-CN" sz="2000" dirty="0"/>
              <a:t>{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a,b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*pa,*</a:t>
            </a:r>
            <a:r>
              <a:rPr lang="en-US" altLang="zh-CN" sz="2000" dirty="0" err="1"/>
              <a:t>pb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r>
              <a:rPr lang="en-US" altLang="zh-CN" sz="2000" dirty="0"/>
              <a:t>    a=5;   b=9;</a:t>
            </a:r>
            <a:endParaRPr lang="en-US" altLang="zh-CN" sz="2000" dirty="0"/>
          </a:p>
          <a:p>
            <a:r>
              <a:rPr lang="en-US" altLang="zh-CN" sz="2000" dirty="0"/>
              <a:t>    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pa=&amp;a;  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pb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=&amp;b;</a:t>
            </a:r>
            <a:endParaRPr lang="en-US" altLang="zh-CN" sz="20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000" dirty="0"/>
              <a:t>    if(a&lt;b)  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0000FF"/>
                </a:solidFill>
              </a:rPr>
              <a:t>      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swap(</a:t>
            </a:r>
            <a:r>
              <a:rPr lang="en-US" altLang="zh-CN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pa,pb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  <a:endParaRPr lang="en-US" altLang="zh-CN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000" dirty="0"/>
              <a:t>    cout&lt;&lt;a&lt;&lt;b;</a:t>
            </a:r>
            <a:endParaRPr lang="en-US" altLang="zh-CN" sz="2000" dirty="0"/>
          </a:p>
          <a:p>
            <a:r>
              <a:rPr lang="en-US" altLang="zh-CN" sz="2000" dirty="0"/>
              <a:t>}</a:t>
            </a:r>
            <a:endParaRPr lang="en-US" altLang="zh-CN" sz="2000" dirty="0"/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1926258" y="6196081"/>
            <a:ext cx="2018501" cy="400110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运行结果：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r>
              <a:rPr lang="zh-CN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en-US" altLang="zh-CN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2401405" y="1811269"/>
            <a:ext cx="2012950" cy="101566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000" dirty="0">
                <a:solidFill>
                  <a:srgbClr val="FF3300"/>
                </a:solidFill>
                <a:ea typeface="隶书" panose="02010509060101010101" pitchFamily="49" charset="-122"/>
              </a:rPr>
              <a:t>加两语句改正</a:t>
            </a:r>
            <a:endParaRPr lang="zh-CN" altLang="en-US" sz="2000" dirty="0">
              <a:solidFill>
                <a:srgbClr val="FF3300"/>
              </a:solidFill>
              <a:ea typeface="隶书" panose="02010509060101010101" pitchFamily="49" charset="-122"/>
            </a:endParaRPr>
          </a:p>
          <a:p>
            <a:pPr eaLnBrk="1" hangingPunct="1"/>
            <a:r>
              <a:rPr lang="en-US" altLang="zh-CN" sz="2000" dirty="0" err="1">
                <a:solidFill>
                  <a:srgbClr val="FF3300"/>
                </a:solidFill>
              </a:rPr>
              <a:t>int</a:t>
            </a:r>
            <a:r>
              <a:rPr lang="en-US" altLang="zh-CN" sz="2000" dirty="0">
                <a:solidFill>
                  <a:srgbClr val="FF3300"/>
                </a:solidFill>
              </a:rPr>
              <a:t>   x;</a:t>
            </a:r>
            <a:endParaRPr lang="en-US" altLang="zh-CN" sz="2000" dirty="0">
              <a:solidFill>
                <a:srgbClr val="FF3300"/>
              </a:solidFill>
            </a:endParaRPr>
          </a:p>
          <a:p>
            <a:pPr eaLnBrk="1" hangingPunct="1"/>
            <a:r>
              <a:rPr lang="en-US" altLang="zh-CN" sz="2000" dirty="0" err="1">
                <a:solidFill>
                  <a:srgbClr val="FF3300"/>
                </a:solidFill>
              </a:rPr>
              <a:t>int</a:t>
            </a:r>
            <a:r>
              <a:rPr lang="en-US" altLang="zh-CN" sz="2000" dirty="0">
                <a:solidFill>
                  <a:srgbClr val="FF3300"/>
                </a:solidFill>
              </a:rPr>
              <a:t>  *p=&amp;x;</a:t>
            </a:r>
            <a:r>
              <a:rPr lang="en-US" altLang="zh-CN" dirty="0">
                <a:solidFill>
                  <a:schemeClr val="bg1"/>
                </a:solidFill>
              </a:rPr>
              <a:t>;</a:t>
            </a:r>
            <a:endParaRPr lang="en-US" altLang="zh-CN" dirty="0">
              <a:solidFill>
                <a:schemeClr val="bg1"/>
              </a:solidFill>
            </a:endParaRPr>
          </a:p>
        </p:txBody>
      </p:sp>
      <p:grpSp>
        <p:nvGrpSpPr>
          <p:cNvPr id="2" name="Group 11"/>
          <p:cNvGrpSpPr/>
          <p:nvPr/>
        </p:nvGrpSpPr>
        <p:grpSpPr bwMode="auto">
          <a:xfrm>
            <a:off x="4810056" y="1347442"/>
            <a:ext cx="2662237" cy="4625975"/>
            <a:chOff x="2863" y="554"/>
            <a:chExt cx="1677" cy="2914"/>
          </a:xfrm>
        </p:grpSpPr>
        <p:grpSp>
          <p:nvGrpSpPr>
            <p:cNvPr id="3" name="Group 12"/>
            <p:cNvGrpSpPr/>
            <p:nvPr/>
          </p:nvGrpSpPr>
          <p:grpSpPr bwMode="auto">
            <a:xfrm>
              <a:off x="2863" y="554"/>
              <a:ext cx="1677" cy="2914"/>
              <a:chOff x="3128" y="806"/>
              <a:chExt cx="1677" cy="2914"/>
            </a:xfrm>
          </p:grpSpPr>
          <p:sp>
            <p:nvSpPr>
              <p:cNvPr id="3125" name="Freeform 13"/>
              <p:cNvSpPr/>
              <p:nvPr/>
            </p:nvSpPr>
            <p:spPr bwMode="auto">
              <a:xfrm>
                <a:off x="3582" y="3364"/>
                <a:ext cx="1211" cy="356"/>
              </a:xfrm>
              <a:custGeom>
                <a:avLst/>
                <a:gdLst>
                  <a:gd name="T0" fmla="*/ 0 w 1211"/>
                  <a:gd name="T1" fmla="*/ 99 h 456"/>
                  <a:gd name="T2" fmla="*/ 500 w 1211"/>
                  <a:gd name="T3" fmla="*/ 25 h 456"/>
                  <a:gd name="T4" fmla="*/ 1089 w 1211"/>
                  <a:gd name="T5" fmla="*/ 249 h 456"/>
                  <a:gd name="T6" fmla="*/ 1211 w 1211"/>
                  <a:gd name="T7" fmla="*/ 201 h 4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11"/>
                  <a:gd name="T13" fmla="*/ 0 h 456"/>
                  <a:gd name="T14" fmla="*/ 1211 w 1211"/>
                  <a:gd name="T15" fmla="*/ 456 h 4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11" h="456">
                    <a:moveTo>
                      <a:pt x="0" y="163"/>
                    </a:moveTo>
                    <a:cubicBezTo>
                      <a:pt x="159" y="81"/>
                      <a:pt x="318" y="0"/>
                      <a:pt x="500" y="41"/>
                    </a:cubicBezTo>
                    <a:cubicBezTo>
                      <a:pt x="682" y="82"/>
                      <a:pt x="970" y="360"/>
                      <a:pt x="1089" y="408"/>
                    </a:cubicBezTo>
                    <a:cubicBezTo>
                      <a:pt x="1208" y="456"/>
                      <a:pt x="1191" y="345"/>
                      <a:pt x="1211" y="33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6" name="Freeform 14"/>
              <p:cNvSpPr/>
              <p:nvPr/>
            </p:nvSpPr>
            <p:spPr bwMode="auto">
              <a:xfrm>
                <a:off x="3583" y="3018"/>
                <a:ext cx="1212" cy="672"/>
              </a:xfrm>
              <a:custGeom>
                <a:avLst/>
                <a:gdLst>
                  <a:gd name="T0" fmla="*/ 12 w 1212"/>
                  <a:gd name="T1" fmla="*/ 0 h 672"/>
                  <a:gd name="T2" fmla="*/ 1212 w 1212"/>
                  <a:gd name="T3" fmla="*/ 0 h 672"/>
                  <a:gd name="T4" fmla="*/ 1212 w 1212"/>
                  <a:gd name="T5" fmla="*/ 624 h 672"/>
                  <a:gd name="T6" fmla="*/ 1140 w 1212"/>
                  <a:gd name="T7" fmla="*/ 672 h 672"/>
                  <a:gd name="T8" fmla="*/ 720 w 1212"/>
                  <a:gd name="T9" fmla="*/ 468 h 672"/>
                  <a:gd name="T10" fmla="*/ 540 w 1212"/>
                  <a:gd name="T11" fmla="*/ 384 h 672"/>
                  <a:gd name="T12" fmla="*/ 360 w 1212"/>
                  <a:gd name="T13" fmla="*/ 372 h 672"/>
                  <a:gd name="T14" fmla="*/ 216 w 1212"/>
                  <a:gd name="T15" fmla="*/ 408 h 672"/>
                  <a:gd name="T16" fmla="*/ 0 w 1212"/>
                  <a:gd name="T17" fmla="*/ 468 h 672"/>
                  <a:gd name="T18" fmla="*/ 12 w 1212"/>
                  <a:gd name="T19" fmla="*/ 0 h 67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12"/>
                  <a:gd name="T31" fmla="*/ 0 h 672"/>
                  <a:gd name="T32" fmla="*/ 1212 w 1212"/>
                  <a:gd name="T33" fmla="*/ 672 h 67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12" h="672">
                    <a:moveTo>
                      <a:pt x="12" y="0"/>
                    </a:moveTo>
                    <a:lnTo>
                      <a:pt x="1212" y="0"/>
                    </a:lnTo>
                    <a:lnTo>
                      <a:pt x="1212" y="624"/>
                    </a:lnTo>
                    <a:lnTo>
                      <a:pt x="1140" y="672"/>
                    </a:lnTo>
                    <a:lnTo>
                      <a:pt x="720" y="468"/>
                    </a:lnTo>
                    <a:lnTo>
                      <a:pt x="540" y="384"/>
                    </a:lnTo>
                    <a:lnTo>
                      <a:pt x="360" y="372"/>
                    </a:lnTo>
                    <a:lnTo>
                      <a:pt x="216" y="408"/>
                    </a:lnTo>
                    <a:lnTo>
                      <a:pt x="0" y="46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DDDDDD"/>
              </a:solidFill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7" name="Rectangle 15"/>
              <p:cNvSpPr>
                <a:spLocks noChangeArrowheads="1"/>
              </p:cNvSpPr>
              <p:nvPr/>
            </p:nvSpPr>
            <p:spPr bwMode="auto">
              <a:xfrm>
                <a:off x="3582" y="806"/>
                <a:ext cx="1211" cy="2212"/>
              </a:xfrm>
              <a:prstGeom prst="rect">
                <a:avLst/>
              </a:prstGeom>
              <a:solidFill>
                <a:srgbClr val="DDDDDD"/>
              </a:solidFill>
              <a:ln w="381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zh-CN" altLang="zh-CN" sz="2000"/>
              </a:p>
            </p:txBody>
          </p:sp>
          <p:sp>
            <p:nvSpPr>
              <p:cNvPr id="3128" name="Line 16"/>
              <p:cNvSpPr>
                <a:spLocks noChangeShapeType="1"/>
              </p:cNvSpPr>
              <p:nvPr/>
            </p:nvSpPr>
            <p:spPr bwMode="auto">
              <a:xfrm>
                <a:off x="3594" y="1244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9" name="Line 17"/>
              <p:cNvSpPr>
                <a:spLocks noChangeShapeType="1"/>
              </p:cNvSpPr>
              <p:nvPr/>
            </p:nvSpPr>
            <p:spPr bwMode="auto">
              <a:xfrm>
                <a:off x="3594" y="1500"/>
                <a:ext cx="1211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0" name="Line 18"/>
              <p:cNvSpPr>
                <a:spLocks noChangeShapeType="1"/>
              </p:cNvSpPr>
              <p:nvPr/>
            </p:nvSpPr>
            <p:spPr bwMode="auto">
              <a:xfrm>
                <a:off x="3594" y="1733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1" name="Line 19"/>
              <p:cNvSpPr>
                <a:spLocks noChangeShapeType="1"/>
              </p:cNvSpPr>
              <p:nvPr/>
            </p:nvSpPr>
            <p:spPr bwMode="auto">
              <a:xfrm>
                <a:off x="3594" y="1988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2" name="Line 20"/>
              <p:cNvSpPr>
                <a:spLocks noChangeShapeType="1"/>
              </p:cNvSpPr>
              <p:nvPr/>
            </p:nvSpPr>
            <p:spPr bwMode="auto">
              <a:xfrm>
                <a:off x="3582" y="2246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3" name="Line 21"/>
              <p:cNvSpPr>
                <a:spLocks noChangeShapeType="1"/>
              </p:cNvSpPr>
              <p:nvPr/>
            </p:nvSpPr>
            <p:spPr bwMode="auto">
              <a:xfrm>
                <a:off x="3594" y="2788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4" name="Line 22"/>
              <p:cNvSpPr>
                <a:spLocks noChangeShapeType="1"/>
              </p:cNvSpPr>
              <p:nvPr/>
            </p:nvSpPr>
            <p:spPr bwMode="auto">
              <a:xfrm>
                <a:off x="3582" y="3027"/>
                <a:ext cx="0" cy="4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5" name="Line 23"/>
              <p:cNvSpPr>
                <a:spLocks noChangeShapeType="1"/>
              </p:cNvSpPr>
              <p:nvPr/>
            </p:nvSpPr>
            <p:spPr bwMode="auto">
              <a:xfrm>
                <a:off x="4793" y="3027"/>
                <a:ext cx="1" cy="6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6" name="Text Box 24"/>
              <p:cNvSpPr txBox="1">
                <a:spLocks noChangeArrowheads="1"/>
              </p:cNvSpPr>
              <p:nvPr/>
            </p:nvSpPr>
            <p:spPr bwMode="auto">
              <a:xfrm>
                <a:off x="4073" y="864"/>
                <a:ext cx="308" cy="33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eaVert" wrap="none" anchor="ctr">
                <a:spAutoFit/>
              </a:bodyPr>
              <a:lstStyle/>
              <a:p>
                <a:pPr algn="ctr"/>
                <a:r>
                  <a:rPr lang="en-US" altLang="zh-CN" sz="2000"/>
                  <a:t>…...</a:t>
                </a:r>
                <a:endParaRPr lang="en-US" altLang="zh-CN" sz="2000"/>
              </a:p>
            </p:txBody>
          </p:sp>
          <p:sp>
            <p:nvSpPr>
              <p:cNvPr id="3137" name="Line 25"/>
              <p:cNvSpPr>
                <a:spLocks noChangeShapeType="1"/>
              </p:cNvSpPr>
              <p:nvPr/>
            </p:nvSpPr>
            <p:spPr bwMode="auto">
              <a:xfrm>
                <a:off x="3594" y="2510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8" name="Text Box 26"/>
              <p:cNvSpPr txBox="1">
                <a:spLocks noChangeArrowheads="1"/>
              </p:cNvSpPr>
              <p:nvPr/>
            </p:nvSpPr>
            <p:spPr bwMode="auto">
              <a:xfrm>
                <a:off x="3174" y="1134"/>
                <a:ext cx="436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/>
                  <a:t>2000</a:t>
                </a:r>
                <a:endParaRPr lang="en-US" altLang="zh-CN" sz="2000"/>
              </a:p>
            </p:txBody>
          </p:sp>
          <p:sp>
            <p:nvSpPr>
              <p:cNvPr id="3139" name="Text Box 27"/>
              <p:cNvSpPr txBox="1">
                <a:spLocks noChangeArrowheads="1"/>
              </p:cNvSpPr>
              <p:nvPr/>
            </p:nvSpPr>
            <p:spPr bwMode="auto">
              <a:xfrm>
                <a:off x="3155" y="2104"/>
                <a:ext cx="476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/>
                  <a:t>2010</a:t>
                </a:r>
                <a:endParaRPr lang="en-US" altLang="zh-CN" sz="2000" dirty="0">
                  <a:solidFill>
                    <a:srgbClr val="336600"/>
                  </a:solidFill>
                </a:endParaRPr>
              </a:p>
            </p:txBody>
          </p:sp>
          <p:sp>
            <p:nvSpPr>
              <p:cNvPr id="3140" name="Text Box 28"/>
              <p:cNvSpPr txBox="1">
                <a:spLocks noChangeArrowheads="1"/>
              </p:cNvSpPr>
              <p:nvPr/>
            </p:nvSpPr>
            <p:spPr bwMode="auto">
              <a:xfrm>
                <a:off x="3154" y="2371"/>
                <a:ext cx="476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/>
                  <a:t>2014</a:t>
                </a:r>
                <a:endParaRPr lang="en-US" altLang="zh-CN" sz="2000" dirty="0"/>
              </a:p>
            </p:txBody>
          </p:sp>
          <p:sp>
            <p:nvSpPr>
              <p:cNvPr id="3141" name="Text Box 29"/>
              <p:cNvSpPr txBox="1">
                <a:spLocks noChangeArrowheads="1"/>
              </p:cNvSpPr>
              <p:nvPr/>
            </p:nvSpPr>
            <p:spPr bwMode="auto">
              <a:xfrm>
                <a:off x="3154" y="1376"/>
                <a:ext cx="476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/>
                  <a:t>2004</a:t>
                </a:r>
                <a:endParaRPr lang="en-US" altLang="zh-CN" sz="2000" dirty="0"/>
              </a:p>
            </p:txBody>
          </p:sp>
          <p:sp>
            <p:nvSpPr>
              <p:cNvPr id="3142" name="Text Box 30"/>
              <p:cNvSpPr txBox="1">
                <a:spLocks noChangeArrowheads="1"/>
              </p:cNvSpPr>
              <p:nvPr/>
            </p:nvSpPr>
            <p:spPr bwMode="auto">
              <a:xfrm>
                <a:off x="3154" y="1619"/>
                <a:ext cx="476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/>
                  <a:t>2008</a:t>
                </a:r>
                <a:endParaRPr lang="en-US" altLang="zh-CN" sz="2000" dirty="0"/>
              </a:p>
            </p:txBody>
          </p:sp>
          <p:sp>
            <p:nvSpPr>
              <p:cNvPr id="3143" name="Text Box 31"/>
              <p:cNvSpPr txBox="1">
                <a:spLocks noChangeArrowheads="1"/>
              </p:cNvSpPr>
              <p:nvPr/>
            </p:nvSpPr>
            <p:spPr bwMode="auto">
              <a:xfrm>
                <a:off x="3140" y="1861"/>
                <a:ext cx="503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/>
                  <a:t>200C</a:t>
                </a:r>
                <a:endParaRPr lang="en-US" altLang="zh-CN" sz="2000" dirty="0"/>
              </a:p>
            </p:txBody>
          </p:sp>
          <p:grpSp>
            <p:nvGrpSpPr>
              <p:cNvPr id="4" name="Group 32"/>
              <p:cNvGrpSpPr/>
              <p:nvPr/>
            </p:nvGrpSpPr>
            <p:grpSpPr bwMode="auto">
              <a:xfrm>
                <a:off x="3597" y="1380"/>
                <a:ext cx="60" cy="1548"/>
                <a:chOff x="3960" y="1560"/>
                <a:chExt cx="60" cy="1548"/>
              </a:xfrm>
            </p:grpSpPr>
            <p:sp>
              <p:nvSpPr>
                <p:cNvPr id="3159" name="Line 33"/>
                <p:cNvSpPr>
                  <a:spLocks noChangeShapeType="1"/>
                </p:cNvSpPr>
                <p:nvPr/>
              </p:nvSpPr>
              <p:spPr bwMode="auto">
                <a:xfrm>
                  <a:off x="3960" y="156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60" name="Line 34"/>
                <p:cNvSpPr>
                  <a:spLocks noChangeShapeType="1"/>
                </p:cNvSpPr>
                <p:nvPr/>
              </p:nvSpPr>
              <p:spPr bwMode="auto">
                <a:xfrm>
                  <a:off x="3960" y="2076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61" name="Line 35"/>
                <p:cNvSpPr>
                  <a:spLocks noChangeShapeType="1"/>
                </p:cNvSpPr>
                <p:nvPr/>
              </p:nvSpPr>
              <p:spPr bwMode="auto">
                <a:xfrm>
                  <a:off x="3960" y="2334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62" name="Line 36"/>
                <p:cNvSpPr>
                  <a:spLocks noChangeShapeType="1"/>
                </p:cNvSpPr>
                <p:nvPr/>
              </p:nvSpPr>
              <p:spPr bwMode="auto">
                <a:xfrm>
                  <a:off x="3960" y="2592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63" name="Line 37"/>
                <p:cNvSpPr>
                  <a:spLocks noChangeShapeType="1"/>
                </p:cNvSpPr>
                <p:nvPr/>
              </p:nvSpPr>
              <p:spPr bwMode="auto">
                <a:xfrm>
                  <a:off x="3960" y="285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64" name="Line 38"/>
                <p:cNvSpPr>
                  <a:spLocks noChangeShapeType="1"/>
                </p:cNvSpPr>
                <p:nvPr/>
              </p:nvSpPr>
              <p:spPr bwMode="auto">
                <a:xfrm>
                  <a:off x="3960" y="310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65" name="Line 39"/>
                <p:cNvSpPr>
                  <a:spLocks noChangeShapeType="1"/>
                </p:cNvSpPr>
                <p:nvPr/>
              </p:nvSpPr>
              <p:spPr bwMode="auto">
                <a:xfrm>
                  <a:off x="3960" y="181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40"/>
              <p:cNvGrpSpPr/>
              <p:nvPr/>
            </p:nvGrpSpPr>
            <p:grpSpPr bwMode="auto">
              <a:xfrm>
                <a:off x="4725" y="1368"/>
                <a:ext cx="60" cy="1548"/>
                <a:chOff x="3960" y="1560"/>
                <a:chExt cx="60" cy="1548"/>
              </a:xfrm>
            </p:grpSpPr>
            <p:sp>
              <p:nvSpPr>
                <p:cNvPr id="3152" name="Line 41"/>
                <p:cNvSpPr>
                  <a:spLocks noChangeShapeType="1"/>
                </p:cNvSpPr>
                <p:nvPr/>
              </p:nvSpPr>
              <p:spPr bwMode="auto">
                <a:xfrm>
                  <a:off x="3960" y="156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53" name="Line 42"/>
                <p:cNvSpPr>
                  <a:spLocks noChangeShapeType="1"/>
                </p:cNvSpPr>
                <p:nvPr/>
              </p:nvSpPr>
              <p:spPr bwMode="auto">
                <a:xfrm>
                  <a:off x="3960" y="2076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54" name="Line 43"/>
                <p:cNvSpPr>
                  <a:spLocks noChangeShapeType="1"/>
                </p:cNvSpPr>
                <p:nvPr/>
              </p:nvSpPr>
              <p:spPr bwMode="auto">
                <a:xfrm>
                  <a:off x="3960" y="2334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55" name="Line 44"/>
                <p:cNvSpPr>
                  <a:spLocks noChangeShapeType="1"/>
                </p:cNvSpPr>
                <p:nvPr/>
              </p:nvSpPr>
              <p:spPr bwMode="auto">
                <a:xfrm>
                  <a:off x="3960" y="2592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56" name="Line 45"/>
                <p:cNvSpPr>
                  <a:spLocks noChangeShapeType="1"/>
                </p:cNvSpPr>
                <p:nvPr/>
              </p:nvSpPr>
              <p:spPr bwMode="auto">
                <a:xfrm>
                  <a:off x="3960" y="285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57" name="Line 46"/>
                <p:cNvSpPr>
                  <a:spLocks noChangeShapeType="1"/>
                </p:cNvSpPr>
                <p:nvPr/>
              </p:nvSpPr>
              <p:spPr bwMode="auto">
                <a:xfrm>
                  <a:off x="3960" y="310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58" name="Line 47"/>
                <p:cNvSpPr>
                  <a:spLocks noChangeShapeType="1"/>
                </p:cNvSpPr>
                <p:nvPr/>
              </p:nvSpPr>
              <p:spPr bwMode="auto">
                <a:xfrm>
                  <a:off x="3960" y="181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146" name="Line 48"/>
              <p:cNvSpPr>
                <a:spLocks noChangeShapeType="1"/>
              </p:cNvSpPr>
              <p:nvPr/>
            </p:nvSpPr>
            <p:spPr bwMode="auto">
              <a:xfrm>
                <a:off x="3588" y="3252"/>
                <a:ext cx="1200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lg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47" name="Line 49"/>
              <p:cNvSpPr>
                <a:spLocks noChangeShapeType="1"/>
              </p:cNvSpPr>
              <p:nvPr/>
            </p:nvSpPr>
            <p:spPr bwMode="auto">
              <a:xfrm flipV="1">
                <a:off x="3588" y="3144"/>
                <a:ext cx="60" cy="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48" name="Line 50"/>
              <p:cNvSpPr>
                <a:spLocks noChangeShapeType="1"/>
              </p:cNvSpPr>
              <p:nvPr/>
            </p:nvSpPr>
            <p:spPr bwMode="auto">
              <a:xfrm flipH="1" flipV="1">
                <a:off x="4740" y="3132"/>
                <a:ext cx="48" cy="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49" name="Text Box 51"/>
              <p:cNvSpPr txBox="1">
                <a:spLocks noChangeArrowheads="1"/>
              </p:cNvSpPr>
              <p:nvPr/>
            </p:nvSpPr>
            <p:spPr bwMode="auto">
              <a:xfrm>
                <a:off x="3142" y="2659"/>
                <a:ext cx="476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/>
                  <a:t>2018</a:t>
                </a:r>
                <a:endParaRPr lang="en-US" altLang="zh-CN" sz="2000" dirty="0"/>
              </a:p>
            </p:txBody>
          </p:sp>
          <p:sp>
            <p:nvSpPr>
              <p:cNvPr id="3150" name="Text Box 52"/>
              <p:cNvSpPr txBox="1">
                <a:spLocks noChangeArrowheads="1"/>
              </p:cNvSpPr>
              <p:nvPr/>
            </p:nvSpPr>
            <p:spPr bwMode="auto">
              <a:xfrm>
                <a:off x="3128" y="2899"/>
                <a:ext cx="503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/>
                  <a:t>201C</a:t>
                </a:r>
                <a:endParaRPr lang="en-US" altLang="zh-CN" sz="2000" dirty="0"/>
              </a:p>
            </p:txBody>
          </p:sp>
          <p:sp>
            <p:nvSpPr>
              <p:cNvPr id="3151" name="Text Box 53"/>
              <p:cNvSpPr txBox="1">
                <a:spLocks noChangeArrowheads="1"/>
              </p:cNvSpPr>
              <p:nvPr/>
            </p:nvSpPr>
            <p:spPr bwMode="auto">
              <a:xfrm>
                <a:off x="3154" y="3127"/>
                <a:ext cx="476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/>
                  <a:t>2020</a:t>
                </a:r>
                <a:endParaRPr lang="en-US" altLang="zh-CN" sz="2000" dirty="0"/>
              </a:p>
            </p:txBody>
          </p:sp>
        </p:grpSp>
        <p:sp>
          <p:nvSpPr>
            <p:cNvPr id="3124" name="Text Box 54"/>
            <p:cNvSpPr txBox="1">
              <a:spLocks noChangeArrowheads="1"/>
            </p:cNvSpPr>
            <p:nvPr/>
          </p:nvSpPr>
          <p:spPr bwMode="auto">
            <a:xfrm>
              <a:off x="3819" y="2993"/>
              <a:ext cx="308" cy="17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eaVert" wrap="none" anchor="ctr">
              <a:spAutoFit/>
            </a:bodyPr>
            <a:lstStyle/>
            <a:p>
              <a:pPr algn="ctr"/>
              <a:r>
                <a:rPr lang="en-US" altLang="zh-CN" sz="2000"/>
                <a:t>...</a:t>
              </a:r>
              <a:endParaRPr lang="en-US" altLang="zh-CN" sz="2000"/>
            </a:p>
          </p:txBody>
        </p:sp>
      </p:grpSp>
      <p:sp>
        <p:nvSpPr>
          <p:cNvPr id="61495" name="Text Box 55"/>
          <p:cNvSpPr txBox="1">
            <a:spLocks noChangeArrowheads="1"/>
          </p:cNvSpPr>
          <p:nvPr/>
        </p:nvSpPr>
        <p:spPr bwMode="auto">
          <a:xfrm>
            <a:off x="6319768" y="2071342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</a:rPr>
              <a:t>5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61496" name="Text Box 56"/>
          <p:cNvSpPr txBox="1">
            <a:spLocks noChangeArrowheads="1"/>
          </p:cNvSpPr>
          <p:nvPr/>
        </p:nvSpPr>
        <p:spPr bwMode="auto">
          <a:xfrm>
            <a:off x="6338818" y="2433292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FF3300"/>
                </a:solidFill>
              </a:rPr>
              <a:t>9</a:t>
            </a:r>
            <a:endParaRPr lang="en-US" altLang="zh-CN">
              <a:solidFill>
                <a:srgbClr val="0000FF"/>
              </a:solidFill>
            </a:endParaRPr>
          </a:p>
        </p:txBody>
      </p:sp>
      <p:grpSp>
        <p:nvGrpSpPr>
          <p:cNvPr id="6" name="Group 57"/>
          <p:cNvGrpSpPr/>
          <p:nvPr/>
        </p:nvGrpSpPr>
        <p:grpSpPr bwMode="auto">
          <a:xfrm>
            <a:off x="6040369" y="1620492"/>
            <a:ext cx="3030538" cy="1814513"/>
            <a:chOff x="3903" y="978"/>
            <a:chExt cx="1909" cy="1143"/>
          </a:xfrm>
        </p:grpSpPr>
        <p:grpSp>
          <p:nvGrpSpPr>
            <p:cNvPr id="7" name="Group 58"/>
            <p:cNvGrpSpPr/>
            <p:nvPr/>
          </p:nvGrpSpPr>
          <p:grpSpPr bwMode="auto">
            <a:xfrm>
              <a:off x="4783" y="1125"/>
              <a:ext cx="1009" cy="250"/>
              <a:chOff x="4402" y="1437"/>
              <a:chExt cx="1009" cy="250"/>
            </a:xfrm>
          </p:grpSpPr>
          <p:sp>
            <p:nvSpPr>
              <p:cNvPr id="3121" name="Line 59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2" name="Text Box 60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8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lg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000"/>
                  <a:t>整型变量</a:t>
                </a:r>
                <a:r>
                  <a:rPr lang="en-US" altLang="zh-CN" sz="2000"/>
                  <a:t>a</a:t>
                </a:r>
                <a:endParaRPr lang="en-US" altLang="zh-CN" sz="2000"/>
              </a:p>
            </p:txBody>
          </p:sp>
        </p:grpSp>
        <p:grpSp>
          <p:nvGrpSpPr>
            <p:cNvPr id="8" name="Group 61"/>
            <p:cNvGrpSpPr/>
            <p:nvPr/>
          </p:nvGrpSpPr>
          <p:grpSpPr bwMode="auto">
            <a:xfrm>
              <a:off x="4783" y="1334"/>
              <a:ext cx="1029" cy="288"/>
              <a:chOff x="4426" y="1886"/>
              <a:chExt cx="1029" cy="288"/>
            </a:xfrm>
          </p:grpSpPr>
          <p:sp>
            <p:nvSpPr>
              <p:cNvPr id="3119" name="Line 62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0" name="Text Box 63"/>
              <p:cNvSpPr txBox="1">
                <a:spLocks noChangeArrowheads="1"/>
              </p:cNvSpPr>
              <p:nvPr/>
            </p:nvSpPr>
            <p:spPr bwMode="auto">
              <a:xfrm>
                <a:off x="4523" y="1886"/>
                <a:ext cx="9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lg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  </a:t>
                </a:r>
                <a:r>
                  <a:rPr lang="zh-CN" altLang="en-US" sz="2000"/>
                  <a:t>整型变量</a:t>
                </a:r>
                <a:r>
                  <a:rPr lang="en-US" altLang="zh-CN"/>
                  <a:t>b</a:t>
                </a:r>
                <a:endParaRPr lang="en-US" altLang="zh-CN" sz="2000"/>
              </a:p>
            </p:txBody>
          </p:sp>
        </p:grpSp>
        <p:sp>
          <p:nvSpPr>
            <p:cNvPr id="3112" name="Text Box 64"/>
            <p:cNvSpPr txBox="1">
              <a:spLocks noChangeArrowheads="1"/>
            </p:cNvSpPr>
            <p:nvPr/>
          </p:nvSpPr>
          <p:spPr bwMode="auto">
            <a:xfrm>
              <a:off x="3903" y="978"/>
              <a:ext cx="541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FF3300"/>
                  </a:solidFill>
                </a:rPr>
                <a:t>(main)</a:t>
              </a:r>
              <a:endParaRPr lang="en-US" altLang="zh-CN" sz="2000">
                <a:solidFill>
                  <a:schemeClr val="accent2"/>
                </a:solidFill>
              </a:endParaRPr>
            </a:p>
          </p:txBody>
        </p:sp>
        <p:grpSp>
          <p:nvGrpSpPr>
            <p:cNvPr id="9" name="Group 65"/>
            <p:cNvGrpSpPr/>
            <p:nvPr/>
          </p:nvGrpSpPr>
          <p:grpSpPr bwMode="auto">
            <a:xfrm>
              <a:off x="4783" y="1605"/>
              <a:ext cx="812" cy="252"/>
              <a:chOff x="4402" y="1437"/>
              <a:chExt cx="812" cy="252"/>
            </a:xfrm>
          </p:grpSpPr>
          <p:sp>
            <p:nvSpPr>
              <p:cNvPr id="3117" name="Line 66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8" name="Text Box 67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63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lg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000" dirty="0"/>
                  <a:t>指针</a:t>
                </a:r>
                <a:r>
                  <a:rPr lang="en-US" altLang="zh-CN" sz="2000" dirty="0"/>
                  <a:t>pa</a:t>
                </a:r>
                <a:endParaRPr lang="en-US" altLang="zh-CN" sz="2000" dirty="0"/>
              </a:p>
            </p:txBody>
          </p:sp>
        </p:grpSp>
        <p:grpSp>
          <p:nvGrpSpPr>
            <p:cNvPr id="10" name="Group 68"/>
            <p:cNvGrpSpPr/>
            <p:nvPr/>
          </p:nvGrpSpPr>
          <p:grpSpPr bwMode="auto">
            <a:xfrm>
              <a:off x="4795" y="1869"/>
              <a:ext cx="821" cy="252"/>
              <a:chOff x="4402" y="1437"/>
              <a:chExt cx="821" cy="252"/>
            </a:xfrm>
          </p:grpSpPr>
          <p:sp>
            <p:nvSpPr>
              <p:cNvPr id="3115" name="Line 69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6" name="Text Box 70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639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lg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000" dirty="0"/>
                  <a:t>指针</a:t>
                </a:r>
                <a:r>
                  <a:rPr lang="en-US" altLang="zh-CN" sz="2000" dirty="0" err="1"/>
                  <a:t>pb</a:t>
                </a:r>
                <a:endParaRPr lang="en-US" altLang="zh-CN" sz="2000" dirty="0"/>
              </a:p>
            </p:txBody>
          </p:sp>
        </p:grpSp>
      </p:grpSp>
      <p:sp>
        <p:nvSpPr>
          <p:cNvPr id="61511" name="Text Box 71"/>
          <p:cNvSpPr txBox="1">
            <a:spLocks noChangeArrowheads="1"/>
          </p:cNvSpPr>
          <p:nvPr/>
        </p:nvSpPr>
        <p:spPr bwMode="auto">
          <a:xfrm>
            <a:off x="6072118" y="2814292"/>
            <a:ext cx="7937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</a:rPr>
              <a:t>2000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61512" name="Text Box 72"/>
          <p:cNvSpPr txBox="1">
            <a:spLocks noChangeArrowheads="1"/>
          </p:cNvSpPr>
          <p:nvPr/>
        </p:nvSpPr>
        <p:spPr bwMode="auto">
          <a:xfrm>
            <a:off x="6120179" y="3258276"/>
            <a:ext cx="697627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dirty="0">
                <a:solidFill>
                  <a:srgbClr val="FF3300"/>
                </a:solidFill>
              </a:rPr>
              <a:t>2004</a:t>
            </a:r>
            <a:endParaRPr lang="en-US" altLang="zh-CN" dirty="0">
              <a:solidFill>
                <a:srgbClr val="0000FF"/>
              </a:solidFill>
            </a:endParaRPr>
          </a:p>
        </p:txBody>
      </p:sp>
      <p:sp>
        <p:nvSpPr>
          <p:cNvPr id="61524" name="Text Box 84"/>
          <p:cNvSpPr txBox="1">
            <a:spLocks noChangeArrowheads="1"/>
          </p:cNvSpPr>
          <p:nvPr/>
        </p:nvSpPr>
        <p:spPr bwMode="auto">
          <a:xfrm>
            <a:off x="6415018" y="2395192"/>
            <a:ext cx="336550" cy="4572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</a:rPr>
              <a:t>9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61525" name="Text Box 85"/>
          <p:cNvSpPr txBox="1">
            <a:spLocks noChangeArrowheads="1"/>
          </p:cNvSpPr>
          <p:nvPr/>
        </p:nvSpPr>
        <p:spPr bwMode="auto">
          <a:xfrm>
            <a:off x="6395968" y="2033242"/>
            <a:ext cx="336550" cy="4572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FF3300"/>
                </a:solidFill>
              </a:rPr>
              <a:t>9</a:t>
            </a:r>
            <a:endParaRPr lang="en-US" altLang="zh-CN">
              <a:solidFill>
                <a:srgbClr val="0000FF"/>
              </a:solidFill>
            </a:endParaRPr>
          </a:p>
        </p:txBody>
      </p:sp>
      <p:grpSp>
        <p:nvGrpSpPr>
          <p:cNvPr id="11" name="Group 86"/>
          <p:cNvGrpSpPr/>
          <p:nvPr/>
        </p:nvGrpSpPr>
        <p:grpSpPr bwMode="auto">
          <a:xfrm>
            <a:off x="4730681" y="3115917"/>
            <a:ext cx="2120900" cy="1374775"/>
            <a:chOff x="2958" y="1392"/>
            <a:chExt cx="1336" cy="866"/>
          </a:xfrm>
        </p:grpSpPr>
        <p:sp>
          <p:nvSpPr>
            <p:cNvPr id="3108" name="Text Box 87"/>
            <p:cNvSpPr txBox="1">
              <a:spLocks noChangeArrowheads="1"/>
            </p:cNvSpPr>
            <p:nvPr/>
          </p:nvSpPr>
          <p:spPr bwMode="auto">
            <a:xfrm>
              <a:off x="3794" y="1970"/>
              <a:ext cx="500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0000FF"/>
                  </a:solidFill>
                </a:rPr>
                <a:t>2000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sp>
          <p:nvSpPr>
            <p:cNvPr id="3109" name="Freeform 88"/>
            <p:cNvSpPr/>
            <p:nvPr/>
          </p:nvSpPr>
          <p:spPr bwMode="auto">
            <a:xfrm>
              <a:off x="2958" y="1392"/>
              <a:ext cx="150" cy="744"/>
            </a:xfrm>
            <a:custGeom>
              <a:avLst/>
              <a:gdLst>
                <a:gd name="T0" fmla="*/ 114 w 150"/>
                <a:gd name="T1" fmla="*/ 0 h 744"/>
                <a:gd name="T2" fmla="*/ 6 w 150"/>
                <a:gd name="T3" fmla="*/ 312 h 744"/>
                <a:gd name="T4" fmla="*/ 150 w 150"/>
                <a:gd name="T5" fmla="*/ 744 h 744"/>
                <a:gd name="T6" fmla="*/ 0 60000 65536"/>
                <a:gd name="T7" fmla="*/ 0 60000 65536"/>
                <a:gd name="T8" fmla="*/ 0 60000 65536"/>
                <a:gd name="T9" fmla="*/ 0 w 150"/>
                <a:gd name="T10" fmla="*/ 0 h 744"/>
                <a:gd name="T11" fmla="*/ 150 w 150"/>
                <a:gd name="T12" fmla="*/ 744 h 7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0" h="744">
                  <a:moveTo>
                    <a:pt x="114" y="0"/>
                  </a:moveTo>
                  <a:cubicBezTo>
                    <a:pt x="57" y="94"/>
                    <a:pt x="0" y="188"/>
                    <a:pt x="6" y="312"/>
                  </a:cubicBezTo>
                  <a:cubicBezTo>
                    <a:pt x="12" y="436"/>
                    <a:pt x="128" y="672"/>
                    <a:pt x="150" y="744"/>
                  </a:cubicBezTo>
                </a:path>
              </a:pathLst>
            </a:custGeom>
            <a:noFill/>
            <a:ln w="38100">
              <a:solidFill>
                <a:srgbClr val="339966"/>
              </a:solidFill>
              <a:round/>
              <a:tailEnd type="triangle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2" name="Group 89"/>
          <p:cNvGrpSpPr/>
          <p:nvPr/>
        </p:nvGrpSpPr>
        <p:grpSpPr bwMode="auto">
          <a:xfrm>
            <a:off x="4679882" y="3458818"/>
            <a:ext cx="2103438" cy="1389063"/>
            <a:chOff x="2926" y="1632"/>
            <a:chExt cx="1325" cy="875"/>
          </a:xfrm>
        </p:grpSpPr>
        <p:sp>
          <p:nvSpPr>
            <p:cNvPr id="3106" name="Text Box 90"/>
            <p:cNvSpPr txBox="1">
              <a:spLocks noChangeArrowheads="1"/>
            </p:cNvSpPr>
            <p:nvPr/>
          </p:nvSpPr>
          <p:spPr bwMode="auto">
            <a:xfrm>
              <a:off x="3812" y="2274"/>
              <a:ext cx="439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FF3300"/>
                  </a:solidFill>
                </a:rPr>
                <a:t>2004</a:t>
              </a:r>
              <a:endParaRPr lang="en-US" altLang="zh-CN" dirty="0">
                <a:solidFill>
                  <a:srgbClr val="FF3300"/>
                </a:solidFill>
              </a:endParaRPr>
            </a:p>
          </p:txBody>
        </p:sp>
        <p:sp>
          <p:nvSpPr>
            <p:cNvPr id="3107" name="Freeform 91"/>
            <p:cNvSpPr/>
            <p:nvPr/>
          </p:nvSpPr>
          <p:spPr bwMode="auto">
            <a:xfrm>
              <a:off x="2926" y="1632"/>
              <a:ext cx="182" cy="756"/>
            </a:xfrm>
            <a:custGeom>
              <a:avLst/>
              <a:gdLst>
                <a:gd name="T0" fmla="*/ 182 w 182"/>
                <a:gd name="T1" fmla="*/ 0 h 756"/>
                <a:gd name="T2" fmla="*/ 2 w 182"/>
                <a:gd name="T3" fmla="*/ 468 h 756"/>
                <a:gd name="T4" fmla="*/ 170 w 182"/>
                <a:gd name="T5" fmla="*/ 756 h 756"/>
                <a:gd name="T6" fmla="*/ 0 60000 65536"/>
                <a:gd name="T7" fmla="*/ 0 60000 65536"/>
                <a:gd name="T8" fmla="*/ 0 60000 65536"/>
                <a:gd name="T9" fmla="*/ 0 w 182"/>
                <a:gd name="T10" fmla="*/ 0 h 756"/>
                <a:gd name="T11" fmla="*/ 182 w 182"/>
                <a:gd name="T12" fmla="*/ 756 h 7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2" h="756">
                  <a:moveTo>
                    <a:pt x="182" y="0"/>
                  </a:moveTo>
                  <a:cubicBezTo>
                    <a:pt x="93" y="171"/>
                    <a:pt x="4" y="342"/>
                    <a:pt x="2" y="468"/>
                  </a:cubicBezTo>
                  <a:cubicBezTo>
                    <a:pt x="0" y="594"/>
                    <a:pt x="142" y="710"/>
                    <a:pt x="170" y="756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 type="none" w="lg" len="lg"/>
              <a:tailEnd type="triangle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1532" name="Text Box 92"/>
          <p:cNvSpPr txBox="1">
            <a:spLocks noChangeArrowheads="1"/>
          </p:cNvSpPr>
          <p:nvPr/>
        </p:nvSpPr>
        <p:spPr bwMode="auto">
          <a:xfrm>
            <a:off x="3789363" y="3125028"/>
            <a:ext cx="995362" cy="457200"/>
          </a:xfrm>
          <a:prstGeom prst="rect">
            <a:avLst/>
          </a:prstGeom>
          <a:noFill/>
          <a:ln w="38100">
            <a:noFill/>
            <a:miter lim="800000"/>
            <a:headEnd type="none" w="lg" len="lg"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en-US" altLang="zh-CN">
                <a:solidFill>
                  <a:srgbClr val="0000FF"/>
                </a:solidFill>
                <a:ea typeface="隶书" panose="02010509060101010101" pitchFamily="49" charset="-122"/>
              </a:rPr>
              <a:t>COPY</a:t>
            </a:r>
            <a:endParaRPr lang="en-US" altLang="zh-CN">
              <a:ea typeface="隶书" panose="02010509060101010101" pitchFamily="49" charset="-122"/>
            </a:endParaRPr>
          </a:p>
        </p:txBody>
      </p:sp>
      <p:grpSp>
        <p:nvGrpSpPr>
          <p:cNvPr id="13" name="Group 95"/>
          <p:cNvGrpSpPr/>
          <p:nvPr/>
        </p:nvGrpSpPr>
        <p:grpSpPr bwMode="auto">
          <a:xfrm>
            <a:off x="6051481" y="3677892"/>
            <a:ext cx="2640012" cy="1631950"/>
            <a:chOff x="3645" y="2022"/>
            <a:chExt cx="1663" cy="1028"/>
          </a:xfrm>
        </p:grpSpPr>
        <p:grpSp>
          <p:nvGrpSpPr>
            <p:cNvPr id="14" name="Group 73"/>
            <p:cNvGrpSpPr/>
            <p:nvPr/>
          </p:nvGrpSpPr>
          <p:grpSpPr bwMode="auto">
            <a:xfrm>
              <a:off x="3645" y="2022"/>
              <a:ext cx="1663" cy="865"/>
              <a:chOff x="3910" y="2274"/>
              <a:chExt cx="1663" cy="865"/>
            </a:xfrm>
          </p:grpSpPr>
          <p:sp>
            <p:nvSpPr>
              <p:cNvPr id="3096" name="Text Box 74"/>
              <p:cNvSpPr txBox="1">
                <a:spLocks noChangeArrowheads="1"/>
              </p:cNvSpPr>
              <p:nvPr/>
            </p:nvSpPr>
            <p:spPr bwMode="auto">
              <a:xfrm>
                <a:off x="3910" y="2274"/>
                <a:ext cx="551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rgbClr val="336600"/>
                    </a:solidFill>
                  </a:rPr>
                  <a:t>(swap)</a:t>
                </a:r>
                <a:endParaRPr lang="en-US" altLang="zh-CN" sz="2000">
                  <a:solidFill>
                    <a:srgbClr val="336600"/>
                  </a:solidFill>
                </a:endParaRPr>
              </a:p>
            </p:txBody>
          </p:sp>
          <p:grpSp>
            <p:nvGrpSpPr>
              <p:cNvPr id="15" name="Group 75"/>
              <p:cNvGrpSpPr/>
              <p:nvPr/>
            </p:nvGrpSpPr>
            <p:grpSpPr bwMode="auto">
              <a:xfrm>
                <a:off x="4795" y="2397"/>
                <a:ext cx="778" cy="250"/>
                <a:chOff x="4402" y="1437"/>
                <a:chExt cx="778" cy="250"/>
              </a:xfrm>
            </p:grpSpPr>
            <p:sp>
              <p:nvSpPr>
                <p:cNvPr id="3104" name="Line 76"/>
                <p:cNvSpPr>
                  <a:spLocks noChangeShapeType="1"/>
                </p:cNvSpPr>
                <p:nvPr/>
              </p:nvSpPr>
              <p:spPr bwMode="auto">
                <a:xfrm flipH="1">
                  <a:off x="4402" y="1560"/>
                  <a:ext cx="22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05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4584" y="1437"/>
                  <a:ext cx="5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zh-CN" altLang="zh-CN" sz="2000"/>
                    <a:t>指针</a:t>
                  </a:r>
                  <a:r>
                    <a:rPr lang="en-US" altLang="zh-CN" sz="2000"/>
                    <a:t>p1</a:t>
                  </a:r>
                  <a:endParaRPr lang="en-US" altLang="zh-CN" sz="2000"/>
                </a:p>
              </p:txBody>
            </p:sp>
          </p:grpSp>
          <p:grpSp>
            <p:nvGrpSpPr>
              <p:cNvPr id="16" name="Group 78"/>
              <p:cNvGrpSpPr/>
              <p:nvPr/>
            </p:nvGrpSpPr>
            <p:grpSpPr bwMode="auto">
              <a:xfrm>
                <a:off x="4795" y="2637"/>
                <a:ext cx="778" cy="250"/>
                <a:chOff x="4402" y="1437"/>
                <a:chExt cx="778" cy="250"/>
              </a:xfrm>
            </p:grpSpPr>
            <p:sp>
              <p:nvSpPr>
                <p:cNvPr id="3102" name="Line 79"/>
                <p:cNvSpPr>
                  <a:spLocks noChangeShapeType="1"/>
                </p:cNvSpPr>
                <p:nvPr/>
              </p:nvSpPr>
              <p:spPr bwMode="auto">
                <a:xfrm flipH="1">
                  <a:off x="4402" y="1560"/>
                  <a:ext cx="22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03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4584" y="1437"/>
                  <a:ext cx="5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zh-CN" altLang="en-US" sz="2000"/>
                    <a:t>指针</a:t>
                  </a:r>
                  <a:r>
                    <a:rPr lang="en-US" altLang="zh-CN" sz="2000"/>
                    <a:t>p2</a:t>
                  </a:r>
                  <a:endParaRPr lang="en-US" altLang="zh-CN" sz="2000"/>
                </a:p>
              </p:txBody>
            </p:sp>
          </p:grpSp>
          <p:grpSp>
            <p:nvGrpSpPr>
              <p:cNvPr id="17" name="Group 81"/>
              <p:cNvGrpSpPr/>
              <p:nvPr/>
            </p:nvGrpSpPr>
            <p:grpSpPr bwMode="auto">
              <a:xfrm>
                <a:off x="4795" y="2889"/>
                <a:ext cx="698" cy="250"/>
                <a:chOff x="4402" y="1437"/>
                <a:chExt cx="698" cy="250"/>
              </a:xfrm>
            </p:grpSpPr>
            <p:sp>
              <p:nvSpPr>
                <p:cNvPr id="3100" name="Line 82"/>
                <p:cNvSpPr>
                  <a:spLocks noChangeShapeType="1"/>
                </p:cNvSpPr>
                <p:nvPr/>
              </p:nvSpPr>
              <p:spPr bwMode="auto">
                <a:xfrm flipH="1">
                  <a:off x="4402" y="1560"/>
                  <a:ext cx="22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01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4584" y="1437"/>
                  <a:ext cx="51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zh-CN" altLang="en-US" sz="2000"/>
                    <a:t>指针</a:t>
                  </a:r>
                  <a:r>
                    <a:rPr lang="en-US" altLang="zh-CN" sz="2000"/>
                    <a:t>p</a:t>
                  </a:r>
                  <a:endParaRPr lang="en-US" altLang="zh-CN" sz="2000"/>
                </a:p>
              </p:txBody>
            </p:sp>
          </p:grpSp>
        </p:grpSp>
        <p:sp>
          <p:nvSpPr>
            <p:cNvPr id="3095" name="Text Box 93"/>
            <p:cNvSpPr txBox="1">
              <a:spLocks noChangeArrowheads="1"/>
            </p:cNvSpPr>
            <p:nvPr/>
          </p:nvSpPr>
          <p:spPr bwMode="auto">
            <a:xfrm>
              <a:off x="3658" y="2762"/>
              <a:ext cx="500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FF3300"/>
                  </a:solidFill>
                </a:rPr>
                <a:t>****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</p:grpSp>
      <p:sp>
        <p:nvSpPr>
          <p:cNvPr id="61534" name="Text Box 94"/>
          <p:cNvSpPr txBox="1">
            <a:spLocks noChangeArrowheads="1"/>
          </p:cNvSpPr>
          <p:nvPr/>
        </p:nvSpPr>
        <p:spPr bwMode="auto">
          <a:xfrm>
            <a:off x="5830818" y="4879630"/>
            <a:ext cx="140335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>
                <a:solidFill>
                  <a:srgbClr val="FF3300"/>
                </a:solidFill>
                <a:ea typeface="隶书" panose="02010509060101010101" pitchFamily="49" charset="-122"/>
              </a:rPr>
              <a:t>假设</a:t>
            </a:r>
            <a:r>
              <a:rPr lang="en-US" altLang="zh-CN">
                <a:solidFill>
                  <a:srgbClr val="FF3300"/>
                </a:solidFill>
              </a:rPr>
              <a:t>2000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61447" name="AutoShape 7"/>
          <p:cNvSpPr>
            <a:spLocks noChangeArrowheads="1"/>
          </p:cNvSpPr>
          <p:nvPr/>
        </p:nvSpPr>
        <p:spPr bwMode="auto">
          <a:xfrm>
            <a:off x="5738813" y="5365957"/>
            <a:ext cx="3405187" cy="1668462"/>
          </a:xfrm>
          <a:prstGeom prst="irregularSeal1">
            <a:avLst/>
          </a:prstGeom>
          <a:noFill/>
          <a:ln w="38100">
            <a:solidFill>
              <a:srgbClr val="FF3300"/>
            </a:solidFill>
            <a:miter lim="800000"/>
          </a:ln>
        </p:spPr>
        <p:txBody>
          <a:bodyPr wrap="none"/>
          <a:lstStyle/>
          <a:p>
            <a:pPr algn="ctr" eaLnBrk="1" hangingPunct="1"/>
            <a:r>
              <a:rPr lang="zh-CN" altLang="en-US" sz="2000" dirty="0">
                <a:solidFill>
                  <a:schemeClr val="tx2"/>
                </a:solidFill>
                <a:ea typeface="隶书" panose="02010509060101010101" pitchFamily="49" charset="-122"/>
              </a:rPr>
              <a:t>指针变量在使用前</a:t>
            </a:r>
            <a:endParaRPr lang="zh-CN" altLang="en-US" sz="2000" dirty="0">
              <a:solidFill>
                <a:schemeClr val="tx2"/>
              </a:solidFill>
              <a:ea typeface="隶书" panose="02010509060101010101" pitchFamily="49" charset="-122"/>
            </a:endParaRPr>
          </a:p>
          <a:p>
            <a:pPr algn="ctr" eaLnBrk="1" hangingPunct="1"/>
            <a:r>
              <a:rPr lang="zh-CN" altLang="en-US" sz="2000" dirty="0">
                <a:solidFill>
                  <a:schemeClr val="tx2"/>
                </a:solidFill>
                <a:ea typeface="隶书" panose="02010509060101010101" pitchFamily="49" charset="-122"/>
              </a:rPr>
              <a:t>必须赋值！</a:t>
            </a:r>
            <a:endParaRPr lang="zh-CN" altLang="en-US" sz="2000" dirty="0"/>
          </a:p>
        </p:txBody>
      </p:sp>
      <p:sp>
        <p:nvSpPr>
          <p:cNvPr id="3092" name="Rectangle 96"/>
          <p:cNvSpPr>
            <a:spLocks noGrp="1" noChangeArrowheads="1"/>
          </p:cNvSpPr>
          <p:nvPr>
            <p:ph type="title" idx="4294967295"/>
          </p:nvPr>
        </p:nvSpPr>
        <p:spPr>
          <a:xfrm>
            <a:off x="1081709" y="357810"/>
            <a:ext cx="7772400" cy="423862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错误程序之一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2440539" y="2886627"/>
            <a:ext cx="2228850" cy="10064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编译警告！</a:t>
            </a:r>
            <a:endParaRPr lang="zh-CN" altLang="en-US" sz="2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/>
            <a:r>
              <a:rPr lang="zh-CN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结果有时也正确！</a:t>
            </a:r>
            <a:endParaRPr lang="zh-CN" altLang="en-US" sz="2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/>
            <a:r>
              <a:rPr lang="zh-CN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但也有错的时候！</a:t>
            </a:r>
            <a:endParaRPr lang="zh-CN" altLang="en-US" sz="2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" name="Rectangle 2"/>
          <p:cNvSpPr>
            <a:spLocks noChangeArrowheads="1"/>
          </p:cNvSpPr>
          <p:nvPr/>
        </p:nvSpPr>
        <p:spPr bwMode="auto">
          <a:xfrm>
            <a:off x="4643795" y="1347442"/>
            <a:ext cx="3465858" cy="4708981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 type="none" w="lg" len="lg"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swap(</a:t>
            </a:r>
            <a:r>
              <a:rPr lang="en-US" altLang="zh-CN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*p1, </a:t>
            </a:r>
            <a:r>
              <a:rPr lang="en-US" altLang="zh-CN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*p2)</a:t>
            </a:r>
            <a:endParaRPr lang="en-US" altLang="zh-CN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000" dirty="0"/>
              <a:t>{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p;</a:t>
            </a:r>
            <a:endParaRPr lang="en-US" altLang="zh-CN" sz="2000" dirty="0"/>
          </a:p>
          <a:p>
            <a:r>
              <a:rPr lang="en-US" altLang="zh-CN" sz="2000" dirty="0"/>
              <a:t>    p=*p1;</a:t>
            </a:r>
            <a:endParaRPr lang="en-US" altLang="zh-CN" sz="2000" dirty="0"/>
          </a:p>
          <a:p>
            <a:r>
              <a:rPr lang="en-US" altLang="zh-CN" sz="2000" dirty="0"/>
              <a:t>    *p1=*p2;</a:t>
            </a:r>
            <a:endParaRPr lang="en-US" altLang="zh-CN" sz="2000" dirty="0"/>
          </a:p>
          <a:p>
            <a:r>
              <a:rPr lang="en-US" altLang="zh-CN" sz="2000" dirty="0"/>
              <a:t>    *p2=p;</a:t>
            </a:r>
            <a:endParaRPr lang="en-US" altLang="zh-CN" sz="2000" dirty="0"/>
          </a:p>
          <a:p>
            <a:r>
              <a:rPr lang="en-US" altLang="zh-CN" sz="2000" dirty="0"/>
              <a:t>}</a:t>
            </a:r>
            <a:endParaRPr lang="en-US" altLang="zh-CN" sz="2000" dirty="0"/>
          </a:p>
          <a:p>
            <a:r>
              <a:rPr lang="en-US" altLang="zh-CN" sz="2000" dirty="0"/>
              <a:t>int main()</a:t>
            </a:r>
            <a:endParaRPr lang="en-US" altLang="zh-CN" sz="2000" dirty="0"/>
          </a:p>
          <a:p>
            <a:r>
              <a:rPr lang="en-US" altLang="zh-CN" sz="2000" dirty="0"/>
              <a:t>{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a,b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r>
              <a:rPr lang="en-US" altLang="zh-CN" sz="2000" dirty="0"/>
              <a:t>    int *pa,*pb;</a:t>
            </a:r>
            <a:endParaRPr lang="en-US" altLang="zh-CN" sz="2000" dirty="0"/>
          </a:p>
          <a:p>
            <a:r>
              <a:rPr lang="en-US" altLang="zh-CN" sz="2000" dirty="0"/>
              <a:t>    a=5;   b=9;</a:t>
            </a:r>
            <a:endParaRPr lang="en-US" altLang="zh-CN" sz="2000" dirty="0"/>
          </a:p>
          <a:p>
            <a:r>
              <a:rPr lang="en-US" altLang="zh-CN" sz="2000" dirty="0"/>
              <a:t>    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pa=&amp;a;  pb=&amp;b;</a:t>
            </a:r>
            <a:endParaRPr lang="en-US" altLang="zh-CN" sz="20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000" dirty="0"/>
              <a:t>    if(a&lt;b)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swap(</a:t>
            </a:r>
            <a:r>
              <a:rPr lang="en-US" altLang="zh-CN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pa,pb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  <a:endParaRPr lang="en-US" altLang="zh-CN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000" dirty="0"/>
              <a:t>    cout&lt;&lt;a&lt;&lt;b;</a:t>
            </a:r>
            <a:endParaRPr lang="en-US" altLang="zh-CN" sz="2000" dirty="0"/>
          </a:p>
          <a:p>
            <a:r>
              <a:rPr lang="en-US" altLang="zh-CN" sz="2000" dirty="0"/>
              <a:t>}</a:t>
            </a:r>
            <a:endParaRPr lang="en-US" altLang="zh-CN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61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61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61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61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5" dur="500"/>
                                        <p:tgtEl>
                                          <p:spTgt spid="61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500"/>
                                        <p:tgtEl>
                                          <p:spTgt spid="615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5" dur="500"/>
                                        <p:tgtEl>
                                          <p:spTgt spid="615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0" dur="500"/>
                                        <p:tgtEl>
                                          <p:spTgt spid="615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5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0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5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0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 animBg="1" autoUpdateAnimBg="0"/>
      <p:bldP spid="61445" grpId="0" animBg="1" autoUpdateAnimBg="0"/>
      <p:bldP spid="61449" grpId="0" animBg="1" autoUpdateAnimBg="0"/>
      <p:bldP spid="61495" grpId="0" autoUpdateAnimBg="0" build="p"/>
      <p:bldP spid="61496" grpId="0" autoUpdateAnimBg="0" build="p"/>
      <p:bldP spid="61511" grpId="0" autoUpdateAnimBg="0" build="p"/>
      <p:bldP spid="61512" grpId="0" autoUpdateAnimBg="0" build="p"/>
      <p:bldP spid="61524" grpId="0" animBg="1" autoUpdateAnimBg="0"/>
      <p:bldP spid="61525" grpId="0" animBg="1" autoUpdateAnimBg="0"/>
      <p:bldP spid="61532" grpId="0" advAuto="0" autoUpdateAnimBg="0" build="p"/>
      <p:bldP spid="61534" grpId="0" animBg="1" autoUpdateAnimBg="0"/>
      <p:bldP spid="61447" grpId="0" animBg="1" autoUpdateAnimBg="0"/>
      <p:bldP spid="61446" grpId="0" animBg="1" autoUpdateAnimBg="0"/>
      <p:bldP spid="93" grpId="0" animBg="1"/>
      <p:bldP spid="93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1099931" y="1363663"/>
            <a:ext cx="2715808" cy="4708981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swap(int </a:t>
            </a:r>
            <a:r>
              <a:rPr lang="en-US" altLang="zh-CN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x,int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y)</a:t>
            </a:r>
            <a:endParaRPr lang="en-US" altLang="zh-CN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000" dirty="0"/>
              <a:t>{   int temp;</a:t>
            </a:r>
            <a:endParaRPr lang="en-US" altLang="zh-CN" sz="2000" dirty="0"/>
          </a:p>
          <a:p>
            <a:r>
              <a:rPr lang="en-US" altLang="zh-CN" sz="2000" dirty="0"/>
              <a:t>    temp=x; </a:t>
            </a:r>
            <a:endParaRPr lang="en-US" altLang="zh-CN" sz="2000" dirty="0"/>
          </a:p>
          <a:p>
            <a:r>
              <a:rPr lang="en-US" altLang="zh-CN" sz="2000" dirty="0"/>
              <a:t>    x=y; </a:t>
            </a:r>
            <a:endParaRPr lang="en-US" altLang="zh-CN" sz="2000" dirty="0"/>
          </a:p>
          <a:p>
            <a:r>
              <a:rPr lang="en-US" altLang="zh-CN" sz="2000" dirty="0"/>
              <a:t>    y=temp;</a:t>
            </a:r>
            <a:endParaRPr lang="en-US" altLang="zh-CN" sz="2000" dirty="0"/>
          </a:p>
          <a:p>
            <a:r>
              <a:rPr lang="en-US" altLang="zh-CN" sz="2000" dirty="0"/>
              <a:t>}</a:t>
            </a:r>
            <a:endParaRPr lang="en-US" altLang="zh-CN" sz="2000" dirty="0"/>
          </a:p>
          <a:p>
            <a:r>
              <a:rPr lang="en-US" altLang="zh-CN" sz="2000" dirty="0"/>
              <a:t>int main()</a:t>
            </a:r>
            <a:endParaRPr lang="en-US" altLang="zh-CN" sz="2000" dirty="0"/>
          </a:p>
          <a:p>
            <a:r>
              <a:rPr lang="en-US" altLang="zh-CN" sz="2000" dirty="0"/>
              <a:t>{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a,b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*pa,*</a:t>
            </a:r>
            <a:r>
              <a:rPr lang="en-US" altLang="zh-CN" sz="2000" dirty="0" err="1"/>
              <a:t>pb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cin</a:t>
            </a:r>
            <a:r>
              <a:rPr lang="en-US" altLang="zh-CN" sz="2000" dirty="0"/>
              <a:t>&gt;&gt;a&gt;&gt;b;</a:t>
            </a:r>
            <a:endParaRPr lang="en-US" altLang="zh-CN" sz="2000" dirty="0"/>
          </a:p>
          <a:p>
            <a:r>
              <a:rPr lang="en-US" altLang="zh-CN" sz="2000" dirty="0"/>
              <a:t>    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pa=&amp;a;  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pb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=&amp;b;</a:t>
            </a:r>
            <a:endParaRPr lang="en-US" altLang="zh-CN" sz="20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000" dirty="0"/>
              <a:t>    if(a&lt;b)  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0000FF"/>
                </a:solidFill>
              </a:rPr>
              <a:t>       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swap(*pa,*</a:t>
            </a:r>
            <a:r>
              <a:rPr lang="en-US" altLang="zh-CN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pb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  <a:endParaRPr lang="en-US" altLang="zh-CN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000" dirty="0"/>
              <a:t>    cout&lt;&lt;a&lt;&lt;b;</a:t>
            </a:r>
            <a:endParaRPr lang="en-US" altLang="zh-CN" sz="2000" dirty="0"/>
          </a:p>
          <a:p>
            <a:r>
              <a:rPr lang="en-US" altLang="zh-CN" sz="2000" dirty="0"/>
              <a:t>}</a:t>
            </a:r>
            <a:endParaRPr lang="en-US" altLang="zh-CN" sz="2000" dirty="0"/>
          </a:p>
        </p:txBody>
      </p:sp>
      <p:sp>
        <p:nvSpPr>
          <p:cNvPr id="62539" name="Text Box 75"/>
          <p:cNvSpPr txBox="1">
            <a:spLocks noChangeArrowheads="1"/>
          </p:cNvSpPr>
          <p:nvPr/>
        </p:nvSpPr>
        <p:spPr bwMode="auto">
          <a:xfrm>
            <a:off x="4119632" y="5893008"/>
            <a:ext cx="2906713" cy="701675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运行结果：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en-US" altLang="zh-CN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/>
            <a:r>
              <a:rPr lang="zh-CN" altLang="en-US" sz="2000" dirty="0"/>
              <a:t>也不能达到预期的结果！</a:t>
            </a:r>
            <a:endParaRPr lang="zh-CN" altLang="en-US" sz="2000" dirty="0"/>
          </a:p>
        </p:txBody>
      </p:sp>
      <p:sp>
        <p:nvSpPr>
          <p:cNvPr id="62542" name="AutoShape 78"/>
          <p:cNvSpPr>
            <a:spLocks noChangeArrowheads="1"/>
          </p:cNvSpPr>
          <p:nvPr/>
        </p:nvSpPr>
        <p:spPr bwMode="auto">
          <a:xfrm>
            <a:off x="3382682" y="2364814"/>
            <a:ext cx="1695667" cy="1129838"/>
          </a:xfrm>
          <a:prstGeom prst="irregularSeal1">
            <a:avLst/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 type="none" w="lg" len="lg"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zh-CN" altLang="en-US" sz="2000" dirty="0">
                <a:solidFill>
                  <a:srgbClr val="FF3300"/>
                </a:solidFill>
                <a:ea typeface="隶书" panose="02010509060101010101" pitchFamily="49" charset="-122"/>
              </a:rPr>
              <a:t>值传递</a:t>
            </a:r>
            <a:endParaRPr lang="zh-CN" altLang="en-US" sz="2000" dirty="0">
              <a:solidFill>
                <a:srgbClr val="FF3300"/>
              </a:solidFill>
              <a:ea typeface="隶书" panose="02010509060101010101" pitchFamily="49" charset="-122"/>
            </a:endParaRPr>
          </a:p>
        </p:txBody>
      </p:sp>
      <p:grpSp>
        <p:nvGrpSpPr>
          <p:cNvPr id="2" name="Group 148"/>
          <p:cNvGrpSpPr/>
          <p:nvPr/>
        </p:nvGrpSpPr>
        <p:grpSpPr bwMode="auto">
          <a:xfrm>
            <a:off x="5092771" y="1360695"/>
            <a:ext cx="2662238" cy="4625975"/>
            <a:chOff x="2863" y="554"/>
            <a:chExt cx="1677" cy="2914"/>
          </a:xfrm>
        </p:grpSpPr>
        <p:grpSp>
          <p:nvGrpSpPr>
            <p:cNvPr id="3" name="Group 149"/>
            <p:cNvGrpSpPr/>
            <p:nvPr/>
          </p:nvGrpSpPr>
          <p:grpSpPr bwMode="auto">
            <a:xfrm>
              <a:off x="2863" y="554"/>
              <a:ext cx="1677" cy="2914"/>
              <a:chOff x="3128" y="806"/>
              <a:chExt cx="1677" cy="2914"/>
            </a:xfrm>
          </p:grpSpPr>
          <p:sp>
            <p:nvSpPr>
              <p:cNvPr id="4147" name="Freeform 150"/>
              <p:cNvSpPr/>
              <p:nvPr/>
            </p:nvSpPr>
            <p:spPr bwMode="auto">
              <a:xfrm>
                <a:off x="3582" y="3364"/>
                <a:ext cx="1211" cy="356"/>
              </a:xfrm>
              <a:custGeom>
                <a:avLst/>
                <a:gdLst>
                  <a:gd name="T0" fmla="*/ 0 w 1211"/>
                  <a:gd name="T1" fmla="*/ 99 h 456"/>
                  <a:gd name="T2" fmla="*/ 500 w 1211"/>
                  <a:gd name="T3" fmla="*/ 25 h 456"/>
                  <a:gd name="T4" fmla="*/ 1089 w 1211"/>
                  <a:gd name="T5" fmla="*/ 249 h 456"/>
                  <a:gd name="T6" fmla="*/ 1211 w 1211"/>
                  <a:gd name="T7" fmla="*/ 201 h 4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11"/>
                  <a:gd name="T13" fmla="*/ 0 h 456"/>
                  <a:gd name="T14" fmla="*/ 1211 w 1211"/>
                  <a:gd name="T15" fmla="*/ 456 h 4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11" h="456">
                    <a:moveTo>
                      <a:pt x="0" y="163"/>
                    </a:moveTo>
                    <a:cubicBezTo>
                      <a:pt x="159" y="81"/>
                      <a:pt x="318" y="0"/>
                      <a:pt x="500" y="41"/>
                    </a:cubicBezTo>
                    <a:cubicBezTo>
                      <a:pt x="682" y="82"/>
                      <a:pt x="970" y="360"/>
                      <a:pt x="1089" y="408"/>
                    </a:cubicBezTo>
                    <a:cubicBezTo>
                      <a:pt x="1208" y="456"/>
                      <a:pt x="1191" y="345"/>
                      <a:pt x="1211" y="33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4148" name="Freeform 151"/>
              <p:cNvSpPr/>
              <p:nvPr/>
            </p:nvSpPr>
            <p:spPr bwMode="auto">
              <a:xfrm>
                <a:off x="3583" y="3018"/>
                <a:ext cx="1212" cy="672"/>
              </a:xfrm>
              <a:custGeom>
                <a:avLst/>
                <a:gdLst>
                  <a:gd name="T0" fmla="*/ 12 w 1212"/>
                  <a:gd name="T1" fmla="*/ 0 h 672"/>
                  <a:gd name="T2" fmla="*/ 1212 w 1212"/>
                  <a:gd name="T3" fmla="*/ 0 h 672"/>
                  <a:gd name="T4" fmla="*/ 1212 w 1212"/>
                  <a:gd name="T5" fmla="*/ 624 h 672"/>
                  <a:gd name="T6" fmla="*/ 1140 w 1212"/>
                  <a:gd name="T7" fmla="*/ 672 h 672"/>
                  <a:gd name="T8" fmla="*/ 720 w 1212"/>
                  <a:gd name="T9" fmla="*/ 468 h 672"/>
                  <a:gd name="T10" fmla="*/ 540 w 1212"/>
                  <a:gd name="T11" fmla="*/ 384 h 672"/>
                  <a:gd name="T12" fmla="*/ 360 w 1212"/>
                  <a:gd name="T13" fmla="*/ 372 h 672"/>
                  <a:gd name="T14" fmla="*/ 216 w 1212"/>
                  <a:gd name="T15" fmla="*/ 408 h 672"/>
                  <a:gd name="T16" fmla="*/ 0 w 1212"/>
                  <a:gd name="T17" fmla="*/ 468 h 672"/>
                  <a:gd name="T18" fmla="*/ 12 w 1212"/>
                  <a:gd name="T19" fmla="*/ 0 h 67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12"/>
                  <a:gd name="T31" fmla="*/ 0 h 672"/>
                  <a:gd name="T32" fmla="*/ 1212 w 1212"/>
                  <a:gd name="T33" fmla="*/ 672 h 67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12" h="672">
                    <a:moveTo>
                      <a:pt x="12" y="0"/>
                    </a:moveTo>
                    <a:lnTo>
                      <a:pt x="1212" y="0"/>
                    </a:lnTo>
                    <a:lnTo>
                      <a:pt x="1212" y="624"/>
                    </a:lnTo>
                    <a:lnTo>
                      <a:pt x="1140" y="672"/>
                    </a:lnTo>
                    <a:lnTo>
                      <a:pt x="720" y="468"/>
                    </a:lnTo>
                    <a:lnTo>
                      <a:pt x="540" y="384"/>
                    </a:lnTo>
                    <a:lnTo>
                      <a:pt x="360" y="372"/>
                    </a:lnTo>
                    <a:lnTo>
                      <a:pt x="216" y="408"/>
                    </a:lnTo>
                    <a:lnTo>
                      <a:pt x="0" y="46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DDDDDD"/>
              </a:solidFill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4149" name="Rectangle 152"/>
              <p:cNvSpPr>
                <a:spLocks noChangeArrowheads="1"/>
              </p:cNvSpPr>
              <p:nvPr/>
            </p:nvSpPr>
            <p:spPr bwMode="auto">
              <a:xfrm>
                <a:off x="3582" y="806"/>
                <a:ext cx="1211" cy="2212"/>
              </a:xfrm>
              <a:prstGeom prst="rect">
                <a:avLst/>
              </a:prstGeom>
              <a:solidFill>
                <a:srgbClr val="DDDDDD"/>
              </a:solidFill>
              <a:ln w="381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zh-CN" altLang="zh-CN" sz="2000"/>
              </a:p>
            </p:txBody>
          </p:sp>
          <p:sp>
            <p:nvSpPr>
              <p:cNvPr id="4150" name="Line 153"/>
              <p:cNvSpPr>
                <a:spLocks noChangeShapeType="1"/>
              </p:cNvSpPr>
              <p:nvPr/>
            </p:nvSpPr>
            <p:spPr bwMode="auto">
              <a:xfrm>
                <a:off x="3594" y="1244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4151" name="Line 154"/>
              <p:cNvSpPr>
                <a:spLocks noChangeShapeType="1"/>
              </p:cNvSpPr>
              <p:nvPr/>
            </p:nvSpPr>
            <p:spPr bwMode="auto">
              <a:xfrm>
                <a:off x="3594" y="1500"/>
                <a:ext cx="1211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4152" name="Line 155"/>
              <p:cNvSpPr>
                <a:spLocks noChangeShapeType="1"/>
              </p:cNvSpPr>
              <p:nvPr/>
            </p:nvSpPr>
            <p:spPr bwMode="auto">
              <a:xfrm>
                <a:off x="3594" y="1733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4153" name="Line 156"/>
              <p:cNvSpPr>
                <a:spLocks noChangeShapeType="1"/>
              </p:cNvSpPr>
              <p:nvPr/>
            </p:nvSpPr>
            <p:spPr bwMode="auto">
              <a:xfrm>
                <a:off x="3594" y="1988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4154" name="Line 157"/>
              <p:cNvSpPr>
                <a:spLocks noChangeShapeType="1"/>
              </p:cNvSpPr>
              <p:nvPr/>
            </p:nvSpPr>
            <p:spPr bwMode="auto">
              <a:xfrm>
                <a:off x="3582" y="2246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4155" name="Line 158"/>
              <p:cNvSpPr>
                <a:spLocks noChangeShapeType="1"/>
              </p:cNvSpPr>
              <p:nvPr/>
            </p:nvSpPr>
            <p:spPr bwMode="auto">
              <a:xfrm>
                <a:off x="3594" y="2788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4156" name="Line 159"/>
              <p:cNvSpPr>
                <a:spLocks noChangeShapeType="1"/>
              </p:cNvSpPr>
              <p:nvPr/>
            </p:nvSpPr>
            <p:spPr bwMode="auto">
              <a:xfrm>
                <a:off x="3582" y="3027"/>
                <a:ext cx="0" cy="4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4157" name="Line 160"/>
              <p:cNvSpPr>
                <a:spLocks noChangeShapeType="1"/>
              </p:cNvSpPr>
              <p:nvPr/>
            </p:nvSpPr>
            <p:spPr bwMode="auto">
              <a:xfrm>
                <a:off x="4793" y="3027"/>
                <a:ext cx="1" cy="6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4158" name="Text Box 161"/>
              <p:cNvSpPr txBox="1">
                <a:spLocks noChangeArrowheads="1"/>
              </p:cNvSpPr>
              <p:nvPr/>
            </p:nvSpPr>
            <p:spPr bwMode="auto">
              <a:xfrm>
                <a:off x="4072" y="856"/>
                <a:ext cx="310" cy="35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eaVert" wrap="none" anchor="ctr">
                <a:spAutoFit/>
              </a:bodyPr>
              <a:lstStyle/>
              <a:p>
                <a:pPr algn="ctr"/>
                <a:r>
                  <a:rPr lang="en-US" altLang="zh-CN" sz="2000"/>
                  <a:t>…...</a:t>
                </a:r>
                <a:endParaRPr lang="en-US" altLang="zh-CN" sz="2000"/>
              </a:p>
            </p:txBody>
          </p:sp>
          <p:sp>
            <p:nvSpPr>
              <p:cNvPr id="4159" name="Line 162"/>
              <p:cNvSpPr>
                <a:spLocks noChangeShapeType="1"/>
              </p:cNvSpPr>
              <p:nvPr/>
            </p:nvSpPr>
            <p:spPr bwMode="auto">
              <a:xfrm>
                <a:off x="3594" y="2510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4160" name="Text Box 163"/>
              <p:cNvSpPr txBox="1">
                <a:spLocks noChangeArrowheads="1"/>
              </p:cNvSpPr>
              <p:nvPr/>
            </p:nvSpPr>
            <p:spPr bwMode="auto">
              <a:xfrm>
                <a:off x="3154" y="1133"/>
                <a:ext cx="476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/>
                  <a:t>2000</a:t>
                </a:r>
                <a:endParaRPr lang="en-US" altLang="zh-CN" sz="2000"/>
              </a:p>
            </p:txBody>
          </p:sp>
          <p:sp>
            <p:nvSpPr>
              <p:cNvPr id="4161" name="Text Box 164"/>
              <p:cNvSpPr txBox="1">
                <a:spLocks noChangeArrowheads="1"/>
              </p:cNvSpPr>
              <p:nvPr/>
            </p:nvSpPr>
            <p:spPr bwMode="auto">
              <a:xfrm>
                <a:off x="3155" y="2104"/>
                <a:ext cx="476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/>
                  <a:t>2010</a:t>
                </a:r>
                <a:endParaRPr lang="en-US" altLang="zh-CN" sz="2000" dirty="0">
                  <a:solidFill>
                    <a:srgbClr val="336600"/>
                  </a:solidFill>
                </a:endParaRPr>
              </a:p>
            </p:txBody>
          </p:sp>
          <p:sp>
            <p:nvSpPr>
              <p:cNvPr id="4162" name="Text Box 165"/>
              <p:cNvSpPr txBox="1">
                <a:spLocks noChangeArrowheads="1"/>
              </p:cNvSpPr>
              <p:nvPr/>
            </p:nvSpPr>
            <p:spPr bwMode="auto">
              <a:xfrm>
                <a:off x="3154" y="2371"/>
                <a:ext cx="476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/>
                  <a:t>2014</a:t>
                </a:r>
                <a:endParaRPr lang="en-US" altLang="zh-CN" sz="2000" dirty="0"/>
              </a:p>
            </p:txBody>
          </p:sp>
          <p:sp>
            <p:nvSpPr>
              <p:cNvPr id="4163" name="Text Box 166"/>
              <p:cNvSpPr txBox="1">
                <a:spLocks noChangeArrowheads="1"/>
              </p:cNvSpPr>
              <p:nvPr/>
            </p:nvSpPr>
            <p:spPr bwMode="auto">
              <a:xfrm>
                <a:off x="3154" y="1376"/>
                <a:ext cx="476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/>
                  <a:t>2004</a:t>
                </a:r>
                <a:endParaRPr lang="en-US" altLang="zh-CN" sz="2000" dirty="0"/>
              </a:p>
            </p:txBody>
          </p:sp>
          <p:sp>
            <p:nvSpPr>
              <p:cNvPr id="4164" name="Text Box 167"/>
              <p:cNvSpPr txBox="1">
                <a:spLocks noChangeArrowheads="1"/>
              </p:cNvSpPr>
              <p:nvPr/>
            </p:nvSpPr>
            <p:spPr bwMode="auto">
              <a:xfrm>
                <a:off x="3154" y="1619"/>
                <a:ext cx="476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/>
                  <a:t>2008</a:t>
                </a:r>
                <a:endParaRPr lang="en-US" altLang="zh-CN" sz="2000" dirty="0"/>
              </a:p>
            </p:txBody>
          </p:sp>
          <p:sp>
            <p:nvSpPr>
              <p:cNvPr id="4165" name="Text Box 168"/>
              <p:cNvSpPr txBox="1">
                <a:spLocks noChangeArrowheads="1"/>
              </p:cNvSpPr>
              <p:nvPr/>
            </p:nvSpPr>
            <p:spPr bwMode="auto">
              <a:xfrm>
                <a:off x="3140" y="1861"/>
                <a:ext cx="503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/>
                  <a:t>200C</a:t>
                </a:r>
                <a:endParaRPr lang="en-US" altLang="zh-CN" sz="2000" dirty="0"/>
              </a:p>
            </p:txBody>
          </p:sp>
          <p:grpSp>
            <p:nvGrpSpPr>
              <p:cNvPr id="4" name="Group 169"/>
              <p:cNvGrpSpPr/>
              <p:nvPr/>
            </p:nvGrpSpPr>
            <p:grpSpPr bwMode="auto">
              <a:xfrm>
                <a:off x="3597" y="1380"/>
                <a:ext cx="60" cy="1548"/>
                <a:chOff x="3960" y="1560"/>
                <a:chExt cx="60" cy="1548"/>
              </a:xfrm>
            </p:grpSpPr>
            <p:sp>
              <p:nvSpPr>
                <p:cNvPr id="4181" name="Line 170"/>
                <p:cNvSpPr>
                  <a:spLocks noChangeShapeType="1"/>
                </p:cNvSpPr>
                <p:nvPr/>
              </p:nvSpPr>
              <p:spPr bwMode="auto">
                <a:xfrm>
                  <a:off x="3960" y="156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 sz="2000"/>
                </a:p>
              </p:txBody>
            </p:sp>
            <p:sp>
              <p:nvSpPr>
                <p:cNvPr id="4182" name="Line 171"/>
                <p:cNvSpPr>
                  <a:spLocks noChangeShapeType="1"/>
                </p:cNvSpPr>
                <p:nvPr/>
              </p:nvSpPr>
              <p:spPr bwMode="auto">
                <a:xfrm>
                  <a:off x="3960" y="2076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 sz="2000"/>
                </a:p>
              </p:txBody>
            </p:sp>
            <p:sp>
              <p:nvSpPr>
                <p:cNvPr id="4183" name="Line 172"/>
                <p:cNvSpPr>
                  <a:spLocks noChangeShapeType="1"/>
                </p:cNvSpPr>
                <p:nvPr/>
              </p:nvSpPr>
              <p:spPr bwMode="auto">
                <a:xfrm>
                  <a:off x="3960" y="2334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 sz="2000"/>
                </a:p>
              </p:txBody>
            </p:sp>
            <p:sp>
              <p:nvSpPr>
                <p:cNvPr id="4184" name="Line 173"/>
                <p:cNvSpPr>
                  <a:spLocks noChangeShapeType="1"/>
                </p:cNvSpPr>
                <p:nvPr/>
              </p:nvSpPr>
              <p:spPr bwMode="auto">
                <a:xfrm>
                  <a:off x="3960" y="2592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 sz="2000"/>
                </a:p>
              </p:txBody>
            </p:sp>
            <p:sp>
              <p:nvSpPr>
                <p:cNvPr id="4185" name="Line 174"/>
                <p:cNvSpPr>
                  <a:spLocks noChangeShapeType="1"/>
                </p:cNvSpPr>
                <p:nvPr/>
              </p:nvSpPr>
              <p:spPr bwMode="auto">
                <a:xfrm>
                  <a:off x="3960" y="285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 sz="2000"/>
                </a:p>
              </p:txBody>
            </p:sp>
            <p:sp>
              <p:nvSpPr>
                <p:cNvPr id="4186" name="Line 175"/>
                <p:cNvSpPr>
                  <a:spLocks noChangeShapeType="1"/>
                </p:cNvSpPr>
                <p:nvPr/>
              </p:nvSpPr>
              <p:spPr bwMode="auto">
                <a:xfrm>
                  <a:off x="3960" y="310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 sz="2000"/>
                </a:p>
              </p:txBody>
            </p:sp>
            <p:sp>
              <p:nvSpPr>
                <p:cNvPr id="4187" name="Line 176"/>
                <p:cNvSpPr>
                  <a:spLocks noChangeShapeType="1"/>
                </p:cNvSpPr>
                <p:nvPr/>
              </p:nvSpPr>
              <p:spPr bwMode="auto">
                <a:xfrm>
                  <a:off x="3960" y="181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 sz="2000"/>
                </a:p>
              </p:txBody>
            </p:sp>
          </p:grpSp>
          <p:grpSp>
            <p:nvGrpSpPr>
              <p:cNvPr id="5" name="Group 177"/>
              <p:cNvGrpSpPr/>
              <p:nvPr/>
            </p:nvGrpSpPr>
            <p:grpSpPr bwMode="auto">
              <a:xfrm>
                <a:off x="4725" y="1368"/>
                <a:ext cx="60" cy="1548"/>
                <a:chOff x="3960" y="1560"/>
                <a:chExt cx="60" cy="1548"/>
              </a:xfrm>
            </p:grpSpPr>
            <p:sp>
              <p:nvSpPr>
                <p:cNvPr id="4174" name="Line 178"/>
                <p:cNvSpPr>
                  <a:spLocks noChangeShapeType="1"/>
                </p:cNvSpPr>
                <p:nvPr/>
              </p:nvSpPr>
              <p:spPr bwMode="auto">
                <a:xfrm>
                  <a:off x="3960" y="156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 sz="2000"/>
                </a:p>
              </p:txBody>
            </p:sp>
            <p:sp>
              <p:nvSpPr>
                <p:cNvPr id="4175" name="Line 179"/>
                <p:cNvSpPr>
                  <a:spLocks noChangeShapeType="1"/>
                </p:cNvSpPr>
                <p:nvPr/>
              </p:nvSpPr>
              <p:spPr bwMode="auto">
                <a:xfrm>
                  <a:off x="3960" y="2076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 sz="2000"/>
                </a:p>
              </p:txBody>
            </p:sp>
            <p:sp>
              <p:nvSpPr>
                <p:cNvPr id="4176" name="Line 180"/>
                <p:cNvSpPr>
                  <a:spLocks noChangeShapeType="1"/>
                </p:cNvSpPr>
                <p:nvPr/>
              </p:nvSpPr>
              <p:spPr bwMode="auto">
                <a:xfrm>
                  <a:off x="3960" y="2334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 sz="2000"/>
                </a:p>
              </p:txBody>
            </p:sp>
            <p:sp>
              <p:nvSpPr>
                <p:cNvPr id="4177" name="Line 181"/>
                <p:cNvSpPr>
                  <a:spLocks noChangeShapeType="1"/>
                </p:cNvSpPr>
                <p:nvPr/>
              </p:nvSpPr>
              <p:spPr bwMode="auto">
                <a:xfrm>
                  <a:off x="3960" y="2592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 sz="2000"/>
                </a:p>
              </p:txBody>
            </p:sp>
            <p:sp>
              <p:nvSpPr>
                <p:cNvPr id="4178" name="Line 182"/>
                <p:cNvSpPr>
                  <a:spLocks noChangeShapeType="1"/>
                </p:cNvSpPr>
                <p:nvPr/>
              </p:nvSpPr>
              <p:spPr bwMode="auto">
                <a:xfrm>
                  <a:off x="3960" y="285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 sz="2000"/>
                </a:p>
              </p:txBody>
            </p:sp>
            <p:sp>
              <p:nvSpPr>
                <p:cNvPr id="4179" name="Line 183"/>
                <p:cNvSpPr>
                  <a:spLocks noChangeShapeType="1"/>
                </p:cNvSpPr>
                <p:nvPr/>
              </p:nvSpPr>
              <p:spPr bwMode="auto">
                <a:xfrm>
                  <a:off x="3960" y="310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 sz="2000"/>
                </a:p>
              </p:txBody>
            </p:sp>
            <p:sp>
              <p:nvSpPr>
                <p:cNvPr id="4180" name="Line 184"/>
                <p:cNvSpPr>
                  <a:spLocks noChangeShapeType="1"/>
                </p:cNvSpPr>
                <p:nvPr/>
              </p:nvSpPr>
              <p:spPr bwMode="auto">
                <a:xfrm>
                  <a:off x="3960" y="181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 sz="2000"/>
                </a:p>
              </p:txBody>
            </p:sp>
          </p:grpSp>
          <p:sp>
            <p:nvSpPr>
              <p:cNvPr id="4168" name="Line 185"/>
              <p:cNvSpPr>
                <a:spLocks noChangeShapeType="1"/>
              </p:cNvSpPr>
              <p:nvPr/>
            </p:nvSpPr>
            <p:spPr bwMode="auto">
              <a:xfrm>
                <a:off x="3588" y="3252"/>
                <a:ext cx="1200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lg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 sz="2000"/>
              </a:p>
            </p:txBody>
          </p:sp>
          <p:sp>
            <p:nvSpPr>
              <p:cNvPr id="4169" name="Line 186"/>
              <p:cNvSpPr>
                <a:spLocks noChangeShapeType="1"/>
              </p:cNvSpPr>
              <p:nvPr/>
            </p:nvSpPr>
            <p:spPr bwMode="auto">
              <a:xfrm flipV="1">
                <a:off x="3588" y="3144"/>
                <a:ext cx="60" cy="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 sz="2000"/>
              </a:p>
            </p:txBody>
          </p:sp>
          <p:sp>
            <p:nvSpPr>
              <p:cNvPr id="4170" name="Line 187"/>
              <p:cNvSpPr>
                <a:spLocks noChangeShapeType="1"/>
              </p:cNvSpPr>
              <p:nvPr/>
            </p:nvSpPr>
            <p:spPr bwMode="auto">
              <a:xfrm flipH="1" flipV="1">
                <a:off x="4740" y="3132"/>
                <a:ext cx="48" cy="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 sz="2000"/>
              </a:p>
            </p:txBody>
          </p:sp>
          <p:sp>
            <p:nvSpPr>
              <p:cNvPr id="4171" name="Text Box 188"/>
              <p:cNvSpPr txBox="1">
                <a:spLocks noChangeArrowheads="1"/>
              </p:cNvSpPr>
              <p:nvPr/>
            </p:nvSpPr>
            <p:spPr bwMode="auto">
              <a:xfrm>
                <a:off x="3142" y="2659"/>
                <a:ext cx="476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/>
                  <a:t>2018</a:t>
                </a:r>
                <a:endParaRPr lang="en-US" altLang="zh-CN" sz="2000" dirty="0"/>
              </a:p>
            </p:txBody>
          </p:sp>
          <p:sp>
            <p:nvSpPr>
              <p:cNvPr id="4172" name="Text Box 189"/>
              <p:cNvSpPr txBox="1">
                <a:spLocks noChangeArrowheads="1"/>
              </p:cNvSpPr>
              <p:nvPr/>
            </p:nvSpPr>
            <p:spPr bwMode="auto">
              <a:xfrm>
                <a:off x="3128" y="2899"/>
                <a:ext cx="503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/>
                  <a:t>201C</a:t>
                </a:r>
                <a:endParaRPr lang="en-US" altLang="zh-CN" sz="2000" dirty="0"/>
              </a:p>
            </p:txBody>
          </p:sp>
          <p:sp>
            <p:nvSpPr>
              <p:cNvPr id="4173" name="Text Box 190"/>
              <p:cNvSpPr txBox="1">
                <a:spLocks noChangeArrowheads="1"/>
              </p:cNvSpPr>
              <p:nvPr/>
            </p:nvSpPr>
            <p:spPr bwMode="auto">
              <a:xfrm>
                <a:off x="3154" y="3127"/>
                <a:ext cx="476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/>
                  <a:t>2020</a:t>
                </a:r>
                <a:endParaRPr lang="en-US" altLang="zh-CN" sz="2000" dirty="0"/>
              </a:p>
            </p:txBody>
          </p:sp>
        </p:grpSp>
        <p:sp>
          <p:nvSpPr>
            <p:cNvPr id="4146" name="Text Box 191"/>
            <p:cNvSpPr txBox="1">
              <a:spLocks noChangeArrowheads="1"/>
            </p:cNvSpPr>
            <p:nvPr/>
          </p:nvSpPr>
          <p:spPr bwMode="auto">
            <a:xfrm>
              <a:off x="3818" y="2986"/>
              <a:ext cx="310" cy="1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eaVert" wrap="none" anchor="ctr">
              <a:spAutoFit/>
            </a:bodyPr>
            <a:lstStyle/>
            <a:p>
              <a:pPr algn="ctr"/>
              <a:r>
                <a:rPr lang="en-US" altLang="zh-CN" sz="2000"/>
                <a:t>...</a:t>
              </a:r>
              <a:endParaRPr lang="en-US" altLang="zh-CN" sz="2000"/>
            </a:p>
          </p:txBody>
        </p:sp>
      </p:grpSp>
      <p:sp>
        <p:nvSpPr>
          <p:cNvPr id="62656" name="Text Box 192"/>
          <p:cNvSpPr txBox="1">
            <a:spLocks noChangeArrowheads="1"/>
          </p:cNvSpPr>
          <p:nvPr/>
        </p:nvSpPr>
        <p:spPr bwMode="auto">
          <a:xfrm>
            <a:off x="6607090" y="2113140"/>
            <a:ext cx="327333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0000FF"/>
                </a:solidFill>
              </a:rPr>
              <a:t>5</a:t>
            </a:r>
            <a:endParaRPr lang="en-US" altLang="zh-CN" sz="2000">
              <a:solidFill>
                <a:srgbClr val="0000FF"/>
              </a:solidFill>
            </a:endParaRPr>
          </a:p>
        </p:txBody>
      </p:sp>
      <p:sp>
        <p:nvSpPr>
          <p:cNvPr id="62657" name="Text Box 193"/>
          <p:cNvSpPr txBox="1">
            <a:spLocks noChangeArrowheads="1"/>
          </p:cNvSpPr>
          <p:nvPr/>
        </p:nvSpPr>
        <p:spPr bwMode="auto">
          <a:xfrm>
            <a:off x="6626140" y="2475090"/>
            <a:ext cx="327333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FF3300"/>
                </a:solidFill>
              </a:rPr>
              <a:t>9</a:t>
            </a:r>
            <a:endParaRPr lang="en-US" altLang="zh-CN" sz="2000">
              <a:solidFill>
                <a:srgbClr val="0000FF"/>
              </a:solidFill>
            </a:endParaRPr>
          </a:p>
        </p:txBody>
      </p:sp>
      <p:grpSp>
        <p:nvGrpSpPr>
          <p:cNvPr id="6" name="Group 194"/>
          <p:cNvGrpSpPr/>
          <p:nvPr/>
        </p:nvGrpSpPr>
        <p:grpSpPr bwMode="auto">
          <a:xfrm>
            <a:off x="6275457" y="1632158"/>
            <a:ext cx="2597150" cy="1816101"/>
            <a:chOff x="3873" y="977"/>
            <a:chExt cx="1636" cy="1144"/>
          </a:xfrm>
        </p:grpSpPr>
        <p:grpSp>
          <p:nvGrpSpPr>
            <p:cNvPr id="7" name="Group 195"/>
            <p:cNvGrpSpPr/>
            <p:nvPr/>
          </p:nvGrpSpPr>
          <p:grpSpPr bwMode="auto">
            <a:xfrm>
              <a:off x="4783" y="1125"/>
              <a:ext cx="713" cy="252"/>
              <a:chOff x="4402" y="1437"/>
              <a:chExt cx="713" cy="252"/>
            </a:xfrm>
          </p:grpSpPr>
          <p:sp>
            <p:nvSpPr>
              <p:cNvPr id="4143" name="Line 196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4144" name="Text Box 197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531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lg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000"/>
                  <a:t>整型</a:t>
                </a:r>
                <a:r>
                  <a:rPr lang="en-US" altLang="zh-CN" sz="2000"/>
                  <a:t>a</a:t>
                </a:r>
                <a:endParaRPr lang="en-US" altLang="zh-CN" sz="2000"/>
              </a:p>
            </p:txBody>
          </p:sp>
        </p:grpSp>
        <p:grpSp>
          <p:nvGrpSpPr>
            <p:cNvPr id="8" name="Group 198"/>
            <p:cNvGrpSpPr/>
            <p:nvPr/>
          </p:nvGrpSpPr>
          <p:grpSpPr bwMode="auto">
            <a:xfrm>
              <a:off x="4783" y="1334"/>
              <a:ext cx="726" cy="252"/>
              <a:chOff x="4426" y="1886"/>
              <a:chExt cx="726" cy="252"/>
            </a:xfrm>
          </p:grpSpPr>
          <p:sp>
            <p:nvSpPr>
              <p:cNvPr id="4141" name="Line 199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4142" name="Text Box 200"/>
              <p:cNvSpPr txBox="1">
                <a:spLocks noChangeArrowheads="1"/>
              </p:cNvSpPr>
              <p:nvPr/>
            </p:nvSpPr>
            <p:spPr bwMode="auto">
              <a:xfrm>
                <a:off x="4523" y="1886"/>
                <a:ext cx="629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lg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  </a:t>
                </a:r>
                <a:r>
                  <a:rPr lang="zh-CN" altLang="en-US" sz="2000"/>
                  <a:t>整型</a:t>
                </a:r>
                <a:r>
                  <a:rPr lang="en-US" altLang="zh-CN" sz="2000"/>
                  <a:t>b</a:t>
                </a:r>
                <a:endParaRPr lang="en-US" altLang="zh-CN" sz="2000"/>
              </a:p>
            </p:txBody>
          </p:sp>
        </p:grpSp>
        <p:sp>
          <p:nvSpPr>
            <p:cNvPr id="4134" name="Text Box 201"/>
            <p:cNvSpPr txBox="1">
              <a:spLocks noChangeArrowheads="1"/>
            </p:cNvSpPr>
            <p:nvPr/>
          </p:nvSpPr>
          <p:spPr bwMode="auto">
            <a:xfrm>
              <a:off x="3873" y="977"/>
              <a:ext cx="600" cy="2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FF3300"/>
                  </a:solidFill>
                </a:rPr>
                <a:t>(main)</a:t>
              </a:r>
              <a:endParaRPr lang="en-US" altLang="zh-CN" sz="2000">
                <a:solidFill>
                  <a:schemeClr val="accent2"/>
                </a:solidFill>
              </a:endParaRPr>
            </a:p>
          </p:txBody>
        </p:sp>
        <p:grpSp>
          <p:nvGrpSpPr>
            <p:cNvPr id="9" name="Group 202"/>
            <p:cNvGrpSpPr/>
            <p:nvPr/>
          </p:nvGrpSpPr>
          <p:grpSpPr bwMode="auto">
            <a:xfrm>
              <a:off x="4783" y="1605"/>
              <a:ext cx="487" cy="252"/>
              <a:chOff x="4402" y="1437"/>
              <a:chExt cx="487" cy="252"/>
            </a:xfrm>
          </p:grpSpPr>
          <p:sp>
            <p:nvSpPr>
              <p:cNvPr id="4139" name="Line 203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4140" name="Text Box 204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305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lg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 dirty="0"/>
                  <a:t>pa</a:t>
                </a:r>
                <a:endParaRPr lang="en-US" altLang="zh-CN" sz="2000" dirty="0"/>
              </a:p>
            </p:txBody>
          </p:sp>
        </p:grpSp>
        <p:grpSp>
          <p:nvGrpSpPr>
            <p:cNvPr id="10" name="Group 205"/>
            <p:cNvGrpSpPr/>
            <p:nvPr/>
          </p:nvGrpSpPr>
          <p:grpSpPr bwMode="auto">
            <a:xfrm>
              <a:off x="4795" y="1869"/>
              <a:ext cx="496" cy="252"/>
              <a:chOff x="4402" y="1437"/>
              <a:chExt cx="496" cy="252"/>
            </a:xfrm>
          </p:grpSpPr>
          <p:sp>
            <p:nvSpPr>
              <p:cNvPr id="4137" name="Line 206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4138" name="Text Box 207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314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lg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 dirty="0" err="1"/>
                  <a:t>pb</a:t>
                </a:r>
                <a:endParaRPr lang="en-US" altLang="zh-CN" sz="2000" dirty="0"/>
              </a:p>
            </p:txBody>
          </p:sp>
        </p:grpSp>
      </p:grpSp>
      <p:sp>
        <p:nvSpPr>
          <p:cNvPr id="62672" name="Text Box 208"/>
          <p:cNvSpPr txBox="1">
            <a:spLocks noChangeArrowheads="1"/>
          </p:cNvSpPr>
          <p:nvPr/>
        </p:nvSpPr>
        <p:spPr bwMode="auto">
          <a:xfrm>
            <a:off x="6374039" y="2856090"/>
            <a:ext cx="755335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0000FF"/>
                </a:solidFill>
              </a:rPr>
              <a:t>2000</a:t>
            </a:r>
            <a:endParaRPr lang="en-US" altLang="zh-CN" sz="2000">
              <a:solidFill>
                <a:srgbClr val="0000FF"/>
              </a:solidFill>
            </a:endParaRPr>
          </a:p>
        </p:txBody>
      </p:sp>
      <p:sp>
        <p:nvSpPr>
          <p:cNvPr id="62673" name="Text Box 209"/>
          <p:cNvSpPr txBox="1">
            <a:spLocks noChangeArrowheads="1"/>
          </p:cNvSpPr>
          <p:nvPr/>
        </p:nvSpPr>
        <p:spPr bwMode="auto">
          <a:xfrm>
            <a:off x="6374038" y="3256140"/>
            <a:ext cx="755336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dirty="0">
                <a:solidFill>
                  <a:srgbClr val="FF3300"/>
                </a:solidFill>
              </a:rPr>
              <a:t>2004</a:t>
            </a:r>
            <a:endParaRPr lang="en-US" altLang="zh-CN" sz="2000" dirty="0">
              <a:solidFill>
                <a:srgbClr val="0000FF"/>
              </a:solidFill>
            </a:endParaRPr>
          </a:p>
        </p:txBody>
      </p:sp>
      <p:grpSp>
        <p:nvGrpSpPr>
          <p:cNvPr id="11" name="Group 215"/>
          <p:cNvGrpSpPr/>
          <p:nvPr/>
        </p:nvGrpSpPr>
        <p:grpSpPr bwMode="auto">
          <a:xfrm>
            <a:off x="4962596" y="3870534"/>
            <a:ext cx="1919288" cy="1004888"/>
            <a:chOff x="2926" y="1883"/>
            <a:chExt cx="1209" cy="633"/>
          </a:xfrm>
        </p:grpSpPr>
        <p:sp>
          <p:nvSpPr>
            <p:cNvPr id="4130" name="Text Box 216"/>
            <p:cNvSpPr txBox="1">
              <a:spLocks noChangeArrowheads="1"/>
            </p:cNvSpPr>
            <p:nvPr/>
          </p:nvSpPr>
          <p:spPr bwMode="auto">
            <a:xfrm>
              <a:off x="3929" y="2264"/>
              <a:ext cx="206" cy="2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FF3300"/>
                  </a:solidFill>
                </a:rPr>
                <a:t>9</a:t>
              </a:r>
              <a:endParaRPr lang="en-US" altLang="zh-CN" sz="2000">
                <a:solidFill>
                  <a:srgbClr val="FF3300"/>
                </a:solidFill>
              </a:endParaRPr>
            </a:p>
          </p:txBody>
        </p:sp>
        <p:sp>
          <p:nvSpPr>
            <p:cNvPr id="4131" name="Freeform 217"/>
            <p:cNvSpPr/>
            <p:nvPr/>
          </p:nvSpPr>
          <p:spPr bwMode="auto">
            <a:xfrm>
              <a:off x="2926" y="1883"/>
              <a:ext cx="115" cy="253"/>
            </a:xfrm>
            <a:custGeom>
              <a:avLst/>
              <a:gdLst>
                <a:gd name="T0" fmla="*/ 182 w 182"/>
                <a:gd name="T1" fmla="*/ 0 h 756"/>
                <a:gd name="T2" fmla="*/ 2 w 182"/>
                <a:gd name="T3" fmla="*/ 468 h 756"/>
                <a:gd name="T4" fmla="*/ 170 w 182"/>
                <a:gd name="T5" fmla="*/ 756 h 756"/>
                <a:gd name="T6" fmla="*/ 0 60000 65536"/>
                <a:gd name="T7" fmla="*/ 0 60000 65536"/>
                <a:gd name="T8" fmla="*/ 0 60000 65536"/>
                <a:gd name="T9" fmla="*/ 0 w 182"/>
                <a:gd name="T10" fmla="*/ 0 h 756"/>
                <a:gd name="T11" fmla="*/ 182 w 182"/>
                <a:gd name="T12" fmla="*/ 756 h 7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2" h="756">
                  <a:moveTo>
                    <a:pt x="182" y="0"/>
                  </a:moveTo>
                  <a:cubicBezTo>
                    <a:pt x="93" y="171"/>
                    <a:pt x="4" y="342"/>
                    <a:pt x="2" y="468"/>
                  </a:cubicBezTo>
                  <a:cubicBezTo>
                    <a:pt x="0" y="594"/>
                    <a:pt x="142" y="710"/>
                    <a:pt x="170" y="756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 type="none" w="lg" len="lg"/>
              <a:tailEnd type="triangle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</p:grpSp>
      <p:sp>
        <p:nvSpPr>
          <p:cNvPr id="62682" name="Text Box 218"/>
          <p:cNvSpPr txBox="1">
            <a:spLocks noChangeArrowheads="1"/>
          </p:cNvSpPr>
          <p:nvPr/>
        </p:nvSpPr>
        <p:spPr bwMode="auto">
          <a:xfrm>
            <a:off x="3948240" y="3651924"/>
            <a:ext cx="909521" cy="402291"/>
          </a:xfrm>
          <a:prstGeom prst="rect">
            <a:avLst/>
          </a:prstGeom>
          <a:noFill/>
          <a:ln w="38100">
            <a:noFill/>
            <a:miter lim="800000"/>
            <a:headEnd type="none" w="lg" len="lg"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en-US" altLang="zh-CN" sz="2000">
                <a:solidFill>
                  <a:srgbClr val="0000FF"/>
                </a:solidFill>
                <a:ea typeface="隶书" panose="02010509060101010101" pitchFamily="49" charset="-122"/>
              </a:rPr>
              <a:t>COPY</a:t>
            </a:r>
            <a:endParaRPr lang="en-US" altLang="zh-CN" sz="2000">
              <a:ea typeface="隶书" panose="02010509060101010101" pitchFamily="49" charset="-122"/>
            </a:endParaRPr>
          </a:p>
        </p:txBody>
      </p:sp>
      <p:grpSp>
        <p:nvGrpSpPr>
          <p:cNvPr id="12" name="Group 219"/>
          <p:cNvGrpSpPr/>
          <p:nvPr/>
        </p:nvGrpSpPr>
        <p:grpSpPr bwMode="auto">
          <a:xfrm>
            <a:off x="6273869" y="3689558"/>
            <a:ext cx="2597149" cy="1604963"/>
            <a:chOff x="3607" y="2021"/>
            <a:chExt cx="1636" cy="1011"/>
          </a:xfrm>
        </p:grpSpPr>
        <p:grpSp>
          <p:nvGrpSpPr>
            <p:cNvPr id="13" name="Group 220"/>
            <p:cNvGrpSpPr/>
            <p:nvPr/>
          </p:nvGrpSpPr>
          <p:grpSpPr bwMode="auto">
            <a:xfrm>
              <a:off x="3607" y="2021"/>
              <a:ext cx="1636" cy="868"/>
              <a:chOff x="3872" y="2273"/>
              <a:chExt cx="1636" cy="868"/>
            </a:xfrm>
          </p:grpSpPr>
          <p:sp>
            <p:nvSpPr>
              <p:cNvPr id="4120" name="Text Box 221"/>
              <p:cNvSpPr txBox="1">
                <a:spLocks noChangeArrowheads="1"/>
              </p:cNvSpPr>
              <p:nvPr/>
            </p:nvSpPr>
            <p:spPr bwMode="auto">
              <a:xfrm>
                <a:off x="3872" y="2273"/>
                <a:ext cx="627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rgbClr val="336600"/>
                    </a:solidFill>
                  </a:rPr>
                  <a:t>(swap)</a:t>
                </a:r>
                <a:endParaRPr lang="en-US" altLang="zh-CN" sz="2000">
                  <a:solidFill>
                    <a:srgbClr val="336600"/>
                  </a:solidFill>
                </a:endParaRPr>
              </a:p>
            </p:txBody>
          </p:sp>
          <p:grpSp>
            <p:nvGrpSpPr>
              <p:cNvPr id="14" name="Group 222"/>
              <p:cNvGrpSpPr/>
              <p:nvPr/>
            </p:nvGrpSpPr>
            <p:grpSpPr bwMode="auto">
              <a:xfrm>
                <a:off x="4795" y="2397"/>
                <a:ext cx="713" cy="252"/>
                <a:chOff x="4402" y="1437"/>
                <a:chExt cx="713" cy="252"/>
              </a:xfrm>
            </p:grpSpPr>
            <p:sp>
              <p:nvSpPr>
                <p:cNvPr id="4128" name="Line 223"/>
                <p:cNvSpPr>
                  <a:spLocks noChangeShapeType="1"/>
                </p:cNvSpPr>
                <p:nvPr/>
              </p:nvSpPr>
              <p:spPr bwMode="auto">
                <a:xfrm flipH="1">
                  <a:off x="4402" y="1560"/>
                  <a:ext cx="22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4129" name="Text Box 224"/>
                <p:cNvSpPr txBox="1">
                  <a:spLocks noChangeArrowheads="1"/>
                </p:cNvSpPr>
                <p:nvPr/>
              </p:nvSpPr>
              <p:spPr bwMode="auto">
                <a:xfrm>
                  <a:off x="4584" y="1437"/>
                  <a:ext cx="531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zh-CN" altLang="en-US" sz="2000"/>
                    <a:t>整型</a:t>
                  </a:r>
                  <a:r>
                    <a:rPr lang="en-US" altLang="zh-CN" sz="2000"/>
                    <a:t>x</a:t>
                  </a:r>
                  <a:endParaRPr lang="en-US" altLang="zh-CN" sz="2000"/>
                </a:p>
              </p:txBody>
            </p:sp>
          </p:grpSp>
          <p:grpSp>
            <p:nvGrpSpPr>
              <p:cNvPr id="15" name="Group 225"/>
              <p:cNvGrpSpPr/>
              <p:nvPr/>
            </p:nvGrpSpPr>
            <p:grpSpPr bwMode="auto">
              <a:xfrm>
                <a:off x="4795" y="2637"/>
                <a:ext cx="711" cy="252"/>
                <a:chOff x="4402" y="1437"/>
                <a:chExt cx="711" cy="252"/>
              </a:xfrm>
            </p:grpSpPr>
            <p:sp>
              <p:nvSpPr>
                <p:cNvPr id="4126" name="Line 226"/>
                <p:cNvSpPr>
                  <a:spLocks noChangeShapeType="1"/>
                </p:cNvSpPr>
                <p:nvPr/>
              </p:nvSpPr>
              <p:spPr bwMode="auto">
                <a:xfrm flipH="1">
                  <a:off x="4402" y="1560"/>
                  <a:ext cx="22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4127" name="Text Box 227"/>
                <p:cNvSpPr txBox="1">
                  <a:spLocks noChangeArrowheads="1"/>
                </p:cNvSpPr>
                <p:nvPr/>
              </p:nvSpPr>
              <p:spPr bwMode="auto">
                <a:xfrm>
                  <a:off x="4584" y="1437"/>
                  <a:ext cx="529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zh-CN" altLang="en-US" sz="2000" dirty="0"/>
                    <a:t>整型</a:t>
                  </a:r>
                  <a:r>
                    <a:rPr lang="en-US" altLang="zh-CN" sz="2000" dirty="0"/>
                    <a:t>y</a:t>
                  </a:r>
                  <a:endParaRPr lang="en-US" altLang="zh-CN" sz="2000" dirty="0"/>
                </a:p>
              </p:txBody>
            </p:sp>
          </p:grpSp>
          <p:grpSp>
            <p:nvGrpSpPr>
              <p:cNvPr id="16" name="Group 228"/>
              <p:cNvGrpSpPr/>
              <p:nvPr/>
            </p:nvGrpSpPr>
            <p:grpSpPr bwMode="auto">
              <a:xfrm>
                <a:off x="4795" y="2889"/>
                <a:ext cx="677" cy="252"/>
                <a:chOff x="4402" y="1437"/>
                <a:chExt cx="677" cy="252"/>
              </a:xfrm>
            </p:grpSpPr>
            <p:sp>
              <p:nvSpPr>
                <p:cNvPr id="4124" name="Line 229"/>
                <p:cNvSpPr>
                  <a:spLocks noChangeShapeType="1"/>
                </p:cNvSpPr>
                <p:nvPr/>
              </p:nvSpPr>
              <p:spPr bwMode="auto">
                <a:xfrm flipH="1">
                  <a:off x="4402" y="1560"/>
                  <a:ext cx="22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4125" name="Text Box 230"/>
                <p:cNvSpPr txBox="1">
                  <a:spLocks noChangeArrowheads="1"/>
                </p:cNvSpPr>
                <p:nvPr/>
              </p:nvSpPr>
              <p:spPr bwMode="auto">
                <a:xfrm>
                  <a:off x="4584" y="1437"/>
                  <a:ext cx="495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zh-CN" altLang="en-US" sz="2000"/>
                    <a:t>整型</a:t>
                  </a:r>
                  <a:r>
                    <a:rPr lang="en-US" altLang="zh-CN" sz="2000"/>
                    <a:t>t</a:t>
                  </a:r>
                  <a:endParaRPr lang="en-US" altLang="zh-CN" sz="2000"/>
                </a:p>
              </p:txBody>
            </p:sp>
          </p:grpSp>
        </p:grpSp>
        <p:sp>
          <p:nvSpPr>
            <p:cNvPr id="4119" name="Text Box 231"/>
            <p:cNvSpPr txBox="1">
              <a:spLocks noChangeArrowheads="1"/>
            </p:cNvSpPr>
            <p:nvPr/>
          </p:nvSpPr>
          <p:spPr bwMode="auto">
            <a:xfrm>
              <a:off x="3850" y="2780"/>
              <a:ext cx="116" cy="2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/>
              <a:endParaRPr lang="zh-CN" altLang="zh-CN" sz="2000">
                <a:solidFill>
                  <a:srgbClr val="0000FF"/>
                </a:solidFill>
              </a:endParaRPr>
            </a:p>
          </p:txBody>
        </p:sp>
      </p:grpSp>
      <p:sp>
        <p:nvSpPr>
          <p:cNvPr id="62697" name="Text Box 233"/>
          <p:cNvSpPr txBox="1">
            <a:spLocks noChangeArrowheads="1"/>
          </p:cNvSpPr>
          <p:nvPr/>
        </p:nvSpPr>
        <p:spPr bwMode="auto">
          <a:xfrm>
            <a:off x="6549940" y="4856340"/>
            <a:ext cx="327333" cy="40011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0000FF"/>
                </a:solidFill>
              </a:rPr>
              <a:t>5</a:t>
            </a:r>
            <a:endParaRPr lang="en-US" altLang="zh-CN" sz="2000">
              <a:solidFill>
                <a:srgbClr val="0000FF"/>
              </a:solidFill>
            </a:endParaRPr>
          </a:p>
        </p:txBody>
      </p:sp>
      <p:sp>
        <p:nvSpPr>
          <p:cNvPr id="62674" name="Text Box 210"/>
          <p:cNvSpPr txBox="1">
            <a:spLocks noChangeArrowheads="1"/>
          </p:cNvSpPr>
          <p:nvPr/>
        </p:nvSpPr>
        <p:spPr bwMode="auto">
          <a:xfrm>
            <a:off x="6568990" y="4475340"/>
            <a:ext cx="327333" cy="40011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0000FF"/>
                </a:solidFill>
              </a:rPr>
              <a:t>5</a:t>
            </a:r>
            <a:endParaRPr lang="en-US" altLang="zh-CN" sz="2000">
              <a:solidFill>
                <a:srgbClr val="0000FF"/>
              </a:solidFill>
            </a:endParaRPr>
          </a:p>
        </p:txBody>
      </p:sp>
      <p:grpSp>
        <p:nvGrpSpPr>
          <p:cNvPr id="17" name="Group 212"/>
          <p:cNvGrpSpPr/>
          <p:nvPr/>
        </p:nvGrpSpPr>
        <p:grpSpPr bwMode="auto">
          <a:xfrm>
            <a:off x="5013396" y="3518109"/>
            <a:ext cx="1887538" cy="957263"/>
            <a:chOff x="2958" y="1637"/>
            <a:chExt cx="1189" cy="603"/>
          </a:xfrm>
        </p:grpSpPr>
        <p:sp>
          <p:nvSpPr>
            <p:cNvPr id="4116" name="Text Box 213"/>
            <p:cNvSpPr txBox="1">
              <a:spLocks noChangeArrowheads="1"/>
            </p:cNvSpPr>
            <p:nvPr/>
          </p:nvSpPr>
          <p:spPr bwMode="auto">
            <a:xfrm>
              <a:off x="3941" y="1988"/>
              <a:ext cx="206" cy="2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</a:rPr>
                <a:t>5</a:t>
              </a:r>
              <a:endParaRPr lang="en-US" altLang="zh-CN" sz="2000">
                <a:solidFill>
                  <a:srgbClr val="0000FF"/>
                </a:solidFill>
              </a:endParaRPr>
            </a:p>
          </p:txBody>
        </p:sp>
        <p:sp>
          <p:nvSpPr>
            <p:cNvPr id="4117" name="Freeform 214"/>
            <p:cNvSpPr/>
            <p:nvPr/>
          </p:nvSpPr>
          <p:spPr bwMode="auto">
            <a:xfrm>
              <a:off x="2958" y="1637"/>
              <a:ext cx="115" cy="253"/>
            </a:xfrm>
            <a:custGeom>
              <a:avLst/>
              <a:gdLst>
                <a:gd name="T0" fmla="*/ 114 w 150"/>
                <a:gd name="T1" fmla="*/ 0 h 744"/>
                <a:gd name="T2" fmla="*/ 6 w 150"/>
                <a:gd name="T3" fmla="*/ 312 h 744"/>
                <a:gd name="T4" fmla="*/ 150 w 150"/>
                <a:gd name="T5" fmla="*/ 744 h 744"/>
                <a:gd name="T6" fmla="*/ 0 60000 65536"/>
                <a:gd name="T7" fmla="*/ 0 60000 65536"/>
                <a:gd name="T8" fmla="*/ 0 60000 65536"/>
                <a:gd name="T9" fmla="*/ 0 w 150"/>
                <a:gd name="T10" fmla="*/ 0 h 744"/>
                <a:gd name="T11" fmla="*/ 150 w 150"/>
                <a:gd name="T12" fmla="*/ 744 h 7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0" h="744">
                  <a:moveTo>
                    <a:pt x="114" y="0"/>
                  </a:moveTo>
                  <a:cubicBezTo>
                    <a:pt x="57" y="94"/>
                    <a:pt x="0" y="188"/>
                    <a:pt x="6" y="312"/>
                  </a:cubicBezTo>
                  <a:cubicBezTo>
                    <a:pt x="12" y="436"/>
                    <a:pt x="128" y="672"/>
                    <a:pt x="150" y="744"/>
                  </a:cubicBezTo>
                </a:path>
              </a:pathLst>
            </a:custGeom>
            <a:noFill/>
            <a:ln w="38100">
              <a:solidFill>
                <a:srgbClr val="339966"/>
              </a:solidFill>
              <a:round/>
              <a:tailEnd type="triangle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</p:grpSp>
      <p:sp>
        <p:nvSpPr>
          <p:cNvPr id="62675" name="Text Box 211"/>
          <p:cNvSpPr txBox="1">
            <a:spLocks noChangeArrowheads="1"/>
          </p:cNvSpPr>
          <p:nvPr/>
        </p:nvSpPr>
        <p:spPr bwMode="auto">
          <a:xfrm>
            <a:off x="6568990" y="4075290"/>
            <a:ext cx="327333" cy="40011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FF3300"/>
                </a:solidFill>
              </a:rPr>
              <a:t>9</a:t>
            </a:r>
            <a:endParaRPr lang="en-US" altLang="zh-CN" sz="2000">
              <a:solidFill>
                <a:srgbClr val="0000FF"/>
              </a:solidFill>
            </a:endParaRPr>
          </a:p>
        </p:txBody>
      </p:sp>
      <p:sp>
        <p:nvSpPr>
          <p:cNvPr id="92" name="Rectangle 96"/>
          <p:cNvSpPr txBox="1">
            <a:spLocks noChangeArrowheads="1"/>
          </p:cNvSpPr>
          <p:nvPr/>
        </p:nvSpPr>
        <p:spPr bwMode="auto">
          <a:xfrm>
            <a:off x="1081709" y="357810"/>
            <a:ext cx="7772400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错误程序之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二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  <p:sp>
        <p:nvSpPr>
          <p:cNvPr id="91" name="Text Box 82"/>
          <p:cNvSpPr txBox="1">
            <a:spLocks noChangeArrowheads="1"/>
          </p:cNvSpPr>
          <p:nvPr/>
        </p:nvSpPr>
        <p:spPr bwMode="auto">
          <a:xfrm>
            <a:off x="4243606" y="1378693"/>
            <a:ext cx="2856872" cy="3785652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swap(</a:t>
            </a:r>
            <a:r>
              <a:rPr lang="en-US" altLang="zh-CN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x,int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y)</a:t>
            </a:r>
            <a:endParaRPr lang="en-US" altLang="zh-CN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000" dirty="0"/>
              <a:t>{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 temp;</a:t>
            </a:r>
            <a:endParaRPr lang="en-US" altLang="zh-CN" sz="2000" dirty="0"/>
          </a:p>
          <a:p>
            <a:r>
              <a:rPr lang="en-US" altLang="zh-CN" sz="2000" dirty="0"/>
              <a:t>     temp=x;</a:t>
            </a:r>
            <a:endParaRPr lang="en-US" altLang="zh-CN" sz="2000" dirty="0"/>
          </a:p>
          <a:p>
            <a:r>
              <a:rPr lang="en-US" altLang="zh-CN" sz="2000" dirty="0"/>
              <a:t>     x=y;</a:t>
            </a:r>
            <a:endParaRPr lang="en-US" altLang="zh-CN" sz="2000" dirty="0"/>
          </a:p>
          <a:p>
            <a:r>
              <a:rPr lang="en-US" altLang="zh-CN" sz="2000" dirty="0"/>
              <a:t>     y=temp;</a:t>
            </a:r>
            <a:endParaRPr lang="en-US" altLang="zh-CN" sz="2000" dirty="0"/>
          </a:p>
          <a:p>
            <a:r>
              <a:rPr lang="en-US" altLang="zh-CN" sz="2000" dirty="0"/>
              <a:t>}</a:t>
            </a:r>
            <a:endParaRPr lang="en-US" altLang="zh-CN" sz="2000" dirty="0"/>
          </a:p>
          <a:p>
            <a:r>
              <a:rPr lang="en-US" altLang="zh-CN" sz="2000" dirty="0"/>
              <a:t>int main()</a:t>
            </a:r>
            <a:endParaRPr lang="en-US" altLang="zh-CN" sz="2000" dirty="0"/>
          </a:p>
          <a:p>
            <a:r>
              <a:rPr lang="en-US" altLang="zh-CN" sz="2000" dirty="0"/>
              <a:t>{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a=10,b=20;</a:t>
            </a:r>
            <a:endParaRPr lang="en-US" altLang="zh-CN" sz="2000" dirty="0"/>
          </a:p>
          <a:p>
            <a:r>
              <a:rPr lang="en-US" altLang="zh-CN" sz="2000" dirty="0"/>
              <a:t>     if(a&lt;b)  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swap(</a:t>
            </a:r>
            <a:r>
              <a:rPr lang="en-US" altLang="zh-CN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a,b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  <a:endParaRPr lang="en-US" altLang="zh-CN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000" dirty="0"/>
              <a:t>     cout&lt;&lt;a&lt;&lt;b;</a:t>
            </a:r>
            <a:endParaRPr lang="en-US" altLang="zh-CN" sz="2000" dirty="0"/>
          </a:p>
          <a:p>
            <a:r>
              <a:rPr lang="en-US" altLang="zh-CN" sz="2000" dirty="0"/>
              <a:t>}</a:t>
            </a:r>
            <a:endParaRPr lang="en-US" altLang="zh-CN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62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62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62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62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5" dur="500"/>
                                        <p:tgtEl>
                                          <p:spTgt spid="62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500"/>
                                        <p:tgtEl>
                                          <p:spTgt spid="626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5" dur="500"/>
                                        <p:tgtEl>
                                          <p:spTgt spid="626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0" dur="500"/>
                                        <p:tgtEl>
                                          <p:spTgt spid="626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5" dur="500"/>
                                        <p:tgtEl>
                                          <p:spTgt spid="625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0" dur="500"/>
                                        <p:tgtEl>
                                          <p:spTgt spid="625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8" grpId="0" animBg="1" autoUpdateAnimBg="0"/>
      <p:bldP spid="62539" grpId="0" animBg="1" autoUpdateAnimBg="0"/>
      <p:bldP spid="62542" grpId="0" animBg="1" autoUpdateAnimBg="0"/>
      <p:bldP spid="62656" grpId="0" autoUpdateAnimBg="0" build="p"/>
      <p:bldP spid="62657" grpId="0" autoUpdateAnimBg="0" build="p"/>
      <p:bldP spid="62672" grpId="0" autoUpdateAnimBg="0" build="p"/>
      <p:bldP spid="62673" grpId="0" autoUpdateAnimBg="0" build="p"/>
      <p:bldP spid="62682" grpId="0" advAuto="0" autoUpdateAnimBg="0" build="p"/>
      <p:bldP spid="62697" grpId="0" animBg="1" autoUpdateAnimBg="0"/>
      <p:bldP spid="62674" grpId="0" animBg="1" autoUpdateAnimBg="0"/>
      <p:bldP spid="62675" grpId="0" animBg="1" autoUpdateAnimBg="0"/>
      <p:bldP spid="91" grpId="0" animBg="1"/>
      <p:bldP spid="9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/>
          </p:nvPr>
        </p:nvSpPr>
        <p:spPr>
          <a:xfrm>
            <a:off x="1065213" y="-17463"/>
            <a:ext cx="7958137" cy="1011238"/>
          </a:xfrm>
        </p:spPr>
        <p:txBody>
          <a:bodyPr/>
          <a:lstStyle/>
          <a:p>
            <a:pPr algn="ctr" eaLnBrk="1" hangingPunct="1"/>
            <a:r>
              <a:rPr lang="zh-CN" altLang="en-US" sz="4100">
                <a:ea typeface="宋体" panose="02010600030101010101" pitchFamily="2" charset="-122"/>
              </a:rPr>
              <a:t>目  录</a:t>
            </a:r>
            <a:endParaRPr lang="en-US" altLang="zh-CN" sz="4100">
              <a:ea typeface="宋体" panose="02010600030101010101" pitchFamily="2" charset="-122"/>
            </a:endParaRPr>
          </a:p>
        </p:txBody>
      </p:sp>
      <p:sp>
        <p:nvSpPr>
          <p:cNvPr id="6147" name="Line 36"/>
          <p:cNvSpPr>
            <a:spLocks noChangeShapeType="1"/>
          </p:cNvSpPr>
          <p:nvPr/>
        </p:nvSpPr>
        <p:spPr bwMode="auto">
          <a:xfrm flipV="1">
            <a:off x="3328988" y="2640013"/>
            <a:ext cx="608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8" name="Line 37"/>
          <p:cNvSpPr>
            <a:spLocks noChangeShapeType="1"/>
          </p:cNvSpPr>
          <p:nvPr/>
        </p:nvSpPr>
        <p:spPr bwMode="auto">
          <a:xfrm>
            <a:off x="3395663" y="3316288"/>
            <a:ext cx="5413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9" name="Line 38"/>
          <p:cNvSpPr>
            <a:spLocks noChangeShapeType="1"/>
          </p:cNvSpPr>
          <p:nvPr/>
        </p:nvSpPr>
        <p:spPr bwMode="auto">
          <a:xfrm flipV="1">
            <a:off x="3328988" y="3924300"/>
            <a:ext cx="608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39"/>
          <p:cNvGrpSpPr/>
          <p:nvPr/>
        </p:nvGrpSpPr>
        <p:grpSpPr bwMode="auto">
          <a:xfrm>
            <a:off x="3057525" y="1963738"/>
            <a:ext cx="879475" cy="338137"/>
            <a:chOff x="1492" y="1538"/>
            <a:chExt cx="624" cy="240"/>
          </a:xfrm>
        </p:grpSpPr>
        <p:sp>
          <p:nvSpPr>
            <p:cNvPr id="6179" name="Line 40"/>
            <p:cNvSpPr>
              <a:spLocks noChangeShapeType="1"/>
            </p:cNvSpPr>
            <p:nvPr/>
          </p:nvSpPr>
          <p:spPr bwMode="auto">
            <a:xfrm>
              <a:off x="1732" y="153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0" name="Line 41"/>
            <p:cNvSpPr>
              <a:spLocks noChangeShapeType="1"/>
            </p:cNvSpPr>
            <p:nvPr/>
          </p:nvSpPr>
          <p:spPr bwMode="auto">
            <a:xfrm flipV="1">
              <a:off x="1492" y="1538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42"/>
          <p:cNvGrpSpPr/>
          <p:nvPr/>
        </p:nvGrpSpPr>
        <p:grpSpPr bwMode="auto">
          <a:xfrm>
            <a:off x="2990850" y="4330700"/>
            <a:ext cx="946150" cy="269875"/>
            <a:chOff x="1444" y="3218"/>
            <a:chExt cx="672" cy="192"/>
          </a:xfrm>
        </p:grpSpPr>
        <p:sp>
          <p:nvSpPr>
            <p:cNvPr id="6177" name="Line 43"/>
            <p:cNvSpPr>
              <a:spLocks noChangeShapeType="1"/>
            </p:cNvSpPr>
            <p:nvPr/>
          </p:nvSpPr>
          <p:spPr bwMode="auto">
            <a:xfrm>
              <a:off x="1732" y="341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8" name="Line 44"/>
            <p:cNvSpPr>
              <a:spLocks noChangeShapeType="1"/>
            </p:cNvSpPr>
            <p:nvPr/>
          </p:nvSpPr>
          <p:spPr bwMode="auto">
            <a:xfrm>
              <a:off x="1444" y="321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52" name="AutoShape 45"/>
          <p:cNvSpPr>
            <a:spLocks noChangeArrowheads="1"/>
          </p:cNvSpPr>
          <p:nvPr/>
        </p:nvSpPr>
        <p:spPr bwMode="gray">
          <a:xfrm>
            <a:off x="3932237" y="1760538"/>
            <a:ext cx="4320000" cy="43338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74158" name="Rectangle 46"/>
          <p:cNvSpPr>
            <a:spLocks noChangeArrowheads="1"/>
          </p:cNvSpPr>
          <p:nvPr/>
        </p:nvSpPr>
        <p:spPr bwMode="auto">
          <a:xfrm>
            <a:off x="4140000" y="1764000"/>
            <a:ext cx="29690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一、指针的基本概念</a:t>
            </a:r>
            <a:endParaRPr lang="zh-CN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6154" name="AutoShape 47"/>
          <p:cNvSpPr>
            <a:spLocks noChangeArrowheads="1"/>
          </p:cNvSpPr>
          <p:nvPr/>
        </p:nvSpPr>
        <p:spPr bwMode="gray">
          <a:xfrm>
            <a:off x="3932238" y="2425700"/>
            <a:ext cx="4320000" cy="43338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155" name="AutoShape 49"/>
          <p:cNvSpPr>
            <a:spLocks noChangeArrowheads="1"/>
          </p:cNvSpPr>
          <p:nvPr/>
        </p:nvSpPr>
        <p:spPr bwMode="gray">
          <a:xfrm>
            <a:off x="3929062" y="3084513"/>
            <a:ext cx="4320000" cy="432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74163" name="Oval 51"/>
          <p:cNvSpPr>
            <a:spLocks noChangeArrowheads="1"/>
          </p:cNvSpPr>
          <p:nvPr/>
        </p:nvSpPr>
        <p:spPr bwMode="gray">
          <a:xfrm>
            <a:off x="3852863" y="1865313"/>
            <a:ext cx="203200" cy="201612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74164" name="Oval 52"/>
          <p:cNvSpPr>
            <a:spLocks noChangeArrowheads="1"/>
          </p:cNvSpPr>
          <p:nvPr/>
        </p:nvSpPr>
        <p:spPr bwMode="gray">
          <a:xfrm>
            <a:off x="3863975" y="2543175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74165" name="Oval 53"/>
          <p:cNvSpPr>
            <a:spLocks noChangeArrowheads="1"/>
          </p:cNvSpPr>
          <p:nvPr/>
        </p:nvSpPr>
        <p:spPr bwMode="gray">
          <a:xfrm>
            <a:off x="3863975" y="3214688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159" name="AutoShape 54"/>
          <p:cNvSpPr>
            <a:spLocks noChangeArrowheads="1"/>
          </p:cNvSpPr>
          <p:nvPr/>
        </p:nvSpPr>
        <p:spPr bwMode="gray">
          <a:xfrm>
            <a:off x="3932238" y="3733800"/>
            <a:ext cx="4320000" cy="432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74168" name="Oval 56"/>
          <p:cNvSpPr>
            <a:spLocks noChangeArrowheads="1"/>
          </p:cNvSpPr>
          <p:nvPr/>
        </p:nvSpPr>
        <p:spPr bwMode="gray">
          <a:xfrm>
            <a:off x="3852863" y="3857625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161" name="AutoShape 57"/>
          <p:cNvSpPr>
            <a:spLocks noChangeArrowheads="1"/>
          </p:cNvSpPr>
          <p:nvPr/>
        </p:nvSpPr>
        <p:spPr bwMode="gray">
          <a:xfrm>
            <a:off x="3932238" y="4435475"/>
            <a:ext cx="4320000" cy="43338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74171" name="Oval 59"/>
          <p:cNvSpPr>
            <a:spLocks noChangeArrowheads="1"/>
          </p:cNvSpPr>
          <p:nvPr/>
        </p:nvSpPr>
        <p:spPr bwMode="gray">
          <a:xfrm>
            <a:off x="3863975" y="4552950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4" name="Group 60"/>
          <p:cNvGrpSpPr/>
          <p:nvPr/>
        </p:nvGrpSpPr>
        <p:grpSpPr bwMode="auto">
          <a:xfrm>
            <a:off x="1225550" y="2093913"/>
            <a:ext cx="2373313" cy="2371725"/>
            <a:chOff x="192" y="1631"/>
            <a:chExt cx="1684" cy="1683"/>
          </a:xfrm>
        </p:grpSpPr>
        <p:sp>
          <p:nvSpPr>
            <p:cNvPr id="474173" name="Oval 61"/>
            <p:cNvSpPr>
              <a:spLocks noChangeArrowheads="1"/>
            </p:cNvSpPr>
            <p:nvPr/>
          </p:nvSpPr>
          <p:spPr bwMode="gray">
            <a:xfrm>
              <a:off x="192" y="1631"/>
              <a:ext cx="1684" cy="168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74174" name="Oval 62"/>
            <p:cNvSpPr>
              <a:spLocks noChangeArrowheads="1"/>
            </p:cNvSpPr>
            <p:nvPr/>
          </p:nvSpPr>
          <p:spPr bwMode="gray">
            <a:xfrm>
              <a:off x="304" y="1740"/>
              <a:ext cx="1461" cy="146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74175" name="Oval 63"/>
            <p:cNvSpPr>
              <a:spLocks noChangeArrowheads="1"/>
            </p:cNvSpPr>
            <p:nvPr/>
          </p:nvSpPr>
          <p:spPr bwMode="gray">
            <a:xfrm>
              <a:off x="288" y="1754"/>
              <a:ext cx="1461" cy="146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171" name="Oval 64"/>
            <p:cNvSpPr>
              <a:spLocks noChangeArrowheads="1"/>
            </p:cNvSpPr>
            <p:nvPr/>
          </p:nvSpPr>
          <p:spPr bwMode="gray">
            <a:xfrm>
              <a:off x="375" y="1814"/>
              <a:ext cx="1317" cy="131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72" name="Oval 65"/>
            <p:cNvSpPr>
              <a:spLocks noChangeArrowheads="1"/>
            </p:cNvSpPr>
            <p:nvPr/>
          </p:nvSpPr>
          <p:spPr bwMode="gray">
            <a:xfrm>
              <a:off x="396" y="1835"/>
              <a:ext cx="1276" cy="127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73" name="Oval 66"/>
            <p:cNvSpPr>
              <a:spLocks noChangeArrowheads="1"/>
            </p:cNvSpPr>
            <p:nvPr/>
          </p:nvSpPr>
          <p:spPr bwMode="gray">
            <a:xfrm>
              <a:off x="412" y="1842"/>
              <a:ext cx="1246" cy="124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74" name="Oval 67"/>
            <p:cNvSpPr>
              <a:spLocks noChangeArrowheads="1"/>
            </p:cNvSpPr>
            <p:nvPr/>
          </p:nvSpPr>
          <p:spPr bwMode="gray">
            <a:xfrm>
              <a:off x="426" y="1854"/>
              <a:ext cx="1184" cy="1164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75" name="Oval 68"/>
            <p:cNvSpPr>
              <a:spLocks noChangeArrowheads="1"/>
            </p:cNvSpPr>
            <p:nvPr/>
          </p:nvSpPr>
          <p:spPr bwMode="gray">
            <a:xfrm>
              <a:off x="480" y="1872"/>
              <a:ext cx="1053" cy="94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74181" name="Text Box 69"/>
            <p:cNvSpPr txBox="1">
              <a:spLocks noChangeArrowheads="1"/>
            </p:cNvSpPr>
            <p:nvPr/>
          </p:nvSpPr>
          <p:spPr bwMode="gray">
            <a:xfrm>
              <a:off x="609" y="2085"/>
              <a:ext cx="745" cy="6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1" hangingPunct="1">
                <a:defRPr/>
              </a:pPr>
              <a:r>
                <a:rPr lang="zh-CN" altLang="en-US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主要内容</a:t>
              </a:r>
              <a:endParaRPr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</p:grpSp>
      <p:sp>
        <p:nvSpPr>
          <p:cNvPr id="39" name="Rectangle 46"/>
          <p:cNvSpPr>
            <a:spLocks noChangeArrowheads="1"/>
          </p:cNvSpPr>
          <p:nvPr/>
        </p:nvSpPr>
        <p:spPr bwMode="auto">
          <a:xfrm>
            <a:off x="4140000" y="2412000"/>
            <a:ext cx="38972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二、指针变量的定义与引用</a:t>
            </a:r>
            <a:endParaRPr lang="zh-CN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40" name="Rectangle 46"/>
          <p:cNvSpPr>
            <a:spLocks noChangeArrowheads="1"/>
          </p:cNvSpPr>
          <p:nvPr/>
        </p:nvSpPr>
        <p:spPr bwMode="auto">
          <a:xfrm>
            <a:off x="4140000" y="3076171"/>
            <a:ext cx="38972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三、函数之间地址值的传递</a:t>
            </a:r>
            <a:endParaRPr lang="zh-CN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41" name="Rectangle 46"/>
          <p:cNvSpPr>
            <a:spLocks noChangeArrowheads="1"/>
          </p:cNvSpPr>
          <p:nvPr/>
        </p:nvSpPr>
        <p:spPr bwMode="auto">
          <a:xfrm>
            <a:off x="4140000" y="3708000"/>
            <a:ext cx="24352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四、指针和数组 </a:t>
            </a:r>
            <a:endParaRPr lang="zh-CN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42" name="Rectangle 46"/>
          <p:cNvSpPr>
            <a:spLocks noChangeArrowheads="1"/>
          </p:cNvSpPr>
          <p:nvPr/>
        </p:nvSpPr>
        <p:spPr bwMode="auto">
          <a:xfrm>
            <a:off x="4140000" y="4428000"/>
            <a:ext cx="23503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五、指针与函数</a:t>
            </a:r>
            <a:endParaRPr lang="zh-CN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4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4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58" grpId="0"/>
      <p:bldP spid="39" grpId="0"/>
      <p:bldP spid="40" grpId="0"/>
      <p:bldP spid="41" grpId="0"/>
      <p:bldP spid="4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5" name="Text Box 69"/>
          <p:cNvSpPr txBox="1">
            <a:spLocks noChangeArrowheads="1"/>
          </p:cNvSpPr>
          <p:nvPr/>
        </p:nvSpPr>
        <p:spPr bwMode="auto">
          <a:xfrm>
            <a:off x="1096412" y="1194627"/>
            <a:ext cx="3299301" cy="5016758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void swap(int *p1, int *p2)</a:t>
            </a:r>
            <a:endParaRPr lang="en-US" altLang="zh-CN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{  </a:t>
            </a:r>
            <a:r>
              <a:rPr lang="en-US" altLang="zh-CN" sz="2000" dirty="0" err="1">
                <a:latin typeface="+mn-ea"/>
              </a:rPr>
              <a:t>int</a:t>
            </a:r>
            <a:r>
              <a:rPr lang="en-US" altLang="zh-CN" sz="2000" dirty="0">
                <a:latin typeface="+mn-ea"/>
              </a:rPr>
              <a:t> *p;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   p=p1;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   p1=p2;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   p2=p;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}</a:t>
            </a:r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int main()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{   </a:t>
            </a:r>
            <a:r>
              <a:rPr lang="en-US" altLang="zh-CN" sz="2000" dirty="0" err="1">
                <a:latin typeface="+mn-ea"/>
              </a:rPr>
              <a:t>int</a:t>
            </a: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err="1">
                <a:latin typeface="+mn-ea"/>
              </a:rPr>
              <a:t>a,b</a:t>
            </a:r>
            <a:r>
              <a:rPr lang="en-US" altLang="zh-CN" sz="2000" dirty="0">
                <a:latin typeface="+mn-ea"/>
              </a:rPr>
              <a:t>;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    </a:t>
            </a:r>
            <a:r>
              <a:rPr lang="en-US" altLang="zh-CN" sz="2000" dirty="0" err="1">
                <a:latin typeface="+mn-ea"/>
              </a:rPr>
              <a:t>int</a:t>
            </a:r>
            <a:r>
              <a:rPr lang="en-US" altLang="zh-CN" sz="2000" dirty="0">
                <a:latin typeface="+mn-ea"/>
              </a:rPr>
              <a:t> *pa,*</a:t>
            </a:r>
            <a:r>
              <a:rPr lang="en-US" altLang="zh-CN" sz="2000" dirty="0" err="1">
                <a:latin typeface="+mn-ea"/>
              </a:rPr>
              <a:t>pb</a:t>
            </a:r>
            <a:r>
              <a:rPr lang="en-US" altLang="zh-CN" sz="2000" dirty="0">
                <a:latin typeface="+mn-ea"/>
              </a:rPr>
              <a:t>;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    a=5;b=9;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solidFill>
                  <a:schemeClr val="accent2"/>
                </a:solidFill>
                <a:latin typeface="+mn-ea"/>
              </a:rPr>
              <a:t>    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pa=&amp;a;  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pb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=&amp;b;</a:t>
            </a:r>
            <a:endParaRPr lang="en-US" altLang="zh-CN" sz="20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    if(a&lt;b) 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       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swap(</a:t>
            </a:r>
            <a:r>
              <a:rPr lang="en-US" altLang="zh-CN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pa,pb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);</a:t>
            </a:r>
            <a:endParaRPr lang="en-US" altLang="zh-CN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    cout&lt;&lt;a&lt;&lt;b;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}</a:t>
            </a:r>
            <a:endParaRPr lang="en-US" altLang="zh-CN" sz="2000" dirty="0">
              <a:latin typeface="+mn-ea"/>
            </a:endParaRPr>
          </a:p>
        </p:txBody>
      </p:sp>
      <p:grpSp>
        <p:nvGrpSpPr>
          <p:cNvPr id="2" name="Group 70"/>
          <p:cNvGrpSpPr/>
          <p:nvPr/>
        </p:nvGrpSpPr>
        <p:grpSpPr bwMode="auto">
          <a:xfrm>
            <a:off x="5295903" y="1211194"/>
            <a:ext cx="2614613" cy="4635500"/>
            <a:chOff x="2893" y="548"/>
            <a:chExt cx="1647" cy="2920"/>
          </a:xfrm>
        </p:grpSpPr>
        <p:grpSp>
          <p:nvGrpSpPr>
            <p:cNvPr id="3" name="Group 71"/>
            <p:cNvGrpSpPr/>
            <p:nvPr/>
          </p:nvGrpSpPr>
          <p:grpSpPr bwMode="auto">
            <a:xfrm>
              <a:off x="2893" y="548"/>
              <a:ext cx="1647" cy="2920"/>
              <a:chOff x="3158" y="800"/>
              <a:chExt cx="1647" cy="2920"/>
            </a:xfrm>
          </p:grpSpPr>
          <p:sp>
            <p:nvSpPr>
              <p:cNvPr id="5171" name="Freeform 72"/>
              <p:cNvSpPr/>
              <p:nvPr/>
            </p:nvSpPr>
            <p:spPr bwMode="auto">
              <a:xfrm>
                <a:off x="3582" y="3364"/>
                <a:ext cx="1211" cy="356"/>
              </a:xfrm>
              <a:custGeom>
                <a:avLst/>
                <a:gdLst>
                  <a:gd name="T0" fmla="*/ 0 w 1211"/>
                  <a:gd name="T1" fmla="*/ 99 h 456"/>
                  <a:gd name="T2" fmla="*/ 500 w 1211"/>
                  <a:gd name="T3" fmla="*/ 25 h 456"/>
                  <a:gd name="T4" fmla="*/ 1089 w 1211"/>
                  <a:gd name="T5" fmla="*/ 249 h 456"/>
                  <a:gd name="T6" fmla="*/ 1211 w 1211"/>
                  <a:gd name="T7" fmla="*/ 201 h 4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11"/>
                  <a:gd name="T13" fmla="*/ 0 h 456"/>
                  <a:gd name="T14" fmla="*/ 1211 w 1211"/>
                  <a:gd name="T15" fmla="*/ 456 h 4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11" h="456">
                    <a:moveTo>
                      <a:pt x="0" y="163"/>
                    </a:moveTo>
                    <a:cubicBezTo>
                      <a:pt x="159" y="81"/>
                      <a:pt x="318" y="0"/>
                      <a:pt x="500" y="41"/>
                    </a:cubicBezTo>
                    <a:cubicBezTo>
                      <a:pt x="682" y="82"/>
                      <a:pt x="970" y="360"/>
                      <a:pt x="1089" y="408"/>
                    </a:cubicBezTo>
                    <a:cubicBezTo>
                      <a:pt x="1208" y="456"/>
                      <a:pt x="1191" y="345"/>
                      <a:pt x="1211" y="33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20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172" name="Freeform 73"/>
              <p:cNvSpPr/>
              <p:nvPr/>
            </p:nvSpPr>
            <p:spPr bwMode="auto">
              <a:xfrm>
                <a:off x="3583" y="3018"/>
                <a:ext cx="1212" cy="672"/>
              </a:xfrm>
              <a:custGeom>
                <a:avLst/>
                <a:gdLst>
                  <a:gd name="T0" fmla="*/ 12 w 1212"/>
                  <a:gd name="T1" fmla="*/ 0 h 672"/>
                  <a:gd name="T2" fmla="*/ 1212 w 1212"/>
                  <a:gd name="T3" fmla="*/ 0 h 672"/>
                  <a:gd name="T4" fmla="*/ 1212 w 1212"/>
                  <a:gd name="T5" fmla="*/ 624 h 672"/>
                  <a:gd name="T6" fmla="*/ 1140 w 1212"/>
                  <a:gd name="T7" fmla="*/ 672 h 672"/>
                  <a:gd name="T8" fmla="*/ 720 w 1212"/>
                  <a:gd name="T9" fmla="*/ 468 h 672"/>
                  <a:gd name="T10" fmla="*/ 540 w 1212"/>
                  <a:gd name="T11" fmla="*/ 384 h 672"/>
                  <a:gd name="T12" fmla="*/ 360 w 1212"/>
                  <a:gd name="T13" fmla="*/ 372 h 672"/>
                  <a:gd name="T14" fmla="*/ 216 w 1212"/>
                  <a:gd name="T15" fmla="*/ 408 h 672"/>
                  <a:gd name="T16" fmla="*/ 0 w 1212"/>
                  <a:gd name="T17" fmla="*/ 468 h 672"/>
                  <a:gd name="T18" fmla="*/ 12 w 1212"/>
                  <a:gd name="T19" fmla="*/ 0 h 67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12"/>
                  <a:gd name="T31" fmla="*/ 0 h 672"/>
                  <a:gd name="T32" fmla="*/ 1212 w 1212"/>
                  <a:gd name="T33" fmla="*/ 672 h 67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12" h="672">
                    <a:moveTo>
                      <a:pt x="12" y="0"/>
                    </a:moveTo>
                    <a:lnTo>
                      <a:pt x="1212" y="0"/>
                    </a:lnTo>
                    <a:lnTo>
                      <a:pt x="1212" y="624"/>
                    </a:lnTo>
                    <a:lnTo>
                      <a:pt x="1140" y="672"/>
                    </a:lnTo>
                    <a:lnTo>
                      <a:pt x="720" y="468"/>
                    </a:lnTo>
                    <a:lnTo>
                      <a:pt x="540" y="384"/>
                    </a:lnTo>
                    <a:lnTo>
                      <a:pt x="360" y="372"/>
                    </a:lnTo>
                    <a:lnTo>
                      <a:pt x="216" y="408"/>
                    </a:lnTo>
                    <a:lnTo>
                      <a:pt x="0" y="46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DDDDDD"/>
              </a:solidFill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20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173" name="Rectangle 74"/>
              <p:cNvSpPr>
                <a:spLocks noChangeArrowheads="1"/>
              </p:cNvSpPr>
              <p:nvPr/>
            </p:nvSpPr>
            <p:spPr bwMode="auto">
              <a:xfrm>
                <a:off x="3582" y="806"/>
                <a:ext cx="1211" cy="2212"/>
              </a:xfrm>
              <a:prstGeom prst="rect">
                <a:avLst/>
              </a:prstGeom>
              <a:solidFill>
                <a:srgbClr val="DDDDDD"/>
              </a:solidFill>
              <a:ln w="381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zh-CN" altLang="zh-CN" sz="20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174" name="Line 75"/>
              <p:cNvSpPr>
                <a:spLocks noChangeShapeType="1"/>
              </p:cNvSpPr>
              <p:nvPr/>
            </p:nvSpPr>
            <p:spPr bwMode="auto">
              <a:xfrm>
                <a:off x="3594" y="1244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20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175" name="Line 76"/>
              <p:cNvSpPr>
                <a:spLocks noChangeShapeType="1"/>
              </p:cNvSpPr>
              <p:nvPr/>
            </p:nvSpPr>
            <p:spPr bwMode="auto">
              <a:xfrm>
                <a:off x="3594" y="1500"/>
                <a:ext cx="1211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20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176" name="Line 77"/>
              <p:cNvSpPr>
                <a:spLocks noChangeShapeType="1"/>
              </p:cNvSpPr>
              <p:nvPr/>
            </p:nvSpPr>
            <p:spPr bwMode="auto">
              <a:xfrm>
                <a:off x="3594" y="1733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20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177" name="Line 78"/>
              <p:cNvSpPr>
                <a:spLocks noChangeShapeType="1"/>
              </p:cNvSpPr>
              <p:nvPr/>
            </p:nvSpPr>
            <p:spPr bwMode="auto">
              <a:xfrm>
                <a:off x="3594" y="1988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20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178" name="Line 79"/>
              <p:cNvSpPr>
                <a:spLocks noChangeShapeType="1"/>
              </p:cNvSpPr>
              <p:nvPr/>
            </p:nvSpPr>
            <p:spPr bwMode="auto">
              <a:xfrm>
                <a:off x="3582" y="2246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20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179" name="Line 80"/>
              <p:cNvSpPr>
                <a:spLocks noChangeShapeType="1"/>
              </p:cNvSpPr>
              <p:nvPr/>
            </p:nvSpPr>
            <p:spPr bwMode="auto">
              <a:xfrm>
                <a:off x="3594" y="2788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20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180" name="Line 81"/>
              <p:cNvSpPr>
                <a:spLocks noChangeShapeType="1"/>
              </p:cNvSpPr>
              <p:nvPr/>
            </p:nvSpPr>
            <p:spPr bwMode="auto">
              <a:xfrm>
                <a:off x="3582" y="3027"/>
                <a:ext cx="0" cy="4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20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181" name="Line 82"/>
              <p:cNvSpPr>
                <a:spLocks noChangeShapeType="1"/>
              </p:cNvSpPr>
              <p:nvPr/>
            </p:nvSpPr>
            <p:spPr bwMode="auto">
              <a:xfrm>
                <a:off x="4793" y="3027"/>
                <a:ext cx="1" cy="6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20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182" name="Text Box 83"/>
              <p:cNvSpPr txBox="1">
                <a:spLocks noChangeArrowheads="1"/>
              </p:cNvSpPr>
              <p:nvPr/>
            </p:nvSpPr>
            <p:spPr bwMode="auto">
              <a:xfrm>
                <a:off x="4072" y="800"/>
                <a:ext cx="310" cy="46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eaVert" wrap="none" anchor="ctr">
                <a:spAutoFit/>
              </a:bodyPr>
              <a:lstStyle/>
              <a:p>
                <a:pPr algn="ctr"/>
                <a:r>
                  <a:rPr lang="en-US" altLang="zh-CN" sz="2000">
                    <a:latin typeface="宋体" panose="02010600030101010101" pitchFamily="2" charset="-122"/>
                    <a:ea typeface="宋体" panose="02010600030101010101" pitchFamily="2" charset="-122"/>
                  </a:rPr>
                  <a:t>…...</a:t>
                </a:r>
                <a:endParaRPr lang="en-US" altLang="zh-CN" sz="20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183" name="Line 84"/>
              <p:cNvSpPr>
                <a:spLocks noChangeShapeType="1"/>
              </p:cNvSpPr>
              <p:nvPr/>
            </p:nvSpPr>
            <p:spPr bwMode="auto">
              <a:xfrm>
                <a:off x="3594" y="2510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20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184" name="Text Box 85"/>
              <p:cNvSpPr txBox="1">
                <a:spLocks noChangeArrowheads="1"/>
              </p:cNvSpPr>
              <p:nvPr/>
            </p:nvSpPr>
            <p:spPr bwMode="auto">
              <a:xfrm>
                <a:off x="3170" y="1133"/>
                <a:ext cx="443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latin typeface="宋体" panose="02010600030101010101" pitchFamily="2" charset="-122"/>
                    <a:ea typeface="宋体" panose="02010600030101010101" pitchFamily="2" charset="-122"/>
                  </a:rPr>
                  <a:t>2000</a:t>
                </a:r>
                <a:endParaRPr lang="en-US" altLang="zh-CN" sz="20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185" name="Text Box 86"/>
              <p:cNvSpPr txBox="1">
                <a:spLocks noChangeArrowheads="1"/>
              </p:cNvSpPr>
              <p:nvPr/>
            </p:nvSpPr>
            <p:spPr bwMode="auto">
              <a:xfrm>
                <a:off x="3171" y="2104"/>
                <a:ext cx="443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2010</a:t>
                </a:r>
                <a:endParaRPr lang="en-US" altLang="zh-CN" sz="2000" dirty="0">
                  <a:solidFill>
                    <a:srgbClr val="3366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186" name="Text Box 87"/>
              <p:cNvSpPr txBox="1">
                <a:spLocks noChangeArrowheads="1"/>
              </p:cNvSpPr>
              <p:nvPr/>
            </p:nvSpPr>
            <p:spPr bwMode="auto">
              <a:xfrm>
                <a:off x="3170" y="2371"/>
                <a:ext cx="443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2014</a:t>
                </a:r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187" name="Text Box 88"/>
              <p:cNvSpPr txBox="1">
                <a:spLocks noChangeArrowheads="1"/>
              </p:cNvSpPr>
              <p:nvPr/>
            </p:nvSpPr>
            <p:spPr bwMode="auto">
              <a:xfrm>
                <a:off x="3170" y="1376"/>
                <a:ext cx="443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2004</a:t>
                </a:r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188" name="Text Box 89"/>
              <p:cNvSpPr txBox="1">
                <a:spLocks noChangeArrowheads="1"/>
              </p:cNvSpPr>
              <p:nvPr/>
            </p:nvSpPr>
            <p:spPr bwMode="auto">
              <a:xfrm>
                <a:off x="3170" y="1619"/>
                <a:ext cx="443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2008</a:t>
                </a:r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189" name="Text Box 90"/>
              <p:cNvSpPr txBox="1">
                <a:spLocks noChangeArrowheads="1"/>
              </p:cNvSpPr>
              <p:nvPr/>
            </p:nvSpPr>
            <p:spPr bwMode="auto">
              <a:xfrm>
                <a:off x="3170" y="1861"/>
                <a:ext cx="443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200C</a:t>
                </a:r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grpSp>
            <p:nvGrpSpPr>
              <p:cNvPr id="4" name="Group 91"/>
              <p:cNvGrpSpPr/>
              <p:nvPr/>
            </p:nvGrpSpPr>
            <p:grpSpPr bwMode="auto">
              <a:xfrm>
                <a:off x="3597" y="1380"/>
                <a:ext cx="60" cy="1548"/>
                <a:chOff x="3960" y="1560"/>
                <a:chExt cx="60" cy="1548"/>
              </a:xfrm>
            </p:grpSpPr>
            <p:sp>
              <p:nvSpPr>
                <p:cNvPr id="5205" name="Line 92"/>
                <p:cNvSpPr>
                  <a:spLocks noChangeShapeType="1"/>
                </p:cNvSpPr>
                <p:nvPr/>
              </p:nvSpPr>
              <p:spPr bwMode="auto">
                <a:xfrm>
                  <a:off x="3960" y="156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 sz="200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06" name="Line 93"/>
                <p:cNvSpPr>
                  <a:spLocks noChangeShapeType="1"/>
                </p:cNvSpPr>
                <p:nvPr/>
              </p:nvSpPr>
              <p:spPr bwMode="auto">
                <a:xfrm>
                  <a:off x="3960" y="2076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 sz="200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07" name="Line 94"/>
                <p:cNvSpPr>
                  <a:spLocks noChangeShapeType="1"/>
                </p:cNvSpPr>
                <p:nvPr/>
              </p:nvSpPr>
              <p:spPr bwMode="auto">
                <a:xfrm>
                  <a:off x="3960" y="2334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 sz="200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08" name="Line 95"/>
                <p:cNvSpPr>
                  <a:spLocks noChangeShapeType="1"/>
                </p:cNvSpPr>
                <p:nvPr/>
              </p:nvSpPr>
              <p:spPr bwMode="auto">
                <a:xfrm>
                  <a:off x="3960" y="2592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 sz="200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09" name="Line 96"/>
                <p:cNvSpPr>
                  <a:spLocks noChangeShapeType="1"/>
                </p:cNvSpPr>
                <p:nvPr/>
              </p:nvSpPr>
              <p:spPr bwMode="auto">
                <a:xfrm>
                  <a:off x="3960" y="285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 sz="200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10" name="Line 97"/>
                <p:cNvSpPr>
                  <a:spLocks noChangeShapeType="1"/>
                </p:cNvSpPr>
                <p:nvPr/>
              </p:nvSpPr>
              <p:spPr bwMode="auto">
                <a:xfrm>
                  <a:off x="3960" y="310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 sz="200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11" name="Line 98"/>
                <p:cNvSpPr>
                  <a:spLocks noChangeShapeType="1"/>
                </p:cNvSpPr>
                <p:nvPr/>
              </p:nvSpPr>
              <p:spPr bwMode="auto">
                <a:xfrm>
                  <a:off x="3960" y="181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 sz="200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" name="Group 99"/>
              <p:cNvGrpSpPr/>
              <p:nvPr/>
            </p:nvGrpSpPr>
            <p:grpSpPr bwMode="auto">
              <a:xfrm>
                <a:off x="4725" y="1368"/>
                <a:ext cx="60" cy="1548"/>
                <a:chOff x="3960" y="1560"/>
                <a:chExt cx="60" cy="1548"/>
              </a:xfrm>
            </p:grpSpPr>
            <p:sp>
              <p:nvSpPr>
                <p:cNvPr id="5198" name="Line 100"/>
                <p:cNvSpPr>
                  <a:spLocks noChangeShapeType="1"/>
                </p:cNvSpPr>
                <p:nvPr/>
              </p:nvSpPr>
              <p:spPr bwMode="auto">
                <a:xfrm>
                  <a:off x="3960" y="156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 sz="200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99" name="Line 101"/>
                <p:cNvSpPr>
                  <a:spLocks noChangeShapeType="1"/>
                </p:cNvSpPr>
                <p:nvPr/>
              </p:nvSpPr>
              <p:spPr bwMode="auto">
                <a:xfrm>
                  <a:off x="3960" y="2076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 sz="200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00" name="Line 102"/>
                <p:cNvSpPr>
                  <a:spLocks noChangeShapeType="1"/>
                </p:cNvSpPr>
                <p:nvPr/>
              </p:nvSpPr>
              <p:spPr bwMode="auto">
                <a:xfrm>
                  <a:off x="3960" y="2334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 sz="200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01" name="Line 103"/>
                <p:cNvSpPr>
                  <a:spLocks noChangeShapeType="1"/>
                </p:cNvSpPr>
                <p:nvPr/>
              </p:nvSpPr>
              <p:spPr bwMode="auto">
                <a:xfrm>
                  <a:off x="3960" y="2592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 sz="200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02" name="Line 104"/>
                <p:cNvSpPr>
                  <a:spLocks noChangeShapeType="1"/>
                </p:cNvSpPr>
                <p:nvPr/>
              </p:nvSpPr>
              <p:spPr bwMode="auto">
                <a:xfrm>
                  <a:off x="3960" y="285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 sz="200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03" name="Line 105"/>
                <p:cNvSpPr>
                  <a:spLocks noChangeShapeType="1"/>
                </p:cNvSpPr>
                <p:nvPr/>
              </p:nvSpPr>
              <p:spPr bwMode="auto">
                <a:xfrm>
                  <a:off x="3960" y="310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 sz="200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04" name="Line 106"/>
                <p:cNvSpPr>
                  <a:spLocks noChangeShapeType="1"/>
                </p:cNvSpPr>
                <p:nvPr/>
              </p:nvSpPr>
              <p:spPr bwMode="auto">
                <a:xfrm>
                  <a:off x="3960" y="181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 sz="200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5192" name="Line 107"/>
              <p:cNvSpPr>
                <a:spLocks noChangeShapeType="1"/>
              </p:cNvSpPr>
              <p:nvPr/>
            </p:nvSpPr>
            <p:spPr bwMode="auto">
              <a:xfrm>
                <a:off x="3588" y="3252"/>
                <a:ext cx="1200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lg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 sz="20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193" name="Line 108"/>
              <p:cNvSpPr>
                <a:spLocks noChangeShapeType="1"/>
              </p:cNvSpPr>
              <p:nvPr/>
            </p:nvSpPr>
            <p:spPr bwMode="auto">
              <a:xfrm flipV="1">
                <a:off x="3588" y="3144"/>
                <a:ext cx="60" cy="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 sz="20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194" name="Line 109"/>
              <p:cNvSpPr>
                <a:spLocks noChangeShapeType="1"/>
              </p:cNvSpPr>
              <p:nvPr/>
            </p:nvSpPr>
            <p:spPr bwMode="auto">
              <a:xfrm flipH="1" flipV="1">
                <a:off x="4740" y="3132"/>
                <a:ext cx="48" cy="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 sz="20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195" name="Text Box 110"/>
              <p:cNvSpPr txBox="1">
                <a:spLocks noChangeArrowheads="1"/>
              </p:cNvSpPr>
              <p:nvPr/>
            </p:nvSpPr>
            <p:spPr bwMode="auto">
              <a:xfrm>
                <a:off x="3158" y="2659"/>
                <a:ext cx="443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2018</a:t>
                </a:r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196" name="Text Box 111"/>
              <p:cNvSpPr txBox="1">
                <a:spLocks noChangeArrowheads="1"/>
              </p:cNvSpPr>
              <p:nvPr/>
            </p:nvSpPr>
            <p:spPr bwMode="auto">
              <a:xfrm>
                <a:off x="3158" y="2899"/>
                <a:ext cx="443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201C</a:t>
                </a:r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197" name="Text Box 112"/>
              <p:cNvSpPr txBox="1">
                <a:spLocks noChangeArrowheads="1"/>
              </p:cNvSpPr>
              <p:nvPr/>
            </p:nvSpPr>
            <p:spPr bwMode="auto">
              <a:xfrm>
                <a:off x="3170" y="3127"/>
                <a:ext cx="443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2020</a:t>
                </a:r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170" name="Text Box 113"/>
            <p:cNvSpPr txBox="1">
              <a:spLocks noChangeArrowheads="1"/>
            </p:cNvSpPr>
            <p:nvPr/>
          </p:nvSpPr>
          <p:spPr bwMode="auto">
            <a:xfrm>
              <a:off x="3818" y="2930"/>
              <a:ext cx="310" cy="30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eaVert" wrap="none" anchor="ctr">
              <a:spAutoFit/>
            </a:bodyPr>
            <a:lstStyle/>
            <a:p>
              <a:pPr algn="ctr"/>
              <a:r>
                <a:rPr lang="en-US" altLang="zh-CN" sz="2000">
                  <a:latin typeface="宋体" panose="02010600030101010101" pitchFamily="2" charset="-122"/>
                  <a:ea typeface="宋体" panose="02010600030101010101" pitchFamily="2" charset="-122"/>
                </a:rPr>
                <a:t>...</a:t>
              </a:r>
              <a:endParaRPr lang="en-US" altLang="zh-CN" sz="20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9570" name="Text Box 114"/>
          <p:cNvSpPr txBox="1">
            <a:spLocks noChangeArrowheads="1"/>
          </p:cNvSpPr>
          <p:nvPr/>
        </p:nvSpPr>
        <p:spPr bwMode="auto">
          <a:xfrm>
            <a:off x="6769009" y="1973164"/>
            <a:ext cx="314510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endParaRPr lang="en-US" altLang="zh-CN" sz="200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571" name="Text Box 115"/>
          <p:cNvSpPr txBox="1">
            <a:spLocks noChangeArrowheads="1"/>
          </p:cNvSpPr>
          <p:nvPr/>
        </p:nvSpPr>
        <p:spPr bwMode="auto">
          <a:xfrm>
            <a:off x="6788059" y="2335114"/>
            <a:ext cx="314510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endParaRPr lang="en-US" altLang="zh-CN" sz="200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6" name="Group 116"/>
          <p:cNvGrpSpPr/>
          <p:nvPr/>
        </p:nvGrpSpPr>
        <p:grpSpPr bwMode="auto">
          <a:xfrm>
            <a:off x="6426204" y="1492182"/>
            <a:ext cx="2568576" cy="1816101"/>
            <a:chOff x="3870" y="977"/>
            <a:chExt cx="1618" cy="1144"/>
          </a:xfrm>
        </p:grpSpPr>
        <p:grpSp>
          <p:nvGrpSpPr>
            <p:cNvPr id="7" name="Group 117"/>
            <p:cNvGrpSpPr/>
            <p:nvPr/>
          </p:nvGrpSpPr>
          <p:grpSpPr bwMode="auto">
            <a:xfrm>
              <a:off x="4783" y="1125"/>
              <a:ext cx="705" cy="252"/>
              <a:chOff x="4402" y="1437"/>
              <a:chExt cx="705" cy="252"/>
            </a:xfrm>
          </p:grpSpPr>
          <p:sp>
            <p:nvSpPr>
              <p:cNvPr id="5167" name="Line 118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sz="20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168" name="Text Box 119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523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lg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000">
                    <a:latin typeface="宋体" panose="02010600030101010101" pitchFamily="2" charset="-122"/>
                    <a:ea typeface="宋体" panose="02010600030101010101" pitchFamily="2" charset="-122"/>
                  </a:rPr>
                  <a:t>整型</a:t>
                </a:r>
                <a:r>
                  <a:rPr lang="en-US" altLang="zh-CN" sz="2000">
                    <a:latin typeface="宋体" panose="02010600030101010101" pitchFamily="2" charset="-122"/>
                    <a:ea typeface="宋体" panose="02010600030101010101" pitchFamily="2" charset="-122"/>
                  </a:rPr>
                  <a:t>a</a:t>
                </a:r>
                <a:endParaRPr lang="en-US" altLang="zh-CN" sz="20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8" name="Group 120"/>
            <p:cNvGrpSpPr/>
            <p:nvPr/>
          </p:nvGrpSpPr>
          <p:grpSpPr bwMode="auto">
            <a:xfrm>
              <a:off x="4783" y="1334"/>
              <a:ext cx="702" cy="252"/>
              <a:chOff x="4426" y="1886"/>
              <a:chExt cx="702" cy="252"/>
            </a:xfrm>
          </p:grpSpPr>
          <p:sp>
            <p:nvSpPr>
              <p:cNvPr id="5165" name="Line 121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sz="20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166" name="Text Box 122"/>
              <p:cNvSpPr txBox="1">
                <a:spLocks noChangeArrowheads="1"/>
              </p:cNvSpPr>
              <p:nvPr/>
            </p:nvSpPr>
            <p:spPr bwMode="auto">
              <a:xfrm>
                <a:off x="4523" y="1886"/>
                <a:ext cx="605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lg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整型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b</a:t>
                </a:r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158" name="Text Box 123"/>
            <p:cNvSpPr txBox="1">
              <a:spLocks noChangeArrowheads="1"/>
            </p:cNvSpPr>
            <p:nvPr/>
          </p:nvSpPr>
          <p:spPr bwMode="auto">
            <a:xfrm>
              <a:off x="3870" y="977"/>
              <a:ext cx="607" cy="2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FF33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(main)</a:t>
              </a:r>
              <a:endParaRPr lang="en-US" altLang="zh-CN" sz="200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9" name="Group 124"/>
            <p:cNvGrpSpPr/>
            <p:nvPr/>
          </p:nvGrpSpPr>
          <p:grpSpPr bwMode="auto">
            <a:xfrm>
              <a:off x="4783" y="1605"/>
              <a:ext cx="462" cy="252"/>
              <a:chOff x="4402" y="1437"/>
              <a:chExt cx="462" cy="252"/>
            </a:xfrm>
          </p:grpSpPr>
          <p:sp>
            <p:nvSpPr>
              <p:cNvPr id="5163" name="Line 125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sz="20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164" name="Text Box 126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28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lg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pa</a:t>
                </a:r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" name="Group 127"/>
            <p:cNvGrpSpPr/>
            <p:nvPr/>
          </p:nvGrpSpPr>
          <p:grpSpPr bwMode="auto">
            <a:xfrm>
              <a:off x="4795" y="1869"/>
              <a:ext cx="462" cy="252"/>
              <a:chOff x="4402" y="1437"/>
              <a:chExt cx="462" cy="252"/>
            </a:xfrm>
          </p:grpSpPr>
          <p:sp>
            <p:nvSpPr>
              <p:cNvPr id="5161" name="Line 128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sz="20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162" name="Text Box 129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28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lg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 dirty="0" err="1">
                    <a:latin typeface="宋体" panose="02010600030101010101" pitchFamily="2" charset="-122"/>
                    <a:ea typeface="宋体" panose="02010600030101010101" pitchFamily="2" charset="-122"/>
                  </a:rPr>
                  <a:t>pb</a:t>
                </a:r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9586" name="Text Box 130"/>
          <p:cNvSpPr txBox="1">
            <a:spLocks noChangeArrowheads="1"/>
          </p:cNvSpPr>
          <p:nvPr/>
        </p:nvSpPr>
        <p:spPr bwMode="auto">
          <a:xfrm>
            <a:off x="6555194" y="2716114"/>
            <a:ext cx="704039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2000</a:t>
            </a:r>
            <a:endParaRPr lang="en-US" altLang="zh-CN" sz="200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587" name="Text Box 131"/>
          <p:cNvSpPr txBox="1">
            <a:spLocks noChangeArrowheads="1"/>
          </p:cNvSpPr>
          <p:nvPr/>
        </p:nvSpPr>
        <p:spPr bwMode="auto">
          <a:xfrm>
            <a:off x="6555194" y="3116164"/>
            <a:ext cx="704039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2004</a:t>
            </a:r>
            <a:endParaRPr lang="en-US" altLang="zh-CN" sz="2000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1" name="Group 134"/>
          <p:cNvGrpSpPr/>
          <p:nvPr/>
        </p:nvGrpSpPr>
        <p:grpSpPr bwMode="auto">
          <a:xfrm>
            <a:off x="5168903" y="3378133"/>
            <a:ext cx="2074863" cy="957263"/>
            <a:chOff x="2958" y="1637"/>
            <a:chExt cx="1307" cy="603"/>
          </a:xfrm>
        </p:grpSpPr>
        <p:sp>
          <p:nvSpPr>
            <p:cNvPr id="5154" name="Text Box 135"/>
            <p:cNvSpPr txBox="1">
              <a:spLocks noChangeArrowheads="1"/>
            </p:cNvSpPr>
            <p:nvPr/>
          </p:nvSpPr>
          <p:spPr bwMode="auto">
            <a:xfrm>
              <a:off x="3822" y="1988"/>
              <a:ext cx="443" cy="2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2000</a:t>
              </a:r>
              <a:endParaRPr lang="en-US" altLang="zh-CN" sz="20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155" name="Freeform 136"/>
            <p:cNvSpPr/>
            <p:nvPr/>
          </p:nvSpPr>
          <p:spPr bwMode="auto">
            <a:xfrm>
              <a:off x="2958" y="1637"/>
              <a:ext cx="115" cy="253"/>
            </a:xfrm>
            <a:custGeom>
              <a:avLst/>
              <a:gdLst>
                <a:gd name="T0" fmla="*/ 114 w 150"/>
                <a:gd name="T1" fmla="*/ 0 h 744"/>
                <a:gd name="T2" fmla="*/ 6 w 150"/>
                <a:gd name="T3" fmla="*/ 312 h 744"/>
                <a:gd name="T4" fmla="*/ 150 w 150"/>
                <a:gd name="T5" fmla="*/ 744 h 744"/>
                <a:gd name="T6" fmla="*/ 0 60000 65536"/>
                <a:gd name="T7" fmla="*/ 0 60000 65536"/>
                <a:gd name="T8" fmla="*/ 0 60000 65536"/>
                <a:gd name="T9" fmla="*/ 0 w 150"/>
                <a:gd name="T10" fmla="*/ 0 h 744"/>
                <a:gd name="T11" fmla="*/ 150 w 150"/>
                <a:gd name="T12" fmla="*/ 744 h 7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0" h="744">
                  <a:moveTo>
                    <a:pt x="114" y="0"/>
                  </a:moveTo>
                  <a:cubicBezTo>
                    <a:pt x="57" y="94"/>
                    <a:pt x="0" y="188"/>
                    <a:pt x="6" y="312"/>
                  </a:cubicBezTo>
                  <a:cubicBezTo>
                    <a:pt x="12" y="436"/>
                    <a:pt x="128" y="672"/>
                    <a:pt x="150" y="744"/>
                  </a:cubicBezTo>
                </a:path>
              </a:pathLst>
            </a:custGeom>
            <a:noFill/>
            <a:ln w="38100">
              <a:solidFill>
                <a:srgbClr val="339966"/>
              </a:solidFill>
              <a:round/>
              <a:tailEnd type="triangle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 sz="20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2" name="Group 137"/>
          <p:cNvGrpSpPr/>
          <p:nvPr/>
        </p:nvGrpSpPr>
        <p:grpSpPr bwMode="auto">
          <a:xfrm>
            <a:off x="5118103" y="3730559"/>
            <a:ext cx="2106613" cy="1004888"/>
            <a:chOff x="2926" y="1883"/>
            <a:chExt cx="1327" cy="633"/>
          </a:xfrm>
        </p:grpSpPr>
        <p:sp>
          <p:nvSpPr>
            <p:cNvPr id="5152" name="Text Box 138"/>
            <p:cNvSpPr txBox="1">
              <a:spLocks noChangeArrowheads="1"/>
            </p:cNvSpPr>
            <p:nvPr/>
          </p:nvSpPr>
          <p:spPr bwMode="auto">
            <a:xfrm>
              <a:off x="3810" y="2264"/>
              <a:ext cx="443" cy="2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FF33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2004</a:t>
              </a:r>
              <a:endParaRPr lang="en-US" altLang="zh-CN" sz="20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153" name="Freeform 139"/>
            <p:cNvSpPr/>
            <p:nvPr/>
          </p:nvSpPr>
          <p:spPr bwMode="auto">
            <a:xfrm>
              <a:off x="2926" y="1883"/>
              <a:ext cx="115" cy="253"/>
            </a:xfrm>
            <a:custGeom>
              <a:avLst/>
              <a:gdLst>
                <a:gd name="T0" fmla="*/ 182 w 182"/>
                <a:gd name="T1" fmla="*/ 0 h 756"/>
                <a:gd name="T2" fmla="*/ 2 w 182"/>
                <a:gd name="T3" fmla="*/ 468 h 756"/>
                <a:gd name="T4" fmla="*/ 170 w 182"/>
                <a:gd name="T5" fmla="*/ 756 h 756"/>
                <a:gd name="T6" fmla="*/ 0 60000 65536"/>
                <a:gd name="T7" fmla="*/ 0 60000 65536"/>
                <a:gd name="T8" fmla="*/ 0 60000 65536"/>
                <a:gd name="T9" fmla="*/ 0 w 182"/>
                <a:gd name="T10" fmla="*/ 0 h 756"/>
                <a:gd name="T11" fmla="*/ 182 w 182"/>
                <a:gd name="T12" fmla="*/ 756 h 7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2" h="756">
                  <a:moveTo>
                    <a:pt x="182" y="0"/>
                  </a:moveTo>
                  <a:cubicBezTo>
                    <a:pt x="93" y="171"/>
                    <a:pt x="4" y="342"/>
                    <a:pt x="2" y="468"/>
                  </a:cubicBezTo>
                  <a:cubicBezTo>
                    <a:pt x="0" y="594"/>
                    <a:pt x="142" y="710"/>
                    <a:pt x="170" y="756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 type="none" w="lg" len="lg"/>
              <a:tailEnd type="triangle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 sz="20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9596" name="Text Box 140"/>
          <p:cNvSpPr txBox="1">
            <a:spLocks noChangeArrowheads="1"/>
          </p:cNvSpPr>
          <p:nvPr/>
        </p:nvSpPr>
        <p:spPr bwMode="auto">
          <a:xfrm>
            <a:off x="4360342" y="3454798"/>
            <a:ext cx="701131" cy="402291"/>
          </a:xfrm>
          <a:prstGeom prst="rect">
            <a:avLst/>
          </a:prstGeom>
          <a:noFill/>
          <a:ln w="38100">
            <a:noFill/>
            <a:miter lim="800000"/>
            <a:headEnd type="none" w="lg" len="lg"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en-US" altLang="zh-CN" sz="20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COPY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3" name="Group 141"/>
          <p:cNvGrpSpPr/>
          <p:nvPr/>
        </p:nvGrpSpPr>
        <p:grpSpPr bwMode="auto">
          <a:xfrm>
            <a:off x="6445251" y="3549582"/>
            <a:ext cx="2698749" cy="1604963"/>
            <a:chOff x="3617" y="2021"/>
            <a:chExt cx="1700" cy="1011"/>
          </a:xfrm>
        </p:grpSpPr>
        <p:grpSp>
          <p:nvGrpSpPr>
            <p:cNvPr id="14" name="Group 142"/>
            <p:cNvGrpSpPr/>
            <p:nvPr/>
          </p:nvGrpSpPr>
          <p:grpSpPr bwMode="auto">
            <a:xfrm>
              <a:off x="3617" y="2021"/>
              <a:ext cx="1700" cy="868"/>
              <a:chOff x="3882" y="2273"/>
              <a:chExt cx="1700" cy="868"/>
            </a:xfrm>
          </p:grpSpPr>
          <p:sp>
            <p:nvSpPr>
              <p:cNvPr id="5142" name="Text Box 143"/>
              <p:cNvSpPr txBox="1">
                <a:spLocks noChangeArrowheads="1"/>
              </p:cNvSpPr>
              <p:nvPr/>
            </p:nvSpPr>
            <p:spPr bwMode="auto">
              <a:xfrm>
                <a:off x="3882" y="2273"/>
                <a:ext cx="607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rgbClr val="3366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(swap)</a:t>
                </a:r>
                <a:endParaRPr lang="en-US" altLang="zh-CN" sz="2000">
                  <a:solidFill>
                    <a:srgbClr val="3366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grpSp>
            <p:nvGrpSpPr>
              <p:cNvPr id="15" name="Group 144"/>
              <p:cNvGrpSpPr/>
              <p:nvPr/>
            </p:nvGrpSpPr>
            <p:grpSpPr bwMode="auto">
              <a:xfrm>
                <a:off x="4795" y="2397"/>
                <a:ext cx="787" cy="252"/>
                <a:chOff x="4402" y="1437"/>
                <a:chExt cx="787" cy="252"/>
              </a:xfrm>
            </p:grpSpPr>
            <p:sp>
              <p:nvSpPr>
                <p:cNvPr id="5150" name="Line 145"/>
                <p:cNvSpPr>
                  <a:spLocks noChangeShapeType="1"/>
                </p:cNvSpPr>
                <p:nvPr/>
              </p:nvSpPr>
              <p:spPr bwMode="auto">
                <a:xfrm flipH="1">
                  <a:off x="4402" y="1560"/>
                  <a:ext cx="22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51" name="Text Box 146"/>
                <p:cNvSpPr txBox="1">
                  <a:spLocks noChangeArrowheads="1"/>
                </p:cNvSpPr>
                <p:nvPr/>
              </p:nvSpPr>
              <p:spPr bwMode="auto">
                <a:xfrm>
                  <a:off x="4584" y="1437"/>
                  <a:ext cx="605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zh-CN" altLang="zh-CN" sz="2000">
                      <a:latin typeface="宋体" panose="02010600030101010101" pitchFamily="2" charset="-122"/>
                      <a:ea typeface="宋体" panose="02010600030101010101" pitchFamily="2" charset="-122"/>
                    </a:rPr>
                    <a:t>指针</a:t>
                  </a:r>
                  <a:r>
                    <a:rPr lang="en-US" altLang="zh-CN" sz="2000">
                      <a:latin typeface="宋体" panose="02010600030101010101" pitchFamily="2" charset="-122"/>
                      <a:ea typeface="宋体" panose="02010600030101010101" pitchFamily="2" charset="-122"/>
                    </a:rPr>
                    <a:t>p1</a:t>
                  </a:r>
                  <a:endParaRPr lang="en-US" altLang="zh-CN" sz="200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6" name="Group 147"/>
              <p:cNvGrpSpPr/>
              <p:nvPr/>
            </p:nvGrpSpPr>
            <p:grpSpPr bwMode="auto">
              <a:xfrm>
                <a:off x="4795" y="2637"/>
                <a:ext cx="787" cy="252"/>
                <a:chOff x="4402" y="1437"/>
                <a:chExt cx="787" cy="252"/>
              </a:xfrm>
            </p:grpSpPr>
            <p:sp>
              <p:nvSpPr>
                <p:cNvPr id="5148" name="Line 148"/>
                <p:cNvSpPr>
                  <a:spLocks noChangeShapeType="1"/>
                </p:cNvSpPr>
                <p:nvPr/>
              </p:nvSpPr>
              <p:spPr bwMode="auto">
                <a:xfrm flipH="1">
                  <a:off x="4402" y="1560"/>
                  <a:ext cx="22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49" name="Text Box 149"/>
                <p:cNvSpPr txBox="1">
                  <a:spLocks noChangeArrowheads="1"/>
                </p:cNvSpPr>
                <p:nvPr/>
              </p:nvSpPr>
              <p:spPr bwMode="auto">
                <a:xfrm>
                  <a:off x="4584" y="1437"/>
                  <a:ext cx="605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zh-CN" altLang="en-US" sz="2000">
                      <a:latin typeface="宋体" panose="02010600030101010101" pitchFamily="2" charset="-122"/>
                      <a:ea typeface="宋体" panose="02010600030101010101" pitchFamily="2" charset="-122"/>
                    </a:rPr>
                    <a:t>指针</a:t>
                  </a:r>
                  <a:r>
                    <a:rPr lang="en-US" altLang="zh-CN" sz="2000">
                      <a:latin typeface="宋体" panose="02010600030101010101" pitchFamily="2" charset="-122"/>
                      <a:ea typeface="宋体" panose="02010600030101010101" pitchFamily="2" charset="-122"/>
                    </a:rPr>
                    <a:t>p2</a:t>
                  </a:r>
                  <a:endParaRPr lang="en-US" altLang="zh-CN" sz="200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7" name="Group 150"/>
              <p:cNvGrpSpPr/>
              <p:nvPr/>
            </p:nvGrpSpPr>
            <p:grpSpPr bwMode="auto">
              <a:xfrm>
                <a:off x="4795" y="2889"/>
                <a:ext cx="705" cy="252"/>
                <a:chOff x="4402" y="1437"/>
                <a:chExt cx="705" cy="252"/>
              </a:xfrm>
            </p:grpSpPr>
            <p:sp>
              <p:nvSpPr>
                <p:cNvPr id="5146" name="Line 151"/>
                <p:cNvSpPr>
                  <a:spLocks noChangeShapeType="1"/>
                </p:cNvSpPr>
                <p:nvPr/>
              </p:nvSpPr>
              <p:spPr bwMode="auto">
                <a:xfrm flipH="1">
                  <a:off x="4402" y="1560"/>
                  <a:ext cx="22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47" name="Text Box 152"/>
                <p:cNvSpPr txBox="1">
                  <a:spLocks noChangeArrowheads="1"/>
                </p:cNvSpPr>
                <p:nvPr/>
              </p:nvSpPr>
              <p:spPr bwMode="auto">
                <a:xfrm>
                  <a:off x="4584" y="1437"/>
                  <a:ext cx="523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zh-CN" altLang="en-US" sz="2000">
                      <a:latin typeface="宋体" panose="02010600030101010101" pitchFamily="2" charset="-122"/>
                      <a:ea typeface="宋体" panose="02010600030101010101" pitchFamily="2" charset="-122"/>
                    </a:rPr>
                    <a:t>指针</a:t>
                  </a:r>
                  <a:r>
                    <a:rPr lang="en-US" altLang="zh-CN" sz="2000">
                      <a:latin typeface="宋体" panose="02010600030101010101" pitchFamily="2" charset="-122"/>
                      <a:ea typeface="宋体" panose="02010600030101010101" pitchFamily="2" charset="-122"/>
                    </a:rPr>
                    <a:t>p</a:t>
                  </a:r>
                  <a:endParaRPr lang="en-US" altLang="zh-CN" sz="200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5141" name="Text Box 153"/>
            <p:cNvSpPr txBox="1">
              <a:spLocks noChangeArrowheads="1"/>
            </p:cNvSpPr>
            <p:nvPr/>
          </p:nvSpPr>
          <p:spPr bwMode="auto">
            <a:xfrm>
              <a:off x="3686" y="2780"/>
              <a:ext cx="443" cy="2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FF33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****</a:t>
              </a:r>
              <a:endParaRPr lang="en-US" altLang="zh-CN" sz="20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9610" name="Text Box 154"/>
          <p:cNvSpPr txBox="1">
            <a:spLocks noChangeArrowheads="1"/>
          </p:cNvSpPr>
          <p:nvPr/>
        </p:nvSpPr>
        <p:spPr bwMode="auto">
          <a:xfrm>
            <a:off x="6555194" y="4735414"/>
            <a:ext cx="704039" cy="40011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2000</a:t>
            </a:r>
            <a:endParaRPr lang="en-US" altLang="zh-CN" sz="200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611" name="AutoShape 155"/>
          <p:cNvSpPr>
            <a:spLocks noChangeArrowheads="1"/>
          </p:cNvSpPr>
          <p:nvPr/>
        </p:nvSpPr>
        <p:spPr bwMode="auto">
          <a:xfrm>
            <a:off x="3272726" y="2260383"/>
            <a:ext cx="2153428" cy="1129838"/>
          </a:xfrm>
          <a:prstGeom prst="irregularSeal1">
            <a:avLst/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 type="none" w="lg" len="lg"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zh-CN" altLang="en-US" sz="200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地址传递</a:t>
            </a:r>
            <a:endParaRPr lang="zh-CN" altLang="en-US" sz="200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588" name="Text Box 132"/>
          <p:cNvSpPr txBox="1">
            <a:spLocks noChangeArrowheads="1"/>
          </p:cNvSpPr>
          <p:nvPr/>
        </p:nvSpPr>
        <p:spPr bwMode="auto">
          <a:xfrm>
            <a:off x="6555194" y="4341714"/>
            <a:ext cx="704039" cy="40011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2000</a:t>
            </a:r>
            <a:endParaRPr lang="en-US" altLang="zh-CN" sz="2000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589" name="Text Box 133"/>
          <p:cNvSpPr txBox="1">
            <a:spLocks noChangeArrowheads="1"/>
          </p:cNvSpPr>
          <p:nvPr/>
        </p:nvSpPr>
        <p:spPr bwMode="auto">
          <a:xfrm>
            <a:off x="6555194" y="3935314"/>
            <a:ext cx="704039" cy="40011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2004</a:t>
            </a:r>
            <a:endParaRPr lang="en-US" altLang="zh-CN" sz="2000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523" name="Text Box 67"/>
          <p:cNvSpPr txBox="1">
            <a:spLocks noChangeArrowheads="1"/>
          </p:cNvSpPr>
          <p:nvPr/>
        </p:nvSpPr>
        <p:spPr bwMode="auto">
          <a:xfrm>
            <a:off x="4337052" y="5929244"/>
            <a:ext cx="3023585" cy="707886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运行结果：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endParaRPr lang="en-US" altLang="zh-CN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也不能达到预期的结果！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2" name="Rectangle 96"/>
          <p:cNvSpPr txBox="1">
            <a:spLocks noChangeArrowheads="1"/>
          </p:cNvSpPr>
          <p:nvPr/>
        </p:nvSpPr>
        <p:spPr bwMode="auto">
          <a:xfrm>
            <a:off x="1091442" y="397566"/>
            <a:ext cx="7772400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错误程序之</a:t>
            </a:r>
            <a:r>
              <a:rPr lang="zh-CN" altLang="en-US" sz="32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三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  <p:sp>
        <p:nvSpPr>
          <p:cNvPr id="91" name="Rectangle 2"/>
          <p:cNvSpPr>
            <a:spLocks noChangeArrowheads="1"/>
          </p:cNvSpPr>
          <p:nvPr/>
        </p:nvSpPr>
        <p:spPr bwMode="auto">
          <a:xfrm>
            <a:off x="4679876" y="1224461"/>
            <a:ext cx="3465858" cy="5016758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 type="none" w="lg" len="lg"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swap(</a:t>
            </a:r>
            <a:r>
              <a:rPr lang="en-US" altLang="zh-CN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*p1, </a:t>
            </a:r>
            <a:r>
              <a:rPr lang="en-US" altLang="zh-CN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*p2)</a:t>
            </a:r>
            <a:endParaRPr lang="en-US" altLang="zh-CN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000" dirty="0"/>
              <a:t>{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p;</a:t>
            </a:r>
            <a:endParaRPr lang="en-US" altLang="zh-CN" sz="2000" dirty="0"/>
          </a:p>
          <a:p>
            <a:r>
              <a:rPr lang="en-US" altLang="zh-CN" sz="2000" dirty="0"/>
              <a:t>    p=*p1;</a:t>
            </a:r>
            <a:endParaRPr lang="en-US" altLang="zh-CN" sz="2000" dirty="0"/>
          </a:p>
          <a:p>
            <a:r>
              <a:rPr lang="en-US" altLang="zh-CN" sz="2000" dirty="0"/>
              <a:t>    *p1=*p2;</a:t>
            </a:r>
            <a:endParaRPr lang="en-US" altLang="zh-CN" sz="2000" dirty="0"/>
          </a:p>
          <a:p>
            <a:r>
              <a:rPr lang="en-US" altLang="zh-CN" sz="2000" dirty="0"/>
              <a:t>    *p2=p;</a:t>
            </a:r>
            <a:endParaRPr lang="en-US" altLang="zh-CN" sz="2000" dirty="0"/>
          </a:p>
          <a:p>
            <a:r>
              <a:rPr lang="en-US" altLang="zh-CN" sz="2000" dirty="0"/>
              <a:t>}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int main()</a:t>
            </a:r>
            <a:endParaRPr lang="en-US" altLang="zh-CN" sz="2000" dirty="0"/>
          </a:p>
          <a:p>
            <a:r>
              <a:rPr lang="en-US" altLang="zh-CN" sz="2000" dirty="0"/>
              <a:t>{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a,b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r>
              <a:rPr lang="en-US" altLang="zh-CN" sz="2000" dirty="0"/>
              <a:t>    int *pa,*pb;</a:t>
            </a:r>
            <a:endParaRPr lang="en-US" altLang="zh-CN" sz="2000" dirty="0"/>
          </a:p>
          <a:p>
            <a:r>
              <a:rPr lang="en-US" altLang="zh-CN" sz="2000" dirty="0"/>
              <a:t>    a=5;   b=9;</a:t>
            </a:r>
            <a:endParaRPr lang="en-US" altLang="zh-CN" sz="2000" dirty="0"/>
          </a:p>
          <a:p>
            <a:r>
              <a:rPr lang="en-US" altLang="zh-CN" sz="2000" dirty="0"/>
              <a:t>    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pa=&amp;a;  pb=&amp;b;</a:t>
            </a:r>
            <a:endParaRPr lang="en-US" altLang="zh-CN" sz="20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000" dirty="0"/>
              <a:t>    if(a&lt;b)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swap(</a:t>
            </a:r>
            <a:r>
              <a:rPr lang="en-US" altLang="zh-CN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pa,pb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  <a:endParaRPr lang="en-US" altLang="zh-CN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000" dirty="0"/>
              <a:t>    cout&lt;&lt;a&lt;&lt;b;</a:t>
            </a:r>
            <a:endParaRPr lang="en-US" altLang="zh-CN" sz="2000" dirty="0"/>
          </a:p>
          <a:p>
            <a:r>
              <a:rPr lang="en-US" altLang="zh-CN" sz="2000" dirty="0"/>
              <a:t>}</a:t>
            </a:r>
            <a:endParaRPr lang="en-US" altLang="zh-CN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5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9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9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9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5" dur="500"/>
                                        <p:tgtEl>
                                          <p:spTgt spid="19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500"/>
                                        <p:tgtEl>
                                          <p:spTgt spid="196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5" dur="500"/>
                                        <p:tgtEl>
                                          <p:spTgt spid="195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0" dur="500"/>
                                        <p:tgtEl>
                                          <p:spTgt spid="195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5" dur="500"/>
                                        <p:tgtEl>
                                          <p:spTgt spid="195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0" dur="500"/>
                                        <p:tgtEl>
                                          <p:spTgt spid="196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25" grpId="0" animBg="1" autoUpdateAnimBg="0"/>
      <p:bldP spid="19570" grpId="0" autoUpdateAnimBg="0" build="p"/>
      <p:bldP spid="19571" grpId="0" autoUpdateAnimBg="0" build="p"/>
      <p:bldP spid="19586" grpId="0" autoUpdateAnimBg="0" build="p"/>
      <p:bldP spid="19587" grpId="0" autoUpdateAnimBg="0" build="p"/>
      <p:bldP spid="19596" grpId="0" advAuto="0" autoUpdateAnimBg="0" build="p"/>
      <p:bldP spid="19610" grpId="0" animBg="1" autoUpdateAnimBg="0"/>
      <p:bldP spid="19611" grpId="0" animBg="1" autoUpdateAnimBg="0"/>
      <p:bldP spid="19588" grpId="0" animBg="1" autoUpdateAnimBg="0"/>
      <p:bldP spid="19589" grpId="0" animBg="1" autoUpdateAnimBg="0"/>
      <p:bldP spid="19523" grpId="0" animBg="1" autoUpdateAnimBg="0"/>
      <p:bldP spid="91" grpId="0" animBg="1"/>
      <p:bldP spid="91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7"/>
          <p:cNvGrpSpPr/>
          <p:nvPr/>
        </p:nvGrpSpPr>
        <p:grpSpPr bwMode="auto">
          <a:xfrm>
            <a:off x="5426075" y="1825003"/>
            <a:ext cx="3413125" cy="3771900"/>
            <a:chOff x="3295" y="492"/>
            <a:chExt cx="2150" cy="2376"/>
          </a:xfrm>
        </p:grpSpPr>
        <p:grpSp>
          <p:nvGrpSpPr>
            <p:cNvPr id="3" name="Group 70"/>
            <p:cNvGrpSpPr/>
            <p:nvPr/>
          </p:nvGrpSpPr>
          <p:grpSpPr bwMode="auto">
            <a:xfrm>
              <a:off x="3451" y="492"/>
              <a:ext cx="1613" cy="2376"/>
              <a:chOff x="3451" y="492"/>
              <a:chExt cx="1613" cy="2376"/>
            </a:xfrm>
          </p:grpSpPr>
          <p:grpSp>
            <p:nvGrpSpPr>
              <p:cNvPr id="4" name="Group 59"/>
              <p:cNvGrpSpPr/>
              <p:nvPr/>
            </p:nvGrpSpPr>
            <p:grpSpPr bwMode="auto">
              <a:xfrm>
                <a:off x="4128" y="492"/>
                <a:ext cx="936" cy="2376"/>
                <a:chOff x="4032" y="444"/>
                <a:chExt cx="936" cy="2376"/>
              </a:xfrm>
            </p:grpSpPr>
            <p:sp>
              <p:nvSpPr>
                <p:cNvPr id="37924" name="AutoShape 8"/>
                <p:cNvSpPr>
                  <a:spLocks noChangeArrowheads="1"/>
                </p:cNvSpPr>
                <p:nvPr/>
              </p:nvSpPr>
              <p:spPr bwMode="auto">
                <a:xfrm>
                  <a:off x="4032" y="444"/>
                  <a:ext cx="936" cy="2376"/>
                </a:xfrm>
                <a:prstGeom prst="foldedCorner">
                  <a:avLst>
                    <a:gd name="adj" fmla="val 13745"/>
                  </a:avLst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wrap="none" lIns="90000" tIns="46800" rIns="90000" bIns="46800" anchor="ctr"/>
                <a:lstStyle/>
                <a:p>
                  <a:pPr algn="ctr" eaLnBrk="1" hangingPunct="1"/>
                  <a:endParaRPr lang="zh-CN" altLang="zh-CN">
                    <a:solidFill>
                      <a:srgbClr val="0000FF"/>
                    </a:solidFill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37925" name="Line 9"/>
                <p:cNvSpPr>
                  <a:spLocks noChangeShapeType="1"/>
                </p:cNvSpPr>
                <p:nvPr/>
              </p:nvSpPr>
              <p:spPr bwMode="auto">
                <a:xfrm>
                  <a:off x="4032" y="756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926" name="Line 10"/>
                <p:cNvSpPr>
                  <a:spLocks noChangeShapeType="1"/>
                </p:cNvSpPr>
                <p:nvPr/>
              </p:nvSpPr>
              <p:spPr bwMode="auto">
                <a:xfrm>
                  <a:off x="4032" y="984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927" name="Line 11"/>
                <p:cNvSpPr>
                  <a:spLocks noChangeShapeType="1"/>
                </p:cNvSpPr>
                <p:nvPr/>
              </p:nvSpPr>
              <p:spPr bwMode="auto">
                <a:xfrm>
                  <a:off x="4032" y="1212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928" name="Line 12"/>
                <p:cNvSpPr>
                  <a:spLocks noChangeShapeType="1"/>
                </p:cNvSpPr>
                <p:nvPr/>
              </p:nvSpPr>
              <p:spPr bwMode="auto">
                <a:xfrm>
                  <a:off x="4032" y="1440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929" name="Line 13"/>
                <p:cNvSpPr>
                  <a:spLocks noChangeShapeType="1"/>
                </p:cNvSpPr>
                <p:nvPr/>
              </p:nvSpPr>
              <p:spPr bwMode="auto">
                <a:xfrm>
                  <a:off x="4032" y="1668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930" name="Line 14"/>
                <p:cNvSpPr>
                  <a:spLocks noChangeShapeType="1"/>
                </p:cNvSpPr>
                <p:nvPr/>
              </p:nvSpPr>
              <p:spPr bwMode="auto">
                <a:xfrm>
                  <a:off x="4032" y="1896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931" name="Line 15"/>
                <p:cNvSpPr>
                  <a:spLocks noChangeShapeType="1"/>
                </p:cNvSpPr>
                <p:nvPr/>
              </p:nvSpPr>
              <p:spPr bwMode="auto">
                <a:xfrm>
                  <a:off x="4032" y="2124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932" name="Line 16"/>
                <p:cNvSpPr>
                  <a:spLocks noChangeShapeType="1"/>
                </p:cNvSpPr>
                <p:nvPr/>
              </p:nvSpPr>
              <p:spPr bwMode="auto">
                <a:xfrm>
                  <a:off x="4032" y="2352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933" name="Line 48"/>
                <p:cNvSpPr>
                  <a:spLocks noChangeShapeType="1"/>
                </p:cNvSpPr>
                <p:nvPr/>
              </p:nvSpPr>
              <p:spPr bwMode="auto">
                <a:xfrm>
                  <a:off x="4608" y="1440"/>
                  <a:ext cx="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50"/>
              <p:cNvGrpSpPr/>
              <p:nvPr/>
            </p:nvGrpSpPr>
            <p:grpSpPr bwMode="auto">
              <a:xfrm>
                <a:off x="4128" y="912"/>
                <a:ext cx="60" cy="1368"/>
                <a:chOff x="4032" y="864"/>
                <a:chExt cx="60" cy="1368"/>
              </a:xfrm>
            </p:grpSpPr>
            <p:sp>
              <p:nvSpPr>
                <p:cNvPr id="37917" name="Line 42"/>
                <p:cNvSpPr>
                  <a:spLocks noChangeShapeType="1"/>
                </p:cNvSpPr>
                <p:nvPr/>
              </p:nvSpPr>
              <p:spPr bwMode="auto">
                <a:xfrm>
                  <a:off x="4032" y="864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918" name="Line 43"/>
                <p:cNvSpPr>
                  <a:spLocks noChangeShapeType="1"/>
                </p:cNvSpPr>
                <p:nvPr/>
              </p:nvSpPr>
              <p:spPr bwMode="auto">
                <a:xfrm>
                  <a:off x="4032" y="1320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919" name="Line 44"/>
                <p:cNvSpPr>
                  <a:spLocks noChangeShapeType="1"/>
                </p:cNvSpPr>
                <p:nvPr/>
              </p:nvSpPr>
              <p:spPr bwMode="auto">
                <a:xfrm>
                  <a:off x="4032" y="154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920" name="Line 45"/>
                <p:cNvSpPr>
                  <a:spLocks noChangeShapeType="1"/>
                </p:cNvSpPr>
                <p:nvPr/>
              </p:nvSpPr>
              <p:spPr bwMode="auto">
                <a:xfrm>
                  <a:off x="4032" y="1776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921" name="Line 46"/>
                <p:cNvSpPr>
                  <a:spLocks noChangeShapeType="1"/>
                </p:cNvSpPr>
                <p:nvPr/>
              </p:nvSpPr>
              <p:spPr bwMode="auto">
                <a:xfrm>
                  <a:off x="4032" y="2004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922" name="Line 47"/>
                <p:cNvSpPr>
                  <a:spLocks noChangeShapeType="1"/>
                </p:cNvSpPr>
                <p:nvPr/>
              </p:nvSpPr>
              <p:spPr bwMode="auto">
                <a:xfrm>
                  <a:off x="4032" y="22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923" name="Line 49"/>
                <p:cNvSpPr>
                  <a:spLocks noChangeShapeType="1"/>
                </p:cNvSpPr>
                <p:nvPr/>
              </p:nvSpPr>
              <p:spPr bwMode="auto">
                <a:xfrm>
                  <a:off x="4032" y="109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Group 51"/>
              <p:cNvGrpSpPr/>
              <p:nvPr/>
            </p:nvGrpSpPr>
            <p:grpSpPr bwMode="auto">
              <a:xfrm>
                <a:off x="4992" y="924"/>
                <a:ext cx="60" cy="1368"/>
                <a:chOff x="4032" y="864"/>
                <a:chExt cx="60" cy="1368"/>
              </a:xfrm>
            </p:grpSpPr>
            <p:sp>
              <p:nvSpPr>
                <p:cNvPr id="37910" name="Line 52"/>
                <p:cNvSpPr>
                  <a:spLocks noChangeShapeType="1"/>
                </p:cNvSpPr>
                <p:nvPr/>
              </p:nvSpPr>
              <p:spPr bwMode="auto">
                <a:xfrm>
                  <a:off x="4032" y="864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911" name="Line 53"/>
                <p:cNvSpPr>
                  <a:spLocks noChangeShapeType="1"/>
                </p:cNvSpPr>
                <p:nvPr/>
              </p:nvSpPr>
              <p:spPr bwMode="auto">
                <a:xfrm>
                  <a:off x="4032" y="1320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912" name="Line 54"/>
                <p:cNvSpPr>
                  <a:spLocks noChangeShapeType="1"/>
                </p:cNvSpPr>
                <p:nvPr/>
              </p:nvSpPr>
              <p:spPr bwMode="auto">
                <a:xfrm>
                  <a:off x="4032" y="154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913" name="Line 55"/>
                <p:cNvSpPr>
                  <a:spLocks noChangeShapeType="1"/>
                </p:cNvSpPr>
                <p:nvPr/>
              </p:nvSpPr>
              <p:spPr bwMode="auto">
                <a:xfrm>
                  <a:off x="4032" y="1776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914" name="Line 56"/>
                <p:cNvSpPr>
                  <a:spLocks noChangeShapeType="1"/>
                </p:cNvSpPr>
                <p:nvPr/>
              </p:nvSpPr>
              <p:spPr bwMode="auto">
                <a:xfrm>
                  <a:off x="4032" y="2004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915" name="Line 57"/>
                <p:cNvSpPr>
                  <a:spLocks noChangeShapeType="1"/>
                </p:cNvSpPr>
                <p:nvPr/>
              </p:nvSpPr>
              <p:spPr bwMode="auto">
                <a:xfrm>
                  <a:off x="4032" y="22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916" name="Line 58"/>
                <p:cNvSpPr>
                  <a:spLocks noChangeShapeType="1"/>
                </p:cNvSpPr>
                <p:nvPr/>
              </p:nvSpPr>
              <p:spPr bwMode="auto">
                <a:xfrm>
                  <a:off x="4032" y="109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7904" name="Text Box 61"/>
              <p:cNvSpPr txBox="1">
                <a:spLocks noChangeArrowheads="1"/>
              </p:cNvSpPr>
              <p:nvPr/>
            </p:nvSpPr>
            <p:spPr bwMode="auto">
              <a:xfrm>
                <a:off x="3451" y="756"/>
                <a:ext cx="732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>
                    <a:ea typeface="隶书" panose="02010509060101010101" pitchFamily="49" charset="-122"/>
                  </a:rPr>
                  <a:t>array[0]</a:t>
                </a:r>
                <a:endParaRPr lang="en-US" altLang="zh-CN">
                  <a:ea typeface="隶书" panose="02010509060101010101" pitchFamily="49" charset="-122"/>
                </a:endParaRPr>
              </a:p>
            </p:txBody>
          </p:sp>
          <p:sp>
            <p:nvSpPr>
              <p:cNvPr id="37905" name="Text Box 62"/>
              <p:cNvSpPr txBox="1">
                <a:spLocks noChangeArrowheads="1"/>
              </p:cNvSpPr>
              <p:nvPr/>
            </p:nvSpPr>
            <p:spPr bwMode="auto">
              <a:xfrm>
                <a:off x="3451" y="982"/>
                <a:ext cx="732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>
                    <a:ea typeface="隶书" panose="02010509060101010101" pitchFamily="49" charset="-122"/>
                  </a:rPr>
                  <a:t>array[1]</a:t>
                </a:r>
                <a:endParaRPr lang="en-US" altLang="zh-CN">
                  <a:ea typeface="隶书" panose="02010509060101010101" pitchFamily="49" charset="-122"/>
                </a:endParaRPr>
              </a:p>
            </p:txBody>
          </p:sp>
          <p:sp>
            <p:nvSpPr>
              <p:cNvPr id="37906" name="Text Box 63"/>
              <p:cNvSpPr txBox="1">
                <a:spLocks noChangeArrowheads="1"/>
              </p:cNvSpPr>
              <p:nvPr/>
            </p:nvSpPr>
            <p:spPr bwMode="auto">
              <a:xfrm>
                <a:off x="3451" y="1208"/>
                <a:ext cx="732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>
                    <a:ea typeface="隶书" panose="02010509060101010101" pitchFamily="49" charset="-122"/>
                  </a:rPr>
                  <a:t>array[2]</a:t>
                </a:r>
                <a:endParaRPr lang="en-US" altLang="zh-CN">
                  <a:ea typeface="隶书" panose="02010509060101010101" pitchFamily="49" charset="-122"/>
                </a:endParaRPr>
              </a:p>
            </p:txBody>
          </p:sp>
          <p:sp>
            <p:nvSpPr>
              <p:cNvPr id="37907" name="Text Box 64"/>
              <p:cNvSpPr txBox="1">
                <a:spLocks noChangeArrowheads="1"/>
              </p:cNvSpPr>
              <p:nvPr/>
            </p:nvSpPr>
            <p:spPr bwMode="auto">
              <a:xfrm>
                <a:off x="3451" y="1434"/>
                <a:ext cx="732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>
                    <a:ea typeface="隶书" panose="02010509060101010101" pitchFamily="49" charset="-122"/>
                  </a:rPr>
                  <a:t>array[3]</a:t>
                </a:r>
                <a:endParaRPr lang="en-US" altLang="zh-CN">
                  <a:ea typeface="隶书" panose="02010509060101010101" pitchFamily="49" charset="-122"/>
                </a:endParaRPr>
              </a:p>
            </p:txBody>
          </p:sp>
          <p:sp>
            <p:nvSpPr>
              <p:cNvPr id="37908" name="Text Box 67"/>
              <p:cNvSpPr txBox="1">
                <a:spLocks noChangeArrowheads="1"/>
              </p:cNvSpPr>
              <p:nvPr/>
            </p:nvSpPr>
            <p:spPr bwMode="auto">
              <a:xfrm>
                <a:off x="3451" y="1896"/>
                <a:ext cx="732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>
                    <a:ea typeface="隶书" panose="02010509060101010101" pitchFamily="49" charset="-122"/>
                  </a:rPr>
                  <a:t>array[9]</a:t>
                </a:r>
                <a:endParaRPr lang="en-US" altLang="zh-CN">
                  <a:ea typeface="隶书" panose="02010509060101010101" pitchFamily="49" charset="-122"/>
                </a:endParaRPr>
              </a:p>
            </p:txBody>
          </p:sp>
          <p:sp>
            <p:nvSpPr>
              <p:cNvPr id="37909" name="Text Box 68"/>
              <p:cNvSpPr txBox="1">
                <a:spLocks noChangeArrowheads="1"/>
              </p:cNvSpPr>
              <p:nvPr/>
            </p:nvSpPr>
            <p:spPr bwMode="auto">
              <a:xfrm>
                <a:off x="4448" y="1759"/>
                <a:ext cx="344" cy="202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</a:ln>
            </p:spPr>
            <p:txBody>
              <a:bodyPr vert="eaVert"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>
                    <a:ea typeface="隶书" panose="02010509060101010101" pitchFamily="49" charset="-122"/>
                  </a:rPr>
                  <a:t>...</a:t>
                </a:r>
                <a:endParaRPr lang="en-US" altLang="zh-CN"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37896" name="Text Box 71"/>
            <p:cNvSpPr txBox="1">
              <a:spLocks noChangeArrowheads="1"/>
            </p:cNvSpPr>
            <p:nvPr/>
          </p:nvSpPr>
          <p:spPr bwMode="auto">
            <a:xfrm>
              <a:off x="3295" y="2100"/>
              <a:ext cx="850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en-US" sz="2000">
                  <a:ea typeface="隶书" panose="02010509060101010101" pitchFamily="49" charset="-122"/>
                </a:rPr>
                <a:t>整型指针</a:t>
              </a:r>
              <a:r>
                <a:rPr lang="en-US" altLang="zh-CN">
                  <a:solidFill>
                    <a:srgbClr val="0000FF"/>
                  </a:solidFill>
                  <a:ea typeface="隶书" panose="02010509060101010101" pitchFamily="49" charset="-122"/>
                </a:rPr>
                <a:t>p</a:t>
              </a:r>
              <a:endParaRPr lang="en-US" altLang="zh-CN">
                <a:ea typeface="隶书" panose="02010509060101010101" pitchFamily="49" charset="-122"/>
              </a:endParaRPr>
            </a:p>
          </p:txBody>
        </p:sp>
        <p:sp>
          <p:nvSpPr>
            <p:cNvPr id="37897" name="Text Box 73"/>
            <p:cNvSpPr txBox="1">
              <a:spLocks noChangeArrowheads="1"/>
            </p:cNvSpPr>
            <p:nvPr/>
          </p:nvSpPr>
          <p:spPr bwMode="auto">
            <a:xfrm>
              <a:off x="4197" y="2143"/>
              <a:ext cx="752" cy="250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 sz="2000" dirty="0">
                  <a:solidFill>
                    <a:srgbClr val="336600"/>
                  </a:solidFill>
                  <a:ea typeface="隶书" panose="02010509060101010101" pitchFamily="49" charset="-122"/>
                </a:rPr>
                <a:t>&amp;array[0]</a:t>
              </a:r>
              <a:endParaRPr lang="en-US" altLang="zh-CN" sz="2000" dirty="0">
                <a:ea typeface="隶书" panose="02010509060101010101" pitchFamily="49" charset="-122"/>
              </a:endParaRPr>
            </a:p>
          </p:txBody>
        </p:sp>
        <p:grpSp>
          <p:nvGrpSpPr>
            <p:cNvPr id="7" name="Group 76"/>
            <p:cNvGrpSpPr/>
            <p:nvPr/>
          </p:nvGrpSpPr>
          <p:grpSpPr bwMode="auto">
            <a:xfrm>
              <a:off x="5028" y="648"/>
              <a:ext cx="417" cy="288"/>
              <a:chOff x="5028" y="648"/>
              <a:chExt cx="417" cy="288"/>
            </a:xfrm>
          </p:grpSpPr>
          <p:sp>
            <p:nvSpPr>
              <p:cNvPr id="37899" name="Line 74"/>
              <p:cNvSpPr>
                <a:spLocks noChangeShapeType="1"/>
              </p:cNvSpPr>
              <p:nvPr/>
            </p:nvSpPr>
            <p:spPr bwMode="auto">
              <a:xfrm flipH="1">
                <a:off x="5028" y="804"/>
                <a:ext cx="264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none" w="lg" len="lg"/>
                <a:tailEnd type="triangle" w="med" len="med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900" name="Text Box 75"/>
              <p:cNvSpPr txBox="1">
                <a:spLocks noChangeArrowheads="1"/>
              </p:cNvSpPr>
              <p:nvPr/>
            </p:nvSpPr>
            <p:spPr bwMode="auto">
              <a:xfrm>
                <a:off x="5235" y="648"/>
                <a:ext cx="210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>
                    <a:solidFill>
                      <a:srgbClr val="0000FF"/>
                    </a:solidFill>
                    <a:ea typeface="隶书" panose="02010509060101010101" pitchFamily="49" charset="-122"/>
                  </a:rPr>
                  <a:t>p</a:t>
                </a:r>
                <a:endParaRPr lang="en-US" altLang="zh-CN">
                  <a:ea typeface="隶书" panose="02010509060101010101" pitchFamily="49" charset="-122"/>
                </a:endParaRPr>
              </a:p>
            </p:txBody>
          </p:sp>
        </p:grpSp>
      </p:grpSp>
      <p:sp>
        <p:nvSpPr>
          <p:cNvPr id="21582" name="Rectangle 78"/>
          <p:cNvSpPr>
            <a:spLocks noChangeArrowheads="1"/>
          </p:cNvSpPr>
          <p:nvPr/>
        </p:nvSpPr>
        <p:spPr bwMode="auto">
          <a:xfrm>
            <a:off x="1561676" y="5902253"/>
            <a:ext cx="6133708" cy="525401"/>
          </a:xfrm>
          <a:prstGeom prst="rect">
            <a:avLst/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 type="none" w="lg" len="lg"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数组名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是表示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数组首地址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地址常量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!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894" name="Rectangle 83"/>
          <p:cNvSpPr>
            <a:spLocks noChangeArrowheads="1"/>
          </p:cNvSpPr>
          <p:nvPr/>
        </p:nvSpPr>
        <p:spPr bwMode="auto">
          <a:xfrm>
            <a:off x="1427923" y="1794013"/>
            <a:ext cx="3321877" cy="3578087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</a:ln>
        </p:spPr>
        <p:txBody>
          <a:bodyPr/>
          <a:lstStyle/>
          <a:p>
            <a:pPr indent="476250" eaLnBrk="1" hangingPunct="1">
              <a:spcBef>
                <a:spcPct val="5000"/>
              </a:spcBef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数组中的若干个数组元素在内存中是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依次连续存放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的，占一片连续的内存单元，其中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排在前面的那个数组元素的地址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就是这个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数组的地址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。  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Rectangle 72"/>
          <p:cNvSpPr txBox="1">
            <a:spLocks noChangeArrowheads="1"/>
          </p:cNvSpPr>
          <p:nvPr/>
        </p:nvSpPr>
        <p:spPr>
          <a:xfrm>
            <a:off x="1013585" y="291549"/>
            <a:ext cx="7958137" cy="768626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3600" dirty="0">
                <a:solidFill>
                  <a:schemeClr val="tx2"/>
                </a:solidFill>
                <a:latin typeface="+mj-lt"/>
                <a:ea typeface="宋体" panose="02010600030101010101" pitchFamily="2" charset="-122"/>
                <a:cs typeface="+mj-cs"/>
              </a:rPr>
              <a:t>四、数组和指针 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47" name="Rectangle 9"/>
          <p:cNvSpPr txBox="1">
            <a:spLocks noChangeArrowheads="1"/>
          </p:cNvSpPr>
          <p:nvPr/>
        </p:nvSpPr>
        <p:spPr bwMode="auto">
          <a:xfrm>
            <a:off x="1043363" y="1086391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1.</a:t>
            </a:r>
            <a:r>
              <a:rPr lang="zh-CN" altLang="en-US" dirty="0">
                <a:ea typeface="宋体" panose="02010600030101010101" pitchFamily="2" charset="-122"/>
              </a:rPr>
              <a:t>一维数组和数组元素的地址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4800" dirty="0">
              <a:ea typeface="宋体" panose="02010600030101010101" pitchFamily="2" charset="-122"/>
            </a:endParaRPr>
          </a:p>
        </p:txBody>
      </p:sp>
      <p:sp>
        <p:nvSpPr>
          <p:cNvPr id="48" name="AutoShape 5"/>
          <p:cNvSpPr>
            <a:spLocks noChangeArrowheads="1"/>
          </p:cNvSpPr>
          <p:nvPr/>
        </p:nvSpPr>
        <p:spPr bwMode="auto">
          <a:xfrm>
            <a:off x="6943725" y="5055686"/>
            <a:ext cx="1108075" cy="402291"/>
          </a:xfrm>
          <a:prstGeom prst="wedgeRectCallout">
            <a:avLst>
              <a:gd name="adj1" fmla="val -26515"/>
              <a:gd name="adj2" fmla="val -109917"/>
            </a:avLst>
          </a:prstGeom>
          <a:noFill/>
          <a:ln w="38100">
            <a:solidFill>
              <a:srgbClr val="339933"/>
            </a:solidFill>
            <a:miter lim="800000"/>
            <a:headEnd type="none" w="lg" len="lg"/>
          </a:ln>
        </p:spPr>
        <p:txBody>
          <a:bodyPr wrap="square" lIns="90000" tIns="46800" rIns="90000" bIns="46800" anchor="ctr">
            <a:spAutoFit/>
          </a:bodyPr>
          <a:lstStyle/>
          <a:p>
            <a:pPr eaLnBrk="1" hangingPunct="1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或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array</a:t>
            </a:r>
            <a:endParaRPr lang="zh-CN" altLang="en-US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15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82" grpId="0" animBg="1" autoUpdateAnimBg="0"/>
      <p:bldP spid="37894" grpId="0" animBg="1"/>
      <p:bldP spid="48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5"/>
          <p:cNvSpPr>
            <a:spLocks noGrp="1" noChangeArrowheads="1"/>
          </p:cNvSpPr>
          <p:nvPr>
            <p:ph type="title" idx="4294967295"/>
          </p:nvPr>
        </p:nvSpPr>
        <p:spPr>
          <a:xfrm>
            <a:off x="1117738" y="263663"/>
            <a:ext cx="8670925" cy="498475"/>
          </a:xfrm>
        </p:spPr>
        <p:txBody>
          <a:bodyPr/>
          <a:lstStyle/>
          <a:p>
            <a:pPr algn="l" eaLnBrk="1" hangingPunct="1"/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数组以及各个数组元素在内存中的地址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8915" name="Rectangle 46"/>
          <p:cNvSpPr>
            <a:spLocks noChangeArrowheads="1"/>
          </p:cNvSpPr>
          <p:nvPr/>
        </p:nvSpPr>
        <p:spPr bwMode="auto">
          <a:xfrm>
            <a:off x="402744" y="894731"/>
            <a:ext cx="8096250" cy="3416320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</a:ln>
        </p:spPr>
        <p:txBody>
          <a:bodyPr>
            <a:spAutoFit/>
          </a:bodyPr>
          <a:lstStyle/>
          <a:p>
            <a:pPr marL="565150" indent="-565150"/>
            <a:r>
              <a:rPr lang="en-US" altLang="zh-CN" sz="2400" dirty="0"/>
              <a:t>int  main()</a:t>
            </a:r>
            <a:endParaRPr lang="en-US" altLang="zh-CN" sz="2400" dirty="0"/>
          </a:p>
          <a:p>
            <a:pPr marL="565150" indent="-565150"/>
            <a:r>
              <a:rPr lang="en-US" altLang="zh-CN" sz="2400" dirty="0"/>
              <a:t>{ int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a[10];</a:t>
            </a:r>
            <a:endParaRPr lang="en-US" altLang="zh-CN" sz="2400" dirty="0"/>
          </a:p>
          <a:p>
            <a:pPr marL="565150" indent="-565150"/>
            <a:r>
              <a:rPr lang="en-US" altLang="zh-CN" sz="2400" dirty="0"/>
              <a:t>  cout&lt;&lt; "index,  Address, size:\n" ;</a:t>
            </a:r>
            <a:endParaRPr lang="en-US" altLang="zh-CN" sz="2400" dirty="0"/>
          </a:p>
          <a:p>
            <a:pPr marL="565150" indent="-565150"/>
            <a:r>
              <a:rPr lang="en-US" altLang="zh-CN" sz="2400" dirty="0"/>
              <a:t>  for(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0;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&lt; 10;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 )</a:t>
            </a:r>
            <a:endParaRPr lang="en-US" altLang="zh-CN" sz="2400" dirty="0"/>
          </a:p>
          <a:p>
            <a:pPr marL="565150" indent="-565150"/>
            <a:r>
              <a:rPr lang="en-US" altLang="zh-CN" sz="2400" dirty="0"/>
              <a:t>    cout&lt;&lt; " &amp;a[" &lt;&lt;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&lt;&lt; "], " &lt;&lt;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&amp;a[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en-US" altLang="zh-CN" sz="2400" dirty="0"/>
              <a:t>&lt;&lt;"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sz="2400" dirty="0"/>
              <a:t>"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altLang="zh-CN" sz="2400" dirty="0"/>
          </a:p>
          <a:p>
            <a:pPr marL="565150" indent="-565150"/>
            <a:r>
              <a:rPr lang="en-US" altLang="zh-CN" sz="2400" dirty="0"/>
              <a:t>           &lt;&lt;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sizeof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(a[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])</a:t>
            </a:r>
            <a:r>
              <a:rPr lang="en-US" altLang="zh-CN" sz="2400" dirty="0"/>
              <a:t>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 ;  </a:t>
            </a:r>
            <a:endParaRPr lang="en-US" altLang="zh-CN" sz="2400" dirty="0"/>
          </a:p>
          <a:p>
            <a:pPr marL="565150" indent="-565150"/>
            <a:r>
              <a:rPr lang="en-US" altLang="zh-CN" sz="2400" dirty="0"/>
              <a:t>  cout&lt;&lt; "Address of a ="&lt;&lt;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altLang="zh-CN" sz="2400" dirty="0"/>
              <a:t>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pPr marL="565150" indent="-565150"/>
            <a:r>
              <a:rPr lang="en-US" altLang="zh-CN" sz="2400" dirty="0"/>
              <a:t>  cout&lt;&lt; "size of a ="&lt;&lt;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sizeof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(a)</a:t>
            </a:r>
            <a:r>
              <a:rPr lang="en-US" altLang="zh-CN" sz="2400" dirty="0"/>
              <a:t>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 </a:t>
            </a:r>
            <a:endParaRPr lang="en-US" altLang="zh-CN" sz="2400" dirty="0"/>
          </a:p>
          <a:p>
            <a:pPr marL="565150" indent="-565150"/>
            <a:r>
              <a:rPr lang="en-US" altLang="zh-CN" sz="2400" dirty="0"/>
              <a:t>}</a:t>
            </a:r>
            <a:endParaRPr lang="en-US" altLang="zh-CN" sz="2400" dirty="0"/>
          </a:p>
        </p:txBody>
      </p:sp>
      <p:sp>
        <p:nvSpPr>
          <p:cNvPr id="196686" name="Rectangle 78"/>
          <p:cNvSpPr>
            <a:spLocks noChangeArrowheads="1"/>
          </p:cNvSpPr>
          <p:nvPr/>
        </p:nvSpPr>
        <p:spPr bwMode="auto">
          <a:xfrm>
            <a:off x="5680351" y="1396238"/>
            <a:ext cx="3463649" cy="5262979"/>
          </a:xfrm>
          <a:prstGeom prst="rect">
            <a:avLst/>
          </a:prstGeom>
          <a:solidFill>
            <a:srgbClr val="CCFFFF"/>
          </a:solidFill>
          <a:ln w="38100">
            <a:solidFill>
              <a:srgbClr val="008000"/>
            </a:solidFill>
            <a:miter lim="800000"/>
          </a:ln>
        </p:spPr>
        <p:txBody>
          <a:bodyPr wrap="square">
            <a:spAutoFit/>
          </a:bodyPr>
          <a:lstStyle/>
          <a:p>
            <a:pPr marL="565150" indent="-565150"/>
            <a:r>
              <a:rPr lang="zh-CN" altLang="en-US" sz="2400" dirty="0"/>
              <a:t>程序运行结果如下：</a:t>
            </a:r>
            <a:endParaRPr lang="zh-CN" altLang="en-US" sz="2400" dirty="0"/>
          </a:p>
          <a:p>
            <a:pPr marL="565150" indent="-565150"/>
            <a:r>
              <a:rPr lang="zh-CN" altLang="en-US" sz="2400" dirty="0"/>
              <a:t> </a:t>
            </a:r>
            <a:r>
              <a:rPr lang="en-US" altLang="zh-CN" sz="2400" dirty="0"/>
              <a:t>index,  Address, size:</a:t>
            </a:r>
            <a:endParaRPr lang="en-US" altLang="zh-CN" sz="2400" dirty="0"/>
          </a:p>
          <a:p>
            <a:pPr marL="565150" indent="-565150"/>
            <a:r>
              <a:rPr lang="en-US" altLang="zh-CN" sz="2400" dirty="0"/>
              <a:t>&amp;a[ 0 ], </a:t>
            </a:r>
            <a:r>
              <a:rPr lang="en-US" altLang="zh-CN" sz="2400" dirty="0">
                <a:solidFill>
                  <a:srgbClr val="0000FF"/>
                </a:solidFill>
              </a:rPr>
              <a:t>0x12ff54</a:t>
            </a:r>
            <a:r>
              <a:rPr lang="en-US" altLang="zh-CN" sz="2400" dirty="0"/>
              <a:t>, 4</a:t>
            </a:r>
            <a:endParaRPr lang="en-US" altLang="zh-CN" sz="2400" dirty="0"/>
          </a:p>
          <a:p>
            <a:pPr marL="565150" indent="-565150"/>
            <a:r>
              <a:rPr lang="en-US" altLang="zh-CN" sz="2400" dirty="0"/>
              <a:t>&amp;a[ 1 ], 0x12ff58, 4</a:t>
            </a:r>
            <a:endParaRPr lang="en-US" altLang="zh-CN" sz="2400" dirty="0"/>
          </a:p>
          <a:p>
            <a:pPr marL="565150" indent="-565150"/>
            <a:r>
              <a:rPr lang="en-US" altLang="zh-CN" sz="2400" dirty="0"/>
              <a:t>&amp;a[ 2 ], 0x12ff5c, 4</a:t>
            </a:r>
            <a:endParaRPr lang="en-US" altLang="zh-CN" sz="2400" dirty="0"/>
          </a:p>
          <a:p>
            <a:pPr marL="565150" indent="-565150"/>
            <a:r>
              <a:rPr lang="en-US" altLang="zh-CN" sz="2400" dirty="0"/>
              <a:t>&amp;a[ 3 ], 0x12ff60, 4</a:t>
            </a:r>
            <a:endParaRPr lang="en-US" altLang="zh-CN" sz="2400" dirty="0"/>
          </a:p>
          <a:p>
            <a:pPr marL="565150" indent="-565150"/>
            <a:r>
              <a:rPr lang="en-US" altLang="zh-CN" sz="2400" dirty="0"/>
              <a:t>&amp;a[ 4 ], 0x12ff64, 4</a:t>
            </a:r>
            <a:endParaRPr lang="en-US" altLang="zh-CN" sz="2400" dirty="0"/>
          </a:p>
          <a:p>
            <a:pPr marL="565150" indent="-565150"/>
            <a:r>
              <a:rPr lang="en-US" altLang="zh-CN" sz="2400" dirty="0"/>
              <a:t>&amp;a[ 5 ], 0x12ff68, 4</a:t>
            </a:r>
            <a:endParaRPr lang="en-US" altLang="zh-CN" sz="2400" dirty="0"/>
          </a:p>
          <a:p>
            <a:pPr marL="565150" indent="-565150"/>
            <a:r>
              <a:rPr lang="en-US" altLang="zh-CN" sz="2400" dirty="0"/>
              <a:t>&amp;a[ 6 ], 0x12ff6c, 4</a:t>
            </a:r>
            <a:endParaRPr lang="en-US" altLang="zh-CN" sz="2400" dirty="0"/>
          </a:p>
          <a:p>
            <a:pPr marL="565150" indent="-565150"/>
            <a:r>
              <a:rPr lang="en-US" altLang="zh-CN" sz="2400" dirty="0"/>
              <a:t>&amp;a[ 7 ], 0x12ff70, 4</a:t>
            </a:r>
            <a:endParaRPr lang="en-US" altLang="zh-CN" sz="2400" dirty="0"/>
          </a:p>
          <a:p>
            <a:pPr marL="565150" indent="-565150"/>
            <a:r>
              <a:rPr lang="en-US" altLang="zh-CN" sz="2400" dirty="0"/>
              <a:t>&amp;a[ 8 ], 0x12ff74, 4</a:t>
            </a:r>
            <a:endParaRPr lang="en-US" altLang="zh-CN" sz="2400" dirty="0"/>
          </a:p>
          <a:p>
            <a:pPr marL="565150" indent="-565150"/>
            <a:r>
              <a:rPr lang="en-US" altLang="zh-CN" sz="2400" dirty="0"/>
              <a:t>&amp;a[ 9 ], 0x12ff78, 4</a:t>
            </a:r>
            <a:endParaRPr lang="en-US" altLang="zh-CN" sz="2400" dirty="0"/>
          </a:p>
          <a:p>
            <a:pPr marL="565150" indent="-565150"/>
            <a:r>
              <a:rPr lang="en-US" altLang="zh-CN" sz="2400" dirty="0"/>
              <a:t>Address of a=</a:t>
            </a:r>
            <a:r>
              <a:rPr lang="en-US" altLang="zh-CN" sz="2400" dirty="0">
                <a:solidFill>
                  <a:srgbClr val="0000FF"/>
                </a:solidFill>
              </a:rPr>
              <a:t>0x12ff54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565150" indent="-565150"/>
            <a:r>
              <a:rPr lang="en-US" altLang="zh-CN" sz="2400" dirty="0"/>
              <a:t>size of  a = 40</a:t>
            </a:r>
            <a:endParaRPr lang="en-US" altLang="zh-CN" sz="2400" dirty="0"/>
          </a:p>
        </p:txBody>
      </p:sp>
      <p:sp>
        <p:nvSpPr>
          <p:cNvPr id="196691" name="Rectangle 83"/>
          <p:cNvSpPr>
            <a:spLocks noChangeArrowheads="1"/>
          </p:cNvSpPr>
          <p:nvPr/>
        </p:nvSpPr>
        <p:spPr bwMode="auto">
          <a:xfrm>
            <a:off x="746747" y="4596765"/>
            <a:ext cx="4249323" cy="2088906"/>
          </a:xfrm>
          <a:prstGeom prst="rect">
            <a:avLst/>
          </a:prstGeom>
          <a:solidFill>
            <a:schemeClr val="bg1"/>
          </a:solidFill>
          <a:ln w="38100">
            <a:solidFill>
              <a:srgbClr val="339966"/>
            </a:solidFill>
            <a:miter lim="800000"/>
          </a:ln>
        </p:spPr>
        <p:txBody>
          <a:bodyPr wrap="square" lIns="90000" tIns="46800" rIns="90000" bIns="46800" anchor="ctr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语言中，一维数组的任何一个元素的地址，都可以用其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数组名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加上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一个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偏移量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来表示。 即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:     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rgbClr val="FF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a[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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a+i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a[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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*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(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a+i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)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6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6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6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6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86" grpId="0" animBg="1" autoUpdateAnimBg="0"/>
      <p:bldP spid="196691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0"/>
          <p:cNvGrpSpPr/>
          <p:nvPr/>
        </p:nvGrpSpPr>
        <p:grpSpPr bwMode="auto">
          <a:xfrm>
            <a:off x="884238" y="1828041"/>
            <a:ext cx="3203575" cy="4649788"/>
            <a:chOff x="3356" y="749"/>
            <a:chExt cx="2018" cy="2929"/>
          </a:xfrm>
        </p:grpSpPr>
        <p:grpSp>
          <p:nvGrpSpPr>
            <p:cNvPr id="3" name="Group 5"/>
            <p:cNvGrpSpPr/>
            <p:nvPr/>
          </p:nvGrpSpPr>
          <p:grpSpPr bwMode="auto">
            <a:xfrm>
              <a:off x="3771" y="984"/>
              <a:ext cx="936" cy="2376"/>
              <a:chOff x="4032" y="444"/>
              <a:chExt cx="936" cy="2376"/>
            </a:xfrm>
          </p:grpSpPr>
          <p:sp>
            <p:nvSpPr>
              <p:cNvPr id="40041" name="AutoShape 6"/>
              <p:cNvSpPr>
                <a:spLocks noChangeArrowheads="1"/>
              </p:cNvSpPr>
              <p:nvPr/>
            </p:nvSpPr>
            <p:spPr bwMode="auto">
              <a:xfrm>
                <a:off x="4032" y="444"/>
                <a:ext cx="936" cy="2376"/>
              </a:xfrm>
              <a:prstGeom prst="foldedCorner">
                <a:avLst>
                  <a:gd name="adj" fmla="val 13745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 type="none" w="lg" len="lg"/>
              </a:ln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endParaRPr lang="zh-CN" altLang="zh-CN" sz="2000">
                  <a:solidFill>
                    <a:srgbClr val="0000FF"/>
                  </a:solidFill>
                  <a:ea typeface="隶书" panose="02010509060101010101" pitchFamily="49" charset="-122"/>
                </a:endParaRPr>
              </a:p>
            </p:txBody>
          </p:sp>
          <p:sp>
            <p:nvSpPr>
              <p:cNvPr id="40042" name="Line 7"/>
              <p:cNvSpPr>
                <a:spLocks noChangeShapeType="1"/>
              </p:cNvSpPr>
              <p:nvPr/>
            </p:nvSpPr>
            <p:spPr bwMode="auto">
              <a:xfrm>
                <a:off x="4032" y="756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 sz="2000"/>
              </a:p>
            </p:txBody>
          </p:sp>
          <p:sp>
            <p:nvSpPr>
              <p:cNvPr id="40043" name="Line 8"/>
              <p:cNvSpPr>
                <a:spLocks noChangeShapeType="1"/>
              </p:cNvSpPr>
              <p:nvPr/>
            </p:nvSpPr>
            <p:spPr bwMode="auto">
              <a:xfrm>
                <a:off x="4032" y="984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 sz="2000"/>
              </a:p>
            </p:txBody>
          </p:sp>
          <p:sp>
            <p:nvSpPr>
              <p:cNvPr id="40044" name="Line 9"/>
              <p:cNvSpPr>
                <a:spLocks noChangeShapeType="1"/>
              </p:cNvSpPr>
              <p:nvPr/>
            </p:nvSpPr>
            <p:spPr bwMode="auto">
              <a:xfrm>
                <a:off x="4032" y="1212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 sz="2000"/>
              </a:p>
            </p:txBody>
          </p:sp>
          <p:sp>
            <p:nvSpPr>
              <p:cNvPr id="40045" name="Line 10"/>
              <p:cNvSpPr>
                <a:spLocks noChangeShapeType="1"/>
              </p:cNvSpPr>
              <p:nvPr/>
            </p:nvSpPr>
            <p:spPr bwMode="auto">
              <a:xfrm>
                <a:off x="4032" y="1440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 sz="2000"/>
              </a:p>
            </p:txBody>
          </p:sp>
          <p:sp>
            <p:nvSpPr>
              <p:cNvPr id="40046" name="Line 11"/>
              <p:cNvSpPr>
                <a:spLocks noChangeShapeType="1"/>
              </p:cNvSpPr>
              <p:nvPr/>
            </p:nvSpPr>
            <p:spPr bwMode="auto">
              <a:xfrm>
                <a:off x="4032" y="1668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 sz="2000"/>
              </a:p>
            </p:txBody>
          </p:sp>
          <p:sp>
            <p:nvSpPr>
              <p:cNvPr id="40047" name="Line 12"/>
              <p:cNvSpPr>
                <a:spLocks noChangeShapeType="1"/>
              </p:cNvSpPr>
              <p:nvPr/>
            </p:nvSpPr>
            <p:spPr bwMode="auto">
              <a:xfrm>
                <a:off x="4032" y="1896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 sz="2000"/>
              </a:p>
            </p:txBody>
          </p:sp>
          <p:sp>
            <p:nvSpPr>
              <p:cNvPr id="40048" name="Line 13"/>
              <p:cNvSpPr>
                <a:spLocks noChangeShapeType="1"/>
              </p:cNvSpPr>
              <p:nvPr/>
            </p:nvSpPr>
            <p:spPr bwMode="auto">
              <a:xfrm>
                <a:off x="4032" y="2124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 sz="2000"/>
              </a:p>
            </p:txBody>
          </p:sp>
          <p:sp>
            <p:nvSpPr>
              <p:cNvPr id="40049" name="Line 14"/>
              <p:cNvSpPr>
                <a:spLocks noChangeShapeType="1"/>
              </p:cNvSpPr>
              <p:nvPr/>
            </p:nvSpPr>
            <p:spPr bwMode="auto">
              <a:xfrm>
                <a:off x="4032" y="2352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 sz="2000"/>
              </a:p>
            </p:txBody>
          </p:sp>
          <p:sp>
            <p:nvSpPr>
              <p:cNvPr id="40050" name="Line 15"/>
              <p:cNvSpPr>
                <a:spLocks noChangeShapeType="1"/>
              </p:cNvSpPr>
              <p:nvPr/>
            </p:nvSpPr>
            <p:spPr bwMode="auto">
              <a:xfrm>
                <a:off x="4608" y="1440"/>
                <a:ext cx="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 sz="2000"/>
              </a:p>
            </p:txBody>
          </p:sp>
        </p:grpSp>
        <p:grpSp>
          <p:nvGrpSpPr>
            <p:cNvPr id="4" name="Group 16"/>
            <p:cNvGrpSpPr/>
            <p:nvPr/>
          </p:nvGrpSpPr>
          <p:grpSpPr bwMode="auto">
            <a:xfrm>
              <a:off x="3771" y="1404"/>
              <a:ext cx="60" cy="1368"/>
              <a:chOff x="4032" y="864"/>
              <a:chExt cx="60" cy="1368"/>
            </a:xfrm>
          </p:grpSpPr>
          <p:sp>
            <p:nvSpPr>
              <p:cNvPr id="40034" name="Line 17"/>
              <p:cNvSpPr>
                <a:spLocks noChangeShapeType="1"/>
              </p:cNvSpPr>
              <p:nvPr/>
            </p:nvSpPr>
            <p:spPr bwMode="auto">
              <a:xfrm>
                <a:off x="4032" y="864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 sz="2000"/>
              </a:p>
            </p:txBody>
          </p:sp>
          <p:sp>
            <p:nvSpPr>
              <p:cNvPr id="40035" name="Line 18"/>
              <p:cNvSpPr>
                <a:spLocks noChangeShapeType="1"/>
              </p:cNvSpPr>
              <p:nvPr/>
            </p:nvSpPr>
            <p:spPr bwMode="auto">
              <a:xfrm>
                <a:off x="4032" y="1320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 sz="2000"/>
              </a:p>
            </p:txBody>
          </p:sp>
          <p:sp>
            <p:nvSpPr>
              <p:cNvPr id="40036" name="Line 19"/>
              <p:cNvSpPr>
                <a:spLocks noChangeShapeType="1"/>
              </p:cNvSpPr>
              <p:nvPr/>
            </p:nvSpPr>
            <p:spPr bwMode="auto">
              <a:xfrm>
                <a:off x="4032" y="1548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 sz="2000"/>
              </a:p>
            </p:txBody>
          </p:sp>
          <p:sp>
            <p:nvSpPr>
              <p:cNvPr id="40037" name="Line 20"/>
              <p:cNvSpPr>
                <a:spLocks noChangeShapeType="1"/>
              </p:cNvSpPr>
              <p:nvPr/>
            </p:nvSpPr>
            <p:spPr bwMode="auto">
              <a:xfrm>
                <a:off x="4032" y="1776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 sz="2000"/>
              </a:p>
            </p:txBody>
          </p:sp>
          <p:sp>
            <p:nvSpPr>
              <p:cNvPr id="40038" name="Line 21"/>
              <p:cNvSpPr>
                <a:spLocks noChangeShapeType="1"/>
              </p:cNvSpPr>
              <p:nvPr/>
            </p:nvSpPr>
            <p:spPr bwMode="auto">
              <a:xfrm>
                <a:off x="4032" y="2004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 sz="2000"/>
              </a:p>
            </p:txBody>
          </p:sp>
          <p:sp>
            <p:nvSpPr>
              <p:cNvPr id="40039" name="Line 22"/>
              <p:cNvSpPr>
                <a:spLocks noChangeShapeType="1"/>
              </p:cNvSpPr>
              <p:nvPr/>
            </p:nvSpPr>
            <p:spPr bwMode="auto">
              <a:xfrm>
                <a:off x="4032" y="2232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 sz="2000"/>
              </a:p>
            </p:txBody>
          </p:sp>
          <p:sp>
            <p:nvSpPr>
              <p:cNvPr id="40040" name="Line 23"/>
              <p:cNvSpPr>
                <a:spLocks noChangeShapeType="1"/>
              </p:cNvSpPr>
              <p:nvPr/>
            </p:nvSpPr>
            <p:spPr bwMode="auto">
              <a:xfrm>
                <a:off x="4032" y="1092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 sz="2000"/>
              </a:p>
            </p:txBody>
          </p:sp>
        </p:grpSp>
        <p:grpSp>
          <p:nvGrpSpPr>
            <p:cNvPr id="5" name="Group 24"/>
            <p:cNvGrpSpPr/>
            <p:nvPr/>
          </p:nvGrpSpPr>
          <p:grpSpPr bwMode="auto">
            <a:xfrm>
              <a:off x="4635" y="1416"/>
              <a:ext cx="60" cy="1368"/>
              <a:chOff x="4032" y="864"/>
              <a:chExt cx="60" cy="1368"/>
            </a:xfrm>
          </p:grpSpPr>
          <p:sp>
            <p:nvSpPr>
              <p:cNvPr id="40027" name="Line 25"/>
              <p:cNvSpPr>
                <a:spLocks noChangeShapeType="1"/>
              </p:cNvSpPr>
              <p:nvPr/>
            </p:nvSpPr>
            <p:spPr bwMode="auto">
              <a:xfrm>
                <a:off x="4032" y="864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 sz="2000"/>
              </a:p>
            </p:txBody>
          </p:sp>
          <p:sp>
            <p:nvSpPr>
              <p:cNvPr id="40028" name="Line 26"/>
              <p:cNvSpPr>
                <a:spLocks noChangeShapeType="1"/>
              </p:cNvSpPr>
              <p:nvPr/>
            </p:nvSpPr>
            <p:spPr bwMode="auto">
              <a:xfrm>
                <a:off x="4032" y="1320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 sz="2000"/>
              </a:p>
            </p:txBody>
          </p:sp>
          <p:sp>
            <p:nvSpPr>
              <p:cNvPr id="40029" name="Line 27"/>
              <p:cNvSpPr>
                <a:spLocks noChangeShapeType="1"/>
              </p:cNvSpPr>
              <p:nvPr/>
            </p:nvSpPr>
            <p:spPr bwMode="auto">
              <a:xfrm>
                <a:off x="4032" y="1548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 sz="2000"/>
              </a:p>
            </p:txBody>
          </p:sp>
          <p:sp>
            <p:nvSpPr>
              <p:cNvPr id="40030" name="Line 28"/>
              <p:cNvSpPr>
                <a:spLocks noChangeShapeType="1"/>
              </p:cNvSpPr>
              <p:nvPr/>
            </p:nvSpPr>
            <p:spPr bwMode="auto">
              <a:xfrm>
                <a:off x="4032" y="1776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 sz="2000"/>
              </a:p>
            </p:txBody>
          </p:sp>
          <p:sp>
            <p:nvSpPr>
              <p:cNvPr id="40031" name="Line 29"/>
              <p:cNvSpPr>
                <a:spLocks noChangeShapeType="1"/>
              </p:cNvSpPr>
              <p:nvPr/>
            </p:nvSpPr>
            <p:spPr bwMode="auto">
              <a:xfrm>
                <a:off x="4032" y="2004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 sz="2000"/>
              </a:p>
            </p:txBody>
          </p:sp>
          <p:sp>
            <p:nvSpPr>
              <p:cNvPr id="40032" name="Line 30"/>
              <p:cNvSpPr>
                <a:spLocks noChangeShapeType="1"/>
              </p:cNvSpPr>
              <p:nvPr/>
            </p:nvSpPr>
            <p:spPr bwMode="auto">
              <a:xfrm>
                <a:off x="4032" y="2232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 sz="2000"/>
              </a:p>
            </p:txBody>
          </p:sp>
          <p:sp>
            <p:nvSpPr>
              <p:cNvPr id="40033" name="Line 31"/>
              <p:cNvSpPr>
                <a:spLocks noChangeShapeType="1"/>
              </p:cNvSpPr>
              <p:nvPr/>
            </p:nvSpPr>
            <p:spPr bwMode="auto">
              <a:xfrm>
                <a:off x="4032" y="1092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 sz="2000"/>
              </a:p>
            </p:txBody>
          </p:sp>
        </p:grpSp>
        <p:grpSp>
          <p:nvGrpSpPr>
            <p:cNvPr id="6" name="Group 83"/>
            <p:cNvGrpSpPr/>
            <p:nvPr/>
          </p:nvGrpSpPr>
          <p:grpSpPr bwMode="auto">
            <a:xfrm>
              <a:off x="3874" y="1265"/>
              <a:ext cx="732" cy="1393"/>
              <a:chOff x="4594" y="653"/>
              <a:chExt cx="732" cy="1393"/>
            </a:xfrm>
          </p:grpSpPr>
          <p:sp>
            <p:nvSpPr>
              <p:cNvPr id="40022" name="Text Box 32"/>
              <p:cNvSpPr txBox="1">
                <a:spLocks noChangeArrowheads="1"/>
              </p:cNvSpPr>
              <p:nvPr/>
            </p:nvSpPr>
            <p:spPr bwMode="auto">
              <a:xfrm>
                <a:off x="4759" y="653"/>
                <a:ext cx="401" cy="253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 sz="2000">
                    <a:ea typeface="隶书" panose="02010509060101010101" pitchFamily="49" charset="-122"/>
                  </a:rPr>
                  <a:t>a[0]</a:t>
                </a:r>
                <a:endParaRPr lang="en-US" altLang="zh-CN" sz="2000">
                  <a:ea typeface="隶书" panose="02010509060101010101" pitchFamily="49" charset="-122"/>
                </a:endParaRPr>
              </a:p>
            </p:txBody>
          </p:sp>
          <p:sp>
            <p:nvSpPr>
              <p:cNvPr id="40023" name="Text Box 33"/>
              <p:cNvSpPr txBox="1">
                <a:spLocks noChangeArrowheads="1"/>
              </p:cNvSpPr>
              <p:nvPr/>
            </p:nvSpPr>
            <p:spPr bwMode="auto">
              <a:xfrm>
                <a:off x="4759" y="879"/>
                <a:ext cx="401" cy="253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 sz="2000">
                    <a:ea typeface="隶书" panose="02010509060101010101" pitchFamily="49" charset="-122"/>
                  </a:rPr>
                  <a:t>a[1]</a:t>
                </a:r>
                <a:endParaRPr lang="en-US" altLang="zh-CN" sz="2000">
                  <a:ea typeface="隶书" panose="02010509060101010101" pitchFamily="49" charset="-122"/>
                </a:endParaRPr>
              </a:p>
            </p:txBody>
          </p:sp>
          <p:sp>
            <p:nvSpPr>
              <p:cNvPr id="40024" name="Text Box 34"/>
              <p:cNvSpPr txBox="1">
                <a:spLocks noChangeArrowheads="1"/>
              </p:cNvSpPr>
              <p:nvPr/>
            </p:nvSpPr>
            <p:spPr bwMode="auto">
              <a:xfrm>
                <a:off x="4759" y="1105"/>
                <a:ext cx="401" cy="253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 sz="2000">
                    <a:ea typeface="隶书" panose="02010509060101010101" pitchFamily="49" charset="-122"/>
                  </a:rPr>
                  <a:t>a[2]</a:t>
                </a:r>
                <a:endParaRPr lang="en-US" altLang="zh-CN" sz="2000">
                  <a:ea typeface="隶书" panose="02010509060101010101" pitchFamily="49" charset="-122"/>
                </a:endParaRPr>
              </a:p>
            </p:txBody>
          </p:sp>
          <p:sp>
            <p:nvSpPr>
              <p:cNvPr id="40025" name="Text Box 35"/>
              <p:cNvSpPr txBox="1">
                <a:spLocks noChangeArrowheads="1"/>
              </p:cNvSpPr>
              <p:nvPr/>
            </p:nvSpPr>
            <p:spPr bwMode="auto">
              <a:xfrm>
                <a:off x="4759" y="1331"/>
                <a:ext cx="401" cy="253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 sz="2000">
                    <a:ea typeface="隶书" panose="02010509060101010101" pitchFamily="49" charset="-122"/>
                  </a:rPr>
                  <a:t>a[3]</a:t>
                </a:r>
                <a:endParaRPr lang="en-US" altLang="zh-CN" sz="2000">
                  <a:ea typeface="隶书" panose="02010509060101010101" pitchFamily="49" charset="-122"/>
                </a:endParaRPr>
              </a:p>
            </p:txBody>
          </p:sp>
          <p:sp>
            <p:nvSpPr>
              <p:cNvPr id="40026" name="Text Box 36"/>
              <p:cNvSpPr txBox="1">
                <a:spLocks noChangeArrowheads="1"/>
              </p:cNvSpPr>
              <p:nvPr/>
            </p:nvSpPr>
            <p:spPr bwMode="auto">
              <a:xfrm>
                <a:off x="4594" y="1793"/>
                <a:ext cx="732" cy="253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 sz="2000">
                    <a:ea typeface="隶书" panose="02010509060101010101" pitchFamily="49" charset="-122"/>
                  </a:rPr>
                  <a:t>a[9]</a:t>
                </a:r>
                <a:endParaRPr lang="en-US" altLang="zh-CN" sz="2000"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40008" name="Text Box 37"/>
            <p:cNvSpPr txBox="1">
              <a:spLocks noChangeArrowheads="1"/>
            </p:cNvSpPr>
            <p:nvPr/>
          </p:nvSpPr>
          <p:spPr bwMode="auto">
            <a:xfrm>
              <a:off x="4109" y="2256"/>
              <a:ext cx="308" cy="193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</a:ln>
          </p:spPr>
          <p:txBody>
            <a:bodyPr vert="eaVert"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 sz="2000">
                  <a:ea typeface="隶书" panose="02010509060101010101" pitchFamily="49" charset="-122"/>
                </a:rPr>
                <a:t>...</a:t>
              </a:r>
              <a:endParaRPr lang="en-US" altLang="zh-CN" sz="2000">
                <a:ea typeface="隶书" panose="02010509060101010101" pitchFamily="49" charset="-122"/>
              </a:endParaRPr>
            </a:p>
          </p:txBody>
        </p:sp>
        <p:sp>
          <p:nvSpPr>
            <p:cNvPr id="40009" name="Text Box 85"/>
            <p:cNvSpPr txBox="1">
              <a:spLocks noChangeArrowheads="1"/>
            </p:cNvSpPr>
            <p:nvPr/>
          </p:nvSpPr>
          <p:spPr bwMode="auto">
            <a:xfrm>
              <a:off x="3576" y="1241"/>
              <a:ext cx="204" cy="253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 sz="2000">
                  <a:solidFill>
                    <a:srgbClr val="336600"/>
                  </a:solidFill>
                  <a:ea typeface="隶书" panose="02010509060101010101" pitchFamily="49" charset="-122"/>
                </a:rPr>
                <a:t>a</a:t>
              </a:r>
              <a:endParaRPr lang="en-US" altLang="zh-CN" sz="2000">
                <a:ea typeface="隶书" panose="02010509060101010101" pitchFamily="49" charset="-122"/>
              </a:endParaRPr>
            </a:p>
          </p:txBody>
        </p:sp>
        <p:sp>
          <p:nvSpPr>
            <p:cNvPr id="40010" name="Text Box 88"/>
            <p:cNvSpPr txBox="1">
              <a:spLocks noChangeArrowheads="1"/>
            </p:cNvSpPr>
            <p:nvPr/>
          </p:nvSpPr>
          <p:spPr bwMode="auto">
            <a:xfrm>
              <a:off x="3382" y="2417"/>
              <a:ext cx="388" cy="253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 sz="2000">
                  <a:solidFill>
                    <a:srgbClr val="336600"/>
                  </a:solidFill>
                  <a:ea typeface="隶书" panose="02010509060101010101" pitchFamily="49" charset="-122"/>
                </a:rPr>
                <a:t>a+9</a:t>
              </a:r>
              <a:endParaRPr lang="en-US" altLang="zh-CN" sz="2000">
                <a:ea typeface="隶书" panose="02010509060101010101" pitchFamily="49" charset="-122"/>
              </a:endParaRPr>
            </a:p>
          </p:txBody>
        </p:sp>
        <p:sp>
          <p:nvSpPr>
            <p:cNvPr id="40011" name="Text Box 89"/>
            <p:cNvSpPr txBox="1">
              <a:spLocks noChangeArrowheads="1"/>
            </p:cNvSpPr>
            <p:nvPr/>
          </p:nvSpPr>
          <p:spPr bwMode="auto">
            <a:xfrm>
              <a:off x="3382" y="1505"/>
              <a:ext cx="388" cy="253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 sz="2000">
                  <a:solidFill>
                    <a:srgbClr val="336600"/>
                  </a:solidFill>
                  <a:ea typeface="隶书" panose="02010509060101010101" pitchFamily="49" charset="-122"/>
                </a:rPr>
                <a:t>a+1</a:t>
              </a:r>
              <a:endParaRPr lang="en-US" altLang="zh-CN" sz="2000">
                <a:ea typeface="隶书" panose="02010509060101010101" pitchFamily="49" charset="-122"/>
              </a:endParaRPr>
            </a:p>
          </p:txBody>
        </p:sp>
        <p:sp>
          <p:nvSpPr>
            <p:cNvPr id="40012" name="Text Box 90"/>
            <p:cNvSpPr txBox="1">
              <a:spLocks noChangeArrowheads="1"/>
            </p:cNvSpPr>
            <p:nvPr/>
          </p:nvSpPr>
          <p:spPr bwMode="auto">
            <a:xfrm>
              <a:off x="3382" y="1733"/>
              <a:ext cx="388" cy="253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 sz="2000">
                  <a:solidFill>
                    <a:srgbClr val="336600"/>
                  </a:solidFill>
                  <a:ea typeface="隶书" panose="02010509060101010101" pitchFamily="49" charset="-122"/>
                </a:rPr>
                <a:t>a+2</a:t>
              </a:r>
              <a:endParaRPr lang="en-US" altLang="zh-CN" sz="2000">
                <a:ea typeface="隶书" panose="02010509060101010101" pitchFamily="49" charset="-122"/>
              </a:endParaRPr>
            </a:p>
          </p:txBody>
        </p:sp>
        <p:sp>
          <p:nvSpPr>
            <p:cNvPr id="40013" name="Text Box 91"/>
            <p:cNvSpPr txBox="1">
              <a:spLocks noChangeArrowheads="1"/>
            </p:cNvSpPr>
            <p:nvPr/>
          </p:nvSpPr>
          <p:spPr bwMode="auto">
            <a:xfrm>
              <a:off x="3356" y="749"/>
              <a:ext cx="440" cy="253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en-US" sz="2000">
                  <a:solidFill>
                    <a:srgbClr val="336600"/>
                  </a:solidFill>
                  <a:ea typeface="隶书" panose="02010509060101010101" pitchFamily="49" charset="-122"/>
                </a:rPr>
                <a:t>地址</a:t>
              </a:r>
              <a:endParaRPr lang="zh-CN" altLang="en-US" sz="2000">
                <a:ea typeface="隶书" panose="02010509060101010101" pitchFamily="49" charset="-122"/>
              </a:endParaRPr>
            </a:p>
          </p:txBody>
        </p:sp>
        <p:sp>
          <p:nvSpPr>
            <p:cNvPr id="40014" name="Text Box 92"/>
            <p:cNvSpPr txBox="1">
              <a:spLocks noChangeArrowheads="1"/>
            </p:cNvSpPr>
            <p:nvPr/>
          </p:nvSpPr>
          <p:spPr bwMode="auto">
            <a:xfrm>
              <a:off x="4796" y="785"/>
              <a:ext cx="440" cy="253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en-US" sz="2000">
                  <a:solidFill>
                    <a:srgbClr val="0000FF"/>
                  </a:solidFill>
                  <a:ea typeface="隶书" panose="02010509060101010101" pitchFamily="49" charset="-122"/>
                </a:rPr>
                <a:t>元素</a:t>
              </a:r>
              <a:endParaRPr lang="zh-CN" altLang="en-US" sz="2000">
                <a:solidFill>
                  <a:srgbClr val="0000FF"/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40015" name="Text Box 93"/>
            <p:cNvSpPr txBox="1">
              <a:spLocks noChangeArrowheads="1"/>
            </p:cNvSpPr>
            <p:nvPr/>
          </p:nvSpPr>
          <p:spPr bwMode="auto">
            <a:xfrm>
              <a:off x="3935" y="3425"/>
              <a:ext cx="602" cy="253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en-US" sz="2000">
                  <a:solidFill>
                    <a:srgbClr val="336600"/>
                  </a:solidFill>
                  <a:ea typeface="隶书" panose="02010509060101010101" pitchFamily="49" charset="-122"/>
                </a:rPr>
                <a:t>下标法</a:t>
              </a:r>
              <a:endParaRPr lang="zh-CN" altLang="en-US" sz="2000">
                <a:solidFill>
                  <a:srgbClr val="336600"/>
                </a:solidFill>
                <a:ea typeface="隶书" panose="02010509060101010101" pitchFamily="49" charset="-122"/>
              </a:endParaRPr>
            </a:p>
          </p:txBody>
        </p:sp>
        <p:grpSp>
          <p:nvGrpSpPr>
            <p:cNvPr id="7" name="Group 94"/>
            <p:cNvGrpSpPr/>
            <p:nvPr/>
          </p:nvGrpSpPr>
          <p:grpSpPr bwMode="auto">
            <a:xfrm>
              <a:off x="4642" y="1277"/>
              <a:ext cx="732" cy="1393"/>
              <a:chOff x="4594" y="653"/>
              <a:chExt cx="732" cy="1393"/>
            </a:xfrm>
          </p:grpSpPr>
          <p:sp>
            <p:nvSpPr>
              <p:cNvPr id="40017" name="Text Box 95"/>
              <p:cNvSpPr txBox="1">
                <a:spLocks noChangeArrowheads="1"/>
              </p:cNvSpPr>
              <p:nvPr/>
            </p:nvSpPr>
            <p:spPr bwMode="auto">
              <a:xfrm>
                <a:off x="4759" y="653"/>
                <a:ext cx="401" cy="253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 sz="2000">
                    <a:solidFill>
                      <a:srgbClr val="0000FF"/>
                    </a:solidFill>
                    <a:ea typeface="隶书" panose="02010509060101010101" pitchFamily="49" charset="-122"/>
                  </a:rPr>
                  <a:t>a[0]</a:t>
                </a:r>
                <a:endParaRPr lang="en-US" altLang="zh-CN" sz="2000">
                  <a:solidFill>
                    <a:srgbClr val="0000FF"/>
                  </a:solidFill>
                  <a:ea typeface="隶书" panose="02010509060101010101" pitchFamily="49" charset="-122"/>
                </a:endParaRPr>
              </a:p>
            </p:txBody>
          </p:sp>
          <p:sp>
            <p:nvSpPr>
              <p:cNvPr id="40018" name="Text Box 96"/>
              <p:cNvSpPr txBox="1">
                <a:spLocks noChangeArrowheads="1"/>
              </p:cNvSpPr>
              <p:nvPr/>
            </p:nvSpPr>
            <p:spPr bwMode="auto">
              <a:xfrm>
                <a:off x="4759" y="879"/>
                <a:ext cx="401" cy="253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 sz="2000">
                    <a:solidFill>
                      <a:srgbClr val="0000FF"/>
                    </a:solidFill>
                    <a:ea typeface="隶书" panose="02010509060101010101" pitchFamily="49" charset="-122"/>
                  </a:rPr>
                  <a:t>a[1]</a:t>
                </a:r>
                <a:endParaRPr lang="en-US" altLang="zh-CN" sz="2000">
                  <a:solidFill>
                    <a:srgbClr val="0000FF"/>
                  </a:solidFill>
                  <a:ea typeface="隶书" panose="02010509060101010101" pitchFamily="49" charset="-122"/>
                </a:endParaRPr>
              </a:p>
            </p:txBody>
          </p:sp>
          <p:sp>
            <p:nvSpPr>
              <p:cNvPr id="40019" name="Text Box 97"/>
              <p:cNvSpPr txBox="1">
                <a:spLocks noChangeArrowheads="1"/>
              </p:cNvSpPr>
              <p:nvPr/>
            </p:nvSpPr>
            <p:spPr bwMode="auto">
              <a:xfrm>
                <a:off x="4759" y="1105"/>
                <a:ext cx="401" cy="253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 sz="2000">
                    <a:solidFill>
                      <a:srgbClr val="0000FF"/>
                    </a:solidFill>
                    <a:ea typeface="隶书" panose="02010509060101010101" pitchFamily="49" charset="-122"/>
                  </a:rPr>
                  <a:t>a[2]</a:t>
                </a:r>
                <a:endParaRPr lang="en-US" altLang="zh-CN" sz="2000">
                  <a:solidFill>
                    <a:srgbClr val="0000FF"/>
                  </a:solidFill>
                  <a:ea typeface="隶书" panose="02010509060101010101" pitchFamily="49" charset="-122"/>
                </a:endParaRPr>
              </a:p>
            </p:txBody>
          </p:sp>
          <p:sp>
            <p:nvSpPr>
              <p:cNvPr id="40020" name="Text Box 98"/>
              <p:cNvSpPr txBox="1">
                <a:spLocks noChangeArrowheads="1"/>
              </p:cNvSpPr>
              <p:nvPr/>
            </p:nvSpPr>
            <p:spPr bwMode="auto">
              <a:xfrm>
                <a:off x="4902" y="1331"/>
                <a:ext cx="115" cy="253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endParaRPr lang="zh-CN" altLang="zh-CN" sz="2000">
                  <a:solidFill>
                    <a:srgbClr val="0000FF"/>
                  </a:solidFill>
                  <a:ea typeface="隶书" panose="02010509060101010101" pitchFamily="49" charset="-122"/>
                </a:endParaRPr>
              </a:p>
            </p:txBody>
          </p:sp>
          <p:sp>
            <p:nvSpPr>
              <p:cNvPr id="40021" name="Text Box 99"/>
              <p:cNvSpPr txBox="1">
                <a:spLocks noChangeArrowheads="1"/>
              </p:cNvSpPr>
              <p:nvPr/>
            </p:nvSpPr>
            <p:spPr bwMode="auto">
              <a:xfrm>
                <a:off x="4594" y="1793"/>
                <a:ext cx="732" cy="253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 sz="2000">
                    <a:solidFill>
                      <a:srgbClr val="0000FF"/>
                    </a:solidFill>
                    <a:ea typeface="隶书" panose="02010509060101010101" pitchFamily="49" charset="-122"/>
                  </a:rPr>
                  <a:t>a[9]</a:t>
                </a:r>
                <a:endParaRPr lang="en-US" altLang="zh-CN" sz="2000">
                  <a:solidFill>
                    <a:srgbClr val="0000FF"/>
                  </a:solidFill>
                  <a:ea typeface="隶书" panose="02010509060101010101" pitchFamily="49" charset="-122"/>
                </a:endParaRPr>
              </a:p>
            </p:txBody>
          </p:sp>
        </p:grpSp>
      </p:grpSp>
      <p:grpSp>
        <p:nvGrpSpPr>
          <p:cNvPr id="8" name="Group 158"/>
          <p:cNvGrpSpPr/>
          <p:nvPr/>
        </p:nvGrpSpPr>
        <p:grpSpPr bwMode="auto">
          <a:xfrm>
            <a:off x="4984749" y="1828041"/>
            <a:ext cx="3203575" cy="4649788"/>
            <a:chOff x="3140" y="653"/>
            <a:chExt cx="2018" cy="2929"/>
          </a:xfrm>
        </p:grpSpPr>
        <p:grpSp>
          <p:nvGrpSpPr>
            <p:cNvPr id="9" name="Group 102"/>
            <p:cNvGrpSpPr/>
            <p:nvPr/>
          </p:nvGrpSpPr>
          <p:grpSpPr bwMode="auto">
            <a:xfrm>
              <a:off x="3555" y="888"/>
              <a:ext cx="936" cy="2376"/>
              <a:chOff x="4032" y="444"/>
              <a:chExt cx="936" cy="2376"/>
            </a:xfrm>
          </p:grpSpPr>
          <p:sp>
            <p:nvSpPr>
              <p:cNvPr id="39994" name="AutoShape 103"/>
              <p:cNvSpPr>
                <a:spLocks noChangeArrowheads="1"/>
              </p:cNvSpPr>
              <p:nvPr/>
            </p:nvSpPr>
            <p:spPr bwMode="auto">
              <a:xfrm>
                <a:off x="4032" y="444"/>
                <a:ext cx="936" cy="2376"/>
              </a:xfrm>
              <a:prstGeom prst="foldedCorner">
                <a:avLst>
                  <a:gd name="adj" fmla="val 13745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 type="none" w="lg" len="lg"/>
              </a:ln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endParaRPr lang="zh-CN" altLang="zh-CN" sz="2000">
                  <a:solidFill>
                    <a:srgbClr val="0000FF"/>
                  </a:solidFill>
                  <a:ea typeface="隶书" panose="02010509060101010101" pitchFamily="49" charset="-122"/>
                </a:endParaRPr>
              </a:p>
            </p:txBody>
          </p:sp>
          <p:sp>
            <p:nvSpPr>
              <p:cNvPr id="39995" name="Line 104"/>
              <p:cNvSpPr>
                <a:spLocks noChangeShapeType="1"/>
              </p:cNvSpPr>
              <p:nvPr/>
            </p:nvSpPr>
            <p:spPr bwMode="auto">
              <a:xfrm>
                <a:off x="4032" y="756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 sz="2000"/>
              </a:p>
            </p:txBody>
          </p:sp>
          <p:sp>
            <p:nvSpPr>
              <p:cNvPr id="39996" name="Line 105"/>
              <p:cNvSpPr>
                <a:spLocks noChangeShapeType="1"/>
              </p:cNvSpPr>
              <p:nvPr/>
            </p:nvSpPr>
            <p:spPr bwMode="auto">
              <a:xfrm>
                <a:off x="4032" y="984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 sz="2000"/>
              </a:p>
            </p:txBody>
          </p:sp>
          <p:sp>
            <p:nvSpPr>
              <p:cNvPr id="39997" name="Line 106"/>
              <p:cNvSpPr>
                <a:spLocks noChangeShapeType="1"/>
              </p:cNvSpPr>
              <p:nvPr/>
            </p:nvSpPr>
            <p:spPr bwMode="auto">
              <a:xfrm>
                <a:off x="4032" y="1212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 sz="2000"/>
              </a:p>
            </p:txBody>
          </p:sp>
          <p:sp>
            <p:nvSpPr>
              <p:cNvPr id="39998" name="Line 107"/>
              <p:cNvSpPr>
                <a:spLocks noChangeShapeType="1"/>
              </p:cNvSpPr>
              <p:nvPr/>
            </p:nvSpPr>
            <p:spPr bwMode="auto">
              <a:xfrm>
                <a:off x="4032" y="1440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 sz="2000"/>
              </a:p>
            </p:txBody>
          </p:sp>
          <p:sp>
            <p:nvSpPr>
              <p:cNvPr id="39999" name="Line 108"/>
              <p:cNvSpPr>
                <a:spLocks noChangeShapeType="1"/>
              </p:cNvSpPr>
              <p:nvPr/>
            </p:nvSpPr>
            <p:spPr bwMode="auto">
              <a:xfrm>
                <a:off x="4032" y="1668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 sz="2000"/>
              </a:p>
            </p:txBody>
          </p:sp>
          <p:sp>
            <p:nvSpPr>
              <p:cNvPr id="40000" name="Line 109"/>
              <p:cNvSpPr>
                <a:spLocks noChangeShapeType="1"/>
              </p:cNvSpPr>
              <p:nvPr/>
            </p:nvSpPr>
            <p:spPr bwMode="auto">
              <a:xfrm>
                <a:off x="4032" y="1896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 sz="2000"/>
              </a:p>
            </p:txBody>
          </p:sp>
          <p:sp>
            <p:nvSpPr>
              <p:cNvPr id="40001" name="Line 110"/>
              <p:cNvSpPr>
                <a:spLocks noChangeShapeType="1"/>
              </p:cNvSpPr>
              <p:nvPr/>
            </p:nvSpPr>
            <p:spPr bwMode="auto">
              <a:xfrm>
                <a:off x="4032" y="2124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 sz="2000"/>
              </a:p>
            </p:txBody>
          </p:sp>
          <p:sp>
            <p:nvSpPr>
              <p:cNvPr id="40002" name="Line 111"/>
              <p:cNvSpPr>
                <a:spLocks noChangeShapeType="1"/>
              </p:cNvSpPr>
              <p:nvPr/>
            </p:nvSpPr>
            <p:spPr bwMode="auto">
              <a:xfrm>
                <a:off x="4032" y="2352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 sz="2000"/>
              </a:p>
            </p:txBody>
          </p:sp>
          <p:sp>
            <p:nvSpPr>
              <p:cNvPr id="40003" name="Line 112"/>
              <p:cNvSpPr>
                <a:spLocks noChangeShapeType="1"/>
              </p:cNvSpPr>
              <p:nvPr/>
            </p:nvSpPr>
            <p:spPr bwMode="auto">
              <a:xfrm>
                <a:off x="4608" y="1440"/>
                <a:ext cx="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 sz="2000"/>
              </a:p>
            </p:txBody>
          </p:sp>
        </p:grpSp>
        <p:grpSp>
          <p:nvGrpSpPr>
            <p:cNvPr id="10" name="Group 113"/>
            <p:cNvGrpSpPr/>
            <p:nvPr/>
          </p:nvGrpSpPr>
          <p:grpSpPr bwMode="auto">
            <a:xfrm>
              <a:off x="3555" y="1308"/>
              <a:ext cx="60" cy="1368"/>
              <a:chOff x="4032" y="864"/>
              <a:chExt cx="60" cy="1368"/>
            </a:xfrm>
          </p:grpSpPr>
          <p:sp>
            <p:nvSpPr>
              <p:cNvPr id="39987" name="Line 114"/>
              <p:cNvSpPr>
                <a:spLocks noChangeShapeType="1"/>
              </p:cNvSpPr>
              <p:nvPr/>
            </p:nvSpPr>
            <p:spPr bwMode="auto">
              <a:xfrm>
                <a:off x="4032" y="864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 sz="2000"/>
              </a:p>
            </p:txBody>
          </p:sp>
          <p:sp>
            <p:nvSpPr>
              <p:cNvPr id="39988" name="Line 115"/>
              <p:cNvSpPr>
                <a:spLocks noChangeShapeType="1"/>
              </p:cNvSpPr>
              <p:nvPr/>
            </p:nvSpPr>
            <p:spPr bwMode="auto">
              <a:xfrm>
                <a:off x="4032" y="1320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 sz="2000"/>
              </a:p>
            </p:txBody>
          </p:sp>
          <p:sp>
            <p:nvSpPr>
              <p:cNvPr id="39989" name="Line 116"/>
              <p:cNvSpPr>
                <a:spLocks noChangeShapeType="1"/>
              </p:cNvSpPr>
              <p:nvPr/>
            </p:nvSpPr>
            <p:spPr bwMode="auto">
              <a:xfrm>
                <a:off x="4032" y="1548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 sz="2000"/>
              </a:p>
            </p:txBody>
          </p:sp>
          <p:sp>
            <p:nvSpPr>
              <p:cNvPr id="39990" name="Line 117"/>
              <p:cNvSpPr>
                <a:spLocks noChangeShapeType="1"/>
              </p:cNvSpPr>
              <p:nvPr/>
            </p:nvSpPr>
            <p:spPr bwMode="auto">
              <a:xfrm>
                <a:off x="4032" y="1776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 sz="2000"/>
              </a:p>
            </p:txBody>
          </p:sp>
          <p:sp>
            <p:nvSpPr>
              <p:cNvPr id="39991" name="Line 118"/>
              <p:cNvSpPr>
                <a:spLocks noChangeShapeType="1"/>
              </p:cNvSpPr>
              <p:nvPr/>
            </p:nvSpPr>
            <p:spPr bwMode="auto">
              <a:xfrm>
                <a:off x="4032" y="2004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 sz="2000"/>
              </a:p>
            </p:txBody>
          </p:sp>
          <p:sp>
            <p:nvSpPr>
              <p:cNvPr id="39992" name="Line 119"/>
              <p:cNvSpPr>
                <a:spLocks noChangeShapeType="1"/>
              </p:cNvSpPr>
              <p:nvPr/>
            </p:nvSpPr>
            <p:spPr bwMode="auto">
              <a:xfrm>
                <a:off x="4032" y="2232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 sz="2000"/>
              </a:p>
            </p:txBody>
          </p:sp>
          <p:sp>
            <p:nvSpPr>
              <p:cNvPr id="39993" name="Line 120"/>
              <p:cNvSpPr>
                <a:spLocks noChangeShapeType="1"/>
              </p:cNvSpPr>
              <p:nvPr/>
            </p:nvSpPr>
            <p:spPr bwMode="auto">
              <a:xfrm>
                <a:off x="4032" y="1092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 sz="2000"/>
              </a:p>
            </p:txBody>
          </p:sp>
        </p:grpSp>
        <p:grpSp>
          <p:nvGrpSpPr>
            <p:cNvPr id="11" name="Group 121"/>
            <p:cNvGrpSpPr/>
            <p:nvPr/>
          </p:nvGrpSpPr>
          <p:grpSpPr bwMode="auto">
            <a:xfrm>
              <a:off x="4419" y="1320"/>
              <a:ext cx="60" cy="1368"/>
              <a:chOff x="4032" y="864"/>
              <a:chExt cx="60" cy="1368"/>
            </a:xfrm>
          </p:grpSpPr>
          <p:sp>
            <p:nvSpPr>
              <p:cNvPr id="39980" name="Line 122"/>
              <p:cNvSpPr>
                <a:spLocks noChangeShapeType="1"/>
              </p:cNvSpPr>
              <p:nvPr/>
            </p:nvSpPr>
            <p:spPr bwMode="auto">
              <a:xfrm>
                <a:off x="4032" y="864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 sz="2000"/>
              </a:p>
            </p:txBody>
          </p:sp>
          <p:sp>
            <p:nvSpPr>
              <p:cNvPr id="39981" name="Line 123"/>
              <p:cNvSpPr>
                <a:spLocks noChangeShapeType="1"/>
              </p:cNvSpPr>
              <p:nvPr/>
            </p:nvSpPr>
            <p:spPr bwMode="auto">
              <a:xfrm>
                <a:off x="4032" y="1320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 sz="2000"/>
              </a:p>
            </p:txBody>
          </p:sp>
          <p:sp>
            <p:nvSpPr>
              <p:cNvPr id="39982" name="Line 124"/>
              <p:cNvSpPr>
                <a:spLocks noChangeShapeType="1"/>
              </p:cNvSpPr>
              <p:nvPr/>
            </p:nvSpPr>
            <p:spPr bwMode="auto">
              <a:xfrm>
                <a:off x="4032" y="1548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 sz="2000"/>
              </a:p>
            </p:txBody>
          </p:sp>
          <p:sp>
            <p:nvSpPr>
              <p:cNvPr id="39983" name="Line 125"/>
              <p:cNvSpPr>
                <a:spLocks noChangeShapeType="1"/>
              </p:cNvSpPr>
              <p:nvPr/>
            </p:nvSpPr>
            <p:spPr bwMode="auto">
              <a:xfrm>
                <a:off x="4032" y="1776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 sz="2000"/>
              </a:p>
            </p:txBody>
          </p:sp>
          <p:sp>
            <p:nvSpPr>
              <p:cNvPr id="39984" name="Line 126"/>
              <p:cNvSpPr>
                <a:spLocks noChangeShapeType="1"/>
              </p:cNvSpPr>
              <p:nvPr/>
            </p:nvSpPr>
            <p:spPr bwMode="auto">
              <a:xfrm>
                <a:off x="4032" y="2004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 sz="2000"/>
              </a:p>
            </p:txBody>
          </p:sp>
          <p:sp>
            <p:nvSpPr>
              <p:cNvPr id="39985" name="Line 127"/>
              <p:cNvSpPr>
                <a:spLocks noChangeShapeType="1"/>
              </p:cNvSpPr>
              <p:nvPr/>
            </p:nvSpPr>
            <p:spPr bwMode="auto">
              <a:xfrm>
                <a:off x="4032" y="2232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 sz="2000"/>
              </a:p>
            </p:txBody>
          </p:sp>
          <p:sp>
            <p:nvSpPr>
              <p:cNvPr id="39986" name="Line 128"/>
              <p:cNvSpPr>
                <a:spLocks noChangeShapeType="1"/>
              </p:cNvSpPr>
              <p:nvPr/>
            </p:nvSpPr>
            <p:spPr bwMode="auto">
              <a:xfrm>
                <a:off x="4032" y="1092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 sz="2000"/>
              </a:p>
            </p:txBody>
          </p:sp>
        </p:grpSp>
        <p:grpSp>
          <p:nvGrpSpPr>
            <p:cNvPr id="12" name="Group 129"/>
            <p:cNvGrpSpPr/>
            <p:nvPr/>
          </p:nvGrpSpPr>
          <p:grpSpPr bwMode="auto">
            <a:xfrm>
              <a:off x="3658" y="1169"/>
              <a:ext cx="732" cy="1393"/>
              <a:chOff x="4594" y="653"/>
              <a:chExt cx="732" cy="1393"/>
            </a:xfrm>
          </p:grpSpPr>
          <p:sp>
            <p:nvSpPr>
              <p:cNvPr id="39975" name="Text Box 130"/>
              <p:cNvSpPr txBox="1">
                <a:spLocks noChangeArrowheads="1"/>
              </p:cNvSpPr>
              <p:nvPr/>
            </p:nvSpPr>
            <p:spPr bwMode="auto">
              <a:xfrm>
                <a:off x="4759" y="653"/>
                <a:ext cx="401" cy="253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 sz="2000">
                    <a:ea typeface="隶书" panose="02010509060101010101" pitchFamily="49" charset="-122"/>
                  </a:rPr>
                  <a:t>a[0]</a:t>
                </a:r>
                <a:endParaRPr lang="en-US" altLang="zh-CN" sz="2000">
                  <a:ea typeface="隶书" panose="02010509060101010101" pitchFamily="49" charset="-122"/>
                </a:endParaRPr>
              </a:p>
            </p:txBody>
          </p:sp>
          <p:sp>
            <p:nvSpPr>
              <p:cNvPr id="39976" name="Text Box 131"/>
              <p:cNvSpPr txBox="1">
                <a:spLocks noChangeArrowheads="1"/>
              </p:cNvSpPr>
              <p:nvPr/>
            </p:nvSpPr>
            <p:spPr bwMode="auto">
              <a:xfrm>
                <a:off x="4759" y="879"/>
                <a:ext cx="401" cy="253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 sz="2000">
                    <a:ea typeface="隶书" panose="02010509060101010101" pitchFamily="49" charset="-122"/>
                  </a:rPr>
                  <a:t>a[1]</a:t>
                </a:r>
                <a:endParaRPr lang="en-US" altLang="zh-CN" sz="2000">
                  <a:ea typeface="隶书" panose="02010509060101010101" pitchFamily="49" charset="-122"/>
                </a:endParaRPr>
              </a:p>
            </p:txBody>
          </p:sp>
          <p:sp>
            <p:nvSpPr>
              <p:cNvPr id="39977" name="Text Box 132"/>
              <p:cNvSpPr txBox="1">
                <a:spLocks noChangeArrowheads="1"/>
              </p:cNvSpPr>
              <p:nvPr/>
            </p:nvSpPr>
            <p:spPr bwMode="auto">
              <a:xfrm>
                <a:off x="4759" y="1105"/>
                <a:ext cx="401" cy="253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 sz="2000">
                    <a:ea typeface="隶书" panose="02010509060101010101" pitchFamily="49" charset="-122"/>
                  </a:rPr>
                  <a:t>a[2]</a:t>
                </a:r>
                <a:endParaRPr lang="en-US" altLang="zh-CN" sz="2000">
                  <a:ea typeface="隶书" panose="02010509060101010101" pitchFamily="49" charset="-122"/>
                </a:endParaRPr>
              </a:p>
            </p:txBody>
          </p:sp>
          <p:sp>
            <p:nvSpPr>
              <p:cNvPr id="39978" name="Text Box 133"/>
              <p:cNvSpPr txBox="1">
                <a:spLocks noChangeArrowheads="1"/>
              </p:cNvSpPr>
              <p:nvPr/>
            </p:nvSpPr>
            <p:spPr bwMode="auto">
              <a:xfrm>
                <a:off x="4759" y="1331"/>
                <a:ext cx="401" cy="253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 sz="2000">
                    <a:ea typeface="隶书" panose="02010509060101010101" pitchFamily="49" charset="-122"/>
                  </a:rPr>
                  <a:t>a[3]</a:t>
                </a:r>
                <a:endParaRPr lang="en-US" altLang="zh-CN" sz="2000">
                  <a:ea typeface="隶书" panose="02010509060101010101" pitchFamily="49" charset="-122"/>
                </a:endParaRPr>
              </a:p>
            </p:txBody>
          </p:sp>
          <p:sp>
            <p:nvSpPr>
              <p:cNvPr id="39979" name="Text Box 134"/>
              <p:cNvSpPr txBox="1">
                <a:spLocks noChangeArrowheads="1"/>
              </p:cNvSpPr>
              <p:nvPr/>
            </p:nvSpPr>
            <p:spPr bwMode="auto">
              <a:xfrm>
                <a:off x="4594" y="1793"/>
                <a:ext cx="732" cy="253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 sz="2000">
                    <a:ea typeface="隶书" panose="02010509060101010101" pitchFamily="49" charset="-122"/>
                  </a:rPr>
                  <a:t>a[9]</a:t>
                </a:r>
                <a:endParaRPr lang="en-US" altLang="zh-CN" sz="2000"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39961" name="Text Box 135"/>
            <p:cNvSpPr txBox="1">
              <a:spLocks noChangeArrowheads="1"/>
            </p:cNvSpPr>
            <p:nvPr/>
          </p:nvSpPr>
          <p:spPr bwMode="auto">
            <a:xfrm>
              <a:off x="3893" y="2160"/>
              <a:ext cx="308" cy="193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</a:ln>
          </p:spPr>
          <p:txBody>
            <a:bodyPr vert="eaVert"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 sz="2000">
                  <a:ea typeface="隶书" panose="02010509060101010101" pitchFamily="49" charset="-122"/>
                </a:rPr>
                <a:t>...</a:t>
              </a:r>
              <a:endParaRPr lang="en-US" altLang="zh-CN" sz="2000">
                <a:ea typeface="隶书" panose="02010509060101010101" pitchFamily="49" charset="-122"/>
              </a:endParaRPr>
            </a:p>
          </p:txBody>
        </p:sp>
        <p:sp>
          <p:nvSpPr>
            <p:cNvPr id="39962" name="Text Box 136"/>
            <p:cNvSpPr txBox="1">
              <a:spLocks noChangeArrowheads="1"/>
            </p:cNvSpPr>
            <p:nvPr/>
          </p:nvSpPr>
          <p:spPr bwMode="auto">
            <a:xfrm>
              <a:off x="3356" y="1145"/>
              <a:ext cx="213" cy="253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 sz="2000">
                  <a:solidFill>
                    <a:srgbClr val="336600"/>
                  </a:solidFill>
                  <a:ea typeface="隶书" panose="02010509060101010101" pitchFamily="49" charset="-122"/>
                </a:rPr>
                <a:t>p</a:t>
              </a:r>
              <a:endParaRPr lang="en-US" altLang="zh-CN" sz="2000">
                <a:ea typeface="隶书" panose="02010509060101010101" pitchFamily="49" charset="-122"/>
              </a:endParaRPr>
            </a:p>
          </p:txBody>
        </p:sp>
        <p:sp>
          <p:nvSpPr>
            <p:cNvPr id="39963" name="Text Box 137"/>
            <p:cNvSpPr txBox="1">
              <a:spLocks noChangeArrowheads="1"/>
            </p:cNvSpPr>
            <p:nvPr/>
          </p:nvSpPr>
          <p:spPr bwMode="auto">
            <a:xfrm>
              <a:off x="3162" y="2321"/>
              <a:ext cx="397" cy="253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 sz="2000">
                  <a:solidFill>
                    <a:srgbClr val="336600"/>
                  </a:solidFill>
                  <a:ea typeface="隶书" panose="02010509060101010101" pitchFamily="49" charset="-122"/>
                </a:rPr>
                <a:t>p+9</a:t>
              </a:r>
              <a:endParaRPr lang="en-US" altLang="zh-CN" sz="2000">
                <a:ea typeface="隶书" panose="02010509060101010101" pitchFamily="49" charset="-122"/>
              </a:endParaRPr>
            </a:p>
          </p:txBody>
        </p:sp>
        <p:sp>
          <p:nvSpPr>
            <p:cNvPr id="39964" name="Text Box 138"/>
            <p:cNvSpPr txBox="1">
              <a:spLocks noChangeArrowheads="1"/>
            </p:cNvSpPr>
            <p:nvPr/>
          </p:nvSpPr>
          <p:spPr bwMode="auto">
            <a:xfrm>
              <a:off x="3162" y="1409"/>
              <a:ext cx="397" cy="253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 sz="2000">
                  <a:solidFill>
                    <a:srgbClr val="336600"/>
                  </a:solidFill>
                  <a:ea typeface="隶书" panose="02010509060101010101" pitchFamily="49" charset="-122"/>
                </a:rPr>
                <a:t>p+1</a:t>
              </a:r>
              <a:endParaRPr lang="en-US" altLang="zh-CN" sz="2000">
                <a:ea typeface="隶书" panose="02010509060101010101" pitchFamily="49" charset="-122"/>
              </a:endParaRPr>
            </a:p>
          </p:txBody>
        </p:sp>
        <p:sp>
          <p:nvSpPr>
            <p:cNvPr id="39965" name="Text Box 139"/>
            <p:cNvSpPr txBox="1">
              <a:spLocks noChangeArrowheads="1"/>
            </p:cNvSpPr>
            <p:nvPr/>
          </p:nvSpPr>
          <p:spPr bwMode="auto">
            <a:xfrm>
              <a:off x="3162" y="1637"/>
              <a:ext cx="397" cy="253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 sz="2000">
                  <a:solidFill>
                    <a:srgbClr val="336600"/>
                  </a:solidFill>
                  <a:ea typeface="隶书" panose="02010509060101010101" pitchFamily="49" charset="-122"/>
                </a:rPr>
                <a:t>p+2</a:t>
              </a:r>
              <a:endParaRPr lang="en-US" altLang="zh-CN" sz="2000">
                <a:ea typeface="隶书" panose="02010509060101010101" pitchFamily="49" charset="-122"/>
              </a:endParaRPr>
            </a:p>
          </p:txBody>
        </p:sp>
        <p:sp>
          <p:nvSpPr>
            <p:cNvPr id="39966" name="Text Box 140"/>
            <p:cNvSpPr txBox="1">
              <a:spLocks noChangeArrowheads="1"/>
            </p:cNvSpPr>
            <p:nvPr/>
          </p:nvSpPr>
          <p:spPr bwMode="auto">
            <a:xfrm>
              <a:off x="3140" y="653"/>
              <a:ext cx="440" cy="253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en-US" sz="2000">
                  <a:solidFill>
                    <a:srgbClr val="336600"/>
                  </a:solidFill>
                  <a:ea typeface="隶书" panose="02010509060101010101" pitchFamily="49" charset="-122"/>
                </a:rPr>
                <a:t>地址</a:t>
              </a:r>
              <a:endParaRPr lang="zh-CN" altLang="en-US" sz="2000">
                <a:ea typeface="隶书" panose="02010509060101010101" pitchFamily="49" charset="-122"/>
              </a:endParaRPr>
            </a:p>
          </p:txBody>
        </p:sp>
        <p:sp>
          <p:nvSpPr>
            <p:cNvPr id="39967" name="Text Box 141"/>
            <p:cNvSpPr txBox="1">
              <a:spLocks noChangeArrowheads="1"/>
            </p:cNvSpPr>
            <p:nvPr/>
          </p:nvSpPr>
          <p:spPr bwMode="auto">
            <a:xfrm>
              <a:off x="4580" y="689"/>
              <a:ext cx="440" cy="253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en-US" sz="2000">
                  <a:solidFill>
                    <a:srgbClr val="0000FF"/>
                  </a:solidFill>
                  <a:ea typeface="隶书" panose="02010509060101010101" pitchFamily="49" charset="-122"/>
                </a:rPr>
                <a:t>元素</a:t>
              </a:r>
              <a:endParaRPr lang="zh-CN" altLang="en-US" sz="2000">
                <a:solidFill>
                  <a:srgbClr val="0000FF"/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39968" name="Text Box 142"/>
            <p:cNvSpPr txBox="1">
              <a:spLocks noChangeArrowheads="1"/>
            </p:cNvSpPr>
            <p:nvPr/>
          </p:nvSpPr>
          <p:spPr bwMode="auto">
            <a:xfrm>
              <a:off x="3719" y="3329"/>
              <a:ext cx="602" cy="253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en-US" sz="2000">
                  <a:solidFill>
                    <a:srgbClr val="0000FF"/>
                  </a:solidFill>
                  <a:ea typeface="隶书" panose="02010509060101010101" pitchFamily="49" charset="-122"/>
                </a:rPr>
                <a:t>指针法</a:t>
              </a:r>
              <a:endParaRPr lang="zh-CN" altLang="en-US" sz="2000">
                <a:ea typeface="隶书" panose="02010509060101010101" pitchFamily="49" charset="-122"/>
              </a:endParaRPr>
            </a:p>
          </p:txBody>
        </p:sp>
        <p:grpSp>
          <p:nvGrpSpPr>
            <p:cNvPr id="13" name="Group 143"/>
            <p:cNvGrpSpPr/>
            <p:nvPr/>
          </p:nvGrpSpPr>
          <p:grpSpPr bwMode="auto">
            <a:xfrm>
              <a:off x="4426" y="1181"/>
              <a:ext cx="732" cy="1393"/>
              <a:chOff x="4594" y="653"/>
              <a:chExt cx="732" cy="1393"/>
            </a:xfrm>
          </p:grpSpPr>
          <p:sp>
            <p:nvSpPr>
              <p:cNvPr id="39970" name="Text Box 144"/>
              <p:cNvSpPr txBox="1">
                <a:spLocks noChangeArrowheads="1"/>
              </p:cNvSpPr>
              <p:nvPr/>
            </p:nvSpPr>
            <p:spPr bwMode="auto">
              <a:xfrm>
                <a:off x="4821" y="653"/>
                <a:ext cx="276" cy="253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en-US" sz="2000">
                    <a:solidFill>
                      <a:srgbClr val="0000FF"/>
                    </a:solidFill>
                    <a:ea typeface="隶书" panose="02010509060101010101" pitchFamily="49" charset="-122"/>
                  </a:rPr>
                  <a:t>*</a:t>
                </a:r>
                <a:r>
                  <a:rPr lang="en-US" altLang="zh-CN" sz="2000">
                    <a:solidFill>
                      <a:srgbClr val="0000FF"/>
                    </a:solidFill>
                    <a:ea typeface="隶书" panose="02010509060101010101" pitchFamily="49" charset="-122"/>
                  </a:rPr>
                  <a:t>p</a:t>
                </a:r>
                <a:endParaRPr lang="en-US" altLang="zh-CN" sz="2000">
                  <a:solidFill>
                    <a:srgbClr val="0000FF"/>
                  </a:solidFill>
                  <a:ea typeface="隶书" panose="02010509060101010101" pitchFamily="49" charset="-122"/>
                </a:endParaRPr>
              </a:p>
            </p:txBody>
          </p:sp>
          <p:sp>
            <p:nvSpPr>
              <p:cNvPr id="39971" name="Text Box 145"/>
              <p:cNvSpPr txBox="1">
                <a:spLocks noChangeArrowheads="1"/>
              </p:cNvSpPr>
              <p:nvPr/>
            </p:nvSpPr>
            <p:spPr bwMode="auto">
              <a:xfrm>
                <a:off x="4676" y="879"/>
                <a:ext cx="567" cy="253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en-US" sz="2000">
                    <a:solidFill>
                      <a:srgbClr val="0000FF"/>
                    </a:solidFill>
                    <a:ea typeface="隶书" panose="02010509060101010101" pitchFamily="49" charset="-122"/>
                  </a:rPr>
                  <a:t>*(</a:t>
                </a:r>
                <a:r>
                  <a:rPr lang="en-US" altLang="zh-CN" sz="2000">
                    <a:solidFill>
                      <a:srgbClr val="0000FF"/>
                    </a:solidFill>
                    <a:ea typeface="隶书" panose="02010509060101010101" pitchFamily="49" charset="-122"/>
                  </a:rPr>
                  <a:t>p+1)</a:t>
                </a:r>
                <a:endParaRPr lang="en-US" altLang="zh-CN" sz="2000">
                  <a:solidFill>
                    <a:srgbClr val="0000FF"/>
                  </a:solidFill>
                  <a:ea typeface="隶书" panose="02010509060101010101" pitchFamily="49" charset="-122"/>
                </a:endParaRPr>
              </a:p>
            </p:txBody>
          </p:sp>
          <p:sp>
            <p:nvSpPr>
              <p:cNvPr id="39972" name="Text Box 146"/>
              <p:cNvSpPr txBox="1">
                <a:spLocks noChangeArrowheads="1"/>
              </p:cNvSpPr>
              <p:nvPr/>
            </p:nvSpPr>
            <p:spPr bwMode="auto">
              <a:xfrm>
                <a:off x="4676" y="1105"/>
                <a:ext cx="567" cy="253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en-US" sz="2000">
                    <a:solidFill>
                      <a:srgbClr val="0000FF"/>
                    </a:solidFill>
                    <a:ea typeface="隶书" panose="02010509060101010101" pitchFamily="49" charset="-122"/>
                  </a:rPr>
                  <a:t>*(</a:t>
                </a:r>
                <a:r>
                  <a:rPr lang="en-US" altLang="zh-CN" sz="2000">
                    <a:solidFill>
                      <a:srgbClr val="0000FF"/>
                    </a:solidFill>
                    <a:ea typeface="隶书" panose="02010509060101010101" pitchFamily="49" charset="-122"/>
                  </a:rPr>
                  <a:t>p+2)</a:t>
                </a:r>
                <a:endParaRPr lang="en-US" altLang="zh-CN" sz="2000">
                  <a:solidFill>
                    <a:srgbClr val="0000FF"/>
                  </a:solidFill>
                  <a:ea typeface="隶书" panose="02010509060101010101" pitchFamily="49" charset="-122"/>
                </a:endParaRPr>
              </a:p>
            </p:txBody>
          </p:sp>
          <p:sp>
            <p:nvSpPr>
              <p:cNvPr id="39973" name="Text Box 147"/>
              <p:cNvSpPr txBox="1">
                <a:spLocks noChangeArrowheads="1"/>
              </p:cNvSpPr>
              <p:nvPr/>
            </p:nvSpPr>
            <p:spPr bwMode="auto">
              <a:xfrm>
                <a:off x="4902" y="1331"/>
                <a:ext cx="115" cy="253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endParaRPr lang="zh-CN" altLang="zh-CN" sz="2000">
                  <a:solidFill>
                    <a:srgbClr val="0000FF"/>
                  </a:solidFill>
                  <a:ea typeface="隶书" panose="02010509060101010101" pitchFamily="49" charset="-122"/>
                </a:endParaRPr>
              </a:p>
            </p:txBody>
          </p:sp>
          <p:sp>
            <p:nvSpPr>
              <p:cNvPr id="39974" name="Text Box 148"/>
              <p:cNvSpPr txBox="1">
                <a:spLocks noChangeArrowheads="1"/>
              </p:cNvSpPr>
              <p:nvPr/>
            </p:nvSpPr>
            <p:spPr bwMode="auto">
              <a:xfrm>
                <a:off x="4594" y="1793"/>
                <a:ext cx="732" cy="253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en-US" sz="2000">
                    <a:solidFill>
                      <a:srgbClr val="0000FF"/>
                    </a:solidFill>
                    <a:ea typeface="隶书" panose="02010509060101010101" pitchFamily="49" charset="-122"/>
                  </a:rPr>
                  <a:t>*(</a:t>
                </a:r>
                <a:r>
                  <a:rPr lang="en-US" altLang="zh-CN" sz="2000">
                    <a:solidFill>
                      <a:srgbClr val="0000FF"/>
                    </a:solidFill>
                    <a:ea typeface="隶书" panose="02010509060101010101" pitchFamily="49" charset="-122"/>
                  </a:rPr>
                  <a:t>p+9)</a:t>
                </a:r>
                <a:endParaRPr lang="en-US" altLang="zh-CN" sz="2000">
                  <a:solidFill>
                    <a:srgbClr val="0000FF"/>
                  </a:solidFill>
                  <a:ea typeface="隶书" panose="02010509060101010101" pitchFamily="49" charset="-122"/>
                </a:endParaRPr>
              </a:p>
            </p:txBody>
          </p:sp>
        </p:grpSp>
      </p:grpSp>
      <p:sp>
        <p:nvSpPr>
          <p:cNvPr id="140439" name="Rectangle 151"/>
          <p:cNvSpPr>
            <a:spLocks noChangeArrowheads="1"/>
          </p:cNvSpPr>
          <p:nvPr/>
        </p:nvSpPr>
        <p:spPr bwMode="auto">
          <a:xfrm>
            <a:off x="5226785" y="1191920"/>
            <a:ext cx="3395779" cy="402291"/>
          </a:xfrm>
          <a:prstGeom prst="rect">
            <a:avLst/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 type="none" w="lg" len="lg"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en-US" altLang="zh-CN" sz="2000">
                <a:solidFill>
                  <a:srgbClr val="336600"/>
                </a:solidFill>
              </a:rPr>
              <a:t>a[i] </a:t>
            </a:r>
            <a:r>
              <a:rPr lang="en-US" altLang="zh-CN" sz="2000">
                <a:sym typeface="Symbol" panose="05050102010706020507" pitchFamily="18" charset="2"/>
              </a:rPr>
              <a:t></a:t>
            </a:r>
            <a:r>
              <a:rPr lang="en-US" altLang="zh-CN" sz="2000">
                <a:solidFill>
                  <a:srgbClr val="336600"/>
                </a:solidFill>
                <a:sym typeface="Symbol" panose="05050102010706020507" pitchFamily="18" charset="2"/>
              </a:rPr>
              <a:t> p[i]</a:t>
            </a:r>
            <a:r>
              <a:rPr lang="en-US" altLang="zh-CN" sz="2000">
                <a:sym typeface="Symbol" panose="05050102010706020507" pitchFamily="18" charset="2"/>
              </a:rPr>
              <a:t>  </a:t>
            </a:r>
            <a:r>
              <a:rPr lang="en-US" altLang="zh-CN" sz="2000">
                <a:solidFill>
                  <a:srgbClr val="0000FF"/>
                </a:solidFill>
                <a:sym typeface="Symbol" panose="05050102010706020507" pitchFamily="18" charset="2"/>
              </a:rPr>
              <a:t>*(p+i) </a:t>
            </a:r>
            <a:r>
              <a:rPr lang="en-US" altLang="zh-CN" sz="2000">
                <a:sym typeface="Symbol" panose="05050102010706020507" pitchFamily="18" charset="2"/>
              </a:rPr>
              <a:t></a:t>
            </a:r>
            <a:r>
              <a:rPr lang="en-US" altLang="zh-CN" sz="2000">
                <a:solidFill>
                  <a:srgbClr val="0000FF"/>
                </a:solidFill>
                <a:sym typeface="Symbol" panose="05050102010706020507" pitchFamily="18" charset="2"/>
              </a:rPr>
              <a:t>*(a+i)</a:t>
            </a:r>
            <a:endParaRPr lang="en-US" altLang="zh-CN" sz="2000">
              <a:sym typeface="Symbol" panose="05050102010706020507" pitchFamily="18" charset="2"/>
            </a:endParaRPr>
          </a:p>
        </p:txBody>
      </p:sp>
      <p:grpSp>
        <p:nvGrpSpPr>
          <p:cNvPr id="14" name="Group 152"/>
          <p:cNvGrpSpPr/>
          <p:nvPr/>
        </p:nvGrpSpPr>
        <p:grpSpPr bwMode="auto">
          <a:xfrm>
            <a:off x="3768725" y="2647191"/>
            <a:ext cx="1162050" cy="2211388"/>
            <a:chOff x="4594" y="653"/>
            <a:chExt cx="732" cy="1393"/>
          </a:xfrm>
        </p:grpSpPr>
        <p:sp>
          <p:nvSpPr>
            <p:cNvPr id="39952" name="Text Box 153"/>
            <p:cNvSpPr txBox="1">
              <a:spLocks noChangeArrowheads="1"/>
            </p:cNvSpPr>
            <p:nvPr/>
          </p:nvSpPr>
          <p:spPr bwMode="auto">
            <a:xfrm>
              <a:off x="4825" y="653"/>
              <a:ext cx="267" cy="253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en-US" sz="2000">
                  <a:solidFill>
                    <a:srgbClr val="FF9900"/>
                  </a:solidFill>
                  <a:ea typeface="隶书" panose="02010509060101010101" pitchFamily="49" charset="-122"/>
                </a:rPr>
                <a:t>*</a:t>
              </a:r>
              <a:r>
                <a:rPr lang="en-US" altLang="zh-CN" sz="2000">
                  <a:solidFill>
                    <a:srgbClr val="FF9900"/>
                  </a:solidFill>
                  <a:ea typeface="隶书" panose="02010509060101010101" pitchFamily="49" charset="-122"/>
                </a:rPr>
                <a:t>a</a:t>
              </a:r>
              <a:endParaRPr lang="en-US" altLang="zh-CN" sz="2000">
                <a:solidFill>
                  <a:srgbClr val="FF9900"/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39953" name="Text Box 154"/>
            <p:cNvSpPr txBox="1">
              <a:spLocks noChangeArrowheads="1"/>
            </p:cNvSpPr>
            <p:nvPr/>
          </p:nvSpPr>
          <p:spPr bwMode="auto">
            <a:xfrm>
              <a:off x="4680" y="879"/>
              <a:ext cx="558" cy="253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en-US" sz="2000">
                  <a:solidFill>
                    <a:srgbClr val="FF9900"/>
                  </a:solidFill>
                  <a:ea typeface="隶书" panose="02010509060101010101" pitchFamily="49" charset="-122"/>
                </a:rPr>
                <a:t>*(</a:t>
              </a:r>
              <a:r>
                <a:rPr lang="en-US" altLang="zh-CN" sz="2000">
                  <a:solidFill>
                    <a:srgbClr val="FF9900"/>
                  </a:solidFill>
                  <a:ea typeface="隶书" panose="02010509060101010101" pitchFamily="49" charset="-122"/>
                </a:rPr>
                <a:t>a+1)</a:t>
              </a:r>
              <a:endParaRPr lang="en-US" altLang="zh-CN" sz="2000">
                <a:solidFill>
                  <a:srgbClr val="FF9900"/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39954" name="Text Box 155"/>
            <p:cNvSpPr txBox="1">
              <a:spLocks noChangeArrowheads="1"/>
            </p:cNvSpPr>
            <p:nvPr/>
          </p:nvSpPr>
          <p:spPr bwMode="auto">
            <a:xfrm>
              <a:off x="4680" y="1105"/>
              <a:ext cx="558" cy="253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en-US" sz="2000">
                  <a:solidFill>
                    <a:srgbClr val="FF9900"/>
                  </a:solidFill>
                  <a:ea typeface="隶书" panose="02010509060101010101" pitchFamily="49" charset="-122"/>
                </a:rPr>
                <a:t>*(</a:t>
              </a:r>
              <a:r>
                <a:rPr lang="en-US" altLang="zh-CN" sz="2000">
                  <a:solidFill>
                    <a:srgbClr val="FF9900"/>
                  </a:solidFill>
                  <a:ea typeface="隶书" panose="02010509060101010101" pitchFamily="49" charset="-122"/>
                </a:rPr>
                <a:t>a+2)</a:t>
              </a:r>
              <a:endParaRPr lang="en-US" altLang="zh-CN" sz="2000">
                <a:solidFill>
                  <a:srgbClr val="FF9900"/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39955" name="Text Box 156"/>
            <p:cNvSpPr txBox="1">
              <a:spLocks noChangeArrowheads="1"/>
            </p:cNvSpPr>
            <p:nvPr/>
          </p:nvSpPr>
          <p:spPr bwMode="auto">
            <a:xfrm>
              <a:off x="4902" y="1331"/>
              <a:ext cx="115" cy="253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endParaRPr lang="zh-CN" altLang="zh-CN" sz="2000">
                <a:solidFill>
                  <a:srgbClr val="FF9900"/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39956" name="Text Box 157"/>
            <p:cNvSpPr txBox="1">
              <a:spLocks noChangeArrowheads="1"/>
            </p:cNvSpPr>
            <p:nvPr/>
          </p:nvSpPr>
          <p:spPr bwMode="auto">
            <a:xfrm>
              <a:off x="4594" y="1793"/>
              <a:ext cx="732" cy="253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en-US" sz="2000">
                  <a:solidFill>
                    <a:srgbClr val="FF9900"/>
                  </a:solidFill>
                  <a:ea typeface="隶书" panose="02010509060101010101" pitchFamily="49" charset="-122"/>
                </a:rPr>
                <a:t>*(</a:t>
              </a:r>
              <a:r>
                <a:rPr lang="en-US" altLang="zh-CN" sz="2000">
                  <a:solidFill>
                    <a:srgbClr val="FF9900"/>
                  </a:solidFill>
                  <a:ea typeface="隶书" panose="02010509060101010101" pitchFamily="49" charset="-122"/>
                </a:rPr>
                <a:t>a+9)</a:t>
              </a:r>
              <a:endParaRPr lang="en-US" altLang="zh-CN" sz="2000">
                <a:solidFill>
                  <a:srgbClr val="FF9900"/>
                </a:solidFill>
                <a:ea typeface="隶书" panose="02010509060101010101" pitchFamily="49" charset="-122"/>
              </a:endParaRPr>
            </a:p>
          </p:txBody>
        </p:sp>
      </p:grpSp>
      <p:grpSp>
        <p:nvGrpSpPr>
          <p:cNvPr id="15" name="Group 159"/>
          <p:cNvGrpSpPr/>
          <p:nvPr/>
        </p:nvGrpSpPr>
        <p:grpSpPr bwMode="auto">
          <a:xfrm>
            <a:off x="7981950" y="2704341"/>
            <a:ext cx="1162050" cy="2211388"/>
            <a:chOff x="4594" y="653"/>
            <a:chExt cx="732" cy="1393"/>
          </a:xfrm>
        </p:grpSpPr>
        <p:sp>
          <p:nvSpPr>
            <p:cNvPr id="39947" name="Text Box 160"/>
            <p:cNvSpPr txBox="1">
              <a:spLocks noChangeArrowheads="1"/>
            </p:cNvSpPr>
            <p:nvPr/>
          </p:nvSpPr>
          <p:spPr bwMode="auto">
            <a:xfrm>
              <a:off x="4753" y="653"/>
              <a:ext cx="410" cy="253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 sz="2000">
                  <a:solidFill>
                    <a:srgbClr val="990000"/>
                  </a:solidFill>
                  <a:ea typeface="隶书" panose="02010509060101010101" pitchFamily="49" charset="-122"/>
                </a:rPr>
                <a:t>p[0]</a:t>
              </a:r>
              <a:endParaRPr lang="en-US" altLang="zh-CN" sz="2000">
                <a:solidFill>
                  <a:srgbClr val="990000"/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39948" name="Text Box 161"/>
            <p:cNvSpPr txBox="1">
              <a:spLocks noChangeArrowheads="1"/>
            </p:cNvSpPr>
            <p:nvPr/>
          </p:nvSpPr>
          <p:spPr bwMode="auto">
            <a:xfrm>
              <a:off x="4753" y="879"/>
              <a:ext cx="410" cy="253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 sz="2000">
                  <a:solidFill>
                    <a:srgbClr val="990000"/>
                  </a:solidFill>
                  <a:ea typeface="隶书" panose="02010509060101010101" pitchFamily="49" charset="-122"/>
                </a:rPr>
                <a:t>p[1]</a:t>
              </a:r>
              <a:endParaRPr lang="en-US" altLang="zh-CN" sz="2000">
                <a:solidFill>
                  <a:srgbClr val="990000"/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39949" name="Text Box 162"/>
            <p:cNvSpPr txBox="1">
              <a:spLocks noChangeArrowheads="1"/>
            </p:cNvSpPr>
            <p:nvPr/>
          </p:nvSpPr>
          <p:spPr bwMode="auto">
            <a:xfrm>
              <a:off x="4753" y="1105"/>
              <a:ext cx="410" cy="253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 sz="2000">
                  <a:solidFill>
                    <a:srgbClr val="990000"/>
                  </a:solidFill>
                  <a:ea typeface="隶书" panose="02010509060101010101" pitchFamily="49" charset="-122"/>
                </a:rPr>
                <a:t>p[2]</a:t>
              </a:r>
              <a:endParaRPr lang="en-US" altLang="zh-CN" sz="2000">
                <a:solidFill>
                  <a:srgbClr val="990000"/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39950" name="Text Box 163"/>
            <p:cNvSpPr txBox="1">
              <a:spLocks noChangeArrowheads="1"/>
            </p:cNvSpPr>
            <p:nvPr/>
          </p:nvSpPr>
          <p:spPr bwMode="auto">
            <a:xfrm>
              <a:off x="4902" y="1331"/>
              <a:ext cx="115" cy="253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endParaRPr lang="zh-CN" altLang="zh-CN" sz="2000">
                <a:solidFill>
                  <a:srgbClr val="990000"/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39951" name="Text Box 164"/>
            <p:cNvSpPr txBox="1">
              <a:spLocks noChangeArrowheads="1"/>
            </p:cNvSpPr>
            <p:nvPr/>
          </p:nvSpPr>
          <p:spPr bwMode="auto">
            <a:xfrm>
              <a:off x="4594" y="1793"/>
              <a:ext cx="732" cy="253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 sz="2000">
                  <a:solidFill>
                    <a:srgbClr val="990000"/>
                  </a:solidFill>
                  <a:ea typeface="隶书" panose="02010509060101010101" pitchFamily="49" charset="-122"/>
                </a:rPr>
                <a:t>p[9]</a:t>
              </a:r>
              <a:endParaRPr lang="en-US" altLang="zh-CN" sz="2000">
                <a:solidFill>
                  <a:srgbClr val="990000"/>
                </a:solidFill>
                <a:ea typeface="隶书" panose="02010509060101010101" pitchFamily="49" charset="-122"/>
              </a:endParaRPr>
            </a:p>
          </p:txBody>
        </p:sp>
      </p:grpSp>
      <p:sp>
        <p:nvSpPr>
          <p:cNvPr id="140456" name="Rectangle 168"/>
          <p:cNvSpPr>
            <a:spLocks noChangeArrowheads="1"/>
          </p:cNvSpPr>
          <p:nvPr/>
        </p:nvSpPr>
        <p:spPr bwMode="auto">
          <a:xfrm>
            <a:off x="1465650" y="1077620"/>
            <a:ext cx="2647176" cy="402291"/>
          </a:xfrm>
          <a:prstGeom prst="rect">
            <a:avLst/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 type="none" w="lg" len="lg"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en-US" altLang="zh-CN" sz="2000" dirty="0" err="1">
                <a:solidFill>
                  <a:srgbClr val="336600"/>
                </a:solidFill>
              </a:rPr>
              <a:t>int</a:t>
            </a:r>
            <a:r>
              <a:rPr lang="en-US" altLang="zh-CN" sz="2000" dirty="0">
                <a:solidFill>
                  <a:srgbClr val="336600"/>
                </a:solidFill>
              </a:rPr>
              <a:t>  a[10],   *p</a:t>
            </a:r>
            <a:r>
              <a:rPr lang="en-US" altLang="zh-CN" sz="2000" dirty="0">
                <a:solidFill>
                  <a:srgbClr val="007E39"/>
                </a:solidFill>
              </a:rPr>
              <a:t>=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&amp;a[0]</a:t>
            </a:r>
            <a:r>
              <a:rPr lang="en-US" altLang="zh-CN" sz="20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en-US" altLang="zh-CN" sz="2000" dirty="0">
              <a:solidFill>
                <a:srgbClr val="007E3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Symbol" panose="05050102010706020507" pitchFamily="18" charset="2"/>
            </a:endParaRPr>
          </a:p>
        </p:txBody>
      </p:sp>
      <p:sp>
        <p:nvSpPr>
          <p:cNvPr id="140457" name="Rectangle 169"/>
          <p:cNvSpPr>
            <a:spLocks noChangeArrowheads="1"/>
          </p:cNvSpPr>
          <p:nvPr/>
        </p:nvSpPr>
        <p:spPr bwMode="auto">
          <a:xfrm>
            <a:off x="2774701" y="5571832"/>
            <a:ext cx="1957885" cy="402291"/>
          </a:xfrm>
          <a:prstGeom prst="rect">
            <a:avLst/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 type="none" w="lg" len="lg"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en-US" altLang="zh-CN" sz="2000" dirty="0">
                <a:solidFill>
                  <a:srgbClr val="336600"/>
                </a:solidFill>
              </a:rPr>
              <a:t>a=a+1; </a:t>
            </a:r>
            <a:r>
              <a:rPr lang="en-US" altLang="zh-CN" sz="2000" b="1" dirty="0">
                <a:solidFill>
                  <a:srgbClr val="FF0000"/>
                </a:solidFill>
              </a:rPr>
              <a:t>×</a:t>
            </a:r>
            <a:r>
              <a:rPr lang="en-US" altLang="zh-CN" sz="2000" dirty="0">
                <a:solidFill>
                  <a:srgbClr val="336600"/>
                </a:solidFill>
              </a:rPr>
              <a:t> a++;</a:t>
            </a:r>
            <a:r>
              <a:rPr lang="en-US" altLang="zh-CN" sz="2000" b="1" dirty="0">
                <a:solidFill>
                  <a:srgbClr val="FF0000"/>
                </a:solidFill>
              </a:rPr>
              <a:t>×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140458" name="Rectangle 170"/>
          <p:cNvSpPr>
            <a:spLocks noChangeArrowheads="1"/>
          </p:cNvSpPr>
          <p:nvPr/>
        </p:nvSpPr>
        <p:spPr bwMode="auto">
          <a:xfrm>
            <a:off x="6192115" y="5590882"/>
            <a:ext cx="2055668" cy="402291"/>
          </a:xfrm>
          <a:prstGeom prst="rect">
            <a:avLst/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 type="none" w="lg" len="lg"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en-US" altLang="zh-CN" sz="2000" dirty="0">
                <a:solidFill>
                  <a:srgbClr val="336600"/>
                </a:solidFill>
              </a:rPr>
              <a:t>p=p+1;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√</a:t>
            </a:r>
            <a:r>
              <a:rPr lang="en-US" altLang="zh-CN" sz="2000" dirty="0">
                <a:solidFill>
                  <a:srgbClr val="336600"/>
                </a:solidFill>
              </a:rPr>
              <a:t> p++;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√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" name="Rectangle 9"/>
          <p:cNvSpPr txBox="1">
            <a:spLocks noChangeArrowheads="1"/>
          </p:cNvSpPr>
          <p:nvPr/>
        </p:nvSpPr>
        <p:spPr bwMode="auto">
          <a:xfrm>
            <a:off x="1122324" y="377399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2. </a:t>
            </a:r>
            <a:r>
              <a:rPr lang="zh-CN" altLang="en-US" dirty="0">
                <a:ea typeface="宋体" panose="02010600030101010101" pitchFamily="2" charset="-122"/>
              </a:rPr>
              <a:t>通过指针引用数组元素 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4800" dirty="0">
              <a:ea typeface="宋体" panose="02010600030101010101" pitchFamily="2" charset="-122"/>
            </a:endParaRPr>
          </a:p>
        </p:txBody>
      </p:sp>
      <p:sp>
        <p:nvSpPr>
          <p:cNvPr id="115" name="Rectangle 168"/>
          <p:cNvSpPr>
            <a:spLocks noChangeArrowheads="1"/>
          </p:cNvSpPr>
          <p:nvPr/>
        </p:nvSpPr>
        <p:spPr bwMode="auto">
          <a:xfrm>
            <a:off x="1476000" y="1548000"/>
            <a:ext cx="2547790" cy="402291"/>
          </a:xfrm>
          <a:prstGeom prst="rect">
            <a:avLst/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 type="none" w="lg" len="lg"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zh-CN" alt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或</a:t>
            </a:r>
            <a:r>
              <a:rPr lang="zh-CN" altLang="en-US" sz="2000" dirty="0">
                <a:solidFill>
                  <a:srgbClr val="33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sz="2000" dirty="0">
                <a:solidFill>
                  <a:srgbClr val="336600"/>
                </a:solidFill>
              </a:rPr>
              <a:t> </a:t>
            </a:r>
            <a:r>
              <a:rPr lang="en-US" altLang="zh-CN" sz="2000" dirty="0" err="1">
                <a:solidFill>
                  <a:srgbClr val="336600"/>
                </a:solidFill>
              </a:rPr>
              <a:t>int</a:t>
            </a:r>
            <a:r>
              <a:rPr lang="en-US" altLang="zh-CN" sz="2000" dirty="0">
                <a:solidFill>
                  <a:srgbClr val="336600"/>
                </a:solidFill>
              </a:rPr>
              <a:t>  a[10],   *p=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altLang="zh-CN" sz="2000" dirty="0">
                <a:solidFill>
                  <a:srgbClr val="336600"/>
                </a:solidFill>
              </a:rPr>
              <a:t>;</a:t>
            </a:r>
            <a:endParaRPr lang="en-US" altLang="zh-CN" sz="20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04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404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404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404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439" grpId="0" animBg="1" autoUpdateAnimBg="0"/>
      <p:bldP spid="140456" grpId="0" animBg="1" autoUpdateAnimBg="0"/>
      <p:bldP spid="140457" grpId="0" animBg="1" autoUpdateAnimBg="0"/>
      <p:bldP spid="140458" grpId="0" animBg="1" autoUpdateAnimBg="0"/>
      <p:bldP spid="115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0"/>
          <p:cNvGrpSpPr/>
          <p:nvPr/>
        </p:nvGrpSpPr>
        <p:grpSpPr bwMode="auto">
          <a:xfrm>
            <a:off x="5734050" y="1600200"/>
            <a:ext cx="2351088" cy="3771900"/>
            <a:chOff x="3612" y="1008"/>
            <a:chExt cx="1481" cy="2376"/>
          </a:xfrm>
        </p:grpSpPr>
        <p:grpSp>
          <p:nvGrpSpPr>
            <p:cNvPr id="3" name="Group 66"/>
            <p:cNvGrpSpPr/>
            <p:nvPr/>
          </p:nvGrpSpPr>
          <p:grpSpPr bwMode="auto">
            <a:xfrm>
              <a:off x="4157" y="1008"/>
              <a:ext cx="936" cy="2376"/>
              <a:chOff x="4157" y="1008"/>
              <a:chExt cx="936" cy="2376"/>
            </a:xfrm>
          </p:grpSpPr>
          <p:grpSp>
            <p:nvGrpSpPr>
              <p:cNvPr id="4" name="Group 10"/>
              <p:cNvGrpSpPr/>
              <p:nvPr/>
            </p:nvGrpSpPr>
            <p:grpSpPr bwMode="auto">
              <a:xfrm>
                <a:off x="4157" y="1008"/>
                <a:ext cx="936" cy="2376"/>
                <a:chOff x="4032" y="444"/>
                <a:chExt cx="936" cy="2376"/>
              </a:xfrm>
            </p:grpSpPr>
            <p:sp>
              <p:nvSpPr>
                <p:cNvPr id="6184" name="AutoShape 11"/>
                <p:cNvSpPr>
                  <a:spLocks noChangeArrowheads="1"/>
                </p:cNvSpPr>
                <p:nvPr/>
              </p:nvSpPr>
              <p:spPr bwMode="auto">
                <a:xfrm>
                  <a:off x="4032" y="444"/>
                  <a:ext cx="936" cy="2376"/>
                </a:xfrm>
                <a:prstGeom prst="foldedCorner">
                  <a:avLst>
                    <a:gd name="adj" fmla="val 13745"/>
                  </a:avLst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wrap="none" lIns="90000" tIns="46800" rIns="90000" bIns="46800" anchor="ctr"/>
                <a:lstStyle/>
                <a:p>
                  <a:pPr algn="ctr" eaLnBrk="1" hangingPunct="1"/>
                  <a:endParaRPr lang="zh-CN" altLang="zh-CN">
                    <a:solidFill>
                      <a:srgbClr val="0000FF"/>
                    </a:solidFill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6185" name="Line 12"/>
                <p:cNvSpPr>
                  <a:spLocks noChangeShapeType="1"/>
                </p:cNvSpPr>
                <p:nvPr/>
              </p:nvSpPr>
              <p:spPr bwMode="auto">
                <a:xfrm>
                  <a:off x="4032" y="756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86" name="Line 13"/>
                <p:cNvSpPr>
                  <a:spLocks noChangeShapeType="1"/>
                </p:cNvSpPr>
                <p:nvPr/>
              </p:nvSpPr>
              <p:spPr bwMode="auto">
                <a:xfrm>
                  <a:off x="4032" y="984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87" name="Line 14"/>
                <p:cNvSpPr>
                  <a:spLocks noChangeShapeType="1"/>
                </p:cNvSpPr>
                <p:nvPr/>
              </p:nvSpPr>
              <p:spPr bwMode="auto">
                <a:xfrm>
                  <a:off x="4032" y="1212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88" name="Line 15"/>
                <p:cNvSpPr>
                  <a:spLocks noChangeShapeType="1"/>
                </p:cNvSpPr>
                <p:nvPr/>
              </p:nvSpPr>
              <p:spPr bwMode="auto">
                <a:xfrm>
                  <a:off x="4032" y="1440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89" name="Line 16"/>
                <p:cNvSpPr>
                  <a:spLocks noChangeShapeType="1"/>
                </p:cNvSpPr>
                <p:nvPr/>
              </p:nvSpPr>
              <p:spPr bwMode="auto">
                <a:xfrm>
                  <a:off x="4032" y="1668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90" name="Line 17"/>
                <p:cNvSpPr>
                  <a:spLocks noChangeShapeType="1"/>
                </p:cNvSpPr>
                <p:nvPr/>
              </p:nvSpPr>
              <p:spPr bwMode="auto">
                <a:xfrm>
                  <a:off x="4032" y="1896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91" name="Line 18"/>
                <p:cNvSpPr>
                  <a:spLocks noChangeShapeType="1"/>
                </p:cNvSpPr>
                <p:nvPr/>
              </p:nvSpPr>
              <p:spPr bwMode="auto">
                <a:xfrm>
                  <a:off x="4032" y="2124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92" name="Line 19"/>
                <p:cNvSpPr>
                  <a:spLocks noChangeShapeType="1"/>
                </p:cNvSpPr>
                <p:nvPr/>
              </p:nvSpPr>
              <p:spPr bwMode="auto">
                <a:xfrm>
                  <a:off x="4032" y="2352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93" name="Line 20"/>
                <p:cNvSpPr>
                  <a:spLocks noChangeShapeType="1"/>
                </p:cNvSpPr>
                <p:nvPr/>
              </p:nvSpPr>
              <p:spPr bwMode="auto">
                <a:xfrm>
                  <a:off x="4608" y="1440"/>
                  <a:ext cx="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21"/>
              <p:cNvGrpSpPr/>
              <p:nvPr/>
            </p:nvGrpSpPr>
            <p:grpSpPr bwMode="auto">
              <a:xfrm>
                <a:off x="4157" y="1428"/>
                <a:ext cx="60" cy="1368"/>
                <a:chOff x="4032" y="864"/>
                <a:chExt cx="60" cy="1368"/>
              </a:xfrm>
            </p:grpSpPr>
            <p:sp>
              <p:nvSpPr>
                <p:cNvPr id="6177" name="Line 22"/>
                <p:cNvSpPr>
                  <a:spLocks noChangeShapeType="1"/>
                </p:cNvSpPr>
                <p:nvPr/>
              </p:nvSpPr>
              <p:spPr bwMode="auto">
                <a:xfrm>
                  <a:off x="4032" y="864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78" name="Line 23"/>
                <p:cNvSpPr>
                  <a:spLocks noChangeShapeType="1"/>
                </p:cNvSpPr>
                <p:nvPr/>
              </p:nvSpPr>
              <p:spPr bwMode="auto">
                <a:xfrm>
                  <a:off x="4032" y="1320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79" name="Line 24"/>
                <p:cNvSpPr>
                  <a:spLocks noChangeShapeType="1"/>
                </p:cNvSpPr>
                <p:nvPr/>
              </p:nvSpPr>
              <p:spPr bwMode="auto">
                <a:xfrm>
                  <a:off x="4032" y="154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80" name="Line 25"/>
                <p:cNvSpPr>
                  <a:spLocks noChangeShapeType="1"/>
                </p:cNvSpPr>
                <p:nvPr/>
              </p:nvSpPr>
              <p:spPr bwMode="auto">
                <a:xfrm>
                  <a:off x="4032" y="1776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81" name="Line 26"/>
                <p:cNvSpPr>
                  <a:spLocks noChangeShapeType="1"/>
                </p:cNvSpPr>
                <p:nvPr/>
              </p:nvSpPr>
              <p:spPr bwMode="auto">
                <a:xfrm>
                  <a:off x="4032" y="2004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82" name="Line 27"/>
                <p:cNvSpPr>
                  <a:spLocks noChangeShapeType="1"/>
                </p:cNvSpPr>
                <p:nvPr/>
              </p:nvSpPr>
              <p:spPr bwMode="auto">
                <a:xfrm>
                  <a:off x="4032" y="22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83" name="Line 28"/>
                <p:cNvSpPr>
                  <a:spLocks noChangeShapeType="1"/>
                </p:cNvSpPr>
                <p:nvPr/>
              </p:nvSpPr>
              <p:spPr bwMode="auto">
                <a:xfrm>
                  <a:off x="4032" y="109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Group 29"/>
              <p:cNvGrpSpPr/>
              <p:nvPr/>
            </p:nvGrpSpPr>
            <p:grpSpPr bwMode="auto">
              <a:xfrm>
                <a:off x="5021" y="1440"/>
                <a:ext cx="60" cy="1368"/>
                <a:chOff x="4032" y="864"/>
                <a:chExt cx="60" cy="1368"/>
              </a:xfrm>
            </p:grpSpPr>
            <p:sp>
              <p:nvSpPr>
                <p:cNvPr id="6170" name="Line 30"/>
                <p:cNvSpPr>
                  <a:spLocks noChangeShapeType="1"/>
                </p:cNvSpPr>
                <p:nvPr/>
              </p:nvSpPr>
              <p:spPr bwMode="auto">
                <a:xfrm>
                  <a:off x="4032" y="864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71" name="Line 31"/>
                <p:cNvSpPr>
                  <a:spLocks noChangeShapeType="1"/>
                </p:cNvSpPr>
                <p:nvPr/>
              </p:nvSpPr>
              <p:spPr bwMode="auto">
                <a:xfrm>
                  <a:off x="4032" y="1320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72" name="Line 32"/>
                <p:cNvSpPr>
                  <a:spLocks noChangeShapeType="1"/>
                </p:cNvSpPr>
                <p:nvPr/>
              </p:nvSpPr>
              <p:spPr bwMode="auto">
                <a:xfrm>
                  <a:off x="4032" y="154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73" name="Line 33"/>
                <p:cNvSpPr>
                  <a:spLocks noChangeShapeType="1"/>
                </p:cNvSpPr>
                <p:nvPr/>
              </p:nvSpPr>
              <p:spPr bwMode="auto">
                <a:xfrm>
                  <a:off x="4032" y="1776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74" name="Line 34"/>
                <p:cNvSpPr>
                  <a:spLocks noChangeShapeType="1"/>
                </p:cNvSpPr>
                <p:nvPr/>
              </p:nvSpPr>
              <p:spPr bwMode="auto">
                <a:xfrm>
                  <a:off x="4032" y="2004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75" name="Line 35"/>
                <p:cNvSpPr>
                  <a:spLocks noChangeShapeType="1"/>
                </p:cNvSpPr>
                <p:nvPr/>
              </p:nvSpPr>
              <p:spPr bwMode="auto">
                <a:xfrm>
                  <a:off x="4032" y="22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76" name="Line 36"/>
                <p:cNvSpPr>
                  <a:spLocks noChangeShapeType="1"/>
                </p:cNvSpPr>
                <p:nvPr/>
              </p:nvSpPr>
              <p:spPr bwMode="auto">
                <a:xfrm>
                  <a:off x="4032" y="109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7" name="Group 59"/>
            <p:cNvGrpSpPr/>
            <p:nvPr/>
          </p:nvGrpSpPr>
          <p:grpSpPr bwMode="auto">
            <a:xfrm>
              <a:off x="3612" y="1284"/>
              <a:ext cx="732" cy="1188"/>
              <a:chOff x="4260" y="1272"/>
              <a:chExt cx="732" cy="1188"/>
            </a:xfrm>
          </p:grpSpPr>
          <p:sp>
            <p:nvSpPr>
              <p:cNvPr id="6162" name="Text Box 60"/>
              <p:cNvSpPr txBox="1">
                <a:spLocks noChangeArrowheads="1"/>
              </p:cNvSpPr>
              <p:nvPr/>
            </p:nvSpPr>
            <p:spPr bwMode="auto">
              <a:xfrm>
                <a:off x="4414" y="1272"/>
                <a:ext cx="423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>
                    <a:ea typeface="隶书" panose="02010509060101010101" pitchFamily="49" charset="-122"/>
                  </a:rPr>
                  <a:t>a[0]</a:t>
                </a:r>
                <a:endParaRPr lang="en-US" altLang="zh-CN">
                  <a:ea typeface="隶书" panose="02010509060101010101" pitchFamily="49" charset="-122"/>
                </a:endParaRPr>
              </a:p>
            </p:txBody>
          </p:sp>
          <p:sp>
            <p:nvSpPr>
              <p:cNvPr id="6163" name="Text Box 61"/>
              <p:cNvSpPr txBox="1">
                <a:spLocks noChangeArrowheads="1"/>
              </p:cNvSpPr>
              <p:nvPr/>
            </p:nvSpPr>
            <p:spPr bwMode="auto">
              <a:xfrm>
                <a:off x="4414" y="1498"/>
                <a:ext cx="423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>
                    <a:ea typeface="隶书" panose="02010509060101010101" pitchFamily="49" charset="-122"/>
                  </a:rPr>
                  <a:t>a[1]</a:t>
                </a:r>
                <a:endParaRPr lang="en-US" altLang="zh-CN">
                  <a:ea typeface="隶书" panose="02010509060101010101" pitchFamily="49" charset="-122"/>
                </a:endParaRPr>
              </a:p>
            </p:txBody>
          </p:sp>
          <p:sp>
            <p:nvSpPr>
              <p:cNvPr id="6164" name="Text Box 62"/>
              <p:cNvSpPr txBox="1">
                <a:spLocks noChangeArrowheads="1"/>
              </p:cNvSpPr>
              <p:nvPr/>
            </p:nvSpPr>
            <p:spPr bwMode="auto">
              <a:xfrm>
                <a:off x="4414" y="1724"/>
                <a:ext cx="423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>
                    <a:ea typeface="隶书" panose="02010509060101010101" pitchFamily="49" charset="-122"/>
                  </a:rPr>
                  <a:t>a[2]</a:t>
                </a:r>
                <a:endParaRPr lang="en-US" altLang="zh-CN">
                  <a:ea typeface="隶书" panose="02010509060101010101" pitchFamily="49" charset="-122"/>
                </a:endParaRPr>
              </a:p>
            </p:txBody>
          </p:sp>
          <p:sp>
            <p:nvSpPr>
              <p:cNvPr id="6165" name="Text Box 63"/>
              <p:cNvSpPr txBox="1">
                <a:spLocks noChangeArrowheads="1"/>
              </p:cNvSpPr>
              <p:nvPr/>
            </p:nvSpPr>
            <p:spPr bwMode="auto">
              <a:xfrm>
                <a:off x="4414" y="1950"/>
                <a:ext cx="423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>
                    <a:ea typeface="隶书" panose="02010509060101010101" pitchFamily="49" charset="-122"/>
                  </a:rPr>
                  <a:t>a[3]</a:t>
                </a:r>
                <a:endParaRPr lang="en-US" altLang="zh-CN">
                  <a:ea typeface="隶书" panose="02010509060101010101" pitchFamily="49" charset="-122"/>
                </a:endParaRPr>
              </a:p>
            </p:txBody>
          </p:sp>
          <p:sp>
            <p:nvSpPr>
              <p:cNvPr id="6166" name="Text Box 64"/>
              <p:cNvSpPr txBox="1">
                <a:spLocks noChangeArrowheads="1"/>
              </p:cNvSpPr>
              <p:nvPr/>
            </p:nvSpPr>
            <p:spPr bwMode="auto">
              <a:xfrm>
                <a:off x="4260" y="2172"/>
                <a:ext cx="732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>
                    <a:ea typeface="隶书" panose="02010509060101010101" pitchFamily="49" charset="-122"/>
                  </a:rPr>
                  <a:t>a[4]</a:t>
                </a:r>
                <a:endParaRPr lang="en-US" altLang="zh-CN">
                  <a:ea typeface="隶书" panose="02010509060101010101" pitchFamily="49" charset="-122"/>
                </a:endParaRPr>
              </a:p>
            </p:txBody>
          </p:sp>
        </p:grpSp>
      </p:grp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273050" y="965200"/>
            <a:ext cx="6287299" cy="5262979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dirty="0"/>
              <a:t>void main()</a:t>
            </a:r>
            <a:endParaRPr lang="en-US" altLang="zh-CN" sz="2400" dirty="0"/>
          </a:p>
          <a:p>
            <a:r>
              <a:rPr lang="en-US" altLang="zh-CN" sz="2400" dirty="0"/>
              <a:t>{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a[5],*</a:t>
            </a:r>
            <a:r>
              <a:rPr lang="en-US" altLang="zh-CN" sz="2400" dirty="0" err="1"/>
              <a:t>pa,i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r>
              <a:rPr lang="en-US" altLang="zh-CN" sz="2400" dirty="0"/>
              <a:t>for(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=0;i&lt;5;i++)</a:t>
            </a:r>
            <a:endParaRPr lang="en-US" altLang="zh-CN" sz="2400" dirty="0"/>
          </a:p>
          <a:p>
            <a:r>
              <a:rPr lang="en-US" altLang="zh-CN" sz="2400" dirty="0"/>
              <a:t>     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]=i+1;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pa=a;</a:t>
            </a:r>
            <a:endParaRPr lang="en-US" altLang="zh-CN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400" dirty="0"/>
              <a:t>for(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=0;i&lt;5;i++)</a:t>
            </a:r>
            <a:endParaRPr lang="en-US" altLang="zh-CN" sz="2400" dirty="0"/>
          </a:p>
          <a:p>
            <a:r>
              <a:rPr lang="en-US" altLang="zh-CN" sz="2400" dirty="0"/>
              <a:t>    cout&lt;&lt;"*(pa+"&lt;&lt;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&lt;&lt;"):"&lt;&lt;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*(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pa+i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altLang="zh-CN" sz="2400" dirty="0"/>
              <a:t>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r>
              <a:rPr lang="en-US" altLang="zh-CN" sz="2400" dirty="0"/>
              <a:t>for(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=0;i&lt;5;i++)</a:t>
            </a:r>
            <a:endParaRPr lang="en-US" altLang="zh-CN" sz="2400" dirty="0"/>
          </a:p>
          <a:p>
            <a:r>
              <a:rPr lang="en-US" altLang="zh-CN" sz="2400" dirty="0"/>
              <a:t>    cout&lt;&lt;"*(a+"&lt;&lt;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&lt;&lt;"):"&lt;&lt;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*(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a+i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altLang="zh-CN" sz="2400" dirty="0"/>
              <a:t>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r>
              <a:rPr lang="en-US" altLang="zh-CN" sz="2400" dirty="0"/>
              <a:t>for(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=0;i&lt;5;i++)</a:t>
            </a:r>
            <a:endParaRPr lang="en-US" altLang="zh-CN" sz="2400" dirty="0"/>
          </a:p>
          <a:p>
            <a:r>
              <a:rPr lang="en-US" altLang="zh-CN" sz="2400" dirty="0"/>
              <a:t>    cout&lt;&lt;"pa["&lt;&lt;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&lt;&lt;"]:"&lt;&lt;&lt;&lt;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pa[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en-US" altLang="zh-CN" sz="2400" dirty="0"/>
              <a:t>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r>
              <a:rPr lang="en-US" altLang="zh-CN" sz="2400" dirty="0"/>
              <a:t>for(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=0;i&lt;5;i++)</a:t>
            </a:r>
            <a:endParaRPr lang="en-US" altLang="zh-CN" sz="2400" dirty="0"/>
          </a:p>
          <a:p>
            <a:r>
              <a:rPr lang="en-US" altLang="zh-CN" sz="2400" dirty="0"/>
              <a:t>    cout&lt;&lt;"a["&lt;&lt;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&lt;&lt;"]:"&lt;&lt;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a[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en-US" altLang="zh-CN" sz="2400" dirty="0"/>
              <a:t>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r>
              <a:rPr lang="en-US" altLang="zh-CN" sz="2400" dirty="0"/>
              <a:t> }</a:t>
            </a:r>
            <a:endParaRPr lang="en-US" altLang="zh-CN" sz="2400" dirty="0"/>
          </a:p>
        </p:txBody>
      </p:sp>
      <p:grpSp>
        <p:nvGrpSpPr>
          <p:cNvPr id="8" name="Group 57"/>
          <p:cNvGrpSpPr/>
          <p:nvPr/>
        </p:nvGrpSpPr>
        <p:grpSpPr bwMode="auto">
          <a:xfrm>
            <a:off x="6762750" y="2019300"/>
            <a:ext cx="1162050" cy="1885950"/>
            <a:chOff x="4260" y="1272"/>
            <a:chExt cx="732" cy="1188"/>
          </a:xfrm>
        </p:grpSpPr>
        <p:sp>
          <p:nvSpPr>
            <p:cNvPr id="6155" name="Text Box 38"/>
            <p:cNvSpPr txBox="1">
              <a:spLocks noChangeArrowheads="1"/>
            </p:cNvSpPr>
            <p:nvPr/>
          </p:nvSpPr>
          <p:spPr bwMode="auto">
            <a:xfrm>
              <a:off x="4520" y="1272"/>
              <a:ext cx="210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en-US">
                  <a:solidFill>
                    <a:srgbClr val="990000"/>
                  </a:solidFill>
                  <a:ea typeface="隶书" panose="02010509060101010101" pitchFamily="49" charset="-122"/>
                </a:rPr>
                <a:t>1</a:t>
              </a:r>
              <a:endParaRPr lang="en-US" altLang="zh-CN">
                <a:solidFill>
                  <a:srgbClr val="990000"/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6156" name="Text Box 39"/>
            <p:cNvSpPr txBox="1">
              <a:spLocks noChangeArrowheads="1"/>
            </p:cNvSpPr>
            <p:nvPr/>
          </p:nvSpPr>
          <p:spPr bwMode="auto">
            <a:xfrm>
              <a:off x="4520" y="1498"/>
              <a:ext cx="210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en-US">
                  <a:solidFill>
                    <a:srgbClr val="990000"/>
                  </a:solidFill>
                  <a:ea typeface="隶书" panose="02010509060101010101" pitchFamily="49" charset="-122"/>
                </a:rPr>
                <a:t>2</a:t>
              </a:r>
              <a:endParaRPr lang="en-US" altLang="zh-CN">
                <a:solidFill>
                  <a:srgbClr val="990000"/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6157" name="Text Box 40"/>
            <p:cNvSpPr txBox="1">
              <a:spLocks noChangeArrowheads="1"/>
            </p:cNvSpPr>
            <p:nvPr/>
          </p:nvSpPr>
          <p:spPr bwMode="auto">
            <a:xfrm>
              <a:off x="4520" y="1724"/>
              <a:ext cx="210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en-US">
                  <a:solidFill>
                    <a:srgbClr val="990000"/>
                  </a:solidFill>
                  <a:ea typeface="隶书" panose="02010509060101010101" pitchFamily="49" charset="-122"/>
                </a:rPr>
                <a:t>3</a:t>
              </a:r>
              <a:endParaRPr lang="en-US" altLang="zh-CN">
                <a:solidFill>
                  <a:srgbClr val="990000"/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6158" name="Text Box 41"/>
            <p:cNvSpPr txBox="1">
              <a:spLocks noChangeArrowheads="1"/>
            </p:cNvSpPr>
            <p:nvPr/>
          </p:nvSpPr>
          <p:spPr bwMode="auto">
            <a:xfrm>
              <a:off x="4520" y="1950"/>
              <a:ext cx="210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en-US">
                  <a:solidFill>
                    <a:srgbClr val="990000"/>
                  </a:solidFill>
                  <a:ea typeface="隶书" panose="02010509060101010101" pitchFamily="49" charset="-122"/>
                </a:rPr>
                <a:t>4</a:t>
              </a:r>
              <a:endParaRPr lang="en-US" altLang="zh-CN">
                <a:solidFill>
                  <a:srgbClr val="990000"/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6159" name="Text Box 42"/>
            <p:cNvSpPr txBox="1">
              <a:spLocks noChangeArrowheads="1"/>
            </p:cNvSpPr>
            <p:nvPr/>
          </p:nvSpPr>
          <p:spPr bwMode="auto">
            <a:xfrm>
              <a:off x="4260" y="2172"/>
              <a:ext cx="732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en-US">
                  <a:solidFill>
                    <a:srgbClr val="990000"/>
                  </a:solidFill>
                  <a:ea typeface="隶书" panose="02010509060101010101" pitchFamily="49" charset="-122"/>
                </a:rPr>
                <a:t>5</a:t>
              </a:r>
              <a:endParaRPr lang="en-US" altLang="zh-CN">
                <a:solidFill>
                  <a:srgbClr val="990000"/>
                </a:solidFill>
                <a:ea typeface="隶书" panose="02010509060101010101" pitchFamily="49" charset="-122"/>
              </a:endParaRPr>
            </a:p>
          </p:txBody>
        </p:sp>
      </p:grpSp>
      <p:grpSp>
        <p:nvGrpSpPr>
          <p:cNvPr id="9" name="Group 69"/>
          <p:cNvGrpSpPr/>
          <p:nvPr/>
        </p:nvGrpSpPr>
        <p:grpSpPr bwMode="auto">
          <a:xfrm>
            <a:off x="8039100" y="1828800"/>
            <a:ext cx="844550" cy="457200"/>
            <a:chOff x="5064" y="1152"/>
            <a:chExt cx="532" cy="288"/>
          </a:xfrm>
        </p:grpSpPr>
        <p:sp>
          <p:nvSpPr>
            <p:cNvPr id="6153" name="Line 67"/>
            <p:cNvSpPr>
              <a:spLocks noChangeShapeType="1"/>
            </p:cNvSpPr>
            <p:nvPr/>
          </p:nvSpPr>
          <p:spPr bwMode="auto">
            <a:xfrm flipH="1">
              <a:off x="5064" y="1296"/>
              <a:ext cx="288" cy="12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 type="none" w="lg" len="lg"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54" name="Text Box 68"/>
            <p:cNvSpPr txBox="1">
              <a:spLocks noChangeArrowheads="1"/>
            </p:cNvSpPr>
            <p:nvPr/>
          </p:nvSpPr>
          <p:spPr bwMode="auto">
            <a:xfrm>
              <a:off x="5301" y="1152"/>
              <a:ext cx="295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>
                  <a:solidFill>
                    <a:srgbClr val="0000FF"/>
                  </a:solidFill>
                  <a:ea typeface="隶书" panose="02010509060101010101" pitchFamily="49" charset="-122"/>
                </a:rPr>
                <a:t>pa</a:t>
              </a:r>
              <a:endParaRPr lang="en-US" altLang="zh-CN">
                <a:solidFill>
                  <a:srgbClr val="0000FF"/>
                </a:solidFill>
                <a:ea typeface="隶书" panose="02010509060101010101" pitchFamily="49" charset="-122"/>
              </a:endParaRPr>
            </a:p>
          </p:txBody>
        </p:sp>
      </p:grpSp>
      <p:pic>
        <p:nvPicPr>
          <p:cNvPr id="63559" name="Picture 7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343650" y="382588"/>
            <a:ext cx="2800350" cy="64754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sp>
        <p:nvSpPr>
          <p:cNvPr id="6152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1026353" y="297070"/>
            <a:ext cx="4581525" cy="500063"/>
          </a:xfrm>
        </p:spPr>
        <p:txBody>
          <a:bodyPr/>
          <a:lstStyle/>
          <a:p>
            <a:pPr algn="l" eaLnBrk="1" hangingPunct="1"/>
            <a:r>
              <a:rPr lang="zh-CN" altLang="en-US" sz="2400" b="1" dirty="0">
                <a:solidFill>
                  <a:schemeClr val="tx1"/>
                </a:solidFill>
                <a:ea typeface="宋体" panose="02010600030101010101" pitchFamily="2" charset="-122"/>
              </a:rPr>
              <a:t>例 </a:t>
            </a:r>
            <a:r>
              <a:rPr lang="en-US" altLang="zh-CN" sz="2400" b="1" dirty="0">
                <a:solidFill>
                  <a:schemeClr val="tx1"/>
                </a:solidFill>
                <a:ea typeface="宋体" panose="02010600030101010101" pitchFamily="2" charset="-122"/>
              </a:rPr>
              <a:t>:</a:t>
            </a:r>
            <a:r>
              <a:rPr lang="zh-CN" altLang="en-US" sz="2400" b="1" dirty="0">
                <a:solidFill>
                  <a:schemeClr val="tx1"/>
                </a:solidFill>
                <a:ea typeface="宋体" panose="02010600030101010101" pitchFamily="2" charset="-122"/>
              </a:rPr>
              <a:t> 数组元素的引用方法</a:t>
            </a:r>
            <a:endParaRPr lang="zh-CN" altLang="en-U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172279" y="1191937"/>
            <a:ext cx="8799443" cy="5043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1143000" lvl="2" indent="-228600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 数组名作函数参数，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实参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形参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的对应关系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Group 32"/>
          <p:cNvGrpSpPr/>
          <p:nvPr/>
        </p:nvGrpSpPr>
        <p:grpSpPr bwMode="auto">
          <a:xfrm>
            <a:off x="1971261" y="2053190"/>
            <a:ext cx="4838700" cy="2606675"/>
            <a:chOff x="1392" y="2844"/>
            <a:chExt cx="2436" cy="1068"/>
          </a:xfrm>
        </p:grpSpPr>
        <p:sp>
          <p:nvSpPr>
            <p:cNvPr id="40981" name="Line 17"/>
            <p:cNvSpPr>
              <a:spLocks noChangeShapeType="1"/>
            </p:cNvSpPr>
            <p:nvPr/>
          </p:nvSpPr>
          <p:spPr bwMode="auto">
            <a:xfrm>
              <a:off x="2616" y="2844"/>
              <a:ext cx="0" cy="1068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 type="none" w="lg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 sz="2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0966" name="Line 16"/>
            <p:cNvSpPr>
              <a:spLocks noChangeShapeType="1"/>
            </p:cNvSpPr>
            <p:nvPr/>
          </p:nvSpPr>
          <p:spPr bwMode="auto">
            <a:xfrm>
              <a:off x="1392" y="3084"/>
              <a:ext cx="2424" cy="0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 type="none" w="lg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 sz="2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0967" name="Line 18"/>
            <p:cNvSpPr>
              <a:spLocks noChangeShapeType="1"/>
            </p:cNvSpPr>
            <p:nvPr/>
          </p:nvSpPr>
          <p:spPr bwMode="auto">
            <a:xfrm>
              <a:off x="1392" y="3292"/>
              <a:ext cx="2424" cy="0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 type="none" w="lg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 sz="2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0968" name="Line 19"/>
            <p:cNvSpPr>
              <a:spLocks noChangeShapeType="1"/>
            </p:cNvSpPr>
            <p:nvPr/>
          </p:nvSpPr>
          <p:spPr bwMode="auto">
            <a:xfrm>
              <a:off x="1392" y="3500"/>
              <a:ext cx="2424" cy="0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 type="none" w="lg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 sz="2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0969" name="Line 20"/>
            <p:cNvSpPr>
              <a:spLocks noChangeShapeType="1"/>
            </p:cNvSpPr>
            <p:nvPr/>
          </p:nvSpPr>
          <p:spPr bwMode="auto">
            <a:xfrm>
              <a:off x="1404" y="3708"/>
              <a:ext cx="2424" cy="0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 type="none" w="lg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 sz="2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0970" name="Text Box 22"/>
            <p:cNvSpPr txBox="1">
              <a:spLocks noChangeArrowheads="1"/>
            </p:cNvSpPr>
            <p:nvPr/>
          </p:nvSpPr>
          <p:spPr bwMode="auto">
            <a:xfrm>
              <a:off x="1752" y="2856"/>
              <a:ext cx="455" cy="215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en-US" sz="2800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实参</a:t>
              </a:r>
              <a:endPara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0971" name="Text Box 23"/>
            <p:cNvSpPr txBox="1">
              <a:spLocks noChangeArrowheads="1"/>
            </p:cNvSpPr>
            <p:nvPr/>
          </p:nvSpPr>
          <p:spPr bwMode="auto">
            <a:xfrm>
              <a:off x="2953" y="2856"/>
              <a:ext cx="455" cy="215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en-US" sz="2800" dirty="0">
                  <a:solidFill>
                    <a:srgbClr val="99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形参</a:t>
              </a:r>
              <a:endPara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0972" name="Text Box 24"/>
            <p:cNvSpPr txBox="1">
              <a:spLocks noChangeArrowheads="1"/>
            </p:cNvSpPr>
            <p:nvPr/>
          </p:nvSpPr>
          <p:spPr bwMode="auto">
            <a:xfrm>
              <a:off x="2901" y="3075"/>
              <a:ext cx="559" cy="190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en-US" sz="2400">
                  <a:solidFill>
                    <a:srgbClr val="339933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数组名</a:t>
              </a:r>
              <a:endParaRPr lang="zh-CN" altLang="en-US" sz="2400">
                <a:solidFill>
                  <a:srgbClr val="339933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0973" name="Text Box 25"/>
            <p:cNvSpPr txBox="1">
              <a:spLocks noChangeArrowheads="1"/>
            </p:cNvSpPr>
            <p:nvPr/>
          </p:nvSpPr>
          <p:spPr bwMode="auto">
            <a:xfrm>
              <a:off x="2822" y="3283"/>
              <a:ext cx="715" cy="190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en-US" sz="240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指针变量</a:t>
              </a:r>
              <a:endParaRPr lang="zh-CN" altLang="en-US" sz="2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0974" name="Text Box 26"/>
            <p:cNvSpPr txBox="1">
              <a:spLocks noChangeArrowheads="1"/>
            </p:cNvSpPr>
            <p:nvPr/>
          </p:nvSpPr>
          <p:spPr bwMode="auto">
            <a:xfrm>
              <a:off x="2901" y="3489"/>
              <a:ext cx="559" cy="190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en-US" sz="2400">
                  <a:solidFill>
                    <a:srgbClr val="339933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数组名</a:t>
              </a:r>
              <a:endParaRPr lang="zh-CN" altLang="en-US" sz="2400">
                <a:solidFill>
                  <a:srgbClr val="339933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0975" name="Text Box 27"/>
            <p:cNvSpPr txBox="1">
              <a:spLocks noChangeArrowheads="1"/>
            </p:cNvSpPr>
            <p:nvPr/>
          </p:nvSpPr>
          <p:spPr bwMode="auto">
            <a:xfrm>
              <a:off x="2822" y="3696"/>
              <a:ext cx="715" cy="190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en-US" sz="240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指针变量</a:t>
              </a:r>
              <a:endParaRPr lang="zh-CN" altLang="en-US" sz="24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0976" name="Text Box 28"/>
            <p:cNvSpPr txBox="1">
              <a:spLocks noChangeArrowheads="1"/>
            </p:cNvSpPr>
            <p:nvPr/>
          </p:nvSpPr>
          <p:spPr bwMode="auto">
            <a:xfrm>
              <a:off x="1700" y="3075"/>
              <a:ext cx="559" cy="190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en-US" sz="2400">
                  <a:solidFill>
                    <a:srgbClr val="339933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数组名</a:t>
              </a:r>
              <a:endParaRPr lang="zh-CN" altLang="en-US" sz="2400">
                <a:solidFill>
                  <a:srgbClr val="339933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0977" name="Text Box 29"/>
            <p:cNvSpPr txBox="1">
              <a:spLocks noChangeArrowheads="1"/>
            </p:cNvSpPr>
            <p:nvPr/>
          </p:nvSpPr>
          <p:spPr bwMode="auto">
            <a:xfrm>
              <a:off x="1700" y="3283"/>
              <a:ext cx="559" cy="190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en-US" sz="2400">
                  <a:solidFill>
                    <a:srgbClr val="339933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数组名</a:t>
              </a:r>
              <a:endParaRPr lang="zh-CN" altLang="en-US" sz="2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0978" name="Text Box 30"/>
            <p:cNvSpPr txBox="1">
              <a:spLocks noChangeArrowheads="1"/>
            </p:cNvSpPr>
            <p:nvPr/>
          </p:nvSpPr>
          <p:spPr bwMode="auto">
            <a:xfrm>
              <a:off x="1623" y="3489"/>
              <a:ext cx="715" cy="190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en-US" sz="240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指针变量</a:t>
              </a:r>
              <a:endParaRPr lang="zh-CN" altLang="en-US" sz="2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0979" name="Text Box 31"/>
            <p:cNvSpPr txBox="1">
              <a:spLocks noChangeArrowheads="1"/>
            </p:cNvSpPr>
            <p:nvPr/>
          </p:nvSpPr>
          <p:spPr bwMode="auto">
            <a:xfrm>
              <a:off x="1623" y="3696"/>
              <a:ext cx="715" cy="190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en-US" sz="240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指针变量</a:t>
              </a:r>
              <a:endParaRPr lang="zh-CN" altLang="en-US" sz="24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23" name="Rectangle 9"/>
          <p:cNvSpPr txBox="1">
            <a:spLocks noChangeArrowheads="1"/>
          </p:cNvSpPr>
          <p:nvPr/>
        </p:nvSpPr>
        <p:spPr bwMode="auto">
          <a:xfrm>
            <a:off x="1083120" y="331017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3. </a:t>
            </a:r>
            <a:r>
              <a:rPr lang="zh-CN" altLang="en-US" dirty="0">
                <a:ea typeface="宋体" panose="02010600030101010101" pitchFamily="2" charset="-122"/>
              </a:rPr>
              <a:t>数组名或指针作形参 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4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bldLvl="4" autoUpdateAnimBg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/>
          <p:nvPr/>
        </p:nvGrpSpPr>
        <p:grpSpPr bwMode="auto">
          <a:xfrm>
            <a:off x="5359180" y="1928185"/>
            <a:ext cx="3443288" cy="1490663"/>
            <a:chOff x="3275" y="244"/>
            <a:chExt cx="2169" cy="939"/>
          </a:xfrm>
        </p:grpSpPr>
        <p:grpSp>
          <p:nvGrpSpPr>
            <p:cNvPr id="3" name="Group 16"/>
            <p:cNvGrpSpPr/>
            <p:nvPr/>
          </p:nvGrpSpPr>
          <p:grpSpPr bwMode="auto">
            <a:xfrm>
              <a:off x="3323" y="244"/>
              <a:ext cx="2066" cy="211"/>
              <a:chOff x="3312" y="633"/>
              <a:chExt cx="2066" cy="211"/>
            </a:xfrm>
          </p:grpSpPr>
          <p:sp>
            <p:nvSpPr>
              <p:cNvPr id="7251" name="Line 17"/>
              <p:cNvSpPr>
                <a:spLocks noChangeShapeType="1"/>
              </p:cNvSpPr>
              <p:nvPr/>
            </p:nvSpPr>
            <p:spPr bwMode="auto">
              <a:xfrm>
                <a:off x="3312" y="633"/>
                <a:ext cx="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52" name="Line 18"/>
              <p:cNvSpPr>
                <a:spLocks noChangeShapeType="1"/>
              </p:cNvSpPr>
              <p:nvPr/>
            </p:nvSpPr>
            <p:spPr bwMode="auto">
              <a:xfrm>
                <a:off x="5378" y="633"/>
                <a:ext cx="0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53" name="Line 19"/>
              <p:cNvSpPr>
                <a:spLocks noChangeShapeType="1"/>
              </p:cNvSpPr>
              <p:nvPr/>
            </p:nvSpPr>
            <p:spPr bwMode="auto">
              <a:xfrm>
                <a:off x="3312" y="633"/>
                <a:ext cx="20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47" name="Line 20"/>
            <p:cNvSpPr>
              <a:spLocks noChangeShapeType="1"/>
            </p:cNvSpPr>
            <p:nvPr/>
          </p:nvSpPr>
          <p:spPr bwMode="auto">
            <a:xfrm flipV="1">
              <a:off x="3311" y="844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48" name="Line 21"/>
            <p:cNvSpPr>
              <a:spLocks noChangeShapeType="1"/>
            </p:cNvSpPr>
            <p:nvPr/>
          </p:nvSpPr>
          <p:spPr bwMode="auto">
            <a:xfrm flipV="1">
              <a:off x="5352" y="829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49" name="Text Box 22"/>
            <p:cNvSpPr txBox="1">
              <a:spLocks noChangeArrowheads="1"/>
            </p:cNvSpPr>
            <p:nvPr/>
          </p:nvSpPr>
          <p:spPr bwMode="auto">
            <a:xfrm>
              <a:off x="3275" y="950"/>
              <a:ext cx="157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/>
                <a:t>i</a:t>
              </a:r>
              <a:endParaRPr lang="en-US" altLang="zh-CN"/>
            </a:p>
          </p:txBody>
        </p:sp>
        <p:sp>
          <p:nvSpPr>
            <p:cNvPr id="7250" name="Text Box 23"/>
            <p:cNvSpPr txBox="1">
              <a:spLocks noChangeArrowheads="1"/>
            </p:cNvSpPr>
            <p:nvPr/>
          </p:nvSpPr>
          <p:spPr bwMode="auto">
            <a:xfrm>
              <a:off x="5287" y="950"/>
              <a:ext cx="157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/>
                <a:t>j</a:t>
              </a:r>
              <a:endParaRPr lang="en-US" altLang="zh-CN"/>
            </a:p>
          </p:txBody>
        </p:sp>
      </p:grpSp>
      <p:grpSp>
        <p:nvGrpSpPr>
          <p:cNvPr id="4" name="Group 24"/>
          <p:cNvGrpSpPr/>
          <p:nvPr/>
        </p:nvGrpSpPr>
        <p:grpSpPr bwMode="auto">
          <a:xfrm>
            <a:off x="4400329" y="2148848"/>
            <a:ext cx="4467225" cy="766762"/>
            <a:chOff x="2664" y="383"/>
            <a:chExt cx="2814" cy="483"/>
          </a:xfrm>
        </p:grpSpPr>
        <p:grpSp>
          <p:nvGrpSpPr>
            <p:cNvPr id="5" name="Group 25"/>
            <p:cNvGrpSpPr/>
            <p:nvPr/>
          </p:nvGrpSpPr>
          <p:grpSpPr bwMode="auto">
            <a:xfrm>
              <a:off x="3189" y="383"/>
              <a:ext cx="2289" cy="471"/>
              <a:chOff x="3167" y="806"/>
              <a:chExt cx="2289" cy="471"/>
            </a:xfrm>
          </p:grpSpPr>
          <p:sp>
            <p:nvSpPr>
              <p:cNvPr id="7235" name="Text Box 26"/>
              <p:cNvSpPr txBox="1">
                <a:spLocks noChangeArrowheads="1"/>
              </p:cNvSpPr>
              <p:nvPr/>
            </p:nvSpPr>
            <p:spPr bwMode="auto">
              <a:xfrm>
                <a:off x="3167" y="1011"/>
                <a:ext cx="228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/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dirty="0"/>
                  <a:t> 3    7   9   11  0    6    7    5   4   2</a:t>
                </a:r>
                <a:endParaRPr lang="en-US" altLang="zh-CN" dirty="0"/>
              </a:p>
            </p:txBody>
          </p:sp>
          <p:sp>
            <p:nvSpPr>
              <p:cNvPr id="7236" name="Line 27"/>
              <p:cNvSpPr>
                <a:spLocks noChangeShapeType="1"/>
              </p:cNvSpPr>
              <p:nvPr/>
            </p:nvSpPr>
            <p:spPr bwMode="auto">
              <a:xfrm>
                <a:off x="3423" y="1022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37" name="Line 28"/>
              <p:cNvSpPr>
                <a:spLocks noChangeShapeType="1"/>
              </p:cNvSpPr>
              <p:nvPr/>
            </p:nvSpPr>
            <p:spPr bwMode="auto">
              <a:xfrm>
                <a:off x="3645" y="1022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38" name="Line 29"/>
              <p:cNvSpPr>
                <a:spLocks noChangeShapeType="1"/>
              </p:cNvSpPr>
              <p:nvPr/>
            </p:nvSpPr>
            <p:spPr bwMode="auto">
              <a:xfrm>
                <a:off x="3867" y="1022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39" name="Line 30"/>
              <p:cNvSpPr>
                <a:spLocks noChangeShapeType="1"/>
              </p:cNvSpPr>
              <p:nvPr/>
            </p:nvSpPr>
            <p:spPr bwMode="auto">
              <a:xfrm>
                <a:off x="4090" y="1022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40" name="Line 31"/>
              <p:cNvSpPr>
                <a:spLocks noChangeShapeType="1"/>
              </p:cNvSpPr>
              <p:nvPr/>
            </p:nvSpPr>
            <p:spPr bwMode="auto">
              <a:xfrm>
                <a:off x="4312" y="1022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41" name="Line 32"/>
              <p:cNvSpPr>
                <a:spLocks noChangeShapeType="1"/>
              </p:cNvSpPr>
              <p:nvPr/>
            </p:nvSpPr>
            <p:spPr bwMode="auto">
              <a:xfrm>
                <a:off x="4534" y="1022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42" name="Line 33"/>
              <p:cNvSpPr>
                <a:spLocks noChangeShapeType="1"/>
              </p:cNvSpPr>
              <p:nvPr/>
            </p:nvSpPr>
            <p:spPr bwMode="auto">
              <a:xfrm>
                <a:off x="4757" y="1022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43" name="Line 34"/>
              <p:cNvSpPr>
                <a:spLocks noChangeShapeType="1"/>
              </p:cNvSpPr>
              <p:nvPr/>
            </p:nvSpPr>
            <p:spPr bwMode="auto">
              <a:xfrm>
                <a:off x="4979" y="1022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44" name="Line 35"/>
              <p:cNvSpPr>
                <a:spLocks noChangeShapeType="1"/>
              </p:cNvSpPr>
              <p:nvPr/>
            </p:nvSpPr>
            <p:spPr bwMode="auto">
              <a:xfrm>
                <a:off x="5202" y="1022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45" name="Text Box 36"/>
              <p:cNvSpPr txBox="1">
                <a:spLocks noChangeArrowheads="1"/>
              </p:cNvSpPr>
              <p:nvPr/>
            </p:nvSpPr>
            <p:spPr bwMode="auto">
              <a:xfrm>
                <a:off x="3220" y="806"/>
                <a:ext cx="2236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/>
              <a:lstStyle/>
              <a:p>
                <a:pPr eaLnBrk="1" hangingPunct="1"/>
                <a:r>
                  <a:rPr lang="en-US" altLang="zh-CN" dirty="0"/>
                  <a:t>0   1    2   3    4    5    6   7    8    9</a:t>
                </a:r>
                <a:endParaRPr lang="en-US" altLang="zh-CN" dirty="0"/>
              </a:p>
            </p:txBody>
          </p:sp>
        </p:grpSp>
        <p:sp>
          <p:nvSpPr>
            <p:cNvPr id="7234" name="Text Box 37"/>
            <p:cNvSpPr txBox="1">
              <a:spLocks noChangeArrowheads="1"/>
            </p:cNvSpPr>
            <p:nvPr/>
          </p:nvSpPr>
          <p:spPr bwMode="auto">
            <a:xfrm>
              <a:off x="2664" y="616"/>
              <a:ext cx="410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/>
            <a:lstStyle/>
            <a:p>
              <a:pPr eaLnBrk="1" hangingPunct="1"/>
              <a:endParaRPr lang="zh-CN" altLang="zh-CN"/>
            </a:p>
          </p:txBody>
        </p:sp>
      </p:grpSp>
      <p:grpSp>
        <p:nvGrpSpPr>
          <p:cNvPr id="6" name="Group 38"/>
          <p:cNvGrpSpPr/>
          <p:nvPr/>
        </p:nvGrpSpPr>
        <p:grpSpPr bwMode="auto">
          <a:xfrm>
            <a:off x="5765578" y="1928185"/>
            <a:ext cx="2746375" cy="1430338"/>
            <a:chOff x="3531" y="244"/>
            <a:chExt cx="1730" cy="901"/>
          </a:xfrm>
        </p:grpSpPr>
        <p:grpSp>
          <p:nvGrpSpPr>
            <p:cNvPr id="7" name="Group 39"/>
            <p:cNvGrpSpPr/>
            <p:nvPr/>
          </p:nvGrpSpPr>
          <p:grpSpPr bwMode="auto">
            <a:xfrm>
              <a:off x="3545" y="244"/>
              <a:ext cx="1583" cy="200"/>
              <a:chOff x="3545" y="244"/>
              <a:chExt cx="1583" cy="200"/>
            </a:xfrm>
          </p:grpSpPr>
          <p:sp>
            <p:nvSpPr>
              <p:cNvPr id="7230" name="Line 40"/>
              <p:cNvSpPr>
                <a:spLocks noChangeShapeType="1"/>
              </p:cNvSpPr>
              <p:nvPr/>
            </p:nvSpPr>
            <p:spPr bwMode="auto">
              <a:xfrm>
                <a:off x="3545" y="244"/>
                <a:ext cx="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31" name="Line 41"/>
              <p:cNvSpPr>
                <a:spLocks noChangeShapeType="1"/>
              </p:cNvSpPr>
              <p:nvPr/>
            </p:nvSpPr>
            <p:spPr bwMode="auto">
              <a:xfrm>
                <a:off x="5128" y="244"/>
                <a:ext cx="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32" name="Line 42"/>
              <p:cNvSpPr>
                <a:spLocks noChangeShapeType="1"/>
              </p:cNvSpPr>
              <p:nvPr/>
            </p:nvSpPr>
            <p:spPr bwMode="auto">
              <a:xfrm>
                <a:off x="3545" y="244"/>
                <a:ext cx="15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43"/>
            <p:cNvGrpSpPr/>
            <p:nvPr/>
          </p:nvGrpSpPr>
          <p:grpSpPr bwMode="auto">
            <a:xfrm>
              <a:off x="3531" y="839"/>
              <a:ext cx="157" cy="306"/>
              <a:chOff x="3531" y="844"/>
              <a:chExt cx="157" cy="306"/>
            </a:xfrm>
          </p:grpSpPr>
          <p:sp>
            <p:nvSpPr>
              <p:cNvPr id="7228" name="Line 44"/>
              <p:cNvSpPr>
                <a:spLocks noChangeShapeType="1"/>
              </p:cNvSpPr>
              <p:nvPr/>
            </p:nvSpPr>
            <p:spPr bwMode="auto">
              <a:xfrm flipV="1">
                <a:off x="3545" y="844"/>
                <a:ext cx="0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29" name="Text Box 45"/>
              <p:cNvSpPr txBox="1">
                <a:spLocks noChangeArrowheads="1"/>
              </p:cNvSpPr>
              <p:nvPr/>
            </p:nvSpPr>
            <p:spPr bwMode="auto">
              <a:xfrm>
                <a:off x="3531" y="917"/>
                <a:ext cx="157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/>
                  <a:t>i</a:t>
                </a:r>
                <a:endParaRPr lang="en-US" altLang="zh-CN"/>
              </a:p>
            </p:txBody>
          </p:sp>
        </p:grpSp>
        <p:grpSp>
          <p:nvGrpSpPr>
            <p:cNvPr id="9" name="Group 46"/>
            <p:cNvGrpSpPr/>
            <p:nvPr/>
          </p:nvGrpSpPr>
          <p:grpSpPr bwMode="auto">
            <a:xfrm>
              <a:off x="5104" y="839"/>
              <a:ext cx="157" cy="306"/>
              <a:chOff x="3531" y="844"/>
              <a:chExt cx="157" cy="306"/>
            </a:xfrm>
          </p:grpSpPr>
          <p:sp>
            <p:nvSpPr>
              <p:cNvPr id="7226" name="Line 47"/>
              <p:cNvSpPr>
                <a:spLocks noChangeShapeType="1"/>
              </p:cNvSpPr>
              <p:nvPr/>
            </p:nvSpPr>
            <p:spPr bwMode="auto">
              <a:xfrm flipV="1">
                <a:off x="3545" y="844"/>
                <a:ext cx="0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27" name="Text Box 48"/>
              <p:cNvSpPr txBox="1">
                <a:spLocks noChangeArrowheads="1"/>
              </p:cNvSpPr>
              <p:nvPr/>
            </p:nvSpPr>
            <p:spPr bwMode="auto">
              <a:xfrm>
                <a:off x="3531" y="917"/>
                <a:ext cx="157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/>
                  <a:t>j</a:t>
                </a:r>
                <a:endParaRPr lang="en-US" altLang="zh-CN"/>
              </a:p>
            </p:txBody>
          </p:sp>
        </p:grpSp>
      </p:grpSp>
      <p:grpSp>
        <p:nvGrpSpPr>
          <p:cNvPr id="10" name="Group 49"/>
          <p:cNvGrpSpPr/>
          <p:nvPr/>
        </p:nvGrpSpPr>
        <p:grpSpPr bwMode="auto">
          <a:xfrm>
            <a:off x="6121180" y="1928185"/>
            <a:ext cx="2033588" cy="1430338"/>
            <a:chOff x="3755" y="244"/>
            <a:chExt cx="1281" cy="901"/>
          </a:xfrm>
        </p:grpSpPr>
        <p:sp>
          <p:nvSpPr>
            <p:cNvPr id="7214" name="Line 50"/>
            <p:cNvSpPr>
              <a:spLocks noChangeShapeType="1"/>
            </p:cNvSpPr>
            <p:nvPr/>
          </p:nvSpPr>
          <p:spPr bwMode="auto">
            <a:xfrm>
              <a:off x="3771" y="244"/>
              <a:ext cx="0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5" name="Line 51"/>
            <p:cNvSpPr>
              <a:spLocks noChangeShapeType="1"/>
            </p:cNvSpPr>
            <p:nvPr/>
          </p:nvSpPr>
          <p:spPr bwMode="auto">
            <a:xfrm>
              <a:off x="4901" y="244"/>
              <a:ext cx="0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" name="Group 52"/>
            <p:cNvGrpSpPr/>
            <p:nvPr/>
          </p:nvGrpSpPr>
          <p:grpSpPr bwMode="auto">
            <a:xfrm>
              <a:off x="3755" y="839"/>
              <a:ext cx="157" cy="306"/>
              <a:chOff x="3531" y="844"/>
              <a:chExt cx="157" cy="306"/>
            </a:xfrm>
          </p:grpSpPr>
          <p:sp>
            <p:nvSpPr>
              <p:cNvPr id="7221" name="Line 53"/>
              <p:cNvSpPr>
                <a:spLocks noChangeShapeType="1"/>
              </p:cNvSpPr>
              <p:nvPr/>
            </p:nvSpPr>
            <p:spPr bwMode="auto">
              <a:xfrm flipV="1">
                <a:off x="3545" y="844"/>
                <a:ext cx="0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22" name="Text Box 54"/>
              <p:cNvSpPr txBox="1">
                <a:spLocks noChangeArrowheads="1"/>
              </p:cNvSpPr>
              <p:nvPr/>
            </p:nvSpPr>
            <p:spPr bwMode="auto">
              <a:xfrm>
                <a:off x="3531" y="917"/>
                <a:ext cx="157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/>
                  <a:t>i</a:t>
                </a:r>
                <a:endParaRPr lang="en-US" altLang="zh-CN"/>
              </a:p>
            </p:txBody>
          </p:sp>
        </p:grpSp>
        <p:grpSp>
          <p:nvGrpSpPr>
            <p:cNvPr id="12" name="Group 55"/>
            <p:cNvGrpSpPr/>
            <p:nvPr/>
          </p:nvGrpSpPr>
          <p:grpSpPr bwMode="auto">
            <a:xfrm>
              <a:off x="4879" y="839"/>
              <a:ext cx="157" cy="306"/>
              <a:chOff x="3531" y="844"/>
              <a:chExt cx="157" cy="306"/>
            </a:xfrm>
          </p:grpSpPr>
          <p:sp>
            <p:nvSpPr>
              <p:cNvPr id="7219" name="Line 56"/>
              <p:cNvSpPr>
                <a:spLocks noChangeShapeType="1"/>
              </p:cNvSpPr>
              <p:nvPr/>
            </p:nvSpPr>
            <p:spPr bwMode="auto">
              <a:xfrm flipV="1">
                <a:off x="3545" y="844"/>
                <a:ext cx="0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20" name="Text Box 57"/>
              <p:cNvSpPr txBox="1">
                <a:spLocks noChangeArrowheads="1"/>
              </p:cNvSpPr>
              <p:nvPr/>
            </p:nvSpPr>
            <p:spPr bwMode="auto">
              <a:xfrm>
                <a:off x="3531" y="917"/>
                <a:ext cx="157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/>
                  <a:t>j</a:t>
                </a:r>
                <a:endParaRPr lang="en-US" altLang="zh-CN"/>
              </a:p>
            </p:txBody>
          </p:sp>
        </p:grpSp>
        <p:sp>
          <p:nvSpPr>
            <p:cNvPr id="7218" name="Line 58"/>
            <p:cNvSpPr>
              <a:spLocks noChangeShapeType="1"/>
            </p:cNvSpPr>
            <p:nvPr/>
          </p:nvSpPr>
          <p:spPr bwMode="auto">
            <a:xfrm>
              <a:off x="3767" y="244"/>
              <a:ext cx="1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Group 59"/>
          <p:cNvGrpSpPr/>
          <p:nvPr/>
        </p:nvGrpSpPr>
        <p:grpSpPr bwMode="auto">
          <a:xfrm>
            <a:off x="6478369" y="1928185"/>
            <a:ext cx="1319213" cy="1430338"/>
            <a:chOff x="3980" y="244"/>
            <a:chExt cx="831" cy="901"/>
          </a:xfrm>
        </p:grpSpPr>
        <p:sp>
          <p:nvSpPr>
            <p:cNvPr id="7205" name="Line 60"/>
            <p:cNvSpPr>
              <a:spLocks noChangeShapeType="1"/>
            </p:cNvSpPr>
            <p:nvPr/>
          </p:nvSpPr>
          <p:spPr bwMode="auto">
            <a:xfrm>
              <a:off x="3997" y="244"/>
              <a:ext cx="0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6" name="Line 61"/>
            <p:cNvSpPr>
              <a:spLocks noChangeShapeType="1"/>
            </p:cNvSpPr>
            <p:nvPr/>
          </p:nvSpPr>
          <p:spPr bwMode="auto">
            <a:xfrm>
              <a:off x="4675" y="244"/>
              <a:ext cx="0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" name="Group 62"/>
            <p:cNvGrpSpPr/>
            <p:nvPr/>
          </p:nvGrpSpPr>
          <p:grpSpPr bwMode="auto">
            <a:xfrm>
              <a:off x="3980" y="839"/>
              <a:ext cx="157" cy="306"/>
              <a:chOff x="3531" y="844"/>
              <a:chExt cx="157" cy="306"/>
            </a:xfrm>
          </p:grpSpPr>
          <p:sp>
            <p:nvSpPr>
              <p:cNvPr id="7212" name="Line 63"/>
              <p:cNvSpPr>
                <a:spLocks noChangeShapeType="1"/>
              </p:cNvSpPr>
              <p:nvPr/>
            </p:nvSpPr>
            <p:spPr bwMode="auto">
              <a:xfrm flipV="1">
                <a:off x="3545" y="844"/>
                <a:ext cx="0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13" name="Text Box 64"/>
              <p:cNvSpPr txBox="1">
                <a:spLocks noChangeArrowheads="1"/>
              </p:cNvSpPr>
              <p:nvPr/>
            </p:nvSpPr>
            <p:spPr bwMode="auto">
              <a:xfrm>
                <a:off x="3531" y="917"/>
                <a:ext cx="157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/>
                  <a:t>i</a:t>
                </a:r>
                <a:endParaRPr lang="en-US" altLang="zh-CN"/>
              </a:p>
            </p:txBody>
          </p:sp>
        </p:grpSp>
        <p:grpSp>
          <p:nvGrpSpPr>
            <p:cNvPr id="15" name="Group 65"/>
            <p:cNvGrpSpPr/>
            <p:nvPr/>
          </p:nvGrpSpPr>
          <p:grpSpPr bwMode="auto">
            <a:xfrm>
              <a:off x="4654" y="839"/>
              <a:ext cx="157" cy="306"/>
              <a:chOff x="3531" y="844"/>
              <a:chExt cx="157" cy="306"/>
            </a:xfrm>
          </p:grpSpPr>
          <p:sp>
            <p:nvSpPr>
              <p:cNvPr id="7210" name="Line 66"/>
              <p:cNvSpPr>
                <a:spLocks noChangeShapeType="1"/>
              </p:cNvSpPr>
              <p:nvPr/>
            </p:nvSpPr>
            <p:spPr bwMode="auto">
              <a:xfrm flipV="1">
                <a:off x="3545" y="844"/>
                <a:ext cx="0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11" name="Text Box 67"/>
              <p:cNvSpPr txBox="1">
                <a:spLocks noChangeArrowheads="1"/>
              </p:cNvSpPr>
              <p:nvPr/>
            </p:nvSpPr>
            <p:spPr bwMode="auto">
              <a:xfrm>
                <a:off x="3531" y="917"/>
                <a:ext cx="157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/>
                  <a:t>j</a:t>
                </a:r>
                <a:endParaRPr lang="en-US" altLang="zh-CN"/>
              </a:p>
            </p:txBody>
          </p:sp>
        </p:grpSp>
        <p:sp>
          <p:nvSpPr>
            <p:cNvPr id="7209" name="Line 68"/>
            <p:cNvSpPr>
              <a:spLocks noChangeShapeType="1"/>
            </p:cNvSpPr>
            <p:nvPr/>
          </p:nvSpPr>
          <p:spPr bwMode="auto">
            <a:xfrm>
              <a:off x="4001" y="244"/>
              <a:ext cx="6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Group 69"/>
          <p:cNvGrpSpPr/>
          <p:nvPr/>
        </p:nvGrpSpPr>
        <p:grpSpPr bwMode="auto">
          <a:xfrm>
            <a:off x="6835560" y="1928185"/>
            <a:ext cx="604838" cy="1430338"/>
            <a:chOff x="4205" y="244"/>
            <a:chExt cx="381" cy="901"/>
          </a:xfrm>
        </p:grpSpPr>
        <p:sp>
          <p:nvSpPr>
            <p:cNvPr id="7196" name="Line 70"/>
            <p:cNvSpPr>
              <a:spLocks noChangeShapeType="1"/>
            </p:cNvSpPr>
            <p:nvPr/>
          </p:nvSpPr>
          <p:spPr bwMode="auto">
            <a:xfrm>
              <a:off x="4223" y="244"/>
              <a:ext cx="0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7" name="Line 71"/>
            <p:cNvSpPr>
              <a:spLocks noChangeShapeType="1"/>
            </p:cNvSpPr>
            <p:nvPr/>
          </p:nvSpPr>
          <p:spPr bwMode="auto">
            <a:xfrm>
              <a:off x="4449" y="244"/>
              <a:ext cx="0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7" name="Group 72"/>
            <p:cNvGrpSpPr/>
            <p:nvPr/>
          </p:nvGrpSpPr>
          <p:grpSpPr bwMode="auto">
            <a:xfrm>
              <a:off x="4429" y="839"/>
              <a:ext cx="157" cy="306"/>
              <a:chOff x="3531" y="844"/>
              <a:chExt cx="157" cy="306"/>
            </a:xfrm>
          </p:grpSpPr>
          <p:sp>
            <p:nvSpPr>
              <p:cNvPr id="7203" name="Line 73"/>
              <p:cNvSpPr>
                <a:spLocks noChangeShapeType="1"/>
              </p:cNvSpPr>
              <p:nvPr/>
            </p:nvSpPr>
            <p:spPr bwMode="auto">
              <a:xfrm flipV="1">
                <a:off x="3545" y="844"/>
                <a:ext cx="0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4" name="Text Box 74"/>
              <p:cNvSpPr txBox="1">
                <a:spLocks noChangeArrowheads="1"/>
              </p:cNvSpPr>
              <p:nvPr/>
            </p:nvSpPr>
            <p:spPr bwMode="auto">
              <a:xfrm>
                <a:off x="3531" y="917"/>
                <a:ext cx="157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/>
                  <a:t>j</a:t>
                </a:r>
                <a:endParaRPr lang="en-US" altLang="zh-CN"/>
              </a:p>
            </p:txBody>
          </p:sp>
        </p:grpSp>
        <p:grpSp>
          <p:nvGrpSpPr>
            <p:cNvPr id="18" name="Group 75"/>
            <p:cNvGrpSpPr/>
            <p:nvPr/>
          </p:nvGrpSpPr>
          <p:grpSpPr bwMode="auto">
            <a:xfrm>
              <a:off x="4205" y="839"/>
              <a:ext cx="157" cy="306"/>
              <a:chOff x="3531" y="844"/>
              <a:chExt cx="157" cy="306"/>
            </a:xfrm>
          </p:grpSpPr>
          <p:sp>
            <p:nvSpPr>
              <p:cNvPr id="7201" name="Line 76"/>
              <p:cNvSpPr>
                <a:spLocks noChangeShapeType="1"/>
              </p:cNvSpPr>
              <p:nvPr/>
            </p:nvSpPr>
            <p:spPr bwMode="auto">
              <a:xfrm flipV="1">
                <a:off x="3545" y="844"/>
                <a:ext cx="0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2" name="Text Box 77"/>
              <p:cNvSpPr txBox="1">
                <a:spLocks noChangeArrowheads="1"/>
              </p:cNvSpPr>
              <p:nvPr/>
            </p:nvSpPr>
            <p:spPr bwMode="auto">
              <a:xfrm>
                <a:off x="3531" y="917"/>
                <a:ext cx="157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/>
                  <a:t>i</a:t>
                </a:r>
                <a:endParaRPr lang="en-US" altLang="zh-CN"/>
              </a:p>
            </p:txBody>
          </p:sp>
        </p:grpSp>
        <p:sp>
          <p:nvSpPr>
            <p:cNvPr id="7200" name="Line 78"/>
            <p:cNvSpPr>
              <a:spLocks noChangeShapeType="1"/>
            </p:cNvSpPr>
            <p:nvPr/>
          </p:nvSpPr>
          <p:spPr bwMode="auto">
            <a:xfrm flipV="1">
              <a:off x="4223" y="244"/>
              <a:ext cx="22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" name="Group 79"/>
          <p:cNvGrpSpPr/>
          <p:nvPr/>
        </p:nvGrpSpPr>
        <p:grpSpPr bwMode="auto">
          <a:xfrm>
            <a:off x="6360892" y="2448888"/>
            <a:ext cx="1462087" cy="369888"/>
            <a:chOff x="3906" y="1484"/>
            <a:chExt cx="921" cy="233"/>
          </a:xfrm>
        </p:grpSpPr>
        <p:sp>
          <p:nvSpPr>
            <p:cNvPr id="7194" name="Text Box 80"/>
            <p:cNvSpPr txBox="1">
              <a:spLocks noChangeArrowheads="1"/>
            </p:cNvSpPr>
            <p:nvPr/>
          </p:nvSpPr>
          <p:spPr bwMode="auto">
            <a:xfrm>
              <a:off x="4557" y="1484"/>
              <a:ext cx="270" cy="23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>
                  <a:solidFill>
                    <a:schemeClr val="tx2"/>
                  </a:solidFill>
                </a:rPr>
                <a:t>11</a:t>
              </a:r>
              <a:endParaRPr lang="en-US" altLang="zh-CN">
                <a:solidFill>
                  <a:schemeClr val="tx2"/>
                </a:solidFill>
              </a:endParaRPr>
            </a:p>
          </p:txBody>
        </p:sp>
        <p:sp>
          <p:nvSpPr>
            <p:cNvPr id="7195" name="Text Box 81"/>
            <p:cNvSpPr txBox="1">
              <a:spLocks noChangeArrowheads="1"/>
            </p:cNvSpPr>
            <p:nvPr/>
          </p:nvSpPr>
          <p:spPr bwMode="auto">
            <a:xfrm>
              <a:off x="3906" y="1484"/>
              <a:ext cx="197" cy="23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>
                  <a:solidFill>
                    <a:schemeClr val="tx2"/>
                  </a:solidFill>
                </a:rPr>
                <a:t>7</a:t>
              </a:r>
              <a:endParaRPr lang="en-US" altLang="zh-CN">
                <a:solidFill>
                  <a:schemeClr val="tx2"/>
                </a:solidFill>
              </a:endParaRPr>
            </a:p>
          </p:txBody>
        </p:sp>
      </p:grpSp>
      <p:grpSp>
        <p:nvGrpSpPr>
          <p:cNvPr id="20" name="Group 82"/>
          <p:cNvGrpSpPr/>
          <p:nvPr/>
        </p:nvGrpSpPr>
        <p:grpSpPr bwMode="auto">
          <a:xfrm>
            <a:off x="6716487" y="2448888"/>
            <a:ext cx="669924" cy="369888"/>
            <a:chOff x="4130" y="1484"/>
            <a:chExt cx="422" cy="233"/>
          </a:xfrm>
        </p:grpSpPr>
        <p:sp>
          <p:nvSpPr>
            <p:cNvPr id="7192" name="Text Box 83"/>
            <p:cNvSpPr txBox="1">
              <a:spLocks noChangeArrowheads="1"/>
            </p:cNvSpPr>
            <p:nvPr/>
          </p:nvSpPr>
          <p:spPr bwMode="auto">
            <a:xfrm>
              <a:off x="4130" y="1484"/>
              <a:ext cx="197" cy="23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>
                  <a:solidFill>
                    <a:schemeClr val="tx2"/>
                  </a:solidFill>
                </a:rPr>
                <a:t>6</a:t>
              </a:r>
              <a:endParaRPr lang="en-US" altLang="zh-CN">
                <a:solidFill>
                  <a:schemeClr val="tx2"/>
                </a:solidFill>
              </a:endParaRPr>
            </a:p>
          </p:txBody>
        </p:sp>
        <p:sp>
          <p:nvSpPr>
            <p:cNvPr id="7193" name="Text Box 84"/>
            <p:cNvSpPr txBox="1">
              <a:spLocks noChangeArrowheads="1"/>
            </p:cNvSpPr>
            <p:nvPr/>
          </p:nvSpPr>
          <p:spPr bwMode="auto">
            <a:xfrm>
              <a:off x="4355" y="1484"/>
              <a:ext cx="197" cy="23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>
                  <a:solidFill>
                    <a:schemeClr val="tx2"/>
                  </a:solidFill>
                </a:rPr>
                <a:t>0</a:t>
              </a:r>
              <a:endParaRPr lang="en-US" altLang="zh-CN">
                <a:solidFill>
                  <a:schemeClr val="tx2"/>
                </a:solidFill>
              </a:endParaRPr>
            </a:p>
          </p:txBody>
        </p:sp>
      </p:grpSp>
      <p:grpSp>
        <p:nvGrpSpPr>
          <p:cNvPr id="21" name="Group 85"/>
          <p:cNvGrpSpPr/>
          <p:nvPr/>
        </p:nvGrpSpPr>
        <p:grpSpPr bwMode="auto">
          <a:xfrm>
            <a:off x="5986241" y="2448888"/>
            <a:ext cx="2092324" cy="369888"/>
            <a:chOff x="3682" y="1484"/>
            <a:chExt cx="1318" cy="233"/>
          </a:xfrm>
        </p:grpSpPr>
        <p:sp>
          <p:nvSpPr>
            <p:cNvPr id="7190" name="Text Box 86"/>
            <p:cNvSpPr txBox="1">
              <a:spLocks noChangeArrowheads="1"/>
            </p:cNvSpPr>
            <p:nvPr/>
          </p:nvSpPr>
          <p:spPr bwMode="auto">
            <a:xfrm>
              <a:off x="3682" y="1484"/>
              <a:ext cx="197" cy="23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>
                  <a:solidFill>
                    <a:schemeClr val="tx2"/>
                  </a:solidFill>
                </a:rPr>
                <a:t>5</a:t>
              </a:r>
              <a:endParaRPr lang="en-US" altLang="zh-CN">
                <a:solidFill>
                  <a:schemeClr val="tx2"/>
                </a:solidFill>
              </a:endParaRPr>
            </a:p>
          </p:txBody>
        </p:sp>
        <p:sp>
          <p:nvSpPr>
            <p:cNvPr id="7191" name="Text Box 87"/>
            <p:cNvSpPr txBox="1">
              <a:spLocks noChangeArrowheads="1"/>
            </p:cNvSpPr>
            <p:nvPr/>
          </p:nvSpPr>
          <p:spPr bwMode="auto">
            <a:xfrm>
              <a:off x="4803" y="1484"/>
              <a:ext cx="197" cy="23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dirty="0">
                  <a:solidFill>
                    <a:schemeClr val="tx2"/>
                  </a:solidFill>
                </a:rPr>
                <a:t>9</a:t>
              </a:r>
              <a:endParaRPr lang="en-US" altLang="zh-CN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2" name="Group 88"/>
          <p:cNvGrpSpPr/>
          <p:nvPr/>
        </p:nvGrpSpPr>
        <p:grpSpPr bwMode="auto">
          <a:xfrm>
            <a:off x="5668741" y="2448888"/>
            <a:ext cx="2803524" cy="369888"/>
            <a:chOff x="3458" y="1484"/>
            <a:chExt cx="1766" cy="233"/>
          </a:xfrm>
        </p:grpSpPr>
        <p:sp>
          <p:nvSpPr>
            <p:cNvPr id="7188" name="Text Box 89"/>
            <p:cNvSpPr txBox="1">
              <a:spLocks noChangeArrowheads="1"/>
            </p:cNvSpPr>
            <p:nvPr/>
          </p:nvSpPr>
          <p:spPr bwMode="auto">
            <a:xfrm>
              <a:off x="3458" y="1484"/>
              <a:ext cx="197" cy="23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>
                  <a:solidFill>
                    <a:schemeClr val="tx2"/>
                  </a:solidFill>
                </a:rPr>
                <a:t>4</a:t>
              </a:r>
              <a:endParaRPr lang="en-US" altLang="zh-CN">
                <a:solidFill>
                  <a:schemeClr val="tx2"/>
                </a:solidFill>
              </a:endParaRPr>
            </a:p>
          </p:txBody>
        </p:sp>
        <p:sp>
          <p:nvSpPr>
            <p:cNvPr id="7189" name="Text Box 90"/>
            <p:cNvSpPr txBox="1">
              <a:spLocks noChangeArrowheads="1"/>
            </p:cNvSpPr>
            <p:nvPr/>
          </p:nvSpPr>
          <p:spPr bwMode="auto">
            <a:xfrm>
              <a:off x="5027" y="1484"/>
              <a:ext cx="197" cy="23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dirty="0">
                  <a:solidFill>
                    <a:schemeClr val="tx2"/>
                  </a:solidFill>
                </a:rPr>
                <a:t>7</a:t>
              </a:r>
              <a:endParaRPr lang="en-US" altLang="zh-CN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3" name="Group 91"/>
          <p:cNvGrpSpPr/>
          <p:nvPr/>
        </p:nvGrpSpPr>
        <p:grpSpPr bwMode="auto">
          <a:xfrm>
            <a:off x="5352830" y="2448888"/>
            <a:ext cx="3516313" cy="369888"/>
            <a:chOff x="3234" y="1484"/>
            <a:chExt cx="2215" cy="233"/>
          </a:xfrm>
        </p:grpSpPr>
        <p:sp>
          <p:nvSpPr>
            <p:cNvPr id="7186" name="Text Box 92"/>
            <p:cNvSpPr txBox="1">
              <a:spLocks noChangeArrowheads="1"/>
            </p:cNvSpPr>
            <p:nvPr/>
          </p:nvSpPr>
          <p:spPr bwMode="auto">
            <a:xfrm>
              <a:off x="3234" y="1484"/>
              <a:ext cx="197" cy="23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dirty="0">
                  <a:solidFill>
                    <a:schemeClr val="tx2"/>
                  </a:solidFill>
                </a:rPr>
                <a:t>2</a:t>
              </a:r>
              <a:endParaRPr lang="en-US" altLang="zh-CN" dirty="0">
                <a:solidFill>
                  <a:schemeClr val="tx2"/>
                </a:solidFill>
              </a:endParaRPr>
            </a:p>
          </p:txBody>
        </p:sp>
        <p:sp>
          <p:nvSpPr>
            <p:cNvPr id="7187" name="Text Box 93"/>
            <p:cNvSpPr txBox="1">
              <a:spLocks noChangeArrowheads="1"/>
            </p:cNvSpPr>
            <p:nvPr/>
          </p:nvSpPr>
          <p:spPr bwMode="auto">
            <a:xfrm>
              <a:off x="5252" y="1484"/>
              <a:ext cx="197" cy="23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dirty="0">
                  <a:solidFill>
                    <a:schemeClr val="tx2"/>
                  </a:solidFill>
                </a:rPr>
                <a:t>3</a:t>
              </a:r>
              <a:endParaRPr lang="en-US" altLang="zh-CN" dirty="0">
                <a:solidFill>
                  <a:schemeClr val="tx2"/>
                </a:solidFill>
              </a:endParaRPr>
            </a:p>
          </p:txBody>
        </p:sp>
      </p:grpSp>
      <p:sp>
        <p:nvSpPr>
          <p:cNvPr id="7182" name="Text Box 96"/>
          <p:cNvSpPr txBox="1">
            <a:spLocks noChangeArrowheads="1"/>
          </p:cNvSpPr>
          <p:nvPr/>
        </p:nvSpPr>
        <p:spPr bwMode="auto">
          <a:xfrm>
            <a:off x="255182" y="1058671"/>
            <a:ext cx="4901609" cy="5632311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 type="none" w="lg" len="lg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inv(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 x[ ]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n)</a:t>
            </a:r>
            <a:endParaRPr lang="en-U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400" dirty="0"/>
              <a:t>{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t,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j, </a:t>
            </a:r>
            <a:r>
              <a:rPr lang="en-US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m=n/2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r>
              <a:rPr lang="en-US" altLang="zh-CN" sz="2400" dirty="0"/>
              <a:t>    for(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=0;i&lt;</a:t>
            </a:r>
            <a:r>
              <a:rPr lang="en-US" altLang="zh-CN" sz="2400" dirty="0" err="1"/>
              <a:t>m;i</a:t>
            </a:r>
            <a:r>
              <a:rPr lang="en-US" altLang="zh-CN" sz="2400" dirty="0"/>
              <a:t>++)</a:t>
            </a:r>
            <a:endParaRPr lang="en-US" altLang="zh-CN" sz="2400" dirty="0"/>
          </a:p>
          <a:p>
            <a:r>
              <a:rPr lang="en-US" altLang="zh-CN" sz="2400" dirty="0"/>
              <a:t>    {    </a:t>
            </a:r>
            <a:r>
              <a:rPr lang="en-US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j=n-1-i;</a:t>
            </a:r>
            <a:endParaRPr lang="en-US" altLang="zh-CN" sz="2400" dirty="0">
              <a:solidFill>
                <a:srgbClr val="007E3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400" dirty="0"/>
              <a:t>         t=x[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];  x[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]=x[j];  x[j]=t;</a:t>
            </a:r>
            <a:endParaRPr lang="en-US" altLang="zh-CN" sz="2400" dirty="0"/>
          </a:p>
          <a:p>
            <a:r>
              <a:rPr lang="en-US" altLang="zh-CN" sz="2400" dirty="0"/>
              <a:t>    }</a:t>
            </a:r>
            <a:endParaRPr lang="en-US" altLang="zh-CN" sz="2400" dirty="0"/>
          </a:p>
          <a:p>
            <a:r>
              <a:rPr lang="en-US" altLang="zh-CN" sz="2400" dirty="0"/>
              <a:t>}</a:t>
            </a:r>
            <a:endParaRPr lang="en-US" altLang="zh-CN" sz="2400" dirty="0"/>
          </a:p>
          <a:p>
            <a:r>
              <a:rPr lang="en-US" altLang="zh-CN" sz="2400" dirty="0" err="1"/>
              <a:t>int</a:t>
            </a:r>
            <a:r>
              <a:rPr lang="en-US" altLang="zh-CN" sz="2400" dirty="0"/>
              <a:t> main()</a:t>
            </a:r>
            <a:endParaRPr lang="en-US" altLang="zh-CN" sz="2400" dirty="0"/>
          </a:p>
          <a:p>
            <a:r>
              <a:rPr lang="en-US" altLang="zh-CN" sz="2400" dirty="0"/>
              <a:t>{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a[10]={3,7,9,11,0,6,7,5,4,2};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inv(a,10);</a:t>
            </a:r>
            <a:endParaRPr lang="en-U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400" dirty="0"/>
              <a:t>    cout&lt;&lt;“result:\n";</a:t>
            </a:r>
            <a:endParaRPr lang="en-US" altLang="zh-CN" sz="2400" dirty="0"/>
          </a:p>
          <a:p>
            <a:r>
              <a:rPr lang="en-US" altLang="zh-CN" sz="2400" dirty="0"/>
              <a:t>    for(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=0;i&lt;10;i++)</a:t>
            </a:r>
            <a:endParaRPr lang="en-US" altLang="zh-CN" sz="2400" dirty="0"/>
          </a:p>
          <a:p>
            <a:r>
              <a:rPr lang="en-US" altLang="zh-CN" sz="2400" dirty="0"/>
              <a:t>       cout&lt;&lt;a[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]&lt;&lt;“ “;</a:t>
            </a:r>
            <a:endParaRPr lang="en-US" altLang="zh-CN" sz="2400" dirty="0"/>
          </a:p>
          <a:p>
            <a:r>
              <a:rPr lang="en-US" altLang="zh-CN" sz="2400" dirty="0"/>
              <a:t>    cout&lt;&lt;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r>
              <a:rPr lang="en-US" altLang="zh-CN" sz="2400" dirty="0"/>
              <a:t>}</a:t>
            </a:r>
            <a:endParaRPr lang="en-US" altLang="zh-CN" sz="2400" dirty="0"/>
          </a:p>
        </p:txBody>
      </p:sp>
      <p:sp>
        <p:nvSpPr>
          <p:cNvPr id="143457" name="Text Box 97"/>
          <p:cNvSpPr txBox="1">
            <a:spLocks noChangeArrowheads="1"/>
          </p:cNvSpPr>
          <p:nvPr/>
        </p:nvSpPr>
        <p:spPr bwMode="auto">
          <a:xfrm>
            <a:off x="6333630" y="1374128"/>
            <a:ext cx="649835" cy="371513"/>
          </a:xfrm>
          <a:prstGeom prst="rect">
            <a:avLst/>
          </a:prstGeom>
          <a:noFill/>
          <a:ln w="38100">
            <a:noFill/>
            <a:miter lim="800000"/>
            <a:headEnd type="none" w="lg" len="lg"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en-US" altLang="zh-CN">
                <a:ea typeface="隶书" panose="02010509060101010101" pitchFamily="49" charset="-122"/>
              </a:rPr>
              <a:t>m=4</a:t>
            </a:r>
            <a:endParaRPr lang="en-US" altLang="zh-CN">
              <a:ea typeface="隶书" panose="02010509060101010101" pitchFamily="49" charset="-122"/>
            </a:endParaRPr>
          </a:p>
        </p:txBody>
      </p:sp>
      <p:sp>
        <p:nvSpPr>
          <p:cNvPr id="7184" name="Rectangle 99"/>
          <p:cNvSpPr>
            <a:spLocks noGrp="1" noChangeArrowheads="1"/>
          </p:cNvSpPr>
          <p:nvPr>
            <p:ph type="title" idx="4294967295"/>
          </p:nvPr>
        </p:nvSpPr>
        <p:spPr>
          <a:xfrm>
            <a:off x="1075081" y="363814"/>
            <a:ext cx="6657561" cy="482600"/>
          </a:xfrm>
        </p:spPr>
        <p:txBody>
          <a:bodyPr/>
          <a:lstStyle/>
          <a:p>
            <a:pPr algn="l" eaLnBrk="1" hangingPunct="1"/>
            <a:r>
              <a:rPr lang="zh-CN" altLang="en-US" sz="2400" b="1" dirty="0">
                <a:solidFill>
                  <a:schemeClr val="tx1"/>
                </a:solidFill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chemeClr val="tx1"/>
                </a:solidFill>
                <a:ea typeface="宋体" panose="02010600030101010101" pitchFamily="2" charset="-122"/>
              </a:rPr>
              <a:t>:</a:t>
            </a:r>
            <a:r>
              <a:rPr lang="zh-CN" altLang="en-US" sz="2400" b="1" dirty="0">
                <a:solidFill>
                  <a:schemeClr val="tx1"/>
                </a:solidFill>
                <a:ea typeface="宋体" panose="02010600030101010101" pitchFamily="2" charset="-122"/>
              </a:rPr>
              <a:t>  将数组</a:t>
            </a:r>
            <a:r>
              <a:rPr lang="en-US" altLang="zh-CN" sz="2400" b="1" dirty="0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r>
              <a:rPr lang="zh-CN" altLang="zh-CN" sz="2400" b="1" dirty="0">
                <a:solidFill>
                  <a:schemeClr val="tx1"/>
                </a:solidFill>
                <a:ea typeface="宋体" panose="02010600030101010101" pitchFamily="2" charset="-122"/>
              </a:rPr>
              <a:t>中的</a:t>
            </a:r>
            <a:r>
              <a:rPr lang="en-US" altLang="zh-CN" sz="2400" b="1" dirty="0">
                <a:solidFill>
                  <a:schemeClr val="tx1"/>
                </a:solidFill>
                <a:ea typeface="宋体" panose="02010600030101010101" pitchFamily="2" charset="-122"/>
              </a:rPr>
              <a:t>n</a:t>
            </a:r>
            <a:r>
              <a:rPr lang="zh-CN" altLang="zh-CN" sz="2400" b="1" dirty="0">
                <a:solidFill>
                  <a:schemeClr val="tx1"/>
                </a:solidFill>
                <a:ea typeface="宋体" panose="02010600030101010101" pitchFamily="2" charset="-122"/>
              </a:rPr>
              <a:t>个整数按相反顺序存放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）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185" name="AutoShape 94"/>
          <p:cNvSpPr>
            <a:spLocks noChangeArrowheads="1"/>
          </p:cNvSpPr>
          <p:nvPr/>
        </p:nvSpPr>
        <p:spPr bwMode="auto">
          <a:xfrm>
            <a:off x="5693883" y="4501892"/>
            <a:ext cx="2791149" cy="400110"/>
          </a:xfrm>
          <a:prstGeom prst="wedgeRectCallout">
            <a:avLst>
              <a:gd name="adj1" fmla="val -157373"/>
              <a:gd name="adj2" fmla="val -14106"/>
            </a:avLst>
          </a:prstGeom>
          <a:noFill/>
          <a:ln w="38100">
            <a:solidFill>
              <a:srgbClr val="990000"/>
            </a:solidFill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实参与形参均用数组</a:t>
            </a:r>
            <a:endParaRPr lang="zh-CN" altLang="en-US" sz="20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3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57" grpId="0" autoUpdateAnimBg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5"/>
          <p:cNvSpPr txBox="1">
            <a:spLocks noChangeArrowheads="1"/>
          </p:cNvSpPr>
          <p:nvPr/>
        </p:nvSpPr>
        <p:spPr bwMode="auto">
          <a:xfrm>
            <a:off x="982663" y="1225689"/>
            <a:ext cx="4808537" cy="5262979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 type="none" w="lg" len="lg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inv(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*x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n)</a:t>
            </a:r>
            <a:endParaRPr lang="en-U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400" dirty="0"/>
              <a:t>{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t, *p, *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*j, m=n/2;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400" dirty="0" err="1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=x;  j=x+n-1;  p=</a:t>
            </a:r>
            <a:r>
              <a:rPr lang="en-US" altLang="zh-CN" sz="2400" dirty="0" err="1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x+m</a:t>
            </a:r>
            <a:r>
              <a:rPr lang="en-US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en-US" altLang="zh-CN" sz="2400" dirty="0">
              <a:solidFill>
                <a:srgbClr val="007E3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400" dirty="0"/>
              <a:t>    for(;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p;i</a:t>
            </a:r>
            <a:r>
              <a:rPr lang="en-US" altLang="zh-CN" sz="2400" dirty="0"/>
              <a:t>++,j--)</a:t>
            </a:r>
            <a:endParaRPr lang="en-US" altLang="zh-CN" sz="2400" dirty="0"/>
          </a:p>
          <a:p>
            <a:r>
              <a:rPr lang="en-US" altLang="zh-CN" sz="2400" dirty="0"/>
              <a:t>    {  t=*</a:t>
            </a:r>
            <a:r>
              <a:rPr lang="en-US" altLang="zh-CN" sz="2400" dirty="0" err="1"/>
              <a:t>i</a:t>
            </a:r>
            <a:r>
              <a:rPr lang="en-US" altLang="zh-CN" sz="2400" dirty="0"/>
              <a:t>;  *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=*j;  *j=t; }</a:t>
            </a:r>
            <a:endParaRPr lang="en-US" altLang="zh-CN" sz="2400" dirty="0"/>
          </a:p>
          <a:p>
            <a:r>
              <a:rPr lang="en-US" altLang="zh-CN" sz="2400" dirty="0"/>
              <a:t>}</a:t>
            </a:r>
            <a:endParaRPr lang="en-US" altLang="zh-CN" sz="2400" dirty="0"/>
          </a:p>
          <a:p>
            <a:r>
              <a:rPr lang="en-US" altLang="zh-CN" sz="2400" dirty="0"/>
              <a:t>int main()</a:t>
            </a:r>
            <a:endParaRPr lang="en-US" altLang="zh-CN" sz="2400" dirty="0"/>
          </a:p>
          <a:p>
            <a:r>
              <a:rPr lang="en-US" altLang="zh-CN" sz="2400" dirty="0"/>
              <a:t>{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a[10]={3,7,9,11,0,6,7,5,4,2};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0000FF"/>
                </a:solidFill>
              </a:rPr>
              <a:t> 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inv(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,10);</a:t>
            </a:r>
            <a:endParaRPr lang="en-U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400" dirty="0"/>
              <a:t>    cout&lt;&lt;“result:\n";</a:t>
            </a:r>
            <a:endParaRPr lang="en-US" altLang="zh-CN" sz="2400" dirty="0"/>
          </a:p>
          <a:p>
            <a:r>
              <a:rPr lang="en-US" altLang="zh-CN" sz="2400" dirty="0"/>
              <a:t>    for(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=0;i&lt;10;i++)</a:t>
            </a:r>
            <a:endParaRPr lang="en-US" altLang="zh-CN" sz="2400" dirty="0"/>
          </a:p>
          <a:p>
            <a:r>
              <a:rPr lang="en-US" altLang="zh-CN" sz="2400" dirty="0"/>
              <a:t>        cout&lt;&lt;a[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]&lt;&lt;“ “;</a:t>
            </a:r>
            <a:endParaRPr lang="en-US" altLang="zh-CN" sz="2400" dirty="0"/>
          </a:p>
          <a:p>
            <a:r>
              <a:rPr lang="en-US" altLang="zh-CN" sz="2400" dirty="0"/>
              <a:t>    cout&lt;&lt;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r>
              <a:rPr lang="en-US" altLang="zh-CN" sz="2400" dirty="0"/>
              <a:t>}</a:t>
            </a:r>
            <a:endParaRPr lang="en-US" altLang="zh-CN" sz="2400" dirty="0"/>
          </a:p>
        </p:txBody>
      </p:sp>
      <p:sp>
        <p:nvSpPr>
          <p:cNvPr id="8197" name="AutoShape 3"/>
          <p:cNvSpPr>
            <a:spLocks noChangeArrowheads="1"/>
          </p:cNvSpPr>
          <p:nvPr/>
        </p:nvSpPr>
        <p:spPr bwMode="auto">
          <a:xfrm>
            <a:off x="6343650" y="4121150"/>
            <a:ext cx="2038350" cy="707886"/>
          </a:xfrm>
          <a:prstGeom prst="wedgeRectCallout">
            <a:avLst>
              <a:gd name="adj1" fmla="val -189245"/>
              <a:gd name="adj2" fmla="val -4677"/>
            </a:avLst>
          </a:prstGeom>
          <a:solidFill>
            <a:srgbClr val="CCFFFF"/>
          </a:solidFill>
          <a:ln w="38100">
            <a:solidFill>
              <a:srgbClr val="990000"/>
            </a:solidFill>
            <a:miter lim="800000"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zh-CN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实参用数组,形参用指针变量</a:t>
            </a:r>
            <a:endParaRPr lang="zh-CN" altLang="en-US" sz="20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99"/>
          <p:cNvSpPr txBox="1">
            <a:spLocks noChangeArrowheads="1"/>
          </p:cNvSpPr>
          <p:nvPr/>
        </p:nvSpPr>
        <p:spPr bwMode="auto">
          <a:xfrm>
            <a:off x="1100481" y="376514"/>
            <a:ext cx="6657561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例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: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  将数组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a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中的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n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个整数按相反顺序存放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）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 Box 96"/>
          <p:cNvSpPr txBox="1">
            <a:spLocks noChangeArrowheads="1"/>
          </p:cNvSpPr>
          <p:nvPr/>
        </p:nvSpPr>
        <p:spPr bwMode="auto">
          <a:xfrm>
            <a:off x="4776103" y="1225689"/>
            <a:ext cx="4147180" cy="2308324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 type="none" w="lg" len="lg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inv(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 x[ ]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n)</a:t>
            </a:r>
            <a:endParaRPr lang="en-U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400" dirty="0"/>
              <a:t>{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t,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j, </a:t>
            </a:r>
            <a:r>
              <a:rPr lang="en-US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m=n/2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r>
              <a:rPr lang="en-US" altLang="zh-CN" sz="2400" dirty="0"/>
              <a:t>    for(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=0;i&lt;</a:t>
            </a:r>
            <a:r>
              <a:rPr lang="en-US" altLang="zh-CN" sz="2400" dirty="0" err="1"/>
              <a:t>m;i</a:t>
            </a:r>
            <a:r>
              <a:rPr lang="en-US" altLang="zh-CN" sz="2400" dirty="0"/>
              <a:t>++)</a:t>
            </a:r>
            <a:endParaRPr lang="en-US" altLang="zh-CN" sz="2400" dirty="0"/>
          </a:p>
          <a:p>
            <a:r>
              <a:rPr lang="en-US" altLang="zh-CN" sz="2400" dirty="0"/>
              <a:t>    {  </a:t>
            </a:r>
            <a:r>
              <a:rPr lang="en-US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j=n-1-i;</a:t>
            </a:r>
            <a:endParaRPr lang="en-US" altLang="zh-CN" sz="2400" dirty="0">
              <a:solidFill>
                <a:srgbClr val="007E3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400" dirty="0"/>
              <a:t>       t=x[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];  x[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]=x[j];  x[j]=t;}</a:t>
            </a:r>
            <a:endParaRPr lang="en-US" altLang="zh-CN" sz="2400" dirty="0"/>
          </a:p>
          <a:p>
            <a:r>
              <a:rPr lang="en-US" altLang="zh-CN" sz="2400" dirty="0"/>
              <a:t>}</a:t>
            </a:r>
            <a:endParaRPr lang="en-US" altLang="zh-CN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244600" y="1225689"/>
            <a:ext cx="3677610" cy="5632311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inv(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*x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n)</a:t>
            </a:r>
            <a:endParaRPr lang="en-U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400" dirty="0"/>
              <a:t>{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t,*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,*j,*</a:t>
            </a:r>
            <a:r>
              <a:rPr lang="en-US" altLang="zh-CN" sz="2400" dirty="0" err="1"/>
              <a:t>p,m</a:t>
            </a:r>
            <a:r>
              <a:rPr lang="en-US" altLang="zh-CN" sz="2400" dirty="0"/>
              <a:t>=n/2;</a:t>
            </a:r>
            <a:endParaRPr lang="en-US" altLang="zh-CN" sz="2400" dirty="0"/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=x;  j=x+n-1;  p=</a:t>
            </a:r>
            <a:r>
              <a:rPr lang="en-US" altLang="zh-CN" sz="2400" dirty="0" err="1"/>
              <a:t>x+m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r>
              <a:rPr lang="en-US" altLang="zh-CN" sz="2400" dirty="0"/>
              <a:t>    for(;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p;i</a:t>
            </a:r>
            <a:r>
              <a:rPr lang="en-US" altLang="zh-CN" sz="2400" dirty="0"/>
              <a:t>++,j--)</a:t>
            </a:r>
            <a:endParaRPr lang="en-US" altLang="zh-CN" sz="2400" dirty="0"/>
          </a:p>
          <a:p>
            <a:r>
              <a:rPr lang="en-US" altLang="zh-CN" sz="2400" dirty="0"/>
              <a:t>    {  t=*</a:t>
            </a:r>
            <a:r>
              <a:rPr lang="en-US" altLang="zh-CN" sz="2400" dirty="0" err="1"/>
              <a:t>i</a:t>
            </a:r>
            <a:r>
              <a:rPr lang="en-US" altLang="zh-CN" sz="2400" dirty="0"/>
              <a:t>;  *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=*j;  *j=t; }</a:t>
            </a:r>
            <a:endParaRPr lang="en-US" altLang="zh-CN" sz="2400" dirty="0"/>
          </a:p>
          <a:p>
            <a:r>
              <a:rPr lang="en-US" altLang="zh-CN" sz="2400" dirty="0"/>
              <a:t>}</a:t>
            </a:r>
            <a:endParaRPr lang="en-US" altLang="zh-CN" sz="2400" dirty="0"/>
          </a:p>
          <a:p>
            <a:r>
              <a:rPr lang="en-US" altLang="zh-CN" sz="2400" dirty="0"/>
              <a:t>int main()</a:t>
            </a:r>
            <a:endParaRPr lang="en-US" altLang="zh-CN" sz="2400" dirty="0"/>
          </a:p>
          <a:p>
            <a:r>
              <a:rPr lang="en-US" altLang="zh-CN" sz="2400" dirty="0"/>
              <a:t>{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i,a</a:t>
            </a:r>
            <a:r>
              <a:rPr lang="en-US" altLang="zh-CN" sz="2400" dirty="0"/>
              <a:t>[10],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p=a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r>
              <a:rPr lang="en-US" altLang="zh-CN" sz="2400" dirty="0"/>
              <a:t>     for(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=0;i&lt;10;i++,p++)</a:t>
            </a:r>
            <a:endParaRPr lang="en-US" altLang="zh-CN" sz="2400" dirty="0"/>
          </a:p>
          <a:p>
            <a:r>
              <a:rPr lang="en-US" altLang="zh-CN" sz="2400" dirty="0"/>
              <a:t>         </a:t>
            </a:r>
            <a:r>
              <a:rPr lang="en-US" altLang="zh-CN" sz="2400" dirty="0" err="1"/>
              <a:t>cin</a:t>
            </a:r>
            <a:r>
              <a:rPr lang="en-US" altLang="zh-CN" sz="2400" dirty="0"/>
              <a:t>&gt;&gt;*p;</a:t>
            </a:r>
            <a:endParaRPr lang="en-US" altLang="zh-CN" sz="2400" dirty="0"/>
          </a:p>
          <a:p>
            <a:r>
              <a:rPr lang="en-US" altLang="zh-CN" sz="2400" dirty="0">
                <a:solidFill>
                  <a:schemeClr val="accent2"/>
                </a:solidFill>
              </a:rPr>
              <a:t>    </a:t>
            </a:r>
            <a:r>
              <a:rPr lang="en-US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p=a;</a:t>
            </a:r>
            <a:r>
              <a:rPr lang="en-US" altLang="zh-CN" sz="2400" dirty="0">
                <a:solidFill>
                  <a:schemeClr val="accent2"/>
                </a:solidFill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inv(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,10);</a:t>
            </a:r>
            <a:endParaRPr lang="en-U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400" dirty="0"/>
              <a:t>    cout&lt;&lt;“result:\n";</a:t>
            </a:r>
            <a:endParaRPr lang="en-US" altLang="zh-CN" sz="2400" dirty="0"/>
          </a:p>
          <a:p>
            <a:r>
              <a:rPr lang="en-US" altLang="zh-CN" sz="2400" dirty="0"/>
              <a:t>    for(p=</a:t>
            </a:r>
            <a:r>
              <a:rPr lang="en-US" altLang="zh-CN" sz="2400" dirty="0" err="1"/>
              <a:t>a;p</a:t>
            </a:r>
            <a:r>
              <a:rPr lang="en-US" altLang="zh-CN" sz="2400" dirty="0"/>
              <a:t>&lt;a+10;p++)</a:t>
            </a:r>
            <a:endParaRPr lang="en-US" altLang="zh-CN" sz="2400" dirty="0"/>
          </a:p>
          <a:p>
            <a:r>
              <a:rPr lang="en-US" altLang="zh-CN" sz="2400" dirty="0"/>
              <a:t>       cout&lt;&lt;</a:t>
            </a:r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*p</a:t>
            </a:r>
            <a:r>
              <a:rPr lang="en-US" altLang="zh-CN" sz="2400" dirty="0"/>
              <a:t>&lt;&lt;“ “;</a:t>
            </a:r>
            <a:endParaRPr lang="en-US" altLang="zh-CN" sz="2400" dirty="0"/>
          </a:p>
          <a:p>
            <a:r>
              <a:rPr lang="en-US" altLang="zh-CN" sz="2400" dirty="0"/>
              <a:t>}</a:t>
            </a:r>
            <a:endParaRPr lang="en-US" altLang="zh-CN" sz="2400" dirty="0"/>
          </a:p>
        </p:txBody>
      </p:sp>
      <p:sp>
        <p:nvSpPr>
          <p:cNvPr id="9221" name="AutoShape 5"/>
          <p:cNvSpPr>
            <a:spLocks noChangeArrowheads="1"/>
          </p:cNvSpPr>
          <p:nvPr/>
        </p:nvSpPr>
        <p:spPr bwMode="auto">
          <a:xfrm>
            <a:off x="5082737" y="2416146"/>
            <a:ext cx="1876425" cy="707886"/>
          </a:xfrm>
          <a:prstGeom prst="wedgeRectCallout">
            <a:avLst>
              <a:gd name="adj1" fmla="val -116711"/>
              <a:gd name="adj2" fmla="val 306342"/>
            </a:avLst>
          </a:prstGeom>
          <a:solidFill>
            <a:srgbClr val="CCFFFF"/>
          </a:solidFill>
          <a:ln w="38100">
            <a:solidFill>
              <a:srgbClr val="990000"/>
            </a:solidFill>
            <a:miter lim="800000"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实参与形参均用指针变量</a:t>
            </a:r>
            <a:endParaRPr lang="zh-CN" altLang="en-US" sz="20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99"/>
          <p:cNvSpPr txBox="1">
            <a:spLocks noChangeArrowheads="1"/>
          </p:cNvSpPr>
          <p:nvPr/>
        </p:nvSpPr>
        <p:spPr bwMode="auto">
          <a:xfrm>
            <a:off x="1062381" y="389214"/>
            <a:ext cx="6657561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例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: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  将数组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a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中的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n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个整数按相反顺序存放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（</a:t>
            </a:r>
            <a:r>
              <a:rPr lang="en-US" altLang="zh-CN" sz="2400" dirty="0">
                <a:latin typeface="+mj-lt"/>
                <a:ea typeface="宋体" panose="02010600030101010101" pitchFamily="2" charset="-122"/>
                <a:cs typeface="+mj-cs"/>
              </a:rPr>
              <a:t>3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）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500824" y="3429000"/>
            <a:ext cx="3411948" cy="3416320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 type="none" w="lg" len="lg"/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main()</a:t>
            </a:r>
            <a:endParaRPr lang="en-US" altLang="zh-CN" sz="2400" dirty="0"/>
          </a:p>
          <a:p>
            <a:r>
              <a:rPr lang="en-US" altLang="zh-CN" sz="2400" dirty="0"/>
              <a:t>{   int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,*p=new int[10];</a:t>
            </a:r>
            <a:endParaRPr lang="en-US" altLang="zh-CN" sz="2400" dirty="0"/>
          </a:p>
          <a:p>
            <a:r>
              <a:rPr lang="en-US" altLang="zh-CN" sz="2400" dirty="0"/>
              <a:t>    for(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=0;i&lt;10;i++)</a:t>
            </a:r>
            <a:endParaRPr lang="en-US" altLang="zh-CN" sz="2400" dirty="0"/>
          </a:p>
          <a:p>
            <a:r>
              <a:rPr lang="en-US" altLang="zh-CN" sz="2400" dirty="0"/>
              <a:t>         </a:t>
            </a:r>
            <a:r>
              <a:rPr lang="en-US" altLang="zh-CN" sz="2400" dirty="0" err="1">
                <a:solidFill>
                  <a:srgbClr val="C00000"/>
                </a:solidFill>
              </a:rPr>
              <a:t>cin</a:t>
            </a:r>
            <a:r>
              <a:rPr lang="en-US" altLang="zh-CN" sz="2400" dirty="0">
                <a:solidFill>
                  <a:srgbClr val="C00000"/>
                </a:solidFill>
              </a:rPr>
              <a:t>&gt;&gt;*(</a:t>
            </a:r>
            <a:r>
              <a:rPr lang="en-US" altLang="zh-CN" sz="2400" dirty="0" err="1">
                <a:solidFill>
                  <a:srgbClr val="C00000"/>
                </a:solidFill>
              </a:rPr>
              <a:t>p+i</a:t>
            </a:r>
            <a:r>
              <a:rPr lang="en-US" altLang="zh-CN" sz="2400" dirty="0">
                <a:solidFill>
                  <a:srgbClr val="C00000"/>
                </a:solidFill>
              </a:rPr>
              <a:t>);</a:t>
            </a:r>
            <a:endParaRPr lang="en-US" altLang="zh-CN" sz="2400" dirty="0">
              <a:solidFill>
                <a:srgbClr val="C00000"/>
              </a:solidFill>
            </a:endParaRPr>
          </a:p>
          <a:p>
            <a:r>
              <a:rPr lang="en-US" altLang="zh-CN" sz="2400" dirty="0"/>
              <a:t>    inv(p,10);</a:t>
            </a:r>
            <a:endParaRPr lang="en-US" altLang="zh-CN" sz="2400" dirty="0"/>
          </a:p>
          <a:p>
            <a:r>
              <a:rPr lang="en-US" altLang="zh-CN" sz="2400" dirty="0"/>
              <a:t>    cout&lt;&lt;"result:\n";</a:t>
            </a:r>
            <a:endParaRPr lang="en-US" altLang="zh-CN" sz="2400" dirty="0"/>
          </a:p>
          <a:p>
            <a:r>
              <a:rPr lang="en-US" altLang="zh-CN" sz="2400" dirty="0"/>
              <a:t>    for(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=0;i&lt;10;i++)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C00000"/>
                </a:solidFill>
              </a:rPr>
              <a:t>       cout&lt;&lt;*(</a:t>
            </a:r>
            <a:r>
              <a:rPr lang="en-US" altLang="zh-CN" sz="2400" dirty="0" err="1">
                <a:solidFill>
                  <a:srgbClr val="C00000"/>
                </a:solidFill>
              </a:rPr>
              <a:t>p+i</a:t>
            </a:r>
            <a:r>
              <a:rPr lang="en-US" altLang="zh-CN" sz="2400" dirty="0">
                <a:solidFill>
                  <a:srgbClr val="C00000"/>
                </a:solidFill>
              </a:rPr>
              <a:t>)&lt;&lt;" ";</a:t>
            </a:r>
            <a:endParaRPr lang="en-US" altLang="zh-CN" sz="2400" dirty="0">
              <a:solidFill>
                <a:srgbClr val="C00000"/>
              </a:solidFill>
            </a:endParaRPr>
          </a:p>
          <a:p>
            <a:r>
              <a:rPr lang="en-US" altLang="zh-CN" sz="2400" dirty="0"/>
              <a:t>}</a:t>
            </a:r>
            <a:endParaRPr lang="en-US" altLang="zh-CN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 Box 96"/>
          <p:cNvSpPr txBox="1">
            <a:spLocks noChangeArrowheads="1"/>
          </p:cNvSpPr>
          <p:nvPr/>
        </p:nvSpPr>
        <p:spPr bwMode="auto">
          <a:xfrm>
            <a:off x="1200150" y="1225689"/>
            <a:ext cx="4431021" cy="5632311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 type="none" w="lg" len="lg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inv(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 x[ ]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n)</a:t>
            </a:r>
            <a:endParaRPr lang="en-U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400" dirty="0"/>
              <a:t>{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t,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j, m=n/2;</a:t>
            </a:r>
            <a:endParaRPr lang="en-US" altLang="zh-CN" sz="2400" dirty="0"/>
          </a:p>
          <a:p>
            <a:r>
              <a:rPr lang="en-US" altLang="zh-CN" sz="2400" dirty="0"/>
              <a:t>    for(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=0;i&lt;</a:t>
            </a:r>
            <a:r>
              <a:rPr lang="en-US" altLang="zh-CN" sz="2400" dirty="0" err="1"/>
              <a:t>m;i</a:t>
            </a:r>
            <a:r>
              <a:rPr lang="en-US" altLang="zh-CN" sz="2400" dirty="0"/>
              <a:t>++)</a:t>
            </a:r>
            <a:endParaRPr lang="en-US" altLang="zh-CN" sz="2400" dirty="0"/>
          </a:p>
          <a:p>
            <a:r>
              <a:rPr lang="en-US" altLang="zh-CN" sz="2400" dirty="0"/>
              <a:t>    {  j=n-1-i;</a:t>
            </a:r>
            <a:endParaRPr lang="en-US" altLang="zh-CN" sz="2400" dirty="0"/>
          </a:p>
          <a:p>
            <a:r>
              <a:rPr lang="en-US" altLang="zh-CN" sz="2400" dirty="0"/>
              <a:t>       t=x[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];  x[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]=x[j];  x[j]=t; }</a:t>
            </a:r>
            <a:endParaRPr lang="en-US" altLang="zh-CN" sz="2400" dirty="0"/>
          </a:p>
          <a:p>
            <a:r>
              <a:rPr lang="en-US" altLang="zh-CN" sz="2400" dirty="0"/>
              <a:t>}</a:t>
            </a:r>
            <a:endParaRPr lang="en-US" altLang="zh-CN" sz="2400" dirty="0"/>
          </a:p>
          <a:p>
            <a:r>
              <a:rPr lang="en-US" altLang="zh-CN" sz="2400" dirty="0" err="1"/>
              <a:t>int</a:t>
            </a:r>
            <a:r>
              <a:rPr lang="en-US" altLang="zh-CN" sz="2400" dirty="0"/>
              <a:t> main()</a:t>
            </a:r>
            <a:endParaRPr lang="en-US" altLang="zh-CN" sz="2400" dirty="0"/>
          </a:p>
          <a:p>
            <a:r>
              <a:rPr lang="en-US" altLang="zh-CN" sz="2400" dirty="0"/>
              <a:t>{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a[10], </a:t>
            </a:r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*p=a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r>
              <a:rPr lang="en-US" altLang="zh-CN" sz="2400" dirty="0"/>
              <a:t>     for(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=0;i&lt;10;i++,p++)</a:t>
            </a:r>
            <a:endParaRPr lang="en-US" altLang="zh-CN" sz="2400" dirty="0"/>
          </a:p>
          <a:p>
            <a:r>
              <a:rPr lang="en-US" altLang="zh-CN" sz="2400" dirty="0"/>
              <a:t>       </a:t>
            </a:r>
            <a:r>
              <a:rPr lang="en-US" altLang="zh-CN" sz="2400" dirty="0" err="1"/>
              <a:t>cin</a:t>
            </a:r>
            <a:r>
              <a:rPr lang="en-US" altLang="zh-CN" sz="2400" dirty="0"/>
              <a:t>&gt;&gt;*p;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p=a,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inv(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,10);</a:t>
            </a:r>
            <a:endParaRPr lang="en-U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400" dirty="0"/>
              <a:t>    cout&lt;&lt;“result:\n";</a:t>
            </a:r>
            <a:endParaRPr lang="en-US" altLang="zh-CN" sz="2400" dirty="0"/>
          </a:p>
          <a:p>
            <a:r>
              <a:rPr lang="en-US" altLang="zh-CN" sz="2400" dirty="0"/>
              <a:t>    for(p=</a:t>
            </a:r>
            <a:r>
              <a:rPr lang="en-US" altLang="zh-CN" sz="2400" dirty="0" err="1"/>
              <a:t>a;p</a:t>
            </a:r>
            <a:r>
              <a:rPr lang="en-US" altLang="zh-CN" sz="2400" dirty="0"/>
              <a:t>&lt;a+10;p++)</a:t>
            </a:r>
            <a:endParaRPr lang="en-US" altLang="zh-CN" sz="2400" dirty="0"/>
          </a:p>
          <a:p>
            <a:r>
              <a:rPr lang="en-US" altLang="zh-CN" sz="2400" dirty="0"/>
              <a:t>        </a:t>
            </a:r>
            <a:r>
              <a:rPr lang="en-US" altLang="zh-CN" sz="2400" dirty="0">
                <a:solidFill>
                  <a:schemeClr val="accent2"/>
                </a:solidFill>
              </a:rPr>
              <a:t>cout&lt;&lt;</a:t>
            </a:r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*p</a:t>
            </a:r>
            <a:r>
              <a:rPr lang="en-US" altLang="zh-CN" sz="2400" b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&lt;&lt;“ “</a:t>
            </a:r>
            <a:r>
              <a:rPr lang="en-US" altLang="zh-CN" sz="2400" b="0" dirty="0">
                <a:solidFill>
                  <a:srgbClr val="0070C0"/>
                </a:solidFill>
              </a:rPr>
              <a:t>;</a:t>
            </a:r>
            <a:endParaRPr lang="en-US" altLang="zh-CN" sz="2400" b="0" dirty="0">
              <a:solidFill>
                <a:srgbClr val="0070C0"/>
              </a:solidFill>
            </a:endParaRPr>
          </a:p>
          <a:p>
            <a:r>
              <a:rPr lang="en-US" altLang="zh-CN" sz="2400" dirty="0"/>
              <a:t>}</a:t>
            </a:r>
            <a:endParaRPr lang="en-US" altLang="zh-CN" sz="2400" dirty="0"/>
          </a:p>
        </p:txBody>
      </p:sp>
      <p:sp>
        <p:nvSpPr>
          <p:cNvPr id="10245" name="AutoShape 94"/>
          <p:cNvSpPr>
            <a:spLocks noChangeArrowheads="1"/>
          </p:cNvSpPr>
          <p:nvPr/>
        </p:nvSpPr>
        <p:spPr bwMode="auto">
          <a:xfrm>
            <a:off x="6180411" y="3880178"/>
            <a:ext cx="2124075" cy="707886"/>
          </a:xfrm>
          <a:prstGeom prst="wedgeRectCallout">
            <a:avLst>
              <a:gd name="adj1" fmla="val -168440"/>
              <a:gd name="adj2" fmla="val 103339"/>
            </a:avLst>
          </a:prstGeom>
          <a:solidFill>
            <a:srgbClr val="CCFFFF"/>
          </a:solidFill>
          <a:ln w="38100">
            <a:solidFill>
              <a:srgbClr val="990000"/>
            </a:solidFill>
            <a:miter lim="800000"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实参用指针变量,形参用数组</a:t>
            </a:r>
            <a:endParaRPr lang="zh-CN" altLang="en-US" sz="20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99"/>
          <p:cNvSpPr txBox="1">
            <a:spLocks noChangeArrowheads="1"/>
          </p:cNvSpPr>
          <p:nvPr/>
        </p:nvSpPr>
        <p:spPr bwMode="auto">
          <a:xfrm>
            <a:off x="1157412" y="395346"/>
            <a:ext cx="6657561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例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: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  将数组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a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中的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n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个整数按相反顺序存放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（</a:t>
            </a:r>
            <a:r>
              <a:rPr lang="en-US" altLang="zh-CN" sz="2400" noProof="0" dirty="0">
                <a:latin typeface="+mj-lt"/>
                <a:ea typeface="宋体" panose="02010600030101010101" pitchFamily="2" charset="-122"/>
                <a:cs typeface="+mj-cs"/>
              </a:rPr>
              <a:t>4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）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6"/>
          <p:cNvGrpSpPr/>
          <p:nvPr/>
        </p:nvGrpSpPr>
        <p:grpSpPr bwMode="auto">
          <a:xfrm>
            <a:off x="1474304" y="3385102"/>
            <a:ext cx="704850" cy="1143000"/>
            <a:chOff x="684" y="1932"/>
            <a:chExt cx="444" cy="720"/>
          </a:xfrm>
        </p:grpSpPr>
        <p:sp>
          <p:nvSpPr>
            <p:cNvPr id="23592" name="Oval 105"/>
            <p:cNvSpPr>
              <a:spLocks noChangeArrowheads="1"/>
            </p:cNvSpPr>
            <p:nvPr/>
          </p:nvSpPr>
          <p:spPr bwMode="auto">
            <a:xfrm>
              <a:off x="684" y="2436"/>
              <a:ext cx="444" cy="21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round/>
              <a:headEnd type="none" w="lg" len="lg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3593" name="Oval 104"/>
            <p:cNvSpPr>
              <a:spLocks noChangeArrowheads="1"/>
            </p:cNvSpPr>
            <p:nvPr/>
          </p:nvSpPr>
          <p:spPr bwMode="auto">
            <a:xfrm>
              <a:off x="684" y="1932"/>
              <a:ext cx="444" cy="21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round/>
              <a:headEnd type="none" w="lg" len="lg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23555" name="Text Box 69"/>
          <p:cNvSpPr txBox="1">
            <a:spLocks noChangeArrowheads="1"/>
          </p:cNvSpPr>
          <p:nvPr/>
        </p:nvSpPr>
        <p:spPr bwMode="auto">
          <a:xfrm>
            <a:off x="5559832" y="2823037"/>
            <a:ext cx="3230372" cy="1200329"/>
          </a:xfrm>
          <a:prstGeom prst="rect">
            <a:avLst/>
          </a:prstGeom>
          <a:noFill/>
          <a:ln w="38100">
            <a:solidFill>
              <a:srgbClr val="339933"/>
            </a:solidFill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dirty="0">
                <a:ea typeface="隶书" panose="02010509060101010101" pitchFamily="49" charset="-122"/>
              </a:rPr>
              <a:t>程序中</a:t>
            </a:r>
            <a:r>
              <a:rPr lang="en-US" altLang="zh-CN" sz="2400" dirty="0"/>
              <a:t>: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; </a:t>
            </a:r>
            <a:endParaRPr lang="en-US" altLang="zh-CN" sz="2400" dirty="0"/>
          </a:p>
          <a:p>
            <a:pPr algn="ctr"/>
            <a:r>
              <a:rPr lang="en-US" altLang="zh-CN" sz="2400" dirty="0"/>
              <a:t>                    </a:t>
            </a:r>
            <a:endParaRPr lang="en-US" altLang="zh-CN" sz="2400" dirty="0"/>
          </a:p>
          <a:p>
            <a:pPr algn="ctr"/>
            <a:r>
              <a:rPr lang="en-US" altLang="zh-CN" sz="2400" dirty="0"/>
              <a:t>                     long  k;  </a:t>
            </a:r>
            <a:endParaRPr lang="en-US" altLang="zh-CN" sz="2400" dirty="0"/>
          </a:p>
        </p:txBody>
      </p:sp>
      <p:sp>
        <p:nvSpPr>
          <p:cNvPr id="23556" name="AutoShape 70"/>
          <p:cNvSpPr/>
          <p:nvPr/>
        </p:nvSpPr>
        <p:spPr bwMode="auto">
          <a:xfrm>
            <a:off x="2836148" y="1784872"/>
            <a:ext cx="4447051" cy="400110"/>
          </a:xfrm>
          <a:prstGeom prst="borderCallout2">
            <a:avLst>
              <a:gd name="adj1" fmla="val 26278"/>
              <a:gd name="adj2" fmla="val -1815"/>
              <a:gd name="adj3" fmla="val 26278"/>
              <a:gd name="adj4" fmla="val -22343"/>
              <a:gd name="adj5" fmla="val 192699"/>
              <a:gd name="adj6" fmla="val -22495"/>
            </a:avLst>
          </a:prstGeom>
          <a:noFill/>
          <a:ln w="38100">
            <a:solidFill>
              <a:srgbClr val="FF9999"/>
            </a:solidFill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内存中每个字节有一个编号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-----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地址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" name="Group 71"/>
          <p:cNvGrpSpPr/>
          <p:nvPr/>
        </p:nvGrpSpPr>
        <p:grpSpPr bwMode="auto">
          <a:xfrm>
            <a:off x="1420329" y="2173840"/>
            <a:ext cx="2833688" cy="4854576"/>
            <a:chOff x="302" y="863"/>
            <a:chExt cx="1785" cy="3058"/>
          </a:xfrm>
        </p:grpSpPr>
        <p:sp>
          <p:nvSpPr>
            <p:cNvPr id="23571" name="Freeform 73"/>
            <p:cNvSpPr/>
            <p:nvPr/>
          </p:nvSpPr>
          <p:spPr bwMode="auto">
            <a:xfrm>
              <a:off x="868" y="3312"/>
              <a:ext cx="1219" cy="489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2"/>
                <a:gd name="T31" fmla="*/ 0 h 672"/>
                <a:gd name="T32" fmla="*/ 1212 w 1212"/>
                <a:gd name="T33" fmla="*/ 672 h 6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2" name="Rectangle 74"/>
            <p:cNvSpPr>
              <a:spLocks noChangeArrowheads="1"/>
            </p:cNvSpPr>
            <p:nvPr/>
          </p:nvSpPr>
          <p:spPr bwMode="auto">
            <a:xfrm>
              <a:off x="875" y="1100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zh-CN" altLang="zh-CN" sz="2000"/>
            </a:p>
          </p:txBody>
        </p:sp>
        <p:sp>
          <p:nvSpPr>
            <p:cNvPr id="23573" name="Line 75"/>
            <p:cNvSpPr>
              <a:spLocks noChangeShapeType="1"/>
            </p:cNvSpPr>
            <p:nvPr/>
          </p:nvSpPr>
          <p:spPr bwMode="auto">
            <a:xfrm>
              <a:off x="875" y="13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4" name="Line 76"/>
            <p:cNvSpPr>
              <a:spLocks noChangeShapeType="1"/>
            </p:cNvSpPr>
            <p:nvPr/>
          </p:nvSpPr>
          <p:spPr bwMode="auto">
            <a:xfrm>
              <a:off x="875" y="176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5" name="Line 77"/>
            <p:cNvSpPr>
              <a:spLocks noChangeShapeType="1"/>
            </p:cNvSpPr>
            <p:nvPr/>
          </p:nvSpPr>
          <p:spPr bwMode="auto">
            <a:xfrm>
              <a:off x="875" y="2022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6" name="Line 78"/>
            <p:cNvSpPr>
              <a:spLocks noChangeShapeType="1"/>
            </p:cNvSpPr>
            <p:nvPr/>
          </p:nvSpPr>
          <p:spPr bwMode="auto">
            <a:xfrm>
              <a:off x="875" y="22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9" name="Line 81"/>
            <p:cNvSpPr>
              <a:spLocks noChangeShapeType="1"/>
            </p:cNvSpPr>
            <p:nvPr/>
          </p:nvSpPr>
          <p:spPr bwMode="auto">
            <a:xfrm>
              <a:off x="875" y="331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0" name="Line 82"/>
            <p:cNvSpPr>
              <a:spLocks noChangeShapeType="1"/>
            </p:cNvSpPr>
            <p:nvPr/>
          </p:nvSpPr>
          <p:spPr bwMode="auto">
            <a:xfrm>
              <a:off x="875" y="3321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1" name="Line 83"/>
            <p:cNvSpPr>
              <a:spLocks noChangeShapeType="1"/>
            </p:cNvSpPr>
            <p:nvPr/>
          </p:nvSpPr>
          <p:spPr bwMode="auto">
            <a:xfrm>
              <a:off x="2086" y="3321"/>
              <a:ext cx="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2" name="Text Box 84"/>
            <p:cNvSpPr txBox="1">
              <a:spLocks noChangeArrowheads="1"/>
            </p:cNvSpPr>
            <p:nvPr/>
          </p:nvSpPr>
          <p:spPr bwMode="auto">
            <a:xfrm>
              <a:off x="1354" y="1386"/>
              <a:ext cx="308" cy="33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eaVert" wrap="none" anchor="ctr">
              <a:spAutoFit/>
            </a:bodyPr>
            <a:lstStyle/>
            <a:p>
              <a:pPr algn="ctr"/>
              <a:r>
                <a:rPr lang="en-US" altLang="zh-CN" sz="2000"/>
                <a:t>…...</a:t>
              </a:r>
              <a:endParaRPr lang="en-US" altLang="zh-CN" sz="2000"/>
            </a:p>
          </p:txBody>
        </p:sp>
        <p:sp>
          <p:nvSpPr>
            <p:cNvPr id="23583" name="Text Box 85"/>
            <p:cNvSpPr txBox="1">
              <a:spLocks noChangeArrowheads="1"/>
            </p:cNvSpPr>
            <p:nvPr/>
          </p:nvSpPr>
          <p:spPr bwMode="auto">
            <a:xfrm>
              <a:off x="1365" y="3363"/>
              <a:ext cx="308" cy="33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eaVert" wrap="none" anchor="ctr">
              <a:spAutoFit/>
            </a:bodyPr>
            <a:lstStyle/>
            <a:p>
              <a:pPr algn="ctr"/>
              <a:r>
                <a:rPr lang="en-US" altLang="zh-CN" sz="2000"/>
                <a:t>…...</a:t>
              </a:r>
              <a:endParaRPr lang="en-US" altLang="zh-CN" sz="2000"/>
            </a:p>
          </p:txBody>
        </p:sp>
        <p:sp>
          <p:nvSpPr>
            <p:cNvPr id="23584" name="Text Box 86"/>
            <p:cNvSpPr txBox="1">
              <a:spLocks noChangeArrowheads="1"/>
            </p:cNvSpPr>
            <p:nvPr/>
          </p:nvSpPr>
          <p:spPr bwMode="auto">
            <a:xfrm>
              <a:off x="336" y="1608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2000</a:t>
              </a:r>
              <a:endParaRPr lang="en-US" altLang="zh-CN" sz="2000"/>
            </a:p>
          </p:txBody>
        </p:sp>
        <p:sp>
          <p:nvSpPr>
            <p:cNvPr id="23586" name="Text Box 88"/>
            <p:cNvSpPr txBox="1">
              <a:spLocks noChangeArrowheads="1"/>
            </p:cNvSpPr>
            <p:nvPr/>
          </p:nvSpPr>
          <p:spPr bwMode="auto">
            <a:xfrm>
              <a:off x="316" y="2107"/>
              <a:ext cx="476" cy="2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/>
                <a:t>2004</a:t>
              </a:r>
              <a:endParaRPr lang="en-US" altLang="zh-CN" sz="2000" dirty="0"/>
            </a:p>
          </p:txBody>
        </p:sp>
        <p:sp>
          <p:nvSpPr>
            <p:cNvPr id="23587" name="Text Box 89"/>
            <p:cNvSpPr txBox="1">
              <a:spLocks noChangeArrowheads="1"/>
            </p:cNvSpPr>
            <p:nvPr/>
          </p:nvSpPr>
          <p:spPr bwMode="auto">
            <a:xfrm>
              <a:off x="302" y="3149"/>
              <a:ext cx="503" cy="2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/>
                <a:t>200C</a:t>
              </a:r>
              <a:endParaRPr lang="en-US" altLang="zh-CN" sz="2000" dirty="0"/>
            </a:p>
          </p:txBody>
        </p:sp>
        <p:sp>
          <p:nvSpPr>
            <p:cNvPr id="23588" name="Text Box 90"/>
            <p:cNvSpPr txBox="1">
              <a:spLocks noChangeArrowheads="1"/>
            </p:cNvSpPr>
            <p:nvPr/>
          </p:nvSpPr>
          <p:spPr bwMode="auto">
            <a:xfrm>
              <a:off x="1298" y="863"/>
              <a:ext cx="441" cy="2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内存</a:t>
              </a:r>
              <a:endPara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3589" name="Text Box 91"/>
            <p:cNvSpPr txBox="1">
              <a:spLocks noChangeArrowheads="1"/>
            </p:cNvSpPr>
            <p:nvPr/>
          </p:nvSpPr>
          <p:spPr bwMode="auto">
            <a:xfrm>
              <a:off x="456" y="109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0</a:t>
              </a:r>
              <a:endParaRPr lang="en-US" altLang="zh-CN" sz="2000"/>
            </a:p>
          </p:txBody>
        </p:sp>
      </p:grpSp>
      <p:sp>
        <p:nvSpPr>
          <p:cNvPr id="23558" name="Text Box 94"/>
          <p:cNvSpPr txBox="1">
            <a:spLocks noChangeArrowheads="1"/>
          </p:cNvSpPr>
          <p:nvPr/>
        </p:nvSpPr>
        <p:spPr bwMode="auto">
          <a:xfrm>
            <a:off x="2633179" y="3708952"/>
            <a:ext cx="1420813" cy="51911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800">
                <a:solidFill>
                  <a:srgbClr val="0000FF"/>
                </a:solidFill>
              </a:rPr>
              <a:t>     i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23559" name="Text Box 95"/>
          <p:cNvSpPr txBox="1">
            <a:spLocks noChangeArrowheads="1"/>
          </p:cNvSpPr>
          <p:nvPr/>
        </p:nvSpPr>
        <p:spPr bwMode="auto">
          <a:xfrm>
            <a:off x="2661754" y="4601127"/>
            <a:ext cx="1385888" cy="12192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</a:ln>
        </p:spPr>
        <p:txBody>
          <a:bodyPr/>
          <a:lstStyle/>
          <a:p>
            <a:pPr eaLnBrk="1" hangingPunct="1"/>
            <a:endParaRPr lang="en-US" altLang="zh-CN" sz="2800">
              <a:solidFill>
                <a:schemeClr val="accent2"/>
              </a:solidFill>
            </a:endParaRPr>
          </a:p>
          <a:p>
            <a:pPr eaLnBrk="1" hangingPunct="1"/>
            <a:r>
              <a:rPr lang="en-US" altLang="zh-CN" sz="2800">
                <a:solidFill>
                  <a:schemeClr val="accent2"/>
                </a:solidFill>
              </a:rPr>
              <a:t>      k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23560" name="Text Box 96"/>
          <p:cNvSpPr txBox="1">
            <a:spLocks noChangeArrowheads="1"/>
          </p:cNvSpPr>
          <p:nvPr/>
        </p:nvSpPr>
        <p:spPr bwMode="auto">
          <a:xfrm>
            <a:off x="4468329" y="4342365"/>
            <a:ext cx="4384534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 dirty="0">
                <a:solidFill>
                  <a:srgbClr val="FF3399"/>
                </a:solidFill>
              </a:rPr>
              <a:t> </a:t>
            </a:r>
            <a:r>
              <a:rPr lang="zh-CN" altLang="zh-CN" sz="2000" dirty="0">
                <a:solidFill>
                  <a:srgbClr val="FF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编译或函数调用时为其分配内存单元</a:t>
            </a:r>
            <a:endParaRPr lang="zh-CN" altLang="en-US" sz="2000" dirty="0">
              <a:solidFill>
                <a:srgbClr val="FF339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Group 97"/>
          <p:cNvGrpSpPr/>
          <p:nvPr/>
        </p:nvGrpSpPr>
        <p:grpSpPr bwMode="auto">
          <a:xfrm>
            <a:off x="4236554" y="3204127"/>
            <a:ext cx="3543300" cy="400050"/>
            <a:chOff x="2076" y="1512"/>
            <a:chExt cx="2232" cy="252"/>
          </a:xfrm>
        </p:grpSpPr>
        <p:sp>
          <p:nvSpPr>
            <p:cNvPr id="23568" name="Line 98"/>
            <p:cNvSpPr>
              <a:spLocks noChangeShapeType="1"/>
            </p:cNvSpPr>
            <p:nvPr/>
          </p:nvSpPr>
          <p:spPr bwMode="auto">
            <a:xfrm>
              <a:off x="4308" y="1512"/>
              <a:ext cx="0" cy="25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9" name="Line 99"/>
            <p:cNvSpPr>
              <a:spLocks noChangeShapeType="1"/>
            </p:cNvSpPr>
            <p:nvPr/>
          </p:nvSpPr>
          <p:spPr bwMode="auto">
            <a:xfrm>
              <a:off x="2076" y="1764"/>
              <a:ext cx="2232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 type="triangl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00"/>
          <p:cNvGrpSpPr/>
          <p:nvPr/>
        </p:nvGrpSpPr>
        <p:grpSpPr bwMode="auto">
          <a:xfrm>
            <a:off x="4236554" y="3966127"/>
            <a:ext cx="3829050" cy="419100"/>
            <a:chOff x="2076" y="1992"/>
            <a:chExt cx="2412" cy="264"/>
          </a:xfrm>
        </p:grpSpPr>
        <p:sp>
          <p:nvSpPr>
            <p:cNvPr id="23566" name="Line 101"/>
            <p:cNvSpPr>
              <a:spLocks noChangeShapeType="1"/>
            </p:cNvSpPr>
            <p:nvPr/>
          </p:nvSpPr>
          <p:spPr bwMode="auto">
            <a:xfrm>
              <a:off x="2076" y="2255"/>
              <a:ext cx="2412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triangl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7" name="Line 102"/>
            <p:cNvSpPr>
              <a:spLocks noChangeShapeType="1"/>
            </p:cNvSpPr>
            <p:nvPr/>
          </p:nvSpPr>
          <p:spPr bwMode="auto">
            <a:xfrm flipV="1">
              <a:off x="4488" y="1992"/>
              <a:ext cx="0" cy="26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343" name="AutoShape 103"/>
          <p:cNvSpPr>
            <a:spLocks noChangeArrowheads="1"/>
          </p:cNvSpPr>
          <p:nvPr/>
        </p:nvSpPr>
        <p:spPr bwMode="auto">
          <a:xfrm>
            <a:off x="4747730" y="5479015"/>
            <a:ext cx="4051714" cy="1077575"/>
          </a:xfrm>
          <a:prstGeom prst="cloudCallout">
            <a:avLst>
              <a:gd name="adj1" fmla="val -51079"/>
              <a:gd name="adj2" fmla="val -83588"/>
            </a:avLst>
          </a:prstGeom>
          <a:noFill/>
          <a:ln w="38100">
            <a:solidFill>
              <a:srgbClr val="FF9900"/>
            </a:solidFill>
            <a:round/>
            <a:headEnd type="none" w="lg" len="lg"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变量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是对程序中数据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 eaLnBrk="1" hangingPunct="1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存储空间的抽象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Rectangle 72"/>
          <p:cNvSpPr>
            <a:spLocks noGrp="1" noChangeArrowheads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一、指针的基本概念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sp>
        <p:nvSpPr>
          <p:cNvPr id="44" name="Rectangle 9"/>
          <p:cNvSpPr txBox="1">
            <a:spLocks noChangeArrowheads="1"/>
          </p:cNvSpPr>
          <p:nvPr/>
        </p:nvSpPr>
        <p:spPr bwMode="auto">
          <a:xfrm>
            <a:off x="1096371" y="1111723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1. </a:t>
            </a:r>
            <a:r>
              <a:rPr lang="zh-CN" altLang="en-US" dirty="0">
                <a:ea typeface="宋体" panose="02010600030101010101" pitchFamily="2" charset="-122"/>
              </a:rPr>
              <a:t>变量与地址</a:t>
            </a:r>
            <a:endParaRPr lang="en-US" altLang="zh-CN" sz="4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ChangeArrowheads="1"/>
          </p:cNvSpPr>
          <p:nvPr/>
        </p:nvSpPr>
        <p:spPr bwMode="auto">
          <a:xfrm>
            <a:off x="1117600" y="1889125"/>
            <a:ext cx="4927600" cy="485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 *p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与  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 q[10]</a:t>
            </a:r>
            <a:r>
              <a:rPr lang="en-US" altLang="zh-CN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         </a:t>
            </a:r>
            <a:endParaRPr lang="en-US" altLang="zh-CN" sz="2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endParaRPr lang="en-US" altLang="zh-CN" dirty="0">
              <a:ea typeface="隶书" panose="02010509060101010101" pitchFamily="49" charset="-122"/>
            </a:endParaRPr>
          </a:p>
        </p:txBody>
      </p:sp>
      <p:grpSp>
        <p:nvGrpSpPr>
          <p:cNvPr id="4" name="Group 79"/>
          <p:cNvGrpSpPr/>
          <p:nvPr/>
        </p:nvGrpSpPr>
        <p:grpSpPr bwMode="auto">
          <a:xfrm>
            <a:off x="1062038" y="1072436"/>
            <a:ext cx="5291557" cy="722533"/>
            <a:chOff x="624" y="670"/>
            <a:chExt cx="3376" cy="456"/>
          </a:xfrm>
        </p:grpSpPr>
        <p:sp>
          <p:nvSpPr>
            <p:cNvPr id="5" name="AutoShape 80"/>
            <p:cNvSpPr>
              <a:spLocks noChangeArrowheads="1"/>
            </p:cNvSpPr>
            <p:nvPr/>
          </p:nvSpPr>
          <p:spPr bwMode="gray">
            <a:xfrm>
              <a:off x="624" y="670"/>
              <a:ext cx="1203" cy="398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8F4BE"/>
                </a:gs>
              </a:gsLst>
              <a:lin ang="2700000" scaled="1"/>
            </a:gradFill>
            <a:ln w="50800">
              <a:solidFill>
                <a:srgbClr val="44988C"/>
              </a:solidFill>
              <a:rou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" name="Text Box 81"/>
            <p:cNvSpPr txBox="1">
              <a:spLocks noChangeArrowheads="1"/>
            </p:cNvSpPr>
            <p:nvPr/>
          </p:nvSpPr>
          <p:spPr bwMode="gray">
            <a:xfrm>
              <a:off x="697" y="714"/>
              <a:ext cx="3303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800" dirty="0">
                  <a:solidFill>
                    <a:srgbClr val="000000"/>
                  </a:solidFill>
                  <a:ea typeface="宋体" panose="02010600030101010101" pitchFamily="2" charset="-122"/>
                </a:rPr>
                <a:t>注意事项</a:t>
              </a:r>
              <a:endPara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64000" y="2484000"/>
            <a:ext cx="7486650" cy="384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数组名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是指针（地址）</a:t>
            </a:r>
            <a:r>
              <a:rPr lang="zh-CN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常量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zh-CN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64000" y="2988000"/>
            <a:ext cx="7486650" cy="42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若有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p=q;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则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p+i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q[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的地址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20000"/>
              </a:spcBef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64000" y="3528001"/>
            <a:ext cx="7486650" cy="9297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数组元素的表示方法:</a:t>
            </a:r>
            <a:r>
              <a:rPr lang="zh-CN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下标法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zh-CN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指针法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，即若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p=q,  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则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p[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]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q[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]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*(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p+i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*(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q+i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864000" y="4464000"/>
            <a:ext cx="7486650" cy="130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形参数组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实质上是</a:t>
            </a:r>
            <a:r>
              <a:rPr lang="zh-CN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指针变量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，即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q[]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*q</a:t>
            </a:r>
            <a:endParaRPr lang="en-US" altLang="zh-CN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在定义</a:t>
            </a:r>
            <a:r>
              <a:rPr lang="zh-CN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指针变量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（不是形参）时，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不能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把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*p  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写成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p[];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864000" y="5832000"/>
            <a:ext cx="7486650" cy="1026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系统只给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分配能保存一个指针值的内存区(一般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字节）；而给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q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分配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*10字节的内存区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auto">
          <a:xfrm>
            <a:off x="1344255" y="1860550"/>
            <a:ext cx="645717" cy="3833813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2174875" y="4720951"/>
            <a:ext cx="6969125" cy="1524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隶书" panose="02010509060101010101" pitchFamily="49" charset="-122"/>
              </a:rPr>
              <a:t>a+i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隶书" panose="02010509060101010101" pitchFamily="49" charset="-122"/>
              </a:rPr>
              <a:t>=a[</a:t>
            </a:r>
            <a:r>
              <a:rPr lang="en-US" altLang="zh-CN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隶书" panose="02010509060101010101" pitchFamily="49" charset="-122"/>
              </a:rPr>
              <a:t>i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隶书" panose="02010509060101010101" pitchFamily="49" charset="-122"/>
              </a:rPr>
              <a:t>]=*(</a:t>
            </a:r>
            <a:r>
              <a:rPr lang="en-US" altLang="zh-CN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隶书" panose="02010509060101010101" pitchFamily="49" charset="-122"/>
              </a:rPr>
              <a:t>a+i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隶书" panose="02010509060101010101" pitchFamily="49" charset="-122"/>
              </a:rPr>
              <a:t>) =&amp;a[</a:t>
            </a:r>
            <a:r>
              <a:rPr lang="en-US" altLang="zh-CN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隶书" panose="02010509060101010101" pitchFamily="49" charset="-122"/>
              </a:rPr>
              <a:t>i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隶书" panose="02010509060101010101" pitchFamily="49" charset="-122"/>
              </a:rPr>
              <a:t>][0]</a:t>
            </a:r>
            <a:r>
              <a:rPr lang="en-US" altLang="zh-CN" sz="2000" dirty="0">
                <a:ea typeface="隶书" panose="02010509060101010101" pitchFamily="49" charset="-122"/>
              </a:rPr>
              <a:t>,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隶书" panose="02010509060101010101" pitchFamily="49" charset="-122"/>
              </a:rPr>
              <a:t>  </a:t>
            </a:r>
            <a:r>
              <a:rPr lang="zh-CN" altLang="zh-CN" sz="2000" dirty="0">
                <a:solidFill>
                  <a:srgbClr val="0000FF"/>
                </a:solidFill>
                <a:ea typeface="隶书" panose="02010509060101010101" pitchFamily="49" charset="-122"/>
              </a:rPr>
              <a:t>值相等，含义不同</a:t>
            </a:r>
            <a:endParaRPr lang="zh-CN" altLang="zh-CN" sz="2000" dirty="0">
              <a:ea typeface="隶书" panose="02010509060101010101" pitchFamily="49" charset="-122"/>
            </a:endParaRPr>
          </a:p>
          <a:p>
            <a:pPr marL="2057400" lvl="4" indent="-228600" eaLnBrk="1" hangingPunct="1">
              <a:spcBef>
                <a:spcPct val="20000"/>
              </a:spcBef>
              <a:buClr>
                <a:srgbClr val="FF00FF"/>
              </a:buClr>
              <a:buFont typeface="Wingdings" panose="05000000000000000000" pitchFamily="2" charset="2"/>
              <a:buChar char="u"/>
            </a:pPr>
            <a:r>
              <a:rPr lang="en-US" altLang="zh-CN" sz="2000" dirty="0" err="1">
                <a:solidFill>
                  <a:schemeClr val="accent2"/>
                </a:solidFill>
                <a:ea typeface="隶书" panose="02010509060101010101" pitchFamily="49" charset="-122"/>
              </a:rPr>
              <a:t>a+i</a:t>
            </a:r>
            <a:r>
              <a:rPr lang="en-US" altLang="zh-CN" sz="2000" dirty="0">
                <a:solidFill>
                  <a:schemeClr val="accent2"/>
                </a:solidFill>
                <a:ea typeface="隶书" panose="02010509060101010101" pitchFamily="49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隶书" panose="02010509060101010101" pitchFamily="49" charset="-122"/>
                <a:sym typeface="Symbol" panose="05050102010706020507" pitchFamily="18" charset="2"/>
              </a:rPr>
              <a:t>  </a:t>
            </a:r>
            <a:r>
              <a:rPr lang="zh-CN" altLang="zh-CN" sz="2000" dirty="0">
                <a:ea typeface="隶书" panose="02010509060101010101" pitchFamily="49" charset="-122"/>
              </a:rPr>
              <a:t>表示第</a:t>
            </a:r>
            <a:r>
              <a:rPr lang="en-US" altLang="zh-CN" sz="2000" dirty="0" err="1">
                <a:ea typeface="隶书" panose="02010509060101010101" pitchFamily="49" charset="-122"/>
              </a:rPr>
              <a:t>i</a:t>
            </a:r>
            <a:r>
              <a:rPr lang="zh-CN" altLang="zh-CN" sz="2000" dirty="0">
                <a:ea typeface="隶书" panose="02010509060101010101" pitchFamily="49" charset="-122"/>
              </a:rPr>
              <a:t>行首地址，指向行</a:t>
            </a:r>
            <a:endParaRPr lang="zh-CN" altLang="zh-CN" sz="2000" dirty="0">
              <a:ea typeface="隶书" panose="02010509060101010101" pitchFamily="49" charset="-122"/>
            </a:endParaRPr>
          </a:p>
          <a:p>
            <a:pPr marL="2057400" lvl="4" indent="-228600" eaLnBrk="1" hangingPunct="1">
              <a:spcBef>
                <a:spcPct val="20000"/>
              </a:spcBef>
              <a:buClr>
                <a:srgbClr val="FF00FF"/>
              </a:buClr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669900"/>
                </a:solidFill>
                <a:ea typeface="隶书" panose="02010509060101010101" pitchFamily="49" charset="-122"/>
              </a:rPr>
              <a:t>a[</a:t>
            </a:r>
            <a:r>
              <a:rPr lang="en-US" altLang="zh-CN" sz="2000" dirty="0" err="1">
                <a:solidFill>
                  <a:srgbClr val="669900"/>
                </a:solidFill>
                <a:ea typeface="隶书" panose="02010509060101010101" pitchFamily="49" charset="-122"/>
              </a:rPr>
              <a:t>i</a:t>
            </a:r>
            <a:r>
              <a:rPr lang="en-US" altLang="zh-CN" sz="2000" dirty="0">
                <a:solidFill>
                  <a:srgbClr val="669900"/>
                </a:solidFill>
                <a:ea typeface="隶书" panose="02010509060101010101" pitchFamily="49" charset="-122"/>
              </a:rPr>
              <a:t>] </a:t>
            </a:r>
            <a:r>
              <a:rPr lang="en-US" altLang="zh-CN" sz="2000" dirty="0">
                <a:solidFill>
                  <a:srgbClr val="669900"/>
                </a:solidFill>
                <a:ea typeface="隶书" panose="02010509060101010101" pitchFamily="49" charset="-122"/>
                <a:sym typeface="Symbol" panose="05050102010706020507" pitchFamily="18" charset="2"/>
              </a:rPr>
              <a:t></a:t>
            </a:r>
            <a:r>
              <a:rPr lang="en-US" altLang="zh-CN" sz="2000" dirty="0">
                <a:solidFill>
                  <a:srgbClr val="669900"/>
                </a:solidFill>
                <a:ea typeface="隶书" panose="02010509060101010101" pitchFamily="49" charset="-122"/>
              </a:rPr>
              <a:t> *(</a:t>
            </a:r>
            <a:r>
              <a:rPr lang="en-US" altLang="zh-CN" sz="2000" dirty="0" err="1">
                <a:solidFill>
                  <a:srgbClr val="669900"/>
                </a:solidFill>
                <a:ea typeface="隶书" panose="02010509060101010101" pitchFamily="49" charset="-122"/>
              </a:rPr>
              <a:t>a+i</a:t>
            </a:r>
            <a:r>
              <a:rPr lang="en-US" altLang="zh-CN" sz="2000" dirty="0">
                <a:solidFill>
                  <a:srgbClr val="669900"/>
                </a:solidFill>
                <a:ea typeface="隶书" panose="02010509060101010101" pitchFamily="49" charset="-122"/>
              </a:rPr>
              <a:t>) </a:t>
            </a:r>
            <a:r>
              <a:rPr lang="en-US" altLang="zh-CN" sz="2000" dirty="0">
                <a:solidFill>
                  <a:srgbClr val="669900"/>
                </a:solidFill>
                <a:ea typeface="隶书" panose="02010509060101010101" pitchFamily="49" charset="-122"/>
                <a:sym typeface="Symbol" panose="05050102010706020507" pitchFamily="18" charset="2"/>
              </a:rPr>
              <a:t></a:t>
            </a:r>
            <a:r>
              <a:rPr lang="en-US" altLang="zh-CN" sz="2000" dirty="0">
                <a:solidFill>
                  <a:srgbClr val="669900"/>
                </a:solidFill>
                <a:ea typeface="隶书" panose="02010509060101010101" pitchFamily="49" charset="-122"/>
              </a:rPr>
              <a:t> &amp;a[</a:t>
            </a:r>
            <a:r>
              <a:rPr lang="en-US" altLang="zh-CN" sz="2000" dirty="0" err="1">
                <a:solidFill>
                  <a:srgbClr val="669900"/>
                </a:solidFill>
                <a:ea typeface="隶书" panose="02010509060101010101" pitchFamily="49" charset="-122"/>
              </a:rPr>
              <a:t>i</a:t>
            </a:r>
            <a:r>
              <a:rPr lang="en-US" altLang="zh-CN" sz="2000" dirty="0">
                <a:solidFill>
                  <a:srgbClr val="669900"/>
                </a:solidFill>
                <a:ea typeface="隶书" panose="02010509060101010101" pitchFamily="49" charset="-122"/>
              </a:rPr>
              <a:t>][0]</a:t>
            </a:r>
            <a:r>
              <a:rPr lang="zh-CN" altLang="en-US" sz="2000" dirty="0">
                <a:solidFill>
                  <a:srgbClr val="669900"/>
                </a:solidFill>
                <a:ea typeface="隶书" panose="02010509060101010101" pitchFamily="49" charset="-122"/>
              </a:rPr>
              <a:t>，</a:t>
            </a:r>
            <a:r>
              <a:rPr lang="zh-CN" altLang="zh-CN" sz="2000" dirty="0">
                <a:ea typeface="隶书" panose="02010509060101010101" pitchFamily="49" charset="-122"/>
              </a:rPr>
              <a:t>表示第</a:t>
            </a:r>
            <a:r>
              <a:rPr lang="en-US" altLang="zh-CN" sz="2000" dirty="0" err="1">
                <a:ea typeface="隶书" panose="02010509060101010101" pitchFamily="49" charset="-122"/>
              </a:rPr>
              <a:t>i</a:t>
            </a:r>
            <a:r>
              <a:rPr lang="zh-CN" altLang="zh-CN" sz="2000" dirty="0">
                <a:ea typeface="隶书" panose="02010509060101010101" pitchFamily="49" charset="-122"/>
              </a:rPr>
              <a:t>行第0列元素地址，指向列</a:t>
            </a:r>
            <a:endParaRPr lang="zh-CN" altLang="zh-CN" sz="2000" dirty="0">
              <a:ea typeface="隶书" panose="02010509060101010101" pitchFamily="49" charset="-122"/>
            </a:endParaRPr>
          </a:p>
        </p:txBody>
      </p:sp>
      <p:grpSp>
        <p:nvGrpSpPr>
          <p:cNvPr id="2" name="Group 62"/>
          <p:cNvGrpSpPr/>
          <p:nvPr/>
        </p:nvGrpSpPr>
        <p:grpSpPr bwMode="auto">
          <a:xfrm>
            <a:off x="0" y="1063625"/>
            <a:ext cx="3689350" cy="5959475"/>
            <a:chOff x="538" y="290"/>
            <a:chExt cx="2761" cy="3754"/>
          </a:xfrm>
        </p:grpSpPr>
        <p:sp>
          <p:nvSpPr>
            <p:cNvPr id="43014" name="Text Box 63"/>
            <p:cNvSpPr txBox="1">
              <a:spLocks noChangeArrowheads="1"/>
            </p:cNvSpPr>
            <p:nvPr/>
          </p:nvSpPr>
          <p:spPr bwMode="auto">
            <a:xfrm>
              <a:off x="1679" y="290"/>
              <a:ext cx="137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zh-CN" altLang="zh-CN" sz="2800"/>
            </a:p>
          </p:txBody>
        </p:sp>
        <p:grpSp>
          <p:nvGrpSpPr>
            <p:cNvPr id="3" name="Group 64"/>
            <p:cNvGrpSpPr/>
            <p:nvPr/>
          </p:nvGrpSpPr>
          <p:grpSpPr bwMode="auto">
            <a:xfrm>
              <a:off x="840" y="564"/>
              <a:ext cx="1206" cy="3480"/>
              <a:chOff x="537" y="638"/>
              <a:chExt cx="1206" cy="3480"/>
            </a:xfrm>
          </p:grpSpPr>
          <p:grpSp>
            <p:nvGrpSpPr>
              <p:cNvPr id="4" name="Group 65"/>
              <p:cNvGrpSpPr/>
              <p:nvPr/>
            </p:nvGrpSpPr>
            <p:grpSpPr bwMode="auto">
              <a:xfrm>
                <a:off x="1043" y="850"/>
                <a:ext cx="700" cy="3268"/>
                <a:chOff x="1043" y="850"/>
                <a:chExt cx="700" cy="3268"/>
              </a:xfrm>
            </p:grpSpPr>
            <p:sp>
              <p:nvSpPr>
                <p:cNvPr id="43066" name="Line 66"/>
                <p:cNvSpPr>
                  <a:spLocks noChangeShapeType="1"/>
                </p:cNvSpPr>
                <p:nvPr/>
              </p:nvSpPr>
              <p:spPr bwMode="auto">
                <a:xfrm>
                  <a:off x="1043" y="1966"/>
                  <a:ext cx="686" cy="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067" name="Line 67"/>
                <p:cNvSpPr>
                  <a:spLocks noChangeShapeType="1"/>
                </p:cNvSpPr>
                <p:nvPr/>
              </p:nvSpPr>
              <p:spPr bwMode="auto">
                <a:xfrm>
                  <a:off x="1057" y="2977"/>
                  <a:ext cx="686" cy="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" name="Group 68"/>
                <p:cNvGrpSpPr/>
                <p:nvPr/>
              </p:nvGrpSpPr>
              <p:grpSpPr bwMode="auto">
                <a:xfrm>
                  <a:off x="1043" y="850"/>
                  <a:ext cx="686" cy="3268"/>
                  <a:chOff x="1043" y="850"/>
                  <a:chExt cx="686" cy="3268"/>
                </a:xfrm>
              </p:grpSpPr>
              <p:sp>
                <p:nvSpPr>
                  <p:cNvPr id="43069" name="Rectangle 69"/>
                  <p:cNvSpPr>
                    <a:spLocks noChangeArrowheads="1"/>
                  </p:cNvSpPr>
                  <p:nvPr/>
                </p:nvSpPr>
                <p:spPr bwMode="auto">
                  <a:xfrm>
                    <a:off x="1043" y="852"/>
                    <a:ext cx="686" cy="3266"/>
                  </a:xfrm>
                  <a:prstGeom prst="rect">
                    <a:avLst/>
                  </a:prstGeom>
                  <a:noFill/>
                  <a:ln w="9525" cap="rnd">
                    <a:solidFill>
                      <a:schemeClr val="tx1"/>
                    </a:solidFill>
                    <a:prstDash val="sysDot"/>
                    <a:miter lim="800000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70" name="Text Box 7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41" y="850"/>
                    <a:ext cx="443" cy="250"/>
                  </a:xfrm>
                  <a:prstGeom prst="rect">
                    <a:avLst/>
                  </a:prstGeom>
                  <a:noFill/>
                  <a:ln w="9525" cap="rnd">
                    <a:noFill/>
                    <a:prstDash val="sysDot"/>
                    <a:miter lim="800000"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CN" sz="2000">
                        <a:solidFill>
                          <a:schemeClr val="tx2"/>
                        </a:solidFill>
                      </a:rPr>
                      <a:t>a[0]</a:t>
                    </a:r>
                    <a:endParaRPr lang="en-US" altLang="zh-CN" sz="2000"/>
                  </a:p>
                </p:txBody>
              </p:sp>
              <p:sp>
                <p:nvSpPr>
                  <p:cNvPr id="43071" name="Text Box 7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25" y="1935"/>
                    <a:ext cx="443" cy="250"/>
                  </a:xfrm>
                  <a:prstGeom prst="rect">
                    <a:avLst/>
                  </a:prstGeom>
                  <a:noFill/>
                  <a:ln w="9525" cap="rnd">
                    <a:noFill/>
                    <a:prstDash val="sysDot"/>
                    <a:miter lim="800000"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CN" sz="2000">
                        <a:solidFill>
                          <a:srgbClr val="339933"/>
                        </a:solidFill>
                      </a:rPr>
                      <a:t>a[1]</a:t>
                    </a:r>
                    <a:endParaRPr lang="en-US" altLang="zh-CN" sz="2000"/>
                  </a:p>
                </p:txBody>
              </p:sp>
              <p:sp>
                <p:nvSpPr>
                  <p:cNvPr id="43072" name="Text Box 7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90" y="2957"/>
                    <a:ext cx="443" cy="250"/>
                  </a:xfrm>
                  <a:prstGeom prst="rect">
                    <a:avLst/>
                  </a:prstGeom>
                  <a:noFill/>
                  <a:ln w="9525" cap="rnd">
                    <a:noFill/>
                    <a:prstDash val="sysDot"/>
                    <a:miter lim="800000"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CN" sz="2000">
                        <a:solidFill>
                          <a:srgbClr val="FF9900"/>
                        </a:solidFill>
                      </a:rPr>
                      <a:t>a[2]</a:t>
                    </a:r>
                    <a:endParaRPr lang="en-US" altLang="zh-CN" sz="2000"/>
                  </a:p>
                </p:txBody>
              </p:sp>
            </p:grpSp>
          </p:grpSp>
          <p:sp>
            <p:nvSpPr>
              <p:cNvPr id="43060" name="Line 73"/>
              <p:cNvSpPr>
                <a:spLocks noChangeShapeType="1"/>
              </p:cNvSpPr>
              <p:nvPr/>
            </p:nvSpPr>
            <p:spPr bwMode="auto">
              <a:xfrm>
                <a:off x="621" y="866"/>
                <a:ext cx="4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61" name="Line 74"/>
              <p:cNvSpPr>
                <a:spLocks noChangeShapeType="1"/>
              </p:cNvSpPr>
              <p:nvPr/>
            </p:nvSpPr>
            <p:spPr bwMode="auto">
              <a:xfrm>
                <a:off x="606" y="1962"/>
                <a:ext cx="4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62" name="Line 75"/>
              <p:cNvSpPr>
                <a:spLocks noChangeShapeType="1"/>
              </p:cNvSpPr>
              <p:nvPr/>
            </p:nvSpPr>
            <p:spPr bwMode="auto">
              <a:xfrm>
                <a:off x="606" y="2973"/>
                <a:ext cx="4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63" name="Text Box 76"/>
              <p:cNvSpPr txBox="1">
                <a:spLocks noChangeArrowheads="1"/>
              </p:cNvSpPr>
              <p:nvPr/>
            </p:nvSpPr>
            <p:spPr bwMode="auto">
              <a:xfrm>
                <a:off x="629" y="638"/>
                <a:ext cx="518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2000</a:t>
                </a:r>
                <a:endParaRPr lang="en-US" altLang="zh-CN" sz="2000"/>
              </a:p>
            </p:txBody>
          </p:sp>
          <p:sp>
            <p:nvSpPr>
              <p:cNvPr id="43064" name="Text Box 77"/>
              <p:cNvSpPr txBox="1">
                <a:spLocks noChangeArrowheads="1"/>
              </p:cNvSpPr>
              <p:nvPr/>
            </p:nvSpPr>
            <p:spPr bwMode="auto">
              <a:xfrm>
                <a:off x="537" y="1746"/>
                <a:ext cx="565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 dirty="0"/>
                  <a:t>2010</a:t>
                </a:r>
                <a:endParaRPr lang="en-US" altLang="zh-CN" sz="2000" dirty="0"/>
              </a:p>
            </p:txBody>
          </p:sp>
          <p:sp>
            <p:nvSpPr>
              <p:cNvPr id="43065" name="Text Box 78"/>
              <p:cNvSpPr txBox="1">
                <a:spLocks noChangeArrowheads="1"/>
              </p:cNvSpPr>
              <p:nvPr/>
            </p:nvSpPr>
            <p:spPr bwMode="auto">
              <a:xfrm>
                <a:off x="593" y="2744"/>
                <a:ext cx="565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 dirty="0"/>
                  <a:t>2020</a:t>
                </a:r>
                <a:endParaRPr lang="en-US" altLang="zh-CN" sz="2000" dirty="0"/>
              </a:p>
            </p:txBody>
          </p:sp>
        </p:grpSp>
        <p:grpSp>
          <p:nvGrpSpPr>
            <p:cNvPr id="6" name="Group 79"/>
            <p:cNvGrpSpPr/>
            <p:nvPr/>
          </p:nvGrpSpPr>
          <p:grpSpPr bwMode="auto">
            <a:xfrm>
              <a:off x="1925" y="881"/>
              <a:ext cx="585" cy="2133"/>
              <a:chOff x="1925" y="881"/>
              <a:chExt cx="1365" cy="2133"/>
            </a:xfrm>
          </p:grpSpPr>
          <p:sp>
            <p:nvSpPr>
              <p:cNvPr id="43056" name="Line 80"/>
              <p:cNvSpPr>
                <a:spLocks noChangeShapeType="1"/>
              </p:cNvSpPr>
              <p:nvPr/>
            </p:nvSpPr>
            <p:spPr bwMode="auto">
              <a:xfrm>
                <a:off x="1951" y="881"/>
                <a:ext cx="133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57" name="Line 81"/>
              <p:cNvSpPr>
                <a:spLocks noChangeShapeType="1"/>
              </p:cNvSpPr>
              <p:nvPr/>
            </p:nvSpPr>
            <p:spPr bwMode="auto">
              <a:xfrm>
                <a:off x="1941" y="1970"/>
                <a:ext cx="13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58" name="Line 82"/>
              <p:cNvSpPr>
                <a:spLocks noChangeShapeType="1"/>
              </p:cNvSpPr>
              <p:nvPr/>
            </p:nvSpPr>
            <p:spPr bwMode="auto">
              <a:xfrm>
                <a:off x="1925" y="3013"/>
                <a:ext cx="1320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83"/>
            <p:cNvGrpSpPr/>
            <p:nvPr/>
          </p:nvGrpSpPr>
          <p:grpSpPr bwMode="auto">
            <a:xfrm>
              <a:off x="2096" y="626"/>
              <a:ext cx="1203" cy="3362"/>
              <a:chOff x="2876" y="638"/>
              <a:chExt cx="1203" cy="3362"/>
            </a:xfrm>
          </p:grpSpPr>
          <p:sp>
            <p:nvSpPr>
              <p:cNvPr id="43022" name="Line 84"/>
              <p:cNvSpPr>
                <a:spLocks noChangeShapeType="1"/>
              </p:cNvSpPr>
              <p:nvPr/>
            </p:nvSpPr>
            <p:spPr bwMode="auto">
              <a:xfrm>
                <a:off x="2911" y="1115"/>
                <a:ext cx="3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23" name="Text Box 85"/>
              <p:cNvSpPr txBox="1">
                <a:spLocks noChangeArrowheads="1"/>
              </p:cNvSpPr>
              <p:nvPr/>
            </p:nvSpPr>
            <p:spPr bwMode="auto">
              <a:xfrm>
                <a:off x="2887" y="638"/>
                <a:ext cx="518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 dirty="0"/>
                  <a:t>2000</a:t>
                </a:r>
                <a:endParaRPr lang="en-US" altLang="zh-CN" sz="2000" dirty="0"/>
              </a:p>
            </p:txBody>
          </p:sp>
          <p:sp>
            <p:nvSpPr>
              <p:cNvPr id="43024" name="Text Box 86"/>
              <p:cNvSpPr txBox="1">
                <a:spLocks noChangeArrowheads="1"/>
              </p:cNvSpPr>
              <p:nvPr/>
            </p:nvSpPr>
            <p:spPr bwMode="auto">
              <a:xfrm>
                <a:off x="2887" y="882"/>
                <a:ext cx="565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 dirty="0"/>
                  <a:t>2004</a:t>
                </a:r>
                <a:endParaRPr lang="en-US" altLang="zh-CN" sz="2000" dirty="0"/>
              </a:p>
            </p:txBody>
          </p:sp>
          <p:sp>
            <p:nvSpPr>
              <p:cNvPr id="43025" name="Line 87"/>
              <p:cNvSpPr>
                <a:spLocks noChangeShapeType="1"/>
              </p:cNvSpPr>
              <p:nvPr/>
            </p:nvSpPr>
            <p:spPr bwMode="auto">
              <a:xfrm flipV="1">
                <a:off x="2921" y="2214"/>
                <a:ext cx="33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26" name="Line 88"/>
              <p:cNvSpPr>
                <a:spLocks noChangeShapeType="1"/>
              </p:cNvSpPr>
              <p:nvPr/>
            </p:nvSpPr>
            <p:spPr bwMode="auto">
              <a:xfrm>
                <a:off x="2900" y="3259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27" name="Text Box 89"/>
              <p:cNvSpPr txBox="1">
                <a:spLocks noChangeArrowheads="1"/>
              </p:cNvSpPr>
              <p:nvPr/>
            </p:nvSpPr>
            <p:spPr bwMode="auto">
              <a:xfrm>
                <a:off x="2876" y="1745"/>
                <a:ext cx="565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 dirty="0"/>
                  <a:t>2010</a:t>
                </a:r>
                <a:endParaRPr lang="en-US" altLang="zh-CN" sz="2000" dirty="0"/>
              </a:p>
            </p:txBody>
          </p:sp>
          <p:sp>
            <p:nvSpPr>
              <p:cNvPr id="43028" name="Text Box 90"/>
              <p:cNvSpPr txBox="1">
                <a:spLocks noChangeArrowheads="1"/>
              </p:cNvSpPr>
              <p:nvPr/>
            </p:nvSpPr>
            <p:spPr bwMode="auto">
              <a:xfrm>
                <a:off x="2876" y="1989"/>
                <a:ext cx="565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 dirty="0"/>
                  <a:t>2014</a:t>
                </a:r>
                <a:endParaRPr lang="en-US" altLang="zh-CN" sz="2000" dirty="0"/>
              </a:p>
            </p:txBody>
          </p:sp>
          <p:sp>
            <p:nvSpPr>
              <p:cNvPr id="43029" name="Text Box 91"/>
              <p:cNvSpPr txBox="1">
                <a:spLocks noChangeArrowheads="1"/>
              </p:cNvSpPr>
              <p:nvPr/>
            </p:nvSpPr>
            <p:spPr bwMode="auto">
              <a:xfrm>
                <a:off x="2885" y="2790"/>
                <a:ext cx="565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 dirty="0"/>
                  <a:t>2020</a:t>
                </a:r>
                <a:endParaRPr lang="en-US" altLang="zh-CN" sz="2000" dirty="0"/>
              </a:p>
            </p:txBody>
          </p:sp>
          <p:sp>
            <p:nvSpPr>
              <p:cNvPr id="43030" name="Text Box 92"/>
              <p:cNvSpPr txBox="1">
                <a:spLocks noChangeArrowheads="1"/>
              </p:cNvSpPr>
              <p:nvPr/>
            </p:nvSpPr>
            <p:spPr bwMode="auto">
              <a:xfrm>
                <a:off x="2885" y="3034"/>
                <a:ext cx="565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 dirty="0"/>
                  <a:t>2024</a:t>
                </a:r>
                <a:endParaRPr lang="en-US" altLang="zh-CN" sz="2000" dirty="0"/>
              </a:p>
            </p:txBody>
          </p:sp>
          <p:grpSp>
            <p:nvGrpSpPr>
              <p:cNvPr id="8" name="Group 93"/>
              <p:cNvGrpSpPr/>
              <p:nvPr/>
            </p:nvGrpSpPr>
            <p:grpSpPr bwMode="auto">
              <a:xfrm>
                <a:off x="3286" y="767"/>
                <a:ext cx="793" cy="3233"/>
                <a:chOff x="2983" y="841"/>
                <a:chExt cx="793" cy="3233"/>
              </a:xfrm>
            </p:grpSpPr>
            <p:sp>
              <p:nvSpPr>
                <p:cNvPr id="43032" name="Rectangle 94"/>
                <p:cNvSpPr>
                  <a:spLocks noChangeArrowheads="1"/>
                </p:cNvSpPr>
                <p:nvPr/>
              </p:nvSpPr>
              <p:spPr bwMode="auto">
                <a:xfrm>
                  <a:off x="2983" y="841"/>
                  <a:ext cx="747" cy="323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033" name="Line 95"/>
                <p:cNvSpPr>
                  <a:spLocks noChangeShapeType="1"/>
                </p:cNvSpPr>
                <p:nvPr/>
              </p:nvSpPr>
              <p:spPr bwMode="auto">
                <a:xfrm>
                  <a:off x="2998" y="1091"/>
                  <a:ext cx="74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034" name="Line 96"/>
                <p:cNvSpPr>
                  <a:spLocks noChangeShapeType="1"/>
                </p:cNvSpPr>
                <p:nvPr/>
              </p:nvSpPr>
              <p:spPr bwMode="auto">
                <a:xfrm>
                  <a:off x="2986" y="1366"/>
                  <a:ext cx="74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035" name="Line 97"/>
                <p:cNvSpPr>
                  <a:spLocks noChangeShapeType="1"/>
                </p:cNvSpPr>
                <p:nvPr/>
              </p:nvSpPr>
              <p:spPr bwMode="auto">
                <a:xfrm>
                  <a:off x="2986" y="1916"/>
                  <a:ext cx="74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036" name="Line 98"/>
                <p:cNvSpPr>
                  <a:spLocks noChangeShapeType="1"/>
                </p:cNvSpPr>
                <p:nvPr/>
              </p:nvSpPr>
              <p:spPr bwMode="auto">
                <a:xfrm>
                  <a:off x="2986" y="2192"/>
                  <a:ext cx="73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037" name="Line 99"/>
                <p:cNvSpPr>
                  <a:spLocks noChangeShapeType="1"/>
                </p:cNvSpPr>
                <p:nvPr/>
              </p:nvSpPr>
              <p:spPr bwMode="auto">
                <a:xfrm>
                  <a:off x="2986" y="2467"/>
                  <a:ext cx="74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038" name="Line 100"/>
                <p:cNvSpPr>
                  <a:spLocks noChangeShapeType="1"/>
                </p:cNvSpPr>
                <p:nvPr/>
              </p:nvSpPr>
              <p:spPr bwMode="auto">
                <a:xfrm>
                  <a:off x="2986" y="3018"/>
                  <a:ext cx="74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039" name="Line 101"/>
                <p:cNvSpPr>
                  <a:spLocks noChangeShapeType="1"/>
                </p:cNvSpPr>
                <p:nvPr/>
              </p:nvSpPr>
              <p:spPr bwMode="auto">
                <a:xfrm flipV="1">
                  <a:off x="2986" y="3293"/>
                  <a:ext cx="754" cy="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040" name="Line 102"/>
                <p:cNvSpPr>
                  <a:spLocks noChangeShapeType="1"/>
                </p:cNvSpPr>
                <p:nvPr/>
              </p:nvSpPr>
              <p:spPr bwMode="auto">
                <a:xfrm>
                  <a:off x="2986" y="3569"/>
                  <a:ext cx="74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041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3112" y="842"/>
                  <a:ext cx="66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>
                      <a:solidFill>
                        <a:schemeClr val="tx2"/>
                      </a:solidFill>
                    </a:rPr>
                    <a:t>a[0]</a:t>
                  </a:r>
                  <a:r>
                    <a:rPr lang="en-US" altLang="zh-CN" sz="2000"/>
                    <a:t>[0]</a:t>
                  </a:r>
                  <a:endParaRPr lang="en-US" altLang="zh-CN" sz="2000"/>
                </a:p>
              </p:txBody>
            </p:sp>
            <p:sp>
              <p:nvSpPr>
                <p:cNvPr id="43042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3112" y="1112"/>
                  <a:ext cx="66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>
                      <a:solidFill>
                        <a:schemeClr val="tx2"/>
                      </a:solidFill>
                    </a:rPr>
                    <a:t>a[0]</a:t>
                  </a:r>
                  <a:r>
                    <a:rPr lang="en-US" altLang="zh-CN" sz="2000"/>
                    <a:t>[1]</a:t>
                  </a:r>
                  <a:endParaRPr lang="en-US" altLang="zh-CN" sz="2000"/>
                </a:p>
              </p:txBody>
            </p:sp>
            <p:sp>
              <p:nvSpPr>
                <p:cNvPr id="43043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3112" y="1923"/>
                  <a:ext cx="66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>
                      <a:solidFill>
                        <a:srgbClr val="339933"/>
                      </a:solidFill>
                    </a:rPr>
                    <a:t>a[1]</a:t>
                  </a:r>
                  <a:r>
                    <a:rPr lang="en-US" altLang="zh-CN" sz="2000"/>
                    <a:t>[0]</a:t>
                  </a:r>
                  <a:endParaRPr lang="en-US" altLang="zh-CN" sz="2000"/>
                </a:p>
              </p:txBody>
            </p:sp>
            <p:sp>
              <p:nvSpPr>
                <p:cNvPr id="43044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3112" y="2193"/>
                  <a:ext cx="66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>
                      <a:solidFill>
                        <a:srgbClr val="339933"/>
                      </a:solidFill>
                    </a:rPr>
                    <a:t>a[1]</a:t>
                  </a:r>
                  <a:r>
                    <a:rPr lang="en-US" altLang="zh-CN" sz="2000"/>
                    <a:t>[1]</a:t>
                  </a:r>
                  <a:endParaRPr lang="en-US" altLang="zh-CN" sz="2000"/>
                </a:p>
              </p:txBody>
            </p:sp>
            <p:sp>
              <p:nvSpPr>
                <p:cNvPr id="43045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3112" y="3004"/>
                  <a:ext cx="66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>
                      <a:solidFill>
                        <a:srgbClr val="FF9900"/>
                      </a:solidFill>
                    </a:rPr>
                    <a:t>a[2]</a:t>
                  </a:r>
                  <a:r>
                    <a:rPr lang="en-US" altLang="zh-CN" sz="2000"/>
                    <a:t>[0]</a:t>
                  </a:r>
                  <a:endParaRPr lang="en-US" altLang="zh-CN" sz="2000"/>
                </a:p>
              </p:txBody>
            </p:sp>
            <p:sp>
              <p:nvSpPr>
                <p:cNvPr id="43046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3112" y="3275"/>
                  <a:ext cx="66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>
                      <a:solidFill>
                        <a:srgbClr val="FF9900"/>
                      </a:solidFill>
                    </a:rPr>
                    <a:t>a[2]</a:t>
                  </a:r>
                  <a:r>
                    <a:rPr lang="en-US" altLang="zh-CN" sz="2000"/>
                    <a:t>[1]</a:t>
                  </a:r>
                  <a:endParaRPr lang="en-US" altLang="zh-CN" sz="2000"/>
                </a:p>
              </p:txBody>
            </p:sp>
            <p:sp>
              <p:nvSpPr>
                <p:cNvPr id="43047" name="Line 109"/>
                <p:cNvSpPr>
                  <a:spLocks noChangeShapeType="1"/>
                </p:cNvSpPr>
                <p:nvPr/>
              </p:nvSpPr>
              <p:spPr bwMode="auto">
                <a:xfrm>
                  <a:off x="2986" y="1641"/>
                  <a:ext cx="74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048" name="Line 110"/>
                <p:cNvSpPr>
                  <a:spLocks noChangeShapeType="1"/>
                </p:cNvSpPr>
                <p:nvPr/>
              </p:nvSpPr>
              <p:spPr bwMode="auto">
                <a:xfrm>
                  <a:off x="2986" y="2742"/>
                  <a:ext cx="74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049" name="Line 111"/>
                <p:cNvSpPr>
                  <a:spLocks noChangeShapeType="1"/>
                </p:cNvSpPr>
                <p:nvPr/>
              </p:nvSpPr>
              <p:spPr bwMode="auto">
                <a:xfrm>
                  <a:off x="2998" y="3845"/>
                  <a:ext cx="74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050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3112" y="1382"/>
                  <a:ext cx="66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>
                      <a:solidFill>
                        <a:schemeClr val="tx2"/>
                      </a:solidFill>
                    </a:rPr>
                    <a:t>a[0]</a:t>
                  </a:r>
                  <a:r>
                    <a:rPr lang="en-US" altLang="zh-CN" sz="2000"/>
                    <a:t>[2]</a:t>
                  </a:r>
                  <a:endParaRPr lang="en-US" altLang="zh-CN" sz="2000"/>
                </a:p>
              </p:txBody>
            </p:sp>
            <p:sp>
              <p:nvSpPr>
                <p:cNvPr id="43051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3112" y="1653"/>
                  <a:ext cx="66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>
                      <a:solidFill>
                        <a:schemeClr val="tx2"/>
                      </a:solidFill>
                    </a:rPr>
                    <a:t>a[0]</a:t>
                  </a:r>
                  <a:r>
                    <a:rPr lang="en-US" altLang="zh-CN" sz="2000"/>
                    <a:t>[3]</a:t>
                  </a:r>
                  <a:endParaRPr lang="en-US" altLang="zh-CN" sz="2000"/>
                </a:p>
              </p:txBody>
            </p:sp>
            <p:sp>
              <p:nvSpPr>
                <p:cNvPr id="43052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3112" y="2464"/>
                  <a:ext cx="66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>
                      <a:solidFill>
                        <a:srgbClr val="339933"/>
                      </a:solidFill>
                    </a:rPr>
                    <a:t>a[1]</a:t>
                  </a:r>
                  <a:r>
                    <a:rPr lang="en-US" altLang="zh-CN" sz="2000"/>
                    <a:t>[2]</a:t>
                  </a:r>
                  <a:endParaRPr lang="en-US" altLang="zh-CN" sz="2000"/>
                </a:p>
              </p:txBody>
            </p:sp>
            <p:sp>
              <p:nvSpPr>
                <p:cNvPr id="43053" name="Text Box 115"/>
                <p:cNvSpPr txBox="1">
                  <a:spLocks noChangeArrowheads="1"/>
                </p:cNvSpPr>
                <p:nvPr/>
              </p:nvSpPr>
              <p:spPr bwMode="auto">
                <a:xfrm>
                  <a:off x="3112" y="2734"/>
                  <a:ext cx="66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>
                      <a:solidFill>
                        <a:srgbClr val="339933"/>
                      </a:solidFill>
                    </a:rPr>
                    <a:t>a[1]</a:t>
                  </a:r>
                  <a:r>
                    <a:rPr lang="en-US" altLang="zh-CN" sz="2000"/>
                    <a:t>[3]</a:t>
                  </a:r>
                  <a:endParaRPr lang="en-US" altLang="zh-CN" sz="2000"/>
                </a:p>
              </p:txBody>
            </p:sp>
            <p:sp>
              <p:nvSpPr>
                <p:cNvPr id="43054" name="Text Box 116"/>
                <p:cNvSpPr txBox="1">
                  <a:spLocks noChangeArrowheads="1"/>
                </p:cNvSpPr>
                <p:nvPr/>
              </p:nvSpPr>
              <p:spPr bwMode="auto">
                <a:xfrm>
                  <a:off x="3112" y="3545"/>
                  <a:ext cx="66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>
                      <a:solidFill>
                        <a:srgbClr val="FF9900"/>
                      </a:solidFill>
                    </a:rPr>
                    <a:t>a[2]</a:t>
                  </a:r>
                  <a:r>
                    <a:rPr lang="en-US" altLang="zh-CN" sz="2000"/>
                    <a:t>[2]</a:t>
                  </a:r>
                  <a:endParaRPr lang="en-US" altLang="zh-CN" sz="2000"/>
                </a:p>
              </p:txBody>
            </p:sp>
            <p:sp>
              <p:nvSpPr>
                <p:cNvPr id="43055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3112" y="3816"/>
                  <a:ext cx="66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>
                      <a:solidFill>
                        <a:srgbClr val="FF9900"/>
                      </a:solidFill>
                    </a:rPr>
                    <a:t>a[2]</a:t>
                  </a:r>
                  <a:r>
                    <a:rPr lang="en-US" altLang="zh-CN" sz="2000"/>
                    <a:t>[3]</a:t>
                  </a:r>
                  <a:endParaRPr lang="en-US" altLang="zh-CN" sz="2000"/>
                </a:p>
              </p:txBody>
            </p:sp>
          </p:grpSp>
        </p:grpSp>
        <p:grpSp>
          <p:nvGrpSpPr>
            <p:cNvPr id="9" name="Group 118"/>
            <p:cNvGrpSpPr/>
            <p:nvPr/>
          </p:nvGrpSpPr>
          <p:grpSpPr bwMode="auto">
            <a:xfrm>
              <a:off x="538" y="636"/>
              <a:ext cx="460" cy="2284"/>
              <a:chOff x="274" y="708"/>
              <a:chExt cx="460" cy="2284"/>
            </a:xfrm>
          </p:grpSpPr>
          <p:sp>
            <p:nvSpPr>
              <p:cNvPr id="43019" name="Text Box 119"/>
              <p:cNvSpPr txBox="1">
                <a:spLocks noChangeArrowheads="1"/>
              </p:cNvSpPr>
              <p:nvPr/>
            </p:nvSpPr>
            <p:spPr bwMode="auto">
              <a:xfrm>
                <a:off x="407" y="708"/>
                <a:ext cx="234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dirty="0">
                    <a:solidFill>
                      <a:srgbClr val="C00000"/>
                    </a:solidFill>
                  </a:rPr>
                  <a:t>a</a:t>
                </a:r>
                <a:endParaRPr lang="en-US" altLang="zh-CN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3020" name="Text Box 120"/>
              <p:cNvSpPr txBox="1">
                <a:spLocks noChangeArrowheads="1"/>
              </p:cNvSpPr>
              <p:nvPr/>
            </p:nvSpPr>
            <p:spPr bwMode="auto">
              <a:xfrm>
                <a:off x="274" y="1797"/>
                <a:ext cx="431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dirty="0">
                    <a:solidFill>
                      <a:srgbClr val="C00000"/>
                    </a:solidFill>
                  </a:rPr>
                  <a:t>a+1</a:t>
                </a:r>
                <a:endParaRPr lang="en-US" altLang="zh-CN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3021" name="Text Box 121"/>
              <p:cNvSpPr txBox="1">
                <a:spLocks noChangeArrowheads="1"/>
              </p:cNvSpPr>
              <p:nvPr/>
            </p:nvSpPr>
            <p:spPr bwMode="auto">
              <a:xfrm>
                <a:off x="303" y="2759"/>
                <a:ext cx="431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dirty="0">
                    <a:solidFill>
                      <a:srgbClr val="C00000"/>
                    </a:solidFill>
                  </a:rPr>
                  <a:t>a+2</a:t>
                </a:r>
                <a:endParaRPr lang="en-US" altLang="zh-CN" dirty="0">
                  <a:solidFill>
                    <a:srgbClr val="C00000"/>
                  </a:solidFill>
                </a:endParaRPr>
              </a:p>
            </p:txBody>
          </p:sp>
        </p:grpSp>
      </p:grpSp>
      <p:sp>
        <p:nvSpPr>
          <p:cNvPr id="97403" name="Rectangle 123"/>
          <p:cNvSpPr>
            <a:spLocks noChangeArrowheads="1"/>
          </p:cNvSpPr>
          <p:nvPr/>
        </p:nvSpPr>
        <p:spPr bwMode="auto">
          <a:xfrm>
            <a:off x="2171700" y="2097087"/>
            <a:ext cx="7113588" cy="2381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ea typeface="隶书" panose="02010509060101010101" pitchFamily="49" charset="-122"/>
              </a:rPr>
              <a:t>对二维数组  </a:t>
            </a:r>
            <a:r>
              <a:rPr lang="en-US" altLang="zh-CN" sz="2000" dirty="0" err="1">
                <a:ea typeface="隶书" panose="02010509060101010101" pitchFamily="49" charset="-122"/>
              </a:rPr>
              <a:t>int</a:t>
            </a:r>
            <a:r>
              <a:rPr lang="en-US" altLang="zh-CN" sz="2000" dirty="0">
                <a:ea typeface="隶书" panose="02010509060101010101" pitchFamily="49" charset="-122"/>
              </a:rPr>
              <a:t>  a[3][4],</a:t>
            </a:r>
            <a:r>
              <a:rPr lang="zh-CN" altLang="zh-CN" sz="2000" dirty="0">
                <a:ea typeface="隶书" panose="02010509060101010101" pitchFamily="49" charset="-122"/>
              </a:rPr>
              <a:t>有</a:t>
            </a:r>
            <a:endParaRPr lang="zh-CN" altLang="zh-CN" sz="2000" dirty="0">
              <a:ea typeface="隶书" panose="02010509060101010101" pitchFamily="49" charset="-122"/>
            </a:endParaRPr>
          </a:p>
          <a:p>
            <a:pPr marL="2057400" lvl="4" indent="-228600" eaLnBrk="1" hangingPunct="1">
              <a:spcBef>
                <a:spcPct val="20000"/>
              </a:spcBef>
              <a:buClr>
                <a:srgbClr val="FF00FF"/>
              </a:buClr>
              <a:buFont typeface="Wingdings" panose="05000000000000000000" pitchFamily="2" charset="2"/>
              <a:buChar char="u"/>
            </a:pPr>
            <a:r>
              <a:rPr lang="en-US" altLang="zh-CN" sz="2000" dirty="0">
                <a:ea typeface="隶书" panose="02010509060101010101" pitchFamily="49" charset="-122"/>
              </a:rPr>
              <a:t>a-----</a:t>
            </a:r>
            <a:r>
              <a:rPr lang="zh-CN" altLang="zh-CN" sz="2000" dirty="0">
                <a:ea typeface="隶书" panose="02010509060101010101" pitchFamily="49" charset="-122"/>
              </a:rPr>
              <a:t>二维数组的首地址，即第0行的首地址</a:t>
            </a:r>
            <a:endParaRPr lang="zh-CN" altLang="zh-CN" sz="2000" dirty="0">
              <a:ea typeface="隶书" panose="02010509060101010101" pitchFamily="49" charset="-122"/>
            </a:endParaRPr>
          </a:p>
          <a:p>
            <a:pPr marL="2057400" lvl="4" indent="-228600" eaLnBrk="1" hangingPunct="1">
              <a:spcBef>
                <a:spcPct val="20000"/>
              </a:spcBef>
              <a:buClr>
                <a:srgbClr val="FF00FF"/>
              </a:buClr>
              <a:buFont typeface="Wingdings" panose="05000000000000000000" pitchFamily="2" charset="2"/>
              <a:buChar char="u"/>
            </a:pPr>
            <a:r>
              <a:rPr lang="en-US" altLang="zh-CN" sz="2000" dirty="0" err="1">
                <a:ea typeface="隶书" panose="02010509060101010101" pitchFamily="49" charset="-122"/>
              </a:rPr>
              <a:t>a+i</a:t>
            </a:r>
            <a:r>
              <a:rPr lang="en-US" altLang="zh-CN" sz="2000" dirty="0">
                <a:ea typeface="隶书" panose="02010509060101010101" pitchFamily="49" charset="-122"/>
              </a:rPr>
              <a:t>-----</a:t>
            </a:r>
            <a:r>
              <a:rPr lang="zh-CN" altLang="zh-CN" sz="2000" dirty="0">
                <a:ea typeface="隶书" panose="02010509060101010101" pitchFamily="49" charset="-122"/>
              </a:rPr>
              <a:t>第</a:t>
            </a:r>
            <a:r>
              <a:rPr lang="en-US" altLang="zh-CN" sz="2000" dirty="0" err="1">
                <a:ea typeface="隶书" panose="02010509060101010101" pitchFamily="49" charset="-122"/>
              </a:rPr>
              <a:t>i</a:t>
            </a:r>
            <a:r>
              <a:rPr lang="zh-CN" altLang="zh-CN" sz="2000" dirty="0">
                <a:solidFill>
                  <a:schemeClr val="accent2"/>
                </a:solidFill>
                <a:ea typeface="隶书" panose="02010509060101010101" pitchFamily="49" charset="-122"/>
              </a:rPr>
              <a:t>行</a:t>
            </a:r>
            <a:r>
              <a:rPr lang="zh-CN" altLang="zh-CN" sz="2000" dirty="0">
                <a:ea typeface="隶书" panose="02010509060101010101" pitchFamily="49" charset="-122"/>
              </a:rPr>
              <a:t>的首地址</a:t>
            </a:r>
            <a:endParaRPr lang="zh-CN" altLang="zh-CN" sz="2000" dirty="0">
              <a:ea typeface="隶书" panose="02010509060101010101" pitchFamily="49" charset="-122"/>
            </a:endParaRPr>
          </a:p>
          <a:p>
            <a:pPr marL="2057400" lvl="4" indent="-228600" eaLnBrk="1" hangingPunct="1">
              <a:spcBef>
                <a:spcPct val="20000"/>
              </a:spcBef>
              <a:buClr>
                <a:srgbClr val="FF00FF"/>
              </a:buClr>
              <a:buFont typeface="Wingdings" panose="05000000000000000000" pitchFamily="2" charset="2"/>
              <a:buChar char="u"/>
            </a:pPr>
            <a:r>
              <a:rPr lang="en-US" altLang="zh-CN" sz="2000" dirty="0">
                <a:ea typeface="隶书" panose="02010509060101010101" pitchFamily="49" charset="-122"/>
              </a:rPr>
              <a:t>a[</a:t>
            </a:r>
            <a:r>
              <a:rPr lang="en-US" altLang="zh-CN" sz="2000" dirty="0" err="1">
                <a:ea typeface="隶书" panose="02010509060101010101" pitchFamily="49" charset="-122"/>
              </a:rPr>
              <a:t>i</a:t>
            </a:r>
            <a:r>
              <a:rPr lang="en-US" altLang="zh-CN" sz="2000" dirty="0">
                <a:ea typeface="隶书" panose="02010509060101010101" pitchFamily="49" charset="-122"/>
              </a:rPr>
              <a:t>] </a:t>
            </a:r>
            <a:r>
              <a:rPr lang="en-US" altLang="zh-CN" sz="2000" dirty="0">
                <a:ea typeface="隶书" panose="02010509060101010101" pitchFamily="49" charset="-122"/>
                <a:sym typeface="Symbol" panose="05050102010706020507" pitchFamily="18" charset="2"/>
              </a:rPr>
              <a:t> *(</a:t>
            </a:r>
            <a:r>
              <a:rPr lang="en-US" altLang="zh-CN" sz="2000" dirty="0" err="1">
                <a:ea typeface="隶书" panose="02010509060101010101" pitchFamily="49" charset="-122"/>
                <a:sym typeface="Symbol" panose="05050102010706020507" pitchFamily="18" charset="2"/>
              </a:rPr>
              <a:t>a+i</a:t>
            </a:r>
            <a:r>
              <a:rPr lang="en-US" altLang="zh-CN" sz="2000" dirty="0">
                <a:ea typeface="隶书" panose="02010509060101010101" pitchFamily="49" charset="-122"/>
                <a:sym typeface="Symbol" panose="05050102010706020507" pitchFamily="18" charset="2"/>
              </a:rPr>
              <a:t>)</a:t>
            </a:r>
            <a:r>
              <a:rPr lang="en-US" altLang="zh-CN" sz="2000" dirty="0">
                <a:ea typeface="隶书" panose="02010509060101010101" pitchFamily="49" charset="-122"/>
              </a:rPr>
              <a:t>------</a:t>
            </a:r>
            <a:r>
              <a:rPr lang="zh-CN" altLang="zh-CN" sz="2000" dirty="0">
                <a:ea typeface="隶书" panose="02010509060101010101" pitchFamily="49" charset="-122"/>
              </a:rPr>
              <a:t>第</a:t>
            </a:r>
            <a:r>
              <a:rPr lang="en-US" altLang="zh-CN" sz="2000" dirty="0" err="1">
                <a:ea typeface="隶书" panose="02010509060101010101" pitchFamily="49" charset="-122"/>
              </a:rPr>
              <a:t>i</a:t>
            </a:r>
            <a:r>
              <a:rPr lang="zh-CN" altLang="zh-CN" sz="2000" dirty="0">
                <a:ea typeface="隶书" panose="02010509060101010101" pitchFamily="49" charset="-122"/>
              </a:rPr>
              <a:t>行第0</a:t>
            </a:r>
            <a:r>
              <a:rPr lang="zh-CN" altLang="zh-CN" sz="2000" dirty="0">
                <a:solidFill>
                  <a:schemeClr val="accent2"/>
                </a:solidFill>
                <a:ea typeface="隶书" panose="02010509060101010101" pitchFamily="49" charset="-122"/>
              </a:rPr>
              <a:t>列</a:t>
            </a:r>
            <a:r>
              <a:rPr lang="zh-CN" altLang="zh-CN" sz="2000" dirty="0">
                <a:ea typeface="隶书" panose="02010509060101010101" pitchFamily="49" charset="-122"/>
              </a:rPr>
              <a:t>的元素地址</a:t>
            </a:r>
            <a:endParaRPr lang="zh-CN" altLang="zh-CN" sz="2000" dirty="0">
              <a:ea typeface="隶书" panose="02010509060101010101" pitchFamily="49" charset="-122"/>
            </a:endParaRPr>
          </a:p>
          <a:p>
            <a:pPr marL="2057400" lvl="4" indent="-228600" eaLnBrk="1" hangingPunct="1">
              <a:spcBef>
                <a:spcPct val="20000"/>
              </a:spcBef>
              <a:buClr>
                <a:srgbClr val="FF00FF"/>
              </a:buClr>
              <a:buFont typeface="Wingdings" panose="05000000000000000000" pitchFamily="2" charset="2"/>
              <a:buChar char="u"/>
            </a:pPr>
            <a:r>
              <a:rPr lang="en-US" altLang="zh-CN" sz="2000" dirty="0">
                <a:ea typeface="隶书" panose="02010509060101010101" pitchFamily="49" charset="-122"/>
              </a:rPr>
              <a:t>a[</a:t>
            </a:r>
            <a:r>
              <a:rPr lang="en-US" altLang="zh-CN" sz="2000" dirty="0" err="1">
                <a:ea typeface="隶书" panose="02010509060101010101" pitchFamily="49" charset="-122"/>
              </a:rPr>
              <a:t>i</a:t>
            </a:r>
            <a:r>
              <a:rPr lang="en-US" altLang="zh-CN" sz="2000" dirty="0">
                <a:ea typeface="隶书" panose="02010509060101010101" pitchFamily="49" charset="-122"/>
              </a:rPr>
              <a:t>]+j </a:t>
            </a:r>
            <a:r>
              <a:rPr lang="en-US" altLang="zh-CN" sz="2000" dirty="0">
                <a:ea typeface="隶书" panose="02010509060101010101" pitchFamily="49" charset="-122"/>
                <a:sym typeface="Symbol" panose="05050102010706020507" pitchFamily="18" charset="2"/>
              </a:rPr>
              <a:t> *(</a:t>
            </a:r>
            <a:r>
              <a:rPr lang="en-US" altLang="zh-CN" sz="2000" dirty="0" err="1">
                <a:ea typeface="隶书" panose="02010509060101010101" pitchFamily="49" charset="-122"/>
                <a:sym typeface="Symbol" panose="05050102010706020507" pitchFamily="18" charset="2"/>
              </a:rPr>
              <a:t>a+i</a:t>
            </a:r>
            <a:r>
              <a:rPr lang="en-US" altLang="zh-CN" sz="2000" dirty="0">
                <a:ea typeface="隶书" panose="02010509060101010101" pitchFamily="49" charset="-122"/>
                <a:sym typeface="Symbol" panose="05050102010706020507" pitchFamily="18" charset="2"/>
              </a:rPr>
              <a:t>)+j</a:t>
            </a:r>
            <a:r>
              <a:rPr lang="en-US" altLang="zh-CN" sz="2000" dirty="0">
                <a:ea typeface="隶书" panose="02010509060101010101" pitchFamily="49" charset="-122"/>
              </a:rPr>
              <a:t> -----</a:t>
            </a:r>
            <a:r>
              <a:rPr lang="zh-CN" altLang="zh-CN" sz="2000" dirty="0">
                <a:ea typeface="隶书" panose="02010509060101010101" pitchFamily="49" charset="-122"/>
              </a:rPr>
              <a:t>第</a:t>
            </a:r>
            <a:r>
              <a:rPr lang="en-US" altLang="zh-CN" sz="2000" dirty="0" err="1">
                <a:ea typeface="隶书" panose="02010509060101010101" pitchFamily="49" charset="-122"/>
              </a:rPr>
              <a:t>i</a:t>
            </a:r>
            <a:r>
              <a:rPr lang="zh-CN" altLang="zh-CN" sz="2000" dirty="0">
                <a:ea typeface="隶书" panose="02010509060101010101" pitchFamily="49" charset="-122"/>
              </a:rPr>
              <a:t>行第</a:t>
            </a:r>
            <a:r>
              <a:rPr lang="en-US" altLang="zh-CN" sz="2000" dirty="0">
                <a:ea typeface="隶书" panose="02010509060101010101" pitchFamily="49" charset="-122"/>
              </a:rPr>
              <a:t>j</a:t>
            </a:r>
            <a:r>
              <a:rPr lang="zh-CN" altLang="zh-CN" sz="2000" dirty="0">
                <a:solidFill>
                  <a:schemeClr val="accent2"/>
                </a:solidFill>
                <a:ea typeface="隶书" panose="02010509060101010101" pitchFamily="49" charset="-122"/>
              </a:rPr>
              <a:t>列</a:t>
            </a:r>
            <a:r>
              <a:rPr lang="zh-CN" altLang="zh-CN" sz="2000" dirty="0">
                <a:ea typeface="隶书" panose="02010509060101010101" pitchFamily="49" charset="-122"/>
              </a:rPr>
              <a:t>的元素地址</a:t>
            </a:r>
            <a:endParaRPr lang="zh-CN" altLang="zh-CN" sz="2000" dirty="0">
              <a:ea typeface="隶书" panose="02010509060101010101" pitchFamily="49" charset="-122"/>
            </a:endParaRPr>
          </a:p>
          <a:p>
            <a:pPr marL="2057400" lvl="4" indent="-228600" eaLnBrk="1" hangingPunct="1">
              <a:spcBef>
                <a:spcPct val="20000"/>
              </a:spcBef>
              <a:buClr>
                <a:srgbClr val="FF00FF"/>
              </a:buClr>
              <a:buFont typeface="Wingdings" panose="05000000000000000000" pitchFamily="2" charset="2"/>
              <a:buChar char="u"/>
            </a:pPr>
            <a:r>
              <a:rPr lang="en-US" altLang="zh-CN" sz="2000" dirty="0">
                <a:ea typeface="隶书" panose="02010509060101010101" pitchFamily="49" charset="-122"/>
              </a:rPr>
              <a:t>a[</a:t>
            </a:r>
            <a:r>
              <a:rPr lang="en-US" altLang="zh-CN" sz="2000" dirty="0" err="1">
                <a:ea typeface="隶书" panose="02010509060101010101" pitchFamily="49" charset="-122"/>
              </a:rPr>
              <a:t>i</a:t>
            </a:r>
            <a:r>
              <a:rPr lang="en-US" altLang="zh-CN" sz="2000" dirty="0">
                <a:ea typeface="隶书" panose="02010509060101010101" pitchFamily="49" charset="-122"/>
              </a:rPr>
              <a:t>][j]</a:t>
            </a:r>
            <a:r>
              <a:rPr lang="en-US" altLang="zh-CN" sz="2000" dirty="0">
                <a:ea typeface="隶书" panose="02010509060101010101" pitchFamily="49" charset="-122"/>
                <a:sym typeface="Symbol" panose="05050102010706020507" pitchFamily="18" charset="2"/>
              </a:rPr>
              <a:t>  </a:t>
            </a:r>
            <a:r>
              <a:rPr lang="zh-CN" altLang="en-US" sz="2000" dirty="0">
                <a:ea typeface="隶书" panose="02010509060101010101" pitchFamily="49" charset="-122"/>
              </a:rPr>
              <a:t>*</a:t>
            </a:r>
            <a:r>
              <a:rPr lang="en-US" altLang="zh-CN" sz="2000" dirty="0">
                <a:ea typeface="隶书" panose="02010509060101010101" pitchFamily="49" charset="-122"/>
              </a:rPr>
              <a:t>(a[</a:t>
            </a:r>
            <a:r>
              <a:rPr lang="en-US" altLang="zh-CN" sz="2000" dirty="0" err="1">
                <a:ea typeface="隶书" panose="02010509060101010101" pitchFamily="49" charset="-122"/>
              </a:rPr>
              <a:t>i</a:t>
            </a:r>
            <a:r>
              <a:rPr lang="en-US" altLang="zh-CN" sz="2000" dirty="0">
                <a:ea typeface="隶书" panose="02010509060101010101" pitchFamily="49" charset="-122"/>
              </a:rPr>
              <a:t>]+j) </a:t>
            </a:r>
            <a:r>
              <a:rPr lang="en-US" altLang="zh-CN" sz="2000" dirty="0">
                <a:ea typeface="隶书" panose="02010509060101010101" pitchFamily="49" charset="-122"/>
                <a:sym typeface="Symbol" panose="05050102010706020507" pitchFamily="18" charset="2"/>
              </a:rPr>
              <a:t> *(*(</a:t>
            </a:r>
            <a:r>
              <a:rPr lang="en-US" altLang="zh-CN" sz="2000" dirty="0" err="1">
                <a:ea typeface="隶书" panose="02010509060101010101" pitchFamily="49" charset="-122"/>
                <a:sym typeface="Symbol" panose="05050102010706020507" pitchFamily="18" charset="2"/>
              </a:rPr>
              <a:t>a+i</a:t>
            </a:r>
            <a:r>
              <a:rPr lang="en-US" altLang="zh-CN" sz="2000" dirty="0">
                <a:ea typeface="隶书" panose="02010509060101010101" pitchFamily="49" charset="-122"/>
                <a:sym typeface="Symbol" panose="05050102010706020507" pitchFamily="18" charset="2"/>
              </a:rPr>
              <a:t>)+j)</a:t>
            </a:r>
            <a:endParaRPr lang="en-US" altLang="zh-CN" sz="2000" dirty="0">
              <a:ea typeface="隶书" panose="020105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65" name="Rectangle 72"/>
          <p:cNvSpPr txBox="1">
            <a:spLocks noChangeArrowheads="1"/>
          </p:cNvSpPr>
          <p:nvPr/>
        </p:nvSpPr>
        <p:spPr>
          <a:xfrm>
            <a:off x="1064385" y="293136"/>
            <a:ext cx="7958137" cy="768626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3600" dirty="0">
                <a:solidFill>
                  <a:schemeClr val="tx2"/>
                </a:solidFill>
                <a:latin typeface="+mj-lt"/>
                <a:ea typeface="宋体" panose="02010600030101010101" pitchFamily="2" charset="-122"/>
                <a:cs typeface="+mj-cs"/>
              </a:rPr>
              <a:t>五、指针与二维数组 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66" name="Rectangle 9"/>
          <p:cNvSpPr txBox="1">
            <a:spLocks noChangeArrowheads="1"/>
          </p:cNvSpPr>
          <p:nvPr/>
        </p:nvSpPr>
        <p:spPr bwMode="auto">
          <a:xfrm>
            <a:off x="1183063" y="1037178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1.</a:t>
            </a:r>
            <a:r>
              <a:rPr lang="zh-CN" altLang="en-US" dirty="0">
                <a:ea typeface="宋体" panose="02010600030101010101" pitchFamily="2" charset="-122"/>
              </a:rPr>
              <a:t>二维数组和数组元素的地址 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4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5" grpId="0" autoUpdateAnimBg="0"/>
      <p:bldP spid="97403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3"/>
          <p:cNvGrpSpPr/>
          <p:nvPr/>
        </p:nvGrpSpPr>
        <p:grpSpPr bwMode="auto">
          <a:xfrm>
            <a:off x="1212850" y="457200"/>
            <a:ext cx="1824038" cy="5969000"/>
            <a:chOff x="396" y="188"/>
            <a:chExt cx="1149" cy="3760"/>
          </a:xfrm>
        </p:grpSpPr>
        <p:sp>
          <p:nvSpPr>
            <p:cNvPr id="44046" name="Text Box 3"/>
            <p:cNvSpPr txBox="1">
              <a:spLocks noChangeArrowheads="1"/>
            </p:cNvSpPr>
            <p:nvPr/>
          </p:nvSpPr>
          <p:spPr bwMode="auto">
            <a:xfrm>
              <a:off x="396" y="188"/>
              <a:ext cx="1149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dirty="0" err="1"/>
                <a:t>int</a:t>
              </a:r>
              <a:r>
                <a:rPr lang="en-US" altLang="zh-CN" sz="2800" dirty="0"/>
                <a:t>  a[3][4];</a:t>
              </a:r>
              <a:endParaRPr lang="en-US" altLang="zh-CN" sz="2800" dirty="0"/>
            </a:p>
          </p:txBody>
        </p:sp>
        <p:grpSp>
          <p:nvGrpSpPr>
            <p:cNvPr id="3" name="Group 62"/>
            <p:cNvGrpSpPr/>
            <p:nvPr/>
          </p:nvGrpSpPr>
          <p:grpSpPr bwMode="auto">
            <a:xfrm>
              <a:off x="450" y="715"/>
              <a:ext cx="647" cy="3233"/>
              <a:chOff x="1650" y="703"/>
              <a:chExt cx="647" cy="3233"/>
            </a:xfrm>
          </p:grpSpPr>
          <p:sp>
            <p:nvSpPr>
              <p:cNvPr id="44048" name="Rectangle 34"/>
              <p:cNvSpPr>
                <a:spLocks noChangeArrowheads="1"/>
              </p:cNvSpPr>
              <p:nvPr/>
            </p:nvSpPr>
            <p:spPr bwMode="auto">
              <a:xfrm>
                <a:off x="1656" y="703"/>
                <a:ext cx="629" cy="32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49" name="Line 35"/>
              <p:cNvSpPr>
                <a:spLocks noChangeShapeType="1"/>
              </p:cNvSpPr>
              <p:nvPr/>
            </p:nvSpPr>
            <p:spPr bwMode="auto">
              <a:xfrm>
                <a:off x="1669" y="953"/>
                <a:ext cx="6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50" name="Line 36"/>
              <p:cNvSpPr>
                <a:spLocks noChangeShapeType="1"/>
              </p:cNvSpPr>
              <p:nvPr/>
            </p:nvSpPr>
            <p:spPr bwMode="auto">
              <a:xfrm>
                <a:off x="1659" y="1228"/>
                <a:ext cx="6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51" name="Line 37"/>
              <p:cNvSpPr>
                <a:spLocks noChangeShapeType="1"/>
              </p:cNvSpPr>
              <p:nvPr/>
            </p:nvSpPr>
            <p:spPr bwMode="auto">
              <a:xfrm>
                <a:off x="1659" y="1778"/>
                <a:ext cx="6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52" name="Line 38"/>
              <p:cNvSpPr>
                <a:spLocks noChangeShapeType="1"/>
              </p:cNvSpPr>
              <p:nvPr/>
            </p:nvSpPr>
            <p:spPr bwMode="auto">
              <a:xfrm>
                <a:off x="1659" y="2054"/>
                <a:ext cx="62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53" name="Line 39"/>
              <p:cNvSpPr>
                <a:spLocks noChangeShapeType="1"/>
              </p:cNvSpPr>
              <p:nvPr/>
            </p:nvSpPr>
            <p:spPr bwMode="auto">
              <a:xfrm>
                <a:off x="1659" y="2329"/>
                <a:ext cx="6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54" name="Line 40"/>
              <p:cNvSpPr>
                <a:spLocks noChangeShapeType="1"/>
              </p:cNvSpPr>
              <p:nvPr/>
            </p:nvSpPr>
            <p:spPr bwMode="auto">
              <a:xfrm>
                <a:off x="1659" y="2880"/>
                <a:ext cx="6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55" name="Line 41"/>
              <p:cNvSpPr>
                <a:spLocks noChangeShapeType="1"/>
              </p:cNvSpPr>
              <p:nvPr/>
            </p:nvSpPr>
            <p:spPr bwMode="auto">
              <a:xfrm flipV="1">
                <a:off x="1659" y="3155"/>
                <a:ext cx="635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56" name="Line 42"/>
              <p:cNvSpPr>
                <a:spLocks noChangeShapeType="1"/>
              </p:cNvSpPr>
              <p:nvPr/>
            </p:nvSpPr>
            <p:spPr bwMode="auto">
              <a:xfrm>
                <a:off x="1659" y="3431"/>
                <a:ext cx="6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57" name="Text Box 43"/>
              <p:cNvSpPr txBox="1">
                <a:spLocks noChangeArrowheads="1"/>
              </p:cNvSpPr>
              <p:nvPr/>
            </p:nvSpPr>
            <p:spPr bwMode="auto">
              <a:xfrm>
                <a:off x="1650" y="704"/>
                <a:ext cx="559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 dirty="0">
                    <a:solidFill>
                      <a:schemeClr val="tx2"/>
                    </a:solidFill>
                  </a:rPr>
                  <a:t>a[0]</a:t>
                </a:r>
                <a:r>
                  <a:rPr lang="en-US" altLang="zh-CN" sz="2000" dirty="0"/>
                  <a:t>[0]</a:t>
                </a:r>
                <a:endParaRPr lang="en-US" altLang="zh-CN" sz="2000" dirty="0"/>
              </a:p>
            </p:txBody>
          </p:sp>
          <p:sp>
            <p:nvSpPr>
              <p:cNvPr id="44058" name="Text Box 44"/>
              <p:cNvSpPr txBox="1">
                <a:spLocks noChangeArrowheads="1"/>
              </p:cNvSpPr>
              <p:nvPr/>
            </p:nvSpPr>
            <p:spPr bwMode="auto">
              <a:xfrm>
                <a:off x="1650" y="974"/>
                <a:ext cx="559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tx2"/>
                    </a:solidFill>
                  </a:rPr>
                  <a:t>a[0]</a:t>
                </a:r>
                <a:r>
                  <a:rPr lang="en-US" altLang="zh-CN" sz="2000"/>
                  <a:t>[1]</a:t>
                </a:r>
                <a:endParaRPr lang="en-US" altLang="zh-CN" sz="2000"/>
              </a:p>
            </p:txBody>
          </p:sp>
          <p:sp>
            <p:nvSpPr>
              <p:cNvPr id="44059" name="Text Box 45"/>
              <p:cNvSpPr txBox="1">
                <a:spLocks noChangeArrowheads="1"/>
              </p:cNvSpPr>
              <p:nvPr/>
            </p:nvSpPr>
            <p:spPr bwMode="auto">
              <a:xfrm>
                <a:off x="1650" y="1785"/>
                <a:ext cx="559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rgbClr val="339933"/>
                    </a:solidFill>
                  </a:rPr>
                  <a:t>a[1]</a:t>
                </a:r>
                <a:r>
                  <a:rPr lang="en-US" altLang="zh-CN" sz="2000"/>
                  <a:t>[0]</a:t>
                </a:r>
                <a:endParaRPr lang="en-US" altLang="zh-CN" sz="2000"/>
              </a:p>
            </p:txBody>
          </p:sp>
          <p:sp>
            <p:nvSpPr>
              <p:cNvPr id="44060" name="Text Box 46"/>
              <p:cNvSpPr txBox="1">
                <a:spLocks noChangeArrowheads="1"/>
              </p:cNvSpPr>
              <p:nvPr/>
            </p:nvSpPr>
            <p:spPr bwMode="auto">
              <a:xfrm>
                <a:off x="1650" y="2055"/>
                <a:ext cx="559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rgbClr val="339933"/>
                    </a:solidFill>
                  </a:rPr>
                  <a:t>a[1]</a:t>
                </a:r>
                <a:r>
                  <a:rPr lang="en-US" altLang="zh-CN" sz="2000"/>
                  <a:t>[1]</a:t>
                </a:r>
                <a:endParaRPr lang="en-US" altLang="zh-CN" sz="2000"/>
              </a:p>
            </p:txBody>
          </p:sp>
          <p:sp>
            <p:nvSpPr>
              <p:cNvPr id="44061" name="Text Box 47"/>
              <p:cNvSpPr txBox="1">
                <a:spLocks noChangeArrowheads="1"/>
              </p:cNvSpPr>
              <p:nvPr/>
            </p:nvSpPr>
            <p:spPr bwMode="auto">
              <a:xfrm>
                <a:off x="1650" y="2866"/>
                <a:ext cx="559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rgbClr val="FF9900"/>
                    </a:solidFill>
                  </a:rPr>
                  <a:t>a[2]</a:t>
                </a:r>
                <a:r>
                  <a:rPr lang="en-US" altLang="zh-CN" sz="2000"/>
                  <a:t>[0]</a:t>
                </a:r>
                <a:endParaRPr lang="en-US" altLang="zh-CN" sz="2000"/>
              </a:p>
            </p:txBody>
          </p:sp>
          <p:sp>
            <p:nvSpPr>
              <p:cNvPr id="44062" name="Text Box 48"/>
              <p:cNvSpPr txBox="1">
                <a:spLocks noChangeArrowheads="1"/>
              </p:cNvSpPr>
              <p:nvPr/>
            </p:nvSpPr>
            <p:spPr bwMode="auto">
              <a:xfrm>
                <a:off x="1650" y="3137"/>
                <a:ext cx="559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rgbClr val="FF9900"/>
                    </a:solidFill>
                  </a:rPr>
                  <a:t>a[2]</a:t>
                </a:r>
                <a:r>
                  <a:rPr lang="en-US" altLang="zh-CN" sz="2000"/>
                  <a:t>[1]</a:t>
                </a:r>
                <a:endParaRPr lang="en-US" altLang="zh-CN" sz="2000"/>
              </a:p>
            </p:txBody>
          </p:sp>
          <p:sp>
            <p:nvSpPr>
              <p:cNvPr id="44063" name="Line 49"/>
              <p:cNvSpPr>
                <a:spLocks noChangeShapeType="1"/>
              </p:cNvSpPr>
              <p:nvPr/>
            </p:nvSpPr>
            <p:spPr bwMode="auto">
              <a:xfrm>
                <a:off x="1659" y="1503"/>
                <a:ext cx="6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64" name="Line 50"/>
              <p:cNvSpPr>
                <a:spLocks noChangeShapeType="1"/>
              </p:cNvSpPr>
              <p:nvPr/>
            </p:nvSpPr>
            <p:spPr bwMode="auto">
              <a:xfrm>
                <a:off x="1659" y="2604"/>
                <a:ext cx="6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65" name="Line 51"/>
              <p:cNvSpPr>
                <a:spLocks noChangeShapeType="1"/>
              </p:cNvSpPr>
              <p:nvPr/>
            </p:nvSpPr>
            <p:spPr bwMode="auto">
              <a:xfrm>
                <a:off x="1669" y="3707"/>
                <a:ext cx="6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66" name="Text Box 52"/>
              <p:cNvSpPr txBox="1">
                <a:spLocks noChangeArrowheads="1"/>
              </p:cNvSpPr>
              <p:nvPr/>
            </p:nvSpPr>
            <p:spPr bwMode="auto">
              <a:xfrm>
                <a:off x="1650" y="1244"/>
                <a:ext cx="559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tx2"/>
                    </a:solidFill>
                  </a:rPr>
                  <a:t>a[0]</a:t>
                </a:r>
                <a:r>
                  <a:rPr lang="en-US" altLang="zh-CN" sz="2000"/>
                  <a:t>[2]</a:t>
                </a:r>
                <a:endParaRPr lang="en-US" altLang="zh-CN" sz="2000"/>
              </a:p>
            </p:txBody>
          </p:sp>
          <p:sp>
            <p:nvSpPr>
              <p:cNvPr id="44067" name="Text Box 53"/>
              <p:cNvSpPr txBox="1">
                <a:spLocks noChangeArrowheads="1"/>
              </p:cNvSpPr>
              <p:nvPr/>
            </p:nvSpPr>
            <p:spPr bwMode="auto">
              <a:xfrm>
                <a:off x="1650" y="1515"/>
                <a:ext cx="559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tx2"/>
                    </a:solidFill>
                  </a:rPr>
                  <a:t>a[0]</a:t>
                </a:r>
                <a:r>
                  <a:rPr lang="en-US" altLang="zh-CN" sz="2000"/>
                  <a:t>[3]</a:t>
                </a:r>
                <a:endParaRPr lang="en-US" altLang="zh-CN" sz="2000"/>
              </a:p>
            </p:txBody>
          </p:sp>
          <p:sp>
            <p:nvSpPr>
              <p:cNvPr id="44068" name="Text Box 54"/>
              <p:cNvSpPr txBox="1">
                <a:spLocks noChangeArrowheads="1"/>
              </p:cNvSpPr>
              <p:nvPr/>
            </p:nvSpPr>
            <p:spPr bwMode="auto">
              <a:xfrm>
                <a:off x="1650" y="2326"/>
                <a:ext cx="559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rgbClr val="339933"/>
                    </a:solidFill>
                  </a:rPr>
                  <a:t>a[1]</a:t>
                </a:r>
                <a:r>
                  <a:rPr lang="en-US" altLang="zh-CN" sz="2000"/>
                  <a:t>[2]</a:t>
                </a:r>
                <a:endParaRPr lang="en-US" altLang="zh-CN" sz="2000"/>
              </a:p>
            </p:txBody>
          </p:sp>
          <p:sp>
            <p:nvSpPr>
              <p:cNvPr id="44069" name="Text Box 55"/>
              <p:cNvSpPr txBox="1">
                <a:spLocks noChangeArrowheads="1"/>
              </p:cNvSpPr>
              <p:nvPr/>
            </p:nvSpPr>
            <p:spPr bwMode="auto">
              <a:xfrm>
                <a:off x="1650" y="2596"/>
                <a:ext cx="559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rgbClr val="339933"/>
                    </a:solidFill>
                  </a:rPr>
                  <a:t>a[1]</a:t>
                </a:r>
                <a:r>
                  <a:rPr lang="en-US" altLang="zh-CN" sz="2000"/>
                  <a:t>[3]</a:t>
                </a:r>
                <a:endParaRPr lang="en-US" altLang="zh-CN" sz="2000"/>
              </a:p>
            </p:txBody>
          </p:sp>
          <p:sp>
            <p:nvSpPr>
              <p:cNvPr id="44070" name="Text Box 56"/>
              <p:cNvSpPr txBox="1">
                <a:spLocks noChangeArrowheads="1"/>
              </p:cNvSpPr>
              <p:nvPr/>
            </p:nvSpPr>
            <p:spPr bwMode="auto">
              <a:xfrm>
                <a:off x="1650" y="3407"/>
                <a:ext cx="559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rgbClr val="FF9900"/>
                    </a:solidFill>
                  </a:rPr>
                  <a:t>a[2]</a:t>
                </a:r>
                <a:r>
                  <a:rPr lang="en-US" altLang="zh-CN" sz="2000"/>
                  <a:t>[2]</a:t>
                </a:r>
                <a:endParaRPr lang="en-US" altLang="zh-CN" sz="2000"/>
              </a:p>
            </p:txBody>
          </p:sp>
          <p:sp>
            <p:nvSpPr>
              <p:cNvPr id="44071" name="Text Box 57"/>
              <p:cNvSpPr txBox="1">
                <a:spLocks noChangeArrowheads="1"/>
              </p:cNvSpPr>
              <p:nvPr/>
            </p:nvSpPr>
            <p:spPr bwMode="auto">
              <a:xfrm>
                <a:off x="1650" y="3678"/>
                <a:ext cx="559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rgbClr val="FF9900"/>
                    </a:solidFill>
                  </a:rPr>
                  <a:t>a[2]</a:t>
                </a:r>
                <a:r>
                  <a:rPr lang="en-US" altLang="zh-CN" sz="2000"/>
                  <a:t>[3]</a:t>
                </a:r>
                <a:endParaRPr lang="en-US" altLang="zh-CN" sz="2000"/>
              </a:p>
            </p:txBody>
          </p:sp>
        </p:grpSp>
      </p:grpSp>
      <p:sp>
        <p:nvSpPr>
          <p:cNvPr id="171072" name="Text Box 64"/>
          <p:cNvSpPr txBox="1">
            <a:spLocks noChangeArrowheads="1"/>
          </p:cNvSpPr>
          <p:nvPr/>
        </p:nvSpPr>
        <p:spPr bwMode="auto">
          <a:xfrm>
            <a:off x="5688000" y="3996000"/>
            <a:ext cx="3587842" cy="19389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二维数组元素表示形式：</a:t>
            </a:r>
            <a:endParaRPr lang="zh-CN" altLang="en-US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zh-CN" sz="2400" dirty="0">
                <a:solidFill>
                  <a:srgbClr val="007E39"/>
                </a:solidFill>
              </a:rPr>
              <a:t>a[1][2]</a:t>
            </a:r>
            <a:endParaRPr lang="en-US" altLang="zh-CN" sz="2400" dirty="0">
              <a:solidFill>
                <a:srgbClr val="007E39"/>
              </a:solidFill>
            </a:endParaRPr>
          </a:p>
          <a:p>
            <a:pPr marL="457200" indent="-457200" eaLnBrk="1" hangingPunct="1">
              <a:buFont typeface="+mj-lt"/>
              <a:buAutoNum type="arabicPeriod"/>
            </a:pPr>
            <a:r>
              <a:rPr lang="zh-CN" altLang="en-US" sz="2400" dirty="0">
                <a:solidFill>
                  <a:srgbClr val="007E39"/>
                </a:solidFill>
              </a:rPr>
              <a:t>*</a:t>
            </a:r>
            <a:r>
              <a:rPr lang="en-US" altLang="zh-CN" sz="2400" dirty="0">
                <a:solidFill>
                  <a:srgbClr val="007E39"/>
                </a:solidFill>
              </a:rPr>
              <a:t>(a[1]+2)</a:t>
            </a:r>
            <a:endParaRPr lang="en-US" altLang="zh-CN" sz="2400" dirty="0">
              <a:solidFill>
                <a:srgbClr val="007E39"/>
              </a:solidFill>
            </a:endParaRPr>
          </a:p>
          <a:p>
            <a:pPr marL="457200" indent="-457200" eaLnBrk="1" hangingPunct="1">
              <a:buFont typeface="+mj-lt"/>
              <a:buAutoNum type="arabicPeriod"/>
            </a:pPr>
            <a:r>
              <a:rPr lang="zh-CN" altLang="en-US" sz="2400" dirty="0">
                <a:solidFill>
                  <a:srgbClr val="007E39"/>
                </a:solidFill>
              </a:rPr>
              <a:t>*</a:t>
            </a:r>
            <a:r>
              <a:rPr lang="en-US" altLang="zh-CN" sz="2400" dirty="0">
                <a:solidFill>
                  <a:srgbClr val="007E39"/>
                </a:solidFill>
              </a:rPr>
              <a:t>(*(a+1)+2)</a:t>
            </a:r>
            <a:endParaRPr lang="en-US" altLang="zh-CN" sz="2400" dirty="0">
              <a:solidFill>
                <a:srgbClr val="007E39"/>
              </a:solidFill>
            </a:endParaRPr>
          </a:p>
          <a:p>
            <a:pPr marL="457200" indent="-457200" eaLnBrk="1" hangingPunct="1">
              <a:buFont typeface="+mj-lt"/>
              <a:buAutoNum type="arabicPeriod"/>
            </a:pPr>
            <a:r>
              <a:rPr lang="zh-CN" altLang="en-US" sz="2400" dirty="0">
                <a:solidFill>
                  <a:srgbClr val="007E39"/>
                </a:solidFill>
              </a:rPr>
              <a:t>*</a:t>
            </a:r>
            <a:r>
              <a:rPr lang="en-US" altLang="zh-CN" sz="2400" dirty="0">
                <a:solidFill>
                  <a:srgbClr val="007E39"/>
                </a:solidFill>
              </a:rPr>
              <a:t>(&amp;a[0][0]+1*4+2)</a:t>
            </a:r>
            <a:endParaRPr lang="en-US" altLang="zh-CN" sz="2400" dirty="0">
              <a:solidFill>
                <a:srgbClr val="007E39"/>
              </a:solidFill>
            </a:endParaRPr>
          </a:p>
        </p:txBody>
      </p:sp>
      <p:sp>
        <p:nvSpPr>
          <p:cNvPr id="44036" name="Line 65"/>
          <p:cNvSpPr>
            <a:spLocks noChangeShapeType="1"/>
          </p:cNvSpPr>
          <p:nvPr/>
        </p:nvSpPr>
        <p:spPr bwMode="auto">
          <a:xfrm flipH="1">
            <a:off x="2279650" y="2990850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037" name="Text Box 66"/>
          <p:cNvSpPr txBox="1">
            <a:spLocks noChangeArrowheads="1"/>
          </p:cNvSpPr>
          <p:nvPr/>
        </p:nvSpPr>
        <p:spPr bwMode="auto">
          <a:xfrm>
            <a:off x="2772000" y="1461464"/>
            <a:ext cx="1791173" cy="1941173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地址表示：</a:t>
            </a:r>
            <a:endParaRPr lang="zh-CN" altLang="en-US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solidFill>
                  <a:srgbClr val="0070C0"/>
                </a:solidFill>
              </a:rPr>
              <a:t>a+1     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solidFill>
                  <a:srgbClr val="0070C0"/>
                </a:solidFill>
              </a:rPr>
              <a:t>a[1]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solidFill>
                  <a:srgbClr val="0070C0"/>
                </a:solidFill>
              </a:rPr>
              <a:t>&amp;a[1][0]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solidFill>
                  <a:srgbClr val="0070C0"/>
                </a:solidFill>
              </a:rPr>
              <a:t>*(a+1)</a:t>
            </a:r>
            <a:endParaRPr lang="en-US" altLang="zh-CN" sz="2400" dirty="0">
              <a:solidFill>
                <a:srgbClr val="0070C0"/>
              </a:solidFill>
            </a:endParaRPr>
          </a:p>
        </p:txBody>
      </p:sp>
      <p:grpSp>
        <p:nvGrpSpPr>
          <p:cNvPr id="4" name="Group 69"/>
          <p:cNvGrpSpPr/>
          <p:nvPr/>
        </p:nvGrpSpPr>
        <p:grpSpPr bwMode="auto">
          <a:xfrm>
            <a:off x="5137150" y="1792289"/>
            <a:ext cx="1887538" cy="401638"/>
            <a:chOff x="3204" y="629"/>
            <a:chExt cx="1189" cy="253"/>
          </a:xfrm>
        </p:grpSpPr>
        <p:sp>
          <p:nvSpPr>
            <p:cNvPr id="44044" name="Line 67"/>
            <p:cNvSpPr>
              <a:spLocks noChangeShapeType="1"/>
            </p:cNvSpPr>
            <p:nvPr/>
          </p:nvSpPr>
          <p:spPr bwMode="auto">
            <a:xfrm flipH="1">
              <a:off x="3204" y="768"/>
              <a:ext cx="57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045" name="Text Box 68"/>
            <p:cNvSpPr txBox="1">
              <a:spLocks noChangeArrowheads="1"/>
            </p:cNvSpPr>
            <p:nvPr/>
          </p:nvSpPr>
          <p:spPr bwMode="auto">
            <a:xfrm>
              <a:off x="3791" y="629"/>
              <a:ext cx="602" cy="253"/>
            </a:xfrm>
            <a:prstGeom prst="rect">
              <a:avLst/>
            </a:prstGeom>
            <a:noFill/>
            <a:ln w="38100">
              <a:noFill/>
              <a:miter lim="800000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行指针</a:t>
              </a:r>
              <a:endPara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74"/>
          <p:cNvGrpSpPr/>
          <p:nvPr/>
        </p:nvGrpSpPr>
        <p:grpSpPr bwMode="auto">
          <a:xfrm>
            <a:off x="5156200" y="2190750"/>
            <a:ext cx="1193113" cy="1187450"/>
            <a:chOff x="3516" y="960"/>
            <a:chExt cx="713" cy="840"/>
          </a:xfrm>
        </p:grpSpPr>
        <p:sp>
          <p:nvSpPr>
            <p:cNvPr id="44042" name="AutoShape 70"/>
            <p:cNvSpPr/>
            <p:nvPr/>
          </p:nvSpPr>
          <p:spPr bwMode="auto">
            <a:xfrm>
              <a:off x="3516" y="960"/>
              <a:ext cx="48" cy="840"/>
            </a:xfrm>
            <a:prstGeom prst="rightBrace">
              <a:avLst>
                <a:gd name="adj1" fmla="val 145833"/>
                <a:gd name="adj2" fmla="val 50000"/>
              </a:avLst>
            </a:prstGeom>
            <a:noFill/>
            <a:ln w="38100">
              <a:solidFill>
                <a:srgbClr val="0000FF"/>
              </a:solidFill>
              <a:rou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043" name="Text Box 73"/>
            <p:cNvSpPr txBox="1">
              <a:spLocks noChangeArrowheads="1"/>
            </p:cNvSpPr>
            <p:nvPr/>
          </p:nvSpPr>
          <p:spPr bwMode="auto">
            <a:xfrm>
              <a:off x="3635" y="1267"/>
              <a:ext cx="594" cy="285"/>
            </a:xfrm>
            <a:prstGeom prst="rect">
              <a:avLst/>
            </a:prstGeom>
            <a:noFill/>
            <a:ln w="38100">
              <a:noFill/>
              <a:miter lim="800000"/>
            </a:ln>
          </p:spPr>
          <p:txBody>
            <a:bodyPr wrap="square" lIns="90000" tIns="46800" rIns="90000" bIns="46800" anchor="ctr">
              <a:spAutoFit/>
            </a:bodyPr>
            <a:lstStyle/>
            <a:p>
              <a:pPr algn="ctr"/>
              <a:r>
                <a:rPr lang="zh-CN" alt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列指针</a:t>
              </a:r>
              <a:endPara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71083" name="Line 75"/>
          <p:cNvSpPr>
            <a:spLocks noChangeShapeType="1"/>
          </p:cNvSpPr>
          <p:nvPr/>
        </p:nvSpPr>
        <p:spPr bwMode="auto">
          <a:xfrm flipH="1">
            <a:off x="2279650" y="3873500"/>
            <a:ext cx="5334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tailEnd type="triangle" w="med" len="med"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1085" name="Text Box 77"/>
          <p:cNvSpPr txBox="1">
            <a:spLocks noChangeArrowheads="1"/>
          </p:cNvSpPr>
          <p:nvPr/>
        </p:nvSpPr>
        <p:spPr bwMode="auto">
          <a:xfrm>
            <a:off x="2772000" y="3996000"/>
            <a:ext cx="2785035" cy="1941173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地址表示：</a:t>
            </a:r>
            <a:endParaRPr lang="zh-CN" altLang="en-US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solidFill>
                  <a:srgbClr val="007E39"/>
                </a:solidFill>
              </a:rPr>
              <a:t>a[1]+2</a:t>
            </a:r>
            <a:endParaRPr lang="en-US" altLang="zh-CN" sz="2400" dirty="0">
              <a:solidFill>
                <a:srgbClr val="007E39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solidFill>
                  <a:srgbClr val="007E39"/>
                </a:solidFill>
              </a:rPr>
              <a:t>&amp;a[1][2]</a:t>
            </a:r>
            <a:endParaRPr lang="en-US" altLang="zh-CN" sz="2400" dirty="0">
              <a:solidFill>
                <a:srgbClr val="007E39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solidFill>
                  <a:srgbClr val="007E39"/>
                </a:solidFill>
              </a:rPr>
              <a:t>*(a+1)+2</a:t>
            </a:r>
            <a:endParaRPr lang="en-US" altLang="zh-CN" sz="2400" dirty="0">
              <a:solidFill>
                <a:srgbClr val="007E39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solidFill>
                  <a:srgbClr val="007E39"/>
                </a:solidFill>
              </a:rPr>
              <a:t>&amp;a[0][0]+1*4+2</a:t>
            </a:r>
            <a:endParaRPr lang="en-US" altLang="zh-CN" sz="2400" dirty="0">
              <a:solidFill>
                <a:srgbClr val="007E3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10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71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71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71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71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71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710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710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710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710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710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72" grpId="0" autoUpdateAnimBg="0" build="p"/>
      <p:bldP spid="171083" grpId="0" animBg="1"/>
      <p:bldP spid="171085" grpId="0" autoUpdateAnimBg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1113606" y="1977849"/>
            <a:ext cx="7778877" cy="3572051"/>
            <a:chOff x="140" y="599"/>
            <a:chExt cx="5401" cy="2112"/>
          </a:xfrm>
        </p:grpSpPr>
        <p:sp>
          <p:nvSpPr>
            <p:cNvPr id="45059" name="Rectangle 3"/>
            <p:cNvSpPr>
              <a:spLocks noChangeArrowheads="1"/>
            </p:cNvSpPr>
            <p:nvPr/>
          </p:nvSpPr>
          <p:spPr bwMode="auto">
            <a:xfrm>
              <a:off x="140" y="633"/>
              <a:ext cx="5399" cy="207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2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zh-CN" altLang="zh-CN" sz="2000"/>
            </a:p>
          </p:txBody>
        </p:sp>
        <p:sp>
          <p:nvSpPr>
            <p:cNvPr id="45060" name="Line 4"/>
            <p:cNvSpPr>
              <a:spLocks noChangeShapeType="1"/>
            </p:cNvSpPr>
            <p:nvPr/>
          </p:nvSpPr>
          <p:spPr bwMode="auto">
            <a:xfrm>
              <a:off x="156" y="911"/>
              <a:ext cx="537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1" name="Text Box 5"/>
            <p:cNvSpPr txBox="1">
              <a:spLocks noChangeArrowheads="1"/>
            </p:cNvSpPr>
            <p:nvPr/>
          </p:nvSpPr>
          <p:spPr bwMode="auto">
            <a:xfrm>
              <a:off x="745" y="630"/>
              <a:ext cx="75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/>
                <a:t>表示形式</a:t>
              </a:r>
              <a:endParaRPr lang="zh-CN" altLang="en-US" sz="2000"/>
            </a:p>
          </p:txBody>
        </p:sp>
        <p:sp>
          <p:nvSpPr>
            <p:cNvPr id="45062" name="Text Box 6"/>
            <p:cNvSpPr txBox="1">
              <a:spLocks noChangeArrowheads="1"/>
            </p:cNvSpPr>
            <p:nvPr/>
          </p:nvSpPr>
          <p:spPr bwMode="auto">
            <a:xfrm>
              <a:off x="3139" y="652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/>
                <a:t>含义</a:t>
              </a:r>
              <a:endParaRPr lang="zh-CN" altLang="en-US" sz="2000"/>
            </a:p>
          </p:txBody>
        </p:sp>
        <p:sp>
          <p:nvSpPr>
            <p:cNvPr id="45063" name="Text Box 7"/>
            <p:cNvSpPr txBox="1">
              <a:spLocks noChangeArrowheads="1"/>
            </p:cNvSpPr>
            <p:nvPr/>
          </p:nvSpPr>
          <p:spPr bwMode="auto">
            <a:xfrm>
              <a:off x="4824" y="649"/>
              <a:ext cx="307" cy="23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 dirty="0"/>
                <a:t>值</a:t>
              </a:r>
              <a:endParaRPr lang="zh-CN" altLang="en-US" sz="2000" dirty="0"/>
            </a:p>
          </p:txBody>
        </p:sp>
        <p:sp>
          <p:nvSpPr>
            <p:cNvPr id="45064" name="Line 8"/>
            <p:cNvSpPr>
              <a:spLocks noChangeShapeType="1"/>
            </p:cNvSpPr>
            <p:nvPr/>
          </p:nvSpPr>
          <p:spPr bwMode="auto">
            <a:xfrm flipH="1">
              <a:off x="4673" y="629"/>
              <a:ext cx="9" cy="2073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5" name="Line 9"/>
            <p:cNvSpPr>
              <a:spLocks noChangeShapeType="1"/>
            </p:cNvSpPr>
            <p:nvPr/>
          </p:nvSpPr>
          <p:spPr bwMode="auto">
            <a:xfrm>
              <a:off x="156" y="1222"/>
              <a:ext cx="537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6" name="Text Box 10"/>
            <p:cNvSpPr txBox="1">
              <a:spLocks noChangeArrowheads="1"/>
            </p:cNvSpPr>
            <p:nvPr/>
          </p:nvSpPr>
          <p:spPr bwMode="auto">
            <a:xfrm>
              <a:off x="596" y="930"/>
              <a:ext cx="187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a</a:t>
              </a:r>
              <a:endParaRPr lang="en-US" altLang="zh-CN" sz="2000"/>
            </a:p>
          </p:txBody>
        </p:sp>
        <p:sp>
          <p:nvSpPr>
            <p:cNvPr id="45067" name="Text Box 11"/>
            <p:cNvSpPr txBox="1">
              <a:spLocks noChangeArrowheads="1"/>
            </p:cNvSpPr>
            <p:nvPr/>
          </p:nvSpPr>
          <p:spPr bwMode="auto">
            <a:xfrm>
              <a:off x="2450" y="963"/>
              <a:ext cx="2265" cy="23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 dirty="0"/>
                <a:t>二维数组名，数组首行地址</a:t>
              </a:r>
              <a:endParaRPr lang="zh-CN" altLang="en-US" sz="2000" dirty="0"/>
            </a:p>
          </p:txBody>
        </p:sp>
        <p:sp>
          <p:nvSpPr>
            <p:cNvPr id="45068" name="Text Box 12"/>
            <p:cNvSpPr txBox="1">
              <a:spLocks noChangeArrowheads="1"/>
            </p:cNvSpPr>
            <p:nvPr/>
          </p:nvSpPr>
          <p:spPr bwMode="auto">
            <a:xfrm>
              <a:off x="223" y="1253"/>
              <a:ext cx="1031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/>
                <a:t>a[0],*(a+0),*a</a:t>
              </a:r>
              <a:endParaRPr lang="en-US" altLang="zh-CN" sz="2000" dirty="0"/>
            </a:p>
          </p:txBody>
        </p:sp>
        <p:sp>
          <p:nvSpPr>
            <p:cNvPr id="45069" name="Line 13"/>
            <p:cNvSpPr>
              <a:spLocks noChangeShapeType="1"/>
            </p:cNvSpPr>
            <p:nvPr/>
          </p:nvSpPr>
          <p:spPr bwMode="auto">
            <a:xfrm>
              <a:off x="156" y="1522"/>
              <a:ext cx="537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0" name="Text Box 14"/>
            <p:cNvSpPr txBox="1">
              <a:spLocks noChangeArrowheads="1"/>
            </p:cNvSpPr>
            <p:nvPr/>
          </p:nvSpPr>
          <p:spPr bwMode="auto">
            <a:xfrm>
              <a:off x="2565" y="1276"/>
              <a:ext cx="155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 dirty="0"/>
                <a:t>第</a:t>
              </a:r>
              <a:r>
                <a:rPr lang="en-US" altLang="zh-CN" sz="2000" dirty="0"/>
                <a:t>0</a:t>
              </a:r>
              <a:r>
                <a:rPr lang="zh-CN" altLang="en-US" sz="2000" dirty="0"/>
                <a:t>行第</a:t>
              </a:r>
              <a:r>
                <a:rPr lang="en-US" altLang="zh-CN" sz="2000" dirty="0"/>
                <a:t>0</a:t>
              </a:r>
              <a:r>
                <a:rPr lang="zh-CN" altLang="en-US" sz="2000" dirty="0"/>
                <a:t>列元素地址</a:t>
              </a:r>
              <a:endParaRPr lang="zh-CN" altLang="en-US" sz="2000" dirty="0"/>
            </a:p>
          </p:txBody>
        </p:sp>
        <p:sp>
          <p:nvSpPr>
            <p:cNvPr id="45071" name="Line 15"/>
            <p:cNvSpPr>
              <a:spLocks noChangeShapeType="1"/>
            </p:cNvSpPr>
            <p:nvPr/>
          </p:nvSpPr>
          <p:spPr bwMode="auto">
            <a:xfrm>
              <a:off x="167" y="1822"/>
              <a:ext cx="537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2" name="Text Box 16"/>
            <p:cNvSpPr txBox="1">
              <a:spLocks noChangeArrowheads="1"/>
            </p:cNvSpPr>
            <p:nvPr/>
          </p:nvSpPr>
          <p:spPr bwMode="auto">
            <a:xfrm>
              <a:off x="456" y="1558"/>
              <a:ext cx="357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/>
                <a:t>a+1</a:t>
              </a:r>
              <a:endParaRPr lang="en-US" altLang="zh-CN" sz="2000" dirty="0"/>
            </a:p>
          </p:txBody>
        </p:sp>
        <p:sp>
          <p:nvSpPr>
            <p:cNvPr id="45073" name="Text Box 17"/>
            <p:cNvSpPr txBox="1">
              <a:spLocks noChangeArrowheads="1"/>
            </p:cNvSpPr>
            <p:nvPr/>
          </p:nvSpPr>
          <p:spPr bwMode="auto">
            <a:xfrm>
              <a:off x="2540" y="1564"/>
              <a:ext cx="99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 dirty="0"/>
                <a:t>第</a:t>
              </a:r>
              <a:r>
                <a:rPr lang="en-US" altLang="zh-CN" sz="2000" dirty="0"/>
                <a:t>1</a:t>
              </a:r>
              <a:r>
                <a:rPr lang="zh-CN" altLang="en-US" sz="2000" dirty="0"/>
                <a:t>行首地址</a:t>
              </a:r>
              <a:endParaRPr lang="zh-CN" altLang="en-US" sz="2000" dirty="0"/>
            </a:p>
          </p:txBody>
        </p:sp>
        <p:sp>
          <p:nvSpPr>
            <p:cNvPr id="45074" name="Line 18"/>
            <p:cNvSpPr>
              <a:spLocks noChangeShapeType="1"/>
            </p:cNvSpPr>
            <p:nvPr/>
          </p:nvSpPr>
          <p:spPr bwMode="auto">
            <a:xfrm>
              <a:off x="178" y="2100"/>
              <a:ext cx="534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5" name="Text Box 19"/>
            <p:cNvSpPr txBox="1">
              <a:spLocks noChangeArrowheads="1"/>
            </p:cNvSpPr>
            <p:nvPr/>
          </p:nvSpPr>
          <p:spPr bwMode="auto">
            <a:xfrm>
              <a:off x="261" y="1853"/>
              <a:ext cx="840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a[1],*(a+1)</a:t>
              </a:r>
              <a:endParaRPr lang="en-US" altLang="zh-CN" sz="2000"/>
            </a:p>
          </p:txBody>
        </p:sp>
        <p:sp>
          <p:nvSpPr>
            <p:cNvPr id="45076" name="Text Box 20"/>
            <p:cNvSpPr txBox="1">
              <a:spLocks noChangeArrowheads="1"/>
            </p:cNvSpPr>
            <p:nvPr/>
          </p:nvSpPr>
          <p:spPr bwMode="auto">
            <a:xfrm>
              <a:off x="2565" y="1816"/>
              <a:ext cx="155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 dirty="0"/>
                <a:t>第</a:t>
              </a:r>
              <a:r>
                <a:rPr lang="en-US" altLang="zh-CN" sz="2000" dirty="0"/>
                <a:t>1</a:t>
              </a:r>
              <a:r>
                <a:rPr lang="zh-CN" altLang="en-US" sz="2000" dirty="0"/>
                <a:t>行第</a:t>
              </a:r>
              <a:r>
                <a:rPr lang="en-US" altLang="zh-CN" sz="2000" dirty="0"/>
                <a:t>0</a:t>
              </a:r>
              <a:r>
                <a:rPr lang="zh-CN" altLang="en-US" sz="2000" dirty="0"/>
                <a:t>列元素地址</a:t>
              </a:r>
              <a:endParaRPr lang="zh-CN" altLang="en-US" sz="2000" dirty="0"/>
            </a:p>
          </p:txBody>
        </p:sp>
        <p:sp>
          <p:nvSpPr>
            <p:cNvPr id="45077" name="Line 21"/>
            <p:cNvSpPr>
              <a:spLocks noChangeShapeType="1"/>
            </p:cNvSpPr>
            <p:nvPr/>
          </p:nvSpPr>
          <p:spPr bwMode="auto">
            <a:xfrm>
              <a:off x="167" y="2389"/>
              <a:ext cx="537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8" name="Text Box 22"/>
            <p:cNvSpPr txBox="1">
              <a:spLocks noChangeArrowheads="1"/>
            </p:cNvSpPr>
            <p:nvPr/>
          </p:nvSpPr>
          <p:spPr bwMode="auto">
            <a:xfrm>
              <a:off x="290" y="2130"/>
              <a:ext cx="1787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/>
                <a:t>a[1]+2,*(a+1)+2,&amp;a[1][2]</a:t>
              </a:r>
              <a:endParaRPr lang="en-US" altLang="zh-CN" sz="2000" dirty="0"/>
            </a:p>
          </p:txBody>
        </p:sp>
        <p:sp>
          <p:nvSpPr>
            <p:cNvPr id="45079" name="Text Box 23"/>
            <p:cNvSpPr txBox="1">
              <a:spLocks noChangeArrowheads="1"/>
            </p:cNvSpPr>
            <p:nvPr/>
          </p:nvSpPr>
          <p:spPr bwMode="auto">
            <a:xfrm>
              <a:off x="2565" y="2117"/>
              <a:ext cx="155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 dirty="0"/>
                <a:t>第</a:t>
              </a:r>
              <a:r>
                <a:rPr lang="en-US" altLang="zh-CN" sz="2000" dirty="0"/>
                <a:t>1</a:t>
              </a:r>
              <a:r>
                <a:rPr lang="zh-CN" altLang="en-US" sz="2000" dirty="0"/>
                <a:t>行第</a:t>
              </a:r>
              <a:r>
                <a:rPr lang="en-US" altLang="zh-CN" sz="2000" dirty="0"/>
                <a:t>2</a:t>
              </a:r>
              <a:r>
                <a:rPr lang="zh-CN" altLang="en-US" sz="2000" dirty="0"/>
                <a:t>列元素地址</a:t>
              </a:r>
              <a:endParaRPr lang="zh-CN" altLang="en-US" sz="2000" dirty="0"/>
            </a:p>
          </p:txBody>
        </p:sp>
        <p:sp>
          <p:nvSpPr>
            <p:cNvPr id="45080" name="Text Box 24"/>
            <p:cNvSpPr txBox="1">
              <a:spLocks noChangeArrowheads="1"/>
            </p:cNvSpPr>
            <p:nvPr/>
          </p:nvSpPr>
          <p:spPr bwMode="auto">
            <a:xfrm>
              <a:off x="265" y="2427"/>
              <a:ext cx="2035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/>
                <a:t>*(a[1]+2),*(*(a+1)+2),a[1][2]</a:t>
              </a:r>
              <a:endParaRPr lang="en-US" altLang="zh-CN" sz="2000" dirty="0"/>
            </a:p>
          </p:txBody>
        </p:sp>
        <p:sp>
          <p:nvSpPr>
            <p:cNvPr id="45081" name="Text Box 25"/>
            <p:cNvSpPr txBox="1">
              <a:spLocks noChangeArrowheads="1"/>
            </p:cNvSpPr>
            <p:nvPr/>
          </p:nvSpPr>
          <p:spPr bwMode="auto">
            <a:xfrm>
              <a:off x="2440" y="2420"/>
              <a:ext cx="1630" cy="23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 dirty="0"/>
                <a:t> 第</a:t>
              </a:r>
              <a:r>
                <a:rPr lang="en-US" altLang="zh-CN" sz="2000" dirty="0"/>
                <a:t>1</a:t>
              </a:r>
              <a:r>
                <a:rPr lang="zh-CN" altLang="en-US" sz="2000" dirty="0"/>
                <a:t>行第</a:t>
              </a:r>
              <a:r>
                <a:rPr lang="en-US" altLang="zh-CN" sz="2000" dirty="0"/>
                <a:t>2</a:t>
              </a:r>
              <a:r>
                <a:rPr lang="zh-CN" altLang="en-US" sz="2000" dirty="0"/>
                <a:t>列元素值</a:t>
              </a:r>
              <a:endParaRPr lang="zh-CN" altLang="en-US" sz="2000" dirty="0"/>
            </a:p>
          </p:txBody>
        </p:sp>
        <p:sp>
          <p:nvSpPr>
            <p:cNvPr id="45082" name="Text Box 26"/>
            <p:cNvSpPr txBox="1">
              <a:spLocks noChangeArrowheads="1"/>
            </p:cNvSpPr>
            <p:nvPr/>
          </p:nvSpPr>
          <p:spPr bwMode="auto">
            <a:xfrm>
              <a:off x="4767" y="953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2000</a:t>
              </a:r>
              <a:endParaRPr lang="en-US" altLang="zh-CN" sz="2000"/>
            </a:p>
          </p:txBody>
        </p:sp>
        <p:sp>
          <p:nvSpPr>
            <p:cNvPr id="45083" name="Text Box 27"/>
            <p:cNvSpPr txBox="1">
              <a:spLocks noChangeArrowheads="1"/>
            </p:cNvSpPr>
            <p:nvPr/>
          </p:nvSpPr>
          <p:spPr bwMode="auto">
            <a:xfrm>
              <a:off x="4767" y="1227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2000</a:t>
              </a:r>
              <a:endParaRPr lang="en-US" altLang="zh-CN" sz="2000"/>
            </a:p>
          </p:txBody>
        </p:sp>
        <p:sp>
          <p:nvSpPr>
            <p:cNvPr id="45084" name="Text Box 28"/>
            <p:cNvSpPr txBox="1">
              <a:spLocks noChangeArrowheads="1"/>
            </p:cNvSpPr>
            <p:nvPr/>
          </p:nvSpPr>
          <p:spPr bwMode="auto">
            <a:xfrm>
              <a:off x="4727" y="1512"/>
              <a:ext cx="516" cy="25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/>
                <a:t>2010</a:t>
              </a:r>
              <a:endParaRPr lang="en-US" altLang="zh-CN" sz="2000" dirty="0"/>
            </a:p>
          </p:txBody>
        </p:sp>
        <p:sp>
          <p:nvSpPr>
            <p:cNvPr id="45085" name="Text Box 29"/>
            <p:cNvSpPr txBox="1">
              <a:spLocks noChangeArrowheads="1"/>
            </p:cNvSpPr>
            <p:nvPr/>
          </p:nvSpPr>
          <p:spPr bwMode="auto">
            <a:xfrm>
              <a:off x="4727" y="1800"/>
              <a:ext cx="516" cy="25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/>
                <a:t>2010</a:t>
              </a:r>
              <a:endParaRPr lang="en-US" altLang="zh-CN" sz="2000" dirty="0"/>
            </a:p>
          </p:txBody>
        </p:sp>
        <p:sp>
          <p:nvSpPr>
            <p:cNvPr id="45086" name="Text Box 30"/>
            <p:cNvSpPr txBox="1">
              <a:spLocks noChangeArrowheads="1"/>
            </p:cNvSpPr>
            <p:nvPr/>
          </p:nvSpPr>
          <p:spPr bwMode="auto">
            <a:xfrm>
              <a:off x="4727" y="2067"/>
              <a:ext cx="516" cy="25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/>
                <a:t>2018</a:t>
              </a:r>
              <a:endParaRPr lang="en-US" altLang="zh-CN" sz="2000" dirty="0"/>
            </a:p>
          </p:txBody>
        </p:sp>
        <p:sp>
          <p:nvSpPr>
            <p:cNvPr id="45087" name="Text Box 31"/>
            <p:cNvSpPr txBox="1">
              <a:spLocks noChangeArrowheads="1"/>
            </p:cNvSpPr>
            <p:nvPr/>
          </p:nvSpPr>
          <p:spPr bwMode="auto">
            <a:xfrm>
              <a:off x="4767" y="2419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13</a:t>
              </a:r>
              <a:endParaRPr lang="en-US" altLang="zh-CN" sz="2000"/>
            </a:p>
          </p:txBody>
        </p:sp>
        <p:sp>
          <p:nvSpPr>
            <p:cNvPr id="45088" name="Line 32"/>
            <p:cNvSpPr>
              <a:spLocks noChangeShapeType="1"/>
            </p:cNvSpPr>
            <p:nvPr/>
          </p:nvSpPr>
          <p:spPr bwMode="auto">
            <a:xfrm>
              <a:off x="2441" y="599"/>
              <a:ext cx="0" cy="207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3" name="Group 79"/>
          <p:cNvGrpSpPr/>
          <p:nvPr/>
        </p:nvGrpSpPr>
        <p:grpSpPr bwMode="auto">
          <a:xfrm>
            <a:off x="1150938" y="1106119"/>
            <a:ext cx="5375275" cy="695325"/>
            <a:chOff x="624" y="670"/>
            <a:chExt cx="3386" cy="547"/>
          </a:xfrm>
        </p:grpSpPr>
        <p:sp>
          <p:nvSpPr>
            <p:cNvPr id="34" name="AutoShape 80"/>
            <p:cNvSpPr>
              <a:spLocks noChangeArrowheads="1"/>
            </p:cNvSpPr>
            <p:nvPr/>
          </p:nvSpPr>
          <p:spPr bwMode="gray">
            <a:xfrm>
              <a:off x="624" y="670"/>
              <a:ext cx="1635" cy="547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8F4BE"/>
                </a:gs>
              </a:gsLst>
              <a:lin ang="2700000" scaled="1"/>
            </a:gradFill>
            <a:ln w="50800">
              <a:solidFill>
                <a:srgbClr val="44988C"/>
              </a:solidFill>
              <a:rou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5" name="Text Box 81"/>
            <p:cNvSpPr txBox="1">
              <a:spLocks noChangeArrowheads="1"/>
            </p:cNvSpPr>
            <p:nvPr/>
          </p:nvSpPr>
          <p:spPr bwMode="gray">
            <a:xfrm>
              <a:off x="707" y="724"/>
              <a:ext cx="3303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800" dirty="0">
                  <a:solidFill>
                    <a:srgbClr val="000000"/>
                  </a:solidFill>
                  <a:ea typeface="宋体" panose="02010600030101010101" pitchFamily="2" charset="-122"/>
                </a:rPr>
                <a:t>数组地址小结</a:t>
              </a:r>
              <a:endPara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8"/>
          <p:cNvSpPr txBox="1">
            <a:spLocks noChangeArrowheads="1"/>
          </p:cNvSpPr>
          <p:nvPr/>
        </p:nvSpPr>
        <p:spPr bwMode="auto">
          <a:xfrm>
            <a:off x="950913" y="1697038"/>
            <a:ext cx="6491287" cy="3416320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 type="none" w="lg" len="lg"/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int main()</a:t>
            </a:r>
            <a:endParaRPr lang="en-US" altLang="zh-CN" sz="2400" dirty="0"/>
          </a:p>
          <a:p>
            <a:r>
              <a:rPr lang="en-US" altLang="zh-CN" sz="2400" dirty="0"/>
              <a:t>{ int a[3][4]={1,3,5,7,9,11,13,15,17,19,21,23};</a:t>
            </a:r>
            <a:endParaRPr lang="en-US" altLang="zh-CN" sz="2400" dirty="0"/>
          </a:p>
          <a:p>
            <a:r>
              <a:rPr lang="en-US" altLang="zh-CN" sz="2400" dirty="0"/>
              <a:t> 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 *p;</a:t>
            </a:r>
            <a:endParaRPr lang="en-US" altLang="zh-CN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400" dirty="0"/>
              <a:t>  for(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p=a[0];</a:t>
            </a:r>
            <a:r>
              <a:rPr lang="en-US" altLang="zh-CN" sz="2400" dirty="0"/>
              <a:t>p&lt;a[0]+12; </a:t>
            </a:r>
            <a:r>
              <a:rPr lang="en-US" altLang="zh-CN" sz="2400" dirty="0">
                <a:solidFill>
                  <a:srgbClr val="669900"/>
                </a:solidFill>
              </a:rPr>
              <a:t>p++</a:t>
            </a:r>
            <a:r>
              <a:rPr lang="en-US" altLang="zh-CN" sz="2400" dirty="0"/>
              <a:t>) </a:t>
            </a:r>
            <a:endParaRPr lang="en-US" altLang="zh-CN" sz="2400" dirty="0"/>
          </a:p>
          <a:p>
            <a:r>
              <a:rPr lang="en-US" altLang="zh-CN" sz="2400" dirty="0"/>
              <a:t>   {   if((p-a[0])%4==0)   </a:t>
            </a:r>
            <a:endParaRPr lang="en-US" altLang="zh-CN" sz="2400" dirty="0"/>
          </a:p>
          <a:p>
            <a:r>
              <a:rPr lang="en-US" altLang="zh-CN" sz="2400" dirty="0"/>
              <a:t>                cout&lt;&lt;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r>
              <a:rPr lang="en-US" altLang="zh-CN" sz="2400" dirty="0"/>
              <a:t>	 cout&lt;&lt;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*p </a:t>
            </a:r>
            <a:r>
              <a:rPr lang="en-US" altLang="zh-CN" sz="2400" dirty="0"/>
              <a:t>&lt;&lt;“  “;</a:t>
            </a:r>
            <a:endParaRPr lang="en-US" altLang="zh-CN" sz="2400" dirty="0"/>
          </a:p>
          <a:p>
            <a:r>
              <a:rPr lang="en-US" altLang="zh-CN" sz="2400" dirty="0"/>
              <a:t>    }</a:t>
            </a:r>
            <a:endParaRPr lang="en-US" altLang="zh-CN" sz="2400" dirty="0"/>
          </a:p>
          <a:p>
            <a:r>
              <a:rPr lang="en-US" altLang="zh-CN" sz="2400" dirty="0"/>
              <a:t>}</a:t>
            </a:r>
            <a:endParaRPr lang="en-US" altLang="zh-CN" sz="2400" dirty="0"/>
          </a:p>
        </p:txBody>
      </p:sp>
      <p:grpSp>
        <p:nvGrpSpPr>
          <p:cNvPr id="2" name="Group 20"/>
          <p:cNvGrpSpPr/>
          <p:nvPr/>
        </p:nvGrpSpPr>
        <p:grpSpPr bwMode="auto">
          <a:xfrm>
            <a:off x="2074863" y="5184776"/>
            <a:ext cx="2871787" cy="1590675"/>
            <a:chOff x="3080" y="3110"/>
            <a:chExt cx="1809" cy="1002"/>
          </a:xfrm>
        </p:grpSpPr>
        <p:sp>
          <p:nvSpPr>
            <p:cNvPr id="11299" name="AutoShape 12"/>
            <p:cNvSpPr>
              <a:spLocks noChangeArrowheads="1"/>
            </p:cNvSpPr>
            <p:nvPr/>
          </p:nvSpPr>
          <p:spPr bwMode="auto">
            <a:xfrm>
              <a:off x="3080" y="3110"/>
              <a:ext cx="1809" cy="1002"/>
            </a:xfrm>
            <a:prstGeom prst="wedgeRectCallout">
              <a:avLst>
                <a:gd name="adj1" fmla="val -12630"/>
                <a:gd name="adj2" fmla="val -74949"/>
              </a:avLst>
            </a:prstGeom>
            <a:noFill/>
            <a:ln w="38100">
              <a:solidFill>
                <a:srgbClr val="0000FF"/>
              </a:solidFill>
              <a:miter lim="800000"/>
              <a:headEnd type="none" w="lg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eaLnBrk="1" hangingPunct="1"/>
              <a:r>
                <a:rPr lang="en-US" altLang="zh-CN" sz="2400" dirty="0"/>
                <a:t>p=*a;  </a:t>
              </a:r>
              <a:endParaRPr lang="en-US" altLang="zh-CN" sz="2400" dirty="0"/>
            </a:p>
            <a:p>
              <a:pPr eaLnBrk="1" hangingPunct="1"/>
              <a:r>
                <a:rPr lang="en-US" altLang="zh-CN" sz="2400" dirty="0"/>
                <a:t>p=a[0];   </a:t>
              </a:r>
              <a:endParaRPr lang="en-US" altLang="zh-CN" sz="2400" dirty="0"/>
            </a:p>
            <a:p>
              <a:pPr eaLnBrk="1" hangingPunct="1"/>
              <a:r>
                <a:rPr lang="en-US" altLang="zh-CN" sz="2400" dirty="0"/>
                <a:t>p=&amp;a[0][0];  </a:t>
              </a:r>
              <a:endParaRPr lang="en-US" altLang="zh-CN" sz="2400" dirty="0"/>
            </a:p>
            <a:p>
              <a:pPr eaLnBrk="1" hangingPunct="1"/>
              <a:r>
                <a:rPr lang="en-US" altLang="zh-CN" sz="2400" dirty="0"/>
                <a:t>p=a;            </a:t>
              </a:r>
              <a:endParaRPr lang="en-US" altLang="zh-CN" sz="2400" dirty="0"/>
            </a:p>
          </p:txBody>
        </p:sp>
        <p:sp>
          <p:nvSpPr>
            <p:cNvPr id="11300" name="Freeform 14"/>
            <p:cNvSpPr/>
            <p:nvPr/>
          </p:nvSpPr>
          <p:spPr bwMode="auto">
            <a:xfrm>
              <a:off x="4344" y="3204"/>
              <a:ext cx="264" cy="156"/>
            </a:xfrm>
            <a:custGeom>
              <a:avLst/>
              <a:gdLst>
                <a:gd name="T0" fmla="*/ 0 w 264"/>
                <a:gd name="T1" fmla="*/ 84 h 156"/>
                <a:gd name="T2" fmla="*/ 96 w 264"/>
                <a:gd name="T3" fmla="*/ 156 h 156"/>
                <a:gd name="T4" fmla="*/ 204 w 264"/>
                <a:gd name="T5" fmla="*/ 48 h 156"/>
                <a:gd name="T6" fmla="*/ 264 w 264"/>
                <a:gd name="T7" fmla="*/ 0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"/>
                <a:gd name="T13" fmla="*/ 0 h 156"/>
                <a:gd name="T14" fmla="*/ 264 w 264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" h="156">
                  <a:moveTo>
                    <a:pt x="0" y="84"/>
                  </a:moveTo>
                  <a:cubicBezTo>
                    <a:pt x="45" y="114"/>
                    <a:pt x="46" y="139"/>
                    <a:pt x="96" y="156"/>
                  </a:cubicBezTo>
                  <a:cubicBezTo>
                    <a:pt x="132" y="120"/>
                    <a:pt x="162" y="76"/>
                    <a:pt x="204" y="48"/>
                  </a:cubicBezTo>
                  <a:cubicBezTo>
                    <a:pt x="249" y="18"/>
                    <a:pt x="230" y="34"/>
                    <a:pt x="264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 type="none" w="lg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01" name="Freeform 15"/>
            <p:cNvSpPr/>
            <p:nvPr/>
          </p:nvSpPr>
          <p:spPr bwMode="auto">
            <a:xfrm>
              <a:off x="4344" y="3414"/>
              <a:ext cx="264" cy="156"/>
            </a:xfrm>
            <a:custGeom>
              <a:avLst/>
              <a:gdLst>
                <a:gd name="T0" fmla="*/ 0 w 264"/>
                <a:gd name="T1" fmla="*/ 84 h 156"/>
                <a:gd name="T2" fmla="*/ 96 w 264"/>
                <a:gd name="T3" fmla="*/ 156 h 156"/>
                <a:gd name="T4" fmla="*/ 204 w 264"/>
                <a:gd name="T5" fmla="*/ 48 h 156"/>
                <a:gd name="T6" fmla="*/ 264 w 264"/>
                <a:gd name="T7" fmla="*/ 0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"/>
                <a:gd name="T13" fmla="*/ 0 h 156"/>
                <a:gd name="T14" fmla="*/ 264 w 264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" h="156">
                  <a:moveTo>
                    <a:pt x="0" y="84"/>
                  </a:moveTo>
                  <a:cubicBezTo>
                    <a:pt x="45" y="114"/>
                    <a:pt x="46" y="139"/>
                    <a:pt x="96" y="156"/>
                  </a:cubicBezTo>
                  <a:cubicBezTo>
                    <a:pt x="132" y="120"/>
                    <a:pt x="162" y="76"/>
                    <a:pt x="204" y="48"/>
                  </a:cubicBezTo>
                  <a:cubicBezTo>
                    <a:pt x="249" y="18"/>
                    <a:pt x="230" y="34"/>
                    <a:pt x="264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 type="none" w="lg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02" name="Freeform 16"/>
            <p:cNvSpPr/>
            <p:nvPr/>
          </p:nvSpPr>
          <p:spPr bwMode="auto">
            <a:xfrm>
              <a:off x="4344" y="3624"/>
              <a:ext cx="264" cy="156"/>
            </a:xfrm>
            <a:custGeom>
              <a:avLst/>
              <a:gdLst>
                <a:gd name="T0" fmla="*/ 0 w 264"/>
                <a:gd name="T1" fmla="*/ 84 h 156"/>
                <a:gd name="T2" fmla="*/ 96 w 264"/>
                <a:gd name="T3" fmla="*/ 156 h 156"/>
                <a:gd name="T4" fmla="*/ 204 w 264"/>
                <a:gd name="T5" fmla="*/ 48 h 156"/>
                <a:gd name="T6" fmla="*/ 264 w 264"/>
                <a:gd name="T7" fmla="*/ 0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"/>
                <a:gd name="T13" fmla="*/ 0 h 156"/>
                <a:gd name="T14" fmla="*/ 264 w 264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" h="156">
                  <a:moveTo>
                    <a:pt x="0" y="84"/>
                  </a:moveTo>
                  <a:cubicBezTo>
                    <a:pt x="45" y="114"/>
                    <a:pt x="46" y="139"/>
                    <a:pt x="96" y="156"/>
                  </a:cubicBezTo>
                  <a:cubicBezTo>
                    <a:pt x="132" y="120"/>
                    <a:pt x="162" y="76"/>
                    <a:pt x="204" y="48"/>
                  </a:cubicBezTo>
                  <a:cubicBezTo>
                    <a:pt x="249" y="18"/>
                    <a:pt x="230" y="34"/>
                    <a:pt x="264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 type="none" w="lg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03" name="Line 17"/>
            <p:cNvSpPr>
              <a:spLocks noChangeShapeType="1"/>
            </p:cNvSpPr>
            <p:nvPr/>
          </p:nvSpPr>
          <p:spPr bwMode="auto">
            <a:xfrm>
              <a:off x="4380" y="3924"/>
              <a:ext cx="120" cy="14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lg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04" name="Line 18"/>
            <p:cNvSpPr>
              <a:spLocks noChangeShapeType="1"/>
            </p:cNvSpPr>
            <p:nvPr/>
          </p:nvSpPr>
          <p:spPr bwMode="auto">
            <a:xfrm flipH="1">
              <a:off x="4368" y="3924"/>
              <a:ext cx="132" cy="13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lg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21"/>
          <p:cNvGrpSpPr/>
          <p:nvPr/>
        </p:nvGrpSpPr>
        <p:grpSpPr bwMode="auto">
          <a:xfrm>
            <a:off x="7564438" y="1008000"/>
            <a:ext cx="1350962" cy="5538787"/>
            <a:chOff x="3332" y="597"/>
            <a:chExt cx="851" cy="3489"/>
          </a:xfrm>
        </p:grpSpPr>
        <p:sp>
          <p:nvSpPr>
            <p:cNvPr id="11274" name="Text Box 22"/>
            <p:cNvSpPr txBox="1">
              <a:spLocks noChangeArrowheads="1"/>
            </p:cNvSpPr>
            <p:nvPr/>
          </p:nvSpPr>
          <p:spPr bwMode="auto">
            <a:xfrm>
              <a:off x="3332" y="597"/>
              <a:ext cx="851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 dirty="0" err="1"/>
                <a:t>int</a:t>
              </a:r>
              <a:r>
                <a:rPr lang="en-US" altLang="zh-CN" sz="2000" dirty="0"/>
                <a:t>  a[3][4];</a:t>
              </a:r>
              <a:endParaRPr lang="en-US" altLang="zh-CN" sz="2000" dirty="0"/>
            </a:p>
          </p:txBody>
        </p:sp>
        <p:sp>
          <p:nvSpPr>
            <p:cNvPr id="11275" name="Rectangle 23"/>
            <p:cNvSpPr>
              <a:spLocks noChangeArrowheads="1"/>
            </p:cNvSpPr>
            <p:nvPr/>
          </p:nvSpPr>
          <p:spPr bwMode="auto">
            <a:xfrm>
              <a:off x="3355" y="853"/>
              <a:ext cx="747" cy="3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6" name="Line 24"/>
            <p:cNvSpPr>
              <a:spLocks noChangeShapeType="1"/>
            </p:cNvSpPr>
            <p:nvPr/>
          </p:nvSpPr>
          <p:spPr bwMode="auto">
            <a:xfrm>
              <a:off x="3370" y="1103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7" name="Line 25"/>
            <p:cNvSpPr>
              <a:spLocks noChangeShapeType="1"/>
            </p:cNvSpPr>
            <p:nvPr/>
          </p:nvSpPr>
          <p:spPr bwMode="auto">
            <a:xfrm>
              <a:off x="3358" y="1378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8" name="Line 26"/>
            <p:cNvSpPr>
              <a:spLocks noChangeShapeType="1"/>
            </p:cNvSpPr>
            <p:nvPr/>
          </p:nvSpPr>
          <p:spPr bwMode="auto">
            <a:xfrm>
              <a:off x="3358" y="1928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9" name="Line 27"/>
            <p:cNvSpPr>
              <a:spLocks noChangeShapeType="1"/>
            </p:cNvSpPr>
            <p:nvPr/>
          </p:nvSpPr>
          <p:spPr bwMode="auto">
            <a:xfrm>
              <a:off x="3358" y="2204"/>
              <a:ext cx="7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0" name="Line 28"/>
            <p:cNvSpPr>
              <a:spLocks noChangeShapeType="1"/>
            </p:cNvSpPr>
            <p:nvPr/>
          </p:nvSpPr>
          <p:spPr bwMode="auto">
            <a:xfrm>
              <a:off x="3358" y="2479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1" name="Line 29"/>
            <p:cNvSpPr>
              <a:spLocks noChangeShapeType="1"/>
            </p:cNvSpPr>
            <p:nvPr/>
          </p:nvSpPr>
          <p:spPr bwMode="auto">
            <a:xfrm>
              <a:off x="3358" y="3030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2" name="Line 30"/>
            <p:cNvSpPr>
              <a:spLocks noChangeShapeType="1"/>
            </p:cNvSpPr>
            <p:nvPr/>
          </p:nvSpPr>
          <p:spPr bwMode="auto">
            <a:xfrm flipV="1">
              <a:off x="3358" y="3305"/>
              <a:ext cx="75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3" name="Line 31"/>
            <p:cNvSpPr>
              <a:spLocks noChangeShapeType="1"/>
            </p:cNvSpPr>
            <p:nvPr/>
          </p:nvSpPr>
          <p:spPr bwMode="auto">
            <a:xfrm>
              <a:off x="3358" y="3581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4" name="Text Box 32"/>
            <p:cNvSpPr txBox="1">
              <a:spLocks noChangeArrowheads="1"/>
            </p:cNvSpPr>
            <p:nvPr/>
          </p:nvSpPr>
          <p:spPr bwMode="auto">
            <a:xfrm>
              <a:off x="3483" y="854"/>
              <a:ext cx="559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tx2"/>
                  </a:solidFill>
                </a:rPr>
                <a:t>a[0]</a:t>
              </a:r>
              <a:r>
                <a:rPr lang="en-US" altLang="zh-CN" sz="2000"/>
                <a:t>[0]</a:t>
              </a:r>
              <a:endParaRPr lang="en-US" altLang="zh-CN" sz="2000"/>
            </a:p>
          </p:txBody>
        </p:sp>
        <p:sp>
          <p:nvSpPr>
            <p:cNvPr id="11285" name="Text Box 33"/>
            <p:cNvSpPr txBox="1">
              <a:spLocks noChangeArrowheads="1"/>
            </p:cNvSpPr>
            <p:nvPr/>
          </p:nvSpPr>
          <p:spPr bwMode="auto">
            <a:xfrm>
              <a:off x="3483" y="1124"/>
              <a:ext cx="559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tx2"/>
                  </a:solidFill>
                </a:rPr>
                <a:t>a[0]</a:t>
              </a:r>
              <a:r>
                <a:rPr lang="en-US" altLang="zh-CN" sz="2000"/>
                <a:t>[1]</a:t>
              </a:r>
              <a:endParaRPr lang="en-US" altLang="zh-CN" sz="2000"/>
            </a:p>
          </p:txBody>
        </p:sp>
        <p:sp>
          <p:nvSpPr>
            <p:cNvPr id="11286" name="Text Box 34"/>
            <p:cNvSpPr txBox="1">
              <a:spLocks noChangeArrowheads="1"/>
            </p:cNvSpPr>
            <p:nvPr/>
          </p:nvSpPr>
          <p:spPr bwMode="auto">
            <a:xfrm>
              <a:off x="3483" y="1935"/>
              <a:ext cx="559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339933"/>
                  </a:solidFill>
                </a:rPr>
                <a:t>a[1]</a:t>
              </a:r>
              <a:r>
                <a:rPr lang="en-US" altLang="zh-CN" sz="2000"/>
                <a:t>[0]</a:t>
              </a:r>
              <a:endParaRPr lang="en-US" altLang="zh-CN" sz="2000"/>
            </a:p>
          </p:txBody>
        </p:sp>
        <p:sp>
          <p:nvSpPr>
            <p:cNvPr id="11287" name="Text Box 35"/>
            <p:cNvSpPr txBox="1">
              <a:spLocks noChangeArrowheads="1"/>
            </p:cNvSpPr>
            <p:nvPr/>
          </p:nvSpPr>
          <p:spPr bwMode="auto">
            <a:xfrm>
              <a:off x="3483" y="2205"/>
              <a:ext cx="559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339933"/>
                  </a:solidFill>
                </a:rPr>
                <a:t>a[1]</a:t>
              </a:r>
              <a:r>
                <a:rPr lang="en-US" altLang="zh-CN" sz="2000"/>
                <a:t>[1]</a:t>
              </a:r>
              <a:endParaRPr lang="en-US" altLang="zh-CN" sz="2000"/>
            </a:p>
          </p:txBody>
        </p:sp>
        <p:sp>
          <p:nvSpPr>
            <p:cNvPr id="11288" name="Text Box 36"/>
            <p:cNvSpPr txBox="1">
              <a:spLocks noChangeArrowheads="1"/>
            </p:cNvSpPr>
            <p:nvPr/>
          </p:nvSpPr>
          <p:spPr bwMode="auto">
            <a:xfrm>
              <a:off x="3483" y="3016"/>
              <a:ext cx="559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FF9900"/>
                  </a:solidFill>
                </a:rPr>
                <a:t>a[2]</a:t>
              </a:r>
              <a:r>
                <a:rPr lang="en-US" altLang="zh-CN" sz="2000"/>
                <a:t>[0]</a:t>
              </a:r>
              <a:endParaRPr lang="en-US" altLang="zh-CN" sz="2000"/>
            </a:p>
          </p:txBody>
        </p:sp>
        <p:sp>
          <p:nvSpPr>
            <p:cNvPr id="11289" name="Text Box 37"/>
            <p:cNvSpPr txBox="1">
              <a:spLocks noChangeArrowheads="1"/>
            </p:cNvSpPr>
            <p:nvPr/>
          </p:nvSpPr>
          <p:spPr bwMode="auto">
            <a:xfrm>
              <a:off x="3483" y="3287"/>
              <a:ext cx="559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FF9900"/>
                  </a:solidFill>
                </a:rPr>
                <a:t>a[2]</a:t>
              </a:r>
              <a:r>
                <a:rPr lang="en-US" altLang="zh-CN" sz="2000"/>
                <a:t>[1]</a:t>
              </a:r>
              <a:endParaRPr lang="en-US" altLang="zh-CN" sz="2000"/>
            </a:p>
          </p:txBody>
        </p:sp>
        <p:sp>
          <p:nvSpPr>
            <p:cNvPr id="11290" name="Line 38"/>
            <p:cNvSpPr>
              <a:spLocks noChangeShapeType="1"/>
            </p:cNvSpPr>
            <p:nvPr/>
          </p:nvSpPr>
          <p:spPr bwMode="auto">
            <a:xfrm>
              <a:off x="3358" y="1653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1" name="Line 39"/>
            <p:cNvSpPr>
              <a:spLocks noChangeShapeType="1"/>
            </p:cNvSpPr>
            <p:nvPr/>
          </p:nvSpPr>
          <p:spPr bwMode="auto">
            <a:xfrm>
              <a:off x="3358" y="2754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2" name="Line 40"/>
            <p:cNvSpPr>
              <a:spLocks noChangeShapeType="1"/>
            </p:cNvSpPr>
            <p:nvPr/>
          </p:nvSpPr>
          <p:spPr bwMode="auto">
            <a:xfrm>
              <a:off x="3370" y="3857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3" name="Text Box 41"/>
            <p:cNvSpPr txBox="1">
              <a:spLocks noChangeArrowheads="1"/>
            </p:cNvSpPr>
            <p:nvPr/>
          </p:nvSpPr>
          <p:spPr bwMode="auto">
            <a:xfrm>
              <a:off x="3483" y="1394"/>
              <a:ext cx="559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tx2"/>
                  </a:solidFill>
                </a:rPr>
                <a:t>a[0]</a:t>
              </a:r>
              <a:r>
                <a:rPr lang="en-US" altLang="zh-CN" sz="2000"/>
                <a:t>[2]</a:t>
              </a:r>
              <a:endParaRPr lang="en-US" altLang="zh-CN" sz="2000"/>
            </a:p>
          </p:txBody>
        </p:sp>
        <p:sp>
          <p:nvSpPr>
            <p:cNvPr id="11294" name="Text Box 42"/>
            <p:cNvSpPr txBox="1">
              <a:spLocks noChangeArrowheads="1"/>
            </p:cNvSpPr>
            <p:nvPr/>
          </p:nvSpPr>
          <p:spPr bwMode="auto">
            <a:xfrm>
              <a:off x="3483" y="1665"/>
              <a:ext cx="559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tx2"/>
                  </a:solidFill>
                </a:rPr>
                <a:t>a[0]</a:t>
              </a:r>
              <a:r>
                <a:rPr lang="en-US" altLang="zh-CN" sz="2000"/>
                <a:t>[3]</a:t>
              </a:r>
              <a:endParaRPr lang="en-US" altLang="zh-CN" sz="2000"/>
            </a:p>
          </p:txBody>
        </p:sp>
        <p:sp>
          <p:nvSpPr>
            <p:cNvPr id="11295" name="Text Box 43"/>
            <p:cNvSpPr txBox="1">
              <a:spLocks noChangeArrowheads="1"/>
            </p:cNvSpPr>
            <p:nvPr/>
          </p:nvSpPr>
          <p:spPr bwMode="auto">
            <a:xfrm>
              <a:off x="3483" y="2476"/>
              <a:ext cx="559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339933"/>
                  </a:solidFill>
                </a:rPr>
                <a:t>a[1]</a:t>
              </a:r>
              <a:r>
                <a:rPr lang="en-US" altLang="zh-CN" sz="2000"/>
                <a:t>[2]</a:t>
              </a:r>
              <a:endParaRPr lang="en-US" altLang="zh-CN" sz="2000"/>
            </a:p>
          </p:txBody>
        </p:sp>
        <p:sp>
          <p:nvSpPr>
            <p:cNvPr id="11296" name="Text Box 44"/>
            <p:cNvSpPr txBox="1">
              <a:spLocks noChangeArrowheads="1"/>
            </p:cNvSpPr>
            <p:nvPr/>
          </p:nvSpPr>
          <p:spPr bwMode="auto">
            <a:xfrm>
              <a:off x="3483" y="2746"/>
              <a:ext cx="559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339933"/>
                  </a:solidFill>
                </a:rPr>
                <a:t>a[1]</a:t>
              </a:r>
              <a:r>
                <a:rPr lang="en-US" altLang="zh-CN" sz="2000"/>
                <a:t>[3]</a:t>
              </a:r>
              <a:endParaRPr lang="en-US" altLang="zh-CN" sz="2000"/>
            </a:p>
          </p:txBody>
        </p:sp>
        <p:sp>
          <p:nvSpPr>
            <p:cNvPr id="11297" name="Text Box 45"/>
            <p:cNvSpPr txBox="1">
              <a:spLocks noChangeArrowheads="1"/>
            </p:cNvSpPr>
            <p:nvPr/>
          </p:nvSpPr>
          <p:spPr bwMode="auto">
            <a:xfrm>
              <a:off x="3483" y="3557"/>
              <a:ext cx="559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FF9900"/>
                  </a:solidFill>
                </a:rPr>
                <a:t>a[2]</a:t>
              </a:r>
              <a:r>
                <a:rPr lang="en-US" altLang="zh-CN" sz="2000"/>
                <a:t>[2]</a:t>
              </a:r>
              <a:endParaRPr lang="en-US" altLang="zh-CN" sz="2000"/>
            </a:p>
          </p:txBody>
        </p:sp>
        <p:sp>
          <p:nvSpPr>
            <p:cNvPr id="11298" name="Text Box 46"/>
            <p:cNvSpPr txBox="1">
              <a:spLocks noChangeArrowheads="1"/>
            </p:cNvSpPr>
            <p:nvPr/>
          </p:nvSpPr>
          <p:spPr bwMode="auto">
            <a:xfrm>
              <a:off x="3483" y="3828"/>
              <a:ext cx="559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FF9900"/>
                  </a:solidFill>
                </a:rPr>
                <a:t>a[2]</a:t>
              </a:r>
              <a:r>
                <a:rPr lang="en-US" altLang="zh-CN" sz="2000"/>
                <a:t>[3]</a:t>
              </a:r>
              <a:endParaRPr lang="en-US" altLang="zh-CN" sz="2000"/>
            </a:p>
          </p:txBody>
        </p:sp>
      </p:grpSp>
      <p:grpSp>
        <p:nvGrpSpPr>
          <p:cNvPr id="4" name="Group 49"/>
          <p:cNvGrpSpPr/>
          <p:nvPr/>
        </p:nvGrpSpPr>
        <p:grpSpPr bwMode="auto">
          <a:xfrm>
            <a:off x="6869113" y="1188000"/>
            <a:ext cx="731837" cy="519112"/>
            <a:chOff x="4471" y="545"/>
            <a:chExt cx="461" cy="327"/>
          </a:xfrm>
        </p:grpSpPr>
        <p:sp>
          <p:nvSpPr>
            <p:cNvPr id="11272" name="Line 47"/>
            <p:cNvSpPr>
              <a:spLocks noChangeShapeType="1"/>
            </p:cNvSpPr>
            <p:nvPr/>
          </p:nvSpPr>
          <p:spPr bwMode="auto">
            <a:xfrm>
              <a:off x="4644" y="720"/>
              <a:ext cx="28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73" name="Text Box 48"/>
            <p:cNvSpPr txBox="1">
              <a:spLocks noChangeArrowheads="1"/>
            </p:cNvSpPr>
            <p:nvPr/>
          </p:nvSpPr>
          <p:spPr bwMode="auto">
            <a:xfrm>
              <a:off x="4471" y="545"/>
              <a:ext cx="226" cy="327"/>
            </a:xfrm>
            <a:prstGeom prst="rect">
              <a:avLst/>
            </a:prstGeom>
            <a:noFill/>
            <a:ln w="38100">
              <a:noFill/>
              <a:miter lim="800000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0000FF"/>
                  </a:solidFill>
                </a:rPr>
                <a:t>p</a:t>
              </a:r>
              <a:endParaRPr lang="en-US" altLang="zh-CN" sz="2800" dirty="0">
                <a:solidFill>
                  <a:srgbClr val="0000FF"/>
                </a:solidFill>
              </a:endParaRPr>
            </a:p>
          </p:txBody>
        </p:sp>
      </p:grpSp>
      <p:sp>
        <p:nvSpPr>
          <p:cNvPr id="11271" name="Rectangle 51"/>
          <p:cNvSpPr>
            <a:spLocks noGrp="1" noChangeArrowheads="1"/>
          </p:cNvSpPr>
          <p:nvPr>
            <p:ph type="title"/>
          </p:nvPr>
        </p:nvSpPr>
        <p:spPr>
          <a:xfrm>
            <a:off x="958850" y="382588"/>
            <a:ext cx="7143750" cy="527050"/>
          </a:xfrm>
        </p:spPr>
        <p:txBody>
          <a:bodyPr/>
          <a:lstStyle/>
          <a:p>
            <a:pPr algn="l" eaLnBrk="1" hangingPunct="1"/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例：用指针变量指向二维数组的数组元素</a:t>
            </a:r>
            <a:endParaRPr lang="zh-CN" altLang="en-US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6" name="AutoShape 16"/>
          <p:cNvSpPr>
            <a:spLocks noChangeArrowheads="1"/>
          </p:cNvSpPr>
          <p:nvPr/>
        </p:nvSpPr>
        <p:spPr bwMode="auto">
          <a:xfrm>
            <a:off x="1020763" y="1996669"/>
            <a:ext cx="3031897" cy="648512"/>
          </a:xfrm>
          <a:prstGeom prst="wedgeRectCallout">
            <a:avLst>
              <a:gd name="adj1" fmla="val 15602"/>
              <a:gd name="adj2" fmla="val -35426"/>
            </a:avLst>
          </a:prstGeom>
          <a:noFill/>
          <a:ln w="38100">
            <a:solidFill>
              <a:srgbClr val="339933"/>
            </a:solidFill>
            <a:miter lim="800000"/>
            <a:headEnd type="none" w="lg" len="lg"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( )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不能少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隶书" panose="02010509060101010101" pitchFamily="49" charset="-122"/>
              </a:rPr>
              <a:t>(*p)</a:t>
            </a:r>
            <a:r>
              <a:rPr lang="zh-CN" altLang="en-US" dirty="0">
                <a:ea typeface="隶书" panose="02010509060101010101" pitchFamily="49" charset="-122"/>
              </a:rPr>
              <a:t>说明</a:t>
            </a:r>
            <a:r>
              <a:rPr lang="en-US" altLang="zh-CN" dirty="0">
                <a:solidFill>
                  <a:srgbClr val="0000FF"/>
                </a:solidFill>
              </a:rPr>
              <a:t>p</a:t>
            </a:r>
            <a:r>
              <a:rPr lang="zh-CN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是一个</a:t>
            </a:r>
            <a:r>
              <a:rPr lang="zh-CN" altLang="zh-CN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指针变量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！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0737" name="AutoShape 17"/>
          <p:cNvSpPr>
            <a:spLocks noChangeArrowheads="1"/>
          </p:cNvSpPr>
          <p:nvPr/>
        </p:nvSpPr>
        <p:spPr bwMode="auto">
          <a:xfrm>
            <a:off x="1041400" y="3017044"/>
            <a:ext cx="3560763" cy="925511"/>
          </a:xfrm>
          <a:prstGeom prst="wedgeRectCallout">
            <a:avLst>
              <a:gd name="adj1" fmla="val 17051"/>
              <a:gd name="adj2" fmla="val -40546"/>
            </a:avLst>
          </a:prstGeom>
          <a:solidFill>
            <a:srgbClr val="CCFFFF"/>
          </a:solidFill>
          <a:ln w="38100">
            <a:solidFill>
              <a:srgbClr val="FF00FF"/>
            </a:solidFill>
            <a:miter lim="800000"/>
            <a:headEnd type="none" w="lg" len="lg"/>
          </a:ln>
        </p:spPr>
        <p:txBody>
          <a:bodyPr lIns="90000" tIns="46800" rIns="90000" bIns="46800" anchor="ctr">
            <a:spAutoFit/>
          </a:bodyPr>
          <a:lstStyle/>
          <a:p>
            <a:r>
              <a:rPr lang="en-US" altLang="zh-CN" dirty="0">
                <a:ea typeface="隶书" panose="02010509060101010101" pitchFamily="49" charset="-122"/>
              </a:rPr>
              <a:t>(*p)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[4]</a:t>
            </a:r>
            <a:r>
              <a:rPr lang="zh-CN" altLang="en-US" dirty="0">
                <a:ea typeface="隶书" panose="02010509060101010101" pitchFamily="49" charset="-122"/>
              </a:rPr>
              <a:t>说明</a:t>
            </a:r>
            <a:r>
              <a:rPr lang="en-US" altLang="zh-CN" dirty="0">
                <a:solidFill>
                  <a:srgbClr val="0000FF"/>
                </a:solidFill>
              </a:rPr>
              <a:t>p</a:t>
            </a:r>
            <a:r>
              <a:rPr lang="zh-CN" altLang="zh-CN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的值</a:t>
            </a:r>
            <a:r>
              <a:rPr lang="zh-CN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是某个包含</a:t>
            </a:r>
            <a:r>
              <a:rPr lang="en-US" altLang="zh-CN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个元素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的</a:t>
            </a:r>
            <a:r>
              <a:rPr lang="zh-CN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一维数组的首地址，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p</a:t>
            </a:r>
            <a:r>
              <a:rPr lang="zh-CN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是</a:t>
            </a:r>
            <a:r>
              <a:rPr lang="zh-CN" altLang="zh-CN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行指针</a:t>
            </a:r>
            <a:endParaRPr lang="zh-CN" altLang="en-US" dirty="0">
              <a:solidFill>
                <a:srgbClr val="C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2" name="Group 45"/>
          <p:cNvGrpSpPr/>
          <p:nvPr/>
        </p:nvGrpSpPr>
        <p:grpSpPr bwMode="auto">
          <a:xfrm>
            <a:off x="4551363" y="1319213"/>
            <a:ext cx="2859087" cy="5538787"/>
            <a:chOff x="2715" y="363"/>
            <a:chExt cx="1801" cy="3489"/>
          </a:xfrm>
        </p:grpSpPr>
        <p:grpSp>
          <p:nvGrpSpPr>
            <p:cNvPr id="3" name="Group 46"/>
            <p:cNvGrpSpPr/>
            <p:nvPr/>
          </p:nvGrpSpPr>
          <p:grpSpPr bwMode="auto">
            <a:xfrm>
              <a:off x="3118" y="363"/>
              <a:ext cx="851" cy="3489"/>
              <a:chOff x="3332" y="597"/>
              <a:chExt cx="851" cy="3489"/>
            </a:xfrm>
          </p:grpSpPr>
          <p:sp>
            <p:nvSpPr>
              <p:cNvPr id="46112" name="Text Box 47"/>
              <p:cNvSpPr txBox="1">
                <a:spLocks noChangeArrowheads="1"/>
              </p:cNvSpPr>
              <p:nvPr/>
            </p:nvSpPr>
            <p:spPr bwMode="auto">
              <a:xfrm>
                <a:off x="3332" y="597"/>
                <a:ext cx="851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int  a[3][4];</a:t>
                </a:r>
                <a:endParaRPr lang="en-US" altLang="zh-CN" sz="2000"/>
              </a:p>
            </p:txBody>
          </p:sp>
          <p:sp>
            <p:nvSpPr>
              <p:cNvPr id="46113" name="Rectangle 48"/>
              <p:cNvSpPr>
                <a:spLocks noChangeArrowheads="1"/>
              </p:cNvSpPr>
              <p:nvPr/>
            </p:nvSpPr>
            <p:spPr bwMode="auto">
              <a:xfrm>
                <a:off x="3355" y="853"/>
                <a:ext cx="747" cy="32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14" name="Line 49"/>
              <p:cNvSpPr>
                <a:spLocks noChangeShapeType="1"/>
              </p:cNvSpPr>
              <p:nvPr/>
            </p:nvSpPr>
            <p:spPr bwMode="auto">
              <a:xfrm>
                <a:off x="3370" y="1103"/>
                <a:ext cx="74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15" name="Line 50"/>
              <p:cNvSpPr>
                <a:spLocks noChangeShapeType="1"/>
              </p:cNvSpPr>
              <p:nvPr/>
            </p:nvSpPr>
            <p:spPr bwMode="auto">
              <a:xfrm>
                <a:off x="3358" y="1378"/>
                <a:ext cx="74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16" name="Line 51"/>
              <p:cNvSpPr>
                <a:spLocks noChangeShapeType="1"/>
              </p:cNvSpPr>
              <p:nvPr/>
            </p:nvSpPr>
            <p:spPr bwMode="auto">
              <a:xfrm>
                <a:off x="3358" y="1928"/>
                <a:ext cx="74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17" name="Line 52"/>
              <p:cNvSpPr>
                <a:spLocks noChangeShapeType="1"/>
              </p:cNvSpPr>
              <p:nvPr/>
            </p:nvSpPr>
            <p:spPr bwMode="auto">
              <a:xfrm>
                <a:off x="3358" y="2204"/>
                <a:ext cx="73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18" name="Line 53"/>
              <p:cNvSpPr>
                <a:spLocks noChangeShapeType="1"/>
              </p:cNvSpPr>
              <p:nvPr/>
            </p:nvSpPr>
            <p:spPr bwMode="auto">
              <a:xfrm>
                <a:off x="3358" y="2479"/>
                <a:ext cx="74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19" name="Line 54"/>
              <p:cNvSpPr>
                <a:spLocks noChangeShapeType="1"/>
              </p:cNvSpPr>
              <p:nvPr/>
            </p:nvSpPr>
            <p:spPr bwMode="auto">
              <a:xfrm>
                <a:off x="3358" y="3030"/>
                <a:ext cx="74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20" name="Line 55"/>
              <p:cNvSpPr>
                <a:spLocks noChangeShapeType="1"/>
              </p:cNvSpPr>
              <p:nvPr/>
            </p:nvSpPr>
            <p:spPr bwMode="auto">
              <a:xfrm flipV="1">
                <a:off x="3358" y="3305"/>
                <a:ext cx="754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21" name="Line 56"/>
              <p:cNvSpPr>
                <a:spLocks noChangeShapeType="1"/>
              </p:cNvSpPr>
              <p:nvPr/>
            </p:nvSpPr>
            <p:spPr bwMode="auto">
              <a:xfrm>
                <a:off x="3358" y="3581"/>
                <a:ext cx="74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22" name="Text Box 57"/>
              <p:cNvSpPr txBox="1">
                <a:spLocks noChangeArrowheads="1"/>
              </p:cNvSpPr>
              <p:nvPr/>
            </p:nvSpPr>
            <p:spPr bwMode="auto">
              <a:xfrm>
                <a:off x="3483" y="854"/>
                <a:ext cx="559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tx2"/>
                    </a:solidFill>
                  </a:rPr>
                  <a:t>a[0]</a:t>
                </a:r>
                <a:r>
                  <a:rPr lang="en-US" altLang="zh-CN" sz="2000"/>
                  <a:t>[0]</a:t>
                </a:r>
                <a:endParaRPr lang="en-US" altLang="zh-CN" sz="2000"/>
              </a:p>
            </p:txBody>
          </p:sp>
          <p:sp>
            <p:nvSpPr>
              <p:cNvPr id="46123" name="Text Box 58"/>
              <p:cNvSpPr txBox="1">
                <a:spLocks noChangeArrowheads="1"/>
              </p:cNvSpPr>
              <p:nvPr/>
            </p:nvSpPr>
            <p:spPr bwMode="auto">
              <a:xfrm>
                <a:off x="3483" y="1124"/>
                <a:ext cx="559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 dirty="0">
                    <a:solidFill>
                      <a:schemeClr val="tx2"/>
                    </a:solidFill>
                  </a:rPr>
                  <a:t>a[0]</a:t>
                </a:r>
                <a:r>
                  <a:rPr lang="en-US" altLang="zh-CN" sz="2000" dirty="0"/>
                  <a:t>[1]</a:t>
                </a:r>
                <a:endParaRPr lang="en-US" altLang="zh-CN" sz="2000" dirty="0"/>
              </a:p>
            </p:txBody>
          </p:sp>
          <p:sp>
            <p:nvSpPr>
              <p:cNvPr id="46124" name="Text Box 59"/>
              <p:cNvSpPr txBox="1">
                <a:spLocks noChangeArrowheads="1"/>
              </p:cNvSpPr>
              <p:nvPr/>
            </p:nvSpPr>
            <p:spPr bwMode="auto">
              <a:xfrm>
                <a:off x="3483" y="1935"/>
                <a:ext cx="559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rgbClr val="339933"/>
                    </a:solidFill>
                  </a:rPr>
                  <a:t>a[1]</a:t>
                </a:r>
                <a:r>
                  <a:rPr lang="en-US" altLang="zh-CN" sz="2000"/>
                  <a:t>[0]</a:t>
                </a:r>
                <a:endParaRPr lang="en-US" altLang="zh-CN" sz="2000"/>
              </a:p>
            </p:txBody>
          </p:sp>
          <p:sp>
            <p:nvSpPr>
              <p:cNvPr id="46125" name="Text Box 60"/>
              <p:cNvSpPr txBox="1">
                <a:spLocks noChangeArrowheads="1"/>
              </p:cNvSpPr>
              <p:nvPr/>
            </p:nvSpPr>
            <p:spPr bwMode="auto">
              <a:xfrm>
                <a:off x="3483" y="2205"/>
                <a:ext cx="559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rgbClr val="339933"/>
                    </a:solidFill>
                  </a:rPr>
                  <a:t>a[1]</a:t>
                </a:r>
                <a:r>
                  <a:rPr lang="en-US" altLang="zh-CN" sz="2000"/>
                  <a:t>[1]</a:t>
                </a:r>
                <a:endParaRPr lang="en-US" altLang="zh-CN" sz="2000"/>
              </a:p>
            </p:txBody>
          </p:sp>
          <p:sp>
            <p:nvSpPr>
              <p:cNvPr id="46126" name="Text Box 61"/>
              <p:cNvSpPr txBox="1">
                <a:spLocks noChangeArrowheads="1"/>
              </p:cNvSpPr>
              <p:nvPr/>
            </p:nvSpPr>
            <p:spPr bwMode="auto">
              <a:xfrm>
                <a:off x="3483" y="3016"/>
                <a:ext cx="559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rgbClr val="FF9900"/>
                    </a:solidFill>
                  </a:rPr>
                  <a:t>a[2]</a:t>
                </a:r>
                <a:r>
                  <a:rPr lang="en-US" altLang="zh-CN" sz="2000"/>
                  <a:t>[0]</a:t>
                </a:r>
                <a:endParaRPr lang="en-US" altLang="zh-CN" sz="2000"/>
              </a:p>
            </p:txBody>
          </p:sp>
          <p:sp>
            <p:nvSpPr>
              <p:cNvPr id="46127" name="Text Box 62"/>
              <p:cNvSpPr txBox="1">
                <a:spLocks noChangeArrowheads="1"/>
              </p:cNvSpPr>
              <p:nvPr/>
            </p:nvSpPr>
            <p:spPr bwMode="auto">
              <a:xfrm>
                <a:off x="3483" y="3287"/>
                <a:ext cx="559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rgbClr val="FF9900"/>
                    </a:solidFill>
                  </a:rPr>
                  <a:t>a[2]</a:t>
                </a:r>
                <a:r>
                  <a:rPr lang="en-US" altLang="zh-CN" sz="2000"/>
                  <a:t>[1]</a:t>
                </a:r>
                <a:endParaRPr lang="en-US" altLang="zh-CN" sz="2000"/>
              </a:p>
            </p:txBody>
          </p:sp>
          <p:sp>
            <p:nvSpPr>
              <p:cNvPr id="46128" name="Line 63"/>
              <p:cNvSpPr>
                <a:spLocks noChangeShapeType="1"/>
              </p:cNvSpPr>
              <p:nvPr/>
            </p:nvSpPr>
            <p:spPr bwMode="auto">
              <a:xfrm>
                <a:off x="3358" y="1653"/>
                <a:ext cx="74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29" name="Line 64"/>
              <p:cNvSpPr>
                <a:spLocks noChangeShapeType="1"/>
              </p:cNvSpPr>
              <p:nvPr/>
            </p:nvSpPr>
            <p:spPr bwMode="auto">
              <a:xfrm>
                <a:off x="3358" y="2754"/>
                <a:ext cx="74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30" name="Line 65"/>
              <p:cNvSpPr>
                <a:spLocks noChangeShapeType="1"/>
              </p:cNvSpPr>
              <p:nvPr/>
            </p:nvSpPr>
            <p:spPr bwMode="auto">
              <a:xfrm>
                <a:off x="3370" y="3857"/>
                <a:ext cx="74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31" name="Text Box 66"/>
              <p:cNvSpPr txBox="1">
                <a:spLocks noChangeArrowheads="1"/>
              </p:cNvSpPr>
              <p:nvPr/>
            </p:nvSpPr>
            <p:spPr bwMode="auto">
              <a:xfrm>
                <a:off x="3483" y="1394"/>
                <a:ext cx="559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tx2"/>
                    </a:solidFill>
                  </a:rPr>
                  <a:t>a[0]</a:t>
                </a:r>
                <a:r>
                  <a:rPr lang="en-US" altLang="zh-CN" sz="2000"/>
                  <a:t>[2]</a:t>
                </a:r>
                <a:endParaRPr lang="en-US" altLang="zh-CN" sz="2000"/>
              </a:p>
            </p:txBody>
          </p:sp>
          <p:sp>
            <p:nvSpPr>
              <p:cNvPr id="46132" name="Text Box 67"/>
              <p:cNvSpPr txBox="1">
                <a:spLocks noChangeArrowheads="1"/>
              </p:cNvSpPr>
              <p:nvPr/>
            </p:nvSpPr>
            <p:spPr bwMode="auto">
              <a:xfrm>
                <a:off x="3483" y="1665"/>
                <a:ext cx="559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tx2"/>
                    </a:solidFill>
                  </a:rPr>
                  <a:t>a[0]</a:t>
                </a:r>
                <a:r>
                  <a:rPr lang="en-US" altLang="zh-CN" sz="2000"/>
                  <a:t>[3]</a:t>
                </a:r>
                <a:endParaRPr lang="en-US" altLang="zh-CN" sz="2000"/>
              </a:p>
            </p:txBody>
          </p:sp>
          <p:sp>
            <p:nvSpPr>
              <p:cNvPr id="46133" name="Text Box 68"/>
              <p:cNvSpPr txBox="1">
                <a:spLocks noChangeArrowheads="1"/>
              </p:cNvSpPr>
              <p:nvPr/>
            </p:nvSpPr>
            <p:spPr bwMode="auto">
              <a:xfrm>
                <a:off x="3483" y="2476"/>
                <a:ext cx="559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rgbClr val="339933"/>
                    </a:solidFill>
                  </a:rPr>
                  <a:t>a[1]</a:t>
                </a:r>
                <a:r>
                  <a:rPr lang="en-US" altLang="zh-CN" sz="2000"/>
                  <a:t>[2]</a:t>
                </a:r>
                <a:endParaRPr lang="en-US" altLang="zh-CN" sz="2000"/>
              </a:p>
            </p:txBody>
          </p:sp>
          <p:sp>
            <p:nvSpPr>
              <p:cNvPr id="46134" name="Text Box 69"/>
              <p:cNvSpPr txBox="1">
                <a:spLocks noChangeArrowheads="1"/>
              </p:cNvSpPr>
              <p:nvPr/>
            </p:nvSpPr>
            <p:spPr bwMode="auto">
              <a:xfrm>
                <a:off x="3483" y="2746"/>
                <a:ext cx="559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rgbClr val="339933"/>
                    </a:solidFill>
                  </a:rPr>
                  <a:t>a[1]</a:t>
                </a:r>
                <a:r>
                  <a:rPr lang="en-US" altLang="zh-CN" sz="2000"/>
                  <a:t>[3]</a:t>
                </a:r>
                <a:endParaRPr lang="en-US" altLang="zh-CN" sz="2000"/>
              </a:p>
            </p:txBody>
          </p:sp>
          <p:sp>
            <p:nvSpPr>
              <p:cNvPr id="46135" name="Text Box 70"/>
              <p:cNvSpPr txBox="1">
                <a:spLocks noChangeArrowheads="1"/>
              </p:cNvSpPr>
              <p:nvPr/>
            </p:nvSpPr>
            <p:spPr bwMode="auto">
              <a:xfrm>
                <a:off x="3483" y="3557"/>
                <a:ext cx="559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rgbClr val="FF9900"/>
                    </a:solidFill>
                  </a:rPr>
                  <a:t>a[2]</a:t>
                </a:r>
                <a:r>
                  <a:rPr lang="en-US" altLang="zh-CN" sz="2000"/>
                  <a:t>[2]</a:t>
                </a:r>
                <a:endParaRPr lang="en-US" altLang="zh-CN" sz="2000"/>
              </a:p>
            </p:txBody>
          </p:sp>
          <p:sp>
            <p:nvSpPr>
              <p:cNvPr id="46136" name="Text Box 71"/>
              <p:cNvSpPr txBox="1">
                <a:spLocks noChangeArrowheads="1"/>
              </p:cNvSpPr>
              <p:nvPr/>
            </p:nvSpPr>
            <p:spPr bwMode="auto">
              <a:xfrm>
                <a:off x="3483" y="3828"/>
                <a:ext cx="559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rgbClr val="FF9900"/>
                    </a:solidFill>
                  </a:rPr>
                  <a:t>a[2]</a:t>
                </a:r>
                <a:r>
                  <a:rPr lang="en-US" altLang="zh-CN" sz="2000"/>
                  <a:t>[3]</a:t>
                </a:r>
                <a:endParaRPr lang="en-US" altLang="zh-CN" sz="2000"/>
              </a:p>
            </p:txBody>
          </p:sp>
        </p:grpSp>
        <p:grpSp>
          <p:nvGrpSpPr>
            <p:cNvPr id="4" name="Group 72"/>
            <p:cNvGrpSpPr/>
            <p:nvPr/>
          </p:nvGrpSpPr>
          <p:grpSpPr bwMode="auto">
            <a:xfrm>
              <a:off x="2715" y="492"/>
              <a:ext cx="403" cy="2448"/>
              <a:chOff x="2715" y="492"/>
              <a:chExt cx="403" cy="2448"/>
            </a:xfrm>
          </p:grpSpPr>
          <p:sp>
            <p:nvSpPr>
              <p:cNvPr id="46109" name="Text Box 73"/>
              <p:cNvSpPr txBox="1">
                <a:spLocks noChangeArrowheads="1"/>
              </p:cNvSpPr>
              <p:nvPr/>
            </p:nvSpPr>
            <p:spPr bwMode="auto">
              <a:xfrm>
                <a:off x="2817" y="492"/>
                <a:ext cx="199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>
                    <a:ea typeface="隶书" panose="02010509060101010101" pitchFamily="49" charset="-122"/>
                  </a:rPr>
                  <a:t>a</a:t>
                </a:r>
                <a:endParaRPr lang="en-US" altLang="zh-CN">
                  <a:ea typeface="隶书" panose="02010509060101010101" pitchFamily="49" charset="-122"/>
                </a:endParaRPr>
              </a:p>
            </p:txBody>
          </p:sp>
          <p:sp>
            <p:nvSpPr>
              <p:cNvPr id="46110" name="Text Box 74"/>
              <p:cNvSpPr txBox="1">
                <a:spLocks noChangeArrowheads="1"/>
              </p:cNvSpPr>
              <p:nvPr/>
            </p:nvSpPr>
            <p:spPr bwMode="auto">
              <a:xfrm>
                <a:off x="2715" y="1572"/>
                <a:ext cx="403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>
                    <a:ea typeface="隶书" panose="02010509060101010101" pitchFamily="49" charset="-122"/>
                  </a:rPr>
                  <a:t>a+1</a:t>
                </a:r>
                <a:endParaRPr lang="en-US" altLang="zh-CN">
                  <a:ea typeface="隶书" panose="02010509060101010101" pitchFamily="49" charset="-122"/>
                </a:endParaRPr>
              </a:p>
            </p:txBody>
          </p:sp>
          <p:sp>
            <p:nvSpPr>
              <p:cNvPr id="46111" name="Text Box 75"/>
              <p:cNvSpPr txBox="1">
                <a:spLocks noChangeArrowheads="1"/>
              </p:cNvSpPr>
              <p:nvPr/>
            </p:nvSpPr>
            <p:spPr bwMode="auto">
              <a:xfrm>
                <a:off x="2715" y="2652"/>
                <a:ext cx="403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>
                    <a:ea typeface="隶书" panose="02010509060101010101" pitchFamily="49" charset="-122"/>
                  </a:rPr>
                  <a:t>a+2</a:t>
                </a:r>
                <a:endParaRPr lang="en-US" altLang="zh-CN"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46102" name="Line 76"/>
            <p:cNvSpPr>
              <a:spLocks noChangeShapeType="1"/>
            </p:cNvSpPr>
            <p:nvPr/>
          </p:nvSpPr>
          <p:spPr bwMode="auto">
            <a:xfrm flipH="1">
              <a:off x="3888" y="636"/>
              <a:ext cx="30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lg" len="lg"/>
              <a:tailEnd type="triangle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5" name="Group 77"/>
            <p:cNvGrpSpPr/>
            <p:nvPr/>
          </p:nvGrpSpPr>
          <p:grpSpPr bwMode="auto">
            <a:xfrm>
              <a:off x="4102" y="492"/>
              <a:ext cx="414" cy="2448"/>
              <a:chOff x="2710" y="492"/>
              <a:chExt cx="414" cy="2448"/>
            </a:xfrm>
          </p:grpSpPr>
          <p:sp>
            <p:nvSpPr>
              <p:cNvPr id="46106" name="Text Box 78"/>
              <p:cNvSpPr txBox="1">
                <a:spLocks noChangeArrowheads="1"/>
              </p:cNvSpPr>
              <p:nvPr/>
            </p:nvSpPr>
            <p:spPr bwMode="auto">
              <a:xfrm>
                <a:off x="2812" y="492"/>
                <a:ext cx="210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>
                    <a:ea typeface="隶书" panose="02010509060101010101" pitchFamily="49" charset="-122"/>
                  </a:rPr>
                  <a:t>p</a:t>
                </a:r>
                <a:endParaRPr lang="en-US" altLang="zh-CN">
                  <a:ea typeface="隶书" panose="02010509060101010101" pitchFamily="49" charset="-122"/>
                </a:endParaRPr>
              </a:p>
            </p:txBody>
          </p:sp>
          <p:sp>
            <p:nvSpPr>
              <p:cNvPr id="46107" name="Text Box 79"/>
              <p:cNvSpPr txBox="1">
                <a:spLocks noChangeArrowheads="1"/>
              </p:cNvSpPr>
              <p:nvPr/>
            </p:nvSpPr>
            <p:spPr bwMode="auto">
              <a:xfrm>
                <a:off x="2710" y="1572"/>
                <a:ext cx="414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>
                    <a:ea typeface="隶书" panose="02010509060101010101" pitchFamily="49" charset="-122"/>
                  </a:rPr>
                  <a:t>p+1</a:t>
                </a:r>
                <a:endParaRPr lang="en-US" altLang="zh-CN">
                  <a:ea typeface="隶书" panose="02010509060101010101" pitchFamily="49" charset="-122"/>
                </a:endParaRPr>
              </a:p>
            </p:txBody>
          </p:sp>
          <p:sp>
            <p:nvSpPr>
              <p:cNvPr id="46108" name="Text Box 80"/>
              <p:cNvSpPr txBox="1">
                <a:spLocks noChangeArrowheads="1"/>
              </p:cNvSpPr>
              <p:nvPr/>
            </p:nvSpPr>
            <p:spPr bwMode="auto">
              <a:xfrm>
                <a:off x="2710" y="2652"/>
                <a:ext cx="414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>
                    <a:ea typeface="隶书" panose="02010509060101010101" pitchFamily="49" charset="-122"/>
                  </a:rPr>
                  <a:t>p+2</a:t>
                </a:r>
                <a:endParaRPr lang="en-US" altLang="zh-CN"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46104" name="Line 81"/>
            <p:cNvSpPr>
              <a:spLocks noChangeShapeType="1"/>
            </p:cNvSpPr>
            <p:nvPr/>
          </p:nvSpPr>
          <p:spPr bwMode="auto">
            <a:xfrm flipH="1">
              <a:off x="3888" y="1722"/>
              <a:ext cx="30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lg" len="lg"/>
              <a:tailEnd type="triangle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05" name="Line 82"/>
            <p:cNvSpPr>
              <a:spLocks noChangeShapeType="1"/>
            </p:cNvSpPr>
            <p:nvPr/>
          </p:nvSpPr>
          <p:spPr bwMode="auto">
            <a:xfrm flipH="1">
              <a:off x="3888" y="2808"/>
              <a:ext cx="30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lg" len="lg"/>
              <a:tailEnd type="triangle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83"/>
          <p:cNvGrpSpPr/>
          <p:nvPr/>
        </p:nvGrpSpPr>
        <p:grpSpPr bwMode="auto">
          <a:xfrm>
            <a:off x="6394450" y="1866900"/>
            <a:ext cx="2990850" cy="2647950"/>
            <a:chOff x="3876" y="708"/>
            <a:chExt cx="1884" cy="1668"/>
          </a:xfrm>
        </p:grpSpPr>
        <p:sp>
          <p:nvSpPr>
            <p:cNvPr id="46096" name="Line 84"/>
            <p:cNvSpPr>
              <a:spLocks noChangeShapeType="1"/>
            </p:cNvSpPr>
            <p:nvPr/>
          </p:nvSpPr>
          <p:spPr bwMode="auto">
            <a:xfrm flipH="1">
              <a:off x="3876" y="864"/>
              <a:ext cx="3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lg" len="lg"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097" name="Text Box 85"/>
            <p:cNvSpPr txBox="1">
              <a:spLocks noChangeArrowheads="1"/>
            </p:cNvSpPr>
            <p:nvPr/>
          </p:nvSpPr>
          <p:spPr bwMode="auto">
            <a:xfrm>
              <a:off x="4127" y="708"/>
              <a:ext cx="1274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>
                  <a:ea typeface="隶书" panose="02010509060101010101" pitchFamily="49" charset="-122"/>
                </a:rPr>
                <a:t>p[0]+1</a:t>
              </a:r>
              <a:r>
                <a:rPr lang="zh-CN" altLang="zh-CN">
                  <a:ea typeface="隶书" panose="02010509060101010101" pitchFamily="49" charset="-122"/>
                </a:rPr>
                <a:t>或 </a:t>
              </a:r>
              <a:r>
                <a:rPr lang="zh-CN" altLang="en-US">
                  <a:ea typeface="隶书" panose="02010509060101010101" pitchFamily="49" charset="-122"/>
                </a:rPr>
                <a:t>*</a:t>
              </a:r>
              <a:r>
                <a:rPr lang="en-US" altLang="zh-CN">
                  <a:ea typeface="隶书" panose="02010509060101010101" pitchFamily="49" charset="-122"/>
                </a:rPr>
                <a:t>p+1</a:t>
              </a:r>
              <a:endParaRPr lang="en-US" altLang="zh-CN">
                <a:ea typeface="隶书" panose="02010509060101010101" pitchFamily="49" charset="-122"/>
              </a:endParaRPr>
            </a:p>
          </p:txBody>
        </p:sp>
        <p:sp>
          <p:nvSpPr>
            <p:cNvPr id="46098" name="Line 86"/>
            <p:cNvSpPr>
              <a:spLocks noChangeShapeType="1"/>
            </p:cNvSpPr>
            <p:nvPr/>
          </p:nvSpPr>
          <p:spPr bwMode="auto">
            <a:xfrm flipH="1">
              <a:off x="3900" y="2244"/>
              <a:ext cx="3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lg" len="lg"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099" name="Text Box 87"/>
            <p:cNvSpPr txBox="1">
              <a:spLocks noChangeArrowheads="1"/>
            </p:cNvSpPr>
            <p:nvPr/>
          </p:nvSpPr>
          <p:spPr bwMode="auto">
            <a:xfrm>
              <a:off x="4154" y="2088"/>
              <a:ext cx="1606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 dirty="0">
                  <a:ea typeface="隶书" panose="02010509060101010101" pitchFamily="49" charset="-122"/>
                </a:rPr>
                <a:t>p[1]+2</a:t>
              </a:r>
              <a:r>
                <a:rPr lang="zh-CN" altLang="zh-CN" dirty="0">
                  <a:ea typeface="隶书" panose="02010509060101010101" pitchFamily="49" charset="-122"/>
                </a:rPr>
                <a:t>或 </a:t>
              </a:r>
              <a:r>
                <a:rPr lang="zh-CN" altLang="en-US" dirty="0">
                  <a:ea typeface="隶书" panose="02010509060101010101" pitchFamily="49" charset="-122"/>
                </a:rPr>
                <a:t>*</a:t>
              </a:r>
              <a:r>
                <a:rPr lang="en-US" altLang="zh-CN" dirty="0">
                  <a:ea typeface="隶书" panose="02010509060101010101" pitchFamily="49" charset="-122"/>
                </a:rPr>
                <a:t>(p+1)+2</a:t>
              </a:r>
              <a:endParaRPr lang="en-US" altLang="zh-CN" dirty="0">
                <a:ea typeface="隶书" panose="02010509060101010101" pitchFamily="49" charset="-122"/>
              </a:endParaRPr>
            </a:p>
          </p:txBody>
        </p:sp>
      </p:grpSp>
      <p:grpSp>
        <p:nvGrpSpPr>
          <p:cNvPr id="7" name="Group 88"/>
          <p:cNvGrpSpPr/>
          <p:nvPr/>
        </p:nvGrpSpPr>
        <p:grpSpPr bwMode="auto">
          <a:xfrm>
            <a:off x="6389686" y="2286000"/>
            <a:ext cx="2165350" cy="2647950"/>
            <a:chOff x="3852" y="972"/>
            <a:chExt cx="1364" cy="1668"/>
          </a:xfrm>
        </p:grpSpPr>
        <p:sp>
          <p:nvSpPr>
            <p:cNvPr id="46092" name="Line 89"/>
            <p:cNvSpPr>
              <a:spLocks noChangeShapeType="1"/>
            </p:cNvSpPr>
            <p:nvPr/>
          </p:nvSpPr>
          <p:spPr bwMode="auto">
            <a:xfrm flipH="1">
              <a:off x="3852" y="1048"/>
              <a:ext cx="300" cy="0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 type="none" w="lg" len="lg"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093" name="Text Box 90"/>
            <p:cNvSpPr txBox="1">
              <a:spLocks noChangeArrowheads="1"/>
            </p:cNvSpPr>
            <p:nvPr/>
          </p:nvSpPr>
          <p:spPr bwMode="auto">
            <a:xfrm>
              <a:off x="4261" y="972"/>
              <a:ext cx="619" cy="234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 dirty="0">
                  <a:ea typeface="隶书" panose="02010509060101010101" pitchFamily="49" charset="-122"/>
                </a:rPr>
                <a:t>*(*p+1)</a:t>
              </a:r>
              <a:r>
                <a:rPr lang="zh-CN" altLang="zh-CN" dirty="0">
                  <a:ea typeface="隶书" panose="02010509060101010101" pitchFamily="49" charset="-122"/>
                </a:rPr>
                <a:t> </a:t>
              </a:r>
              <a:endParaRPr lang="en-US" altLang="zh-CN" dirty="0">
                <a:ea typeface="隶书" panose="02010509060101010101" pitchFamily="49" charset="-122"/>
              </a:endParaRPr>
            </a:p>
          </p:txBody>
        </p:sp>
        <p:sp>
          <p:nvSpPr>
            <p:cNvPr id="46094" name="Line 91"/>
            <p:cNvSpPr>
              <a:spLocks noChangeShapeType="1"/>
            </p:cNvSpPr>
            <p:nvPr/>
          </p:nvSpPr>
          <p:spPr bwMode="auto">
            <a:xfrm flipH="1">
              <a:off x="3856" y="2460"/>
              <a:ext cx="300" cy="0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 type="none" w="lg" len="lg"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095" name="Text Box 92"/>
            <p:cNvSpPr txBox="1">
              <a:spLocks noChangeArrowheads="1"/>
            </p:cNvSpPr>
            <p:nvPr/>
          </p:nvSpPr>
          <p:spPr bwMode="auto">
            <a:xfrm>
              <a:off x="4102" y="2352"/>
              <a:ext cx="1114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zh-CN">
                  <a:ea typeface="隶书" panose="02010509060101010101" pitchFamily="49" charset="-122"/>
                </a:rPr>
                <a:t> </a:t>
              </a:r>
              <a:r>
                <a:rPr lang="en-US" altLang="zh-CN">
                  <a:ea typeface="隶书" panose="02010509060101010101" pitchFamily="49" charset="-122"/>
                </a:rPr>
                <a:t>*(*(p+1)+2)</a:t>
              </a:r>
              <a:endParaRPr lang="en-US" altLang="zh-CN">
                <a:ea typeface="隶书" panose="02010509060101010101" pitchFamily="49" charset="-122"/>
              </a:endParaRPr>
            </a:p>
          </p:txBody>
        </p:sp>
      </p:grpSp>
      <p:sp>
        <p:nvSpPr>
          <p:cNvPr id="30813" name="AutoShape 93"/>
          <p:cNvSpPr>
            <a:spLocks noChangeArrowheads="1"/>
          </p:cNvSpPr>
          <p:nvPr/>
        </p:nvSpPr>
        <p:spPr bwMode="auto">
          <a:xfrm>
            <a:off x="806450" y="5202804"/>
            <a:ext cx="3693938" cy="710067"/>
          </a:xfrm>
          <a:prstGeom prst="wedgeRectCallout">
            <a:avLst>
              <a:gd name="adj1" fmla="val -12056"/>
              <a:gd name="adj2" fmla="val -43727"/>
            </a:avLst>
          </a:prstGeom>
          <a:noFill/>
          <a:ln w="38100">
            <a:solidFill>
              <a:srgbClr val="339933"/>
            </a:solidFill>
            <a:miter lim="800000"/>
            <a:headEnd type="none" w="lg" len="lg"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lang="en-GB" altLang="zh-CN" sz="2000" dirty="0">
                <a:ea typeface="隶书" panose="02010509060101010101" pitchFamily="49" charset="-122"/>
              </a:rPr>
              <a:t>p</a:t>
            </a:r>
            <a:r>
              <a:rPr lang="zh-CN" altLang="en-GB" sz="2000" dirty="0">
                <a:ea typeface="隶书" panose="02010509060101010101" pitchFamily="49" charset="-122"/>
              </a:rPr>
              <a:t>指向的</a:t>
            </a:r>
            <a:r>
              <a:rPr lang="zh-CN" altLang="en-US" sz="2000" dirty="0">
                <a:ea typeface="隶书" panose="02010509060101010101" pitchFamily="49" charset="-122"/>
              </a:rPr>
              <a:t>一维数组的</a:t>
            </a:r>
            <a:r>
              <a:rPr lang="zh-CN" altLang="en-GB" sz="2000" dirty="0">
                <a:ea typeface="隶书" panose="02010509060101010101" pitchFamily="49" charset="-122"/>
              </a:rPr>
              <a:t>元素个</a:t>
            </a:r>
            <a:r>
              <a:rPr lang="zh-CN" altLang="en-US" sz="2000" dirty="0">
                <a:ea typeface="隶书" panose="02010509060101010101" pitchFamily="49" charset="-122"/>
              </a:rPr>
              <a:t>数和</a:t>
            </a:r>
            <a:endParaRPr lang="zh-CN" altLang="en-US" sz="2000" dirty="0">
              <a:ea typeface="隶书" panose="02010509060101010101" pitchFamily="49" charset="-122"/>
            </a:endParaRPr>
          </a:p>
          <a:p>
            <a:pPr eaLnBrk="1" hangingPunct="1"/>
            <a:r>
              <a:rPr lang="zh-CN" altLang="en-US" sz="2000" dirty="0">
                <a:ea typeface="隶书" panose="02010509060101010101" pitchFamily="49" charset="-122"/>
              </a:rPr>
              <a:t>二维数组</a:t>
            </a:r>
            <a:r>
              <a:rPr lang="zh-CN" altLang="en-US" sz="2000" dirty="0">
                <a:solidFill>
                  <a:srgbClr val="0000FF"/>
                </a:solidFill>
                <a:ea typeface="隶书" panose="02010509060101010101" pitchFamily="49" charset="-122"/>
              </a:rPr>
              <a:t>列数</a:t>
            </a:r>
            <a:r>
              <a:rPr lang="zh-CN" altLang="en-US" sz="2000" dirty="0">
                <a:solidFill>
                  <a:srgbClr val="C00000"/>
                </a:solidFill>
                <a:ea typeface="隶书" panose="02010509060101010101" pitchFamily="49" charset="-122"/>
              </a:rPr>
              <a:t>必须相同</a:t>
            </a:r>
            <a:endParaRPr lang="zh-CN" altLang="en-US" sz="2000" dirty="0">
              <a:solidFill>
                <a:srgbClr val="C00000"/>
              </a:solidFill>
              <a:ea typeface="隶书" panose="02010509060101010101" pitchFamily="49" charset="-122"/>
            </a:endParaRPr>
          </a:p>
        </p:txBody>
      </p:sp>
      <p:sp>
        <p:nvSpPr>
          <p:cNvPr id="30815" name="Rectangle 95"/>
          <p:cNvSpPr>
            <a:spLocks noChangeArrowheads="1"/>
          </p:cNvSpPr>
          <p:nvPr/>
        </p:nvSpPr>
        <p:spPr bwMode="auto">
          <a:xfrm>
            <a:off x="612775" y="979488"/>
            <a:ext cx="8531225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FF00FF"/>
              </a:buClr>
              <a:buFont typeface="Wingdings" panose="05000000000000000000" pitchFamily="2" charset="2"/>
              <a:buChar char="u"/>
            </a:pPr>
            <a:r>
              <a:rPr lang="zh-CN" altLang="en-US" sz="2400" dirty="0">
                <a:ea typeface="隶书" panose="02010509060101010101" pitchFamily="49" charset="-122"/>
              </a:rPr>
              <a:t>定义形式：  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隶书" panose="02010509060101010101" pitchFamily="49" charset="-122"/>
              </a:rPr>
              <a:t>数据类型</a:t>
            </a:r>
            <a:r>
              <a:rPr lang="zh-CN" altLang="en-US" sz="2400" dirty="0">
                <a:solidFill>
                  <a:schemeClr val="tx2"/>
                </a:solidFill>
                <a:ea typeface="隶书" panose="02010509060101010101" pitchFamily="49" charset="-122"/>
              </a:rPr>
              <a:t>  </a:t>
            </a:r>
            <a:r>
              <a:rPr lang="zh-CN" altLang="en-US" sz="2400" dirty="0">
                <a:solidFill>
                  <a:schemeClr val="accent2"/>
                </a:solidFill>
                <a:ea typeface="隶书" panose="02010509060101010101" pitchFamily="49" charset="-122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隶书" panose="02010509060101010101" pitchFamily="49" charset="-122"/>
              </a:rPr>
              <a:t>(*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隶书" panose="02010509060101010101" pitchFamily="49" charset="-122"/>
              </a:rPr>
              <a:t>指针名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隶书" panose="02010509060101010101" pitchFamily="49" charset="-122"/>
              </a:rPr>
              <a:t>)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隶书" panose="02010509060101010101" pitchFamily="49" charset="-122"/>
              </a:rPr>
              <a:t>[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隶书" panose="02010509060101010101" pitchFamily="49" charset="-122"/>
              </a:rPr>
              <a:t>一维数组的元素个数</a:t>
            </a:r>
            <a:r>
              <a:rPr lang="en-US" altLang="zh-CN" sz="2400" dirty="0">
                <a:solidFill>
                  <a:schemeClr val="tx2"/>
                </a:solidFill>
                <a:ea typeface="隶书" panose="02010509060101010101" pitchFamily="49" charset="-122"/>
              </a:rPr>
              <a:t>];</a:t>
            </a:r>
            <a:endParaRPr lang="en-US" altLang="zh-CN" sz="2400" dirty="0">
              <a:solidFill>
                <a:schemeClr val="tx2"/>
              </a:solidFill>
              <a:ea typeface="隶书" panose="02010509060101010101" pitchFamily="49" charset="-122"/>
            </a:endParaRPr>
          </a:p>
          <a:p>
            <a:pPr marL="1143000" lvl="2" indent="-228600" eaLnBrk="1" hangingPunct="1">
              <a:spcBef>
                <a:spcPct val="20000"/>
              </a:spcBef>
              <a:buClr>
                <a:srgbClr val="FF00FF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ea typeface="隶书" panose="02010509060101010101" pitchFamily="49" charset="-122"/>
              </a:rPr>
              <a:t>   </a:t>
            </a:r>
            <a:r>
              <a:rPr lang="zh-CN" altLang="en-US" sz="2400" dirty="0">
                <a:ea typeface="隶书" panose="02010509060101010101" pitchFamily="49" charset="-122"/>
              </a:rPr>
              <a:t>例： </a:t>
            </a:r>
            <a:r>
              <a:rPr lang="en-US" altLang="zh-CN" sz="2400" dirty="0" err="1">
                <a:ea typeface="隶书" panose="02010509060101010101" pitchFamily="49" charset="-122"/>
              </a:rPr>
              <a:t>int</a:t>
            </a:r>
            <a:r>
              <a:rPr lang="en-US" altLang="zh-CN" sz="2400" dirty="0">
                <a:ea typeface="隶书" panose="02010509060101010101" pitchFamily="49" charset="-122"/>
              </a:rPr>
              <a:t>   (*p)[4];         </a:t>
            </a:r>
            <a:endParaRPr lang="en-US" altLang="zh-CN" sz="2400" dirty="0">
              <a:ea typeface="隶书" panose="02010509060101010101" pitchFamily="49" charset="-122"/>
            </a:endParaRPr>
          </a:p>
        </p:txBody>
      </p:sp>
      <p:sp>
        <p:nvSpPr>
          <p:cNvPr id="30818" name="Rectangle 98"/>
          <p:cNvSpPr>
            <a:spLocks noChangeArrowheads="1"/>
          </p:cNvSpPr>
          <p:nvPr/>
        </p:nvSpPr>
        <p:spPr bwMode="auto">
          <a:xfrm>
            <a:off x="-1246188" y="6034088"/>
            <a:ext cx="8591551" cy="795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2057400" lvl="4" indent="-228600" eaLnBrk="1" hangingPunct="1">
              <a:spcBef>
                <a:spcPct val="20000"/>
              </a:spcBef>
              <a:buClr>
                <a:srgbClr val="FF00FF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ea typeface="黑体" panose="02010609060101010101" pitchFamily="49" charset="-122"/>
              </a:rPr>
              <a:t>指针数组</a:t>
            </a:r>
            <a:r>
              <a:rPr lang="zh-CN" altLang="en-US" sz="2000" dirty="0">
                <a:ea typeface="隶书" panose="02010509060101010101" pitchFamily="49" charset="-122"/>
              </a:rPr>
              <a:t>： 如    </a:t>
            </a:r>
            <a:r>
              <a:rPr lang="en-US" altLang="zh-CN" sz="2000" dirty="0">
                <a:latin typeface="Arial" panose="020B0604020202020204" pitchFamily="34" charset="0"/>
                <a:ea typeface="隶书" panose="02010509060101010101" pitchFamily="49" charset="-122"/>
              </a:rPr>
              <a:t>int  a[3][</a:t>
            </a:r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4</a:t>
            </a:r>
            <a:r>
              <a:rPr lang="en-US" altLang="zh-CN" sz="2000" dirty="0">
                <a:latin typeface="Arial" panose="020B0604020202020204" pitchFamily="34" charset="0"/>
                <a:ea typeface="隶书" panose="02010509060101010101" pitchFamily="49" charset="-122"/>
              </a:rPr>
              <a:t>],  </a:t>
            </a:r>
            <a:r>
              <a:rPr lang="en-US" altLang="zh-CN" sz="2000" dirty="0">
                <a:latin typeface="GungsuhChe" pitchFamily="49" charset="-127"/>
                <a:ea typeface="GungsuhChe" pitchFamily="49" charset="-127"/>
              </a:rPr>
              <a:t>*</a:t>
            </a:r>
            <a:r>
              <a:rPr lang="en-GB" altLang="zh-CN" sz="2000" dirty="0">
                <a:latin typeface="Arial" panose="020B0604020202020204" pitchFamily="34" charset="0"/>
                <a:ea typeface="隶书" panose="02010509060101010101" pitchFamily="49" charset="-122"/>
              </a:rPr>
              <a:t>q</a:t>
            </a:r>
            <a:r>
              <a:rPr lang="en-US" altLang="zh-CN" sz="2000" dirty="0">
                <a:latin typeface="Arial" panose="020B0604020202020204" pitchFamily="34" charset="0"/>
                <a:ea typeface="隶书" panose="02010509060101010101" pitchFamily="49" charset="-122"/>
              </a:rPr>
              <a:t>[</a:t>
            </a:r>
            <a:r>
              <a:rPr lang="en-US" altLang="zh-CN" sz="2000" dirty="0">
                <a:solidFill>
                  <a:schemeClr val="accent2"/>
                </a:solidFill>
                <a:ea typeface="隶书" panose="02010509060101010101" pitchFamily="49" charset="-122"/>
              </a:rPr>
              <a:t>3</a:t>
            </a:r>
            <a:r>
              <a:rPr lang="en-US" altLang="zh-CN" sz="2000" dirty="0">
                <a:latin typeface="Arial" panose="020B0604020202020204" pitchFamily="34" charset="0"/>
                <a:ea typeface="隶书" panose="02010509060101010101" pitchFamily="49" charset="-122"/>
              </a:rPr>
              <a:t>];</a:t>
            </a:r>
            <a:endParaRPr lang="en-US" altLang="zh-CN" sz="2000" dirty="0"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 marL="2057400" lvl="4" indent="-228600" eaLnBrk="1" hangingPunct="1">
              <a:spcBef>
                <a:spcPct val="20000"/>
              </a:spcBef>
              <a:buClr>
                <a:srgbClr val="FF00FF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Arial" panose="020B0604020202020204" pitchFamily="34" charset="0"/>
                <a:ea typeface="隶书" panose="02010509060101010101" pitchFamily="49" charset="-122"/>
              </a:rPr>
              <a:t>     </a:t>
            </a:r>
            <a:r>
              <a:rPr lang="en-GB" altLang="zh-CN" sz="2000" dirty="0">
                <a:solidFill>
                  <a:srgbClr val="0000FF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q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[0]</a:t>
            </a:r>
            <a:r>
              <a:rPr lang="en-US" altLang="zh-CN" sz="2000" dirty="0">
                <a:latin typeface="Arial" panose="020B0604020202020204" pitchFamily="34" charset="0"/>
                <a:ea typeface="隶书" panose="02010509060101010101" pitchFamily="49" charset="-122"/>
              </a:rPr>
              <a:t>=a[0]; </a:t>
            </a:r>
            <a:r>
              <a:rPr lang="en-GB" altLang="zh-CN" sz="2000" dirty="0">
                <a:solidFill>
                  <a:srgbClr val="0000FF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q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[1]</a:t>
            </a:r>
            <a:r>
              <a:rPr lang="en-US" altLang="zh-CN" sz="2000" dirty="0">
                <a:latin typeface="Arial" panose="020B0604020202020204" pitchFamily="34" charset="0"/>
                <a:ea typeface="隶书" panose="02010509060101010101" pitchFamily="49" charset="-122"/>
              </a:rPr>
              <a:t>=a[1];</a:t>
            </a:r>
            <a:r>
              <a:rPr lang="en-GB" altLang="zh-CN" sz="2000" dirty="0">
                <a:solidFill>
                  <a:srgbClr val="0000FF"/>
                </a:solidFill>
                <a:ea typeface="隶书" panose="02010509060101010101" pitchFamily="49" charset="-122"/>
              </a:rPr>
              <a:t> q</a:t>
            </a:r>
            <a:r>
              <a:rPr lang="en-US" altLang="zh-CN" sz="2000" dirty="0">
                <a:solidFill>
                  <a:srgbClr val="0000FF"/>
                </a:solidFill>
                <a:ea typeface="隶书" panose="02010509060101010101" pitchFamily="49" charset="-122"/>
              </a:rPr>
              <a:t>[2]</a:t>
            </a:r>
            <a:r>
              <a:rPr lang="en-US" altLang="zh-CN" sz="2000" dirty="0">
                <a:ea typeface="隶书" panose="02010509060101010101" pitchFamily="49" charset="-122"/>
              </a:rPr>
              <a:t>=a[2];</a:t>
            </a:r>
            <a:endParaRPr lang="en-US" altLang="zh-CN" sz="2000" dirty="0"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sp>
        <p:nvSpPr>
          <p:cNvPr id="30819" name="Rectangle 99"/>
          <p:cNvSpPr>
            <a:spLocks noChangeArrowheads="1"/>
          </p:cNvSpPr>
          <p:nvPr/>
        </p:nvSpPr>
        <p:spPr bwMode="auto">
          <a:xfrm>
            <a:off x="850900" y="4159250"/>
            <a:ext cx="3873500" cy="7540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FF00FF"/>
              </a:buClr>
              <a:buFont typeface="Wingdings" panose="05000000000000000000" pitchFamily="2" charset="2"/>
              <a:buNone/>
            </a:pPr>
            <a:r>
              <a:rPr lang="zh-CN" altLang="en-US" dirty="0">
                <a:ea typeface="隶书" panose="02010509060101010101" pitchFamily="49" charset="-122"/>
              </a:rPr>
              <a:t>可让</a:t>
            </a:r>
            <a:r>
              <a:rPr lang="en-US" altLang="zh-CN" dirty="0">
                <a:ea typeface="隶书" panose="02010509060101010101" pitchFamily="49" charset="-122"/>
              </a:rPr>
              <a:t>p</a:t>
            </a:r>
            <a:r>
              <a:rPr lang="zh-CN" altLang="en-US" dirty="0">
                <a:ea typeface="隶书" panose="02010509060101010101" pitchFamily="49" charset="-122"/>
              </a:rPr>
              <a:t>指向二维数组某一行</a:t>
            </a:r>
            <a:endParaRPr lang="zh-CN" altLang="en-US" dirty="0">
              <a:ea typeface="隶书" panose="02010509060101010101" pitchFamily="49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00FF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ea typeface="隶书" panose="02010509060101010101" pitchFamily="49" charset="-122"/>
              </a:rPr>
              <a:t>如：</a:t>
            </a:r>
            <a:r>
              <a:rPr lang="en-US" altLang="zh-CN" sz="2000" dirty="0">
                <a:ea typeface="隶书" panose="02010509060101010101" pitchFamily="49" charset="-122"/>
              </a:rPr>
              <a:t>int   a[3][4],  (*p)[4]</a:t>
            </a:r>
            <a:r>
              <a:rPr lang="en-GB" altLang="zh-CN" sz="2000" dirty="0">
                <a:ea typeface="隶书" panose="02010509060101010101" pitchFamily="49" charset="-122"/>
              </a:rPr>
              <a:t>;            </a:t>
            </a:r>
            <a:endParaRPr lang="en-GB" altLang="zh-CN" sz="2000" dirty="0">
              <a:ea typeface="隶书" panose="02010509060101010101" pitchFamily="49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00FF"/>
              </a:buClr>
              <a:buFont typeface="Wingdings" panose="05000000000000000000" pitchFamily="2" charset="2"/>
              <a:buNone/>
            </a:pPr>
            <a:r>
              <a:rPr lang="en-GB" altLang="zh-CN" sz="2000" b="1" dirty="0">
                <a:solidFill>
                  <a:srgbClr val="0000FF"/>
                </a:solidFill>
                <a:ea typeface="隶书" panose="02010509060101010101" pitchFamily="49" charset="-122"/>
              </a:rPr>
              <a:t>       p</a:t>
            </a:r>
            <a:r>
              <a:rPr lang="en-US" altLang="zh-CN" sz="2000" b="1" dirty="0">
                <a:solidFill>
                  <a:srgbClr val="0000FF"/>
                </a:solidFill>
                <a:ea typeface="隶书" panose="02010509060101010101" pitchFamily="49" charset="-122"/>
              </a:rPr>
              <a:t>=a;</a:t>
            </a:r>
            <a:endParaRPr lang="en-US" altLang="zh-CN" sz="2000" b="1" dirty="0">
              <a:solidFill>
                <a:srgbClr val="0000FF"/>
              </a:solidFill>
              <a:ea typeface="隶书" panose="02010509060101010101" pitchFamily="49" charset="-122"/>
            </a:endParaRPr>
          </a:p>
        </p:txBody>
      </p:sp>
      <p:sp>
        <p:nvSpPr>
          <p:cNvPr id="57" name="Rectangle 9"/>
          <p:cNvSpPr txBox="1">
            <a:spLocks noChangeArrowheads="1"/>
          </p:cNvSpPr>
          <p:nvPr/>
        </p:nvSpPr>
        <p:spPr bwMode="auto">
          <a:xfrm>
            <a:off x="967163" y="287878"/>
            <a:ext cx="8176837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2.</a:t>
            </a:r>
            <a:r>
              <a:rPr lang="zh-CN" altLang="en-US" dirty="0">
                <a:ea typeface="宋体" panose="02010600030101010101" pitchFamily="2" charset="-122"/>
              </a:rPr>
              <a:t> 通过建立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行指针</a:t>
            </a:r>
            <a:r>
              <a:rPr lang="zh-CN" altLang="en-US" dirty="0">
                <a:ea typeface="宋体" panose="02010600030101010101" pitchFamily="2" charset="-122"/>
              </a:rPr>
              <a:t>和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指针数组</a:t>
            </a:r>
            <a:r>
              <a:rPr lang="zh-CN" altLang="en-US" dirty="0">
                <a:ea typeface="宋体" panose="02010600030101010101" pitchFamily="2" charset="-122"/>
              </a:rPr>
              <a:t>引用二维数组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4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8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8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308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6" grpId="0" animBg="1" autoUpdateAnimBg="0"/>
      <p:bldP spid="30737" grpId="0" animBg="1" autoUpdateAnimBg="0"/>
      <p:bldP spid="30813" grpId="0" animBg="1" autoUpdateAnimBg="0"/>
      <p:bldP spid="30815" grpId="0" bldLvl="5" autoUpdateAnimBg="0" uiExpand="1" build="p"/>
      <p:bldP spid="30818" grpId="0" bldLvl="5" autoUpdateAnimBg="0" build="p"/>
      <p:bldP spid="30819" grpId="0" bldLvl="5" autoUpdateAnimBg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7" name="Text Box 5"/>
          <p:cNvSpPr txBox="1">
            <a:spLocks noChangeArrowheads="1"/>
          </p:cNvSpPr>
          <p:nvPr/>
        </p:nvSpPr>
        <p:spPr bwMode="auto">
          <a:xfrm>
            <a:off x="673101" y="1543050"/>
            <a:ext cx="6845300" cy="3416320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 type="none" w="lg" len="lg"/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main()</a:t>
            </a:r>
            <a:endParaRPr lang="en-US" altLang="zh-CN" sz="2400" dirty="0"/>
          </a:p>
          <a:p>
            <a:r>
              <a:rPr lang="en-US" altLang="zh-CN" sz="2400" dirty="0"/>
              <a:t>{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a[3][4]={1,3,5,7,9,11,13,15,17,19,21,23};</a:t>
            </a:r>
            <a:endParaRPr lang="en-US" altLang="zh-CN" sz="2400" dirty="0"/>
          </a:p>
          <a:p>
            <a:r>
              <a:rPr lang="en-US" altLang="zh-CN" sz="2400" dirty="0"/>
              <a:t>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i,j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,(*p)[4];</a:t>
            </a:r>
            <a:endParaRPr lang="en-US" altLang="zh-CN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400" dirty="0"/>
              <a:t>  for(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p=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altLang="zh-CN" sz="2400" dirty="0" err="1"/>
              <a:t>,i</a:t>
            </a:r>
            <a:r>
              <a:rPr lang="en-US" altLang="zh-CN" sz="2400" dirty="0"/>
              <a:t>=0;i&lt;3;i++){</a:t>
            </a:r>
            <a:endParaRPr lang="en-US" altLang="zh-CN" sz="2400" dirty="0"/>
          </a:p>
          <a:p>
            <a:r>
              <a:rPr lang="en-US" altLang="zh-CN" sz="2400" dirty="0"/>
              <a:t>       for(j=0;j&lt;4;j++)</a:t>
            </a:r>
            <a:endParaRPr lang="en-US" altLang="zh-CN" sz="2400" dirty="0"/>
          </a:p>
          <a:p>
            <a:r>
              <a:rPr lang="en-US" altLang="zh-CN" sz="2400" dirty="0"/>
              <a:t>              cout&lt;&lt;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p[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][j]</a:t>
            </a:r>
            <a:r>
              <a:rPr lang="en-US" altLang="zh-CN" sz="2400" dirty="0"/>
              <a:t>&lt;&lt;" ";</a:t>
            </a:r>
            <a:endParaRPr lang="en-US" altLang="zh-CN" sz="2400" dirty="0"/>
          </a:p>
          <a:p>
            <a:r>
              <a:rPr lang="en-US" altLang="zh-CN" sz="2400" dirty="0"/>
              <a:t>       cout&lt;&lt;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r>
              <a:rPr lang="en-US" altLang="zh-CN" sz="2400" dirty="0"/>
              <a:t>      }</a:t>
            </a:r>
            <a:endParaRPr lang="en-US" altLang="zh-CN" sz="2400" dirty="0"/>
          </a:p>
          <a:p>
            <a:r>
              <a:rPr lang="en-US" altLang="zh-CN" sz="2400" dirty="0"/>
              <a:t>}</a:t>
            </a:r>
            <a:endParaRPr lang="en-US" altLang="zh-CN" sz="2400" dirty="0"/>
          </a:p>
        </p:txBody>
      </p:sp>
      <p:sp>
        <p:nvSpPr>
          <p:cNvPr id="151566" name="AutoShape 14"/>
          <p:cNvSpPr>
            <a:spLocks noChangeArrowheads="1"/>
          </p:cNvSpPr>
          <p:nvPr/>
        </p:nvSpPr>
        <p:spPr bwMode="auto">
          <a:xfrm>
            <a:off x="1501775" y="5057775"/>
            <a:ext cx="3119438" cy="1590675"/>
          </a:xfrm>
          <a:prstGeom prst="wedgeRectCallout">
            <a:avLst>
              <a:gd name="adj1" fmla="val 7199"/>
              <a:gd name="adj2" fmla="val -74949"/>
            </a:avLst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 type="none" w="lg" len="lg"/>
          </a:ln>
        </p:spPr>
        <p:txBody>
          <a:bodyPr lIns="90000" tIns="46800" rIns="90000" bIns="46800" anchor="ctr">
            <a:spAutoFit/>
          </a:bodyPr>
          <a:lstStyle/>
          <a:p>
            <a:r>
              <a:rPr lang="en-US" altLang="zh-CN" sz="2400" dirty="0"/>
              <a:t>p=a[0]; </a:t>
            </a:r>
            <a:endParaRPr lang="en-US" altLang="zh-CN" sz="2400" dirty="0"/>
          </a:p>
          <a:p>
            <a:r>
              <a:rPr lang="en-US" altLang="zh-CN" sz="2400" dirty="0"/>
              <a:t>p=*a; </a:t>
            </a:r>
            <a:endParaRPr lang="en-US" altLang="zh-CN" sz="2400" dirty="0"/>
          </a:p>
          <a:p>
            <a:r>
              <a:rPr lang="en-US" altLang="zh-CN" sz="2400" dirty="0"/>
              <a:t>p=&amp;a[0][0];  </a:t>
            </a:r>
            <a:endParaRPr lang="en-US" altLang="zh-CN" sz="2400" dirty="0"/>
          </a:p>
          <a:p>
            <a:r>
              <a:rPr lang="en-US" altLang="zh-CN" sz="2400" dirty="0"/>
              <a:t>p=</a:t>
            </a:r>
            <a:r>
              <a:rPr lang="en-GB" altLang="zh-CN" sz="2400" dirty="0"/>
              <a:t>a; </a:t>
            </a:r>
            <a:r>
              <a:rPr lang="en-US" altLang="zh-CN" sz="2400" dirty="0">
                <a:sym typeface="Symbol" panose="05050102010706020507" pitchFamily="18" charset="2"/>
              </a:rPr>
              <a:t></a:t>
            </a:r>
            <a:r>
              <a:rPr lang="en-GB" altLang="zh-CN" sz="2400" dirty="0"/>
              <a:t> p=</a:t>
            </a:r>
            <a:r>
              <a:rPr lang="en-US" altLang="zh-CN" sz="2400" dirty="0"/>
              <a:t>&amp;a[0];  </a:t>
            </a:r>
            <a:endParaRPr lang="en-US" altLang="zh-CN" sz="2400" dirty="0"/>
          </a:p>
        </p:txBody>
      </p:sp>
      <p:grpSp>
        <p:nvGrpSpPr>
          <p:cNvPr id="2" name="Group 26"/>
          <p:cNvGrpSpPr/>
          <p:nvPr/>
        </p:nvGrpSpPr>
        <p:grpSpPr bwMode="auto">
          <a:xfrm>
            <a:off x="7615238" y="996950"/>
            <a:ext cx="1350962" cy="5538787"/>
            <a:chOff x="3332" y="597"/>
            <a:chExt cx="851" cy="3489"/>
          </a:xfrm>
        </p:grpSpPr>
        <p:sp>
          <p:nvSpPr>
            <p:cNvPr id="12320" name="Text Box 27"/>
            <p:cNvSpPr txBox="1">
              <a:spLocks noChangeArrowheads="1"/>
            </p:cNvSpPr>
            <p:nvPr/>
          </p:nvSpPr>
          <p:spPr bwMode="auto">
            <a:xfrm>
              <a:off x="3332" y="597"/>
              <a:ext cx="851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int  a[3][4];</a:t>
              </a:r>
              <a:endParaRPr lang="en-US" altLang="zh-CN" sz="2000"/>
            </a:p>
          </p:txBody>
        </p:sp>
        <p:sp>
          <p:nvSpPr>
            <p:cNvPr id="12321" name="Rectangle 28"/>
            <p:cNvSpPr>
              <a:spLocks noChangeArrowheads="1"/>
            </p:cNvSpPr>
            <p:nvPr/>
          </p:nvSpPr>
          <p:spPr bwMode="auto">
            <a:xfrm>
              <a:off x="3355" y="853"/>
              <a:ext cx="747" cy="3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2" name="Line 29"/>
            <p:cNvSpPr>
              <a:spLocks noChangeShapeType="1"/>
            </p:cNvSpPr>
            <p:nvPr/>
          </p:nvSpPr>
          <p:spPr bwMode="auto">
            <a:xfrm>
              <a:off x="3370" y="1103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3" name="Line 30"/>
            <p:cNvSpPr>
              <a:spLocks noChangeShapeType="1"/>
            </p:cNvSpPr>
            <p:nvPr/>
          </p:nvSpPr>
          <p:spPr bwMode="auto">
            <a:xfrm>
              <a:off x="3358" y="1378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4" name="Line 31"/>
            <p:cNvSpPr>
              <a:spLocks noChangeShapeType="1"/>
            </p:cNvSpPr>
            <p:nvPr/>
          </p:nvSpPr>
          <p:spPr bwMode="auto">
            <a:xfrm>
              <a:off x="3358" y="1928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5" name="Line 32"/>
            <p:cNvSpPr>
              <a:spLocks noChangeShapeType="1"/>
            </p:cNvSpPr>
            <p:nvPr/>
          </p:nvSpPr>
          <p:spPr bwMode="auto">
            <a:xfrm>
              <a:off x="3358" y="2204"/>
              <a:ext cx="7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6" name="Line 33"/>
            <p:cNvSpPr>
              <a:spLocks noChangeShapeType="1"/>
            </p:cNvSpPr>
            <p:nvPr/>
          </p:nvSpPr>
          <p:spPr bwMode="auto">
            <a:xfrm>
              <a:off x="3358" y="2479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7" name="Line 34"/>
            <p:cNvSpPr>
              <a:spLocks noChangeShapeType="1"/>
            </p:cNvSpPr>
            <p:nvPr/>
          </p:nvSpPr>
          <p:spPr bwMode="auto">
            <a:xfrm>
              <a:off x="3358" y="3030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8" name="Line 35"/>
            <p:cNvSpPr>
              <a:spLocks noChangeShapeType="1"/>
            </p:cNvSpPr>
            <p:nvPr/>
          </p:nvSpPr>
          <p:spPr bwMode="auto">
            <a:xfrm flipV="1">
              <a:off x="3358" y="3305"/>
              <a:ext cx="75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9" name="Line 36"/>
            <p:cNvSpPr>
              <a:spLocks noChangeShapeType="1"/>
            </p:cNvSpPr>
            <p:nvPr/>
          </p:nvSpPr>
          <p:spPr bwMode="auto">
            <a:xfrm>
              <a:off x="3358" y="3581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0" name="Text Box 37"/>
            <p:cNvSpPr txBox="1">
              <a:spLocks noChangeArrowheads="1"/>
            </p:cNvSpPr>
            <p:nvPr/>
          </p:nvSpPr>
          <p:spPr bwMode="auto">
            <a:xfrm>
              <a:off x="3483" y="854"/>
              <a:ext cx="559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tx2"/>
                  </a:solidFill>
                </a:rPr>
                <a:t>a[0]</a:t>
              </a:r>
              <a:r>
                <a:rPr lang="en-US" altLang="zh-CN" sz="2000"/>
                <a:t>[0]</a:t>
              </a:r>
              <a:endParaRPr lang="en-US" altLang="zh-CN" sz="2000"/>
            </a:p>
          </p:txBody>
        </p:sp>
        <p:sp>
          <p:nvSpPr>
            <p:cNvPr id="12331" name="Text Box 38"/>
            <p:cNvSpPr txBox="1">
              <a:spLocks noChangeArrowheads="1"/>
            </p:cNvSpPr>
            <p:nvPr/>
          </p:nvSpPr>
          <p:spPr bwMode="auto">
            <a:xfrm>
              <a:off x="3483" y="1124"/>
              <a:ext cx="559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tx2"/>
                  </a:solidFill>
                </a:rPr>
                <a:t>a[0]</a:t>
              </a:r>
              <a:r>
                <a:rPr lang="en-US" altLang="zh-CN" sz="2000"/>
                <a:t>[1]</a:t>
              </a:r>
              <a:endParaRPr lang="en-US" altLang="zh-CN" sz="2000"/>
            </a:p>
          </p:txBody>
        </p:sp>
        <p:sp>
          <p:nvSpPr>
            <p:cNvPr id="12332" name="Text Box 39"/>
            <p:cNvSpPr txBox="1">
              <a:spLocks noChangeArrowheads="1"/>
            </p:cNvSpPr>
            <p:nvPr/>
          </p:nvSpPr>
          <p:spPr bwMode="auto">
            <a:xfrm>
              <a:off x="3483" y="1935"/>
              <a:ext cx="559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339933"/>
                  </a:solidFill>
                </a:rPr>
                <a:t>a[1]</a:t>
              </a:r>
              <a:r>
                <a:rPr lang="en-US" altLang="zh-CN" sz="2000"/>
                <a:t>[0]</a:t>
              </a:r>
              <a:endParaRPr lang="en-US" altLang="zh-CN" sz="2000"/>
            </a:p>
          </p:txBody>
        </p:sp>
        <p:sp>
          <p:nvSpPr>
            <p:cNvPr id="12333" name="Text Box 40"/>
            <p:cNvSpPr txBox="1">
              <a:spLocks noChangeArrowheads="1"/>
            </p:cNvSpPr>
            <p:nvPr/>
          </p:nvSpPr>
          <p:spPr bwMode="auto">
            <a:xfrm>
              <a:off x="3483" y="2205"/>
              <a:ext cx="559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339933"/>
                  </a:solidFill>
                </a:rPr>
                <a:t>a[1]</a:t>
              </a:r>
              <a:r>
                <a:rPr lang="en-US" altLang="zh-CN" sz="2000"/>
                <a:t>[1]</a:t>
              </a:r>
              <a:endParaRPr lang="en-US" altLang="zh-CN" sz="2000"/>
            </a:p>
          </p:txBody>
        </p:sp>
        <p:sp>
          <p:nvSpPr>
            <p:cNvPr id="12334" name="Text Box 41"/>
            <p:cNvSpPr txBox="1">
              <a:spLocks noChangeArrowheads="1"/>
            </p:cNvSpPr>
            <p:nvPr/>
          </p:nvSpPr>
          <p:spPr bwMode="auto">
            <a:xfrm>
              <a:off x="3483" y="3016"/>
              <a:ext cx="559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FF9900"/>
                  </a:solidFill>
                </a:rPr>
                <a:t>a[2]</a:t>
              </a:r>
              <a:r>
                <a:rPr lang="en-US" altLang="zh-CN" sz="2000"/>
                <a:t>[0]</a:t>
              </a:r>
              <a:endParaRPr lang="en-US" altLang="zh-CN" sz="2000"/>
            </a:p>
          </p:txBody>
        </p:sp>
        <p:sp>
          <p:nvSpPr>
            <p:cNvPr id="12335" name="Text Box 42"/>
            <p:cNvSpPr txBox="1">
              <a:spLocks noChangeArrowheads="1"/>
            </p:cNvSpPr>
            <p:nvPr/>
          </p:nvSpPr>
          <p:spPr bwMode="auto">
            <a:xfrm>
              <a:off x="3483" y="3287"/>
              <a:ext cx="559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FF9900"/>
                  </a:solidFill>
                </a:rPr>
                <a:t>a[2]</a:t>
              </a:r>
              <a:r>
                <a:rPr lang="en-US" altLang="zh-CN" sz="2000"/>
                <a:t>[1]</a:t>
              </a:r>
              <a:endParaRPr lang="en-US" altLang="zh-CN" sz="2000"/>
            </a:p>
          </p:txBody>
        </p:sp>
        <p:sp>
          <p:nvSpPr>
            <p:cNvPr id="12336" name="Line 43"/>
            <p:cNvSpPr>
              <a:spLocks noChangeShapeType="1"/>
            </p:cNvSpPr>
            <p:nvPr/>
          </p:nvSpPr>
          <p:spPr bwMode="auto">
            <a:xfrm>
              <a:off x="3358" y="1653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7" name="Line 44"/>
            <p:cNvSpPr>
              <a:spLocks noChangeShapeType="1"/>
            </p:cNvSpPr>
            <p:nvPr/>
          </p:nvSpPr>
          <p:spPr bwMode="auto">
            <a:xfrm>
              <a:off x="3358" y="2754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8" name="Line 45"/>
            <p:cNvSpPr>
              <a:spLocks noChangeShapeType="1"/>
            </p:cNvSpPr>
            <p:nvPr/>
          </p:nvSpPr>
          <p:spPr bwMode="auto">
            <a:xfrm>
              <a:off x="3370" y="3857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9" name="Text Box 46"/>
            <p:cNvSpPr txBox="1">
              <a:spLocks noChangeArrowheads="1"/>
            </p:cNvSpPr>
            <p:nvPr/>
          </p:nvSpPr>
          <p:spPr bwMode="auto">
            <a:xfrm>
              <a:off x="3483" y="1394"/>
              <a:ext cx="559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tx2"/>
                  </a:solidFill>
                </a:rPr>
                <a:t>a[0]</a:t>
              </a:r>
              <a:r>
                <a:rPr lang="en-US" altLang="zh-CN" sz="2000"/>
                <a:t>[2]</a:t>
              </a:r>
              <a:endParaRPr lang="en-US" altLang="zh-CN" sz="2000"/>
            </a:p>
          </p:txBody>
        </p:sp>
        <p:sp>
          <p:nvSpPr>
            <p:cNvPr id="12340" name="Text Box 47"/>
            <p:cNvSpPr txBox="1">
              <a:spLocks noChangeArrowheads="1"/>
            </p:cNvSpPr>
            <p:nvPr/>
          </p:nvSpPr>
          <p:spPr bwMode="auto">
            <a:xfrm>
              <a:off x="3483" y="1665"/>
              <a:ext cx="559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tx2"/>
                  </a:solidFill>
                </a:rPr>
                <a:t>a[0]</a:t>
              </a:r>
              <a:r>
                <a:rPr lang="en-US" altLang="zh-CN" sz="2000"/>
                <a:t>[3]</a:t>
              </a:r>
              <a:endParaRPr lang="en-US" altLang="zh-CN" sz="2000"/>
            </a:p>
          </p:txBody>
        </p:sp>
        <p:sp>
          <p:nvSpPr>
            <p:cNvPr id="12341" name="Text Box 48"/>
            <p:cNvSpPr txBox="1">
              <a:spLocks noChangeArrowheads="1"/>
            </p:cNvSpPr>
            <p:nvPr/>
          </p:nvSpPr>
          <p:spPr bwMode="auto">
            <a:xfrm>
              <a:off x="3483" y="2476"/>
              <a:ext cx="559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339933"/>
                  </a:solidFill>
                </a:rPr>
                <a:t>a[1]</a:t>
              </a:r>
              <a:r>
                <a:rPr lang="en-US" altLang="zh-CN" sz="2000"/>
                <a:t>[2]</a:t>
              </a:r>
              <a:endParaRPr lang="en-US" altLang="zh-CN" sz="2000"/>
            </a:p>
          </p:txBody>
        </p:sp>
        <p:sp>
          <p:nvSpPr>
            <p:cNvPr id="12342" name="Text Box 49"/>
            <p:cNvSpPr txBox="1">
              <a:spLocks noChangeArrowheads="1"/>
            </p:cNvSpPr>
            <p:nvPr/>
          </p:nvSpPr>
          <p:spPr bwMode="auto">
            <a:xfrm>
              <a:off x="3483" y="2746"/>
              <a:ext cx="559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339933"/>
                  </a:solidFill>
                </a:rPr>
                <a:t>a[1]</a:t>
              </a:r>
              <a:r>
                <a:rPr lang="en-US" altLang="zh-CN" sz="2000"/>
                <a:t>[3]</a:t>
              </a:r>
              <a:endParaRPr lang="en-US" altLang="zh-CN" sz="2000"/>
            </a:p>
          </p:txBody>
        </p:sp>
        <p:sp>
          <p:nvSpPr>
            <p:cNvPr id="12343" name="Text Box 50"/>
            <p:cNvSpPr txBox="1">
              <a:spLocks noChangeArrowheads="1"/>
            </p:cNvSpPr>
            <p:nvPr/>
          </p:nvSpPr>
          <p:spPr bwMode="auto">
            <a:xfrm>
              <a:off x="3483" y="3557"/>
              <a:ext cx="559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FF9900"/>
                  </a:solidFill>
                </a:rPr>
                <a:t>a[2]</a:t>
              </a:r>
              <a:r>
                <a:rPr lang="en-US" altLang="zh-CN" sz="2000"/>
                <a:t>[2]</a:t>
              </a:r>
              <a:endParaRPr lang="en-US" altLang="zh-CN" sz="2000"/>
            </a:p>
          </p:txBody>
        </p:sp>
        <p:sp>
          <p:nvSpPr>
            <p:cNvPr id="12344" name="Text Box 51"/>
            <p:cNvSpPr txBox="1">
              <a:spLocks noChangeArrowheads="1"/>
            </p:cNvSpPr>
            <p:nvPr/>
          </p:nvSpPr>
          <p:spPr bwMode="auto">
            <a:xfrm>
              <a:off x="3483" y="3828"/>
              <a:ext cx="559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FF9900"/>
                  </a:solidFill>
                </a:rPr>
                <a:t>a[2]</a:t>
              </a:r>
              <a:r>
                <a:rPr lang="en-US" altLang="zh-CN" sz="2000"/>
                <a:t>[3]</a:t>
              </a:r>
              <a:endParaRPr lang="en-US" altLang="zh-CN" sz="2000"/>
            </a:p>
          </p:txBody>
        </p:sp>
      </p:grpSp>
      <p:grpSp>
        <p:nvGrpSpPr>
          <p:cNvPr id="3" name="Group 52"/>
          <p:cNvGrpSpPr/>
          <p:nvPr/>
        </p:nvGrpSpPr>
        <p:grpSpPr bwMode="auto">
          <a:xfrm>
            <a:off x="6919913" y="1171575"/>
            <a:ext cx="731837" cy="519112"/>
            <a:chOff x="4471" y="545"/>
            <a:chExt cx="461" cy="327"/>
          </a:xfrm>
        </p:grpSpPr>
        <p:sp>
          <p:nvSpPr>
            <p:cNvPr id="12318" name="Line 53"/>
            <p:cNvSpPr>
              <a:spLocks noChangeShapeType="1"/>
            </p:cNvSpPr>
            <p:nvPr/>
          </p:nvSpPr>
          <p:spPr bwMode="auto">
            <a:xfrm>
              <a:off x="4644" y="720"/>
              <a:ext cx="28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19" name="Text Box 54"/>
            <p:cNvSpPr txBox="1">
              <a:spLocks noChangeArrowheads="1"/>
            </p:cNvSpPr>
            <p:nvPr/>
          </p:nvSpPr>
          <p:spPr bwMode="auto">
            <a:xfrm>
              <a:off x="4471" y="545"/>
              <a:ext cx="226" cy="327"/>
            </a:xfrm>
            <a:prstGeom prst="rect">
              <a:avLst/>
            </a:prstGeom>
            <a:noFill/>
            <a:ln w="38100">
              <a:noFill/>
              <a:miter lim="800000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 sz="2800">
                  <a:solidFill>
                    <a:srgbClr val="0000FF"/>
                  </a:solidFill>
                </a:rPr>
                <a:t>p</a:t>
              </a:r>
              <a:endParaRPr lang="en-US" altLang="zh-CN" sz="2800">
                <a:solidFill>
                  <a:srgbClr val="0000FF"/>
                </a:solidFill>
              </a:endParaRPr>
            </a:p>
          </p:txBody>
        </p:sp>
      </p:grpSp>
      <p:grpSp>
        <p:nvGrpSpPr>
          <p:cNvPr id="4" name="Group 55"/>
          <p:cNvGrpSpPr/>
          <p:nvPr/>
        </p:nvGrpSpPr>
        <p:grpSpPr bwMode="auto">
          <a:xfrm>
            <a:off x="6958013" y="2847975"/>
            <a:ext cx="731837" cy="519112"/>
            <a:chOff x="4471" y="545"/>
            <a:chExt cx="461" cy="327"/>
          </a:xfrm>
        </p:grpSpPr>
        <p:sp>
          <p:nvSpPr>
            <p:cNvPr id="12316" name="Line 56"/>
            <p:cNvSpPr>
              <a:spLocks noChangeShapeType="1"/>
            </p:cNvSpPr>
            <p:nvPr/>
          </p:nvSpPr>
          <p:spPr bwMode="auto">
            <a:xfrm>
              <a:off x="4644" y="720"/>
              <a:ext cx="28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17" name="Text Box 57"/>
            <p:cNvSpPr txBox="1">
              <a:spLocks noChangeArrowheads="1"/>
            </p:cNvSpPr>
            <p:nvPr/>
          </p:nvSpPr>
          <p:spPr bwMode="auto">
            <a:xfrm>
              <a:off x="4471" y="545"/>
              <a:ext cx="226" cy="327"/>
            </a:xfrm>
            <a:prstGeom prst="rect">
              <a:avLst/>
            </a:prstGeom>
            <a:noFill/>
            <a:ln w="38100">
              <a:noFill/>
              <a:miter lim="800000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 sz="2800">
                  <a:solidFill>
                    <a:srgbClr val="0000FF"/>
                  </a:solidFill>
                </a:rPr>
                <a:t>p</a:t>
              </a:r>
              <a:endParaRPr lang="en-US" altLang="zh-CN" sz="2800">
                <a:solidFill>
                  <a:srgbClr val="0000FF"/>
                </a:solidFill>
              </a:endParaRPr>
            </a:p>
          </p:txBody>
        </p:sp>
      </p:grpSp>
      <p:grpSp>
        <p:nvGrpSpPr>
          <p:cNvPr id="5" name="Group 58"/>
          <p:cNvGrpSpPr/>
          <p:nvPr/>
        </p:nvGrpSpPr>
        <p:grpSpPr bwMode="auto">
          <a:xfrm>
            <a:off x="6958013" y="4581525"/>
            <a:ext cx="731837" cy="519112"/>
            <a:chOff x="4471" y="545"/>
            <a:chExt cx="461" cy="327"/>
          </a:xfrm>
        </p:grpSpPr>
        <p:sp>
          <p:nvSpPr>
            <p:cNvPr id="12314" name="Line 59"/>
            <p:cNvSpPr>
              <a:spLocks noChangeShapeType="1"/>
            </p:cNvSpPr>
            <p:nvPr/>
          </p:nvSpPr>
          <p:spPr bwMode="auto">
            <a:xfrm>
              <a:off x="4644" y="720"/>
              <a:ext cx="28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15" name="Text Box 60"/>
            <p:cNvSpPr txBox="1">
              <a:spLocks noChangeArrowheads="1"/>
            </p:cNvSpPr>
            <p:nvPr/>
          </p:nvSpPr>
          <p:spPr bwMode="auto">
            <a:xfrm>
              <a:off x="4471" y="545"/>
              <a:ext cx="226" cy="327"/>
            </a:xfrm>
            <a:prstGeom prst="rect">
              <a:avLst/>
            </a:prstGeom>
            <a:noFill/>
            <a:ln w="38100">
              <a:noFill/>
              <a:miter lim="800000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0000FF"/>
                  </a:solidFill>
                </a:rPr>
                <a:t>p</a:t>
              </a:r>
              <a:endParaRPr lang="en-US" altLang="zh-CN" sz="2800" dirty="0">
                <a:solidFill>
                  <a:srgbClr val="0000FF"/>
                </a:solidFill>
              </a:endParaRPr>
            </a:p>
          </p:txBody>
        </p:sp>
      </p:grpSp>
      <p:sp>
        <p:nvSpPr>
          <p:cNvPr id="151613" name="Text Box 61"/>
          <p:cNvSpPr txBox="1">
            <a:spLocks noChangeArrowheads="1"/>
          </p:cNvSpPr>
          <p:nvPr/>
        </p:nvSpPr>
        <p:spPr bwMode="auto">
          <a:xfrm>
            <a:off x="4475925" y="3349477"/>
            <a:ext cx="2733738" cy="463846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 sz="2400" dirty="0">
                <a:sym typeface="Symbol" panose="05050102010706020507" pitchFamily="18" charset="2"/>
              </a:rPr>
              <a:t></a:t>
            </a:r>
            <a:r>
              <a:rPr lang="en-US" altLang="zh-CN" sz="2400" dirty="0">
                <a:solidFill>
                  <a:srgbClr val="0070C0"/>
                </a:solidFill>
                <a:sym typeface="Symbol" panose="05050102010706020507" pitchFamily="18" charset="2"/>
              </a:rPr>
              <a:t>*(*</a:t>
            </a:r>
            <a:r>
              <a:rPr lang="en-US" altLang="zh-CN" sz="2400" dirty="0" err="1">
                <a:solidFill>
                  <a:srgbClr val="0070C0"/>
                </a:solidFill>
                <a:sym typeface="Symbol" panose="05050102010706020507" pitchFamily="18" charset="2"/>
              </a:rPr>
              <a:t>p+j</a:t>
            </a:r>
            <a:r>
              <a:rPr lang="en-US" altLang="zh-CN" sz="2400" dirty="0">
                <a:solidFill>
                  <a:srgbClr val="0070C0"/>
                </a:solidFill>
                <a:sym typeface="Symbol" panose="05050102010706020507" pitchFamily="18" charset="2"/>
              </a:rPr>
              <a:t>) </a:t>
            </a:r>
            <a:r>
              <a:rPr lang="zh-CN" altLang="en-US" sz="2400" dirty="0">
                <a:sym typeface="Symbol" panose="05050102010706020507" pitchFamily="18" charset="2"/>
              </a:rPr>
              <a:t>或</a:t>
            </a:r>
            <a:r>
              <a:rPr lang="en-US" altLang="zh-CN" sz="2400" dirty="0">
                <a:solidFill>
                  <a:schemeClr val="accent2"/>
                </a:solidFill>
              </a:rPr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p[0][j]</a:t>
            </a:r>
            <a:endParaRPr lang="en-US" altLang="zh-CN" sz="2400" dirty="0">
              <a:solidFill>
                <a:srgbClr val="0070C0"/>
              </a:solidFill>
            </a:endParaRPr>
          </a:p>
        </p:txBody>
      </p:sp>
      <p:sp>
        <p:nvSpPr>
          <p:cNvPr id="12298" name="Rectangle 62"/>
          <p:cNvSpPr>
            <a:spLocks noGrp="1" noChangeArrowheads="1"/>
          </p:cNvSpPr>
          <p:nvPr>
            <p:ph type="title" idx="4294967295"/>
          </p:nvPr>
        </p:nvSpPr>
        <p:spPr>
          <a:xfrm>
            <a:off x="1020762" y="468312"/>
            <a:ext cx="7437437" cy="468313"/>
          </a:xfrm>
        </p:spPr>
        <p:txBody>
          <a:bodyPr/>
          <a:lstStyle/>
          <a:p>
            <a:pPr algn="l" eaLnBrk="1" hangingPunct="1"/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例：指向一维数组的指针变量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行指针</a:t>
            </a:r>
            <a:r>
              <a:rPr lang="en-US" altLang="zh-CN" sz="2800" dirty="0">
                <a:solidFill>
                  <a:schemeClr val="tx1"/>
                </a:solidFill>
                <a:ea typeface="黑体" panose="02010609060101010101" pitchFamily="49" charset="-122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应用</a:t>
            </a:r>
            <a:endParaRPr lang="zh-CN" altLang="en-US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6" name="Group 64"/>
          <p:cNvGrpSpPr/>
          <p:nvPr/>
        </p:nvGrpSpPr>
        <p:grpSpPr bwMode="auto">
          <a:xfrm>
            <a:off x="4054475" y="5208587"/>
            <a:ext cx="419100" cy="1314450"/>
            <a:chOff x="2331" y="3026"/>
            <a:chExt cx="264" cy="828"/>
          </a:xfrm>
        </p:grpSpPr>
        <p:grpSp>
          <p:nvGrpSpPr>
            <p:cNvPr id="7" name="Group 16"/>
            <p:cNvGrpSpPr/>
            <p:nvPr/>
          </p:nvGrpSpPr>
          <p:grpSpPr bwMode="auto">
            <a:xfrm>
              <a:off x="2331" y="3026"/>
              <a:ext cx="132" cy="144"/>
              <a:chOff x="4920" y="2628"/>
              <a:chExt cx="132" cy="144"/>
            </a:xfrm>
          </p:grpSpPr>
          <p:sp>
            <p:nvSpPr>
              <p:cNvPr id="12312" name="Line 17"/>
              <p:cNvSpPr>
                <a:spLocks noChangeShapeType="1"/>
              </p:cNvSpPr>
              <p:nvPr/>
            </p:nvSpPr>
            <p:spPr bwMode="auto">
              <a:xfrm>
                <a:off x="4932" y="2628"/>
                <a:ext cx="120" cy="14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none" w="lg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13" name="Line 18"/>
              <p:cNvSpPr>
                <a:spLocks noChangeShapeType="1"/>
              </p:cNvSpPr>
              <p:nvPr/>
            </p:nvSpPr>
            <p:spPr bwMode="auto">
              <a:xfrm flipH="1">
                <a:off x="4920" y="2628"/>
                <a:ext cx="132" cy="13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none" w="lg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" name="Group 19"/>
            <p:cNvGrpSpPr/>
            <p:nvPr/>
          </p:nvGrpSpPr>
          <p:grpSpPr bwMode="auto">
            <a:xfrm>
              <a:off x="2331" y="3250"/>
              <a:ext cx="132" cy="144"/>
              <a:chOff x="4920" y="2628"/>
              <a:chExt cx="132" cy="144"/>
            </a:xfrm>
          </p:grpSpPr>
          <p:sp>
            <p:nvSpPr>
              <p:cNvPr id="12310" name="Line 20"/>
              <p:cNvSpPr>
                <a:spLocks noChangeShapeType="1"/>
              </p:cNvSpPr>
              <p:nvPr/>
            </p:nvSpPr>
            <p:spPr bwMode="auto">
              <a:xfrm>
                <a:off x="4932" y="2628"/>
                <a:ext cx="120" cy="14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none" w="lg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11" name="Line 21"/>
              <p:cNvSpPr>
                <a:spLocks noChangeShapeType="1"/>
              </p:cNvSpPr>
              <p:nvPr/>
            </p:nvSpPr>
            <p:spPr bwMode="auto">
              <a:xfrm flipH="1">
                <a:off x="4920" y="2628"/>
                <a:ext cx="132" cy="13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none" w="lg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" name="Group 22"/>
            <p:cNvGrpSpPr/>
            <p:nvPr/>
          </p:nvGrpSpPr>
          <p:grpSpPr bwMode="auto">
            <a:xfrm>
              <a:off x="2331" y="3474"/>
              <a:ext cx="132" cy="144"/>
              <a:chOff x="4920" y="2628"/>
              <a:chExt cx="132" cy="144"/>
            </a:xfrm>
          </p:grpSpPr>
          <p:sp>
            <p:nvSpPr>
              <p:cNvPr id="12308" name="Line 23"/>
              <p:cNvSpPr>
                <a:spLocks noChangeShapeType="1"/>
              </p:cNvSpPr>
              <p:nvPr/>
            </p:nvSpPr>
            <p:spPr bwMode="auto">
              <a:xfrm>
                <a:off x="4932" y="2628"/>
                <a:ext cx="120" cy="14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none" w="lg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09" name="Line 24"/>
              <p:cNvSpPr>
                <a:spLocks noChangeShapeType="1"/>
              </p:cNvSpPr>
              <p:nvPr/>
            </p:nvSpPr>
            <p:spPr bwMode="auto">
              <a:xfrm flipH="1">
                <a:off x="4920" y="2628"/>
                <a:ext cx="132" cy="13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none" w="lg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2307" name="Freeform 63"/>
            <p:cNvSpPr/>
            <p:nvPr/>
          </p:nvSpPr>
          <p:spPr bwMode="auto">
            <a:xfrm>
              <a:off x="2331" y="3698"/>
              <a:ext cx="264" cy="156"/>
            </a:xfrm>
            <a:custGeom>
              <a:avLst/>
              <a:gdLst>
                <a:gd name="T0" fmla="*/ 0 w 264"/>
                <a:gd name="T1" fmla="*/ 84 h 156"/>
                <a:gd name="T2" fmla="*/ 96 w 264"/>
                <a:gd name="T3" fmla="*/ 156 h 156"/>
                <a:gd name="T4" fmla="*/ 204 w 264"/>
                <a:gd name="T5" fmla="*/ 48 h 156"/>
                <a:gd name="T6" fmla="*/ 264 w 264"/>
                <a:gd name="T7" fmla="*/ 0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"/>
                <a:gd name="T13" fmla="*/ 0 h 156"/>
                <a:gd name="T14" fmla="*/ 264 w 264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" h="156">
                  <a:moveTo>
                    <a:pt x="0" y="84"/>
                  </a:moveTo>
                  <a:cubicBezTo>
                    <a:pt x="45" y="114"/>
                    <a:pt x="46" y="139"/>
                    <a:pt x="96" y="156"/>
                  </a:cubicBezTo>
                  <a:cubicBezTo>
                    <a:pt x="132" y="120"/>
                    <a:pt x="162" y="76"/>
                    <a:pt x="204" y="48"/>
                  </a:cubicBezTo>
                  <a:cubicBezTo>
                    <a:pt x="249" y="18"/>
                    <a:pt x="230" y="34"/>
                    <a:pt x="264" y="0"/>
                  </a:cubicBezTo>
                </a:path>
              </a:pathLst>
            </a:custGeom>
            <a:solidFill>
              <a:srgbClr val="CCFFFF"/>
            </a:solidFill>
            <a:ln w="38100">
              <a:solidFill>
                <a:srgbClr val="FF0000"/>
              </a:solidFill>
              <a:round/>
              <a:headEnd type="none" w="lg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51617" name="Text Box 65"/>
          <p:cNvSpPr txBox="1">
            <a:spLocks noChangeArrowheads="1"/>
          </p:cNvSpPr>
          <p:nvPr/>
        </p:nvSpPr>
        <p:spPr bwMode="auto">
          <a:xfrm>
            <a:off x="4189034" y="2638277"/>
            <a:ext cx="3297997" cy="463846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 sz="2400" dirty="0">
                <a:sym typeface="Symbol" panose="05050102010706020507" pitchFamily="18" charset="2"/>
              </a:rPr>
              <a:t></a:t>
            </a:r>
            <a:r>
              <a:rPr lang="en-US" altLang="zh-CN" sz="2400" dirty="0"/>
              <a:t>for(</a:t>
            </a:r>
            <a:r>
              <a:rPr lang="en-US" altLang="zh-CN" sz="2400" dirty="0">
                <a:solidFill>
                  <a:srgbClr val="0070C0"/>
                </a:solidFill>
              </a:rPr>
              <a:t>p=</a:t>
            </a:r>
            <a:r>
              <a:rPr lang="en-US" altLang="zh-CN" sz="2400" dirty="0" err="1">
                <a:solidFill>
                  <a:srgbClr val="0070C0"/>
                </a:solidFill>
              </a:rPr>
              <a:t>a</a:t>
            </a:r>
            <a:r>
              <a:rPr lang="en-US" altLang="zh-CN" sz="2400" dirty="0" err="1"/>
              <a:t>;p</a:t>
            </a:r>
            <a:r>
              <a:rPr lang="en-US" altLang="zh-CN" sz="2400" dirty="0"/>
              <a:t>&lt;a+3;</a:t>
            </a:r>
            <a:r>
              <a:rPr lang="en-US" altLang="zh-CN" sz="2400" dirty="0">
                <a:solidFill>
                  <a:srgbClr val="0070C0"/>
                </a:solidFill>
              </a:rPr>
              <a:t>p++</a:t>
            </a:r>
            <a:r>
              <a:rPr lang="en-US" altLang="zh-CN" sz="2400" dirty="0"/>
              <a:t>)</a:t>
            </a:r>
            <a:endParaRPr lang="en-US" altLang="zh-CN" sz="2400" dirty="0"/>
          </a:p>
        </p:txBody>
      </p:sp>
      <p:grpSp>
        <p:nvGrpSpPr>
          <p:cNvPr id="10" name="Group 69"/>
          <p:cNvGrpSpPr/>
          <p:nvPr/>
        </p:nvGrpSpPr>
        <p:grpSpPr bwMode="auto">
          <a:xfrm>
            <a:off x="6484938" y="6338887"/>
            <a:ext cx="1135062" cy="519113"/>
            <a:chOff x="4197" y="3800"/>
            <a:chExt cx="715" cy="327"/>
          </a:xfrm>
        </p:grpSpPr>
        <p:sp>
          <p:nvSpPr>
            <p:cNvPr id="12302" name="Line 67"/>
            <p:cNvSpPr>
              <a:spLocks noChangeShapeType="1"/>
            </p:cNvSpPr>
            <p:nvPr/>
          </p:nvSpPr>
          <p:spPr bwMode="auto">
            <a:xfrm>
              <a:off x="4624" y="3965"/>
              <a:ext cx="28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03" name="Text Box 68"/>
            <p:cNvSpPr txBox="1">
              <a:spLocks noChangeArrowheads="1"/>
            </p:cNvSpPr>
            <p:nvPr/>
          </p:nvSpPr>
          <p:spPr bwMode="auto">
            <a:xfrm>
              <a:off x="4197" y="3800"/>
              <a:ext cx="451" cy="327"/>
            </a:xfrm>
            <a:prstGeom prst="rect">
              <a:avLst/>
            </a:prstGeom>
            <a:noFill/>
            <a:ln w="38100">
              <a:noFill/>
              <a:miter lim="800000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 sz="2800">
                  <a:solidFill>
                    <a:srgbClr val="0000FF"/>
                  </a:solidFill>
                </a:rPr>
                <a:t>a+3</a:t>
              </a:r>
              <a:endParaRPr lang="en-US" altLang="zh-CN" sz="2800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15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51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151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1515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7" grpId="0" animBg="1" autoUpdateAnimBg="0"/>
      <p:bldP spid="151566" grpId="0" animBg="1" autoUpdateAnimBg="0"/>
      <p:bldP spid="151613" grpId="0" autoUpdateAnimBg="0" build="p"/>
      <p:bldP spid="151617" grpId="0" autoUpdateAnimBg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2"/>
          <p:cNvGrpSpPr/>
          <p:nvPr/>
        </p:nvGrpSpPr>
        <p:grpSpPr bwMode="auto">
          <a:xfrm>
            <a:off x="1324073" y="2351043"/>
            <a:ext cx="6546850" cy="3914774"/>
            <a:chOff x="1015" y="1241"/>
            <a:chExt cx="4124" cy="2466"/>
          </a:xfrm>
        </p:grpSpPr>
        <p:sp>
          <p:nvSpPr>
            <p:cNvPr id="47109" name="Rectangle 12"/>
            <p:cNvSpPr>
              <a:spLocks noChangeArrowheads="1"/>
            </p:cNvSpPr>
            <p:nvPr/>
          </p:nvSpPr>
          <p:spPr bwMode="auto">
            <a:xfrm>
              <a:off x="1174" y="1717"/>
              <a:ext cx="3777" cy="19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39966"/>
              </a:solidFill>
              <a:miter lim="800000"/>
              <a:headEnd type="none" w="lg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10" name="Line 13"/>
            <p:cNvSpPr>
              <a:spLocks noChangeShapeType="1"/>
            </p:cNvSpPr>
            <p:nvPr/>
          </p:nvSpPr>
          <p:spPr bwMode="auto">
            <a:xfrm flipH="1">
              <a:off x="2723" y="1701"/>
              <a:ext cx="12" cy="1978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 type="none" w="lg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11" name="Line 14"/>
            <p:cNvSpPr>
              <a:spLocks noChangeShapeType="1"/>
            </p:cNvSpPr>
            <p:nvPr/>
          </p:nvSpPr>
          <p:spPr bwMode="auto">
            <a:xfrm>
              <a:off x="1188" y="2086"/>
              <a:ext cx="3777" cy="0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 type="none" w="lg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12" name="Line 15"/>
            <p:cNvSpPr>
              <a:spLocks noChangeShapeType="1"/>
            </p:cNvSpPr>
            <p:nvPr/>
          </p:nvSpPr>
          <p:spPr bwMode="auto">
            <a:xfrm>
              <a:off x="1188" y="2406"/>
              <a:ext cx="3777" cy="0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 type="none" w="lg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13" name="Line 16"/>
            <p:cNvSpPr>
              <a:spLocks noChangeShapeType="1"/>
            </p:cNvSpPr>
            <p:nvPr/>
          </p:nvSpPr>
          <p:spPr bwMode="auto">
            <a:xfrm>
              <a:off x="1188" y="2726"/>
              <a:ext cx="3777" cy="0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 type="none" w="lg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14" name="Line 17"/>
            <p:cNvSpPr>
              <a:spLocks noChangeShapeType="1"/>
            </p:cNvSpPr>
            <p:nvPr/>
          </p:nvSpPr>
          <p:spPr bwMode="auto">
            <a:xfrm>
              <a:off x="1207" y="3045"/>
              <a:ext cx="3777" cy="0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 type="none" w="lg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15" name="Text Box 18"/>
            <p:cNvSpPr txBox="1">
              <a:spLocks noChangeArrowheads="1"/>
            </p:cNvSpPr>
            <p:nvPr/>
          </p:nvSpPr>
          <p:spPr bwMode="auto">
            <a:xfrm>
              <a:off x="1628" y="1755"/>
              <a:ext cx="504" cy="292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实参</a:t>
              </a:r>
              <a:endPara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7116" name="Text Box 19"/>
            <p:cNvSpPr txBox="1">
              <a:spLocks noChangeArrowheads="1"/>
            </p:cNvSpPr>
            <p:nvPr/>
          </p:nvSpPr>
          <p:spPr bwMode="auto">
            <a:xfrm>
              <a:off x="3487" y="1755"/>
              <a:ext cx="504" cy="292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形参</a:t>
              </a:r>
              <a:endPara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7117" name="Text Box 20"/>
            <p:cNvSpPr txBox="1">
              <a:spLocks noChangeArrowheads="1"/>
            </p:cNvSpPr>
            <p:nvPr/>
          </p:nvSpPr>
          <p:spPr bwMode="auto">
            <a:xfrm>
              <a:off x="2900" y="2096"/>
              <a:ext cx="1777" cy="292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en-US" sz="2400" dirty="0">
                  <a:solidFill>
                    <a:srgbClr val="C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数组名</a:t>
              </a:r>
              <a:r>
                <a:rPr lang="en-US" altLang="zh-CN" sz="2400" dirty="0" err="1">
                  <a:solidFill>
                    <a:srgbClr val="C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lang="en-US" altLang="zh-CN" sz="2400" dirty="0">
                  <a:solidFill>
                    <a:srgbClr val="C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x[][4]</a:t>
              </a:r>
              <a:endParaRPr lang="en-US" altLang="zh-CN" sz="24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7118" name="Text Box 21"/>
            <p:cNvSpPr txBox="1">
              <a:spLocks noChangeArrowheads="1"/>
            </p:cNvSpPr>
            <p:nvPr/>
          </p:nvSpPr>
          <p:spPr bwMode="auto">
            <a:xfrm>
              <a:off x="2900" y="2731"/>
              <a:ext cx="2069" cy="292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en-US" sz="2400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指针变量</a:t>
              </a:r>
              <a:r>
                <a:rPr lang="en-US" altLang="zh-CN" sz="2400" dirty="0" err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lang="en-US" altLang="zh-CN" sz="2400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(*q)[4]</a:t>
              </a:r>
              <a:endPara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7119" name="Text Box 22"/>
            <p:cNvSpPr txBox="1">
              <a:spLocks noChangeArrowheads="1"/>
            </p:cNvSpPr>
            <p:nvPr/>
          </p:nvSpPr>
          <p:spPr bwMode="auto">
            <a:xfrm>
              <a:off x="2900" y="2414"/>
              <a:ext cx="1777" cy="292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en-US" sz="2400" dirty="0">
                  <a:solidFill>
                    <a:srgbClr val="C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数组名</a:t>
              </a:r>
              <a:r>
                <a:rPr lang="en-US" altLang="zh-CN" sz="2400" dirty="0" err="1">
                  <a:solidFill>
                    <a:srgbClr val="C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lang="en-US" altLang="zh-CN" sz="2400" dirty="0">
                  <a:solidFill>
                    <a:srgbClr val="C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x[][4]</a:t>
              </a:r>
              <a:endParaRPr lang="en-US" altLang="zh-CN" sz="24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7120" name="Text Box 23"/>
            <p:cNvSpPr txBox="1">
              <a:spLocks noChangeArrowheads="1"/>
            </p:cNvSpPr>
            <p:nvPr/>
          </p:nvSpPr>
          <p:spPr bwMode="auto">
            <a:xfrm>
              <a:off x="2900" y="3048"/>
              <a:ext cx="1971" cy="292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en-US" sz="2400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指针变量</a:t>
              </a:r>
              <a:r>
                <a:rPr lang="en-US" altLang="zh-CN" sz="2400" dirty="0" err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lang="en-US" altLang="zh-CN" sz="2400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(*q)[4]</a:t>
              </a:r>
              <a:endParaRPr lang="en-US" altLang="zh-CN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7121" name="Text Box 24"/>
            <p:cNvSpPr txBox="1">
              <a:spLocks noChangeArrowheads="1"/>
            </p:cNvSpPr>
            <p:nvPr/>
          </p:nvSpPr>
          <p:spPr bwMode="auto">
            <a:xfrm>
              <a:off x="1494" y="2096"/>
              <a:ext cx="807" cy="292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en-US" sz="2400" dirty="0">
                  <a:solidFill>
                    <a:srgbClr val="C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数组名</a:t>
              </a:r>
              <a:r>
                <a:rPr lang="en-US" altLang="zh-CN" sz="2400" dirty="0">
                  <a:solidFill>
                    <a:srgbClr val="C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a</a:t>
              </a:r>
              <a:endParaRPr lang="en-US" altLang="zh-CN" sz="24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7122" name="Text Box 25"/>
            <p:cNvSpPr txBox="1">
              <a:spLocks noChangeArrowheads="1"/>
            </p:cNvSpPr>
            <p:nvPr/>
          </p:nvSpPr>
          <p:spPr bwMode="auto">
            <a:xfrm>
              <a:off x="1494" y="2750"/>
              <a:ext cx="807" cy="292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en-US" sz="2400" dirty="0">
                  <a:solidFill>
                    <a:srgbClr val="C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数组名</a:t>
              </a:r>
              <a:r>
                <a:rPr lang="en-US" altLang="zh-CN" sz="2400" dirty="0">
                  <a:solidFill>
                    <a:srgbClr val="C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a</a:t>
              </a:r>
              <a:endParaRPr lang="en-US" altLang="zh-CN" sz="24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7123" name="Text Box 26"/>
            <p:cNvSpPr txBox="1">
              <a:spLocks noChangeArrowheads="1"/>
            </p:cNvSpPr>
            <p:nvPr/>
          </p:nvSpPr>
          <p:spPr bwMode="auto">
            <a:xfrm>
              <a:off x="1525" y="2422"/>
              <a:ext cx="1058" cy="292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en-US" sz="2400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指针变量</a:t>
              </a:r>
              <a:r>
                <a:rPr lang="en-US" altLang="zh-CN" sz="2400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p</a:t>
              </a:r>
              <a:r>
                <a:rPr lang="en-US" altLang="zh-CN" sz="2400" baseline="-25000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7124" name="Text Box 27"/>
            <p:cNvSpPr txBox="1">
              <a:spLocks noChangeArrowheads="1"/>
            </p:cNvSpPr>
            <p:nvPr/>
          </p:nvSpPr>
          <p:spPr bwMode="auto">
            <a:xfrm>
              <a:off x="1525" y="3071"/>
              <a:ext cx="1058" cy="292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en-US" sz="2400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指针变量</a:t>
              </a:r>
              <a:r>
                <a:rPr lang="en-US" altLang="zh-CN" sz="2400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p</a:t>
              </a:r>
              <a:r>
                <a:rPr lang="en-US" altLang="zh-CN" sz="2400" baseline="-25000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en-US" altLang="zh-CN" sz="2400" baseline="-25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7125" name="Text Box 28"/>
            <p:cNvSpPr txBox="1">
              <a:spLocks noChangeArrowheads="1"/>
            </p:cNvSpPr>
            <p:nvPr/>
          </p:nvSpPr>
          <p:spPr bwMode="auto">
            <a:xfrm>
              <a:off x="1015" y="1241"/>
              <a:ext cx="4124" cy="525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若</a:t>
              </a:r>
              <a:r>
                <a:rPr lang="en-US" altLang="zh-CN" sz="2400" dirty="0">
                  <a:solidFill>
                    <a:srgbClr val="99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隶书" panose="02010509060101010101" pitchFamily="49" charset="-122"/>
                </a:rPr>
                <a:t>int   a[3][4];</a:t>
              </a:r>
              <a:r>
                <a:rPr lang="en-US" altLang="zh-CN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隶书" panose="02010509060101010101" pitchFamily="49" charset="-122"/>
                </a:rPr>
                <a:t>   </a:t>
              </a:r>
              <a:r>
                <a:rPr lang="en-US" altLang="zh-CN" sz="240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隶书" panose="02010509060101010101" pitchFamily="49" charset="-122"/>
                </a:rPr>
                <a:t>int  (*p</a:t>
              </a:r>
              <a:r>
                <a:rPr lang="en-US" altLang="zh-CN" sz="2400" baseline="-2500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隶书" panose="02010509060101010101" pitchFamily="49" charset="-122"/>
                </a:rPr>
                <a:t>1</a:t>
              </a:r>
              <a:r>
                <a:rPr lang="en-US" altLang="zh-CN" sz="240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隶书" panose="02010509060101010101" pitchFamily="49" charset="-122"/>
                </a:rPr>
                <a:t>)[4]=a;</a:t>
              </a:r>
              <a:r>
                <a:rPr lang="en-US" altLang="zh-CN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隶书" panose="02010509060101010101" pitchFamily="49" charset="-122"/>
                </a:rPr>
                <a:t>   </a:t>
              </a:r>
              <a:r>
                <a:rPr lang="en-US" altLang="zh-CN" sz="2400" dirty="0">
                  <a:solidFill>
                    <a:srgbClr val="007E3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隶书" panose="02010509060101010101" pitchFamily="49" charset="-122"/>
                </a:rPr>
                <a:t>int  *p</a:t>
              </a:r>
              <a:r>
                <a:rPr lang="en-US" altLang="zh-CN" sz="2400" baseline="-25000" dirty="0">
                  <a:solidFill>
                    <a:srgbClr val="007E3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隶书" panose="02010509060101010101" pitchFamily="49" charset="-122"/>
                </a:rPr>
                <a:t>2</a:t>
              </a:r>
              <a:r>
                <a:rPr lang="en-US" altLang="zh-CN" sz="2400" dirty="0">
                  <a:solidFill>
                    <a:srgbClr val="007E3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隶书" panose="02010509060101010101" pitchFamily="49" charset="-122"/>
                </a:rPr>
                <a:t>=a[0];</a:t>
              </a:r>
              <a:endParaRPr lang="en-US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隶书" panose="02010509060101010101" pitchFamily="49" charset="-122"/>
              </a:endParaRPr>
            </a:p>
            <a:p>
              <a:pPr eaLnBrk="1" hangingPunct="1"/>
              <a:r>
                <a:rPr lang="en-US" altLang="zh-CN" sz="24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隶书" panose="02010509060101010101" pitchFamily="49" charset="-122"/>
                </a:rPr>
                <a:t>     </a:t>
              </a:r>
              <a:endParaRPr lang="en-US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隶书" panose="02010509060101010101" pitchFamily="49" charset="-122"/>
              </a:endParaRPr>
            </a:p>
          </p:txBody>
        </p:sp>
        <p:sp>
          <p:nvSpPr>
            <p:cNvPr id="47126" name="Line 29"/>
            <p:cNvSpPr>
              <a:spLocks noChangeShapeType="1"/>
            </p:cNvSpPr>
            <p:nvPr/>
          </p:nvSpPr>
          <p:spPr bwMode="auto">
            <a:xfrm>
              <a:off x="1207" y="3381"/>
              <a:ext cx="3777" cy="0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 type="none" w="lg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27" name="Text Box 30"/>
            <p:cNvSpPr txBox="1">
              <a:spLocks noChangeArrowheads="1"/>
            </p:cNvSpPr>
            <p:nvPr/>
          </p:nvSpPr>
          <p:spPr bwMode="auto">
            <a:xfrm>
              <a:off x="1517" y="3411"/>
              <a:ext cx="1090" cy="292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en-US" sz="2400" dirty="0">
                  <a:solidFill>
                    <a:srgbClr val="007E39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指针变量</a:t>
              </a:r>
              <a:r>
                <a:rPr lang="en-US" altLang="zh-CN" sz="2400" dirty="0">
                  <a:solidFill>
                    <a:srgbClr val="007E39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p</a:t>
              </a:r>
              <a:r>
                <a:rPr lang="en-US" altLang="zh-CN" sz="2400" baseline="-25000" dirty="0">
                  <a:solidFill>
                    <a:srgbClr val="007E39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en-US" altLang="zh-CN" sz="2400" baseline="-25000" dirty="0">
                <a:solidFill>
                  <a:srgbClr val="007E39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7128" name="Text Box 31"/>
            <p:cNvSpPr txBox="1">
              <a:spLocks noChangeArrowheads="1"/>
            </p:cNvSpPr>
            <p:nvPr/>
          </p:nvSpPr>
          <p:spPr bwMode="auto">
            <a:xfrm>
              <a:off x="2900" y="3411"/>
              <a:ext cx="1580" cy="292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en-US" sz="2400" dirty="0">
                  <a:solidFill>
                    <a:srgbClr val="007E39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指针变量</a:t>
              </a:r>
              <a:r>
                <a:rPr lang="en-US" altLang="zh-CN" sz="2400" dirty="0" err="1">
                  <a:solidFill>
                    <a:srgbClr val="007E39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lang="en-US" altLang="zh-CN" sz="2400" dirty="0">
                  <a:solidFill>
                    <a:srgbClr val="007E39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*q</a:t>
              </a:r>
              <a:endParaRPr lang="en-US" altLang="zh-CN" sz="2400" dirty="0">
                <a:solidFill>
                  <a:srgbClr val="007E39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47108" name="Rectangle 37"/>
          <p:cNvSpPr>
            <a:spLocks noChangeArrowheads="1"/>
          </p:cNvSpPr>
          <p:nvPr/>
        </p:nvSpPr>
        <p:spPr bwMode="auto">
          <a:xfrm>
            <a:off x="1400037" y="1762875"/>
            <a:ext cx="7069138" cy="5572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eaLnBrk="1" hangingPunct="1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通过</a:t>
            </a:r>
            <a:r>
              <a:rPr lang="zh-CN" altLang="en-US" sz="2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指针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引用</a:t>
            </a:r>
            <a:r>
              <a:rPr lang="zh-CN" altLang="en-US" sz="2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二维数组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的几种形式： 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Rectangle 9"/>
          <p:cNvSpPr txBox="1">
            <a:spLocks noChangeArrowheads="1"/>
          </p:cNvSpPr>
          <p:nvPr/>
        </p:nvSpPr>
        <p:spPr bwMode="auto">
          <a:xfrm>
            <a:off x="1074131" y="1138283"/>
            <a:ext cx="6995737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3.</a:t>
            </a:r>
            <a:r>
              <a:rPr lang="zh-CN" altLang="en-US" dirty="0">
                <a:ea typeface="宋体" panose="02010600030101010101" pitchFamily="2" charset="-122"/>
              </a:rPr>
              <a:t>二维数组名或行指针作函数的形参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4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448991" y="358775"/>
            <a:ext cx="8695009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例：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个学生各学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门课，计算总平均分，并输出第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个学生成绩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3615" name="Text Box 15"/>
          <p:cNvSpPr txBox="1">
            <a:spLocks noChangeArrowheads="1"/>
          </p:cNvSpPr>
          <p:nvPr/>
        </p:nvSpPr>
        <p:spPr bwMode="auto">
          <a:xfrm>
            <a:off x="573088" y="1314450"/>
            <a:ext cx="3966150" cy="2862322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average(float  *</a:t>
            </a:r>
            <a:r>
              <a:rPr lang="en-US" altLang="zh-CN" sz="20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p,int</a:t>
            </a:r>
            <a:r>
              <a:rPr lang="en-US" altLang="zh-CN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n);</a:t>
            </a:r>
            <a:endParaRPr lang="en-US" altLang="zh-CN" sz="2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search(float  (*p)[4],</a:t>
            </a:r>
            <a:r>
              <a:rPr lang="en-US" altLang="zh-CN" sz="20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n);</a:t>
            </a:r>
            <a:endParaRPr lang="en-US" altLang="zh-CN" sz="2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main()</a:t>
            </a:r>
            <a:endParaRPr lang="en-US" altLang="zh-CN" sz="20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000" dirty="0"/>
              <a:t>{float score[3][4]=</a:t>
            </a:r>
            <a:endParaRPr lang="en-US" altLang="zh-CN" sz="2000" dirty="0"/>
          </a:p>
          <a:p>
            <a:r>
              <a:rPr lang="en-US" altLang="zh-CN" sz="2000" dirty="0"/>
              <a:t>{{65,67,79,60},{80,87,90,81},</a:t>
            </a:r>
            <a:endParaRPr lang="en-US" altLang="zh-CN" sz="2000" dirty="0"/>
          </a:p>
          <a:p>
            <a:r>
              <a:rPr lang="en-US" altLang="zh-CN" sz="2000" dirty="0"/>
              <a:t>{90,99,100,98}};</a:t>
            </a:r>
            <a:endParaRPr lang="en-US" altLang="zh-CN" sz="2000" dirty="0"/>
          </a:p>
          <a:p>
            <a:r>
              <a:rPr lang="en-US" altLang="zh-CN" sz="2000" dirty="0"/>
              <a:t>   average(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*score</a:t>
            </a:r>
            <a:r>
              <a:rPr lang="en-US" altLang="zh-CN" sz="2000" dirty="0"/>
              <a:t>,12);</a:t>
            </a:r>
            <a:endParaRPr lang="en-US" altLang="zh-CN" sz="2000" dirty="0"/>
          </a:p>
          <a:p>
            <a:r>
              <a:rPr lang="en-US" altLang="zh-CN" sz="2000" dirty="0"/>
              <a:t>   search(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score</a:t>
            </a:r>
            <a:r>
              <a:rPr lang="en-US" altLang="zh-CN" sz="2000" dirty="0"/>
              <a:t>,2);</a:t>
            </a:r>
            <a:endParaRPr lang="en-US" altLang="zh-CN" sz="2000" dirty="0"/>
          </a:p>
          <a:p>
            <a:r>
              <a:rPr lang="en-US" altLang="zh-CN" sz="2000" dirty="0"/>
              <a:t>}</a:t>
            </a:r>
            <a:endParaRPr lang="en-US" altLang="zh-CN" sz="2000" dirty="0"/>
          </a:p>
        </p:txBody>
      </p:sp>
      <p:sp>
        <p:nvSpPr>
          <p:cNvPr id="153616" name="Text Box 16"/>
          <p:cNvSpPr txBox="1">
            <a:spLocks noChangeArrowheads="1"/>
          </p:cNvSpPr>
          <p:nvPr/>
        </p:nvSpPr>
        <p:spPr bwMode="auto">
          <a:xfrm>
            <a:off x="5006975" y="1216025"/>
            <a:ext cx="3933825" cy="4062651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 type="none" w="lg" len="lg"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average(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 *</a:t>
            </a:r>
            <a:r>
              <a:rPr lang="en-US" altLang="zh-CN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,int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n)</a:t>
            </a:r>
            <a:endParaRPr lang="en-US" altLang="zh-CN" sz="20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000" dirty="0"/>
              <a:t>{ float  </a:t>
            </a:r>
            <a:r>
              <a:rPr lang="en-US" altLang="zh-CN" sz="20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*q=p</a:t>
            </a:r>
            <a:r>
              <a:rPr lang="en-US" altLang="zh-CN" sz="2000" dirty="0"/>
              <a:t>, sum=0,a;</a:t>
            </a:r>
            <a:endParaRPr lang="en-US" altLang="zh-CN" sz="2000" dirty="0"/>
          </a:p>
          <a:p>
            <a:r>
              <a:rPr lang="en-US" altLang="zh-CN" sz="2000" dirty="0"/>
              <a:t>   for(;</a:t>
            </a:r>
            <a:r>
              <a:rPr lang="en-US" altLang="zh-CN" sz="20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q&lt;</a:t>
            </a:r>
            <a:r>
              <a:rPr lang="en-US" altLang="zh-CN" sz="2000" dirty="0" err="1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p+n</a:t>
            </a:r>
            <a:r>
              <a:rPr lang="en-US" altLang="zh-CN" sz="2000" dirty="0" err="1"/>
              <a:t>;</a:t>
            </a:r>
            <a:r>
              <a:rPr lang="en-US" altLang="zh-CN" sz="2000" dirty="0" err="1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</a:t>
            </a:r>
            <a:r>
              <a:rPr lang="en-US" altLang="zh-CN" sz="20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++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r>
              <a:rPr lang="en-US" altLang="zh-CN" sz="2000" dirty="0"/>
              <a:t>        sum=sum+(</a:t>
            </a:r>
            <a:r>
              <a:rPr lang="en-US" altLang="zh-CN" sz="20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*q</a:t>
            </a:r>
            <a:r>
              <a:rPr lang="en-US" altLang="zh-CN" sz="2000" dirty="0"/>
              <a:t>);</a:t>
            </a:r>
            <a:endParaRPr lang="en-US" altLang="zh-CN" sz="2000" dirty="0"/>
          </a:p>
          <a:p>
            <a:r>
              <a:rPr lang="en-US" altLang="zh-CN" sz="2000" dirty="0"/>
              <a:t>    a=sum/n;</a:t>
            </a:r>
            <a:endParaRPr lang="en-US" altLang="zh-CN" sz="2000" dirty="0"/>
          </a:p>
          <a:p>
            <a:r>
              <a:rPr lang="en-US" altLang="zh-CN" sz="2000" dirty="0"/>
              <a:t>   cout&lt;&lt;"average=“&lt;&lt;a&lt;&lt;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r>
              <a:rPr lang="en-US" altLang="zh-CN" sz="2000" dirty="0"/>
              <a:t>}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search(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  (*p)[4]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n)</a:t>
            </a:r>
            <a:endParaRPr lang="en-US" altLang="zh-CN" sz="20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000" dirty="0"/>
              <a:t>{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r>
              <a:rPr lang="en-US" altLang="zh-CN" sz="2000" dirty="0"/>
              <a:t>    cout&lt;&lt;" No:“&lt;&lt;n&lt;&lt;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r>
              <a:rPr lang="en-US" altLang="zh-CN" sz="2000" dirty="0"/>
              <a:t>    for(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=0;i&lt;4;i++)</a:t>
            </a:r>
            <a:endParaRPr lang="en-US" altLang="zh-CN" sz="2000" dirty="0"/>
          </a:p>
          <a:p>
            <a:r>
              <a:rPr lang="en-US" altLang="zh-CN" sz="2000" dirty="0"/>
              <a:t>        cout&lt;&lt;</a:t>
            </a:r>
            <a:r>
              <a:rPr lang="en-US" altLang="zh-CN" sz="20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p[n-1][</a:t>
            </a:r>
            <a:r>
              <a:rPr lang="en-US" altLang="zh-CN" sz="2000" dirty="0" err="1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0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en-US" altLang="zh-CN" sz="2000" dirty="0"/>
              <a:t>&lt;&lt;“</a:t>
            </a:r>
            <a:r>
              <a:rPr lang="en-US" altLang="zh-CN" sz="20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000" dirty="0"/>
              <a:t>“;</a:t>
            </a:r>
            <a:endParaRPr lang="en-US" altLang="zh-CN" sz="2000" dirty="0"/>
          </a:p>
          <a:p>
            <a:r>
              <a:rPr lang="en-US" altLang="zh-CN" dirty="0"/>
              <a:t>}</a:t>
            </a:r>
            <a:endParaRPr lang="en-US" altLang="zh-CN" dirty="0"/>
          </a:p>
        </p:txBody>
      </p:sp>
      <p:sp>
        <p:nvSpPr>
          <p:cNvPr id="153620" name="AutoShape 20"/>
          <p:cNvSpPr>
            <a:spLocks noChangeArrowheads="1"/>
          </p:cNvSpPr>
          <p:nvPr/>
        </p:nvSpPr>
        <p:spPr bwMode="auto">
          <a:xfrm>
            <a:off x="1687513" y="4657725"/>
            <a:ext cx="1133475" cy="495300"/>
          </a:xfrm>
          <a:prstGeom prst="wedgeRectCallout">
            <a:avLst>
              <a:gd name="adj1" fmla="val -19468"/>
              <a:gd name="adj2" fmla="val -216025"/>
            </a:avLst>
          </a:prstGeom>
          <a:solidFill>
            <a:schemeClr val="bg1"/>
          </a:solidFill>
          <a:ln w="38100">
            <a:solidFill>
              <a:srgbClr val="0000FF"/>
            </a:solidFill>
            <a:miter lim="800000"/>
            <a:headEnd type="none" w="lg" len="lg"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zh-CN" altLang="en-US">
                <a:ea typeface="隶书" panose="02010509060101010101" pitchFamily="49" charset="-122"/>
              </a:rPr>
              <a:t>行指针</a:t>
            </a:r>
            <a:endParaRPr lang="zh-CN" altLang="en-US">
              <a:ea typeface="隶书" panose="02010509060101010101" pitchFamily="49" charset="-122"/>
            </a:endParaRPr>
          </a:p>
        </p:txBody>
      </p:sp>
      <p:sp>
        <p:nvSpPr>
          <p:cNvPr id="153618" name="AutoShape 18"/>
          <p:cNvSpPr>
            <a:spLocks noChangeArrowheads="1"/>
          </p:cNvSpPr>
          <p:nvPr/>
        </p:nvSpPr>
        <p:spPr bwMode="auto">
          <a:xfrm>
            <a:off x="2767013" y="904875"/>
            <a:ext cx="1438275" cy="495300"/>
          </a:xfrm>
          <a:prstGeom prst="wedgeRectCallout">
            <a:avLst>
              <a:gd name="adj1" fmla="val -94312"/>
              <a:gd name="adj2" fmla="val 47414"/>
            </a:avLst>
          </a:prstGeom>
          <a:solidFill>
            <a:schemeClr val="bg1"/>
          </a:solidFill>
          <a:ln w="38100">
            <a:solidFill>
              <a:srgbClr val="0000FF"/>
            </a:solidFill>
            <a:miter lim="800000"/>
            <a:headEnd type="none" w="lg" len="lg"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zh-CN" altLang="en-US" dirty="0">
                <a:ea typeface="隶书" panose="02010509060101010101" pitchFamily="49" charset="-122"/>
              </a:rPr>
              <a:t>函数说明</a:t>
            </a:r>
            <a:endParaRPr lang="zh-CN" altLang="en-US" dirty="0">
              <a:ea typeface="隶书" panose="02010509060101010101" pitchFamily="49" charset="-122"/>
            </a:endParaRPr>
          </a:p>
        </p:txBody>
      </p:sp>
      <p:grpSp>
        <p:nvGrpSpPr>
          <p:cNvPr id="2" name="Group 23"/>
          <p:cNvGrpSpPr/>
          <p:nvPr/>
        </p:nvGrpSpPr>
        <p:grpSpPr bwMode="auto">
          <a:xfrm>
            <a:off x="1958975" y="5153025"/>
            <a:ext cx="2257425" cy="1657350"/>
            <a:chOff x="4338" y="1223"/>
            <a:chExt cx="1723" cy="1044"/>
          </a:xfrm>
        </p:grpSpPr>
        <p:sp>
          <p:nvSpPr>
            <p:cNvPr id="13330" name="Rectangle 24"/>
            <p:cNvSpPr>
              <a:spLocks noChangeArrowheads="1"/>
            </p:cNvSpPr>
            <p:nvPr/>
          </p:nvSpPr>
          <p:spPr bwMode="auto">
            <a:xfrm>
              <a:off x="4338" y="1223"/>
              <a:ext cx="1712" cy="10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zh-CN" altLang="zh-CN" sz="2000"/>
            </a:p>
          </p:txBody>
        </p:sp>
        <p:sp>
          <p:nvSpPr>
            <p:cNvPr id="13331" name="Line 25"/>
            <p:cNvSpPr>
              <a:spLocks noChangeShapeType="1"/>
            </p:cNvSpPr>
            <p:nvPr/>
          </p:nvSpPr>
          <p:spPr bwMode="auto">
            <a:xfrm>
              <a:off x="4349" y="1601"/>
              <a:ext cx="17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2" name="Line 26"/>
            <p:cNvSpPr>
              <a:spLocks noChangeShapeType="1"/>
            </p:cNvSpPr>
            <p:nvPr/>
          </p:nvSpPr>
          <p:spPr bwMode="auto">
            <a:xfrm>
              <a:off x="4338" y="1934"/>
              <a:ext cx="17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3" name="Line 27"/>
            <p:cNvSpPr>
              <a:spLocks noChangeShapeType="1"/>
            </p:cNvSpPr>
            <p:nvPr/>
          </p:nvSpPr>
          <p:spPr bwMode="auto">
            <a:xfrm>
              <a:off x="5194" y="1223"/>
              <a:ext cx="0" cy="10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4" name="Line 28"/>
            <p:cNvSpPr>
              <a:spLocks noChangeShapeType="1"/>
            </p:cNvSpPr>
            <p:nvPr/>
          </p:nvSpPr>
          <p:spPr bwMode="auto">
            <a:xfrm>
              <a:off x="4749" y="1223"/>
              <a:ext cx="0" cy="10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5" name="Line 29"/>
            <p:cNvSpPr>
              <a:spLocks noChangeShapeType="1"/>
            </p:cNvSpPr>
            <p:nvPr/>
          </p:nvSpPr>
          <p:spPr bwMode="auto">
            <a:xfrm>
              <a:off x="5627" y="1223"/>
              <a:ext cx="0" cy="10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6" name="Text Box 30"/>
            <p:cNvSpPr txBox="1">
              <a:spLocks noChangeArrowheads="1"/>
            </p:cNvSpPr>
            <p:nvPr/>
          </p:nvSpPr>
          <p:spPr bwMode="auto">
            <a:xfrm>
              <a:off x="4372" y="1309"/>
              <a:ext cx="334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65</a:t>
              </a:r>
              <a:endParaRPr lang="en-US" altLang="zh-CN" sz="2000"/>
            </a:p>
          </p:txBody>
        </p:sp>
        <p:sp>
          <p:nvSpPr>
            <p:cNvPr id="13337" name="Text Box 31"/>
            <p:cNvSpPr txBox="1">
              <a:spLocks noChangeArrowheads="1"/>
            </p:cNvSpPr>
            <p:nvPr/>
          </p:nvSpPr>
          <p:spPr bwMode="auto">
            <a:xfrm>
              <a:off x="4812" y="1305"/>
              <a:ext cx="334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52</a:t>
              </a:r>
              <a:endParaRPr lang="en-US" altLang="zh-CN" sz="2000"/>
            </a:p>
          </p:txBody>
        </p:sp>
        <p:sp>
          <p:nvSpPr>
            <p:cNvPr id="13338" name="Text Box 32"/>
            <p:cNvSpPr txBox="1">
              <a:spLocks noChangeArrowheads="1"/>
            </p:cNvSpPr>
            <p:nvPr/>
          </p:nvSpPr>
          <p:spPr bwMode="auto">
            <a:xfrm>
              <a:off x="5223" y="1294"/>
              <a:ext cx="334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79</a:t>
              </a:r>
              <a:endParaRPr lang="en-US" altLang="zh-CN" sz="2000"/>
            </a:p>
          </p:txBody>
        </p:sp>
        <p:sp>
          <p:nvSpPr>
            <p:cNvPr id="13339" name="Text Box 33"/>
            <p:cNvSpPr txBox="1">
              <a:spLocks noChangeArrowheads="1"/>
            </p:cNvSpPr>
            <p:nvPr/>
          </p:nvSpPr>
          <p:spPr bwMode="auto">
            <a:xfrm>
              <a:off x="5668" y="1294"/>
              <a:ext cx="335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60</a:t>
              </a:r>
              <a:endParaRPr lang="en-US" altLang="zh-CN" sz="2000"/>
            </a:p>
          </p:txBody>
        </p:sp>
        <p:sp>
          <p:nvSpPr>
            <p:cNvPr id="13340" name="Text Box 34"/>
            <p:cNvSpPr txBox="1">
              <a:spLocks noChangeArrowheads="1"/>
            </p:cNvSpPr>
            <p:nvPr/>
          </p:nvSpPr>
          <p:spPr bwMode="auto">
            <a:xfrm>
              <a:off x="4368" y="1650"/>
              <a:ext cx="335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80</a:t>
              </a:r>
              <a:endParaRPr lang="en-US" altLang="zh-CN" sz="2000"/>
            </a:p>
          </p:txBody>
        </p:sp>
        <p:sp>
          <p:nvSpPr>
            <p:cNvPr id="13341" name="Text Box 35"/>
            <p:cNvSpPr txBox="1">
              <a:spLocks noChangeArrowheads="1"/>
            </p:cNvSpPr>
            <p:nvPr/>
          </p:nvSpPr>
          <p:spPr bwMode="auto">
            <a:xfrm>
              <a:off x="4801" y="1660"/>
              <a:ext cx="334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87</a:t>
              </a:r>
              <a:endParaRPr lang="en-US" altLang="zh-CN" sz="2000"/>
            </a:p>
          </p:txBody>
        </p:sp>
        <p:sp>
          <p:nvSpPr>
            <p:cNvPr id="13342" name="Text Box 36"/>
            <p:cNvSpPr txBox="1">
              <a:spLocks noChangeArrowheads="1"/>
            </p:cNvSpPr>
            <p:nvPr/>
          </p:nvSpPr>
          <p:spPr bwMode="auto">
            <a:xfrm>
              <a:off x="5235" y="1660"/>
              <a:ext cx="334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90</a:t>
              </a:r>
              <a:endParaRPr lang="en-US" altLang="zh-CN" sz="2000"/>
            </a:p>
          </p:txBody>
        </p:sp>
        <p:sp>
          <p:nvSpPr>
            <p:cNvPr id="13343" name="Text Box 37"/>
            <p:cNvSpPr txBox="1">
              <a:spLocks noChangeArrowheads="1"/>
            </p:cNvSpPr>
            <p:nvPr/>
          </p:nvSpPr>
          <p:spPr bwMode="auto">
            <a:xfrm>
              <a:off x="5679" y="1671"/>
              <a:ext cx="335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81</a:t>
              </a:r>
              <a:endParaRPr lang="en-US" altLang="zh-CN" sz="2000"/>
            </a:p>
          </p:txBody>
        </p:sp>
        <p:sp>
          <p:nvSpPr>
            <p:cNvPr id="13344" name="Text Box 38"/>
            <p:cNvSpPr txBox="1">
              <a:spLocks noChangeArrowheads="1"/>
            </p:cNvSpPr>
            <p:nvPr/>
          </p:nvSpPr>
          <p:spPr bwMode="auto">
            <a:xfrm>
              <a:off x="4390" y="1982"/>
              <a:ext cx="335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90</a:t>
              </a:r>
              <a:endParaRPr lang="en-US" altLang="zh-CN" sz="2000"/>
            </a:p>
          </p:txBody>
        </p:sp>
        <p:sp>
          <p:nvSpPr>
            <p:cNvPr id="13345" name="Text Box 39"/>
            <p:cNvSpPr txBox="1">
              <a:spLocks noChangeArrowheads="1"/>
            </p:cNvSpPr>
            <p:nvPr/>
          </p:nvSpPr>
          <p:spPr bwMode="auto">
            <a:xfrm>
              <a:off x="4768" y="1982"/>
              <a:ext cx="335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99</a:t>
              </a:r>
              <a:endParaRPr lang="en-US" altLang="zh-CN" sz="2000"/>
            </a:p>
          </p:txBody>
        </p:sp>
        <p:sp>
          <p:nvSpPr>
            <p:cNvPr id="13346" name="Text Box 40"/>
            <p:cNvSpPr txBox="1">
              <a:spLocks noChangeArrowheads="1"/>
            </p:cNvSpPr>
            <p:nvPr/>
          </p:nvSpPr>
          <p:spPr bwMode="auto">
            <a:xfrm>
              <a:off x="5185" y="1983"/>
              <a:ext cx="431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100</a:t>
              </a:r>
              <a:endParaRPr lang="en-US" altLang="zh-CN" sz="2000"/>
            </a:p>
          </p:txBody>
        </p:sp>
        <p:sp>
          <p:nvSpPr>
            <p:cNvPr id="13347" name="Text Box 41"/>
            <p:cNvSpPr txBox="1">
              <a:spLocks noChangeArrowheads="1"/>
            </p:cNvSpPr>
            <p:nvPr/>
          </p:nvSpPr>
          <p:spPr bwMode="auto">
            <a:xfrm>
              <a:off x="5679" y="1993"/>
              <a:ext cx="335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98</a:t>
              </a:r>
              <a:endParaRPr lang="en-US" altLang="zh-CN" sz="2000"/>
            </a:p>
          </p:txBody>
        </p:sp>
      </p:grpSp>
      <p:grpSp>
        <p:nvGrpSpPr>
          <p:cNvPr id="3" name="Group 47"/>
          <p:cNvGrpSpPr/>
          <p:nvPr/>
        </p:nvGrpSpPr>
        <p:grpSpPr bwMode="auto">
          <a:xfrm>
            <a:off x="1331913" y="4930775"/>
            <a:ext cx="620712" cy="396875"/>
            <a:chOff x="883" y="3136"/>
            <a:chExt cx="391" cy="250"/>
          </a:xfrm>
        </p:grpSpPr>
        <p:sp>
          <p:nvSpPr>
            <p:cNvPr id="13328" name="Line 42"/>
            <p:cNvSpPr>
              <a:spLocks noChangeShapeType="1"/>
            </p:cNvSpPr>
            <p:nvPr/>
          </p:nvSpPr>
          <p:spPr bwMode="auto">
            <a:xfrm>
              <a:off x="1052" y="3286"/>
              <a:ext cx="22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9" name="Text Box 43"/>
            <p:cNvSpPr txBox="1">
              <a:spLocks noChangeArrowheads="1"/>
            </p:cNvSpPr>
            <p:nvPr/>
          </p:nvSpPr>
          <p:spPr bwMode="auto">
            <a:xfrm>
              <a:off x="883" y="313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accent2"/>
                  </a:solidFill>
                </a:rPr>
                <a:t>p</a:t>
              </a:r>
              <a:endParaRPr lang="en-US" altLang="zh-CN" sz="2000">
                <a:solidFill>
                  <a:schemeClr val="accent2"/>
                </a:solidFill>
              </a:endParaRPr>
            </a:p>
          </p:txBody>
        </p:sp>
      </p:grpSp>
      <p:sp>
        <p:nvSpPr>
          <p:cNvPr id="153648" name="Text Box 48"/>
          <p:cNvSpPr txBox="1">
            <a:spLocks noChangeArrowheads="1"/>
          </p:cNvSpPr>
          <p:nvPr/>
        </p:nvSpPr>
        <p:spPr bwMode="auto">
          <a:xfrm>
            <a:off x="5588592" y="5647661"/>
            <a:ext cx="3050911" cy="833178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</a:ln>
        </p:spPr>
        <p:txBody>
          <a:bodyPr wrap="square" lIns="90000" tIns="46800" rIns="90000" bIns="46800" anchor="ctr">
            <a:spAutoFit/>
          </a:bodyPr>
          <a:lstStyle/>
          <a:p>
            <a:pPr algn="ctr"/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p[n][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</a:t>
            </a:r>
            <a:r>
              <a:rPr lang="en-US" altLang="zh-CN" sz="2400" dirty="0"/>
              <a:t> *(*(</a:t>
            </a:r>
            <a:r>
              <a:rPr lang="en-US" altLang="zh-CN" sz="2400" dirty="0" err="1"/>
              <a:t>p+n</a:t>
            </a:r>
            <a:r>
              <a:rPr lang="en-US" altLang="zh-CN" sz="2400" dirty="0"/>
              <a:t>)+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algn="ctr"/>
            <a:r>
              <a:rPr lang="en-US" altLang="zh-CN" sz="2400" dirty="0">
                <a:sym typeface="Symbol" panose="05050102010706020507" pitchFamily="18" charset="2"/>
              </a:rPr>
              <a:t>        </a:t>
            </a:r>
            <a:r>
              <a:rPr lang="en-US" altLang="zh-CN" sz="2400" dirty="0"/>
              <a:t> *(p[n]</a:t>
            </a:r>
            <a:r>
              <a:rPr lang="en-US" altLang="zh-CN" sz="2400" dirty="0">
                <a:sym typeface="Symbol" panose="05050102010706020507" pitchFamily="18" charset="2"/>
              </a:rPr>
              <a:t>+</a:t>
            </a:r>
            <a:r>
              <a:rPr lang="en-US" altLang="zh-CN" sz="2400" dirty="0" err="1"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endParaRPr lang="en-US" altLang="zh-CN" sz="2400" dirty="0">
              <a:solidFill>
                <a:schemeClr val="accent2"/>
              </a:solidFill>
            </a:endParaRPr>
          </a:p>
        </p:txBody>
      </p:sp>
      <p:sp>
        <p:nvSpPr>
          <p:cNvPr id="35" name="AutoShape 19"/>
          <p:cNvSpPr>
            <a:spLocks noChangeArrowheads="1"/>
          </p:cNvSpPr>
          <p:nvPr/>
        </p:nvSpPr>
        <p:spPr bwMode="auto">
          <a:xfrm>
            <a:off x="3175469" y="2877242"/>
            <a:ext cx="1079440" cy="371513"/>
          </a:xfrm>
          <a:prstGeom prst="wedgeRectCallout">
            <a:avLst>
              <a:gd name="adj1" fmla="val -100812"/>
              <a:gd name="adj2" fmla="val 48779"/>
            </a:avLst>
          </a:prstGeom>
          <a:solidFill>
            <a:schemeClr val="bg1"/>
          </a:solidFill>
          <a:ln w="38100">
            <a:solidFill>
              <a:srgbClr val="0000FF"/>
            </a:solidFill>
            <a:miter lim="800000"/>
            <a:headEnd type="none" w="lg" len="lg"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en-US" altLang="zh-CN" dirty="0">
                <a:ea typeface="隶书" panose="02010509060101010101" pitchFamily="49" charset="-122"/>
              </a:rPr>
              <a:t>score[0]</a:t>
            </a:r>
            <a:endParaRPr lang="zh-CN" altLang="en-US" dirty="0"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36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36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536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536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536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15" grpId="0" animBg="1" autoUpdateAnimBg="0"/>
      <p:bldP spid="153616" grpId="0" animBg="1" autoUpdateAnimBg="0"/>
      <p:bldP spid="153620" grpId="0" animBg="1" autoUpdateAnimBg="0"/>
      <p:bldP spid="153618" grpId="0" animBg="1" autoUpdateAnimBg="0"/>
      <p:bldP spid="153648" grpId="0" animBg="1" autoUpdateAnimBg="0"/>
      <p:bldP spid="35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ChangeArrowheads="1"/>
          </p:cNvSpPr>
          <p:nvPr/>
        </p:nvSpPr>
        <p:spPr bwMode="auto">
          <a:xfrm>
            <a:off x="1117600" y="1908000"/>
            <a:ext cx="5715000" cy="485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zh-CN" altLang="en-US" sz="2400" dirty="0">
                <a:ea typeface="隶书" panose="02010509060101010101" pitchFamily="49" charset="-122"/>
              </a:rPr>
              <a:t>如有：   </a:t>
            </a:r>
            <a:r>
              <a:rPr lang="en-US" altLang="zh-CN" sz="2400" dirty="0" err="1">
                <a:ea typeface="隶书" panose="02010509060101010101" pitchFamily="49" charset="-122"/>
              </a:rPr>
              <a:t>int</a:t>
            </a:r>
            <a:r>
              <a:rPr lang="en-US" altLang="zh-CN" sz="2400" dirty="0">
                <a:ea typeface="隶书" panose="02010509060101010101" pitchFamily="49" charset="-122"/>
              </a:rPr>
              <a:t>  a[5][10]</a:t>
            </a:r>
            <a:r>
              <a:rPr lang="zh-CN" altLang="en-US" sz="2400" dirty="0">
                <a:ea typeface="隶书" panose="02010509060101010101" pitchFamily="49" charset="-122"/>
              </a:rPr>
              <a:t>，</a:t>
            </a:r>
            <a:r>
              <a:rPr lang="en-US" altLang="zh-CN" sz="2400" dirty="0">
                <a:solidFill>
                  <a:srgbClr val="0000FF"/>
                </a:solidFill>
                <a:ea typeface="隶书" panose="02010509060101010101" pitchFamily="49" charset="-122"/>
              </a:rPr>
              <a:t>(*p)</a:t>
            </a:r>
            <a:r>
              <a:rPr lang="en-US" altLang="zh-CN" sz="2400" dirty="0">
                <a:ea typeface="隶书" panose="02010509060101010101" pitchFamily="49" charset="-122"/>
              </a:rPr>
              <a:t>[10];   p = a ;</a:t>
            </a:r>
            <a:endParaRPr lang="en-US" altLang="zh-CN" sz="2400" dirty="0">
              <a:ea typeface="隶书" panose="02010509060101010101" pitchFamily="49" charset="-122"/>
            </a:endParaRPr>
          </a:p>
          <a:p>
            <a:pPr marL="342900" indent="-342900" eaLnBrk="1" hangingPunct="1">
              <a:spcBef>
                <a:spcPct val="20000"/>
              </a:spcBef>
            </a:pPr>
            <a:endParaRPr lang="en-US" altLang="zh-CN" sz="2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endParaRPr lang="en-US" altLang="zh-CN" dirty="0">
              <a:ea typeface="隶书" panose="02010509060101010101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72000" y="2448000"/>
            <a:ext cx="7486650" cy="384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系统给数组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分配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5*10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共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200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个字节的内存区。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p"/>
            </a:pPr>
            <a:endParaRPr lang="zh-CN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72000" y="2916000"/>
            <a:ext cx="8172000" cy="42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系统只给变量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分配能保存一个指针值的内存区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(4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字节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p"/>
            </a:pP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20000"/>
              </a:spcBef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72000" y="3384000"/>
            <a:ext cx="7962500" cy="9297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数组名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的值是一个指向有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个元素的一维数组的指针常量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72000" y="4104000"/>
            <a:ext cx="7486650" cy="450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p=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a+i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使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指向二维数组的第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972000" y="4608000"/>
            <a:ext cx="7486650" cy="51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*(*(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p+i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)+j) </a:t>
            </a:r>
            <a:r>
              <a:rPr lang="en-US" altLang="zh-CN" sz="2400" dirty="0">
                <a:ea typeface="隶书" panose="02010509060101010101" pitchFamily="49" charset="-122"/>
                <a:sym typeface="Symbol" panose="05050102010706020507" pitchFamily="18" charset="2"/>
              </a:rPr>
              <a:t>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*(p[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]+j)</a:t>
            </a:r>
            <a:r>
              <a:rPr lang="en-US" altLang="zh-CN" sz="2400" dirty="0">
                <a:ea typeface="隶书" panose="02010509060101010101" pitchFamily="49" charset="-122"/>
                <a:sym typeface="Symbol" panose="05050102010706020507" pitchFamily="18" charset="2"/>
              </a:rPr>
              <a:t> 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a[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][j] ;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972000" y="5076000"/>
            <a:ext cx="7937100" cy="51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二维数组形参实际上是一个指向一维数组的指针变量，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即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:   fun(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x[ ][10]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隶书" panose="02010509060101010101" pitchFamily="49" charset="-122"/>
                <a:sym typeface="Symbol" panose="05050102010706020507" pitchFamily="18" charset="2"/>
              </a:rPr>
              <a:t>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fun(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 (*x)[10]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在函数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fun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中两者都可以有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x++;x=x+2;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等操作！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但在变量定义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不是形参）时，两者不等价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8" name="Group 79"/>
          <p:cNvGrpSpPr/>
          <p:nvPr/>
        </p:nvGrpSpPr>
        <p:grpSpPr bwMode="auto">
          <a:xfrm>
            <a:off x="1075199" y="1068008"/>
            <a:ext cx="7449070" cy="1066505"/>
            <a:chOff x="602" y="660"/>
            <a:chExt cx="4354" cy="839"/>
          </a:xfrm>
        </p:grpSpPr>
        <p:sp>
          <p:nvSpPr>
            <p:cNvPr id="19" name="AutoShape 80"/>
            <p:cNvSpPr>
              <a:spLocks noChangeArrowheads="1"/>
            </p:cNvSpPr>
            <p:nvPr/>
          </p:nvSpPr>
          <p:spPr bwMode="gray">
            <a:xfrm>
              <a:off x="602" y="660"/>
              <a:ext cx="4160" cy="547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8F4BE"/>
                </a:gs>
              </a:gsLst>
              <a:lin ang="2700000" scaled="1"/>
            </a:gradFill>
            <a:ln w="50800">
              <a:solidFill>
                <a:srgbClr val="44988C"/>
              </a:solidFill>
              <a:rou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" name="Text Box 81"/>
            <p:cNvSpPr txBox="1">
              <a:spLocks noChangeArrowheads="1"/>
            </p:cNvSpPr>
            <p:nvPr/>
          </p:nvSpPr>
          <p:spPr bwMode="gray">
            <a:xfrm>
              <a:off x="612" y="748"/>
              <a:ext cx="4344" cy="7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800" dirty="0">
                  <a:solidFill>
                    <a:srgbClr val="000000"/>
                  </a:solidFill>
                  <a:ea typeface="宋体" panose="02010600030101010101" pitchFamily="2" charset="-122"/>
                </a:rPr>
                <a:t>二维数组与指向一维数组的指针变量的关系</a:t>
              </a:r>
              <a:endPara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animBg="1"/>
      <p:bldP spid="7" grpId="0" animBg="1"/>
      <p:bldP spid="8" grpId="0" animBg="1"/>
      <p:bldP spid="9" grpId="0" animBg="1"/>
      <p:bldP spid="10" grpId="0" animBg="1"/>
      <p:bldP spid="11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144000" y="972000"/>
            <a:ext cx="8613775" cy="1265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1143000" lvl="2" indent="-228600" eaLnBrk="1" hangingPunct="1">
              <a:spcBef>
                <a:spcPct val="20000"/>
              </a:spcBef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指针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：一个变量的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地址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它是一个整数形式的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常量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400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43000" lvl="2" indent="-228600" eaLnBrk="1" hangingPunct="1">
              <a:spcBef>
                <a:spcPct val="20000"/>
              </a:spcBef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指针变量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：专门用来存放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地址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的变量叫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指针变量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，它  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43000" lvl="2" indent="-228600" eaLnBrk="1" hangingPunct="1"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  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值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也可以是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数组或函数的地址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7007" name="Text Box 31"/>
          <p:cNvSpPr txBox="1">
            <a:spLocks noChangeArrowheads="1"/>
          </p:cNvSpPr>
          <p:nvPr/>
        </p:nvSpPr>
        <p:spPr bwMode="auto">
          <a:xfrm>
            <a:off x="4997106" y="5144743"/>
            <a:ext cx="692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2"/>
                </a:solidFill>
              </a:rPr>
              <a:t>2000</a:t>
            </a:r>
            <a:endParaRPr lang="en-US" altLang="zh-CN" sz="2000" dirty="0">
              <a:solidFill>
                <a:schemeClr val="accent2"/>
              </a:solidFill>
            </a:endParaRPr>
          </a:p>
        </p:txBody>
      </p:sp>
      <p:sp>
        <p:nvSpPr>
          <p:cNvPr id="127015" name="AutoShape 39"/>
          <p:cNvSpPr>
            <a:spLocks noChangeArrowheads="1"/>
          </p:cNvSpPr>
          <p:nvPr/>
        </p:nvSpPr>
        <p:spPr bwMode="auto">
          <a:xfrm>
            <a:off x="1361317" y="2676043"/>
            <a:ext cx="1079500" cy="561975"/>
          </a:xfrm>
          <a:prstGeom prst="wedgeEllipseCallout">
            <a:avLst>
              <a:gd name="adj1" fmla="val 141153"/>
              <a:gd name="adj2" fmla="val 17376"/>
            </a:avLst>
          </a:prstGeom>
          <a:noFill/>
          <a:ln w="38100">
            <a:solidFill>
              <a:srgbClr val="FFCC00"/>
            </a:solidFill>
            <a:miter lim="800000"/>
            <a:headEnd type="none" w="lg" len="lg"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zh-CN" altLang="en-US" sz="2000" dirty="0"/>
              <a:t>指针</a:t>
            </a:r>
            <a:endParaRPr lang="zh-CN" altLang="en-US" sz="2000" dirty="0"/>
          </a:p>
        </p:txBody>
      </p:sp>
      <p:sp>
        <p:nvSpPr>
          <p:cNvPr id="127016" name="AutoShape 40"/>
          <p:cNvSpPr>
            <a:spLocks noChangeArrowheads="1"/>
          </p:cNvSpPr>
          <p:nvPr/>
        </p:nvSpPr>
        <p:spPr bwMode="auto">
          <a:xfrm>
            <a:off x="6787184" y="4998348"/>
            <a:ext cx="1647825" cy="561975"/>
          </a:xfrm>
          <a:prstGeom prst="wedgeEllipseCallout">
            <a:avLst>
              <a:gd name="adj1" fmla="val -50958"/>
              <a:gd name="adj2" fmla="val -74574"/>
            </a:avLst>
          </a:prstGeom>
          <a:noFill/>
          <a:ln w="38100">
            <a:solidFill>
              <a:srgbClr val="FFCC00"/>
            </a:solidFill>
            <a:miter lim="800000"/>
            <a:headEnd type="none" w="lg" len="lg"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zh-CN" altLang="en-US" sz="2000" dirty="0"/>
              <a:t>指针变量</a:t>
            </a:r>
            <a:endParaRPr lang="zh-CN" altLang="en-US" sz="2000" dirty="0"/>
          </a:p>
        </p:txBody>
      </p:sp>
      <p:grpSp>
        <p:nvGrpSpPr>
          <p:cNvPr id="3" name="Group 44"/>
          <p:cNvGrpSpPr/>
          <p:nvPr/>
        </p:nvGrpSpPr>
        <p:grpSpPr bwMode="auto">
          <a:xfrm>
            <a:off x="3248647" y="2955236"/>
            <a:ext cx="1098066" cy="1895060"/>
            <a:chOff x="828" y="1728"/>
            <a:chExt cx="636" cy="1404"/>
          </a:xfrm>
        </p:grpSpPr>
        <p:grpSp>
          <p:nvGrpSpPr>
            <p:cNvPr id="4" name="Group 38"/>
            <p:cNvGrpSpPr/>
            <p:nvPr/>
          </p:nvGrpSpPr>
          <p:grpSpPr bwMode="auto">
            <a:xfrm>
              <a:off x="828" y="1860"/>
              <a:ext cx="636" cy="1272"/>
              <a:chOff x="828" y="1860"/>
              <a:chExt cx="636" cy="1272"/>
            </a:xfrm>
          </p:grpSpPr>
          <p:sp>
            <p:nvSpPr>
              <p:cNvPr id="24601" name="Line 35"/>
              <p:cNvSpPr>
                <a:spLocks noChangeShapeType="1"/>
              </p:cNvSpPr>
              <p:nvPr/>
            </p:nvSpPr>
            <p:spPr bwMode="auto">
              <a:xfrm flipH="1">
                <a:off x="840" y="1860"/>
                <a:ext cx="156" cy="0"/>
              </a:xfrm>
              <a:prstGeom prst="line">
                <a:avLst/>
              </a:prstGeom>
              <a:noFill/>
              <a:ln w="38100">
                <a:solidFill>
                  <a:srgbClr val="339933"/>
                </a:solidFill>
                <a:round/>
                <a:headEnd type="none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02" name="Line 36"/>
              <p:cNvSpPr>
                <a:spLocks noChangeShapeType="1"/>
              </p:cNvSpPr>
              <p:nvPr/>
            </p:nvSpPr>
            <p:spPr bwMode="auto">
              <a:xfrm>
                <a:off x="828" y="1860"/>
                <a:ext cx="0" cy="1272"/>
              </a:xfrm>
              <a:prstGeom prst="line">
                <a:avLst/>
              </a:prstGeom>
              <a:noFill/>
              <a:ln w="38100">
                <a:solidFill>
                  <a:srgbClr val="339933"/>
                </a:solidFill>
                <a:round/>
                <a:headEnd type="none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03" name="Line 37"/>
              <p:cNvSpPr>
                <a:spLocks noChangeShapeType="1"/>
              </p:cNvSpPr>
              <p:nvPr/>
            </p:nvSpPr>
            <p:spPr bwMode="auto">
              <a:xfrm>
                <a:off x="828" y="3132"/>
                <a:ext cx="636" cy="0"/>
              </a:xfrm>
              <a:prstGeom prst="line">
                <a:avLst/>
              </a:prstGeom>
              <a:noFill/>
              <a:ln w="38100">
                <a:solidFill>
                  <a:srgbClr val="339933"/>
                </a:solidFill>
                <a:round/>
                <a:headEnd type="none" w="lg" len="lg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00" name="Freeform 43"/>
            <p:cNvSpPr/>
            <p:nvPr/>
          </p:nvSpPr>
          <p:spPr bwMode="auto">
            <a:xfrm>
              <a:off x="990" y="1728"/>
              <a:ext cx="426" cy="279"/>
            </a:xfrm>
            <a:custGeom>
              <a:avLst/>
              <a:gdLst>
                <a:gd name="T0" fmla="*/ 294 w 426"/>
                <a:gd name="T1" fmla="*/ 24 h 279"/>
                <a:gd name="T2" fmla="*/ 18 w 426"/>
                <a:gd name="T3" fmla="*/ 36 h 279"/>
                <a:gd name="T4" fmla="*/ 18 w 426"/>
                <a:gd name="T5" fmla="*/ 144 h 279"/>
                <a:gd name="T6" fmla="*/ 42 w 426"/>
                <a:gd name="T7" fmla="*/ 216 h 279"/>
                <a:gd name="T8" fmla="*/ 258 w 426"/>
                <a:gd name="T9" fmla="*/ 276 h 279"/>
                <a:gd name="T10" fmla="*/ 402 w 426"/>
                <a:gd name="T11" fmla="*/ 240 h 279"/>
                <a:gd name="T12" fmla="*/ 426 w 426"/>
                <a:gd name="T13" fmla="*/ 168 h 279"/>
                <a:gd name="T14" fmla="*/ 342 w 426"/>
                <a:gd name="T15" fmla="*/ 48 h 279"/>
                <a:gd name="T16" fmla="*/ 294 w 426"/>
                <a:gd name="T17" fmla="*/ 24 h 27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26"/>
                <a:gd name="T28" fmla="*/ 0 h 279"/>
                <a:gd name="T29" fmla="*/ 426 w 426"/>
                <a:gd name="T30" fmla="*/ 279 h 27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26" h="279">
                  <a:moveTo>
                    <a:pt x="294" y="24"/>
                  </a:moveTo>
                  <a:cubicBezTo>
                    <a:pt x="200" y="11"/>
                    <a:pt x="110" y="5"/>
                    <a:pt x="18" y="36"/>
                  </a:cubicBezTo>
                  <a:cubicBezTo>
                    <a:pt x="0" y="89"/>
                    <a:pt x="0" y="72"/>
                    <a:pt x="18" y="144"/>
                  </a:cubicBezTo>
                  <a:cubicBezTo>
                    <a:pt x="24" y="169"/>
                    <a:pt x="18" y="208"/>
                    <a:pt x="42" y="216"/>
                  </a:cubicBezTo>
                  <a:cubicBezTo>
                    <a:pt x="115" y="240"/>
                    <a:pt x="182" y="261"/>
                    <a:pt x="258" y="276"/>
                  </a:cubicBezTo>
                  <a:cubicBezTo>
                    <a:pt x="276" y="274"/>
                    <a:pt x="377" y="279"/>
                    <a:pt x="402" y="240"/>
                  </a:cubicBezTo>
                  <a:cubicBezTo>
                    <a:pt x="415" y="219"/>
                    <a:pt x="426" y="168"/>
                    <a:pt x="426" y="168"/>
                  </a:cubicBezTo>
                  <a:cubicBezTo>
                    <a:pt x="405" y="104"/>
                    <a:pt x="409" y="70"/>
                    <a:pt x="342" y="48"/>
                  </a:cubicBezTo>
                  <a:cubicBezTo>
                    <a:pt x="326" y="0"/>
                    <a:pt x="342" y="8"/>
                    <a:pt x="294" y="24"/>
                  </a:cubicBezTo>
                  <a:close/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7021" name="AutoShape 45"/>
          <p:cNvSpPr/>
          <p:nvPr/>
        </p:nvSpPr>
        <p:spPr bwMode="auto">
          <a:xfrm>
            <a:off x="7358988" y="3433073"/>
            <a:ext cx="1545616" cy="400110"/>
          </a:xfrm>
          <a:prstGeom prst="borderCallout1">
            <a:avLst>
              <a:gd name="adj1" fmla="val 23528"/>
              <a:gd name="adj2" fmla="val -4204"/>
              <a:gd name="adj3" fmla="val 22551"/>
              <a:gd name="adj4" fmla="val -81347"/>
            </a:avLst>
          </a:prstGeom>
          <a:noFill/>
          <a:ln w="28575">
            <a:solidFill>
              <a:schemeClr val="tx1"/>
            </a:solidFill>
            <a:miter lim="800000"/>
            <a:tailEnd type="none" w="lg" len="lg"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CN" sz="2000" dirty="0">
                <a:ea typeface="隶书" panose="02010509060101010101" pitchFamily="49" charset="-122"/>
              </a:rPr>
              <a:t> </a:t>
            </a:r>
            <a:r>
              <a:rPr lang="zh-CN" altLang="en-US" sz="2000" dirty="0">
                <a:ea typeface="隶书" panose="02010509060101010101" pitchFamily="49" charset="-122"/>
              </a:rPr>
              <a:t>变量的</a:t>
            </a:r>
            <a:r>
              <a:rPr lang="zh-CN" altLang="en-US" sz="2000" dirty="0">
                <a:solidFill>
                  <a:srgbClr val="0000FF"/>
                </a:solidFill>
                <a:ea typeface="隶书" panose="02010509060101010101" pitchFamily="49" charset="-122"/>
              </a:rPr>
              <a:t>内容</a:t>
            </a:r>
            <a:endParaRPr lang="zh-CN" altLang="en-US" sz="2000" dirty="0">
              <a:ea typeface="隶书" panose="02010509060101010101" pitchFamily="49" charset="-122"/>
            </a:endParaRPr>
          </a:p>
        </p:txBody>
      </p:sp>
      <p:sp>
        <p:nvSpPr>
          <p:cNvPr id="127022" name="AutoShape 46"/>
          <p:cNvSpPr/>
          <p:nvPr/>
        </p:nvSpPr>
        <p:spPr bwMode="auto">
          <a:xfrm>
            <a:off x="1107444" y="3528323"/>
            <a:ext cx="1539204" cy="400110"/>
          </a:xfrm>
          <a:prstGeom prst="borderCallout1">
            <a:avLst>
              <a:gd name="adj1" fmla="val 23528"/>
              <a:gd name="adj2" fmla="val 104204"/>
              <a:gd name="adj3" fmla="val -103188"/>
              <a:gd name="adj4" fmla="val 153882"/>
            </a:avLst>
          </a:prstGeom>
          <a:noFill/>
          <a:ln w="28575">
            <a:solidFill>
              <a:schemeClr val="tx1"/>
            </a:solidFill>
            <a:miter lim="800000"/>
            <a:tailEnd type="none" w="lg" len="lg"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CN" dirty="0">
                <a:ea typeface="隶书" panose="02010509060101010101" pitchFamily="49" charset="-122"/>
              </a:rPr>
              <a:t> </a:t>
            </a:r>
            <a:r>
              <a:rPr lang="zh-CN" altLang="en-US" sz="2000" dirty="0">
                <a:ea typeface="隶书" panose="02010509060101010101" pitchFamily="49" charset="-122"/>
              </a:rPr>
              <a:t>变量的</a:t>
            </a:r>
            <a:r>
              <a:rPr lang="zh-CN" altLang="en-US" sz="2000" dirty="0">
                <a:solidFill>
                  <a:schemeClr val="accent2"/>
                </a:solidFill>
                <a:ea typeface="隶书" panose="02010509060101010101" pitchFamily="49" charset="-122"/>
              </a:rPr>
              <a:t>地址</a:t>
            </a:r>
            <a:endParaRPr lang="zh-CN" altLang="en-US" sz="2000" dirty="0">
              <a:ea typeface="隶书" panose="02010509060101010101" pitchFamily="49" charset="-122"/>
            </a:endParaRPr>
          </a:p>
        </p:txBody>
      </p:sp>
      <p:sp>
        <p:nvSpPr>
          <p:cNvPr id="54" name="Rectangle 9"/>
          <p:cNvSpPr txBox="1">
            <a:spLocks noChangeArrowheads="1"/>
          </p:cNvSpPr>
          <p:nvPr/>
        </p:nvSpPr>
        <p:spPr bwMode="auto">
          <a:xfrm>
            <a:off x="1083118" y="265043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指针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指针变量</a:t>
            </a:r>
            <a:endParaRPr lang="en-US" altLang="zh-CN" sz="4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3454017" y="2430807"/>
            <a:ext cx="4921219" cy="4427538"/>
            <a:chOff x="3348000" y="2232025"/>
            <a:chExt cx="4921219" cy="4427538"/>
          </a:xfrm>
        </p:grpSpPr>
        <p:grpSp>
          <p:nvGrpSpPr>
            <p:cNvPr id="2" name="Group 41"/>
            <p:cNvGrpSpPr/>
            <p:nvPr/>
          </p:nvGrpSpPr>
          <p:grpSpPr bwMode="auto">
            <a:xfrm>
              <a:off x="3371782" y="2232025"/>
              <a:ext cx="4897437" cy="4427538"/>
              <a:chOff x="964" y="1406"/>
              <a:chExt cx="3085" cy="2789"/>
            </a:xfrm>
          </p:grpSpPr>
          <p:sp>
            <p:nvSpPr>
              <p:cNvPr id="24605" name="Freeform 5"/>
              <p:cNvSpPr/>
              <p:nvPr/>
            </p:nvSpPr>
            <p:spPr bwMode="auto">
              <a:xfrm>
                <a:off x="1517" y="3724"/>
                <a:ext cx="1216" cy="471"/>
              </a:xfrm>
              <a:custGeom>
                <a:avLst/>
                <a:gdLst>
                  <a:gd name="T0" fmla="*/ 12 w 1212"/>
                  <a:gd name="T1" fmla="*/ 0 h 672"/>
                  <a:gd name="T2" fmla="*/ 1212 w 1212"/>
                  <a:gd name="T3" fmla="*/ 0 h 672"/>
                  <a:gd name="T4" fmla="*/ 1212 w 1212"/>
                  <a:gd name="T5" fmla="*/ 624 h 672"/>
                  <a:gd name="T6" fmla="*/ 1140 w 1212"/>
                  <a:gd name="T7" fmla="*/ 672 h 672"/>
                  <a:gd name="T8" fmla="*/ 720 w 1212"/>
                  <a:gd name="T9" fmla="*/ 468 h 672"/>
                  <a:gd name="T10" fmla="*/ 540 w 1212"/>
                  <a:gd name="T11" fmla="*/ 384 h 672"/>
                  <a:gd name="T12" fmla="*/ 360 w 1212"/>
                  <a:gd name="T13" fmla="*/ 372 h 672"/>
                  <a:gd name="T14" fmla="*/ 216 w 1212"/>
                  <a:gd name="T15" fmla="*/ 408 h 672"/>
                  <a:gd name="T16" fmla="*/ 0 w 1212"/>
                  <a:gd name="T17" fmla="*/ 468 h 672"/>
                  <a:gd name="T18" fmla="*/ 12 w 1212"/>
                  <a:gd name="T19" fmla="*/ 0 h 67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12"/>
                  <a:gd name="T31" fmla="*/ 0 h 672"/>
                  <a:gd name="T32" fmla="*/ 1212 w 1212"/>
                  <a:gd name="T33" fmla="*/ 672 h 67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12" h="672">
                    <a:moveTo>
                      <a:pt x="12" y="0"/>
                    </a:moveTo>
                    <a:lnTo>
                      <a:pt x="1212" y="0"/>
                    </a:lnTo>
                    <a:lnTo>
                      <a:pt x="1212" y="624"/>
                    </a:lnTo>
                    <a:lnTo>
                      <a:pt x="1140" y="672"/>
                    </a:lnTo>
                    <a:lnTo>
                      <a:pt x="720" y="468"/>
                    </a:lnTo>
                    <a:lnTo>
                      <a:pt x="540" y="384"/>
                    </a:lnTo>
                    <a:lnTo>
                      <a:pt x="360" y="372"/>
                    </a:lnTo>
                    <a:lnTo>
                      <a:pt x="216" y="408"/>
                    </a:lnTo>
                    <a:lnTo>
                      <a:pt x="0" y="46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DDDDDD"/>
              </a:solidFill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06" name="Rectangle 6"/>
              <p:cNvSpPr>
                <a:spLocks noChangeArrowheads="1"/>
              </p:cNvSpPr>
              <p:nvPr/>
            </p:nvSpPr>
            <p:spPr bwMode="auto">
              <a:xfrm>
                <a:off x="1523" y="1406"/>
                <a:ext cx="1211" cy="2368"/>
              </a:xfrm>
              <a:prstGeom prst="rect">
                <a:avLst/>
              </a:prstGeom>
              <a:solidFill>
                <a:srgbClr val="DDDDDD"/>
              </a:solidFill>
              <a:ln w="381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zh-CN" altLang="zh-CN" sz="2000"/>
              </a:p>
            </p:txBody>
          </p:sp>
          <p:sp>
            <p:nvSpPr>
              <p:cNvPr id="24607" name="Line 8"/>
              <p:cNvSpPr>
                <a:spLocks noChangeShapeType="1"/>
              </p:cNvSpPr>
              <p:nvPr/>
            </p:nvSpPr>
            <p:spPr bwMode="auto">
              <a:xfrm>
                <a:off x="1535" y="1844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08" name="Line 9"/>
              <p:cNvSpPr>
                <a:spLocks noChangeShapeType="1"/>
              </p:cNvSpPr>
              <p:nvPr/>
            </p:nvSpPr>
            <p:spPr bwMode="auto">
              <a:xfrm>
                <a:off x="1535" y="2100"/>
                <a:ext cx="1211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prstDash val="dash"/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11" name="Line 12"/>
              <p:cNvSpPr>
                <a:spLocks noChangeShapeType="1"/>
              </p:cNvSpPr>
              <p:nvPr/>
            </p:nvSpPr>
            <p:spPr bwMode="auto">
              <a:xfrm>
                <a:off x="1523" y="2846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15" name="Text Box 16"/>
              <p:cNvSpPr txBox="1">
                <a:spLocks noChangeArrowheads="1"/>
              </p:cNvSpPr>
              <p:nvPr/>
            </p:nvSpPr>
            <p:spPr bwMode="auto">
              <a:xfrm>
                <a:off x="2014" y="1464"/>
                <a:ext cx="308" cy="33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eaVert" wrap="none" anchor="ctr">
                <a:spAutoFit/>
              </a:bodyPr>
              <a:lstStyle/>
              <a:p>
                <a:pPr algn="ctr"/>
                <a:r>
                  <a:rPr lang="en-US" altLang="zh-CN" sz="2000" dirty="0"/>
                  <a:t>…...</a:t>
                </a:r>
                <a:endParaRPr lang="en-US" altLang="zh-CN" sz="2000" dirty="0"/>
              </a:p>
            </p:txBody>
          </p:sp>
          <p:sp>
            <p:nvSpPr>
              <p:cNvPr id="24616" name="Text Box 17"/>
              <p:cNvSpPr txBox="1">
                <a:spLocks noChangeArrowheads="1"/>
              </p:cNvSpPr>
              <p:nvPr/>
            </p:nvSpPr>
            <p:spPr bwMode="auto">
              <a:xfrm>
                <a:off x="2030" y="3773"/>
                <a:ext cx="308" cy="33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eaVert" wrap="none" anchor="ctr">
                <a:spAutoFit/>
              </a:bodyPr>
              <a:lstStyle/>
              <a:p>
                <a:pPr algn="ctr"/>
                <a:r>
                  <a:rPr lang="en-US" altLang="zh-CN" sz="2000" dirty="0"/>
                  <a:t>…...</a:t>
                </a:r>
                <a:endParaRPr lang="en-US" altLang="zh-CN" sz="2000" dirty="0"/>
              </a:p>
            </p:txBody>
          </p:sp>
          <p:sp>
            <p:nvSpPr>
              <p:cNvPr id="24617" name="Text Box 18"/>
              <p:cNvSpPr txBox="1">
                <a:spLocks noChangeArrowheads="1"/>
              </p:cNvSpPr>
              <p:nvPr/>
            </p:nvSpPr>
            <p:spPr bwMode="auto">
              <a:xfrm>
                <a:off x="964" y="1733"/>
                <a:ext cx="476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rgbClr val="FF0000"/>
                    </a:solidFill>
                  </a:rPr>
                  <a:t>2000</a:t>
                </a:r>
                <a:endParaRPr lang="en-US" altLang="zh-CN" sz="2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4618" name="Text Box 20"/>
              <p:cNvSpPr txBox="1">
                <a:spLocks noChangeArrowheads="1"/>
              </p:cNvSpPr>
              <p:nvPr/>
            </p:nvSpPr>
            <p:spPr bwMode="auto">
              <a:xfrm>
                <a:off x="964" y="2704"/>
                <a:ext cx="476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rgbClr val="FF0000"/>
                    </a:solidFill>
                  </a:rPr>
                  <a:t>2004</a:t>
                </a:r>
                <a:endParaRPr lang="en-US" altLang="zh-CN" sz="2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4619" name="Text Box 21"/>
              <p:cNvSpPr txBox="1">
                <a:spLocks noChangeArrowheads="1"/>
              </p:cNvSpPr>
              <p:nvPr/>
            </p:nvSpPr>
            <p:spPr bwMode="auto">
              <a:xfrm>
                <a:off x="984" y="3190"/>
                <a:ext cx="436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/>
                  <a:t>2006</a:t>
                </a:r>
                <a:endParaRPr lang="en-US" altLang="zh-CN" sz="2000" dirty="0"/>
              </a:p>
            </p:txBody>
          </p:sp>
          <p:sp>
            <p:nvSpPr>
              <p:cNvPr id="24620" name="Text Box 24"/>
              <p:cNvSpPr txBox="1">
                <a:spLocks noChangeArrowheads="1"/>
              </p:cNvSpPr>
              <p:nvPr/>
            </p:nvSpPr>
            <p:spPr bwMode="auto">
              <a:xfrm>
                <a:off x="984" y="2948"/>
                <a:ext cx="436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/>
                  <a:t>2005</a:t>
                </a:r>
                <a:endParaRPr lang="en-US" altLang="zh-CN" sz="2000"/>
              </a:p>
            </p:txBody>
          </p:sp>
          <p:sp>
            <p:nvSpPr>
              <p:cNvPr id="24622" name="Line 26"/>
              <p:cNvSpPr>
                <a:spLocks noChangeShapeType="1"/>
              </p:cNvSpPr>
              <p:nvPr/>
            </p:nvSpPr>
            <p:spPr bwMode="auto">
              <a:xfrm flipH="1">
                <a:off x="2724" y="1848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3" name="Text Box 27"/>
              <p:cNvSpPr txBox="1">
                <a:spLocks noChangeArrowheads="1"/>
              </p:cNvSpPr>
              <p:nvPr/>
            </p:nvSpPr>
            <p:spPr bwMode="auto">
              <a:xfrm>
                <a:off x="2906" y="1694"/>
                <a:ext cx="80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lg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000"/>
                  <a:t>整型变量</a:t>
                </a:r>
                <a:r>
                  <a:rPr lang="en-US" altLang="zh-CN">
                    <a:solidFill>
                      <a:srgbClr val="0000FF"/>
                    </a:solidFill>
                  </a:rPr>
                  <a:t>i</a:t>
                </a:r>
                <a:endParaRPr lang="en-US" altLang="zh-CN" sz="2000"/>
              </a:p>
            </p:txBody>
          </p:sp>
          <p:sp>
            <p:nvSpPr>
              <p:cNvPr id="24624" name="Text Box 28"/>
              <p:cNvSpPr txBox="1">
                <a:spLocks noChangeArrowheads="1"/>
              </p:cNvSpPr>
              <p:nvPr/>
            </p:nvSpPr>
            <p:spPr bwMode="auto">
              <a:xfrm>
                <a:off x="1966" y="2167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0000FF"/>
                    </a:solidFill>
                  </a:rPr>
                  <a:t>10</a:t>
                </a:r>
                <a:endParaRPr lang="en-US" altLang="zh-CN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4625" name="Line 29"/>
              <p:cNvSpPr>
                <a:spLocks noChangeShapeType="1"/>
              </p:cNvSpPr>
              <p:nvPr/>
            </p:nvSpPr>
            <p:spPr bwMode="auto">
              <a:xfrm flipH="1">
                <a:off x="2748" y="2844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6" name="Text Box 30"/>
              <p:cNvSpPr txBox="1">
                <a:spLocks noChangeArrowheads="1"/>
              </p:cNvSpPr>
              <p:nvPr/>
            </p:nvSpPr>
            <p:spPr bwMode="auto">
              <a:xfrm>
                <a:off x="2930" y="2690"/>
                <a:ext cx="111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lg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000"/>
                  <a:t>变量</a:t>
                </a:r>
                <a:r>
                  <a:rPr lang="en-US" altLang="zh-CN" sz="2000">
                    <a:solidFill>
                      <a:schemeClr val="accent2"/>
                    </a:solidFill>
                  </a:rPr>
                  <a:t>i</a:t>
                </a:r>
                <a:r>
                  <a:rPr lang="en-US" altLang="zh-CN">
                    <a:solidFill>
                      <a:schemeClr val="accent2"/>
                    </a:solidFill>
                  </a:rPr>
                  <a:t>_pointer</a:t>
                </a:r>
                <a:endParaRPr lang="en-US" altLang="zh-CN" sz="2000"/>
              </a:p>
            </p:txBody>
          </p:sp>
          <p:sp>
            <p:nvSpPr>
              <p:cNvPr id="24627" name="Text Box 32"/>
              <p:cNvSpPr txBox="1">
                <a:spLocks noChangeArrowheads="1"/>
              </p:cNvSpPr>
              <p:nvPr/>
            </p:nvSpPr>
            <p:spPr bwMode="auto">
              <a:xfrm>
                <a:off x="984" y="1977"/>
                <a:ext cx="436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/>
                  <a:t>2001</a:t>
                </a:r>
                <a:endParaRPr lang="en-US" altLang="zh-CN" sz="2000" dirty="0"/>
              </a:p>
            </p:txBody>
          </p:sp>
          <p:sp>
            <p:nvSpPr>
              <p:cNvPr id="24628" name="Text Box 33"/>
              <p:cNvSpPr txBox="1">
                <a:spLocks noChangeArrowheads="1"/>
              </p:cNvSpPr>
              <p:nvPr/>
            </p:nvSpPr>
            <p:spPr bwMode="auto">
              <a:xfrm>
                <a:off x="984" y="2220"/>
                <a:ext cx="436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/>
                  <a:t>2002</a:t>
                </a:r>
                <a:endParaRPr lang="en-US" altLang="zh-CN" sz="2000"/>
              </a:p>
            </p:txBody>
          </p:sp>
          <p:sp>
            <p:nvSpPr>
              <p:cNvPr id="24629" name="Text Box 34"/>
              <p:cNvSpPr txBox="1">
                <a:spLocks noChangeArrowheads="1"/>
              </p:cNvSpPr>
              <p:nvPr/>
            </p:nvSpPr>
            <p:spPr bwMode="auto">
              <a:xfrm>
                <a:off x="984" y="2462"/>
                <a:ext cx="436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/>
                  <a:t>2003</a:t>
                </a:r>
                <a:endParaRPr lang="en-US" altLang="zh-CN" sz="2000" dirty="0"/>
              </a:p>
            </p:txBody>
          </p:sp>
        </p:grpSp>
        <p:sp>
          <p:nvSpPr>
            <p:cNvPr id="55" name="Text Box 21"/>
            <p:cNvSpPr txBox="1">
              <a:spLocks noChangeArrowheads="1"/>
            </p:cNvSpPr>
            <p:nvPr/>
          </p:nvSpPr>
          <p:spPr bwMode="auto">
            <a:xfrm>
              <a:off x="3348000" y="5413202"/>
              <a:ext cx="813041" cy="42912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/>
                <a:t>2007</a:t>
              </a:r>
              <a:endParaRPr lang="en-US" altLang="zh-CN" sz="2000" dirty="0"/>
            </a:p>
          </p:txBody>
        </p:sp>
        <p:sp>
          <p:nvSpPr>
            <p:cNvPr id="56" name="Text Box 21"/>
            <p:cNvSpPr txBox="1">
              <a:spLocks noChangeArrowheads="1"/>
            </p:cNvSpPr>
            <p:nvPr/>
          </p:nvSpPr>
          <p:spPr bwMode="auto">
            <a:xfrm>
              <a:off x="3348000" y="5825903"/>
              <a:ext cx="813041" cy="42912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/>
                <a:t>2008</a:t>
              </a:r>
              <a:endParaRPr lang="en-US" altLang="zh-CN" sz="2000" dirty="0"/>
            </a:p>
          </p:txBody>
        </p:sp>
      </p:grpSp>
      <p:grpSp>
        <p:nvGrpSpPr>
          <p:cNvPr id="5" name="Group 58"/>
          <p:cNvGrpSpPr/>
          <p:nvPr/>
        </p:nvGrpSpPr>
        <p:grpSpPr bwMode="auto">
          <a:xfrm>
            <a:off x="878233" y="4972050"/>
            <a:ext cx="5014567" cy="1885950"/>
            <a:chOff x="0" y="2820"/>
            <a:chExt cx="3564" cy="1188"/>
          </a:xfrm>
        </p:grpSpPr>
        <p:sp>
          <p:nvSpPr>
            <p:cNvPr id="24588" name="Rectangle 57"/>
            <p:cNvSpPr>
              <a:spLocks noChangeArrowheads="1"/>
            </p:cNvSpPr>
            <p:nvPr/>
          </p:nvSpPr>
          <p:spPr bwMode="auto">
            <a:xfrm>
              <a:off x="0" y="2820"/>
              <a:ext cx="3564" cy="1188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339966"/>
              </a:solidFill>
              <a:miter lim="800000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" name="Group 56"/>
            <p:cNvGrpSpPr/>
            <p:nvPr/>
          </p:nvGrpSpPr>
          <p:grpSpPr bwMode="auto">
            <a:xfrm>
              <a:off x="147" y="2976"/>
              <a:ext cx="3294" cy="900"/>
              <a:chOff x="-165" y="3168"/>
              <a:chExt cx="3294" cy="900"/>
            </a:xfrm>
          </p:grpSpPr>
          <p:sp>
            <p:nvSpPr>
              <p:cNvPr id="24590" name="Text Box 49"/>
              <p:cNvSpPr txBox="1">
                <a:spLocks noChangeArrowheads="1"/>
              </p:cNvSpPr>
              <p:nvPr/>
            </p:nvSpPr>
            <p:spPr bwMode="auto">
              <a:xfrm>
                <a:off x="-165" y="3168"/>
                <a:ext cx="882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zh-CN" altLang="en-US">
                    <a:ea typeface="隶书" panose="02010509060101010101" pitchFamily="49" charset="-122"/>
                  </a:rPr>
                  <a:t>指针变量</a:t>
                </a:r>
                <a:endParaRPr lang="zh-CN" altLang="en-US">
                  <a:ea typeface="隶书" panose="02010509060101010101" pitchFamily="49" charset="-122"/>
                </a:endParaRPr>
              </a:p>
            </p:txBody>
          </p:sp>
          <p:sp>
            <p:nvSpPr>
              <p:cNvPr id="24591" name="Text Box 50"/>
              <p:cNvSpPr txBox="1">
                <a:spLocks noChangeArrowheads="1"/>
              </p:cNvSpPr>
              <p:nvPr/>
            </p:nvSpPr>
            <p:spPr bwMode="auto">
              <a:xfrm>
                <a:off x="459" y="3756"/>
                <a:ext cx="498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zh-CN" altLang="en-US">
                    <a:ea typeface="隶书" panose="02010509060101010101" pitchFamily="49" charset="-122"/>
                  </a:rPr>
                  <a:t>变量</a:t>
                </a:r>
                <a:endParaRPr lang="zh-CN" altLang="en-US">
                  <a:ea typeface="隶书" panose="02010509060101010101" pitchFamily="49" charset="-122"/>
                </a:endParaRPr>
              </a:p>
            </p:txBody>
          </p:sp>
          <p:grpSp>
            <p:nvGrpSpPr>
              <p:cNvPr id="7" name="Group 55"/>
              <p:cNvGrpSpPr/>
              <p:nvPr/>
            </p:nvGrpSpPr>
            <p:grpSpPr bwMode="auto">
              <a:xfrm>
                <a:off x="596" y="3180"/>
                <a:ext cx="2533" cy="888"/>
                <a:chOff x="32" y="3096"/>
                <a:chExt cx="2533" cy="888"/>
              </a:xfrm>
            </p:grpSpPr>
            <p:sp>
              <p:nvSpPr>
                <p:cNvPr id="24593" name="Rectangle 47"/>
                <p:cNvSpPr>
                  <a:spLocks noChangeArrowheads="1"/>
                </p:cNvSpPr>
                <p:nvPr/>
              </p:nvSpPr>
              <p:spPr bwMode="auto">
                <a:xfrm>
                  <a:off x="32" y="3096"/>
                  <a:ext cx="1610" cy="312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miter lim="800000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lang="zh-CN" altLang="en-US">
                      <a:ea typeface="隶书" panose="02010509060101010101" pitchFamily="49" charset="-122"/>
                    </a:rPr>
                    <a:t>变量的地址</a:t>
                  </a:r>
                  <a:r>
                    <a:rPr lang="en-US" altLang="zh-CN">
                      <a:ea typeface="隶书" panose="02010509060101010101" pitchFamily="49" charset="-122"/>
                    </a:rPr>
                    <a:t>(</a:t>
                  </a:r>
                  <a:r>
                    <a:rPr lang="zh-CN" altLang="en-US">
                      <a:ea typeface="隶书" panose="02010509060101010101" pitchFamily="49" charset="-122"/>
                    </a:rPr>
                    <a:t>指针</a:t>
                  </a:r>
                  <a:r>
                    <a:rPr lang="en-US" altLang="zh-CN">
                      <a:ea typeface="隶书" panose="02010509060101010101" pitchFamily="49" charset="-122"/>
                    </a:rPr>
                    <a:t>)</a:t>
                  </a:r>
                  <a:endParaRPr lang="en-US" altLang="zh-CN"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24594" name="Rectangle 48"/>
                <p:cNvSpPr>
                  <a:spLocks noChangeArrowheads="1"/>
                </p:cNvSpPr>
                <p:nvPr/>
              </p:nvSpPr>
              <p:spPr bwMode="auto">
                <a:xfrm>
                  <a:off x="339" y="3672"/>
                  <a:ext cx="906" cy="312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miter lim="800000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lang="zh-CN" altLang="en-US">
                      <a:ea typeface="隶书" panose="02010509060101010101" pitchFamily="49" charset="-122"/>
                    </a:rPr>
                    <a:t>变量的值</a:t>
                  </a:r>
                  <a:endParaRPr lang="zh-CN" altLang="en-US"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24595" name="Line 51"/>
                <p:cNvSpPr>
                  <a:spLocks noChangeShapeType="1"/>
                </p:cNvSpPr>
                <p:nvPr/>
              </p:nvSpPr>
              <p:spPr bwMode="auto">
                <a:xfrm>
                  <a:off x="708" y="3420"/>
                  <a:ext cx="0" cy="276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tailEnd type="triangle" w="med" len="med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596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699" y="3384"/>
                  <a:ext cx="498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lang="zh-CN" altLang="en-US">
                      <a:solidFill>
                        <a:srgbClr val="0000FF"/>
                      </a:solidFill>
                      <a:ea typeface="隶书" panose="02010509060101010101" pitchFamily="49" charset="-122"/>
                    </a:rPr>
                    <a:t>指向</a:t>
                  </a:r>
                  <a:endParaRPr lang="zh-CN" altLang="en-US">
                    <a:ea typeface="隶书" panose="02010509060101010101" pitchFamily="49" charset="-122"/>
                  </a:endParaRPr>
                </a:p>
              </p:txBody>
            </p:sp>
            <p:cxnSp>
              <p:nvCxnSpPr>
                <p:cNvPr id="24597" name="AutoShape 53"/>
                <p:cNvCxnSpPr>
                  <a:cxnSpLocks noChangeShapeType="1"/>
                  <a:stCxn id="24594" idx="3"/>
                  <a:endCxn id="24593" idx="3"/>
                </p:cNvCxnSpPr>
                <p:nvPr/>
              </p:nvCxnSpPr>
              <p:spPr bwMode="auto">
                <a:xfrm flipV="1">
                  <a:off x="1161" y="3252"/>
                  <a:ext cx="397" cy="576"/>
                </a:xfrm>
                <a:prstGeom prst="curvedConnector3">
                  <a:avLst>
                    <a:gd name="adj1" fmla="val 133250"/>
                  </a:avLst>
                </a:prstGeom>
                <a:noFill/>
                <a:ln w="38100">
                  <a:solidFill>
                    <a:schemeClr val="accent2"/>
                  </a:solidFill>
                  <a:round/>
                  <a:tailEnd type="triangle" w="med" len="med"/>
                </a:ln>
              </p:spPr>
            </p:cxnSp>
            <p:sp>
              <p:nvSpPr>
                <p:cNvPr id="24598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1683" y="3353"/>
                  <a:ext cx="882" cy="51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lang="zh-CN" altLang="en-US">
                      <a:ea typeface="隶书" panose="02010509060101010101" pitchFamily="49" charset="-122"/>
                    </a:rPr>
                    <a:t>地址存入</a:t>
                  </a:r>
                  <a:endParaRPr lang="zh-CN" altLang="en-US">
                    <a:ea typeface="隶书" panose="02010509060101010101" pitchFamily="49" charset="-122"/>
                  </a:endParaRPr>
                </a:p>
                <a:p>
                  <a:pPr algn="ctr" eaLnBrk="1" hangingPunct="1"/>
                  <a:r>
                    <a:rPr lang="zh-CN" altLang="en-US">
                      <a:ea typeface="隶书" panose="02010509060101010101" pitchFamily="49" charset="-122"/>
                    </a:rPr>
                    <a:t>指针变量</a:t>
                  </a:r>
                  <a:endParaRPr lang="zh-CN" altLang="en-US">
                    <a:ea typeface="隶书" panose="02010509060101010101" pitchFamily="49" charset="-122"/>
                  </a:endParaRPr>
                </a:p>
              </p:txBody>
            </p:sp>
          </p:grpSp>
        </p:grpSp>
      </p:grpSp>
      <p:sp>
        <p:nvSpPr>
          <p:cNvPr id="51" name="Text Box 28"/>
          <p:cNvSpPr txBox="1">
            <a:spLocks noChangeArrowheads="1"/>
          </p:cNvSpPr>
          <p:nvPr/>
        </p:nvSpPr>
        <p:spPr bwMode="auto">
          <a:xfrm>
            <a:off x="5027636" y="5168729"/>
            <a:ext cx="697627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dirty="0">
                <a:solidFill>
                  <a:srgbClr val="0000FF"/>
                </a:solidFill>
              </a:rPr>
              <a:t>2000</a:t>
            </a:r>
            <a:endParaRPr lang="en-US" altLang="zh-CN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270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270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270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1270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007" grpId="0" autoUpdateAnimBg="0"/>
      <p:bldP spid="127015" grpId="0" animBg="1" autoUpdateAnimBg="0"/>
      <p:bldP spid="127016" grpId="0" animBg="1" autoUpdateAnimBg="0"/>
      <p:bldP spid="127021" grpId="0" animBg="1" autoUpdateAnimBg="0"/>
      <p:bldP spid="127022" grpId="0" animBg="1" autoUpdateAnimBg="0"/>
      <p:bldP spid="5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ChangeArrowheads="1"/>
          </p:cNvSpPr>
          <p:nvPr/>
        </p:nvSpPr>
        <p:spPr bwMode="auto">
          <a:xfrm>
            <a:off x="1117600" y="1908000"/>
            <a:ext cx="4305738" cy="485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zh-CN" altLang="en-US" sz="2400" dirty="0">
                <a:ea typeface="隶书" panose="02010509060101010101" pitchFamily="49" charset="-122"/>
              </a:rPr>
              <a:t>如有：</a:t>
            </a:r>
            <a:r>
              <a:rPr lang="en-US" altLang="zh-CN" sz="2400" dirty="0" err="1">
                <a:ea typeface="隶书" panose="02010509060101010101" pitchFamily="49" charset="-122"/>
              </a:rPr>
              <a:t>int</a:t>
            </a:r>
            <a:r>
              <a:rPr lang="en-US" altLang="zh-CN" sz="2400" dirty="0">
                <a:ea typeface="隶书" panose="02010509060101010101" pitchFamily="49" charset="-122"/>
              </a:rPr>
              <a:t>  **p   </a:t>
            </a:r>
            <a:r>
              <a:rPr lang="zh-CN" altLang="en-US" sz="2400" dirty="0">
                <a:ea typeface="隶书" panose="02010509060101010101" pitchFamily="49" charset="-122"/>
              </a:rPr>
              <a:t>与  </a:t>
            </a:r>
            <a:r>
              <a:rPr lang="en-US" altLang="zh-CN" sz="2400" dirty="0" err="1">
                <a:ea typeface="隶书" panose="02010509060101010101" pitchFamily="49" charset="-122"/>
              </a:rPr>
              <a:t>int</a:t>
            </a:r>
            <a:r>
              <a:rPr lang="en-US" altLang="zh-CN" sz="2400" dirty="0">
                <a:ea typeface="隶书" panose="02010509060101010101" pitchFamily="49" charset="-122"/>
              </a:rPr>
              <a:t>  *q[10] </a:t>
            </a:r>
            <a:endParaRPr lang="en-US" altLang="zh-CN" sz="2400" dirty="0">
              <a:ea typeface="隶书" panose="02010509060101010101" pitchFamily="49" charset="-122"/>
            </a:endParaRPr>
          </a:p>
          <a:p>
            <a:pPr marL="342900" indent="-342900" eaLnBrk="1" hangingPunct="1">
              <a:spcBef>
                <a:spcPct val="20000"/>
              </a:spcBef>
            </a:pPr>
            <a:endParaRPr lang="en-US" altLang="zh-CN" sz="2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endParaRPr lang="en-US" altLang="zh-CN" dirty="0">
              <a:ea typeface="隶书" panose="02010509060101010101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72000" y="2520000"/>
            <a:ext cx="7486650" cy="752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系统只给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分配能保存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个指针值的内存区；而给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q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分配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个内存区，每个内存区均可保存一个指针值 ；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p"/>
            </a:pPr>
            <a:endParaRPr lang="zh-CN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72000" y="3420000"/>
            <a:ext cx="8172000" cy="42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指针数组名是二级指针常量；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p"/>
            </a:pP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20000"/>
              </a:spcBef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72000" y="3960000"/>
            <a:ext cx="7962500" cy="9297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若有</a:t>
            </a:r>
            <a:r>
              <a:rPr lang="nn-NO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p=q;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则</a:t>
            </a:r>
            <a:r>
              <a:rPr lang="nn-NO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p+i</a:t>
            </a:r>
            <a:r>
              <a:rPr lang="zh-CN" altLang="nn-NO" sz="2400" dirty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nn-NO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q[i]</a:t>
            </a:r>
            <a:r>
              <a:rPr lang="zh-CN" altLang="nn-NO" sz="2400" dirty="0">
                <a:latin typeface="宋体" panose="02010600030101010101" pitchFamily="2" charset="-122"/>
                <a:ea typeface="宋体" panose="02010600030101010101" pitchFamily="2" charset="-122"/>
              </a:rPr>
              <a:t>的地址；</a:t>
            </a:r>
            <a:endParaRPr lang="zh-CN" altLang="nn-NO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72000" y="4497700"/>
            <a:ext cx="7486650" cy="450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指针数组作形参，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*q[ ]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**q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完全等价；但作为变量定义两者不同。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2" name="Group 79"/>
          <p:cNvGrpSpPr/>
          <p:nvPr/>
        </p:nvGrpSpPr>
        <p:grpSpPr bwMode="auto">
          <a:xfrm>
            <a:off x="1075199" y="1068008"/>
            <a:ext cx="4651819" cy="695326"/>
            <a:chOff x="602" y="660"/>
            <a:chExt cx="2719" cy="547"/>
          </a:xfrm>
        </p:grpSpPr>
        <p:sp>
          <p:nvSpPr>
            <p:cNvPr id="14" name="AutoShape 80"/>
            <p:cNvSpPr>
              <a:spLocks noChangeArrowheads="1"/>
            </p:cNvSpPr>
            <p:nvPr/>
          </p:nvSpPr>
          <p:spPr bwMode="gray">
            <a:xfrm>
              <a:off x="602" y="660"/>
              <a:ext cx="2719" cy="547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8F4BE"/>
                </a:gs>
              </a:gsLst>
              <a:lin ang="2700000" scaled="1"/>
            </a:gradFill>
            <a:ln w="50800">
              <a:solidFill>
                <a:srgbClr val="44988C"/>
              </a:solidFill>
              <a:rou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7" name="Text Box 81"/>
            <p:cNvSpPr txBox="1">
              <a:spLocks noChangeArrowheads="1"/>
            </p:cNvSpPr>
            <p:nvPr/>
          </p:nvSpPr>
          <p:spPr bwMode="gray">
            <a:xfrm>
              <a:off x="625" y="724"/>
              <a:ext cx="2696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800" dirty="0">
                  <a:solidFill>
                    <a:srgbClr val="000000"/>
                  </a:solidFill>
                  <a:ea typeface="宋体" panose="02010600030101010101" pitchFamily="2" charset="-122"/>
                </a:rPr>
                <a:t>指针数组与二级指针的关系</a:t>
              </a:r>
              <a:endPara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9"/>
          <p:cNvSpPr txBox="1">
            <a:spLocks noChangeArrowheads="1"/>
          </p:cNvSpPr>
          <p:nvPr/>
        </p:nvSpPr>
        <p:spPr bwMode="auto">
          <a:xfrm>
            <a:off x="1096370" y="1111723"/>
            <a:ext cx="7623559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1. </a:t>
            </a:r>
            <a:r>
              <a:rPr lang="zh-CN" altLang="en-US" dirty="0">
                <a:ea typeface="宋体" panose="02010600030101010101" pitchFamily="2" charset="-122"/>
              </a:rPr>
              <a:t>动态内存分配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0" name="Rectangle 72"/>
          <p:cNvSpPr txBox="1">
            <a:spLocks noChangeArrowheads="1"/>
          </p:cNvSpPr>
          <p:nvPr/>
        </p:nvSpPr>
        <p:spPr bwMode="auto">
          <a:xfrm>
            <a:off x="1055688" y="65088"/>
            <a:ext cx="7958137" cy="101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eaLnBrk="1" hangingPunct="1"/>
            <a:r>
              <a:rPr lang="zh-CN" altLang="en-US" sz="3600" dirty="0">
                <a:solidFill>
                  <a:schemeClr val="tx2"/>
                </a:solidFill>
                <a:latin typeface="+mj-lt"/>
                <a:ea typeface="宋体" panose="02010600030101010101" pitchFamily="2" charset="-122"/>
                <a:cs typeface="+mj-cs"/>
              </a:rPr>
              <a:t>六、动态内存分配与指针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066595" y="1800000"/>
            <a:ext cx="7509848" cy="752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    在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中，通过“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new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运算符来实现动态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内存分配。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endParaRPr lang="zh-CN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80000" y="2947034"/>
            <a:ext cx="8172000" cy="422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运算符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的第一种用法如下：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anose="02020603050405020304"/>
              </a:rPr>
              <a:t>P</a:t>
            </a:r>
            <a:r>
              <a:rPr lang="en-US" altLang="zh-CN" sz="2800" spc="-5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anose="02020603050405020304"/>
              </a:rPr>
              <a:t> 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anose="02020603050405020304"/>
              </a:rPr>
              <a:t>=</a:t>
            </a:r>
            <a:r>
              <a:rPr lang="en-US" altLang="zh-CN" sz="2800" spc="-5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anose="02020603050405020304"/>
              </a:rPr>
              <a:t> ne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anose="02020603050405020304"/>
              </a:rPr>
              <a:t>w</a:t>
            </a:r>
            <a:r>
              <a:rPr lang="en-US" altLang="zh-CN" sz="2800" spc="-5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anose="02020603050405020304"/>
              </a:rPr>
              <a:t> T;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Times New Roman" panose="02020603050405020304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p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20000"/>
              </a:spcBef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508028" y="3550095"/>
            <a:ext cx="7163006" cy="300835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是任意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类型名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是类型为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T * 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的指针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这个语句，会在堆中动态分配出一片大小为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sizeof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(T)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字节的内存空间，并且将该内存空间的起始地址赋值给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435"/>
              </a:spcBef>
              <a:buFont typeface="Wingdings" panose="05000000000000000000" pitchFamily="2" charset="2"/>
              <a:buChar char="Ø"/>
              <a:tabLst>
                <a:tab pos="482600" algn="l"/>
              </a:tabLst>
            </a:pPr>
            <a:r>
              <a:rPr lang="zh-CN" altLang="en-US" sz="2400" dirty="0">
                <a:latin typeface="黑体" panose="02010609060101010101" pitchFamily="49" charset="-122"/>
                <a:cs typeface="Times New Roman" panose="02020603050405020304"/>
              </a:rPr>
              <a:t> 例如：</a:t>
            </a:r>
            <a:r>
              <a:rPr lang="en-US" altLang="zh-CN" sz="2400" spc="-1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cs typeface="Times New Roman" panose="02020603050405020304"/>
              </a:rPr>
              <a:t>in</a:t>
            </a:r>
            <a:r>
              <a:rPr lang="en-US" altLang="zh-CN" sz="2400" spc="-5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cs typeface="Times New Roman" panose="02020603050405020304"/>
              </a:rPr>
              <a:t>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spc="-5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cs typeface="Times New Roman" panose="02020603050405020304"/>
              </a:rPr>
              <a:t>*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spc="-1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cs typeface="Times New Roman" panose="02020603050405020304"/>
              </a:rPr>
              <a:t>pn</a:t>
            </a:r>
            <a:r>
              <a:rPr lang="en-US" altLang="zh-CN" sz="2400" spc="-1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cs typeface="Times New Roman" panose="02020603050405020304"/>
              </a:rPr>
              <a:t>;</a:t>
            </a:r>
            <a:endParaRPr lang="en-U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/>
              <a:cs typeface="Times New Roman" panose="02020603050405020304"/>
            </a:endParaRPr>
          </a:p>
          <a:p>
            <a:pPr marL="920750">
              <a:lnSpc>
                <a:spcPct val="100000"/>
              </a:lnSpc>
              <a:spcBef>
                <a:spcPts val="230"/>
              </a:spcBef>
            </a:pPr>
            <a:r>
              <a:rPr lang="en-US" altLang="zh-CN" sz="2400" spc="-1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cs typeface="Times New Roman" panose="02020603050405020304"/>
              </a:rPr>
              <a:t>      </a:t>
            </a:r>
            <a:r>
              <a:rPr lang="en-US" altLang="zh-CN" sz="2400" spc="-1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cs typeface="Times New Roman" panose="02020603050405020304"/>
              </a:rPr>
              <a:t>p</a:t>
            </a:r>
            <a:r>
              <a:rPr lang="en-US" altLang="zh-CN" sz="2400" spc="-5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cs typeface="Times New Roman" panose="02020603050405020304"/>
              </a:rPr>
              <a:t>n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spc="-5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cs typeface="Times New Roman" panose="02020603050405020304"/>
              </a:rPr>
              <a:t>= </a:t>
            </a:r>
            <a:r>
              <a:rPr lang="en-US" altLang="zh-CN" sz="2400" spc="-1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cs typeface="Times New Roman" panose="02020603050405020304"/>
              </a:rPr>
              <a:t>ne</a:t>
            </a:r>
            <a:r>
              <a:rPr lang="en-US" altLang="zh-CN" sz="2400" spc="-5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cs typeface="Times New Roman" panose="02020603050405020304"/>
              </a:rPr>
              <a:t>w </a:t>
            </a:r>
            <a:r>
              <a:rPr lang="en-US" altLang="zh-CN" sz="2400" spc="-1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cs typeface="Times New Roman" panose="02020603050405020304"/>
              </a:rPr>
              <a:t>int</a:t>
            </a:r>
            <a:r>
              <a:rPr lang="en-US" altLang="zh-CN" sz="2400" spc="-5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cs typeface="Times New Roman" panose="02020603050405020304"/>
              </a:rPr>
              <a:t>; </a:t>
            </a:r>
            <a:endParaRPr lang="en-U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/>
              <a:cs typeface="Times New Roman" panose="02020603050405020304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152000" y="1116000"/>
            <a:ext cx="7478317" cy="42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运算符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的第二种用法，可以用来动态分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配一个任意大小的数组：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 = new T[N];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p"/>
            </a:pPr>
            <a:endParaRPr lang="en-US" altLang="zh-CN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/>
              <a:cs typeface="Times New Roman" panose="02020603050405020304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p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20000"/>
              </a:spcBef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512000" y="2736000"/>
            <a:ext cx="7163006" cy="300835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是任意类型名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是类型为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T *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的指针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代表“元素个数”，它可以是任何值为正整数的表达式，表达式里可以包含变量、函数调用。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该语句动态分配出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N×sizeof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(T)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个字节的内存空间，这片空间的起始地址被赋值给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示例：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cin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&gt;&gt;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new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 20]; </a:t>
            </a:r>
            <a:endParaRPr lang="en-U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116000" y="1163297"/>
            <a:ext cx="7478317" cy="20213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 如果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要求分配的空间太大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，操作系统找不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到足够的内存来满足，那么动态内存分配就会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失败。保险做法是在进行较大的动态内存分配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时，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要判断一下分配是否成功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p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20000"/>
              </a:spcBef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16000" y="3617462"/>
            <a:ext cx="7478317" cy="249955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 判断的方法是：如果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new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表达式返回值是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，则分配失败，否则分配成功。例如：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pn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[200000]; </a:t>
            </a:r>
            <a:endParaRPr lang="en-U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if(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pn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== NULL ) </a:t>
            </a:r>
            <a:endParaRPr lang="en-U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cout&lt;&lt;“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内存分配失败”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p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20000"/>
              </a:spcBef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9"/>
          <p:cNvSpPr txBox="1">
            <a:spLocks noChangeArrowheads="1"/>
          </p:cNvSpPr>
          <p:nvPr/>
        </p:nvSpPr>
        <p:spPr bwMode="auto">
          <a:xfrm>
            <a:off x="1096370" y="1111723"/>
            <a:ext cx="7623559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2.  </a:t>
            </a:r>
            <a:r>
              <a:rPr lang="zh-CN" altLang="en-US" dirty="0">
                <a:ea typeface="宋体" panose="02010600030101010101" pitchFamily="2" charset="-122"/>
              </a:rPr>
              <a:t>释放动态内存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80000" y="3262344"/>
            <a:ext cx="7685628" cy="42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delete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运算符用以释放动态分配的内存空间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20000"/>
              </a:spcBef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080000" y="3871944"/>
            <a:ext cx="7777862" cy="42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delete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运算的基本用法：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delete 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指针；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8387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/>
              </a:rPr>
              <a:t>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/>
              </a:rPr>
              <a:t>该指针必须是指向动态分配空间的，否则运行时很可能会出错，例如：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/>
            </a:endParaRPr>
          </a:p>
          <a:p>
            <a:pPr marL="483870">
              <a:lnSpc>
                <a:spcPct val="100000"/>
              </a:lnSpc>
              <a:spcBef>
                <a:spcPts val="100"/>
              </a:spcBef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/>
              </a:rPr>
              <a:t>  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*p=new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83870">
              <a:lnSpc>
                <a:spcPct val="100000"/>
              </a:lnSpc>
              <a:spcBef>
                <a:spcPts val="100"/>
              </a:spcBef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*p=5;</a:t>
            </a:r>
            <a:endParaRPr lang="en-U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83870">
              <a:lnSpc>
                <a:spcPct val="100000"/>
              </a:lnSpc>
              <a:spcBef>
                <a:spcPts val="100"/>
              </a:spcBef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delete p;</a:t>
            </a:r>
            <a:endParaRPr lang="en-U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zh-CN" sz="2800" dirty="0">
              <a:latin typeface="Times New Roman" panose="02020603050405020304"/>
              <a:cs typeface="Times New Roman" panose="02020603050405020304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p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20000"/>
              </a:spcBef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80000" y="1728000"/>
            <a:ext cx="75832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    程序从操作系统动态分配所得的内存空间，使用完后应该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释放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，交还操作系统，以便操作系统将这片内存空间分配给其他程序使用。</a:t>
            </a:r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116000" y="1152000"/>
            <a:ext cx="7496441" cy="165649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 如果是用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new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动态分配了一个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数组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，那么，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释放该数组的时候，应以如下形式使用 ：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delete []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指针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en-US" altLang="zh-CN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20000"/>
              </a:spcBef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116000" y="2952000"/>
            <a:ext cx="7777862" cy="42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/>
              </a:rPr>
              <a:t> 例如：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/>
            </a:endParaRPr>
          </a:p>
          <a:p>
            <a:pPr marL="483870">
              <a:lnSpc>
                <a:spcPct val="100000"/>
              </a:lnSpc>
              <a:spcBef>
                <a:spcPts val="1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 * p = new int[20];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8387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p[0] = 1;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8387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delete 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[]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p;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p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20000"/>
              </a:spcBef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Text Box 36"/>
          <p:cNvSpPr txBox="1">
            <a:spLocks noChangeArrowheads="1"/>
          </p:cNvSpPr>
          <p:nvPr/>
        </p:nvSpPr>
        <p:spPr bwMode="auto">
          <a:xfrm>
            <a:off x="1279896" y="5279196"/>
            <a:ext cx="6234088" cy="424732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问题：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delete p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delete[] p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的差别是什么？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4" grpId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5"/>
          <p:cNvSpPr>
            <a:spLocks noGrp="1" noChangeArrowheads="1"/>
          </p:cNvSpPr>
          <p:nvPr>
            <p:ph type="title" idx="4294967295"/>
          </p:nvPr>
        </p:nvSpPr>
        <p:spPr>
          <a:xfrm>
            <a:off x="1054676" y="200601"/>
            <a:ext cx="8670925" cy="498475"/>
          </a:xfrm>
        </p:spPr>
        <p:txBody>
          <a:bodyPr/>
          <a:lstStyle/>
          <a:p>
            <a:pPr algn="l" eaLnBrk="1" hangingPunct="1"/>
            <a:r>
              <a:rPr lang="zh-CN" altLang="en-US" sz="2800" dirty="0">
                <a:solidFill>
                  <a:schemeClr val="tx1"/>
                </a:solidFill>
              </a:rPr>
              <a:t>例：利用二维指针建立动态二维数组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8915" name="Rectangle 46"/>
          <p:cNvSpPr>
            <a:spLocks noChangeArrowheads="1"/>
          </p:cNvSpPr>
          <p:nvPr/>
        </p:nvSpPr>
        <p:spPr bwMode="auto">
          <a:xfrm>
            <a:off x="1284233" y="856357"/>
            <a:ext cx="4533243" cy="6001643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int  main()</a:t>
            </a:r>
            <a:endParaRPr lang="en-US" altLang="zh-CN" sz="2400" dirty="0"/>
          </a:p>
          <a:p>
            <a:r>
              <a:rPr lang="en-US" altLang="zh-CN" sz="2400" dirty="0"/>
              <a:t>{  int m, n,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j,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**p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cin</a:t>
            </a:r>
            <a:r>
              <a:rPr lang="en-US" altLang="zh-CN" sz="2400" dirty="0"/>
              <a:t>&gt;&gt;m&gt;&gt;n;</a:t>
            </a:r>
            <a:endParaRPr lang="en-US" altLang="zh-CN" sz="2400" dirty="0"/>
          </a:p>
          <a:p>
            <a:r>
              <a:rPr lang="en-US" altLang="zh-CN" sz="2400" dirty="0"/>
              <a:t>   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p=new 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*[m];</a:t>
            </a:r>
            <a:endParaRPr lang="en-US" altLang="zh-CN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400" dirty="0"/>
              <a:t>    for(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=0;i&lt;</a:t>
            </a:r>
            <a:r>
              <a:rPr lang="en-US" altLang="zh-CN" sz="2400" dirty="0" err="1"/>
              <a:t>m;i</a:t>
            </a:r>
            <a:r>
              <a:rPr lang="en-US" altLang="zh-CN" sz="2400" dirty="0"/>
              <a:t>++)</a:t>
            </a:r>
            <a:endParaRPr lang="en-US" altLang="zh-CN" sz="2400" dirty="0"/>
          </a:p>
          <a:p>
            <a:r>
              <a:rPr lang="en-US" altLang="zh-CN" sz="2400" dirty="0"/>
              <a:t>          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p[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]=new 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[n];</a:t>
            </a:r>
            <a:endParaRPr lang="en-US" altLang="zh-CN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400" dirty="0"/>
              <a:t>    for(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=0;i&lt;</a:t>
            </a:r>
            <a:r>
              <a:rPr lang="en-US" altLang="zh-CN" sz="2400" dirty="0" err="1"/>
              <a:t>m;i</a:t>
            </a:r>
            <a:r>
              <a:rPr lang="en-US" altLang="zh-CN" sz="2400" dirty="0"/>
              <a:t>++)</a:t>
            </a:r>
            <a:endParaRPr lang="en-US" altLang="zh-CN" sz="2400" dirty="0"/>
          </a:p>
          <a:p>
            <a:r>
              <a:rPr lang="en-US" altLang="zh-CN" sz="2400" dirty="0"/>
              <a:t>          for(j=0;j&lt;</a:t>
            </a:r>
            <a:r>
              <a:rPr lang="en-US" altLang="zh-CN" sz="2400" dirty="0" err="1"/>
              <a:t>n;j</a:t>
            </a:r>
            <a:r>
              <a:rPr lang="en-US" altLang="zh-CN" sz="2400" dirty="0"/>
              <a:t>++)</a:t>
            </a:r>
            <a:endParaRPr lang="en-US" altLang="zh-CN" sz="2400" dirty="0"/>
          </a:p>
          <a:p>
            <a:r>
              <a:rPr lang="en-US" altLang="zh-CN" sz="2400" dirty="0"/>
              <a:t>               </a:t>
            </a:r>
            <a:r>
              <a:rPr lang="en-US" altLang="zh-CN" sz="2400" dirty="0" err="1"/>
              <a:t>cin</a:t>
            </a:r>
            <a:r>
              <a:rPr lang="en-US" altLang="zh-CN" sz="2400" dirty="0"/>
              <a:t>&gt;&gt;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p[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][j]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400" dirty="0"/>
              <a:t>    for(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=0;i&lt;</a:t>
            </a:r>
            <a:r>
              <a:rPr lang="en-US" altLang="zh-CN" sz="2400" dirty="0" err="1"/>
              <a:t>m;i</a:t>
            </a:r>
            <a:r>
              <a:rPr lang="en-US" altLang="zh-CN" sz="2400" dirty="0"/>
              <a:t>++)</a:t>
            </a:r>
            <a:endParaRPr lang="en-US" altLang="zh-CN" sz="2400" dirty="0"/>
          </a:p>
          <a:p>
            <a:r>
              <a:rPr lang="en-US" altLang="zh-CN" sz="2400" dirty="0"/>
              <a:t>          for(j=0;j&lt;</a:t>
            </a:r>
            <a:r>
              <a:rPr lang="en-US" altLang="zh-CN" sz="2400" dirty="0" err="1"/>
              <a:t>n;j</a:t>
            </a:r>
            <a:r>
              <a:rPr lang="en-US" altLang="zh-CN" sz="2400" dirty="0"/>
              <a:t>++)</a:t>
            </a:r>
            <a:endParaRPr lang="en-US" altLang="zh-CN" sz="2400" dirty="0"/>
          </a:p>
          <a:p>
            <a:r>
              <a:rPr lang="en-US" altLang="zh-CN" sz="2400" dirty="0"/>
              <a:t>               cout&lt;&lt;p[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][j]&lt;&lt;" ";</a:t>
            </a:r>
            <a:endParaRPr lang="en-US" altLang="zh-CN" sz="2400" dirty="0"/>
          </a:p>
          <a:p>
            <a:r>
              <a:rPr lang="en-US" altLang="zh-CN" sz="2400" dirty="0"/>
              <a:t> 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for(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=0;i&lt;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m;i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++)</a:t>
            </a:r>
            <a:endParaRPr lang="en-U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delete[] p[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];</a:t>
            </a:r>
            <a:endParaRPr lang="en-U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delete[] p;</a:t>
            </a:r>
            <a:endParaRPr lang="en-U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6" name="AutoShape 18"/>
          <p:cNvSpPr>
            <a:spLocks noChangeArrowheads="1"/>
          </p:cNvSpPr>
          <p:nvPr/>
        </p:nvSpPr>
        <p:spPr bwMode="auto">
          <a:xfrm>
            <a:off x="5374696" y="2832750"/>
            <a:ext cx="3044090" cy="833178"/>
          </a:xfrm>
          <a:prstGeom prst="wedgeRectCallout">
            <a:avLst>
              <a:gd name="adj1" fmla="val -82165"/>
              <a:gd name="adj2" fmla="val 77414"/>
            </a:avLst>
          </a:prstGeom>
          <a:solidFill>
            <a:schemeClr val="bg1"/>
          </a:solidFill>
          <a:ln w="38100">
            <a:solidFill>
              <a:srgbClr val="0000FF"/>
            </a:solidFill>
            <a:miter lim="800000"/>
            <a:headEnd type="none" w="lg" len="lg"/>
          </a:ln>
        </p:spPr>
        <p:txBody>
          <a:bodyPr wrap="square" lIns="90000" tIns="46800" rIns="90000" bIns="46800" anchor="ctr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2"/>
                </a:solidFill>
              </a:rPr>
              <a:t>p[n][</a:t>
            </a:r>
            <a:r>
              <a:rPr lang="en-US" altLang="zh-CN" sz="2400" dirty="0" err="1">
                <a:solidFill>
                  <a:schemeClr val="accent2"/>
                </a:solidFill>
              </a:rPr>
              <a:t>i</a:t>
            </a:r>
            <a:r>
              <a:rPr lang="en-US" altLang="zh-CN" sz="2400" dirty="0">
                <a:solidFill>
                  <a:schemeClr val="accent2"/>
                </a:solidFill>
              </a:rPr>
              <a:t>]</a:t>
            </a:r>
            <a:r>
              <a:rPr lang="en-US" altLang="zh-CN" sz="2400" dirty="0">
                <a:sym typeface="Symbol" panose="05050102010706020507" pitchFamily="18" charset="2"/>
              </a:rPr>
              <a:t> </a:t>
            </a:r>
            <a:r>
              <a:rPr lang="en-US" altLang="zh-CN" sz="2400" dirty="0"/>
              <a:t> *(*(</a:t>
            </a:r>
            <a:r>
              <a:rPr lang="en-US" altLang="zh-CN" sz="2400" dirty="0" err="1"/>
              <a:t>p+n</a:t>
            </a:r>
            <a:r>
              <a:rPr lang="en-US" altLang="zh-CN" sz="2400" dirty="0"/>
              <a:t>)+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algn="ctr"/>
            <a:r>
              <a:rPr lang="en-US" altLang="zh-CN" sz="2400" dirty="0">
                <a:sym typeface="Symbol" panose="05050102010706020507" pitchFamily="18" charset="2"/>
              </a:rPr>
              <a:t>        </a:t>
            </a:r>
            <a:r>
              <a:rPr lang="en-US" altLang="zh-CN" sz="2400" dirty="0"/>
              <a:t> *(p[n]</a:t>
            </a:r>
            <a:r>
              <a:rPr lang="en-US" altLang="zh-CN" sz="2400" dirty="0">
                <a:sym typeface="Symbol" panose="05050102010706020507" pitchFamily="18" charset="2"/>
              </a:rPr>
              <a:t>+</a:t>
            </a:r>
            <a:r>
              <a:rPr lang="en-US" altLang="zh-CN" sz="2400" dirty="0" err="1"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endParaRPr lang="en-US" altLang="zh-CN" sz="2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3"/>
          <p:cNvSpPr txBox="1">
            <a:spLocks noChangeArrowheads="1"/>
          </p:cNvSpPr>
          <p:nvPr/>
        </p:nvSpPr>
        <p:spPr bwMode="auto">
          <a:xfrm>
            <a:off x="1362891" y="3289434"/>
            <a:ext cx="4194839" cy="1938992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dirty="0"/>
              <a:t> </a:t>
            </a:r>
            <a:r>
              <a:rPr lang="en-US" altLang="zh-CN" sz="2400" dirty="0"/>
              <a:t>int main( )</a:t>
            </a:r>
            <a:endParaRPr lang="en-US" altLang="zh-CN" sz="2400" dirty="0"/>
          </a:p>
          <a:p>
            <a:r>
              <a:rPr lang="en-US" altLang="zh-CN" sz="2400" dirty="0"/>
              <a:t> {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 s[]</a:t>
            </a:r>
            <a:r>
              <a:rPr lang="en-US" altLang="zh-CN" sz="2400" dirty="0"/>
              <a:t>=“I love China!”;</a:t>
            </a:r>
            <a:endParaRPr lang="en-US" altLang="zh-CN" sz="2400" dirty="0"/>
          </a:p>
          <a:p>
            <a:r>
              <a:rPr lang="en-US" altLang="zh-CN" sz="2400" dirty="0"/>
              <a:t>    cout&lt;&lt;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altLang="zh-CN" sz="2400" dirty="0"/>
              <a:t>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r>
              <a:rPr lang="en-US" altLang="zh-CN" sz="2400" dirty="0"/>
              <a:t>    cout&lt;&lt;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s+7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r>
              <a:rPr lang="en-US" altLang="zh-CN" sz="2400" dirty="0"/>
              <a:t> }</a:t>
            </a:r>
            <a:endParaRPr lang="en-US" altLang="zh-CN" sz="2400" dirty="0"/>
          </a:p>
        </p:txBody>
      </p:sp>
      <p:grpSp>
        <p:nvGrpSpPr>
          <p:cNvPr id="2" name="Group 59"/>
          <p:cNvGrpSpPr/>
          <p:nvPr/>
        </p:nvGrpSpPr>
        <p:grpSpPr bwMode="auto">
          <a:xfrm>
            <a:off x="6354271" y="1422084"/>
            <a:ext cx="2309813" cy="4848225"/>
            <a:chOff x="3762" y="1124"/>
            <a:chExt cx="1455" cy="3054"/>
          </a:xfrm>
        </p:grpSpPr>
        <p:sp>
          <p:nvSpPr>
            <p:cNvPr id="50183" name="Text Box 19"/>
            <p:cNvSpPr txBox="1">
              <a:spLocks noChangeArrowheads="1"/>
            </p:cNvSpPr>
            <p:nvPr/>
          </p:nvSpPr>
          <p:spPr bwMode="auto">
            <a:xfrm>
              <a:off x="4316" y="1195"/>
              <a:ext cx="169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 dirty="0"/>
                <a:t>I</a:t>
              </a:r>
              <a:endParaRPr lang="en-US" altLang="zh-CN" sz="2000" dirty="0"/>
            </a:p>
          </p:txBody>
        </p:sp>
        <p:sp>
          <p:nvSpPr>
            <p:cNvPr id="50184" name="Text Box 21"/>
            <p:cNvSpPr txBox="1">
              <a:spLocks noChangeArrowheads="1"/>
            </p:cNvSpPr>
            <p:nvPr/>
          </p:nvSpPr>
          <p:spPr bwMode="auto">
            <a:xfrm>
              <a:off x="4316" y="1615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l</a:t>
              </a:r>
              <a:endParaRPr lang="en-US" altLang="zh-CN" sz="2000"/>
            </a:p>
          </p:txBody>
        </p:sp>
        <p:sp>
          <p:nvSpPr>
            <p:cNvPr id="50185" name="Text Box 22"/>
            <p:cNvSpPr txBox="1">
              <a:spLocks noChangeArrowheads="1"/>
            </p:cNvSpPr>
            <p:nvPr/>
          </p:nvSpPr>
          <p:spPr bwMode="auto">
            <a:xfrm>
              <a:off x="4316" y="182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o</a:t>
              </a:r>
              <a:endParaRPr lang="en-US" altLang="zh-CN" sz="2000"/>
            </a:p>
          </p:txBody>
        </p:sp>
        <p:sp>
          <p:nvSpPr>
            <p:cNvPr id="50186" name="Text Box 23"/>
            <p:cNvSpPr txBox="1">
              <a:spLocks noChangeArrowheads="1"/>
            </p:cNvSpPr>
            <p:nvPr/>
          </p:nvSpPr>
          <p:spPr bwMode="auto">
            <a:xfrm>
              <a:off x="4316" y="203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v</a:t>
              </a:r>
              <a:endParaRPr lang="en-US" altLang="zh-CN" sz="2000"/>
            </a:p>
          </p:txBody>
        </p:sp>
        <p:sp>
          <p:nvSpPr>
            <p:cNvPr id="50187" name="Text Box 24"/>
            <p:cNvSpPr txBox="1">
              <a:spLocks noChangeArrowheads="1"/>
            </p:cNvSpPr>
            <p:nvPr/>
          </p:nvSpPr>
          <p:spPr bwMode="auto">
            <a:xfrm>
              <a:off x="4316" y="2243"/>
              <a:ext cx="187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e</a:t>
              </a:r>
              <a:endParaRPr lang="en-US" altLang="zh-CN" sz="2000"/>
            </a:p>
          </p:txBody>
        </p:sp>
        <p:sp>
          <p:nvSpPr>
            <p:cNvPr id="50188" name="Text Box 26"/>
            <p:cNvSpPr txBox="1">
              <a:spLocks noChangeArrowheads="1"/>
            </p:cNvSpPr>
            <p:nvPr/>
          </p:nvSpPr>
          <p:spPr bwMode="auto">
            <a:xfrm>
              <a:off x="4316" y="2662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C</a:t>
              </a:r>
              <a:endParaRPr lang="en-US" altLang="zh-CN" sz="2000"/>
            </a:p>
          </p:txBody>
        </p:sp>
        <p:sp>
          <p:nvSpPr>
            <p:cNvPr id="50189" name="Text Box 27"/>
            <p:cNvSpPr txBox="1">
              <a:spLocks noChangeArrowheads="1"/>
            </p:cNvSpPr>
            <p:nvPr/>
          </p:nvSpPr>
          <p:spPr bwMode="auto">
            <a:xfrm>
              <a:off x="4316" y="287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h</a:t>
              </a:r>
              <a:endParaRPr lang="en-US" altLang="zh-CN" sz="2000"/>
            </a:p>
          </p:txBody>
        </p:sp>
        <p:sp>
          <p:nvSpPr>
            <p:cNvPr id="50190" name="Text Box 28"/>
            <p:cNvSpPr txBox="1">
              <a:spLocks noChangeArrowheads="1"/>
            </p:cNvSpPr>
            <p:nvPr/>
          </p:nvSpPr>
          <p:spPr bwMode="auto">
            <a:xfrm>
              <a:off x="4316" y="3081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i</a:t>
              </a:r>
              <a:endParaRPr lang="en-US" altLang="zh-CN" sz="2000"/>
            </a:p>
          </p:txBody>
        </p:sp>
        <p:sp>
          <p:nvSpPr>
            <p:cNvPr id="50191" name="Text Box 29"/>
            <p:cNvSpPr txBox="1">
              <a:spLocks noChangeArrowheads="1"/>
            </p:cNvSpPr>
            <p:nvPr/>
          </p:nvSpPr>
          <p:spPr bwMode="auto">
            <a:xfrm>
              <a:off x="4724" y="1184"/>
              <a:ext cx="403" cy="2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 dirty="0"/>
                <a:t>s[0]</a:t>
              </a:r>
              <a:endParaRPr lang="en-US" altLang="zh-CN" sz="2000" dirty="0"/>
            </a:p>
          </p:txBody>
        </p:sp>
        <p:sp>
          <p:nvSpPr>
            <p:cNvPr id="50192" name="Text Box 30"/>
            <p:cNvSpPr txBox="1">
              <a:spLocks noChangeArrowheads="1"/>
            </p:cNvSpPr>
            <p:nvPr/>
          </p:nvSpPr>
          <p:spPr bwMode="auto">
            <a:xfrm>
              <a:off x="4724" y="1394"/>
              <a:ext cx="403" cy="2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 dirty="0"/>
                <a:t>s[1]</a:t>
              </a:r>
              <a:endParaRPr lang="en-US" altLang="zh-CN" sz="2000" dirty="0"/>
            </a:p>
          </p:txBody>
        </p:sp>
        <p:sp>
          <p:nvSpPr>
            <p:cNvPr id="50193" name="Text Box 31"/>
            <p:cNvSpPr txBox="1">
              <a:spLocks noChangeArrowheads="1"/>
            </p:cNvSpPr>
            <p:nvPr/>
          </p:nvSpPr>
          <p:spPr bwMode="auto">
            <a:xfrm>
              <a:off x="4724" y="1604"/>
              <a:ext cx="403" cy="2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 dirty="0"/>
                <a:t>s[2]</a:t>
              </a:r>
              <a:endParaRPr lang="en-US" altLang="zh-CN" sz="2000" dirty="0"/>
            </a:p>
          </p:txBody>
        </p:sp>
        <p:sp>
          <p:nvSpPr>
            <p:cNvPr id="50194" name="Text Box 32"/>
            <p:cNvSpPr txBox="1">
              <a:spLocks noChangeArrowheads="1"/>
            </p:cNvSpPr>
            <p:nvPr/>
          </p:nvSpPr>
          <p:spPr bwMode="auto">
            <a:xfrm>
              <a:off x="4724" y="1814"/>
              <a:ext cx="403" cy="2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 dirty="0"/>
                <a:t>s[3]</a:t>
              </a:r>
              <a:endParaRPr lang="en-US" altLang="zh-CN" sz="2000" dirty="0"/>
            </a:p>
          </p:txBody>
        </p:sp>
        <p:sp>
          <p:nvSpPr>
            <p:cNvPr id="50195" name="Text Box 33"/>
            <p:cNvSpPr txBox="1">
              <a:spLocks noChangeArrowheads="1"/>
            </p:cNvSpPr>
            <p:nvPr/>
          </p:nvSpPr>
          <p:spPr bwMode="auto">
            <a:xfrm>
              <a:off x="4724" y="2024"/>
              <a:ext cx="403" cy="2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 dirty="0"/>
                <a:t>s[4]</a:t>
              </a:r>
              <a:endParaRPr lang="en-US" altLang="zh-CN" sz="2000" dirty="0"/>
            </a:p>
          </p:txBody>
        </p:sp>
        <p:sp>
          <p:nvSpPr>
            <p:cNvPr id="50196" name="Text Box 34"/>
            <p:cNvSpPr txBox="1">
              <a:spLocks noChangeArrowheads="1"/>
            </p:cNvSpPr>
            <p:nvPr/>
          </p:nvSpPr>
          <p:spPr bwMode="auto">
            <a:xfrm>
              <a:off x="4724" y="2234"/>
              <a:ext cx="403" cy="2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 dirty="0"/>
                <a:t>s[5]</a:t>
              </a:r>
              <a:endParaRPr lang="en-US" altLang="zh-CN" sz="2000" dirty="0"/>
            </a:p>
          </p:txBody>
        </p:sp>
        <p:sp>
          <p:nvSpPr>
            <p:cNvPr id="50197" name="Text Box 35"/>
            <p:cNvSpPr txBox="1">
              <a:spLocks noChangeArrowheads="1"/>
            </p:cNvSpPr>
            <p:nvPr/>
          </p:nvSpPr>
          <p:spPr bwMode="auto">
            <a:xfrm>
              <a:off x="4724" y="2444"/>
              <a:ext cx="403" cy="2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 dirty="0"/>
                <a:t>s[6]</a:t>
              </a:r>
              <a:endParaRPr lang="en-US" altLang="zh-CN" sz="2000" dirty="0"/>
            </a:p>
          </p:txBody>
        </p:sp>
        <p:sp>
          <p:nvSpPr>
            <p:cNvPr id="50198" name="Text Box 36"/>
            <p:cNvSpPr txBox="1">
              <a:spLocks noChangeArrowheads="1"/>
            </p:cNvSpPr>
            <p:nvPr/>
          </p:nvSpPr>
          <p:spPr bwMode="auto">
            <a:xfrm>
              <a:off x="4724" y="2654"/>
              <a:ext cx="403" cy="2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 dirty="0"/>
                <a:t>s[7]</a:t>
              </a:r>
              <a:endParaRPr lang="en-US" altLang="zh-CN" sz="2000" dirty="0"/>
            </a:p>
          </p:txBody>
        </p:sp>
        <p:sp>
          <p:nvSpPr>
            <p:cNvPr id="50199" name="Text Box 37"/>
            <p:cNvSpPr txBox="1">
              <a:spLocks noChangeArrowheads="1"/>
            </p:cNvSpPr>
            <p:nvPr/>
          </p:nvSpPr>
          <p:spPr bwMode="auto">
            <a:xfrm>
              <a:off x="4724" y="2864"/>
              <a:ext cx="403" cy="2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 dirty="0"/>
                <a:t>s[8]</a:t>
              </a:r>
              <a:endParaRPr lang="en-US" altLang="zh-CN" sz="2000" dirty="0"/>
            </a:p>
          </p:txBody>
        </p:sp>
        <p:sp>
          <p:nvSpPr>
            <p:cNvPr id="50200" name="Text Box 38"/>
            <p:cNvSpPr txBox="1">
              <a:spLocks noChangeArrowheads="1"/>
            </p:cNvSpPr>
            <p:nvPr/>
          </p:nvSpPr>
          <p:spPr bwMode="auto">
            <a:xfrm>
              <a:off x="4724" y="3074"/>
              <a:ext cx="403" cy="2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 dirty="0"/>
                <a:t>s[9]</a:t>
              </a:r>
              <a:endParaRPr lang="en-US" altLang="zh-CN" sz="2000" dirty="0"/>
            </a:p>
          </p:txBody>
        </p:sp>
        <p:sp>
          <p:nvSpPr>
            <p:cNvPr id="50201" name="Line 39"/>
            <p:cNvSpPr>
              <a:spLocks noChangeShapeType="1"/>
            </p:cNvSpPr>
            <p:nvPr/>
          </p:nvSpPr>
          <p:spPr bwMode="auto">
            <a:xfrm flipV="1">
              <a:off x="3941" y="1222"/>
              <a:ext cx="193" cy="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2" name="Text Box 40"/>
            <p:cNvSpPr txBox="1">
              <a:spLocks noChangeArrowheads="1"/>
            </p:cNvSpPr>
            <p:nvPr/>
          </p:nvSpPr>
          <p:spPr bwMode="auto">
            <a:xfrm>
              <a:off x="3762" y="1124"/>
              <a:ext cx="206" cy="2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 dirty="0"/>
                <a:t>s</a:t>
              </a:r>
              <a:endParaRPr lang="en-US" altLang="zh-CN" sz="2000" dirty="0"/>
            </a:p>
          </p:txBody>
        </p:sp>
        <p:grpSp>
          <p:nvGrpSpPr>
            <p:cNvPr id="3" name="Group 50"/>
            <p:cNvGrpSpPr/>
            <p:nvPr/>
          </p:nvGrpSpPr>
          <p:grpSpPr bwMode="auto">
            <a:xfrm>
              <a:off x="4134" y="1211"/>
              <a:ext cx="612" cy="2967"/>
              <a:chOff x="4134" y="1211"/>
              <a:chExt cx="834" cy="2967"/>
            </a:xfrm>
          </p:grpSpPr>
          <p:sp>
            <p:nvSpPr>
              <p:cNvPr id="50212" name="Rectangle 9"/>
              <p:cNvSpPr>
                <a:spLocks noChangeArrowheads="1"/>
              </p:cNvSpPr>
              <p:nvPr/>
            </p:nvSpPr>
            <p:spPr bwMode="auto">
              <a:xfrm>
                <a:off x="4134" y="1211"/>
                <a:ext cx="834" cy="296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13" name="Line 10"/>
              <p:cNvSpPr>
                <a:spLocks noChangeShapeType="1"/>
              </p:cNvSpPr>
              <p:nvPr/>
            </p:nvSpPr>
            <p:spPr bwMode="auto">
              <a:xfrm>
                <a:off x="4134" y="1411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14" name="Line 11"/>
              <p:cNvSpPr>
                <a:spLocks noChangeShapeType="1"/>
              </p:cNvSpPr>
              <p:nvPr/>
            </p:nvSpPr>
            <p:spPr bwMode="auto">
              <a:xfrm>
                <a:off x="4134" y="1623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15" name="Line 12"/>
              <p:cNvSpPr>
                <a:spLocks noChangeShapeType="1"/>
              </p:cNvSpPr>
              <p:nvPr/>
            </p:nvSpPr>
            <p:spPr bwMode="auto">
              <a:xfrm>
                <a:off x="4134" y="1836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16" name="Line 13"/>
              <p:cNvSpPr>
                <a:spLocks noChangeShapeType="1"/>
              </p:cNvSpPr>
              <p:nvPr/>
            </p:nvSpPr>
            <p:spPr bwMode="auto">
              <a:xfrm>
                <a:off x="4134" y="2048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17" name="Line 14"/>
              <p:cNvSpPr>
                <a:spLocks noChangeShapeType="1"/>
              </p:cNvSpPr>
              <p:nvPr/>
            </p:nvSpPr>
            <p:spPr bwMode="auto">
              <a:xfrm>
                <a:off x="4134" y="2261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18" name="Line 15"/>
              <p:cNvSpPr>
                <a:spLocks noChangeShapeType="1"/>
              </p:cNvSpPr>
              <p:nvPr/>
            </p:nvSpPr>
            <p:spPr bwMode="auto">
              <a:xfrm>
                <a:off x="4134" y="2474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19" name="Line 16"/>
              <p:cNvSpPr>
                <a:spLocks noChangeShapeType="1"/>
              </p:cNvSpPr>
              <p:nvPr/>
            </p:nvSpPr>
            <p:spPr bwMode="auto">
              <a:xfrm>
                <a:off x="4134" y="2686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20" name="Line 17"/>
              <p:cNvSpPr>
                <a:spLocks noChangeShapeType="1"/>
              </p:cNvSpPr>
              <p:nvPr/>
            </p:nvSpPr>
            <p:spPr bwMode="auto">
              <a:xfrm>
                <a:off x="4134" y="2899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21" name="Line 18"/>
              <p:cNvSpPr>
                <a:spLocks noChangeShapeType="1"/>
              </p:cNvSpPr>
              <p:nvPr/>
            </p:nvSpPr>
            <p:spPr bwMode="auto">
              <a:xfrm>
                <a:off x="4134" y="3112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22" name="Line 46"/>
              <p:cNvSpPr>
                <a:spLocks noChangeShapeType="1"/>
              </p:cNvSpPr>
              <p:nvPr/>
            </p:nvSpPr>
            <p:spPr bwMode="auto">
              <a:xfrm>
                <a:off x="4145" y="3333"/>
                <a:ext cx="8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23" name="Line 47"/>
              <p:cNvSpPr>
                <a:spLocks noChangeShapeType="1"/>
              </p:cNvSpPr>
              <p:nvPr/>
            </p:nvSpPr>
            <p:spPr bwMode="auto">
              <a:xfrm>
                <a:off x="4141" y="3540"/>
                <a:ext cx="8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24" name="Line 48"/>
              <p:cNvSpPr>
                <a:spLocks noChangeShapeType="1"/>
              </p:cNvSpPr>
              <p:nvPr/>
            </p:nvSpPr>
            <p:spPr bwMode="auto">
              <a:xfrm>
                <a:off x="4141" y="3762"/>
                <a:ext cx="8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25" name="Line 49"/>
              <p:cNvSpPr>
                <a:spLocks noChangeShapeType="1"/>
              </p:cNvSpPr>
              <p:nvPr/>
            </p:nvSpPr>
            <p:spPr bwMode="auto">
              <a:xfrm>
                <a:off x="4141" y="3973"/>
                <a:ext cx="8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0204" name="Text Box 51"/>
            <p:cNvSpPr txBox="1">
              <a:spLocks noChangeArrowheads="1"/>
            </p:cNvSpPr>
            <p:nvPr/>
          </p:nvSpPr>
          <p:spPr bwMode="auto">
            <a:xfrm>
              <a:off x="4724" y="3284"/>
              <a:ext cx="493" cy="2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 dirty="0"/>
                <a:t>s[10]</a:t>
              </a:r>
              <a:endParaRPr lang="en-US" altLang="zh-CN" sz="2000" dirty="0"/>
            </a:p>
          </p:txBody>
        </p:sp>
        <p:sp>
          <p:nvSpPr>
            <p:cNvPr id="50205" name="Text Box 52"/>
            <p:cNvSpPr txBox="1">
              <a:spLocks noChangeArrowheads="1"/>
            </p:cNvSpPr>
            <p:nvPr/>
          </p:nvSpPr>
          <p:spPr bwMode="auto">
            <a:xfrm>
              <a:off x="4724" y="3494"/>
              <a:ext cx="484" cy="2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 dirty="0"/>
                <a:t>s[11]</a:t>
              </a:r>
              <a:endParaRPr lang="en-US" altLang="zh-CN" sz="2000" dirty="0"/>
            </a:p>
          </p:txBody>
        </p:sp>
        <p:sp>
          <p:nvSpPr>
            <p:cNvPr id="50206" name="Text Box 53"/>
            <p:cNvSpPr txBox="1">
              <a:spLocks noChangeArrowheads="1"/>
            </p:cNvSpPr>
            <p:nvPr/>
          </p:nvSpPr>
          <p:spPr bwMode="auto">
            <a:xfrm>
              <a:off x="4724" y="3704"/>
              <a:ext cx="493" cy="2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 dirty="0"/>
                <a:t>s[12]</a:t>
              </a:r>
              <a:endParaRPr lang="en-US" altLang="zh-CN" sz="2000" dirty="0"/>
            </a:p>
          </p:txBody>
        </p:sp>
        <p:sp>
          <p:nvSpPr>
            <p:cNvPr id="50207" name="Text Box 54"/>
            <p:cNvSpPr txBox="1">
              <a:spLocks noChangeArrowheads="1"/>
            </p:cNvSpPr>
            <p:nvPr/>
          </p:nvSpPr>
          <p:spPr bwMode="auto">
            <a:xfrm>
              <a:off x="4724" y="3914"/>
              <a:ext cx="493" cy="2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 dirty="0"/>
                <a:t>s[13]</a:t>
              </a:r>
              <a:endParaRPr lang="en-US" altLang="zh-CN" sz="2000" dirty="0"/>
            </a:p>
          </p:txBody>
        </p:sp>
        <p:sp>
          <p:nvSpPr>
            <p:cNvPr id="50208" name="Text Box 55"/>
            <p:cNvSpPr txBox="1">
              <a:spLocks noChangeArrowheads="1"/>
            </p:cNvSpPr>
            <p:nvPr/>
          </p:nvSpPr>
          <p:spPr bwMode="auto">
            <a:xfrm>
              <a:off x="4316" y="329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n</a:t>
              </a:r>
              <a:endParaRPr lang="en-US" altLang="zh-CN" sz="2000"/>
            </a:p>
          </p:txBody>
        </p:sp>
        <p:sp>
          <p:nvSpPr>
            <p:cNvPr id="50209" name="Text Box 56"/>
            <p:cNvSpPr txBox="1">
              <a:spLocks noChangeArrowheads="1"/>
            </p:cNvSpPr>
            <p:nvPr/>
          </p:nvSpPr>
          <p:spPr bwMode="auto">
            <a:xfrm>
              <a:off x="4316" y="3714"/>
              <a:ext cx="169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!</a:t>
              </a:r>
              <a:endParaRPr lang="en-US" altLang="zh-CN" sz="2000"/>
            </a:p>
          </p:txBody>
        </p:sp>
        <p:sp>
          <p:nvSpPr>
            <p:cNvPr id="50210" name="Text Box 57"/>
            <p:cNvSpPr txBox="1">
              <a:spLocks noChangeArrowheads="1"/>
            </p:cNvSpPr>
            <p:nvPr/>
          </p:nvSpPr>
          <p:spPr bwMode="auto">
            <a:xfrm>
              <a:off x="4316" y="3503"/>
              <a:ext cx="187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a</a:t>
              </a:r>
              <a:endParaRPr lang="en-US" altLang="zh-CN" sz="2000"/>
            </a:p>
          </p:txBody>
        </p:sp>
        <p:sp>
          <p:nvSpPr>
            <p:cNvPr id="50211" name="Text Box 58"/>
            <p:cNvSpPr txBox="1">
              <a:spLocks noChangeArrowheads="1"/>
            </p:cNvSpPr>
            <p:nvPr/>
          </p:nvSpPr>
          <p:spPr bwMode="auto">
            <a:xfrm>
              <a:off x="4316" y="3925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\0</a:t>
              </a:r>
              <a:endParaRPr lang="en-US" altLang="zh-CN" sz="2000"/>
            </a:p>
          </p:txBody>
        </p:sp>
      </p:grpSp>
      <p:sp>
        <p:nvSpPr>
          <p:cNvPr id="50" name="Rectangle 72"/>
          <p:cNvSpPr txBox="1">
            <a:spLocks noChangeArrowheads="1"/>
          </p:cNvSpPr>
          <p:nvPr/>
        </p:nvSpPr>
        <p:spPr>
          <a:xfrm>
            <a:off x="962785" y="189949"/>
            <a:ext cx="7958137" cy="768626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3600" dirty="0">
                <a:solidFill>
                  <a:schemeClr val="tx2"/>
                </a:solidFill>
                <a:latin typeface="+mj-lt"/>
                <a:ea typeface="宋体" panose="02010600030101010101" pitchFamily="2" charset="-122"/>
                <a:cs typeface="+mj-cs"/>
              </a:rPr>
              <a:t>七、指针与字符串 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52" name="Rectangle 9"/>
          <p:cNvSpPr txBox="1">
            <a:spLocks noChangeArrowheads="1"/>
          </p:cNvSpPr>
          <p:nvPr/>
        </p:nvSpPr>
        <p:spPr bwMode="auto">
          <a:xfrm>
            <a:off x="967163" y="1024478"/>
            <a:ext cx="3604837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1. </a:t>
            </a:r>
            <a:r>
              <a:rPr lang="zh-CN" altLang="en-US" dirty="0">
                <a:ea typeface="宋体" panose="02010600030101010101" pitchFamily="2" charset="-122"/>
              </a:rPr>
              <a:t>字符串表示形式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4800" dirty="0">
              <a:ea typeface="宋体" panose="02010600030101010101" pitchFamily="2" charset="-122"/>
            </a:endParaRPr>
          </a:p>
        </p:txBody>
      </p:sp>
      <p:grpSp>
        <p:nvGrpSpPr>
          <p:cNvPr id="53" name="Group 61"/>
          <p:cNvGrpSpPr/>
          <p:nvPr/>
        </p:nvGrpSpPr>
        <p:grpSpPr bwMode="auto">
          <a:xfrm>
            <a:off x="1047057" y="1627446"/>
            <a:ext cx="3651944" cy="683954"/>
            <a:chOff x="720" y="1407"/>
            <a:chExt cx="4084" cy="444"/>
          </a:xfrm>
        </p:grpSpPr>
        <p:sp>
          <p:nvSpPr>
            <p:cNvPr id="54" name="AutoShape 62"/>
            <p:cNvSpPr>
              <a:spLocks noChangeArrowheads="1"/>
            </p:cNvSpPr>
            <p:nvPr/>
          </p:nvSpPr>
          <p:spPr bwMode="gray">
            <a:xfrm>
              <a:off x="720" y="1407"/>
              <a:ext cx="4084" cy="444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None/>
                <a:defRPr/>
              </a:pPr>
              <a:r>
                <a:rPr lang="zh-CN" altLang="en-US" sz="2800" dirty="0">
                  <a:solidFill>
                    <a:schemeClr val="bg1"/>
                  </a:solidFill>
                  <a:ea typeface="宋体" panose="02010600030101010101" pitchFamily="2" charset="-122"/>
                </a:rPr>
                <a:t>一、用字符数组表示</a:t>
              </a:r>
              <a:endParaRPr lang="zh-CN" altLang="en-US" sz="2800" dirty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55" name="Group 63"/>
            <p:cNvGrpSpPr/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56" name="AutoShape 64"/>
              <p:cNvSpPr>
                <a:spLocks noChangeArrowheads="1"/>
              </p:cNvSpPr>
              <p:nvPr/>
            </p:nvSpPr>
            <p:spPr bwMode="gray">
              <a:xfrm>
                <a:off x="742" y="1736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2549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57" name="AutoShape 65"/>
              <p:cNvSpPr>
                <a:spLocks noChangeArrowheads="1"/>
              </p:cNvSpPr>
              <p:nvPr/>
            </p:nvSpPr>
            <p:spPr bwMode="gray">
              <a:xfrm>
                <a:off x="742" y="1407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19216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58" name="AutoShape 1076"/>
          <p:cNvSpPr>
            <a:spLocks noChangeArrowheads="1"/>
          </p:cNvSpPr>
          <p:nvPr/>
        </p:nvSpPr>
        <p:spPr bwMode="auto">
          <a:xfrm>
            <a:off x="3015174" y="2355186"/>
            <a:ext cx="3454209" cy="833178"/>
          </a:xfrm>
          <a:prstGeom prst="wedgeRectCallout">
            <a:avLst>
              <a:gd name="adj1" fmla="val -38881"/>
              <a:gd name="adj2" fmla="val 100210"/>
            </a:avLst>
          </a:prstGeom>
          <a:solidFill>
            <a:srgbClr val="CCFFFF"/>
          </a:solidFill>
          <a:ln w="38100">
            <a:solidFill>
              <a:schemeClr val="accent2"/>
            </a:solidFill>
            <a:miter lim="800000"/>
            <a:headEnd type="none" w="lg" len="lg"/>
          </a:ln>
        </p:spPr>
        <p:txBody>
          <a:bodyPr wrap="square" lIns="90000" tIns="46800" rIns="90000" bIns="46800" anchor="ctr">
            <a:spAutoFit/>
          </a:bodyPr>
          <a:lstStyle/>
          <a:p>
            <a:pPr eaLnBrk="1" hangingPunct="1"/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不能写成</a:t>
            </a:r>
            <a:r>
              <a:rPr lang="zh-CN" altLang="en-US" sz="2400" dirty="0">
                <a:sym typeface="Symbol" panose="05050102010706020507" pitchFamily="18" charset="2"/>
              </a:rPr>
              <a:t>：</a:t>
            </a:r>
            <a:r>
              <a:rPr lang="en-US" altLang="zh-CN" sz="2400" dirty="0">
                <a:sym typeface="Symbol" panose="05050102010706020507" pitchFamily="18" charset="2"/>
              </a:rPr>
              <a:t>char  s[20];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2400" dirty="0">
                <a:sym typeface="Symbol" panose="05050102010706020507" pitchFamily="18" charset="2"/>
              </a:rPr>
              <a:t>       s="I love China!";</a:t>
            </a:r>
            <a:endParaRPr lang="en-US" altLang="zh-CN" sz="2400" dirty="0">
              <a:sym typeface="Symbol" panose="05050102010706020507" pitchFamily="18" charset="2"/>
            </a:endParaRPr>
          </a:p>
        </p:txBody>
      </p:sp>
      <p:sp>
        <p:nvSpPr>
          <p:cNvPr id="59" name="Text Box 54"/>
          <p:cNvSpPr txBox="1">
            <a:spLocks noChangeArrowheads="1"/>
          </p:cNvSpPr>
          <p:nvPr/>
        </p:nvSpPr>
        <p:spPr bwMode="auto">
          <a:xfrm>
            <a:off x="1385236" y="5364423"/>
            <a:ext cx="2009181" cy="833178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2"/>
                </a:solidFill>
              </a:rPr>
              <a:t>I love China!</a:t>
            </a:r>
            <a:endParaRPr lang="en-US" altLang="zh-CN" sz="2400" dirty="0">
              <a:solidFill>
                <a:schemeClr val="accent2"/>
              </a:solidFill>
            </a:endParaRPr>
          </a:p>
          <a:p>
            <a:r>
              <a:rPr lang="en-US" altLang="zh-CN" sz="2400" dirty="0">
                <a:solidFill>
                  <a:schemeClr val="accent2"/>
                </a:solidFill>
              </a:rPr>
              <a:t>China!</a:t>
            </a:r>
            <a:endParaRPr lang="en-US" altLang="zh-CN" sz="2400" dirty="0">
              <a:solidFill>
                <a:schemeClr val="accent2"/>
              </a:solidFill>
            </a:endParaRPr>
          </a:p>
        </p:txBody>
      </p:sp>
      <p:sp>
        <p:nvSpPr>
          <p:cNvPr id="60" name="Text Box 36"/>
          <p:cNvSpPr txBox="1">
            <a:spLocks noChangeArrowheads="1"/>
          </p:cNvSpPr>
          <p:nvPr/>
        </p:nvSpPr>
        <p:spPr bwMode="auto">
          <a:xfrm>
            <a:off x="1345215" y="6343017"/>
            <a:ext cx="6806326" cy="480131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问题：如何输出字符串在内存的首地址？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animBg="1"/>
      <p:bldP spid="58" grpId="0" animBg="1" autoUpdateAnimBg="0"/>
      <p:bldP spid="59" grpId="0" animBg="1" autoUpdateAnimBg="0"/>
      <p:bldP spid="60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1027"/>
          <p:cNvSpPr txBox="1">
            <a:spLocks noChangeArrowheads="1"/>
          </p:cNvSpPr>
          <p:nvPr/>
        </p:nvSpPr>
        <p:spPr bwMode="auto">
          <a:xfrm>
            <a:off x="1189986" y="3806564"/>
            <a:ext cx="4158511" cy="2677656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dirty="0"/>
              <a:t> </a:t>
            </a:r>
            <a:r>
              <a:rPr lang="en-US" altLang="zh-CN" sz="2400" dirty="0"/>
              <a:t>main( )</a:t>
            </a:r>
            <a:endParaRPr lang="en-US" altLang="zh-CN" sz="2400" dirty="0"/>
          </a:p>
          <a:p>
            <a:r>
              <a:rPr lang="en-US" altLang="zh-CN" sz="2400" dirty="0"/>
              <a:t> {   </a:t>
            </a:r>
            <a:r>
              <a:rPr lang="en-US" altLang="zh-CN" sz="2400" dirty="0">
                <a:solidFill>
                  <a:srgbClr val="0000FF"/>
                </a:solidFill>
              </a:rPr>
              <a:t>char  *s="I love China!";</a:t>
            </a:r>
            <a:endParaRPr lang="en-US" altLang="zh-CN" sz="2400" dirty="0"/>
          </a:p>
          <a:p>
            <a:r>
              <a:rPr lang="en-US" altLang="zh-CN" sz="2400" dirty="0"/>
              <a:t>     cout&lt;&lt;s&lt;&lt;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r>
              <a:rPr lang="en-US" altLang="zh-CN" sz="2400" dirty="0"/>
              <a:t>      </a:t>
            </a:r>
            <a:r>
              <a:rPr lang="en-US" altLang="zh-CN" sz="2400" dirty="0">
                <a:solidFill>
                  <a:schemeClr val="accent2"/>
                </a:solidFill>
              </a:rPr>
              <a:t>s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+=</a:t>
            </a:r>
            <a:r>
              <a:rPr lang="en-US" altLang="zh-CN" sz="2400" dirty="0">
                <a:solidFill>
                  <a:schemeClr val="accent2"/>
                </a:solidFill>
              </a:rPr>
              <a:t>7;</a:t>
            </a:r>
            <a:endParaRPr lang="en-US" altLang="zh-CN" sz="2400" dirty="0">
              <a:solidFill>
                <a:schemeClr val="accent2"/>
              </a:solidFill>
            </a:endParaRPr>
          </a:p>
          <a:p>
            <a:r>
              <a:rPr lang="en-US" altLang="zh-CN" sz="2400" dirty="0"/>
              <a:t>      while(</a:t>
            </a:r>
            <a:r>
              <a:rPr lang="en-US" altLang="zh-CN" sz="2400" dirty="0">
                <a:solidFill>
                  <a:schemeClr val="accent2"/>
                </a:solidFill>
              </a:rPr>
              <a:t>*s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r>
              <a:rPr lang="en-US" altLang="zh-CN" sz="2400" dirty="0"/>
              <a:t>         cout&lt;&lt;*</a:t>
            </a:r>
            <a:r>
              <a:rPr lang="en-US" altLang="zh-CN" sz="2400" dirty="0">
                <a:solidFill>
                  <a:schemeClr val="accent2"/>
                </a:solidFill>
              </a:rPr>
              <a:t>s++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r>
              <a:rPr lang="en-US" altLang="zh-CN" sz="2400" dirty="0"/>
              <a:t>}</a:t>
            </a:r>
            <a:endParaRPr lang="en-US" altLang="zh-CN" sz="2400" dirty="0"/>
          </a:p>
        </p:txBody>
      </p:sp>
      <p:grpSp>
        <p:nvGrpSpPr>
          <p:cNvPr id="2" name="Group 1074"/>
          <p:cNvGrpSpPr/>
          <p:nvPr/>
        </p:nvGrpSpPr>
        <p:grpSpPr bwMode="auto">
          <a:xfrm>
            <a:off x="6792913" y="1793875"/>
            <a:ext cx="1803400" cy="4873625"/>
            <a:chOff x="3754" y="808"/>
            <a:chExt cx="1136" cy="3070"/>
          </a:xfrm>
        </p:grpSpPr>
        <p:sp>
          <p:nvSpPr>
            <p:cNvPr id="15372" name="Text Box 1031"/>
            <p:cNvSpPr txBox="1">
              <a:spLocks noChangeArrowheads="1"/>
            </p:cNvSpPr>
            <p:nvPr/>
          </p:nvSpPr>
          <p:spPr bwMode="auto">
            <a:xfrm>
              <a:off x="4460" y="895"/>
              <a:ext cx="169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I</a:t>
              </a:r>
              <a:endParaRPr lang="en-US" altLang="zh-CN" sz="2000"/>
            </a:p>
          </p:txBody>
        </p:sp>
        <p:sp>
          <p:nvSpPr>
            <p:cNvPr id="15373" name="Text Box 1032"/>
            <p:cNvSpPr txBox="1">
              <a:spLocks noChangeArrowheads="1"/>
            </p:cNvSpPr>
            <p:nvPr/>
          </p:nvSpPr>
          <p:spPr bwMode="auto">
            <a:xfrm>
              <a:off x="4460" y="1315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l</a:t>
              </a:r>
              <a:endParaRPr lang="en-US" altLang="zh-CN" sz="2000"/>
            </a:p>
          </p:txBody>
        </p:sp>
        <p:sp>
          <p:nvSpPr>
            <p:cNvPr id="15374" name="Text Box 1033"/>
            <p:cNvSpPr txBox="1">
              <a:spLocks noChangeArrowheads="1"/>
            </p:cNvSpPr>
            <p:nvPr/>
          </p:nvSpPr>
          <p:spPr bwMode="auto">
            <a:xfrm>
              <a:off x="4460" y="152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o</a:t>
              </a:r>
              <a:endParaRPr lang="en-US" altLang="zh-CN" sz="2000"/>
            </a:p>
          </p:txBody>
        </p:sp>
        <p:sp>
          <p:nvSpPr>
            <p:cNvPr id="15375" name="Text Box 1034"/>
            <p:cNvSpPr txBox="1">
              <a:spLocks noChangeArrowheads="1"/>
            </p:cNvSpPr>
            <p:nvPr/>
          </p:nvSpPr>
          <p:spPr bwMode="auto">
            <a:xfrm>
              <a:off x="4460" y="173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v</a:t>
              </a:r>
              <a:endParaRPr lang="en-US" altLang="zh-CN" sz="2000"/>
            </a:p>
          </p:txBody>
        </p:sp>
        <p:sp>
          <p:nvSpPr>
            <p:cNvPr id="15376" name="Text Box 1035"/>
            <p:cNvSpPr txBox="1">
              <a:spLocks noChangeArrowheads="1"/>
            </p:cNvSpPr>
            <p:nvPr/>
          </p:nvSpPr>
          <p:spPr bwMode="auto">
            <a:xfrm>
              <a:off x="4460" y="1943"/>
              <a:ext cx="187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e</a:t>
              </a:r>
              <a:endParaRPr lang="en-US" altLang="zh-CN" sz="2000"/>
            </a:p>
          </p:txBody>
        </p:sp>
        <p:sp>
          <p:nvSpPr>
            <p:cNvPr id="15377" name="Text Box 1036"/>
            <p:cNvSpPr txBox="1">
              <a:spLocks noChangeArrowheads="1"/>
            </p:cNvSpPr>
            <p:nvPr/>
          </p:nvSpPr>
          <p:spPr bwMode="auto">
            <a:xfrm>
              <a:off x="4460" y="2362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C</a:t>
              </a:r>
              <a:endParaRPr lang="en-US" altLang="zh-CN" sz="2000"/>
            </a:p>
          </p:txBody>
        </p:sp>
        <p:sp>
          <p:nvSpPr>
            <p:cNvPr id="15378" name="Text Box 1037"/>
            <p:cNvSpPr txBox="1">
              <a:spLocks noChangeArrowheads="1"/>
            </p:cNvSpPr>
            <p:nvPr/>
          </p:nvSpPr>
          <p:spPr bwMode="auto">
            <a:xfrm>
              <a:off x="4460" y="257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h</a:t>
              </a:r>
              <a:endParaRPr lang="en-US" altLang="zh-CN" sz="2000"/>
            </a:p>
          </p:txBody>
        </p:sp>
        <p:sp>
          <p:nvSpPr>
            <p:cNvPr id="15379" name="Text Box 1038"/>
            <p:cNvSpPr txBox="1">
              <a:spLocks noChangeArrowheads="1"/>
            </p:cNvSpPr>
            <p:nvPr/>
          </p:nvSpPr>
          <p:spPr bwMode="auto">
            <a:xfrm>
              <a:off x="4460" y="2781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i</a:t>
              </a:r>
              <a:endParaRPr lang="en-US" altLang="zh-CN" sz="2000"/>
            </a:p>
          </p:txBody>
        </p:sp>
        <p:sp>
          <p:nvSpPr>
            <p:cNvPr id="15380" name="Line 1049"/>
            <p:cNvSpPr>
              <a:spLocks noChangeShapeType="1"/>
            </p:cNvSpPr>
            <p:nvPr/>
          </p:nvSpPr>
          <p:spPr bwMode="auto">
            <a:xfrm>
              <a:off x="3945" y="922"/>
              <a:ext cx="3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1" name="Text Box 1050"/>
            <p:cNvSpPr txBox="1">
              <a:spLocks noChangeArrowheads="1"/>
            </p:cNvSpPr>
            <p:nvPr/>
          </p:nvSpPr>
          <p:spPr bwMode="auto">
            <a:xfrm>
              <a:off x="3754" y="808"/>
              <a:ext cx="206" cy="2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 dirty="0"/>
                <a:t>s</a:t>
              </a:r>
              <a:endParaRPr lang="en-US" altLang="zh-CN" sz="2000" dirty="0"/>
            </a:p>
          </p:txBody>
        </p:sp>
        <p:grpSp>
          <p:nvGrpSpPr>
            <p:cNvPr id="3" name="Group 1051"/>
            <p:cNvGrpSpPr/>
            <p:nvPr/>
          </p:nvGrpSpPr>
          <p:grpSpPr bwMode="auto">
            <a:xfrm>
              <a:off x="4278" y="911"/>
              <a:ext cx="612" cy="2967"/>
              <a:chOff x="4134" y="1211"/>
              <a:chExt cx="834" cy="2967"/>
            </a:xfrm>
          </p:grpSpPr>
          <p:sp>
            <p:nvSpPr>
              <p:cNvPr id="15387" name="Rectangle 1052"/>
              <p:cNvSpPr>
                <a:spLocks noChangeArrowheads="1"/>
              </p:cNvSpPr>
              <p:nvPr/>
            </p:nvSpPr>
            <p:spPr bwMode="auto">
              <a:xfrm>
                <a:off x="4134" y="1211"/>
                <a:ext cx="834" cy="296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88" name="Line 1053"/>
              <p:cNvSpPr>
                <a:spLocks noChangeShapeType="1"/>
              </p:cNvSpPr>
              <p:nvPr/>
            </p:nvSpPr>
            <p:spPr bwMode="auto">
              <a:xfrm>
                <a:off x="4134" y="1411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89" name="Line 1054"/>
              <p:cNvSpPr>
                <a:spLocks noChangeShapeType="1"/>
              </p:cNvSpPr>
              <p:nvPr/>
            </p:nvSpPr>
            <p:spPr bwMode="auto">
              <a:xfrm>
                <a:off x="4134" y="1623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0" name="Line 1055"/>
              <p:cNvSpPr>
                <a:spLocks noChangeShapeType="1"/>
              </p:cNvSpPr>
              <p:nvPr/>
            </p:nvSpPr>
            <p:spPr bwMode="auto">
              <a:xfrm>
                <a:off x="4134" y="1836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1" name="Line 1056"/>
              <p:cNvSpPr>
                <a:spLocks noChangeShapeType="1"/>
              </p:cNvSpPr>
              <p:nvPr/>
            </p:nvSpPr>
            <p:spPr bwMode="auto">
              <a:xfrm>
                <a:off x="4134" y="2048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2" name="Line 1057"/>
              <p:cNvSpPr>
                <a:spLocks noChangeShapeType="1"/>
              </p:cNvSpPr>
              <p:nvPr/>
            </p:nvSpPr>
            <p:spPr bwMode="auto">
              <a:xfrm>
                <a:off x="4134" y="2261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3" name="Line 1058"/>
              <p:cNvSpPr>
                <a:spLocks noChangeShapeType="1"/>
              </p:cNvSpPr>
              <p:nvPr/>
            </p:nvSpPr>
            <p:spPr bwMode="auto">
              <a:xfrm>
                <a:off x="4134" y="2474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4" name="Line 1059"/>
              <p:cNvSpPr>
                <a:spLocks noChangeShapeType="1"/>
              </p:cNvSpPr>
              <p:nvPr/>
            </p:nvSpPr>
            <p:spPr bwMode="auto">
              <a:xfrm>
                <a:off x="4134" y="2686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5" name="Line 1060"/>
              <p:cNvSpPr>
                <a:spLocks noChangeShapeType="1"/>
              </p:cNvSpPr>
              <p:nvPr/>
            </p:nvSpPr>
            <p:spPr bwMode="auto">
              <a:xfrm>
                <a:off x="4134" y="2899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6" name="Line 1061"/>
              <p:cNvSpPr>
                <a:spLocks noChangeShapeType="1"/>
              </p:cNvSpPr>
              <p:nvPr/>
            </p:nvSpPr>
            <p:spPr bwMode="auto">
              <a:xfrm>
                <a:off x="4134" y="3112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7" name="Line 1062"/>
              <p:cNvSpPr>
                <a:spLocks noChangeShapeType="1"/>
              </p:cNvSpPr>
              <p:nvPr/>
            </p:nvSpPr>
            <p:spPr bwMode="auto">
              <a:xfrm>
                <a:off x="4145" y="3333"/>
                <a:ext cx="8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8" name="Line 1063"/>
              <p:cNvSpPr>
                <a:spLocks noChangeShapeType="1"/>
              </p:cNvSpPr>
              <p:nvPr/>
            </p:nvSpPr>
            <p:spPr bwMode="auto">
              <a:xfrm>
                <a:off x="4141" y="3540"/>
                <a:ext cx="8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9" name="Line 1064"/>
              <p:cNvSpPr>
                <a:spLocks noChangeShapeType="1"/>
              </p:cNvSpPr>
              <p:nvPr/>
            </p:nvSpPr>
            <p:spPr bwMode="auto">
              <a:xfrm>
                <a:off x="4141" y="3762"/>
                <a:ext cx="8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00" name="Line 1065"/>
              <p:cNvSpPr>
                <a:spLocks noChangeShapeType="1"/>
              </p:cNvSpPr>
              <p:nvPr/>
            </p:nvSpPr>
            <p:spPr bwMode="auto">
              <a:xfrm>
                <a:off x="4141" y="3973"/>
                <a:ext cx="8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383" name="Text Box 1070"/>
            <p:cNvSpPr txBox="1">
              <a:spLocks noChangeArrowheads="1"/>
            </p:cNvSpPr>
            <p:nvPr/>
          </p:nvSpPr>
          <p:spPr bwMode="auto">
            <a:xfrm>
              <a:off x="4460" y="299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n</a:t>
              </a:r>
              <a:endParaRPr lang="en-US" altLang="zh-CN" sz="2000"/>
            </a:p>
          </p:txBody>
        </p:sp>
        <p:sp>
          <p:nvSpPr>
            <p:cNvPr id="15384" name="Text Box 1071"/>
            <p:cNvSpPr txBox="1">
              <a:spLocks noChangeArrowheads="1"/>
            </p:cNvSpPr>
            <p:nvPr/>
          </p:nvSpPr>
          <p:spPr bwMode="auto">
            <a:xfrm>
              <a:off x="4460" y="3414"/>
              <a:ext cx="169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!</a:t>
              </a:r>
              <a:endParaRPr lang="en-US" altLang="zh-CN" sz="2000"/>
            </a:p>
          </p:txBody>
        </p:sp>
        <p:sp>
          <p:nvSpPr>
            <p:cNvPr id="15385" name="Text Box 1072"/>
            <p:cNvSpPr txBox="1">
              <a:spLocks noChangeArrowheads="1"/>
            </p:cNvSpPr>
            <p:nvPr/>
          </p:nvSpPr>
          <p:spPr bwMode="auto">
            <a:xfrm>
              <a:off x="4460" y="3203"/>
              <a:ext cx="187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a</a:t>
              </a:r>
              <a:endParaRPr lang="en-US" altLang="zh-CN" sz="2000"/>
            </a:p>
          </p:txBody>
        </p:sp>
        <p:sp>
          <p:nvSpPr>
            <p:cNvPr id="15386" name="Text Box 1073"/>
            <p:cNvSpPr txBox="1">
              <a:spLocks noChangeArrowheads="1"/>
            </p:cNvSpPr>
            <p:nvPr/>
          </p:nvSpPr>
          <p:spPr bwMode="auto">
            <a:xfrm>
              <a:off x="4460" y="3625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\0</a:t>
              </a:r>
              <a:endParaRPr lang="en-US" altLang="zh-CN" sz="2000"/>
            </a:p>
          </p:txBody>
        </p:sp>
      </p:grpSp>
      <p:sp>
        <p:nvSpPr>
          <p:cNvPr id="86068" name="AutoShape 1076"/>
          <p:cNvSpPr>
            <a:spLocks noChangeArrowheads="1"/>
          </p:cNvSpPr>
          <p:nvPr/>
        </p:nvSpPr>
        <p:spPr bwMode="auto">
          <a:xfrm>
            <a:off x="1183945" y="1990664"/>
            <a:ext cx="4556456" cy="1571842"/>
          </a:xfrm>
          <a:prstGeom prst="wedgeRectCallout">
            <a:avLst>
              <a:gd name="adj1" fmla="val 8933"/>
              <a:gd name="adj2" fmla="val 90992"/>
            </a:avLst>
          </a:prstGeom>
          <a:solidFill>
            <a:srgbClr val="CCFFFF"/>
          </a:solidFill>
          <a:ln w="38100">
            <a:solidFill>
              <a:schemeClr val="accent2"/>
            </a:solidFill>
            <a:miter lim="800000"/>
            <a:headEnd type="none" w="lg" len="lg"/>
          </a:ln>
        </p:spPr>
        <p:txBody>
          <a:bodyPr wrap="square" lIns="90000" tIns="46800" rIns="90000" bIns="46800" anchor="ctr">
            <a:spAutoFit/>
          </a:bodyPr>
          <a:lstStyle/>
          <a:p>
            <a:pPr eaLnBrk="1" hangingPunct="1"/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字符指针</a:t>
            </a:r>
            <a:r>
              <a:rPr lang="zh-CN" altLang="zh-CN" sz="2400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初始化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:把字符串</a:t>
            </a:r>
            <a:r>
              <a:rPr lang="zh-CN" altLang="zh-CN" sz="2400" dirty="0">
                <a:solidFill>
                  <a:srgbClr val="339933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首地址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赋给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s</a:t>
            </a:r>
            <a:r>
              <a:rPr lang="en-US" altLang="zh-CN" sz="2400" dirty="0"/>
              <a:t>, 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相当于以下两个语句：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sz="2400" dirty="0">
                <a:sym typeface="Symbol" panose="05050102010706020507" pitchFamily="18" charset="2"/>
              </a:rPr>
              <a:t>     </a:t>
            </a:r>
            <a:r>
              <a:rPr lang="en-US" altLang="zh-CN" sz="2400" dirty="0">
                <a:sym typeface="Symbol" panose="05050102010706020507" pitchFamily="18" charset="2"/>
              </a:rPr>
              <a:t>char  *s;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2400" dirty="0">
                <a:sym typeface="Symbol" panose="05050102010706020507" pitchFamily="18" charset="2"/>
              </a:rPr>
              <a:t>     s="I love China!";</a:t>
            </a:r>
            <a:endParaRPr lang="en-US" altLang="zh-CN" sz="2400" dirty="0">
              <a:sym typeface="Symbol" panose="05050102010706020507" pitchFamily="18" charset="2"/>
            </a:endParaRPr>
          </a:p>
        </p:txBody>
      </p:sp>
      <p:grpSp>
        <p:nvGrpSpPr>
          <p:cNvPr id="4" name="Group 1079"/>
          <p:cNvGrpSpPr/>
          <p:nvPr/>
        </p:nvGrpSpPr>
        <p:grpSpPr bwMode="auto">
          <a:xfrm>
            <a:off x="6805612" y="4342133"/>
            <a:ext cx="819150" cy="371475"/>
            <a:chOff x="4392" y="1699"/>
            <a:chExt cx="516" cy="234"/>
          </a:xfrm>
        </p:grpSpPr>
        <p:sp>
          <p:nvSpPr>
            <p:cNvPr id="15370" name="Line 1077"/>
            <p:cNvSpPr>
              <a:spLocks noChangeShapeType="1"/>
            </p:cNvSpPr>
            <p:nvPr/>
          </p:nvSpPr>
          <p:spPr bwMode="auto">
            <a:xfrm>
              <a:off x="4596" y="1812"/>
              <a:ext cx="31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lg" len="lg"/>
              <a:tailEnd type="triangle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1" name="Text Box 1078"/>
            <p:cNvSpPr txBox="1">
              <a:spLocks noChangeArrowheads="1"/>
            </p:cNvSpPr>
            <p:nvPr/>
          </p:nvSpPr>
          <p:spPr bwMode="auto">
            <a:xfrm>
              <a:off x="4392" y="1699"/>
              <a:ext cx="195" cy="234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 dirty="0">
                  <a:solidFill>
                    <a:srgbClr val="0000FF"/>
                  </a:solidFill>
                  <a:ea typeface="隶书" panose="02010509060101010101" pitchFamily="49" charset="-122"/>
                </a:rPr>
                <a:t>s</a:t>
              </a:r>
              <a:endParaRPr lang="en-US" altLang="zh-CN" dirty="0">
                <a:ea typeface="隶书" panose="02010509060101010101" pitchFamily="49" charset="-122"/>
              </a:endParaRPr>
            </a:p>
          </p:txBody>
        </p:sp>
      </p:grpSp>
      <p:sp>
        <p:nvSpPr>
          <p:cNvPr id="86072" name="AutoShape 1080"/>
          <p:cNvSpPr>
            <a:spLocks noChangeArrowheads="1"/>
          </p:cNvSpPr>
          <p:nvPr/>
        </p:nvSpPr>
        <p:spPr bwMode="auto">
          <a:xfrm>
            <a:off x="3920936" y="5266409"/>
            <a:ext cx="2761646" cy="463846"/>
          </a:xfrm>
          <a:prstGeom prst="wedgeRectCallout">
            <a:avLst>
              <a:gd name="adj1" fmla="val -63208"/>
              <a:gd name="adj2" fmla="val 27924"/>
            </a:avLst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 type="none" w="lg" len="lg"/>
          </a:ln>
        </p:spPr>
        <p:txBody>
          <a:bodyPr wrap="square" lIns="90000" tIns="46800" rIns="90000" bIns="46800" anchor="ctr">
            <a:spAutoFit/>
          </a:bodyPr>
          <a:lstStyle/>
          <a:p>
            <a:pPr algn="ctr" eaLnBrk="1" hangingPunct="1"/>
            <a:r>
              <a:rPr lang="en-US" altLang="zh-CN" sz="2400" dirty="0">
                <a:ea typeface="隶书" panose="02010509060101010101" pitchFamily="49" charset="-122"/>
              </a:rPr>
              <a:t>cout&lt;&lt;s&lt;&lt;</a:t>
            </a:r>
            <a:r>
              <a:rPr lang="en-US" altLang="zh-CN" sz="2400" dirty="0" err="1">
                <a:ea typeface="隶书" panose="02010509060101010101" pitchFamily="49" charset="-122"/>
              </a:rPr>
              <a:t>endl</a:t>
            </a:r>
            <a:r>
              <a:rPr lang="en-US" altLang="zh-CN" sz="2400" dirty="0">
                <a:ea typeface="隶书" panose="02010509060101010101" pitchFamily="49" charset="-122"/>
              </a:rPr>
              <a:t>;</a:t>
            </a:r>
            <a:endParaRPr lang="en-US" altLang="zh-CN" sz="2400" dirty="0">
              <a:ea typeface="隶书" panose="02010509060101010101" pitchFamily="49" charset="-122"/>
            </a:endParaRPr>
          </a:p>
        </p:txBody>
      </p:sp>
      <p:grpSp>
        <p:nvGrpSpPr>
          <p:cNvPr id="41" name="Group 61"/>
          <p:cNvGrpSpPr/>
          <p:nvPr/>
        </p:nvGrpSpPr>
        <p:grpSpPr bwMode="auto">
          <a:xfrm>
            <a:off x="1135957" y="1127383"/>
            <a:ext cx="3651944" cy="683954"/>
            <a:chOff x="720" y="1407"/>
            <a:chExt cx="4084" cy="444"/>
          </a:xfrm>
        </p:grpSpPr>
        <p:sp>
          <p:nvSpPr>
            <p:cNvPr id="42" name="AutoShape 62"/>
            <p:cNvSpPr>
              <a:spLocks noChangeArrowheads="1"/>
            </p:cNvSpPr>
            <p:nvPr/>
          </p:nvSpPr>
          <p:spPr bwMode="gray">
            <a:xfrm>
              <a:off x="720" y="1407"/>
              <a:ext cx="4084" cy="444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None/>
                <a:defRPr/>
              </a:pPr>
              <a:r>
                <a:rPr lang="zh-CN" altLang="en-US" sz="2800" dirty="0">
                  <a:solidFill>
                    <a:schemeClr val="bg1"/>
                  </a:solidFill>
                  <a:ea typeface="宋体" panose="02010600030101010101" pitchFamily="2" charset="-122"/>
                </a:rPr>
                <a:t>二、用字符指针表示</a:t>
              </a:r>
              <a:endParaRPr lang="zh-CN" altLang="en-US" sz="2800" dirty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43" name="Group 63"/>
            <p:cNvGrpSpPr/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44" name="AutoShape 64"/>
              <p:cNvSpPr>
                <a:spLocks noChangeArrowheads="1"/>
              </p:cNvSpPr>
              <p:nvPr/>
            </p:nvSpPr>
            <p:spPr bwMode="gray">
              <a:xfrm>
                <a:off x="742" y="1736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2549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45" name="AutoShape 65"/>
              <p:cNvSpPr>
                <a:spLocks noChangeArrowheads="1"/>
              </p:cNvSpPr>
              <p:nvPr/>
            </p:nvSpPr>
            <p:spPr bwMode="gray">
              <a:xfrm>
                <a:off x="742" y="1407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19216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46" name="Text Box 54"/>
          <p:cNvSpPr txBox="1">
            <a:spLocks noChangeArrowheads="1"/>
          </p:cNvSpPr>
          <p:nvPr/>
        </p:nvSpPr>
        <p:spPr bwMode="auto">
          <a:xfrm>
            <a:off x="5471119" y="6000922"/>
            <a:ext cx="2009181" cy="833178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2"/>
                </a:solidFill>
              </a:rPr>
              <a:t>I love China!</a:t>
            </a:r>
            <a:endParaRPr lang="en-US" altLang="zh-CN" sz="2400" dirty="0">
              <a:solidFill>
                <a:schemeClr val="accent2"/>
              </a:solidFill>
            </a:endParaRPr>
          </a:p>
          <a:p>
            <a:r>
              <a:rPr lang="en-US" altLang="zh-CN" sz="2400" dirty="0">
                <a:solidFill>
                  <a:schemeClr val="accent2"/>
                </a:solidFill>
              </a:rPr>
              <a:t>China!</a:t>
            </a:r>
            <a:endParaRPr lang="en-US" altLang="zh-CN" sz="2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860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860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68" grpId="0" animBg="1" autoUpdateAnimBg="0"/>
      <p:bldP spid="86072" grpId="0" animBg="1" autoUpdateAnimBg="0"/>
      <p:bldP spid="46" grpId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1027"/>
          <p:cNvSpPr txBox="1">
            <a:spLocks noChangeArrowheads="1"/>
          </p:cNvSpPr>
          <p:nvPr/>
        </p:nvSpPr>
        <p:spPr bwMode="auto">
          <a:xfrm>
            <a:off x="1189985" y="3441680"/>
            <a:ext cx="4538422" cy="3416320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dirty="0"/>
              <a:t>int main( )</a:t>
            </a:r>
            <a:endParaRPr lang="en-US" altLang="zh-CN" sz="2400" dirty="0"/>
          </a:p>
          <a:p>
            <a:r>
              <a:rPr lang="en-US" altLang="zh-CN" sz="2400" dirty="0"/>
              <a:t> {  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s</a:t>
            </a:r>
            <a:r>
              <a:rPr lang="en-US" altLang="zh-CN" sz="2400" dirty="0"/>
              <a:t>="I  love China!";</a:t>
            </a:r>
            <a:endParaRPr lang="en-US" altLang="zh-CN" sz="2400" dirty="0"/>
          </a:p>
          <a:p>
            <a:r>
              <a:rPr lang="en-US" altLang="zh-CN" sz="2400" dirty="0"/>
              <a:t>     string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altLang="zh-CN" sz="2400" dirty="0"/>
              <a:t>(s,7);</a:t>
            </a:r>
            <a:endParaRPr lang="en-US" altLang="zh-CN" sz="2400" dirty="0"/>
          </a:p>
          <a:p>
            <a:r>
              <a:rPr lang="en-US" altLang="zh-CN" sz="2400" dirty="0"/>
              <a:t>     cout&lt;&lt;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altLang="zh-CN" sz="2400" dirty="0"/>
              <a:t>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     /* string p="";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     for(</a:t>
            </a:r>
            <a:r>
              <a:rPr lang="en-US" altLang="zh-CN" sz="2400" dirty="0" err="1">
                <a:solidFill>
                  <a:schemeClr val="bg1">
                    <a:lumMod val="65000"/>
                  </a:schemeClr>
                </a:solidFill>
              </a:rPr>
              <a:t>int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4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=7;i&lt;</a:t>
            </a:r>
            <a:r>
              <a:rPr lang="en-US" altLang="zh-CN" sz="2400" dirty="0" err="1">
                <a:solidFill>
                  <a:schemeClr val="bg1">
                    <a:lumMod val="65000"/>
                  </a:schemeClr>
                </a:solidFill>
              </a:rPr>
              <a:t>s.length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();</a:t>
            </a:r>
            <a:r>
              <a:rPr lang="en-US" altLang="zh-CN" sz="24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++)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         p+=s[</a:t>
            </a:r>
            <a:r>
              <a:rPr lang="en-US" altLang="zh-CN" sz="24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]; */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sz="2400" dirty="0"/>
              <a:t>     cout&lt;&lt;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altLang="zh-CN" sz="2400" dirty="0"/>
              <a:t>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r>
              <a:rPr lang="en-US" altLang="zh-CN" sz="2400" dirty="0"/>
              <a:t>}</a:t>
            </a:r>
            <a:endParaRPr lang="en-US" altLang="zh-CN" sz="2400" dirty="0"/>
          </a:p>
        </p:txBody>
      </p:sp>
      <p:grpSp>
        <p:nvGrpSpPr>
          <p:cNvPr id="2" name="Group 1074"/>
          <p:cNvGrpSpPr/>
          <p:nvPr/>
        </p:nvGrpSpPr>
        <p:grpSpPr bwMode="auto">
          <a:xfrm>
            <a:off x="7000877" y="1800225"/>
            <a:ext cx="1836738" cy="4879975"/>
            <a:chOff x="3733" y="804"/>
            <a:chExt cx="1157" cy="3074"/>
          </a:xfrm>
        </p:grpSpPr>
        <p:sp>
          <p:nvSpPr>
            <p:cNvPr id="15372" name="Text Box 1031"/>
            <p:cNvSpPr txBox="1">
              <a:spLocks noChangeArrowheads="1"/>
            </p:cNvSpPr>
            <p:nvPr/>
          </p:nvSpPr>
          <p:spPr bwMode="auto">
            <a:xfrm>
              <a:off x="4460" y="895"/>
              <a:ext cx="169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I</a:t>
              </a:r>
              <a:endParaRPr lang="en-US" altLang="zh-CN" sz="2000"/>
            </a:p>
          </p:txBody>
        </p:sp>
        <p:sp>
          <p:nvSpPr>
            <p:cNvPr id="15373" name="Text Box 1032"/>
            <p:cNvSpPr txBox="1">
              <a:spLocks noChangeArrowheads="1"/>
            </p:cNvSpPr>
            <p:nvPr/>
          </p:nvSpPr>
          <p:spPr bwMode="auto">
            <a:xfrm>
              <a:off x="4460" y="1315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l</a:t>
              </a:r>
              <a:endParaRPr lang="en-US" altLang="zh-CN" sz="2000"/>
            </a:p>
          </p:txBody>
        </p:sp>
        <p:sp>
          <p:nvSpPr>
            <p:cNvPr id="15374" name="Text Box 1033"/>
            <p:cNvSpPr txBox="1">
              <a:spLocks noChangeArrowheads="1"/>
            </p:cNvSpPr>
            <p:nvPr/>
          </p:nvSpPr>
          <p:spPr bwMode="auto">
            <a:xfrm>
              <a:off x="4460" y="152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o</a:t>
              </a:r>
              <a:endParaRPr lang="en-US" altLang="zh-CN" sz="2000"/>
            </a:p>
          </p:txBody>
        </p:sp>
        <p:sp>
          <p:nvSpPr>
            <p:cNvPr id="15375" name="Text Box 1034"/>
            <p:cNvSpPr txBox="1">
              <a:spLocks noChangeArrowheads="1"/>
            </p:cNvSpPr>
            <p:nvPr/>
          </p:nvSpPr>
          <p:spPr bwMode="auto">
            <a:xfrm>
              <a:off x="4460" y="173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v</a:t>
              </a:r>
              <a:endParaRPr lang="en-US" altLang="zh-CN" sz="2000"/>
            </a:p>
          </p:txBody>
        </p:sp>
        <p:sp>
          <p:nvSpPr>
            <p:cNvPr id="15376" name="Text Box 1035"/>
            <p:cNvSpPr txBox="1">
              <a:spLocks noChangeArrowheads="1"/>
            </p:cNvSpPr>
            <p:nvPr/>
          </p:nvSpPr>
          <p:spPr bwMode="auto">
            <a:xfrm>
              <a:off x="4460" y="1943"/>
              <a:ext cx="187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e</a:t>
              </a:r>
              <a:endParaRPr lang="en-US" altLang="zh-CN" sz="2000"/>
            </a:p>
          </p:txBody>
        </p:sp>
        <p:sp>
          <p:nvSpPr>
            <p:cNvPr id="15377" name="Text Box 1036"/>
            <p:cNvSpPr txBox="1">
              <a:spLocks noChangeArrowheads="1"/>
            </p:cNvSpPr>
            <p:nvPr/>
          </p:nvSpPr>
          <p:spPr bwMode="auto">
            <a:xfrm>
              <a:off x="4460" y="2362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C</a:t>
              </a:r>
              <a:endParaRPr lang="en-US" altLang="zh-CN" sz="2000"/>
            </a:p>
          </p:txBody>
        </p:sp>
        <p:sp>
          <p:nvSpPr>
            <p:cNvPr id="15378" name="Text Box 1037"/>
            <p:cNvSpPr txBox="1">
              <a:spLocks noChangeArrowheads="1"/>
            </p:cNvSpPr>
            <p:nvPr/>
          </p:nvSpPr>
          <p:spPr bwMode="auto">
            <a:xfrm>
              <a:off x="4460" y="257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h</a:t>
              </a:r>
              <a:endParaRPr lang="en-US" altLang="zh-CN" sz="2000"/>
            </a:p>
          </p:txBody>
        </p:sp>
        <p:sp>
          <p:nvSpPr>
            <p:cNvPr id="15379" name="Text Box 1038"/>
            <p:cNvSpPr txBox="1">
              <a:spLocks noChangeArrowheads="1"/>
            </p:cNvSpPr>
            <p:nvPr/>
          </p:nvSpPr>
          <p:spPr bwMode="auto">
            <a:xfrm>
              <a:off x="4460" y="2781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i</a:t>
              </a:r>
              <a:endParaRPr lang="en-US" altLang="zh-CN" sz="2000"/>
            </a:p>
          </p:txBody>
        </p:sp>
        <p:sp>
          <p:nvSpPr>
            <p:cNvPr id="15380" name="Line 1049"/>
            <p:cNvSpPr>
              <a:spLocks noChangeShapeType="1"/>
            </p:cNvSpPr>
            <p:nvPr/>
          </p:nvSpPr>
          <p:spPr bwMode="auto">
            <a:xfrm>
              <a:off x="3945" y="922"/>
              <a:ext cx="3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1" name="Text Box 1050"/>
            <p:cNvSpPr txBox="1">
              <a:spLocks noChangeArrowheads="1"/>
            </p:cNvSpPr>
            <p:nvPr/>
          </p:nvSpPr>
          <p:spPr bwMode="auto">
            <a:xfrm>
              <a:off x="3733" y="804"/>
              <a:ext cx="206" cy="2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 dirty="0"/>
                <a:t>s</a:t>
              </a:r>
              <a:endParaRPr lang="en-US" altLang="zh-CN" sz="2000" dirty="0"/>
            </a:p>
          </p:txBody>
        </p:sp>
        <p:grpSp>
          <p:nvGrpSpPr>
            <p:cNvPr id="3" name="Group 1051"/>
            <p:cNvGrpSpPr/>
            <p:nvPr/>
          </p:nvGrpSpPr>
          <p:grpSpPr bwMode="auto">
            <a:xfrm>
              <a:off x="4278" y="911"/>
              <a:ext cx="612" cy="2967"/>
              <a:chOff x="4134" y="1211"/>
              <a:chExt cx="834" cy="2967"/>
            </a:xfrm>
          </p:grpSpPr>
          <p:sp>
            <p:nvSpPr>
              <p:cNvPr id="15387" name="Rectangle 1052"/>
              <p:cNvSpPr>
                <a:spLocks noChangeArrowheads="1"/>
              </p:cNvSpPr>
              <p:nvPr/>
            </p:nvSpPr>
            <p:spPr bwMode="auto">
              <a:xfrm>
                <a:off x="4134" y="1211"/>
                <a:ext cx="834" cy="296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88" name="Line 1053"/>
              <p:cNvSpPr>
                <a:spLocks noChangeShapeType="1"/>
              </p:cNvSpPr>
              <p:nvPr/>
            </p:nvSpPr>
            <p:spPr bwMode="auto">
              <a:xfrm>
                <a:off x="4134" y="1411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89" name="Line 1054"/>
              <p:cNvSpPr>
                <a:spLocks noChangeShapeType="1"/>
              </p:cNvSpPr>
              <p:nvPr/>
            </p:nvSpPr>
            <p:spPr bwMode="auto">
              <a:xfrm>
                <a:off x="4134" y="1623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0" name="Line 1055"/>
              <p:cNvSpPr>
                <a:spLocks noChangeShapeType="1"/>
              </p:cNvSpPr>
              <p:nvPr/>
            </p:nvSpPr>
            <p:spPr bwMode="auto">
              <a:xfrm>
                <a:off x="4134" y="1836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1" name="Line 1056"/>
              <p:cNvSpPr>
                <a:spLocks noChangeShapeType="1"/>
              </p:cNvSpPr>
              <p:nvPr/>
            </p:nvSpPr>
            <p:spPr bwMode="auto">
              <a:xfrm>
                <a:off x="4134" y="2048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2" name="Line 1057"/>
              <p:cNvSpPr>
                <a:spLocks noChangeShapeType="1"/>
              </p:cNvSpPr>
              <p:nvPr/>
            </p:nvSpPr>
            <p:spPr bwMode="auto">
              <a:xfrm>
                <a:off x="4134" y="2261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3" name="Line 1058"/>
              <p:cNvSpPr>
                <a:spLocks noChangeShapeType="1"/>
              </p:cNvSpPr>
              <p:nvPr/>
            </p:nvSpPr>
            <p:spPr bwMode="auto">
              <a:xfrm>
                <a:off x="4134" y="2474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4" name="Line 1059"/>
              <p:cNvSpPr>
                <a:spLocks noChangeShapeType="1"/>
              </p:cNvSpPr>
              <p:nvPr/>
            </p:nvSpPr>
            <p:spPr bwMode="auto">
              <a:xfrm>
                <a:off x="4134" y="2686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5" name="Line 1060"/>
              <p:cNvSpPr>
                <a:spLocks noChangeShapeType="1"/>
              </p:cNvSpPr>
              <p:nvPr/>
            </p:nvSpPr>
            <p:spPr bwMode="auto">
              <a:xfrm>
                <a:off x="4134" y="2899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6" name="Line 1061"/>
              <p:cNvSpPr>
                <a:spLocks noChangeShapeType="1"/>
              </p:cNvSpPr>
              <p:nvPr/>
            </p:nvSpPr>
            <p:spPr bwMode="auto">
              <a:xfrm>
                <a:off x="4134" y="3112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7" name="Line 1062"/>
              <p:cNvSpPr>
                <a:spLocks noChangeShapeType="1"/>
              </p:cNvSpPr>
              <p:nvPr/>
            </p:nvSpPr>
            <p:spPr bwMode="auto">
              <a:xfrm>
                <a:off x="4145" y="3333"/>
                <a:ext cx="8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8" name="Line 1063"/>
              <p:cNvSpPr>
                <a:spLocks noChangeShapeType="1"/>
              </p:cNvSpPr>
              <p:nvPr/>
            </p:nvSpPr>
            <p:spPr bwMode="auto">
              <a:xfrm>
                <a:off x="4141" y="3540"/>
                <a:ext cx="8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9" name="Line 1064"/>
              <p:cNvSpPr>
                <a:spLocks noChangeShapeType="1"/>
              </p:cNvSpPr>
              <p:nvPr/>
            </p:nvSpPr>
            <p:spPr bwMode="auto">
              <a:xfrm>
                <a:off x="4141" y="3762"/>
                <a:ext cx="8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00" name="Line 1065"/>
              <p:cNvSpPr>
                <a:spLocks noChangeShapeType="1"/>
              </p:cNvSpPr>
              <p:nvPr/>
            </p:nvSpPr>
            <p:spPr bwMode="auto">
              <a:xfrm>
                <a:off x="4141" y="3973"/>
                <a:ext cx="8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383" name="Text Box 1070"/>
            <p:cNvSpPr txBox="1">
              <a:spLocks noChangeArrowheads="1"/>
            </p:cNvSpPr>
            <p:nvPr/>
          </p:nvSpPr>
          <p:spPr bwMode="auto">
            <a:xfrm>
              <a:off x="4460" y="299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n</a:t>
              </a:r>
              <a:endParaRPr lang="en-US" altLang="zh-CN" sz="2000"/>
            </a:p>
          </p:txBody>
        </p:sp>
        <p:sp>
          <p:nvSpPr>
            <p:cNvPr id="15384" name="Text Box 1071"/>
            <p:cNvSpPr txBox="1">
              <a:spLocks noChangeArrowheads="1"/>
            </p:cNvSpPr>
            <p:nvPr/>
          </p:nvSpPr>
          <p:spPr bwMode="auto">
            <a:xfrm>
              <a:off x="4460" y="3414"/>
              <a:ext cx="169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!</a:t>
              </a:r>
              <a:endParaRPr lang="en-US" altLang="zh-CN" sz="2000"/>
            </a:p>
          </p:txBody>
        </p:sp>
        <p:sp>
          <p:nvSpPr>
            <p:cNvPr id="15385" name="Text Box 1072"/>
            <p:cNvSpPr txBox="1">
              <a:spLocks noChangeArrowheads="1"/>
            </p:cNvSpPr>
            <p:nvPr/>
          </p:nvSpPr>
          <p:spPr bwMode="auto">
            <a:xfrm>
              <a:off x="4460" y="3203"/>
              <a:ext cx="187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a</a:t>
              </a:r>
              <a:endParaRPr lang="en-US" altLang="zh-CN" sz="2000"/>
            </a:p>
          </p:txBody>
        </p:sp>
        <p:sp>
          <p:nvSpPr>
            <p:cNvPr id="15386" name="Text Box 1073"/>
            <p:cNvSpPr txBox="1">
              <a:spLocks noChangeArrowheads="1"/>
            </p:cNvSpPr>
            <p:nvPr/>
          </p:nvSpPr>
          <p:spPr bwMode="auto">
            <a:xfrm>
              <a:off x="4460" y="3625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\0</a:t>
              </a:r>
              <a:endParaRPr lang="en-US" altLang="zh-CN" sz="2000"/>
            </a:p>
          </p:txBody>
        </p:sp>
      </p:grpSp>
      <p:sp>
        <p:nvSpPr>
          <p:cNvPr id="86068" name="AutoShape 1076"/>
          <p:cNvSpPr>
            <a:spLocks noChangeArrowheads="1"/>
          </p:cNvSpPr>
          <p:nvPr/>
        </p:nvSpPr>
        <p:spPr bwMode="auto">
          <a:xfrm>
            <a:off x="1183945" y="1986144"/>
            <a:ext cx="3451118" cy="1202510"/>
          </a:xfrm>
          <a:prstGeom prst="wedgeRectCallout">
            <a:avLst>
              <a:gd name="adj1" fmla="val 5735"/>
              <a:gd name="adj2" fmla="val 100169"/>
            </a:avLst>
          </a:prstGeom>
          <a:solidFill>
            <a:srgbClr val="CCFFFF"/>
          </a:solidFill>
          <a:ln w="38100">
            <a:solidFill>
              <a:schemeClr val="accent2"/>
            </a:solidFill>
            <a:miter lim="800000"/>
            <a:headEnd type="none" w="lg" len="lg"/>
          </a:ln>
        </p:spPr>
        <p:txBody>
          <a:bodyPr wrap="square" lIns="90000" tIns="46800" rIns="90000" bIns="46800" anchor="ctr">
            <a:spAutoFit/>
          </a:bodyPr>
          <a:lstStyle/>
          <a:p>
            <a:pPr eaLnBrk="1" hangingPunct="1"/>
            <a:r>
              <a:rPr lang="zh-CN" altLang="en-US" sz="2400" dirty="0">
                <a:sym typeface="Symbol" panose="05050102010706020507" pitchFamily="18" charset="2"/>
              </a:rPr>
              <a:t>相当于以下两个语句：</a:t>
            </a:r>
            <a:endParaRPr lang="zh-CN" altLang="en-US" sz="2400" dirty="0"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sz="2400" dirty="0">
                <a:sym typeface="Symbol" panose="05050102010706020507" pitchFamily="18" charset="2"/>
              </a:rPr>
              <a:t>     </a:t>
            </a:r>
            <a:r>
              <a:rPr lang="en-US" altLang="zh-CN" sz="2400" dirty="0">
                <a:sym typeface="Symbol" panose="05050102010706020507" pitchFamily="18" charset="2"/>
              </a:rPr>
              <a:t>string s;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2400" dirty="0">
                <a:sym typeface="Symbol" panose="05050102010706020507" pitchFamily="18" charset="2"/>
              </a:rPr>
              <a:t>     s="I love China!";</a:t>
            </a:r>
            <a:endParaRPr lang="en-US" altLang="zh-CN" sz="2400" dirty="0">
              <a:sym typeface="Symbol" panose="05050102010706020507" pitchFamily="18" charset="2"/>
            </a:endParaRPr>
          </a:p>
        </p:txBody>
      </p:sp>
      <p:grpSp>
        <p:nvGrpSpPr>
          <p:cNvPr id="4" name="Group 1079"/>
          <p:cNvGrpSpPr/>
          <p:nvPr/>
        </p:nvGrpSpPr>
        <p:grpSpPr bwMode="auto">
          <a:xfrm>
            <a:off x="7027864" y="4286249"/>
            <a:ext cx="795338" cy="371475"/>
            <a:chOff x="4407" y="1679"/>
            <a:chExt cx="501" cy="234"/>
          </a:xfrm>
        </p:grpSpPr>
        <p:sp>
          <p:nvSpPr>
            <p:cNvPr id="15370" name="Line 1077"/>
            <p:cNvSpPr>
              <a:spLocks noChangeShapeType="1"/>
            </p:cNvSpPr>
            <p:nvPr/>
          </p:nvSpPr>
          <p:spPr bwMode="auto">
            <a:xfrm>
              <a:off x="4596" y="1812"/>
              <a:ext cx="31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lg" len="lg"/>
              <a:tailEnd type="triangle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1" name="Text Box 1078"/>
            <p:cNvSpPr txBox="1">
              <a:spLocks noChangeArrowheads="1"/>
            </p:cNvSpPr>
            <p:nvPr/>
          </p:nvSpPr>
          <p:spPr bwMode="auto">
            <a:xfrm>
              <a:off x="4407" y="1679"/>
              <a:ext cx="203" cy="234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 dirty="0">
                  <a:solidFill>
                    <a:srgbClr val="0000FF"/>
                  </a:solidFill>
                  <a:ea typeface="隶书" panose="02010509060101010101" pitchFamily="49" charset="-122"/>
                </a:rPr>
                <a:t>p</a:t>
              </a:r>
              <a:endParaRPr lang="en-US" altLang="zh-CN" dirty="0">
                <a:ea typeface="隶书" panose="02010509060101010101" pitchFamily="49" charset="-122"/>
              </a:endParaRPr>
            </a:p>
          </p:txBody>
        </p:sp>
      </p:grpSp>
      <p:grpSp>
        <p:nvGrpSpPr>
          <p:cNvPr id="5" name="Group 61"/>
          <p:cNvGrpSpPr/>
          <p:nvPr/>
        </p:nvGrpSpPr>
        <p:grpSpPr bwMode="auto">
          <a:xfrm>
            <a:off x="1135957" y="1127383"/>
            <a:ext cx="3651944" cy="683954"/>
            <a:chOff x="720" y="1407"/>
            <a:chExt cx="4084" cy="444"/>
          </a:xfrm>
        </p:grpSpPr>
        <p:sp>
          <p:nvSpPr>
            <p:cNvPr id="42" name="AutoShape 62"/>
            <p:cNvSpPr>
              <a:spLocks noChangeArrowheads="1"/>
            </p:cNvSpPr>
            <p:nvPr/>
          </p:nvSpPr>
          <p:spPr bwMode="gray">
            <a:xfrm>
              <a:off x="720" y="1407"/>
              <a:ext cx="4084" cy="444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None/>
                <a:defRPr/>
              </a:pPr>
              <a:r>
                <a:rPr lang="zh-CN" altLang="en-US" sz="2800" dirty="0">
                  <a:solidFill>
                    <a:schemeClr val="bg1"/>
                  </a:solidFill>
                  <a:ea typeface="宋体" panose="02010600030101010101" pitchFamily="2" charset="-122"/>
                </a:rPr>
                <a:t>三、用</a:t>
              </a:r>
              <a:r>
                <a:rPr lang="en-US" altLang="zh-CN" sz="2800" dirty="0">
                  <a:solidFill>
                    <a:schemeClr val="bg1"/>
                  </a:solidFill>
                  <a:ea typeface="宋体" panose="02010600030101010101" pitchFamily="2" charset="-122"/>
                </a:rPr>
                <a:t>string</a:t>
              </a:r>
              <a:r>
                <a:rPr lang="zh-CN" altLang="en-US" sz="2800" dirty="0">
                  <a:solidFill>
                    <a:schemeClr val="bg1"/>
                  </a:solidFill>
                  <a:ea typeface="宋体" panose="02010600030101010101" pitchFamily="2" charset="-122"/>
                </a:rPr>
                <a:t>表示</a:t>
              </a:r>
              <a:endParaRPr lang="zh-CN" altLang="en-US" sz="2800" dirty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6" name="Group 63"/>
            <p:cNvGrpSpPr/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44" name="AutoShape 64"/>
              <p:cNvSpPr>
                <a:spLocks noChangeArrowheads="1"/>
              </p:cNvSpPr>
              <p:nvPr/>
            </p:nvSpPr>
            <p:spPr bwMode="gray">
              <a:xfrm>
                <a:off x="742" y="1736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2549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45" name="AutoShape 65"/>
              <p:cNvSpPr>
                <a:spLocks noChangeArrowheads="1"/>
              </p:cNvSpPr>
              <p:nvPr/>
            </p:nvSpPr>
            <p:spPr bwMode="gray">
              <a:xfrm>
                <a:off x="742" y="1407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19216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43" name="AutoShape 5"/>
          <p:cNvSpPr>
            <a:spLocks noChangeArrowheads="1"/>
          </p:cNvSpPr>
          <p:nvPr/>
        </p:nvSpPr>
        <p:spPr bwMode="auto">
          <a:xfrm>
            <a:off x="4265373" y="5816898"/>
            <a:ext cx="2309589" cy="461665"/>
          </a:xfrm>
          <a:prstGeom prst="wedgeRectCallout">
            <a:avLst>
              <a:gd name="adj1" fmla="val -67573"/>
              <a:gd name="adj2" fmla="val -38687"/>
            </a:avLst>
          </a:prstGeom>
          <a:solidFill>
            <a:srgbClr val="CCFFFF"/>
          </a:solidFill>
          <a:ln w="38100">
            <a:solidFill>
              <a:srgbClr val="990000"/>
            </a:solidFill>
            <a:miter lim="800000"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400" dirty="0">
                <a:solidFill>
                  <a:srgbClr val="0070C0"/>
                </a:solidFill>
              </a:rPr>
              <a:t>p=</a:t>
            </a:r>
            <a:r>
              <a:rPr lang="en-US" altLang="zh-CN" sz="2400" dirty="0" err="1">
                <a:solidFill>
                  <a:srgbClr val="0070C0"/>
                </a:solidFill>
              </a:rPr>
              <a:t>s.substr</a:t>
            </a:r>
            <a:r>
              <a:rPr lang="en-US" altLang="zh-CN" sz="2400" dirty="0">
                <a:solidFill>
                  <a:srgbClr val="0070C0"/>
                </a:solidFill>
              </a:rPr>
              <a:t>(7);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860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animBg="1"/>
      <p:bldP spid="86068" grpId="0" animBg="1" autoUpdateAnimBg="0"/>
      <p:bldP spid="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AutoShape 10"/>
          <p:cNvSpPr>
            <a:spLocks noChangeArrowheads="1"/>
          </p:cNvSpPr>
          <p:nvPr/>
        </p:nvSpPr>
        <p:spPr bwMode="auto">
          <a:xfrm>
            <a:off x="1425781" y="2372667"/>
            <a:ext cx="3332199" cy="1200329"/>
          </a:xfrm>
          <a:prstGeom prst="wedgeRectCallout">
            <a:avLst>
              <a:gd name="adj1" fmla="val 33887"/>
              <a:gd name="adj2" fmla="val -115374"/>
            </a:avLst>
          </a:prstGeom>
          <a:solidFill>
            <a:schemeClr val="bg1"/>
          </a:solidFill>
          <a:ln w="38100">
            <a:solidFill>
              <a:srgbClr val="993300"/>
            </a:solidFill>
            <a:miter lim="800000"/>
            <a:headEnd type="none" w="lg" len="lg"/>
          </a:ln>
        </p:spPr>
        <p:txBody>
          <a:bodyPr wrap="square" anchor="ctr">
            <a:spAutoFit/>
          </a:bodyPr>
          <a:lstStyle/>
          <a:p>
            <a:pPr eaLnBrk="1" hangingPunct="1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含义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取变量的地址</a:t>
            </a:r>
            <a:endParaRPr lang="zh-CN" altLang="en-US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单目运算符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结合性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自右向左</a:t>
            </a:r>
            <a:endParaRPr lang="zh-CN" altLang="en-US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9" name="AutoShape 11"/>
          <p:cNvSpPr>
            <a:spLocks noChangeArrowheads="1"/>
          </p:cNvSpPr>
          <p:nvPr/>
        </p:nvSpPr>
        <p:spPr bwMode="auto">
          <a:xfrm>
            <a:off x="3436384" y="3937737"/>
            <a:ext cx="4614862" cy="1200329"/>
          </a:xfrm>
          <a:prstGeom prst="wedgeRectCallout">
            <a:avLst>
              <a:gd name="adj1" fmla="val 17328"/>
              <a:gd name="adj2" fmla="val -236787"/>
            </a:avLst>
          </a:prstGeom>
          <a:solidFill>
            <a:schemeClr val="bg1"/>
          </a:solidFill>
          <a:ln w="38100">
            <a:solidFill>
              <a:srgbClr val="993300"/>
            </a:solidFill>
            <a:miter lim="800000"/>
            <a:headEnd type="none" w="lg" len="lg"/>
          </a:ln>
        </p:spPr>
        <p:txBody>
          <a:bodyPr anchor="ctr">
            <a:spAutoFit/>
          </a:bodyPr>
          <a:lstStyle/>
          <a:p>
            <a:pPr eaLnBrk="1" hangingPunct="1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含义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从某个地址中获取数据</a:t>
            </a:r>
            <a:endParaRPr lang="zh-CN" altLang="en-US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单目运算符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结合性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自右向左</a:t>
            </a:r>
            <a:endParaRPr lang="zh-CN" altLang="en-US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1669705" y="6069013"/>
            <a:ext cx="5575300" cy="517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3200" dirty="0">
                <a:ea typeface="隶书" panose="02010509060101010101" pitchFamily="49" charset="-122"/>
              </a:rPr>
              <a:t>两者关系：互为</a:t>
            </a:r>
            <a:r>
              <a:rPr lang="zh-CN" alt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隶书" panose="02010509060101010101" pitchFamily="49" charset="-122"/>
              </a:rPr>
              <a:t>逆运算</a:t>
            </a:r>
            <a:endParaRPr lang="zh-CN" altLang="en-US" sz="32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1122874" y="1086678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3. </a:t>
            </a:r>
            <a:r>
              <a:rPr lang="zh-CN" altLang="en-US" dirty="0">
                <a:ea typeface="宋体" panose="02010600030101010101" pitchFamily="2" charset="-122"/>
              </a:rPr>
              <a:t>取地址运算符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&amp;</a:t>
            </a:r>
            <a:r>
              <a:rPr lang="zh-CN" altLang="en-US" dirty="0">
                <a:ea typeface="宋体" panose="02010600030101010101" pitchFamily="2" charset="-122"/>
              </a:rPr>
              <a:t>与指针运算符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*</a:t>
            </a:r>
            <a:endParaRPr lang="en-US" altLang="zh-CN" sz="4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8" grpId="0" animBg="1" autoUpdateAnimBg="0"/>
      <p:bldP spid="12299" grpId="0" animBg="1" autoUpdateAnimBg="0"/>
      <p:bldP spid="12300" grpId="0" bldLvl="5" autoUpdateAnimBg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ChangeArrowheads="1"/>
          </p:cNvSpPr>
          <p:nvPr/>
        </p:nvSpPr>
        <p:spPr bwMode="auto">
          <a:xfrm>
            <a:off x="1080000" y="2052000"/>
            <a:ext cx="5410200" cy="485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zh-CN" altLang="en-US" sz="2400" dirty="0">
                <a:ea typeface="隶书" panose="02010509060101010101" pitchFamily="49" charset="-122"/>
              </a:rPr>
              <a:t>如有：</a:t>
            </a:r>
            <a:r>
              <a:rPr lang="sv-SE" altLang="zh-CN" sz="2400" dirty="0">
                <a:ea typeface="隶书" panose="02010509060101010101" pitchFamily="49" charset="-122"/>
              </a:rPr>
              <a:t>char  *cp;    </a:t>
            </a:r>
            <a:r>
              <a:rPr lang="zh-CN" altLang="sv-SE" sz="2400" dirty="0">
                <a:ea typeface="隶书" panose="02010509060101010101" pitchFamily="49" charset="-122"/>
              </a:rPr>
              <a:t>与    </a:t>
            </a:r>
            <a:r>
              <a:rPr lang="sv-SE" altLang="zh-CN" sz="2400" dirty="0">
                <a:ea typeface="隶书" panose="02010509060101010101" pitchFamily="49" charset="-122"/>
              </a:rPr>
              <a:t>char str[20];</a:t>
            </a:r>
            <a:endParaRPr lang="sv-SE" altLang="zh-CN" sz="2400" dirty="0">
              <a:ea typeface="隶书" panose="02010509060101010101" pitchFamily="49" charset="-122"/>
            </a:endParaRPr>
          </a:p>
          <a:p>
            <a:pPr marL="342900" indent="-342900" eaLnBrk="1" hangingPunct="1">
              <a:spcBef>
                <a:spcPct val="20000"/>
              </a:spcBef>
            </a:pPr>
            <a:endParaRPr lang="en-US" altLang="zh-CN" sz="2400" dirty="0">
              <a:ea typeface="隶书" panose="02010509060101010101" pitchFamily="49" charset="-122"/>
            </a:endParaRPr>
          </a:p>
          <a:p>
            <a:pPr marL="342900" indent="-342900" eaLnBrk="1" hangingPunct="1">
              <a:spcBef>
                <a:spcPct val="20000"/>
              </a:spcBef>
            </a:pPr>
            <a:endParaRPr lang="en-US" altLang="zh-CN" sz="2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endParaRPr lang="en-US" altLang="zh-CN" dirty="0">
              <a:ea typeface="隶书" panose="02010509060101010101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72000" y="2628000"/>
            <a:ext cx="7486650" cy="752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字符数组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由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若干元素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组成，每个元素放一个字符；而指针变量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中只能存放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一个地址值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p"/>
            </a:pPr>
            <a:endParaRPr lang="zh-CN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72000" y="3516842"/>
            <a:ext cx="7962500" cy="53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地址常量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地址变量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72000" y="4464000"/>
            <a:ext cx="7486650" cy="450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接受键入字符串时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必须先开辟存储空间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5820414" y="3564000"/>
            <a:ext cx="1328738" cy="92333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ea typeface="隶书" panose="02010509060101010101" pitchFamily="49" charset="-122"/>
              </a:rPr>
              <a:t>cp++;  (</a:t>
            </a:r>
            <a:r>
              <a:rPr lang="en-US" altLang="zh-CN" dirty="0">
                <a:solidFill>
                  <a:schemeClr val="accent2"/>
                </a:solidFill>
                <a:ea typeface="隶书" panose="02010509060101010101" pitchFamily="49" charset="-122"/>
                <a:sym typeface="Wingdings" panose="05000000000000000000" pitchFamily="2" charset="2"/>
              </a:rPr>
              <a:t></a:t>
            </a:r>
            <a:r>
              <a:rPr lang="en-US" altLang="zh-CN" dirty="0">
                <a:ea typeface="隶书" panose="02010509060101010101" pitchFamily="49" charset="-122"/>
              </a:rPr>
              <a:t>)</a:t>
            </a:r>
            <a:endParaRPr lang="en-US" altLang="zh-CN" dirty="0">
              <a:ea typeface="隶书" panose="02010509060101010101" pitchFamily="49" charset="-122"/>
            </a:endParaRPr>
          </a:p>
          <a:p>
            <a:r>
              <a:rPr lang="en-US" altLang="zh-CN" dirty="0" err="1">
                <a:ea typeface="隶书" panose="02010509060101010101" pitchFamily="49" charset="-122"/>
              </a:rPr>
              <a:t>str</a:t>
            </a:r>
            <a:r>
              <a:rPr lang="en-US" altLang="zh-CN" dirty="0">
                <a:ea typeface="隶书" panose="02010509060101010101" pitchFamily="49" charset="-122"/>
              </a:rPr>
              <a:t>++;  (</a:t>
            </a:r>
            <a:r>
              <a:rPr lang="en-US" altLang="zh-CN" dirty="0">
                <a:solidFill>
                  <a:schemeClr val="accent2"/>
                </a:solidFill>
                <a:ea typeface="隶书" panose="02010509060101010101" pitchFamily="49" charset="-122"/>
                <a:sym typeface="Symbol" panose="05050102010706020507" pitchFamily="18" charset="2"/>
              </a:rPr>
              <a:t></a:t>
            </a:r>
            <a:r>
              <a:rPr lang="en-US" altLang="zh-CN" dirty="0">
                <a:ea typeface="隶书" panose="02010509060101010101" pitchFamily="49" charset="-122"/>
              </a:rPr>
              <a:t>)</a:t>
            </a:r>
            <a:endParaRPr lang="en-US" altLang="zh-CN" dirty="0">
              <a:ea typeface="隶书" panose="02010509060101010101" pitchFamily="49" charset="-122"/>
            </a:endParaRPr>
          </a:p>
          <a:p>
            <a:r>
              <a:rPr lang="en-US" altLang="zh-CN" dirty="0">
                <a:ea typeface="隶书" panose="02010509060101010101" pitchFamily="49" charset="-122"/>
              </a:rPr>
              <a:t>str+1;  (</a:t>
            </a:r>
            <a:r>
              <a:rPr lang="en-US" altLang="zh-CN" dirty="0">
                <a:solidFill>
                  <a:schemeClr val="accent2"/>
                </a:solidFill>
                <a:ea typeface="隶书" panose="02010509060101010101" pitchFamily="49" charset="-122"/>
                <a:sym typeface="Wingdings" panose="05000000000000000000" pitchFamily="2" charset="2"/>
              </a:rPr>
              <a:t></a:t>
            </a:r>
            <a:r>
              <a:rPr lang="en-US" altLang="zh-CN" dirty="0">
                <a:ea typeface="隶书" panose="02010509060101010101" pitchFamily="49" charset="-122"/>
              </a:rPr>
              <a:t>)</a:t>
            </a:r>
            <a:endParaRPr lang="en-US" altLang="zh-CN" dirty="0">
              <a:ea typeface="隶书" panose="02010509060101010101" pitchFamily="49" charset="-122"/>
            </a:endParaRP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1070307" y="4933498"/>
            <a:ext cx="2842445" cy="1569660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dirty="0"/>
              <a:t>例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 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[10];</a:t>
            </a:r>
            <a:endParaRPr lang="en-U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400" dirty="0"/>
              <a:t>       </a:t>
            </a:r>
            <a:r>
              <a:rPr lang="en-US" altLang="zh-CN" sz="2400" dirty="0" err="1"/>
              <a:t>cin</a:t>
            </a:r>
            <a:r>
              <a:rPr lang="en-US" altLang="zh-CN" sz="2400" dirty="0"/>
              <a:t>&gt;&gt;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    (</a:t>
            </a:r>
            <a:r>
              <a:rPr lang="en-US" altLang="zh-CN" sz="2400" dirty="0">
                <a:solidFill>
                  <a:schemeClr val="accent2"/>
                </a:solidFill>
                <a:sym typeface="Wingdings" panose="05000000000000000000" pitchFamily="2" charset="2"/>
              </a:rPr>
              <a:t>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r>
              <a:rPr lang="zh-CN" altLang="zh-CN" sz="2400" dirty="0"/>
              <a:t>而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  *cp;</a:t>
            </a:r>
            <a:endParaRPr lang="en-U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400" dirty="0"/>
              <a:t>       </a:t>
            </a:r>
            <a:r>
              <a:rPr lang="en-US" altLang="zh-CN" sz="2400" dirty="0" err="1"/>
              <a:t>cin</a:t>
            </a:r>
            <a:r>
              <a:rPr lang="en-US" altLang="zh-CN" sz="2400" dirty="0"/>
              <a:t>&gt;&gt; cp;    (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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endParaRPr lang="en-US" altLang="zh-CN" sz="2400" dirty="0">
              <a:sym typeface="Symbol" panose="05050102010706020507" pitchFamily="18" charset="2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4115132" y="4933498"/>
            <a:ext cx="4163319" cy="1569660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ym typeface="Wingdings 3" panose="05040102010807070707" pitchFamily="18" charset="2"/>
              </a:rPr>
              <a:t>改为</a:t>
            </a:r>
            <a:r>
              <a:rPr lang="en-US" altLang="zh-CN" sz="2400" dirty="0">
                <a:sym typeface="Wingdings 3" panose="05040102010807070707" pitchFamily="18" charset="2"/>
              </a:rPr>
              <a:t>:  </a:t>
            </a:r>
            <a:endParaRPr lang="en-US" altLang="zh-CN" sz="2400" dirty="0">
              <a:sym typeface="Wingdings 3" panose="05040102010807070707" pitchFamily="18" charset="2"/>
            </a:endParaRPr>
          </a:p>
          <a:p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 char 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str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[10],*cp=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str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;</a:t>
            </a:r>
            <a:endParaRPr lang="en-U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 3" panose="05040102010807070707" pitchFamily="18" charset="2"/>
            </a:endParaRPr>
          </a:p>
          <a:p>
            <a:r>
              <a:rPr lang="en-US" altLang="zh-CN" sz="2400" dirty="0">
                <a:sym typeface="Wingdings 3" panose="05040102010807070707" pitchFamily="18" charset="2"/>
              </a:rPr>
              <a:t> (</a:t>
            </a:r>
            <a:r>
              <a:rPr lang="zh-CN" altLang="en-US" sz="2400" dirty="0">
                <a:sym typeface="Wingdings 3" panose="05040102010807070707" pitchFamily="18" charset="2"/>
              </a:rPr>
              <a:t>或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char *cp=new char[10];</a:t>
            </a:r>
            <a:r>
              <a:rPr lang="en-US" altLang="zh-CN" sz="2400" dirty="0">
                <a:sym typeface="Wingdings 3" panose="05040102010807070707" pitchFamily="18" charset="2"/>
              </a:rPr>
              <a:t>)</a:t>
            </a:r>
            <a:endParaRPr lang="en-US" altLang="zh-CN" sz="2400" dirty="0">
              <a:sym typeface="Wingdings 3" panose="05040102010807070707" pitchFamily="18" charset="2"/>
            </a:endParaRPr>
          </a:p>
          <a:p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 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cin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&gt;&gt;cp;                    </a:t>
            </a:r>
            <a:r>
              <a:rPr lang="en-US" altLang="zh-CN" sz="2400" dirty="0">
                <a:sym typeface="Wingdings 3" panose="05040102010807070707" pitchFamily="18" charset="2"/>
              </a:rPr>
              <a:t>(</a:t>
            </a:r>
            <a:r>
              <a:rPr lang="en-US" altLang="zh-CN" sz="2400" dirty="0">
                <a:solidFill>
                  <a:schemeClr val="accent2"/>
                </a:solidFill>
                <a:sym typeface="Wingdings" panose="05000000000000000000" pitchFamily="2" charset="2"/>
              </a:rPr>
              <a:t></a:t>
            </a:r>
            <a:r>
              <a:rPr lang="en-US" altLang="zh-CN" sz="2400" dirty="0">
                <a:sym typeface="Wingdings 3" panose="05040102010807070707" pitchFamily="18" charset="2"/>
              </a:rPr>
              <a:t>)</a:t>
            </a:r>
            <a:endParaRPr lang="en-US" altLang="zh-CN" sz="2400" dirty="0">
              <a:sym typeface="Wingdings 3" panose="05040102010807070707" pitchFamily="18" charset="2"/>
            </a:endParaRPr>
          </a:p>
        </p:txBody>
      </p:sp>
      <p:grpSp>
        <p:nvGrpSpPr>
          <p:cNvPr id="19" name="Group 79"/>
          <p:cNvGrpSpPr/>
          <p:nvPr/>
        </p:nvGrpSpPr>
        <p:grpSpPr bwMode="auto">
          <a:xfrm>
            <a:off x="1075200" y="1209224"/>
            <a:ext cx="4474262" cy="695326"/>
            <a:chOff x="602" y="660"/>
            <a:chExt cx="3222" cy="547"/>
          </a:xfrm>
        </p:grpSpPr>
        <p:sp>
          <p:nvSpPr>
            <p:cNvPr id="20" name="AutoShape 80"/>
            <p:cNvSpPr>
              <a:spLocks noChangeArrowheads="1"/>
            </p:cNvSpPr>
            <p:nvPr/>
          </p:nvSpPr>
          <p:spPr bwMode="gray">
            <a:xfrm>
              <a:off x="602" y="660"/>
              <a:ext cx="3135" cy="547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8F4BE"/>
                </a:gs>
              </a:gsLst>
              <a:lin ang="2700000" scaled="1"/>
            </a:gradFill>
            <a:ln w="50800">
              <a:solidFill>
                <a:srgbClr val="44988C"/>
              </a:solidFill>
              <a:rou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" name="Text Box 81"/>
            <p:cNvSpPr txBox="1">
              <a:spLocks noChangeArrowheads="1"/>
            </p:cNvSpPr>
            <p:nvPr/>
          </p:nvSpPr>
          <p:spPr bwMode="gray">
            <a:xfrm>
              <a:off x="608" y="706"/>
              <a:ext cx="3216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800" dirty="0">
                  <a:solidFill>
                    <a:srgbClr val="000000"/>
                  </a:solidFill>
                  <a:ea typeface="宋体" panose="02010600030101010101" pitchFamily="2" charset="-122"/>
                </a:rPr>
                <a:t>字符数组与字符指针变量</a:t>
              </a:r>
              <a:endPara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4" grpId="0" animBg="1"/>
      <p:bldP spid="17" grpId="0" animBg="1" autoUpdateAnimBg="0"/>
      <p:bldP spid="18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008000" y="1872000"/>
            <a:ext cx="7486650" cy="479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字符串可用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一维字符数组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存放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08000" y="2412000"/>
            <a:ext cx="7589900" cy="974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一维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字符数组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中若有一个元素的值为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，则该数组可当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字符串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用；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20000"/>
              </a:spcBef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008000" y="3312000"/>
            <a:ext cx="7962500" cy="53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字符数组具有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一维数组的所有特点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数组名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是指向数组首地址的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地址常量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数组元素的引用方法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可用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指针法和下标法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数组名作函数参数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地址传递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p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p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008000" y="5148000"/>
            <a:ext cx="7486650" cy="450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区别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存储格式：字符串结束标志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赋值方式与初始化，输出元素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p"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Group 79"/>
          <p:cNvGrpSpPr/>
          <p:nvPr/>
        </p:nvGrpSpPr>
        <p:grpSpPr bwMode="auto">
          <a:xfrm>
            <a:off x="1125998" y="1080000"/>
            <a:ext cx="2626195" cy="695326"/>
            <a:chOff x="602" y="660"/>
            <a:chExt cx="3277" cy="547"/>
          </a:xfrm>
        </p:grpSpPr>
        <p:sp>
          <p:nvSpPr>
            <p:cNvPr id="20" name="AutoShape 80"/>
            <p:cNvSpPr>
              <a:spLocks noChangeArrowheads="1"/>
            </p:cNvSpPr>
            <p:nvPr/>
          </p:nvSpPr>
          <p:spPr bwMode="gray">
            <a:xfrm>
              <a:off x="602" y="660"/>
              <a:ext cx="3135" cy="547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8F4BE"/>
                </a:gs>
              </a:gsLst>
              <a:lin ang="2700000" scaled="1"/>
            </a:gradFill>
            <a:ln w="50800">
              <a:solidFill>
                <a:srgbClr val="44988C"/>
              </a:solidFill>
              <a:rou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" name="Text Box 81"/>
            <p:cNvSpPr txBox="1">
              <a:spLocks noChangeArrowheads="1"/>
            </p:cNvSpPr>
            <p:nvPr/>
          </p:nvSpPr>
          <p:spPr bwMode="gray">
            <a:xfrm>
              <a:off x="663" y="724"/>
              <a:ext cx="3216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800" dirty="0">
                  <a:solidFill>
                    <a:srgbClr val="000000"/>
                  </a:solidFill>
                  <a:ea typeface="宋体" panose="02010600030101010101" pitchFamily="2" charset="-122"/>
                </a:rPr>
                <a:t>字符串与数组</a:t>
              </a:r>
              <a:endPara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8494229" y="64886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示例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73365" y="2617076"/>
            <a:ext cx="25026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>
                <a:latin typeface="宋体" panose="02010600030101010101" pitchFamily="2" charset="-122"/>
                <a:ea typeface="宋体" panose="02010600030101010101" pitchFamily="2" charset="-122"/>
              </a:rPr>
              <a:t>（三）</a:t>
            </a:r>
            <a:endParaRPr lang="zh-CN" altLang="en-US" sz="6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50544" y="1121753"/>
            <a:ext cx="7486650" cy="479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字符串初始化和赋值举例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104095" y="1656734"/>
            <a:ext cx="6553397" cy="23083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char 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[]={“Hello!”};                                    (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char 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str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[]=“Hello!”;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(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char 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str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[]={‘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H’,'e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’,‘\0’};                                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char  *cp=“Hello”;                                         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a[]={1,2,3,4,5};                                         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int   *p={1,2,3,4,5};                                          (  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1158070" y="4199909"/>
            <a:ext cx="4193777" cy="23083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char 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[10],*cp;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a[10],*p;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=“Hello”;                      (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cp=“Hello!”;                    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a={1,2,3,4,5};                   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p={1,2,3,4,5};                   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48000" y="1674843"/>
            <a:ext cx="3529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</a:t>
            </a:r>
            <a:endParaRPr lang="zh-CN" altLang="en-US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48000" y="2100198"/>
            <a:ext cx="3529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</a:t>
            </a:r>
            <a:endParaRPr lang="zh-CN" altLang="en-US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48000" y="2441391"/>
            <a:ext cx="3529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</a:t>
            </a:r>
            <a:endParaRPr lang="zh-CN" altLang="en-US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48000" y="2837178"/>
            <a:ext cx="3529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</a:t>
            </a:r>
            <a:endParaRPr lang="zh-CN" altLang="en-US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48000" y="3205666"/>
            <a:ext cx="3529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</a:t>
            </a:r>
            <a:endParaRPr lang="zh-CN" altLang="en-US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948000" y="3519565"/>
            <a:ext cx="3529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endParaRPr lang="zh-CN" altLang="en-US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44000" y="4900263"/>
            <a:ext cx="3529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endParaRPr lang="zh-CN" altLang="en-US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644000" y="5336992"/>
            <a:ext cx="3529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</a:t>
            </a:r>
            <a:endParaRPr lang="zh-CN" altLang="en-US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44000" y="5650891"/>
            <a:ext cx="3529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endParaRPr lang="zh-CN" altLang="en-US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644000" y="6033027"/>
            <a:ext cx="3529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endParaRPr lang="zh-CN" altLang="en-US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2" grpId="0" autoUpdateAnimBg="0"/>
      <p:bldP spid="5" grpId="0"/>
      <p:bldP spid="6" grpId="0"/>
      <p:bldP spid="8" grpId="0"/>
      <p:bldP spid="9" grpId="0"/>
      <p:bldP spid="10" grpId="0"/>
      <p:bldP spid="13" grpId="0"/>
      <p:bldP spid="14" grpId="0"/>
      <p:bldP spid="15" grpId="0"/>
      <p:bldP spid="16" grpId="0"/>
      <p:bldP spid="1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39912" y="1068591"/>
            <a:ext cx="7486650" cy="479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r>
              <a:rPr lang="zh-CN" altLang="en-US" sz="2800" dirty="0"/>
              <a:t>以下三条输出语句分别输出什么？</a:t>
            </a:r>
            <a:endParaRPr lang="zh-CN" altLang="en-US" sz="2800" dirty="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104095" y="1656734"/>
            <a:ext cx="6037230" cy="37856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str1[]  = "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str2[]  = "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 char str3[] = "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 char str4[] = "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 char* str5  = "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 char* str6  = "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cout &lt;&lt;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boolalpha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( str1==str2 ) &lt;&lt;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cout &lt;&lt;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boolalpha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( str3==str4 ) &lt;&lt;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cout &lt;&lt;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boolalpha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( str5==str6 ) &lt;&lt;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31991" y="5768377"/>
            <a:ext cx="29594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答：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false,false,true</a:t>
            </a:r>
            <a:endParaRPr lang="zh-CN" altLang="en-US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494229" y="64886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示例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6"/>
          <p:cNvSpPr txBox="1">
            <a:spLocks noChangeArrowheads="1"/>
          </p:cNvSpPr>
          <p:nvPr/>
        </p:nvSpPr>
        <p:spPr bwMode="auto">
          <a:xfrm>
            <a:off x="1084263" y="1595438"/>
            <a:ext cx="1481137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dirty="0"/>
              <a:t>例</a:t>
            </a:r>
            <a:r>
              <a:rPr lang="en-US" altLang="zh-CN" sz="2400" dirty="0"/>
              <a:t>:</a:t>
            </a:r>
            <a:r>
              <a:rPr lang="zh-CN" altLang="en-US" sz="2400" dirty="0"/>
              <a:t>  字符串复制</a:t>
            </a:r>
            <a:endParaRPr lang="zh-CN" altLang="en-US" sz="2400" dirty="0"/>
          </a:p>
        </p:txBody>
      </p:sp>
      <p:sp>
        <p:nvSpPr>
          <p:cNvPr id="51203" name="Text Box 27"/>
          <p:cNvSpPr txBox="1">
            <a:spLocks noChangeArrowheads="1"/>
          </p:cNvSpPr>
          <p:nvPr/>
        </p:nvSpPr>
        <p:spPr bwMode="auto">
          <a:xfrm>
            <a:off x="1487489" y="2763838"/>
            <a:ext cx="608012" cy="34163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400" dirty="0"/>
              <a:t>1</a:t>
            </a:r>
            <a:r>
              <a:rPr lang="zh-CN" altLang="en-US" sz="2400" dirty="0"/>
              <a:t>）用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字符数组       </a:t>
            </a:r>
            <a:r>
              <a:rPr lang="zh-CN" altLang="en-US" sz="2400" dirty="0"/>
              <a:t>作参数</a:t>
            </a:r>
            <a:endParaRPr lang="zh-CN" altLang="en-US" sz="2400" dirty="0"/>
          </a:p>
        </p:txBody>
      </p:sp>
      <p:sp>
        <p:nvSpPr>
          <p:cNvPr id="51204" name="Text Box 145"/>
          <p:cNvSpPr txBox="1">
            <a:spLocks noChangeArrowheads="1"/>
          </p:cNvSpPr>
          <p:nvPr/>
        </p:nvSpPr>
        <p:spPr bwMode="auto">
          <a:xfrm>
            <a:off x="2879725" y="1374271"/>
            <a:ext cx="5874022" cy="526516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400" dirty="0"/>
              <a:t>void </a:t>
            </a:r>
            <a:r>
              <a:rPr lang="en-US" altLang="zh-CN" sz="2400" dirty="0" err="1"/>
              <a:t>copy_string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  from[],char to[]</a:t>
            </a:r>
            <a:r>
              <a:rPr lang="en-US" altLang="zh-CN" sz="2400" dirty="0">
                <a:solidFill>
                  <a:srgbClr val="002060"/>
                </a:solidFill>
              </a:rPr>
              <a:t>)</a:t>
            </a:r>
            <a:endParaRPr lang="en-US" altLang="zh-CN" sz="2400" dirty="0">
              <a:solidFill>
                <a:srgbClr val="002060"/>
              </a:solidFill>
            </a:endParaRPr>
          </a:p>
          <a:p>
            <a:r>
              <a:rPr lang="en-US" altLang="zh-CN" sz="2400" dirty="0"/>
              <a:t>{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</a:t>
            </a:r>
            <a:endParaRPr lang="en-US" altLang="zh-CN" sz="2400" dirty="0"/>
          </a:p>
          <a:p>
            <a:r>
              <a:rPr lang="en-US" altLang="zh-CN" sz="2400" dirty="0"/>
              <a:t>    while(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from[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]!='\0' 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r>
              <a:rPr lang="en-US" altLang="zh-CN" sz="2400" dirty="0"/>
              <a:t>        {to[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]=from[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];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++;}</a:t>
            </a:r>
            <a:endParaRPr lang="en-US" altLang="zh-CN" sz="2400" dirty="0"/>
          </a:p>
          <a:p>
            <a:r>
              <a:rPr lang="en-US" altLang="zh-CN" sz="2400" dirty="0"/>
              <a:t>    to[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]='\0';</a:t>
            </a:r>
            <a:endParaRPr lang="en-US" altLang="zh-CN" sz="2400" dirty="0"/>
          </a:p>
          <a:p>
            <a:r>
              <a:rPr lang="en-US" altLang="zh-CN" sz="2400" dirty="0"/>
              <a:t>}</a:t>
            </a:r>
            <a:endParaRPr lang="en-US" altLang="zh-CN" sz="2400" dirty="0"/>
          </a:p>
          <a:p>
            <a:r>
              <a:rPr lang="en-US" altLang="zh-CN" sz="2400" dirty="0" err="1"/>
              <a:t>int</a:t>
            </a:r>
            <a:r>
              <a:rPr lang="en-US" altLang="zh-CN" sz="2400" dirty="0"/>
              <a:t> main()</a:t>
            </a:r>
            <a:endParaRPr lang="en-US" altLang="zh-CN" sz="2400" dirty="0"/>
          </a:p>
          <a:p>
            <a:r>
              <a:rPr lang="en-US" altLang="zh-CN" sz="2400" dirty="0"/>
              <a:t>{</a:t>
            </a:r>
            <a:endParaRPr lang="en-US" altLang="zh-CN" sz="2400" dirty="0"/>
          </a:p>
          <a:p>
            <a:r>
              <a:rPr lang="en-US" altLang="zh-CN" sz="2400" dirty="0"/>
              <a:t>  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 a[]</a:t>
            </a:r>
            <a:r>
              <a:rPr lang="en-US" altLang="zh-CN" sz="2400" dirty="0"/>
              <a:t>="I am a teacher.";</a:t>
            </a:r>
            <a:endParaRPr lang="en-US" altLang="zh-CN" sz="2400" dirty="0"/>
          </a:p>
          <a:p>
            <a:r>
              <a:rPr lang="en-US" altLang="zh-CN" sz="2400" dirty="0"/>
              <a:t>  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 b[]</a:t>
            </a:r>
            <a:r>
              <a:rPr lang="en-US" altLang="zh-CN" sz="2400" dirty="0"/>
              <a:t>="You are a student.";</a:t>
            </a:r>
            <a:endParaRPr lang="en-US" altLang="zh-CN" sz="2400" dirty="0"/>
          </a:p>
          <a:p>
            <a:r>
              <a:rPr lang="en-US" altLang="zh-CN" sz="2400" dirty="0"/>
              <a:t>   cout&lt;&lt;"a="&lt;&lt;a&lt;&lt;"\</a:t>
            </a:r>
            <a:r>
              <a:rPr lang="en-US" altLang="zh-CN" sz="2400" dirty="0" err="1"/>
              <a:t>nb</a:t>
            </a:r>
            <a:r>
              <a:rPr lang="en-US" altLang="zh-CN" sz="2400" dirty="0"/>
              <a:t>="&lt;&lt;b&lt;&lt;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r>
              <a:rPr lang="en-US" altLang="zh-CN" sz="2400" dirty="0"/>
              <a:t>   </a:t>
            </a:r>
            <a:r>
              <a:rPr lang="en-US" altLang="zh-CN" sz="2400" dirty="0" err="1"/>
              <a:t>copy_string</a:t>
            </a:r>
            <a:r>
              <a:rPr lang="en-US" altLang="zh-CN" sz="2400" dirty="0"/>
              <a:t>(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a,b</a:t>
            </a:r>
            <a:r>
              <a:rPr lang="en-US" altLang="zh-CN" sz="2400" dirty="0"/>
              <a:t>);</a:t>
            </a:r>
            <a:endParaRPr lang="en-US" altLang="zh-CN" sz="2400" dirty="0"/>
          </a:p>
          <a:p>
            <a:r>
              <a:rPr lang="en-US" altLang="zh-CN" sz="2400" dirty="0"/>
              <a:t>   cout&lt;&lt;"a="&lt;&lt;a&lt;&lt;"\</a:t>
            </a:r>
            <a:r>
              <a:rPr lang="en-US" altLang="zh-CN" sz="2400" dirty="0" err="1"/>
              <a:t>nb</a:t>
            </a:r>
            <a:r>
              <a:rPr lang="en-US" altLang="zh-CN" sz="2400" dirty="0"/>
              <a:t>="&lt;&lt;b&lt;&lt;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r>
              <a:rPr lang="en-US" altLang="zh-CN" sz="2400" dirty="0"/>
              <a:t>}</a:t>
            </a:r>
            <a:endParaRPr lang="en-US" altLang="zh-CN" sz="2400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1119563" y="376778"/>
            <a:ext cx="6436937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2.</a:t>
            </a:r>
            <a:r>
              <a:rPr lang="zh-CN" altLang="en-US" dirty="0">
                <a:ea typeface="宋体" panose="02010600030101010101" pitchFamily="2" charset="-122"/>
              </a:rPr>
              <a:t>字符串作函数参数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4800" dirty="0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36912" y="3040374"/>
            <a:ext cx="3231160" cy="132904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Text Box 122"/>
          <p:cNvSpPr txBox="1">
            <a:spLocks noChangeArrowheads="1"/>
          </p:cNvSpPr>
          <p:nvPr/>
        </p:nvSpPr>
        <p:spPr bwMode="auto">
          <a:xfrm>
            <a:off x="1109663" y="1129796"/>
            <a:ext cx="5738407" cy="526516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copy_string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(char *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from,char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*to)</a:t>
            </a:r>
            <a:endParaRPr lang="en-US" altLang="zh-CN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400" dirty="0"/>
              <a:t>{  while(*from)</a:t>
            </a:r>
            <a:endParaRPr lang="en-US" altLang="zh-CN" sz="2400" dirty="0"/>
          </a:p>
          <a:p>
            <a:r>
              <a:rPr lang="en-US" altLang="zh-CN" sz="2400" dirty="0"/>
              <a:t>        *to++ = *from++;</a:t>
            </a:r>
            <a:endParaRPr lang="en-US" altLang="zh-CN" sz="2400" dirty="0"/>
          </a:p>
          <a:p>
            <a:r>
              <a:rPr lang="en-US" altLang="zh-CN" sz="2400" dirty="0"/>
              <a:t>    *to=0;   </a:t>
            </a:r>
            <a:endParaRPr lang="en-US" altLang="zh-CN" sz="2400" dirty="0"/>
          </a:p>
          <a:p>
            <a:r>
              <a:rPr lang="en-US" altLang="zh-CN" sz="2400" dirty="0"/>
              <a:t>}</a:t>
            </a:r>
            <a:endParaRPr lang="en-US" altLang="zh-CN" sz="2400" dirty="0"/>
          </a:p>
          <a:p>
            <a:r>
              <a:rPr lang="en-US" altLang="zh-CN" sz="2400" dirty="0" err="1"/>
              <a:t>int</a:t>
            </a:r>
            <a:r>
              <a:rPr lang="en-US" altLang="zh-CN" sz="2400" dirty="0"/>
              <a:t>  main()</a:t>
            </a:r>
            <a:endParaRPr lang="en-US" altLang="zh-CN" sz="2400" dirty="0"/>
          </a:p>
          <a:p>
            <a:r>
              <a:rPr lang="en-US" altLang="zh-CN" sz="2400" dirty="0"/>
              <a:t>{ 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 *a</a:t>
            </a:r>
            <a:r>
              <a:rPr lang="en-US" altLang="zh-CN" sz="2400" dirty="0"/>
              <a:t>="I am a teacher.";</a:t>
            </a:r>
            <a:endParaRPr lang="en-US" altLang="zh-CN" sz="2400" dirty="0"/>
          </a:p>
          <a:p>
            <a:r>
              <a:rPr lang="en-US" altLang="zh-CN" sz="2400" dirty="0"/>
              <a:t>  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 b[80]</a:t>
            </a:r>
            <a:r>
              <a:rPr lang="en-US" altLang="zh-CN" sz="2400" dirty="0"/>
              <a:t>="You are a student.";</a:t>
            </a:r>
            <a:endParaRPr lang="en-US" altLang="zh-CN" sz="2400" dirty="0"/>
          </a:p>
          <a:p>
            <a:r>
              <a:rPr lang="en-US" altLang="zh-CN" sz="2400" dirty="0"/>
              <a:t>   cout&lt;&lt;"a="&lt;&lt;a&lt;&lt;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r>
              <a:rPr lang="en-US" altLang="zh-CN" sz="2400" dirty="0"/>
              <a:t>   cout&lt;&lt;"b="&lt;&lt;b&lt;&lt;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copy_string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a,b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  <a:endParaRPr lang="en-US" altLang="zh-CN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400" dirty="0"/>
              <a:t>   cout&lt;&lt;"a="&lt;&lt;a&lt;&lt;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r>
              <a:rPr lang="en-US" altLang="zh-CN" sz="2400" dirty="0"/>
              <a:t>   cout&lt;&lt;"b="&lt;&lt;b&lt;&lt;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r>
              <a:rPr lang="en-US" altLang="zh-CN" sz="2400" dirty="0"/>
              <a:t>}</a:t>
            </a:r>
            <a:endParaRPr lang="en-US" altLang="zh-CN" sz="2400" dirty="0"/>
          </a:p>
        </p:txBody>
      </p:sp>
      <p:sp>
        <p:nvSpPr>
          <p:cNvPr id="52228" name="Rectangle 123"/>
          <p:cNvSpPr>
            <a:spLocks noGrp="1" noChangeArrowheads="1"/>
          </p:cNvSpPr>
          <p:nvPr>
            <p:ph type="title"/>
          </p:nvPr>
        </p:nvSpPr>
        <p:spPr>
          <a:xfrm>
            <a:off x="1095375" y="411163"/>
            <a:ext cx="5851525" cy="452437"/>
          </a:xfrm>
        </p:spPr>
        <p:txBody>
          <a:bodyPr/>
          <a:lstStyle/>
          <a:p>
            <a:pPr algn="l" eaLnBrk="1" hangingPunct="1"/>
            <a:r>
              <a:rPr lang="en-US" altLang="zh-CN" sz="2400" dirty="0">
                <a:solidFill>
                  <a:schemeClr val="tx1"/>
                </a:solidFill>
              </a:rPr>
              <a:t>(2) </a:t>
            </a:r>
            <a:r>
              <a:rPr lang="zh-CN" altLang="en-US" sz="2400" b="1" dirty="0">
                <a:solidFill>
                  <a:schemeClr val="tx1"/>
                </a:solidFill>
                <a:ea typeface="宋体" panose="02010600030101010101" pitchFamily="2" charset="-122"/>
              </a:rPr>
              <a:t>用字符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指针变量</a:t>
            </a:r>
            <a:r>
              <a:rPr lang="zh-CN" altLang="en-US" sz="2400" b="1" dirty="0">
                <a:solidFill>
                  <a:schemeClr val="tx1"/>
                </a:solidFill>
                <a:ea typeface="宋体" panose="02010600030101010101" pitchFamily="2" charset="-122"/>
              </a:rPr>
              <a:t>作参数</a:t>
            </a:r>
            <a:endParaRPr lang="zh-CN" altLang="en-US" sz="24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97757" name="AutoShape 125"/>
          <p:cNvSpPr>
            <a:spLocks noChangeArrowheads="1"/>
          </p:cNvSpPr>
          <p:nvPr/>
        </p:nvSpPr>
        <p:spPr bwMode="auto">
          <a:xfrm>
            <a:off x="6223219" y="3429000"/>
            <a:ext cx="2544763" cy="860425"/>
          </a:xfrm>
          <a:prstGeom prst="wedgeRectCallout">
            <a:avLst>
              <a:gd name="adj1" fmla="val -133086"/>
              <a:gd name="adj2" fmla="val 138662"/>
            </a:avLst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 type="none" w="lg" len="lg"/>
          </a:ln>
        </p:spPr>
        <p:txBody>
          <a:bodyPr lIns="90000" tIns="46800" rIns="90000" bIns="46800" anchor="ctr">
            <a:spAutoFit/>
          </a:bodyPr>
          <a:lstStyle/>
          <a:p>
            <a:pPr algn="ctr" eaLnBrk="1" hangingPunct="1"/>
            <a:r>
              <a:rPr lang="zh-CN" altLang="en-US" sz="2400" dirty="0">
                <a:ea typeface="隶书" panose="02010509060101010101" pitchFamily="49" charset="-122"/>
              </a:rPr>
              <a:t>注意：数组</a:t>
            </a:r>
            <a:r>
              <a:rPr lang="en-US" altLang="zh-CN" sz="2400" dirty="0"/>
              <a:t>b</a:t>
            </a:r>
            <a:r>
              <a:rPr lang="zh-CN" altLang="en-US" sz="2400" dirty="0">
                <a:ea typeface="隶书" panose="02010509060101010101" pitchFamily="49" charset="-122"/>
              </a:rPr>
              <a:t>要有足够的存储空间！</a:t>
            </a:r>
            <a:endParaRPr lang="zh-CN" altLang="en-US" sz="2400" dirty="0">
              <a:ea typeface="隶书" panose="02010509060101010101" pitchFamily="49" charset="-122"/>
            </a:endParaRPr>
          </a:p>
        </p:txBody>
      </p:sp>
      <p:sp>
        <p:nvSpPr>
          <p:cNvPr id="6" name="Text Box 36"/>
          <p:cNvSpPr txBox="1">
            <a:spLocks noChangeArrowheads="1"/>
          </p:cNvSpPr>
          <p:nvPr/>
        </p:nvSpPr>
        <p:spPr bwMode="auto">
          <a:xfrm>
            <a:off x="5454868" y="4826675"/>
            <a:ext cx="3689131" cy="2031325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问题：这样写对不对？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char a[80]="I am a teacher.";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char *b="You are a student.";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32493" y="1640719"/>
            <a:ext cx="3235489" cy="132523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77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757" grpId="0" animBg="1" autoUpdateAnimBg="0"/>
      <p:bldP spid="6" grpId="0" animBg="1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Text Box 122"/>
          <p:cNvSpPr txBox="1">
            <a:spLocks noChangeArrowheads="1"/>
          </p:cNvSpPr>
          <p:nvPr/>
        </p:nvSpPr>
        <p:spPr bwMode="auto">
          <a:xfrm>
            <a:off x="1156959" y="1192858"/>
            <a:ext cx="6093633" cy="526516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copy_string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 from, string *to)</a:t>
            </a:r>
            <a:endParaRPr lang="en-US" altLang="zh-CN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400" dirty="0"/>
              <a:t>{  </a:t>
            </a:r>
            <a:endParaRPr lang="en-US" altLang="zh-CN" sz="2400" dirty="0"/>
          </a:p>
          <a:p>
            <a:r>
              <a:rPr lang="en-US" altLang="zh-CN" sz="2400" dirty="0"/>
              <a:t>     *to=from;</a:t>
            </a:r>
            <a:endParaRPr lang="en-US" altLang="zh-CN" sz="2400" dirty="0"/>
          </a:p>
          <a:p>
            <a:r>
              <a:rPr lang="en-US" altLang="zh-CN" sz="2400" dirty="0"/>
              <a:t>}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int</a:t>
            </a:r>
            <a:r>
              <a:rPr lang="en-US" altLang="zh-CN" sz="2400" dirty="0"/>
              <a:t>  main()</a:t>
            </a:r>
            <a:endParaRPr lang="en-US" altLang="zh-CN" sz="2400" dirty="0"/>
          </a:p>
          <a:p>
            <a:r>
              <a:rPr lang="en-US" altLang="zh-CN" sz="2400" dirty="0"/>
              <a:t>{ 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a</a:t>
            </a:r>
            <a:r>
              <a:rPr lang="en-US" altLang="zh-CN" sz="2400" dirty="0"/>
              <a:t>="I am a teacher.123456789";</a:t>
            </a:r>
            <a:endParaRPr lang="en-US" altLang="zh-CN" sz="2400" dirty="0"/>
          </a:p>
          <a:p>
            <a:r>
              <a:rPr lang="en-US" altLang="zh-CN" sz="2400" dirty="0"/>
              <a:t>  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b</a:t>
            </a:r>
            <a:r>
              <a:rPr lang="en-US" altLang="zh-CN" sz="2400" dirty="0"/>
              <a:t>="You are a student.";</a:t>
            </a:r>
            <a:endParaRPr lang="en-US" altLang="zh-CN" sz="2400" dirty="0"/>
          </a:p>
          <a:p>
            <a:r>
              <a:rPr lang="en-US" altLang="zh-CN" sz="2400" dirty="0"/>
              <a:t>   cout&lt;&lt;"a="&lt;&lt;a&lt;&lt;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r>
              <a:rPr lang="en-US" altLang="zh-CN" sz="2400" dirty="0"/>
              <a:t>   cout&lt;&lt;"b="&lt;&lt;b&lt;&lt;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copy_string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a,&amp;b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  <a:endParaRPr lang="en-US" altLang="zh-CN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400" dirty="0"/>
              <a:t>   cout&lt;&lt;"a="&lt;&lt;a&lt;&lt;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r>
              <a:rPr lang="en-US" altLang="zh-CN" sz="2400" dirty="0"/>
              <a:t>   cout&lt;&lt;"b="&lt;&lt;b&lt;&lt;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r>
              <a:rPr lang="en-US" altLang="zh-CN" sz="2400" dirty="0"/>
              <a:t>}</a:t>
            </a:r>
            <a:endParaRPr lang="en-US" altLang="zh-CN" sz="2400" dirty="0"/>
          </a:p>
        </p:txBody>
      </p:sp>
      <p:sp>
        <p:nvSpPr>
          <p:cNvPr id="52228" name="Rectangle 123"/>
          <p:cNvSpPr>
            <a:spLocks noGrp="1" noChangeArrowheads="1"/>
          </p:cNvSpPr>
          <p:nvPr>
            <p:ph type="title"/>
          </p:nvPr>
        </p:nvSpPr>
        <p:spPr>
          <a:xfrm>
            <a:off x="1095375" y="411163"/>
            <a:ext cx="5851525" cy="452437"/>
          </a:xfrm>
        </p:spPr>
        <p:txBody>
          <a:bodyPr/>
          <a:lstStyle/>
          <a:p>
            <a:pPr algn="l" eaLnBrk="1" hangingPunct="1"/>
            <a:r>
              <a:rPr lang="en-US" altLang="zh-CN" sz="2400" dirty="0">
                <a:solidFill>
                  <a:schemeClr val="tx1"/>
                </a:solidFill>
              </a:rPr>
              <a:t>(3) </a:t>
            </a:r>
            <a:r>
              <a:rPr lang="zh-CN" altLang="en-US" sz="2400" b="1" dirty="0">
                <a:solidFill>
                  <a:schemeClr val="tx1"/>
                </a:solidFill>
                <a:ea typeface="宋体" panose="02010600030101010101" pitchFamily="2" charset="-122"/>
              </a:rPr>
              <a:t>用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string</a:t>
            </a:r>
            <a:r>
              <a:rPr lang="zh-CN" altLang="en-US" sz="2400" b="1" dirty="0">
                <a:solidFill>
                  <a:schemeClr val="tx1"/>
                </a:solidFill>
                <a:ea typeface="宋体" panose="02010600030101010101" pitchFamily="2" charset="-122"/>
              </a:rPr>
              <a:t>作参数</a:t>
            </a:r>
            <a:endParaRPr lang="zh-CN" altLang="en-US" sz="24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97757" name="AutoShape 125"/>
          <p:cNvSpPr>
            <a:spLocks noChangeArrowheads="1"/>
          </p:cNvSpPr>
          <p:nvPr/>
        </p:nvSpPr>
        <p:spPr bwMode="auto">
          <a:xfrm>
            <a:off x="4898915" y="2056681"/>
            <a:ext cx="3740588" cy="833178"/>
          </a:xfrm>
          <a:prstGeom prst="wedgeRectCallout">
            <a:avLst>
              <a:gd name="adj1" fmla="val -5409"/>
              <a:gd name="adj2" fmla="val -103021"/>
            </a:avLst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 type="none" w="lg" len="lg"/>
          </a:ln>
        </p:spPr>
        <p:txBody>
          <a:bodyPr wrap="square" lIns="90000" tIns="46800" rIns="90000" bIns="46800" anchor="ctr">
            <a:spAutoFit/>
          </a:bodyPr>
          <a:lstStyle/>
          <a:p>
            <a:pPr algn="ctr" eaLnBrk="1" hangingPunct="1"/>
            <a:r>
              <a:rPr lang="zh-CN" altLang="en-US" sz="2400" dirty="0">
                <a:ea typeface="隶书" panose="02010509060101010101" pitchFamily="49" charset="-122"/>
              </a:rPr>
              <a:t>注意：因为函数要改变</a:t>
            </a:r>
            <a:r>
              <a:rPr lang="en-US" altLang="zh-CN" sz="2400" dirty="0">
                <a:ea typeface="隶书" panose="02010509060101010101" pitchFamily="49" charset="-122"/>
              </a:rPr>
              <a:t>to</a:t>
            </a:r>
            <a:r>
              <a:rPr lang="zh-CN" altLang="en-US" sz="2400" dirty="0">
                <a:ea typeface="隶书" panose="02010509060101010101" pitchFamily="49" charset="-122"/>
              </a:rPr>
              <a:t>的内容，因此要用指针</a:t>
            </a:r>
            <a:endParaRPr lang="zh-CN" altLang="en-US" sz="2400" dirty="0">
              <a:ea typeface="隶书" panose="02010509060101010101" pitchFamily="49" charset="-122"/>
            </a:endParaRPr>
          </a:p>
        </p:txBody>
      </p:sp>
      <p:pic>
        <p:nvPicPr>
          <p:cNvPr id="77825" name="Picture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072062" y="4271142"/>
            <a:ext cx="4071938" cy="120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77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757" grpId="0" animBg="1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126"/>
          <p:cNvSpPr txBox="1">
            <a:spLocks noChangeArrowheads="1"/>
          </p:cNvSpPr>
          <p:nvPr/>
        </p:nvSpPr>
        <p:spPr bwMode="auto">
          <a:xfrm>
            <a:off x="1033464" y="1663821"/>
            <a:ext cx="7851230" cy="5016758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000" dirty="0"/>
              <a:t>int main()</a:t>
            </a:r>
            <a:endParaRPr lang="en-US" altLang="zh-CN" sz="2000" dirty="0"/>
          </a:p>
          <a:p>
            <a:r>
              <a:rPr lang="en-US" altLang="zh-CN" sz="2000" dirty="0"/>
              <a:t>{   int n=5;  char *name[]={"Follow </a:t>
            </a:r>
            <a:r>
              <a:rPr lang="en-US" altLang="zh-CN" sz="2000" dirty="0" err="1"/>
              <a:t>me","BASIC</a:t>
            </a:r>
            <a:r>
              <a:rPr lang="en-US" altLang="zh-CN" sz="2000" dirty="0"/>
              <a:t>",</a:t>
            </a:r>
            <a:endParaRPr lang="en-US" altLang="zh-CN" sz="2000" dirty="0"/>
          </a:p>
          <a:p>
            <a:r>
              <a:rPr lang="en-US" altLang="zh-CN" sz="2000" dirty="0"/>
              <a:t>        "Great </a:t>
            </a:r>
            <a:r>
              <a:rPr lang="en-US" altLang="zh-CN" sz="2000" dirty="0" err="1"/>
              <a:t>Wall","FORTRAN","Computer</a:t>
            </a:r>
            <a:r>
              <a:rPr lang="en-US" altLang="zh-CN" sz="2000" dirty="0"/>
              <a:t> "};</a:t>
            </a:r>
            <a:endParaRPr lang="en-US" altLang="zh-CN" sz="2000" dirty="0"/>
          </a:p>
          <a:p>
            <a:r>
              <a:rPr lang="en-US" altLang="zh-CN" sz="2000" dirty="0">
                <a:solidFill>
                  <a:schemeClr val="accent2"/>
                </a:solidFill>
              </a:rPr>
              <a:t>    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sort(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name,n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 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print(</a:t>
            </a:r>
            <a:r>
              <a:rPr lang="en-US" altLang="zh-CN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name,n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  <a:endParaRPr lang="en-US" altLang="zh-CN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000" dirty="0"/>
              <a:t>}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sort(char *name[],int n)</a:t>
            </a:r>
            <a:endParaRPr lang="en-US" altLang="zh-CN" sz="20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000" dirty="0"/>
              <a:t>{   char *t;</a:t>
            </a:r>
            <a:endParaRPr lang="en-US" altLang="zh-CN" sz="2000" dirty="0"/>
          </a:p>
          <a:p>
            <a:r>
              <a:rPr lang="en-US" altLang="zh-CN" sz="2000" dirty="0"/>
              <a:t>    int </a:t>
            </a:r>
            <a:r>
              <a:rPr lang="en-US" altLang="zh-CN" sz="2000" dirty="0" err="1"/>
              <a:t>i,j,k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r>
              <a:rPr lang="en-US" altLang="zh-CN" sz="2000" dirty="0"/>
              <a:t>    for(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=0;i&lt;n-1;i++)</a:t>
            </a:r>
            <a:endParaRPr lang="en-US" altLang="zh-CN" sz="2000" dirty="0"/>
          </a:p>
          <a:p>
            <a:r>
              <a:rPr lang="en-US" altLang="zh-CN" sz="2000" dirty="0"/>
              <a:t>    {   k=</a:t>
            </a:r>
            <a:r>
              <a:rPr lang="en-US" altLang="zh-CN" sz="2000" dirty="0" err="1"/>
              <a:t>i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r>
              <a:rPr lang="en-US" altLang="zh-CN" sz="2000" dirty="0"/>
              <a:t>         for(j=i+1;j&lt;</a:t>
            </a:r>
            <a:r>
              <a:rPr lang="en-US" altLang="zh-CN" sz="2000" dirty="0" err="1"/>
              <a:t>n;j</a:t>
            </a:r>
            <a:r>
              <a:rPr lang="en-US" altLang="zh-CN" sz="2000" dirty="0"/>
              <a:t>++)</a:t>
            </a:r>
            <a:endParaRPr lang="en-US" altLang="zh-CN" sz="2000" dirty="0"/>
          </a:p>
          <a:p>
            <a:r>
              <a:rPr lang="en-US" altLang="zh-CN" sz="2000" dirty="0"/>
              <a:t>	if(</a:t>
            </a:r>
            <a:r>
              <a:rPr lang="en-US" altLang="zh-CN" sz="2000" dirty="0" err="1">
                <a:solidFill>
                  <a:srgbClr val="990000"/>
                </a:solidFill>
              </a:rPr>
              <a:t>strcmp</a:t>
            </a:r>
            <a:r>
              <a:rPr lang="en-US" altLang="zh-CN" sz="2000" dirty="0">
                <a:solidFill>
                  <a:srgbClr val="990000"/>
                </a:solidFill>
              </a:rPr>
              <a:t>(name[k],name[j])</a:t>
            </a:r>
            <a:r>
              <a:rPr lang="en-US" altLang="zh-CN" sz="2000" dirty="0"/>
              <a:t>&gt;0)   k=j;</a:t>
            </a:r>
            <a:endParaRPr lang="en-US" altLang="zh-CN" sz="2000" dirty="0"/>
          </a:p>
          <a:p>
            <a:r>
              <a:rPr lang="en-US" altLang="zh-CN" sz="2000" dirty="0"/>
              <a:t>        if(k!=</a:t>
            </a:r>
            <a:r>
              <a:rPr lang="en-US" altLang="zh-CN" sz="2000" dirty="0" err="1"/>
              <a:t>i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r>
              <a:rPr lang="en-US" altLang="zh-CN" sz="2000" dirty="0"/>
              <a:t>       {  t=name[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];  name[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]=name[k];   name[k]=t;}</a:t>
            </a:r>
            <a:endParaRPr lang="en-US" altLang="zh-CN" sz="2000" dirty="0"/>
          </a:p>
          <a:p>
            <a:r>
              <a:rPr lang="en-US" altLang="zh-CN" sz="2000" dirty="0"/>
              <a:t>    }</a:t>
            </a:r>
            <a:endParaRPr lang="en-US" altLang="zh-CN" sz="2000" dirty="0"/>
          </a:p>
          <a:p>
            <a:r>
              <a:rPr lang="en-US" altLang="zh-CN" sz="2000" dirty="0"/>
              <a:t>}</a:t>
            </a:r>
            <a:endParaRPr lang="en-US" altLang="zh-CN" sz="2000" dirty="0"/>
          </a:p>
        </p:txBody>
      </p:sp>
      <p:sp>
        <p:nvSpPr>
          <p:cNvPr id="16390" name="Rectangle 172"/>
          <p:cNvSpPr>
            <a:spLocks noChangeArrowheads="1"/>
          </p:cNvSpPr>
          <p:nvPr/>
        </p:nvSpPr>
        <p:spPr bwMode="auto">
          <a:xfrm>
            <a:off x="5053368" y="3129058"/>
            <a:ext cx="3694847" cy="1631216"/>
          </a:xfrm>
          <a:prstGeom prst="rect">
            <a:avLst/>
          </a:prstGeom>
          <a:solidFill>
            <a:srgbClr val="CCFFFF"/>
          </a:solidFill>
          <a:ln w="38100">
            <a:solidFill>
              <a:srgbClr val="008000"/>
            </a:solidFill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print(char *name[],</a:t>
            </a:r>
            <a:r>
              <a:rPr lang="en-US" altLang="zh-CN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n)</a:t>
            </a:r>
            <a:endParaRPr lang="en-US" altLang="zh-CN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000" dirty="0"/>
              <a:t>{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=0;</a:t>
            </a:r>
            <a:endParaRPr lang="en-US" altLang="zh-CN" sz="2000" dirty="0"/>
          </a:p>
          <a:p>
            <a:r>
              <a:rPr lang="en-US" altLang="zh-CN" sz="2000" dirty="0"/>
              <a:t>  while(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&lt;n)</a:t>
            </a:r>
            <a:endParaRPr lang="en-US" altLang="zh-CN" sz="2000" dirty="0"/>
          </a:p>
          <a:p>
            <a:r>
              <a:rPr lang="en-US" altLang="zh-CN" sz="2000" dirty="0"/>
              <a:t>   cout&lt;&lt;name[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++]&lt;&lt;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r>
              <a:rPr lang="en-US" altLang="zh-CN" sz="2000" dirty="0"/>
              <a:t>}</a:t>
            </a:r>
            <a:endParaRPr lang="en-US" altLang="zh-CN" sz="2000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1133211" y="294891"/>
            <a:ext cx="5704317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3.</a:t>
            </a:r>
            <a:r>
              <a:rPr lang="zh-CN" altLang="en-US" dirty="0">
                <a:ea typeface="宋体" panose="02010600030101010101" pitchFamily="2" charset="-122"/>
              </a:rPr>
              <a:t>字符串指针数组和二级指针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4800" dirty="0">
              <a:ea typeface="宋体" panose="02010600030101010101" pitchFamily="2" charset="-122"/>
            </a:endParaRPr>
          </a:p>
        </p:txBody>
      </p:sp>
      <p:sp>
        <p:nvSpPr>
          <p:cNvPr id="12" name="Rectangle 43"/>
          <p:cNvSpPr txBox="1">
            <a:spLocks noChangeArrowheads="1"/>
          </p:cNvSpPr>
          <p:nvPr/>
        </p:nvSpPr>
        <p:spPr bwMode="auto">
          <a:xfrm>
            <a:off x="1147099" y="1105469"/>
            <a:ext cx="7109796" cy="687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eaLnBrk="1" hangingPunct="1"/>
            <a:r>
              <a:rPr lang="zh-CN" altLang="en-US" sz="28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一、指针数组对字符串排序（简单选择排序）</a:t>
            </a:r>
            <a:endParaRPr lang="zh-CN" altLang="en-US" sz="28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  <a:p>
            <a:pPr eaLnBrk="1" hangingPunct="1"/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38363" y="63112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示例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34"/>
          <p:cNvSpPr txBox="1">
            <a:spLocks noChangeArrowheads="1"/>
          </p:cNvSpPr>
          <p:nvPr/>
        </p:nvSpPr>
        <p:spPr bwMode="auto">
          <a:xfrm>
            <a:off x="1079500" y="1185863"/>
            <a:ext cx="7443063" cy="3785652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dirty="0"/>
              <a:t>int main()</a:t>
            </a:r>
            <a:endParaRPr lang="en-US" altLang="zh-CN" sz="2400" dirty="0"/>
          </a:p>
          <a:p>
            <a:r>
              <a:rPr lang="en-US" altLang="zh-CN" sz="2400" dirty="0"/>
              <a:t>{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char **p;</a:t>
            </a:r>
            <a:endParaRPr lang="en-US" altLang="zh-CN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400" dirty="0"/>
              <a:t>   char *name[]={"</a:t>
            </a:r>
            <a:r>
              <a:rPr lang="en-US" altLang="zh-CN" sz="2400" dirty="0" err="1"/>
              <a:t>hello","good","world","bye</a:t>
            </a:r>
            <a:r>
              <a:rPr lang="en-US" altLang="zh-CN" sz="2400" dirty="0"/>
              <a:t>",""};</a:t>
            </a:r>
            <a:endParaRPr lang="en-US" altLang="zh-CN" sz="2400" dirty="0"/>
          </a:p>
          <a:p>
            <a:r>
              <a:rPr lang="en-US" altLang="zh-CN" sz="2400" dirty="0"/>
              <a:t>   p=name+1;</a:t>
            </a:r>
            <a:endParaRPr lang="en-US" altLang="zh-CN" sz="2400" dirty="0"/>
          </a:p>
          <a:p>
            <a:r>
              <a:rPr lang="en-US" altLang="zh-CN" sz="2400" dirty="0"/>
              <a:t>   cout&lt;&lt;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(int*)*p</a:t>
            </a:r>
            <a:r>
              <a:rPr lang="en-US" altLang="zh-CN" sz="2400" dirty="0"/>
              <a:t>&lt;&lt;"  "&lt;&lt;*p&lt;&lt;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r>
              <a:rPr lang="en-US" altLang="zh-CN" sz="2400" dirty="0"/>
              <a:t>   p+=1;</a:t>
            </a:r>
            <a:endParaRPr lang="en-US" altLang="zh-CN" sz="2400" dirty="0"/>
          </a:p>
          <a:p>
            <a:r>
              <a:rPr lang="en-US" altLang="zh-CN" sz="2400" dirty="0"/>
              <a:t>   while( 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strcmp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(*p,"")!=0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r>
              <a:rPr lang="en-US" altLang="zh-CN" sz="2400" dirty="0"/>
              <a:t>     cout&lt;&lt;*p++&lt;&lt;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r>
              <a:rPr lang="en-US" altLang="zh-CN" sz="2400" dirty="0"/>
              <a:t>}</a:t>
            </a:r>
            <a:endParaRPr lang="en-US" altLang="zh-CN" sz="2400" dirty="0"/>
          </a:p>
        </p:txBody>
      </p:sp>
      <p:sp>
        <p:nvSpPr>
          <p:cNvPr id="161828" name="Text Box 36"/>
          <p:cNvSpPr txBox="1">
            <a:spLocks noChangeArrowheads="1"/>
          </p:cNvSpPr>
          <p:nvPr/>
        </p:nvSpPr>
        <p:spPr bwMode="auto">
          <a:xfrm>
            <a:off x="1462087" y="5130237"/>
            <a:ext cx="2614612" cy="1569660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dirty="0"/>
              <a:t>运行结果：</a:t>
            </a:r>
            <a:endParaRPr lang="zh-CN" altLang="en-US" sz="2400" dirty="0"/>
          </a:p>
          <a:p>
            <a:pPr eaLnBrk="1" hangingPunct="1"/>
            <a:r>
              <a:rPr lang="en-US" altLang="zh-CN" sz="2400" dirty="0"/>
              <a:t>0x4b902a  good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world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bye</a:t>
            </a:r>
            <a:endParaRPr lang="en-US" altLang="zh-CN" sz="2400" dirty="0"/>
          </a:p>
        </p:txBody>
      </p:sp>
      <p:sp>
        <p:nvSpPr>
          <p:cNvPr id="11" name="Rectangle 43"/>
          <p:cNvSpPr txBox="1">
            <a:spLocks noChangeArrowheads="1"/>
          </p:cNvSpPr>
          <p:nvPr/>
        </p:nvSpPr>
        <p:spPr bwMode="auto">
          <a:xfrm>
            <a:off x="1078861" y="259307"/>
            <a:ext cx="7109796" cy="687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eaLnBrk="1" hangingPunct="1"/>
            <a:r>
              <a:rPr lang="zh-CN" altLang="en-US" sz="28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二、用二级指针处理字符串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2" name="AutoShape 37"/>
          <p:cNvSpPr>
            <a:spLocks noChangeArrowheads="1"/>
          </p:cNvSpPr>
          <p:nvPr/>
        </p:nvSpPr>
        <p:spPr bwMode="auto">
          <a:xfrm>
            <a:off x="5067302" y="4370260"/>
            <a:ext cx="2970391" cy="1202510"/>
          </a:xfrm>
          <a:prstGeom prst="wedgeRectCallout">
            <a:avLst>
              <a:gd name="adj1" fmla="val -68739"/>
              <a:gd name="adj2" fmla="val -61525"/>
            </a:avLst>
          </a:prstGeom>
          <a:solidFill>
            <a:srgbClr val="FFFFFF"/>
          </a:solidFill>
          <a:ln w="38100">
            <a:solidFill>
              <a:srgbClr val="339966"/>
            </a:solidFill>
            <a:miter lim="800000"/>
          </a:ln>
        </p:spPr>
        <p:txBody>
          <a:bodyPr wrap="square" lIns="90000" tIns="46800" rIns="90000" bIns="46800" anchor="ctr">
            <a:spAutoFit/>
          </a:bodyPr>
          <a:lstStyle/>
          <a:p>
            <a:pPr eaLnBrk="1" hangingPunct="1"/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也可以是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: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**p!= '\0'</a:t>
            </a:r>
            <a:endParaRPr lang="en-U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或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: 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**p!=0</a:t>
            </a:r>
            <a:endParaRPr lang="en-U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         **p</a:t>
            </a:r>
            <a:endParaRPr lang="en-U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18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28" grpId="0" animBg="1" autoUpdateAnimBg="0"/>
      <p:bldP spid="12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 bwMode="auto">
          <a:xfrm>
            <a:off x="1036982" y="1333776"/>
            <a:ext cx="5192713" cy="4625975"/>
            <a:chOff x="873" y="1406"/>
            <a:chExt cx="3271" cy="2914"/>
          </a:xfrm>
        </p:grpSpPr>
        <p:sp>
          <p:nvSpPr>
            <p:cNvPr id="26635" name="Freeform 6"/>
            <p:cNvSpPr/>
            <p:nvPr/>
          </p:nvSpPr>
          <p:spPr bwMode="auto">
            <a:xfrm>
              <a:off x="1041" y="2711"/>
              <a:ext cx="413" cy="241"/>
            </a:xfrm>
            <a:custGeom>
              <a:avLst/>
              <a:gdLst>
                <a:gd name="T0" fmla="*/ 3 w 413"/>
                <a:gd name="T1" fmla="*/ 37 h 241"/>
                <a:gd name="T2" fmla="*/ 291 w 413"/>
                <a:gd name="T3" fmla="*/ 25 h 241"/>
                <a:gd name="T4" fmla="*/ 411 w 413"/>
                <a:gd name="T5" fmla="*/ 85 h 241"/>
                <a:gd name="T6" fmla="*/ 399 w 413"/>
                <a:gd name="T7" fmla="*/ 157 h 241"/>
                <a:gd name="T8" fmla="*/ 255 w 413"/>
                <a:gd name="T9" fmla="*/ 241 h 241"/>
                <a:gd name="T10" fmla="*/ 51 w 413"/>
                <a:gd name="T11" fmla="*/ 205 h 241"/>
                <a:gd name="T12" fmla="*/ 3 w 413"/>
                <a:gd name="T13" fmla="*/ 133 h 241"/>
                <a:gd name="T14" fmla="*/ 27 w 413"/>
                <a:gd name="T15" fmla="*/ 61 h 241"/>
                <a:gd name="T16" fmla="*/ 3 w 413"/>
                <a:gd name="T17" fmla="*/ 37 h 2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13"/>
                <a:gd name="T28" fmla="*/ 0 h 241"/>
                <a:gd name="T29" fmla="*/ 413 w 413"/>
                <a:gd name="T30" fmla="*/ 241 h 2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13" h="241">
                  <a:moveTo>
                    <a:pt x="3" y="37"/>
                  </a:moveTo>
                  <a:cubicBezTo>
                    <a:pt x="113" y="0"/>
                    <a:pt x="145" y="16"/>
                    <a:pt x="291" y="25"/>
                  </a:cubicBezTo>
                  <a:cubicBezTo>
                    <a:pt x="357" y="36"/>
                    <a:pt x="390" y="22"/>
                    <a:pt x="411" y="85"/>
                  </a:cubicBezTo>
                  <a:cubicBezTo>
                    <a:pt x="407" y="109"/>
                    <a:pt x="413" y="137"/>
                    <a:pt x="399" y="157"/>
                  </a:cubicBezTo>
                  <a:cubicBezTo>
                    <a:pt x="371" y="197"/>
                    <a:pt x="294" y="215"/>
                    <a:pt x="255" y="241"/>
                  </a:cubicBezTo>
                  <a:cubicBezTo>
                    <a:pt x="177" y="233"/>
                    <a:pt x="122" y="229"/>
                    <a:pt x="51" y="205"/>
                  </a:cubicBezTo>
                  <a:cubicBezTo>
                    <a:pt x="34" y="188"/>
                    <a:pt x="0" y="164"/>
                    <a:pt x="3" y="133"/>
                  </a:cubicBezTo>
                  <a:cubicBezTo>
                    <a:pt x="6" y="108"/>
                    <a:pt x="27" y="61"/>
                    <a:pt x="27" y="61"/>
                  </a:cubicBezTo>
                  <a:cubicBezTo>
                    <a:pt x="13" y="20"/>
                    <a:pt x="24" y="16"/>
                    <a:pt x="3" y="37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rgbClr val="FF9900"/>
              </a:solidFill>
              <a:round/>
              <a:headEnd type="none" w="lg" len="lg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pSp>
          <p:nvGrpSpPr>
            <p:cNvPr id="3" name="Group 7"/>
            <p:cNvGrpSpPr/>
            <p:nvPr/>
          </p:nvGrpSpPr>
          <p:grpSpPr bwMode="auto">
            <a:xfrm>
              <a:off x="873" y="1406"/>
              <a:ext cx="3271" cy="2914"/>
              <a:chOff x="1629" y="1178"/>
              <a:chExt cx="3271" cy="2914"/>
            </a:xfrm>
          </p:grpSpPr>
          <p:grpSp>
            <p:nvGrpSpPr>
              <p:cNvPr id="4" name="Group 8"/>
              <p:cNvGrpSpPr/>
              <p:nvPr/>
            </p:nvGrpSpPr>
            <p:grpSpPr bwMode="auto">
              <a:xfrm>
                <a:off x="1765" y="1178"/>
                <a:ext cx="3089" cy="2914"/>
                <a:chOff x="964" y="1406"/>
                <a:chExt cx="3089" cy="2914"/>
              </a:xfrm>
            </p:grpSpPr>
            <p:sp>
              <p:nvSpPr>
                <p:cNvPr id="26646" name="Freeform 9"/>
                <p:cNvSpPr/>
                <p:nvPr/>
              </p:nvSpPr>
              <p:spPr bwMode="auto">
                <a:xfrm>
                  <a:off x="1523" y="3964"/>
                  <a:ext cx="1211" cy="356"/>
                </a:xfrm>
                <a:custGeom>
                  <a:avLst/>
                  <a:gdLst>
                    <a:gd name="T0" fmla="*/ 0 w 1211"/>
                    <a:gd name="T1" fmla="*/ 99 h 456"/>
                    <a:gd name="T2" fmla="*/ 500 w 1211"/>
                    <a:gd name="T3" fmla="*/ 25 h 456"/>
                    <a:gd name="T4" fmla="*/ 1089 w 1211"/>
                    <a:gd name="T5" fmla="*/ 249 h 456"/>
                    <a:gd name="T6" fmla="*/ 1211 w 1211"/>
                    <a:gd name="T7" fmla="*/ 201 h 45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211"/>
                    <a:gd name="T13" fmla="*/ 0 h 456"/>
                    <a:gd name="T14" fmla="*/ 1211 w 1211"/>
                    <a:gd name="T15" fmla="*/ 456 h 45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211" h="456">
                      <a:moveTo>
                        <a:pt x="0" y="163"/>
                      </a:moveTo>
                      <a:cubicBezTo>
                        <a:pt x="159" y="81"/>
                        <a:pt x="318" y="0"/>
                        <a:pt x="500" y="41"/>
                      </a:cubicBezTo>
                      <a:cubicBezTo>
                        <a:pt x="682" y="82"/>
                        <a:pt x="970" y="360"/>
                        <a:pt x="1089" y="408"/>
                      </a:cubicBezTo>
                      <a:cubicBezTo>
                        <a:pt x="1208" y="456"/>
                        <a:pt x="1191" y="345"/>
                        <a:pt x="1211" y="33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47" name="Freeform 10"/>
                <p:cNvSpPr/>
                <p:nvPr/>
              </p:nvSpPr>
              <p:spPr bwMode="auto">
                <a:xfrm>
                  <a:off x="1524" y="3618"/>
                  <a:ext cx="1212" cy="672"/>
                </a:xfrm>
                <a:custGeom>
                  <a:avLst/>
                  <a:gdLst>
                    <a:gd name="T0" fmla="*/ 12 w 1212"/>
                    <a:gd name="T1" fmla="*/ 0 h 672"/>
                    <a:gd name="T2" fmla="*/ 1212 w 1212"/>
                    <a:gd name="T3" fmla="*/ 0 h 672"/>
                    <a:gd name="T4" fmla="*/ 1212 w 1212"/>
                    <a:gd name="T5" fmla="*/ 624 h 672"/>
                    <a:gd name="T6" fmla="*/ 1140 w 1212"/>
                    <a:gd name="T7" fmla="*/ 672 h 672"/>
                    <a:gd name="T8" fmla="*/ 720 w 1212"/>
                    <a:gd name="T9" fmla="*/ 468 h 672"/>
                    <a:gd name="T10" fmla="*/ 540 w 1212"/>
                    <a:gd name="T11" fmla="*/ 384 h 672"/>
                    <a:gd name="T12" fmla="*/ 360 w 1212"/>
                    <a:gd name="T13" fmla="*/ 372 h 672"/>
                    <a:gd name="T14" fmla="*/ 216 w 1212"/>
                    <a:gd name="T15" fmla="*/ 408 h 672"/>
                    <a:gd name="T16" fmla="*/ 0 w 1212"/>
                    <a:gd name="T17" fmla="*/ 468 h 672"/>
                    <a:gd name="T18" fmla="*/ 12 w 1212"/>
                    <a:gd name="T19" fmla="*/ 0 h 67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212"/>
                    <a:gd name="T31" fmla="*/ 0 h 672"/>
                    <a:gd name="T32" fmla="*/ 1212 w 1212"/>
                    <a:gd name="T33" fmla="*/ 672 h 67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212" h="672">
                      <a:moveTo>
                        <a:pt x="12" y="0"/>
                      </a:moveTo>
                      <a:lnTo>
                        <a:pt x="1212" y="0"/>
                      </a:lnTo>
                      <a:lnTo>
                        <a:pt x="1212" y="624"/>
                      </a:lnTo>
                      <a:lnTo>
                        <a:pt x="1140" y="672"/>
                      </a:lnTo>
                      <a:lnTo>
                        <a:pt x="720" y="468"/>
                      </a:lnTo>
                      <a:lnTo>
                        <a:pt x="540" y="384"/>
                      </a:lnTo>
                      <a:lnTo>
                        <a:pt x="360" y="372"/>
                      </a:lnTo>
                      <a:lnTo>
                        <a:pt x="216" y="408"/>
                      </a:lnTo>
                      <a:lnTo>
                        <a:pt x="0" y="468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DDDDDD"/>
                </a:solidFill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48" name="Rectangle 11"/>
                <p:cNvSpPr>
                  <a:spLocks noChangeArrowheads="1"/>
                </p:cNvSpPr>
                <p:nvPr/>
              </p:nvSpPr>
              <p:spPr bwMode="auto">
                <a:xfrm>
                  <a:off x="1523" y="1406"/>
                  <a:ext cx="1211" cy="2212"/>
                </a:xfrm>
                <a:prstGeom prst="rect">
                  <a:avLst/>
                </a:prstGeom>
                <a:solidFill>
                  <a:srgbClr val="DDDDDD"/>
                </a:solidFill>
                <a:ln w="381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sz="2000"/>
                </a:p>
              </p:txBody>
            </p:sp>
            <p:sp>
              <p:nvSpPr>
                <p:cNvPr id="26649" name="Line 12"/>
                <p:cNvSpPr>
                  <a:spLocks noChangeShapeType="1"/>
                </p:cNvSpPr>
                <p:nvPr/>
              </p:nvSpPr>
              <p:spPr bwMode="auto">
                <a:xfrm>
                  <a:off x="1535" y="1844"/>
                  <a:ext cx="121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50" name="Line 13"/>
                <p:cNvSpPr>
                  <a:spLocks noChangeShapeType="1"/>
                </p:cNvSpPr>
                <p:nvPr/>
              </p:nvSpPr>
              <p:spPr bwMode="auto">
                <a:xfrm>
                  <a:off x="1535" y="2100"/>
                  <a:ext cx="1211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prstDash val="dash"/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51" name="Line 14"/>
                <p:cNvSpPr>
                  <a:spLocks noChangeShapeType="1"/>
                </p:cNvSpPr>
                <p:nvPr/>
              </p:nvSpPr>
              <p:spPr bwMode="auto">
                <a:xfrm>
                  <a:off x="1535" y="2333"/>
                  <a:ext cx="121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53" name="Line 16"/>
                <p:cNvSpPr>
                  <a:spLocks noChangeShapeType="1"/>
                </p:cNvSpPr>
                <p:nvPr/>
              </p:nvSpPr>
              <p:spPr bwMode="auto">
                <a:xfrm>
                  <a:off x="1523" y="2846"/>
                  <a:ext cx="121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54" name="Line 17"/>
                <p:cNvSpPr>
                  <a:spLocks noChangeShapeType="1"/>
                </p:cNvSpPr>
                <p:nvPr/>
              </p:nvSpPr>
              <p:spPr bwMode="auto">
                <a:xfrm>
                  <a:off x="1535" y="3388"/>
                  <a:ext cx="121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55" name="Line 18"/>
                <p:cNvSpPr>
                  <a:spLocks noChangeShapeType="1"/>
                </p:cNvSpPr>
                <p:nvPr/>
              </p:nvSpPr>
              <p:spPr bwMode="auto">
                <a:xfrm>
                  <a:off x="1523" y="3627"/>
                  <a:ext cx="0" cy="4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56" name="Line 19"/>
                <p:cNvSpPr>
                  <a:spLocks noChangeShapeType="1"/>
                </p:cNvSpPr>
                <p:nvPr/>
              </p:nvSpPr>
              <p:spPr bwMode="auto">
                <a:xfrm>
                  <a:off x="2734" y="3627"/>
                  <a:ext cx="0" cy="60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57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014" y="1464"/>
                  <a:ext cx="308" cy="3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vert="eaVert" wrap="none" anchor="ctr">
                  <a:spAutoFit/>
                </a:bodyPr>
                <a:lstStyle/>
                <a:p>
                  <a:pPr algn="ctr"/>
                  <a:r>
                    <a:rPr lang="en-US" altLang="zh-CN" sz="2000"/>
                    <a:t>…...</a:t>
                  </a:r>
                  <a:endParaRPr lang="en-US" altLang="zh-CN" sz="2000"/>
                </a:p>
              </p:txBody>
            </p:sp>
            <p:sp>
              <p:nvSpPr>
                <p:cNvPr id="26658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013" y="3669"/>
                  <a:ext cx="308" cy="3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vert="eaVert" wrap="none" anchor="ctr">
                  <a:spAutoFit/>
                </a:bodyPr>
                <a:lstStyle/>
                <a:p>
                  <a:pPr algn="ctr"/>
                  <a:r>
                    <a:rPr lang="en-US" altLang="zh-CN" sz="2000"/>
                    <a:t>…...</a:t>
                  </a:r>
                  <a:endParaRPr lang="en-US" altLang="zh-CN" sz="2000"/>
                </a:p>
              </p:txBody>
            </p:sp>
            <p:sp>
              <p:nvSpPr>
                <p:cNvPr id="26659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984" y="1734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2000"/>
                    <a:t>2000</a:t>
                  </a:r>
                  <a:endParaRPr lang="en-US" altLang="zh-CN" sz="2000"/>
                </a:p>
              </p:txBody>
            </p:sp>
            <p:sp>
              <p:nvSpPr>
                <p:cNvPr id="26660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964" y="2704"/>
                  <a:ext cx="476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2000" dirty="0"/>
                    <a:t>2008</a:t>
                  </a:r>
                  <a:endParaRPr lang="en-US" altLang="zh-CN" sz="2000" dirty="0"/>
                </a:p>
              </p:txBody>
            </p:sp>
            <p:sp>
              <p:nvSpPr>
                <p:cNvPr id="26664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2724" y="1848"/>
                  <a:ext cx="22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65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906" y="1694"/>
                  <a:ext cx="811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zh-CN" altLang="en-US" sz="2000" dirty="0"/>
                    <a:t>整型变量</a:t>
                  </a:r>
                  <a:r>
                    <a:rPr lang="en-US" altLang="zh-CN" sz="2000" dirty="0" err="1">
                      <a:solidFill>
                        <a:srgbClr val="0000FF"/>
                      </a:solidFill>
                    </a:rPr>
                    <a:t>i</a:t>
                  </a:r>
                  <a:endParaRPr lang="en-US" altLang="zh-CN" sz="2000" dirty="0"/>
                </a:p>
              </p:txBody>
            </p:sp>
            <p:sp>
              <p:nvSpPr>
                <p:cNvPr id="26666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1924" y="1958"/>
                  <a:ext cx="30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>
                      <a:solidFill>
                        <a:srgbClr val="0000FF"/>
                      </a:solidFill>
                    </a:rPr>
                    <a:t>10</a:t>
                  </a:r>
                  <a:endParaRPr lang="en-US" altLang="zh-CN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26667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2748" y="2844"/>
                  <a:ext cx="22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68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2930" y="2690"/>
                  <a:ext cx="1123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zh-CN" altLang="en-US" sz="2000" dirty="0"/>
                    <a:t>变量</a:t>
                  </a:r>
                  <a:r>
                    <a:rPr lang="en-US" altLang="zh-CN" sz="2000" dirty="0" err="1">
                      <a:solidFill>
                        <a:schemeClr val="accent2"/>
                      </a:solidFill>
                    </a:rPr>
                    <a:t>i_pointer</a:t>
                  </a:r>
                  <a:endParaRPr lang="en-US" altLang="zh-CN" sz="2000" dirty="0"/>
                </a:p>
              </p:txBody>
            </p:sp>
            <p:sp>
              <p:nvSpPr>
                <p:cNvPr id="26670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964" y="2219"/>
                  <a:ext cx="476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2000" dirty="0"/>
                    <a:t>2004</a:t>
                  </a:r>
                  <a:endParaRPr lang="en-US" altLang="zh-CN" sz="2000" dirty="0"/>
                </a:p>
              </p:txBody>
            </p:sp>
          </p:grpSp>
          <p:sp>
            <p:nvSpPr>
              <p:cNvPr id="26638" name="Text Box 35"/>
              <p:cNvSpPr txBox="1">
                <a:spLocks noChangeArrowheads="1"/>
              </p:cNvSpPr>
              <p:nvPr/>
            </p:nvSpPr>
            <p:spPr bwMode="auto">
              <a:xfrm>
                <a:off x="2697" y="2754"/>
                <a:ext cx="436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accent2"/>
                    </a:solidFill>
                  </a:rPr>
                  <a:t>2000</a:t>
                </a:r>
                <a:endParaRPr lang="en-US" altLang="zh-CN" sz="20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6639" name="AutoShape 36"/>
              <p:cNvSpPr>
                <a:spLocks noChangeArrowheads="1"/>
              </p:cNvSpPr>
              <p:nvPr/>
            </p:nvSpPr>
            <p:spPr bwMode="auto">
              <a:xfrm>
                <a:off x="3854" y="2787"/>
                <a:ext cx="1046" cy="354"/>
              </a:xfrm>
              <a:prstGeom prst="wedgeEllipseCallout">
                <a:avLst>
                  <a:gd name="adj1" fmla="val -50958"/>
                  <a:gd name="adj2" fmla="val -74574"/>
                </a:avLst>
              </a:prstGeom>
              <a:noFill/>
              <a:ln w="38100">
                <a:solidFill>
                  <a:srgbClr val="FFCC00"/>
                </a:solidFill>
                <a:miter lim="800000"/>
                <a:headEnd type="none" w="lg" len="lg"/>
              </a:ln>
            </p:spPr>
            <p:txBody>
              <a:bodyPr wrap="none" anchor="ctr">
                <a:spAutoFit/>
              </a:bodyPr>
              <a:lstStyle/>
              <a:p>
                <a:pPr algn="ctr" eaLnBrk="1" hangingPunct="1"/>
                <a:r>
                  <a:rPr lang="zh-CN" altLang="en-US" sz="2000" dirty="0"/>
                  <a:t>指针变量</a:t>
                </a:r>
                <a:endParaRPr lang="zh-CN" altLang="en-US" sz="2000" dirty="0"/>
              </a:p>
            </p:txBody>
          </p:sp>
          <p:grpSp>
            <p:nvGrpSpPr>
              <p:cNvPr id="5" name="Group 37"/>
              <p:cNvGrpSpPr/>
              <p:nvPr/>
            </p:nvGrpSpPr>
            <p:grpSpPr bwMode="auto">
              <a:xfrm>
                <a:off x="1629" y="1500"/>
                <a:ext cx="636" cy="1404"/>
                <a:chOff x="828" y="1728"/>
                <a:chExt cx="636" cy="1404"/>
              </a:xfrm>
            </p:grpSpPr>
            <p:grpSp>
              <p:nvGrpSpPr>
                <p:cNvPr id="6" name="Group 38"/>
                <p:cNvGrpSpPr/>
                <p:nvPr/>
              </p:nvGrpSpPr>
              <p:grpSpPr bwMode="auto">
                <a:xfrm>
                  <a:off x="828" y="1860"/>
                  <a:ext cx="636" cy="1272"/>
                  <a:chOff x="828" y="1860"/>
                  <a:chExt cx="636" cy="1272"/>
                </a:xfrm>
              </p:grpSpPr>
              <p:sp>
                <p:nvSpPr>
                  <p:cNvPr id="26643" name="Line 3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40" y="1860"/>
                    <a:ext cx="156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339933"/>
                    </a:solidFill>
                    <a:round/>
                    <a:headEnd type="none" w="lg" len="lg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44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828" y="1860"/>
                    <a:ext cx="0" cy="1272"/>
                  </a:xfrm>
                  <a:prstGeom prst="line">
                    <a:avLst/>
                  </a:prstGeom>
                  <a:noFill/>
                  <a:ln w="38100">
                    <a:solidFill>
                      <a:srgbClr val="339933"/>
                    </a:solidFill>
                    <a:round/>
                    <a:headEnd type="none" w="lg" len="lg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45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828" y="3132"/>
                    <a:ext cx="636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339933"/>
                    </a:solidFill>
                    <a:round/>
                    <a:headEnd type="none" w="lg" len="lg"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6642" name="Freeform 42"/>
                <p:cNvSpPr/>
                <p:nvPr/>
              </p:nvSpPr>
              <p:spPr bwMode="auto">
                <a:xfrm>
                  <a:off x="990" y="1728"/>
                  <a:ext cx="426" cy="279"/>
                </a:xfrm>
                <a:custGeom>
                  <a:avLst/>
                  <a:gdLst>
                    <a:gd name="T0" fmla="*/ 294 w 426"/>
                    <a:gd name="T1" fmla="*/ 24 h 279"/>
                    <a:gd name="T2" fmla="*/ 18 w 426"/>
                    <a:gd name="T3" fmla="*/ 36 h 279"/>
                    <a:gd name="T4" fmla="*/ 18 w 426"/>
                    <a:gd name="T5" fmla="*/ 144 h 279"/>
                    <a:gd name="T6" fmla="*/ 42 w 426"/>
                    <a:gd name="T7" fmla="*/ 216 h 279"/>
                    <a:gd name="T8" fmla="*/ 258 w 426"/>
                    <a:gd name="T9" fmla="*/ 276 h 279"/>
                    <a:gd name="T10" fmla="*/ 402 w 426"/>
                    <a:gd name="T11" fmla="*/ 240 h 279"/>
                    <a:gd name="T12" fmla="*/ 426 w 426"/>
                    <a:gd name="T13" fmla="*/ 168 h 279"/>
                    <a:gd name="T14" fmla="*/ 342 w 426"/>
                    <a:gd name="T15" fmla="*/ 48 h 279"/>
                    <a:gd name="T16" fmla="*/ 294 w 426"/>
                    <a:gd name="T17" fmla="*/ 24 h 27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426"/>
                    <a:gd name="T28" fmla="*/ 0 h 279"/>
                    <a:gd name="T29" fmla="*/ 426 w 426"/>
                    <a:gd name="T30" fmla="*/ 279 h 27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426" h="279">
                      <a:moveTo>
                        <a:pt x="294" y="24"/>
                      </a:moveTo>
                      <a:cubicBezTo>
                        <a:pt x="200" y="11"/>
                        <a:pt x="110" y="5"/>
                        <a:pt x="18" y="36"/>
                      </a:cubicBezTo>
                      <a:cubicBezTo>
                        <a:pt x="0" y="89"/>
                        <a:pt x="0" y="72"/>
                        <a:pt x="18" y="144"/>
                      </a:cubicBezTo>
                      <a:cubicBezTo>
                        <a:pt x="24" y="169"/>
                        <a:pt x="18" y="208"/>
                        <a:pt x="42" y="216"/>
                      </a:cubicBezTo>
                      <a:cubicBezTo>
                        <a:pt x="115" y="240"/>
                        <a:pt x="182" y="261"/>
                        <a:pt x="258" y="276"/>
                      </a:cubicBezTo>
                      <a:cubicBezTo>
                        <a:pt x="276" y="274"/>
                        <a:pt x="377" y="279"/>
                        <a:pt x="402" y="240"/>
                      </a:cubicBezTo>
                      <a:cubicBezTo>
                        <a:pt x="415" y="219"/>
                        <a:pt x="426" y="168"/>
                        <a:pt x="426" y="168"/>
                      </a:cubicBezTo>
                      <a:cubicBezTo>
                        <a:pt x="405" y="104"/>
                        <a:pt x="409" y="70"/>
                        <a:pt x="342" y="48"/>
                      </a:cubicBezTo>
                      <a:cubicBezTo>
                        <a:pt x="326" y="0"/>
                        <a:pt x="342" y="8"/>
                        <a:pt x="294" y="24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accent2"/>
                  </a:solidFill>
                  <a:round/>
                  <a:headEnd type="none" w="lg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90507" name="Rectangle 43"/>
          <p:cNvSpPr>
            <a:spLocks noChangeArrowheads="1"/>
          </p:cNvSpPr>
          <p:nvPr/>
        </p:nvSpPr>
        <p:spPr bwMode="auto">
          <a:xfrm>
            <a:off x="1483622" y="5654626"/>
            <a:ext cx="7202487" cy="1017844"/>
          </a:xfrm>
          <a:prstGeom prst="rect">
            <a:avLst/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 type="none" w="lg" len="lg"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/>
            <a:r>
              <a:rPr lang="en-US" altLang="zh-CN" sz="2000" dirty="0" err="1">
                <a:solidFill>
                  <a:srgbClr val="0000FF"/>
                </a:solidFill>
              </a:rPr>
              <a:t>i_pointer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-----</a:t>
            </a:r>
            <a:r>
              <a:rPr lang="zh-CN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指针变量，它的内容是地址量</a:t>
            </a:r>
            <a:r>
              <a:rPr lang="en-US" altLang="zh-CN" sz="2000" b="1" dirty="0">
                <a:solidFill>
                  <a:srgbClr val="FF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2000</a:t>
            </a:r>
            <a:endParaRPr lang="en-US" altLang="zh-CN" sz="2000" b="1" dirty="0">
              <a:solidFill>
                <a:srgbClr val="FF3399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zh-CN" altLang="zh-CN" sz="2000" dirty="0">
                <a:solidFill>
                  <a:srgbClr val="339933"/>
                </a:solidFill>
              </a:rPr>
              <a:t>*</a:t>
            </a:r>
            <a:r>
              <a:rPr lang="en-US" altLang="zh-CN" sz="2000" dirty="0" err="1">
                <a:solidFill>
                  <a:srgbClr val="339933"/>
                </a:solidFill>
              </a:rPr>
              <a:t>i_pointer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----</a:t>
            </a:r>
            <a:r>
              <a:rPr lang="zh-CN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指针的</a:t>
            </a:r>
            <a:r>
              <a:rPr lang="zh-CN" altLang="zh-CN" sz="2000" dirty="0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目标变量</a:t>
            </a:r>
            <a:r>
              <a:rPr lang="en-US" altLang="zh-CN" sz="2000" dirty="0" err="1">
                <a:solidFill>
                  <a:srgbClr val="0000FF"/>
                </a:solidFill>
              </a:rPr>
              <a:t>i</a:t>
            </a:r>
            <a:r>
              <a:rPr lang="zh-CN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，它的内容是数据</a:t>
            </a:r>
            <a:r>
              <a:rPr lang="en-US" altLang="zh-CN" sz="2000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10</a:t>
            </a:r>
            <a:endParaRPr lang="zh-CN" altLang="zh-CN" sz="2000" dirty="0">
              <a:solidFill>
                <a:srgbClr val="0000FF"/>
              </a:solidFill>
            </a:endParaRPr>
          </a:p>
          <a:p>
            <a:pPr eaLnBrk="1" hangingPunct="1"/>
            <a:r>
              <a:rPr lang="zh-CN" altLang="zh-CN" sz="2000" dirty="0">
                <a:solidFill>
                  <a:schemeClr val="accent2"/>
                </a:solidFill>
              </a:rPr>
              <a:t>&amp;</a:t>
            </a:r>
            <a:r>
              <a:rPr lang="en-US" altLang="zh-CN" sz="2000" dirty="0" err="1">
                <a:solidFill>
                  <a:schemeClr val="accent2"/>
                </a:solidFill>
              </a:rPr>
              <a:t>i_pointer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---</a:t>
            </a:r>
            <a:r>
              <a:rPr lang="zh-CN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指针变量占用内存的地址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  <a:r>
              <a:rPr lang="en-US" altLang="zh-CN" sz="2000" b="1" dirty="0">
                <a:solidFill>
                  <a:srgbClr val="FF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2008</a:t>
            </a:r>
            <a:endParaRPr lang="en-US" altLang="zh-CN" sz="2000" b="1" dirty="0">
              <a:solidFill>
                <a:srgbClr val="FF3399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90516" name="Rectangle 52"/>
          <p:cNvSpPr>
            <a:spLocks noChangeArrowheads="1"/>
          </p:cNvSpPr>
          <p:nvPr/>
        </p:nvSpPr>
        <p:spPr bwMode="auto">
          <a:xfrm>
            <a:off x="4413595" y="2361455"/>
            <a:ext cx="3762866" cy="710067"/>
          </a:xfrm>
          <a:prstGeom prst="rect">
            <a:avLst/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 type="none" w="lg" len="lg"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lang="en-US" altLang="zh-CN" sz="2000" dirty="0">
                <a:solidFill>
                  <a:srgbClr val="0000FF"/>
                </a:solidFill>
              </a:rPr>
              <a:t>i_pointer     &amp;</a:t>
            </a:r>
            <a:r>
              <a:rPr lang="en-US" altLang="zh-CN" sz="2000" dirty="0" err="1">
                <a:solidFill>
                  <a:srgbClr val="0000FF"/>
                </a:solidFill>
              </a:rPr>
              <a:t>i</a:t>
            </a:r>
            <a:r>
              <a:rPr lang="en-US" altLang="zh-CN" sz="2000" dirty="0">
                <a:solidFill>
                  <a:srgbClr val="0000FF"/>
                </a:solidFill>
              </a:rPr>
              <a:t>     &amp;(*</a:t>
            </a:r>
            <a:r>
              <a:rPr lang="en-US" altLang="zh-CN" sz="2000" dirty="0" err="1">
                <a:solidFill>
                  <a:srgbClr val="0000FF"/>
                </a:solidFill>
              </a:rPr>
              <a:t>i_pointer</a:t>
            </a:r>
            <a:r>
              <a:rPr lang="en-US" altLang="zh-CN" sz="2000" dirty="0">
                <a:solidFill>
                  <a:srgbClr val="0000FF"/>
                </a:solidFill>
              </a:rPr>
              <a:t>)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eaLnBrk="1" hangingPunct="1"/>
            <a:r>
              <a:rPr lang="en-US" altLang="zh-CN" sz="2000" dirty="0" err="1">
                <a:solidFill>
                  <a:srgbClr val="669900"/>
                </a:solidFill>
              </a:rPr>
              <a:t>i</a:t>
            </a:r>
            <a:r>
              <a:rPr lang="en-US" altLang="zh-CN" sz="2000" dirty="0">
                <a:solidFill>
                  <a:srgbClr val="669900"/>
                </a:solidFill>
              </a:rPr>
              <a:t>       *</a:t>
            </a:r>
            <a:r>
              <a:rPr lang="en-US" altLang="zh-CN" sz="2000" dirty="0" err="1">
                <a:solidFill>
                  <a:srgbClr val="669900"/>
                </a:solidFill>
              </a:rPr>
              <a:t>i_pointer</a:t>
            </a:r>
            <a:r>
              <a:rPr lang="en-US" altLang="zh-CN" sz="2000" dirty="0">
                <a:solidFill>
                  <a:srgbClr val="669900"/>
                </a:solidFill>
              </a:rPr>
              <a:t>      *(&amp;</a:t>
            </a:r>
            <a:r>
              <a:rPr lang="en-US" altLang="zh-CN" sz="2000" dirty="0" err="1">
                <a:solidFill>
                  <a:srgbClr val="669900"/>
                </a:solidFill>
              </a:rPr>
              <a:t>i</a:t>
            </a:r>
            <a:r>
              <a:rPr lang="en-US" altLang="zh-CN" sz="2000" dirty="0">
                <a:solidFill>
                  <a:srgbClr val="669900"/>
                </a:solidFill>
              </a:rPr>
              <a:t>)</a:t>
            </a:r>
            <a:endParaRPr lang="en-US" altLang="zh-CN" sz="2000" dirty="0">
              <a:solidFill>
                <a:srgbClr val="0000FF"/>
              </a:solidFill>
            </a:endParaRPr>
          </a:p>
        </p:txBody>
      </p:sp>
      <p:sp>
        <p:nvSpPr>
          <p:cNvPr id="26629" name="Rectangle 55"/>
          <p:cNvSpPr>
            <a:spLocks noGrp="1" noChangeArrowheads="1"/>
          </p:cNvSpPr>
          <p:nvPr>
            <p:ph type="title"/>
          </p:nvPr>
        </p:nvSpPr>
        <p:spPr>
          <a:xfrm>
            <a:off x="1090163" y="408264"/>
            <a:ext cx="4175125" cy="598488"/>
          </a:xfrm>
        </p:spPr>
        <p:txBody>
          <a:bodyPr/>
          <a:lstStyle/>
          <a:p>
            <a:pPr algn="l" eaLnBrk="1" hangingPunct="1"/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指针运算符示例：</a:t>
            </a:r>
            <a:endParaRPr lang="zh-CN" altLang="en-US" sz="2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7" name="Group 60"/>
          <p:cNvGrpSpPr/>
          <p:nvPr/>
        </p:nvGrpSpPr>
        <p:grpSpPr bwMode="auto">
          <a:xfrm>
            <a:off x="4673946" y="2364065"/>
            <a:ext cx="1957388" cy="806451"/>
            <a:chOff x="2627" y="1197"/>
            <a:chExt cx="1233" cy="508"/>
          </a:xfrm>
        </p:grpSpPr>
        <p:sp>
          <p:nvSpPr>
            <p:cNvPr id="26631" name="Rectangle 56"/>
            <p:cNvSpPr>
              <a:spLocks noChangeArrowheads="1"/>
            </p:cNvSpPr>
            <p:nvPr/>
          </p:nvSpPr>
          <p:spPr bwMode="auto">
            <a:xfrm>
              <a:off x="3179" y="1214"/>
              <a:ext cx="228" cy="288"/>
            </a:xfrm>
            <a:prstGeom prst="rect">
              <a:avLst/>
            </a:prstGeom>
            <a:noFill/>
            <a:ln w="38100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accent2"/>
                  </a:solidFill>
                  <a:latin typeface="Arial" panose="020B0604020202020204" pitchFamily="34" charset="0"/>
                </a:rPr>
                <a:t>=</a:t>
              </a:r>
              <a:endParaRPr lang="en-US" altLang="zh-CN" b="1" dirty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632" name="Rectangle 57"/>
            <p:cNvSpPr>
              <a:spLocks noChangeArrowheads="1"/>
            </p:cNvSpPr>
            <p:nvPr/>
          </p:nvSpPr>
          <p:spPr bwMode="auto">
            <a:xfrm>
              <a:off x="3614" y="1197"/>
              <a:ext cx="228" cy="288"/>
            </a:xfrm>
            <a:prstGeom prst="rect">
              <a:avLst/>
            </a:prstGeom>
            <a:noFill/>
            <a:ln w="38100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accent2"/>
                  </a:solidFill>
                  <a:latin typeface="Arial" panose="020B0604020202020204" pitchFamily="34" charset="0"/>
                </a:rPr>
                <a:t>=</a:t>
              </a:r>
              <a:endParaRPr lang="en-US" altLang="zh-CN" b="1" dirty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633" name="Rectangle 58"/>
            <p:cNvSpPr>
              <a:spLocks noChangeArrowheads="1"/>
            </p:cNvSpPr>
            <p:nvPr/>
          </p:nvSpPr>
          <p:spPr bwMode="auto">
            <a:xfrm>
              <a:off x="2627" y="1409"/>
              <a:ext cx="228" cy="288"/>
            </a:xfrm>
            <a:prstGeom prst="rect">
              <a:avLst/>
            </a:prstGeom>
            <a:noFill/>
            <a:ln w="38100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accent2"/>
                  </a:solidFill>
                  <a:latin typeface="Arial" panose="020B0604020202020204" pitchFamily="34" charset="0"/>
                </a:rPr>
                <a:t>=</a:t>
              </a:r>
              <a:endParaRPr lang="en-US" altLang="zh-CN" b="1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634" name="Rectangle 59"/>
            <p:cNvSpPr>
              <a:spLocks noChangeArrowheads="1"/>
            </p:cNvSpPr>
            <p:nvPr/>
          </p:nvSpPr>
          <p:spPr bwMode="auto">
            <a:xfrm>
              <a:off x="3632" y="1417"/>
              <a:ext cx="228" cy="288"/>
            </a:xfrm>
            <a:prstGeom prst="rect">
              <a:avLst/>
            </a:prstGeom>
            <a:noFill/>
            <a:ln w="38100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accent2"/>
                  </a:solidFill>
                  <a:latin typeface="Arial" panose="020B0604020202020204" pitchFamily="34" charset="0"/>
                </a:rPr>
                <a:t>=</a:t>
              </a:r>
              <a:endParaRPr lang="en-US" altLang="zh-CN" b="1" dirty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42" name="Rectangle 52"/>
          <p:cNvSpPr>
            <a:spLocks noChangeArrowheads="1"/>
          </p:cNvSpPr>
          <p:nvPr/>
        </p:nvSpPr>
        <p:spPr bwMode="auto">
          <a:xfrm>
            <a:off x="5869865" y="1504862"/>
            <a:ext cx="2307340" cy="710067"/>
          </a:xfrm>
          <a:prstGeom prst="rect">
            <a:avLst/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 type="none" w="lg" len="lg"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=10;</a:t>
            </a:r>
            <a:endParaRPr lang="en-US" altLang="zh-CN" sz="20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/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* </a:t>
            </a:r>
            <a:r>
              <a:rPr lang="en-US" altLang="zh-CN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i_pointer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=&amp;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en-US" altLang="zh-CN" sz="20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905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905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507" grpId="0" animBg="1" autoUpdateAnimBg="0"/>
      <p:bldP spid="190516" grpId="0" animBg="1" autoUpdateAnimBg="0"/>
      <p:bldP spid="42" grpId="0" animBg="1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 bwMode="auto">
          <a:xfrm>
            <a:off x="6323012" y="2665413"/>
            <a:ext cx="2397125" cy="3671887"/>
            <a:chOff x="3893" y="1253"/>
            <a:chExt cx="1510" cy="2313"/>
          </a:xfrm>
        </p:grpSpPr>
        <p:sp>
          <p:nvSpPr>
            <p:cNvPr id="55308" name="Rectangle 4"/>
            <p:cNvSpPr>
              <a:spLocks noChangeArrowheads="1"/>
            </p:cNvSpPr>
            <p:nvPr/>
          </p:nvSpPr>
          <p:spPr bwMode="auto">
            <a:xfrm>
              <a:off x="4569" y="1455"/>
              <a:ext cx="834" cy="21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2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5309" name="Line 5"/>
            <p:cNvSpPr>
              <a:spLocks noChangeShapeType="1"/>
            </p:cNvSpPr>
            <p:nvPr/>
          </p:nvSpPr>
          <p:spPr bwMode="auto">
            <a:xfrm>
              <a:off x="4569" y="1655"/>
              <a:ext cx="8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 sz="2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5310" name="Line 6"/>
            <p:cNvSpPr>
              <a:spLocks noChangeShapeType="1"/>
            </p:cNvSpPr>
            <p:nvPr/>
          </p:nvSpPr>
          <p:spPr bwMode="auto">
            <a:xfrm>
              <a:off x="4569" y="1867"/>
              <a:ext cx="8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 sz="2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5311" name="Line 7"/>
            <p:cNvSpPr>
              <a:spLocks noChangeShapeType="1"/>
            </p:cNvSpPr>
            <p:nvPr/>
          </p:nvSpPr>
          <p:spPr bwMode="auto">
            <a:xfrm>
              <a:off x="4569" y="2080"/>
              <a:ext cx="8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 sz="2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5312" name="Line 8"/>
            <p:cNvSpPr>
              <a:spLocks noChangeShapeType="1"/>
            </p:cNvSpPr>
            <p:nvPr/>
          </p:nvSpPr>
          <p:spPr bwMode="auto">
            <a:xfrm>
              <a:off x="4569" y="2292"/>
              <a:ext cx="8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 sz="2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5313" name="Line 9"/>
            <p:cNvSpPr>
              <a:spLocks noChangeShapeType="1"/>
            </p:cNvSpPr>
            <p:nvPr/>
          </p:nvSpPr>
          <p:spPr bwMode="auto">
            <a:xfrm>
              <a:off x="4569" y="2505"/>
              <a:ext cx="8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 sz="2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5314" name="Line 10"/>
            <p:cNvSpPr>
              <a:spLocks noChangeShapeType="1"/>
            </p:cNvSpPr>
            <p:nvPr/>
          </p:nvSpPr>
          <p:spPr bwMode="auto">
            <a:xfrm>
              <a:off x="4569" y="2718"/>
              <a:ext cx="8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 sz="2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5315" name="Line 11"/>
            <p:cNvSpPr>
              <a:spLocks noChangeShapeType="1"/>
            </p:cNvSpPr>
            <p:nvPr/>
          </p:nvSpPr>
          <p:spPr bwMode="auto">
            <a:xfrm>
              <a:off x="4569" y="3356"/>
              <a:ext cx="8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 sz="2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5316" name="Line 12"/>
            <p:cNvSpPr>
              <a:spLocks noChangeShapeType="1"/>
            </p:cNvSpPr>
            <p:nvPr/>
          </p:nvSpPr>
          <p:spPr bwMode="auto">
            <a:xfrm>
              <a:off x="4236" y="1466"/>
              <a:ext cx="3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5317" name="Text Box 13"/>
            <p:cNvSpPr txBox="1">
              <a:spLocks noChangeArrowheads="1"/>
            </p:cNvSpPr>
            <p:nvPr/>
          </p:nvSpPr>
          <p:spPr bwMode="auto">
            <a:xfrm>
              <a:off x="3893" y="1253"/>
              <a:ext cx="410" cy="2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max</a:t>
              </a:r>
              <a:endPara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5318" name="Text Box 14"/>
            <p:cNvSpPr txBox="1">
              <a:spLocks noChangeArrowheads="1"/>
            </p:cNvSpPr>
            <p:nvPr/>
          </p:nvSpPr>
          <p:spPr bwMode="auto">
            <a:xfrm>
              <a:off x="4200" y="1416"/>
              <a:ext cx="116" cy="2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zh-CN" altLang="zh-CN" sz="2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5319" name="Text Box 15"/>
            <p:cNvSpPr txBox="1">
              <a:spLocks noChangeArrowheads="1"/>
            </p:cNvSpPr>
            <p:nvPr/>
          </p:nvSpPr>
          <p:spPr bwMode="auto">
            <a:xfrm>
              <a:off x="4841" y="2804"/>
              <a:ext cx="349" cy="54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eaVert" wrap="none">
              <a:spAutoFit/>
            </a:bodyPr>
            <a:lstStyle/>
            <a:p>
              <a:pPr eaLnBrk="1" hangingPunct="1"/>
              <a:r>
                <a:rPr lang="en-US" altLang="zh-CN" sz="2400">
                  <a:latin typeface="宋体" panose="02010600030101010101" pitchFamily="2" charset="-122"/>
                  <a:ea typeface="宋体" panose="02010600030101010101" pitchFamily="2" charset="-122"/>
                </a:rPr>
                <a:t>…...</a:t>
              </a:r>
              <a:endParaRPr lang="en-US" altLang="zh-CN" sz="2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5320" name="Text Box 16"/>
            <p:cNvSpPr txBox="1">
              <a:spLocks noChangeArrowheads="1"/>
            </p:cNvSpPr>
            <p:nvPr/>
          </p:nvSpPr>
          <p:spPr bwMode="auto">
            <a:xfrm>
              <a:off x="4764" y="1450"/>
              <a:ext cx="523" cy="2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指令</a:t>
              </a:r>
              <a:r>
                <a: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5321" name="Text Box 17"/>
            <p:cNvSpPr txBox="1">
              <a:spLocks noChangeArrowheads="1"/>
            </p:cNvSpPr>
            <p:nvPr/>
          </p:nvSpPr>
          <p:spPr bwMode="auto">
            <a:xfrm>
              <a:off x="4771" y="1657"/>
              <a:ext cx="523" cy="2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指令</a:t>
              </a:r>
              <a:r>
                <a: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38932" name="Rectangle 20"/>
          <p:cNvSpPr>
            <a:spLocks noChangeArrowheads="1"/>
          </p:cNvSpPr>
          <p:nvPr/>
        </p:nvSpPr>
        <p:spPr bwMode="auto">
          <a:xfrm>
            <a:off x="411162" y="4591050"/>
            <a:ext cx="8832850" cy="628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1143000" lvl="2" indent="-228600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函数指针变量赋值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如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p=max;</a:t>
            </a:r>
            <a:endParaRPr lang="en-US" altLang="zh-CN" sz="2400" dirty="0">
              <a:solidFill>
                <a:schemeClr val="bg2"/>
              </a:solidFill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8933" name="AutoShape 21"/>
          <p:cNvSpPr>
            <a:spLocks noChangeArrowheads="1"/>
          </p:cNvSpPr>
          <p:nvPr/>
        </p:nvSpPr>
        <p:spPr bwMode="auto">
          <a:xfrm>
            <a:off x="2850086" y="4930627"/>
            <a:ext cx="3275553" cy="463846"/>
          </a:xfrm>
          <a:prstGeom prst="wedgeRectCallout">
            <a:avLst>
              <a:gd name="adj1" fmla="val -14523"/>
              <a:gd name="adj2" fmla="val -246000"/>
            </a:avLst>
          </a:prstGeom>
          <a:solidFill>
            <a:srgbClr val="FFFFFF"/>
          </a:solidFill>
          <a:ln w="38100">
            <a:solidFill>
              <a:srgbClr val="339966"/>
            </a:solidFill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函数返回值的数据类型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934" name="AutoShape 22"/>
          <p:cNvSpPr>
            <a:spLocks noChangeArrowheads="1"/>
          </p:cNvSpPr>
          <p:nvPr/>
        </p:nvSpPr>
        <p:spPr bwMode="auto">
          <a:xfrm>
            <a:off x="3978275" y="4765012"/>
            <a:ext cx="4822452" cy="833178"/>
          </a:xfrm>
          <a:prstGeom prst="wedgeRectCallout">
            <a:avLst>
              <a:gd name="adj1" fmla="val -14586"/>
              <a:gd name="adj2" fmla="val -141009"/>
            </a:avLst>
          </a:prstGeom>
          <a:solidFill>
            <a:srgbClr val="FFFFFF"/>
          </a:solidFill>
          <a:ln w="38100">
            <a:solidFill>
              <a:srgbClr val="339966"/>
            </a:solidFill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专门存放函数入口地址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可指向返回值类型相同的不同函数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935" name="Rectangle 23"/>
          <p:cNvSpPr>
            <a:spLocks noChangeArrowheads="1"/>
          </p:cNvSpPr>
          <p:nvPr/>
        </p:nvSpPr>
        <p:spPr bwMode="auto">
          <a:xfrm>
            <a:off x="411162" y="3175000"/>
            <a:ext cx="8566150" cy="1352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«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指向函数的指针变量</a:t>
            </a:r>
            <a:endParaRPr lang="zh-CN" altLang="en-US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43000" lvl="2" indent="-228600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定义形式：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数据类型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(*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指针变量名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en-U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如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(*p)( );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936" name="AutoShape 24"/>
          <p:cNvSpPr>
            <a:spLocks noChangeArrowheads="1"/>
          </p:cNvSpPr>
          <p:nvPr/>
        </p:nvSpPr>
        <p:spPr bwMode="auto">
          <a:xfrm>
            <a:off x="2778125" y="5597377"/>
            <a:ext cx="5750590" cy="463846"/>
          </a:xfrm>
          <a:prstGeom prst="wedgeRectCallout">
            <a:avLst>
              <a:gd name="adj1" fmla="val -13940"/>
              <a:gd name="adj2" fmla="val -169870"/>
            </a:avLst>
          </a:prstGeom>
          <a:solidFill>
            <a:srgbClr val="FFFFFF"/>
          </a:solidFill>
          <a:ln w="38100">
            <a:solidFill>
              <a:srgbClr val="339966"/>
            </a:solidFill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函数指针变量指向的函数必须有</a:t>
            </a:r>
            <a:r>
              <a:rPr lang="zh-CN" altLang="en-US" sz="24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函数说明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937" name="Rectangle 25"/>
          <p:cNvSpPr>
            <a:spLocks noChangeArrowheads="1"/>
          </p:cNvSpPr>
          <p:nvPr/>
        </p:nvSpPr>
        <p:spPr bwMode="auto">
          <a:xfrm>
            <a:off x="411162" y="5162550"/>
            <a:ext cx="8832850" cy="1028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1143000" lvl="2" indent="-228600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函数调用形式：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c=max(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a,b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);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 c=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(*p)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a,b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); </a:t>
            </a:r>
            <a:r>
              <a:rPr lang="en-US" altLang="zh-CN" sz="2400" dirty="0">
                <a:solidFill>
                  <a:srgbClr val="FF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2400" dirty="0">
                <a:solidFill>
                  <a:srgbClr val="C9C9C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   </a:t>
            </a:r>
            <a:endParaRPr lang="en-US" altLang="zh-CN" sz="2400" dirty="0">
              <a:solidFill>
                <a:srgbClr val="C9C9C9"/>
              </a:solidFill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1143000" lvl="2" indent="-228600" eaLnBrk="1" hangingPunct="1"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2400" dirty="0">
                <a:solidFill>
                  <a:srgbClr val="C9C9C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  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c=p(</a:t>
            </a:r>
            <a:r>
              <a:rPr lang="en-US" altLang="zh-CN" sz="2400" dirty="0" err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a,b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);</a:t>
            </a:r>
            <a:endParaRPr lang="en-US" altLang="zh-CN" sz="2400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1143000" lvl="2" indent="-228600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对函数指针变量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n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, p++, p--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无意义</a:t>
            </a:r>
            <a:endParaRPr lang="zh-CN" altLang="en-US" sz="2400" dirty="0">
              <a:solidFill>
                <a:schemeClr val="bg2"/>
              </a:solidFill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8938" name="AutoShape 26"/>
          <p:cNvSpPr>
            <a:spLocks noChangeArrowheads="1"/>
          </p:cNvSpPr>
          <p:nvPr/>
        </p:nvSpPr>
        <p:spPr bwMode="auto">
          <a:xfrm>
            <a:off x="4454525" y="4555462"/>
            <a:ext cx="4375213" cy="833178"/>
          </a:xfrm>
          <a:prstGeom prst="wedgeRectCallout">
            <a:avLst>
              <a:gd name="adj1" fmla="val -781"/>
              <a:gd name="adj2" fmla="val -113362"/>
            </a:avLst>
          </a:prstGeom>
          <a:solidFill>
            <a:srgbClr val="FFFFFF"/>
          </a:solidFill>
          <a:ln w="38100">
            <a:solidFill>
              <a:srgbClr val="339966"/>
            </a:solidFill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 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不能省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(*p)() 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与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*p()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不同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5306" name="Rectangle 28"/>
          <p:cNvSpPr>
            <a:spLocks noChangeArrowheads="1"/>
          </p:cNvSpPr>
          <p:nvPr/>
        </p:nvSpPr>
        <p:spPr bwMode="auto">
          <a:xfrm>
            <a:off x="952500" y="1608138"/>
            <a:ext cx="7874000" cy="1111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«"/>
            </a:pP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函数指针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：函数被存放在内存中一片连续的存储单元内，其中排在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最前面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的那个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存储单元的地址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就是这个函数的地址，也叫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函数指针，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函数名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表示，它是一个地址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常量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Rectangle 72"/>
          <p:cNvSpPr txBox="1">
            <a:spLocks noChangeArrowheads="1"/>
          </p:cNvSpPr>
          <p:nvPr/>
        </p:nvSpPr>
        <p:spPr>
          <a:xfrm>
            <a:off x="1013585" y="202649"/>
            <a:ext cx="7958137" cy="768626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36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八、指针与函数 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7" name="Rectangle 9"/>
          <p:cNvSpPr txBox="1">
            <a:spLocks noChangeArrowheads="1"/>
          </p:cNvSpPr>
          <p:nvPr/>
        </p:nvSpPr>
        <p:spPr bwMode="auto">
          <a:xfrm>
            <a:off x="1043363" y="999078"/>
            <a:ext cx="3604837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AutoShape 26"/>
          <p:cNvSpPr>
            <a:spLocks noChangeArrowheads="1"/>
          </p:cNvSpPr>
          <p:nvPr/>
        </p:nvSpPr>
        <p:spPr bwMode="auto">
          <a:xfrm>
            <a:off x="5424755" y="5223023"/>
            <a:ext cx="2866490" cy="1202510"/>
          </a:xfrm>
          <a:prstGeom prst="wedgeRectCallout">
            <a:avLst>
              <a:gd name="adj1" fmla="val 4517"/>
              <a:gd name="adj2" fmla="val -146039"/>
            </a:avLst>
          </a:prstGeom>
          <a:solidFill>
            <a:srgbClr val="FFFFFF"/>
          </a:solidFill>
          <a:ln w="38100">
            <a:solidFill>
              <a:srgbClr val="339966"/>
            </a:solidFill>
            <a:miter lim="800000"/>
          </a:ln>
        </p:spPr>
        <p:txBody>
          <a:bodyPr wrap="square" lIns="90000" tIns="46800" rIns="90000" bIns="46800" anchor="ctr">
            <a:spAutoFit/>
          </a:bodyPr>
          <a:lstStyle/>
          <a:p>
            <a:pPr eaLnBrk="1" hangingPunct="1"/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 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不能省，里面的内容和函数的形参表一致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89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89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89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89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89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389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8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8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389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8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8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9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89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89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89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32" grpId="0" bldLvl="5" autoUpdateAnimBg="0" build="p"/>
      <p:bldP spid="38933" grpId="0" animBg="1" autoUpdateAnimBg="0"/>
      <p:bldP spid="38934" grpId="0" animBg="1" autoUpdateAnimBg="0"/>
      <p:bldP spid="38935" grpId="0" bldLvl="5" autoUpdateAnimBg="0" build="p"/>
      <p:bldP spid="38936" grpId="0" animBg="1" autoUpdateAnimBg="0"/>
      <p:bldP spid="38937" grpId="0" bldLvl="5" autoUpdateAnimBg="0" build="p"/>
      <p:bldP spid="38938" grpId="0" animBg="1" autoUpdateAnimBg="0"/>
      <p:bldP spid="28" grpId="0" animBg="1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6"/>
          <p:cNvSpPr>
            <a:spLocks noChangeArrowheads="1"/>
          </p:cNvSpPr>
          <p:nvPr/>
        </p:nvSpPr>
        <p:spPr bwMode="auto">
          <a:xfrm>
            <a:off x="931579" y="1270000"/>
            <a:ext cx="4128102" cy="4524315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int</a:t>
            </a:r>
            <a:r>
              <a:rPr lang="en-US" altLang="zh-CN" sz="2400" dirty="0"/>
              <a:t> max(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,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);</a:t>
            </a:r>
            <a:endParaRPr lang="en-US" altLang="zh-CN" sz="2400" dirty="0"/>
          </a:p>
          <a:p>
            <a:r>
              <a:rPr lang="en-US" altLang="zh-CN" sz="2400" dirty="0"/>
              <a:t>int main()</a:t>
            </a:r>
            <a:endParaRPr lang="en-US" altLang="zh-CN" sz="2400" dirty="0"/>
          </a:p>
          <a:p>
            <a:r>
              <a:rPr lang="en-US" altLang="zh-CN" sz="2400" dirty="0"/>
              <a:t>{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a,b,c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r>
              <a:rPr lang="en-US" altLang="zh-CN" sz="2400" dirty="0"/>
              <a:t>   </a:t>
            </a:r>
            <a:r>
              <a:rPr lang="en-US" altLang="zh-CN" sz="2400" dirty="0" err="1"/>
              <a:t>cin</a:t>
            </a:r>
            <a:r>
              <a:rPr lang="en-US" altLang="zh-CN" sz="2400" dirty="0"/>
              <a:t>&gt;&gt;a&gt;&gt;b;</a:t>
            </a:r>
            <a:endParaRPr lang="en-US" altLang="zh-CN" sz="2400" dirty="0"/>
          </a:p>
          <a:p>
            <a:r>
              <a:rPr lang="en-US" altLang="zh-CN" sz="2400" dirty="0"/>
              <a:t>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c=max(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a,b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  <a:endParaRPr lang="en-U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400" dirty="0"/>
              <a:t>   cout&lt;&lt;"a="&lt;&lt;a&lt;&lt;",b="&lt;&lt;b&lt;&lt;",max="&lt;&lt;c&lt;&lt;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r>
              <a:rPr lang="en-US" altLang="zh-CN" sz="2400" dirty="0"/>
              <a:t>}</a:t>
            </a:r>
            <a:endParaRPr lang="en-US" altLang="zh-CN" sz="2400" dirty="0"/>
          </a:p>
          <a:p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max(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x,int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y)</a:t>
            </a:r>
            <a:endParaRPr lang="en-U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400" dirty="0"/>
              <a:t>{ return (x&gt;y)?x:y;</a:t>
            </a:r>
            <a:endParaRPr lang="en-US" altLang="zh-CN" sz="2400" dirty="0"/>
          </a:p>
          <a:p>
            <a:r>
              <a:rPr lang="en-US" altLang="zh-CN" sz="2400" dirty="0"/>
              <a:t>}</a:t>
            </a:r>
            <a:endParaRPr lang="en-US" altLang="zh-CN" sz="2400" dirty="0"/>
          </a:p>
        </p:txBody>
      </p:sp>
      <p:sp>
        <p:nvSpPr>
          <p:cNvPr id="39967" name="Rectangle 31"/>
          <p:cNvSpPr>
            <a:spLocks noChangeArrowheads="1"/>
          </p:cNvSpPr>
          <p:nvPr/>
        </p:nvSpPr>
        <p:spPr bwMode="auto">
          <a:xfrm>
            <a:off x="5135449" y="1720294"/>
            <a:ext cx="4008551" cy="4893647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int max(int ,int);</a:t>
            </a:r>
            <a:endParaRPr lang="en-US" altLang="zh-CN" sz="2400" dirty="0"/>
          </a:p>
          <a:p>
            <a:r>
              <a:rPr lang="en-US" altLang="zh-CN" sz="2400" dirty="0"/>
              <a:t>int main()</a:t>
            </a:r>
            <a:endParaRPr lang="en-US" altLang="zh-CN" sz="2400" dirty="0"/>
          </a:p>
          <a:p>
            <a:r>
              <a:rPr lang="en-US" altLang="zh-CN" sz="2400" dirty="0"/>
              <a:t>{  int </a:t>
            </a:r>
            <a:r>
              <a:rPr lang="en-US" altLang="zh-CN" sz="2400" dirty="0" err="1"/>
              <a:t>a,b,c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r>
              <a:rPr lang="en-US" altLang="zh-CN" sz="2400" dirty="0"/>
              <a:t>   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(*p)(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int,int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)=max;</a:t>
            </a:r>
            <a:endParaRPr lang="en-US" altLang="zh-CN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400" dirty="0"/>
              <a:t>   </a:t>
            </a:r>
            <a:r>
              <a:rPr lang="en-US" altLang="zh-CN" sz="2400" dirty="0" err="1"/>
              <a:t>cin</a:t>
            </a:r>
            <a:r>
              <a:rPr lang="en-US" altLang="zh-CN" sz="2400" dirty="0"/>
              <a:t>&gt;&gt;a&gt;&gt;b;</a:t>
            </a:r>
            <a:endParaRPr lang="en-US" altLang="zh-CN" sz="2400" dirty="0"/>
          </a:p>
          <a:p>
            <a:r>
              <a:rPr lang="en-US" altLang="zh-CN" sz="2400" dirty="0"/>
              <a:t>  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c=p(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a,b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  <a:endParaRPr lang="en-US" altLang="zh-CN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400" dirty="0"/>
              <a:t>   cout&lt;&lt;"a="&lt;&lt;a&lt;&lt;",b="&lt;&lt;b&lt;&lt;",max="&lt;&lt;c&lt;&lt;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r>
              <a:rPr lang="en-US" altLang="zh-CN" sz="2400" dirty="0"/>
              <a:t>}</a:t>
            </a:r>
            <a:endParaRPr lang="en-US" altLang="zh-CN" sz="2400" dirty="0"/>
          </a:p>
          <a:p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max(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x,int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y)</a:t>
            </a:r>
            <a:endParaRPr lang="en-US" altLang="zh-CN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400" dirty="0"/>
              <a:t>{ return (x&gt;y)?x:y;</a:t>
            </a:r>
            <a:endParaRPr lang="en-US" altLang="zh-CN" sz="2400" dirty="0"/>
          </a:p>
          <a:p>
            <a:r>
              <a:rPr lang="en-US" altLang="zh-CN" sz="2400" dirty="0"/>
              <a:t>}</a:t>
            </a:r>
            <a:endParaRPr lang="en-US" altLang="zh-CN" sz="2400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1030663" y="406400"/>
            <a:ext cx="6843337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用指向函数的指针变量调用函数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6162" y="5936776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不使用指向函数的指针变量调用函数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72802" y="1257869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使用指向函数的指针变量调用函数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39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67" grpId="0" animBg="1" autoUpdateAnimBg="0"/>
      <p:bldP spid="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13"/>
          <p:cNvSpPr txBox="1">
            <a:spLocks noChangeArrowheads="1"/>
          </p:cNvSpPr>
          <p:nvPr/>
        </p:nvSpPr>
        <p:spPr bwMode="auto">
          <a:xfrm>
            <a:off x="915465" y="1130300"/>
            <a:ext cx="8228535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 dirty="0"/>
              <a:t>例：用函数指针变量作参数，求最大值、最小值和两数之和</a:t>
            </a:r>
            <a:endParaRPr lang="zh-CN" altLang="en-US" sz="2400" dirty="0"/>
          </a:p>
        </p:txBody>
      </p:sp>
      <p:grpSp>
        <p:nvGrpSpPr>
          <p:cNvPr id="2" name="Group 16"/>
          <p:cNvGrpSpPr/>
          <p:nvPr/>
        </p:nvGrpSpPr>
        <p:grpSpPr bwMode="auto">
          <a:xfrm>
            <a:off x="225425" y="2108200"/>
            <a:ext cx="8918575" cy="4530725"/>
            <a:chOff x="-34" y="800"/>
            <a:chExt cx="5618" cy="2854"/>
          </a:xfrm>
        </p:grpSpPr>
        <p:sp>
          <p:nvSpPr>
            <p:cNvPr id="19471" name="Text Box 14"/>
            <p:cNvSpPr txBox="1">
              <a:spLocks noChangeArrowheads="1"/>
            </p:cNvSpPr>
            <p:nvPr/>
          </p:nvSpPr>
          <p:spPr bwMode="auto">
            <a:xfrm>
              <a:off x="-34" y="800"/>
              <a:ext cx="3781" cy="2850"/>
            </a:xfrm>
            <a:prstGeom prst="rect">
              <a:avLst/>
            </a:prstGeom>
            <a:solidFill>
              <a:srgbClr val="E1FFF7"/>
            </a:solidFill>
            <a:ln w="38100">
              <a:solidFill>
                <a:srgbClr val="008000"/>
              </a:solidFill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/>
                <a:t>int main()</a:t>
              </a:r>
              <a:endParaRPr lang="en-US" altLang="zh-CN" sz="2400" dirty="0"/>
            </a:p>
            <a:p>
              <a:r>
                <a:rPr lang="en-US" altLang="zh-CN" sz="2400" dirty="0"/>
                <a:t>{  int a=3,b=5;</a:t>
              </a:r>
              <a:endParaRPr lang="en-US" altLang="zh-CN" sz="2400" dirty="0"/>
            </a:p>
            <a:p>
              <a:r>
                <a:rPr lang="en-US" altLang="zh-CN" sz="2400" dirty="0"/>
                <a:t>    process(</a:t>
              </a:r>
              <a:r>
                <a:rPr lang="en-US" altLang="zh-CN" sz="2400" dirty="0" err="1"/>
                <a:t>a,b,max</a:t>
              </a:r>
              <a:r>
                <a:rPr lang="en-US" altLang="zh-CN" sz="2400" dirty="0"/>
                <a:t>);</a:t>
              </a:r>
              <a:endParaRPr lang="en-US" altLang="zh-CN" sz="2400" dirty="0"/>
            </a:p>
            <a:p>
              <a:r>
                <a:rPr lang="en-US" altLang="zh-CN" sz="2400" dirty="0"/>
                <a:t>    process(</a:t>
              </a:r>
              <a:r>
                <a:rPr lang="en-US" altLang="zh-CN" sz="2400" dirty="0" err="1"/>
                <a:t>a,b,min</a:t>
              </a:r>
              <a:r>
                <a:rPr lang="en-US" altLang="zh-CN" sz="2400" dirty="0"/>
                <a:t>);</a:t>
              </a:r>
              <a:endParaRPr lang="en-US" altLang="zh-CN" sz="2400" dirty="0"/>
            </a:p>
            <a:p>
              <a:r>
                <a:rPr lang="en-US" altLang="zh-CN" sz="2400" dirty="0"/>
                <a:t>    process(</a:t>
              </a:r>
              <a:r>
                <a:rPr lang="en-US" altLang="zh-CN" sz="2400" dirty="0" err="1"/>
                <a:t>a,b,add</a:t>
              </a:r>
              <a:r>
                <a:rPr lang="en-US" altLang="zh-CN" sz="2400" dirty="0"/>
                <a:t>);</a:t>
              </a:r>
              <a:endParaRPr lang="en-US" altLang="zh-CN" sz="2400" dirty="0"/>
            </a:p>
            <a:p>
              <a:r>
                <a:rPr lang="en-US" altLang="zh-CN" sz="2400" dirty="0"/>
                <a:t>}</a:t>
              </a:r>
              <a:endParaRPr lang="en-US" altLang="zh-CN" sz="2400" dirty="0"/>
            </a:p>
            <a:p>
              <a:endParaRPr lang="en-US" altLang="zh-CN" sz="2400" dirty="0">
                <a:solidFill>
                  <a:schemeClr val="accent2"/>
                </a:solidFill>
              </a:endParaRPr>
            </a:p>
            <a:p>
              <a:r>
                <a:rPr lang="en-US" altLang="zh-CN" sz="2400" dirty="0">
                  <a:solidFill>
                    <a:srgbClr val="0070C0"/>
                  </a:solidFill>
                </a:rPr>
                <a:t>void process(</a:t>
              </a:r>
              <a:r>
                <a:rPr lang="en-US" altLang="zh-CN" sz="2400" dirty="0" err="1">
                  <a:solidFill>
                    <a:srgbClr val="0070C0"/>
                  </a:solidFill>
                </a:rPr>
                <a:t>int</a:t>
              </a:r>
              <a:r>
                <a:rPr lang="en-US" altLang="zh-CN" sz="2400" dirty="0">
                  <a:solidFill>
                    <a:srgbClr val="0070C0"/>
                  </a:solidFill>
                </a:rPr>
                <a:t> </a:t>
              </a:r>
              <a:r>
                <a:rPr lang="en-US" altLang="zh-CN" sz="2400" dirty="0" err="1">
                  <a:solidFill>
                    <a:srgbClr val="0070C0"/>
                  </a:solidFill>
                </a:rPr>
                <a:t>x,int</a:t>
              </a:r>
              <a:r>
                <a:rPr lang="en-US" altLang="zh-CN" sz="2400" dirty="0">
                  <a:solidFill>
                    <a:srgbClr val="0070C0"/>
                  </a:solidFill>
                </a:rPr>
                <a:t> </a:t>
              </a:r>
              <a:r>
                <a:rPr lang="en-US" altLang="zh-CN" sz="2400" dirty="0" err="1">
                  <a:solidFill>
                    <a:srgbClr val="0070C0"/>
                  </a:solidFill>
                </a:rPr>
                <a:t>y,</a:t>
              </a:r>
              <a:r>
                <a:rPr lang="en-US" altLang="zh-CN" sz="2400" dirty="0" err="1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</a:t>
              </a:r>
              <a:r>
                <a:rPr lang="en-US" altLang="zh-CN" sz="24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(*fun)(</a:t>
              </a:r>
              <a:r>
                <a:rPr lang="en-US" altLang="zh-CN" sz="2400" dirty="0" err="1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int,int</a:t>
              </a:r>
              <a:r>
                <a:rPr lang="en-US" altLang="zh-CN" sz="24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)</a:t>
              </a:r>
              <a:r>
                <a:rPr lang="en-US" altLang="zh-CN" sz="2400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)</a:t>
              </a:r>
              <a:endPara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en-US" altLang="zh-CN" sz="2400" dirty="0"/>
                <a:t>{  </a:t>
              </a:r>
              <a:r>
                <a:rPr lang="en-US" altLang="zh-CN" sz="2400" dirty="0" err="1"/>
                <a:t>int</a:t>
              </a:r>
              <a:r>
                <a:rPr lang="en-US" altLang="zh-CN" sz="2400" dirty="0"/>
                <a:t> result;</a:t>
              </a:r>
              <a:endParaRPr lang="en-US" altLang="zh-CN" sz="2400" dirty="0"/>
            </a:p>
            <a:p>
              <a:r>
                <a:rPr lang="en-US" altLang="zh-CN" sz="2400" dirty="0"/>
                <a:t>    result</a:t>
              </a:r>
              <a:r>
                <a:rPr lang="en-US" altLang="zh-CN" sz="2400" dirty="0">
                  <a:solidFill>
                    <a:srgbClr val="0070C0"/>
                  </a:solidFill>
                </a:rPr>
                <a:t>=</a:t>
              </a:r>
              <a:r>
                <a:rPr lang="en-US" altLang="zh-CN" sz="24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(*fun)(</a:t>
              </a:r>
              <a:r>
                <a:rPr lang="en-US" altLang="zh-CN" sz="2400" dirty="0" err="1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x,y</a:t>
              </a:r>
              <a:r>
                <a:rPr lang="en-US" altLang="zh-CN" sz="24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);</a:t>
              </a:r>
              <a:endPara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en-US" altLang="zh-CN" sz="2400" dirty="0"/>
                <a:t>    cout&lt;&lt;result&lt;&lt;</a:t>
              </a:r>
              <a:r>
                <a:rPr lang="en-US" altLang="zh-CN" sz="2400" dirty="0" err="1"/>
                <a:t>endl</a:t>
              </a:r>
              <a:r>
                <a:rPr lang="en-US" altLang="zh-CN" sz="2400" dirty="0"/>
                <a:t>;</a:t>
              </a:r>
              <a:endParaRPr lang="en-US" altLang="zh-CN" sz="2400" dirty="0"/>
            </a:p>
            <a:p>
              <a:r>
                <a:rPr lang="en-US" altLang="zh-CN" sz="2400" dirty="0"/>
                <a:t>}</a:t>
              </a:r>
              <a:endParaRPr lang="en-US" altLang="zh-CN" sz="2400" dirty="0"/>
            </a:p>
          </p:txBody>
        </p:sp>
        <p:sp>
          <p:nvSpPr>
            <p:cNvPr id="40975" name="Text Box 15"/>
            <p:cNvSpPr txBox="1">
              <a:spLocks noChangeArrowheads="1"/>
            </p:cNvSpPr>
            <p:nvPr/>
          </p:nvSpPr>
          <p:spPr bwMode="auto">
            <a:xfrm>
              <a:off x="3747" y="804"/>
              <a:ext cx="1837" cy="2850"/>
            </a:xfrm>
            <a:prstGeom prst="rect">
              <a:avLst/>
            </a:prstGeom>
            <a:solidFill>
              <a:srgbClr val="E1FFF7"/>
            </a:solidFill>
            <a:ln w="38100">
              <a:solidFill>
                <a:srgbClr val="0080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 dirty="0">
                  <a:solidFill>
                    <a:srgbClr val="007E3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 max(int </a:t>
              </a:r>
              <a:r>
                <a:rPr lang="en-US" altLang="zh-CN" sz="2400" dirty="0" err="1">
                  <a:solidFill>
                    <a:srgbClr val="007E3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x,int</a:t>
              </a:r>
              <a:r>
                <a:rPr lang="en-US" altLang="zh-CN" sz="2400" dirty="0">
                  <a:solidFill>
                    <a:srgbClr val="007E3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y)</a:t>
              </a:r>
              <a:endParaRPr lang="en-US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>
                <a:defRPr/>
              </a:pPr>
              <a:r>
                <a:rPr lang="en-US" altLang="zh-CN" sz="2400" dirty="0"/>
                <a:t>{ </a:t>
              </a:r>
              <a:r>
                <a:rPr lang="en-US" altLang="zh-CN" sz="240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cout&lt;&lt;“max=”;</a:t>
              </a:r>
              <a:endParaRPr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  <a:p>
              <a:pPr>
                <a:defRPr/>
              </a:pPr>
              <a:r>
                <a:rPr lang="en-US" altLang="zh-CN" sz="240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  return(x&gt;</a:t>
              </a:r>
              <a:r>
                <a:rPr lang="en-US" altLang="zh-CN" sz="2400" dirty="0" err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y?x:y</a:t>
              </a:r>
              <a:r>
                <a:rPr lang="en-US" altLang="zh-CN" sz="240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);</a:t>
              </a:r>
              <a:endParaRPr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  <a:p>
              <a:pPr>
                <a:defRPr/>
              </a:pPr>
              <a:r>
                <a:rPr lang="en-US" altLang="zh-CN" sz="2400" dirty="0"/>
                <a:t>}</a:t>
              </a:r>
              <a:endParaRPr lang="en-US" altLang="zh-CN" sz="2400" dirty="0"/>
            </a:p>
            <a:p>
              <a:pPr>
                <a:defRPr/>
              </a:pPr>
              <a:r>
                <a:rPr lang="en-US" altLang="zh-CN" sz="2400" dirty="0" err="1">
                  <a:solidFill>
                    <a:srgbClr val="007E3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</a:t>
              </a:r>
              <a:r>
                <a:rPr lang="en-US" altLang="zh-CN" sz="2400" dirty="0">
                  <a:solidFill>
                    <a:srgbClr val="007E3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min(</a:t>
              </a:r>
              <a:r>
                <a:rPr lang="en-US" altLang="zh-CN" sz="2400" dirty="0" err="1">
                  <a:solidFill>
                    <a:srgbClr val="007E3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</a:t>
              </a:r>
              <a:r>
                <a:rPr lang="en-US" altLang="zh-CN" sz="2400" dirty="0">
                  <a:solidFill>
                    <a:srgbClr val="007E3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altLang="zh-CN" sz="2400" dirty="0" err="1">
                  <a:solidFill>
                    <a:srgbClr val="007E3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x,int</a:t>
              </a:r>
              <a:r>
                <a:rPr lang="en-US" altLang="zh-CN" sz="2400" dirty="0">
                  <a:solidFill>
                    <a:srgbClr val="007E3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y)</a:t>
              </a:r>
              <a:endParaRPr lang="en-US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>
                <a:defRPr/>
              </a:pPr>
              <a:r>
                <a:rPr lang="en-US" altLang="zh-CN" sz="2400" dirty="0"/>
                <a:t>{  </a:t>
              </a:r>
              <a:r>
                <a:rPr lang="en-US" altLang="zh-CN" sz="240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cout&lt;&lt;“min=”;</a:t>
              </a:r>
              <a:endParaRPr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  <a:p>
              <a:pPr>
                <a:defRPr/>
              </a:pPr>
              <a:r>
                <a:rPr lang="en-US" altLang="zh-CN" sz="240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   return(x&lt;</a:t>
              </a:r>
              <a:r>
                <a:rPr lang="en-US" altLang="zh-CN" sz="2400" dirty="0" err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y?x:y</a:t>
              </a:r>
              <a:r>
                <a:rPr lang="en-US" altLang="zh-CN" sz="240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);</a:t>
              </a:r>
              <a:endParaRPr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  <a:p>
              <a:pPr>
                <a:defRPr/>
              </a:pPr>
              <a:r>
                <a:rPr lang="en-US" altLang="zh-CN" sz="2400" dirty="0"/>
                <a:t>}</a:t>
              </a:r>
              <a:endParaRPr lang="en-US" altLang="zh-CN" sz="2400" dirty="0"/>
            </a:p>
            <a:p>
              <a:pPr>
                <a:defRPr/>
              </a:pPr>
              <a:r>
                <a:rPr lang="en-US" altLang="zh-CN" sz="2400" dirty="0" err="1">
                  <a:solidFill>
                    <a:srgbClr val="007E3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</a:t>
              </a:r>
              <a:r>
                <a:rPr lang="en-US" altLang="zh-CN" sz="2400" dirty="0">
                  <a:solidFill>
                    <a:srgbClr val="007E3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add(</a:t>
              </a:r>
              <a:r>
                <a:rPr lang="en-US" altLang="zh-CN" sz="2400" dirty="0" err="1">
                  <a:solidFill>
                    <a:srgbClr val="007E3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</a:t>
              </a:r>
              <a:r>
                <a:rPr lang="en-US" altLang="zh-CN" sz="2400" dirty="0">
                  <a:solidFill>
                    <a:srgbClr val="007E3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altLang="zh-CN" sz="2400" dirty="0" err="1">
                  <a:solidFill>
                    <a:srgbClr val="007E3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x,int</a:t>
              </a:r>
              <a:r>
                <a:rPr lang="en-US" altLang="zh-CN" sz="2400" dirty="0">
                  <a:solidFill>
                    <a:srgbClr val="007E3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y)</a:t>
              </a:r>
              <a:endParaRPr lang="en-US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>
                <a:defRPr/>
              </a:pPr>
              <a:r>
                <a:rPr lang="en-US" altLang="zh-CN" sz="2400" dirty="0"/>
                <a:t>{ </a:t>
              </a:r>
              <a:r>
                <a:rPr lang="en-US" altLang="zh-CN" sz="240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cout&lt;&lt;“sum=”;  </a:t>
              </a:r>
              <a:endParaRPr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  <a:p>
              <a:pPr>
                <a:defRPr/>
              </a:pPr>
              <a:r>
                <a:rPr lang="en-US" altLang="zh-CN" sz="240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  return(</a:t>
              </a:r>
              <a:r>
                <a:rPr lang="en-US" altLang="zh-CN" sz="2400" dirty="0" err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x+y</a:t>
              </a:r>
              <a:r>
                <a:rPr lang="en-US" altLang="zh-CN" sz="240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);</a:t>
              </a:r>
              <a:endParaRPr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  <a:p>
              <a:pPr>
                <a:defRPr/>
              </a:pPr>
              <a:r>
                <a:rPr lang="en-US" altLang="zh-CN" sz="2400" dirty="0"/>
                <a:t>}</a:t>
              </a:r>
              <a:endParaRPr lang="en-US" altLang="zh-CN" sz="2400" dirty="0"/>
            </a:p>
          </p:txBody>
        </p:sp>
      </p:grpSp>
      <p:grpSp>
        <p:nvGrpSpPr>
          <p:cNvPr id="3" name="Group 23"/>
          <p:cNvGrpSpPr/>
          <p:nvPr/>
        </p:nvGrpSpPr>
        <p:grpSpPr bwMode="auto">
          <a:xfrm>
            <a:off x="3251200" y="2498725"/>
            <a:ext cx="2973388" cy="2389188"/>
            <a:chOff x="1760" y="1728"/>
            <a:chExt cx="1873" cy="1505"/>
          </a:xfrm>
        </p:grpSpPr>
        <p:sp>
          <p:nvSpPr>
            <p:cNvPr id="19469" name="Line 17"/>
            <p:cNvSpPr>
              <a:spLocks noChangeShapeType="1"/>
            </p:cNvSpPr>
            <p:nvPr/>
          </p:nvSpPr>
          <p:spPr bwMode="auto">
            <a:xfrm>
              <a:off x="1760" y="2154"/>
              <a:ext cx="536" cy="105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dash"/>
              <a:rou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70" name="Line 18"/>
            <p:cNvSpPr>
              <a:spLocks noChangeShapeType="1"/>
            </p:cNvSpPr>
            <p:nvPr/>
          </p:nvSpPr>
          <p:spPr bwMode="auto">
            <a:xfrm flipV="1">
              <a:off x="2328" y="1728"/>
              <a:ext cx="1305" cy="150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dash"/>
              <a:rou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24"/>
          <p:cNvGrpSpPr/>
          <p:nvPr/>
        </p:nvGrpSpPr>
        <p:grpSpPr bwMode="auto">
          <a:xfrm>
            <a:off x="3098800" y="3581400"/>
            <a:ext cx="3170238" cy="1371599"/>
            <a:chOff x="1776" y="1728"/>
            <a:chExt cx="1997" cy="864"/>
          </a:xfrm>
        </p:grpSpPr>
        <p:sp>
          <p:nvSpPr>
            <p:cNvPr id="19467" name="Line 19"/>
            <p:cNvSpPr>
              <a:spLocks noChangeShapeType="1"/>
            </p:cNvSpPr>
            <p:nvPr/>
          </p:nvSpPr>
          <p:spPr bwMode="auto">
            <a:xfrm>
              <a:off x="1776" y="1728"/>
              <a:ext cx="587" cy="864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prstDash val="dash"/>
              <a:rou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68" name="Line 20"/>
            <p:cNvSpPr>
              <a:spLocks noChangeShapeType="1"/>
            </p:cNvSpPr>
            <p:nvPr/>
          </p:nvSpPr>
          <p:spPr bwMode="auto">
            <a:xfrm flipV="1">
              <a:off x="2386" y="1898"/>
              <a:ext cx="1387" cy="694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prstDash val="dash"/>
              <a:rou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" name="Group 25"/>
          <p:cNvGrpSpPr/>
          <p:nvPr/>
        </p:nvGrpSpPr>
        <p:grpSpPr bwMode="auto">
          <a:xfrm>
            <a:off x="2940050" y="4021138"/>
            <a:ext cx="3273425" cy="1295400"/>
            <a:chOff x="1676" y="2005"/>
            <a:chExt cx="2062" cy="816"/>
          </a:xfrm>
        </p:grpSpPr>
        <p:sp>
          <p:nvSpPr>
            <p:cNvPr id="19465" name="Line 21"/>
            <p:cNvSpPr>
              <a:spLocks noChangeShapeType="1"/>
            </p:cNvSpPr>
            <p:nvPr/>
          </p:nvSpPr>
          <p:spPr bwMode="auto">
            <a:xfrm>
              <a:off x="1676" y="2005"/>
              <a:ext cx="610" cy="575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dash"/>
              <a:rou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66" name="Line 22"/>
            <p:cNvSpPr>
              <a:spLocks noChangeShapeType="1"/>
            </p:cNvSpPr>
            <p:nvPr/>
          </p:nvSpPr>
          <p:spPr bwMode="auto">
            <a:xfrm>
              <a:off x="2358" y="2635"/>
              <a:ext cx="1380" cy="186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dash"/>
              <a:rou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7" name="Rectangle 9"/>
          <p:cNvSpPr txBox="1">
            <a:spLocks noChangeArrowheads="1"/>
          </p:cNvSpPr>
          <p:nvPr/>
        </p:nvSpPr>
        <p:spPr bwMode="auto">
          <a:xfrm>
            <a:off x="1005263" y="330200"/>
            <a:ext cx="6843337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用指向函数的指针变量作函数参数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724613" y="0"/>
            <a:ext cx="7958137" cy="724145"/>
          </a:xfrm>
          <a:prstGeom prst="rect">
            <a:avLst/>
          </a:prstGeom>
        </p:spPr>
        <p:txBody>
          <a:bodyPr vert="horz" wrap="square" lIns="0" tIns="290422" rIns="0" bIns="0" rtlCol="0">
            <a:spAutoFit/>
          </a:bodyPr>
          <a:lstStyle/>
          <a:p>
            <a:pPr marL="510540">
              <a:lnSpc>
                <a:spcPct val="100000"/>
              </a:lnSpc>
            </a:pPr>
            <a:r>
              <a:rPr sz="2800" spc="-5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函数指针应用：快速排序库函</a:t>
            </a:r>
            <a:r>
              <a:rPr sz="28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数</a:t>
            </a:r>
            <a:r>
              <a:rPr sz="2800" spc="-1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/>
              </a:rPr>
              <a:t>qsort</a:t>
            </a:r>
            <a:endParaRPr sz="2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87820" y="1189222"/>
            <a:ext cx="78512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void 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qsort</a:t>
            </a:r>
            <a:r>
              <a:rPr lang="en-US" altLang="zh-CN" sz="2800" dirty="0"/>
              <a:t>(void* 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</a:t>
            </a:r>
            <a:r>
              <a:rPr lang="en-US" altLang="zh-CN" sz="2800" dirty="0"/>
              <a:t>, int </a:t>
            </a:r>
            <a:r>
              <a:rPr lang="en-US" altLang="zh-CN" sz="28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nelem</a:t>
            </a:r>
            <a:r>
              <a:rPr lang="en-US" altLang="zh-CN" sz="2800" dirty="0"/>
              <a:t>, </a:t>
            </a:r>
            <a:endParaRPr lang="en-US" altLang="zh-CN" sz="2800" dirty="0"/>
          </a:p>
          <a:p>
            <a:r>
              <a:rPr lang="en-US" altLang="zh-CN" sz="2800" dirty="0"/>
              <a:t>        unsigned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width</a:t>
            </a:r>
            <a:r>
              <a:rPr lang="en-US" altLang="zh-CN" sz="2800" dirty="0"/>
              <a:t>, 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( * </a:t>
            </a:r>
            <a:r>
              <a:rPr lang="en-US" altLang="zh-CN" sz="28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pfCompare</a:t>
            </a:r>
            <a:r>
              <a:rPr lang="en-US" altLang="zh-CN" sz="2800" dirty="0"/>
              <a:t>)(   </a:t>
            </a:r>
            <a:endParaRPr lang="en-US" altLang="zh-CN" sz="2800" dirty="0"/>
          </a:p>
          <a:p>
            <a:r>
              <a:rPr lang="en-US" altLang="zh-CN" sz="2800" dirty="0"/>
              <a:t>        const void *, const void *));</a:t>
            </a:r>
            <a:endParaRPr lang="zh-CN" altLang="en-US" sz="2800" dirty="0"/>
          </a:p>
        </p:txBody>
      </p:sp>
      <p:sp>
        <p:nvSpPr>
          <p:cNvPr id="6" name="object 3"/>
          <p:cNvSpPr txBox="1"/>
          <p:nvPr/>
        </p:nvSpPr>
        <p:spPr>
          <a:xfrm>
            <a:off x="720000" y="2700000"/>
            <a:ext cx="7935201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3870">
              <a:lnSpc>
                <a:spcPct val="100000"/>
              </a:lnSpc>
              <a:spcBef>
                <a:spcPts val="285"/>
              </a:spcBef>
              <a:buSzPct val="100000"/>
              <a:buFont typeface="Wingdings" panose="05000000000000000000" pitchFamily="2" charset="2"/>
              <a:buChar char="p"/>
              <a:tabLst>
                <a:tab pos="920750" algn="l"/>
              </a:tabLst>
            </a:pPr>
            <a:r>
              <a:rPr lang="en-US" sz="2800" spc="-5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/>
              </a:rPr>
              <a:t> </a:t>
            </a:r>
            <a:r>
              <a:rPr sz="2800" spc="-5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/>
              </a:rPr>
              <a:t>base</a:t>
            </a:r>
            <a:r>
              <a:rPr sz="2800" dirty="0" err="1"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是待排序数组的</a:t>
            </a:r>
            <a:r>
              <a:rPr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起始地址</a:t>
            </a:r>
            <a:endParaRPr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黑体" panose="02010609060101010101" pitchFamily="49" charset="-122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720000" y="3240000"/>
            <a:ext cx="7935201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3870">
              <a:lnSpc>
                <a:spcPct val="100000"/>
              </a:lnSpc>
              <a:spcBef>
                <a:spcPts val="285"/>
              </a:spcBef>
              <a:buSzPct val="100000"/>
              <a:buFont typeface="Wingdings" panose="05000000000000000000" pitchFamily="2" charset="2"/>
              <a:buChar char="p"/>
              <a:tabLst>
                <a:tab pos="920750" algn="l"/>
              </a:tabLst>
            </a:pPr>
            <a:r>
              <a:rPr lang="en-US" sz="2800" spc="-5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/>
              </a:rPr>
              <a:t> </a:t>
            </a:r>
            <a:r>
              <a:rPr sz="2800" spc="-5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/>
              </a:rPr>
              <a:t>nele</a:t>
            </a:r>
            <a:r>
              <a:rPr sz="2800" spc="-1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/>
              </a:rPr>
              <a:t>m</a:t>
            </a:r>
            <a:r>
              <a:rPr sz="2800" dirty="0" err="1"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是待排序数组的</a:t>
            </a:r>
            <a:r>
              <a:rPr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元素个数</a:t>
            </a:r>
            <a:endParaRPr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黑体" panose="02010609060101010101" pitchFamily="49" charset="-122"/>
            </a:endParaRPr>
          </a:p>
        </p:txBody>
      </p:sp>
      <p:sp>
        <p:nvSpPr>
          <p:cNvPr id="9" name="object 3"/>
          <p:cNvSpPr txBox="1"/>
          <p:nvPr/>
        </p:nvSpPr>
        <p:spPr>
          <a:xfrm>
            <a:off x="720000" y="3780000"/>
            <a:ext cx="7935201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1385" marR="342265" indent="-436880">
              <a:lnSpc>
                <a:spcPct val="100000"/>
              </a:lnSpc>
              <a:spcBef>
                <a:spcPts val="280"/>
              </a:spcBef>
              <a:buSzPct val="100000"/>
              <a:buFont typeface="Wingdings" panose="05000000000000000000" pitchFamily="2" charset="2"/>
              <a:buChar char="p"/>
              <a:tabLst>
                <a:tab pos="921385" algn="l"/>
              </a:tabLst>
            </a:pPr>
            <a:r>
              <a:rPr sz="2800" spc="-5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/>
              </a:rPr>
              <a:t>widt</a:t>
            </a:r>
            <a:r>
              <a:rPr sz="2800" spc="-1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/>
              </a:rPr>
              <a:t>h</a:t>
            </a:r>
            <a:r>
              <a:rPr sz="2800" dirty="0" err="1"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是待排序数组的</a:t>
            </a:r>
            <a:r>
              <a:rPr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每个元素的大小</a:t>
            </a:r>
            <a:r>
              <a:rPr sz="2800" dirty="0" err="1"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（以字节为单位</a:t>
            </a:r>
            <a:r>
              <a:rPr sz="2800" dirty="0"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）</a:t>
            </a:r>
            <a:endParaRPr sz="2800" dirty="0">
              <a:latin typeface="宋体" panose="02010600030101010101" pitchFamily="2" charset="-122"/>
              <a:ea typeface="宋体" panose="02010600030101010101" pitchFamily="2" charset="-122"/>
              <a:cs typeface="黑体" panose="02010609060101010101" pitchFamily="49" charset="-122"/>
            </a:endParaRPr>
          </a:p>
        </p:txBody>
      </p:sp>
      <p:sp>
        <p:nvSpPr>
          <p:cNvPr id="10" name="object 3"/>
          <p:cNvSpPr txBox="1"/>
          <p:nvPr/>
        </p:nvSpPr>
        <p:spPr>
          <a:xfrm>
            <a:off x="720000" y="4680000"/>
            <a:ext cx="7935201" cy="9002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1385" marR="342265" indent="-436880">
              <a:lnSpc>
                <a:spcPct val="100000"/>
              </a:lnSpc>
              <a:spcBef>
                <a:spcPts val="280"/>
              </a:spcBef>
              <a:buSzPct val="100000"/>
              <a:buFont typeface="Wingdings" panose="05000000000000000000" pitchFamily="2" charset="2"/>
              <a:buChar char="p"/>
              <a:tabLst>
                <a:tab pos="921385" algn="l"/>
              </a:tabLst>
            </a:pPr>
            <a:r>
              <a:rPr sz="2800" spc="-5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/>
              </a:rPr>
              <a:t>pfCompare</a:t>
            </a:r>
            <a:r>
              <a:rPr sz="2800" dirty="0" err="1"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是一个</a:t>
            </a:r>
            <a:r>
              <a:rPr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函数指针</a:t>
            </a:r>
            <a:r>
              <a:rPr sz="2800" dirty="0" err="1"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，它指向一个</a:t>
            </a:r>
            <a:r>
              <a:rPr sz="2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/>
              </a:rPr>
              <a:t>“</a:t>
            </a:r>
            <a:endParaRPr lang="en-US" sz="28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/>
            </a:endParaRPr>
          </a:p>
          <a:p>
            <a:pPr marL="484505">
              <a:spcBef>
                <a:spcPts val="280"/>
              </a:spcBef>
              <a:buSzPct val="100000"/>
              <a:tabLst>
                <a:tab pos="921385" algn="l"/>
              </a:tabLst>
            </a:pPr>
            <a:r>
              <a:rPr lang="en-US" sz="2800" spc="-5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/>
              </a:rPr>
              <a:t>  </a:t>
            </a:r>
            <a:r>
              <a:rPr sz="2800" spc="-5" dirty="0" err="1"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比较函数</a:t>
            </a:r>
            <a:r>
              <a:rPr sz="2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/>
              </a:rPr>
              <a:t>”</a:t>
            </a:r>
            <a:r>
              <a:rPr sz="2800" dirty="0"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。</a:t>
            </a:r>
            <a:endParaRPr sz="2800" dirty="0">
              <a:latin typeface="宋体" panose="02010600030101010101" pitchFamily="2" charset="-122"/>
              <a:ea typeface="宋体" panose="02010600030101010101" pitchFamily="2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7821" y="1114794"/>
            <a:ext cx="764151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qsort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函数的用法规定，“比较函数”的原型应是： </a:t>
            </a:r>
            <a:r>
              <a:rPr lang="en-US" altLang="zh-CN" sz="28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函数名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const void * 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elem1, 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const void * 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elem2)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688103" y="2551144"/>
            <a:ext cx="7935201" cy="1723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3870">
              <a:lnSpc>
                <a:spcPct val="100000"/>
              </a:lnSpc>
              <a:spcBef>
                <a:spcPts val="285"/>
              </a:spcBef>
              <a:buSzPct val="100000"/>
              <a:buFont typeface="Wingdings" panose="05000000000000000000" pitchFamily="2" charset="2"/>
              <a:buChar char="p"/>
              <a:tabLst>
                <a:tab pos="920750" algn="l"/>
              </a:tabLst>
            </a:pPr>
            <a:r>
              <a:rPr lang="zh-CN" altLang="en-US" sz="2800" spc="-5" dirty="0"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 该函数的两个参数，</a:t>
            </a:r>
            <a:r>
              <a:rPr lang="en-US" altLang="zh-CN" sz="2800" spc="-1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/>
              </a:rPr>
              <a:t>elem1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和</a:t>
            </a:r>
            <a:r>
              <a:rPr lang="en-US" altLang="zh-CN" sz="2800" spc="-1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/>
              </a:rPr>
              <a:t>elem2</a:t>
            </a:r>
            <a:r>
              <a:rPr lang="zh-CN" altLang="en-US" sz="2800" spc="-5" dirty="0"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，指向</a:t>
            </a:r>
            <a:r>
              <a:rPr lang="zh-CN" altLang="en-US" sz="2800" spc="-5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待比较的两个元素</a:t>
            </a:r>
            <a:r>
              <a:rPr lang="zh-CN" altLang="en-US" sz="2800" spc="-5" dirty="0"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。也就是说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，</a:t>
            </a:r>
            <a:r>
              <a:rPr lang="zh-CN" altLang="en-US" sz="2800" spc="-710" dirty="0"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/>
              </a:rPr>
              <a:t>*</a:t>
            </a:r>
            <a:r>
              <a:rPr lang="en-US" altLang="zh-CN" sz="2800" spc="-5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/>
              </a:rPr>
              <a:t>elem</a:t>
            </a:r>
            <a:r>
              <a:rPr lang="en-US" altLang="zh-CN" sz="2800" spc="-15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/>
              </a:rPr>
              <a:t>1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和</a:t>
            </a:r>
            <a:r>
              <a:rPr lang="zh-CN" altLang="en-US" sz="2800" spc="-700" dirty="0"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/>
              </a:rPr>
              <a:t>*</a:t>
            </a:r>
            <a:r>
              <a:rPr lang="zh-CN" altLang="en-US" sz="2800" spc="-1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/>
              </a:rPr>
              <a:t> </a:t>
            </a:r>
            <a:r>
              <a:rPr lang="en-US" altLang="zh-CN" sz="2800" spc="-5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/>
              </a:rPr>
              <a:t>elem2 </a:t>
            </a:r>
            <a:r>
              <a:rPr lang="zh-CN" altLang="en-US" sz="2800" spc="-5" dirty="0"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就是待比较的两个元素。该函数必须具有以下行为：</a:t>
            </a:r>
            <a:endParaRPr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黑体" panose="02010609060101010101" pitchFamily="49" charset="-122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645572" y="4251940"/>
            <a:ext cx="7935201" cy="24083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41070" lvl="1">
              <a:spcBef>
                <a:spcPts val="285"/>
              </a:spcBef>
              <a:buSzPct val="100000"/>
              <a:buFont typeface="Wingdings" panose="05000000000000000000" pitchFamily="2" charset="2"/>
              <a:buChar char="Ø"/>
              <a:tabLst>
                <a:tab pos="920750" algn="l"/>
              </a:tabLst>
            </a:pPr>
            <a:r>
              <a:rPr lang="zh-CN" altLang="en-US" sz="2400" spc="-5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/>
              </a:rPr>
              <a:t> 如果 </a:t>
            </a:r>
            <a:r>
              <a:rPr lang="zh-CN" altLang="en-US" sz="2400" spc="-5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/>
              </a:rPr>
              <a:t>* </a:t>
            </a:r>
            <a:r>
              <a:rPr lang="en-US" altLang="zh-CN" sz="2400" spc="-5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/>
              </a:rPr>
              <a:t>elem1</a:t>
            </a:r>
            <a:r>
              <a:rPr lang="zh-CN" altLang="en-US" sz="2400" spc="-5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/>
              </a:rPr>
              <a:t>应该排在 * </a:t>
            </a:r>
            <a:r>
              <a:rPr lang="en-US" altLang="zh-CN" sz="2400" spc="-5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/>
              </a:rPr>
              <a:t>elem2</a:t>
            </a:r>
            <a:r>
              <a:rPr lang="zh-CN" altLang="en-US" sz="2400" spc="-5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/>
              </a:rPr>
              <a:t>前面</a:t>
            </a:r>
            <a:r>
              <a:rPr lang="zh-CN" altLang="en-US" sz="2400" spc="-5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/>
              </a:rPr>
              <a:t>，则函数返</a:t>
            </a:r>
            <a:endParaRPr lang="en-US" altLang="zh-CN" sz="2400" spc="-5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/>
            </a:endParaRPr>
          </a:p>
          <a:p>
            <a:pPr marL="941070" lvl="1">
              <a:spcBef>
                <a:spcPts val="285"/>
              </a:spcBef>
              <a:buSzPct val="100000"/>
              <a:tabLst>
                <a:tab pos="920750" algn="l"/>
              </a:tabLst>
            </a:pPr>
            <a:r>
              <a:rPr lang="en-US" altLang="zh-CN" sz="2400" spc="-5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/>
              </a:rPr>
              <a:t>   </a:t>
            </a:r>
            <a:r>
              <a:rPr lang="zh-CN" altLang="en-US" sz="2400" spc="-5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/>
              </a:rPr>
              <a:t>回值是</a:t>
            </a:r>
            <a:r>
              <a:rPr lang="zh-CN" altLang="en-US" sz="2400" spc="-5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/>
              </a:rPr>
              <a:t>负整数</a:t>
            </a:r>
            <a:r>
              <a:rPr lang="zh-CN" altLang="en-US" sz="2400" spc="-5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/>
              </a:rPr>
              <a:t>（任何负整数都行）。</a:t>
            </a:r>
            <a:endParaRPr lang="zh-CN" altLang="en-US" sz="2400" spc="-5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/>
            </a:endParaRPr>
          </a:p>
          <a:p>
            <a:pPr marL="941070" lvl="1">
              <a:spcBef>
                <a:spcPts val="285"/>
              </a:spcBef>
              <a:buSzPct val="100000"/>
              <a:buFont typeface="Wingdings" panose="05000000000000000000" pitchFamily="2" charset="2"/>
              <a:buChar char="Ø"/>
              <a:tabLst>
                <a:tab pos="920750" algn="l"/>
              </a:tabLst>
            </a:pPr>
            <a:r>
              <a:rPr lang="zh-CN" altLang="en-US" sz="2400" spc="-5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/>
              </a:rPr>
              <a:t> 如果 </a:t>
            </a:r>
            <a:r>
              <a:rPr lang="zh-CN" altLang="en-US" sz="2400" spc="-5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/>
              </a:rPr>
              <a:t>* </a:t>
            </a:r>
            <a:r>
              <a:rPr lang="en-US" altLang="zh-CN" sz="2400" spc="-5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/>
              </a:rPr>
              <a:t>elem1</a:t>
            </a:r>
            <a:r>
              <a:rPr lang="zh-CN" altLang="en-US" sz="2400" spc="-5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/>
              </a:rPr>
              <a:t>和* </a:t>
            </a:r>
            <a:r>
              <a:rPr lang="en-US" altLang="zh-CN" sz="2400" spc="-5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/>
              </a:rPr>
              <a:t>elem2</a:t>
            </a:r>
            <a:r>
              <a:rPr lang="zh-CN" altLang="en-US" sz="2400" spc="-5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/>
              </a:rPr>
              <a:t>哪个排在前面都行，那么</a:t>
            </a:r>
            <a:endParaRPr lang="en-US" altLang="zh-CN" sz="2400" spc="-5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/>
            </a:endParaRPr>
          </a:p>
          <a:p>
            <a:pPr marL="941070" lvl="1">
              <a:spcBef>
                <a:spcPts val="285"/>
              </a:spcBef>
              <a:buSzPct val="100000"/>
              <a:tabLst>
                <a:tab pos="920750" algn="l"/>
              </a:tabLst>
            </a:pPr>
            <a:r>
              <a:rPr lang="en-US" altLang="zh-CN" sz="2400" spc="-5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/>
              </a:rPr>
              <a:t>   </a:t>
            </a:r>
            <a:r>
              <a:rPr lang="zh-CN" altLang="en-US" sz="2400" spc="-5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/>
              </a:rPr>
              <a:t>函数返回</a:t>
            </a:r>
            <a:r>
              <a:rPr lang="en-US" altLang="zh-CN" sz="2400" spc="-5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/>
              </a:rPr>
              <a:t>0</a:t>
            </a:r>
            <a:endParaRPr lang="en-US" altLang="zh-CN" sz="2400" spc="-5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/>
            </a:endParaRPr>
          </a:p>
          <a:p>
            <a:pPr marL="941070" lvl="1">
              <a:spcBef>
                <a:spcPts val="285"/>
              </a:spcBef>
              <a:buSzPct val="100000"/>
              <a:buFont typeface="Wingdings" panose="05000000000000000000" pitchFamily="2" charset="2"/>
              <a:buChar char="Ø"/>
              <a:tabLst>
                <a:tab pos="920750" algn="l"/>
              </a:tabLst>
            </a:pPr>
            <a:r>
              <a:rPr lang="zh-CN" altLang="en-US" sz="2400" spc="-5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/>
              </a:rPr>
              <a:t> 如果 </a:t>
            </a:r>
            <a:r>
              <a:rPr lang="zh-CN" altLang="en-US" sz="2400" spc="-5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/>
              </a:rPr>
              <a:t>* </a:t>
            </a:r>
            <a:r>
              <a:rPr lang="en-US" altLang="zh-CN" sz="2400" spc="-5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/>
              </a:rPr>
              <a:t>elem1</a:t>
            </a:r>
            <a:r>
              <a:rPr lang="zh-CN" altLang="en-US" sz="2400" spc="-5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/>
              </a:rPr>
              <a:t>应该排在 * </a:t>
            </a:r>
            <a:r>
              <a:rPr lang="en-US" altLang="zh-CN" sz="2400" spc="-5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/>
              </a:rPr>
              <a:t>elem2</a:t>
            </a:r>
            <a:r>
              <a:rPr lang="zh-CN" altLang="en-US" sz="2400" spc="-5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/>
              </a:rPr>
              <a:t>后面</a:t>
            </a:r>
            <a:r>
              <a:rPr lang="zh-CN" altLang="en-US" sz="2400" spc="-5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/>
              </a:rPr>
              <a:t>，则函数返</a:t>
            </a:r>
            <a:endParaRPr lang="en-US" altLang="zh-CN" sz="2400" spc="-5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/>
            </a:endParaRPr>
          </a:p>
          <a:p>
            <a:pPr marL="941070" lvl="1">
              <a:spcBef>
                <a:spcPts val="285"/>
              </a:spcBef>
              <a:buSzPct val="100000"/>
              <a:tabLst>
                <a:tab pos="920750" algn="l"/>
              </a:tabLst>
            </a:pPr>
            <a:r>
              <a:rPr lang="en-US" altLang="zh-CN" sz="2400" spc="-5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/>
              </a:rPr>
              <a:t>   </a:t>
            </a:r>
            <a:r>
              <a:rPr lang="zh-CN" altLang="en-US" sz="2400" spc="-5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/>
              </a:rPr>
              <a:t>回值是</a:t>
            </a:r>
            <a:r>
              <a:rPr lang="zh-CN" altLang="en-US" sz="2400" spc="-5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/>
              </a:rPr>
              <a:t>正整数</a:t>
            </a:r>
            <a:r>
              <a:rPr lang="zh-CN" altLang="en-US" sz="2400" spc="-5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/>
              </a:rPr>
              <a:t>（任何正整数都行）</a:t>
            </a:r>
            <a:endParaRPr lang="zh-CN" altLang="en-US" sz="2400" spc="-5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9969" y="1212865"/>
            <a:ext cx="7928609" cy="1723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1965" marR="5080" indent="-469900">
              <a:lnSpc>
                <a:spcPct val="100000"/>
              </a:lnSpc>
              <a:buFont typeface="Wingdings" panose="05000000000000000000" pitchFamily="2" charset="2"/>
              <a:buChar char="p"/>
              <a:tabLst>
                <a:tab pos="482600" algn="l"/>
              </a:tabLst>
            </a:pPr>
            <a:r>
              <a:rPr sz="2800" spc="-5" dirty="0" err="1"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下面的程序，功能是</a:t>
            </a:r>
            <a:r>
              <a:rPr sz="2800" spc="-5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调</a:t>
            </a:r>
            <a:r>
              <a:rPr sz="28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用</a:t>
            </a:r>
            <a:r>
              <a:rPr sz="2800" spc="-5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/>
              </a:rPr>
              <a:t>qsort</a:t>
            </a:r>
            <a:r>
              <a:rPr sz="2800" spc="-5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库函数</a:t>
            </a:r>
            <a:r>
              <a:rPr sz="2800" spc="-5" dirty="0" err="1"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，将一个</a:t>
            </a:r>
            <a:r>
              <a:rPr sz="2800" spc="-5" dirty="0"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 </a:t>
            </a:r>
            <a:r>
              <a:rPr sz="2800" spc="-5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/>
              </a:rPr>
              <a:t>in</a:t>
            </a:r>
            <a:r>
              <a:rPr sz="2800" spc="-1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/>
              </a:rPr>
              <a:t>t</a:t>
            </a:r>
            <a:r>
              <a:rPr sz="2800" spc="-5" dirty="0" err="1"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数组</a:t>
            </a:r>
            <a:r>
              <a:rPr sz="2800" spc="-5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按照个位数从小到大进行排序</a:t>
            </a:r>
            <a:r>
              <a:rPr sz="2800" spc="-5" dirty="0"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。 </a:t>
            </a:r>
            <a:r>
              <a:rPr sz="2800" dirty="0"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比如</a:t>
            </a:r>
            <a:r>
              <a:rPr sz="2800" spc="-710" dirty="0"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 </a:t>
            </a:r>
            <a:r>
              <a:rPr sz="2800" spc="-5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/>
              </a:rPr>
              <a:t>8</a:t>
            </a:r>
            <a:r>
              <a:rPr sz="2800" dirty="0"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，</a:t>
            </a:r>
            <a:r>
              <a:rPr sz="2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/>
              </a:rPr>
              <a:t>2</a:t>
            </a:r>
            <a:r>
              <a:rPr sz="2800" spc="-5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/>
              </a:rPr>
              <a:t>3</a:t>
            </a:r>
            <a:r>
              <a:rPr sz="2800" spc="-10" dirty="0"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，</a:t>
            </a:r>
            <a:r>
              <a:rPr sz="2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/>
              </a:rPr>
              <a:t>1</a:t>
            </a:r>
            <a:r>
              <a:rPr sz="2800" spc="-5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/>
              </a:rPr>
              <a:t>5</a:t>
            </a:r>
            <a:r>
              <a:rPr sz="2800" spc="-5" dirty="0"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三个数，按个位数从小到大排序，就应该</a:t>
            </a:r>
            <a:r>
              <a:rPr sz="2800" dirty="0"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是</a:t>
            </a:r>
            <a:r>
              <a:rPr sz="2800" spc="-710" dirty="0"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 </a:t>
            </a:r>
            <a:r>
              <a:rPr sz="2800" spc="-5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/>
              </a:rPr>
              <a:t>23</a:t>
            </a:r>
            <a:r>
              <a:rPr sz="2800" dirty="0"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，</a:t>
            </a:r>
            <a:r>
              <a:rPr sz="2800" spc="-5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/>
              </a:rPr>
              <a:t>15</a:t>
            </a:r>
            <a:r>
              <a:rPr sz="2800" dirty="0"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，</a:t>
            </a:r>
            <a:r>
              <a:rPr sz="2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/>
              </a:rPr>
              <a:t>8</a:t>
            </a:r>
            <a:endParaRPr sz="28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/>
            </a:endParaRPr>
          </a:p>
        </p:txBody>
      </p:sp>
      <p:sp>
        <p:nvSpPr>
          <p:cNvPr id="7" name="object 2"/>
          <p:cNvSpPr txBox="1"/>
          <p:nvPr/>
        </p:nvSpPr>
        <p:spPr>
          <a:xfrm>
            <a:off x="1024004" y="3140902"/>
            <a:ext cx="7928609" cy="29751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2140">
              <a:lnSpc>
                <a:spcPts val="2875"/>
              </a:lnSpc>
            </a:pPr>
            <a:r>
              <a:rPr lang="en-US" sz="24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anose="02020603050405020304"/>
              </a:rPr>
              <a:t>int </a:t>
            </a:r>
            <a:r>
              <a:rPr lang="en-US" sz="2400" spc="-5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anose="02020603050405020304"/>
              </a:rPr>
              <a:t> </a:t>
            </a:r>
            <a:r>
              <a:rPr lang="en-US" sz="2400" spc="-5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anose="02020603050405020304"/>
              </a:rPr>
              <a:t>MyCompare</a:t>
            </a:r>
            <a:r>
              <a:rPr lang="en-US" sz="24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anose="02020603050405020304"/>
              </a:rPr>
              <a:t>(const void * </a:t>
            </a:r>
            <a:r>
              <a:rPr lang="en-US" sz="2400" spc="-5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anose="02020603050405020304"/>
              </a:rPr>
              <a:t>elem1</a:t>
            </a:r>
            <a:r>
              <a:rPr lang="en-US" sz="24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anose="02020603050405020304"/>
              </a:rPr>
              <a:t>,</a:t>
            </a:r>
            <a:r>
              <a:rPr lang="en-US" sz="2400" spc="-5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anose="02020603050405020304"/>
              </a:rPr>
              <a:t> </a:t>
            </a:r>
            <a:r>
              <a:rPr lang="en-US" sz="24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anose="02020603050405020304"/>
              </a:rPr>
              <a:t>const void * </a:t>
            </a:r>
            <a:r>
              <a:rPr lang="en-US" sz="2400" spc="-5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anose="02020603050405020304"/>
              </a:rPr>
              <a:t>elem2 </a:t>
            </a:r>
            <a:r>
              <a:rPr lang="en-US" sz="24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anose="02020603050405020304"/>
              </a:rPr>
              <a:t>)</a:t>
            </a:r>
            <a:endParaRPr lang="en-US" sz="2400" spc="-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Times New Roman" panose="02020603050405020304"/>
            </a:endParaRPr>
          </a:p>
          <a:p>
            <a:pPr marL="612140">
              <a:lnSpc>
                <a:spcPts val="2875"/>
              </a:lnSpc>
            </a:pPr>
            <a:r>
              <a:rPr lang="en-US" sz="2400" spc="-5" dirty="0">
                <a:latin typeface="+mn-ea"/>
                <a:cs typeface="Times New Roman" panose="02020603050405020304"/>
              </a:rPr>
              <a:t>{</a:t>
            </a:r>
            <a:endParaRPr lang="en-US" sz="2400" spc="-5" dirty="0">
              <a:latin typeface="+mn-ea"/>
              <a:cs typeface="Times New Roman" panose="02020603050405020304"/>
            </a:endParaRPr>
          </a:p>
          <a:p>
            <a:pPr marL="612140">
              <a:lnSpc>
                <a:spcPts val="2875"/>
              </a:lnSpc>
            </a:pPr>
            <a:r>
              <a:rPr lang="en-US" sz="2400" spc="-5" dirty="0">
                <a:latin typeface="+mn-ea"/>
                <a:cs typeface="Times New Roman" panose="02020603050405020304"/>
              </a:rPr>
              <a:t>   </a:t>
            </a:r>
            <a:r>
              <a:rPr lang="en-US" sz="2400" spc="-5" dirty="0" err="1">
                <a:latin typeface="+mn-ea"/>
                <a:cs typeface="Times New Roman" panose="02020603050405020304"/>
              </a:rPr>
              <a:t>int</a:t>
            </a:r>
            <a:r>
              <a:rPr lang="en-US" sz="2400" spc="-5" dirty="0">
                <a:latin typeface="+mn-ea"/>
                <a:cs typeface="Times New Roman" panose="02020603050405020304"/>
              </a:rPr>
              <a:t> * p1, * p2;</a:t>
            </a:r>
            <a:endParaRPr lang="en-US" sz="2400" spc="-5" dirty="0">
              <a:latin typeface="+mn-ea"/>
              <a:cs typeface="Times New Roman" panose="02020603050405020304"/>
            </a:endParaRPr>
          </a:p>
          <a:p>
            <a:pPr marL="612140">
              <a:lnSpc>
                <a:spcPts val="2875"/>
              </a:lnSpc>
            </a:pPr>
            <a:r>
              <a:rPr lang="en-US" sz="2400" spc="-5" dirty="0">
                <a:latin typeface="+mn-ea"/>
                <a:cs typeface="Times New Roman" panose="02020603050405020304"/>
              </a:rPr>
              <a:t>   p1 = (</a:t>
            </a:r>
            <a:r>
              <a:rPr lang="en-US" sz="2400" spc="-5" dirty="0" err="1">
                <a:latin typeface="+mn-ea"/>
                <a:cs typeface="Times New Roman" panose="02020603050405020304"/>
              </a:rPr>
              <a:t>int</a:t>
            </a:r>
            <a:r>
              <a:rPr lang="en-US" sz="2400" spc="-5" dirty="0">
                <a:latin typeface="+mn-ea"/>
                <a:cs typeface="Times New Roman" panose="02020603050405020304"/>
              </a:rPr>
              <a:t> *) elem1;</a:t>
            </a:r>
            <a:endParaRPr lang="en-US" sz="2400" spc="-5" dirty="0">
              <a:latin typeface="+mn-ea"/>
              <a:cs typeface="Times New Roman" panose="02020603050405020304"/>
            </a:endParaRPr>
          </a:p>
          <a:p>
            <a:pPr marL="612140">
              <a:lnSpc>
                <a:spcPts val="2875"/>
              </a:lnSpc>
            </a:pPr>
            <a:r>
              <a:rPr lang="en-US" sz="2400" spc="-5" dirty="0">
                <a:latin typeface="+mn-ea"/>
                <a:cs typeface="Times New Roman" panose="02020603050405020304"/>
              </a:rPr>
              <a:t>   p2 = (</a:t>
            </a:r>
            <a:r>
              <a:rPr lang="en-US" sz="2400" spc="-5" dirty="0" err="1">
                <a:latin typeface="+mn-ea"/>
                <a:cs typeface="Times New Roman" panose="02020603050405020304"/>
              </a:rPr>
              <a:t>int</a:t>
            </a:r>
            <a:r>
              <a:rPr lang="en-US" sz="2400" spc="-5" dirty="0">
                <a:latin typeface="+mn-ea"/>
                <a:cs typeface="Times New Roman" panose="02020603050405020304"/>
              </a:rPr>
              <a:t> *) elem2;</a:t>
            </a:r>
            <a:endParaRPr lang="en-US" sz="2400" spc="-5" dirty="0">
              <a:latin typeface="+mn-ea"/>
              <a:cs typeface="Times New Roman" panose="02020603050405020304"/>
            </a:endParaRPr>
          </a:p>
          <a:p>
            <a:pPr marL="612140">
              <a:lnSpc>
                <a:spcPts val="2875"/>
              </a:lnSpc>
            </a:pPr>
            <a:r>
              <a:rPr lang="en-US" sz="2400" spc="-5" dirty="0">
                <a:latin typeface="+mn-ea"/>
                <a:cs typeface="Times New Roman" panose="02020603050405020304"/>
              </a:rPr>
              <a:t>   return  </a:t>
            </a:r>
            <a:r>
              <a:rPr lang="en-US" sz="2400" spc="-5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anose="02020603050405020304"/>
              </a:rPr>
              <a:t>(* p1 % 10)  - (* p2 % 10 )</a:t>
            </a:r>
            <a:r>
              <a:rPr lang="en-US" sz="2400" spc="-5" dirty="0">
                <a:latin typeface="+mn-ea"/>
                <a:cs typeface="Times New Roman" panose="02020603050405020304"/>
              </a:rPr>
              <a:t>;</a:t>
            </a:r>
            <a:endParaRPr lang="en-US" sz="2400" spc="-5" dirty="0">
              <a:latin typeface="+mn-ea"/>
              <a:cs typeface="Times New Roman" panose="02020603050405020304"/>
            </a:endParaRPr>
          </a:p>
          <a:p>
            <a:pPr marL="612140">
              <a:lnSpc>
                <a:spcPts val="2875"/>
              </a:lnSpc>
            </a:pPr>
            <a:r>
              <a:rPr lang="en-US" sz="2400" spc="-5" dirty="0">
                <a:latin typeface="+mn-ea"/>
                <a:cs typeface="Times New Roman" panose="02020603050405020304"/>
              </a:rPr>
              <a:t>}</a:t>
            </a:r>
            <a:endParaRPr sz="2400" dirty="0">
              <a:latin typeface="+mn-ea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23169" y="1087838"/>
            <a:ext cx="8290952" cy="5509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dirty="0">
                <a:latin typeface="+mn-ea"/>
                <a:cs typeface="Times New Roman" panose="02020603050405020304"/>
              </a:rPr>
              <a:t>#include  &lt;</a:t>
            </a:r>
            <a:r>
              <a:rPr lang="en-US" sz="2400" dirty="0" err="1">
                <a:latin typeface="+mn-ea"/>
                <a:cs typeface="Times New Roman" panose="02020603050405020304"/>
              </a:rPr>
              <a:t>stdlib.h</a:t>
            </a:r>
            <a:r>
              <a:rPr lang="en-US" sz="2400" dirty="0">
                <a:latin typeface="+mn-ea"/>
                <a:cs typeface="Times New Roman" panose="02020603050405020304"/>
              </a:rPr>
              <a:t>&gt;</a:t>
            </a:r>
            <a:endParaRPr lang="en-US" sz="2400" dirty="0">
              <a:latin typeface="+mn-ea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lang="en-US" sz="2400" dirty="0">
                <a:latin typeface="+mn-ea"/>
                <a:cs typeface="Times New Roman" panose="02020603050405020304"/>
              </a:rPr>
              <a:t>#include &lt;</a:t>
            </a:r>
            <a:r>
              <a:rPr lang="en-US" sz="2400" dirty="0" err="1">
                <a:latin typeface="+mn-ea"/>
                <a:cs typeface="Times New Roman" panose="02020603050405020304"/>
              </a:rPr>
              <a:t>iostream</a:t>
            </a:r>
            <a:r>
              <a:rPr lang="en-US" sz="2400" dirty="0">
                <a:latin typeface="+mn-ea"/>
                <a:cs typeface="Times New Roman" panose="02020603050405020304"/>
              </a:rPr>
              <a:t>&gt;</a:t>
            </a:r>
            <a:endParaRPr lang="en-US" sz="2400" dirty="0">
              <a:latin typeface="+mn-ea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lang="en-US" sz="2400" dirty="0">
                <a:latin typeface="+mn-ea"/>
                <a:cs typeface="Times New Roman" panose="02020603050405020304"/>
              </a:rPr>
              <a:t>using  namespace  std;</a:t>
            </a:r>
            <a:endParaRPr lang="en-US" sz="2400" dirty="0">
              <a:latin typeface="+mn-ea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lang="en-US" sz="2400" dirty="0">
                <a:latin typeface="+mn-ea"/>
                <a:cs typeface="Times New Roman" panose="02020603050405020304"/>
              </a:rPr>
              <a:t>const  </a:t>
            </a:r>
            <a:r>
              <a:rPr lang="en-US" sz="2400" dirty="0" err="1">
                <a:latin typeface="+mn-ea"/>
                <a:cs typeface="Times New Roman" panose="02020603050405020304"/>
              </a:rPr>
              <a:t>int</a:t>
            </a:r>
            <a:r>
              <a:rPr lang="en-US" sz="2400" dirty="0">
                <a:latin typeface="+mn-ea"/>
                <a:cs typeface="Times New Roman" panose="02020603050405020304"/>
              </a:rPr>
              <a:t>  NUM=5;</a:t>
            </a:r>
            <a:endParaRPr lang="en-US" sz="2400" dirty="0">
              <a:latin typeface="+mn-ea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lang="en-US" sz="2400" dirty="0">
                <a:latin typeface="+mn-ea"/>
                <a:cs typeface="Times New Roman" panose="02020603050405020304"/>
              </a:rPr>
              <a:t>int </a:t>
            </a:r>
            <a:r>
              <a:rPr lang="en-US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anose="02020603050405020304"/>
              </a:rPr>
              <a:t>MyCompare</a:t>
            </a:r>
            <a:r>
              <a:rPr lang="en-US" sz="2400" dirty="0">
                <a:latin typeface="+mn-ea"/>
                <a:cs typeface="Times New Roman" panose="02020603050405020304"/>
              </a:rPr>
              <a:t>(const void * elem1, const void * elem2 );</a:t>
            </a:r>
            <a:endParaRPr lang="en-US" sz="2400" dirty="0">
              <a:latin typeface="+mn-ea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lang="en-US" sz="2400" dirty="0" err="1">
                <a:latin typeface="+mn-ea"/>
                <a:cs typeface="Times New Roman" panose="02020603050405020304"/>
              </a:rPr>
              <a:t>int</a:t>
            </a:r>
            <a:r>
              <a:rPr lang="en-US" sz="2400" dirty="0">
                <a:latin typeface="+mn-ea"/>
                <a:cs typeface="Times New Roman" panose="02020603050405020304"/>
              </a:rPr>
              <a:t>  main()</a:t>
            </a:r>
            <a:endParaRPr lang="en-US" sz="2400" dirty="0">
              <a:latin typeface="+mn-ea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lang="en-US" sz="2400" dirty="0">
                <a:latin typeface="+mn-ea"/>
                <a:cs typeface="Times New Roman" panose="02020603050405020304"/>
              </a:rPr>
              <a:t>{     </a:t>
            </a:r>
            <a:r>
              <a:rPr lang="en-US" sz="2400" dirty="0" err="1">
                <a:latin typeface="+mn-ea"/>
                <a:cs typeface="Times New Roman" panose="02020603050405020304"/>
              </a:rPr>
              <a:t>int</a:t>
            </a:r>
            <a:r>
              <a:rPr lang="en-US" sz="2400" dirty="0">
                <a:latin typeface="+mn-ea"/>
                <a:cs typeface="Times New Roman" panose="02020603050405020304"/>
              </a:rPr>
              <a:t> an[NUM] = { 8,123,11,10,4 };</a:t>
            </a:r>
            <a:endParaRPr lang="en-US" sz="2400" dirty="0">
              <a:latin typeface="+mn-ea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lang="en-US" sz="2400" dirty="0">
                <a:latin typeface="+mn-ea"/>
                <a:cs typeface="Times New Roman" panose="02020603050405020304"/>
              </a:rPr>
              <a:t>      </a:t>
            </a:r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anose="02020603050405020304"/>
              </a:rPr>
              <a:t>qsort(an, NUM, </a:t>
            </a:r>
            <a:r>
              <a:rPr lang="en-US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anose="02020603050405020304"/>
              </a:rPr>
              <a:t>sizeof</a:t>
            </a:r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anose="02020603050405020304"/>
              </a:rPr>
              <a:t>(int),</a:t>
            </a:r>
            <a:r>
              <a:rPr lang="en-US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anose="02020603050405020304"/>
              </a:rPr>
              <a:t>MyCompare</a:t>
            </a:r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anose="02020603050405020304"/>
              </a:rPr>
              <a:t>);</a:t>
            </a:r>
            <a:endParaRPr lang="en-US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lang="en-US" sz="2400" dirty="0">
                <a:latin typeface="+mn-ea"/>
                <a:cs typeface="Times New Roman" panose="02020603050405020304"/>
              </a:rPr>
              <a:t>      for(</a:t>
            </a:r>
            <a:r>
              <a:rPr lang="en-US" sz="2400" dirty="0" err="1">
                <a:latin typeface="+mn-ea"/>
                <a:cs typeface="Times New Roman" panose="02020603050405020304"/>
              </a:rPr>
              <a:t>int</a:t>
            </a:r>
            <a:r>
              <a:rPr lang="en-US" sz="2400" dirty="0">
                <a:latin typeface="+mn-ea"/>
                <a:cs typeface="Times New Roman" panose="02020603050405020304"/>
              </a:rPr>
              <a:t> </a:t>
            </a:r>
            <a:r>
              <a:rPr lang="en-US" sz="2400" dirty="0" err="1">
                <a:latin typeface="+mn-ea"/>
                <a:cs typeface="Times New Roman" panose="02020603050405020304"/>
              </a:rPr>
              <a:t>i</a:t>
            </a:r>
            <a:r>
              <a:rPr lang="en-US" sz="2400" dirty="0">
                <a:latin typeface="+mn-ea"/>
                <a:cs typeface="Times New Roman" panose="02020603050405020304"/>
              </a:rPr>
              <a:t> = 0;i &lt; NUM; </a:t>
            </a:r>
            <a:r>
              <a:rPr lang="en-US" sz="2400" dirty="0" err="1">
                <a:latin typeface="+mn-ea"/>
                <a:cs typeface="Times New Roman" panose="02020603050405020304"/>
              </a:rPr>
              <a:t>i</a:t>
            </a:r>
            <a:r>
              <a:rPr lang="en-US" sz="2400" dirty="0">
                <a:latin typeface="+mn-ea"/>
                <a:cs typeface="Times New Roman" panose="02020603050405020304"/>
              </a:rPr>
              <a:t> ++ )</a:t>
            </a:r>
            <a:endParaRPr lang="en-US" sz="2400" dirty="0">
              <a:latin typeface="+mn-ea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lang="en-US" sz="2400" dirty="0">
                <a:latin typeface="+mn-ea"/>
                <a:cs typeface="Times New Roman" panose="02020603050405020304"/>
              </a:rPr>
              <a:t>            cout&lt;&lt;an[</a:t>
            </a:r>
            <a:r>
              <a:rPr lang="en-US" sz="2400" dirty="0" err="1">
                <a:latin typeface="+mn-ea"/>
                <a:cs typeface="Times New Roman" panose="02020603050405020304"/>
              </a:rPr>
              <a:t>i</a:t>
            </a:r>
            <a:r>
              <a:rPr lang="en-US" sz="2400" dirty="0">
                <a:latin typeface="+mn-ea"/>
                <a:cs typeface="Times New Roman" panose="02020603050405020304"/>
              </a:rPr>
              <a:t>]&lt;&lt;" ";</a:t>
            </a:r>
            <a:endParaRPr lang="en-US" sz="2400" dirty="0">
              <a:latin typeface="+mn-ea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lang="en-US" sz="2400" dirty="0">
                <a:latin typeface="+mn-ea"/>
                <a:cs typeface="Times New Roman" panose="02020603050405020304"/>
              </a:rPr>
              <a:t>      return 1;</a:t>
            </a:r>
            <a:endParaRPr lang="en-US" sz="2400" dirty="0">
              <a:latin typeface="+mn-ea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lang="en-US" sz="2400" dirty="0">
                <a:latin typeface="+mn-ea"/>
                <a:cs typeface="Times New Roman" panose="02020603050405020304"/>
              </a:rPr>
              <a:t>}</a:t>
            </a:r>
            <a:endParaRPr sz="27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2795"/>
              </a:lnSpc>
            </a:pPr>
            <a:endParaRPr lang="en-US" sz="2400" dirty="0">
              <a:latin typeface="黑体" panose="02010609060101010101" pitchFamily="49" charset="-122"/>
              <a:cs typeface="黑体" panose="02010609060101010101" pitchFamily="49" charset="-122"/>
            </a:endParaRPr>
          </a:p>
          <a:p>
            <a:pPr marL="12700">
              <a:lnSpc>
                <a:spcPts val="2795"/>
              </a:lnSpc>
            </a:pPr>
            <a:r>
              <a:rPr sz="2400" dirty="0" err="1">
                <a:latin typeface="黑体" panose="02010609060101010101" pitchFamily="49" charset="-122"/>
                <a:cs typeface="黑体" panose="02010609060101010101" pitchFamily="49" charset="-122"/>
              </a:rPr>
              <a:t>上面程序的输出结果是</a:t>
            </a:r>
            <a:r>
              <a:rPr sz="2400" dirty="0">
                <a:latin typeface="黑体" panose="02010609060101010101" pitchFamily="49" charset="-122"/>
                <a:cs typeface="黑体" panose="02010609060101010101" pitchFamily="49" charset="-122"/>
              </a:rPr>
              <a:t>：</a:t>
            </a:r>
            <a:endParaRPr sz="2400" dirty="0">
              <a:latin typeface="黑体" panose="02010609060101010101" pitchFamily="49" charset="-122"/>
              <a:cs typeface="黑体" panose="02010609060101010101" pitchFamily="49" charset="-122"/>
            </a:endParaRPr>
          </a:p>
          <a:p>
            <a:pPr marL="12700">
              <a:lnSpc>
                <a:spcPts val="2795"/>
              </a:lnSpc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10 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11 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123 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4 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8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3915" y="413178"/>
            <a:ext cx="1477645" cy="564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435"/>
              </a:lnSpc>
            </a:pPr>
            <a:r>
              <a:rPr sz="3800" b="1" spc="-10" dirty="0" err="1">
                <a:solidFill>
                  <a:srgbClr val="C00000"/>
                </a:solidFill>
                <a:latin typeface="黑体" panose="02010609060101010101" pitchFamily="49" charset="-122"/>
                <a:cs typeface="黑体" panose="02010609060101010101" pitchFamily="49" charset="-122"/>
              </a:rPr>
              <a:t>思考</a:t>
            </a:r>
            <a:endParaRPr sz="3800" dirty="0">
              <a:solidFill>
                <a:srgbClr val="C00000"/>
              </a:solidFill>
              <a:latin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>
                <a:latin typeface="黑体" panose="02010609060101010101" pitchFamily="49" charset="-122"/>
                <a:cs typeface="黑体" panose="02010609060101010101" pitchFamily="49" charset="-122"/>
              </a:rPr>
              <a:t> </a:t>
            </a:r>
            <a:endParaRPr spc="-5" dirty="0">
              <a:latin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8823" y="1209844"/>
            <a:ext cx="7487343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5" dirty="0">
                <a:latin typeface="黑体" panose="02010609060101010101" pitchFamily="49" charset="-122"/>
                <a:cs typeface="黑体" panose="02010609060101010101" pitchFamily="49" charset="-122"/>
              </a:rPr>
              <a:t>如果要</a:t>
            </a:r>
            <a:r>
              <a:rPr sz="2800" spc="-10" dirty="0">
                <a:latin typeface="黑体" panose="02010609060101010101" pitchFamily="49" charset="-122"/>
                <a:cs typeface="黑体" panose="02010609060101010101" pitchFamily="49" charset="-122"/>
              </a:rPr>
              <a:t>将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800" spc="-5" dirty="0">
                <a:latin typeface="黑体" panose="02010609060101010101" pitchFamily="49" charset="-122"/>
                <a:cs typeface="黑体" panose="02010609060101010101" pitchFamily="49" charset="-122"/>
              </a:rPr>
              <a:t>数组从大到小排序，那么</a:t>
            </a:r>
            <a:endParaRPr sz="2800" dirty="0">
              <a:latin typeface="黑体" panose="02010609060101010101" pitchFamily="49" charset="-122"/>
              <a:cs typeface="黑体" panose="02010609060101010101" pitchFamily="49" charset="-122"/>
            </a:endParaRPr>
          </a:p>
          <a:p>
            <a:pPr marL="4826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Times New Roman" panose="02020603050405020304"/>
                <a:cs typeface="Times New Roman" panose="02020603050405020304"/>
              </a:rPr>
              <a:t>MyCompar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5" dirty="0">
                <a:latin typeface="黑体" panose="02010609060101010101" pitchFamily="49" charset="-122"/>
                <a:cs typeface="黑体" panose="02010609060101010101" pitchFamily="49" charset="-122"/>
              </a:rPr>
              <a:t>函数该如何编写？</a:t>
            </a:r>
            <a:endParaRPr sz="2800" dirty="0">
              <a:latin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1188823" y="2447314"/>
            <a:ext cx="7522251" cy="3416320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dirty="0"/>
              <a:t>int </a:t>
            </a:r>
            <a:r>
              <a:rPr lang="en-US" altLang="zh-CN" sz="2400" dirty="0" err="1"/>
              <a:t>MyCompare</a:t>
            </a:r>
            <a:r>
              <a:rPr lang="en-US" altLang="zh-CN" sz="2400" dirty="0"/>
              <a:t>(const void * elem1, const void * elem2 )</a:t>
            </a:r>
            <a:endParaRPr lang="en-US" altLang="zh-CN" sz="2400" dirty="0"/>
          </a:p>
          <a:p>
            <a:pPr>
              <a:defRPr/>
            </a:pPr>
            <a:r>
              <a:rPr lang="en-US" altLang="zh-CN" sz="2400" dirty="0"/>
              <a:t>{</a:t>
            </a:r>
            <a:endParaRPr lang="en-US" altLang="zh-CN" sz="2400" dirty="0"/>
          </a:p>
          <a:p>
            <a:pPr>
              <a:defRPr/>
            </a:pPr>
            <a:r>
              <a:rPr lang="en-US" altLang="zh-CN" sz="2400" dirty="0"/>
              <a:t>   int * p1, * p2;</a:t>
            </a:r>
            <a:endParaRPr lang="en-US" altLang="zh-CN" sz="2400" dirty="0"/>
          </a:p>
          <a:p>
            <a:pPr>
              <a:defRPr/>
            </a:pPr>
            <a:r>
              <a:rPr lang="en-US" altLang="zh-CN" sz="2400" dirty="0"/>
              <a:t>   p1 = (int *) elem1;</a:t>
            </a:r>
            <a:endParaRPr lang="en-US" altLang="zh-CN" sz="2400" dirty="0"/>
          </a:p>
          <a:p>
            <a:pPr>
              <a:defRPr/>
            </a:pPr>
            <a:r>
              <a:rPr lang="en-US" altLang="zh-CN" sz="2400" dirty="0"/>
              <a:t>   p2 = (int *) elem2;</a:t>
            </a:r>
            <a:endParaRPr lang="en-US" altLang="zh-CN" sz="2400" dirty="0"/>
          </a:p>
          <a:p>
            <a:pPr>
              <a:defRPr/>
            </a:pPr>
            <a:r>
              <a:rPr lang="en-US" altLang="zh-CN" sz="2400" dirty="0"/>
              <a:t>   return  (* p2)  - (* p1);    </a:t>
            </a:r>
            <a:endParaRPr lang="en-US" altLang="zh-CN" sz="2400" dirty="0"/>
          </a:p>
          <a:p>
            <a:pPr>
              <a:defRPr/>
            </a:pPr>
            <a:r>
              <a:rPr lang="en-US" altLang="zh-CN" sz="2400" dirty="0"/>
              <a:t>    //</a:t>
            </a:r>
            <a:r>
              <a:rPr lang="zh-CN" altLang="en-US" sz="2400" dirty="0"/>
              <a:t>从大到小；如果从小到大，则</a:t>
            </a:r>
            <a:r>
              <a:rPr lang="en-US" altLang="zh-CN" sz="2400" dirty="0"/>
              <a:t>return  (*p1)-(*p2);</a:t>
            </a:r>
            <a:endParaRPr lang="en-US" altLang="zh-CN" sz="2400" dirty="0"/>
          </a:p>
          <a:p>
            <a:pPr>
              <a:defRPr/>
            </a:pPr>
            <a:r>
              <a:rPr lang="en-US" altLang="zh-CN" sz="2400" dirty="0"/>
              <a:t> }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109"/>
          <p:cNvSpPr>
            <a:spLocks noChangeArrowheads="1"/>
          </p:cNvSpPr>
          <p:nvPr/>
        </p:nvSpPr>
        <p:spPr bwMode="auto">
          <a:xfrm>
            <a:off x="1000124" y="985838"/>
            <a:ext cx="6365875" cy="11699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5000"/>
              </a:spcBef>
              <a:buClr>
                <a:schemeClr val="accent1"/>
              </a:buClr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函数定义形式：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ct val="5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类型标识符 * 函数名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参数表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lang="en-U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43000" lvl="2" indent="-228600" eaLnBrk="1" hangingPunct="1">
              <a:lnSpc>
                <a:spcPct val="90000"/>
              </a:lnSpc>
              <a:spcBef>
                <a:spcPct val="5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*f(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x,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y)</a:t>
            </a:r>
            <a:endParaRPr lang="en-US" altLang="zh-CN" sz="24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485" name="Text Box 69"/>
          <p:cNvSpPr txBox="1">
            <a:spLocks noChangeArrowheads="1"/>
          </p:cNvSpPr>
          <p:nvPr/>
        </p:nvSpPr>
        <p:spPr bwMode="auto">
          <a:xfrm>
            <a:off x="6738938" y="1308100"/>
            <a:ext cx="2138362" cy="2311400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dirty="0"/>
              <a:t>例</a:t>
            </a:r>
            <a:r>
              <a:rPr lang="en-US" altLang="zh-CN" sz="2400" dirty="0"/>
              <a:t>:</a:t>
            </a:r>
            <a:r>
              <a:rPr lang="zh-CN" altLang="en-US" sz="2400" dirty="0"/>
              <a:t>  用指针函数实现：有若干学生成绩，要求输入学生序号后，能输出其全部成绩。</a:t>
            </a:r>
            <a:endParaRPr lang="zh-CN" altLang="en-US" sz="2400" dirty="0"/>
          </a:p>
        </p:txBody>
      </p:sp>
      <p:sp>
        <p:nvSpPr>
          <p:cNvPr id="20486" name="Text Box 111"/>
          <p:cNvSpPr txBox="1">
            <a:spLocks noChangeArrowheads="1"/>
          </p:cNvSpPr>
          <p:nvPr/>
        </p:nvSpPr>
        <p:spPr bwMode="auto">
          <a:xfrm>
            <a:off x="466724" y="2112085"/>
            <a:ext cx="5385493" cy="4745915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 *search(float (*p)[4], int  n)</a:t>
            </a:r>
            <a:endParaRPr lang="en-U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/>
              <a:t>{  return p[n-1]; }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 err="1"/>
              <a:t>int</a:t>
            </a:r>
            <a:r>
              <a:rPr lang="en-US" altLang="zh-CN" sz="2400" dirty="0"/>
              <a:t>  main()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{  float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altLang="zh-CN" sz="2400" dirty="0" err="1"/>
              <a:t>,score</a:t>
            </a:r>
            <a:r>
              <a:rPr lang="en-US" altLang="zh-CN" sz="2400" dirty="0"/>
              <a:t>[][4]={{60,70,80,90},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	  {56,89,67,88},{34,78,90,66}};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i,m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    cout&lt;&lt;"Enter the number:\n";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    </a:t>
            </a:r>
            <a:r>
              <a:rPr lang="en-US" altLang="zh-CN" sz="2400" dirty="0" err="1"/>
              <a:t>cin</a:t>
            </a:r>
            <a:r>
              <a:rPr lang="en-US" altLang="zh-CN" sz="2400" dirty="0"/>
              <a:t>&gt;&gt;m;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    cout&lt;&lt;"The scores are:\n";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p=search(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score,m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  <a:endParaRPr lang="en-US" altLang="zh-CN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/>
              <a:t>    for(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=0;i&lt;4;i++)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 cout&lt;&lt;p[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]&lt;&lt;" ";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}</a:t>
            </a:r>
            <a:endParaRPr lang="en-US" altLang="zh-CN" sz="2400" dirty="0"/>
          </a:p>
        </p:txBody>
      </p:sp>
      <p:grpSp>
        <p:nvGrpSpPr>
          <p:cNvPr id="2" name="Group 70"/>
          <p:cNvGrpSpPr/>
          <p:nvPr/>
        </p:nvGrpSpPr>
        <p:grpSpPr bwMode="auto">
          <a:xfrm>
            <a:off x="6352792" y="5030788"/>
            <a:ext cx="2791207" cy="1827212"/>
            <a:chOff x="1451" y="2339"/>
            <a:chExt cx="2275" cy="1279"/>
          </a:xfrm>
        </p:grpSpPr>
        <p:sp>
          <p:nvSpPr>
            <p:cNvPr id="20491" name="Text Box 71"/>
            <p:cNvSpPr txBox="1">
              <a:spLocks noChangeArrowheads="1"/>
            </p:cNvSpPr>
            <p:nvPr/>
          </p:nvSpPr>
          <p:spPr bwMode="auto">
            <a:xfrm>
              <a:off x="1532" y="2346"/>
              <a:ext cx="279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/>
                <a:t>p</a:t>
              </a:r>
              <a:endParaRPr lang="en-US" altLang="zh-CN" sz="2000" dirty="0"/>
            </a:p>
          </p:txBody>
        </p:sp>
        <p:sp>
          <p:nvSpPr>
            <p:cNvPr id="20492" name="Rectangle 72"/>
            <p:cNvSpPr>
              <a:spLocks noChangeArrowheads="1"/>
            </p:cNvSpPr>
            <p:nvPr/>
          </p:nvSpPr>
          <p:spPr bwMode="auto">
            <a:xfrm>
              <a:off x="2003" y="2574"/>
              <a:ext cx="1712" cy="10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zh-CN" altLang="zh-CN" sz="2000"/>
            </a:p>
          </p:txBody>
        </p:sp>
        <p:sp>
          <p:nvSpPr>
            <p:cNvPr id="20493" name="Line 73"/>
            <p:cNvSpPr>
              <a:spLocks noChangeShapeType="1"/>
            </p:cNvSpPr>
            <p:nvPr/>
          </p:nvSpPr>
          <p:spPr bwMode="auto">
            <a:xfrm>
              <a:off x="2014" y="2952"/>
              <a:ext cx="17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4" name="Line 74"/>
            <p:cNvSpPr>
              <a:spLocks noChangeShapeType="1"/>
            </p:cNvSpPr>
            <p:nvPr/>
          </p:nvSpPr>
          <p:spPr bwMode="auto">
            <a:xfrm>
              <a:off x="2003" y="3285"/>
              <a:ext cx="17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5" name="Line 75"/>
            <p:cNvSpPr>
              <a:spLocks noChangeShapeType="1"/>
            </p:cNvSpPr>
            <p:nvPr/>
          </p:nvSpPr>
          <p:spPr bwMode="auto">
            <a:xfrm>
              <a:off x="2859" y="2574"/>
              <a:ext cx="0" cy="10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6" name="Line 76"/>
            <p:cNvSpPr>
              <a:spLocks noChangeShapeType="1"/>
            </p:cNvSpPr>
            <p:nvPr/>
          </p:nvSpPr>
          <p:spPr bwMode="auto">
            <a:xfrm>
              <a:off x="2414" y="2574"/>
              <a:ext cx="0" cy="10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7" name="Line 77"/>
            <p:cNvSpPr>
              <a:spLocks noChangeShapeType="1"/>
            </p:cNvSpPr>
            <p:nvPr/>
          </p:nvSpPr>
          <p:spPr bwMode="auto">
            <a:xfrm>
              <a:off x="3292" y="2574"/>
              <a:ext cx="0" cy="10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8" name="Line 78"/>
            <p:cNvSpPr>
              <a:spLocks noChangeShapeType="1"/>
            </p:cNvSpPr>
            <p:nvPr/>
          </p:nvSpPr>
          <p:spPr bwMode="auto">
            <a:xfrm>
              <a:off x="1492" y="2574"/>
              <a:ext cx="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9" name="Line 79"/>
            <p:cNvSpPr>
              <a:spLocks noChangeShapeType="1"/>
            </p:cNvSpPr>
            <p:nvPr/>
          </p:nvSpPr>
          <p:spPr bwMode="auto">
            <a:xfrm>
              <a:off x="1488" y="2959"/>
              <a:ext cx="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0" name="Text Box 80"/>
            <p:cNvSpPr txBox="1">
              <a:spLocks noChangeArrowheads="1"/>
            </p:cNvSpPr>
            <p:nvPr/>
          </p:nvSpPr>
          <p:spPr bwMode="auto">
            <a:xfrm>
              <a:off x="1451" y="2730"/>
              <a:ext cx="516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/>
                <a:t>p+1</a:t>
              </a:r>
              <a:endParaRPr lang="en-US" altLang="zh-CN" sz="2000" dirty="0"/>
            </a:p>
          </p:txBody>
        </p:sp>
        <p:sp>
          <p:nvSpPr>
            <p:cNvPr id="20501" name="Text Box 81"/>
            <p:cNvSpPr txBox="1">
              <a:spLocks noChangeArrowheads="1"/>
            </p:cNvSpPr>
            <p:nvPr/>
          </p:nvSpPr>
          <p:spPr bwMode="auto">
            <a:xfrm>
              <a:off x="2081" y="3303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CN" sz="2000"/>
                <a:t>34</a:t>
              </a:r>
              <a:endParaRPr lang="en-US" altLang="zh-CN" sz="2000"/>
            </a:p>
          </p:txBody>
        </p:sp>
        <p:sp>
          <p:nvSpPr>
            <p:cNvPr id="20502" name="Text Box 82"/>
            <p:cNvSpPr txBox="1">
              <a:spLocks noChangeArrowheads="1"/>
            </p:cNvSpPr>
            <p:nvPr/>
          </p:nvSpPr>
          <p:spPr bwMode="auto">
            <a:xfrm>
              <a:off x="2489" y="3303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CN" sz="2000"/>
                <a:t>78</a:t>
              </a:r>
              <a:endParaRPr lang="en-US" altLang="zh-CN" sz="2000"/>
            </a:p>
          </p:txBody>
        </p:sp>
        <p:sp>
          <p:nvSpPr>
            <p:cNvPr id="20503" name="Text Box 83"/>
            <p:cNvSpPr txBox="1">
              <a:spLocks noChangeArrowheads="1"/>
            </p:cNvSpPr>
            <p:nvPr/>
          </p:nvSpPr>
          <p:spPr bwMode="auto">
            <a:xfrm>
              <a:off x="2929" y="3303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CN" sz="2000"/>
                <a:t>90</a:t>
              </a:r>
              <a:endParaRPr lang="en-US" altLang="zh-CN" sz="2000"/>
            </a:p>
          </p:txBody>
        </p:sp>
        <p:sp>
          <p:nvSpPr>
            <p:cNvPr id="20504" name="Text Box 84"/>
            <p:cNvSpPr txBox="1">
              <a:spLocks noChangeArrowheads="1"/>
            </p:cNvSpPr>
            <p:nvPr/>
          </p:nvSpPr>
          <p:spPr bwMode="auto">
            <a:xfrm>
              <a:off x="3358" y="3303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CN" sz="2000"/>
                <a:t>66</a:t>
              </a:r>
              <a:endParaRPr lang="en-US" altLang="zh-CN" sz="2000"/>
            </a:p>
          </p:txBody>
        </p:sp>
        <p:sp>
          <p:nvSpPr>
            <p:cNvPr id="20505" name="Text Box 85"/>
            <p:cNvSpPr txBox="1">
              <a:spLocks noChangeArrowheads="1"/>
            </p:cNvSpPr>
            <p:nvPr/>
          </p:nvSpPr>
          <p:spPr bwMode="auto">
            <a:xfrm>
              <a:off x="2077" y="2977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CN" sz="2000"/>
                <a:t>56</a:t>
              </a:r>
              <a:endParaRPr lang="en-US" altLang="zh-CN" sz="2000"/>
            </a:p>
          </p:txBody>
        </p:sp>
        <p:sp>
          <p:nvSpPr>
            <p:cNvPr id="20506" name="Text Box 86"/>
            <p:cNvSpPr txBox="1">
              <a:spLocks noChangeArrowheads="1"/>
            </p:cNvSpPr>
            <p:nvPr/>
          </p:nvSpPr>
          <p:spPr bwMode="auto">
            <a:xfrm>
              <a:off x="2485" y="2977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CN" sz="2000"/>
                <a:t>89</a:t>
              </a:r>
              <a:endParaRPr lang="en-US" altLang="zh-CN" sz="2000"/>
            </a:p>
          </p:txBody>
        </p:sp>
        <p:sp>
          <p:nvSpPr>
            <p:cNvPr id="20507" name="Text Box 87"/>
            <p:cNvSpPr txBox="1">
              <a:spLocks noChangeArrowheads="1"/>
            </p:cNvSpPr>
            <p:nvPr/>
          </p:nvSpPr>
          <p:spPr bwMode="auto">
            <a:xfrm>
              <a:off x="2925" y="2977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CN" sz="2000"/>
                <a:t>67</a:t>
              </a:r>
              <a:endParaRPr lang="en-US" altLang="zh-CN" sz="2000"/>
            </a:p>
          </p:txBody>
        </p:sp>
        <p:sp>
          <p:nvSpPr>
            <p:cNvPr id="20508" name="Text Box 88"/>
            <p:cNvSpPr txBox="1">
              <a:spLocks noChangeArrowheads="1"/>
            </p:cNvSpPr>
            <p:nvPr/>
          </p:nvSpPr>
          <p:spPr bwMode="auto">
            <a:xfrm>
              <a:off x="3354" y="2977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CN" sz="2000"/>
                <a:t>88</a:t>
              </a:r>
              <a:endParaRPr lang="en-US" altLang="zh-CN" sz="2000"/>
            </a:p>
          </p:txBody>
        </p:sp>
        <p:sp>
          <p:nvSpPr>
            <p:cNvPr id="20509" name="Text Box 89"/>
            <p:cNvSpPr txBox="1">
              <a:spLocks noChangeArrowheads="1"/>
            </p:cNvSpPr>
            <p:nvPr/>
          </p:nvSpPr>
          <p:spPr bwMode="auto">
            <a:xfrm>
              <a:off x="2070" y="2605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CN" sz="2000"/>
                <a:t>60</a:t>
              </a:r>
              <a:endParaRPr lang="en-US" altLang="zh-CN" sz="2000"/>
            </a:p>
          </p:txBody>
        </p:sp>
        <p:sp>
          <p:nvSpPr>
            <p:cNvPr id="20510" name="Text Box 90"/>
            <p:cNvSpPr txBox="1">
              <a:spLocks noChangeArrowheads="1"/>
            </p:cNvSpPr>
            <p:nvPr/>
          </p:nvSpPr>
          <p:spPr bwMode="auto">
            <a:xfrm>
              <a:off x="2478" y="2605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CN" sz="2000" dirty="0"/>
                <a:t>70</a:t>
              </a:r>
              <a:endParaRPr lang="en-US" altLang="zh-CN" sz="2000" dirty="0"/>
            </a:p>
          </p:txBody>
        </p:sp>
        <p:sp>
          <p:nvSpPr>
            <p:cNvPr id="20511" name="Text Box 91"/>
            <p:cNvSpPr txBox="1">
              <a:spLocks noChangeArrowheads="1"/>
            </p:cNvSpPr>
            <p:nvPr/>
          </p:nvSpPr>
          <p:spPr bwMode="auto">
            <a:xfrm>
              <a:off x="2918" y="2605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CN" sz="2000" dirty="0"/>
                <a:t>80</a:t>
              </a:r>
              <a:endParaRPr lang="en-US" altLang="zh-CN" sz="2000" dirty="0"/>
            </a:p>
          </p:txBody>
        </p:sp>
        <p:sp>
          <p:nvSpPr>
            <p:cNvPr id="20512" name="Text Box 92"/>
            <p:cNvSpPr txBox="1">
              <a:spLocks noChangeArrowheads="1"/>
            </p:cNvSpPr>
            <p:nvPr/>
          </p:nvSpPr>
          <p:spPr bwMode="auto">
            <a:xfrm>
              <a:off x="3347" y="2605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CN" sz="2000" dirty="0"/>
                <a:t>90</a:t>
              </a:r>
              <a:endParaRPr lang="en-US" altLang="zh-CN" sz="2000" dirty="0"/>
            </a:p>
          </p:txBody>
        </p:sp>
        <p:sp>
          <p:nvSpPr>
            <p:cNvPr id="20513" name="Text Box 93"/>
            <p:cNvSpPr txBox="1">
              <a:spLocks noChangeArrowheads="1"/>
            </p:cNvSpPr>
            <p:nvPr/>
          </p:nvSpPr>
          <p:spPr bwMode="auto">
            <a:xfrm>
              <a:off x="2465" y="2339"/>
              <a:ext cx="773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 dirty="0"/>
                <a:t>score</a:t>
              </a:r>
              <a:r>
                <a:rPr lang="zh-CN" altLang="zh-CN" sz="2000" dirty="0"/>
                <a:t>数组</a:t>
              </a:r>
              <a:endParaRPr lang="zh-CN" altLang="en-US" sz="2000" dirty="0"/>
            </a:p>
          </p:txBody>
        </p:sp>
      </p:grpSp>
      <p:sp>
        <p:nvSpPr>
          <p:cNvPr id="34" name="Rectangle 9"/>
          <p:cNvSpPr txBox="1">
            <a:spLocks noChangeArrowheads="1"/>
          </p:cNvSpPr>
          <p:nvPr/>
        </p:nvSpPr>
        <p:spPr bwMode="auto">
          <a:xfrm>
            <a:off x="1005263" y="330200"/>
            <a:ext cx="6106984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返回指针值的函数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指针函数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9"/>
          <p:cNvGrpSpPr/>
          <p:nvPr/>
        </p:nvGrpSpPr>
        <p:grpSpPr bwMode="auto">
          <a:xfrm>
            <a:off x="1062038" y="1072436"/>
            <a:ext cx="5291557" cy="722533"/>
            <a:chOff x="624" y="670"/>
            <a:chExt cx="3376" cy="456"/>
          </a:xfrm>
        </p:grpSpPr>
        <p:sp>
          <p:nvSpPr>
            <p:cNvPr id="5" name="AutoShape 80"/>
            <p:cNvSpPr>
              <a:spLocks noChangeArrowheads="1"/>
            </p:cNvSpPr>
            <p:nvPr/>
          </p:nvSpPr>
          <p:spPr bwMode="gray">
            <a:xfrm>
              <a:off x="624" y="670"/>
              <a:ext cx="1203" cy="398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8F4BE"/>
                </a:gs>
              </a:gsLst>
              <a:lin ang="2700000" scaled="1"/>
            </a:gradFill>
            <a:ln w="50800">
              <a:solidFill>
                <a:srgbClr val="44988C"/>
              </a:solidFill>
              <a:rou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" name="Text Box 81"/>
            <p:cNvSpPr txBox="1">
              <a:spLocks noChangeArrowheads="1"/>
            </p:cNvSpPr>
            <p:nvPr/>
          </p:nvSpPr>
          <p:spPr bwMode="gray">
            <a:xfrm>
              <a:off x="697" y="714"/>
              <a:ext cx="3303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800" dirty="0">
                  <a:solidFill>
                    <a:srgbClr val="000000"/>
                  </a:solidFill>
                  <a:ea typeface="宋体" panose="02010600030101010101" pitchFamily="2" charset="-122"/>
                </a:rPr>
                <a:t>注意事项</a:t>
              </a:r>
              <a:endPara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062038" y="1864687"/>
            <a:ext cx="7486650" cy="299498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 编程时，要注意一个细节：当一个函数返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回一个指针时，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不可返回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指向“栈内存”的“指针”，也就是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在函数内部定义的局部变量</a:t>
            </a:r>
            <a:r>
              <a:rPr lang="zh-CN" altLang="en-US" sz="2800" dirty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普通的形参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。因为这些内存在函数体结束时被自动销毁。返回的指针只能指向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全局变量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静态型变量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形参指针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、或在函数中用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new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运算创建的指针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等。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p"/>
            </a:pPr>
            <a:endParaRPr lang="zh-CN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494229" y="64886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示例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9" name="Text Box 25"/>
          <p:cNvSpPr txBox="1">
            <a:spLocks noChangeArrowheads="1"/>
          </p:cNvSpPr>
          <p:nvPr/>
        </p:nvSpPr>
        <p:spPr bwMode="auto">
          <a:xfrm>
            <a:off x="5540513" y="2424579"/>
            <a:ext cx="3158535" cy="402291"/>
          </a:xfrm>
          <a:prstGeom prst="rect">
            <a:avLst/>
          </a:prstGeom>
          <a:solidFill>
            <a:schemeClr val="bg1"/>
          </a:solidFill>
          <a:ln w="38100">
            <a:solidFill>
              <a:srgbClr val="339966"/>
            </a:solidFill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例：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sz="2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;   ----</a:t>
            </a:r>
            <a:r>
              <a:rPr lang="zh-CN" altLang="zh-CN" sz="2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直接访问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Group 78"/>
          <p:cNvGrpSpPr/>
          <p:nvPr/>
        </p:nvGrpSpPr>
        <p:grpSpPr bwMode="auto">
          <a:xfrm>
            <a:off x="1055826" y="2232025"/>
            <a:ext cx="4976812" cy="4625975"/>
            <a:chOff x="361" y="1190"/>
            <a:chExt cx="3135" cy="2914"/>
          </a:xfrm>
        </p:grpSpPr>
        <p:grpSp>
          <p:nvGrpSpPr>
            <p:cNvPr id="3" name="Group 77"/>
            <p:cNvGrpSpPr/>
            <p:nvPr/>
          </p:nvGrpSpPr>
          <p:grpSpPr bwMode="auto">
            <a:xfrm>
              <a:off x="361" y="1190"/>
              <a:ext cx="3135" cy="2914"/>
              <a:chOff x="361" y="1190"/>
              <a:chExt cx="3135" cy="2914"/>
            </a:xfrm>
          </p:grpSpPr>
          <p:sp>
            <p:nvSpPr>
              <p:cNvPr id="27667" name="AutoShape 57"/>
              <p:cNvSpPr>
                <a:spLocks noChangeArrowheads="1"/>
              </p:cNvSpPr>
              <p:nvPr/>
            </p:nvSpPr>
            <p:spPr bwMode="auto">
              <a:xfrm>
                <a:off x="2450" y="2799"/>
                <a:ext cx="1046" cy="354"/>
              </a:xfrm>
              <a:prstGeom prst="wedgeEllipseCallout">
                <a:avLst>
                  <a:gd name="adj1" fmla="val -50958"/>
                  <a:gd name="adj2" fmla="val -74574"/>
                </a:avLst>
              </a:prstGeom>
              <a:noFill/>
              <a:ln w="38100">
                <a:solidFill>
                  <a:srgbClr val="FFCC00"/>
                </a:solidFill>
                <a:miter lim="800000"/>
                <a:headEnd type="none" w="lg" len="lg"/>
              </a:ln>
            </p:spPr>
            <p:txBody>
              <a:bodyPr wrap="none" anchor="ctr">
                <a:spAutoFit/>
              </a:bodyPr>
              <a:lstStyle/>
              <a:p>
                <a:pPr algn="ctr" eaLnBrk="1" hangingPunct="1"/>
                <a:r>
                  <a:rPr lang="zh-CN" altLang="en-US" sz="2000"/>
                  <a:t>指针变量</a:t>
                </a:r>
                <a:endParaRPr lang="zh-CN" altLang="en-US" sz="2000"/>
              </a:p>
            </p:txBody>
          </p:sp>
          <p:grpSp>
            <p:nvGrpSpPr>
              <p:cNvPr id="4" name="Group 76"/>
              <p:cNvGrpSpPr/>
              <p:nvPr/>
            </p:nvGrpSpPr>
            <p:grpSpPr bwMode="auto">
              <a:xfrm>
                <a:off x="361" y="1190"/>
                <a:ext cx="3085" cy="2914"/>
                <a:chOff x="361" y="1190"/>
                <a:chExt cx="3085" cy="2914"/>
              </a:xfrm>
            </p:grpSpPr>
            <p:grpSp>
              <p:nvGrpSpPr>
                <p:cNvPr id="5" name="Group 29"/>
                <p:cNvGrpSpPr/>
                <p:nvPr/>
              </p:nvGrpSpPr>
              <p:grpSpPr bwMode="auto">
                <a:xfrm>
                  <a:off x="361" y="1190"/>
                  <a:ext cx="3085" cy="2914"/>
                  <a:chOff x="964" y="1406"/>
                  <a:chExt cx="3085" cy="2914"/>
                </a:xfrm>
              </p:grpSpPr>
              <p:sp>
                <p:nvSpPr>
                  <p:cNvPr id="27671" name="Freeform 30"/>
                  <p:cNvSpPr/>
                  <p:nvPr/>
                </p:nvSpPr>
                <p:spPr bwMode="auto">
                  <a:xfrm>
                    <a:off x="1523" y="3964"/>
                    <a:ext cx="1211" cy="356"/>
                  </a:xfrm>
                  <a:custGeom>
                    <a:avLst/>
                    <a:gdLst>
                      <a:gd name="T0" fmla="*/ 0 w 1211"/>
                      <a:gd name="T1" fmla="*/ 99 h 456"/>
                      <a:gd name="T2" fmla="*/ 500 w 1211"/>
                      <a:gd name="T3" fmla="*/ 25 h 456"/>
                      <a:gd name="T4" fmla="*/ 1089 w 1211"/>
                      <a:gd name="T5" fmla="*/ 249 h 456"/>
                      <a:gd name="T6" fmla="*/ 1211 w 1211"/>
                      <a:gd name="T7" fmla="*/ 201 h 45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211"/>
                      <a:gd name="T13" fmla="*/ 0 h 456"/>
                      <a:gd name="T14" fmla="*/ 1211 w 1211"/>
                      <a:gd name="T15" fmla="*/ 456 h 45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211" h="456">
                        <a:moveTo>
                          <a:pt x="0" y="163"/>
                        </a:moveTo>
                        <a:cubicBezTo>
                          <a:pt x="159" y="81"/>
                          <a:pt x="318" y="0"/>
                          <a:pt x="500" y="41"/>
                        </a:cubicBezTo>
                        <a:cubicBezTo>
                          <a:pt x="682" y="82"/>
                          <a:pt x="970" y="360"/>
                          <a:pt x="1089" y="408"/>
                        </a:cubicBezTo>
                        <a:cubicBezTo>
                          <a:pt x="1208" y="456"/>
                          <a:pt x="1191" y="345"/>
                          <a:pt x="1211" y="330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72" name="Freeform 31"/>
                  <p:cNvSpPr/>
                  <p:nvPr/>
                </p:nvSpPr>
                <p:spPr bwMode="auto">
                  <a:xfrm>
                    <a:off x="1524" y="3618"/>
                    <a:ext cx="1212" cy="672"/>
                  </a:xfrm>
                  <a:custGeom>
                    <a:avLst/>
                    <a:gdLst>
                      <a:gd name="T0" fmla="*/ 12 w 1212"/>
                      <a:gd name="T1" fmla="*/ 0 h 672"/>
                      <a:gd name="T2" fmla="*/ 1212 w 1212"/>
                      <a:gd name="T3" fmla="*/ 0 h 672"/>
                      <a:gd name="T4" fmla="*/ 1212 w 1212"/>
                      <a:gd name="T5" fmla="*/ 624 h 672"/>
                      <a:gd name="T6" fmla="*/ 1140 w 1212"/>
                      <a:gd name="T7" fmla="*/ 672 h 672"/>
                      <a:gd name="T8" fmla="*/ 720 w 1212"/>
                      <a:gd name="T9" fmla="*/ 468 h 672"/>
                      <a:gd name="T10" fmla="*/ 540 w 1212"/>
                      <a:gd name="T11" fmla="*/ 384 h 672"/>
                      <a:gd name="T12" fmla="*/ 360 w 1212"/>
                      <a:gd name="T13" fmla="*/ 372 h 672"/>
                      <a:gd name="T14" fmla="*/ 216 w 1212"/>
                      <a:gd name="T15" fmla="*/ 408 h 672"/>
                      <a:gd name="T16" fmla="*/ 0 w 1212"/>
                      <a:gd name="T17" fmla="*/ 468 h 672"/>
                      <a:gd name="T18" fmla="*/ 12 w 1212"/>
                      <a:gd name="T19" fmla="*/ 0 h 67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212"/>
                      <a:gd name="T31" fmla="*/ 0 h 672"/>
                      <a:gd name="T32" fmla="*/ 1212 w 1212"/>
                      <a:gd name="T33" fmla="*/ 672 h 67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212" h="672">
                        <a:moveTo>
                          <a:pt x="12" y="0"/>
                        </a:moveTo>
                        <a:lnTo>
                          <a:pt x="1212" y="0"/>
                        </a:lnTo>
                        <a:lnTo>
                          <a:pt x="1212" y="624"/>
                        </a:lnTo>
                        <a:lnTo>
                          <a:pt x="1140" y="672"/>
                        </a:lnTo>
                        <a:lnTo>
                          <a:pt x="720" y="468"/>
                        </a:lnTo>
                        <a:lnTo>
                          <a:pt x="540" y="384"/>
                        </a:lnTo>
                        <a:lnTo>
                          <a:pt x="360" y="372"/>
                        </a:lnTo>
                        <a:lnTo>
                          <a:pt x="216" y="408"/>
                        </a:lnTo>
                        <a:lnTo>
                          <a:pt x="0" y="468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DDDDDD"/>
                  </a:solidFill>
                  <a:ln w="38100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73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1523" y="1406"/>
                    <a:ext cx="1211" cy="2212"/>
                  </a:xfrm>
                  <a:prstGeom prst="rect">
                    <a:avLst/>
                  </a:prstGeom>
                  <a:solidFill>
                    <a:srgbClr val="DDDDDD"/>
                  </a:solidFill>
                  <a:ln w="38100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zh-CN" sz="2000"/>
                  </a:p>
                </p:txBody>
              </p:sp>
              <p:sp>
                <p:nvSpPr>
                  <p:cNvPr id="27674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1535" y="1844"/>
                    <a:ext cx="1211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75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1535" y="2100"/>
                    <a:ext cx="121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bg2"/>
                    </a:solidFill>
                    <a:prstDash val="dash"/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76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1535" y="2333"/>
                    <a:ext cx="1211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78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1523" y="2846"/>
                    <a:ext cx="1211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79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1535" y="3388"/>
                    <a:ext cx="1211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80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1523" y="3627"/>
                    <a:ext cx="0" cy="45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81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2734" y="3627"/>
                    <a:ext cx="0" cy="6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82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14" y="1464"/>
                    <a:ext cx="308" cy="33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vert="eaVert" wrap="none" anchor="ctr">
                    <a:spAutoFit/>
                  </a:bodyPr>
                  <a:lstStyle/>
                  <a:p>
                    <a:pPr algn="ctr"/>
                    <a:r>
                      <a:rPr lang="en-US" altLang="zh-CN" sz="2000"/>
                      <a:t>…...</a:t>
                    </a:r>
                    <a:endParaRPr lang="en-US" altLang="zh-CN" sz="2000"/>
                  </a:p>
                </p:txBody>
              </p:sp>
              <p:sp>
                <p:nvSpPr>
                  <p:cNvPr id="27683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13" y="3669"/>
                    <a:ext cx="308" cy="33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vert="eaVert" wrap="none" anchor="ctr">
                    <a:spAutoFit/>
                  </a:bodyPr>
                  <a:lstStyle/>
                  <a:p>
                    <a:pPr algn="ctr"/>
                    <a:r>
                      <a:rPr lang="en-US" altLang="zh-CN" sz="2000"/>
                      <a:t>…...</a:t>
                    </a:r>
                    <a:endParaRPr lang="en-US" altLang="zh-CN" sz="2000"/>
                  </a:p>
                </p:txBody>
              </p:sp>
              <p:sp>
                <p:nvSpPr>
                  <p:cNvPr id="27684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84" y="1734"/>
                    <a:ext cx="43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altLang="zh-CN" sz="2000"/>
                      <a:t>2000</a:t>
                    </a:r>
                    <a:endParaRPr lang="en-US" altLang="zh-CN" sz="2000"/>
                  </a:p>
                </p:txBody>
              </p:sp>
              <p:sp>
                <p:nvSpPr>
                  <p:cNvPr id="27685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64" y="2704"/>
                    <a:ext cx="476" cy="25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altLang="zh-CN" sz="2000" dirty="0"/>
                      <a:t>2008</a:t>
                    </a:r>
                    <a:endParaRPr lang="en-US" altLang="zh-CN" sz="2000" dirty="0"/>
                  </a:p>
                </p:txBody>
              </p:sp>
              <p:sp>
                <p:nvSpPr>
                  <p:cNvPr id="27686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76" y="3281"/>
                    <a:ext cx="503" cy="25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altLang="zh-CN" sz="2000" dirty="0"/>
                      <a:t>200C</a:t>
                    </a:r>
                    <a:endParaRPr lang="en-US" altLang="zh-CN" sz="2000" dirty="0"/>
                  </a:p>
                </p:txBody>
              </p:sp>
              <p:sp>
                <p:nvSpPr>
                  <p:cNvPr id="27689" name="Line 4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724" y="1848"/>
                    <a:ext cx="22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lg" len="lg"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90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06" y="1694"/>
                    <a:ext cx="809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zh-CN" altLang="en-US" sz="2000"/>
                      <a:t>整型变量</a:t>
                    </a:r>
                    <a:r>
                      <a:rPr lang="en-US" altLang="zh-CN">
                        <a:solidFill>
                          <a:srgbClr val="0000FF"/>
                        </a:solidFill>
                      </a:rPr>
                      <a:t>i</a:t>
                    </a:r>
                    <a:endParaRPr lang="en-US" altLang="zh-CN" sz="2000"/>
                  </a:p>
                </p:txBody>
              </p:sp>
              <p:sp>
                <p:nvSpPr>
                  <p:cNvPr id="27691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24" y="1958"/>
                    <a:ext cx="308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altLang="zh-CN">
                        <a:solidFill>
                          <a:srgbClr val="0000FF"/>
                        </a:solidFill>
                      </a:rPr>
                      <a:t>10</a:t>
                    </a:r>
                    <a:endParaRPr lang="en-US" altLang="zh-CN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27692" name="Line 5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748" y="2844"/>
                    <a:ext cx="22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lg" len="lg"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93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30" y="2690"/>
                    <a:ext cx="1119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zh-CN" altLang="en-US" sz="2000"/>
                      <a:t>变量</a:t>
                    </a:r>
                    <a:r>
                      <a:rPr lang="en-US" altLang="zh-CN" sz="2000">
                        <a:solidFill>
                          <a:schemeClr val="accent2"/>
                        </a:solidFill>
                      </a:rPr>
                      <a:t>i</a:t>
                    </a:r>
                    <a:r>
                      <a:rPr lang="en-US" altLang="zh-CN">
                        <a:solidFill>
                          <a:schemeClr val="accent2"/>
                        </a:solidFill>
                      </a:rPr>
                      <a:t>_pointer</a:t>
                    </a:r>
                    <a:endParaRPr lang="en-US" altLang="zh-CN" sz="2000"/>
                  </a:p>
                </p:txBody>
              </p:sp>
              <p:sp>
                <p:nvSpPr>
                  <p:cNvPr id="27695" name="Text Box 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64" y="2219"/>
                    <a:ext cx="476" cy="25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altLang="zh-CN" sz="2000" dirty="0"/>
                      <a:t>2004</a:t>
                    </a:r>
                    <a:endParaRPr lang="en-US" altLang="zh-CN" sz="2000" dirty="0"/>
                  </a:p>
                </p:txBody>
              </p:sp>
            </p:grpSp>
            <p:sp>
              <p:nvSpPr>
                <p:cNvPr id="27670" name="Oval 69"/>
                <p:cNvSpPr>
                  <a:spLocks noChangeArrowheads="1"/>
                </p:cNvSpPr>
                <p:nvPr/>
              </p:nvSpPr>
              <p:spPr bwMode="auto">
                <a:xfrm>
                  <a:off x="384" y="1524"/>
                  <a:ext cx="420" cy="240"/>
                </a:xfrm>
                <a:prstGeom prst="ellips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 type="none" w="lg" len="lg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7666" name="Text Box 56"/>
            <p:cNvSpPr txBox="1">
              <a:spLocks noChangeArrowheads="1"/>
            </p:cNvSpPr>
            <p:nvPr/>
          </p:nvSpPr>
          <p:spPr bwMode="auto">
            <a:xfrm>
              <a:off x="1293" y="2766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accent2"/>
                  </a:solidFill>
                </a:rPr>
                <a:t>2000</a:t>
              </a:r>
              <a:endParaRPr lang="en-US" altLang="zh-CN" sz="2000">
                <a:solidFill>
                  <a:schemeClr val="accent2"/>
                </a:solidFill>
              </a:endParaRPr>
            </a:p>
          </p:txBody>
        </p:sp>
      </p:grpSp>
      <p:sp>
        <p:nvSpPr>
          <p:cNvPr id="11330" name="Text Box 66"/>
          <p:cNvSpPr txBox="1">
            <a:spLocks noChangeArrowheads="1"/>
          </p:cNvSpPr>
          <p:nvPr/>
        </p:nvSpPr>
        <p:spPr bwMode="auto">
          <a:xfrm>
            <a:off x="2710001" y="3116263"/>
            <a:ext cx="307975" cy="396875"/>
          </a:xfrm>
          <a:prstGeom prst="rect">
            <a:avLst/>
          </a:prstGeom>
          <a:solidFill>
            <a:srgbClr val="DDDDDD"/>
          </a:solidFill>
          <a:ln w="38100">
            <a:noFill/>
            <a:miter lim="800000"/>
            <a:headEnd type="none" w="lg" len="lg"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en-US" altLang="zh-CN" sz="2000">
                <a:solidFill>
                  <a:srgbClr val="0000FF"/>
                </a:solidFill>
              </a:rPr>
              <a:t>3</a:t>
            </a:r>
            <a:endParaRPr lang="en-US" altLang="zh-CN" sz="2000">
              <a:solidFill>
                <a:srgbClr val="0000FF"/>
              </a:solidFill>
            </a:endParaRPr>
          </a:p>
        </p:txBody>
      </p:sp>
      <p:sp>
        <p:nvSpPr>
          <p:cNvPr id="11332" name="Text Box 68"/>
          <p:cNvSpPr txBox="1">
            <a:spLocks noChangeArrowheads="1"/>
          </p:cNvSpPr>
          <p:nvPr/>
        </p:nvSpPr>
        <p:spPr bwMode="auto">
          <a:xfrm>
            <a:off x="4014926" y="5739279"/>
            <a:ext cx="4586810" cy="402291"/>
          </a:xfrm>
          <a:prstGeom prst="rect">
            <a:avLst/>
          </a:prstGeom>
          <a:solidFill>
            <a:schemeClr val="bg1"/>
          </a:solidFill>
          <a:ln w="38100">
            <a:solidFill>
              <a:srgbClr val="339966"/>
            </a:solidFill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例：*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i_pointer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sz="2000" dirty="0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;   ----</a:t>
            </a:r>
            <a:r>
              <a:rPr lang="zh-CN" altLang="zh-CN" sz="2000" dirty="0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间接访问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334" name="Oval 70"/>
          <p:cNvSpPr>
            <a:spLocks noChangeArrowheads="1"/>
          </p:cNvSpPr>
          <p:nvPr/>
        </p:nvSpPr>
        <p:spPr bwMode="auto">
          <a:xfrm>
            <a:off x="2540138" y="4743450"/>
            <a:ext cx="666750" cy="381000"/>
          </a:xfrm>
          <a:prstGeom prst="ellipse">
            <a:avLst/>
          </a:prstGeom>
          <a:noFill/>
          <a:ln w="38100">
            <a:solidFill>
              <a:srgbClr val="FF9900"/>
            </a:solidFill>
            <a:round/>
            <a:headEnd type="none" w="lg" len="lg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1335" name="Line 71"/>
          <p:cNvSpPr>
            <a:spLocks noChangeShapeType="1"/>
          </p:cNvSpPr>
          <p:nvPr/>
        </p:nvSpPr>
        <p:spPr bwMode="auto">
          <a:xfrm flipH="1">
            <a:off x="1054238" y="5010150"/>
            <a:ext cx="14859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 type="none" w="lg" len="lg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1336" name="Line 72"/>
          <p:cNvSpPr>
            <a:spLocks noChangeShapeType="1"/>
          </p:cNvSpPr>
          <p:nvPr/>
        </p:nvSpPr>
        <p:spPr bwMode="auto">
          <a:xfrm flipV="1">
            <a:off x="1092338" y="2971800"/>
            <a:ext cx="0" cy="203835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 type="none" w="lg" len="lg"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1337" name="Line 73"/>
          <p:cNvSpPr>
            <a:spLocks noChangeShapeType="1"/>
          </p:cNvSpPr>
          <p:nvPr/>
        </p:nvSpPr>
        <p:spPr bwMode="auto">
          <a:xfrm flipV="1">
            <a:off x="6350138" y="3352800"/>
            <a:ext cx="0" cy="24384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 type="none" w="lg" len="lg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1339" name="Text Box 75"/>
          <p:cNvSpPr txBox="1">
            <a:spLocks noChangeArrowheads="1"/>
          </p:cNvSpPr>
          <p:nvPr/>
        </p:nvSpPr>
        <p:spPr bwMode="auto">
          <a:xfrm>
            <a:off x="2589351" y="3154363"/>
            <a:ext cx="434975" cy="396875"/>
          </a:xfrm>
          <a:prstGeom prst="rect">
            <a:avLst/>
          </a:prstGeom>
          <a:solidFill>
            <a:srgbClr val="DDDDDD"/>
          </a:solidFill>
          <a:ln w="38100">
            <a:noFill/>
            <a:miter lim="800000"/>
            <a:headEnd type="none" w="lg" len="lg"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en-US" altLang="zh-CN" sz="2000">
                <a:solidFill>
                  <a:srgbClr val="FF9900"/>
                </a:solidFill>
              </a:rPr>
              <a:t>20</a:t>
            </a:r>
            <a:endParaRPr lang="en-US" altLang="zh-CN" sz="2000"/>
          </a:p>
        </p:txBody>
      </p:sp>
      <p:grpSp>
        <p:nvGrpSpPr>
          <p:cNvPr id="6" name="Group 67"/>
          <p:cNvGrpSpPr/>
          <p:nvPr/>
        </p:nvGrpSpPr>
        <p:grpSpPr bwMode="auto">
          <a:xfrm>
            <a:off x="3264038" y="2800350"/>
            <a:ext cx="3371850" cy="495300"/>
            <a:chOff x="1752" y="1548"/>
            <a:chExt cx="2124" cy="312"/>
          </a:xfrm>
        </p:grpSpPr>
        <p:sp>
          <p:nvSpPr>
            <p:cNvPr id="27663" name="Line 64"/>
            <p:cNvSpPr>
              <a:spLocks noChangeShapeType="1"/>
            </p:cNvSpPr>
            <p:nvPr/>
          </p:nvSpPr>
          <p:spPr bwMode="auto">
            <a:xfrm>
              <a:off x="3876" y="1548"/>
              <a:ext cx="0" cy="300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 type="none" w="lg" len="lg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7664" name="Line 65"/>
            <p:cNvSpPr>
              <a:spLocks noChangeShapeType="1"/>
            </p:cNvSpPr>
            <p:nvPr/>
          </p:nvSpPr>
          <p:spPr bwMode="auto">
            <a:xfrm flipH="1">
              <a:off x="1752" y="1860"/>
              <a:ext cx="2124" cy="0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 type="none" w="lg" len="lg"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11338" name="Line 74"/>
          <p:cNvSpPr>
            <a:spLocks noChangeShapeType="1"/>
          </p:cNvSpPr>
          <p:nvPr/>
        </p:nvSpPr>
        <p:spPr bwMode="auto">
          <a:xfrm flipH="1">
            <a:off x="3302138" y="3371850"/>
            <a:ext cx="30480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 type="none" w="lg" len="lg"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7661" name="Rectangle 80"/>
          <p:cNvSpPr>
            <a:spLocks noChangeArrowheads="1"/>
          </p:cNvSpPr>
          <p:nvPr/>
        </p:nvSpPr>
        <p:spPr bwMode="auto">
          <a:xfrm>
            <a:off x="1051615" y="1030219"/>
            <a:ext cx="7641811" cy="9382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直接访问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：按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变量地址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存取变量值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间接访问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：通过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存放变量地址的变量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去访问变量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Rectangle 9"/>
          <p:cNvSpPr txBox="1">
            <a:spLocks noChangeArrowheads="1"/>
          </p:cNvSpPr>
          <p:nvPr/>
        </p:nvSpPr>
        <p:spPr bwMode="auto">
          <a:xfrm>
            <a:off x="1083117" y="331304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4. </a:t>
            </a:r>
            <a:r>
              <a:rPr lang="zh-CN" altLang="en-US" dirty="0">
                <a:ea typeface="宋体" panose="02010600030101010101" pitchFamily="2" charset="-122"/>
              </a:rPr>
              <a:t>直接访问与间接访问</a:t>
            </a:r>
            <a:endParaRPr lang="en-US" altLang="zh-CN" sz="4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13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9" grpId="0" animBg="1" autoUpdateAnimBg="0"/>
      <p:bldP spid="11330" grpId="0" animBg="1" autoUpdateAnimBg="0"/>
      <p:bldP spid="11332" grpId="0" animBg="1" autoUpdateAnimBg="0"/>
      <p:bldP spid="11334" grpId="0" animBg="1"/>
      <p:bldP spid="11335" grpId="0" animBg="1"/>
      <p:bldP spid="11336" grpId="0" animBg="1"/>
      <p:bldP spid="11337" grpId="0" animBg="1"/>
      <p:bldP spid="11339" grpId="0" animBg="1" autoUpdateAnimBg="0"/>
      <p:bldP spid="1133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72"/>
          <p:cNvSpPr txBox="1">
            <a:spLocks noChangeArrowheads="1"/>
          </p:cNvSpPr>
          <p:nvPr/>
        </p:nvSpPr>
        <p:spPr bwMode="auto">
          <a:xfrm>
            <a:off x="1055688" y="65088"/>
            <a:ext cx="7958137" cy="101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eaLnBrk="1" hangingPunct="1"/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复习：辨别如下变量的意义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698500" y="1181100"/>
          <a:ext cx="8293100" cy="48992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01775"/>
                <a:gridCol w="6491325"/>
              </a:tblGrid>
              <a:tr h="447484"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变量定义</a:t>
                      </a:r>
                      <a:endParaRPr lang="zh-CN" altLang="en-US" sz="2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变量意义</a:t>
                      </a:r>
                      <a:endParaRPr lang="zh-CN" altLang="en-US" sz="2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547632">
                <a:tc>
                  <a:txBody>
                    <a:bodyPr/>
                    <a:lstStyle/>
                    <a:p>
                      <a:r>
                        <a:rPr lang="en-US" altLang="zh-CN" sz="2400" b="1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 p;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b="1" dirty="0"/>
                    </a:p>
                  </a:txBody>
                  <a:tcPr/>
                </a:tc>
              </a:tr>
              <a:tr h="5476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 err="1"/>
                        <a:t>int</a:t>
                      </a:r>
                      <a:r>
                        <a:rPr lang="en-US" altLang="zh-CN" sz="2400" b="1" dirty="0"/>
                        <a:t> *p;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400" b="1" dirty="0"/>
                    </a:p>
                  </a:txBody>
                  <a:tcPr/>
                </a:tc>
              </a:tr>
              <a:tr h="5476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 err="1"/>
                        <a:t>int</a:t>
                      </a:r>
                      <a:r>
                        <a:rPr lang="en-US" altLang="zh-CN" sz="2400" b="1" dirty="0"/>
                        <a:t> p[3];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400" b="1" dirty="0"/>
                    </a:p>
                  </a:txBody>
                  <a:tcPr/>
                </a:tc>
              </a:tr>
              <a:tr h="5476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 err="1"/>
                        <a:t>int</a:t>
                      </a:r>
                      <a:r>
                        <a:rPr lang="en-US" altLang="zh-CN" sz="2400" b="1" dirty="0"/>
                        <a:t> *p[3];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400" b="1" dirty="0"/>
                    </a:p>
                  </a:txBody>
                  <a:tcPr/>
                </a:tc>
              </a:tr>
              <a:tr h="5476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 err="1"/>
                        <a:t>int</a:t>
                      </a:r>
                      <a:r>
                        <a:rPr lang="en-US" altLang="zh-CN" sz="2400" b="1" dirty="0"/>
                        <a:t> (*p)[3];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400" b="1" dirty="0"/>
                    </a:p>
                  </a:txBody>
                  <a:tcPr/>
                </a:tc>
              </a:tr>
              <a:tr h="5476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 err="1"/>
                        <a:t>int</a:t>
                      </a:r>
                      <a:r>
                        <a:rPr lang="en-US" altLang="zh-CN" sz="2400" b="1" dirty="0"/>
                        <a:t> **p;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400" b="1" dirty="0"/>
                    </a:p>
                  </a:txBody>
                  <a:tcPr/>
                </a:tc>
              </a:tr>
              <a:tr h="5476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 err="1"/>
                        <a:t>int</a:t>
                      </a:r>
                      <a:r>
                        <a:rPr lang="en-US" altLang="zh-CN" sz="2400" b="1" dirty="0"/>
                        <a:t> p(</a:t>
                      </a:r>
                      <a:r>
                        <a:rPr lang="en-US" altLang="zh-CN" sz="2400" b="1" dirty="0" err="1"/>
                        <a:t>int</a:t>
                      </a:r>
                      <a:r>
                        <a:rPr lang="en-US" altLang="zh-CN" sz="2400" b="1" dirty="0"/>
                        <a:t>);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400" b="1" dirty="0"/>
                    </a:p>
                  </a:txBody>
                  <a:tcPr/>
                </a:tc>
              </a:tr>
              <a:tr h="5476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 err="1"/>
                        <a:t>int</a:t>
                      </a:r>
                      <a:r>
                        <a:rPr lang="en-US" altLang="zh-CN" sz="2400" b="1" dirty="0"/>
                        <a:t> (*p)(</a:t>
                      </a:r>
                      <a:r>
                        <a:rPr lang="en-US" altLang="zh-CN" sz="2400" b="1" dirty="0" err="1"/>
                        <a:t>int</a:t>
                      </a:r>
                      <a:r>
                        <a:rPr lang="en-US" altLang="zh-CN" sz="2400" b="1" dirty="0"/>
                        <a:t>);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 Box 26"/>
          <p:cNvSpPr txBox="1">
            <a:spLocks noChangeArrowheads="1"/>
          </p:cNvSpPr>
          <p:nvPr/>
        </p:nvSpPr>
        <p:spPr bwMode="auto">
          <a:xfrm>
            <a:off x="2581942" y="1764000"/>
            <a:ext cx="2228495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定义整型变量</a:t>
            </a:r>
            <a:r>
              <a:rPr lang="en-US" altLang="zh-CN" sz="2400" dirty="0" err="1">
                <a:latin typeface="+mn-ea"/>
              </a:rPr>
              <a:t>p</a:t>
            </a:r>
            <a:endParaRPr lang="en-US" altLang="zh-CN" sz="2400" dirty="0">
              <a:latin typeface="+mn-ea"/>
            </a:endParaRPr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2581942" y="2304000"/>
            <a:ext cx="4084773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dirty="0">
                <a:latin typeface="+mn-ea"/>
              </a:rPr>
              <a:t>p</a:t>
            </a:r>
            <a:r>
              <a:rPr lang="zh-CN" altLang="en-US" sz="2400" dirty="0">
                <a:latin typeface="+mn-ea"/>
              </a:rPr>
              <a:t>为指向整型数据的指针变量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4" name="Text Box 26"/>
          <p:cNvSpPr txBox="1">
            <a:spLocks noChangeArrowheads="1"/>
          </p:cNvSpPr>
          <p:nvPr/>
        </p:nvSpPr>
        <p:spPr bwMode="auto">
          <a:xfrm>
            <a:off x="2581942" y="2844000"/>
            <a:ext cx="396294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dirty="0"/>
              <a:t>定义含</a:t>
            </a:r>
            <a:r>
              <a:rPr lang="en-US" altLang="zh-CN" sz="2400" dirty="0"/>
              <a:t>3</a:t>
            </a:r>
            <a:r>
              <a:rPr lang="zh-CN" altLang="zh-CN" sz="2400" dirty="0"/>
              <a:t>个元素的整型数组</a:t>
            </a:r>
            <a:r>
              <a:rPr lang="en-US" altLang="zh-CN" sz="2400" dirty="0"/>
              <a:t>p</a:t>
            </a:r>
            <a:endParaRPr lang="en-US" altLang="zh-CN" sz="2400" dirty="0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2581942" y="3374381"/>
            <a:ext cx="643798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dirty="0"/>
              <a:t>3</a:t>
            </a:r>
            <a:r>
              <a:rPr lang="zh-CN" altLang="zh-CN" sz="2400" dirty="0"/>
              <a:t>个指向整型数据的指针变量组成的指针数组</a:t>
            </a:r>
            <a:r>
              <a:rPr lang="en-US" altLang="zh-CN" sz="2400" dirty="0"/>
              <a:t>p</a:t>
            </a:r>
            <a:endParaRPr lang="en-US" altLang="zh-CN" sz="2400" dirty="0"/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2581942" y="3907781"/>
            <a:ext cx="643798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dirty="0"/>
              <a:t>p</a:t>
            </a:r>
            <a:r>
              <a:rPr lang="zh-CN" altLang="zh-CN" sz="2400" dirty="0"/>
              <a:t>为指向含</a:t>
            </a:r>
            <a:r>
              <a:rPr lang="en-US" altLang="zh-CN" sz="2400" dirty="0"/>
              <a:t>3</a:t>
            </a:r>
            <a:r>
              <a:rPr lang="zh-CN" altLang="zh-CN" sz="2400" dirty="0"/>
              <a:t>个元素的一维整型数组的指针变量</a:t>
            </a:r>
            <a:endParaRPr lang="zh-CN" altLang="en-US" sz="2400" dirty="0"/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2581942" y="4466581"/>
            <a:ext cx="253787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dirty="0"/>
              <a:t>p</a:t>
            </a:r>
            <a:r>
              <a:rPr lang="zh-CN" altLang="zh-CN" sz="2400" dirty="0"/>
              <a:t>为</a:t>
            </a:r>
            <a:r>
              <a:rPr lang="zh-CN" altLang="en-US" sz="2400" dirty="0"/>
              <a:t>二级指针变量</a:t>
            </a:r>
            <a:endParaRPr lang="zh-CN" altLang="en-US" sz="2400" dirty="0"/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2581942" y="5050781"/>
            <a:ext cx="315663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dirty="0"/>
              <a:t>p</a:t>
            </a:r>
            <a:r>
              <a:rPr lang="zh-CN" altLang="zh-CN" sz="2400" dirty="0"/>
              <a:t>为返回整型数的函数</a:t>
            </a:r>
            <a:endParaRPr lang="zh-CN" altLang="en-US" sz="2400" dirty="0"/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2581942" y="5533381"/>
            <a:ext cx="6250429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dirty="0"/>
              <a:t>p</a:t>
            </a:r>
            <a:r>
              <a:rPr lang="zh-CN" altLang="zh-CN" sz="2400" dirty="0"/>
              <a:t>为指向函数的指针变量，该函数返回整型数</a:t>
            </a:r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1076873" y="1228397"/>
          <a:ext cx="7341914" cy="27086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11803"/>
                <a:gridCol w="4430111"/>
              </a:tblGrid>
              <a:tr h="447484"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变量定义</a:t>
                      </a:r>
                      <a:endParaRPr lang="zh-CN" altLang="en-US" sz="2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变量意义</a:t>
                      </a:r>
                      <a:endParaRPr lang="zh-CN" altLang="en-US" sz="2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547632">
                <a:tc>
                  <a:txBody>
                    <a:bodyPr/>
                    <a:lstStyle/>
                    <a:p>
                      <a:r>
                        <a:rPr lang="en-US" altLang="zh-CN" sz="24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  </a:t>
                      </a:r>
                      <a:r>
                        <a:rPr lang="en-US" altLang="zh-CN" sz="2400" b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24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*p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b="1" dirty="0"/>
                    </a:p>
                  </a:txBody>
                  <a:tcPr/>
                </a:tc>
              </a:tr>
              <a:tr h="5476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 err="1"/>
                        <a:t>int</a:t>
                      </a:r>
                      <a:r>
                        <a:rPr lang="en-US" altLang="zh-CN" sz="2400" b="1" dirty="0"/>
                        <a:t> const   *p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400" b="1" dirty="0"/>
                    </a:p>
                  </a:txBody>
                  <a:tcPr/>
                </a:tc>
              </a:tr>
              <a:tr h="5476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/>
                        <a:t>int * const p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400" b="1" dirty="0"/>
                    </a:p>
                  </a:txBody>
                  <a:tcPr/>
                </a:tc>
              </a:tr>
              <a:tr h="5476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/>
                        <a:t>const  </a:t>
                      </a:r>
                      <a:r>
                        <a:rPr lang="en-US" altLang="zh-CN" sz="2400" b="1" dirty="0" err="1"/>
                        <a:t>int</a:t>
                      </a:r>
                      <a:r>
                        <a:rPr lang="en-US" altLang="zh-CN" sz="2400" b="1" dirty="0"/>
                        <a:t> * const p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 Box 26"/>
          <p:cNvSpPr txBox="1">
            <a:spLocks noChangeArrowheads="1"/>
          </p:cNvSpPr>
          <p:nvPr/>
        </p:nvSpPr>
        <p:spPr bwMode="auto">
          <a:xfrm>
            <a:off x="4068000" y="1800000"/>
            <a:ext cx="3222357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dirty="0">
                <a:latin typeface="+mn-ea"/>
              </a:rPr>
              <a:t>p</a:t>
            </a:r>
            <a:r>
              <a:rPr lang="zh-CN" altLang="en-US" sz="2400" dirty="0">
                <a:latin typeface="+mn-ea"/>
              </a:rPr>
              <a:t>为指向</a:t>
            </a:r>
            <a:r>
              <a:rPr lang="en-US" altLang="zh-CN" sz="2400" dirty="0" err="1">
                <a:latin typeface="+mn-ea"/>
              </a:rPr>
              <a:t>int</a:t>
            </a:r>
            <a:r>
              <a:rPr lang="zh-CN" altLang="en-US" sz="2400" dirty="0">
                <a:latin typeface="+mn-ea"/>
              </a:rPr>
              <a:t>常量的指针</a:t>
            </a:r>
            <a:endParaRPr lang="en-US" altLang="zh-CN" sz="2400" dirty="0">
              <a:latin typeface="+mn-ea"/>
            </a:endParaRPr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4068000" y="2340000"/>
            <a:ext cx="803425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同上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4" name="Text Box 26"/>
          <p:cNvSpPr txBox="1">
            <a:spLocks noChangeArrowheads="1"/>
          </p:cNvSpPr>
          <p:nvPr/>
        </p:nvSpPr>
        <p:spPr bwMode="auto">
          <a:xfrm>
            <a:off x="4068000" y="2916000"/>
            <a:ext cx="3307317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dirty="0">
                <a:latin typeface="+mn-ea"/>
              </a:rPr>
              <a:t>p</a:t>
            </a:r>
            <a:r>
              <a:rPr lang="zh-CN" altLang="en-US" sz="2400" dirty="0">
                <a:latin typeface="+mn-ea"/>
              </a:rPr>
              <a:t>为</a:t>
            </a:r>
            <a:r>
              <a:rPr lang="zh-CN" altLang="en-US" sz="2400" dirty="0"/>
              <a:t>指向</a:t>
            </a:r>
            <a:r>
              <a:rPr lang="en-US" altLang="zh-CN" sz="2400" dirty="0" err="1"/>
              <a:t>int</a:t>
            </a:r>
            <a:r>
              <a:rPr lang="zh-CN" altLang="en-US" sz="2400" dirty="0"/>
              <a:t>的常量指针 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4068000" y="3420000"/>
            <a:ext cx="3841116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dirty="0"/>
              <a:t>p</a:t>
            </a:r>
            <a:r>
              <a:rPr lang="zh-CN" altLang="en-US" sz="2400" dirty="0"/>
              <a:t>为指向</a:t>
            </a:r>
            <a:r>
              <a:rPr lang="en-US" altLang="zh-CN" sz="2400" dirty="0" err="1"/>
              <a:t>int</a:t>
            </a:r>
            <a:r>
              <a:rPr lang="zh-CN" altLang="en-US" sz="2400" dirty="0"/>
              <a:t>常量的常量指针</a:t>
            </a:r>
            <a:endParaRPr lang="en-US" altLang="zh-CN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054100" y="1043377"/>
            <a:ext cx="7833046" cy="2305998"/>
          </a:xfrm>
        </p:spPr>
        <p:txBody>
          <a:bodyPr/>
          <a:lstStyle/>
          <a:p>
            <a:pPr marL="0" indent="0" eaLnBrk="1" hangingPunct="1">
              <a:buClr>
                <a:schemeClr val="accent2"/>
              </a:buClr>
              <a:buNone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   设有说明语句：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     int a[3][4]={1,2,3,4,5,6,7,8,9,10,11,12}; 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     int *p=&amp;a[0][0];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能够正确表示数组元素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a[2][2]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的表达式为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____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课堂练习：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4275" y="5814623"/>
            <a:ext cx="2269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</a:rPr>
              <a:t>答案</a:t>
            </a:r>
            <a:r>
              <a:rPr lang="en-US" altLang="zh-CN" sz="2800" dirty="0">
                <a:solidFill>
                  <a:srgbClr val="FF0000"/>
                </a:solidFill>
                <a:latin typeface="宋体" panose="02010600030101010101" pitchFamily="2" charset="-122"/>
              </a:rPr>
              <a:t>: D</a:t>
            </a:r>
            <a:endParaRPr lang="zh-CN" altLang="en-US" sz="2800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1184275" y="3349375"/>
            <a:ext cx="3786348" cy="2305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A.  *(*(p+2)+2)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B.  *(p[2]+2)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C.  p[2][2]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D.  *(p+2*4+2)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054100" y="1043377"/>
            <a:ext cx="7766343" cy="3669300"/>
          </a:xfrm>
        </p:spPr>
        <p:txBody>
          <a:bodyPr/>
          <a:lstStyle/>
          <a:p>
            <a:pPr marL="0" indent="0" eaLnBrk="1" hangingPunct="1">
              <a:buClr>
                <a:schemeClr val="accent2"/>
              </a:buClr>
              <a:buNone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有如下程序：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     int  main(){  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        char s[]="</a:t>
            </a:r>
            <a:r>
              <a:rPr lang="en-US" altLang="zh-CN" sz="2800" dirty="0" err="1">
                <a:solidFill>
                  <a:schemeClr val="tx1"/>
                </a:solidFill>
                <a:ea typeface="宋体" panose="02010600030101010101" pitchFamily="2" charset="-122"/>
              </a:rPr>
              <a:t>abcd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",*p;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        for(p=s+1;p&lt;s+4;p++)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              </a:t>
            </a:r>
            <a:r>
              <a:rPr lang="en-US" altLang="zh-CN" sz="2800" dirty="0" err="1">
                <a:solidFill>
                  <a:schemeClr val="tx1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&lt;&lt;p;  }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该程序的输出结果为：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__________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 A.  </a:t>
            </a:r>
            <a:r>
              <a:rPr lang="en-US" altLang="zh-CN" sz="2800" dirty="0" err="1">
                <a:solidFill>
                  <a:schemeClr val="tx1"/>
                </a:solidFill>
                <a:ea typeface="宋体" panose="02010600030101010101" pitchFamily="2" charset="-122"/>
              </a:rPr>
              <a:t>abcdbcdcdd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         B.  </a:t>
            </a:r>
            <a:r>
              <a:rPr lang="en-US" altLang="zh-CN" sz="2800" dirty="0" err="1">
                <a:solidFill>
                  <a:schemeClr val="tx1"/>
                </a:solidFill>
                <a:ea typeface="宋体" panose="02010600030101010101" pitchFamily="2" charset="-122"/>
              </a:rPr>
              <a:t>abcd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 C.  </a:t>
            </a:r>
            <a:r>
              <a:rPr lang="en-US" altLang="zh-CN" sz="2800" dirty="0" err="1">
                <a:solidFill>
                  <a:schemeClr val="tx1"/>
                </a:solidFill>
                <a:ea typeface="宋体" panose="02010600030101010101" pitchFamily="2" charset="-122"/>
              </a:rPr>
              <a:t>bcd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                        D.  </a:t>
            </a:r>
            <a:r>
              <a:rPr lang="en-US" altLang="zh-CN" sz="2800" dirty="0" err="1">
                <a:solidFill>
                  <a:schemeClr val="tx1"/>
                </a:solidFill>
                <a:ea typeface="宋体" panose="02010600030101010101" pitchFamily="2" charset="-122"/>
              </a:rPr>
              <a:t>bcdcdd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课堂练习：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8487" y="5814623"/>
            <a:ext cx="2269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</a:rPr>
              <a:t>答案</a:t>
            </a:r>
            <a:r>
              <a:rPr lang="en-US" altLang="zh-CN" sz="2800" dirty="0">
                <a:solidFill>
                  <a:srgbClr val="FF0000"/>
                </a:solidFill>
                <a:latin typeface="宋体" panose="02010600030101010101" pitchFamily="2" charset="-122"/>
              </a:rPr>
              <a:t>: D</a:t>
            </a:r>
            <a:endParaRPr lang="zh-CN" altLang="en-US" sz="2800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9"/>
          <p:cNvSpPr txBox="1">
            <a:spLocks noChangeArrowheads="1"/>
          </p:cNvSpPr>
          <p:nvPr/>
        </p:nvSpPr>
        <p:spPr bwMode="auto">
          <a:xfrm>
            <a:off x="1096370" y="1111723"/>
            <a:ext cx="7623559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1. </a:t>
            </a:r>
            <a:r>
              <a:rPr lang="zh-CN" altLang="en-US" dirty="0">
                <a:ea typeface="宋体" panose="02010600030101010101" pitchFamily="2" charset="-122"/>
              </a:rPr>
              <a:t>输出语句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0" name="Rectangle 72"/>
          <p:cNvSpPr txBox="1">
            <a:spLocks noChangeArrowheads="1"/>
          </p:cNvSpPr>
          <p:nvPr/>
        </p:nvSpPr>
        <p:spPr bwMode="auto">
          <a:xfrm>
            <a:off x="1055688" y="65088"/>
            <a:ext cx="7958137" cy="101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eaLnBrk="1" hangingPunct="1"/>
            <a:r>
              <a:rPr lang="zh-CN" altLang="en-US" sz="3600" noProof="0" dirty="0">
                <a:solidFill>
                  <a:schemeClr val="tx2"/>
                </a:solidFill>
                <a:latin typeface="+mj-lt"/>
                <a:ea typeface="宋体" panose="02010600030101010101" pitchFamily="2" charset="-122"/>
                <a:cs typeface="+mj-cs"/>
              </a:rPr>
              <a:t>补充内容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61188" y="1752702"/>
            <a:ext cx="7509848" cy="116391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  输出语句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的格式：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&lt;&lt;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表达式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&lt;&lt;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表达式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2&lt;&lt;……&lt;&lt;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表达式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n;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endParaRPr lang="zh-CN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80000" y="3120454"/>
            <a:ext cx="8172000" cy="42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/>
              </a:rPr>
              <a:t>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/>
              </a:rPr>
              <a:t>例如：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/>
              </a:rPr>
              <a:t>     cout&lt;&lt;“x=“&lt;&lt;x;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/>
              </a:rPr>
              <a:t>     cout&lt;&lt;x&lt;&lt;y;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/>
              </a:rPr>
              <a:t>     cout&lt;&lt;</a:t>
            </a:r>
            <a:r>
              <a:rPr lang="en-US" altLang="zh-CN" sz="28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/>
              </a:rPr>
              <a:t>x+y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/>
              </a:rPr>
              <a:t>;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/>
              <a:cs typeface="Times New Roman" panose="02020603050405020304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p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20000"/>
              </a:spcBef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080000" y="5352455"/>
            <a:ext cx="7888221" cy="96281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 输出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换行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cout&lt;&lt;</a:t>
            </a:r>
            <a:r>
              <a:rPr lang="en-US" altLang="zh-CN" sz="28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zh-CN" altLang="en-US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p"/>
            </a:pPr>
            <a:endParaRPr lang="zh-CN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080000" y="1157586"/>
            <a:ext cx="7685996" cy="9297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 设置输出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宽度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setw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(n)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cout&lt;&lt;</a:t>
            </a:r>
            <a:r>
              <a:rPr lang="en-US" altLang="zh-CN" sz="28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setw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(3)&lt;&lt;x;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080000" y="2412000"/>
            <a:ext cx="8028001" cy="9297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 设置输出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填充符号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：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 sz="28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setfill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8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1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   例如：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cout&lt;&lt;</a:t>
            </a:r>
            <a:r>
              <a:rPr lang="en-US" altLang="zh-CN" sz="28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setfill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('0')&lt;&lt;</a:t>
            </a:r>
            <a:r>
              <a:rPr lang="en-US" altLang="zh-CN" sz="28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setw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(2)&lt;&lt;month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113892" y="394138"/>
            <a:ext cx="7509848" cy="56755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以下格式输出均要包含头文件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lang="en-US" altLang="zh-CN" sz="28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iomanip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lang="zh-CN" altLang="zh-CN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1080000" y="3744000"/>
            <a:ext cx="7685996" cy="9297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 设置输出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精度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：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1" indent="-3429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u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有效数字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的位数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8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setprecision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(n)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1" indent="-3429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u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小数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位数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fixed&lt;&lt;</a:t>
            </a:r>
            <a:r>
              <a:rPr lang="en-US" altLang="zh-CN" sz="28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setprecision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(n)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cout&lt;&lt;</a:t>
            </a:r>
            <a:r>
              <a:rPr lang="en-US" altLang="zh-CN" sz="28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setprecision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(2)&lt;&lt;x;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        cout&lt;&lt;fixed&lt;&lt;</a:t>
            </a:r>
            <a:r>
              <a:rPr lang="en-US" altLang="zh-CN" sz="28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setprecision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(2)&lt;&lt;x;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9"/>
          <p:cNvSpPr txBox="1">
            <a:spLocks noChangeArrowheads="1"/>
          </p:cNvSpPr>
          <p:nvPr/>
        </p:nvSpPr>
        <p:spPr bwMode="auto">
          <a:xfrm>
            <a:off x="1096370" y="1111723"/>
            <a:ext cx="7623559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2. </a:t>
            </a:r>
            <a:r>
              <a:rPr lang="zh-CN" altLang="en-US" dirty="0">
                <a:ea typeface="宋体" panose="02010600030101010101" pitchFamily="2" charset="-122"/>
              </a:rPr>
              <a:t>输入语句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61188" y="1752702"/>
            <a:ext cx="7446784" cy="116391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  使用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接受用户从键盘输入的数据。格式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en-US" altLang="zh-CN" sz="28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&gt;&gt;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变量名；</a:t>
            </a:r>
            <a:endParaRPr lang="zh-CN" altLang="zh-CN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80000" y="3120454"/>
            <a:ext cx="5998717" cy="1672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/>
              </a:rPr>
              <a:t>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/>
              </a:rPr>
              <a:t>例如：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/>
              </a:rPr>
              <a:t>     </a:t>
            </a:r>
            <a:r>
              <a:rPr lang="en-US" altLang="zh-CN" sz="28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/>
              </a:rPr>
              <a:t>cin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/>
              </a:rPr>
              <a:t>&gt;&gt;x;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/>
              </a:rPr>
              <a:t>     cout&gt;&gt;x&gt;&gt;y;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20000"/>
              </a:spcBef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080000" y="4896000"/>
            <a:ext cx="7462551" cy="96281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注意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将键盘输入的数据存入到变量，自动跳过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输入流中的空格、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tab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键、换行符等空白字符。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080000" y="1116000"/>
            <a:ext cx="7685996" cy="9297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 若想输入</a:t>
            </a:r>
            <a:r>
              <a:rPr lang="zh-CN" altLang="zh-CN" sz="2800" dirty="0"/>
              <a:t>包含空格的字符串</a:t>
            </a:r>
            <a:r>
              <a:rPr lang="zh-CN" altLang="en-US" sz="2800" dirty="0"/>
              <a:t>，使用</a:t>
            </a:r>
            <a:r>
              <a:rPr lang="en-US" altLang="zh-CN" sz="28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getline</a:t>
            </a:r>
            <a:r>
              <a:rPr lang="zh-CN" altLang="en-US" sz="2800" dirty="0"/>
              <a:t>。</a:t>
            </a:r>
            <a:endParaRPr lang="zh-CN" altLang="zh-CN" sz="2800" dirty="0"/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char s[20];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        </a:t>
            </a:r>
            <a:r>
              <a:rPr lang="en-US" altLang="zh-CN" sz="28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cin.getline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(s,20);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或：  </a:t>
            </a:r>
            <a:r>
              <a:rPr lang="en-US" altLang="zh-CN" sz="28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string s;</a:t>
            </a:r>
            <a:endParaRPr lang="en-US" altLang="zh-CN" sz="2800" dirty="0">
              <a:solidFill>
                <a:srgbClr val="007E3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altLang="zh-CN" sz="28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         </a:t>
            </a:r>
            <a:r>
              <a:rPr lang="en-US" altLang="zh-CN" sz="2800" dirty="0" err="1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getline</a:t>
            </a:r>
            <a:r>
              <a:rPr lang="en-US" altLang="zh-CN" sz="28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800" dirty="0" err="1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cin,s</a:t>
            </a:r>
            <a:r>
              <a:rPr lang="en-US" altLang="zh-CN" sz="28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lang="en-US" altLang="zh-CN" sz="2800" dirty="0">
              <a:solidFill>
                <a:srgbClr val="007E3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080000" y="3924000"/>
            <a:ext cx="7476208" cy="9297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 若想把从键盘上输入的每一个字符，包括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空格和回车键都作为一个输入字符赋给字符型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变量时，使用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get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zh-CN" sz="2800" dirty="0"/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char  c1;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         </a:t>
            </a:r>
            <a:r>
              <a:rPr lang="en-US" altLang="zh-CN" sz="28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cin.get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(c1);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91" name="WordArt 491"/>
          <p:cNvSpPr>
            <a:spLocks noChangeArrowheads="1" noChangeShapeType="1" noTextEdit="1"/>
          </p:cNvSpPr>
          <p:nvPr/>
        </p:nvSpPr>
        <p:spPr bwMode="gray">
          <a:xfrm>
            <a:off x="3556000" y="1739900"/>
            <a:ext cx="5222875" cy="7461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125"/>
              </a:avLst>
            </a:prstTxWarp>
          </a:bodyPr>
          <a:lstStyle/>
          <a:p>
            <a:pPr algn="ctr"/>
            <a:r>
              <a:rPr lang="zh-CN" altLang="en-US" sz="3600" kern="10">
                <a:ln w="25400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rgbClr val="3A265E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effectLst>
                  <a:prstShdw prst="shdw13" dist="53882" dir="2700000">
                    <a:srgbClr val="000000">
                      <a:alpha val="50000"/>
                    </a:srgbClr>
                  </a:prstShdw>
                </a:effectLst>
                <a:latin typeface="+mn-ea"/>
                <a:cs typeface="+mn-ea"/>
              </a:rPr>
              <a:t>谢谢</a:t>
            </a:r>
            <a:endParaRPr lang="zh-CN" altLang="en-US" sz="3600" kern="10">
              <a:ln w="25400">
                <a:solidFill>
                  <a:schemeClr val="bg1"/>
                </a:solidFill>
                <a:round/>
              </a:ln>
              <a:gradFill rotWithShape="1">
                <a:gsLst>
                  <a:gs pos="0">
                    <a:srgbClr val="3A265E"/>
                  </a:gs>
                  <a:gs pos="100000">
                    <a:schemeClr val="accent1"/>
                  </a:gs>
                </a:gsLst>
                <a:lin ang="5400000" scaled="1"/>
              </a:gradFill>
              <a:effectLst>
                <a:prstShdw prst="shdw13" dist="53882" dir="2700000">
                  <a:srgbClr val="000000">
                    <a:alpha val="50000"/>
                  </a:srgbClr>
                </a:prstShdw>
              </a:effectLst>
              <a:latin typeface="+mn-ea"/>
              <a:cs typeface="+mn-ea"/>
            </a:endParaRPr>
          </a:p>
        </p:txBody>
      </p:sp>
      <p:grpSp>
        <p:nvGrpSpPr>
          <p:cNvPr id="26112" name="Group 512"/>
          <p:cNvGrpSpPr/>
          <p:nvPr/>
        </p:nvGrpSpPr>
        <p:grpSpPr bwMode="auto">
          <a:xfrm>
            <a:off x="5932488" y="5632450"/>
            <a:ext cx="669925" cy="654050"/>
            <a:chOff x="4027" y="3016"/>
            <a:chExt cx="515" cy="505"/>
          </a:xfrm>
        </p:grpSpPr>
        <p:sp>
          <p:nvSpPr>
            <p:cNvPr id="26113" name="Oval 513"/>
            <p:cNvSpPr>
              <a:spLocks noChangeArrowheads="1"/>
            </p:cNvSpPr>
            <p:nvPr/>
          </p:nvSpPr>
          <p:spPr bwMode="gray">
            <a:xfrm>
              <a:off x="4027" y="3016"/>
              <a:ext cx="515" cy="50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431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431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pic>
          <p:nvPicPr>
            <p:cNvPr id="87051" name="Picture 514" descr="sphere_highlight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46" y="3018"/>
              <a:ext cx="47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6115" name="Group 515"/>
          <p:cNvGrpSpPr/>
          <p:nvPr/>
        </p:nvGrpSpPr>
        <p:grpSpPr bwMode="auto">
          <a:xfrm>
            <a:off x="7323138" y="5181600"/>
            <a:ext cx="349250" cy="339725"/>
            <a:chOff x="4027" y="3016"/>
            <a:chExt cx="515" cy="505"/>
          </a:xfrm>
        </p:grpSpPr>
        <p:sp>
          <p:nvSpPr>
            <p:cNvPr id="26116" name="Oval 516"/>
            <p:cNvSpPr>
              <a:spLocks noChangeArrowheads="1"/>
            </p:cNvSpPr>
            <p:nvPr/>
          </p:nvSpPr>
          <p:spPr bwMode="gray">
            <a:xfrm>
              <a:off x="4027" y="3016"/>
              <a:ext cx="515" cy="505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44314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431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pic>
          <p:nvPicPr>
            <p:cNvPr id="87049" name="Picture 517" descr="sphere_highligh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46" y="3018"/>
              <a:ext cx="47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118" name="Oval 518"/>
          <p:cNvSpPr>
            <a:spLocks noChangeArrowheads="1"/>
          </p:cNvSpPr>
          <p:nvPr/>
        </p:nvSpPr>
        <p:spPr bwMode="gray">
          <a:xfrm>
            <a:off x="4113213" y="5138738"/>
            <a:ext cx="1082675" cy="1071562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28575" algn="ctr">
            <a:solidFill>
              <a:schemeClr val="bg1">
                <a:alpha val="70195"/>
              </a:schemeClr>
            </a:solidFill>
            <a:rou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6119" name="Oval 519"/>
          <p:cNvSpPr>
            <a:spLocks noChangeArrowheads="1"/>
          </p:cNvSpPr>
          <p:nvPr/>
        </p:nvSpPr>
        <p:spPr bwMode="gray">
          <a:xfrm>
            <a:off x="581025" y="723900"/>
            <a:ext cx="2759075" cy="2730500"/>
          </a:xfrm>
          <a:prstGeom prst="ellipse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 w="76200" algn="ctr">
            <a:solidFill>
              <a:schemeClr val="bg1">
                <a:alpha val="70195"/>
              </a:schemeClr>
            </a:solidFill>
            <a:rou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6120" name="Oval 520"/>
          <p:cNvSpPr>
            <a:spLocks noChangeArrowheads="1"/>
          </p:cNvSpPr>
          <p:nvPr/>
        </p:nvSpPr>
        <p:spPr bwMode="gray">
          <a:xfrm>
            <a:off x="2003425" y="3657600"/>
            <a:ext cx="1911350" cy="1892300"/>
          </a:xfrm>
          <a:prstGeom prst="ellipse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57150" algn="ctr">
            <a:solidFill>
              <a:schemeClr val="bg1">
                <a:alpha val="70195"/>
              </a:schemeClr>
            </a:solidFill>
            <a:rou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6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6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7" presetClass="path" presetSubtype="0" accel="50000" decel="5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0.0559 -0.10479 C 0.0559 -0.10456 0.05156 -0.05136 0.0401 -0.02661 C 0.02864 -0.00185 -0.00226 0.00462 -0.0184 -0.00579 " pathEditMode="relative" rAng="0" ptsTypes="fsf">
                                      <p:cBhvr>
                                        <p:cTn id="14" dur="1000" fill="hold"/>
                                        <p:tgtEl>
                                          <p:spTgt spid="26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5" y="545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7" presetClass="path" presetSubtype="0" accel="50000" decel="5000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0.14236 -0.15476 C 0.14236 -0.15452 0.12535 -0.04603 0.10382 -0.01758 C 0.08229 0.01087 0.00382 0.02244 -0.0342 0.01874 " pathEditMode="relative" rAng="0" ptsTypes="fsf">
                                      <p:cBhvr>
                                        <p:cTn id="21" dur="1000" fill="hold"/>
                                        <p:tgtEl>
                                          <p:spTgt spid="26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37" y="88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6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0" y="1763995"/>
            <a:ext cx="8650564" cy="11160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1143000" lvl="2" indent="-228600" eaLnBrk="1" hangingPunct="1">
              <a:spcBef>
                <a:spcPct val="20000"/>
              </a:spcBef>
            </a:pP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一般形式：</a:t>
            </a:r>
            <a:endPara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43000" lvl="2" indent="-228600" eaLnBrk="1" hangingPunct="1">
              <a:spcBef>
                <a:spcPct val="20000"/>
              </a:spcBef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存储类型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][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const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en-US" altLang="zh-CN" sz="28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数据类型</a:t>
            </a:r>
            <a:r>
              <a:rPr lang="zh-CN" altLang="en-US" sz="28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[const]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指针名</a:t>
            </a:r>
            <a:r>
              <a:rPr lang="zh-CN" altLang="en-US" sz="28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zh-CN" altLang="en-US" sz="28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413" name="Text Box 53"/>
          <p:cNvSpPr txBox="1">
            <a:spLocks noChangeArrowheads="1"/>
          </p:cNvSpPr>
          <p:nvPr/>
        </p:nvSpPr>
        <p:spPr bwMode="auto">
          <a:xfrm>
            <a:off x="2544872" y="2952833"/>
            <a:ext cx="5779444" cy="833178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 type="none" w="lg" len="lg"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例：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p1,</a:t>
            </a:r>
            <a:r>
              <a:rPr lang="en-US" altLang="zh-CN" sz="24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p2;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static const float  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const q ;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415" name="Text Box 55"/>
          <p:cNvSpPr txBox="1">
            <a:spLocks noChangeArrowheads="1"/>
          </p:cNvSpPr>
          <p:nvPr/>
        </p:nvSpPr>
        <p:spPr bwMode="auto">
          <a:xfrm>
            <a:off x="1072262" y="3746096"/>
            <a:ext cx="8071738" cy="2654830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注意：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 err="1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*p1, *p2;   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sz="24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 *p1, p2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不一样。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指针变量名是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p1,p2 ,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不是*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p1,*p2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指针变量只能指向</a:t>
            </a:r>
            <a:r>
              <a:rPr lang="zh-CN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定义时所规定类型的变量</a:t>
            </a:r>
            <a:r>
              <a:rPr lang="zh-CN" altLang="en-US" sz="2400" dirty="0">
                <a:solidFill>
                  <a:srgbClr val="66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zh-CN" sz="2400" dirty="0">
              <a:solidFill>
                <a:srgbClr val="6699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4、指针变量定义后，</a:t>
            </a:r>
            <a:r>
              <a:rPr lang="zh-CN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变量值不确定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前必须</a:t>
            </a:r>
            <a:r>
              <a:rPr lang="zh-CN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先赋值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2" name="Rectangle 9"/>
          <p:cNvSpPr txBox="1">
            <a:spLocks noChangeArrowheads="1"/>
          </p:cNvSpPr>
          <p:nvPr/>
        </p:nvSpPr>
        <p:spPr bwMode="auto">
          <a:xfrm>
            <a:off x="1096370" y="1111723"/>
            <a:ext cx="7623559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1. </a:t>
            </a:r>
            <a:r>
              <a:rPr lang="zh-CN" altLang="en-US" dirty="0">
                <a:ea typeface="宋体" panose="02010600030101010101" pitchFamily="2" charset="-122"/>
              </a:rPr>
              <a:t>指针变量的定义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0" name="Rectangle 72"/>
          <p:cNvSpPr txBox="1">
            <a:spLocks noChangeArrowheads="1"/>
          </p:cNvSpPr>
          <p:nvPr/>
        </p:nvSpPr>
        <p:spPr bwMode="auto">
          <a:xfrm>
            <a:off x="1055688" y="65088"/>
            <a:ext cx="7958137" cy="101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eaLnBrk="1" hangingPunct="1"/>
            <a:r>
              <a:rPr lang="zh-CN" altLang="en-US" sz="3600" dirty="0">
                <a:solidFill>
                  <a:schemeClr val="tx2"/>
                </a:solidFill>
                <a:latin typeface="+mj-lt"/>
                <a:ea typeface="宋体" panose="02010600030101010101" pitchFamily="2" charset="-122"/>
                <a:cs typeface="+mj-cs"/>
              </a:rPr>
              <a:t>二、指针变量的定义与引用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54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15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15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5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15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154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6" grpId="0" bldLvl="4" autoUpdateAnimBg="0" build="p"/>
      <p:bldP spid="15413" grpId="0" animBg="1" autoUpdateAnimBg="0"/>
      <p:bldP spid="15415" grpId="0" autoUpdateAnimBg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AutoShape 3"/>
          <p:cNvSpPr>
            <a:spLocks noChangeArrowheads="1"/>
          </p:cNvSpPr>
          <p:nvPr/>
        </p:nvSpPr>
        <p:spPr bwMode="auto">
          <a:xfrm>
            <a:off x="6032088" y="1504451"/>
            <a:ext cx="2820365" cy="402291"/>
          </a:xfrm>
          <a:prstGeom prst="wedgeRectCallout">
            <a:avLst>
              <a:gd name="adj1" fmla="val 6710"/>
              <a:gd name="adj2" fmla="val 114839"/>
            </a:avLst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 type="none" w="lg" len="lg"/>
          </a:ln>
        </p:spPr>
        <p:txBody>
          <a:bodyPr wrap="square" lIns="90000" tIns="46800" rIns="90000" bIns="46800" anchor="ctr">
            <a:spAutoFit/>
          </a:bodyPr>
          <a:lstStyle/>
          <a:p>
            <a:pPr eaLnBrk="1" hangingPunct="1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zh-CN" altLang="en-US" sz="2000" dirty="0">
                <a:solidFill>
                  <a:srgbClr val="3399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地址值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赋给</a:t>
            </a:r>
            <a:r>
              <a:rPr lang="zh-CN" altLang="en-US" sz="2000" dirty="0">
                <a:solidFill>
                  <a:srgbClr val="3399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指针变量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1492250" y="2979452"/>
            <a:ext cx="2358636" cy="120251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 type="none" w="lg" len="lg"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例：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int *p=</a:t>
            </a:r>
            <a:r>
              <a:rPr lang="en-US" altLang="zh-CN" sz="24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r>
              <a:rPr lang="en-US" altLang="zh-CN" sz="2400" dirty="0" err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int *q=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391" name="AutoShape 7"/>
          <p:cNvSpPr>
            <a:spLocks noChangeArrowheads="1"/>
          </p:cNvSpPr>
          <p:nvPr/>
        </p:nvSpPr>
        <p:spPr bwMode="auto">
          <a:xfrm>
            <a:off x="4341813" y="2973459"/>
            <a:ext cx="2507561" cy="710067"/>
          </a:xfrm>
          <a:prstGeom prst="wedgeRectCallout">
            <a:avLst>
              <a:gd name="adj1" fmla="val -69559"/>
              <a:gd name="adj2" fmla="val 18132"/>
            </a:avLst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 type="none" w="lg" len="lg"/>
          </a:ln>
        </p:spPr>
        <p:txBody>
          <a:bodyPr wrap="square" lIns="90000" tIns="46800" rIns="90000" bIns="46800" anchor="ctr">
            <a:spAutoFit/>
          </a:bodyPr>
          <a:lstStyle/>
          <a:p>
            <a:pPr eaLnBrk="1" hangingPunct="1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变量必须</a:t>
            </a:r>
            <a:r>
              <a:rPr lang="zh-CN" altLang="en-US" sz="2000" dirty="0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已说明过；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并要求两者</a:t>
            </a:r>
            <a:r>
              <a:rPr lang="zh-CN" altLang="en-US" sz="2000" dirty="0">
                <a:solidFill>
                  <a:srgbClr val="3399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一致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401" name="Rectangle 17"/>
          <p:cNvSpPr>
            <a:spLocks noChangeArrowheads="1"/>
          </p:cNvSpPr>
          <p:nvPr/>
        </p:nvSpPr>
        <p:spPr bwMode="auto">
          <a:xfrm>
            <a:off x="1211952" y="1650241"/>
            <a:ext cx="7615238" cy="4905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一般形式：</a:t>
            </a:r>
            <a:endPara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存储类型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en-US" altLang="zh-CN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数据类型</a:t>
            </a:r>
            <a:r>
              <a:rPr lang="zh-CN" alt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指针名</a:t>
            </a:r>
            <a:r>
              <a:rPr lang="en-US" altLang="zh-CN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zh-CN" altLang="en-US" sz="2400" dirty="0">
                <a:solidFill>
                  <a:srgbClr val="33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初始地址值</a:t>
            </a:r>
            <a:r>
              <a:rPr lang="zh-CN" alt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zh-CN" altLang="en-US" sz="24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Rectangle 9"/>
          <p:cNvSpPr txBox="1">
            <a:spLocks noChangeArrowheads="1"/>
          </p:cNvSpPr>
          <p:nvPr/>
        </p:nvSpPr>
        <p:spPr bwMode="auto">
          <a:xfrm>
            <a:off x="1056615" y="980660"/>
            <a:ext cx="7623559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指针变量的初始化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AutoShape 13"/>
          <p:cNvSpPr>
            <a:spLocks noChangeArrowheads="1"/>
          </p:cNvSpPr>
          <p:nvPr/>
        </p:nvSpPr>
        <p:spPr bwMode="auto">
          <a:xfrm>
            <a:off x="4341814" y="3822105"/>
            <a:ext cx="2507560" cy="710067"/>
          </a:xfrm>
          <a:prstGeom prst="wedgeRectCallout">
            <a:avLst>
              <a:gd name="adj1" fmla="val -68664"/>
              <a:gd name="adj2" fmla="val -43024"/>
            </a:avLst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 type="none" w="lg" len="lg"/>
          </a:ln>
        </p:spPr>
        <p:txBody>
          <a:bodyPr wrap="square" lIns="90000" tIns="46800" rIns="90000" bIns="46800" anchor="ctr">
            <a:spAutoFit/>
          </a:bodyPr>
          <a:lstStyle/>
          <a:p>
            <a:pPr eaLnBrk="1" hangingPunct="1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用已初始化指针变量作初值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492250" y="4798269"/>
            <a:ext cx="3147313" cy="109171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 type="none" w="lg" len="lg"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 *p=&amp;</a:t>
            </a:r>
            <a:r>
              <a:rPr lang="en-US" altLang="zh-CN" sz="2400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(</a:t>
            </a:r>
            <a:r>
              <a:rPr lang="en-US" altLang="zh-CN" sz="24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en-US" altLang="zh-CN" sz="2400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</a:t>
            </a:r>
            <a:r>
              <a:rPr lang="en-US" altLang="zh-CN" sz="2400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en-US" altLang="zh-CN" sz="2400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*q=3;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(</a:t>
            </a:r>
            <a:r>
              <a:rPr lang="en-US" altLang="zh-CN" sz="24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en-US" altLang="zh-CN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4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4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animBg="1" autoUpdateAnimBg="0"/>
      <p:bldP spid="16389" grpId="0" animBg="1" autoUpdateAnimBg="0"/>
      <p:bldP spid="16391" grpId="0" animBg="1" autoUpdateAnimBg="0"/>
      <p:bldP spid="16401" grpId="0" bldLvl="5" autoUpdateAnimBg="0" build="p"/>
      <p:bldP spid="11" grpId="0" animBg="1" autoUpdateAnimBg="0"/>
      <p:bldP spid="13" grpId="0" animBg="1" autoUpdateAnimBg="0"/>
    </p:bldLst>
  </p:timing>
</p:sld>
</file>

<file path=ppt/theme/theme1.xml><?xml version="1.0" encoding="utf-8"?>
<a:theme xmlns:a="http://schemas.openxmlformats.org/drawingml/2006/main" name="2008最新商务办公系列精品PPT模板">
  <a:themeElements>
    <a:clrScheme name="2008最新商务办公系列精品PPT模板 1">
      <a:dk1>
        <a:srgbClr val="30311D"/>
      </a:dk1>
      <a:lt1>
        <a:srgbClr val="FFFFFF"/>
      </a:lt1>
      <a:dk2>
        <a:srgbClr val="003366"/>
      </a:dk2>
      <a:lt2>
        <a:srgbClr val="DDDDDD"/>
      </a:lt2>
      <a:accent1>
        <a:srgbClr val="7E52CC"/>
      </a:accent1>
      <a:accent2>
        <a:srgbClr val="4A9ACC"/>
      </a:accent2>
      <a:accent3>
        <a:srgbClr val="FFFFFF"/>
      </a:accent3>
      <a:accent4>
        <a:srgbClr val="272817"/>
      </a:accent4>
      <a:accent5>
        <a:srgbClr val="C0B3E2"/>
      </a:accent5>
      <a:accent6>
        <a:srgbClr val="428BB9"/>
      </a:accent6>
      <a:hlink>
        <a:srgbClr val="4582A7"/>
      </a:hlink>
      <a:folHlink>
        <a:srgbClr val="B2AF7A"/>
      </a:folHlink>
    </a:clrScheme>
    <a:fontScheme name="2008最新商务办公系列精品PPT模板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857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857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2008最新商务办公系列精品PPT模板 1">
        <a:dk1>
          <a:srgbClr val="30311D"/>
        </a:dk1>
        <a:lt1>
          <a:srgbClr val="FFFFFF"/>
        </a:lt1>
        <a:dk2>
          <a:srgbClr val="003366"/>
        </a:dk2>
        <a:lt2>
          <a:srgbClr val="DDDDDD"/>
        </a:lt2>
        <a:accent1>
          <a:srgbClr val="7E52CC"/>
        </a:accent1>
        <a:accent2>
          <a:srgbClr val="4A9ACC"/>
        </a:accent2>
        <a:accent3>
          <a:srgbClr val="FFFFFF"/>
        </a:accent3>
        <a:accent4>
          <a:srgbClr val="272817"/>
        </a:accent4>
        <a:accent5>
          <a:srgbClr val="C0B3E2"/>
        </a:accent5>
        <a:accent6>
          <a:srgbClr val="428BB9"/>
        </a:accent6>
        <a:hlink>
          <a:srgbClr val="4582A7"/>
        </a:hlink>
        <a:folHlink>
          <a:srgbClr val="B2AF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8最新商务办公系列精品PPT模板 2">
        <a:dk1>
          <a:srgbClr val="000000"/>
        </a:dk1>
        <a:lt1>
          <a:srgbClr val="FFFFFF"/>
        </a:lt1>
        <a:dk2>
          <a:srgbClr val="702424"/>
        </a:dk2>
        <a:lt2>
          <a:srgbClr val="C0C0C0"/>
        </a:lt2>
        <a:accent1>
          <a:srgbClr val="54BBBE"/>
        </a:accent1>
        <a:accent2>
          <a:srgbClr val="E49514"/>
        </a:accent2>
        <a:accent3>
          <a:srgbClr val="FFFFFF"/>
        </a:accent3>
        <a:accent4>
          <a:srgbClr val="000000"/>
        </a:accent4>
        <a:accent5>
          <a:srgbClr val="B3DADB"/>
        </a:accent5>
        <a:accent6>
          <a:srgbClr val="CF8711"/>
        </a:accent6>
        <a:hlink>
          <a:srgbClr val="6C9A42"/>
        </a:hlink>
        <a:folHlink>
          <a:srgbClr val="82ABB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8最新商务办公系列精品PPT模板 3">
        <a:dk1>
          <a:srgbClr val="003366"/>
        </a:dk1>
        <a:lt1>
          <a:srgbClr val="FFFFFF"/>
        </a:lt1>
        <a:dk2>
          <a:srgbClr val="000000"/>
        </a:dk2>
        <a:lt2>
          <a:srgbClr val="DDDDDD"/>
        </a:lt2>
        <a:accent1>
          <a:srgbClr val="438ACB"/>
        </a:accent1>
        <a:accent2>
          <a:srgbClr val="32A287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2C927A"/>
        </a:accent6>
        <a:hlink>
          <a:srgbClr val="729943"/>
        </a:hlink>
        <a:folHlink>
          <a:srgbClr val="82B4B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2008最新商务办公系列精品PPT模板</Template>
  <TotalTime>0</TotalTime>
  <Words>20895</Words>
  <Application>WPS 演示</Application>
  <PresentationFormat>全屏显示(4:3)</PresentationFormat>
  <Paragraphs>2584</Paragraphs>
  <Slides>78</Slides>
  <Notes>76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78</vt:i4>
      </vt:variant>
    </vt:vector>
  </HeadingPairs>
  <TitlesOfParts>
    <vt:vector size="94" baseType="lpstr">
      <vt:lpstr>Arial</vt:lpstr>
      <vt:lpstr>宋体</vt:lpstr>
      <vt:lpstr>Wingdings</vt:lpstr>
      <vt:lpstr>隶书</vt:lpstr>
      <vt:lpstr>Symbol</vt:lpstr>
      <vt:lpstr>微软雅黑</vt:lpstr>
      <vt:lpstr>Arial Unicode MS</vt:lpstr>
      <vt:lpstr>等线</vt:lpstr>
      <vt:lpstr>黑体</vt:lpstr>
      <vt:lpstr>GungsuhChe</vt:lpstr>
      <vt:lpstr>Malgun Gothic</vt:lpstr>
      <vt:lpstr>Times New Roman</vt:lpstr>
      <vt:lpstr>Times New Roman</vt:lpstr>
      <vt:lpstr>Wingdings 3</vt:lpstr>
      <vt:lpstr>Wingdings</vt:lpstr>
      <vt:lpstr>2008最新商务办公系列精品PPT模板</vt:lpstr>
      <vt:lpstr>指  针</vt:lpstr>
      <vt:lpstr>目  录</vt:lpstr>
      <vt:lpstr>一、指针的基本概念</vt:lpstr>
      <vt:lpstr>PowerPoint 演示文稿</vt:lpstr>
      <vt:lpstr>PowerPoint 演示文稿</vt:lpstr>
      <vt:lpstr>指针运算符示例：</vt:lpstr>
      <vt:lpstr>PowerPoint 演示文稿</vt:lpstr>
      <vt:lpstr>PowerPoint 演示文稿</vt:lpstr>
      <vt:lpstr>PowerPoint 演示文稿</vt:lpstr>
      <vt:lpstr>PowerPoint 演示文稿</vt:lpstr>
      <vt:lpstr> 指针变量必须先赋值,再使用！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错误程序之一</vt:lpstr>
      <vt:lpstr>PowerPoint 演示文稿</vt:lpstr>
      <vt:lpstr>PowerPoint 演示文稿</vt:lpstr>
      <vt:lpstr>PowerPoint 演示文稿</vt:lpstr>
      <vt:lpstr>数组以及各个数组元素在内存中的地址 </vt:lpstr>
      <vt:lpstr>PowerPoint 演示文稿</vt:lpstr>
      <vt:lpstr>例 : 数组元素的引用方法</vt:lpstr>
      <vt:lpstr>PowerPoint 演示文稿</vt:lpstr>
      <vt:lpstr>例:  将数组a中的n个整数按相反顺序存放（1）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例：用指针变量指向二维数组的数组元素</vt:lpstr>
      <vt:lpstr>PowerPoint 演示文稿</vt:lpstr>
      <vt:lpstr>例：指向一维数组的指针变量(行指针)应用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例：利用二维指针建立动态二维数组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(2) 用字符指针变量作参数</vt:lpstr>
      <vt:lpstr>(3) 用string作参数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函数指针应用：快速排序库函数qsort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课堂练习：</vt:lpstr>
      <vt:lpstr>课堂练习：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rst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Sunny</dc:creator>
  <cp:lastModifiedBy>Net</cp:lastModifiedBy>
  <cp:revision>1920</cp:revision>
  <dcterms:created xsi:type="dcterms:W3CDTF">2008-07-07T07:12:00Z</dcterms:created>
  <dcterms:modified xsi:type="dcterms:W3CDTF">2021-03-19T06:27:04Z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