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90"/>
  </p:notesMasterIdLst>
  <p:handoutMasterIdLst>
    <p:handoutMasterId r:id="rId91"/>
  </p:handoutMasterIdLst>
  <p:sldIdLst>
    <p:sldId id="1598" r:id="rId2"/>
    <p:sldId id="1552" r:id="rId3"/>
    <p:sldId id="1553" r:id="rId4"/>
    <p:sldId id="1554" r:id="rId5"/>
    <p:sldId id="1555" r:id="rId6"/>
    <p:sldId id="1556" r:id="rId7"/>
    <p:sldId id="1557" r:id="rId8"/>
    <p:sldId id="1558" r:id="rId9"/>
    <p:sldId id="1559" r:id="rId10"/>
    <p:sldId id="1560" r:id="rId11"/>
    <p:sldId id="1561" r:id="rId12"/>
    <p:sldId id="1562" r:id="rId13"/>
    <p:sldId id="1563" r:id="rId14"/>
    <p:sldId id="1564" r:id="rId15"/>
    <p:sldId id="1565" r:id="rId16"/>
    <p:sldId id="1566" r:id="rId17"/>
    <p:sldId id="1567" r:id="rId18"/>
    <p:sldId id="1568" r:id="rId19"/>
    <p:sldId id="1569" r:id="rId20"/>
    <p:sldId id="1570" r:id="rId21"/>
    <p:sldId id="1571" r:id="rId22"/>
    <p:sldId id="1572" r:id="rId23"/>
    <p:sldId id="1573" r:id="rId24"/>
    <p:sldId id="1574" r:id="rId25"/>
    <p:sldId id="1575" r:id="rId26"/>
    <p:sldId id="1576" r:id="rId27"/>
    <p:sldId id="1577" r:id="rId28"/>
    <p:sldId id="1578" r:id="rId29"/>
    <p:sldId id="1579" r:id="rId30"/>
    <p:sldId id="1580" r:id="rId31"/>
    <p:sldId id="1581" r:id="rId32"/>
    <p:sldId id="1582" r:id="rId33"/>
    <p:sldId id="1583" r:id="rId34"/>
    <p:sldId id="1584" r:id="rId35"/>
    <p:sldId id="1585" r:id="rId36"/>
    <p:sldId id="1586" r:id="rId37"/>
    <p:sldId id="1611" r:id="rId38"/>
    <p:sldId id="1588" r:id="rId39"/>
    <p:sldId id="1415" r:id="rId40"/>
    <p:sldId id="1589" r:id="rId41"/>
    <p:sldId id="1590" r:id="rId42"/>
    <p:sldId id="1592" r:id="rId43"/>
    <p:sldId id="1593" r:id="rId44"/>
    <p:sldId id="1594" r:id="rId45"/>
    <p:sldId id="1595" r:id="rId46"/>
    <p:sldId id="1596" r:id="rId47"/>
    <p:sldId id="1597" r:id="rId48"/>
    <p:sldId id="1546" r:id="rId49"/>
    <p:sldId id="1458" r:id="rId50"/>
    <p:sldId id="1461" r:id="rId51"/>
    <p:sldId id="1426" r:id="rId52"/>
    <p:sldId id="1429" r:id="rId53"/>
    <p:sldId id="1431" r:id="rId54"/>
    <p:sldId id="1462" r:id="rId55"/>
    <p:sldId id="1433" r:id="rId56"/>
    <p:sldId id="1457" r:id="rId57"/>
    <p:sldId id="1437" r:id="rId58"/>
    <p:sldId id="1441" r:id="rId59"/>
    <p:sldId id="1445" r:id="rId60"/>
    <p:sldId id="1446" r:id="rId61"/>
    <p:sldId id="1447" r:id="rId62"/>
    <p:sldId id="1448" r:id="rId63"/>
    <p:sldId id="1449" r:id="rId64"/>
    <p:sldId id="1454" r:id="rId65"/>
    <p:sldId id="1456" r:id="rId66"/>
    <p:sldId id="1484" r:id="rId67"/>
    <p:sldId id="1478" r:id="rId68"/>
    <p:sldId id="1467" r:id="rId69"/>
    <p:sldId id="1463" r:id="rId70"/>
    <p:sldId id="1465" r:id="rId71"/>
    <p:sldId id="1468" r:id="rId72"/>
    <p:sldId id="1471" r:id="rId73"/>
    <p:sldId id="1601" r:id="rId74"/>
    <p:sldId id="1602" r:id="rId75"/>
    <p:sldId id="1547" r:id="rId76"/>
    <p:sldId id="1490" r:id="rId77"/>
    <p:sldId id="1493" r:id="rId78"/>
    <p:sldId id="1494" r:id="rId79"/>
    <p:sldId id="1498" r:id="rId80"/>
    <p:sldId id="1499" r:id="rId81"/>
    <p:sldId id="1520" r:id="rId82"/>
    <p:sldId id="1521" r:id="rId83"/>
    <p:sldId id="1522" r:id="rId84"/>
    <p:sldId id="1526" r:id="rId85"/>
    <p:sldId id="1529" r:id="rId86"/>
    <p:sldId id="1609" r:id="rId87"/>
    <p:sldId id="1610" r:id="rId88"/>
    <p:sldId id="945" r:id="rId89"/>
  </p:sldIdLst>
  <p:sldSz cx="9144000" cy="6858000" type="screen4x3"/>
  <p:notesSz cx="9723438" cy="6858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E39"/>
    <a:srgbClr val="C0C0C0"/>
    <a:srgbClr val="969696"/>
    <a:srgbClr val="F8F8F8"/>
    <a:srgbClr val="FFFFFF"/>
    <a:srgbClr val="2FBFFF"/>
    <a:srgbClr val="1C1C1C"/>
    <a:srgbClr val="E36803"/>
    <a:srgbClr val="FF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16" autoAdjust="0"/>
    <p:restoredTop sz="64630" autoAdjust="0"/>
  </p:normalViewPr>
  <p:slideViewPr>
    <p:cSldViewPr snapToGrid="0">
      <p:cViewPr varScale="1">
        <p:scale>
          <a:sx n="72" d="100"/>
          <a:sy n="72" d="100"/>
        </p:scale>
        <p:origin x="-3258" y="-90"/>
      </p:cViewPr>
      <p:guideLst>
        <p:guide orient="horz" pos="2160"/>
        <p:guide pos="2880"/>
      </p:guideLst>
    </p:cSldViewPr>
  </p:slideViewPr>
  <p:outlineViewPr>
    <p:cViewPr>
      <p:scale>
        <a:sx n="33" d="100"/>
        <a:sy n="33" d="100"/>
      </p:scale>
      <p:origin x="0" y="-25096"/>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68" d="100"/>
          <a:sy n="68" d="100"/>
        </p:scale>
        <p:origin x="1728" y="6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1EF2C57C-DB31-44E9-81E4-607D253F6634}" type="slidenum">
              <a:rPr lang="zh-CN" altLang="en-US"/>
              <a:pPr>
                <a:defRPr/>
              </a:pPr>
              <a:t>‹#›</a:t>
            </a:fld>
            <a:endParaRPr lang="en-US" altLang="zh-CN"/>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771E443A-DDB4-424F-AD02-EE58CDCED87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altLang="zh-CN" dirty="0">
                <a:ea typeface="宋体" charset="-122"/>
              </a:rPr>
              <a:t>#include&lt;</a:t>
            </a:r>
            <a:r>
              <a:rPr lang="en-US" altLang="zh-CN" dirty="0" err="1">
                <a:ea typeface="宋体" charset="-122"/>
              </a:rPr>
              <a:t>iostream</a:t>
            </a:r>
            <a:r>
              <a:rPr lang="en-US" altLang="zh-CN" dirty="0">
                <a:ea typeface="宋体" charset="-122"/>
              </a:rPr>
              <a:t>&gt;</a:t>
            </a:r>
          </a:p>
          <a:p>
            <a:r>
              <a:rPr lang="en-US" altLang="zh-CN" dirty="0">
                <a:ea typeface="宋体" charset="-122"/>
              </a:rPr>
              <a:t>using namespace std;</a:t>
            </a:r>
          </a:p>
          <a:p>
            <a:endParaRPr lang="en-US" altLang="zh-CN" dirty="0">
              <a:ea typeface="宋体" charset="-122"/>
            </a:endParaRPr>
          </a:p>
          <a:p>
            <a:r>
              <a:rPr lang="en-US" altLang="zh-CN" dirty="0">
                <a:ea typeface="宋体" charset="-122"/>
              </a:rPr>
              <a:t>class </a:t>
            </a:r>
            <a:r>
              <a:rPr lang="en-US" altLang="zh-CN" dirty="0" err="1">
                <a:ea typeface="宋体" charset="-122"/>
              </a:rPr>
              <a:t>CPoint</a:t>
            </a:r>
            <a:r>
              <a:rPr lang="en-US" altLang="zh-CN" dirty="0">
                <a:ea typeface="宋体" charset="-122"/>
              </a:rPr>
              <a:t>{</a:t>
            </a:r>
          </a:p>
          <a:p>
            <a:r>
              <a:rPr lang="en-US" altLang="zh-CN" dirty="0">
                <a:ea typeface="宋体" charset="-122"/>
              </a:rPr>
              <a:t>protected:</a:t>
            </a:r>
          </a:p>
          <a:p>
            <a:r>
              <a:rPr lang="en-US" altLang="zh-CN" dirty="0">
                <a:ea typeface="宋体" charset="-122"/>
              </a:rPr>
              <a:t>	double </a:t>
            </a:r>
            <a:r>
              <a:rPr lang="en-US" altLang="zh-CN" dirty="0" err="1">
                <a:ea typeface="宋体" charset="-122"/>
              </a:rPr>
              <a:t>x,y</a:t>
            </a:r>
            <a:r>
              <a:rPr lang="en-US" altLang="zh-CN" dirty="0">
                <a:ea typeface="宋体" charset="-122"/>
              </a:rPr>
              <a:t>;</a:t>
            </a:r>
          </a:p>
          <a:p>
            <a:r>
              <a:rPr lang="en-US" altLang="zh-CN" dirty="0">
                <a:ea typeface="宋体" charset="-122"/>
              </a:rPr>
              <a:t>public:</a:t>
            </a:r>
          </a:p>
          <a:p>
            <a:r>
              <a:rPr lang="en-US" altLang="zh-CN" dirty="0">
                <a:ea typeface="宋体" charset="-122"/>
              </a:rPr>
              <a:t>	</a:t>
            </a:r>
            <a:r>
              <a:rPr lang="en-US" altLang="zh-CN" dirty="0" err="1">
                <a:ea typeface="宋体" charset="-122"/>
              </a:rPr>
              <a:t>CPoint</a:t>
            </a:r>
            <a:r>
              <a:rPr lang="en-US" altLang="zh-CN" dirty="0">
                <a:ea typeface="宋体" charset="-122"/>
              </a:rPr>
              <a:t>(double _x=0,double _y=0):x(_x),y(_y){}</a:t>
            </a:r>
          </a:p>
          <a:p>
            <a:r>
              <a:rPr lang="en-US" altLang="zh-CN" dirty="0">
                <a:ea typeface="宋体" charset="-122"/>
              </a:rPr>
              <a:t>	void print(){</a:t>
            </a:r>
          </a:p>
          <a:p>
            <a:r>
              <a:rPr lang="en-US" altLang="zh-CN" dirty="0">
                <a:ea typeface="宋体" charset="-122"/>
              </a:rPr>
              <a:t>		</a:t>
            </a:r>
            <a:r>
              <a:rPr lang="en-US" altLang="zh-CN" dirty="0" err="1">
                <a:ea typeface="宋体" charset="-122"/>
              </a:rPr>
              <a:t>cout</a:t>
            </a:r>
            <a:r>
              <a:rPr lang="en-US" altLang="zh-CN" dirty="0">
                <a:ea typeface="宋体" charset="-122"/>
              </a:rPr>
              <a:t>&lt;&lt;"x="&lt;&lt;x&lt;&lt;",y="&lt;&lt;y&lt;&lt;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a:t>
            </a:r>
          </a:p>
          <a:p>
            <a:endParaRPr lang="en-US" altLang="zh-CN" dirty="0">
              <a:ea typeface="宋体" charset="-122"/>
            </a:endParaRPr>
          </a:p>
          <a:p>
            <a:r>
              <a:rPr lang="en-US" altLang="zh-CN" dirty="0">
                <a:ea typeface="宋体" charset="-122"/>
              </a:rPr>
              <a:t>class </a:t>
            </a:r>
            <a:r>
              <a:rPr lang="en-US" altLang="zh-CN" dirty="0" err="1">
                <a:ea typeface="宋体" charset="-122"/>
              </a:rPr>
              <a:t>CCircle:public</a:t>
            </a:r>
            <a:r>
              <a:rPr lang="en-US" altLang="zh-CN" dirty="0">
                <a:ea typeface="宋体" charset="-122"/>
              </a:rPr>
              <a:t> </a:t>
            </a:r>
            <a:r>
              <a:rPr lang="en-US" altLang="zh-CN" dirty="0" err="1">
                <a:ea typeface="宋体" charset="-122"/>
              </a:rPr>
              <a:t>CPoint</a:t>
            </a:r>
            <a:r>
              <a:rPr lang="en-US" altLang="zh-CN" dirty="0">
                <a:ea typeface="宋体" charset="-122"/>
              </a:rPr>
              <a:t>{</a:t>
            </a:r>
          </a:p>
          <a:p>
            <a:r>
              <a:rPr lang="en-US" altLang="zh-CN" dirty="0">
                <a:ea typeface="宋体" charset="-122"/>
              </a:rPr>
              <a:t>protected:</a:t>
            </a:r>
          </a:p>
          <a:p>
            <a:r>
              <a:rPr lang="en-US" altLang="zh-CN" dirty="0">
                <a:ea typeface="宋体" charset="-122"/>
              </a:rPr>
              <a:t>	double r;</a:t>
            </a:r>
          </a:p>
          <a:p>
            <a:r>
              <a:rPr lang="en-US" altLang="zh-CN" dirty="0">
                <a:ea typeface="宋体" charset="-122"/>
              </a:rPr>
              <a:t>public:</a:t>
            </a:r>
          </a:p>
          <a:p>
            <a:r>
              <a:rPr lang="en-US" altLang="zh-CN" dirty="0">
                <a:ea typeface="宋体" charset="-122"/>
              </a:rPr>
              <a:t>	</a:t>
            </a:r>
            <a:r>
              <a:rPr lang="en-US" altLang="zh-CN" dirty="0" err="1">
                <a:ea typeface="宋体" charset="-122"/>
              </a:rPr>
              <a:t>CCircle</a:t>
            </a:r>
            <a:r>
              <a:rPr lang="en-US" altLang="zh-CN" dirty="0">
                <a:ea typeface="宋体" charset="-122"/>
              </a:rPr>
              <a:t>(double _x=0,double _y=0,double _r=0):</a:t>
            </a:r>
            <a:r>
              <a:rPr lang="en-US" altLang="zh-CN" dirty="0" err="1">
                <a:ea typeface="宋体" charset="-122"/>
              </a:rPr>
              <a:t>CPoint</a:t>
            </a:r>
            <a:r>
              <a:rPr lang="en-US" altLang="zh-CN" dirty="0">
                <a:ea typeface="宋体" charset="-122"/>
              </a:rPr>
              <a:t>(_</a:t>
            </a:r>
            <a:r>
              <a:rPr lang="en-US" altLang="zh-CN" dirty="0" err="1">
                <a:ea typeface="宋体" charset="-122"/>
              </a:rPr>
              <a:t>x,_y</a:t>
            </a:r>
            <a:r>
              <a:rPr lang="en-US" altLang="zh-CN" dirty="0">
                <a:ea typeface="宋体" charset="-122"/>
              </a:rPr>
              <a:t>),r(_r){}</a:t>
            </a:r>
          </a:p>
          <a:p>
            <a:r>
              <a:rPr lang="en-US" altLang="zh-CN" dirty="0">
                <a:ea typeface="宋体" charset="-122"/>
              </a:rPr>
              <a:t>	double </a:t>
            </a:r>
            <a:r>
              <a:rPr lang="en-US" altLang="zh-CN" dirty="0" err="1">
                <a:ea typeface="宋体" charset="-122"/>
              </a:rPr>
              <a:t>getArea</a:t>
            </a:r>
            <a:r>
              <a:rPr lang="en-US" altLang="zh-CN" dirty="0">
                <a:ea typeface="宋体" charset="-122"/>
              </a:rPr>
              <a:t>(){</a:t>
            </a:r>
          </a:p>
          <a:p>
            <a:r>
              <a:rPr lang="en-US" altLang="zh-CN" dirty="0">
                <a:ea typeface="宋体" charset="-122"/>
              </a:rPr>
              <a:t>		return 3.14*r*r;</a:t>
            </a:r>
          </a:p>
          <a:p>
            <a:r>
              <a:rPr lang="en-US" altLang="zh-CN" dirty="0">
                <a:ea typeface="宋体" charset="-122"/>
              </a:rPr>
              <a:t>	}</a:t>
            </a:r>
          </a:p>
          <a:p>
            <a:r>
              <a:rPr lang="en-US" altLang="zh-CN" dirty="0">
                <a:ea typeface="宋体" charset="-122"/>
              </a:rPr>
              <a:t>	void print(){</a:t>
            </a:r>
          </a:p>
          <a:p>
            <a:r>
              <a:rPr lang="en-US" altLang="zh-CN" dirty="0">
                <a:ea typeface="宋体" charset="-122"/>
              </a:rPr>
              <a:t>		</a:t>
            </a:r>
            <a:r>
              <a:rPr lang="en-US" altLang="zh-CN" dirty="0" err="1">
                <a:ea typeface="宋体" charset="-122"/>
              </a:rPr>
              <a:t>cout</a:t>
            </a:r>
            <a:r>
              <a:rPr lang="en-US" altLang="zh-CN" dirty="0">
                <a:ea typeface="宋体" charset="-122"/>
              </a:rPr>
              <a:t>&lt;&lt;"Circle:("&lt;&lt;x&lt;&lt;","&lt;&lt;y&lt;&lt;"),"&lt;&lt;r&lt;&lt;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a:t>
            </a:r>
          </a:p>
          <a:p>
            <a:r>
              <a:rPr lang="en-US" altLang="zh-CN" dirty="0">
                <a:ea typeface="宋体" charset="-122"/>
              </a:rPr>
              <a:t>class </a:t>
            </a:r>
            <a:r>
              <a:rPr lang="en-US" altLang="zh-CN" dirty="0" err="1">
                <a:ea typeface="宋体" charset="-122"/>
              </a:rPr>
              <a:t>CCylinder:public</a:t>
            </a:r>
            <a:r>
              <a:rPr lang="en-US" altLang="zh-CN" dirty="0">
                <a:ea typeface="宋体" charset="-122"/>
              </a:rPr>
              <a:t> </a:t>
            </a:r>
            <a:r>
              <a:rPr lang="en-US" altLang="zh-CN" dirty="0" err="1">
                <a:ea typeface="宋体" charset="-122"/>
              </a:rPr>
              <a:t>CCircle</a:t>
            </a:r>
            <a:r>
              <a:rPr lang="en-US" altLang="zh-CN" dirty="0">
                <a:ea typeface="宋体" charset="-122"/>
              </a:rPr>
              <a:t>{</a:t>
            </a:r>
          </a:p>
          <a:p>
            <a:r>
              <a:rPr lang="en-US" altLang="zh-CN" dirty="0">
                <a:ea typeface="宋体" charset="-122"/>
              </a:rPr>
              <a:t>	double h;</a:t>
            </a:r>
          </a:p>
          <a:p>
            <a:r>
              <a:rPr lang="en-US" altLang="zh-CN" dirty="0">
                <a:ea typeface="宋体" charset="-122"/>
              </a:rPr>
              <a:t>public:</a:t>
            </a:r>
          </a:p>
          <a:p>
            <a:r>
              <a:rPr lang="en-US" altLang="zh-CN" dirty="0">
                <a:ea typeface="宋体" charset="-122"/>
              </a:rPr>
              <a:t>	</a:t>
            </a:r>
            <a:r>
              <a:rPr lang="en-US" altLang="zh-CN" dirty="0" err="1">
                <a:ea typeface="宋体" charset="-122"/>
              </a:rPr>
              <a:t>CCylinder</a:t>
            </a:r>
            <a:r>
              <a:rPr lang="en-US" altLang="zh-CN" dirty="0">
                <a:ea typeface="宋体" charset="-122"/>
              </a:rPr>
              <a:t>(double _x=0,double _y=0,double _r=0,double _h=0):</a:t>
            </a:r>
            <a:r>
              <a:rPr lang="en-US" altLang="zh-CN" dirty="0" err="1">
                <a:ea typeface="宋体" charset="-122"/>
              </a:rPr>
              <a:t>CCircle</a:t>
            </a:r>
            <a:r>
              <a:rPr lang="en-US" altLang="zh-CN" dirty="0">
                <a:ea typeface="宋体" charset="-122"/>
              </a:rPr>
              <a:t>(_</a:t>
            </a:r>
            <a:r>
              <a:rPr lang="en-US" altLang="zh-CN" dirty="0" err="1">
                <a:ea typeface="宋体" charset="-122"/>
              </a:rPr>
              <a:t>x,_y,_r</a:t>
            </a:r>
            <a:r>
              <a:rPr lang="en-US" altLang="zh-CN" dirty="0">
                <a:ea typeface="宋体" charset="-122"/>
              </a:rPr>
              <a:t>),h(_h){}</a:t>
            </a:r>
          </a:p>
          <a:p>
            <a:r>
              <a:rPr lang="en-US" altLang="zh-CN" dirty="0">
                <a:ea typeface="宋体" charset="-122"/>
              </a:rPr>
              <a:t>	double </a:t>
            </a:r>
            <a:r>
              <a:rPr lang="en-US" altLang="zh-CN" dirty="0" err="1">
                <a:ea typeface="宋体" charset="-122"/>
              </a:rPr>
              <a:t>getVol</a:t>
            </a:r>
            <a:r>
              <a:rPr lang="en-US" altLang="zh-CN" dirty="0">
                <a:ea typeface="宋体" charset="-122"/>
              </a:rPr>
              <a:t>(){</a:t>
            </a:r>
          </a:p>
          <a:p>
            <a:r>
              <a:rPr lang="en-US" altLang="zh-CN" dirty="0">
                <a:ea typeface="宋体" charset="-122"/>
              </a:rPr>
              <a:t>		return </a:t>
            </a:r>
            <a:r>
              <a:rPr lang="en-US" altLang="zh-CN" dirty="0" err="1">
                <a:ea typeface="宋体" charset="-122"/>
              </a:rPr>
              <a:t>getArea</a:t>
            </a:r>
            <a:r>
              <a:rPr lang="en-US" altLang="zh-CN" dirty="0">
                <a:ea typeface="宋体" charset="-122"/>
              </a:rPr>
              <a:t>()*h;</a:t>
            </a:r>
          </a:p>
          <a:p>
            <a:r>
              <a:rPr lang="en-US" altLang="zh-CN" dirty="0">
                <a:ea typeface="宋体" charset="-122"/>
              </a:rPr>
              <a:t>	}</a:t>
            </a:r>
          </a:p>
          <a:p>
            <a:r>
              <a:rPr lang="en-US" altLang="zh-CN" dirty="0">
                <a:ea typeface="宋体" charset="-122"/>
              </a:rPr>
              <a:t>	void print(){</a:t>
            </a:r>
          </a:p>
          <a:p>
            <a:r>
              <a:rPr lang="en-US" altLang="zh-CN" dirty="0">
                <a:ea typeface="宋体" charset="-122"/>
              </a:rPr>
              <a:t>		</a:t>
            </a:r>
            <a:r>
              <a:rPr lang="en-US" altLang="zh-CN" dirty="0" err="1">
                <a:ea typeface="宋体" charset="-122"/>
              </a:rPr>
              <a:t>cout</a:t>
            </a:r>
            <a:r>
              <a:rPr lang="en-US" altLang="zh-CN" dirty="0">
                <a:ea typeface="宋体" charset="-122"/>
              </a:rPr>
              <a:t>&lt;&lt;"Cylinder:("&lt;&lt;x&lt;&lt;","&lt;&lt;y&lt;&lt;"),"&lt;&lt;r&lt;&lt;","&lt;&lt;h&lt;&lt;</a:t>
            </a:r>
            <a:r>
              <a:rPr lang="en-US" altLang="zh-CN" dirty="0" err="1">
                <a:ea typeface="宋体" charset="-122"/>
              </a:rPr>
              <a:t>endl</a:t>
            </a:r>
            <a:r>
              <a:rPr lang="en-US" altLang="zh-CN" dirty="0">
                <a:ea typeface="宋体" charset="-122"/>
              </a:rPr>
              <a:t>;</a:t>
            </a:r>
          </a:p>
          <a:p>
            <a:r>
              <a:rPr lang="en-US" altLang="zh-CN" dirty="0">
                <a:ea typeface="宋体" charset="-122"/>
              </a:rPr>
              <a:t>	}</a:t>
            </a:r>
          </a:p>
          <a:p>
            <a:r>
              <a:rPr lang="en-US" altLang="zh-CN" dirty="0">
                <a:ea typeface="宋体" charset="-122"/>
              </a:rPr>
              <a:t>};</a:t>
            </a:r>
          </a:p>
          <a:p>
            <a:endParaRPr lang="en-US" altLang="zh-CN" dirty="0">
              <a:ea typeface="宋体" charset="-122"/>
            </a:endParaRPr>
          </a:p>
          <a:p>
            <a:r>
              <a:rPr lang="en-US" altLang="zh-CN" dirty="0" err="1">
                <a:ea typeface="宋体" charset="-122"/>
              </a:rPr>
              <a:t>int</a:t>
            </a:r>
            <a:r>
              <a:rPr lang="en-US" altLang="zh-CN" dirty="0">
                <a:ea typeface="宋体" charset="-122"/>
              </a:rPr>
              <a:t> main()</a:t>
            </a:r>
          </a:p>
          <a:p>
            <a:r>
              <a:rPr lang="en-US" altLang="zh-CN" dirty="0">
                <a:ea typeface="宋体" charset="-122"/>
              </a:rPr>
              <a:t>{</a:t>
            </a:r>
          </a:p>
          <a:p>
            <a:r>
              <a:rPr lang="en-US" altLang="zh-CN" dirty="0">
                <a:ea typeface="宋体" charset="-122"/>
              </a:rPr>
              <a:t>	</a:t>
            </a:r>
            <a:r>
              <a:rPr lang="en-US" altLang="zh-CN" dirty="0" err="1">
                <a:ea typeface="宋体" charset="-122"/>
              </a:rPr>
              <a:t>CCylinder</a:t>
            </a:r>
            <a:r>
              <a:rPr lang="en-US" altLang="zh-CN" dirty="0">
                <a:ea typeface="宋体" charset="-122"/>
              </a:rPr>
              <a:t> cylinder(1,2,3,4);</a:t>
            </a:r>
          </a:p>
          <a:p>
            <a:r>
              <a:rPr lang="en-US" altLang="zh-CN" dirty="0">
                <a:ea typeface="宋体" charset="-122"/>
              </a:rPr>
              <a:t>	</a:t>
            </a:r>
            <a:r>
              <a:rPr lang="en-US" altLang="zh-CN" dirty="0" err="1">
                <a:ea typeface="宋体" charset="-122"/>
              </a:rPr>
              <a:t>cylinder.print</a:t>
            </a:r>
            <a:r>
              <a:rPr lang="en-US" altLang="zh-CN" dirty="0">
                <a:ea typeface="宋体" charset="-122"/>
              </a:rPr>
              <a:t>();</a:t>
            </a:r>
          </a:p>
          <a:p>
            <a:endParaRPr lang="en-US" altLang="zh-CN" dirty="0">
              <a:ea typeface="宋体" charset="-122"/>
            </a:endParaRPr>
          </a:p>
          <a:p>
            <a:r>
              <a:rPr lang="en-US" altLang="zh-CN" dirty="0">
                <a:ea typeface="宋体" charset="-122"/>
              </a:rPr>
              <a:t>	</a:t>
            </a:r>
            <a:r>
              <a:rPr lang="en-US" altLang="zh-CN" dirty="0" err="1">
                <a:ea typeface="宋体" charset="-122"/>
              </a:rPr>
              <a:t>CCircle</a:t>
            </a:r>
            <a:r>
              <a:rPr lang="en-US" altLang="zh-CN" dirty="0">
                <a:ea typeface="宋体" charset="-122"/>
              </a:rPr>
              <a:t> c;</a:t>
            </a:r>
          </a:p>
          <a:p>
            <a:r>
              <a:rPr lang="en-US" altLang="zh-CN" dirty="0">
                <a:ea typeface="宋体" charset="-122"/>
              </a:rPr>
              <a:t>	</a:t>
            </a:r>
            <a:r>
              <a:rPr lang="en-US" altLang="zh-CN" dirty="0" err="1">
                <a:ea typeface="宋体" charset="-122"/>
              </a:rPr>
              <a:t>CPoint</a:t>
            </a:r>
            <a:r>
              <a:rPr lang="en-US" altLang="zh-CN" dirty="0">
                <a:ea typeface="宋体" charset="-122"/>
              </a:rPr>
              <a:t> p;</a:t>
            </a:r>
          </a:p>
          <a:p>
            <a:r>
              <a:rPr lang="en-US" altLang="zh-CN" dirty="0">
                <a:ea typeface="宋体" charset="-122"/>
              </a:rPr>
              <a:t>	c=cylinder;</a:t>
            </a:r>
          </a:p>
          <a:p>
            <a:r>
              <a:rPr lang="en-US" altLang="zh-CN" dirty="0">
                <a:ea typeface="宋体" charset="-122"/>
              </a:rPr>
              <a:t>	</a:t>
            </a:r>
            <a:r>
              <a:rPr lang="en-US" altLang="zh-CN" dirty="0" err="1">
                <a:ea typeface="宋体" charset="-122"/>
              </a:rPr>
              <a:t>c.print</a:t>
            </a:r>
            <a:r>
              <a:rPr lang="en-US" altLang="zh-CN" dirty="0">
                <a:ea typeface="宋体" charset="-122"/>
              </a:rPr>
              <a:t>();</a:t>
            </a:r>
          </a:p>
          <a:p>
            <a:r>
              <a:rPr lang="en-US" altLang="zh-CN" dirty="0">
                <a:ea typeface="宋体" charset="-122"/>
              </a:rPr>
              <a:t>	p=cylinder;</a:t>
            </a:r>
          </a:p>
          <a:p>
            <a:r>
              <a:rPr lang="en-US" altLang="zh-CN" dirty="0">
                <a:ea typeface="宋体" charset="-122"/>
              </a:rPr>
              <a:t>	</a:t>
            </a:r>
            <a:r>
              <a:rPr lang="en-US" altLang="zh-CN" dirty="0" err="1">
                <a:ea typeface="宋体" charset="-122"/>
              </a:rPr>
              <a:t>p.print</a:t>
            </a:r>
            <a:r>
              <a:rPr lang="en-US" altLang="zh-CN" dirty="0">
                <a:ea typeface="宋体" charset="-122"/>
              </a:rPr>
              <a:t>();</a:t>
            </a:r>
          </a:p>
          <a:p>
            <a:endParaRPr lang="en-US" altLang="zh-CN" dirty="0">
              <a:ea typeface="宋体" charset="-122"/>
            </a:endParaRPr>
          </a:p>
          <a:p>
            <a:r>
              <a:rPr lang="en-US" altLang="zh-CN" dirty="0">
                <a:ea typeface="宋体" charset="-122"/>
              </a:rPr>
              <a:t>	return 1;</a:t>
            </a:r>
          </a:p>
          <a:p>
            <a:r>
              <a:rPr lang="en-US" altLang="zh-CN" dirty="0">
                <a:ea typeface="宋体" charset="-122"/>
              </a:rPr>
              <a:t>}</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a:t>
            </a:fld>
            <a:endParaRPr lang="en-US" altLang="zh-CN"/>
          </a:p>
        </p:txBody>
      </p:sp>
    </p:spTree>
    <p:extLst>
      <p:ext uri="{BB962C8B-B14F-4D97-AF65-F5344CB8AC3E}">
        <p14:creationId xmlns="" xmlns:p14="http://schemas.microsoft.com/office/powerpoint/2010/main" val="3577786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a:t>当一个继承结构很复杂时，每一个类都有可能成为最派生类，所以最派生类是相对的。正因为如此，需要在继承图中，从下到上沿箭头到达虚基类的继承路径上的，所有派生类的构造函数的成员初始化列表中，都要列出虚基类构造函数的调用。而创建对象时，只由最派生类的构造函数调用虚基类的构造函数。最派生类的基类的成员初始化列表中列出的对虚基类构造函数的调用将被忽略。</a:t>
            </a:r>
            <a:endParaRPr lang="en-US" altLang="zh-CN" dirty="0"/>
          </a:p>
          <a:p>
            <a:r>
              <a:rPr lang="zh-CN" altLang="en-US" dirty="0"/>
              <a:t>比如：在类</a:t>
            </a:r>
            <a:r>
              <a:rPr lang="en-US" altLang="zh-CN" dirty="0"/>
              <a:t>B,C,D,E</a:t>
            </a:r>
            <a:r>
              <a:rPr lang="zh-CN" altLang="en-US" dirty="0"/>
              <a:t>中都列出了对虚基类构造函数</a:t>
            </a:r>
            <a:r>
              <a:rPr lang="en-US" altLang="zh-CN" dirty="0"/>
              <a:t>A</a:t>
            </a:r>
            <a:r>
              <a:rPr lang="zh-CN" altLang="en-US" dirty="0"/>
              <a:t>的调用，但当创建</a:t>
            </a:r>
            <a:r>
              <a:rPr lang="en-US" altLang="zh-CN" dirty="0"/>
              <a:t>D</a:t>
            </a:r>
            <a:r>
              <a:rPr lang="zh-CN" altLang="en-US" dirty="0"/>
              <a:t>的对象时，由</a:t>
            </a:r>
            <a:r>
              <a:rPr lang="en-US" altLang="zh-CN" dirty="0"/>
              <a:t>D</a:t>
            </a:r>
            <a:r>
              <a:rPr lang="zh-CN" altLang="en-US" dirty="0"/>
              <a:t>的构造函数的成员初始化列表列出的对虚基类的构造函数的调用被执行，其基类</a:t>
            </a:r>
            <a:r>
              <a:rPr lang="en-US" altLang="zh-CN" dirty="0"/>
              <a:t>B,C</a:t>
            </a:r>
            <a:r>
              <a:rPr lang="zh-CN" altLang="en-US" dirty="0"/>
              <a:t>中列出的对虚基类构造函数的调用被忽略。同理，当创建</a:t>
            </a:r>
            <a:r>
              <a:rPr lang="en-US" altLang="zh-CN" dirty="0"/>
              <a:t>E</a:t>
            </a:r>
            <a:r>
              <a:rPr lang="zh-CN" altLang="en-US" dirty="0"/>
              <a:t>的对象时，由</a:t>
            </a:r>
            <a:r>
              <a:rPr lang="en-US" altLang="zh-CN" dirty="0"/>
              <a:t>E</a:t>
            </a:r>
            <a:r>
              <a:rPr lang="zh-CN" altLang="en-US" dirty="0"/>
              <a:t>的构造函数的成员初始化列表列出的对虚基类的构造函数的调用被执行，其基类</a:t>
            </a:r>
            <a:r>
              <a:rPr lang="en-US" altLang="zh-CN" dirty="0"/>
              <a:t>D</a:t>
            </a:r>
            <a:r>
              <a:rPr lang="zh-CN" altLang="en-US" dirty="0"/>
              <a:t>中列出的对虚基类够好函数的调用被忽略</a:t>
            </a:r>
          </a:p>
          <a:p>
            <a:endParaRPr lang="en-US" altLang="zh-CN" dirty="0"/>
          </a:p>
          <a:p>
            <a:endParaRPr lang="en-US" altLang="zh-CN" dirty="0"/>
          </a:p>
          <a:p>
            <a:r>
              <a:rPr lang="en-US" altLang="zh-CN" dirty="0" smtClean="0"/>
              <a:t>#</a:t>
            </a:r>
            <a:r>
              <a:rPr lang="en-US" altLang="zh-CN" dirty="0"/>
              <a:t>include&lt;iostream&gt;</a:t>
            </a:r>
          </a:p>
          <a:p>
            <a:r>
              <a:rPr lang="en-US" altLang="zh-CN" dirty="0"/>
              <a:t>using namespace std;</a:t>
            </a:r>
          </a:p>
          <a:p>
            <a:endParaRPr lang="en-US" altLang="zh-CN" dirty="0"/>
          </a:p>
          <a:p>
            <a:r>
              <a:rPr lang="en-US" altLang="zh-CN" dirty="0"/>
              <a:t>class A{</a:t>
            </a:r>
          </a:p>
          <a:p>
            <a:r>
              <a:rPr lang="en-US" altLang="zh-CN" dirty="0"/>
              <a:t>    int a;</a:t>
            </a:r>
          </a:p>
          <a:p>
            <a:r>
              <a:rPr lang="en-US" altLang="zh-CN" dirty="0"/>
              <a:t>public:</a:t>
            </a:r>
          </a:p>
          <a:p>
            <a:r>
              <a:rPr lang="en-US" altLang="zh-CN" dirty="0"/>
              <a:t>    A(int a):a(a){</a:t>
            </a:r>
            <a:r>
              <a:rPr lang="en-US" altLang="zh-CN" dirty="0" err="1"/>
              <a:t>cout</a:t>
            </a:r>
            <a:r>
              <a:rPr lang="en-US" altLang="zh-CN" dirty="0"/>
              <a:t>&lt;&lt;"a="&lt;&lt;a&lt;&lt;</a:t>
            </a:r>
            <a:r>
              <a:rPr lang="en-US" altLang="zh-CN" dirty="0" err="1"/>
              <a:t>endl</a:t>
            </a:r>
            <a:r>
              <a:rPr lang="en-US" altLang="zh-CN" dirty="0"/>
              <a:t>;}</a:t>
            </a:r>
          </a:p>
          <a:p>
            <a:r>
              <a:rPr lang="en-US" altLang="zh-CN" dirty="0"/>
              <a:t>};</a:t>
            </a:r>
          </a:p>
          <a:p>
            <a:endParaRPr lang="en-US" altLang="zh-CN" dirty="0"/>
          </a:p>
          <a:p>
            <a:r>
              <a:rPr lang="en-US" altLang="zh-CN" dirty="0"/>
              <a:t>class B:virtual public A{</a:t>
            </a:r>
          </a:p>
          <a:p>
            <a:r>
              <a:rPr lang="en-US" altLang="zh-CN" dirty="0"/>
              <a:t>    int b;</a:t>
            </a:r>
          </a:p>
          <a:p>
            <a:r>
              <a:rPr lang="en-US" altLang="zh-CN" dirty="0"/>
              <a:t>public:</a:t>
            </a:r>
          </a:p>
          <a:p>
            <a:r>
              <a:rPr lang="en-US" altLang="zh-CN" dirty="0"/>
              <a:t>    B(int </a:t>
            </a:r>
            <a:r>
              <a:rPr lang="en-US" altLang="zh-CN" dirty="0" err="1"/>
              <a:t>a,int</a:t>
            </a:r>
            <a:r>
              <a:rPr lang="en-US" altLang="zh-CN" dirty="0"/>
              <a:t> b):A(a),b(b){</a:t>
            </a:r>
            <a:r>
              <a:rPr lang="en-US" altLang="zh-CN" dirty="0" err="1"/>
              <a:t>cout</a:t>
            </a:r>
            <a:r>
              <a:rPr lang="en-US" altLang="zh-CN" dirty="0"/>
              <a:t>&lt;&lt;"a="&lt;&lt;a&lt;&lt;",b="&lt;&lt;b&lt;&lt;</a:t>
            </a:r>
            <a:r>
              <a:rPr lang="en-US" altLang="zh-CN" dirty="0" err="1"/>
              <a:t>endl</a:t>
            </a:r>
            <a:r>
              <a:rPr lang="en-US" altLang="zh-CN" dirty="0"/>
              <a:t>;}</a:t>
            </a:r>
          </a:p>
          <a:p>
            <a:r>
              <a:rPr lang="en-US" altLang="zh-CN" dirty="0"/>
              <a:t>};</a:t>
            </a:r>
          </a:p>
          <a:p>
            <a:endParaRPr lang="en-US" altLang="zh-CN" dirty="0"/>
          </a:p>
          <a:p>
            <a:r>
              <a:rPr lang="en-US" altLang="zh-CN" dirty="0"/>
              <a:t>class C:virtual public A{</a:t>
            </a:r>
          </a:p>
          <a:p>
            <a:r>
              <a:rPr lang="en-US" altLang="zh-CN" dirty="0"/>
              <a:t>    int c;</a:t>
            </a:r>
          </a:p>
          <a:p>
            <a:r>
              <a:rPr lang="en-US" altLang="zh-CN" dirty="0"/>
              <a:t>public:</a:t>
            </a:r>
          </a:p>
          <a:p>
            <a:r>
              <a:rPr lang="en-US" altLang="zh-CN" dirty="0"/>
              <a:t>    C(int </a:t>
            </a:r>
            <a:r>
              <a:rPr lang="en-US" altLang="zh-CN" dirty="0" err="1"/>
              <a:t>a,int</a:t>
            </a:r>
            <a:r>
              <a:rPr lang="en-US" altLang="zh-CN" dirty="0"/>
              <a:t> c):A(a),c(c){</a:t>
            </a:r>
            <a:r>
              <a:rPr lang="en-US" altLang="zh-CN" dirty="0" err="1"/>
              <a:t>cout</a:t>
            </a:r>
            <a:r>
              <a:rPr lang="en-US" altLang="zh-CN" dirty="0"/>
              <a:t>&lt;&lt;"a="&lt;&lt;a&lt;&lt;",c="&lt;&lt;c&lt;&lt;</a:t>
            </a:r>
            <a:r>
              <a:rPr lang="en-US" altLang="zh-CN" dirty="0" err="1"/>
              <a:t>endl</a:t>
            </a:r>
            <a:r>
              <a:rPr lang="en-US" altLang="zh-CN" dirty="0"/>
              <a:t>;}</a:t>
            </a:r>
          </a:p>
          <a:p>
            <a:r>
              <a:rPr lang="en-US" altLang="zh-CN" dirty="0"/>
              <a:t>};</a:t>
            </a:r>
          </a:p>
          <a:p>
            <a:endParaRPr lang="en-US" altLang="zh-CN" dirty="0"/>
          </a:p>
          <a:p>
            <a:r>
              <a:rPr lang="en-US" altLang="zh-CN" dirty="0"/>
              <a:t>class D:public </a:t>
            </a:r>
            <a:r>
              <a:rPr lang="en-US" altLang="zh-CN" dirty="0" err="1"/>
              <a:t>B,public</a:t>
            </a:r>
            <a:r>
              <a:rPr lang="en-US" altLang="zh-CN" dirty="0"/>
              <a:t> C{</a:t>
            </a:r>
          </a:p>
          <a:p>
            <a:r>
              <a:rPr lang="en-US" altLang="zh-CN" dirty="0"/>
              <a:t>    int d;</a:t>
            </a:r>
          </a:p>
          <a:p>
            <a:r>
              <a:rPr lang="en-US" altLang="zh-CN" dirty="0"/>
              <a:t>public:</a:t>
            </a:r>
          </a:p>
          <a:p>
            <a:r>
              <a:rPr lang="en-US" altLang="zh-CN" dirty="0"/>
              <a:t>    D(int </a:t>
            </a:r>
            <a:r>
              <a:rPr lang="en-US" altLang="zh-CN" dirty="0" err="1"/>
              <a:t>a,int</a:t>
            </a:r>
            <a:r>
              <a:rPr lang="en-US" altLang="zh-CN" dirty="0"/>
              <a:t> </a:t>
            </a:r>
            <a:r>
              <a:rPr lang="en-US" altLang="zh-CN" dirty="0" err="1"/>
              <a:t>b,int</a:t>
            </a:r>
            <a:r>
              <a:rPr lang="en-US" altLang="zh-CN" dirty="0"/>
              <a:t> </a:t>
            </a:r>
            <a:r>
              <a:rPr lang="en-US" altLang="zh-CN" dirty="0" err="1"/>
              <a:t>c,int</a:t>
            </a:r>
            <a:r>
              <a:rPr lang="en-US" altLang="zh-CN" dirty="0"/>
              <a:t> d):A(a),B(</a:t>
            </a:r>
            <a:r>
              <a:rPr lang="en-US" altLang="zh-CN" dirty="0" err="1"/>
              <a:t>a,b</a:t>
            </a:r>
            <a:r>
              <a:rPr lang="en-US" altLang="zh-CN" dirty="0"/>
              <a:t>),C(</a:t>
            </a:r>
            <a:r>
              <a:rPr lang="en-US" altLang="zh-CN" dirty="0" err="1"/>
              <a:t>a,c</a:t>
            </a:r>
            <a:r>
              <a:rPr lang="en-US" altLang="zh-CN" dirty="0"/>
              <a:t>),d(d){</a:t>
            </a:r>
            <a:r>
              <a:rPr lang="en-US" altLang="zh-CN" dirty="0" err="1"/>
              <a:t>cout</a:t>
            </a:r>
            <a:r>
              <a:rPr lang="en-US" altLang="zh-CN" dirty="0"/>
              <a:t>&lt;&lt;"a="&lt;&lt;a&lt;&lt;",b="&lt;&lt;b&lt;&lt;",c="&lt;&lt;c&lt;&lt;",d="&lt;&lt;d&lt;&lt;</a:t>
            </a:r>
            <a:r>
              <a:rPr lang="en-US" altLang="zh-CN" dirty="0" err="1"/>
              <a:t>endl</a:t>
            </a:r>
            <a:r>
              <a:rPr lang="en-US" altLang="zh-CN" dirty="0"/>
              <a:t>;}</a:t>
            </a:r>
          </a:p>
          <a:p>
            <a:r>
              <a:rPr lang="en-US" altLang="zh-CN" dirty="0"/>
              <a:t>};</a:t>
            </a:r>
          </a:p>
          <a:p>
            <a:endParaRPr lang="en-US" altLang="zh-CN" dirty="0"/>
          </a:p>
          <a:p>
            <a:r>
              <a:rPr lang="en-US" altLang="zh-CN" dirty="0"/>
              <a:t>class E:public D{</a:t>
            </a:r>
          </a:p>
          <a:p>
            <a:r>
              <a:rPr lang="en-US" altLang="zh-CN" dirty="0"/>
              <a:t>   int e;</a:t>
            </a:r>
          </a:p>
          <a:p>
            <a:r>
              <a:rPr lang="en-US" altLang="zh-CN" dirty="0"/>
              <a:t>public:</a:t>
            </a:r>
          </a:p>
          <a:p>
            <a:r>
              <a:rPr lang="en-US" altLang="zh-CN" dirty="0"/>
              <a:t>   E(int </a:t>
            </a:r>
            <a:r>
              <a:rPr lang="en-US" altLang="zh-CN" dirty="0" err="1"/>
              <a:t>a,int</a:t>
            </a:r>
            <a:r>
              <a:rPr lang="en-US" altLang="zh-CN" dirty="0"/>
              <a:t> </a:t>
            </a:r>
            <a:r>
              <a:rPr lang="en-US" altLang="zh-CN" dirty="0" err="1"/>
              <a:t>b,int</a:t>
            </a:r>
            <a:r>
              <a:rPr lang="en-US" altLang="zh-CN" dirty="0"/>
              <a:t> </a:t>
            </a:r>
            <a:r>
              <a:rPr lang="en-US" altLang="zh-CN" dirty="0" err="1"/>
              <a:t>c,int</a:t>
            </a:r>
            <a:r>
              <a:rPr lang="en-US" altLang="zh-CN" dirty="0"/>
              <a:t> </a:t>
            </a:r>
            <a:r>
              <a:rPr lang="en-US" altLang="zh-CN" dirty="0" err="1"/>
              <a:t>d,int</a:t>
            </a:r>
            <a:r>
              <a:rPr lang="en-US" altLang="zh-CN" dirty="0"/>
              <a:t> e):A(a),D(</a:t>
            </a:r>
            <a:r>
              <a:rPr lang="en-US" altLang="zh-CN" dirty="0" err="1"/>
              <a:t>a,b,c,d</a:t>
            </a:r>
            <a:r>
              <a:rPr lang="en-US" altLang="zh-CN" dirty="0"/>
              <a:t>),e(e){</a:t>
            </a:r>
            <a:r>
              <a:rPr lang="en-US" altLang="zh-CN" dirty="0" err="1"/>
              <a:t>cout</a:t>
            </a:r>
            <a:r>
              <a:rPr lang="en-US" altLang="zh-CN" dirty="0"/>
              <a:t>&lt;&lt;"a="&lt;&lt;a&lt;&lt;",b="&lt;&lt;b&lt;&lt;",c="&lt;&lt;c&lt;&lt;",d="&lt;&lt;d&lt;&lt;",e="&lt;&lt;e&lt;&lt;</a:t>
            </a:r>
            <a:r>
              <a:rPr lang="en-US" altLang="zh-CN" dirty="0" err="1"/>
              <a:t>endl</a:t>
            </a:r>
            <a:r>
              <a:rPr lang="en-US" altLang="zh-CN" dirty="0"/>
              <a:t>;}</a:t>
            </a:r>
          </a:p>
          <a:p>
            <a:endParaRPr lang="en-US" altLang="zh-CN" dirty="0"/>
          </a:p>
          <a:p>
            <a:r>
              <a:rPr lang="en-US" altLang="zh-CN" dirty="0"/>
              <a:t>};</a:t>
            </a:r>
          </a:p>
          <a:p>
            <a:endParaRPr lang="en-US" altLang="zh-CN" dirty="0"/>
          </a:p>
          <a:p>
            <a:r>
              <a:rPr lang="en-US" altLang="zh-CN" dirty="0"/>
              <a:t>int main(){</a:t>
            </a:r>
          </a:p>
          <a:p>
            <a:r>
              <a:rPr lang="en-US" altLang="zh-CN" dirty="0"/>
              <a:t>  E e(1,2,3,4,5);</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D d(1,2,3,4);</a:t>
            </a:r>
          </a:p>
          <a:p>
            <a:r>
              <a:rPr lang="en-US" altLang="zh-CN" dirty="0"/>
              <a:t>}</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36</a:t>
            </a:fld>
            <a:endParaRPr lang="en-US" altLang="zh-CN"/>
          </a:p>
        </p:txBody>
      </p:sp>
    </p:spTree>
    <p:extLst>
      <p:ext uri="{BB962C8B-B14F-4D97-AF65-F5344CB8AC3E}">
        <p14:creationId xmlns="" xmlns:p14="http://schemas.microsoft.com/office/powerpoint/2010/main" val="936743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41</a:t>
            </a:fld>
            <a:endParaRPr lang="en-US" altLang="zh-CN" b="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43</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smtClean="0"/>
              <a:t>第一</a:t>
            </a:r>
            <a:r>
              <a:rPr lang="zh-CN" altLang="en-US" dirty="0"/>
              <a:t>种做法：</a:t>
            </a:r>
            <a:endParaRPr lang="en-US" altLang="zh-CN" dirty="0"/>
          </a:p>
          <a:p>
            <a:r>
              <a:rPr lang="en-US" altLang="zh-CN" dirty="0"/>
              <a:t>#include&lt;iostream&gt;</a:t>
            </a:r>
          </a:p>
          <a:p>
            <a:r>
              <a:rPr lang="en-US" altLang="zh-CN" dirty="0"/>
              <a:t>#include &lt;</a:t>
            </a:r>
            <a:r>
              <a:rPr lang="en-US" altLang="zh-CN" dirty="0" err="1"/>
              <a:t>iomanip</a:t>
            </a:r>
            <a:r>
              <a:rPr lang="en-US" altLang="zh-CN" dirty="0"/>
              <a:t>&gt;</a:t>
            </a:r>
          </a:p>
          <a:p>
            <a:r>
              <a:rPr lang="en-US" altLang="zh-CN" dirty="0"/>
              <a:t>using namespace std;</a:t>
            </a:r>
          </a:p>
          <a:p>
            <a:r>
              <a:rPr lang="en-US" altLang="zh-CN" dirty="0"/>
              <a:t>class </a:t>
            </a:r>
            <a:r>
              <a:rPr lang="en-US" altLang="zh-CN" dirty="0" err="1"/>
              <a:t>CTime</a:t>
            </a:r>
            <a:r>
              <a:rPr lang="en-US" altLang="zh-CN" dirty="0"/>
              <a:t>{</a:t>
            </a:r>
          </a:p>
          <a:p>
            <a:r>
              <a:rPr lang="en-US" altLang="zh-CN" dirty="0"/>
              <a:t>protected:</a:t>
            </a:r>
          </a:p>
          <a:p>
            <a:r>
              <a:rPr lang="en-US" altLang="zh-CN" dirty="0"/>
              <a:t>    int h, m, s;</a:t>
            </a:r>
          </a:p>
          <a:p>
            <a:r>
              <a:rPr lang="en-US" altLang="zh-CN" dirty="0"/>
              <a:t>public:</a:t>
            </a:r>
          </a:p>
          <a:p>
            <a:r>
              <a:rPr lang="en-US" altLang="zh-CN" dirty="0"/>
              <a:t>    </a:t>
            </a:r>
            <a:r>
              <a:rPr lang="en-US" altLang="zh-CN" dirty="0" err="1"/>
              <a:t>CTime</a:t>
            </a:r>
            <a:r>
              <a:rPr lang="en-US" altLang="zh-CN" dirty="0"/>
              <a:t>() {}</a:t>
            </a:r>
          </a:p>
          <a:p>
            <a:r>
              <a:rPr lang="en-US" altLang="zh-CN" dirty="0"/>
              <a:t>    </a:t>
            </a:r>
            <a:r>
              <a:rPr lang="en-US" altLang="zh-CN" dirty="0" err="1"/>
              <a:t>CTime</a:t>
            </a:r>
            <a:r>
              <a:rPr lang="en-US" altLang="zh-CN" dirty="0"/>
              <a:t>(int </a:t>
            </a:r>
            <a:r>
              <a:rPr lang="en-US" altLang="zh-CN" dirty="0" err="1"/>
              <a:t>a,int</a:t>
            </a:r>
            <a:r>
              <a:rPr lang="en-US" altLang="zh-CN" dirty="0"/>
              <a:t> </a:t>
            </a:r>
            <a:r>
              <a:rPr lang="en-US" altLang="zh-CN" dirty="0" err="1"/>
              <a:t>b,int</a:t>
            </a:r>
            <a:r>
              <a:rPr lang="en-US" altLang="zh-CN" dirty="0"/>
              <a:t> c):h(a),m(b),s(c) { }</a:t>
            </a:r>
          </a:p>
          <a:p>
            <a:r>
              <a:rPr lang="en-US" altLang="zh-CN" dirty="0"/>
              <a:t>};</a:t>
            </a:r>
          </a:p>
          <a:p>
            <a:endParaRPr lang="en-US" altLang="zh-CN" dirty="0"/>
          </a:p>
          <a:p>
            <a:r>
              <a:rPr lang="en-US" altLang="zh-CN" dirty="0"/>
              <a:t>class </a:t>
            </a:r>
            <a:r>
              <a:rPr lang="en-US" altLang="zh-CN" dirty="0" err="1"/>
              <a:t>Time:public</a:t>
            </a:r>
            <a:r>
              <a:rPr lang="en-US" altLang="zh-CN" dirty="0"/>
              <a:t> </a:t>
            </a:r>
            <a:r>
              <a:rPr lang="en-US" altLang="zh-CN" dirty="0" err="1"/>
              <a:t>CTime</a:t>
            </a:r>
            <a:r>
              <a:rPr lang="en-US" altLang="zh-CN" dirty="0"/>
              <a:t> {</a:t>
            </a:r>
          </a:p>
          <a:p>
            <a:r>
              <a:rPr lang="en-US" altLang="zh-CN" dirty="0"/>
              <a:t>protected:</a:t>
            </a:r>
          </a:p>
          <a:p>
            <a:r>
              <a:rPr lang="en-US" altLang="zh-CN" dirty="0"/>
              <a:t>    string interval;</a:t>
            </a:r>
          </a:p>
          <a:p>
            <a:r>
              <a:rPr lang="en-US" altLang="zh-CN" dirty="0"/>
              <a:t>public:</a:t>
            </a:r>
          </a:p>
          <a:p>
            <a:r>
              <a:rPr lang="en-US" altLang="zh-CN" dirty="0"/>
              <a:t>    Time() {}</a:t>
            </a:r>
          </a:p>
          <a:p>
            <a:r>
              <a:rPr lang="en-US" altLang="zh-CN" dirty="0"/>
              <a:t>    Time(int </a:t>
            </a:r>
            <a:r>
              <a:rPr lang="en-US" altLang="zh-CN" dirty="0" err="1"/>
              <a:t>e,int</a:t>
            </a:r>
            <a:r>
              <a:rPr lang="en-US" altLang="zh-CN" dirty="0"/>
              <a:t> </a:t>
            </a:r>
            <a:r>
              <a:rPr lang="en-US" altLang="zh-CN" dirty="0" err="1"/>
              <a:t>a,int</a:t>
            </a:r>
            <a:r>
              <a:rPr lang="en-US" altLang="zh-CN" dirty="0"/>
              <a:t> </a:t>
            </a:r>
            <a:r>
              <a:rPr lang="en-US" altLang="zh-CN" dirty="0" err="1"/>
              <a:t>b,int</a:t>
            </a:r>
            <a:r>
              <a:rPr lang="en-US" altLang="zh-CN" dirty="0"/>
              <a:t> c):</a:t>
            </a:r>
            <a:r>
              <a:rPr lang="en-US" altLang="zh-CN" dirty="0" err="1"/>
              <a:t>CTime</a:t>
            </a:r>
            <a:r>
              <a:rPr lang="en-US" altLang="zh-CN" dirty="0"/>
              <a:t>(</a:t>
            </a:r>
            <a:r>
              <a:rPr lang="en-US" altLang="zh-CN" dirty="0" err="1"/>
              <a:t>a,b,c</a:t>
            </a:r>
            <a:r>
              <a:rPr lang="en-US" altLang="zh-CN" dirty="0"/>
              <a:t>) {</a:t>
            </a:r>
          </a:p>
          <a:p>
            <a:r>
              <a:rPr lang="en-US" altLang="zh-CN" dirty="0"/>
              <a:t>        if (e == 121)</a:t>
            </a:r>
          </a:p>
          <a:p>
            <a:r>
              <a:rPr lang="en-US" altLang="zh-CN" dirty="0"/>
              <a:t>            interval="AM";</a:t>
            </a:r>
          </a:p>
          <a:p>
            <a:r>
              <a:rPr lang="en-US" altLang="zh-CN" dirty="0"/>
              <a:t>        else</a:t>
            </a:r>
          </a:p>
          <a:p>
            <a:r>
              <a:rPr lang="en-US" altLang="zh-CN" dirty="0"/>
              <a:t>            interval="PM";</a:t>
            </a:r>
          </a:p>
          <a:p>
            <a:r>
              <a:rPr lang="en-US" altLang="zh-CN" dirty="0"/>
              <a:t>    }</a:t>
            </a:r>
          </a:p>
          <a:p>
            <a:r>
              <a:rPr lang="en-US" altLang="zh-CN" dirty="0"/>
              <a:t>    void </a:t>
            </a:r>
            <a:r>
              <a:rPr lang="en-US" altLang="zh-CN" dirty="0" err="1"/>
              <a:t>addone</a:t>
            </a:r>
            <a:r>
              <a:rPr lang="en-US" altLang="zh-CN" dirty="0"/>
              <a:t>() {</a:t>
            </a:r>
          </a:p>
          <a:p>
            <a:r>
              <a:rPr lang="en-US" altLang="zh-CN" dirty="0"/>
              <a:t>        s++;</a:t>
            </a:r>
          </a:p>
          <a:p>
            <a:r>
              <a:rPr lang="en-US" altLang="zh-CN" dirty="0"/>
              <a:t>        if(s==60){</a:t>
            </a:r>
          </a:p>
          <a:p>
            <a:r>
              <a:rPr lang="en-US" altLang="zh-CN" dirty="0"/>
              <a:t>            s=0;</a:t>
            </a:r>
          </a:p>
          <a:p>
            <a:r>
              <a:rPr lang="en-US" altLang="zh-CN" dirty="0"/>
              <a:t>            m++;</a:t>
            </a:r>
          </a:p>
          <a:p>
            <a:r>
              <a:rPr lang="en-US" altLang="zh-CN" dirty="0"/>
              <a:t>        }</a:t>
            </a:r>
          </a:p>
          <a:p>
            <a:r>
              <a:rPr lang="en-US" altLang="zh-CN" dirty="0"/>
              <a:t>        if(m==60){</a:t>
            </a:r>
          </a:p>
          <a:p>
            <a:r>
              <a:rPr lang="en-US" altLang="zh-CN" dirty="0"/>
              <a:t>            m=0;</a:t>
            </a:r>
          </a:p>
          <a:p>
            <a:r>
              <a:rPr lang="en-US" altLang="zh-CN" dirty="0"/>
              <a:t>            h++;</a:t>
            </a:r>
          </a:p>
          <a:p>
            <a:r>
              <a:rPr lang="en-US" altLang="zh-CN" dirty="0"/>
              <a:t>        }</a:t>
            </a:r>
          </a:p>
          <a:p>
            <a:r>
              <a:rPr lang="en-US" altLang="zh-CN" dirty="0"/>
              <a:t>        if(h==12){</a:t>
            </a:r>
          </a:p>
          <a:p>
            <a:r>
              <a:rPr lang="en-US" altLang="zh-CN" dirty="0"/>
              <a:t>            h=0;</a:t>
            </a:r>
          </a:p>
          <a:p>
            <a:r>
              <a:rPr lang="en-US" altLang="zh-CN" dirty="0"/>
              <a:t>            if (interval=="AM")</a:t>
            </a:r>
          </a:p>
          <a:p>
            <a:r>
              <a:rPr lang="en-US" altLang="zh-CN" dirty="0"/>
              <a:t>                interval="PM";</a:t>
            </a:r>
          </a:p>
          <a:p>
            <a:r>
              <a:rPr lang="en-US" altLang="zh-CN" dirty="0"/>
              <a:t>            else</a:t>
            </a:r>
          </a:p>
          <a:p>
            <a:r>
              <a:rPr lang="en-US" altLang="zh-CN" dirty="0"/>
              <a:t>                interval="AM";</a:t>
            </a:r>
          </a:p>
          <a:p>
            <a:r>
              <a:rPr lang="en-US" altLang="zh-CN" dirty="0"/>
              <a:t>        }</a:t>
            </a:r>
          </a:p>
          <a:p>
            <a:r>
              <a:rPr lang="en-US" altLang="zh-CN" dirty="0"/>
              <a:t>   }</a:t>
            </a:r>
          </a:p>
          <a:p>
            <a:r>
              <a:rPr lang="en-US" altLang="zh-CN" dirty="0"/>
              <a:t>   void </a:t>
            </a:r>
            <a:r>
              <a:rPr lang="en-US" altLang="zh-CN" dirty="0" err="1"/>
              <a:t>minusone</a:t>
            </a:r>
            <a:r>
              <a:rPr lang="en-US" altLang="zh-CN" dirty="0"/>
              <a:t>() {</a:t>
            </a:r>
          </a:p>
          <a:p>
            <a:r>
              <a:rPr lang="en-US" altLang="zh-CN" dirty="0"/>
              <a:t>        s--;</a:t>
            </a:r>
          </a:p>
          <a:p>
            <a:r>
              <a:rPr lang="en-US" altLang="zh-CN" dirty="0"/>
              <a:t>        if(s==-1){</a:t>
            </a:r>
          </a:p>
          <a:p>
            <a:r>
              <a:rPr lang="en-US" altLang="zh-CN" dirty="0"/>
              <a:t>            s=59;</a:t>
            </a:r>
          </a:p>
          <a:p>
            <a:r>
              <a:rPr lang="en-US" altLang="zh-CN" dirty="0"/>
              <a:t>            m--;</a:t>
            </a:r>
          </a:p>
          <a:p>
            <a:r>
              <a:rPr lang="en-US" altLang="zh-CN" dirty="0"/>
              <a:t>        }</a:t>
            </a:r>
          </a:p>
          <a:p>
            <a:r>
              <a:rPr lang="en-US" altLang="zh-CN" dirty="0"/>
              <a:t>        if(m==-1){</a:t>
            </a:r>
          </a:p>
          <a:p>
            <a:r>
              <a:rPr lang="en-US" altLang="zh-CN" dirty="0"/>
              <a:t>            m=59;</a:t>
            </a:r>
          </a:p>
          <a:p>
            <a:r>
              <a:rPr lang="en-US" altLang="zh-CN" dirty="0"/>
              <a:t>            h--;</a:t>
            </a:r>
          </a:p>
          <a:p>
            <a:r>
              <a:rPr lang="en-US" altLang="zh-CN" dirty="0"/>
              <a:t>        }</a:t>
            </a:r>
          </a:p>
          <a:p>
            <a:r>
              <a:rPr lang="en-US" altLang="zh-CN" dirty="0"/>
              <a:t>        if(h=-1){</a:t>
            </a:r>
          </a:p>
          <a:p>
            <a:r>
              <a:rPr lang="en-US" altLang="zh-CN" dirty="0"/>
              <a:t>            h=11;</a:t>
            </a:r>
          </a:p>
          <a:p>
            <a:r>
              <a:rPr lang="en-US" altLang="zh-CN" dirty="0"/>
              <a:t>            if (interval=="AM")</a:t>
            </a:r>
          </a:p>
          <a:p>
            <a:r>
              <a:rPr lang="en-US" altLang="zh-CN" dirty="0"/>
              <a:t>                interval="PM";</a:t>
            </a:r>
          </a:p>
          <a:p>
            <a:r>
              <a:rPr lang="en-US" altLang="zh-CN" dirty="0"/>
              <a:t>            else</a:t>
            </a:r>
          </a:p>
          <a:p>
            <a:r>
              <a:rPr lang="en-US" altLang="zh-CN" dirty="0"/>
              <a:t>                interval="AM";</a:t>
            </a:r>
          </a:p>
          <a:p>
            <a:r>
              <a:rPr lang="en-US" altLang="zh-CN" dirty="0"/>
              <a:t>        }</a:t>
            </a:r>
          </a:p>
          <a:p>
            <a:r>
              <a:rPr lang="en-US" altLang="zh-CN" dirty="0"/>
              <a:t>    }</a:t>
            </a:r>
          </a:p>
          <a:p>
            <a:r>
              <a:rPr lang="en-US" altLang="zh-CN" dirty="0"/>
              <a:t>    void display() {</a:t>
            </a:r>
          </a:p>
          <a:p>
            <a:r>
              <a:rPr lang="en-US" altLang="zh-CN" dirty="0"/>
              <a:t>        </a:t>
            </a:r>
            <a:r>
              <a:rPr lang="en-US" altLang="zh-CN" dirty="0" err="1"/>
              <a:t>cout</a:t>
            </a:r>
            <a:r>
              <a:rPr lang="en-US" altLang="zh-CN" dirty="0"/>
              <a:t> &lt;&lt; interval &lt;&lt; " " &lt;&lt; </a:t>
            </a:r>
            <a:r>
              <a:rPr lang="en-US" altLang="zh-CN" dirty="0" err="1"/>
              <a:t>setfill</a:t>
            </a:r>
            <a:r>
              <a:rPr lang="en-US" altLang="zh-CN" dirty="0"/>
              <a:t>('0') &lt;&lt; </a:t>
            </a:r>
            <a:r>
              <a:rPr lang="en-US" altLang="zh-CN" dirty="0" err="1"/>
              <a:t>setw</a:t>
            </a:r>
            <a:r>
              <a:rPr lang="en-US" altLang="zh-CN" dirty="0"/>
              <a:t>(2) &lt;&lt; h &lt;&lt; ":" &lt;&lt; </a:t>
            </a:r>
            <a:r>
              <a:rPr lang="en-US" altLang="zh-CN" dirty="0" err="1"/>
              <a:t>setfill</a:t>
            </a:r>
            <a:r>
              <a:rPr lang="en-US" altLang="zh-CN" dirty="0"/>
              <a:t>('0') &lt;&lt; </a:t>
            </a:r>
            <a:r>
              <a:rPr lang="en-US" altLang="zh-CN" dirty="0" err="1"/>
              <a:t>setw</a:t>
            </a:r>
            <a:r>
              <a:rPr lang="en-US" altLang="zh-CN" dirty="0"/>
              <a:t>(2) &lt;&lt; m &lt;&lt; ":" &lt;&lt; </a:t>
            </a:r>
            <a:r>
              <a:rPr lang="en-US" altLang="zh-CN" dirty="0" err="1"/>
              <a:t>setfill</a:t>
            </a:r>
            <a:r>
              <a:rPr lang="en-US" altLang="zh-CN" dirty="0"/>
              <a:t>('0') &lt;&lt; </a:t>
            </a:r>
            <a:r>
              <a:rPr lang="en-US" altLang="zh-CN" dirty="0" err="1"/>
              <a:t>setw</a:t>
            </a:r>
            <a:r>
              <a:rPr lang="en-US" altLang="zh-CN" dirty="0"/>
              <a:t>(2) &lt;&lt; s &lt;&lt; </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int main() {</a:t>
            </a:r>
          </a:p>
          <a:p>
            <a:r>
              <a:rPr lang="en-US" altLang="zh-CN" dirty="0"/>
              <a:t>   int x, y, </a:t>
            </a:r>
            <a:r>
              <a:rPr lang="en-US" altLang="zh-CN" dirty="0" err="1"/>
              <a:t>z,n</a:t>
            </a:r>
            <a:r>
              <a:rPr lang="en-US" altLang="zh-CN" dirty="0"/>
              <a:t>;</a:t>
            </a:r>
          </a:p>
          <a:p>
            <a:r>
              <a:rPr lang="en-US" altLang="zh-CN" dirty="0"/>
              <a:t>   int t;</a:t>
            </a:r>
          </a:p>
          <a:p>
            <a:r>
              <a:rPr lang="en-US" altLang="zh-CN" dirty="0"/>
              <a:t>   char a;</a:t>
            </a:r>
          </a:p>
          <a:p>
            <a:r>
              <a:rPr lang="en-US" altLang="zh-CN" dirty="0"/>
              <a:t>   </a:t>
            </a:r>
            <a:r>
              <a:rPr lang="en-US" altLang="zh-CN" dirty="0" err="1"/>
              <a:t>cin</a:t>
            </a:r>
            <a:r>
              <a:rPr lang="en-US" altLang="zh-CN" dirty="0"/>
              <a:t>&gt;&gt;t;</a:t>
            </a:r>
          </a:p>
          <a:p>
            <a:r>
              <a:rPr lang="en-US" altLang="zh-CN" dirty="0"/>
              <a:t>   while (t!=0) {</a:t>
            </a:r>
          </a:p>
          <a:p>
            <a:r>
              <a:rPr lang="en-US" altLang="zh-CN" dirty="0"/>
              <a:t>      </a:t>
            </a:r>
            <a:r>
              <a:rPr lang="en-US" altLang="zh-CN" dirty="0" err="1"/>
              <a:t>cin</a:t>
            </a:r>
            <a:r>
              <a:rPr lang="en-US" altLang="zh-CN" dirty="0"/>
              <a:t> &gt;&gt; x &gt;&gt; y &gt;&gt; z;</a:t>
            </a:r>
          </a:p>
          <a:p>
            <a:r>
              <a:rPr lang="en-US" altLang="zh-CN" dirty="0"/>
              <a:t>      Time obj(t, x, y, z);</a:t>
            </a:r>
          </a:p>
          <a:p>
            <a:r>
              <a:rPr lang="en-US" altLang="zh-CN" dirty="0"/>
              <a:t>      </a:t>
            </a:r>
            <a:r>
              <a:rPr lang="en-US" altLang="zh-CN" dirty="0" err="1"/>
              <a:t>cin</a:t>
            </a:r>
            <a:r>
              <a:rPr lang="en-US" altLang="zh-CN" dirty="0"/>
              <a:t> &gt;&gt; a &gt;&gt; n;</a:t>
            </a:r>
          </a:p>
          <a:p>
            <a:r>
              <a:rPr lang="en-US" altLang="zh-CN" dirty="0"/>
              <a:t>      if(a=='+')</a:t>
            </a:r>
          </a:p>
          <a:p>
            <a:r>
              <a:rPr lang="en-US" altLang="zh-CN" dirty="0"/>
              <a:t>        while (n--) {</a:t>
            </a:r>
          </a:p>
          <a:p>
            <a:r>
              <a:rPr lang="en-US" altLang="zh-CN" dirty="0"/>
              <a:t>            </a:t>
            </a:r>
            <a:r>
              <a:rPr lang="en-US" altLang="zh-CN" dirty="0" err="1"/>
              <a:t>obj.addone</a:t>
            </a:r>
            <a:r>
              <a:rPr lang="en-US" altLang="zh-CN" dirty="0"/>
              <a:t>();</a:t>
            </a:r>
          </a:p>
          <a:p>
            <a:r>
              <a:rPr lang="en-US" altLang="zh-CN" dirty="0"/>
              <a:t>        }</a:t>
            </a:r>
          </a:p>
          <a:p>
            <a:r>
              <a:rPr lang="en-US" altLang="zh-CN" dirty="0"/>
              <a:t>      else</a:t>
            </a:r>
          </a:p>
          <a:p>
            <a:r>
              <a:rPr lang="en-US" altLang="zh-CN" dirty="0"/>
              <a:t>        while (n--) {</a:t>
            </a:r>
          </a:p>
          <a:p>
            <a:r>
              <a:rPr lang="en-US" altLang="zh-CN" dirty="0"/>
              <a:t>            </a:t>
            </a:r>
            <a:r>
              <a:rPr lang="en-US" altLang="zh-CN" dirty="0" err="1"/>
              <a:t>obj.minusone</a:t>
            </a:r>
            <a:r>
              <a:rPr lang="en-US" altLang="zh-CN" dirty="0"/>
              <a:t>();</a:t>
            </a:r>
          </a:p>
          <a:p>
            <a:r>
              <a:rPr lang="en-US" altLang="zh-CN" dirty="0"/>
              <a:t>        }</a:t>
            </a:r>
          </a:p>
          <a:p>
            <a:r>
              <a:rPr lang="en-US" altLang="zh-CN" dirty="0"/>
              <a:t>      </a:t>
            </a:r>
            <a:r>
              <a:rPr lang="en-US" altLang="zh-CN" dirty="0" err="1"/>
              <a:t>obj.display</a:t>
            </a:r>
            <a:r>
              <a:rPr lang="en-US" altLang="zh-CN" dirty="0"/>
              <a:t>();</a:t>
            </a:r>
          </a:p>
          <a:p>
            <a:r>
              <a:rPr lang="en-US" altLang="zh-CN" dirty="0"/>
              <a:t>      </a:t>
            </a:r>
            <a:r>
              <a:rPr lang="en-US" altLang="zh-CN" dirty="0" err="1"/>
              <a:t>cin</a:t>
            </a:r>
            <a:r>
              <a:rPr lang="en-US" altLang="zh-CN" dirty="0"/>
              <a:t>&gt;&gt;t;</a:t>
            </a:r>
          </a:p>
          <a:p>
            <a:r>
              <a:rPr lang="en-US" altLang="zh-CN" dirty="0"/>
              <a:t>    }</a:t>
            </a:r>
          </a:p>
          <a:p>
            <a:r>
              <a:rPr lang="en-US" altLang="zh-CN" dirty="0"/>
              <a:t>    return 0;</a:t>
            </a:r>
          </a:p>
          <a:p>
            <a:r>
              <a:rPr lang="en-US" altLang="zh-CN" dirty="0"/>
              <a:t>}</a:t>
            </a:r>
          </a:p>
          <a:p>
            <a:endParaRPr lang="en-US" altLang="zh-CN" dirty="0"/>
          </a:p>
          <a:p>
            <a:endParaRPr lang="en-US" altLang="zh-CN" dirty="0"/>
          </a:p>
          <a:p>
            <a:r>
              <a:rPr lang="zh-CN" altLang="en-US" dirty="0"/>
              <a:t>第二种做法：使用运算符重载</a:t>
            </a:r>
            <a:endParaRPr lang="en-US" altLang="zh-CN" dirty="0"/>
          </a:p>
          <a:p>
            <a:r>
              <a:rPr lang="en-US" altLang="zh-CN" dirty="0"/>
              <a:t>#include&lt;iostream&gt;</a:t>
            </a:r>
          </a:p>
          <a:p>
            <a:r>
              <a:rPr lang="en-US" altLang="zh-CN" dirty="0"/>
              <a:t>#include &lt;</a:t>
            </a:r>
            <a:r>
              <a:rPr lang="en-US" altLang="zh-CN" dirty="0" err="1"/>
              <a:t>iomanip</a:t>
            </a:r>
            <a:r>
              <a:rPr lang="en-US" altLang="zh-CN" dirty="0"/>
              <a:t>&gt;</a:t>
            </a:r>
          </a:p>
          <a:p>
            <a:r>
              <a:rPr lang="en-US" altLang="zh-CN" dirty="0"/>
              <a:t>using namespace std;</a:t>
            </a:r>
          </a:p>
          <a:p>
            <a:r>
              <a:rPr lang="en-US" altLang="zh-CN" dirty="0"/>
              <a:t>class </a:t>
            </a:r>
            <a:r>
              <a:rPr lang="en-US" altLang="zh-CN" dirty="0" err="1"/>
              <a:t>CTime</a:t>
            </a:r>
            <a:r>
              <a:rPr lang="en-US" altLang="zh-CN" dirty="0"/>
              <a:t>{</a:t>
            </a:r>
          </a:p>
          <a:p>
            <a:r>
              <a:rPr lang="en-US" altLang="zh-CN" dirty="0"/>
              <a:t>protected:</a:t>
            </a:r>
          </a:p>
          <a:p>
            <a:r>
              <a:rPr lang="en-US" altLang="zh-CN" dirty="0"/>
              <a:t>    int h, m, s;</a:t>
            </a:r>
          </a:p>
          <a:p>
            <a:r>
              <a:rPr lang="en-US" altLang="zh-CN" dirty="0"/>
              <a:t>public:</a:t>
            </a:r>
          </a:p>
          <a:p>
            <a:r>
              <a:rPr lang="en-US" altLang="zh-CN" dirty="0"/>
              <a:t>    </a:t>
            </a:r>
            <a:r>
              <a:rPr lang="en-US" altLang="zh-CN" dirty="0" err="1"/>
              <a:t>CTime</a:t>
            </a:r>
            <a:r>
              <a:rPr lang="en-US" altLang="zh-CN" dirty="0"/>
              <a:t>() {}</a:t>
            </a:r>
          </a:p>
          <a:p>
            <a:r>
              <a:rPr lang="en-US" altLang="zh-CN" dirty="0"/>
              <a:t>    </a:t>
            </a:r>
            <a:r>
              <a:rPr lang="en-US" altLang="zh-CN" dirty="0" err="1"/>
              <a:t>CTime</a:t>
            </a:r>
            <a:r>
              <a:rPr lang="en-US" altLang="zh-CN" dirty="0"/>
              <a:t>(int </a:t>
            </a:r>
            <a:r>
              <a:rPr lang="en-US" altLang="zh-CN" dirty="0" err="1"/>
              <a:t>a,int</a:t>
            </a:r>
            <a:r>
              <a:rPr lang="en-US" altLang="zh-CN" dirty="0"/>
              <a:t> </a:t>
            </a:r>
            <a:r>
              <a:rPr lang="en-US" altLang="zh-CN" dirty="0" err="1"/>
              <a:t>b,int</a:t>
            </a:r>
            <a:r>
              <a:rPr lang="en-US" altLang="zh-CN" dirty="0"/>
              <a:t> c):h(a),m(b),s(c) { }</a:t>
            </a:r>
          </a:p>
          <a:p>
            <a:r>
              <a:rPr lang="en-US" altLang="zh-CN" dirty="0"/>
              <a:t>};</a:t>
            </a:r>
          </a:p>
          <a:p>
            <a:endParaRPr lang="en-US" altLang="zh-CN" dirty="0"/>
          </a:p>
          <a:p>
            <a:r>
              <a:rPr lang="en-US" altLang="zh-CN" dirty="0"/>
              <a:t>class </a:t>
            </a:r>
            <a:r>
              <a:rPr lang="en-US" altLang="zh-CN" dirty="0" err="1"/>
              <a:t>Time:public</a:t>
            </a:r>
            <a:r>
              <a:rPr lang="en-US" altLang="zh-CN" dirty="0"/>
              <a:t> </a:t>
            </a:r>
            <a:r>
              <a:rPr lang="en-US" altLang="zh-CN" dirty="0" err="1"/>
              <a:t>CTime</a:t>
            </a:r>
            <a:r>
              <a:rPr lang="en-US" altLang="zh-CN" dirty="0"/>
              <a:t> {</a:t>
            </a:r>
          </a:p>
          <a:p>
            <a:r>
              <a:rPr lang="en-US" altLang="zh-CN" dirty="0"/>
              <a:t>protected:</a:t>
            </a:r>
          </a:p>
          <a:p>
            <a:r>
              <a:rPr lang="en-US" altLang="zh-CN" dirty="0"/>
              <a:t>    string interval;</a:t>
            </a:r>
          </a:p>
          <a:p>
            <a:r>
              <a:rPr lang="en-US" altLang="zh-CN" dirty="0"/>
              <a:t>public:</a:t>
            </a:r>
          </a:p>
          <a:p>
            <a:r>
              <a:rPr lang="en-US" altLang="zh-CN" dirty="0"/>
              <a:t>    Time() {}</a:t>
            </a:r>
          </a:p>
          <a:p>
            <a:r>
              <a:rPr lang="en-US" altLang="zh-CN" dirty="0"/>
              <a:t>    Time(int </a:t>
            </a:r>
            <a:r>
              <a:rPr lang="en-US" altLang="zh-CN" dirty="0" err="1"/>
              <a:t>e,int</a:t>
            </a:r>
            <a:r>
              <a:rPr lang="en-US" altLang="zh-CN" dirty="0"/>
              <a:t> </a:t>
            </a:r>
            <a:r>
              <a:rPr lang="en-US" altLang="zh-CN" dirty="0" err="1"/>
              <a:t>a,int</a:t>
            </a:r>
            <a:r>
              <a:rPr lang="en-US" altLang="zh-CN" dirty="0"/>
              <a:t> </a:t>
            </a:r>
            <a:r>
              <a:rPr lang="en-US" altLang="zh-CN" dirty="0" err="1"/>
              <a:t>b,int</a:t>
            </a:r>
            <a:r>
              <a:rPr lang="en-US" altLang="zh-CN" dirty="0"/>
              <a:t> c):</a:t>
            </a:r>
            <a:r>
              <a:rPr lang="en-US" altLang="zh-CN" dirty="0" err="1"/>
              <a:t>CTime</a:t>
            </a:r>
            <a:r>
              <a:rPr lang="en-US" altLang="zh-CN" dirty="0"/>
              <a:t>(</a:t>
            </a:r>
            <a:r>
              <a:rPr lang="en-US" altLang="zh-CN" dirty="0" err="1"/>
              <a:t>a,b,c</a:t>
            </a:r>
            <a:r>
              <a:rPr lang="en-US" altLang="zh-CN" dirty="0"/>
              <a:t>) {</a:t>
            </a:r>
          </a:p>
          <a:p>
            <a:r>
              <a:rPr lang="en-US" altLang="zh-CN" dirty="0"/>
              <a:t>        if (e == 121)</a:t>
            </a:r>
          </a:p>
          <a:p>
            <a:r>
              <a:rPr lang="en-US" altLang="zh-CN" dirty="0"/>
              <a:t>            interval="AM";</a:t>
            </a:r>
          </a:p>
          <a:p>
            <a:r>
              <a:rPr lang="en-US" altLang="zh-CN" dirty="0"/>
              <a:t>        else</a:t>
            </a:r>
          </a:p>
          <a:p>
            <a:r>
              <a:rPr lang="en-US" altLang="zh-CN" dirty="0"/>
              <a:t>            interval="PM";</a:t>
            </a:r>
          </a:p>
          <a:p>
            <a:r>
              <a:rPr lang="en-US" altLang="zh-CN" dirty="0"/>
              <a:t>    }</a:t>
            </a:r>
          </a:p>
          <a:p>
            <a:r>
              <a:rPr lang="en-US" altLang="zh-CN" dirty="0"/>
              <a:t>    void operator ++(){</a:t>
            </a:r>
          </a:p>
          <a:p>
            <a:r>
              <a:rPr lang="en-US" altLang="zh-CN" dirty="0"/>
              <a:t>        s++;</a:t>
            </a:r>
          </a:p>
          <a:p>
            <a:r>
              <a:rPr lang="en-US" altLang="zh-CN" dirty="0"/>
              <a:t>        if(s==60){</a:t>
            </a:r>
          </a:p>
          <a:p>
            <a:r>
              <a:rPr lang="en-US" altLang="zh-CN" dirty="0"/>
              <a:t>            s=0;</a:t>
            </a:r>
          </a:p>
          <a:p>
            <a:r>
              <a:rPr lang="en-US" altLang="zh-CN" dirty="0"/>
              <a:t>            m++;</a:t>
            </a:r>
          </a:p>
          <a:p>
            <a:r>
              <a:rPr lang="en-US" altLang="zh-CN" dirty="0"/>
              <a:t>        }</a:t>
            </a:r>
          </a:p>
          <a:p>
            <a:r>
              <a:rPr lang="en-US" altLang="zh-CN" dirty="0"/>
              <a:t>        if(m==60){</a:t>
            </a:r>
          </a:p>
          <a:p>
            <a:r>
              <a:rPr lang="en-US" altLang="zh-CN" dirty="0"/>
              <a:t>            m=0;</a:t>
            </a:r>
          </a:p>
          <a:p>
            <a:r>
              <a:rPr lang="en-US" altLang="zh-CN" dirty="0"/>
              <a:t>            h++;</a:t>
            </a:r>
          </a:p>
          <a:p>
            <a:r>
              <a:rPr lang="en-US" altLang="zh-CN" dirty="0"/>
              <a:t>        }</a:t>
            </a:r>
          </a:p>
          <a:p>
            <a:r>
              <a:rPr lang="en-US" altLang="zh-CN" dirty="0"/>
              <a:t>        if(h==12){</a:t>
            </a:r>
          </a:p>
          <a:p>
            <a:r>
              <a:rPr lang="en-US" altLang="zh-CN" dirty="0"/>
              <a:t>            h=0;</a:t>
            </a:r>
          </a:p>
          <a:p>
            <a:r>
              <a:rPr lang="en-US" altLang="zh-CN" dirty="0"/>
              <a:t>            if (interval=="AM")</a:t>
            </a:r>
          </a:p>
          <a:p>
            <a:r>
              <a:rPr lang="en-US" altLang="zh-CN" dirty="0"/>
              <a:t>                interval="PM";</a:t>
            </a:r>
          </a:p>
          <a:p>
            <a:r>
              <a:rPr lang="en-US" altLang="zh-CN" dirty="0"/>
              <a:t>            else</a:t>
            </a:r>
          </a:p>
          <a:p>
            <a:r>
              <a:rPr lang="en-US" altLang="zh-CN" dirty="0"/>
              <a:t>                interval="AM";</a:t>
            </a:r>
          </a:p>
          <a:p>
            <a:r>
              <a:rPr lang="en-US" altLang="zh-CN" dirty="0"/>
              <a:t>        }</a:t>
            </a:r>
          </a:p>
          <a:p>
            <a:r>
              <a:rPr lang="en-US" altLang="zh-CN" dirty="0"/>
              <a:t>   }</a:t>
            </a:r>
          </a:p>
          <a:p>
            <a:r>
              <a:rPr lang="en-US" altLang="zh-CN" dirty="0"/>
              <a:t>   void operator --() {</a:t>
            </a:r>
          </a:p>
          <a:p>
            <a:r>
              <a:rPr lang="en-US" altLang="zh-CN" dirty="0"/>
              <a:t>        s--;</a:t>
            </a:r>
          </a:p>
          <a:p>
            <a:r>
              <a:rPr lang="en-US" altLang="zh-CN" dirty="0"/>
              <a:t>        if(s==-1){</a:t>
            </a:r>
          </a:p>
          <a:p>
            <a:r>
              <a:rPr lang="en-US" altLang="zh-CN" dirty="0"/>
              <a:t>            s=59;</a:t>
            </a:r>
          </a:p>
          <a:p>
            <a:r>
              <a:rPr lang="en-US" altLang="zh-CN" dirty="0"/>
              <a:t>            m--;</a:t>
            </a:r>
          </a:p>
          <a:p>
            <a:r>
              <a:rPr lang="en-US" altLang="zh-CN" dirty="0"/>
              <a:t>        }</a:t>
            </a:r>
          </a:p>
          <a:p>
            <a:r>
              <a:rPr lang="en-US" altLang="zh-CN" dirty="0"/>
              <a:t>        if(m==-1){</a:t>
            </a:r>
          </a:p>
          <a:p>
            <a:r>
              <a:rPr lang="en-US" altLang="zh-CN" dirty="0"/>
              <a:t>            m=59;</a:t>
            </a:r>
          </a:p>
          <a:p>
            <a:r>
              <a:rPr lang="en-US" altLang="zh-CN" dirty="0"/>
              <a:t>            h--;</a:t>
            </a:r>
          </a:p>
          <a:p>
            <a:r>
              <a:rPr lang="en-US" altLang="zh-CN" dirty="0"/>
              <a:t>        }</a:t>
            </a:r>
          </a:p>
          <a:p>
            <a:r>
              <a:rPr lang="en-US" altLang="zh-CN" dirty="0"/>
              <a:t>        if(h=-1){</a:t>
            </a:r>
          </a:p>
          <a:p>
            <a:r>
              <a:rPr lang="en-US" altLang="zh-CN" dirty="0"/>
              <a:t>            h=11;</a:t>
            </a:r>
          </a:p>
          <a:p>
            <a:r>
              <a:rPr lang="en-US" altLang="zh-CN" dirty="0"/>
              <a:t>            if (interval=="AM")</a:t>
            </a:r>
          </a:p>
          <a:p>
            <a:r>
              <a:rPr lang="en-US" altLang="zh-CN" dirty="0"/>
              <a:t>                interval="PM";</a:t>
            </a:r>
          </a:p>
          <a:p>
            <a:r>
              <a:rPr lang="en-US" altLang="zh-CN" dirty="0"/>
              <a:t>            else</a:t>
            </a:r>
          </a:p>
          <a:p>
            <a:r>
              <a:rPr lang="en-US" altLang="zh-CN" dirty="0"/>
              <a:t>                interval="AM";</a:t>
            </a:r>
          </a:p>
          <a:p>
            <a:r>
              <a:rPr lang="en-US" altLang="zh-CN" dirty="0"/>
              <a:t>        }</a:t>
            </a:r>
          </a:p>
          <a:p>
            <a:r>
              <a:rPr lang="en-US" altLang="zh-CN" dirty="0"/>
              <a:t>    }</a:t>
            </a:r>
          </a:p>
          <a:p>
            <a:r>
              <a:rPr lang="en-US" altLang="zh-CN" dirty="0"/>
              <a:t>    friend </a:t>
            </a:r>
            <a:r>
              <a:rPr lang="en-US" altLang="zh-CN" dirty="0" err="1"/>
              <a:t>ostream</a:t>
            </a:r>
            <a:r>
              <a:rPr lang="en-US" altLang="zh-CN" dirty="0"/>
              <a:t>&amp; operator&lt;&lt;(</a:t>
            </a:r>
            <a:r>
              <a:rPr lang="en-US" altLang="zh-CN" dirty="0" err="1"/>
              <a:t>ostream</a:t>
            </a:r>
            <a:r>
              <a:rPr lang="en-US" altLang="zh-CN" dirty="0"/>
              <a:t>&amp; </a:t>
            </a:r>
            <a:r>
              <a:rPr lang="en-US" altLang="zh-CN" dirty="0" err="1"/>
              <a:t>o,const</a:t>
            </a:r>
            <a:r>
              <a:rPr lang="en-US" altLang="zh-CN" dirty="0"/>
              <a:t> Time&amp; t){</a:t>
            </a:r>
          </a:p>
          <a:p>
            <a:r>
              <a:rPr lang="en-US" altLang="zh-CN" dirty="0"/>
              <a:t>        o&lt;&lt; </a:t>
            </a:r>
            <a:r>
              <a:rPr lang="en-US" altLang="zh-CN" dirty="0" err="1"/>
              <a:t>t.interval</a:t>
            </a:r>
            <a:r>
              <a:rPr lang="en-US" altLang="zh-CN" dirty="0"/>
              <a:t> &lt;&lt; " " &lt;&lt; </a:t>
            </a:r>
            <a:r>
              <a:rPr lang="en-US" altLang="zh-CN" dirty="0" err="1"/>
              <a:t>setfill</a:t>
            </a:r>
            <a:r>
              <a:rPr lang="en-US" altLang="zh-CN" dirty="0"/>
              <a:t>('0') &lt;&lt; </a:t>
            </a:r>
            <a:r>
              <a:rPr lang="en-US" altLang="zh-CN" dirty="0" err="1"/>
              <a:t>setw</a:t>
            </a:r>
            <a:r>
              <a:rPr lang="en-US" altLang="zh-CN" dirty="0"/>
              <a:t>(2) &lt;&lt; </a:t>
            </a:r>
            <a:r>
              <a:rPr lang="en-US" altLang="zh-CN" dirty="0" err="1"/>
              <a:t>t.h</a:t>
            </a:r>
            <a:r>
              <a:rPr lang="en-US" altLang="zh-CN" dirty="0"/>
              <a:t> &lt;&lt; ":" &lt;&lt; </a:t>
            </a:r>
            <a:r>
              <a:rPr lang="en-US" altLang="zh-CN" dirty="0" err="1"/>
              <a:t>setfill</a:t>
            </a:r>
            <a:r>
              <a:rPr lang="en-US" altLang="zh-CN" dirty="0"/>
              <a:t>('0') &lt;&lt; </a:t>
            </a:r>
            <a:r>
              <a:rPr lang="en-US" altLang="zh-CN" dirty="0" err="1"/>
              <a:t>setw</a:t>
            </a:r>
            <a:r>
              <a:rPr lang="en-US" altLang="zh-CN" dirty="0"/>
              <a:t>(2) &lt;&lt; </a:t>
            </a:r>
            <a:r>
              <a:rPr lang="en-US" altLang="zh-CN" dirty="0" err="1"/>
              <a:t>t.m</a:t>
            </a:r>
            <a:r>
              <a:rPr lang="en-US" altLang="zh-CN" dirty="0"/>
              <a:t> &lt;&lt; ":" &lt;&lt; </a:t>
            </a:r>
            <a:r>
              <a:rPr lang="en-US" altLang="zh-CN" dirty="0" err="1"/>
              <a:t>setfill</a:t>
            </a:r>
            <a:r>
              <a:rPr lang="en-US" altLang="zh-CN" dirty="0"/>
              <a:t>('0') &lt;&lt; </a:t>
            </a:r>
            <a:r>
              <a:rPr lang="en-US" altLang="zh-CN" dirty="0" err="1"/>
              <a:t>setw</a:t>
            </a:r>
            <a:r>
              <a:rPr lang="en-US" altLang="zh-CN" dirty="0"/>
              <a:t>(2) &lt;&lt; </a:t>
            </a:r>
            <a:r>
              <a:rPr lang="en-US" altLang="zh-CN" dirty="0" err="1"/>
              <a:t>t.s</a:t>
            </a:r>
            <a:r>
              <a:rPr lang="en-US" altLang="zh-CN" dirty="0"/>
              <a:t> &lt;&lt; </a:t>
            </a:r>
            <a:r>
              <a:rPr lang="en-US" altLang="zh-CN" dirty="0" err="1"/>
              <a:t>endl</a:t>
            </a:r>
            <a:r>
              <a:rPr lang="en-US" altLang="zh-CN" dirty="0"/>
              <a:t>;</a:t>
            </a:r>
          </a:p>
          <a:p>
            <a:r>
              <a:rPr lang="en-US" altLang="zh-CN" dirty="0"/>
              <a:t>        return o;   </a:t>
            </a:r>
          </a:p>
          <a:p>
            <a:r>
              <a:rPr lang="en-US" altLang="zh-CN" dirty="0"/>
              <a:t> }</a:t>
            </a:r>
          </a:p>
          <a:p>
            <a:r>
              <a:rPr lang="en-US" altLang="zh-CN" dirty="0"/>
              <a:t>};</a:t>
            </a:r>
          </a:p>
          <a:p>
            <a:endParaRPr lang="en-US" altLang="zh-CN" dirty="0"/>
          </a:p>
          <a:p>
            <a:r>
              <a:rPr lang="en-US" altLang="zh-CN" dirty="0"/>
              <a:t>int main() {</a:t>
            </a:r>
          </a:p>
          <a:p>
            <a:r>
              <a:rPr lang="en-US" altLang="zh-CN" dirty="0"/>
              <a:t>   int x, y, </a:t>
            </a:r>
            <a:r>
              <a:rPr lang="en-US" altLang="zh-CN" dirty="0" err="1"/>
              <a:t>z,n</a:t>
            </a:r>
            <a:r>
              <a:rPr lang="en-US" altLang="zh-CN" dirty="0"/>
              <a:t>;</a:t>
            </a:r>
          </a:p>
          <a:p>
            <a:r>
              <a:rPr lang="en-US" altLang="zh-CN" dirty="0"/>
              <a:t>   int t;</a:t>
            </a:r>
          </a:p>
          <a:p>
            <a:r>
              <a:rPr lang="en-US" altLang="zh-CN" dirty="0"/>
              <a:t>   char a;</a:t>
            </a:r>
          </a:p>
          <a:p>
            <a:r>
              <a:rPr lang="en-US" altLang="zh-CN" dirty="0"/>
              <a:t>   </a:t>
            </a:r>
            <a:r>
              <a:rPr lang="en-US" altLang="zh-CN" dirty="0" err="1"/>
              <a:t>cin</a:t>
            </a:r>
            <a:r>
              <a:rPr lang="en-US" altLang="zh-CN" dirty="0"/>
              <a:t>&gt;&gt;t;</a:t>
            </a:r>
          </a:p>
          <a:p>
            <a:r>
              <a:rPr lang="en-US" altLang="zh-CN" dirty="0"/>
              <a:t>   while (t!=0) {</a:t>
            </a:r>
          </a:p>
          <a:p>
            <a:r>
              <a:rPr lang="en-US" altLang="zh-CN" dirty="0"/>
              <a:t>      </a:t>
            </a:r>
            <a:r>
              <a:rPr lang="en-US" altLang="zh-CN" dirty="0" err="1"/>
              <a:t>cin</a:t>
            </a:r>
            <a:r>
              <a:rPr lang="en-US" altLang="zh-CN" dirty="0"/>
              <a:t> &gt;&gt; x &gt;&gt; y &gt;&gt; z;</a:t>
            </a:r>
          </a:p>
          <a:p>
            <a:r>
              <a:rPr lang="en-US" altLang="zh-CN" dirty="0"/>
              <a:t>      Time obj(t, x, y, z);</a:t>
            </a:r>
          </a:p>
          <a:p>
            <a:r>
              <a:rPr lang="en-US" altLang="zh-CN" dirty="0"/>
              <a:t>      </a:t>
            </a:r>
            <a:r>
              <a:rPr lang="en-US" altLang="zh-CN" dirty="0" err="1"/>
              <a:t>cin</a:t>
            </a:r>
            <a:r>
              <a:rPr lang="en-US" altLang="zh-CN" dirty="0"/>
              <a:t> &gt;&gt; a &gt;&gt; n;</a:t>
            </a:r>
          </a:p>
          <a:p>
            <a:r>
              <a:rPr lang="en-US" altLang="zh-CN" dirty="0"/>
              <a:t>      if(a=='+')</a:t>
            </a:r>
          </a:p>
          <a:p>
            <a:r>
              <a:rPr lang="en-US" altLang="zh-CN" dirty="0"/>
              <a:t>        while (n--) {</a:t>
            </a:r>
          </a:p>
          <a:p>
            <a:r>
              <a:rPr lang="en-US" altLang="zh-CN" dirty="0"/>
              <a:t>            ++obj;</a:t>
            </a:r>
          </a:p>
          <a:p>
            <a:r>
              <a:rPr lang="en-US" altLang="zh-CN" dirty="0"/>
              <a:t>        }</a:t>
            </a:r>
          </a:p>
          <a:p>
            <a:r>
              <a:rPr lang="en-US" altLang="zh-CN" dirty="0"/>
              <a:t>      else</a:t>
            </a:r>
          </a:p>
          <a:p>
            <a:r>
              <a:rPr lang="en-US" altLang="zh-CN" dirty="0"/>
              <a:t>        while (n--) {</a:t>
            </a:r>
          </a:p>
          <a:p>
            <a:r>
              <a:rPr lang="en-US" altLang="zh-CN" dirty="0"/>
              <a:t>            --obj;</a:t>
            </a:r>
          </a:p>
          <a:p>
            <a:r>
              <a:rPr lang="en-US" altLang="zh-CN" dirty="0"/>
              <a:t>        }</a:t>
            </a:r>
          </a:p>
          <a:p>
            <a:r>
              <a:rPr lang="en-US" altLang="zh-CN" dirty="0"/>
              <a:t>      </a:t>
            </a:r>
            <a:r>
              <a:rPr lang="en-US" altLang="zh-CN" dirty="0" err="1"/>
              <a:t>cout</a:t>
            </a:r>
            <a:r>
              <a:rPr lang="en-US" altLang="zh-CN" dirty="0"/>
              <a:t>&lt;&lt;obj;</a:t>
            </a:r>
          </a:p>
          <a:p>
            <a:r>
              <a:rPr lang="en-US" altLang="zh-CN" dirty="0"/>
              <a:t>      </a:t>
            </a:r>
            <a:r>
              <a:rPr lang="en-US" altLang="zh-CN" dirty="0" err="1"/>
              <a:t>cin</a:t>
            </a:r>
            <a:r>
              <a:rPr lang="en-US" altLang="zh-CN" dirty="0"/>
              <a:t>&gt;&gt;t;</a:t>
            </a:r>
          </a:p>
          <a:p>
            <a:r>
              <a:rPr lang="en-US" altLang="zh-CN" dirty="0"/>
              <a:t>    }</a:t>
            </a:r>
          </a:p>
          <a:p>
            <a:r>
              <a:rPr lang="en-US" altLang="zh-CN" dirty="0"/>
              <a:t>    return 0;</a:t>
            </a:r>
          </a:p>
          <a:p>
            <a:r>
              <a:rPr lang="en-US" altLang="zh-CN" dirty="0"/>
              <a:t>}</a:t>
            </a: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smtClean="0"/>
              <a:t>样</a:t>
            </a:r>
            <a:r>
              <a:rPr lang="zh-CN" altLang="en-US" dirty="0"/>
              <a:t>例输入</a:t>
            </a:r>
          </a:p>
          <a:p>
            <a:r>
              <a:rPr lang="en-US" altLang="zh-CN" dirty="0"/>
              <a:t>5</a:t>
            </a:r>
          </a:p>
          <a:p>
            <a:r>
              <a:rPr lang="en-US" altLang="zh-CN" dirty="0" err="1"/>
              <a:t>zhangsan</a:t>
            </a:r>
            <a:r>
              <a:rPr lang="en-US" altLang="zh-CN" dirty="0"/>
              <a:t> Employee 4 5</a:t>
            </a:r>
          </a:p>
          <a:p>
            <a:r>
              <a:rPr lang="en-US" altLang="zh-CN" dirty="0" err="1"/>
              <a:t>lisi</a:t>
            </a:r>
            <a:r>
              <a:rPr lang="en-US" altLang="zh-CN" dirty="0"/>
              <a:t> </a:t>
            </a:r>
            <a:r>
              <a:rPr lang="en-US" altLang="zh-CN" dirty="0" err="1"/>
              <a:t>Teamleader</a:t>
            </a:r>
            <a:r>
              <a:rPr lang="en-US" altLang="zh-CN" dirty="0"/>
              <a:t> 4 5</a:t>
            </a:r>
          </a:p>
          <a:p>
            <a:r>
              <a:rPr lang="en-US" altLang="zh-CN" dirty="0" err="1"/>
              <a:t>Wangwu</a:t>
            </a:r>
            <a:r>
              <a:rPr lang="en-US" altLang="zh-CN" dirty="0"/>
              <a:t> Manager 4 5</a:t>
            </a:r>
          </a:p>
          <a:p>
            <a:r>
              <a:rPr lang="en-US" altLang="zh-CN" dirty="0" err="1"/>
              <a:t>chenliu</a:t>
            </a:r>
            <a:r>
              <a:rPr lang="en-US" altLang="zh-CN" dirty="0"/>
              <a:t> </a:t>
            </a:r>
            <a:r>
              <a:rPr lang="en-US" altLang="zh-CN" dirty="0" err="1"/>
              <a:t>Precident</a:t>
            </a:r>
            <a:r>
              <a:rPr lang="en-US" altLang="zh-CN" dirty="0"/>
              <a:t> 4 5</a:t>
            </a:r>
          </a:p>
          <a:p>
            <a:r>
              <a:rPr lang="en-US" altLang="zh-CN" dirty="0" err="1"/>
              <a:t>xiaoxiao</a:t>
            </a:r>
            <a:r>
              <a:rPr lang="en-US" altLang="zh-CN" dirty="0"/>
              <a:t> Manager -1 5</a:t>
            </a:r>
          </a:p>
          <a:p>
            <a:endParaRPr lang="en-US" altLang="zh-CN" dirty="0"/>
          </a:p>
          <a:p>
            <a:r>
              <a:rPr lang="zh-CN" altLang="en-US" dirty="0"/>
              <a:t>样例输出</a:t>
            </a:r>
          </a:p>
          <a:p>
            <a:r>
              <a:rPr lang="en-US" altLang="zh-CN" dirty="0"/>
              <a:t>zhangsan:Employee,Salary:3250</a:t>
            </a:r>
          </a:p>
          <a:p>
            <a:r>
              <a:rPr lang="en-US" altLang="zh-CN" dirty="0"/>
              <a:t>lisi:Teamleader,Salary:6700</a:t>
            </a:r>
          </a:p>
          <a:p>
            <a:r>
              <a:rPr lang="en-US" altLang="zh-CN" dirty="0"/>
              <a:t>Wangwu:Manager,Salary:14000</a:t>
            </a:r>
          </a:p>
          <a:p>
            <a:r>
              <a:rPr lang="en-US" altLang="zh-CN" dirty="0"/>
              <a:t>error position.</a:t>
            </a:r>
          </a:p>
          <a:p>
            <a:r>
              <a:rPr lang="en-US" altLang="zh-CN" dirty="0"/>
              <a:t>error grade or year.</a:t>
            </a:r>
          </a:p>
          <a:p>
            <a:endParaRPr lang="zh-CN" altLang="en-US" dirty="0"/>
          </a:p>
          <a:p>
            <a:r>
              <a:rPr lang="en-US" altLang="zh-CN" dirty="0"/>
              <a:t>////////////////////////////</a:t>
            </a:r>
          </a:p>
          <a:p>
            <a:endParaRPr lang="zh-CN" altLang="en-US" dirty="0"/>
          </a:p>
          <a:p>
            <a:r>
              <a:rPr lang="en-US" altLang="zh-CN" dirty="0"/>
              <a:t>#include&lt;iostream&gt;</a:t>
            </a:r>
          </a:p>
          <a:p>
            <a:r>
              <a:rPr lang="en-US" altLang="zh-CN" dirty="0"/>
              <a:t>#include&lt;string&gt;</a:t>
            </a:r>
          </a:p>
          <a:p>
            <a:r>
              <a:rPr lang="en-US" altLang="zh-CN" dirty="0"/>
              <a:t>using namespace std;</a:t>
            </a:r>
          </a:p>
          <a:p>
            <a:endParaRPr lang="en-US" altLang="zh-CN" dirty="0"/>
          </a:p>
          <a:p>
            <a:r>
              <a:rPr lang="en-US" altLang="zh-CN" dirty="0"/>
              <a:t>class Employee {</a:t>
            </a:r>
          </a:p>
          <a:p>
            <a:r>
              <a:rPr lang="en-US" altLang="zh-CN" dirty="0"/>
              <a:t>protected:</a:t>
            </a:r>
          </a:p>
          <a:p>
            <a:r>
              <a:rPr lang="en-US" altLang="zh-CN" dirty="0"/>
              <a:t>    string </a:t>
            </a:r>
            <a:r>
              <a:rPr lang="en-US" altLang="zh-CN" dirty="0" err="1"/>
              <a:t>name,position</a:t>
            </a:r>
            <a:r>
              <a:rPr lang="en-US" altLang="zh-CN" dirty="0"/>
              <a:t>;</a:t>
            </a:r>
          </a:p>
          <a:p>
            <a:r>
              <a:rPr lang="en-US" altLang="zh-CN" dirty="0"/>
              <a:t>    double </a:t>
            </a:r>
            <a:r>
              <a:rPr lang="en-US" altLang="zh-CN" dirty="0" err="1"/>
              <a:t>grade,year</a:t>
            </a:r>
            <a:r>
              <a:rPr lang="en-US" altLang="zh-CN" dirty="0"/>
              <a:t>;</a:t>
            </a:r>
          </a:p>
          <a:p>
            <a:r>
              <a:rPr lang="en-US" altLang="zh-CN" dirty="0"/>
              <a:t>public:</a:t>
            </a:r>
          </a:p>
          <a:p>
            <a:r>
              <a:rPr lang="en-US" altLang="zh-CN" dirty="0"/>
              <a:t>   Employee(){}</a:t>
            </a:r>
          </a:p>
          <a:p>
            <a:r>
              <a:rPr lang="en-US" altLang="zh-CN" dirty="0"/>
              <a:t>   Employee(string </a:t>
            </a:r>
            <a:r>
              <a:rPr lang="en-US" altLang="zh-CN" dirty="0" err="1"/>
              <a:t>n,string</a:t>
            </a:r>
            <a:r>
              <a:rPr lang="en-US" altLang="zh-CN" dirty="0"/>
              <a:t> </a:t>
            </a:r>
            <a:r>
              <a:rPr lang="en-US" altLang="zh-CN" dirty="0" err="1"/>
              <a:t>p,double</a:t>
            </a:r>
            <a:r>
              <a:rPr lang="en-US" altLang="zh-CN" dirty="0"/>
              <a:t> </a:t>
            </a:r>
            <a:r>
              <a:rPr lang="en-US" altLang="zh-CN" dirty="0" err="1"/>
              <a:t>l,double</a:t>
            </a:r>
            <a:r>
              <a:rPr lang="en-US" altLang="zh-CN" dirty="0"/>
              <a:t> t):name(n),position(p),grade(l),year(t){ }</a:t>
            </a:r>
          </a:p>
          <a:p>
            <a:r>
              <a:rPr lang="en-US" altLang="zh-CN" dirty="0"/>
              <a:t>    virtual void salary() {</a:t>
            </a:r>
          </a:p>
          <a:p>
            <a:r>
              <a:rPr lang="en-US" altLang="zh-CN" dirty="0"/>
              <a:t>        </a:t>
            </a:r>
            <a:r>
              <a:rPr lang="en-US" altLang="zh-CN" dirty="0" err="1"/>
              <a:t>cout</a:t>
            </a:r>
            <a:r>
              <a:rPr lang="en-US" altLang="zh-CN" dirty="0"/>
              <a:t>&lt;&lt;name&lt;&lt;":"&lt;&lt;position&lt;&lt;",Salary:"&lt;&lt;1000+500*grade+50*year&lt;&lt;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class </a:t>
            </a:r>
            <a:r>
              <a:rPr lang="en-US" altLang="zh-CN" dirty="0" err="1"/>
              <a:t>Teamleader</a:t>
            </a:r>
            <a:r>
              <a:rPr lang="en-US" altLang="zh-CN" dirty="0"/>
              <a:t>: public Employee {</a:t>
            </a:r>
          </a:p>
          <a:p>
            <a:r>
              <a:rPr lang="en-US" altLang="zh-CN" dirty="0"/>
              <a:t>public:</a:t>
            </a:r>
          </a:p>
          <a:p>
            <a:r>
              <a:rPr lang="en-US" altLang="zh-CN" dirty="0"/>
              <a:t>   </a:t>
            </a:r>
            <a:r>
              <a:rPr lang="en-US" altLang="zh-CN" dirty="0" err="1"/>
              <a:t>Teamleader</a:t>
            </a:r>
            <a:r>
              <a:rPr lang="en-US" altLang="zh-CN" dirty="0"/>
              <a:t>(){}</a:t>
            </a:r>
          </a:p>
          <a:p>
            <a:r>
              <a:rPr lang="en-US" altLang="zh-CN" dirty="0"/>
              <a:t>   </a:t>
            </a:r>
            <a:r>
              <a:rPr lang="en-US" altLang="zh-CN" dirty="0" err="1"/>
              <a:t>Teamleader</a:t>
            </a:r>
            <a:r>
              <a:rPr lang="en-US" altLang="zh-CN" dirty="0"/>
              <a:t>(string </a:t>
            </a:r>
            <a:r>
              <a:rPr lang="en-US" altLang="zh-CN" dirty="0" err="1"/>
              <a:t>n,string</a:t>
            </a:r>
            <a:r>
              <a:rPr lang="en-US" altLang="zh-CN" dirty="0"/>
              <a:t> </a:t>
            </a:r>
            <a:r>
              <a:rPr lang="en-US" altLang="zh-CN" dirty="0" err="1"/>
              <a:t>p,double</a:t>
            </a:r>
            <a:r>
              <a:rPr lang="en-US" altLang="zh-CN" dirty="0"/>
              <a:t> </a:t>
            </a:r>
            <a:r>
              <a:rPr lang="en-US" altLang="zh-CN" dirty="0" err="1"/>
              <a:t>l,double</a:t>
            </a:r>
            <a:r>
              <a:rPr lang="en-US" altLang="zh-CN" dirty="0"/>
              <a:t> t) :Employee(</a:t>
            </a:r>
            <a:r>
              <a:rPr lang="en-US" altLang="zh-CN" dirty="0" err="1"/>
              <a:t>n,p,l,t</a:t>
            </a:r>
            <a:r>
              <a:rPr lang="en-US" altLang="zh-CN" dirty="0"/>
              <a:t>) { }</a:t>
            </a:r>
          </a:p>
          <a:p>
            <a:r>
              <a:rPr lang="en-US" altLang="zh-CN" dirty="0"/>
              <a:t>   void salary() {</a:t>
            </a:r>
          </a:p>
          <a:p>
            <a:r>
              <a:rPr lang="en-US" altLang="zh-CN" dirty="0"/>
              <a:t>       </a:t>
            </a:r>
            <a:r>
              <a:rPr lang="en-US" altLang="zh-CN" dirty="0" err="1"/>
              <a:t>cout</a:t>
            </a:r>
            <a:r>
              <a:rPr lang="en-US" altLang="zh-CN" dirty="0"/>
              <a:t>&lt;&lt;name&lt;&lt;":"&lt;&lt;position&lt;&lt;",Salary:"&lt;&lt;3000+800*grade+100*year&lt;&lt;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class Manager: public Employee {</a:t>
            </a:r>
          </a:p>
          <a:p>
            <a:r>
              <a:rPr lang="en-US" altLang="zh-CN" dirty="0"/>
              <a:t>public:</a:t>
            </a:r>
          </a:p>
          <a:p>
            <a:r>
              <a:rPr lang="en-US" altLang="zh-CN" dirty="0"/>
              <a:t>  Manager(){}</a:t>
            </a:r>
          </a:p>
          <a:p>
            <a:r>
              <a:rPr lang="en-US" altLang="zh-CN" dirty="0"/>
              <a:t>  Manager(string </a:t>
            </a:r>
            <a:r>
              <a:rPr lang="en-US" altLang="zh-CN" dirty="0" err="1"/>
              <a:t>n,string</a:t>
            </a:r>
            <a:r>
              <a:rPr lang="en-US" altLang="zh-CN" dirty="0"/>
              <a:t> </a:t>
            </a:r>
            <a:r>
              <a:rPr lang="en-US" altLang="zh-CN" dirty="0" err="1"/>
              <a:t>p,double</a:t>
            </a:r>
            <a:r>
              <a:rPr lang="en-US" altLang="zh-CN" dirty="0"/>
              <a:t> </a:t>
            </a:r>
            <a:r>
              <a:rPr lang="en-US" altLang="zh-CN" dirty="0" err="1"/>
              <a:t>l,double</a:t>
            </a:r>
            <a:r>
              <a:rPr lang="en-US" altLang="zh-CN" dirty="0"/>
              <a:t> t) :Employee(</a:t>
            </a:r>
            <a:r>
              <a:rPr lang="en-US" altLang="zh-CN" dirty="0" err="1"/>
              <a:t>n,p,l,t</a:t>
            </a:r>
            <a:r>
              <a:rPr lang="en-US" altLang="zh-CN" dirty="0"/>
              <a:t>) { }</a:t>
            </a:r>
          </a:p>
          <a:p>
            <a:r>
              <a:rPr lang="en-US" altLang="zh-CN" dirty="0"/>
              <a:t>  void salary() {</a:t>
            </a:r>
          </a:p>
          <a:p>
            <a:r>
              <a:rPr lang="en-US" altLang="zh-CN" dirty="0"/>
              <a:t>      </a:t>
            </a:r>
            <a:r>
              <a:rPr lang="en-US" altLang="zh-CN" dirty="0" err="1"/>
              <a:t>cout</a:t>
            </a:r>
            <a:r>
              <a:rPr lang="en-US" altLang="zh-CN" dirty="0"/>
              <a:t>&lt;&lt;name&lt;&lt;":"&lt;&lt;position&lt;&lt;",Salary:"&lt;&lt;5000+1000*grade+1000*year&lt;&lt;</a:t>
            </a:r>
            <a:r>
              <a:rPr lang="en-US" altLang="zh-CN" dirty="0" err="1"/>
              <a:t>endl</a:t>
            </a:r>
            <a:r>
              <a:rPr lang="en-US" altLang="zh-CN" dirty="0"/>
              <a:t>;</a:t>
            </a:r>
          </a:p>
          <a:p>
            <a:r>
              <a:rPr lang="en-US" altLang="zh-CN" dirty="0"/>
              <a:t>  }</a:t>
            </a:r>
          </a:p>
          <a:p>
            <a:r>
              <a:rPr lang="en-US" altLang="zh-CN" dirty="0"/>
              <a:t>};</a:t>
            </a:r>
          </a:p>
          <a:p>
            <a:endParaRPr lang="en-US" altLang="zh-CN" dirty="0"/>
          </a:p>
          <a:p>
            <a:r>
              <a:rPr lang="en-US" altLang="zh-CN" dirty="0"/>
              <a:t>int main() {</a:t>
            </a:r>
          </a:p>
          <a:p>
            <a:r>
              <a:rPr lang="en-US" altLang="zh-CN" dirty="0"/>
              <a:t>  int t;</a:t>
            </a:r>
          </a:p>
          <a:p>
            <a:r>
              <a:rPr lang="en-US" altLang="zh-CN" dirty="0"/>
              <a:t>  </a:t>
            </a:r>
            <a:r>
              <a:rPr lang="en-US" altLang="zh-CN" dirty="0" err="1"/>
              <a:t>cin</a:t>
            </a:r>
            <a:r>
              <a:rPr lang="en-US" altLang="zh-CN" dirty="0"/>
              <a:t>&gt;&gt;t;</a:t>
            </a:r>
          </a:p>
          <a:p>
            <a:r>
              <a:rPr lang="en-US" altLang="zh-CN" dirty="0"/>
              <a:t>  string </a:t>
            </a:r>
            <a:r>
              <a:rPr lang="en-US" altLang="zh-CN" dirty="0" err="1"/>
              <a:t>name,position,s</a:t>
            </a:r>
            <a:r>
              <a:rPr lang="en-US" altLang="zh-CN" dirty="0"/>
              <a:t>="</a:t>
            </a:r>
            <a:r>
              <a:rPr lang="en-US" altLang="zh-CN" dirty="0" err="1"/>
              <a:t>EmployeeTeamleaderManager</a:t>
            </a:r>
            <a:r>
              <a:rPr lang="en-US" altLang="zh-CN" dirty="0"/>
              <a:t>";</a:t>
            </a:r>
          </a:p>
          <a:p>
            <a:r>
              <a:rPr lang="en-US" altLang="zh-CN" dirty="0"/>
              <a:t>  double </a:t>
            </a:r>
            <a:r>
              <a:rPr lang="en-US" altLang="zh-CN" dirty="0" err="1"/>
              <a:t>grade,year</a:t>
            </a:r>
            <a:r>
              <a:rPr lang="en-US" altLang="zh-CN" dirty="0"/>
              <a:t>;</a:t>
            </a:r>
          </a:p>
          <a:p>
            <a:r>
              <a:rPr lang="en-US" altLang="zh-CN" dirty="0"/>
              <a:t>  Employee *e;</a:t>
            </a:r>
          </a:p>
          <a:p>
            <a:r>
              <a:rPr lang="en-US" altLang="zh-CN" dirty="0"/>
              <a:t>  while(t--){</a:t>
            </a:r>
          </a:p>
          <a:p>
            <a:r>
              <a:rPr lang="en-US" altLang="zh-CN" dirty="0"/>
              <a:t>    </a:t>
            </a:r>
            <a:r>
              <a:rPr lang="en-US" altLang="zh-CN" dirty="0" err="1"/>
              <a:t>cin</a:t>
            </a:r>
            <a:r>
              <a:rPr lang="en-US" altLang="zh-CN" dirty="0"/>
              <a:t>&gt;&gt;name&gt;&gt;position&gt;&gt;grade&gt;&gt;year;</a:t>
            </a:r>
          </a:p>
          <a:p>
            <a:r>
              <a:rPr lang="en-US" altLang="zh-CN" dirty="0"/>
              <a:t>    if(</a:t>
            </a:r>
            <a:r>
              <a:rPr lang="en-US" altLang="zh-CN" dirty="0" err="1"/>
              <a:t>s.find</a:t>
            </a:r>
            <a:r>
              <a:rPr lang="en-US" altLang="zh-CN" dirty="0"/>
              <a:t>(position)==string::</a:t>
            </a:r>
            <a:r>
              <a:rPr lang="en-US" altLang="zh-CN" dirty="0" err="1"/>
              <a:t>npos</a:t>
            </a:r>
            <a:r>
              <a:rPr lang="en-US" altLang="zh-CN" dirty="0"/>
              <a:t>)   //</a:t>
            </a:r>
            <a:r>
              <a:rPr lang="zh-CN" altLang="en-US" dirty="0"/>
              <a:t>或者</a:t>
            </a:r>
            <a:r>
              <a:rPr lang="en-US" altLang="zh-CN" dirty="0"/>
              <a:t>if(position!="Employee" &amp;&amp; position!="</a:t>
            </a:r>
            <a:r>
              <a:rPr lang="en-US" altLang="zh-CN" dirty="0" err="1"/>
              <a:t>Teamleader</a:t>
            </a:r>
            <a:r>
              <a:rPr lang="en-US" altLang="zh-CN" dirty="0"/>
              <a:t>" &amp;&amp; position!="Manager")</a:t>
            </a:r>
          </a:p>
          <a:p>
            <a:r>
              <a:rPr lang="en-US" altLang="zh-CN" dirty="0"/>
              <a:t>        </a:t>
            </a:r>
            <a:r>
              <a:rPr lang="en-US" altLang="zh-CN" dirty="0" err="1"/>
              <a:t>cout</a:t>
            </a:r>
            <a:r>
              <a:rPr lang="en-US" altLang="zh-CN" dirty="0"/>
              <a:t>&lt;&lt;"error position."&lt;&lt;</a:t>
            </a:r>
            <a:r>
              <a:rPr lang="en-US" altLang="zh-CN" dirty="0" err="1"/>
              <a:t>endl</a:t>
            </a:r>
            <a:r>
              <a:rPr lang="en-US" altLang="zh-CN" dirty="0"/>
              <a:t>;</a:t>
            </a:r>
          </a:p>
          <a:p>
            <a:r>
              <a:rPr lang="en-US" altLang="zh-CN" dirty="0"/>
              <a:t>    else if(grade&lt;0||year&lt;0 || grade!=(int)grade || year!=(int)year)</a:t>
            </a:r>
          </a:p>
          <a:p>
            <a:r>
              <a:rPr lang="en-US" altLang="zh-CN" dirty="0"/>
              <a:t>        </a:t>
            </a:r>
            <a:r>
              <a:rPr lang="en-US" altLang="zh-CN" dirty="0" err="1"/>
              <a:t>cout</a:t>
            </a:r>
            <a:r>
              <a:rPr lang="en-US" altLang="zh-CN" dirty="0"/>
              <a:t>&lt;&lt;"error grade or year."&lt;&lt;</a:t>
            </a:r>
            <a:r>
              <a:rPr lang="en-US" altLang="zh-CN" dirty="0" err="1"/>
              <a:t>endl</a:t>
            </a:r>
            <a:r>
              <a:rPr lang="en-US" altLang="zh-CN" dirty="0"/>
              <a:t>;</a:t>
            </a:r>
          </a:p>
          <a:p>
            <a:r>
              <a:rPr lang="en-US" altLang="zh-CN" dirty="0"/>
              <a:t>    else{</a:t>
            </a:r>
          </a:p>
          <a:p>
            <a:r>
              <a:rPr lang="en-US" altLang="zh-CN" dirty="0"/>
              <a:t>        if(position=="Employee")</a:t>
            </a:r>
          </a:p>
          <a:p>
            <a:r>
              <a:rPr lang="en-US" altLang="zh-CN" dirty="0"/>
              <a:t>           e=new Employee(</a:t>
            </a:r>
            <a:r>
              <a:rPr lang="en-US" altLang="zh-CN" dirty="0" err="1"/>
              <a:t>name,position,grade,year</a:t>
            </a:r>
            <a:r>
              <a:rPr lang="en-US" altLang="zh-CN" dirty="0"/>
              <a:t>);</a:t>
            </a:r>
          </a:p>
          <a:p>
            <a:r>
              <a:rPr lang="en-US" altLang="zh-CN" dirty="0"/>
              <a:t>        if(position=="</a:t>
            </a:r>
            <a:r>
              <a:rPr lang="en-US" altLang="zh-CN" dirty="0" err="1"/>
              <a:t>Teamleader</a:t>
            </a:r>
            <a:r>
              <a:rPr lang="en-US" altLang="zh-CN" dirty="0"/>
              <a:t>")</a:t>
            </a:r>
          </a:p>
          <a:p>
            <a:r>
              <a:rPr lang="en-US" altLang="zh-CN" dirty="0"/>
              <a:t>           e=new </a:t>
            </a:r>
            <a:r>
              <a:rPr lang="en-US" altLang="zh-CN" dirty="0" err="1"/>
              <a:t>Teamleader</a:t>
            </a:r>
            <a:r>
              <a:rPr lang="en-US" altLang="zh-CN" dirty="0"/>
              <a:t>(</a:t>
            </a:r>
            <a:r>
              <a:rPr lang="en-US" altLang="zh-CN" dirty="0" err="1"/>
              <a:t>name,position,grade,year</a:t>
            </a:r>
            <a:r>
              <a:rPr lang="en-US" altLang="zh-CN" dirty="0"/>
              <a:t>);</a:t>
            </a:r>
          </a:p>
          <a:p>
            <a:r>
              <a:rPr lang="en-US" altLang="zh-CN" dirty="0"/>
              <a:t>        if(position=="Manager")</a:t>
            </a:r>
          </a:p>
          <a:p>
            <a:r>
              <a:rPr lang="en-US" altLang="zh-CN" dirty="0"/>
              <a:t>           e=new Manager(</a:t>
            </a:r>
            <a:r>
              <a:rPr lang="en-US" altLang="zh-CN" dirty="0" err="1"/>
              <a:t>name,position,grade,year</a:t>
            </a:r>
            <a:r>
              <a:rPr lang="en-US" altLang="zh-CN" dirty="0"/>
              <a:t>);</a:t>
            </a:r>
          </a:p>
          <a:p>
            <a:r>
              <a:rPr lang="en-US" altLang="zh-CN" dirty="0"/>
              <a:t>        e-&gt;salary();</a:t>
            </a:r>
          </a:p>
          <a:p>
            <a:r>
              <a:rPr lang="en-US" altLang="zh-CN" dirty="0"/>
              <a:t>        delete e;</a:t>
            </a:r>
          </a:p>
          <a:p>
            <a:r>
              <a:rPr lang="en-US" altLang="zh-CN" dirty="0"/>
              <a:t>    }</a:t>
            </a:r>
          </a:p>
          <a:p>
            <a:r>
              <a:rPr lang="en-US" altLang="zh-CN" dirty="0"/>
              <a:t>  }</a:t>
            </a:r>
          </a:p>
          <a:p>
            <a:r>
              <a:rPr lang="en-US" altLang="zh-CN" dirty="0"/>
              <a:t>}</a:t>
            </a: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47</a:t>
            </a:fld>
            <a:endParaRPr lang="en-US" altLang="zh-CN"/>
          </a:p>
        </p:txBody>
      </p:sp>
    </p:spTree>
    <p:extLst>
      <p:ext uri="{BB962C8B-B14F-4D97-AF65-F5344CB8AC3E}">
        <p14:creationId xmlns="" xmlns:p14="http://schemas.microsoft.com/office/powerpoint/2010/main" val="2922467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48</a:t>
            </a:fld>
            <a:endParaRPr lang="en-US" altLang="zh-CN"/>
          </a:p>
        </p:txBody>
      </p:sp>
    </p:spTree>
    <p:extLst>
      <p:ext uri="{BB962C8B-B14F-4D97-AF65-F5344CB8AC3E}">
        <p14:creationId xmlns="" xmlns:p14="http://schemas.microsoft.com/office/powerpoint/2010/main" val="21586893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52</a:t>
            </a:fld>
            <a:endParaRPr lang="en-US" altLang="zh-CN" b="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53</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54</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55</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56</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57</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58</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60</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61</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62</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63</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64</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65</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66</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67</a:t>
            </a:fld>
            <a:endParaRPr lang="en-US" altLang="zh-CN" b="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68</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70</a:t>
            </a:fld>
            <a:endParaRPr lang="en-US" altLang="zh-CN" b="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71</a:t>
            </a:fld>
            <a:endParaRPr lang="en-US" altLang="zh-CN" b="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0000FF"/>
              </a:solidFill>
              <a:latin typeface="Courier New" pitchFamily="49" charset="0"/>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72</a:t>
            </a:fld>
            <a:endParaRPr lang="en-US" altLang="zh-CN" b="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altLang="zh-CN" dirty="0" smtClean="0"/>
              <a:t>#</a:t>
            </a:r>
            <a:r>
              <a:rPr lang="en-US" altLang="zh-CN" dirty="0"/>
              <a:t>include &lt;iostream&gt;</a:t>
            </a:r>
          </a:p>
          <a:p>
            <a:r>
              <a:rPr lang="en-US" altLang="zh-CN" dirty="0"/>
              <a:t>using namespace std;</a:t>
            </a:r>
          </a:p>
          <a:p>
            <a:endParaRPr lang="en-US" altLang="zh-CN" dirty="0"/>
          </a:p>
          <a:p>
            <a:r>
              <a:rPr lang="en-US" altLang="zh-CN" dirty="0"/>
              <a:t>class Currency {</a:t>
            </a:r>
          </a:p>
          <a:p>
            <a:r>
              <a:rPr lang="en-US" altLang="zh-CN" dirty="0"/>
              <a:t>protected:</a:t>
            </a:r>
          </a:p>
          <a:p>
            <a:r>
              <a:rPr lang="en-US" altLang="zh-CN" dirty="0"/>
              <a:t>    static double P2R;//</a:t>
            </a:r>
            <a:r>
              <a:rPr lang="zh-CN" altLang="en-US" dirty="0"/>
              <a:t>英镑兑换人民币汇率</a:t>
            </a:r>
          </a:p>
          <a:p>
            <a:r>
              <a:rPr lang="zh-CN" altLang="en-US" dirty="0"/>
              <a:t>    </a:t>
            </a:r>
            <a:r>
              <a:rPr lang="en-US" altLang="zh-CN" dirty="0"/>
              <a:t>static double D2R;//</a:t>
            </a:r>
            <a:r>
              <a:rPr lang="zh-CN" altLang="en-US" dirty="0"/>
              <a:t>美金兑换人民币汇率</a:t>
            </a:r>
          </a:p>
          <a:p>
            <a:r>
              <a:rPr lang="en-US" altLang="zh-CN" dirty="0"/>
              <a:t>public:</a:t>
            </a:r>
          </a:p>
          <a:p>
            <a:r>
              <a:rPr lang="en-US" altLang="zh-CN" dirty="0"/>
              <a:t>    static void setP2R(double r)</a:t>
            </a:r>
          </a:p>
          <a:p>
            <a:r>
              <a:rPr lang="en-US" altLang="zh-CN" dirty="0"/>
              <a:t>    {   P2R = r;    }</a:t>
            </a:r>
          </a:p>
          <a:p>
            <a:r>
              <a:rPr lang="en-US" altLang="zh-CN" dirty="0"/>
              <a:t>    static void setD2R(double r)</a:t>
            </a:r>
          </a:p>
          <a:p>
            <a:r>
              <a:rPr lang="en-US" altLang="zh-CN" dirty="0"/>
              <a:t>    {   D2R = r;    }</a:t>
            </a:r>
          </a:p>
          <a:p>
            <a:r>
              <a:rPr lang="en-US" altLang="zh-CN" dirty="0"/>
              <a:t>};</a:t>
            </a:r>
          </a:p>
          <a:p>
            <a:r>
              <a:rPr lang="en-US" altLang="zh-CN" dirty="0"/>
              <a:t>double Currency::P2R = 1.0;</a:t>
            </a:r>
          </a:p>
          <a:p>
            <a:r>
              <a:rPr lang="en-US" altLang="zh-CN" dirty="0"/>
              <a:t>double Currency::D2R = 1.0;</a:t>
            </a:r>
          </a:p>
          <a:p>
            <a:endParaRPr lang="en-US" altLang="zh-CN" dirty="0"/>
          </a:p>
          <a:p>
            <a:r>
              <a:rPr lang="en-US" altLang="zh-CN" dirty="0"/>
              <a:t>class RMB: public Currency {</a:t>
            </a:r>
          </a:p>
          <a:p>
            <a:r>
              <a:rPr lang="en-US" altLang="zh-CN" dirty="0"/>
              <a:t>    int yuan;</a:t>
            </a:r>
          </a:p>
          <a:p>
            <a:r>
              <a:rPr lang="en-US" altLang="zh-CN" dirty="0"/>
              <a:t>    int </a:t>
            </a:r>
            <a:r>
              <a:rPr lang="en-US" altLang="zh-CN" dirty="0" err="1"/>
              <a:t>jiao</a:t>
            </a:r>
            <a:r>
              <a:rPr lang="en-US" altLang="zh-CN" dirty="0"/>
              <a:t>;</a:t>
            </a:r>
          </a:p>
          <a:p>
            <a:r>
              <a:rPr lang="en-US" altLang="zh-CN" dirty="0"/>
              <a:t>    int fen;</a:t>
            </a:r>
          </a:p>
          <a:p>
            <a:r>
              <a:rPr lang="en-US" altLang="zh-CN" dirty="0"/>
              <a:t>public:</a:t>
            </a:r>
          </a:p>
          <a:p>
            <a:r>
              <a:rPr lang="en-US" altLang="zh-CN" dirty="0"/>
              <a:t>    RMB (double v=0.0)</a:t>
            </a:r>
          </a:p>
          <a:p>
            <a:r>
              <a:rPr lang="en-US" altLang="zh-CN" dirty="0"/>
              <a:t>    {   yuan = int(v+0.005);</a:t>
            </a:r>
          </a:p>
          <a:p>
            <a:r>
              <a:rPr lang="en-US" altLang="zh-CN" dirty="0"/>
              <a:t>        </a:t>
            </a:r>
            <a:r>
              <a:rPr lang="en-US" altLang="zh-CN" dirty="0" err="1"/>
              <a:t>jiao</a:t>
            </a:r>
            <a:r>
              <a:rPr lang="en-US" altLang="zh-CN" dirty="0"/>
              <a:t> = int((v+0.005)*10)%10;</a:t>
            </a:r>
          </a:p>
          <a:p>
            <a:r>
              <a:rPr lang="en-US" altLang="zh-CN" dirty="0"/>
              <a:t>        fen = int((v+0.005)*100)%10;</a:t>
            </a:r>
          </a:p>
          <a:p>
            <a:r>
              <a:rPr lang="en-US" altLang="zh-CN" dirty="0"/>
              <a:t>    }</a:t>
            </a:r>
          </a:p>
          <a:p>
            <a:r>
              <a:rPr lang="en-US" altLang="zh-CN" dirty="0"/>
              <a:t>    friend </a:t>
            </a:r>
            <a:r>
              <a:rPr lang="en-US" altLang="zh-CN" dirty="0" err="1"/>
              <a:t>istream</a:t>
            </a:r>
            <a:r>
              <a:rPr lang="en-US" altLang="zh-CN" dirty="0"/>
              <a:t>&amp; operator &gt;&gt;(</a:t>
            </a:r>
            <a:r>
              <a:rPr lang="en-US" altLang="zh-CN" dirty="0" err="1"/>
              <a:t>istream</a:t>
            </a:r>
            <a:r>
              <a:rPr lang="en-US" altLang="zh-CN" dirty="0"/>
              <a:t> &amp;in, RMB &amp; r)</a:t>
            </a:r>
          </a:p>
          <a:p>
            <a:r>
              <a:rPr lang="en-US" altLang="zh-CN" dirty="0"/>
              <a:t>    {   in&gt;&gt;</a:t>
            </a:r>
            <a:r>
              <a:rPr lang="en-US" altLang="zh-CN" dirty="0" err="1"/>
              <a:t>r.yuan</a:t>
            </a:r>
            <a:r>
              <a:rPr lang="en-US" altLang="zh-CN" dirty="0"/>
              <a:t>&gt;&gt;</a:t>
            </a:r>
            <a:r>
              <a:rPr lang="en-US" altLang="zh-CN" dirty="0" err="1"/>
              <a:t>r.jiao</a:t>
            </a:r>
            <a:r>
              <a:rPr lang="en-US" altLang="zh-CN" dirty="0"/>
              <a:t>&gt;&gt;</a:t>
            </a:r>
            <a:r>
              <a:rPr lang="en-US" altLang="zh-CN" dirty="0" err="1"/>
              <a:t>r.fen</a:t>
            </a:r>
            <a:r>
              <a:rPr lang="en-US" altLang="zh-CN" dirty="0"/>
              <a:t>;</a:t>
            </a:r>
          </a:p>
          <a:p>
            <a:r>
              <a:rPr lang="en-US" altLang="zh-CN" dirty="0"/>
              <a:t>        return in;</a:t>
            </a:r>
          </a:p>
          <a:p>
            <a:r>
              <a:rPr lang="en-US" altLang="zh-CN" dirty="0"/>
              <a:t>    }</a:t>
            </a:r>
          </a:p>
          <a:p>
            <a:r>
              <a:rPr lang="en-US" altLang="zh-CN" dirty="0"/>
              <a:t>    friend </a:t>
            </a:r>
            <a:r>
              <a:rPr lang="en-US" altLang="zh-CN" dirty="0" err="1"/>
              <a:t>ostream</a:t>
            </a:r>
            <a:r>
              <a:rPr lang="en-US" altLang="zh-CN" dirty="0"/>
              <a:t> &amp; operator &lt;&lt;(</a:t>
            </a:r>
            <a:r>
              <a:rPr lang="en-US" altLang="zh-CN" dirty="0" err="1"/>
              <a:t>ostream</a:t>
            </a:r>
            <a:r>
              <a:rPr lang="en-US" altLang="zh-CN" dirty="0"/>
              <a:t> &amp;out, RMB &amp; r)</a:t>
            </a:r>
          </a:p>
          <a:p>
            <a:r>
              <a:rPr lang="en-US" altLang="zh-CN" dirty="0"/>
              <a:t>    {   out&lt;&lt;</a:t>
            </a:r>
            <a:r>
              <a:rPr lang="en-US" altLang="zh-CN" dirty="0" err="1"/>
              <a:t>r.yuan</a:t>
            </a:r>
            <a:r>
              <a:rPr lang="en-US" altLang="zh-CN" dirty="0"/>
              <a:t>&lt;&lt;"</a:t>
            </a:r>
            <a:r>
              <a:rPr lang="zh-CN" altLang="en-US" dirty="0"/>
              <a:t>元</a:t>
            </a:r>
            <a:r>
              <a:rPr lang="en-US" altLang="zh-CN" dirty="0"/>
              <a:t>"&lt;&lt;</a:t>
            </a:r>
            <a:r>
              <a:rPr lang="en-US" altLang="zh-CN" dirty="0" err="1"/>
              <a:t>r.jiao</a:t>
            </a:r>
            <a:r>
              <a:rPr lang="en-US" altLang="zh-CN" dirty="0"/>
              <a:t>&lt;&lt;"</a:t>
            </a:r>
            <a:r>
              <a:rPr lang="zh-CN" altLang="en-US" dirty="0"/>
              <a:t>角</a:t>
            </a:r>
            <a:r>
              <a:rPr lang="en-US" altLang="zh-CN" dirty="0"/>
              <a:t>"&lt;&lt;</a:t>
            </a:r>
            <a:r>
              <a:rPr lang="en-US" altLang="zh-CN" dirty="0" err="1"/>
              <a:t>r.fen</a:t>
            </a:r>
            <a:r>
              <a:rPr lang="en-US" altLang="zh-CN" dirty="0"/>
              <a:t>&lt;&lt;"</a:t>
            </a:r>
            <a:r>
              <a:rPr lang="zh-CN" altLang="en-US" dirty="0"/>
              <a:t>分</a:t>
            </a:r>
            <a:r>
              <a:rPr lang="en-US" altLang="zh-CN" dirty="0"/>
              <a:t>";</a:t>
            </a:r>
          </a:p>
          <a:p>
            <a:r>
              <a:rPr lang="en-US" altLang="zh-CN" dirty="0"/>
              <a:t>        return out;</a:t>
            </a:r>
          </a:p>
          <a:p>
            <a:r>
              <a:rPr lang="en-US" altLang="zh-CN" dirty="0"/>
              <a:t>    }</a:t>
            </a:r>
          </a:p>
          <a:p>
            <a:r>
              <a:rPr lang="en-US" altLang="zh-CN" dirty="0"/>
              <a:t>    operator double()</a:t>
            </a:r>
          </a:p>
          <a:p>
            <a:r>
              <a:rPr lang="en-US" altLang="zh-CN" dirty="0"/>
              <a:t>    {   return yuan + </a:t>
            </a:r>
            <a:r>
              <a:rPr lang="en-US" altLang="zh-CN" dirty="0" err="1"/>
              <a:t>jiao</a:t>
            </a:r>
            <a:r>
              <a:rPr lang="en-US" altLang="zh-CN" dirty="0"/>
              <a:t>*0.1 + fen*0.01;</a:t>
            </a:r>
          </a:p>
          <a:p>
            <a:r>
              <a:rPr lang="en-US" altLang="zh-CN" dirty="0"/>
              <a:t>    }</a:t>
            </a:r>
          </a:p>
          <a:p>
            <a:r>
              <a:rPr lang="en-US" altLang="zh-CN" dirty="0"/>
              <a:t>};</a:t>
            </a:r>
          </a:p>
          <a:p>
            <a:endParaRPr lang="en-US" altLang="zh-CN" dirty="0"/>
          </a:p>
          <a:p>
            <a:r>
              <a:rPr lang="en-US" altLang="zh-CN" dirty="0"/>
              <a:t>class </a:t>
            </a:r>
            <a:r>
              <a:rPr lang="en-US" altLang="zh-CN" dirty="0" err="1"/>
              <a:t>Dollar:public</a:t>
            </a:r>
            <a:r>
              <a:rPr lang="en-US" altLang="zh-CN" dirty="0"/>
              <a:t> Currency {</a:t>
            </a:r>
          </a:p>
          <a:p>
            <a:r>
              <a:rPr lang="en-US" altLang="zh-CN" dirty="0"/>
              <a:t>    int yuan; //</a:t>
            </a:r>
            <a:r>
              <a:rPr lang="zh-CN" altLang="en-US" dirty="0"/>
              <a:t>美元</a:t>
            </a:r>
          </a:p>
          <a:p>
            <a:r>
              <a:rPr lang="zh-CN" altLang="en-US" dirty="0"/>
              <a:t>    </a:t>
            </a:r>
            <a:r>
              <a:rPr lang="en-US" altLang="zh-CN" dirty="0"/>
              <a:t>int fen;  //</a:t>
            </a:r>
            <a:r>
              <a:rPr lang="zh-CN" altLang="en-US" dirty="0"/>
              <a:t>美分</a:t>
            </a:r>
          </a:p>
          <a:p>
            <a:r>
              <a:rPr lang="en-US" altLang="zh-CN" dirty="0"/>
              <a:t>public:</a:t>
            </a:r>
          </a:p>
          <a:p>
            <a:r>
              <a:rPr lang="en-US" altLang="zh-CN" dirty="0"/>
              <a:t>    Dollar () {}</a:t>
            </a:r>
          </a:p>
          <a:p>
            <a:r>
              <a:rPr lang="en-US" altLang="zh-CN" dirty="0"/>
              <a:t>    friend </a:t>
            </a:r>
            <a:r>
              <a:rPr lang="en-US" altLang="zh-CN" dirty="0" err="1"/>
              <a:t>istream</a:t>
            </a:r>
            <a:r>
              <a:rPr lang="en-US" altLang="zh-CN" dirty="0"/>
              <a:t> &amp; operator &gt;&gt;(</a:t>
            </a:r>
            <a:r>
              <a:rPr lang="en-US" altLang="zh-CN" dirty="0" err="1"/>
              <a:t>istream</a:t>
            </a:r>
            <a:r>
              <a:rPr lang="en-US" altLang="zh-CN" dirty="0"/>
              <a:t> &amp;in, Dollar&amp; d)</a:t>
            </a:r>
          </a:p>
          <a:p>
            <a:r>
              <a:rPr lang="en-US" altLang="zh-CN" dirty="0"/>
              <a:t>    {   in&gt;&gt;</a:t>
            </a:r>
            <a:r>
              <a:rPr lang="en-US" altLang="zh-CN" dirty="0" err="1"/>
              <a:t>d.yuan</a:t>
            </a:r>
            <a:r>
              <a:rPr lang="en-US" altLang="zh-CN" dirty="0"/>
              <a:t>&gt;&gt;</a:t>
            </a:r>
            <a:r>
              <a:rPr lang="en-US" altLang="zh-CN" dirty="0" err="1"/>
              <a:t>d.fen</a:t>
            </a:r>
            <a:r>
              <a:rPr lang="en-US" altLang="zh-CN" dirty="0"/>
              <a:t>;</a:t>
            </a:r>
          </a:p>
          <a:p>
            <a:r>
              <a:rPr lang="en-US" altLang="zh-CN" dirty="0"/>
              <a:t>        return in;</a:t>
            </a:r>
          </a:p>
          <a:p>
            <a:r>
              <a:rPr lang="en-US" altLang="zh-CN" dirty="0"/>
              <a:t>    }</a:t>
            </a:r>
          </a:p>
          <a:p>
            <a:r>
              <a:rPr lang="en-US" altLang="zh-CN" dirty="0"/>
              <a:t>    friend </a:t>
            </a:r>
            <a:r>
              <a:rPr lang="en-US" altLang="zh-CN" dirty="0" err="1"/>
              <a:t>ostream</a:t>
            </a:r>
            <a:r>
              <a:rPr lang="en-US" altLang="zh-CN" dirty="0"/>
              <a:t> &amp; operator &lt;&lt;(</a:t>
            </a:r>
            <a:r>
              <a:rPr lang="en-US" altLang="zh-CN" dirty="0" err="1"/>
              <a:t>ostream</a:t>
            </a:r>
            <a:r>
              <a:rPr lang="en-US" altLang="zh-CN" dirty="0"/>
              <a:t> &amp;out, Dollar&amp; d)</a:t>
            </a:r>
          </a:p>
          <a:p>
            <a:r>
              <a:rPr lang="en-US" altLang="zh-CN" dirty="0"/>
              <a:t>    {   out&lt;&lt;</a:t>
            </a:r>
            <a:r>
              <a:rPr lang="en-US" altLang="zh-CN" dirty="0" err="1"/>
              <a:t>d.yuan</a:t>
            </a:r>
            <a:r>
              <a:rPr lang="en-US" altLang="zh-CN" dirty="0"/>
              <a:t>&lt;&lt;"</a:t>
            </a:r>
            <a:r>
              <a:rPr lang="zh-CN" altLang="en-US" dirty="0"/>
              <a:t>美元</a:t>
            </a:r>
            <a:r>
              <a:rPr lang="en-US" altLang="zh-CN" dirty="0"/>
              <a:t>"&lt;&lt;</a:t>
            </a:r>
            <a:r>
              <a:rPr lang="en-US" altLang="zh-CN" dirty="0" err="1"/>
              <a:t>d.fen</a:t>
            </a:r>
            <a:r>
              <a:rPr lang="en-US" altLang="zh-CN" dirty="0"/>
              <a:t>&lt;&lt;"</a:t>
            </a:r>
            <a:r>
              <a:rPr lang="zh-CN" altLang="en-US" dirty="0"/>
              <a:t>美分</a:t>
            </a:r>
            <a:r>
              <a:rPr lang="en-US" altLang="zh-CN" dirty="0"/>
              <a:t>";</a:t>
            </a:r>
          </a:p>
          <a:p>
            <a:r>
              <a:rPr lang="en-US" altLang="zh-CN" dirty="0"/>
              <a:t>        return out;</a:t>
            </a:r>
          </a:p>
          <a:p>
            <a:r>
              <a:rPr lang="en-US" altLang="zh-CN" dirty="0"/>
              <a:t>    }</a:t>
            </a:r>
          </a:p>
          <a:p>
            <a:r>
              <a:rPr lang="en-US" altLang="zh-CN" dirty="0"/>
              <a:t>    operator RMB()</a:t>
            </a:r>
          </a:p>
          <a:p>
            <a:r>
              <a:rPr lang="en-US" altLang="zh-CN" dirty="0"/>
              <a:t>    {   double </a:t>
            </a:r>
            <a:r>
              <a:rPr lang="en-US" altLang="zh-CN" dirty="0" err="1"/>
              <a:t>val</a:t>
            </a:r>
            <a:r>
              <a:rPr lang="en-US" altLang="zh-CN" dirty="0"/>
              <a:t> = yuan+ fen*0.01;</a:t>
            </a:r>
          </a:p>
          <a:p>
            <a:r>
              <a:rPr lang="en-US" altLang="zh-CN" dirty="0"/>
              <a:t>        </a:t>
            </a:r>
            <a:r>
              <a:rPr lang="en-US" altLang="zh-CN" dirty="0" err="1"/>
              <a:t>val</a:t>
            </a:r>
            <a:r>
              <a:rPr lang="en-US" altLang="zh-CN" dirty="0"/>
              <a:t> = </a:t>
            </a:r>
            <a:r>
              <a:rPr lang="en-US" altLang="zh-CN" dirty="0" err="1"/>
              <a:t>val</a:t>
            </a:r>
            <a:r>
              <a:rPr lang="en-US" altLang="zh-CN" dirty="0"/>
              <a:t> * D2R;</a:t>
            </a:r>
          </a:p>
          <a:p>
            <a:r>
              <a:rPr lang="en-US" altLang="zh-CN" dirty="0"/>
              <a:t>        return RMB(</a:t>
            </a:r>
            <a:r>
              <a:rPr lang="en-US" altLang="zh-CN" dirty="0" err="1"/>
              <a:t>val</a:t>
            </a:r>
            <a:r>
              <a:rPr lang="en-US" altLang="zh-CN" dirty="0"/>
              <a:t>);</a:t>
            </a:r>
          </a:p>
          <a:p>
            <a:r>
              <a:rPr lang="en-US" altLang="zh-CN" dirty="0"/>
              <a:t>    }</a:t>
            </a:r>
          </a:p>
          <a:p>
            <a:r>
              <a:rPr lang="en-US" altLang="zh-CN" dirty="0"/>
              <a:t>};</a:t>
            </a:r>
          </a:p>
          <a:p>
            <a:endParaRPr lang="en-US" altLang="zh-CN" dirty="0"/>
          </a:p>
          <a:p>
            <a:r>
              <a:rPr lang="en-US" altLang="zh-CN" dirty="0"/>
              <a:t>class </a:t>
            </a:r>
            <a:r>
              <a:rPr lang="en-US" altLang="zh-CN" dirty="0" err="1"/>
              <a:t>Pound:public</a:t>
            </a:r>
            <a:r>
              <a:rPr lang="en-US" altLang="zh-CN" dirty="0"/>
              <a:t> Currency {</a:t>
            </a:r>
          </a:p>
          <a:p>
            <a:r>
              <a:rPr lang="en-US" altLang="zh-CN" dirty="0"/>
              <a:t>    int yuan;   //</a:t>
            </a:r>
            <a:r>
              <a:rPr lang="zh-CN" altLang="en-US" dirty="0"/>
              <a:t>英镑</a:t>
            </a:r>
          </a:p>
          <a:p>
            <a:r>
              <a:rPr lang="zh-CN" altLang="en-US" dirty="0"/>
              <a:t>    </a:t>
            </a:r>
            <a:r>
              <a:rPr lang="en-US" altLang="zh-CN" dirty="0"/>
              <a:t>int </a:t>
            </a:r>
            <a:r>
              <a:rPr lang="en-US" altLang="zh-CN" dirty="0" err="1"/>
              <a:t>kelang</a:t>
            </a:r>
            <a:r>
              <a:rPr lang="en-US" altLang="zh-CN" dirty="0"/>
              <a:t>; //</a:t>
            </a:r>
            <a:r>
              <a:rPr lang="zh-CN" altLang="en-US" dirty="0"/>
              <a:t>克朗</a:t>
            </a:r>
          </a:p>
          <a:p>
            <a:r>
              <a:rPr lang="zh-CN" altLang="en-US" dirty="0"/>
              <a:t>    </a:t>
            </a:r>
            <a:r>
              <a:rPr lang="en-US" altLang="zh-CN" dirty="0"/>
              <a:t>int fen;    //</a:t>
            </a:r>
            <a:r>
              <a:rPr lang="zh-CN" altLang="en-US" dirty="0"/>
              <a:t>便士</a:t>
            </a:r>
          </a:p>
          <a:p>
            <a:r>
              <a:rPr lang="en-US" altLang="zh-CN" dirty="0"/>
              <a:t>public:</a:t>
            </a:r>
          </a:p>
          <a:p>
            <a:r>
              <a:rPr lang="en-US" altLang="zh-CN" dirty="0"/>
              <a:t>    Pound () {}</a:t>
            </a:r>
          </a:p>
          <a:p>
            <a:r>
              <a:rPr lang="en-US" altLang="zh-CN" dirty="0"/>
              <a:t>    friend </a:t>
            </a:r>
            <a:r>
              <a:rPr lang="en-US" altLang="zh-CN" dirty="0" err="1"/>
              <a:t>istream</a:t>
            </a:r>
            <a:r>
              <a:rPr lang="en-US" altLang="zh-CN" dirty="0"/>
              <a:t>&amp; operator &gt;&gt;(</a:t>
            </a:r>
            <a:r>
              <a:rPr lang="en-US" altLang="zh-CN" dirty="0" err="1"/>
              <a:t>istream</a:t>
            </a:r>
            <a:r>
              <a:rPr lang="en-US" altLang="zh-CN" dirty="0"/>
              <a:t> &amp;in, Pound &amp; p)</a:t>
            </a:r>
          </a:p>
          <a:p>
            <a:r>
              <a:rPr lang="en-US" altLang="zh-CN" dirty="0"/>
              <a:t>    {   in&gt;&gt;</a:t>
            </a:r>
            <a:r>
              <a:rPr lang="en-US" altLang="zh-CN" dirty="0" err="1"/>
              <a:t>p.yuan</a:t>
            </a:r>
            <a:r>
              <a:rPr lang="en-US" altLang="zh-CN" dirty="0"/>
              <a:t>&gt;&gt;</a:t>
            </a:r>
            <a:r>
              <a:rPr lang="en-US" altLang="zh-CN" dirty="0" err="1"/>
              <a:t>p.kelang</a:t>
            </a:r>
            <a:r>
              <a:rPr lang="en-US" altLang="zh-CN" dirty="0"/>
              <a:t>&gt;&gt;</a:t>
            </a:r>
            <a:r>
              <a:rPr lang="en-US" altLang="zh-CN" dirty="0" err="1"/>
              <a:t>p.fen</a:t>
            </a:r>
            <a:r>
              <a:rPr lang="en-US" altLang="zh-CN" dirty="0"/>
              <a:t>;</a:t>
            </a:r>
          </a:p>
          <a:p>
            <a:r>
              <a:rPr lang="en-US" altLang="zh-CN" dirty="0"/>
              <a:t>        return in;</a:t>
            </a:r>
          </a:p>
          <a:p>
            <a:r>
              <a:rPr lang="en-US" altLang="zh-CN" dirty="0"/>
              <a:t>    }</a:t>
            </a:r>
          </a:p>
          <a:p>
            <a:r>
              <a:rPr lang="en-US" altLang="zh-CN" dirty="0"/>
              <a:t>    friend </a:t>
            </a:r>
            <a:r>
              <a:rPr lang="en-US" altLang="zh-CN" dirty="0" err="1"/>
              <a:t>ostream</a:t>
            </a:r>
            <a:r>
              <a:rPr lang="en-US" altLang="zh-CN" dirty="0"/>
              <a:t> &amp; operator &lt;&lt;(</a:t>
            </a:r>
            <a:r>
              <a:rPr lang="en-US" altLang="zh-CN" dirty="0" err="1"/>
              <a:t>ostream</a:t>
            </a:r>
            <a:r>
              <a:rPr lang="en-US" altLang="zh-CN" dirty="0"/>
              <a:t> &amp;out, Pound&amp; p)</a:t>
            </a:r>
          </a:p>
          <a:p>
            <a:r>
              <a:rPr lang="en-US" altLang="zh-CN" dirty="0"/>
              <a:t>    {   out&lt;&lt;</a:t>
            </a:r>
            <a:r>
              <a:rPr lang="en-US" altLang="zh-CN" dirty="0" err="1"/>
              <a:t>p.yuan</a:t>
            </a:r>
            <a:r>
              <a:rPr lang="en-US" altLang="zh-CN" dirty="0"/>
              <a:t>&lt;&lt;"</a:t>
            </a:r>
            <a:r>
              <a:rPr lang="zh-CN" altLang="en-US" dirty="0"/>
              <a:t>英镑</a:t>
            </a:r>
            <a:r>
              <a:rPr lang="en-US" altLang="zh-CN" dirty="0"/>
              <a:t>"&lt;&lt;</a:t>
            </a:r>
            <a:r>
              <a:rPr lang="en-US" altLang="zh-CN" dirty="0" err="1"/>
              <a:t>p.kelang</a:t>
            </a:r>
            <a:r>
              <a:rPr lang="en-US" altLang="zh-CN" dirty="0"/>
              <a:t>&lt;&lt;"</a:t>
            </a:r>
            <a:r>
              <a:rPr lang="zh-CN" altLang="en-US" dirty="0"/>
              <a:t>克朗</a:t>
            </a:r>
            <a:r>
              <a:rPr lang="en-US" altLang="zh-CN" dirty="0"/>
              <a:t>"&lt;&lt;</a:t>
            </a:r>
            <a:r>
              <a:rPr lang="en-US" altLang="zh-CN" dirty="0" err="1"/>
              <a:t>p.fen</a:t>
            </a:r>
            <a:r>
              <a:rPr lang="en-US" altLang="zh-CN" dirty="0"/>
              <a:t>&lt;&lt;"</a:t>
            </a:r>
            <a:r>
              <a:rPr lang="zh-CN" altLang="en-US" dirty="0"/>
              <a:t>便士</a:t>
            </a:r>
            <a:r>
              <a:rPr lang="en-US" altLang="zh-CN" dirty="0"/>
              <a:t>";</a:t>
            </a:r>
          </a:p>
          <a:p>
            <a:r>
              <a:rPr lang="en-US" altLang="zh-CN" dirty="0"/>
              <a:t>        return out;</a:t>
            </a:r>
          </a:p>
          <a:p>
            <a:r>
              <a:rPr lang="en-US" altLang="zh-CN" dirty="0"/>
              <a:t>    }</a:t>
            </a:r>
          </a:p>
          <a:p>
            <a:r>
              <a:rPr lang="en-US" altLang="zh-CN" dirty="0"/>
              <a:t>    operator RMB()</a:t>
            </a:r>
          </a:p>
          <a:p>
            <a:r>
              <a:rPr lang="en-US" altLang="zh-CN" dirty="0"/>
              <a:t>    {   double </a:t>
            </a:r>
            <a:r>
              <a:rPr lang="en-US" altLang="zh-CN" dirty="0" err="1"/>
              <a:t>val</a:t>
            </a:r>
            <a:r>
              <a:rPr lang="en-US" altLang="zh-CN" dirty="0"/>
              <a:t> = yuan+ </a:t>
            </a:r>
            <a:r>
              <a:rPr lang="en-US" altLang="zh-CN" dirty="0" err="1"/>
              <a:t>kelang</a:t>
            </a:r>
            <a:r>
              <a:rPr lang="en-US" altLang="zh-CN" dirty="0"/>
              <a:t>*0.05 + fen*0.01;</a:t>
            </a:r>
          </a:p>
          <a:p>
            <a:r>
              <a:rPr lang="en-US" altLang="zh-CN" dirty="0"/>
              <a:t>        </a:t>
            </a:r>
            <a:r>
              <a:rPr lang="en-US" altLang="zh-CN" dirty="0" err="1"/>
              <a:t>val</a:t>
            </a:r>
            <a:r>
              <a:rPr lang="en-US" altLang="zh-CN" dirty="0"/>
              <a:t> = </a:t>
            </a:r>
            <a:r>
              <a:rPr lang="en-US" altLang="zh-CN" dirty="0" err="1"/>
              <a:t>val</a:t>
            </a:r>
            <a:r>
              <a:rPr lang="en-US" altLang="zh-CN" dirty="0"/>
              <a:t> * P2R;</a:t>
            </a:r>
          </a:p>
          <a:p>
            <a:r>
              <a:rPr lang="en-US" altLang="zh-CN" dirty="0"/>
              <a:t>        return RMB(</a:t>
            </a:r>
            <a:r>
              <a:rPr lang="en-US" altLang="zh-CN" dirty="0" err="1"/>
              <a:t>val</a:t>
            </a:r>
            <a:r>
              <a:rPr lang="en-US" altLang="zh-CN" dirty="0"/>
              <a:t>);</a:t>
            </a:r>
          </a:p>
          <a:p>
            <a:r>
              <a:rPr lang="en-US" altLang="zh-CN" dirty="0"/>
              <a:t>    }</a:t>
            </a:r>
          </a:p>
          <a:p>
            <a:r>
              <a:rPr lang="en-US" altLang="zh-CN" dirty="0"/>
              <a:t>};</a:t>
            </a:r>
          </a:p>
          <a:p>
            <a:endParaRPr lang="en-US" altLang="zh-CN" dirty="0"/>
          </a:p>
          <a:p>
            <a:r>
              <a:rPr lang="en-US" altLang="zh-CN" dirty="0"/>
              <a:t>int main()</a:t>
            </a:r>
          </a:p>
          <a:p>
            <a:r>
              <a:rPr lang="en-US" altLang="zh-CN" dirty="0"/>
              <a:t>{</a:t>
            </a:r>
          </a:p>
          <a:p>
            <a:r>
              <a:rPr lang="en-US" altLang="zh-CN" dirty="0"/>
              <a:t>//</a:t>
            </a:r>
            <a:r>
              <a:rPr lang="zh-CN" altLang="en-US" dirty="0"/>
              <a:t>设置英镑、美金兑换人民币的汇率</a:t>
            </a:r>
          </a:p>
          <a:p>
            <a:r>
              <a:rPr lang="zh-CN" altLang="en-US" dirty="0"/>
              <a:t>    </a:t>
            </a:r>
            <a:r>
              <a:rPr lang="en-US" altLang="zh-CN" dirty="0"/>
              <a:t>double rate;</a:t>
            </a:r>
          </a:p>
          <a:p>
            <a:r>
              <a:rPr lang="en-US" altLang="zh-CN" dirty="0"/>
              <a:t>    Currency cc;</a:t>
            </a:r>
          </a:p>
          <a:p>
            <a:r>
              <a:rPr lang="en-US" altLang="zh-CN" dirty="0"/>
              <a:t>    </a:t>
            </a:r>
            <a:r>
              <a:rPr lang="en-US" altLang="zh-CN" dirty="0" err="1"/>
              <a:t>cin</a:t>
            </a:r>
            <a:r>
              <a:rPr lang="en-US" altLang="zh-CN" dirty="0"/>
              <a:t>&gt;&gt;rate;</a:t>
            </a:r>
          </a:p>
          <a:p>
            <a:r>
              <a:rPr lang="en-US" altLang="zh-CN" dirty="0"/>
              <a:t>    cc.setP2R(rate);</a:t>
            </a:r>
          </a:p>
          <a:p>
            <a:r>
              <a:rPr lang="en-US" altLang="zh-CN" dirty="0"/>
              <a:t>    </a:t>
            </a:r>
            <a:r>
              <a:rPr lang="en-US" altLang="zh-CN" dirty="0" err="1"/>
              <a:t>cin</a:t>
            </a:r>
            <a:r>
              <a:rPr lang="en-US" altLang="zh-CN" dirty="0"/>
              <a:t>&gt;&gt;rate;</a:t>
            </a:r>
          </a:p>
          <a:p>
            <a:r>
              <a:rPr lang="en-US" altLang="zh-CN" dirty="0"/>
              <a:t>    cc.setD2R(rate);</a:t>
            </a:r>
          </a:p>
          <a:p>
            <a:r>
              <a:rPr lang="en-US" altLang="zh-CN" dirty="0"/>
              <a:t>//</a:t>
            </a:r>
            <a:r>
              <a:rPr lang="zh-CN" altLang="en-US" dirty="0"/>
              <a:t>货币对象定义</a:t>
            </a:r>
          </a:p>
          <a:p>
            <a:r>
              <a:rPr lang="zh-CN" altLang="en-US" dirty="0"/>
              <a:t>    </a:t>
            </a:r>
            <a:r>
              <a:rPr lang="en-US" altLang="zh-CN" dirty="0"/>
              <a:t>RMB rmb1, rmb2;</a:t>
            </a:r>
          </a:p>
          <a:p>
            <a:r>
              <a:rPr lang="en-US" altLang="zh-CN" dirty="0"/>
              <a:t>    Dollar </a:t>
            </a:r>
            <a:r>
              <a:rPr lang="en-US" altLang="zh-CN" dirty="0" err="1"/>
              <a:t>mj</a:t>
            </a:r>
            <a:r>
              <a:rPr lang="en-US" altLang="zh-CN" dirty="0"/>
              <a:t>;</a:t>
            </a:r>
          </a:p>
          <a:p>
            <a:r>
              <a:rPr lang="en-US" altLang="zh-CN" dirty="0"/>
              <a:t>    Pound </a:t>
            </a:r>
            <a:r>
              <a:rPr lang="en-US" altLang="zh-CN" dirty="0" err="1"/>
              <a:t>yb</a:t>
            </a:r>
            <a:r>
              <a:rPr lang="en-US" altLang="zh-CN" dirty="0"/>
              <a:t>;</a:t>
            </a:r>
          </a:p>
          <a:p>
            <a:r>
              <a:rPr lang="en-US" altLang="zh-CN" dirty="0"/>
              <a:t>//</a:t>
            </a:r>
            <a:r>
              <a:rPr lang="zh-CN" altLang="en-US" dirty="0"/>
              <a:t>美金兑换人民币</a:t>
            </a:r>
          </a:p>
          <a:p>
            <a:r>
              <a:rPr lang="zh-CN" altLang="en-US" dirty="0"/>
              <a:t>    </a:t>
            </a:r>
            <a:r>
              <a:rPr lang="en-US" altLang="zh-CN" dirty="0" err="1"/>
              <a:t>cin</a:t>
            </a:r>
            <a:r>
              <a:rPr lang="en-US" altLang="zh-CN" dirty="0"/>
              <a:t>&gt;&gt;</a:t>
            </a:r>
            <a:r>
              <a:rPr lang="en-US" altLang="zh-CN" dirty="0" err="1"/>
              <a:t>mj</a:t>
            </a:r>
            <a:r>
              <a:rPr lang="en-US" altLang="zh-CN" dirty="0"/>
              <a:t>;</a:t>
            </a:r>
          </a:p>
          <a:p>
            <a:r>
              <a:rPr lang="en-US" altLang="zh-CN" dirty="0"/>
              <a:t>    rmb1 = </a:t>
            </a:r>
            <a:r>
              <a:rPr lang="en-US" altLang="zh-CN" dirty="0" err="1"/>
              <a:t>mj</a:t>
            </a:r>
            <a:r>
              <a:rPr lang="en-US" altLang="zh-CN" dirty="0"/>
              <a:t>;</a:t>
            </a:r>
          </a:p>
          <a:p>
            <a:r>
              <a:rPr lang="en-US" altLang="zh-CN" dirty="0"/>
              <a:t>    </a:t>
            </a:r>
            <a:r>
              <a:rPr lang="en-US" altLang="zh-CN" dirty="0" err="1"/>
              <a:t>cout</a:t>
            </a:r>
            <a:r>
              <a:rPr lang="en-US" altLang="zh-CN" dirty="0"/>
              <a:t>&lt;&lt;</a:t>
            </a:r>
            <a:r>
              <a:rPr lang="en-US" altLang="zh-CN" dirty="0" err="1"/>
              <a:t>mj</a:t>
            </a:r>
            <a:r>
              <a:rPr lang="en-US" altLang="zh-CN" dirty="0"/>
              <a:t>&lt;&lt;"="&lt;&lt;rmb1&lt;&lt;</a:t>
            </a:r>
            <a:r>
              <a:rPr lang="en-US" altLang="zh-CN" dirty="0" err="1"/>
              <a:t>endl</a:t>
            </a:r>
            <a:r>
              <a:rPr lang="en-US" altLang="zh-CN" dirty="0"/>
              <a:t>;</a:t>
            </a:r>
          </a:p>
          <a:p>
            <a:r>
              <a:rPr lang="en-US" altLang="zh-CN" dirty="0"/>
              <a:t>//</a:t>
            </a:r>
            <a:r>
              <a:rPr lang="zh-CN" altLang="en-US" dirty="0"/>
              <a:t>英镑兑换人民币</a:t>
            </a:r>
          </a:p>
          <a:p>
            <a:r>
              <a:rPr lang="zh-CN" altLang="en-US" dirty="0"/>
              <a:t>    </a:t>
            </a:r>
            <a:r>
              <a:rPr lang="en-US" altLang="zh-CN" dirty="0" err="1"/>
              <a:t>cin</a:t>
            </a:r>
            <a:r>
              <a:rPr lang="en-US" altLang="zh-CN" dirty="0"/>
              <a:t>&gt;&gt;</a:t>
            </a:r>
            <a:r>
              <a:rPr lang="en-US" altLang="zh-CN" dirty="0" err="1"/>
              <a:t>yb</a:t>
            </a:r>
            <a:r>
              <a:rPr lang="en-US" altLang="zh-CN" dirty="0"/>
              <a:t>;</a:t>
            </a:r>
          </a:p>
          <a:p>
            <a:r>
              <a:rPr lang="en-US" altLang="zh-CN" dirty="0"/>
              <a:t>    rmb2 = </a:t>
            </a:r>
            <a:r>
              <a:rPr lang="en-US" altLang="zh-CN" dirty="0" err="1"/>
              <a:t>yb</a:t>
            </a:r>
            <a:r>
              <a:rPr lang="en-US" altLang="zh-CN" dirty="0"/>
              <a:t>;</a:t>
            </a:r>
          </a:p>
          <a:p>
            <a:r>
              <a:rPr lang="en-US" altLang="zh-CN" dirty="0"/>
              <a:t>    </a:t>
            </a:r>
            <a:r>
              <a:rPr lang="en-US" altLang="zh-CN" dirty="0" err="1"/>
              <a:t>cout</a:t>
            </a:r>
            <a:r>
              <a:rPr lang="en-US" altLang="zh-CN" dirty="0"/>
              <a:t>&lt;&lt;</a:t>
            </a:r>
            <a:r>
              <a:rPr lang="en-US" altLang="zh-CN" dirty="0" err="1"/>
              <a:t>yb</a:t>
            </a:r>
            <a:r>
              <a:rPr lang="en-US" altLang="zh-CN" dirty="0"/>
              <a:t>&lt;&lt;"="&lt;&lt;rmb2&lt;&lt;</a:t>
            </a:r>
            <a:r>
              <a:rPr lang="en-US" altLang="zh-CN" dirty="0" err="1"/>
              <a:t>endl</a:t>
            </a:r>
            <a:r>
              <a:rPr lang="en-US" altLang="zh-CN" dirty="0"/>
              <a:t>;</a:t>
            </a:r>
          </a:p>
          <a:p>
            <a:r>
              <a:rPr lang="en-US" altLang="zh-CN" dirty="0"/>
              <a:t>//</a:t>
            </a:r>
            <a:r>
              <a:rPr lang="zh-CN" altLang="en-US" dirty="0"/>
              <a:t>英镑与美金比较</a:t>
            </a:r>
          </a:p>
          <a:p>
            <a:r>
              <a:rPr lang="zh-CN" altLang="en-US" dirty="0"/>
              <a:t>    </a:t>
            </a:r>
            <a:r>
              <a:rPr lang="en-US" altLang="zh-CN" dirty="0" err="1"/>
              <a:t>cout</a:t>
            </a:r>
            <a:r>
              <a:rPr lang="en-US" altLang="zh-CN" dirty="0"/>
              <a:t>&lt;&lt;"</a:t>
            </a:r>
            <a:r>
              <a:rPr lang="zh-CN" altLang="en-US" dirty="0"/>
              <a:t>较大值</a:t>
            </a:r>
            <a:r>
              <a:rPr lang="en-US" altLang="zh-CN" dirty="0"/>
              <a:t>=";</a:t>
            </a:r>
          </a:p>
          <a:p>
            <a:r>
              <a:rPr lang="en-US" altLang="zh-CN" dirty="0"/>
              <a:t>    if (rmb1 &gt; rmb2)</a:t>
            </a:r>
          </a:p>
          <a:p>
            <a:r>
              <a:rPr lang="en-US" altLang="zh-CN" dirty="0"/>
              <a:t>        </a:t>
            </a:r>
            <a:r>
              <a:rPr lang="en-US" altLang="zh-CN" dirty="0" err="1"/>
              <a:t>cout</a:t>
            </a:r>
            <a:r>
              <a:rPr lang="en-US" altLang="zh-CN" dirty="0"/>
              <a:t>&lt;&lt;</a:t>
            </a:r>
            <a:r>
              <a:rPr lang="en-US" altLang="zh-CN" dirty="0" err="1"/>
              <a:t>mj</a:t>
            </a:r>
            <a:r>
              <a:rPr lang="en-US" altLang="zh-CN" dirty="0"/>
              <a:t>&lt;&lt;</a:t>
            </a:r>
            <a:r>
              <a:rPr lang="en-US" altLang="zh-CN" dirty="0" err="1"/>
              <a:t>endl</a:t>
            </a:r>
            <a:r>
              <a:rPr lang="en-US" altLang="zh-CN" dirty="0"/>
              <a:t>;</a:t>
            </a:r>
          </a:p>
          <a:p>
            <a:r>
              <a:rPr lang="en-US" altLang="zh-CN" dirty="0"/>
              <a:t>    else</a:t>
            </a:r>
          </a:p>
          <a:p>
            <a:r>
              <a:rPr lang="en-US" altLang="zh-CN" dirty="0"/>
              <a:t>        </a:t>
            </a:r>
            <a:r>
              <a:rPr lang="en-US" altLang="zh-CN" dirty="0" err="1"/>
              <a:t>cout</a:t>
            </a:r>
            <a:r>
              <a:rPr lang="en-US" altLang="zh-CN" dirty="0"/>
              <a:t>&lt;&lt;</a:t>
            </a:r>
            <a:r>
              <a:rPr lang="en-US" altLang="zh-CN" dirty="0" err="1"/>
              <a:t>yb</a:t>
            </a:r>
            <a:r>
              <a:rPr lang="en-US" altLang="zh-CN" dirty="0"/>
              <a:t>&lt;&lt;</a:t>
            </a:r>
            <a:r>
              <a:rPr lang="en-US" altLang="zh-CN" dirty="0" err="1"/>
              <a:t>endl</a:t>
            </a:r>
            <a:r>
              <a:rPr lang="en-US" altLang="zh-CN" dirty="0"/>
              <a:t>;</a:t>
            </a:r>
          </a:p>
          <a:p>
            <a:r>
              <a:rPr lang="en-US" altLang="zh-CN" dirty="0"/>
              <a:t>    return 0;</a:t>
            </a:r>
          </a:p>
          <a:p>
            <a:r>
              <a:rPr lang="en-US" altLang="zh-CN" dirty="0"/>
              <a:t>}</a:t>
            </a: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73</a:t>
            </a:fld>
            <a:endParaRPr lang="en-US" altLang="zh-CN"/>
          </a:p>
        </p:txBody>
      </p:sp>
    </p:spTree>
    <p:extLst>
      <p:ext uri="{BB962C8B-B14F-4D97-AF65-F5344CB8AC3E}">
        <p14:creationId xmlns="" xmlns:p14="http://schemas.microsoft.com/office/powerpoint/2010/main" val="27283769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74</a:t>
            </a:fld>
            <a:endParaRPr lang="en-US" altLang="zh-CN"/>
          </a:p>
        </p:txBody>
      </p:sp>
    </p:spTree>
    <p:extLst>
      <p:ext uri="{BB962C8B-B14F-4D97-AF65-F5344CB8AC3E}">
        <p14:creationId xmlns="" xmlns:p14="http://schemas.microsoft.com/office/powerpoint/2010/main" val="8256371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75</a:t>
            </a:fld>
            <a:endParaRPr lang="en-US" altLang="zh-CN"/>
          </a:p>
        </p:txBody>
      </p:sp>
    </p:spTree>
    <p:extLst>
      <p:ext uri="{BB962C8B-B14F-4D97-AF65-F5344CB8AC3E}">
        <p14:creationId xmlns="" xmlns:p14="http://schemas.microsoft.com/office/powerpoint/2010/main" val="25878609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76</a:t>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77</a:t>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78</a:t>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a:t>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错误程序：</a:t>
            </a:r>
            <a:endParaRPr lang="en-US" altLang="zh-CN" dirty="0"/>
          </a:p>
          <a:p>
            <a:r>
              <a:rPr lang="en-US" altLang="zh-CN" dirty="0"/>
              <a:t>#include&lt;</a:t>
            </a:r>
            <a:r>
              <a:rPr lang="en-US" altLang="zh-CN" dirty="0" err="1"/>
              <a:t>iostream</a:t>
            </a:r>
            <a:r>
              <a:rPr lang="en-US" altLang="zh-CN" dirty="0"/>
              <a:t>&gt;</a:t>
            </a:r>
          </a:p>
          <a:p>
            <a:r>
              <a:rPr lang="en-US" altLang="zh-CN" dirty="0"/>
              <a:t>using namespace std;</a:t>
            </a:r>
          </a:p>
          <a:p>
            <a:endParaRPr lang="en-US" altLang="zh-CN" dirty="0"/>
          </a:p>
          <a:p>
            <a:r>
              <a:rPr lang="en-US" altLang="zh-CN" dirty="0"/>
              <a:t>template&lt;class TYPE&gt;</a:t>
            </a:r>
          </a:p>
          <a:p>
            <a:r>
              <a:rPr lang="en-US" altLang="zh-CN" dirty="0"/>
              <a:t>TYPE* </a:t>
            </a:r>
            <a:r>
              <a:rPr lang="en-US" altLang="zh-CN" dirty="0" err="1"/>
              <a:t>func</a:t>
            </a:r>
            <a:r>
              <a:rPr lang="en-US" altLang="zh-CN" dirty="0"/>
              <a:t>( ){</a:t>
            </a:r>
          </a:p>
          <a:p>
            <a:r>
              <a:rPr lang="en-US" altLang="zh-CN" dirty="0"/>
              <a:t>  TYPE* p=new TYPE[2];</a:t>
            </a:r>
          </a:p>
          <a:p>
            <a:r>
              <a:rPr lang="en-US" altLang="zh-CN" dirty="0"/>
              <a:t>  return p;</a:t>
            </a:r>
          </a:p>
          <a:p>
            <a:r>
              <a:rPr lang="en-US" altLang="zh-CN" dirty="0"/>
              <a:t>}</a:t>
            </a:r>
          </a:p>
          <a:p>
            <a:endParaRPr lang="en-US" altLang="zh-CN" dirty="0"/>
          </a:p>
          <a:p>
            <a:r>
              <a:rPr lang="en-US" altLang="zh-CN" dirty="0" err="1"/>
              <a:t>int</a:t>
            </a:r>
            <a:r>
              <a:rPr lang="en-US" altLang="zh-CN" dirty="0"/>
              <a:t> main()</a:t>
            </a:r>
          </a:p>
          <a:p>
            <a:r>
              <a:rPr lang="en-US" altLang="zh-CN" dirty="0"/>
              <a:t>{   char* s = </a:t>
            </a:r>
            <a:r>
              <a:rPr lang="en-US" altLang="zh-CN" dirty="0" err="1"/>
              <a:t>func</a:t>
            </a: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80</a:t>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81</a:t>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82</a:t>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83</a:t>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84</a:t>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85</a:t>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smtClean="0"/>
              <a:t>样</a:t>
            </a:r>
            <a:r>
              <a:rPr lang="zh-CN" altLang="en-US" dirty="0"/>
              <a:t>例输入</a:t>
            </a:r>
          </a:p>
          <a:p>
            <a:r>
              <a:rPr lang="en-US" altLang="zh-CN" dirty="0"/>
              <a:t>3</a:t>
            </a:r>
          </a:p>
          <a:p>
            <a:r>
              <a:rPr lang="en-US" altLang="zh-CN" dirty="0"/>
              <a:t>I </a:t>
            </a:r>
          </a:p>
          <a:p>
            <a:r>
              <a:rPr lang="en-US" altLang="zh-CN" dirty="0"/>
              <a:t>1 4 2 6 </a:t>
            </a:r>
          </a:p>
          <a:p>
            <a:r>
              <a:rPr lang="en-US" altLang="zh-CN" dirty="0"/>
              <a:t>C </a:t>
            </a:r>
          </a:p>
          <a:p>
            <a:r>
              <a:rPr lang="en-US" altLang="zh-CN" dirty="0"/>
              <a:t>a b c d </a:t>
            </a:r>
          </a:p>
          <a:p>
            <a:r>
              <a:rPr lang="en-US" altLang="zh-CN" dirty="0"/>
              <a:t>D </a:t>
            </a:r>
          </a:p>
          <a:p>
            <a:r>
              <a:rPr lang="en-US" altLang="zh-CN" dirty="0"/>
              <a:t>1.1 2.2 1.1 4.4 </a:t>
            </a:r>
          </a:p>
          <a:p>
            <a:r>
              <a:rPr lang="zh-CN" altLang="en-US" dirty="0"/>
              <a:t>样例输出</a:t>
            </a:r>
          </a:p>
          <a:p>
            <a:r>
              <a:rPr lang="en-US" altLang="zh-CN" dirty="0"/>
              <a:t>The range is [2,4]</a:t>
            </a:r>
          </a:p>
          <a:p>
            <a:r>
              <a:rPr lang="en-US" altLang="zh-CN" dirty="0"/>
              <a:t>The range is empty</a:t>
            </a:r>
          </a:p>
          <a:p>
            <a:r>
              <a:rPr lang="en-US" altLang="zh-CN" dirty="0"/>
              <a:t>The range is [1.1,2.2]</a:t>
            </a:r>
          </a:p>
          <a:p>
            <a:endParaRPr lang="en-US" altLang="zh-CN" dirty="0"/>
          </a:p>
          <a:p>
            <a:r>
              <a:rPr lang="en-US" altLang="zh-CN" dirty="0"/>
              <a:t>/////////////////////////////////</a:t>
            </a:r>
          </a:p>
          <a:p>
            <a:r>
              <a:rPr lang="en-US" altLang="zh-CN" dirty="0"/>
              <a:t>#include &lt;iostream&gt;</a:t>
            </a:r>
          </a:p>
          <a:p>
            <a:r>
              <a:rPr lang="en-US" altLang="zh-CN" dirty="0"/>
              <a:t>using namespace std;</a:t>
            </a:r>
          </a:p>
          <a:p>
            <a:endParaRPr lang="en-US" altLang="zh-CN" dirty="0"/>
          </a:p>
          <a:p>
            <a:r>
              <a:rPr lang="en-US" altLang="zh-CN" dirty="0"/>
              <a:t>template &lt;class TT&gt;</a:t>
            </a:r>
          </a:p>
          <a:p>
            <a:r>
              <a:rPr lang="en-US" altLang="zh-CN" dirty="0"/>
              <a:t>class Range {</a:t>
            </a:r>
          </a:p>
          <a:p>
            <a:r>
              <a:rPr lang="en-US" altLang="zh-CN" dirty="0"/>
              <a:t>    TT min;</a:t>
            </a:r>
          </a:p>
          <a:p>
            <a:r>
              <a:rPr lang="en-US" altLang="zh-CN" dirty="0"/>
              <a:t>    TT max;</a:t>
            </a:r>
          </a:p>
          <a:p>
            <a:r>
              <a:rPr lang="en-US" altLang="zh-CN" dirty="0"/>
              <a:t>    bool empty;</a:t>
            </a:r>
          </a:p>
          <a:p>
            <a:r>
              <a:rPr lang="en-US" altLang="zh-CN" dirty="0"/>
              <a:t>public:</a:t>
            </a:r>
          </a:p>
          <a:p>
            <a:r>
              <a:rPr lang="en-US" altLang="zh-CN" dirty="0"/>
              <a:t>    Range(){  }</a:t>
            </a:r>
          </a:p>
          <a:p>
            <a:r>
              <a:rPr lang="en-US" altLang="zh-CN" dirty="0"/>
              <a:t>    Range(TT </a:t>
            </a:r>
            <a:r>
              <a:rPr lang="en-US" altLang="zh-CN" dirty="0" err="1"/>
              <a:t>min,TT</a:t>
            </a:r>
            <a:r>
              <a:rPr lang="en-US" altLang="zh-CN" dirty="0"/>
              <a:t> </a:t>
            </a:r>
            <a:r>
              <a:rPr lang="en-US" altLang="zh-CN" dirty="0" err="1"/>
              <a:t>max,bool</a:t>
            </a:r>
            <a:r>
              <a:rPr lang="en-US" altLang="zh-CN" dirty="0"/>
              <a:t> empty):min(min),max(max),empty(empty){}</a:t>
            </a:r>
          </a:p>
          <a:p>
            <a:r>
              <a:rPr lang="en-US" altLang="zh-CN" dirty="0"/>
              <a:t>    friend </a:t>
            </a:r>
            <a:r>
              <a:rPr lang="en-US" altLang="zh-CN" dirty="0" err="1"/>
              <a:t>ostream</a:t>
            </a:r>
            <a:r>
              <a:rPr lang="en-US" altLang="zh-CN" dirty="0"/>
              <a:t>&amp; operator&lt;&lt;(</a:t>
            </a:r>
            <a:r>
              <a:rPr lang="en-US" altLang="zh-CN" dirty="0" err="1"/>
              <a:t>ostream</a:t>
            </a:r>
            <a:r>
              <a:rPr lang="en-US" altLang="zh-CN" dirty="0"/>
              <a:t>&amp; </a:t>
            </a:r>
            <a:r>
              <a:rPr lang="en-US" altLang="zh-CN" dirty="0" err="1"/>
              <a:t>o,const</a:t>
            </a:r>
            <a:r>
              <a:rPr lang="en-US" altLang="zh-CN" dirty="0"/>
              <a:t> Range&amp; r)</a:t>
            </a:r>
          </a:p>
          <a:p>
            <a:r>
              <a:rPr lang="en-US" altLang="zh-CN" dirty="0"/>
              <a:t>    {   if (</a:t>
            </a:r>
            <a:r>
              <a:rPr lang="en-US" altLang="zh-CN" dirty="0" err="1"/>
              <a:t>r.empty</a:t>
            </a:r>
            <a:r>
              <a:rPr lang="en-US" altLang="zh-CN" dirty="0"/>
              <a:t>)</a:t>
            </a:r>
          </a:p>
          <a:p>
            <a:r>
              <a:rPr lang="en-US" altLang="zh-CN" dirty="0"/>
              <a:t>            o&lt;&lt;"The range is empty"&lt;&lt;</a:t>
            </a:r>
            <a:r>
              <a:rPr lang="en-US" altLang="zh-CN" dirty="0" err="1"/>
              <a:t>endl</a:t>
            </a:r>
            <a:r>
              <a:rPr lang="en-US" altLang="zh-CN" dirty="0"/>
              <a:t>;</a:t>
            </a:r>
          </a:p>
          <a:p>
            <a:r>
              <a:rPr lang="en-US" altLang="zh-CN" dirty="0"/>
              <a:t>        else</a:t>
            </a:r>
          </a:p>
          <a:p>
            <a:r>
              <a:rPr lang="en-US" altLang="zh-CN" dirty="0"/>
              <a:t>            o&lt;&lt;"The range is ["&lt;&lt;</a:t>
            </a:r>
            <a:r>
              <a:rPr lang="en-US" altLang="zh-CN" dirty="0" err="1"/>
              <a:t>r.min</a:t>
            </a:r>
            <a:r>
              <a:rPr lang="en-US" altLang="zh-CN" dirty="0"/>
              <a:t>&lt;&lt;","&lt;&lt;</a:t>
            </a:r>
            <a:r>
              <a:rPr lang="en-US" altLang="zh-CN" dirty="0" err="1"/>
              <a:t>r.max</a:t>
            </a:r>
            <a:r>
              <a:rPr lang="en-US" altLang="zh-CN" dirty="0"/>
              <a:t>&lt;&lt;"]"&lt;&lt;</a:t>
            </a:r>
            <a:r>
              <a:rPr lang="en-US" altLang="zh-CN" dirty="0" err="1"/>
              <a:t>endl</a:t>
            </a:r>
            <a:r>
              <a:rPr lang="en-US" altLang="zh-CN" dirty="0"/>
              <a:t>;</a:t>
            </a:r>
          </a:p>
          <a:p>
            <a:r>
              <a:rPr lang="en-US" altLang="zh-CN" dirty="0"/>
              <a:t>        return o;</a:t>
            </a:r>
          </a:p>
          <a:p>
            <a:r>
              <a:rPr lang="en-US" altLang="zh-CN" dirty="0"/>
              <a:t>    }</a:t>
            </a:r>
          </a:p>
          <a:p>
            <a:r>
              <a:rPr lang="en-US" altLang="zh-CN" dirty="0"/>
              <a:t>    friend </a:t>
            </a:r>
            <a:r>
              <a:rPr lang="en-US" altLang="zh-CN" dirty="0" err="1"/>
              <a:t>istream</a:t>
            </a:r>
            <a:r>
              <a:rPr lang="en-US" altLang="zh-CN" dirty="0"/>
              <a:t>&amp; operator&gt;&gt;(</a:t>
            </a:r>
            <a:r>
              <a:rPr lang="en-US" altLang="zh-CN" dirty="0" err="1"/>
              <a:t>istream</a:t>
            </a:r>
            <a:r>
              <a:rPr lang="en-US" altLang="zh-CN" dirty="0"/>
              <a:t>&amp; </a:t>
            </a:r>
            <a:r>
              <a:rPr lang="en-US" altLang="zh-CN" dirty="0" err="1"/>
              <a:t>i,Range</a:t>
            </a:r>
            <a:r>
              <a:rPr lang="en-US" altLang="zh-CN" dirty="0"/>
              <a:t>&amp; r){</a:t>
            </a:r>
          </a:p>
          <a:p>
            <a:r>
              <a:rPr lang="en-US" altLang="zh-CN" dirty="0"/>
              <a:t>        </a:t>
            </a:r>
            <a:r>
              <a:rPr lang="en-US" altLang="zh-CN" dirty="0" err="1"/>
              <a:t>i</a:t>
            </a:r>
            <a:r>
              <a:rPr lang="en-US" altLang="zh-CN" dirty="0"/>
              <a:t>&gt;&gt;</a:t>
            </a:r>
            <a:r>
              <a:rPr lang="en-US" altLang="zh-CN" dirty="0" err="1"/>
              <a:t>r.min</a:t>
            </a:r>
            <a:r>
              <a:rPr lang="en-US" altLang="zh-CN" dirty="0"/>
              <a:t>&gt;&gt;</a:t>
            </a:r>
            <a:r>
              <a:rPr lang="en-US" altLang="zh-CN" dirty="0" err="1"/>
              <a:t>r.max</a:t>
            </a:r>
            <a:r>
              <a:rPr lang="en-US" altLang="zh-CN" dirty="0"/>
              <a:t>;</a:t>
            </a:r>
          </a:p>
          <a:p>
            <a:r>
              <a:rPr lang="en-US" altLang="zh-CN" dirty="0"/>
              <a:t>        </a:t>
            </a:r>
            <a:r>
              <a:rPr lang="en-US" altLang="zh-CN" dirty="0" err="1"/>
              <a:t>r.empty</a:t>
            </a:r>
            <a:r>
              <a:rPr lang="en-US" altLang="zh-CN" dirty="0"/>
              <a:t>=false;</a:t>
            </a:r>
          </a:p>
          <a:p>
            <a:r>
              <a:rPr lang="en-US" altLang="zh-CN" dirty="0"/>
              <a:t>        return </a:t>
            </a:r>
            <a:r>
              <a:rPr lang="en-US" altLang="zh-CN" dirty="0" err="1"/>
              <a:t>i</a:t>
            </a:r>
            <a:r>
              <a:rPr lang="en-US" altLang="zh-CN" dirty="0"/>
              <a:t>;</a:t>
            </a:r>
          </a:p>
          <a:p>
            <a:r>
              <a:rPr lang="en-US" altLang="zh-CN" dirty="0"/>
              <a:t>    }</a:t>
            </a:r>
          </a:p>
          <a:p>
            <a:r>
              <a:rPr lang="en-US" altLang="zh-CN" dirty="0"/>
              <a:t>    Range intersect(const Range &amp; r)</a:t>
            </a:r>
          </a:p>
          <a:p>
            <a:r>
              <a:rPr lang="en-US" altLang="zh-CN" dirty="0"/>
              <a:t>    {   bool flag = false;</a:t>
            </a:r>
          </a:p>
          <a:p>
            <a:r>
              <a:rPr lang="en-US" altLang="zh-CN" dirty="0"/>
              <a:t>        TT </a:t>
            </a:r>
            <a:r>
              <a:rPr lang="en-US" altLang="zh-CN" dirty="0" err="1"/>
              <a:t>tmin</a:t>
            </a:r>
            <a:r>
              <a:rPr lang="en-US" altLang="zh-CN" dirty="0"/>
              <a:t>, </a:t>
            </a:r>
            <a:r>
              <a:rPr lang="en-US" altLang="zh-CN" dirty="0" err="1"/>
              <a:t>tmax</a:t>
            </a:r>
            <a:r>
              <a:rPr lang="en-US" altLang="zh-CN" dirty="0"/>
              <a:t>;</a:t>
            </a:r>
          </a:p>
          <a:p>
            <a:r>
              <a:rPr lang="en-US" altLang="zh-CN" dirty="0"/>
              <a:t>        if (max&lt;</a:t>
            </a:r>
            <a:r>
              <a:rPr lang="en-US" altLang="zh-CN" dirty="0" err="1"/>
              <a:t>r.min</a:t>
            </a:r>
            <a:r>
              <a:rPr lang="en-US" altLang="zh-CN" dirty="0"/>
              <a:t>)</a:t>
            </a:r>
          </a:p>
          <a:p>
            <a:r>
              <a:rPr lang="en-US" altLang="zh-CN" dirty="0"/>
              <a:t>            flag=true;</a:t>
            </a:r>
          </a:p>
          <a:p>
            <a:r>
              <a:rPr lang="en-US" altLang="zh-CN" dirty="0"/>
              <a:t>        else if (max&lt;</a:t>
            </a:r>
            <a:r>
              <a:rPr lang="en-US" altLang="zh-CN" dirty="0" err="1"/>
              <a:t>r.max</a:t>
            </a:r>
            <a:r>
              <a:rPr lang="en-US" altLang="zh-CN" dirty="0"/>
              <a:t>)</a:t>
            </a:r>
          </a:p>
          <a:p>
            <a:r>
              <a:rPr lang="en-US" altLang="zh-CN" dirty="0"/>
              <a:t>        {   </a:t>
            </a:r>
            <a:r>
              <a:rPr lang="en-US" altLang="zh-CN" dirty="0" err="1"/>
              <a:t>tmax</a:t>
            </a:r>
            <a:r>
              <a:rPr lang="en-US" altLang="zh-CN" dirty="0"/>
              <a:t>=max;</a:t>
            </a:r>
          </a:p>
          <a:p>
            <a:r>
              <a:rPr lang="en-US" altLang="zh-CN" dirty="0"/>
              <a:t>            if(min&lt;</a:t>
            </a:r>
            <a:r>
              <a:rPr lang="en-US" altLang="zh-CN" dirty="0" err="1"/>
              <a:t>r.min</a:t>
            </a:r>
            <a:r>
              <a:rPr lang="en-US" altLang="zh-CN" dirty="0"/>
              <a:t>)</a:t>
            </a:r>
          </a:p>
          <a:p>
            <a:r>
              <a:rPr lang="en-US" altLang="zh-CN" dirty="0"/>
              <a:t>                </a:t>
            </a:r>
            <a:r>
              <a:rPr lang="en-US" altLang="zh-CN" dirty="0" err="1"/>
              <a:t>tmin</a:t>
            </a:r>
            <a:r>
              <a:rPr lang="en-US" altLang="zh-CN" dirty="0"/>
              <a:t>=</a:t>
            </a:r>
            <a:r>
              <a:rPr lang="en-US" altLang="zh-CN" dirty="0" err="1"/>
              <a:t>r.min</a:t>
            </a:r>
            <a:r>
              <a:rPr lang="en-US" altLang="zh-CN" dirty="0"/>
              <a:t>;</a:t>
            </a:r>
          </a:p>
          <a:p>
            <a:r>
              <a:rPr lang="en-US" altLang="zh-CN" dirty="0"/>
              <a:t>             else</a:t>
            </a:r>
          </a:p>
          <a:p>
            <a:r>
              <a:rPr lang="en-US" altLang="zh-CN" dirty="0"/>
              <a:t>                </a:t>
            </a:r>
            <a:r>
              <a:rPr lang="en-US" altLang="zh-CN" dirty="0" err="1"/>
              <a:t>tmin</a:t>
            </a:r>
            <a:r>
              <a:rPr lang="en-US" altLang="zh-CN" dirty="0"/>
              <a:t>=min;</a:t>
            </a:r>
          </a:p>
          <a:p>
            <a:r>
              <a:rPr lang="en-US" altLang="zh-CN" dirty="0"/>
              <a:t>        }</a:t>
            </a:r>
          </a:p>
          <a:p>
            <a:r>
              <a:rPr lang="en-US" altLang="zh-CN" dirty="0"/>
              <a:t>        else</a:t>
            </a:r>
          </a:p>
          <a:p>
            <a:r>
              <a:rPr lang="en-US" altLang="zh-CN" dirty="0"/>
              <a:t>        {   if(min&lt;</a:t>
            </a:r>
            <a:r>
              <a:rPr lang="en-US" altLang="zh-CN" dirty="0" err="1"/>
              <a:t>r.min</a:t>
            </a:r>
            <a:r>
              <a:rPr lang="en-US" altLang="zh-CN" dirty="0"/>
              <a:t>){</a:t>
            </a:r>
          </a:p>
          <a:p>
            <a:r>
              <a:rPr lang="en-US" altLang="zh-CN" dirty="0"/>
              <a:t>               </a:t>
            </a:r>
            <a:r>
              <a:rPr lang="en-US" altLang="zh-CN" dirty="0" err="1"/>
              <a:t>tmin</a:t>
            </a:r>
            <a:r>
              <a:rPr lang="en-US" altLang="zh-CN" dirty="0"/>
              <a:t>=</a:t>
            </a:r>
            <a:r>
              <a:rPr lang="en-US" altLang="zh-CN" dirty="0" err="1"/>
              <a:t>r.min</a:t>
            </a:r>
            <a:r>
              <a:rPr lang="en-US" altLang="zh-CN" dirty="0"/>
              <a:t>;</a:t>
            </a:r>
          </a:p>
          <a:p>
            <a:r>
              <a:rPr lang="en-US" altLang="zh-CN" dirty="0"/>
              <a:t>               </a:t>
            </a:r>
            <a:r>
              <a:rPr lang="en-US" altLang="zh-CN" dirty="0" err="1"/>
              <a:t>tmax</a:t>
            </a:r>
            <a:r>
              <a:rPr lang="en-US" altLang="zh-CN" dirty="0"/>
              <a:t>=</a:t>
            </a:r>
            <a:r>
              <a:rPr lang="en-US" altLang="zh-CN" dirty="0" err="1"/>
              <a:t>r.max</a:t>
            </a:r>
            <a:r>
              <a:rPr lang="en-US" altLang="zh-CN" dirty="0"/>
              <a:t>;</a:t>
            </a:r>
          </a:p>
          <a:p>
            <a:r>
              <a:rPr lang="en-US" altLang="zh-CN" dirty="0"/>
              <a:t>            }</a:t>
            </a:r>
          </a:p>
          <a:p>
            <a:r>
              <a:rPr lang="en-US" altLang="zh-CN" dirty="0"/>
              <a:t>            else if(min&lt;</a:t>
            </a:r>
            <a:r>
              <a:rPr lang="en-US" altLang="zh-CN" dirty="0" err="1"/>
              <a:t>r.max</a:t>
            </a:r>
            <a:r>
              <a:rPr lang="en-US" altLang="zh-CN" dirty="0"/>
              <a:t>){</a:t>
            </a:r>
          </a:p>
          <a:p>
            <a:r>
              <a:rPr lang="en-US" altLang="zh-CN" dirty="0"/>
              <a:t>                </a:t>
            </a:r>
            <a:r>
              <a:rPr lang="en-US" altLang="zh-CN" dirty="0" err="1"/>
              <a:t>tmin</a:t>
            </a:r>
            <a:r>
              <a:rPr lang="en-US" altLang="zh-CN" dirty="0"/>
              <a:t>=min;</a:t>
            </a:r>
          </a:p>
          <a:p>
            <a:r>
              <a:rPr lang="en-US" altLang="zh-CN" dirty="0"/>
              <a:t>                </a:t>
            </a:r>
            <a:r>
              <a:rPr lang="en-US" altLang="zh-CN" dirty="0" err="1"/>
              <a:t>tmax</a:t>
            </a:r>
            <a:r>
              <a:rPr lang="en-US" altLang="zh-CN" dirty="0"/>
              <a:t>=</a:t>
            </a:r>
            <a:r>
              <a:rPr lang="en-US" altLang="zh-CN" dirty="0" err="1"/>
              <a:t>r.max</a:t>
            </a:r>
            <a:r>
              <a:rPr lang="en-US" altLang="zh-CN" dirty="0"/>
              <a:t>;</a:t>
            </a:r>
          </a:p>
          <a:p>
            <a:r>
              <a:rPr lang="en-US" altLang="zh-CN" dirty="0"/>
              <a:t>            }</a:t>
            </a:r>
          </a:p>
          <a:p>
            <a:r>
              <a:rPr lang="en-US" altLang="zh-CN" dirty="0"/>
              <a:t>            else</a:t>
            </a:r>
          </a:p>
          <a:p>
            <a:r>
              <a:rPr lang="en-US" altLang="zh-CN" dirty="0"/>
              <a:t>                flag=true;</a:t>
            </a:r>
          </a:p>
          <a:p>
            <a:r>
              <a:rPr lang="en-US" altLang="zh-CN" dirty="0"/>
              <a:t>        }</a:t>
            </a:r>
          </a:p>
          <a:p>
            <a:r>
              <a:rPr lang="en-US" altLang="zh-CN" dirty="0"/>
              <a:t>        return Range(</a:t>
            </a:r>
            <a:r>
              <a:rPr lang="en-US" altLang="zh-CN" dirty="0" err="1"/>
              <a:t>tmin,tmax,flag</a:t>
            </a:r>
            <a:r>
              <a:rPr lang="en-US" altLang="zh-CN" dirty="0"/>
              <a:t>);</a:t>
            </a:r>
          </a:p>
          <a:p>
            <a:r>
              <a:rPr lang="en-US" altLang="zh-CN" dirty="0"/>
              <a:t>    }</a:t>
            </a:r>
          </a:p>
          <a:p>
            <a:r>
              <a:rPr lang="en-US" altLang="zh-CN" dirty="0"/>
              <a:t>};</a:t>
            </a:r>
          </a:p>
          <a:p>
            <a:endParaRPr lang="en-US" altLang="zh-CN" dirty="0"/>
          </a:p>
          <a:p>
            <a:r>
              <a:rPr lang="en-US" altLang="zh-CN" dirty="0"/>
              <a:t>int main()</a:t>
            </a:r>
          </a:p>
          <a:p>
            <a:r>
              <a:rPr lang="en-US" altLang="zh-CN" dirty="0"/>
              <a:t>{   int t;</a:t>
            </a:r>
          </a:p>
          <a:p>
            <a:r>
              <a:rPr lang="en-US" altLang="zh-CN" dirty="0"/>
              <a:t>    int  </a:t>
            </a:r>
            <a:r>
              <a:rPr lang="en-US" altLang="zh-CN" dirty="0" err="1"/>
              <a:t>i</a:t>
            </a:r>
            <a:r>
              <a:rPr lang="en-US" altLang="zh-CN" dirty="0"/>
              <a:t>, j;</a:t>
            </a:r>
          </a:p>
          <a:p>
            <a:r>
              <a:rPr lang="en-US" altLang="zh-CN" dirty="0"/>
              <a:t>    char op;</a:t>
            </a:r>
          </a:p>
          <a:p>
            <a:r>
              <a:rPr lang="en-US" altLang="zh-CN" dirty="0"/>
              <a:t>    </a:t>
            </a:r>
            <a:r>
              <a:rPr lang="en-US" altLang="zh-CN" dirty="0" err="1"/>
              <a:t>cin</a:t>
            </a:r>
            <a:r>
              <a:rPr lang="en-US" altLang="zh-CN" dirty="0"/>
              <a:t>&gt;&gt;t;</a:t>
            </a:r>
          </a:p>
          <a:p>
            <a:r>
              <a:rPr lang="en-US" altLang="zh-CN" dirty="0"/>
              <a:t>    while(t--)</a:t>
            </a:r>
          </a:p>
          <a:p>
            <a:r>
              <a:rPr lang="en-US" altLang="zh-CN" dirty="0"/>
              <a:t>    {   </a:t>
            </a:r>
            <a:r>
              <a:rPr lang="en-US" altLang="zh-CN" dirty="0" err="1"/>
              <a:t>cin</a:t>
            </a:r>
            <a:r>
              <a:rPr lang="en-US" altLang="zh-CN" dirty="0"/>
              <a:t>&gt;&gt;op;</a:t>
            </a:r>
          </a:p>
          <a:p>
            <a:r>
              <a:rPr lang="en-US" altLang="zh-CN" dirty="0"/>
              <a:t>        if(op=='I')</a:t>
            </a:r>
          </a:p>
          <a:p>
            <a:r>
              <a:rPr lang="en-US" altLang="zh-CN" dirty="0"/>
              <a:t>        {   Range&lt;int&gt; </a:t>
            </a:r>
            <a:r>
              <a:rPr lang="en-US" altLang="zh-CN" dirty="0" err="1"/>
              <a:t>rs</a:t>
            </a:r>
            <a:r>
              <a:rPr lang="en-US" altLang="zh-CN" dirty="0"/>
              <a:t>[2],temp;</a:t>
            </a:r>
          </a:p>
          <a:p>
            <a:r>
              <a:rPr lang="en-US" altLang="zh-CN" dirty="0"/>
              <a:t>            </a:t>
            </a:r>
            <a:r>
              <a:rPr lang="en-US" altLang="zh-CN" dirty="0" err="1"/>
              <a:t>cin</a:t>
            </a:r>
            <a:r>
              <a:rPr lang="en-US" altLang="zh-CN" dirty="0"/>
              <a:t>&gt;&gt;</a:t>
            </a:r>
            <a:r>
              <a:rPr lang="en-US" altLang="zh-CN" dirty="0" err="1"/>
              <a:t>rs</a:t>
            </a:r>
            <a:r>
              <a:rPr lang="en-US" altLang="zh-CN" dirty="0"/>
              <a:t>[0];</a:t>
            </a:r>
          </a:p>
          <a:p>
            <a:r>
              <a:rPr lang="en-US" altLang="zh-CN" dirty="0"/>
              <a:t>            </a:t>
            </a:r>
            <a:r>
              <a:rPr lang="en-US" altLang="zh-CN" dirty="0" err="1"/>
              <a:t>cin</a:t>
            </a:r>
            <a:r>
              <a:rPr lang="en-US" altLang="zh-CN" dirty="0"/>
              <a:t>&gt;&gt;</a:t>
            </a:r>
            <a:r>
              <a:rPr lang="en-US" altLang="zh-CN" dirty="0" err="1"/>
              <a:t>rs</a:t>
            </a:r>
            <a:r>
              <a:rPr lang="en-US" altLang="zh-CN" dirty="0"/>
              <a:t>[1];</a:t>
            </a:r>
          </a:p>
          <a:p>
            <a:r>
              <a:rPr lang="en-US" altLang="zh-CN" dirty="0"/>
              <a:t>            temp=</a:t>
            </a:r>
            <a:r>
              <a:rPr lang="en-US" altLang="zh-CN" dirty="0" err="1"/>
              <a:t>rs</a:t>
            </a:r>
            <a:r>
              <a:rPr lang="en-US" altLang="zh-CN" dirty="0"/>
              <a:t>[0].intersect(</a:t>
            </a:r>
            <a:r>
              <a:rPr lang="en-US" altLang="zh-CN" dirty="0" err="1"/>
              <a:t>rs</a:t>
            </a:r>
            <a:r>
              <a:rPr lang="en-US" altLang="zh-CN" dirty="0"/>
              <a:t>[1]);</a:t>
            </a:r>
          </a:p>
          <a:p>
            <a:r>
              <a:rPr lang="en-US" altLang="zh-CN" dirty="0"/>
              <a:t>            </a:t>
            </a:r>
            <a:r>
              <a:rPr lang="en-US" altLang="zh-CN" dirty="0" err="1"/>
              <a:t>cout</a:t>
            </a:r>
            <a:r>
              <a:rPr lang="en-US" altLang="zh-CN" dirty="0"/>
              <a:t>&lt;&lt;temp;</a:t>
            </a:r>
          </a:p>
          <a:p>
            <a:r>
              <a:rPr lang="en-US" altLang="zh-CN" dirty="0"/>
              <a:t>        }</a:t>
            </a:r>
          </a:p>
          <a:p>
            <a:r>
              <a:rPr lang="en-US" altLang="zh-CN" dirty="0"/>
              <a:t>        else if(op == 'C')</a:t>
            </a:r>
          </a:p>
          <a:p>
            <a:r>
              <a:rPr lang="en-US" altLang="zh-CN" dirty="0"/>
              <a:t>        {   Range&lt;char&gt; </a:t>
            </a:r>
            <a:r>
              <a:rPr lang="en-US" altLang="zh-CN" dirty="0" err="1"/>
              <a:t>rs</a:t>
            </a:r>
            <a:r>
              <a:rPr lang="en-US" altLang="zh-CN" dirty="0"/>
              <a:t>[2],temp;</a:t>
            </a:r>
          </a:p>
          <a:p>
            <a:r>
              <a:rPr lang="en-US" altLang="zh-CN" dirty="0"/>
              <a:t>            </a:t>
            </a:r>
            <a:r>
              <a:rPr lang="en-US" altLang="zh-CN" dirty="0" err="1"/>
              <a:t>cin</a:t>
            </a:r>
            <a:r>
              <a:rPr lang="en-US" altLang="zh-CN" dirty="0"/>
              <a:t>&gt;&gt;</a:t>
            </a:r>
            <a:r>
              <a:rPr lang="en-US" altLang="zh-CN" dirty="0" err="1"/>
              <a:t>rs</a:t>
            </a:r>
            <a:r>
              <a:rPr lang="en-US" altLang="zh-CN" dirty="0"/>
              <a:t>[0];</a:t>
            </a:r>
          </a:p>
          <a:p>
            <a:r>
              <a:rPr lang="en-US" altLang="zh-CN" dirty="0"/>
              <a:t>            </a:t>
            </a:r>
            <a:r>
              <a:rPr lang="en-US" altLang="zh-CN" dirty="0" err="1"/>
              <a:t>cin</a:t>
            </a:r>
            <a:r>
              <a:rPr lang="en-US" altLang="zh-CN" dirty="0"/>
              <a:t>&gt;&gt;</a:t>
            </a:r>
            <a:r>
              <a:rPr lang="en-US" altLang="zh-CN" dirty="0" err="1"/>
              <a:t>rs</a:t>
            </a:r>
            <a:r>
              <a:rPr lang="en-US" altLang="zh-CN" dirty="0"/>
              <a:t>[1];</a:t>
            </a:r>
          </a:p>
          <a:p>
            <a:r>
              <a:rPr lang="en-US" altLang="zh-CN" dirty="0"/>
              <a:t>            temp=</a:t>
            </a:r>
            <a:r>
              <a:rPr lang="en-US" altLang="zh-CN" dirty="0" err="1"/>
              <a:t>rs</a:t>
            </a:r>
            <a:r>
              <a:rPr lang="en-US" altLang="zh-CN" dirty="0"/>
              <a:t>[0].intersect(</a:t>
            </a:r>
            <a:r>
              <a:rPr lang="en-US" altLang="zh-CN" dirty="0" err="1"/>
              <a:t>rs</a:t>
            </a:r>
            <a:r>
              <a:rPr lang="en-US" altLang="zh-CN" dirty="0"/>
              <a:t>[1]);</a:t>
            </a:r>
          </a:p>
          <a:p>
            <a:r>
              <a:rPr lang="en-US" altLang="zh-CN" dirty="0"/>
              <a:t>            </a:t>
            </a:r>
            <a:r>
              <a:rPr lang="en-US" altLang="zh-CN" dirty="0" err="1"/>
              <a:t>cout</a:t>
            </a:r>
            <a:r>
              <a:rPr lang="en-US" altLang="zh-CN" dirty="0"/>
              <a:t>&lt;&lt;temp;</a:t>
            </a:r>
          </a:p>
          <a:p>
            <a:r>
              <a:rPr lang="en-US" altLang="zh-CN" dirty="0"/>
              <a:t>        }</a:t>
            </a:r>
          </a:p>
          <a:p>
            <a:r>
              <a:rPr lang="en-US" altLang="zh-CN" dirty="0"/>
              <a:t>        else if(op == 'D')</a:t>
            </a:r>
          </a:p>
          <a:p>
            <a:r>
              <a:rPr lang="en-US" altLang="zh-CN" dirty="0"/>
              <a:t>        {   Range&lt;double&gt; </a:t>
            </a:r>
            <a:r>
              <a:rPr lang="en-US" altLang="zh-CN" dirty="0" err="1"/>
              <a:t>rs</a:t>
            </a:r>
            <a:r>
              <a:rPr lang="en-US" altLang="zh-CN" dirty="0"/>
              <a:t>[2],temp;</a:t>
            </a:r>
          </a:p>
          <a:p>
            <a:r>
              <a:rPr lang="en-US" altLang="zh-CN" dirty="0"/>
              <a:t>            </a:t>
            </a:r>
            <a:r>
              <a:rPr lang="en-US" altLang="zh-CN" dirty="0" err="1"/>
              <a:t>cin</a:t>
            </a:r>
            <a:r>
              <a:rPr lang="en-US" altLang="zh-CN" dirty="0"/>
              <a:t>&gt;&gt;</a:t>
            </a:r>
            <a:r>
              <a:rPr lang="en-US" altLang="zh-CN" dirty="0" err="1"/>
              <a:t>rs</a:t>
            </a:r>
            <a:r>
              <a:rPr lang="en-US" altLang="zh-CN" dirty="0"/>
              <a:t>[0];</a:t>
            </a:r>
          </a:p>
          <a:p>
            <a:r>
              <a:rPr lang="en-US" altLang="zh-CN" dirty="0"/>
              <a:t>            </a:t>
            </a:r>
            <a:r>
              <a:rPr lang="en-US" altLang="zh-CN" dirty="0" err="1"/>
              <a:t>cin</a:t>
            </a:r>
            <a:r>
              <a:rPr lang="en-US" altLang="zh-CN" dirty="0"/>
              <a:t>&gt;&gt;</a:t>
            </a:r>
            <a:r>
              <a:rPr lang="en-US" altLang="zh-CN" dirty="0" err="1"/>
              <a:t>rs</a:t>
            </a:r>
            <a:r>
              <a:rPr lang="en-US" altLang="zh-CN" dirty="0"/>
              <a:t>[1];</a:t>
            </a:r>
          </a:p>
          <a:p>
            <a:r>
              <a:rPr lang="en-US" altLang="zh-CN" dirty="0"/>
              <a:t>            temp=</a:t>
            </a:r>
            <a:r>
              <a:rPr lang="en-US" altLang="zh-CN" dirty="0" err="1"/>
              <a:t>rs</a:t>
            </a:r>
            <a:r>
              <a:rPr lang="en-US" altLang="zh-CN" dirty="0"/>
              <a:t>[0].intersect(</a:t>
            </a:r>
            <a:r>
              <a:rPr lang="en-US" altLang="zh-CN" dirty="0" err="1"/>
              <a:t>rs</a:t>
            </a:r>
            <a:r>
              <a:rPr lang="en-US" altLang="zh-CN" dirty="0"/>
              <a:t>[1]);</a:t>
            </a:r>
          </a:p>
          <a:p>
            <a:r>
              <a:rPr lang="en-US" altLang="zh-CN" dirty="0"/>
              <a:t>            </a:t>
            </a:r>
            <a:r>
              <a:rPr lang="en-US" altLang="zh-CN" dirty="0" err="1"/>
              <a:t>cout</a:t>
            </a:r>
            <a:r>
              <a:rPr lang="en-US" altLang="zh-CN" dirty="0"/>
              <a:t>&lt;&lt;temp;</a:t>
            </a:r>
          </a:p>
          <a:p>
            <a:r>
              <a:rPr lang="en-US" altLang="zh-CN" dirty="0"/>
              <a:t>        }</a:t>
            </a:r>
          </a:p>
          <a:p>
            <a:r>
              <a:rPr lang="en-US" altLang="zh-CN" dirty="0"/>
              <a:t>    }</a:t>
            </a:r>
          </a:p>
          <a:p>
            <a:r>
              <a:rPr lang="en-US" altLang="zh-CN" dirty="0"/>
              <a:t>    return 0;</a:t>
            </a:r>
          </a:p>
          <a:p>
            <a:r>
              <a:rPr lang="en-US" altLang="zh-CN" dirty="0"/>
              <a:t>}</a:t>
            </a: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86</a:t>
            </a:fld>
            <a:endParaRPr lang="en-US" altLang="zh-CN"/>
          </a:p>
        </p:txBody>
      </p:sp>
    </p:spTree>
    <p:extLst>
      <p:ext uri="{BB962C8B-B14F-4D97-AF65-F5344CB8AC3E}">
        <p14:creationId xmlns="" xmlns:p14="http://schemas.microsoft.com/office/powerpoint/2010/main" val="33061194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87</a:t>
            </a:fld>
            <a:endParaRPr lang="en-US" altLang="zh-CN"/>
          </a:p>
        </p:txBody>
      </p:sp>
    </p:spTree>
    <p:extLst>
      <p:ext uri="{BB962C8B-B14F-4D97-AF65-F5344CB8AC3E}">
        <p14:creationId xmlns="" xmlns:p14="http://schemas.microsoft.com/office/powerpoint/2010/main" val="3753772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 name="Rectangle 1643"/>
          <p:cNvSpPr>
            <a:spLocks noChangeArrowheads="1"/>
          </p:cNvSpPr>
          <p:nvPr/>
        </p:nvSpPr>
        <p:spPr bwMode="gray">
          <a:xfrm>
            <a:off x="7953375" y="4763"/>
            <a:ext cx="136525" cy="6858000"/>
          </a:xfrm>
          <a:prstGeom prst="rect">
            <a:avLst/>
          </a:prstGeom>
          <a:solidFill>
            <a:schemeClr val="accent2">
              <a:alpha val="5882"/>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6" name="Rectangle 1644"/>
          <p:cNvSpPr>
            <a:spLocks noChangeArrowheads="1"/>
          </p:cNvSpPr>
          <p:nvPr/>
        </p:nvSpPr>
        <p:spPr bwMode="gray">
          <a:xfrm>
            <a:off x="8045450" y="4763"/>
            <a:ext cx="168275" cy="6858000"/>
          </a:xfrm>
          <a:prstGeom prst="rect">
            <a:avLst/>
          </a:prstGeom>
          <a:solidFill>
            <a:schemeClr val="accent2">
              <a:alpha val="12157"/>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Rectangle 1645"/>
          <p:cNvSpPr>
            <a:spLocks noChangeArrowheads="1"/>
          </p:cNvSpPr>
          <p:nvPr/>
        </p:nvSpPr>
        <p:spPr bwMode="gray">
          <a:xfrm>
            <a:off x="8177213" y="-11113"/>
            <a:ext cx="230187" cy="6858001"/>
          </a:xfrm>
          <a:prstGeom prst="rect">
            <a:avLst/>
          </a:prstGeom>
          <a:solidFill>
            <a:schemeClr val="accent2">
              <a:alpha val="18039"/>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zh-CN" altLang="en-US" noProof="0" dirty="0"/>
              <a:t>按一下以編輯母片標題樣式</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anose="05000000000000000000" pitchFamily="2" charset="2"/>
              <a:buNone/>
              <a:defRPr sz="2000" b="0">
                <a:solidFill>
                  <a:schemeClr val="tx1"/>
                </a:solidFill>
              </a:defRPr>
            </a:lvl1pPr>
          </a:lstStyle>
          <a:p>
            <a:pPr lvl="0"/>
            <a:r>
              <a:rPr lang="zh-CN" altLang="en-US" noProof="0"/>
              <a:t>按一下以編輯母片副標題樣式</a:t>
            </a:r>
          </a:p>
        </p:txBody>
      </p:sp>
      <p:sp>
        <p:nvSpPr>
          <p:cNvPr id="18" name="Rectangle 165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ltLang="zh-CN"/>
          </a:p>
        </p:txBody>
      </p:sp>
      <p:sp>
        <p:nvSpPr>
          <p:cNvPr id="19"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0"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B04E2EBD-3029-4DEC-8E6E-8C247268AFBC}" type="slidenum">
              <a:rPr lang="zh-CN" altLang="en-US"/>
              <a:pPr>
                <a:defRPr/>
              </a:pPr>
              <a:t>‹#›</a:t>
            </a:fld>
            <a:endParaRPr lang="en-US" altLang="zh-CN"/>
          </a:p>
        </p:txBody>
      </p:sp>
    </p:spTree>
    <p:extLst>
      <p:ext uri="{BB962C8B-B14F-4D97-AF65-F5344CB8AC3E}">
        <p14:creationId xmlns="" xmlns:p14="http://schemas.microsoft.com/office/powerpoint/2010/main" val="112974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26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250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24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nodeType="afterEffect">
                                  <p:stCondLst>
                                    <p:cond delay="0"/>
                                  </p:stCondLst>
                                  <p:childTnLst>
                                    <p:animScale>
                                      <p:cBhvr>
                                        <p:cTn id="69" dur="500" fill="hold"/>
                                        <p:tgtEl>
                                          <p:spTgt spid="5"/>
                                        </p:tgtEl>
                                      </p:cBhvr>
                                      <p:by x="150000" y="150000"/>
                                    </p:animScale>
                                  </p:childTnLst>
                                </p:cTn>
                              </p:par>
                              <p:par>
                                <p:cTn id="70" presetID="6" presetClass="emph" presetSubtype="0" fill="hold" nodeType="withEffect">
                                  <p:stCondLst>
                                    <p:cond delay="200"/>
                                  </p:stCondLst>
                                  <p:childTnLst>
                                    <p:animScale>
                                      <p:cBhvr>
                                        <p:cTn id="71" dur="500" fill="hold"/>
                                        <p:tgtEl>
                                          <p:spTgt spid="8"/>
                                        </p:tgtEl>
                                      </p:cBhvr>
                                      <p:by x="150000" y="150000"/>
                                    </p:animScale>
                                  </p:childTnLst>
                                </p:cTn>
                              </p:par>
                              <p:par>
                                <p:cTn id="72" presetID="6" presetClass="emph" presetSubtype="0" fill="hold" nodeType="withEffect">
                                  <p:stCondLst>
                                    <p:cond delay="400"/>
                                  </p:stCondLst>
                                  <p:childTnLst>
                                    <p:animScale>
                                      <p:cBhvr>
                                        <p:cTn id="73" dur="500" fill="hold"/>
                                        <p:tgtEl>
                                          <p:spTgt spid="9"/>
                                        </p:tgtEl>
                                      </p:cBhvr>
                                      <p:by x="150000" y="150000"/>
                                    </p:animScale>
                                  </p:childTnLst>
                                </p:cTn>
                              </p:par>
                              <p:par>
                                <p:cTn id="74" presetID="6" presetClass="emph" presetSubtype="0" fill="hold" nodeType="withEffect">
                                  <p:stCondLst>
                                    <p:cond delay="800"/>
                                  </p:stCondLst>
                                  <p:childTnLst>
                                    <p:animScale>
                                      <p:cBhvr>
                                        <p:cTn id="75" dur="500" fill="hold"/>
                                        <p:tgtEl>
                                          <p:spTgt spid="10"/>
                                        </p:tgtEl>
                                      </p:cBhvr>
                                      <p:by x="150000" y="150000"/>
                                    </p:animScale>
                                  </p:childTnLst>
                                </p:cTn>
                              </p:par>
                              <p:par>
                                <p:cTn id="76" presetID="6" presetClass="emph" presetSubtype="0" fill="hold" nodeType="withEffect">
                                  <p:stCondLst>
                                    <p:cond delay="1100"/>
                                  </p:stCondLst>
                                  <p:childTnLst>
                                    <p:animScale>
                                      <p:cBhvr>
                                        <p:cTn id="77" dur="500" fill="hold"/>
                                        <p:tgtEl>
                                          <p:spTgt spid="11"/>
                                        </p:tgtEl>
                                      </p:cBhvr>
                                      <p:by x="150000" y="150000"/>
                                    </p:animScale>
                                  </p:childTnLst>
                                </p:cTn>
                              </p:par>
                              <p:par>
                                <p:cTn id="78" presetID="6" presetClass="emph" presetSubtype="0" fill="hold" nodeType="withEffect">
                                  <p:stCondLst>
                                    <p:cond delay="1400"/>
                                  </p:stCondLst>
                                  <p:childTnLst>
                                    <p:animScale>
                                      <p:cBhvr>
                                        <p:cTn id="79" dur="500" fill="hold"/>
                                        <p:tgtEl>
                                          <p:spTgt spid="6"/>
                                        </p:tgtEl>
                                      </p:cBhvr>
                                      <p:by x="150000" y="150000"/>
                                    </p:animScale>
                                  </p:childTnLst>
                                </p:cTn>
                              </p:par>
                              <p:par>
                                <p:cTn id="80" presetID="6" presetClass="emph" presetSubtype="0" fill="hold" nodeType="withEffect">
                                  <p:stCondLst>
                                    <p:cond delay="1700"/>
                                  </p:stCondLst>
                                  <p:childTnLst>
                                    <p:animScale>
                                      <p:cBhvr>
                                        <p:cTn id="81" dur="500" fill="hold"/>
                                        <p:tgtEl>
                                          <p:spTgt spid="7"/>
                                        </p:tgtEl>
                                      </p:cBhvr>
                                      <p:by x="150000" y="150000"/>
                                    </p:animScale>
                                  </p:childTnLst>
                                </p:cTn>
                              </p:par>
                              <p:par>
                                <p:cTn id="82" presetID="6" presetClass="emph" presetSubtype="0" fill="hold" nodeType="withEffect">
                                  <p:stCondLst>
                                    <p:cond delay="2000"/>
                                  </p:stCondLst>
                                  <p:childTnLst>
                                    <p:animScale>
                                      <p:cBhvr>
                                        <p:cTn id="83" dur="500" fill="hold"/>
                                        <p:tgtEl>
                                          <p:spTgt spid="12"/>
                                        </p:tgtEl>
                                      </p:cBhvr>
                                      <p:by x="150000" y="150000"/>
                                    </p:animScale>
                                  </p:childTnLst>
                                </p:cTn>
                              </p:par>
                              <p:par>
                                <p:cTn id="84" presetID="6" presetClass="emph" presetSubtype="0" fill="hold" nodeType="withEffect">
                                  <p:stCondLst>
                                    <p:cond delay="2200"/>
                                  </p:stCondLst>
                                  <p:childTnLst>
                                    <p:animScale>
                                      <p:cBhvr>
                                        <p:cTn id="85" dur="500" fill="hold"/>
                                        <p:tgtEl>
                                          <p:spTgt spid="13"/>
                                        </p:tgtEl>
                                      </p:cBhvr>
                                      <p:by x="150000" y="150000"/>
                                    </p:animScale>
                                  </p:childTnLst>
                                </p:cTn>
                              </p:par>
                              <p:par>
                                <p:cTn id="86" presetID="6" presetClass="emph" presetSubtype="0" fill="hold"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nodeType="afterEffect">
                                  <p:stCondLst>
                                    <p:cond delay="0"/>
                                  </p:stCondLst>
                                  <p:childTnLst>
                                    <p:animScale>
                                      <p:cBhvr>
                                        <p:cTn id="90" dur="500" fill="hold"/>
                                        <p:tgtEl>
                                          <p:spTgt spid="4"/>
                                        </p:tgtEl>
                                      </p:cBhvr>
                                      <p:by x="150000" y="150000"/>
                                    </p:animScale>
                                  </p:childTnLst>
                                </p:cTn>
                              </p:par>
                              <p:par>
                                <p:cTn id="91" presetID="6" presetClass="emph" presetSubtype="0" fill="hold" nodeType="withEffect">
                                  <p:stCondLst>
                                    <p:cond delay="400"/>
                                  </p:stCondLst>
                                  <p:childTnLst>
                                    <p:animScale>
                                      <p:cBhvr>
                                        <p:cTn id="92" dur="500" fill="hold"/>
                                        <p:tgtEl>
                                          <p:spTgt spid="15"/>
                                        </p:tgtEl>
                                      </p:cBhvr>
                                      <p:by x="150000" y="150000"/>
                                    </p:animScale>
                                  </p:childTnLst>
                                </p:cTn>
                              </p:par>
                              <p:par>
                                <p:cTn id="93" presetID="6" presetClass="emph" presetSubtype="0" fill="hold" nodeType="withEffect">
                                  <p:stCondLst>
                                    <p:cond delay="800"/>
                                  </p:stCondLst>
                                  <p:childTnLst>
                                    <p:animScale>
                                      <p:cBhvr>
                                        <p:cTn id="94" dur="500" fill="hold"/>
                                        <p:tgtEl>
                                          <p:spTgt spid="16"/>
                                        </p:tgtEl>
                                      </p:cBhvr>
                                      <p:by x="150000" y="150000"/>
                                    </p:animScale>
                                  </p:childTnLst>
                                </p:cTn>
                              </p:par>
                              <p:par>
                                <p:cTn id="95" presetID="6" presetClass="emph" presetSubtype="0" fill="hold" nodeType="withEffect">
                                  <p:stCondLst>
                                    <p:cond delay="1100"/>
                                  </p:stCondLst>
                                  <p:childTnLst>
                                    <p:animScale>
                                      <p:cBhvr>
                                        <p:cTn id="96"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13A42F47-74C9-4A15-869F-B4D800166364}" type="slidenum">
              <a:rPr lang="zh-CN" altLang="en-US"/>
              <a:pPr>
                <a:defRPr/>
              </a:pPr>
              <a:t>‹#›</a:t>
            </a:fld>
            <a:endParaRPr lang="en-US" altLang="zh-CN"/>
          </a:p>
        </p:txBody>
      </p:sp>
    </p:spTree>
    <p:extLst>
      <p:ext uri="{BB962C8B-B14F-4D97-AF65-F5344CB8AC3E}">
        <p14:creationId xmlns="" xmlns:p14="http://schemas.microsoft.com/office/powerpoint/2010/main" val="18188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E3529580-A285-4EE2-9DBB-BCD0B7CD19DE}" type="slidenum">
              <a:rPr lang="zh-CN" altLang="en-US"/>
              <a:pPr>
                <a:defRPr/>
              </a:pPr>
              <a:t>‹#›</a:t>
            </a:fld>
            <a:endParaRPr lang="en-US" altLang="zh-CN"/>
          </a:p>
        </p:txBody>
      </p:sp>
    </p:spTree>
    <p:extLst>
      <p:ext uri="{BB962C8B-B14F-4D97-AF65-F5344CB8AC3E}">
        <p14:creationId xmlns="" xmlns:p14="http://schemas.microsoft.com/office/powerpoint/2010/main" val="42910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a:t>单击此处编辑母版标题样式</a:t>
            </a:r>
          </a:p>
        </p:txBody>
      </p:sp>
      <p:sp>
        <p:nvSpPr>
          <p:cNvPr id="3" name="图表占位符 2"/>
          <p:cNvSpPr>
            <a:spLocks noGrp="1"/>
          </p:cNvSpPr>
          <p:nvPr>
            <p:ph type="chart" idx="1"/>
          </p:nvPr>
        </p:nvSpPr>
        <p:spPr>
          <a:xfrm>
            <a:off x="1030288" y="1163638"/>
            <a:ext cx="7961312" cy="5360987"/>
          </a:xfrm>
        </p:spPr>
        <p:txBody>
          <a:bodyPr/>
          <a:lstStyle/>
          <a:p>
            <a:pPr lvl="0"/>
            <a:endParaRPr lang="zh-CN" altLang="en-US" noProof="0"/>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C3C787F2-FB59-43BA-B988-201E4767008D}" type="slidenum">
              <a:rPr lang="zh-CN" altLang="en-US"/>
              <a:pPr>
                <a:defRPr/>
              </a:pPr>
              <a:t>‹#›</a:t>
            </a:fld>
            <a:endParaRPr lang="en-US" altLang="zh-CN"/>
          </a:p>
        </p:txBody>
      </p:sp>
    </p:spTree>
    <p:extLst>
      <p:ext uri="{BB962C8B-B14F-4D97-AF65-F5344CB8AC3E}">
        <p14:creationId xmlns="" xmlns:p14="http://schemas.microsoft.com/office/powerpoint/2010/main" val="21758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583DBAEB-DCCE-498C-A008-1C7A5FDA32C6}" type="slidenum">
              <a:rPr lang="zh-CN" altLang="en-US"/>
              <a:pPr>
                <a:defRPr/>
              </a:pPr>
              <a:t>‹#›</a:t>
            </a:fld>
            <a:endParaRPr lang="en-US" altLang="zh-CN"/>
          </a:p>
        </p:txBody>
      </p:sp>
    </p:spTree>
    <p:extLst>
      <p:ext uri="{BB962C8B-B14F-4D97-AF65-F5344CB8AC3E}">
        <p14:creationId xmlns="" xmlns:p14="http://schemas.microsoft.com/office/powerpoint/2010/main" val="385374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AB06CB8C-AF3F-463D-B822-8D5955701E0C}" type="slidenum">
              <a:rPr lang="zh-CN" altLang="en-US"/>
              <a:pPr>
                <a:defRPr/>
              </a:pPr>
              <a:t>‹#›</a:t>
            </a:fld>
            <a:endParaRPr lang="en-US" altLang="zh-CN"/>
          </a:p>
        </p:txBody>
      </p:sp>
    </p:spTree>
    <p:extLst>
      <p:ext uri="{BB962C8B-B14F-4D97-AF65-F5344CB8AC3E}">
        <p14:creationId xmlns="" xmlns:p14="http://schemas.microsoft.com/office/powerpoint/2010/main" val="20901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0288" y="1163638"/>
            <a:ext cx="3903662"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163638"/>
            <a:ext cx="3905250"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C8325776-3203-4F30-950D-96A629279DB9}" type="slidenum">
              <a:rPr lang="zh-CN" altLang="en-US"/>
              <a:pPr>
                <a:defRPr/>
              </a:pPr>
              <a:t>‹#›</a:t>
            </a:fld>
            <a:endParaRPr lang="en-US" altLang="zh-CN"/>
          </a:p>
        </p:txBody>
      </p:sp>
    </p:spTree>
    <p:extLst>
      <p:ext uri="{BB962C8B-B14F-4D97-AF65-F5344CB8AC3E}">
        <p14:creationId xmlns="" xmlns:p14="http://schemas.microsoft.com/office/powerpoint/2010/main" val="287984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4"/>
          <p:cNvSpPr>
            <a:spLocks noGrp="1" noChangeArrowheads="1"/>
          </p:cNvSpPr>
          <p:nvPr>
            <p:ph type="sldNum" sz="quarter" idx="12"/>
          </p:nvPr>
        </p:nvSpPr>
        <p:spPr>
          <a:ln/>
        </p:spPr>
        <p:txBody>
          <a:bodyPr/>
          <a:lstStyle>
            <a:lvl1pPr>
              <a:defRPr/>
            </a:lvl1pPr>
          </a:lstStyle>
          <a:p>
            <a:pPr>
              <a:defRPr/>
            </a:pPr>
            <a:fld id="{2A3F6F0C-0F7A-4CE2-A0F6-7CE658803747}" type="slidenum">
              <a:rPr lang="zh-CN" altLang="en-US"/>
              <a:pPr>
                <a:defRPr/>
              </a:pPr>
              <a:t>‹#›</a:t>
            </a:fld>
            <a:endParaRPr lang="en-US" altLang="zh-CN"/>
          </a:p>
        </p:txBody>
      </p:sp>
    </p:spTree>
    <p:extLst>
      <p:ext uri="{BB962C8B-B14F-4D97-AF65-F5344CB8AC3E}">
        <p14:creationId xmlns="" xmlns:p14="http://schemas.microsoft.com/office/powerpoint/2010/main" val="263641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4"/>
          <p:cNvSpPr>
            <a:spLocks noGrp="1" noChangeArrowheads="1"/>
          </p:cNvSpPr>
          <p:nvPr>
            <p:ph type="sldNum" sz="quarter" idx="12"/>
          </p:nvPr>
        </p:nvSpPr>
        <p:spPr>
          <a:ln/>
        </p:spPr>
        <p:txBody>
          <a:bodyPr/>
          <a:lstStyle>
            <a:lvl1pPr>
              <a:defRPr/>
            </a:lvl1pPr>
          </a:lstStyle>
          <a:p>
            <a:pPr>
              <a:defRPr/>
            </a:pPr>
            <a:fld id="{58C36085-C021-4DD6-A471-9461B8C45B4F}" type="slidenum">
              <a:rPr lang="zh-CN" altLang="en-US"/>
              <a:pPr>
                <a:defRPr/>
              </a:pPr>
              <a:t>‹#›</a:t>
            </a:fld>
            <a:endParaRPr lang="en-US" altLang="zh-CN"/>
          </a:p>
        </p:txBody>
      </p:sp>
    </p:spTree>
    <p:extLst>
      <p:ext uri="{BB962C8B-B14F-4D97-AF65-F5344CB8AC3E}">
        <p14:creationId xmlns="" xmlns:p14="http://schemas.microsoft.com/office/powerpoint/2010/main" val="29940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4"/>
          <p:cNvSpPr>
            <a:spLocks noGrp="1" noChangeArrowheads="1"/>
          </p:cNvSpPr>
          <p:nvPr>
            <p:ph type="sldNum" sz="quarter" idx="12"/>
          </p:nvPr>
        </p:nvSpPr>
        <p:spPr>
          <a:ln/>
        </p:spPr>
        <p:txBody>
          <a:bodyPr/>
          <a:lstStyle>
            <a:lvl1pPr>
              <a:defRPr/>
            </a:lvl1pPr>
          </a:lstStyle>
          <a:p>
            <a:pPr>
              <a:defRPr/>
            </a:pPr>
            <a:fld id="{F9FD1F59-41CD-4FC4-9567-88123B8F6050}" type="slidenum">
              <a:rPr lang="zh-CN" altLang="en-US"/>
              <a:pPr>
                <a:defRPr/>
              </a:pPr>
              <a:t>‹#›</a:t>
            </a:fld>
            <a:endParaRPr lang="en-US" altLang="zh-CN"/>
          </a:p>
        </p:txBody>
      </p:sp>
    </p:spTree>
    <p:extLst>
      <p:ext uri="{BB962C8B-B14F-4D97-AF65-F5344CB8AC3E}">
        <p14:creationId xmlns="" xmlns:p14="http://schemas.microsoft.com/office/powerpoint/2010/main" val="16871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83C6DC49-FF4B-4545-8535-8EE161643106}" type="slidenum">
              <a:rPr lang="zh-CN" altLang="en-US"/>
              <a:pPr>
                <a:defRPr/>
              </a:pPr>
              <a:t>‹#›</a:t>
            </a:fld>
            <a:endParaRPr lang="en-US" altLang="zh-CN"/>
          </a:p>
        </p:txBody>
      </p:sp>
    </p:spTree>
    <p:extLst>
      <p:ext uri="{BB962C8B-B14F-4D97-AF65-F5344CB8AC3E}">
        <p14:creationId xmlns="" xmlns:p14="http://schemas.microsoft.com/office/powerpoint/2010/main" val="8995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A34F6AA1-7645-4974-8670-EC62B1640161}" type="slidenum">
              <a:rPr lang="zh-CN" altLang="en-US"/>
              <a:pPr>
                <a:defRPr/>
              </a:pPr>
              <a:t>‹#›</a:t>
            </a:fld>
            <a:endParaRPr lang="en-US" altLang="zh-CN"/>
          </a:p>
        </p:txBody>
      </p:sp>
    </p:spTree>
    <p:extLst>
      <p:ext uri="{BB962C8B-B14F-4D97-AF65-F5344CB8AC3E}">
        <p14:creationId xmlns="" xmlns:p14="http://schemas.microsoft.com/office/powerpoint/2010/main" val="10237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a:noFill/>
          </a:ln>
          <a:effectLst/>
          <a:extLst>
            <a:ext uri="{91240B29-F687-4F45-9708-019B960494DF}">
              <a14:hiddenLine xmlns="" xmlns:a14="http://schemas.microsoft.com/office/drawing/2010/main" w="28575" algn="ctr">
                <a:solidFill>
                  <a:srgbClr val="FFFFFF"/>
                </a:solidFill>
                <a:miter lim="800000"/>
                <a:headEnd/>
                <a:tailEnd/>
              </a14:hiddenLine>
            </a:ex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2"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按一下以編輯母片標題樣式</a:t>
            </a:r>
          </a:p>
        </p:txBody>
      </p:sp>
      <p:sp>
        <p:nvSpPr>
          <p:cNvPr id="1033"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按一下以編輯母片</a:t>
            </a:r>
          </a:p>
          <a:p>
            <a:pPr lvl="1"/>
            <a:r>
              <a:rPr lang="zh-CN" altLang="en-US"/>
              <a:t>第二層</a:t>
            </a:r>
          </a:p>
          <a:p>
            <a:pPr lvl="2"/>
            <a:r>
              <a:rPr lang="zh-CN" altLang="en-US"/>
              <a:t>第三層</a:t>
            </a:r>
          </a:p>
          <a:p>
            <a:pPr lvl="3"/>
            <a:r>
              <a:rPr lang="zh-CN" altLang="en-US"/>
              <a:t>第四層</a:t>
            </a:r>
          </a:p>
          <a:p>
            <a:pPr lvl="4"/>
            <a:r>
              <a:rPr lang="zh-CN" altLang="en-US"/>
              <a:t>第五層</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ea typeface="宋体" panose="02010600030101010101" pitchFamily="2"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fld id="{5BA4AF4B-91E7-4363-9BEC-897795207D9D}" type="slidenum">
              <a:rPr lang="zh-CN" altLang="en-US"/>
              <a:pPr>
                <a:defRPr/>
              </a:pPr>
              <a:t>‹#›</a:t>
            </a:fld>
            <a:endParaRPr lang="en-US" altLang="zh-CN"/>
          </a:p>
        </p:txBody>
      </p:sp>
      <p:sp>
        <p:nvSpPr>
          <p:cNvPr id="1037"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a:effectLst/>
          <a:extLst>
            <a:ext uri="{AF507438-7753-43E0-B8FC-AC1667EBCBE1}">
              <a14:hiddenEffects xmln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8" name="Oval 511"/>
          <p:cNvSpPr>
            <a:spLocks noChangeArrowheads="1"/>
          </p:cNvSpPr>
          <p:nvPr/>
        </p:nvSpPr>
        <p:spPr bwMode="gray">
          <a:xfrm>
            <a:off x="442913" y="315913"/>
            <a:ext cx="603250" cy="596900"/>
          </a:xfrm>
          <a:prstGeom prst="ellipse">
            <a:avLst/>
          </a:prstGeom>
          <a:blipFill dpi="0" rotWithShape="1">
            <a:blip r:embed="rId15" cstate="print"/>
            <a:srcRect/>
            <a:stretch>
              <a:fillRect/>
            </a:stretch>
          </a:blipFill>
          <a:ln w="57150" algn="ctr">
            <a:solidFill>
              <a:srgbClr val="F8F8F8">
                <a:alpha val="70195"/>
              </a:srgbClr>
            </a:solidFill>
            <a:round/>
            <a:headEnd/>
            <a:tailEnd/>
          </a:ln>
          <a:effectLst/>
          <a:extLst>
            <a:ext uri="{AF507438-7753-43E0-B8FC-AC1667EBCBE1}">
              <a14:hiddenEffects xmln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9" name="Oval 515"/>
          <p:cNvSpPr>
            <a:spLocks noChangeArrowheads="1"/>
          </p:cNvSpPr>
          <p:nvPr/>
        </p:nvSpPr>
        <p:spPr bwMode="gray">
          <a:xfrm>
            <a:off x="430213" y="1128713"/>
            <a:ext cx="603250" cy="593725"/>
          </a:xfrm>
          <a:prstGeom prst="ellipse">
            <a:avLst/>
          </a:prstGeom>
          <a:blipFill dpi="0" rotWithShape="1">
            <a:blip r:embed="rId16" cstate="print"/>
            <a:srcRect/>
            <a:stretch>
              <a:fillRect/>
            </a:stretch>
          </a:blipFill>
          <a:ln w="38100" algn="ctr">
            <a:solidFill>
              <a:srgbClr val="F8F8F8">
                <a:alpha val="70195"/>
              </a:srgbClr>
            </a:solidFill>
            <a:round/>
            <a:headEnd/>
            <a:tailEnd/>
          </a:ln>
          <a:effectLst/>
          <a:extLst>
            <a:ext uri="{AF507438-7753-43E0-B8FC-AC1667EBCBE1}">
              <a14:hiddenEffects xmln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51003"/>
                                        </p:tgtEl>
                                        <p:attrNameLst>
                                          <p:attrName>style.visibility</p:attrName>
                                        </p:attrNameLst>
                                      </p:cBhvr>
                                      <p:to>
                                        <p:strVal val="visible"/>
                                      </p:to>
                                    </p:set>
                                    <p:animEffect transition="in" filter="wipe(up)">
                                      <p:cBhvr>
                                        <p:cTn id="7" dur="500"/>
                                        <p:tgtEl>
                                          <p:spTgt spid="151003"/>
                                        </p:tgtEl>
                                      </p:cBhvr>
                                    </p:animEffect>
                                  </p:childTnLst>
                                </p:cTn>
                              </p:par>
                              <p:par>
                                <p:cTn id="8" presetID="22" presetClass="entr" presetSubtype="1" fill="hold" nodeType="withEffect">
                                  <p:stCondLst>
                                    <p:cond delay="200"/>
                                  </p:stCondLst>
                                  <p:childTnLst>
                                    <p:set>
                                      <p:cBhvr>
                                        <p:cTn id="9" dur="1" fill="hold">
                                          <p:stCondLst>
                                            <p:cond delay="0"/>
                                          </p:stCondLst>
                                        </p:cTn>
                                        <p:tgtEl>
                                          <p:spTgt spid="151002"/>
                                        </p:tgtEl>
                                        <p:attrNameLst>
                                          <p:attrName>style.visibility</p:attrName>
                                        </p:attrNameLst>
                                      </p:cBhvr>
                                      <p:to>
                                        <p:strVal val="visible"/>
                                      </p:to>
                                    </p:set>
                                    <p:animEffect transition="in" filter="wipe(up)">
                                      <p:cBhvr>
                                        <p:cTn id="10" dur="500"/>
                                        <p:tgtEl>
                                          <p:spTgt spid="151002"/>
                                        </p:tgtEl>
                                      </p:cBhvr>
                                    </p:animEffect>
                                  </p:childTnLst>
                                </p:cTn>
                              </p:par>
                              <p:par>
                                <p:cTn id="11" presetID="22" presetClass="entr" presetSubtype="1" fill="hold" nodeType="withEffect">
                                  <p:stCondLst>
                                    <p:cond delay="800"/>
                                  </p:stCondLst>
                                  <p:childTnLst>
                                    <p:set>
                                      <p:cBhvr>
                                        <p:cTn id="12" dur="1" fill="hold">
                                          <p:stCondLst>
                                            <p:cond delay="0"/>
                                          </p:stCondLst>
                                        </p:cTn>
                                        <p:tgtEl>
                                          <p:spTgt spid="151007"/>
                                        </p:tgtEl>
                                        <p:attrNameLst>
                                          <p:attrName>style.visibility</p:attrName>
                                        </p:attrNameLst>
                                      </p:cBhvr>
                                      <p:to>
                                        <p:strVal val="visible"/>
                                      </p:to>
                                    </p:set>
                                    <p:animEffect transition="in" filter="wipe(up)">
                                      <p:cBhvr>
                                        <p:cTn id="13" dur="500"/>
                                        <p:tgtEl>
                                          <p:spTgt spid="151007"/>
                                        </p:tgtEl>
                                      </p:cBhvr>
                                    </p:animEffect>
                                  </p:childTnLst>
                                </p:cTn>
                              </p:par>
                              <p:par>
                                <p:cTn id="14" presetID="47" presetClass="entr" presetSubtype="0" fill="hold" nodeType="withEffect">
                                  <p:stCondLst>
                                    <p:cond delay="1500"/>
                                  </p:stCondLst>
                                  <p:childTnLst>
                                    <p:set>
                                      <p:cBhvr>
                                        <p:cTn id="15" dur="1" fill="hold">
                                          <p:stCondLst>
                                            <p:cond delay="0"/>
                                          </p:stCondLst>
                                        </p:cTn>
                                        <p:tgtEl>
                                          <p:spTgt spid="151009"/>
                                        </p:tgtEl>
                                        <p:attrNameLst>
                                          <p:attrName>style.visibility</p:attrName>
                                        </p:attrNameLst>
                                      </p:cBhvr>
                                      <p:to>
                                        <p:strVal val="visible"/>
                                      </p:to>
                                    </p:set>
                                    <p:animEffect transition="in" filter="fade">
                                      <p:cBhvr>
                                        <p:cTn id="16" dur="500"/>
                                        <p:tgtEl>
                                          <p:spTgt spid="151009"/>
                                        </p:tgtEl>
                                      </p:cBhvr>
                                    </p:animEffect>
                                    <p:anim calcmode="lin" valueType="num">
                                      <p:cBhvr>
                                        <p:cTn id="17" dur="500" fill="hold"/>
                                        <p:tgtEl>
                                          <p:spTgt spid="151009"/>
                                        </p:tgtEl>
                                        <p:attrNameLst>
                                          <p:attrName>ppt_x</p:attrName>
                                        </p:attrNameLst>
                                      </p:cBhvr>
                                      <p:tavLst>
                                        <p:tav tm="0">
                                          <p:val>
                                            <p:strVal val="#ppt_x"/>
                                          </p:val>
                                        </p:tav>
                                        <p:tav tm="100000">
                                          <p:val>
                                            <p:strVal val="#ppt_x"/>
                                          </p:val>
                                        </p:tav>
                                      </p:tavLst>
                                    </p:anim>
                                    <p:anim calcmode="lin" valueType="num">
                                      <p:cBhvr>
                                        <p:cTn id="18" dur="500" fill="hold"/>
                                        <p:tgtEl>
                                          <p:spTgt spid="15100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2300"/>
                                  </p:stCondLst>
                                  <p:childTnLst>
                                    <p:set>
                                      <p:cBhvr>
                                        <p:cTn id="20" dur="1" fill="hold">
                                          <p:stCondLst>
                                            <p:cond delay="0"/>
                                          </p:stCondLst>
                                        </p:cTn>
                                        <p:tgtEl>
                                          <p:spTgt spid="151005"/>
                                        </p:tgtEl>
                                        <p:attrNameLst>
                                          <p:attrName>style.visibility</p:attrName>
                                        </p:attrNameLst>
                                      </p:cBhvr>
                                      <p:to>
                                        <p:strVal val="visible"/>
                                      </p:to>
                                    </p:set>
                                    <p:animEffect transition="in" filter="fade">
                                      <p:cBhvr>
                                        <p:cTn id="21" dur="500"/>
                                        <p:tgtEl>
                                          <p:spTgt spid="151005"/>
                                        </p:tgtEl>
                                      </p:cBhvr>
                                    </p:animEffect>
                                    <p:anim calcmode="lin" valueType="num">
                                      <p:cBhvr>
                                        <p:cTn id="22" dur="500" fill="hold"/>
                                        <p:tgtEl>
                                          <p:spTgt spid="151005"/>
                                        </p:tgtEl>
                                        <p:attrNameLst>
                                          <p:attrName>ppt_x</p:attrName>
                                        </p:attrNameLst>
                                      </p:cBhvr>
                                      <p:tavLst>
                                        <p:tav tm="0">
                                          <p:val>
                                            <p:strVal val="#ppt_x"/>
                                          </p:val>
                                        </p:tav>
                                        <p:tav tm="100000">
                                          <p:val>
                                            <p:strVal val="#ppt_x"/>
                                          </p:val>
                                        </p:tav>
                                      </p:tavLst>
                                    </p:anim>
                                    <p:anim calcmode="lin" valueType="num">
                                      <p:cBhvr>
                                        <p:cTn id="23" dur="500" fill="hold"/>
                                        <p:tgtEl>
                                          <p:spTgt spid="151005"/>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800"/>
                            </p:stCondLst>
                            <p:childTnLst>
                              <p:par>
                                <p:cTn id="25" presetID="6" presetClass="emph" presetSubtype="0" fill="hold" nodeType="afterEffect">
                                  <p:stCondLst>
                                    <p:cond delay="0"/>
                                  </p:stCondLst>
                                  <p:childTnLst>
                                    <p:animScale>
                                      <p:cBhvr>
                                        <p:cTn id="26" dur="500" fill="hold"/>
                                        <p:tgtEl>
                                          <p:spTgt spid="151003"/>
                                        </p:tgtEl>
                                      </p:cBhvr>
                                      <p:by x="150000" y="150000"/>
                                    </p:animScale>
                                  </p:childTnLst>
                                </p:cTn>
                              </p:par>
                              <p:par>
                                <p:cTn id="27" presetID="6" presetClass="emph" presetSubtype="0" fill="hold" nodeType="withEffect">
                                  <p:stCondLst>
                                    <p:cond delay="400"/>
                                  </p:stCondLst>
                                  <p:childTnLst>
                                    <p:animScale>
                                      <p:cBhvr>
                                        <p:cTn id="28" dur="500" fill="hold"/>
                                        <p:tgtEl>
                                          <p:spTgt spid="151007"/>
                                        </p:tgtEl>
                                      </p:cBhvr>
                                      <p:by x="150000" y="150000"/>
                                    </p:animScale>
                                  </p:childTnLst>
                                </p:cTn>
                              </p:par>
                              <p:par>
                                <p:cTn id="29" presetID="6" presetClass="emph" presetSubtype="0" fill="hold" nodeType="withEffect">
                                  <p:stCondLst>
                                    <p:cond delay="1100"/>
                                  </p:stCondLst>
                                  <p:childTnLst>
                                    <p:animScale>
                                      <p:cBhvr>
                                        <p:cTn id="30" dur="500" fill="hold"/>
                                        <p:tgtEl>
                                          <p:spTgt spid="151009"/>
                                        </p:tgtEl>
                                      </p:cBhvr>
                                      <p:by x="150000" y="150000"/>
                                    </p:animScale>
                                  </p:childTnLst>
                                </p:cTn>
                              </p:par>
                              <p:par>
                                <p:cTn id="31" presetID="6" presetClass="emph" presetSubtype="0" fill="hold" nodeType="withEffect">
                                  <p:stCondLst>
                                    <p:cond delay="1700"/>
                                  </p:stCondLst>
                                  <p:childTnLst>
                                    <p:animScale>
                                      <p:cBhvr>
                                        <p:cTn id="32" dur="500" fill="hold"/>
                                        <p:tgtEl>
                                          <p:spTgt spid="151005"/>
                                        </p:tgtEl>
                                      </p:cBhvr>
                                      <p:by x="150000" y="150000"/>
                                    </p:animScale>
                                  </p:childTnLst>
                                </p:cTn>
                              </p:par>
                            </p:childTnLst>
                          </p:cTn>
                        </p:par>
                        <p:par>
                          <p:cTn id="33" fill="hold" nodeType="afterGroup">
                            <p:stCondLst>
                              <p:cond delay="5000"/>
                            </p:stCondLst>
                            <p:childTnLst>
                              <p:par>
                                <p:cTn id="34" presetID="6" presetClass="emph" presetSubtype="0" fill="hold" nodeType="afterEffect">
                                  <p:stCondLst>
                                    <p:cond delay="0"/>
                                  </p:stCondLst>
                                  <p:childTnLst>
                                    <p:animScale>
                                      <p:cBhvr>
                                        <p:cTn id="35"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250408" y="1853348"/>
            <a:ext cx="5526088" cy="1470025"/>
          </a:xfrm>
          <a:effectLst>
            <a:outerShdw dist="17961" dir="2700000" algn="ctr" rotWithShape="0">
              <a:srgbClr val="F8F8F8">
                <a:alpha val="50000"/>
              </a:srgbClr>
            </a:outerShdw>
          </a:effectLst>
        </p:spPr>
        <p:txBody>
          <a:bodyPr/>
          <a:lstStyle/>
          <a:p>
            <a:pPr eaLnBrk="1" hangingPunct="1">
              <a:defRPr/>
            </a:pPr>
            <a:r>
              <a:rPr lang="zh-CN" altLang="en-US" sz="5400" dirty="0">
                <a:solidFill>
                  <a:schemeClr val="tx1"/>
                </a:solidFill>
                <a:effectLst>
                  <a:outerShdw blurRad="38100" dist="38100" dir="2700000" algn="tl">
                    <a:srgbClr val="000000">
                      <a:alpha val="43137"/>
                    </a:srgbClr>
                  </a:outerShdw>
                </a:effectLst>
                <a:ea typeface="宋体" panose="02010600030101010101" pitchFamily="2" charset="-122"/>
              </a:rPr>
              <a:t>期末复习</a:t>
            </a:r>
          </a:p>
        </p:txBody>
      </p:sp>
      <p:grpSp>
        <p:nvGrpSpPr>
          <p:cNvPr id="442418" name="Group 50"/>
          <p:cNvGrpSpPr>
            <a:grpSpLocks/>
          </p:cNvGrpSpPr>
          <p:nvPr/>
        </p:nvGrpSpPr>
        <p:grpSpPr bwMode="auto">
          <a:xfrm>
            <a:off x="5780088" y="54927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31" name="Picture 52" descr="sphere_highligh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29" name="Picture 55" descr="sphere_highlight"/>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5"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5" name="Oval 57"/>
          <p:cNvSpPr>
            <a:spLocks noChangeArrowheads="1"/>
          </p:cNvSpPr>
          <p:nvPr/>
        </p:nvSpPr>
        <p:spPr bwMode="gray">
          <a:xfrm>
            <a:off x="371475" y="536575"/>
            <a:ext cx="2759075" cy="2730500"/>
          </a:xfrm>
          <a:prstGeom prst="ellipse">
            <a:avLst/>
          </a:prstGeom>
          <a:blipFill dpi="0" rotWithShape="1">
            <a:blip r:embed="rId6"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6" name="Oval 58"/>
          <p:cNvSpPr>
            <a:spLocks noChangeArrowheads="1"/>
          </p:cNvSpPr>
          <p:nvPr/>
        </p:nvSpPr>
        <p:spPr bwMode="gray">
          <a:xfrm>
            <a:off x="1941513" y="3600450"/>
            <a:ext cx="1911350" cy="1892300"/>
          </a:xfrm>
          <a:prstGeom prst="ellipse">
            <a:avLst/>
          </a:prstGeom>
          <a:blipFill dpi="0" rotWithShape="1">
            <a:blip r:embed="rId7"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8528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派生类对象的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成员组成</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从基类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过来的继承成员</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新加入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的成员</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16000" y="2691500"/>
            <a:ext cx="7507300" cy="1378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构造函数构成</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调用基类构造函数</a:t>
            </a:r>
            <a:r>
              <a:rPr lang="zh-CN" altLang="en-US" dirty="0">
                <a:solidFill>
                  <a:srgbClr val="000000"/>
                </a:solidFill>
                <a:ea typeface="宋体" panose="02010600030101010101" pitchFamily="2" charset="-122"/>
              </a:rPr>
              <a:t>，对继承成员进行初始化；</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按常规方法</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对新加入的数据成员初始化</a:t>
            </a:r>
            <a:r>
              <a:rPr lang="zh-CN" altLang="en-US" dirty="0">
                <a:solidFill>
                  <a:srgbClr val="000000"/>
                </a:solidFill>
                <a:ea typeface="宋体" panose="02010600030101010101" pitchFamily="2" charset="-122"/>
              </a:rPr>
              <a:t>；</a:t>
            </a:r>
          </a:p>
        </p:txBody>
      </p:sp>
      <p:sp>
        <p:nvSpPr>
          <p:cNvPr id="5"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派生类的构造函数构成</a:t>
            </a:r>
            <a:endParaRPr lang="en-US" altLang="zh-CN" sz="36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920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派生类构造函数的执行：</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先调用基类的构造函数</a:t>
            </a:r>
            <a:r>
              <a:rPr lang="zh-CN" altLang="en-US" dirty="0">
                <a:solidFill>
                  <a:srgbClr val="000000"/>
                </a:solidFill>
                <a:ea typeface="宋体" panose="02010600030101010101" pitchFamily="2" charset="-122"/>
              </a:rPr>
              <a:t>对继承成员进行初始化</a:t>
            </a:r>
            <a:r>
              <a:rPr lang="en-US" altLang="zh-CN"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再执行对</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新加成员</a:t>
            </a:r>
            <a:r>
              <a:rPr lang="zh-CN" altLang="en-US" dirty="0">
                <a:solidFill>
                  <a:srgbClr val="000000"/>
                </a:solidFill>
                <a:ea typeface="宋体" panose="02010600030101010101" pitchFamily="2" charset="-122"/>
              </a:rPr>
              <a:t>初始化的部分。</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54100" y="2628000"/>
            <a:ext cx="7507300" cy="2733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带有参数</a:t>
            </a:r>
            <a:r>
              <a:rPr lang="zh-CN" altLang="en-US" dirty="0">
                <a:solidFill>
                  <a:srgbClr val="000000"/>
                </a:solidFill>
                <a:ea typeface="宋体" panose="02010600030101010101" pitchFamily="2" charset="-122"/>
              </a:rPr>
              <a:t>：则必须由派生类构造函数的形式参数中</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为基类构造函数提供实参</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在初始化列表中对</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继承来的基类成员</a:t>
            </a:r>
            <a:r>
              <a:rPr lang="zh-CN" altLang="en-US" dirty="0">
                <a:solidFill>
                  <a:srgbClr val="000000"/>
                </a:solidFill>
                <a:ea typeface="宋体" panose="02010600030101010101" pitchFamily="2" charset="-122"/>
              </a:rPr>
              <a:t>以及</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派生类中定义的其它类的子对象</a:t>
            </a:r>
            <a:r>
              <a:rPr lang="zh-CN" altLang="en-US" dirty="0">
                <a:solidFill>
                  <a:srgbClr val="000000"/>
                </a:solidFill>
                <a:ea typeface="宋体" panose="02010600030101010101" pitchFamily="2" charset="-122"/>
              </a:rPr>
              <a:t>初始化。</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在函数体中对派生类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新增成员</a:t>
            </a:r>
            <a:r>
              <a:rPr lang="zh-CN" altLang="en-US" dirty="0">
                <a:solidFill>
                  <a:srgbClr val="000000"/>
                </a:solidFill>
                <a:ea typeface="宋体" panose="02010600030101010101" pitchFamily="2" charset="-122"/>
              </a:rPr>
              <a:t>进行初始化。</a:t>
            </a:r>
          </a:p>
        </p:txBody>
      </p:sp>
      <p:sp>
        <p:nvSpPr>
          <p:cNvPr id="5"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派生类的构造函数的执行</a:t>
            </a:r>
            <a:endParaRPr lang="en-US" altLang="zh-CN" sz="3600" dirty="0">
              <a:ea typeface="宋体" panose="02010600030101010101" pitchFamily="2" charset="-122"/>
            </a:endParaRPr>
          </a:p>
        </p:txBody>
      </p:sp>
      <p:sp>
        <p:nvSpPr>
          <p:cNvPr id="6" name="Text Box 36"/>
          <p:cNvSpPr txBox="1">
            <a:spLocks noChangeArrowheads="1"/>
          </p:cNvSpPr>
          <p:nvPr/>
        </p:nvSpPr>
        <p:spPr bwMode="auto">
          <a:xfrm>
            <a:off x="1288195" y="5436000"/>
            <a:ext cx="7017605" cy="1089529"/>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C00000"/>
                </a:solidFill>
                <a:effectLst>
                  <a:outerShdw blurRad="38100" dist="38100" dir="2700000" algn="tl">
                    <a:srgbClr val="000000">
                      <a:alpha val="43137"/>
                    </a:srgbClr>
                  </a:outerShdw>
                </a:effectLst>
                <a:latin typeface="Times New Roman" pitchFamily="18" charset="0"/>
              </a:rPr>
              <a:t>注意</a:t>
            </a:r>
            <a:r>
              <a:rPr lang="zh-CN" altLang="en-US" sz="2400" dirty="0">
                <a:solidFill>
                  <a:srgbClr val="000000"/>
                </a:solidFill>
                <a:latin typeface="Times New Roman" pitchFamily="18" charset="0"/>
              </a:rPr>
              <a:t>：即使派生类本身的构造函数不带参数也必须</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在冒号“</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之后调用基类的构造函数，但这时传递</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给基类构造函数的实参通常是一些</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常量表达式</a:t>
            </a:r>
            <a:r>
              <a:rPr lang="zh-CN" altLang="en-US" sz="2400" dirty="0">
                <a:solidFill>
                  <a:srgbClr val="0000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out)">
                                      <p:cBhvr>
                                        <p:cTn id="15" dur="500"/>
                                        <p:tgtEl>
                                          <p:spTgt spid="6"/>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03300" y="1270900"/>
            <a:ext cx="7367600" cy="2936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若基类构造函数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不带参数</a:t>
            </a:r>
            <a:r>
              <a:rPr lang="zh-CN" altLang="en-US" dirty="0">
                <a:solidFill>
                  <a:srgbClr val="000000"/>
                </a:solidFill>
                <a:ea typeface="宋体" panose="02010600030101010101" pitchFamily="2" charset="-122"/>
              </a:rPr>
              <a:t>：定义派生类构造函数时，可以</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不必显式的调用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en-US" altLang="zh-CN" dirty="0">
                <a:solidFill>
                  <a:srgbClr val="000000"/>
                </a:solidFill>
                <a:ea typeface="宋体" panose="02010600030101010101" pitchFamily="2" charset="-122"/>
              </a:rPr>
              <a:t>(C++</a:t>
            </a:r>
            <a:r>
              <a:rPr lang="zh-CN" altLang="en-US" dirty="0">
                <a:solidFill>
                  <a:srgbClr val="000000"/>
                </a:solidFill>
                <a:ea typeface="宋体" panose="02010600030101010101" pitchFamily="2" charset="-122"/>
              </a:rPr>
              <a:t>编译程序认为已自动调用了基类中形式参数列表为空的构造函数。无参数的构造函数可以是</a:t>
            </a:r>
            <a:r>
              <a:rPr lang="en-US" altLang="zh-CN" dirty="0">
                <a:solidFill>
                  <a:srgbClr val="000000"/>
                </a:solidFill>
                <a:ea typeface="宋体" panose="02010600030101010101" pitchFamily="2" charset="-122"/>
              </a:rPr>
              <a:t>C++</a:t>
            </a:r>
            <a:r>
              <a:rPr lang="zh-CN" altLang="en-US" dirty="0">
                <a:solidFill>
                  <a:srgbClr val="000000"/>
                </a:solidFill>
                <a:ea typeface="宋体" panose="02010600030101010101" pitchFamily="2" charset="-122"/>
              </a:rPr>
              <a:t>编译程序自动产生的，也可以是程序员自己声明</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定义的</a:t>
            </a: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a:t>
            </a:r>
          </a:p>
        </p:txBody>
      </p:sp>
      <p:sp>
        <p:nvSpPr>
          <p:cNvPr id="13" name="Text Box 36"/>
          <p:cNvSpPr txBox="1">
            <a:spLocks noChangeArrowheads="1"/>
          </p:cNvSpPr>
          <p:nvPr/>
        </p:nvSpPr>
        <p:spPr bwMode="auto">
          <a:xfrm>
            <a:off x="1300895" y="4549271"/>
            <a:ext cx="7157305" cy="7571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C00000"/>
                </a:solidFill>
                <a:effectLst>
                  <a:outerShdw blurRad="38100" dist="38100" dir="2700000" algn="tl">
                    <a:srgbClr val="000000">
                      <a:alpha val="43137"/>
                    </a:srgbClr>
                  </a:outerShdw>
                </a:effectLst>
                <a:latin typeface="Times New Roman" pitchFamily="18" charset="0"/>
              </a:rPr>
              <a:t>建议</a:t>
            </a:r>
            <a:r>
              <a:rPr lang="zh-CN" altLang="en-US" sz="2400" dirty="0">
                <a:solidFill>
                  <a:srgbClr val="000000"/>
                </a:solidFill>
                <a:latin typeface="Times New Roman" pitchFamily="18" charset="0"/>
              </a:rPr>
              <a:t>：定义基类时，最好为它</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定义无参的构造函数</a:t>
            </a:r>
            <a:r>
              <a:rPr lang="zh-CN" altLang="en-US" sz="2400" dirty="0">
                <a:solidFill>
                  <a:srgbClr val="000000"/>
                </a:solidFill>
                <a:latin typeface="Times New Roman" pitchFamily="18" charset="0"/>
              </a:rPr>
              <a:t>，</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以免继承的时候出错。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ox(out)">
                                      <p:cBhvr>
                                        <p:cTn id="11" dur="500"/>
                                        <p:tgtEl>
                                          <p:spTgt spid="13"/>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派生类构造函数的定义格式</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28700" y="1143500"/>
            <a:ext cx="75073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派生类构造函数一般的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定义格式</a:t>
            </a:r>
            <a:r>
              <a:rPr lang="zh-CN" altLang="en-US" dirty="0">
                <a:solidFill>
                  <a:srgbClr val="000000"/>
                </a:solidFill>
                <a:ea typeface="宋体" panose="02010600030101010101" pitchFamily="2" charset="-122"/>
              </a:rPr>
              <a:t>为：</a:t>
            </a:r>
          </a:p>
        </p:txBody>
      </p:sp>
      <p:sp>
        <p:nvSpPr>
          <p:cNvPr id="7" name="AutoShape 52"/>
          <p:cNvSpPr>
            <a:spLocks noChangeArrowheads="1"/>
          </p:cNvSpPr>
          <p:nvPr/>
        </p:nvSpPr>
        <p:spPr bwMode="gray">
          <a:xfrm>
            <a:off x="1248338" y="1828800"/>
            <a:ext cx="7044762" cy="2946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基类所需形参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对象成员形参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成员所需形参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基类的参数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对象成员名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&gt;(</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对象成员的参数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FFC000"/>
                </a:solidFill>
                <a:effectLst>
                  <a:outerShdw blurRad="38100" dist="38100" dir="2700000" algn="tl">
                    <a:srgbClr val="000000">
                      <a:alpha val="43137"/>
                    </a:srgbClr>
                  </a:outerShdw>
                </a:effectLst>
                <a:ea typeface="宋体" panose="02010600030101010101" pitchFamily="2" charset="-122"/>
              </a:rPr>
              <a:t>派生类成员初始化赋值语句；</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派生类构造函数的调用次序</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派生类构造函数的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调用顺序</a:t>
            </a:r>
            <a:r>
              <a:rPr lang="zh-CN" altLang="en-US" dirty="0">
                <a:solidFill>
                  <a:srgbClr val="000000"/>
                </a:solidFill>
                <a:ea typeface="宋体" panose="02010600030101010101" pitchFamily="2" charset="-122"/>
              </a:rPr>
              <a:t>如下：</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根据派生类定义顺序依次调用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000000"/>
                </a:solidFill>
                <a:ea typeface="宋体" panose="02010600030101010101" pitchFamily="2" charset="-122"/>
              </a:rPr>
              <a:t>对基</a:t>
            </a:r>
            <a:endParaRPr lang="en-US" altLang="zh-CN" dirty="0">
              <a:solidFill>
                <a:srgbClr val="000000"/>
              </a:solidFill>
              <a:ea typeface="宋体" panose="02010600030101010101" pitchFamily="2" charset="-122"/>
            </a:endParaRPr>
          </a:p>
          <a:p>
            <a:pPr marL="400050" lvl="2" indent="0">
              <a:lnSpc>
                <a:spcPct val="110000"/>
              </a:lnSpc>
              <a:spcBef>
                <a:spcPct val="0"/>
              </a:spcBef>
              <a:buClrTx/>
              <a:buNone/>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类数据成员初始化</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对象数据成员类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的构造函数</a:t>
            </a:r>
            <a:r>
              <a:rPr lang="zh-CN" altLang="en-US" dirty="0">
                <a:solidFill>
                  <a:srgbClr val="000000"/>
                </a:solidFill>
                <a:ea typeface="宋体" panose="02010600030101010101" pitchFamily="2" charset="-122"/>
              </a:rPr>
              <a:t>（如果有对象数据成</a:t>
            </a:r>
            <a:endParaRPr lang="en-US" altLang="zh-CN" dirty="0">
              <a:solidFill>
                <a:srgbClr val="000000"/>
              </a:solidFill>
              <a:ea typeface="宋体" panose="02010600030101010101" pitchFamily="2" charset="-122"/>
            </a:endParaRPr>
          </a:p>
          <a:p>
            <a:pPr marL="400050" lvl="2" indent="0">
              <a:lnSpc>
                <a:spcPct val="110000"/>
              </a:lnSpc>
              <a:spcBef>
                <a:spcPct val="0"/>
              </a:spcBef>
              <a:buClrTx/>
              <a:buNone/>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员的话）</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构造函数体内的代码 </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91266" y="67138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7054"/>
            <a:ext cx="7507300"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析构函数也不能被继承，因而当派生类对象撤消，</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派生类的析构函数被执行</a:t>
            </a:r>
            <a:r>
              <a:rPr lang="zh-CN" altLang="en-US" dirty="0">
                <a:solidFill>
                  <a:schemeClr val="tx1"/>
                </a:solidFill>
                <a:ea typeface="宋体" panose="02010600030101010101" pitchFamily="2" charset="-122"/>
              </a:rPr>
              <a:t>时，</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执行完</a:t>
            </a:r>
            <a:r>
              <a:rPr lang="zh-CN" altLang="en-US" dirty="0">
                <a:solidFill>
                  <a:schemeClr val="tx1"/>
                </a:solidFill>
                <a:ea typeface="宋体" panose="02010600030101010101" pitchFamily="2" charset="-122"/>
              </a:rPr>
              <a:t>派生类的析构函数 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自动调用基类的析构函数</a:t>
            </a:r>
          </a:p>
        </p:txBody>
      </p:sp>
      <p:sp>
        <p:nvSpPr>
          <p:cNvPr id="10" name="Rectangle 77"/>
          <p:cNvSpPr>
            <a:spLocks noChangeArrowheads="1"/>
          </p:cNvSpPr>
          <p:nvPr/>
        </p:nvSpPr>
        <p:spPr bwMode="auto">
          <a:xfrm>
            <a:off x="1116000" y="3384000"/>
            <a:ext cx="7507300" cy="320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析构函数的执行顺序</a:t>
            </a:r>
            <a:r>
              <a:rPr lang="zh-CN" altLang="en-US" dirty="0">
                <a:solidFill>
                  <a:srgbClr val="000000"/>
                </a:solidFill>
                <a:ea typeface="宋体" panose="02010600030101010101" pitchFamily="2" charset="-122"/>
              </a:rPr>
              <a:t>与派生类构造函数的调用顺序正好相反：</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析构函数</a:t>
            </a:r>
          </a:p>
          <a:p>
            <a:pPr marL="400050" lvl="2" indent="0">
              <a:lnSpc>
                <a:spcPct val="110000"/>
              </a:lnSpc>
              <a:spcBef>
                <a:spcPct val="0"/>
              </a:spcBef>
              <a:buClrTx/>
              <a:buFont typeface="Wingdings" pitchFamily="2" charset="2"/>
              <a:buChar char="Ø"/>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子对象数据成员类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的析构函数</a:t>
            </a:r>
            <a:r>
              <a:rPr lang="zh-CN" altLang="en-US" dirty="0">
                <a:solidFill>
                  <a:srgbClr val="000000"/>
                </a:solidFill>
                <a:ea typeface="宋体" panose="02010600030101010101" pitchFamily="2" charset="-122"/>
              </a:rPr>
              <a:t>（如果有子对象数</a:t>
            </a:r>
            <a:endParaRPr lang="en-US" altLang="zh-CN" dirty="0">
              <a:solidFill>
                <a:srgbClr val="000000"/>
              </a:solidFill>
              <a:ea typeface="宋体" panose="02010600030101010101" pitchFamily="2" charset="-122"/>
            </a:endParaRPr>
          </a:p>
          <a:p>
            <a:pPr marL="400050" lvl="2" indent="0">
              <a:lnSpc>
                <a:spcPct val="110000"/>
              </a:lnSpc>
              <a:spcBef>
                <a:spcPct val="0"/>
              </a:spcBef>
              <a:buClrTx/>
              <a:buNone/>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据成员的话）</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的析构函数</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7" name="Rectangle 9"/>
          <p:cNvSpPr txBox="1">
            <a:spLocks noChangeArrowheads="1"/>
          </p:cNvSpPr>
          <p:nvPr/>
        </p:nvSpPr>
        <p:spPr bwMode="auto">
          <a:xfrm>
            <a:off x="1116000" y="1080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5. </a:t>
            </a:r>
            <a:r>
              <a:rPr lang="zh-CN" altLang="en-US" dirty="0">
                <a:ea typeface="宋体" panose="02010600030101010101" pitchFamily="2" charset="-122"/>
              </a:rPr>
              <a:t>派生类的析构函数</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8000"/>
            <a:ext cx="73549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两个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不同类的类对象</a:t>
            </a:r>
            <a:r>
              <a:rPr lang="zh-CN" altLang="en-US" dirty="0">
                <a:solidFill>
                  <a:srgbClr val="000000"/>
                </a:solidFill>
                <a:ea typeface="宋体" panose="02010600030101010101" pitchFamily="2" charset="-122"/>
              </a:rPr>
              <a:t>一般是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不能互相赋值</a:t>
            </a:r>
            <a:r>
              <a:rPr lang="zh-CN" altLang="en-US" dirty="0">
                <a:solidFill>
                  <a:srgbClr val="000000"/>
                </a:solidFill>
                <a:ea typeface="宋体" panose="02010600030101010101" pitchFamily="2" charset="-122"/>
              </a:rPr>
              <a:t>的，但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两个具有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公有继承</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关系的对象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可赋值</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3024000"/>
            <a:ext cx="7266000" cy="1378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在继承层次结构中，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赋值兼容规则</a:t>
            </a:r>
            <a:r>
              <a:rPr lang="zh-CN" altLang="en-US" dirty="0">
                <a:solidFill>
                  <a:srgbClr val="000000"/>
                </a:solidFill>
                <a:ea typeface="宋体" panose="02010600030101010101" pitchFamily="2" charset="-122"/>
              </a:rPr>
              <a:t>是指：</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公有派生</a:t>
            </a:r>
            <a:r>
              <a:rPr lang="zh-CN" altLang="en-US" dirty="0">
                <a:solidFill>
                  <a:srgbClr val="000000"/>
                </a:solidFill>
                <a:ea typeface="宋体" panose="02010600030101010101" pitchFamily="2" charset="-122"/>
              </a:rPr>
              <a:t>的条件下，任何使用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基类对象</a:t>
            </a:r>
            <a:r>
              <a:rPr lang="zh-CN" altLang="en-US" dirty="0">
                <a:solidFill>
                  <a:srgbClr val="000000"/>
                </a:solidFill>
                <a:ea typeface="宋体" panose="02010600030101010101" pitchFamily="2" charset="-122"/>
              </a:rPr>
              <a:t>的地方都可以用其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派生类的对象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替代</a:t>
            </a:r>
            <a:r>
              <a:rPr lang="zh-CN" altLang="en-US" dirty="0">
                <a:solidFill>
                  <a:srgbClr val="000000"/>
                </a:solidFill>
                <a:ea typeface="宋体" panose="02010600030101010101" pitchFamily="2" charset="-122"/>
              </a:rPr>
              <a:t>。反之不成立。</a:t>
            </a:r>
          </a:p>
        </p:txBody>
      </p:sp>
      <p:sp>
        <p:nvSpPr>
          <p:cNvPr id="7"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赋值兼容原则</a:t>
            </a:r>
          </a:p>
          <a:p>
            <a:pPr marL="0" indent="0" eaLnBrk="1" hangingPunct="1">
              <a:buClr>
                <a:schemeClr val="accent2"/>
              </a:buClr>
              <a:buNone/>
            </a:pPr>
            <a:endParaRPr lang="en-US" altLang="zh-CN" sz="3000" dirty="0">
              <a:ea typeface="宋体" panose="02010600030101010101" pitchFamily="2" charset="-122"/>
            </a:endParaRPr>
          </a:p>
        </p:txBody>
      </p:sp>
      <p:sp>
        <p:nvSpPr>
          <p:cNvPr id="6" name="Text Box 36">
            <a:extLst>
              <a:ext uri="{FF2B5EF4-FFF2-40B4-BE49-F238E27FC236}">
                <a16:creationId xmlns="" xmlns:a16="http://schemas.microsoft.com/office/drawing/2014/main" id="{1361AF17-7A32-49AD-93F8-FE27E40D65AB}"/>
              </a:ext>
            </a:extLst>
          </p:cNvPr>
          <p:cNvSpPr txBox="1">
            <a:spLocks noChangeArrowheads="1"/>
          </p:cNvSpPr>
          <p:nvPr/>
        </p:nvSpPr>
        <p:spPr bwMode="auto">
          <a:xfrm>
            <a:off x="1300895" y="5022444"/>
            <a:ext cx="7271605" cy="424732"/>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具有私有继承和保护继承关系的对象间不可互相赋值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out)">
                                      <p:cBhvr>
                                        <p:cTn id="15" dur="500"/>
                                        <p:tgtEl>
                                          <p:spTgt spid="6"/>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3556500"/>
            <a:ext cx="9386900"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创建对象：</a:t>
            </a:r>
          </a:p>
        </p:txBody>
      </p:sp>
      <p:sp>
        <p:nvSpPr>
          <p:cNvPr id="31" name="内容占位符 2"/>
          <p:cNvSpPr>
            <a:spLocks noGrp="1"/>
          </p:cNvSpPr>
          <p:nvPr>
            <p:ph idx="1"/>
          </p:nvPr>
        </p:nvSpPr>
        <p:spPr>
          <a:xfrm>
            <a:off x="5054601" y="1220788"/>
            <a:ext cx="2705100" cy="2360612"/>
          </a:xfrm>
        </p:spPr>
        <p:txBody>
          <a:bodyPr/>
          <a:lstStyle/>
          <a:p>
            <a:pPr>
              <a:buFont typeface="Wingdings" pitchFamily="2" charset="2"/>
              <a:buNone/>
            </a:pPr>
            <a:endParaRPr lang="zh-CN" altLang="en-US" sz="3200" b="1" dirty="0">
              <a:ea typeface="楷体" pitchFamily="49" charset="-122"/>
              <a:cs typeface="Times New Roman" pitchFamily="18" charset="0"/>
            </a:endParaRPr>
          </a:p>
          <a:p>
            <a:pPr>
              <a:buFont typeface="Wingdings" pitchFamily="2" charset="2"/>
              <a:buNone/>
            </a:pPr>
            <a:endParaRPr lang="zh-CN" altLang="en-US" sz="3200" b="1" dirty="0">
              <a:ea typeface="楷体" pitchFamily="49" charset="-122"/>
              <a:cs typeface="Times New Roman" pitchFamily="18" charset="0"/>
            </a:endParaRPr>
          </a:p>
          <a:p>
            <a:pPr>
              <a:buFont typeface="Wingdings" pitchFamily="2" charset="2"/>
              <a:buNone/>
            </a:pPr>
            <a:endParaRPr lang="zh-CN" altLang="en-US" b="1" dirty="0">
              <a:ea typeface="楷体" pitchFamily="49" charset="-122"/>
              <a:cs typeface="Times New Roman" pitchFamily="18" charset="0"/>
            </a:endParaRPr>
          </a:p>
          <a:p>
            <a:endParaRPr lang="en-US" altLang="zh-CN" b="1" dirty="0">
              <a:ea typeface="楷体" pitchFamily="49" charset="-122"/>
              <a:cs typeface="Times New Roman" pitchFamily="18" charset="0"/>
            </a:endParaRPr>
          </a:p>
          <a:p>
            <a:pPr>
              <a:buFont typeface="Wingdings" pitchFamily="2" charset="2"/>
              <a:buNone/>
            </a:pPr>
            <a:endParaRPr lang="en-US" altLang="zh-CN" b="1" dirty="0">
              <a:ea typeface="楷体" pitchFamily="49" charset="-122"/>
              <a:cs typeface="Times New Roman" pitchFamily="18" charset="0"/>
            </a:endParaRPr>
          </a:p>
        </p:txBody>
      </p:sp>
      <p:sp>
        <p:nvSpPr>
          <p:cNvPr id="33" name="矩形 32"/>
          <p:cNvSpPr/>
          <p:nvPr/>
        </p:nvSpPr>
        <p:spPr>
          <a:xfrm>
            <a:off x="5472000" y="1341438"/>
            <a:ext cx="2447925" cy="503237"/>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CPoint</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sp>
        <p:nvSpPr>
          <p:cNvPr id="34" name="矩形 33"/>
          <p:cNvSpPr/>
          <p:nvPr/>
        </p:nvSpPr>
        <p:spPr>
          <a:xfrm>
            <a:off x="5472000" y="2132013"/>
            <a:ext cx="2447925" cy="504825"/>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CCircle</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sp>
        <p:nvSpPr>
          <p:cNvPr id="35" name="矩形 34"/>
          <p:cNvSpPr/>
          <p:nvPr/>
        </p:nvSpPr>
        <p:spPr>
          <a:xfrm>
            <a:off x="5472000" y="2924175"/>
            <a:ext cx="2447925" cy="504825"/>
          </a:xfrm>
          <a:prstGeom prst="rect">
            <a:avLst/>
          </a:prstGeom>
          <a:solidFill>
            <a:schemeClr val="accent2">
              <a:lumMod val="20000"/>
              <a:lumOff val="80000"/>
            </a:schemeClr>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i="0" u="none" strike="noStrike" kern="0" cap="none" spc="0" normalizeH="0" baseline="0" noProof="0" dirty="0" err="1">
                <a:ln>
                  <a:noFill/>
                </a:ln>
                <a:solidFill>
                  <a:srgbClr val="463416"/>
                </a:solidFill>
                <a:effectLst/>
                <a:uLnTx/>
                <a:uFillTx/>
                <a:latin typeface="Candara"/>
                <a:ea typeface="华文楷体"/>
                <a:cs typeface="+mn-cs"/>
              </a:rPr>
              <a:t>CCylinder</a:t>
            </a:r>
            <a:endParaRPr kumimoji="0" lang="zh-CN" altLang="en-US" sz="2800" i="0" u="none" strike="noStrike" kern="0" cap="none" spc="0" normalizeH="0" baseline="0" noProof="0" dirty="0">
              <a:ln>
                <a:noFill/>
              </a:ln>
              <a:solidFill>
                <a:srgbClr val="463416"/>
              </a:solidFill>
              <a:effectLst/>
              <a:uLnTx/>
              <a:uFillTx/>
              <a:latin typeface="Candara"/>
              <a:ea typeface="华文楷体"/>
              <a:cs typeface="+mn-cs"/>
            </a:endParaRPr>
          </a:p>
        </p:txBody>
      </p:sp>
      <p:cxnSp>
        <p:nvCxnSpPr>
          <p:cNvPr id="36" name="直接箭头连接符 35"/>
          <p:cNvCxnSpPr/>
          <p:nvPr/>
        </p:nvCxnSpPr>
        <p:spPr>
          <a:xfrm flipV="1">
            <a:off x="6691200" y="1844675"/>
            <a:ext cx="0" cy="287338"/>
          </a:xfrm>
          <a:prstGeom prst="straightConnector1">
            <a:avLst/>
          </a:prstGeom>
          <a:noFill/>
          <a:ln w="38100" cap="flat" cmpd="sng" algn="ctr">
            <a:solidFill>
              <a:srgbClr val="463416">
                <a:shade val="95000"/>
                <a:satMod val="105000"/>
              </a:srgbClr>
            </a:solidFill>
            <a:prstDash val="solid"/>
            <a:tailEnd type="triangle"/>
          </a:ln>
          <a:effectLst/>
        </p:spPr>
      </p:cxnSp>
      <p:cxnSp>
        <p:nvCxnSpPr>
          <p:cNvPr id="37" name="直接箭头连接符 36"/>
          <p:cNvCxnSpPr/>
          <p:nvPr/>
        </p:nvCxnSpPr>
        <p:spPr>
          <a:xfrm flipV="1">
            <a:off x="6678500" y="2649538"/>
            <a:ext cx="0" cy="287337"/>
          </a:xfrm>
          <a:prstGeom prst="straightConnector1">
            <a:avLst/>
          </a:prstGeom>
          <a:noFill/>
          <a:ln w="38100" cap="flat" cmpd="sng" algn="ctr">
            <a:solidFill>
              <a:srgbClr val="463416">
                <a:shade val="95000"/>
                <a:satMod val="105000"/>
              </a:srgbClr>
            </a:solidFill>
            <a:prstDash val="solid"/>
            <a:tailEnd type="triangle"/>
          </a:ln>
          <a:effectLst/>
        </p:spPr>
      </p:cxnSp>
      <p:sp>
        <p:nvSpPr>
          <p:cNvPr id="38" name="矩形 37"/>
          <p:cNvSpPr/>
          <p:nvPr/>
        </p:nvSpPr>
        <p:spPr>
          <a:xfrm>
            <a:off x="1116000" y="1199634"/>
            <a:ext cx="4488729" cy="523220"/>
          </a:xfrm>
          <a:prstGeom prst="rect">
            <a:avLst/>
          </a:prstGeom>
        </p:spPr>
        <p:txBody>
          <a:bodyPr wrap="none">
            <a:spAutoFit/>
          </a:bodyPr>
          <a:lstStyle/>
          <a:p>
            <a:pPr>
              <a:buFont typeface="Wingdings" pitchFamily="2" charset="2"/>
              <a:buNone/>
            </a:pPr>
            <a:r>
              <a:rPr lang="zh-CN" altLang="en-US" sz="2800" dirty="0">
                <a:latin typeface="宋体" pitchFamily="2" charset="-122"/>
                <a:ea typeface="宋体" pitchFamily="2" charset="-122"/>
                <a:cs typeface="Times New Roman" pitchFamily="18" charset="0"/>
              </a:rPr>
              <a:t>设已有</a:t>
            </a:r>
            <a:r>
              <a:rPr lang="en-US" altLang="zh-CN" sz="2800" dirty="0">
                <a:solidFill>
                  <a:srgbClr val="C0000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public</a:t>
            </a:r>
            <a:r>
              <a:rPr lang="zh-CN" altLang="en-US" sz="2800" dirty="0">
                <a:solidFill>
                  <a:srgbClr val="C00000"/>
                </a:solidFill>
                <a:effectLst>
                  <a:outerShdw blurRad="38100" dist="38100" dir="2700000" algn="tl">
                    <a:srgbClr val="000000">
                      <a:alpha val="43137"/>
                    </a:srgbClr>
                  </a:outerShdw>
                </a:effectLst>
                <a:latin typeface="宋体" pitchFamily="2" charset="-122"/>
                <a:ea typeface="宋体" pitchFamily="2" charset="-122"/>
                <a:cs typeface="Times New Roman" pitchFamily="18" charset="0"/>
              </a:rPr>
              <a:t>继承</a:t>
            </a:r>
            <a:r>
              <a:rPr lang="zh-CN" altLang="en-US" sz="2800" dirty="0">
                <a:latin typeface="宋体" pitchFamily="2" charset="-122"/>
                <a:ea typeface="宋体" pitchFamily="2" charset="-122"/>
                <a:cs typeface="Times New Roman" pitchFamily="18" charset="0"/>
              </a:rPr>
              <a:t>类层次：</a:t>
            </a:r>
          </a:p>
        </p:txBody>
      </p:sp>
      <p:sp>
        <p:nvSpPr>
          <p:cNvPr id="40" name="Rectangle 31"/>
          <p:cNvSpPr>
            <a:spLocks noChangeArrowheads="1"/>
          </p:cNvSpPr>
          <p:nvPr/>
        </p:nvSpPr>
        <p:spPr bwMode="auto">
          <a:xfrm>
            <a:off x="1224000" y="4201390"/>
            <a:ext cx="6815100" cy="461665"/>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CPoint point;   CCircle circle;  Ccylinder cylinder;</a:t>
            </a:r>
          </a:p>
        </p:txBody>
      </p:sp>
      <p:sp>
        <p:nvSpPr>
          <p:cNvPr id="41" name="Rectangle 77"/>
          <p:cNvSpPr>
            <a:spLocks noChangeArrowheads="1"/>
          </p:cNvSpPr>
          <p:nvPr/>
        </p:nvSpPr>
        <p:spPr bwMode="auto">
          <a:xfrm>
            <a:off x="1116000" y="4940800"/>
            <a:ext cx="60341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以下赋值</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合法</a:t>
            </a:r>
            <a:r>
              <a:rPr lang="zh-CN" altLang="en-US" dirty="0">
                <a:solidFill>
                  <a:srgbClr val="000000"/>
                </a:solidFill>
                <a:ea typeface="宋体" panose="02010600030101010101" pitchFamily="2" charset="-122"/>
              </a:rPr>
              <a:t>：</a:t>
            </a:r>
          </a:p>
        </p:txBody>
      </p:sp>
      <p:sp>
        <p:nvSpPr>
          <p:cNvPr id="42" name="Rectangle 31"/>
          <p:cNvSpPr>
            <a:spLocks noChangeArrowheads="1"/>
          </p:cNvSpPr>
          <p:nvPr/>
        </p:nvSpPr>
        <p:spPr bwMode="auto">
          <a:xfrm>
            <a:off x="1224000" y="5458690"/>
            <a:ext cx="6827800" cy="461665"/>
          </a:xfrm>
          <a:prstGeom prst="rect">
            <a:avLst/>
          </a:prstGeom>
          <a:solidFill>
            <a:srgbClr val="E1FFF7"/>
          </a:solidFill>
          <a:ln w="38100">
            <a:solidFill>
              <a:srgbClr val="008000"/>
            </a:solidFill>
            <a:miter lim="800000"/>
            <a:headEnd/>
            <a:tailEnd/>
          </a:ln>
        </p:spPr>
        <p:txBody>
          <a:bodyPr wrap="square">
            <a:spAutoFit/>
          </a:bodyPr>
          <a:lstStyle/>
          <a:p>
            <a:pPr marL="12700">
              <a:lnSpc>
                <a:spcPct val="100000"/>
              </a:lnSpc>
              <a:spcBef>
                <a:spcPts val="5"/>
              </a:spcBef>
              <a:tabLst>
                <a:tab pos="2104390" algn="l"/>
              </a:tabLst>
            </a:pPr>
            <a:r>
              <a:rPr lang="fr-FR" altLang="zh-CN" sz="2400" spc="-5" dirty="0">
                <a:effectLst>
                  <a:outerShdw blurRad="38100" dist="38100" dir="2700000" algn="tl">
                    <a:srgbClr val="000000">
                      <a:alpha val="43137"/>
                    </a:srgbClr>
                  </a:outerShdw>
                </a:effectLst>
                <a:latin typeface="Times New Roman"/>
                <a:cs typeface="Times New Roman"/>
              </a:rPr>
              <a:t>point=circle;    point=cylinder;    circle=cylinder;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0" grpId="0" animBg="1"/>
      <p:bldP spid="41" grpId="0"/>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解析：</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54100" y="1118100"/>
            <a:ext cx="7354900" cy="2936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理由：</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后代类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包含的信息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祖先类</a:t>
            </a:r>
            <a:r>
              <a:rPr lang="zh-CN" altLang="en-US" dirty="0">
                <a:solidFill>
                  <a:srgbClr val="000000"/>
                </a:solidFill>
                <a:ea typeface="宋体" panose="02010600030101010101" pitchFamily="2" charset="-122"/>
              </a:rPr>
              <a:t>。当后代类的对象赋值给祖先类的对象时，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后代类</a:t>
            </a:r>
            <a:r>
              <a:rPr lang="zh-CN" altLang="en-US" dirty="0">
                <a:solidFill>
                  <a:srgbClr val="000000"/>
                </a:solidFill>
                <a:ea typeface="宋体" panose="02010600030101010101" pitchFamily="2" charset="-122"/>
              </a:rPr>
              <a:t>所有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继承下来的数据成员</a:t>
            </a:r>
            <a:r>
              <a:rPr lang="zh-CN" altLang="en-US" dirty="0">
                <a:solidFill>
                  <a:srgbClr val="000000"/>
                </a:solidFill>
                <a:ea typeface="宋体" panose="02010600030101010101" pitchFamily="2" charset="-122"/>
              </a:rPr>
              <a:t>都可完全地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赋值</a:t>
            </a:r>
            <a:r>
              <a:rPr lang="zh-CN" altLang="en-US" dirty="0">
                <a:solidFill>
                  <a:srgbClr val="000000"/>
                </a:solidFill>
                <a:ea typeface="宋体" panose="02010600030101010101" pitchFamily="2" charset="-122"/>
              </a:rPr>
              <a:t>给</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祖先类的对象</a:t>
            </a:r>
            <a:r>
              <a:rPr lang="zh-CN" altLang="en-US" dirty="0">
                <a:solidFill>
                  <a:srgbClr val="000000"/>
                </a:solidFill>
                <a:ea typeface="宋体" panose="02010600030101010101" pitchFamily="2" charset="-122"/>
              </a:rPr>
              <a:t>；但当祖先类的对象赋值给后代类的对象时，就会产生某些数据成员无法赋值的问题。</a:t>
            </a:r>
          </a:p>
        </p:txBody>
      </p:sp>
      <p:sp>
        <p:nvSpPr>
          <p:cNvPr id="7" name="Text Box 36"/>
          <p:cNvSpPr txBox="1">
            <a:spLocks noChangeArrowheads="1"/>
          </p:cNvSpPr>
          <p:nvPr/>
        </p:nvSpPr>
        <p:spPr bwMode="auto">
          <a:xfrm>
            <a:off x="1338995" y="4435106"/>
            <a:ext cx="5995255" cy="1255728"/>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000000"/>
                </a:solidFill>
                <a:latin typeface="Times New Roman" pitchFamily="18" charset="0"/>
              </a:rPr>
              <a:t>注意：</a:t>
            </a:r>
            <a:r>
              <a:rPr lang="zh-CN" altLang="en-US" sz="2800" dirty="0">
                <a:solidFill>
                  <a:srgbClr val="C00000"/>
                </a:solidFill>
                <a:effectLst>
                  <a:outerShdw blurRad="38100" dist="38100" dir="2700000" algn="tl">
                    <a:srgbClr val="000000">
                      <a:alpha val="43137"/>
                    </a:srgbClr>
                  </a:outerShdw>
                </a:effectLst>
                <a:latin typeface="Times New Roman" pitchFamily="18" charset="0"/>
              </a:rPr>
              <a:t>被赋值的基类对象</a:t>
            </a:r>
            <a:endParaRPr lang="en-US" altLang="zh-CN" sz="2800" dirty="0">
              <a:solidFill>
                <a:srgbClr val="C00000"/>
              </a:solidFill>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0070C0"/>
              </a:buClr>
              <a:buFont typeface="Arial" pitchFamily="34" charset="0"/>
              <a:buChar char="•"/>
            </a:pPr>
            <a:r>
              <a:rPr lang="zh-CN" altLang="en-US" sz="2800" dirty="0">
                <a:solidFill>
                  <a:srgbClr val="000000"/>
                </a:solidFill>
                <a:latin typeface="Times New Roman" pitchFamily="18" charset="0"/>
              </a:rPr>
              <a:t>只能访问</a:t>
            </a:r>
            <a:r>
              <a:rPr lang="zh-CN" altLang="en-US" sz="2800" dirty="0">
                <a:solidFill>
                  <a:srgbClr val="000000"/>
                </a:solidFill>
                <a:effectLst>
                  <a:outerShdw blurRad="38100" dist="38100" dir="2700000" algn="tl">
                    <a:srgbClr val="000000">
                      <a:alpha val="43137"/>
                    </a:srgbClr>
                  </a:outerShdw>
                </a:effectLst>
                <a:latin typeface="Times New Roman" pitchFamily="18" charset="0"/>
              </a:rPr>
              <a:t>基类的公有成员</a:t>
            </a:r>
            <a:endParaRPr lang="en-US" altLang="zh-CN" sz="2800" dirty="0">
              <a:solidFill>
                <a:srgbClr val="000000"/>
              </a:solidFill>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0070C0"/>
              </a:buClr>
              <a:buFont typeface="Arial" pitchFamily="34" charset="0"/>
              <a:buChar char="•"/>
            </a:pPr>
            <a:r>
              <a:rPr lang="zh-CN" altLang="en-US" sz="2800" dirty="0">
                <a:solidFill>
                  <a:srgbClr val="000000"/>
                </a:solidFill>
                <a:latin typeface="Times New Roman" pitchFamily="18" charset="0"/>
              </a:rPr>
              <a:t>不能访问派生类中新增的公有成员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out)">
                                      <p:cBhvr>
                                        <p:cTn id="11" dur="500"/>
                                        <p:tgtEl>
                                          <p:spTgt spid="7"/>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基类对象与派生类对象的关系</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79500" y="2083300"/>
            <a:ext cx="7507300" cy="529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则：</a:t>
            </a:r>
          </a:p>
        </p:txBody>
      </p:sp>
      <p:sp>
        <p:nvSpPr>
          <p:cNvPr id="7" name="AutoShape 52"/>
          <p:cNvSpPr>
            <a:spLocks noChangeArrowheads="1"/>
          </p:cNvSpPr>
          <p:nvPr/>
        </p:nvSpPr>
        <p:spPr bwMode="gray">
          <a:xfrm>
            <a:off x="1188100" y="1142500"/>
            <a:ext cx="6292200" cy="851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//point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为基类对象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circle;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//circle</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为派生类对象</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9" name="AutoShape 52"/>
          <p:cNvSpPr>
            <a:spLocks noChangeArrowheads="1"/>
          </p:cNvSpPr>
          <p:nvPr/>
        </p:nvSpPr>
        <p:spPr bwMode="gray">
          <a:xfrm>
            <a:off x="1150000" y="2603500"/>
            <a:ext cx="7689200" cy="3327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 = circle</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//ok</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，派生类对象赋给基类对象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circle = point;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//error</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，基类对象不能直接赋给派生类对象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CPoint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circle = point;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//ok</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，派生类对象经过显式类型转换成基类对象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circle =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)point;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//error</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，基类对象不能显式转换成派生类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40466" y="63963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object 2"/>
          <p:cNvSpPr txBox="1">
            <a:spLocks noGrp="1"/>
          </p:cNvSpPr>
          <p:nvPr>
            <p:ph type="title"/>
          </p:nvPr>
        </p:nvSpPr>
        <p:spPr>
          <a:xfrm>
            <a:off x="3147889" y="2602195"/>
            <a:ext cx="3670922" cy="826805"/>
          </a:xfrm>
          <a:prstGeom prst="rect">
            <a:avLst/>
          </a:prstGeom>
        </p:spPr>
        <p:txBody>
          <a:bodyPr vert="horz" wrap="square" lIns="0" tIns="270169" rIns="0" bIns="0" rtlCol="0">
            <a:spAutoFit/>
          </a:bodyPr>
          <a:lstStyle/>
          <a:p>
            <a:r>
              <a:rPr lang="en-US" altLang="zh-CN" sz="3600" dirty="0">
                <a:ea typeface="宋体" charset="-122"/>
              </a:rPr>
              <a:t>1</a:t>
            </a:r>
            <a:r>
              <a:rPr lang="zh-CN" altLang="en-US" sz="3600" dirty="0">
                <a:ea typeface="宋体" charset="-122"/>
              </a:rPr>
              <a:t>、继承和多态</a:t>
            </a:r>
            <a:endParaRPr lang="en-US" altLang="zh-CN" sz="3600" dirty="0">
              <a:ea typeface="宋体" charset="-122"/>
            </a:endParaRPr>
          </a:p>
        </p:txBody>
      </p:sp>
    </p:spTree>
    <p:extLst>
      <p:ext uri="{BB962C8B-B14F-4D97-AF65-F5344CB8AC3E}">
        <p14:creationId xmlns="" xmlns:p14="http://schemas.microsoft.com/office/powerpoint/2010/main" val="30211358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基类对象指针与派生类对象指针</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8756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两个</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不同类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类对象的指针</a:t>
            </a:r>
            <a:r>
              <a:rPr lang="zh-CN" altLang="en-US" dirty="0">
                <a:solidFill>
                  <a:srgbClr val="000000"/>
                </a:solidFill>
                <a:ea typeface="宋体" panose="02010600030101010101" pitchFamily="2" charset="-122"/>
              </a:rPr>
              <a:t>一般</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互相赋值</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1656000"/>
            <a:ext cx="7443800" cy="39518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若指针指向的两个对象</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具有公共继承关系</a:t>
            </a:r>
            <a:r>
              <a:rPr lang="zh-CN" altLang="en-US" dirty="0">
                <a:solidFill>
                  <a:srgbClr val="000000"/>
                </a:solidFill>
                <a:ea typeface="宋体" panose="02010600030101010101" pitchFamily="2" charset="-122"/>
              </a:rPr>
              <a:t>，则</a:t>
            </a:r>
            <a:r>
              <a:rPr lang="en-US" altLang="zh-CN"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派生类对象指针</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或引用</a:t>
            </a:r>
            <a:r>
              <a:rPr lang="en-US" altLang="zh-CN" dirty="0">
                <a:solidFill>
                  <a:srgbClr val="000000"/>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可以赋值给</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基类对象指针</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或引用</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，反之则不然。此时被赋值的基类对象指针</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只能访问基类的公有成员</a:t>
            </a:r>
            <a:r>
              <a:rPr lang="zh-CN" altLang="en-US" dirty="0">
                <a:solidFill>
                  <a:srgbClr val="000000"/>
                </a:solidFill>
                <a:ea typeface="宋体" panose="02010600030101010101" pitchFamily="2" charset="-122"/>
              </a:rPr>
              <a:t>，而不能访问派生类中新增的成员。</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可用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类型转换运算符</a:t>
            </a:r>
            <a:r>
              <a:rPr lang="zh-CN" altLang="en-US" dirty="0">
                <a:solidFill>
                  <a:srgbClr val="000000"/>
                </a:solidFill>
                <a:ea typeface="宋体" panose="02010600030101010101" pitchFamily="2" charset="-122"/>
              </a:rPr>
              <a:t>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指针显式转换为指向</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的指针</a:t>
            </a:r>
            <a:r>
              <a:rPr lang="zh-CN" altLang="en-US" dirty="0">
                <a:solidFill>
                  <a:srgbClr val="000000"/>
                </a:solidFill>
                <a:ea typeface="宋体" panose="02010600030101010101" pitchFamily="2" charset="-122"/>
              </a:rPr>
              <a:t>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访问派生类的公有成员</a:t>
            </a:r>
            <a:r>
              <a:rPr lang="zh-CN" altLang="en-US" dirty="0">
                <a:solidFill>
                  <a:srgbClr val="000000"/>
                </a:solidFill>
                <a:ea typeface="宋体" panose="02010600030101010101" pitchFamily="2" charset="-122"/>
              </a:rPr>
              <a:t>。</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79500" y="2083300"/>
            <a:ext cx="7507300" cy="529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则：</a:t>
            </a:r>
          </a:p>
        </p:txBody>
      </p:sp>
      <p:sp>
        <p:nvSpPr>
          <p:cNvPr id="7" name="AutoShape 52"/>
          <p:cNvSpPr>
            <a:spLocks noChangeArrowheads="1"/>
          </p:cNvSpPr>
          <p:nvPr/>
        </p:nvSpPr>
        <p:spPr bwMode="gray">
          <a:xfrm>
            <a:off x="1137300" y="1129800"/>
            <a:ext cx="8006700" cy="851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point,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&amp;point;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//point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为基类对象</a:t>
            </a:r>
          </a:p>
          <a:p>
            <a:pPr marL="0" lvl="1" indent="0">
              <a:lnSpc>
                <a:spcPct val="110000"/>
              </a:lnSpc>
              <a:spcBef>
                <a:spcPct val="0"/>
              </a:spcBef>
              <a:buClrTx/>
              <a:buSzTx/>
              <a:buNone/>
            </a:pP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circle,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&amp;circle;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//circle</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为派生类对象</a:t>
            </a:r>
          </a:p>
        </p:txBody>
      </p:sp>
      <p:sp>
        <p:nvSpPr>
          <p:cNvPr id="9" name="AutoShape 52"/>
          <p:cNvSpPr>
            <a:spLocks noChangeArrowheads="1"/>
          </p:cNvSpPr>
          <p:nvPr/>
        </p:nvSpPr>
        <p:spPr bwMode="gray">
          <a:xfrm>
            <a:off x="1251600" y="2616200"/>
            <a:ext cx="7257400" cy="3327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//ok</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，派生类对象指针赋给基类对象指针</a:t>
            </a:r>
          </a:p>
          <a:p>
            <a:pPr marL="0" lvl="1" indent="0">
              <a:lnSpc>
                <a:spcPct val="110000"/>
              </a:lnSpc>
              <a:spcBef>
                <a:spcPct val="0"/>
              </a:spcBef>
              <a:buClrTx/>
              <a:buSzTx/>
              <a:buNone/>
            </a:pP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//error</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，基类对象不能直接赋给派生类对象</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printCircle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        //error, </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基类指针不能调用派生类成员函数</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p_point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printCircle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//ok,</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基类指针转换后可调用派生类成员函数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92000"/>
            <a:ext cx="7400679"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如果在定义一个</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chemeClr val="tx1"/>
                </a:solidFill>
                <a:ea typeface="宋体" panose="02010600030101010101" pitchFamily="2" charset="-122"/>
              </a:rPr>
              <a:t>时，该派生类</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继承</a:t>
            </a:r>
            <a:r>
              <a:rPr lang="zh-CN" altLang="en-US" sz="2800" dirty="0">
                <a:solidFill>
                  <a:schemeClr val="tx1"/>
                </a:solidFill>
                <a:ea typeface="宋体" panose="02010600030101010101" pitchFamily="2" charset="-122"/>
              </a:rPr>
              <a:t>了</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2</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个或</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2</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个以上基类</a:t>
            </a:r>
            <a:r>
              <a:rPr lang="zh-CN" altLang="en-US" sz="2800" dirty="0">
                <a:solidFill>
                  <a:schemeClr val="tx1"/>
                </a:solidFill>
                <a:ea typeface="宋体" panose="02010600030101010101" pitchFamily="2" charset="-122"/>
              </a:rPr>
              <a:t>的特征，那么这种继承关系就称为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多重继承</a:t>
            </a:r>
            <a:r>
              <a:rPr lang="zh-CN" altLang="en-US" sz="2800" dirty="0">
                <a:solidFill>
                  <a:schemeClr val="tx1"/>
                </a:solidFill>
                <a:ea typeface="宋体" panose="02010600030101010101" pitchFamily="2" charset="-122"/>
              </a:rPr>
              <a:t>。例如： </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itchFamily="2" charset="-122"/>
                <a:ea typeface="宋体" pitchFamily="2" charset="-122"/>
                <a:cs typeface="黑体"/>
              </a:rPr>
              <a:t>二、多重继承</a:t>
            </a:r>
            <a:endParaRPr sz="3600" dirty="0">
              <a:solidFill>
                <a:srgbClr val="002060"/>
              </a:solidFill>
              <a:latin typeface="宋体" pitchFamily="2" charset="-122"/>
              <a:ea typeface="宋体" pitchFamily="2" charset="-122"/>
              <a:cs typeface="黑体"/>
            </a:endParaRPr>
          </a:p>
        </p:txBody>
      </p:sp>
      <p:pic>
        <p:nvPicPr>
          <p:cNvPr id="7" name="Picture 4" descr="7"/>
          <p:cNvPicPr>
            <a:picLocks noChangeAspect="1" noChangeArrowheads="1"/>
          </p:cNvPicPr>
          <p:nvPr/>
        </p:nvPicPr>
        <p:blipFill>
          <a:blip r:embed="rId3" cstate="print"/>
          <a:srcRect/>
          <a:stretch>
            <a:fillRect/>
          </a:stretch>
        </p:blipFill>
        <p:spPr bwMode="auto">
          <a:xfrm>
            <a:off x="1362075" y="3528000"/>
            <a:ext cx="6822107" cy="1997075"/>
          </a:xfrm>
          <a:prstGeom prst="rect">
            <a:avLst/>
          </a:prstGeom>
          <a:noFill/>
          <a:ln w="9525">
            <a:noFill/>
            <a:miter lim="800000"/>
            <a:headEnd/>
            <a:tailEnd/>
          </a:ln>
        </p:spPr>
      </p:pic>
      <p:sp>
        <p:nvSpPr>
          <p:cNvPr id="6"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多重继承的定义</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79500"/>
            <a:ext cx="7400679"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格式为：</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413438" y="1800000"/>
            <a:ext cx="6955862" cy="3327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1&gt;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1&gt;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2&gt;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2&gt;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的数据成员</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的成员函数</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
        <p:nvSpPr>
          <p:cNvPr id="6" name="标题 5"/>
          <p:cNvSpPr>
            <a:spLocks noGrp="1"/>
          </p:cNvSpPr>
          <p:nvPr>
            <p:ph type="title"/>
          </p:nvPr>
        </p:nvSpPr>
        <p:spPr/>
        <p:txBody>
          <a:bodyPr/>
          <a:lstStyle/>
          <a:p>
            <a:r>
              <a:rPr lang="zh-CN" altLang="en-US" sz="3600" dirty="0">
                <a:latin typeface="宋体" panose="02010600030101010101" pitchFamily="2" charset="-122"/>
                <a:ea typeface="宋体" panose="02010600030101010101" pitchFamily="2" charset="-122"/>
              </a:rPr>
              <a:t>多重继承派生类的定义方法</a:t>
            </a:r>
          </a:p>
        </p:txBody>
      </p:sp>
      <p:sp>
        <p:nvSpPr>
          <p:cNvPr id="9" name="Rectangle 6"/>
          <p:cNvSpPr>
            <a:spLocks noChangeArrowheads="1"/>
          </p:cNvSpPr>
          <p:nvPr/>
        </p:nvSpPr>
        <p:spPr bwMode="auto">
          <a:xfrm>
            <a:off x="1432146" y="5292000"/>
            <a:ext cx="6429154" cy="1311128"/>
          </a:xfrm>
          <a:prstGeom prst="rect">
            <a:avLst/>
          </a:prstGeom>
          <a:solidFill>
            <a:srgbClr val="E1FFF7"/>
          </a:solidFill>
          <a:ln w="38100">
            <a:solidFill>
              <a:srgbClr val="008000"/>
            </a:solidFill>
            <a:miter lim="800000"/>
            <a:headEnd/>
            <a:tailEnd/>
          </a:ln>
        </p:spPr>
        <p:txBody>
          <a:bodyPr wrap="square">
            <a:spAutoFit/>
          </a:bodyPr>
          <a:lstStyle/>
          <a:p>
            <a:pPr marL="0" lvl="1">
              <a:lnSpc>
                <a:spcPct val="110000"/>
              </a:lnSpc>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例子：</a:t>
            </a:r>
          </a:p>
          <a:p>
            <a:pPr marL="0" lvl="1">
              <a:lnSpc>
                <a:spcPct val="110000"/>
              </a:lnSpc>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CStudentOnJob</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public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CStudent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a:lnSpc>
                <a:spcPct val="110000"/>
              </a:lnSpc>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public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CTeacher</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9049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7700"/>
            <a:ext cx="7875600" cy="9725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功能</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对继承成员初始化，对新加成员初始化。</a:t>
            </a:r>
          </a:p>
        </p:txBody>
      </p:sp>
      <p:sp>
        <p:nvSpPr>
          <p:cNvPr id="10" name="Rectangle 77"/>
          <p:cNvSpPr>
            <a:spLocks noChangeArrowheads="1"/>
          </p:cNvSpPr>
          <p:nvPr/>
        </p:nvSpPr>
        <p:spPr bwMode="auto">
          <a:xfrm>
            <a:off x="1116000" y="3047100"/>
            <a:ext cx="7443800" cy="25976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定义</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类似单重继承</a:t>
            </a:r>
            <a:r>
              <a:rPr lang="en-US" altLang="zh-CN"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当</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不带</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a:t>
            </a:r>
            <a:r>
              <a:rPr lang="zh-CN" altLang="en-US" dirty="0">
                <a:solidFill>
                  <a:srgbClr val="000000"/>
                </a:solidFill>
                <a:ea typeface="宋体" panose="02010600030101010101" pitchFamily="2" charset="-122"/>
              </a:rPr>
              <a:t>时，不必显式指明调用基类构造函数；</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当</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带</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a:t>
            </a:r>
            <a:r>
              <a:rPr lang="zh-CN" altLang="en-US" dirty="0">
                <a:solidFill>
                  <a:srgbClr val="000000"/>
                </a:solidFill>
                <a:ea typeface="宋体" panose="02010600030101010101" pitchFamily="2" charset="-122"/>
              </a:rPr>
              <a:t>时，必须显式指明调用基类构造函数；并由派生类构造函数的形式参数中为被调用的基类构造函数提供实参。</a:t>
            </a:r>
          </a:p>
        </p:txBody>
      </p:sp>
      <p:sp>
        <p:nvSpPr>
          <p:cNvPr id="7"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多重继承派生类的构造函数</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79500"/>
            <a:ext cx="7400679"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构造函数的格式为：</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413438" y="1828800"/>
            <a:ext cx="7311462" cy="29337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形参</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形参</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2(</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n(</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派生类成员初始化赋值语句；</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多重继承派生类的构造函数的执行</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94300"/>
            <a:ext cx="75962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先执行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基类的构造函数</a:t>
            </a:r>
            <a:r>
              <a:rPr lang="zh-CN" altLang="en-US" dirty="0">
                <a:solidFill>
                  <a:srgbClr val="000000"/>
                </a:solidFill>
                <a:ea typeface="宋体" panose="02010600030101010101" pitchFamily="2" charset="-122"/>
              </a:rPr>
              <a:t>，再调用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派生类构造函数</a:t>
            </a:r>
            <a:r>
              <a:rPr lang="zh-CN" altLang="en-US" dirty="0">
                <a:solidFill>
                  <a:srgbClr val="000000"/>
                </a:solidFill>
                <a:ea typeface="宋体" panose="02010600030101010101" pitchFamily="2" charset="-122"/>
              </a:rPr>
              <a:t>中新加入部分；</a:t>
            </a:r>
          </a:p>
        </p:txBody>
      </p:sp>
      <p:sp>
        <p:nvSpPr>
          <p:cNvPr id="10" name="Rectangle 77"/>
          <p:cNvSpPr>
            <a:spLocks noChangeArrowheads="1"/>
          </p:cNvSpPr>
          <p:nvPr/>
        </p:nvSpPr>
        <p:spPr bwMode="auto">
          <a:xfrm>
            <a:off x="1116000" y="2475600"/>
            <a:ext cx="7443800" cy="198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当有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多个</a:t>
            </a:r>
            <a:r>
              <a:rPr lang="zh-CN" altLang="en-US" dirty="0">
                <a:solidFill>
                  <a:srgbClr val="000000"/>
                </a:solidFill>
                <a:ea typeface="宋体" panose="02010600030101010101" pitchFamily="2" charset="-122"/>
              </a:rPr>
              <a:t>基类构造函数要执行时，按照派生类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定义时基类出现的次序</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从左到右</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执行；</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而不是派生类构造函数定义时基类构造函数出现的次序</a:t>
            </a:r>
            <a:r>
              <a:rPr lang="en-US" altLang="zh-CN"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02300"/>
            <a:ext cx="7875600" cy="9725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功能</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撤消派生类对象所占用的空间</a:t>
            </a:r>
          </a:p>
        </p:txBody>
      </p:sp>
      <p:sp>
        <p:nvSpPr>
          <p:cNvPr id="10" name="Rectangle 77"/>
          <p:cNvSpPr>
            <a:spLocks noChangeArrowheads="1"/>
          </p:cNvSpPr>
          <p:nvPr/>
        </p:nvSpPr>
        <p:spPr bwMode="auto">
          <a:xfrm>
            <a:off x="1116000" y="2945500"/>
            <a:ext cx="7443800" cy="1378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定义形式</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由于析构函数都不带参数，故不必显式指明如何调用基类的析构函数。</a:t>
            </a:r>
          </a:p>
        </p:txBody>
      </p:sp>
      <p:sp>
        <p:nvSpPr>
          <p:cNvPr id="7" name="Rectangle 77"/>
          <p:cNvSpPr>
            <a:spLocks noChangeArrowheads="1"/>
          </p:cNvSpPr>
          <p:nvPr/>
        </p:nvSpPr>
        <p:spPr bwMode="auto">
          <a:xfrm>
            <a:off x="1116000" y="4571100"/>
            <a:ext cx="7443800" cy="9725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执行次序</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与构造函数相反</a:t>
            </a:r>
          </a:p>
        </p:txBody>
      </p:sp>
      <p:sp>
        <p:nvSpPr>
          <p:cNvPr id="9"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多重继承派生类的析构函数</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84225" y="1721792"/>
            <a:ext cx="7596200" cy="2462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多重继承中，若派生类的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中有</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个或</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个以上基类</a:t>
            </a:r>
            <a:r>
              <a:rPr lang="zh-CN" altLang="en-US" dirty="0">
                <a:solidFill>
                  <a:srgbClr val="000000"/>
                </a:solidFill>
                <a:ea typeface="宋体" panose="02010600030101010101" pitchFamily="2" charset="-122"/>
              </a:rPr>
              <a:t>含有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相同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名字的成员</a:t>
            </a:r>
            <a:r>
              <a:rPr lang="zh-CN" altLang="en-US" dirty="0">
                <a:solidFill>
                  <a:srgbClr val="000000"/>
                </a:solidFill>
                <a:ea typeface="宋体" panose="02010600030101010101" pitchFamily="2" charset="-122"/>
              </a:rPr>
              <a:t>，在派生类中该名字就产生了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二义性</a:t>
            </a:r>
            <a:r>
              <a:rPr lang="zh-CN" altLang="en-US" dirty="0">
                <a:solidFill>
                  <a:srgbClr val="000000"/>
                </a:solidFill>
                <a:ea typeface="宋体" panose="02010600030101010101" pitchFamily="2" charset="-122"/>
              </a:rPr>
              <a:t>，使编译程序无法判断派生类对象在调用该名字时应调用哪个基类中的版本。</a:t>
            </a:r>
          </a:p>
        </p:txBody>
      </p:sp>
      <p:sp>
        <p:nvSpPr>
          <p:cNvPr id="5" name="object 2"/>
          <p:cNvSpPr txBox="1">
            <a:spLocks/>
          </p:cNvSpPr>
          <p:nvPr/>
        </p:nvSpPr>
        <p:spPr bwMode="auto">
          <a:xfrm>
            <a:off x="648000" y="0"/>
            <a:ext cx="8832329" cy="821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70169" rIns="0" bIns="0" numCol="1" rtlCol="0" anchor="ctr" anchorCtr="0" compatLnSpc="1">
            <a:prstTxWarp prst="textNoShape">
              <a:avLst/>
            </a:prstTxWarp>
            <a:spAutoFit/>
          </a:bodyPr>
          <a:lstStyle/>
          <a:p>
            <a:pPr marL="510540" marR="0" lvl="0" indent="0" algn="l" defTabSz="914400" rtl="0" eaLnBrk="0" fontAlgn="base" latinLnBrk="0" hangingPunct="0">
              <a:lnSpc>
                <a:spcPts val="4890"/>
              </a:lnSpc>
              <a:spcBef>
                <a:spcPct val="0"/>
              </a:spcBef>
              <a:spcAft>
                <a:spcPct val="0"/>
              </a:spcAft>
              <a:buClrTx/>
              <a:buSzTx/>
              <a:buFontTx/>
              <a:buNone/>
              <a:tabLst/>
              <a:defRPr/>
            </a:pPr>
            <a:r>
              <a:rPr lang="zh-CN" altLang="en-US" sz="3600" dirty="0">
                <a:solidFill>
                  <a:srgbClr val="002060"/>
                </a:solidFill>
                <a:latin typeface="宋体" pitchFamily="2" charset="-122"/>
                <a:ea typeface="宋体" pitchFamily="2" charset="-122"/>
                <a:cs typeface="黑体"/>
              </a:rPr>
              <a:t>三</a:t>
            </a:r>
            <a:r>
              <a:rPr kumimoji="0" lang="zh-CN" altLang="en-US" sz="3600" b="1" i="0" u="none" strike="noStrike" kern="1200" cap="none" spc="0" normalizeH="0" baseline="0" noProof="0" dirty="0">
                <a:ln>
                  <a:noFill/>
                </a:ln>
                <a:solidFill>
                  <a:srgbClr val="002060"/>
                </a:solidFill>
                <a:effectLst/>
                <a:uLnTx/>
                <a:uFillTx/>
                <a:latin typeface="宋体" pitchFamily="2" charset="-122"/>
                <a:ea typeface="宋体" pitchFamily="2" charset="-122"/>
                <a:cs typeface="黑体"/>
              </a:rPr>
              <a:t>、虚拟继承</a:t>
            </a:r>
          </a:p>
        </p:txBody>
      </p:sp>
      <p:sp>
        <p:nvSpPr>
          <p:cNvPr id="7" name="Rectangle 9"/>
          <p:cNvSpPr txBox="1">
            <a:spLocks noChangeArrowheads="1"/>
          </p:cNvSpPr>
          <p:nvPr/>
        </p:nvSpPr>
        <p:spPr bwMode="auto">
          <a:xfrm>
            <a:off x="1116000" y="1044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多重继承的二义性问题</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548199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00528"/>
            <a:ext cx="7418400" cy="1378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方法</a:t>
            </a:r>
            <a:r>
              <a:rPr lang="en-US" altLang="zh-CN" dirty="0">
                <a:solidFill>
                  <a:srgbClr val="000000"/>
                </a:solidFill>
                <a:ea typeface="宋体" panose="02010600030101010101" pitchFamily="2" charset="-122"/>
              </a:rPr>
              <a:t>1</a:t>
            </a:r>
            <a:r>
              <a:rPr lang="zh-CN" altLang="en-US" dirty="0">
                <a:solidFill>
                  <a:srgbClr val="000000"/>
                </a:solidFill>
                <a:ea typeface="宋体" panose="02010600030101010101" pitchFamily="2" charset="-122"/>
              </a:rPr>
              <a:t>：</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使用作用域运算符</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使用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作用域运算符</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0000"/>
                </a:solidFill>
                <a:ea typeface="宋体" panose="02010600030101010101" pitchFamily="2" charset="-122"/>
              </a:rPr>
              <a:t>指明所使用名字是哪个基类的作用域。 </a:t>
            </a:r>
          </a:p>
        </p:txBody>
      </p:sp>
      <p:sp>
        <p:nvSpPr>
          <p:cNvPr id="10" name="Rectangle 77"/>
          <p:cNvSpPr>
            <a:spLocks noChangeArrowheads="1"/>
          </p:cNvSpPr>
          <p:nvPr/>
        </p:nvSpPr>
        <p:spPr bwMode="auto">
          <a:xfrm>
            <a:off x="1116000" y="3276000"/>
            <a:ext cx="7812100" cy="2566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方法</a:t>
            </a:r>
            <a:r>
              <a:rPr lang="en-US" altLang="zh-CN" dirty="0">
                <a:solidFill>
                  <a:srgbClr val="000000"/>
                </a:solidFill>
                <a:ea typeface="宋体" panose="02010600030101010101" pitchFamily="2" charset="-122"/>
              </a:rPr>
              <a:t>2</a:t>
            </a:r>
            <a:r>
              <a:rPr lang="zh-CN" altLang="en-US" dirty="0">
                <a:solidFill>
                  <a:srgbClr val="000000"/>
                </a:solidFill>
                <a:ea typeface="宋体" panose="02010600030101010101" pitchFamily="2" charset="-122"/>
              </a:rPr>
              <a:t>：</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重定义有冲突的成员</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“重定义”的含义：函数名称相同，函数体不同；</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执行原则：编译调用派生类对象中的成员函数时，先查找派生类对象中有没有定义该成员，若有定义，就调用该成员，若找不到，再到其祖先类中去寻找，</a:t>
            </a:r>
            <a:r>
              <a:rPr lang="en-US" altLang="zh-CN" dirty="0">
                <a:solidFill>
                  <a:srgbClr val="000000"/>
                </a:solidFill>
                <a:ea typeface="宋体" panose="02010600030101010101" pitchFamily="2" charset="-122"/>
              </a:rPr>
              <a:t>……</a:t>
            </a:r>
          </a:p>
        </p:txBody>
      </p:sp>
      <p:sp>
        <p:nvSpPr>
          <p:cNvPr id="7" name="Rectangle 9"/>
          <p:cNvSpPr txBox="1">
            <a:spLocks noChangeArrowheads="1"/>
          </p:cNvSpPr>
          <p:nvPr/>
        </p:nvSpPr>
        <p:spPr bwMode="auto">
          <a:xfrm>
            <a:off x="1116000" y="1044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解决二义性的方法</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20000"/>
            <a:ext cx="7400679"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单继承派生类的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定义格式</a:t>
            </a:r>
            <a:r>
              <a:rPr lang="zh-CN" altLang="en-US" sz="2800" dirty="0">
                <a:solidFill>
                  <a:schemeClr val="tx1"/>
                </a:solidFill>
                <a:ea typeface="宋体" panose="02010600030101010101" pitchFamily="2" charset="-122"/>
              </a:rPr>
              <a:t>为：</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40466" y="63963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413438" y="2268000"/>
            <a:ext cx="6473262" cy="2235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class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新增加</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的数据成员</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新增加</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的成员函数</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endPar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14" name="Rectangle 77"/>
          <p:cNvSpPr>
            <a:spLocks noChangeArrowheads="1"/>
          </p:cNvSpPr>
          <p:nvPr/>
        </p:nvSpPr>
        <p:spPr bwMode="auto">
          <a:xfrm>
            <a:off x="1116000" y="4824000"/>
            <a:ext cx="7354900"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zh-CN" altLang="en-US" sz="2800" dirty="0">
                <a:solidFill>
                  <a:schemeClr val="tx1"/>
                </a:solidFill>
                <a:ea typeface="宋体" panose="02010600030101010101" pitchFamily="2" charset="-122"/>
              </a:rPr>
              <a:t>，也称为派生类型，包括</a:t>
            </a:r>
            <a:r>
              <a:rPr lang="en-US" altLang="zh-CN" sz="28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 </a:t>
            </a:r>
          </a:p>
          <a:p>
            <a:pPr lvl="1">
              <a:lnSpc>
                <a:spcPct val="110000"/>
              </a:lnSpc>
              <a:spcBef>
                <a:spcPct val="0"/>
              </a:spcBef>
              <a:buSzTx/>
              <a:buFont typeface="Wingdings" pitchFamily="2" charset="2"/>
              <a:buChar char="Ø"/>
            </a:pPr>
            <a:r>
              <a:rPr lang="en-US" altLang="zh-CN" sz="2400" dirty="0">
                <a:latin typeface="Arial" charset="0"/>
                <a:ea typeface="楷体" pitchFamily="49" charset="-122"/>
                <a:cs typeface="Times New Roman" pitchFamily="18" charset="0"/>
              </a:rPr>
              <a:t>public(</a:t>
            </a:r>
            <a:r>
              <a:rPr lang="zh-CN" altLang="en-US" sz="2400" dirty="0">
                <a:latin typeface="Arial" charset="0"/>
                <a:ea typeface="楷体" pitchFamily="49" charset="-122"/>
                <a:cs typeface="Times New Roman" pitchFamily="18" charset="0"/>
              </a:rPr>
              <a:t>公有继承)</a:t>
            </a:r>
            <a:endParaRPr lang="en-US" altLang="zh-CN" sz="2400" dirty="0">
              <a:latin typeface="Arial" charset="0"/>
              <a:ea typeface="楷体" pitchFamily="49" charset="-122"/>
              <a:cs typeface="Times New Roman" pitchFamily="18" charset="0"/>
            </a:endParaRPr>
          </a:p>
          <a:p>
            <a:pPr lvl="1">
              <a:lnSpc>
                <a:spcPct val="110000"/>
              </a:lnSpc>
              <a:spcBef>
                <a:spcPct val="0"/>
              </a:spcBef>
              <a:buSzTx/>
              <a:buFont typeface="Wingdings" pitchFamily="2" charset="2"/>
              <a:buChar char="Ø"/>
            </a:pPr>
            <a:r>
              <a:rPr lang="en-US" altLang="zh-CN" sz="2400" dirty="0">
                <a:latin typeface="Arial" charset="0"/>
                <a:ea typeface="楷体" pitchFamily="49" charset="-122"/>
                <a:cs typeface="Times New Roman" pitchFamily="18" charset="0"/>
              </a:rPr>
              <a:t>protected(</a:t>
            </a:r>
            <a:r>
              <a:rPr lang="zh-CN" altLang="en-US" sz="2400" dirty="0">
                <a:latin typeface="Arial" charset="0"/>
                <a:ea typeface="楷体" pitchFamily="49" charset="-122"/>
                <a:cs typeface="Times New Roman" pitchFamily="18" charset="0"/>
              </a:rPr>
              <a:t>保护继承)</a:t>
            </a:r>
            <a:endParaRPr lang="en-US" altLang="zh-CN" sz="2400" dirty="0">
              <a:latin typeface="Arial" charset="0"/>
              <a:ea typeface="楷体" pitchFamily="49" charset="-122"/>
              <a:cs typeface="Times New Roman" pitchFamily="18" charset="0"/>
            </a:endParaRPr>
          </a:p>
          <a:p>
            <a:pPr lvl="1">
              <a:lnSpc>
                <a:spcPct val="110000"/>
              </a:lnSpc>
              <a:spcBef>
                <a:spcPct val="0"/>
              </a:spcBef>
              <a:buSzTx/>
              <a:buFont typeface="Wingdings" pitchFamily="2" charset="2"/>
              <a:buChar char="Ø"/>
            </a:pPr>
            <a:r>
              <a:rPr lang="en-US" altLang="zh-CN" sz="2400" dirty="0">
                <a:latin typeface="Arial" charset="0"/>
                <a:ea typeface="楷体" pitchFamily="49" charset="-122"/>
                <a:cs typeface="Times New Roman" pitchFamily="18" charset="0"/>
              </a:rPr>
              <a:t>private(</a:t>
            </a:r>
            <a:r>
              <a:rPr lang="zh-CN" altLang="en-US" sz="2400" dirty="0">
                <a:latin typeface="Arial" charset="0"/>
                <a:ea typeface="楷体" pitchFamily="49" charset="-122"/>
                <a:cs typeface="Times New Roman" pitchFamily="18" charset="0"/>
              </a:rPr>
              <a:t>私有继承)：</a:t>
            </a:r>
            <a:r>
              <a:rPr lang="zh-CN" altLang="en-US" sz="2400" dirty="0">
                <a:solidFill>
                  <a:srgbClr val="C00000"/>
                </a:solidFill>
                <a:effectLst>
                  <a:outerShdw blurRad="38100" dist="38100" dir="2700000" algn="tl">
                    <a:srgbClr val="000000">
                      <a:alpha val="43137"/>
                    </a:srgbClr>
                  </a:outerShdw>
                </a:effectLst>
                <a:latin typeface="Arial" charset="0"/>
                <a:ea typeface="楷体" pitchFamily="49" charset="-122"/>
                <a:cs typeface="Times New Roman" pitchFamily="18" charset="0"/>
              </a:rPr>
              <a:t>默认类型</a:t>
            </a:r>
            <a:endParaRPr lang="en-US" altLang="zh-CN" sz="2400" dirty="0">
              <a:solidFill>
                <a:srgbClr val="C00000"/>
              </a:solidFill>
              <a:effectLst>
                <a:outerShdw blurRad="38100" dist="38100" dir="2700000" algn="tl">
                  <a:srgbClr val="000000">
                    <a:alpha val="43137"/>
                  </a:srgbClr>
                </a:outerShdw>
              </a:effectLst>
              <a:latin typeface="Arial" charset="0"/>
              <a:ea typeface="楷体" pitchFamily="49" charset="-122"/>
              <a:cs typeface="Times New Roman" pitchFamily="18" charset="0"/>
            </a:endParaRPr>
          </a:p>
        </p:txBody>
      </p:sp>
      <p:sp>
        <p:nvSpPr>
          <p:cNvPr id="11" name="Rectangle 9"/>
          <p:cNvSpPr txBox="1">
            <a:spLocks noChangeArrowheads="1"/>
          </p:cNvSpPr>
          <p:nvPr/>
        </p:nvSpPr>
        <p:spPr bwMode="auto">
          <a:xfrm>
            <a:off x="1080000" y="1008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派生类的定义方法 </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
        <p:nvSpPr>
          <p:cNvPr id="12" name="object 2"/>
          <p:cNvSpPr txBox="1">
            <a:spLocks noGrp="1"/>
          </p:cNvSpPr>
          <p:nvPr>
            <p:ph type="title"/>
          </p:nvPr>
        </p:nvSpPr>
        <p:spPr>
          <a:xfrm>
            <a:off x="1080000" y="0"/>
            <a:ext cx="8832329" cy="826805"/>
          </a:xfrm>
          <a:prstGeom prst="rect">
            <a:avLst/>
          </a:prstGeom>
        </p:spPr>
        <p:txBody>
          <a:bodyPr vert="horz" wrap="square" lIns="0" tIns="270169" rIns="0" bIns="0" rtlCol="0">
            <a:spAutoFit/>
          </a:bodyPr>
          <a:lstStyle/>
          <a:p>
            <a:r>
              <a:rPr lang="zh-CN" altLang="en-US" sz="3600" dirty="0">
                <a:ea typeface="宋体" charset="-122"/>
              </a:rPr>
              <a:t>一、单继承</a:t>
            </a:r>
            <a:endParaRPr lang="en-US" altLang="zh-CN" sz="3600" dirty="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56000"/>
            <a:ext cx="7634300" cy="25628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en-US" altLang="zh-CN" dirty="0">
                <a:solidFill>
                  <a:srgbClr val="000000"/>
                </a:solidFill>
                <a:ea typeface="宋体" panose="02010600030101010101" pitchFamily="2" charset="-122"/>
              </a:rPr>
              <a:t>C++</a:t>
            </a:r>
            <a:r>
              <a:rPr lang="zh-CN" altLang="en-US" dirty="0">
                <a:solidFill>
                  <a:srgbClr val="000000"/>
                </a:solidFill>
                <a:ea typeface="宋体" panose="02010600030101010101" pitchFamily="2" charset="-122"/>
              </a:rPr>
              <a:t>关于重复继承的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基本规则</a:t>
            </a:r>
          </a:p>
          <a:p>
            <a:pPr marL="857250" lvl="2" indent="-457200">
              <a:lnSpc>
                <a:spcPct val="110000"/>
              </a:lnSpc>
              <a:spcBef>
                <a:spcPct val="0"/>
              </a:spcBef>
              <a:buClrTx/>
              <a:buFont typeface="+mj-lt"/>
              <a:buAutoNum type="arabicPeriod"/>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一个类必须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完全定义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后才可以作为基类</a:t>
            </a:r>
            <a:r>
              <a:rPr lang="zh-CN" altLang="en-US" dirty="0">
                <a:solidFill>
                  <a:srgbClr val="000000"/>
                </a:solidFill>
                <a:ea typeface="宋体" panose="02010600030101010101" pitchFamily="2" charset="-122"/>
              </a:rPr>
              <a:t>－－无法直接或间接让一个类继承自己（不能递归）。</a:t>
            </a:r>
          </a:p>
          <a:p>
            <a:pPr marL="857250" lvl="2" indent="-457200">
              <a:lnSpc>
                <a:spcPct val="110000"/>
              </a:lnSpc>
              <a:spcBef>
                <a:spcPct val="0"/>
              </a:spcBef>
              <a:buClrTx/>
              <a:buFont typeface="+mj-lt"/>
              <a:buAutoNum type="arabicPeriod"/>
            </a:pPr>
            <a:r>
              <a:rPr lang="zh-CN" altLang="en-US" dirty="0">
                <a:solidFill>
                  <a:srgbClr val="000000"/>
                </a:solidFill>
                <a:ea typeface="宋体" panose="02010600030101010101" pitchFamily="2" charset="-122"/>
              </a:rPr>
              <a:t>如果</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所有派生类都是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间接</a:t>
            </a:r>
            <a:r>
              <a:rPr lang="zh-CN" altLang="en-US" dirty="0">
                <a:solidFill>
                  <a:srgbClr val="000000"/>
                </a:solidFill>
                <a:ea typeface="宋体" panose="02010600030101010101" pitchFamily="2" charset="-122"/>
              </a:rPr>
              <a:t>，那么一个类可以从某个祖先类派生出</a:t>
            </a:r>
            <a:r>
              <a:rPr lang="en-US" altLang="zh-CN" dirty="0">
                <a:solidFill>
                  <a:srgbClr val="000000"/>
                </a:solidFill>
                <a:ea typeface="宋体" panose="02010600030101010101" pitchFamily="2" charset="-122"/>
              </a:rPr>
              <a:t>2</a:t>
            </a:r>
            <a:r>
              <a:rPr lang="zh-CN" altLang="en-US" dirty="0">
                <a:solidFill>
                  <a:srgbClr val="000000"/>
                </a:solidFill>
                <a:ea typeface="宋体" panose="02010600030101010101" pitchFamily="2" charset="-122"/>
              </a:rPr>
              <a:t>次甚至多次：</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允许通过</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间接形式</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重复继承某个祖先类</a:t>
            </a:r>
            <a:r>
              <a:rPr lang="zh-CN" altLang="en-US" dirty="0">
                <a:solidFill>
                  <a:srgbClr val="000000"/>
                </a:solidFill>
                <a:ea typeface="宋体" panose="02010600030101010101" pitchFamily="2" charset="-122"/>
              </a:rPr>
              <a:t>，典型形式如下：</a:t>
            </a:r>
          </a:p>
        </p:txBody>
      </p:sp>
      <p:sp>
        <p:nvSpPr>
          <p:cNvPr id="7" name="Rectangle 9"/>
          <p:cNvSpPr txBox="1">
            <a:spLocks noChangeArrowheads="1"/>
          </p:cNvSpPr>
          <p:nvPr/>
        </p:nvSpPr>
        <p:spPr bwMode="auto">
          <a:xfrm>
            <a:off x="1116000" y="1008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重复继承</a:t>
            </a:r>
          </a:p>
          <a:p>
            <a:pPr marL="0" indent="0" eaLnBrk="1" hangingPunct="1">
              <a:buClr>
                <a:schemeClr val="accent2"/>
              </a:buClr>
              <a:buNone/>
            </a:pPr>
            <a:endParaRPr lang="en-US" altLang="zh-CN" sz="3000" dirty="0">
              <a:ea typeface="宋体" panose="02010600030101010101" pitchFamily="2" charset="-122"/>
            </a:endParaRPr>
          </a:p>
        </p:txBody>
      </p:sp>
      <p:pic>
        <p:nvPicPr>
          <p:cNvPr id="2" name="图片 1">
            <a:extLst>
              <a:ext uri="{FF2B5EF4-FFF2-40B4-BE49-F238E27FC236}">
                <a16:creationId xmlns="" xmlns:a16="http://schemas.microsoft.com/office/drawing/2014/main" id="{466DBD6F-1A5E-49D3-ABBB-239315C49FAC}"/>
              </a:ext>
            </a:extLst>
          </p:cNvPr>
          <p:cNvPicPr>
            <a:picLocks noChangeAspect="1"/>
          </p:cNvPicPr>
          <p:nvPr/>
        </p:nvPicPr>
        <p:blipFill>
          <a:blip r:embed="rId3" cstate="print"/>
          <a:stretch>
            <a:fillRect/>
          </a:stretch>
        </p:blipFill>
        <p:spPr>
          <a:xfrm>
            <a:off x="2352113" y="4476041"/>
            <a:ext cx="4664799" cy="2026359"/>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重复继承的二义性</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68900"/>
            <a:ext cx="74184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重复继承：一个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次或</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次以上</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继承同一个基类</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2484000"/>
            <a:ext cx="7812100" cy="9725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重复继承的二义性问题</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当不加特别声明时，出现二义性问题。</a:t>
            </a:r>
          </a:p>
        </p:txBody>
      </p:sp>
      <p:pic>
        <p:nvPicPr>
          <p:cNvPr id="2" name="图片 1">
            <a:extLst>
              <a:ext uri="{FF2B5EF4-FFF2-40B4-BE49-F238E27FC236}">
                <a16:creationId xmlns="" xmlns:a16="http://schemas.microsoft.com/office/drawing/2014/main" id="{D7DCAB86-F3ED-45CC-9171-88258C2210E2}"/>
              </a:ext>
            </a:extLst>
          </p:cNvPr>
          <p:cNvPicPr>
            <a:picLocks noChangeAspect="1"/>
          </p:cNvPicPr>
          <p:nvPr/>
        </p:nvPicPr>
        <p:blipFill>
          <a:blip r:embed="rId3" cstate="print"/>
          <a:stretch>
            <a:fillRect/>
          </a:stretch>
        </p:blipFill>
        <p:spPr>
          <a:xfrm>
            <a:off x="999628" y="3686532"/>
            <a:ext cx="7651143" cy="126198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8000"/>
            <a:ext cx="75073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在从基类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a:t>
            </a:r>
            <a:r>
              <a:rPr lang="zh-CN" altLang="en-US" dirty="0">
                <a:solidFill>
                  <a:srgbClr val="000000"/>
                </a:solidFill>
                <a:ea typeface="宋体" panose="02010600030101010101" pitchFamily="2" charset="-122"/>
              </a:rPr>
              <a:t>新的类时，将这个基类用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virtual</a:t>
            </a:r>
            <a:r>
              <a:rPr lang="zh-CN" altLang="en-US" dirty="0">
                <a:solidFill>
                  <a:srgbClr val="000000"/>
                </a:solidFill>
                <a:ea typeface="宋体" panose="02010600030101010101" pitchFamily="2" charset="-122"/>
              </a:rPr>
              <a:t>关键字说明为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虚基类</a:t>
            </a:r>
            <a:r>
              <a:rPr lang="zh-CN" altLang="en-US" dirty="0">
                <a:solidFill>
                  <a:srgbClr val="000000"/>
                </a:solidFill>
                <a:ea typeface="宋体" panose="02010600030101010101" pitchFamily="2" charset="-122"/>
              </a:rPr>
              <a:t>。例如：</a:t>
            </a:r>
          </a:p>
        </p:txBody>
      </p:sp>
      <p:sp>
        <p:nvSpPr>
          <p:cNvPr id="10" name="Rectangle 77"/>
          <p:cNvSpPr>
            <a:spLocks noChangeArrowheads="1"/>
          </p:cNvSpPr>
          <p:nvPr/>
        </p:nvSpPr>
        <p:spPr bwMode="auto">
          <a:xfrm>
            <a:off x="1116000" y="3996000"/>
            <a:ext cx="7507300"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虚基类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作用</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如某个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被声明为虚基类时，那么在被</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重复继承</a:t>
            </a:r>
            <a:r>
              <a:rPr lang="zh-CN" altLang="en-US" dirty="0">
                <a:solidFill>
                  <a:srgbClr val="000000"/>
                </a:solidFill>
                <a:ea typeface="宋体" panose="02010600030101010101" pitchFamily="2" charset="-122"/>
              </a:rPr>
              <a:t>时，在派生类对象实例中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只存储一个副本</a:t>
            </a:r>
            <a:r>
              <a:rPr lang="zh-CN" altLang="en-US" dirty="0">
                <a:solidFill>
                  <a:srgbClr val="000000"/>
                </a:solidFill>
                <a:ea typeface="宋体" panose="02010600030101010101" pitchFamily="2" charset="-122"/>
              </a:rPr>
              <a:t>（若不声明为虚基类，就会出现多个副本）。</a:t>
            </a:r>
          </a:p>
        </p:txBody>
      </p:sp>
      <p:sp>
        <p:nvSpPr>
          <p:cNvPr id="9" name="AutoShape 52"/>
          <p:cNvSpPr>
            <a:spLocks noChangeArrowheads="1"/>
          </p:cNvSpPr>
          <p:nvPr/>
        </p:nvSpPr>
        <p:spPr bwMode="gray">
          <a:xfrm>
            <a:off x="1584000" y="2857500"/>
            <a:ext cx="61938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class BASE1 :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public BASE</a:t>
            </a:r>
          </a:p>
        </p:txBody>
      </p:sp>
      <p:sp>
        <p:nvSpPr>
          <p:cNvPr id="8" name="Rectangle 9"/>
          <p:cNvSpPr txBox="1">
            <a:spLocks noChangeArrowheads="1"/>
          </p:cNvSpPr>
          <p:nvPr/>
        </p:nvSpPr>
        <p:spPr bwMode="auto">
          <a:xfrm>
            <a:off x="1116000" y="10842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4. </a:t>
            </a:r>
            <a:r>
              <a:rPr lang="zh-CN" altLang="en-US" dirty="0">
                <a:ea typeface="宋体" panose="02010600030101010101" pitchFamily="2" charset="-122"/>
              </a:rPr>
              <a:t>虚基类</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2775" y="401052"/>
            <a:ext cx="2501006" cy="646331"/>
          </a:xfrm>
          <a:prstGeom prst="rect">
            <a:avLst/>
          </a:prstGeom>
        </p:spPr>
        <p:txBody>
          <a:bodyPr wrap="none">
            <a:spAutoFit/>
          </a:bodyPr>
          <a:lstStyle/>
          <a:p>
            <a:r>
              <a:rPr lang="zh-CN" altLang="en-US" sz="3600" dirty="0">
                <a:solidFill>
                  <a:srgbClr val="002060"/>
                </a:solidFill>
                <a:ea typeface="宋体" charset="-122"/>
              </a:rPr>
              <a:t>虚基类举例</a:t>
            </a:r>
          </a:p>
        </p:txBody>
      </p:sp>
      <p:sp>
        <p:nvSpPr>
          <p:cNvPr id="4" name="Rectangle 6"/>
          <p:cNvSpPr>
            <a:spLocks noChangeArrowheads="1"/>
          </p:cNvSpPr>
          <p:nvPr/>
        </p:nvSpPr>
        <p:spPr bwMode="auto">
          <a:xfrm>
            <a:off x="606426" y="1063734"/>
            <a:ext cx="8537574" cy="3046988"/>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Cperson</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string name;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CStudent</a:t>
            </a:r>
            <a:r>
              <a:rPr lang="en-US" altLang="zh-CN" sz="2400" dirty="0">
                <a:solidFill>
                  <a:srgbClr val="C00000"/>
                </a:solidFill>
                <a:effectLst>
                  <a:outerShdw blurRad="38100" dist="38100" dir="2700000" algn="tl">
                    <a:srgbClr val="000000">
                      <a:alpha val="43137"/>
                    </a:srgbClr>
                  </a:outerShdw>
                </a:effectLst>
              </a:rPr>
              <a:t> : virtual public </a:t>
            </a:r>
            <a:r>
              <a:rPr lang="en-US" altLang="zh-CN" sz="2400" dirty="0" err="1">
                <a:solidFill>
                  <a:srgbClr val="C00000"/>
                </a:solidFill>
                <a:effectLst>
                  <a:outerShdw blurRad="38100" dist="38100" dir="2700000" algn="tl">
                    <a:srgbClr val="000000">
                      <a:alpha val="43137"/>
                    </a:srgbClr>
                  </a:outerShdw>
                </a:effectLst>
              </a:rPr>
              <a:t>CPerson</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int</a:t>
            </a:r>
            <a:r>
              <a:rPr lang="en-US" altLang="zh-CN" sz="2400" dirty="0">
                <a:solidFill>
                  <a:srgbClr val="0070C0"/>
                </a:solidFill>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stuNo</a:t>
            </a:r>
            <a:r>
              <a:rPr lang="en-US" altLang="zh-CN" sz="2400" dirty="0">
                <a:solidFill>
                  <a:srgbClr val="0070C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CTeacher</a:t>
            </a:r>
            <a:r>
              <a:rPr lang="en-US" altLang="zh-CN" sz="2400" dirty="0">
                <a:solidFill>
                  <a:srgbClr val="C00000"/>
                </a:solidFill>
                <a:effectLst>
                  <a:outerShdw blurRad="38100" dist="38100" dir="2700000" algn="tl">
                    <a:srgbClr val="000000">
                      <a:alpha val="43137"/>
                    </a:srgbClr>
                  </a:outerShdw>
                </a:effectLst>
              </a:rPr>
              <a:t> : virtual public </a:t>
            </a:r>
            <a:r>
              <a:rPr lang="en-US" altLang="zh-CN" sz="2400" dirty="0" err="1">
                <a:solidFill>
                  <a:srgbClr val="C00000"/>
                </a:solidFill>
                <a:effectLst>
                  <a:outerShdw blurRad="38100" dist="38100" dir="2700000" algn="tl">
                    <a:srgbClr val="000000">
                      <a:alpha val="43137"/>
                    </a:srgbClr>
                  </a:outerShdw>
                </a:effectLst>
              </a:rPr>
              <a:t>CPerson</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string title;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CStudentOnJob</a:t>
            </a:r>
            <a:r>
              <a:rPr lang="en-US" altLang="zh-CN" sz="2400" dirty="0">
                <a:solidFill>
                  <a:srgbClr val="C00000"/>
                </a:solidFill>
                <a:effectLst>
                  <a:outerShdw blurRad="38100" dist="38100" dir="2700000" algn="tl">
                    <a:srgbClr val="000000">
                      <a:alpha val="43137"/>
                    </a:srgbClr>
                  </a:outerShdw>
                </a:effectLst>
              </a:rPr>
              <a:t> : public </a:t>
            </a:r>
            <a:r>
              <a:rPr lang="en-US" altLang="zh-CN" sz="2400" dirty="0" err="1">
                <a:solidFill>
                  <a:srgbClr val="C00000"/>
                </a:solidFill>
                <a:effectLst>
                  <a:outerShdw blurRad="38100" dist="38100" dir="2700000" algn="tl">
                    <a:srgbClr val="000000">
                      <a:alpha val="43137"/>
                    </a:srgbClr>
                  </a:outerShdw>
                </a:effectLst>
              </a:rPr>
              <a:t>CStudent,public</a:t>
            </a:r>
            <a:r>
              <a:rPr lang="en-US" altLang="zh-CN" sz="2400" dirty="0">
                <a:solidFill>
                  <a:srgbClr val="C00000"/>
                </a:solidFill>
                <a:effectLst>
                  <a:outerShdw blurRad="38100" dist="38100" dir="2700000" algn="tl">
                    <a:srgbClr val="000000">
                      <a:alpha val="43137"/>
                    </a:srgbClr>
                  </a:outerShdw>
                </a:effectLst>
              </a:rPr>
              <a:t> </a:t>
            </a:r>
            <a:r>
              <a:rPr lang="en-US" altLang="zh-CN" sz="2400" dirty="0" err="1">
                <a:solidFill>
                  <a:srgbClr val="C00000"/>
                </a:solidFill>
                <a:effectLst>
                  <a:outerShdw blurRad="38100" dist="38100" dir="2700000" algn="tl">
                    <a:srgbClr val="000000">
                      <a:alpha val="43137"/>
                    </a:srgbClr>
                  </a:outerShdw>
                </a:effectLst>
              </a:rPr>
              <a:t>CTeacher</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string research;</a:t>
            </a: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775697" y="4174645"/>
            <a:ext cx="4228103" cy="2492990"/>
          </a:xfrm>
          <a:prstGeom prst="rect">
            <a:avLst/>
          </a:prstGeom>
          <a:solidFill>
            <a:srgbClr val="E1FFF7"/>
          </a:solidFill>
          <a:ln w="38100">
            <a:solidFill>
              <a:srgbClr val="008000"/>
            </a:solidFill>
            <a:miter lim="800000"/>
            <a:headEnd/>
            <a:tailEnd/>
          </a:ln>
        </p:spPr>
        <p:txBody>
          <a:bodyPr wrap="square">
            <a:spAutoFit/>
          </a:bodyPr>
          <a:lstStyle/>
          <a:p>
            <a:pPr marL="342900" indent="-342900" eaLnBrk="1" hangingPunct="1">
              <a:spcBef>
                <a:spcPct val="10000"/>
              </a:spcBef>
              <a:buClr>
                <a:srgbClr val="FF5050"/>
              </a:buClr>
              <a:defRPr/>
            </a:pPr>
            <a:r>
              <a:rPr lang="zh-CN" altLang="en-US" sz="2400" dirty="0">
                <a:solidFill>
                  <a:srgbClr val="000000"/>
                </a:solidFill>
                <a:effectLst>
                  <a:outerShdw blurRad="38100" dist="38100" dir="2700000" algn="tl">
                    <a:srgbClr val="000000">
                      <a:alpha val="43137"/>
                    </a:srgbClr>
                  </a:outerShdw>
                </a:effectLst>
                <a:latin typeface="+mn-ea"/>
              </a:rPr>
              <a:t>下面的访问不会出现二义性：</a:t>
            </a:r>
          </a:p>
          <a:p>
            <a:pPr marL="342900" indent="-342900" eaLnBrk="1" hangingPunct="1">
              <a:spcBef>
                <a:spcPct val="10000"/>
              </a:spcBef>
              <a:buClr>
                <a:srgbClr val="FF5050"/>
              </a:buClr>
              <a:defRPr/>
            </a:pPr>
            <a:r>
              <a:rPr lang="en-US" altLang="zh-CN" sz="2400" dirty="0" err="1">
                <a:solidFill>
                  <a:srgbClr val="000000"/>
                </a:solidFill>
                <a:effectLst>
                  <a:outerShdw blurRad="38100" dist="38100" dir="2700000" algn="tl">
                    <a:srgbClr val="000000">
                      <a:alpha val="43137"/>
                    </a:srgbClr>
                  </a:outerShdw>
                </a:effectLst>
                <a:latin typeface="+mn-ea"/>
              </a:rPr>
              <a:t>CStudentOnJob</a:t>
            </a:r>
            <a:r>
              <a:rPr lang="en-US" altLang="zh-CN" sz="2400" dirty="0">
                <a:solidFill>
                  <a:srgbClr val="000000"/>
                </a:solidFill>
                <a:effectLst>
                  <a:outerShdw blurRad="38100" dist="38100" dir="2700000" algn="tl">
                    <a:srgbClr val="000000">
                      <a:alpha val="43137"/>
                    </a:srgbClr>
                  </a:outerShdw>
                </a:effectLst>
                <a:latin typeface="+mn-ea"/>
              </a:rPr>
              <a:t>  </a:t>
            </a:r>
            <a:r>
              <a:rPr lang="en-US" altLang="zh-CN" sz="2400" dirty="0" err="1">
                <a:solidFill>
                  <a:srgbClr val="000000"/>
                </a:solidFill>
                <a:effectLst>
                  <a:outerShdw blurRad="38100" dist="38100" dir="2700000" algn="tl">
                    <a:srgbClr val="000000">
                      <a:alpha val="43137"/>
                    </a:srgbClr>
                  </a:outerShdw>
                </a:effectLst>
                <a:latin typeface="+mn-ea"/>
              </a:rPr>
              <a:t>stu</a:t>
            </a:r>
            <a:r>
              <a:rPr lang="en-US" altLang="zh-CN" sz="2400" dirty="0">
                <a:solidFill>
                  <a:srgbClr val="000000"/>
                </a:solidFill>
                <a:effectLst>
                  <a:outerShdw blurRad="38100" dist="38100" dir="2700000" algn="tl">
                    <a:srgbClr val="000000">
                      <a:alpha val="43137"/>
                    </a:srgbClr>
                  </a:outerShdw>
                </a:effectLst>
                <a:latin typeface="+mn-ea"/>
              </a:rPr>
              <a:t>;</a:t>
            </a:r>
          </a:p>
          <a:p>
            <a:pPr marL="342900" indent="-342900" eaLnBrk="1" hangingPunct="1">
              <a:spcBef>
                <a:spcPct val="10000"/>
              </a:spcBef>
              <a:buClr>
                <a:srgbClr val="FF5050"/>
              </a:buClr>
              <a:defRPr/>
            </a:pPr>
            <a:r>
              <a:rPr lang="en-US" altLang="zh-CN" sz="2400" dirty="0">
                <a:solidFill>
                  <a:srgbClr val="0070C0"/>
                </a:solidFill>
                <a:effectLst>
                  <a:outerShdw blurRad="38100" dist="38100" dir="2700000" algn="tl">
                    <a:srgbClr val="000000">
                      <a:alpha val="43137"/>
                    </a:srgbClr>
                  </a:outerShdw>
                </a:effectLst>
                <a:latin typeface="+mn-ea"/>
              </a:rPr>
              <a:t>stu.name=“</a:t>
            </a:r>
            <a:r>
              <a:rPr lang="en-US" altLang="zh-CN" sz="2400" dirty="0" err="1">
                <a:solidFill>
                  <a:srgbClr val="0070C0"/>
                </a:solidFill>
                <a:effectLst>
                  <a:outerShdw blurRad="38100" dist="38100" dir="2700000" algn="tl">
                    <a:srgbClr val="000000">
                      <a:alpha val="43137"/>
                    </a:srgbClr>
                  </a:outerShdw>
                </a:effectLst>
                <a:latin typeface="+mn-ea"/>
              </a:rPr>
              <a:t>chen</a:t>
            </a:r>
            <a:r>
              <a:rPr lang="en-US" altLang="zh-CN" sz="2400" dirty="0">
                <a:solidFill>
                  <a:srgbClr val="0070C0"/>
                </a:solidFill>
                <a:effectLst>
                  <a:outerShdw blurRad="38100" dist="38100" dir="2700000" algn="tl">
                    <a:srgbClr val="000000">
                      <a:alpha val="43137"/>
                    </a:srgbClr>
                  </a:outerShdw>
                </a:effectLst>
                <a:latin typeface="+mn-ea"/>
              </a:rPr>
              <a:t>”;</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mn-ea"/>
              </a:rPr>
              <a:t>//</a:t>
            </a:r>
            <a:r>
              <a:rPr lang="en-US" altLang="zh-CN" sz="2400" dirty="0" err="1">
                <a:solidFill>
                  <a:srgbClr val="000000"/>
                </a:solidFill>
                <a:effectLst>
                  <a:outerShdw blurRad="38100" dist="38100" dir="2700000" algn="tl">
                    <a:srgbClr val="000000">
                      <a:alpha val="43137"/>
                    </a:srgbClr>
                  </a:outerShdw>
                </a:effectLst>
                <a:latin typeface="+mn-ea"/>
              </a:rPr>
              <a:t>stu.CStudent</a:t>
            </a:r>
            <a:r>
              <a:rPr lang="en-US" altLang="zh-CN" sz="2400" dirty="0">
                <a:solidFill>
                  <a:srgbClr val="000000"/>
                </a:solidFill>
                <a:effectLst>
                  <a:outerShdw blurRad="38100" dist="38100" dir="2700000" algn="tl">
                    <a:srgbClr val="000000">
                      <a:alpha val="43137"/>
                    </a:srgbClr>
                  </a:outerShdw>
                </a:effectLst>
                <a:latin typeface="+mn-ea"/>
              </a:rPr>
              <a:t>::name;</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mn-ea"/>
              </a:rPr>
              <a:t>//</a:t>
            </a:r>
            <a:r>
              <a:rPr lang="en-US" altLang="zh-CN" sz="2400" dirty="0" err="1">
                <a:solidFill>
                  <a:srgbClr val="000000"/>
                </a:solidFill>
                <a:effectLst>
                  <a:outerShdw blurRad="38100" dist="38100" dir="2700000" algn="tl">
                    <a:srgbClr val="000000">
                      <a:alpha val="43137"/>
                    </a:srgbClr>
                  </a:outerShdw>
                </a:effectLst>
                <a:latin typeface="+mn-ea"/>
              </a:rPr>
              <a:t>stu.CTeacher</a:t>
            </a:r>
            <a:r>
              <a:rPr lang="en-US" altLang="zh-CN" sz="2400" dirty="0">
                <a:solidFill>
                  <a:srgbClr val="000000"/>
                </a:solidFill>
                <a:effectLst>
                  <a:outerShdw blurRad="38100" dist="38100" dir="2700000" algn="tl">
                    <a:srgbClr val="000000">
                      <a:alpha val="43137"/>
                    </a:srgbClr>
                  </a:outerShdw>
                </a:effectLst>
                <a:latin typeface="+mn-ea"/>
              </a:rPr>
              <a:t>::name;</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mn-ea"/>
              </a:rPr>
              <a:t>//</a:t>
            </a:r>
            <a:r>
              <a:rPr lang="en-US" altLang="zh-CN" sz="2400" dirty="0" err="1">
                <a:solidFill>
                  <a:srgbClr val="000000"/>
                </a:solidFill>
                <a:effectLst>
                  <a:outerShdw blurRad="38100" dist="38100" dir="2700000" algn="tl">
                    <a:srgbClr val="000000">
                      <a:alpha val="43137"/>
                    </a:srgbClr>
                  </a:outerShdw>
                </a:effectLst>
                <a:latin typeface="+mn-ea"/>
              </a:rPr>
              <a:t>stu.CPerson</a:t>
            </a:r>
            <a:r>
              <a:rPr lang="en-US" altLang="zh-CN" sz="2400" dirty="0">
                <a:solidFill>
                  <a:srgbClr val="000000"/>
                </a:solidFill>
                <a:effectLst>
                  <a:outerShdw blurRad="38100" dist="38100" dir="2700000" algn="tl">
                    <a:srgbClr val="000000">
                      <a:alpha val="43137"/>
                    </a:srgbClr>
                  </a:outerShdw>
                </a:effectLst>
                <a:latin typeface="+mn-ea"/>
              </a:rPr>
              <a:t>::name;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带有虚基类的派生类的构造函数</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先执行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的构造函数</a:t>
            </a:r>
            <a:r>
              <a:rPr lang="zh-CN" altLang="en-US" dirty="0">
                <a:solidFill>
                  <a:srgbClr val="000000"/>
                </a:solidFill>
                <a:ea typeface="宋体" panose="02010600030101010101" pitchFamily="2" charset="-122"/>
              </a:rPr>
              <a:t>，再执行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不是虚基类的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的构造函数</a:t>
            </a:r>
            <a:r>
              <a:rPr lang="zh-CN" altLang="en-US" dirty="0">
                <a:solidFill>
                  <a:srgbClr val="000000"/>
                </a:solidFill>
                <a:ea typeface="宋体" panose="02010600030101010101" pitchFamily="2" charset="-122"/>
              </a:rPr>
              <a:t>，最后执行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构造函数中新加入部分</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2678800"/>
            <a:ext cx="75073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若有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虚基类</a:t>
            </a:r>
            <a:r>
              <a:rPr lang="zh-CN" altLang="en-US" dirty="0">
                <a:solidFill>
                  <a:srgbClr val="000000"/>
                </a:solidFill>
                <a:ea typeface="宋体" panose="02010600030101010101" pitchFamily="2" charset="-122"/>
              </a:rPr>
              <a:t>时</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依</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派生类定义</a:t>
            </a:r>
            <a:r>
              <a:rPr lang="zh-CN" altLang="en-US" dirty="0">
                <a:solidFill>
                  <a:srgbClr val="000000"/>
                </a:solidFill>
                <a:ea typeface="宋体" panose="02010600030101010101" pitchFamily="2" charset="-122"/>
              </a:rPr>
              <a:t>时，虚基类出现次序从左至右地执行；</a:t>
            </a:r>
          </a:p>
        </p:txBody>
      </p:sp>
      <p:sp>
        <p:nvSpPr>
          <p:cNvPr id="8" name="Rectangle 77"/>
          <p:cNvSpPr>
            <a:spLocks noChangeArrowheads="1"/>
          </p:cNvSpPr>
          <p:nvPr/>
        </p:nvSpPr>
        <p:spPr bwMode="auto">
          <a:xfrm>
            <a:off x="1116000" y="3910700"/>
            <a:ext cx="75073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当有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非虚基类</a:t>
            </a:r>
            <a:r>
              <a:rPr lang="zh-CN" altLang="en-US" dirty="0">
                <a:solidFill>
                  <a:srgbClr val="000000"/>
                </a:solidFill>
                <a:ea typeface="宋体" panose="02010600030101010101" pitchFamily="2" charset="-122"/>
              </a:rPr>
              <a:t>时，也依</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派生类定义</a:t>
            </a:r>
            <a:r>
              <a:rPr lang="zh-CN" altLang="en-US" dirty="0">
                <a:solidFill>
                  <a:srgbClr val="000000"/>
                </a:solidFill>
                <a:ea typeface="宋体" panose="02010600030101010101" pitchFamily="2" charset="-122"/>
              </a:rPr>
              <a:t>时，基类出现次序，从左至右地执行；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48175" y="274052"/>
            <a:ext cx="6598281" cy="584775"/>
          </a:xfrm>
          <a:prstGeom prst="rect">
            <a:avLst/>
          </a:prstGeom>
        </p:spPr>
        <p:txBody>
          <a:bodyPr wrap="none">
            <a:spAutoFit/>
          </a:bodyPr>
          <a:lstStyle/>
          <a:p>
            <a:r>
              <a:rPr lang="en-US" altLang="zh-CN" sz="3200" dirty="0" err="1">
                <a:solidFill>
                  <a:srgbClr val="002060"/>
                </a:solidFill>
                <a:ea typeface="宋体" charset="-122"/>
              </a:rPr>
              <a:t>CStudentOnJob</a:t>
            </a:r>
            <a:r>
              <a:rPr lang="zh-CN" altLang="en-US" sz="3200" dirty="0">
                <a:solidFill>
                  <a:srgbClr val="002060"/>
                </a:solidFill>
                <a:ea typeface="宋体" charset="-122"/>
              </a:rPr>
              <a:t>构造函数的实现：</a:t>
            </a:r>
          </a:p>
        </p:txBody>
      </p:sp>
      <p:sp>
        <p:nvSpPr>
          <p:cNvPr id="4" name="Rectangle 6"/>
          <p:cNvSpPr>
            <a:spLocks noChangeArrowheads="1"/>
          </p:cNvSpPr>
          <p:nvPr/>
        </p:nvSpPr>
        <p:spPr bwMode="auto">
          <a:xfrm>
            <a:off x="1101726" y="1254234"/>
            <a:ext cx="7610474" cy="2677656"/>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err="1">
                <a:effectLst>
                  <a:outerShdw blurRad="38100" dist="38100" dir="2700000" algn="tl">
                    <a:srgbClr val="000000">
                      <a:alpha val="43137"/>
                    </a:srgbClr>
                  </a:outerShdw>
                </a:effectLst>
              </a:rPr>
              <a:t>CStudentOnJob</a:t>
            </a:r>
            <a:r>
              <a:rPr lang="en-US" altLang="zh-CN" sz="2400" dirty="0">
                <a:effectLst>
                  <a:outerShdw blurRad="38100" dist="38100" dir="2700000" algn="tl">
                    <a:srgbClr val="000000">
                      <a:alpha val="43137"/>
                    </a:srgbClr>
                  </a:outerShdw>
                </a:effectLst>
              </a:rPr>
              <a:t>(string _name, </a:t>
            </a:r>
            <a:r>
              <a:rPr lang="en-US" altLang="zh-CN" sz="2400" dirty="0" err="1">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_</a:t>
            </a:r>
            <a:r>
              <a:rPr lang="en-US" altLang="zh-CN" sz="2400" dirty="0" err="1">
                <a:effectLst>
                  <a:outerShdw blurRad="38100" dist="38100" dir="2700000" algn="tl">
                    <a:srgbClr val="000000">
                      <a:alpha val="43137"/>
                    </a:srgbClr>
                  </a:outerShdw>
                </a:effectLst>
              </a:rPr>
              <a:t>stuNo</a:t>
            </a:r>
            <a:r>
              <a:rPr lang="en-US" altLang="zh-CN" sz="2400" dirty="0">
                <a:effectLst>
                  <a:outerShdw blurRad="38100" dist="38100" dir="2700000" algn="tl">
                    <a:srgbClr val="000000">
                      <a:alpha val="43137"/>
                    </a:srgbClr>
                  </a:outerShdw>
                </a:effectLst>
              </a:rPr>
              <a:t>, string _title, string _research):</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C00000"/>
                </a:solidFill>
                <a:effectLst>
                  <a:outerShdw blurRad="38100" dist="38100" dir="2700000" algn="tl">
                    <a:srgbClr val="000000">
                      <a:alpha val="43137"/>
                    </a:srgbClr>
                  </a:outerShdw>
                </a:effectLst>
              </a:rPr>
              <a:t>CPerson</a:t>
            </a:r>
            <a:r>
              <a:rPr lang="en-US" altLang="zh-CN" sz="2400" dirty="0">
                <a:effectLst>
                  <a:outerShdw blurRad="38100" dist="38100" dir="2700000" algn="tl">
                    <a:srgbClr val="000000">
                      <a:alpha val="43137"/>
                    </a:srgbClr>
                  </a:outerShdw>
                </a:effectLst>
              </a:rPr>
              <a:t>(_name),</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CStudent</a:t>
            </a:r>
            <a:r>
              <a:rPr lang="en-US" altLang="zh-CN" sz="2400" dirty="0">
                <a:effectLst>
                  <a:outerShdw blurRad="38100" dist="38100" dir="2700000" algn="tl">
                    <a:srgbClr val="000000">
                      <a:alpha val="43137"/>
                    </a:srgbClr>
                  </a:outerShdw>
                </a:effectLst>
              </a:rPr>
              <a:t>(_name, _</a:t>
            </a:r>
            <a:r>
              <a:rPr lang="en-US" altLang="zh-CN" sz="2400" dirty="0" err="1">
                <a:effectLst>
                  <a:outerShdw blurRad="38100" dist="38100" dir="2700000" algn="tl">
                    <a:srgbClr val="000000">
                      <a:alpha val="43137"/>
                    </a:srgbClr>
                  </a:outerShdw>
                </a:effectLst>
              </a:rPr>
              <a:t>stuNo</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CTeacher</a:t>
            </a:r>
            <a:r>
              <a:rPr lang="en-US" altLang="zh-CN" sz="2400" dirty="0">
                <a:effectLst>
                  <a:outerShdw blurRad="38100" dist="38100" dir="2700000" algn="tl">
                    <a:srgbClr val="000000">
                      <a:alpha val="43137"/>
                    </a:srgbClr>
                  </a:outerShdw>
                </a:effectLst>
              </a:rPr>
              <a:t>(_name, _title),</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research</a:t>
            </a:r>
            <a:r>
              <a:rPr lang="en-US" altLang="zh-CN" sz="2400" dirty="0">
                <a:effectLst>
                  <a:outerShdw blurRad="38100" dist="38100" dir="2700000" algn="tl">
                    <a:srgbClr val="000000">
                      <a:alpha val="43137"/>
                    </a:srgbClr>
                  </a:outerShdw>
                </a:effectLst>
              </a:rPr>
              <a:t>(_research)</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CStudentOnJob</a:t>
            </a:r>
            <a:r>
              <a:rPr lang="en-US" altLang="zh-CN" sz="2400" dirty="0">
                <a:effectLst>
                  <a:outerShdw blurRad="38100" dist="38100" dir="2700000" algn="tl">
                    <a:srgbClr val="000000">
                      <a:alpha val="43137"/>
                    </a:srgbClr>
                  </a:outerShdw>
                </a:effectLst>
              </a:rPr>
              <a:t>  Constructor"&lt;&lt;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p>
        </p:txBody>
      </p:sp>
      <p:sp>
        <p:nvSpPr>
          <p:cNvPr id="5" name="Text Box 36"/>
          <p:cNvSpPr txBox="1">
            <a:spLocks noChangeArrowheads="1"/>
          </p:cNvSpPr>
          <p:nvPr/>
        </p:nvSpPr>
        <p:spPr bwMode="auto">
          <a:xfrm>
            <a:off x="1046895" y="4346206"/>
            <a:ext cx="7830405" cy="2086725"/>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构造方法执行过程：</a:t>
            </a:r>
            <a:endParaRPr lang="en-US" altLang="zh-CN" sz="2400" dirty="0">
              <a:solidFill>
                <a:srgbClr val="000000"/>
              </a:solidFill>
              <a:latin typeface="Times New Roman" pitchFamily="18" charset="0"/>
            </a:endParaRPr>
          </a:p>
          <a:p>
            <a:pPr marL="457200" indent="-457200" eaLnBrk="1" hangingPunct="1">
              <a:lnSpc>
                <a:spcPct val="90000"/>
              </a:lnSpc>
              <a:buFont typeface="+mj-lt"/>
              <a:buAutoNum type="arabicPeriod"/>
            </a:pPr>
            <a:r>
              <a:rPr lang="zh-CN" altLang="en-US" sz="2400" dirty="0">
                <a:solidFill>
                  <a:srgbClr val="000000"/>
                </a:solidFill>
                <a:latin typeface="Times New Roman" pitchFamily="18" charset="0"/>
              </a:rPr>
              <a:t>使用参数初始化</a:t>
            </a:r>
            <a:r>
              <a:rPr lang="en-US" altLang="zh-CN" sz="2400" dirty="0" err="1">
                <a:solidFill>
                  <a:srgbClr val="000000"/>
                </a:solidFill>
                <a:latin typeface="Times New Roman" pitchFamily="18" charset="0"/>
              </a:rPr>
              <a:t>Cperson</a:t>
            </a:r>
            <a:r>
              <a:rPr lang="zh-CN" altLang="en-US" sz="2400" dirty="0">
                <a:solidFill>
                  <a:srgbClr val="000000"/>
                </a:solidFill>
                <a:latin typeface="Times New Roman" pitchFamily="18" charset="0"/>
              </a:rPr>
              <a:t>部分；</a:t>
            </a:r>
          </a:p>
          <a:p>
            <a:pPr marL="457200" indent="-457200" eaLnBrk="1" hangingPunct="1">
              <a:lnSpc>
                <a:spcPct val="90000"/>
              </a:lnSpc>
              <a:buFont typeface="+mj-lt"/>
              <a:buAutoNum type="arabicPeriod"/>
            </a:pPr>
            <a:r>
              <a:rPr lang="zh-CN" altLang="en-US" sz="2400" dirty="0">
                <a:solidFill>
                  <a:srgbClr val="000000"/>
                </a:solidFill>
                <a:latin typeface="Times New Roman" pitchFamily="18" charset="0"/>
              </a:rPr>
              <a:t>构造</a:t>
            </a:r>
            <a:r>
              <a:rPr lang="en-US" altLang="zh-CN" sz="2400" dirty="0" err="1">
                <a:solidFill>
                  <a:srgbClr val="000000"/>
                </a:solidFill>
                <a:latin typeface="Times New Roman" pitchFamily="18" charset="0"/>
              </a:rPr>
              <a:t>CStudent</a:t>
            </a:r>
            <a:r>
              <a:rPr lang="zh-CN" altLang="en-US" sz="2400" dirty="0">
                <a:solidFill>
                  <a:srgbClr val="000000"/>
                </a:solidFill>
                <a:latin typeface="Times New Roman" pitchFamily="18" charset="0"/>
              </a:rPr>
              <a:t>部分，忽略</a:t>
            </a:r>
            <a:r>
              <a:rPr lang="en-US" altLang="zh-CN" sz="2400" dirty="0" err="1">
                <a:solidFill>
                  <a:srgbClr val="000000"/>
                </a:solidFill>
                <a:latin typeface="Times New Roman" pitchFamily="18" charset="0"/>
              </a:rPr>
              <a:t>CStdent</a:t>
            </a:r>
            <a:r>
              <a:rPr lang="zh-CN" altLang="en-US" sz="2400" dirty="0">
                <a:solidFill>
                  <a:srgbClr val="000000"/>
                </a:solidFill>
                <a:latin typeface="Times New Roman" pitchFamily="18" charset="0"/>
              </a:rPr>
              <a:t>用于</a:t>
            </a:r>
            <a:r>
              <a:rPr lang="en-US" altLang="zh-CN" sz="2400" dirty="0" err="1">
                <a:solidFill>
                  <a:srgbClr val="000000"/>
                </a:solidFill>
                <a:latin typeface="Times New Roman" pitchFamily="18" charset="0"/>
              </a:rPr>
              <a:t>Cperson</a:t>
            </a:r>
            <a:r>
              <a:rPr lang="zh-CN" altLang="en-US" sz="2400" dirty="0">
                <a:solidFill>
                  <a:srgbClr val="000000"/>
                </a:solidFill>
                <a:latin typeface="Times New Roman" pitchFamily="18" charset="0"/>
              </a:rPr>
              <a:t>的部分</a:t>
            </a:r>
          </a:p>
          <a:p>
            <a:pPr marL="457200" indent="-457200" eaLnBrk="1" hangingPunct="1">
              <a:lnSpc>
                <a:spcPct val="90000"/>
              </a:lnSpc>
              <a:buFont typeface="+mj-lt"/>
              <a:buAutoNum type="arabicPeriod"/>
            </a:pPr>
            <a:r>
              <a:rPr lang="zh-CN" altLang="en-US" sz="2400" dirty="0">
                <a:solidFill>
                  <a:srgbClr val="000000"/>
                </a:solidFill>
                <a:latin typeface="Times New Roman" pitchFamily="18" charset="0"/>
              </a:rPr>
              <a:t>构造</a:t>
            </a:r>
            <a:r>
              <a:rPr lang="en-US" altLang="zh-CN" sz="2400" dirty="0" err="1">
                <a:solidFill>
                  <a:srgbClr val="000000"/>
                </a:solidFill>
                <a:latin typeface="Times New Roman" pitchFamily="18" charset="0"/>
              </a:rPr>
              <a:t>CSTeacher</a:t>
            </a:r>
            <a:r>
              <a:rPr lang="zh-CN" altLang="en-US" sz="2400" dirty="0">
                <a:solidFill>
                  <a:srgbClr val="000000"/>
                </a:solidFill>
                <a:latin typeface="Times New Roman" pitchFamily="18" charset="0"/>
              </a:rPr>
              <a:t>部分，忽略</a:t>
            </a:r>
            <a:r>
              <a:rPr lang="en-US" altLang="zh-CN" sz="2400" dirty="0" err="1">
                <a:solidFill>
                  <a:srgbClr val="000000"/>
                </a:solidFill>
                <a:latin typeface="Times New Roman" pitchFamily="18" charset="0"/>
              </a:rPr>
              <a:t>CSTeacher</a:t>
            </a:r>
            <a:r>
              <a:rPr lang="zh-CN" altLang="en-US" sz="2400" dirty="0">
                <a:solidFill>
                  <a:srgbClr val="000000"/>
                </a:solidFill>
                <a:latin typeface="Times New Roman" pitchFamily="18" charset="0"/>
              </a:rPr>
              <a:t>用于</a:t>
            </a:r>
            <a:r>
              <a:rPr lang="en-US" altLang="zh-CN" sz="2400" dirty="0" err="1">
                <a:solidFill>
                  <a:srgbClr val="000000"/>
                </a:solidFill>
                <a:latin typeface="Times New Roman" pitchFamily="18" charset="0"/>
              </a:rPr>
              <a:t>Cperson</a:t>
            </a:r>
            <a:r>
              <a:rPr lang="zh-CN" altLang="en-US" sz="2400" dirty="0">
                <a:solidFill>
                  <a:srgbClr val="000000"/>
                </a:solidFill>
                <a:latin typeface="Times New Roman" pitchFamily="18" charset="0"/>
              </a:rPr>
              <a:t>的部分</a:t>
            </a:r>
          </a:p>
          <a:p>
            <a:pPr marL="457200" indent="-457200" eaLnBrk="1" hangingPunct="1">
              <a:lnSpc>
                <a:spcPct val="90000"/>
              </a:lnSpc>
              <a:buFont typeface="+mj-lt"/>
              <a:buAutoNum type="arabicPeriod"/>
            </a:pPr>
            <a:r>
              <a:rPr lang="zh-CN" altLang="en-US" sz="2400" dirty="0">
                <a:solidFill>
                  <a:srgbClr val="000000"/>
                </a:solidFill>
                <a:latin typeface="Times New Roman" pitchFamily="18" charset="0"/>
              </a:rPr>
              <a:t>构造</a:t>
            </a:r>
            <a:r>
              <a:rPr lang="en-US" altLang="zh-CN" sz="2400" dirty="0" err="1">
                <a:solidFill>
                  <a:srgbClr val="000000"/>
                </a:solidFill>
                <a:latin typeface="Times New Roman" pitchFamily="18" charset="0"/>
              </a:rPr>
              <a:t>CStudentOnJob</a:t>
            </a:r>
            <a:r>
              <a:rPr lang="zh-CN" altLang="en-US" sz="2400" dirty="0">
                <a:solidFill>
                  <a:srgbClr val="000000"/>
                </a:solidFill>
                <a:latin typeface="Times New Roman" pitchFamily="18" charset="0"/>
              </a:rPr>
              <a:t>部分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练习：</a:t>
            </a:r>
            <a:endParaRPr lang="en-US" altLang="zh-CN" sz="3600" dirty="0">
              <a:ea typeface="宋体" panose="02010600030101010101" pitchFamily="2" charset="-122"/>
            </a:endParaRPr>
          </a:p>
        </p:txBody>
      </p:sp>
      <p:sp>
        <p:nvSpPr>
          <p:cNvPr id="11" name="Rectangle 77"/>
          <p:cNvSpPr>
            <a:spLocks noChangeArrowheads="1"/>
          </p:cNvSpPr>
          <p:nvPr/>
        </p:nvSpPr>
        <p:spPr bwMode="auto">
          <a:xfrm>
            <a:off x="1055687" y="1113349"/>
            <a:ext cx="7564437" cy="14775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假设有</a:t>
            </a:r>
            <a:r>
              <a:rPr lang="en-US" altLang="zh-CN" dirty="0">
                <a:solidFill>
                  <a:srgbClr val="000000"/>
                </a:solidFill>
                <a:ea typeface="宋体" panose="02010600030101010101" pitchFamily="2" charset="-122"/>
              </a:rPr>
              <a:t>5</a:t>
            </a:r>
            <a:r>
              <a:rPr lang="zh-CN" altLang="en-US" dirty="0">
                <a:solidFill>
                  <a:srgbClr val="000000"/>
                </a:solidFill>
                <a:ea typeface="宋体" panose="02010600030101010101" pitchFamily="2" charset="-122"/>
              </a:rPr>
              <a:t>个类，分别是</a:t>
            </a:r>
            <a:r>
              <a:rPr lang="en-US" altLang="zh-CN" dirty="0">
                <a:solidFill>
                  <a:srgbClr val="000000"/>
                </a:solidFill>
                <a:ea typeface="宋体" panose="02010600030101010101" pitchFamily="2" charset="-122"/>
              </a:rPr>
              <a:t>A,B,C,D,E</a:t>
            </a:r>
            <a:r>
              <a:rPr lang="zh-CN" altLang="en-US" dirty="0">
                <a:solidFill>
                  <a:srgbClr val="000000"/>
                </a:solidFill>
                <a:ea typeface="宋体" panose="02010600030101010101" pitchFamily="2" charset="-122"/>
              </a:rPr>
              <a:t>类，它们各自有一个</a:t>
            </a:r>
            <a:r>
              <a:rPr lang="en-US" altLang="zh-CN" dirty="0">
                <a:solidFill>
                  <a:srgbClr val="000000"/>
                </a:solidFill>
                <a:ea typeface="宋体" panose="02010600030101010101" pitchFamily="2" charset="-122"/>
              </a:rPr>
              <a:t>int</a:t>
            </a:r>
            <a:r>
              <a:rPr lang="zh-CN" altLang="en-US" dirty="0">
                <a:solidFill>
                  <a:srgbClr val="000000"/>
                </a:solidFill>
                <a:ea typeface="宋体" panose="02010600030101010101" pitchFamily="2" charset="-122"/>
              </a:rPr>
              <a:t>类型的数据成员，类的继承关系如下所示，请写一个简单的实现程序。</a:t>
            </a:r>
          </a:p>
        </p:txBody>
      </p:sp>
      <p:grpSp>
        <p:nvGrpSpPr>
          <p:cNvPr id="76" name="组合 75">
            <a:extLst>
              <a:ext uri="{FF2B5EF4-FFF2-40B4-BE49-F238E27FC236}">
                <a16:creationId xmlns="" xmlns:a16="http://schemas.microsoft.com/office/drawing/2014/main" id="{FE7A0A2C-2E82-4838-A2DC-9911206E2AB3}"/>
              </a:ext>
            </a:extLst>
          </p:cNvPr>
          <p:cNvGrpSpPr/>
          <p:nvPr/>
        </p:nvGrpSpPr>
        <p:grpSpPr>
          <a:xfrm>
            <a:off x="1373292" y="2930597"/>
            <a:ext cx="3391596" cy="3636099"/>
            <a:chOff x="936000" y="2607469"/>
            <a:chExt cx="3391596" cy="3636099"/>
          </a:xfrm>
        </p:grpSpPr>
        <p:grpSp>
          <p:nvGrpSpPr>
            <p:cNvPr id="2" name="组合 1">
              <a:extLst>
                <a:ext uri="{FF2B5EF4-FFF2-40B4-BE49-F238E27FC236}">
                  <a16:creationId xmlns="" xmlns:a16="http://schemas.microsoft.com/office/drawing/2014/main" id="{611CC9E8-42D6-48CA-B7DA-602BF216BF2D}"/>
                </a:ext>
              </a:extLst>
            </p:cNvPr>
            <p:cNvGrpSpPr/>
            <p:nvPr/>
          </p:nvGrpSpPr>
          <p:grpSpPr>
            <a:xfrm>
              <a:off x="2052000" y="2607469"/>
              <a:ext cx="1084262" cy="709612"/>
              <a:chOff x="723900" y="3103563"/>
              <a:chExt cx="1084262" cy="709612"/>
            </a:xfrm>
          </p:grpSpPr>
          <p:sp>
            <p:nvSpPr>
              <p:cNvPr id="9" name="矩形 8">
                <a:extLst>
                  <a:ext uri="{FF2B5EF4-FFF2-40B4-BE49-F238E27FC236}">
                    <a16:creationId xmlns="" xmlns:a16="http://schemas.microsoft.com/office/drawing/2014/main" id="{09252A0E-E6BA-4B09-9824-22584AE9A569}"/>
                  </a:ext>
                </a:extLst>
              </p:cNvPr>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10" name="文本框 36">
                <a:extLst>
                  <a:ext uri="{FF2B5EF4-FFF2-40B4-BE49-F238E27FC236}">
                    <a16:creationId xmlns="" xmlns:a16="http://schemas.microsoft.com/office/drawing/2014/main" id="{5D510F7C-D703-4FA6-AA46-7B31E30CE2E6}"/>
                  </a:ext>
                </a:extLst>
              </p:cNvPr>
              <p:cNvSpPr txBox="1">
                <a:spLocks noChangeArrowheads="1"/>
              </p:cNvSpPr>
              <p:nvPr/>
            </p:nvSpPr>
            <p:spPr bwMode="auto">
              <a:xfrm>
                <a:off x="974725" y="3290888"/>
                <a:ext cx="274638" cy="522287"/>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32" name="文本框 32">
                <a:extLst>
                  <a:ext uri="{FF2B5EF4-FFF2-40B4-BE49-F238E27FC236}">
                    <a16:creationId xmlns="" xmlns:a16="http://schemas.microsoft.com/office/drawing/2014/main" id="{3661CF90-C945-4708-99B0-06CAD90E60ED}"/>
                  </a:ext>
                </a:extLst>
              </p:cNvPr>
              <p:cNvSpPr txBox="1">
                <a:spLocks noChangeArrowheads="1"/>
              </p:cNvSpPr>
              <p:nvPr/>
            </p:nvSpPr>
            <p:spPr bwMode="auto">
              <a:xfrm>
                <a:off x="987425" y="3138488"/>
                <a:ext cx="820737" cy="461665"/>
              </a:xfrm>
              <a:prstGeom prst="rect">
                <a:avLst/>
              </a:prstGeom>
              <a:noFill/>
              <a:ln w="9525">
                <a:noFill/>
                <a:miter lim="800000"/>
                <a:headEnd/>
                <a:tailEnd/>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nvGrpSpPr>
            <p:cNvPr id="48" name="组合 47">
              <a:extLst>
                <a:ext uri="{FF2B5EF4-FFF2-40B4-BE49-F238E27FC236}">
                  <a16:creationId xmlns="" xmlns:a16="http://schemas.microsoft.com/office/drawing/2014/main" id="{C0F593E7-1AE2-4592-B58D-FD977E7D69DA}"/>
                </a:ext>
              </a:extLst>
            </p:cNvPr>
            <p:cNvGrpSpPr/>
            <p:nvPr/>
          </p:nvGrpSpPr>
          <p:grpSpPr>
            <a:xfrm>
              <a:off x="936000" y="3600000"/>
              <a:ext cx="1084262" cy="709612"/>
              <a:chOff x="723900" y="3103563"/>
              <a:chExt cx="1084262" cy="709612"/>
            </a:xfrm>
          </p:grpSpPr>
          <p:sp>
            <p:nvSpPr>
              <p:cNvPr id="49" name="矩形 48">
                <a:extLst>
                  <a:ext uri="{FF2B5EF4-FFF2-40B4-BE49-F238E27FC236}">
                    <a16:creationId xmlns="" xmlns:a16="http://schemas.microsoft.com/office/drawing/2014/main" id="{AB08A56D-C0F6-47E6-A061-63E489DEA5A8}"/>
                  </a:ext>
                </a:extLst>
              </p:cNvPr>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50" name="文本框 36">
                <a:extLst>
                  <a:ext uri="{FF2B5EF4-FFF2-40B4-BE49-F238E27FC236}">
                    <a16:creationId xmlns="" xmlns:a16="http://schemas.microsoft.com/office/drawing/2014/main" id="{2E654DC3-370B-4892-B942-E19C3F9D6651}"/>
                  </a:ext>
                </a:extLst>
              </p:cNvPr>
              <p:cNvSpPr txBox="1">
                <a:spLocks noChangeArrowheads="1"/>
              </p:cNvSpPr>
              <p:nvPr/>
            </p:nvSpPr>
            <p:spPr bwMode="auto">
              <a:xfrm>
                <a:off x="974725" y="3290888"/>
                <a:ext cx="274638" cy="522287"/>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51" name="文本框 32">
                <a:extLst>
                  <a:ext uri="{FF2B5EF4-FFF2-40B4-BE49-F238E27FC236}">
                    <a16:creationId xmlns="" xmlns:a16="http://schemas.microsoft.com/office/drawing/2014/main" id="{3A328305-8F35-4E6A-8034-C88C59E3B7A4}"/>
                  </a:ext>
                </a:extLst>
              </p:cNvPr>
              <p:cNvSpPr txBox="1">
                <a:spLocks noChangeArrowheads="1"/>
              </p:cNvSpPr>
              <p:nvPr/>
            </p:nvSpPr>
            <p:spPr bwMode="auto">
              <a:xfrm>
                <a:off x="987425" y="3138488"/>
                <a:ext cx="820737" cy="461665"/>
              </a:xfrm>
              <a:prstGeom prst="rect">
                <a:avLst/>
              </a:prstGeom>
              <a:noFill/>
              <a:ln w="9525">
                <a:noFill/>
                <a:miter lim="800000"/>
                <a:headEnd/>
                <a:tailEnd/>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nvGrpSpPr>
            <p:cNvPr id="52" name="组合 51">
              <a:extLst>
                <a:ext uri="{FF2B5EF4-FFF2-40B4-BE49-F238E27FC236}">
                  <a16:creationId xmlns="" xmlns:a16="http://schemas.microsoft.com/office/drawing/2014/main" id="{D465D219-8169-4713-9E7B-60910EB6B5DF}"/>
                </a:ext>
              </a:extLst>
            </p:cNvPr>
            <p:cNvGrpSpPr/>
            <p:nvPr/>
          </p:nvGrpSpPr>
          <p:grpSpPr>
            <a:xfrm>
              <a:off x="3243334" y="3600000"/>
              <a:ext cx="1084262" cy="709612"/>
              <a:chOff x="723900" y="3103563"/>
              <a:chExt cx="1084262" cy="709612"/>
            </a:xfrm>
          </p:grpSpPr>
          <p:sp>
            <p:nvSpPr>
              <p:cNvPr id="53" name="矩形 52">
                <a:extLst>
                  <a:ext uri="{FF2B5EF4-FFF2-40B4-BE49-F238E27FC236}">
                    <a16:creationId xmlns="" xmlns:a16="http://schemas.microsoft.com/office/drawing/2014/main" id="{2F52C5BD-FEA2-4FB1-AB95-DF1C0B8FB8C7}"/>
                  </a:ext>
                </a:extLst>
              </p:cNvPr>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54" name="文本框 36">
                <a:extLst>
                  <a:ext uri="{FF2B5EF4-FFF2-40B4-BE49-F238E27FC236}">
                    <a16:creationId xmlns="" xmlns:a16="http://schemas.microsoft.com/office/drawing/2014/main" id="{FE1216BF-FBFC-4B89-91D8-2AB062037299}"/>
                  </a:ext>
                </a:extLst>
              </p:cNvPr>
              <p:cNvSpPr txBox="1">
                <a:spLocks noChangeArrowheads="1"/>
              </p:cNvSpPr>
              <p:nvPr/>
            </p:nvSpPr>
            <p:spPr bwMode="auto">
              <a:xfrm>
                <a:off x="974725" y="3290888"/>
                <a:ext cx="274638" cy="522287"/>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55" name="文本框 32">
                <a:extLst>
                  <a:ext uri="{FF2B5EF4-FFF2-40B4-BE49-F238E27FC236}">
                    <a16:creationId xmlns="" xmlns:a16="http://schemas.microsoft.com/office/drawing/2014/main" id="{646A1694-7915-479E-B382-BD2D85FFC26B}"/>
                  </a:ext>
                </a:extLst>
              </p:cNvPr>
              <p:cNvSpPr txBox="1">
                <a:spLocks noChangeArrowheads="1"/>
              </p:cNvSpPr>
              <p:nvPr/>
            </p:nvSpPr>
            <p:spPr bwMode="auto">
              <a:xfrm>
                <a:off x="987425" y="3138488"/>
                <a:ext cx="820737" cy="461665"/>
              </a:xfrm>
              <a:prstGeom prst="rect">
                <a:avLst/>
              </a:prstGeom>
              <a:noFill/>
              <a:ln w="9525">
                <a:noFill/>
                <a:miter lim="800000"/>
                <a:headEnd/>
                <a:tailEnd/>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nvGrpSpPr>
            <p:cNvPr id="56" name="组合 55">
              <a:extLst>
                <a:ext uri="{FF2B5EF4-FFF2-40B4-BE49-F238E27FC236}">
                  <a16:creationId xmlns="" xmlns:a16="http://schemas.microsoft.com/office/drawing/2014/main" id="{4E133C5C-A480-4999-BDC4-8054D203D2E1}"/>
                </a:ext>
              </a:extLst>
            </p:cNvPr>
            <p:cNvGrpSpPr/>
            <p:nvPr/>
          </p:nvGrpSpPr>
          <p:grpSpPr>
            <a:xfrm>
              <a:off x="2052000" y="4484616"/>
              <a:ext cx="1084262" cy="709612"/>
              <a:chOff x="723900" y="3103563"/>
              <a:chExt cx="1084262" cy="709612"/>
            </a:xfrm>
          </p:grpSpPr>
          <p:sp>
            <p:nvSpPr>
              <p:cNvPr id="57" name="矩形 56">
                <a:extLst>
                  <a:ext uri="{FF2B5EF4-FFF2-40B4-BE49-F238E27FC236}">
                    <a16:creationId xmlns="" xmlns:a16="http://schemas.microsoft.com/office/drawing/2014/main" id="{620A8256-E4C5-4A04-806D-811D1F343A4D}"/>
                  </a:ext>
                </a:extLst>
              </p:cNvPr>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58" name="文本框 36">
                <a:extLst>
                  <a:ext uri="{FF2B5EF4-FFF2-40B4-BE49-F238E27FC236}">
                    <a16:creationId xmlns="" xmlns:a16="http://schemas.microsoft.com/office/drawing/2014/main" id="{F1F6E06E-ED0F-4C29-AA2C-993C4A375088}"/>
                  </a:ext>
                </a:extLst>
              </p:cNvPr>
              <p:cNvSpPr txBox="1">
                <a:spLocks noChangeArrowheads="1"/>
              </p:cNvSpPr>
              <p:nvPr/>
            </p:nvSpPr>
            <p:spPr bwMode="auto">
              <a:xfrm>
                <a:off x="974725" y="3290888"/>
                <a:ext cx="274638" cy="522287"/>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59" name="文本框 32">
                <a:extLst>
                  <a:ext uri="{FF2B5EF4-FFF2-40B4-BE49-F238E27FC236}">
                    <a16:creationId xmlns="" xmlns:a16="http://schemas.microsoft.com/office/drawing/2014/main" id="{E56973B1-B145-4F96-8B09-7B3A7390FC82}"/>
                  </a:ext>
                </a:extLst>
              </p:cNvPr>
              <p:cNvSpPr txBox="1">
                <a:spLocks noChangeArrowheads="1"/>
              </p:cNvSpPr>
              <p:nvPr/>
            </p:nvSpPr>
            <p:spPr bwMode="auto">
              <a:xfrm>
                <a:off x="987425" y="3138488"/>
                <a:ext cx="820737" cy="461665"/>
              </a:xfrm>
              <a:prstGeom prst="rect">
                <a:avLst/>
              </a:prstGeom>
              <a:noFill/>
              <a:ln w="9525">
                <a:noFill/>
                <a:miter lim="800000"/>
                <a:headEnd/>
                <a:tailEnd/>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grpSp>
          <p:nvGrpSpPr>
            <p:cNvPr id="60" name="组合 59">
              <a:extLst>
                <a:ext uri="{FF2B5EF4-FFF2-40B4-BE49-F238E27FC236}">
                  <a16:creationId xmlns="" xmlns:a16="http://schemas.microsoft.com/office/drawing/2014/main" id="{AED9CA56-FE71-4F69-8C16-2294E66A89F3}"/>
                </a:ext>
              </a:extLst>
            </p:cNvPr>
            <p:cNvGrpSpPr/>
            <p:nvPr/>
          </p:nvGrpSpPr>
          <p:grpSpPr>
            <a:xfrm>
              <a:off x="2052000" y="5533956"/>
              <a:ext cx="1084262" cy="709612"/>
              <a:chOff x="723900" y="3103563"/>
              <a:chExt cx="1084262" cy="709612"/>
            </a:xfrm>
          </p:grpSpPr>
          <p:sp>
            <p:nvSpPr>
              <p:cNvPr id="61" name="矩形 60">
                <a:extLst>
                  <a:ext uri="{FF2B5EF4-FFF2-40B4-BE49-F238E27FC236}">
                    <a16:creationId xmlns="" xmlns:a16="http://schemas.microsoft.com/office/drawing/2014/main" id="{5E15B65D-55C1-42D7-8441-2FD7638AE4AA}"/>
                  </a:ext>
                </a:extLst>
              </p:cNvPr>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a:cs typeface="Times New Roman" panose="02020603050405020304" pitchFamily="18" charset="0"/>
                </a:endParaRPr>
              </a:p>
            </p:txBody>
          </p:sp>
          <p:sp>
            <p:nvSpPr>
              <p:cNvPr id="62" name="文本框 36">
                <a:extLst>
                  <a:ext uri="{FF2B5EF4-FFF2-40B4-BE49-F238E27FC236}">
                    <a16:creationId xmlns="" xmlns:a16="http://schemas.microsoft.com/office/drawing/2014/main" id="{0A3223AF-1C63-4AB3-A99B-D83118E1A47D}"/>
                  </a:ext>
                </a:extLst>
              </p:cNvPr>
              <p:cNvSpPr txBox="1">
                <a:spLocks noChangeArrowheads="1"/>
              </p:cNvSpPr>
              <p:nvPr/>
            </p:nvSpPr>
            <p:spPr bwMode="auto">
              <a:xfrm>
                <a:off x="974725" y="3290888"/>
                <a:ext cx="274638" cy="522287"/>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rPr>
                  <a:t> </a:t>
                </a:r>
                <a:endParaRPr lang="zh-CN" altLang="en-US">
                  <a:latin typeface="Times New Roman" pitchFamily="18" charset="0"/>
                  <a:cs typeface="Times New Roman" pitchFamily="18" charset="0"/>
                </a:endParaRPr>
              </a:p>
            </p:txBody>
          </p:sp>
          <p:sp>
            <p:nvSpPr>
              <p:cNvPr id="63" name="文本框 32">
                <a:extLst>
                  <a:ext uri="{FF2B5EF4-FFF2-40B4-BE49-F238E27FC236}">
                    <a16:creationId xmlns="" xmlns:a16="http://schemas.microsoft.com/office/drawing/2014/main" id="{EBF13ACE-CE60-4190-86E1-A2DBBA6D073B}"/>
                  </a:ext>
                </a:extLst>
              </p:cNvPr>
              <p:cNvSpPr txBox="1">
                <a:spLocks noChangeArrowheads="1"/>
              </p:cNvSpPr>
              <p:nvPr/>
            </p:nvSpPr>
            <p:spPr bwMode="auto">
              <a:xfrm>
                <a:off x="987425" y="3138488"/>
                <a:ext cx="820737" cy="461665"/>
              </a:xfrm>
              <a:prstGeom prst="rect">
                <a:avLst/>
              </a:prstGeom>
              <a:noFill/>
              <a:ln w="9525">
                <a:noFill/>
                <a:miter lim="800000"/>
                <a:headEnd/>
                <a:tailEnd/>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a:t>
                </a:r>
                <a:endParaRPr lang="zh-CN" altLang="en-US" sz="2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cxnSp>
          <p:nvCxnSpPr>
            <p:cNvPr id="67" name="直接箭头连接符 66">
              <a:extLst>
                <a:ext uri="{FF2B5EF4-FFF2-40B4-BE49-F238E27FC236}">
                  <a16:creationId xmlns="" xmlns:a16="http://schemas.microsoft.com/office/drawing/2014/main" id="{815B40B9-A313-4C2B-9F82-CE648728DA18}"/>
                </a:ext>
              </a:extLst>
            </p:cNvPr>
            <p:cNvCxnSpPr>
              <a:stCxn id="49" idx="0"/>
              <a:endCxn id="9" idx="1"/>
            </p:cNvCxnSpPr>
            <p:nvPr/>
          </p:nvCxnSpPr>
          <p:spPr bwMode="auto">
            <a:xfrm flipV="1">
              <a:off x="1388438" y="2895600"/>
              <a:ext cx="663562" cy="704400"/>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cxnSp>
        <p:cxnSp>
          <p:nvCxnSpPr>
            <p:cNvPr id="69" name="直接箭头连接符 68">
              <a:extLst>
                <a:ext uri="{FF2B5EF4-FFF2-40B4-BE49-F238E27FC236}">
                  <a16:creationId xmlns="" xmlns:a16="http://schemas.microsoft.com/office/drawing/2014/main" id="{9E4D6C62-15CC-40C1-BD3F-17A0AD5AE416}"/>
                </a:ext>
              </a:extLst>
            </p:cNvPr>
            <p:cNvCxnSpPr>
              <a:stCxn id="53" idx="0"/>
            </p:cNvCxnSpPr>
            <p:nvPr/>
          </p:nvCxnSpPr>
          <p:spPr bwMode="auto">
            <a:xfrm flipH="1" flipV="1">
              <a:off x="2956875" y="2962275"/>
              <a:ext cx="738897" cy="637725"/>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cxnSp>
        <p:cxnSp>
          <p:nvCxnSpPr>
            <p:cNvPr id="71" name="直接箭头连接符 70">
              <a:extLst>
                <a:ext uri="{FF2B5EF4-FFF2-40B4-BE49-F238E27FC236}">
                  <a16:creationId xmlns="" xmlns:a16="http://schemas.microsoft.com/office/drawing/2014/main" id="{2F4FF828-212E-4BA5-AF5A-9A90C0FB002B}"/>
                </a:ext>
              </a:extLst>
            </p:cNvPr>
            <p:cNvCxnSpPr>
              <a:stCxn id="57" idx="1"/>
            </p:cNvCxnSpPr>
            <p:nvPr/>
          </p:nvCxnSpPr>
          <p:spPr bwMode="auto">
            <a:xfrm flipH="1" flipV="1">
              <a:off x="1461463" y="4176262"/>
              <a:ext cx="590537" cy="596485"/>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cxnSp>
        <p:cxnSp>
          <p:nvCxnSpPr>
            <p:cNvPr id="73" name="直接箭头连接符 72">
              <a:extLst>
                <a:ext uri="{FF2B5EF4-FFF2-40B4-BE49-F238E27FC236}">
                  <a16:creationId xmlns="" xmlns:a16="http://schemas.microsoft.com/office/drawing/2014/main" id="{B9007094-5972-4737-993E-749DAE58F639}"/>
                </a:ext>
              </a:extLst>
            </p:cNvPr>
            <p:cNvCxnSpPr/>
            <p:nvPr/>
          </p:nvCxnSpPr>
          <p:spPr bwMode="auto">
            <a:xfrm flipV="1">
              <a:off x="2956875" y="4176262"/>
              <a:ext cx="674603" cy="596485"/>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cxnSp>
        <p:cxnSp>
          <p:nvCxnSpPr>
            <p:cNvPr id="75" name="直接箭头连接符 74">
              <a:extLst>
                <a:ext uri="{FF2B5EF4-FFF2-40B4-BE49-F238E27FC236}">
                  <a16:creationId xmlns="" xmlns:a16="http://schemas.microsoft.com/office/drawing/2014/main" id="{DCA8A366-E1AB-4C58-8164-3B6C4CE99239}"/>
                </a:ext>
              </a:extLst>
            </p:cNvPr>
            <p:cNvCxnSpPr>
              <a:stCxn id="61" idx="0"/>
            </p:cNvCxnSpPr>
            <p:nvPr/>
          </p:nvCxnSpPr>
          <p:spPr bwMode="auto">
            <a:xfrm flipH="1" flipV="1">
              <a:off x="2504437" y="5060878"/>
              <a:ext cx="1" cy="473078"/>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p:spPr>
        </p:cxnSp>
      </p:grpSp>
      <p:sp>
        <p:nvSpPr>
          <p:cNvPr id="77" name="文本框 61">
            <a:extLst>
              <a:ext uri="{FF2B5EF4-FFF2-40B4-BE49-F238E27FC236}">
                <a16:creationId xmlns="" xmlns:a16="http://schemas.microsoft.com/office/drawing/2014/main" id="{D588D958-7286-4CB2-90C2-4CD712061818}"/>
              </a:ext>
            </a:extLst>
          </p:cNvPr>
          <p:cNvSpPr txBox="1">
            <a:spLocks noChangeArrowheads="1"/>
          </p:cNvSpPr>
          <p:nvPr/>
        </p:nvSpPr>
        <p:spPr bwMode="auto">
          <a:xfrm>
            <a:off x="534659" y="3218728"/>
            <a:ext cx="1778051" cy="40011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C00000"/>
                </a:solidFill>
                <a:effectLst>
                  <a:outerShdw blurRad="38100" dist="38100" dir="2700000" algn="tl">
                    <a:srgbClr val="000000">
                      <a:alpha val="43137"/>
                    </a:srgbClr>
                  </a:outerShdw>
                </a:effectLst>
              </a:rPr>
              <a:t>v</a:t>
            </a:r>
            <a:r>
              <a:rPr kumimoji="0" lang="en-US" altLang="zh-CN" sz="2000" i="0" u="none" strike="noStrike" kern="0" cap="none" spc="0" normalizeH="0" baseline="0" noProof="0" dirty="0" err="1">
                <a:ln>
                  <a:noFill/>
                </a:ln>
                <a:solidFill>
                  <a:srgbClr val="C00000"/>
                </a:solidFill>
                <a:effectLst>
                  <a:outerShdw blurRad="38100" dist="38100" dir="2700000" algn="tl">
                    <a:srgbClr val="000000">
                      <a:alpha val="43137"/>
                    </a:srgbClr>
                  </a:outerShdw>
                </a:effectLst>
                <a:uLnTx/>
                <a:uFillTx/>
              </a:rPr>
              <a:t>irtual</a:t>
            </a:r>
            <a:r>
              <a:rPr kumimoji="0" lang="en-US" altLang="zh-CN" sz="2000" i="0" u="none" strike="noStrike" kern="0" cap="none" spc="0" normalizeH="0" baseline="0" noProof="0" dirty="0">
                <a:ln>
                  <a:noFill/>
                </a:ln>
                <a:solidFill>
                  <a:sysClr val="windowText" lastClr="000000"/>
                </a:solidFill>
                <a:effectLst/>
                <a:uLnTx/>
                <a:uFillTx/>
              </a:rPr>
              <a:t> public</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78" name="文本框 61">
            <a:extLst>
              <a:ext uri="{FF2B5EF4-FFF2-40B4-BE49-F238E27FC236}">
                <a16:creationId xmlns="" xmlns:a16="http://schemas.microsoft.com/office/drawing/2014/main" id="{7EB431DD-2D1E-4217-B8A7-4CC61A00F410}"/>
              </a:ext>
            </a:extLst>
          </p:cNvPr>
          <p:cNvSpPr txBox="1">
            <a:spLocks noChangeArrowheads="1"/>
          </p:cNvSpPr>
          <p:nvPr/>
        </p:nvSpPr>
        <p:spPr bwMode="auto">
          <a:xfrm>
            <a:off x="3731468" y="3196354"/>
            <a:ext cx="1778051" cy="40011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C00000"/>
                </a:solidFill>
                <a:effectLst>
                  <a:outerShdw blurRad="38100" dist="38100" dir="2700000" algn="tl">
                    <a:srgbClr val="000000">
                      <a:alpha val="43137"/>
                    </a:srgbClr>
                  </a:outerShdw>
                </a:effectLst>
              </a:rPr>
              <a:t>v</a:t>
            </a:r>
            <a:r>
              <a:rPr kumimoji="0" lang="en-US" altLang="zh-CN" sz="2000" i="0" u="none" strike="noStrike" kern="0" cap="none" spc="0" normalizeH="0" baseline="0" noProof="0" dirty="0" err="1">
                <a:ln>
                  <a:noFill/>
                </a:ln>
                <a:solidFill>
                  <a:srgbClr val="C00000"/>
                </a:solidFill>
                <a:effectLst>
                  <a:outerShdw blurRad="38100" dist="38100" dir="2700000" algn="tl">
                    <a:srgbClr val="000000">
                      <a:alpha val="43137"/>
                    </a:srgbClr>
                  </a:outerShdw>
                </a:effectLst>
                <a:uLnTx/>
                <a:uFillTx/>
              </a:rPr>
              <a:t>irtual</a:t>
            </a:r>
            <a:r>
              <a:rPr kumimoji="0" lang="en-US" altLang="zh-CN" sz="2000" i="0" u="none" strike="noStrike" kern="0" cap="none" spc="0" normalizeH="0" baseline="0" noProof="0" dirty="0">
                <a:ln>
                  <a:noFill/>
                </a:ln>
                <a:solidFill>
                  <a:sysClr val="windowText" lastClr="000000"/>
                </a:solidFill>
                <a:effectLst/>
                <a:uLnTx/>
                <a:uFillTx/>
              </a:rPr>
              <a:t> public</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79" name="文本框 67">
            <a:extLst>
              <a:ext uri="{FF2B5EF4-FFF2-40B4-BE49-F238E27FC236}">
                <a16:creationId xmlns="" xmlns:a16="http://schemas.microsoft.com/office/drawing/2014/main" id="{4F48D5B3-2CEC-4FD7-9BBC-3A135DF02E7F}"/>
              </a:ext>
            </a:extLst>
          </p:cNvPr>
          <p:cNvSpPr txBox="1">
            <a:spLocks noChangeArrowheads="1"/>
          </p:cNvSpPr>
          <p:nvPr/>
        </p:nvSpPr>
        <p:spPr bwMode="auto">
          <a:xfrm>
            <a:off x="1291523" y="4733272"/>
            <a:ext cx="969963" cy="46196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80" name="文本框 67">
            <a:extLst>
              <a:ext uri="{FF2B5EF4-FFF2-40B4-BE49-F238E27FC236}">
                <a16:creationId xmlns="" xmlns:a16="http://schemas.microsoft.com/office/drawing/2014/main" id="{37DA4A21-3DF2-4C32-BE91-A1E13588AB62}"/>
              </a:ext>
            </a:extLst>
          </p:cNvPr>
          <p:cNvSpPr txBox="1">
            <a:spLocks noChangeArrowheads="1"/>
          </p:cNvSpPr>
          <p:nvPr/>
        </p:nvSpPr>
        <p:spPr bwMode="auto">
          <a:xfrm>
            <a:off x="3804334" y="4686715"/>
            <a:ext cx="969963" cy="46196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81" name="文本框 67">
            <a:extLst>
              <a:ext uri="{FF2B5EF4-FFF2-40B4-BE49-F238E27FC236}">
                <a16:creationId xmlns="" xmlns:a16="http://schemas.microsoft.com/office/drawing/2014/main" id="{886FA0EB-0551-40D0-BB2D-78D5FA192BB2}"/>
              </a:ext>
            </a:extLst>
          </p:cNvPr>
          <p:cNvSpPr txBox="1">
            <a:spLocks noChangeArrowheads="1"/>
          </p:cNvSpPr>
          <p:nvPr/>
        </p:nvSpPr>
        <p:spPr bwMode="auto">
          <a:xfrm>
            <a:off x="2941729" y="5415675"/>
            <a:ext cx="969963" cy="461963"/>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 xmlns:p14="http://schemas.microsoft.com/office/powerpoint/2010/main" val="2026948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8000"/>
            <a:ext cx="7507300" cy="2224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0000"/>
                </a:solidFill>
                <a:ea typeface="宋体" panose="02010600030101010101" pitchFamily="2" charset="-122"/>
              </a:rPr>
              <a:t>是在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中以关键字</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virtual</a:t>
            </a:r>
            <a:r>
              <a:rPr lang="zh-CN" altLang="en-US" dirty="0">
                <a:solidFill>
                  <a:srgbClr val="000000"/>
                </a:solidFill>
                <a:ea typeface="宋体" panose="02010600030101010101" pitchFamily="2" charset="-122"/>
              </a:rPr>
              <a:t>说明，并在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派生类中重新定义</a:t>
            </a:r>
            <a:r>
              <a:rPr lang="zh-CN" altLang="en-US" dirty="0">
                <a:solidFill>
                  <a:srgbClr val="000000"/>
                </a:solidFill>
                <a:ea typeface="宋体" panose="02010600030101010101" pitchFamily="2" charset="-122"/>
              </a:rPr>
              <a:t>的一个</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非静态成员函数</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E39"/>
                </a:solidFill>
                <a:effectLst>
                  <a:outerShdw blurRad="38100" dist="38100" dir="2700000" algn="tl">
                    <a:srgbClr val="000000">
                      <a:alpha val="43137"/>
                    </a:srgbClr>
                  </a:outerShdw>
                </a:effectLst>
                <a:ea typeface="宋体" panose="02010600030101010101" pitchFamily="2" charset="-122"/>
              </a:rPr>
              <a:t>基类的虚函数</a:t>
            </a:r>
            <a:r>
              <a:rPr lang="zh-CN" altLang="en-US" dirty="0">
                <a:solidFill>
                  <a:srgbClr val="000000"/>
                </a:solidFill>
                <a:ea typeface="宋体" panose="02010600030101010101" pitchFamily="2" charset="-122"/>
              </a:rPr>
              <a:t>在</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派生类中仍然是虚函数</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在</a:t>
            </a:r>
            <a:r>
              <a:rPr lang="zh-CN" altLang="en-US" dirty="0">
                <a:solidFill>
                  <a:srgbClr val="007E39"/>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中重定义继承成员虚函数时，即使没有保留字</a:t>
            </a:r>
            <a:r>
              <a:rPr lang="en-US" altLang="zh-CN" dirty="0">
                <a:solidFill>
                  <a:srgbClr val="000000"/>
                </a:solidFill>
                <a:ea typeface="宋体" panose="02010600030101010101" pitchFamily="2" charset="-122"/>
              </a:rPr>
              <a:t>virtual</a:t>
            </a:r>
            <a:r>
              <a:rPr lang="zh-CN" altLang="en-US" dirty="0">
                <a:solidFill>
                  <a:srgbClr val="000000"/>
                </a:solidFill>
                <a:ea typeface="宋体" panose="02010600030101010101" pitchFamily="2" charset="-122"/>
              </a:rPr>
              <a:t>，</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该函数仍然是虚函数</a:t>
            </a:r>
            <a:endParaRPr lang="zh-CN" altLang="en-US" dirty="0">
              <a:solidFill>
                <a:srgbClr val="000000"/>
              </a:solidFill>
              <a:ea typeface="宋体" panose="02010600030101010101" pitchFamily="2" charset="-122"/>
            </a:endParaRPr>
          </a:p>
        </p:txBody>
      </p:sp>
      <p:sp>
        <p:nvSpPr>
          <p:cNvPr id="5"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虚函数</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
        <p:nvSpPr>
          <p:cNvPr id="6" name="Rectangle 72">
            <a:extLst>
              <a:ext uri="{FF2B5EF4-FFF2-40B4-BE49-F238E27FC236}">
                <a16:creationId xmlns="" xmlns:a16="http://schemas.microsoft.com/office/drawing/2014/main" id="{3E8B5C7E-E987-4091-9056-56C2E61F3017}"/>
              </a:ext>
            </a:extLst>
          </p:cNvPr>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四、虚函数与多态</a:t>
            </a:r>
            <a:endParaRPr lang="en-US" altLang="zh-CN" sz="36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虚函数定义</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16000"/>
            <a:ext cx="75073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中说明虚函数的方法如下：</a:t>
            </a:r>
          </a:p>
        </p:txBody>
      </p:sp>
      <p:sp>
        <p:nvSpPr>
          <p:cNvPr id="10" name="Rectangle 77"/>
          <p:cNvSpPr>
            <a:spLocks noChangeArrowheads="1"/>
          </p:cNvSpPr>
          <p:nvPr/>
        </p:nvSpPr>
        <p:spPr bwMode="auto">
          <a:xfrm>
            <a:off x="1116000" y="3034400"/>
            <a:ext cx="75073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基类中的虚函数，在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中依然是虚函数，在实现时无须用</a:t>
            </a:r>
            <a:r>
              <a:rPr lang="en-US" altLang="zh-CN" dirty="0">
                <a:solidFill>
                  <a:srgbClr val="000000"/>
                </a:solidFill>
                <a:ea typeface="宋体" panose="02010600030101010101" pitchFamily="2" charset="-122"/>
              </a:rPr>
              <a:t>virtual</a:t>
            </a:r>
            <a:r>
              <a:rPr lang="zh-CN" altLang="en-US" dirty="0">
                <a:solidFill>
                  <a:srgbClr val="000000"/>
                </a:solidFill>
                <a:ea typeface="宋体" panose="02010600030101010101" pitchFamily="2" charset="-122"/>
              </a:rPr>
              <a:t>关键字说明。</a:t>
            </a:r>
          </a:p>
        </p:txBody>
      </p:sp>
      <p:sp>
        <p:nvSpPr>
          <p:cNvPr id="9" name="AutoShape 52"/>
          <p:cNvSpPr>
            <a:spLocks noChangeArrowheads="1"/>
          </p:cNvSpPr>
          <p:nvPr/>
        </p:nvSpPr>
        <p:spPr bwMode="gray">
          <a:xfrm>
            <a:off x="1146738" y="1866900"/>
            <a:ext cx="74892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函数返回类型</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803660"/>
            <a:ext cx="75073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在程序中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同一符号或名字</a:t>
            </a:r>
            <a:r>
              <a:rPr lang="zh-CN" altLang="en-US" dirty="0">
                <a:solidFill>
                  <a:srgbClr val="000000"/>
                </a:solidFill>
                <a:ea typeface="宋体" panose="02010600030101010101" pitchFamily="2" charset="-122"/>
              </a:rPr>
              <a:t>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不同情况下</a:t>
            </a:r>
            <a:r>
              <a:rPr lang="zh-CN" altLang="en-US" dirty="0">
                <a:solidFill>
                  <a:srgbClr val="000000"/>
                </a:solidFill>
                <a:ea typeface="宋体" panose="02010600030101010101" pitchFamily="2" charset="-122"/>
              </a:rPr>
              <a:t>具</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有不同解释</a:t>
            </a:r>
            <a:r>
              <a:rPr lang="zh-CN" altLang="en-US" dirty="0">
                <a:solidFill>
                  <a:srgbClr val="000000"/>
                </a:solidFill>
                <a:ea typeface="宋体" panose="02010600030101010101" pitchFamily="2" charset="-122"/>
              </a:rPr>
              <a:t>的现象称为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多态性</a:t>
            </a:r>
            <a:r>
              <a:rPr lang="zh-CN" altLang="en-US" dirty="0">
                <a:solidFill>
                  <a:srgbClr val="000000"/>
                </a:solidFill>
                <a:ea typeface="宋体" panose="02010600030101010101" pitchFamily="2" charset="-122"/>
              </a:rPr>
              <a:t>。 </a:t>
            </a:r>
          </a:p>
        </p:txBody>
      </p:sp>
      <p:sp>
        <p:nvSpPr>
          <p:cNvPr id="7" name="Rectangle 9">
            <a:extLst>
              <a:ext uri="{FF2B5EF4-FFF2-40B4-BE49-F238E27FC236}">
                <a16:creationId xmlns="" xmlns:a16="http://schemas.microsoft.com/office/drawing/2014/main" id="{B0CA07A3-12BC-4798-AB90-87ACE2F233FE}"/>
              </a:ext>
            </a:extLst>
          </p:cNvPr>
          <p:cNvSpPr txBox="1">
            <a:spLocks noChangeArrowheads="1"/>
          </p:cNvSpPr>
          <p:nvPr/>
        </p:nvSpPr>
        <p:spPr bwMode="auto">
          <a:xfrm>
            <a:off x="1116000" y="10842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多态性</a:t>
            </a:r>
          </a:p>
          <a:p>
            <a:pPr marL="0" indent="0" eaLnBrk="1" hangingPunct="1">
              <a:buClr>
                <a:schemeClr val="accent2"/>
              </a:buClr>
              <a:buNone/>
            </a:pPr>
            <a:endParaRPr lang="en-US" altLang="zh-CN" sz="3000" dirty="0">
              <a:ea typeface="宋体" panose="02010600030101010101" pitchFamily="2" charset="-122"/>
            </a:endParaRPr>
          </a:p>
        </p:txBody>
      </p:sp>
      <p:sp>
        <p:nvSpPr>
          <p:cNvPr id="8" name="Rectangle 77">
            <a:extLst>
              <a:ext uri="{FF2B5EF4-FFF2-40B4-BE49-F238E27FC236}">
                <a16:creationId xmlns="" xmlns:a16="http://schemas.microsoft.com/office/drawing/2014/main" id="{C5B0296E-5452-4FAB-8284-67260D7BAD97}"/>
              </a:ext>
            </a:extLst>
          </p:cNvPr>
          <p:cNvSpPr>
            <a:spLocks noChangeArrowheads="1"/>
          </p:cNvSpPr>
          <p:nvPr/>
        </p:nvSpPr>
        <p:spPr bwMode="auto">
          <a:xfrm>
            <a:off x="1116000" y="3060000"/>
            <a:ext cx="7507300"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编程中的多态</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同一个类</a:t>
            </a:r>
            <a:r>
              <a:rPr lang="zh-CN" altLang="en-US" dirty="0">
                <a:solidFill>
                  <a:srgbClr val="000000"/>
                </a:solidFill>
                <a:ea typeface="宋体" panose="02010600030101010101" pitchFamily="2" charset="-122"/>
              </a:rPr>
              <a:t>中，对应相同的函数名，却执行不同的函数体，即函数重载，属于</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编译时的多态</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中，与基类同名、同参数、同返回类型的函数的不同行为，属于</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运行时的多态</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运算符重载</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54100" y="1765800"/>
            <a:ext cx="7507300" cy="2259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派生类中的成员分为两大部分</a:t>
            </a:r>
            <a:r>
              <a:rPr lang="en-US" altLang="zh-CN" dirty="0">
                <a:solidFill>
                  <a:srgbClr val="000000"/>
                </a:solidFill>
                <a:ea typeface="宋体" panose="02010600030101010101" pitchFamily="2" charset="-122"/>
              </a:rPr>
              <a:t>: </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一部分是从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来的部分。</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另一部分是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加的部分。</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chemeClr val="tx1"/>
                </a:solidFill>
                <a:ea typeface="宋体" panose="02010600030101010101" pitchFamily="2" charset="-122"/>
              </a:rPr>
              <a:t> 每一部分均分别包括</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数据成员</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dirty="0">
                <a:solidFill>
                  <a:schemeClr val="tx1"/>
                </a:solidFill>
                <a:ea typeface="宋体" panose="02010600030101010101" pitchFamily="2" charset="-122"/>
              </a:rPr>
              <a:t>。</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5" name="Rectangle 9"/>
          <p:cNvSpPr txBox="1">
            <a:spLocks noChangeArrowheads="1"/>
          </p:cNvSpPr>
          <p:nvPr/>
        </p:nvSpPr>
        <p:spPr bwMode="auto">
          <a:xfrm>
            <a:off x="1154100" y="1135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派生类的构成</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如何实现动态联编 </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30800"/>
            <a:ext cx="75708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只有采用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指向基类对象的指针或引用</a:t>
            </a:r>
            <a:r>
              <a:rPr lang="zh-CN" altLang="en-US" dirty="0">
                <a:solidFill>
                  <a:srgbClr val="000000"/>
                </a:solidFill>
                <a:ea typeface="宋体" panose="02010600030101010101" pitchFamily="2" charset="-122"/>
              </a:rPr>
              <a:t>来调用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0000"/>
                </a:solidFill>
                <a:ea typeface="宋体" panose="02010600030101010101" pitchFamily="2" charset="-122"/>
              </a:rPr>
              <a:t>时，才会按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动态联编</a:t>
            </a:r>
            <a:r>
              <a:rPr lang="zh-CN" altLang="en-US" dirty="0">
                <a:solidFill>
                  <a:srgbClr val="000000"/>
                </a:solidFill>
                <a:ea typeface="宋体" panose="02010600030101010101" pitchFamily="2" charset="-122"/>
              </a:rPr>
              <a:t>的方式来调用。</a:t>
            </a:r>
          </a:p>
        </p:txBody>
      </p:sp>
      <p:sp>
        <p:nvSpPr>
          <p:cNvPr id="10" name="Rectangle 77"/>
          <p:cNvSpPr>
            <a:spLocks noChangeArrowheads="1"/>
          </p:cNvSpPr>
          <p:nvPr/>
        </p:nvSpPr>
        <p:spPr bwMode="auto">
          <a:xfrm>
            <a:off x="1116000" y="2304000"/>
            <a:ext cx="79772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普通对象</a:t>
            </a:r>
            <a:r>
              <a:rPr lang="zh-CN" altLang="en-US" dirty="0">
                <a:solidFill>
                  <a:srgbClr val="000000"/>
                </a:solidFill>
                <a:ea typeface="宋体" panose="02010600030101010101" pitchFamily="2" charset="-122"/>
              </a:rPr>
              <a:t>来调用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实现动态联编</a:t>
            </a:r>
            <a:r>
              <a:rPr lang="zh-CN" altLang="en-US" dirty="0">
                <a:solidFill>
                  <a:srgbClr val="000000"/>
                </a:solidFill>
                <a:ea typeface="宋体" panose="02010600030101010101" pitchFamily="2" charset="-122"/>
              </a:rPr>
              <a:t>。</a:t>
            </a:r>
          </a:p>
        </p:txBody>
      </p:sp>
      <p:sp>
        <p:nvSpPr>
          <p:cNvPr id="7" name="Rectangle 77"/>
          <p:cNvSpPr>
            <a:spLocks noChangeArrowheads="1"/>
          </p:cNvSpPr>
          <p:nvPr/>
        </p:nvSpPr>
        <p:spPr bwMode="auto">
          <a:xfrm>
            <a:off x="1116000" y="3024000"/>
            <a:ext cx="7507300"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基类中的虚函数</a:t>
            </a:r>
            <a:r>
              <a:rPr lang="zh-CN" altLang="en-US" dirty="0">
                <a:solidFill>
                  <a:srgbClr val="000000"/>
                </a:solidFill>
                <a:ea typeface="宋体" panose="02010600030101010101" pitchFamily="2" charset="-122"/>
              </a:rPr>
              <a:t>必须具有</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public</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或</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protected</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访问权限</a:t>
            </a:r>
            <a:r>
              <a:rPr lang="zh-CN" altLang="en-US" dirty="0">
                <a:solidFill>
                  <a:srgbClr val="000000"/>
                </a:solidFill>
                <a:ea typeface="宋体" panose="02010600030101010101" pitchFamily="2" charset="-122"/>
              </a:rPr>
              <a:t>，且</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必须以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公有继承方式</a:t>
            </a:r>
            <a:r>
              <a:rPr lang="zh-CN" altLang="en-US" dirty="0">
                <a:solidFill>
                  <a:srgbClr val="000000"/>
                </a:solidFill>
                <a:ea typeface="宋体" panose="02010600030101010101" pitchFamily="2" charset="-122"/>
              </a:rPr>
              <a:t>从基类派生。</a:t>
            </a:r>
          </a:p>
        </p:txBody>
      </p:sp>
      <p:sp>
        <p:nvSpPr>
          <p:cNvPr id="8" name="Text Box 36"/>
          <p:cNvSpPr txBox="1">
            <a:spLocks noChangeArrowheads="1"/>
          </p:cNvSpPr>
          <p:nvPr/>
        </p:nvSpPr>
        <p:spPr bwMode="auto">
          <a:xfrm>
            <a:off x="1237396" y="4952980"/>
            <a:ext cx="7271604" cy="1255728"/>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C00000"/>
                </a:solidFill>
                <a:effectLst>
                  <a:outerShdw blurRad="38100" dist="38100" dir="2700000" algn="tl">
                    <a:srgbClr val="000000">
                      <a:alpha val="43137"/>
                    </a:srgbClr>
                  </a:outerShdw>
                </a:effectLst>
                <a:latin typeface="Times New Roman" pitchFamily="18" charset="0"/>
              </a:rPr>
              <a:t>动态联编</a:t>
            </a:r>
            <a:r>
              <a:rPr lang="zh-CN" altLang="en-US" sz="2800" dirty="0">
                <a:solidFill>
                  <a:srgbClr val="000000"/>
                </a:solidFill>
                <a:latin typeface="Times New Roman" pitchFamily="18" charset="0"/>
              </a:rPr>
              <a:t>更多是使用在</a:t>
            </a:r>
            <a:r>
              <a:rPr lang="zh-CN" altLang="en-US" sz="2800" dirty="0">
                <a:solidFill>
                  <a:srgbClr val="C00000"/>
                </a:solidFill>
                <a:effectLst>
                  <a:outerShdw blurRad="38100" dist="38100" dir="2700000" algn="tl">
                    <a:srgbClr val="000000">
                      <a:alpha val="43137"/>
                    </a:srgbClr>
                  </a:outerShdw>
                </a:effectLst>
                <a:latin typeface="Times New Roman" pitchFamily="18" charset="0"/>
              </a:rPr>
              <a:t>函数参数的传入</a:t>
            </a:r>
            <a:r>
              <a:rPr lang="zh-CN" altLang="en-US" sz="2800" dirty="0">
                <a:solidFill>
                  <a:srgbClr val="000000"/>
                </a:solidFill>
                <a:latin typeface="Times New Roman" pitchFamily="18" charset="0"/>
              </a:rPr>
              <a:t>：</a:t>
            </a:r>
            <a:r>
              <a:rPr lang="zh-CN" altLang="en-US" sz="2800" dirty="0">
                <a:effectLst>
                  <a:outerShdw blurRad="38100" dist="38100" dir="2700000" algn="tl">
                    <a:srgbClr val="000000">
                      <a:alpha val="43137"/>
                    </a:srgbClr>
                  </a:outerShdw>
                </a:effectLst>
                <a:latin typeface="Times New Roman" pitchFamily="18" charset="0"/>
              </a:rPr>
              <a:t>参</a:t>
            </a:r>
            <a:endParaRPr lang="en-US" altLang="zh-CN" sz="2800" dirty="0">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数是基类的指针或引用</a:t>
            </a:r>
            <a:r>
              <a:rPr lang="zh-CN" altLang="en-US" sz="2800" dirty="0">
                <a:solidFill>
                  <a:srgbClr val="000000"/>
                </a:solidFill>
                <a:latin typeface="Times New Roman" pitchFamily="18" charset="0"/>
              </a:rPr>
              <a:t>，可以传入</a:t>
            </a:r>
            <a:r>
              <a:rPr lang="zh-CN" altLang="en-US" sz="2800" dirty="0">
                <a:effectLst>
                  <a:outerShdw blurRad="38100" dist="38100" dir="2700000" algn="tl">
                    <a:srgbClr val="000000">
                      <a:alpha val="43137"/>
                    </a:srgbClr>
                  </a:outerShdw>
                </a:effectLst>
                <a:latin typeface="Times New Roman" pitchFamily="18" charset="0"/>
              </a:rPr>
              <a:t>继承层次</a:t>
            </a:r>
            <a:endParaRPr lang="en-US" altLang="zh-CN" sz="2800" dirty="0">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中的任意对象</a:t>
            </a:r>
            <a:r>
              <a:rPr lang="zh-CN" altLang="en-US" sz="2800" dirty="0">
                <a:solidFill>
                  <a:srgbClr val="000000"/>
                </a:solidFill>
                <a:latin typeface="Times New Roman" pitchFamily="18" charset="0"/>
              </a:rPr>
              <a:t>的指针或引用。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out)">
                                      <p:cBhvr>
                                        <p:cTn id="19" dur="500"/>
                                        <p:tgtEl>
                                          <p:spTgt spid="8"/>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P spid="8"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03301" y="1893200"/>
            <a:ext cx="7558100"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静态成员函数</a:t>
            </a:r>
            <a:r>
              <a:rPr lang="zh-CN" altLang="en-US" dirty="0">
                <a:solidFill>
                  <a:srgbClr val="0070C0"/>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内联函数</a:t>
            </a:r>
            <a:r>
              <a:rPr lang="zh-CN" altLang="en-US" dirty="0">
                <a:solidFill>
                  <a:srgbClr val="0070C0"/>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友元函数</a:t>
            </a:r>
            <a:r>
              <a:rPr lang="zh-CN" altLang="en-US" dirty="0">
                <a:solidFill>
                  <a:schemeClr val="tx1"/>
                </a:solidFill>
                <a:ea typeface="宋体" panose="02010600030101010101" pitchFamily="2" charset="-122"/>
              </a:rPr>
              <a:t>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都不能说明为虚函数</a:t>
            </a:r>
            <a:r>
              <a:rPr lang="zh-CN" altLang="en-US" dirty="0">
                <a:solidFill>
                  <a:schemeClr val="tx1"/>
                </a:solidFill>
                <a:ea typeface="宋体" panose="02010600030101010101" pitchFamily="2" charset="-122"/>
              </a:rPr>
              <a:t>。但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析构函数</a:t>
            </a:r>
            <a:r>
              <a:rPr lang="zh-CN" altLang="en-US" dirty="0">
                <a:solidFill>
                  <a:schemeClr val="tx1"/>
                </a:solidFill>
                <a:ea typeface="宋体" panose="02010600030101010101" pitchFamily="2" charset="-122"/>
              </a:rPr>
              <a:t>可以是虚函数。</a:t>
            </a:r>
          </a:p>
        </p:txBody>
      </p:sp>
      <p:grpSp>
        <p:nvGrpSpPr>
          <p:cNvPr id="2" name="Group 79"/>
          <p:cNvGrpSpPr>
            <a:grpSpLocks/>
          </p:cNvGrpSpPr>
          <p:nvPr/>
        </p:nvGrpSpPr>
        <p:grpSpPr bwMode="auto">
          <a:xfrm>
            <a:off x="1125538" y="1116000"/>
            <a:ext cx="5375275" cy="695325"/>
            <a:chOff x="624" y="670"/>
            <a:chExt cx="3386" cy="547"/>
          </a:xfrm>
        </p:grpSpPr>
        <p:sp>
          <p:nvSpPr>
            <p:cNvPr id="28680"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41400" y="3311600"/>
            <a:ext cx="7570787"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a:solidFill>
                  <a:schemeClr val="tx1"/>
                </a:solidFill>
                <a:ea typeface="宋体" panose="02010600030101010101" pitchFamily="2" charset="-122"/>
              </a:rPr>
              <a:t> 如果</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基类的析构函数</a:t>
            </a:r>
            <a:r>
              <a:rPr lang="zh-CN" altLang="en-US" sz="2800" dirty="0">
                <a:solidFill>
                  <a:schemeClr val="tx1"/>
                </a:solidFill>
                <a:ea typeface="宋体" panose="02010600030101010101" pitchFamily="2" charset="-122"/>
              </a:rPr>
              <a:t>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虚析构函数</a:t>
            </a:r>
            <a:r>
              <a:rPr lang="zh-CN" altLang="en-US" sz="2800" dirty="0">
                <a:solidFill>
                  <a:schemeClr val="tx1"/>
                </a:solidFill>
                <a:ea typeface="宋体" panose="02010600030101010101" pitchFamily="2" charset="-122"/>
              </a:rPr>
              <a:t>，则</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派生类的析构函数</a:t>
            </a:r>
            <a:r>
              <a:rPr lang="zh-CN" altLang="en-US" sz="2800" dirty="0">
                <a:solidFill>
                  <a:schemeClr val="tx1"/>
                </a:solidFill>
                <a:ea typeface="宋体" panose="02010600030101010101" pitchFamily="2" charset="-122"/>
              </a:rPr>
              <a:t>也是</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虚析构函数</a:t>
            </a:r>
            <a:r>
              <a:rPr lang="zh-CN" altLang="en-US" sz="2800" dirty="0">
                <a:solidFill>
                  <a:schemeClr val="tx1"/>
                </a:solidFill>
                <a:ea typeface="宋体" panose="02010600030101010101" pitchFamily="2" charset="-122"/>
              </a:rPr>
              <a:t>。</a:t>
            </a:r>
          </a:p>
        </p:txBody>
      </p:sp>
      <p:sp>
        <p:nvSpPr>
          <p:cNvPr id="13" name="Text Box 78"/>
          <p:cNvSpPr txBox="1">
            <a:spLocks noChangeArrowheads="1"/>
          </p:cNvSpPr>
          <p:nvPr/>
        </p:nvSpPr>
        <p:spPr bwMode="gray">
          <a:xfrm>
            <a:off x="1103300" y="4411100"/>
            <a:ext cx="7570800"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在</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基类设置虚析构函数</a:t>
            </a:r>
            <a:r>
              <a:rPr lang="zh-CN" altLang="en-US" dirty="0">
                <a:solidFill>
                  <a:schemeClr val="tx1"/>
                </a:solidFill>
                <a:ea typeface="宋体" panose="02010600030101010101" pitchFamily="2" charset="-122"/>
              </a:rPr>
              <a:t>，目的是在用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delete</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释放一个基类指针指向的派生类对象</a:t>
            </a:r>
            <a:r>
              <a:rPr lang="zh-CN" altLang="en-US" dirty="0">
                <a:solidFill>
                  <a:schemeClr val="tx1"/>
                </a:solidFill>
                <a:ea typeface="宋体" panose="02010600030101010101" pitchFamily="2" charset="-122"/>
              </a:rPr>
              <a:t>时</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采用动态联编的方式</a:t>
            </a:r>
            <a:r>
              <a:rPr lang="zh-CN" altLang="en-US" dirty="0">
                <a:solidFill>
                  <a:schemeClr val="tx1"/>
                </a:solidFill>
                <a:ea typeface="宋体" panose="02010600030101010101" pitchFamily="2" charset="-122"/>
              </a:rPr>
              <a:t>选择正确的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派生类析构函数</a:t>
            </a:r>
            <a:r>
              <a:rPr lang="zh-CN" altLang="en-US" dirty="0">
                <a:solidFill>
                  <a:schemeClr val="tx1"/>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14999"/>
            <a:ext cx="7367600" cy="111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为了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实现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接口重用</a:t>
            </a:r>
            <a:r>
              <a:rPr lang="zh-CN" altLang="en-US" dirty="0">
                <a:solidFill>
                  <a:srgbClr val="000000"/>
                </a:solidFill>
                <a:ea typeface="宋体" panose="02010600030101010101" pitchFamily="2" charset="-122"/>
              </a:rPr>
              <a:t>，必须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以</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的形式</a:t>
            </a:r>
            <a:r>
              <a:rPr lang="zh-CN" altLang="en-US" dirty="0">
                <a:solidFill>
                  <a:srgbClr val="000000"/>
                </a:solidFill>
                <a:ea typeface="宋体" panose="02010600030101010101" pitchFamily="2" charset="-122"/>
              </a:rPr>
              <a:t>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中为其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定义一个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接口</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2852200"/>
            <a:ext cx="75073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基类虚函数</a:t>
            </a:r>
            <a:r>
              <a:rPr lang="zh-CN" altLang="en-US" dirty="0">
                <a:solidFill>
                  <a:srgbClr val="000000"/>
                </a:solidFill>
                <a:ea typeface="宋体" panose="02010600030101010101" pitchFamily="2" charset="-122"/>
              </a:rPr>
              <a:t>有时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无具体实现</a:t>
            </a:r>
            <a:r>
              <a:rPr lang="zh-CN" altLang="en-US" dirty="0">
                <a:solidFill>
                  <a:srgbClr val="000000"/>
                </a:solidFill>
                <a:ea typeface="宋体" panose="02010600030101010101" pitchFamily="2" charset="-122"/>
              </a:rPr>
              <a:t>。</a:t>
            </a:r>
          </a:p>
        </p:txBody>
      </p:sp>
      <p:sp>
        <p:nvSpPr>
          <p:cNvPr id="7" name="Rectangle 77"/>
          <p:cNvSpPr>
            <a:spLocks noChangeArrowheads="1"/>
          </p:cNvSpPr>
          <p:nvPr/>
        </p:nvSpPr>
        <p:spPr bwMode="auto">
          <a:xfrm>
            <a:off x="1116000" y="3572200"/>
            <a:ext cx="7316800"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对于这样一些</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物理上无法实现</a:t>
            </a:r>
            <a:r>
              <a:rPr lang="zh-CN" altLang="en-US" dirty="0">
                <a:solidFill>
                  <a:srgbClr val="000000"/>
                </a:solidFill>
                <a:ea typeface="宋体" panose="02010600030101010101" pitchFamily="2" charset="-122"/>
              </a:rPr>
              <a:t>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逻辑上又不得不存在</a:t>
            </a:r>
            <a:r>
              <a:rPr lang="zh-CN" altLang="en-US" dirty="0">
                <a:solidFill>
                  <a:srgbClr val="000000"/>
                </a:solidFill>
                <a:ea typeface="宋体" panose="02010600030101010101" pitchFamily="2" charset="-122"/>
              </a:rPr>
              <a:t>的抽象的虚函数，可以将其在基类中用不包括任何代码的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纯虚函数</a:t>
            </a:r>
            <a:r>
              <a:rPr lang="zh-CN" altLang="en-US" dirty="0">
                <a:solidFill>
                  <a:srgbClr val="000000"/>
                </a:solidFill>
                <a:ea typeface="宋体" panose="02010600030101010101" pitchFamily="2" charset="-122"/>
              </a:rPr>
              <a:t>来定义。</a:t>
            </a:r>
          </a:p>
        </p:txBody>
      </p:sp>
      <p:sp>
        <p:nvSpPr>
          <p:cNvPr id="8" name="Rectangle 77"/>
          <p:cNvSpPr>
            <a:spLocks noChangeArrowheads="1"/>
          </p:cNvSpPr>
          <p:nvPr/>
        </p:nvSpPr>
        <p:spPr bwMode="auto">
          <a:xfrm>
            <a:off x="1116000" y="5264200"/>
            <a:ext cx="75073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而其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具体的实现</a:t>
            </a:r>
            <a:r>
              <a:rPr lang="zh-CN" altLang="en-US" dirty="0">
                <a:solidFill>
                  <a:srgbClr val="000000"/>
                </a:solidFill>
                <a:ea typeface="宋体" panose="02010600030101010101" pitchFamily="2" charset="-122"/>
              </a:rPr>
              <a:t>则可在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派生类中完成</a:t>
            </a:r>
            <a:r>
              <a:rPr lang="zh-CN" altLang="en-US" dirty="0">
                <a:solidFill>
                  <a:srgbClr val="000000"/>
                </a:solidFill>
                <a:ea typeface="宋体" panose="02010600030101010101" pitchFamily="2" charset="-122"/>
              </a:rPr>
              <a:t>。</a:t>
            </a:r>
          </a:p>
        </p:txBody>
      </p:sp>
      <p:sp>
        <p:nvSpPr>
          <p:cNvPr id="9"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纯虚函数</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纯虚函数概念</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41400" y="1130800"/>
            <a:ext cx="73422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纯虚函数</a:t>
            </a:r>
            <a:r>
              <a:rPr lang="zh-CN" altLang="en-US" dirty="0">
                <a:solidFill>
                  <a:srgbClr val="000000"/>
                </a:solidFill>
                <a:ea typeface="宋体" panose="02010600030101010101" pitchFamily="2" charset="-122"/>
              </a:rPr>
              <a:t>：在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没有具体实现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的虚函数</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66800" y="2299527"/>
            <a:ext cx="7304100"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如果基类中包括有纯虚函数，那么在任何</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派生类中都</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必须重定义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该函数</a:t>
            </a:r>
            <a:r>
              <a:rPr lang="zh-CN" altLang="en-US" dirty="0">
                <a:solidFill>
                  <a:srgbClr val="000000"/>
                </a:solidFill>
                <a:ea typeface="宋体" panose="02010600030101010101" pitchFamily="2" charset="-122"/>
              </a:rPr>
              <a:t>，因为它们不能直接使用从基类继承下来的虚函数。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纯虚函数的一般形式为：</a:t>
            </a:r>
          </a:p>
        </p:txBody>
      </p:sp>
      <p:sp>
        <p:nvSpPr>
          <p:cNvPr id="9" name="AutoShape 52"/>
          <p:cNvSpPr>
            <a:spLocks noChangeArrowheads="1"/>
          </p:cNvSpPr>
          <p:nvPr/>
        </p:nvSpPr>
        <p:spPr bwMode="gray">
          <a:xfrm>
            <a:off x="1032438" y="1663700"/>
            <a:ext cx="81115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函数返回类型</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 0</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3"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纯虚函数的定义 </a:t>
            </a:r>
            <a:endParaRPr lang="en-US" altLang="zh-CN" sz="36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91266" y="5304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16000" y="1764000"/>
            <a:ext cx="75073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包含纯虚函数</a:t>
            </a:r>
            <a:r>
              <a:rPr lang="zh-CN" altLang="en-US" dirty="0">
                <a:solidFill>
                  <a:srgbClr val="000000"/>
                </a:solidFill>
                <a:ea typeface="宋体" panose="02010600030101010101" pitchFamily="2" charset="-122"/>
              </a:rPr>
              <a:t>的类称做</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抽象类</a:t>
            </a:r>
            <a:r>
              <a:rPr lang="zh-CN" altLang="en-US" dirty="0">
                <a:solidFill>
                  <a:srgbClr val="000000"/>
                </a:solidFill>
                <a:ea typeface="宋体" panose="02010600030101010101" pitchFamily="2" charset="-122"/>
              </a:rPr>
              <a:t>。</a:t>
            </a:r>
          </a:p>
        </p:txBody>
      </p:sp>
      <p:sp>
        <p:nvSpPr>
          <p:cNvPr id="8" name="Rectangle 77"/>
          <p:cNvSpPr>
            <a:spLocks noChangeArrowheads="1"/>
          </p:cNvSpPr>
          <p:nvPr/>
        </p:nvSpPr>
        <p:spPr bwMode="auto">
          <a:xfrm>
            <a:off x="1116000" y="2412000"/>
            <a:ext cx="75073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由于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无法实例化</a:t>
            </a:r>
            <a:r>
              <a:rPr lang="zh-CN" altLang="en-US" dirty="0">
                <a:solidFill>
                  <a:srgbClr val="000000"/>
                </a:solidFill>
                <a:ea typeface="宋体" panose="02010600030101010101" pitchFamily="2" charset="-122"/>
              </a:rPr>
              <a:t>一个含纯虚函数的抽象类，因而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创建抽象类的对象</a:t>
            </a:r>
            <a:r>
              <a:rPr lang="zh-CN" altLang="en-US" dirty="0">
                <a:solidFill>
                  <a:srgbClr val="000000"/>
                </a:solidFill>
                <a:ea typeface="宋体" panose="02010600030101010101" pitchFamily="2" charset="-122"/>
              </a:rPr>
              <a:t>。</a:t>
            </a:r>
          </a:p>
        </p:txBody>
      </p:sp>
      <p:sp>
        <p:nvSpPr>
          <p:cNvPr id="12" name="Rectangle 77"/>
          <p:cNvSpPr>
            <a:spLocks noChangeArrowheads="1"/>
          </p:cNvSpPr>
          <p:nvPr/>
        </p:nvSpPr>
        <p:spPr bwMode="auto">
          <a:xfrm>
            <a:off x="1116000" y="3564000"/>
            <a:ext cx="7507300"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抽象类</a:t>
            </a:r>
            <a:r>
              <a:rPr lang="zh-CN" altLang="en-US" dirty="0">
                <a:solidFill>
                  <a:srgbClr val="000000"/>
                </a:solidFill>
                <a:ea typeface="宋体" panose="02010600030101010101" pitchFamily="2" charset="-122"/>
              </a:rPr>
              <a:t>不能用作变量类型、函数返回和显式转换的类型，但可定义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指向抽象类的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指针或引用</a:t>
            </a:r>
            <a:r>
              <a:rPr lang="zh-CN" altLang="en-US" dirty="0">
                <a:solidFill>
                  <a:srgbClr val="000000"/>
                </a:solidFill>
                <a:ea typeface="宋体" panose="02010600030101010101" pitchFamily="2" charset="-122"/>
              </a:rPr>
              <a:t>。</a:t>
            </a:r>
          </a:p>
        </p:txBody>
      </p:sp>
      <p:sp>
        <p:nvSpPr>
          <p:cNvPr id="7"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4. </a:t>
            </a:r>
            <a:r>
              <a:rPr lang="zh-CN" altLang="en-US" dirty="0">
                <a:ea typeface="宋体" panose="02010600030101010101" pitchFamily="2" charset="-122"/>
              </a:rPr>
              <a:t>抽象类</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编程题练习：继承</a:t>
            </a:r>
          </a:p>
        </p:txBody>
      </p:sp>
      <p:sp>
        <p:nvSpPr>
          <p:cNvPr id="5" name="Rectangle 77"/>
          <p:cNvSpPr>
            <a:spLocks noChangeArrowheads="1"/>
          </p:cNvSpPr>
          <p:nvPr/>
        </p:nvSpPr>
        <p:spPr bwMode="auto">
          <a:xfrm>
            <a:off x="1055688" y="1076325"/>
            <a:ext cx="7713408" cy="5550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编写一个程序，</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CTime</a:t>
            </a:r>
            <a:r>
              <a:rPr lang="zh-CN" altLang="en-US" sz="2400" dirty="0">
                <a:solidFill>
                  <a:schemeClr val="tx1"/>
                </a:solidFill>
                <a:ea typeface="宋体" panose="02010600030101010101" pitchFamily="2" charset="-122"/>
              </a:rPr>
              <a:t>包含属性</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时</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分</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秒</a:t>
            </a:r>
            <a:r>
              <a:rPr lang="zh-CN" altLang="en-US" sz="2400" dirty="0">
                <a:solidFill>
                  <a:schemeClr val="tx1"/>
                </a:solidFill>
                <a:ea typeface="宋体" panose="02010600030101010101" pitchFamily="2" charset="-122"/>
              </a:rPr>
              <a:t>。建立一个</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Time</a:t>
            </a:r>
            <a:r>
              <a:rPr lang="zh-CN" altLang="en-US" sz="2400" dirty="0">
                <a:solidFill>
                  <a:schemeClr val="tx1"/>
                </a:solidFill>
                <a:ea typeface="宋体" panose="02010600030101010101" pitchFamily="2" charset="-122"/>
              </a:rPr>
              <a:t>，用于表示十二进制时间，增加以下成员数据：</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string interval; </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值为</a:t>
            </a:r>
            <a:r>
              <a:rPr lang="en-US" altLang="zh-CN" sz="2400" dirty="0">
                <a:solidFill>
                  <a:schemeClr val="tx1"/>
                </a:solidFill>
                <a:ea typeface="宋体" panose="02010600030101010101" pitchFamily="2" charset="-122"/>
              </a:rPr>
              <a:t>”AM”</a:t>
            </a:r>
            <a:r>
              <a:rPr lang="zh-CN" altLang="en-US" sz="2400" dirty="0">
                <a:solidFill>
                  <a:schemeClr val="tx1"/>
                </a:solidFill>
                <a:ea typeface="宋体" panose="02010600030101010101" pitchFamily="2" charset="-122"/>
              </a:rPr>
              <a:t>或者</a:t>
            </a:r>
            <a:r>
              <a:rPr lang="en-US" altLang="zh-CN" sz="2400" dirty="0">
                <a:solidFill>
                  <a:schemeClr val="tx1"/>
                </a:solidFill>
                <a:ea typeface="宋体" panose="02010600030101010101" pitchFamily="2" charset="-122"/>
              </a:rPr>
              <a:t>”PM”) ;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增加加一秒</a:t>
            </a:r>
            <a:r>
              <a:rPr lang="zh-CN" altLang="en-US" sz="2400" dirty="0">
                <a:solidFill>
                  <a:schemeClr val="tx1"/>
                </a:solidFill>
                <a:ea typeface="宋体" panose="02010600030101010101" pitchFamily="2" charset="-122"/>
              </a:rPr>
              <a:t>和</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减一秒的函数成员</a:t>
            </a:r>
            <a:r>
              <a:rPr lang="zh-CN" altLang="en-US" sz="2400" dirty="0">
                <a:solidFill>
                  <a:schemeClr val="tx1"/>
                </a:solidFill>
                <a:ea typeface="宋体" panose="02010600030101010101" pitchFamily="2" charset="-122"/>
              </a:rPr>
              <a:t>。</a:t>
            </a:r>
          </a:p>
          <a:p>
            <a:pPr>
              <a:lnSpc>
                <a:spcPct val="110000"/>
              </a:lnSpc>
              <a:spcBef>
                <a:spcPct val="0"/>
              </a:spcBef>
              <a:buSzTx/>
              <a:buNone/>
            </a:pPr>
            <a:endParaRPr lang="en-US" altLang="zh-CN" sz="2400" dirty="0">
              <a:solidFill>
                <a:schemeClr val="tx1"/>
              </a:solidFill>
              <a:ea typeface="宋体" panose="02010600030101010101" pitchFamily="2" charset="-122"/>
            </a:endParaRPr>
          </a:p>
          <a:p>
            <a:pPr>
              <a:lnSpc>
                <a:spcPct val="110000"/>
              </a:lnSpc>
              <a:spcBef>
                <a:spcPct val="0"/>
              </a:spcBef>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样例输入</a:t>
            </a:r>
            <a:r>
              <a:rPr lang="en-US" altLang="zh-CN" sz="2000" dirty="0">
                <a:solidFill>
                  <a:schemeClr val="tx1"/>
                </a:solidFill>
                <a:ea typeface="宋体" panose="02010600030101010101" pitchFamily="2" charset="-122"/>
              </a:rPr>
              <a:t>(</a:t>
            </a:r>
            <a:r>
              <a:rPr lang="zh-CN" altLang="en-US" sz="2000" dirty="0">
                <a:solidFill>
                  <a:schemeClr val="tx1"/>
                </a:solidFill>
                <a:ea typeface="宋体" panose="02010600030101010101" pitchFamily="2" charset="-122"/>
              </a:rPr>
              <a:t>第</a:t>
            </a:r>
            <a:r>
              <a:rPr lang="en-US" altLang="zh-CN" sz="2000" dirty="0">
                <a:solidFill>
                  <a:schemeClr val="tx1"/>
                </a:solidFill>
                <a:ea typeface="宋体" panose="02010600030101010101" pitchFamily="2" charset="-122"/>
              </a:rPr>
              <a:t>1</a:t>
            </a:r>
            <a:r>
              <a:rPr lang="zh-CN" altLang="en-US" sz="2000" dirty="0">
                <a:solidFill>
                  <a:schemeClr val="tx1"/>
                </a:solidFill>
                <a:ea typeface="宋体" panose="02010600030101010101" pitchFamily="2" charset="-122"/>
              </a:rPr>
              <a:t>个数字为进制，</a:t>
            </a:r>
            <a:r>
              <a:rPr lang="en-US" altLang="zh-CN" sz="2000" dirty="0">
                <a:solidFill>
                  <a:schemeClr val="tx1"/>
                </a:solidFill>
                <a:ea typeface="宋体" panose="02010600030101010101" pitchFamily="2" charset="-122"/>
              </a:rPr>
              <a:t>121</a:t>
            </a:r>
            <a:r>
              <a:rPr lang="zh-CN" altLang="en-US" sz="2000" dirty="0">
                <a:solidFill>
                  <a:schemeClr val="tx1"/>
                </a:solidFill>
                <a:ea typeface="宋体" panose="02010600030101010101" pitchFamily="2" charset="-122"/>
              </a:rPr>
              <a:t>表示输入为</a:t>
            </a:r>
            <a:r>
              <a:rPr lang="en-US" altLang="zh-CN" sz="2000" dirty="0">
                <a:solidFill>
                  <a:schemeClr val="tx1"/>
                </a:solidFill>
                <a:ea typeface="宋体" panose="02010600030101010101" pitchFamily="2" charset="-122"/>
              </a:rPr>
              <a:t>12</a:t>
            </a:r>
            <a:r>
              <a:rPr lang="zh-CN" altLang="en-US" sz="2000" dirty="0">
                <a:solidFill>
                  <a:schemeClr val="tx1"/>
                </a:solidFill>
                <a:ea typeface="宋体" panose="02010600030101010101" pitchFamily="2" charset="-122"/>
              </a:rPr>
              <a:t>进制</a:t>
            </a:r>
            <a:r>
              <a:rPr lang="en-US" altLang="zh-CN" sz="2000" dirty="0">
                <a:solidFill>
                  <a:schemeClr val="tx1"/>
                </a:solidFill>
                <a:ea typeface="宋体" panose="02010600030101010101" pitchFamily="2" charset="-122"/>
              </a:rPr>
              <a:t>AM</a:t>
            </a:r>
            <a:r>
              <a:rPr lang="zh-CN" altLang="en-US" sz="2000" dirty="0">
                <a:solidFill>
                  <a:schemeClr val="tx1"/>
                </a:solidFill>
                <a:ea typeface="宋体" panose="02010600030101010101" pitchFamily="2" charset="-122"/>
              </a:rPr>
              <a:t>时间，</a:t>
            </a:r>
            <a:r>
              <a:rPr lang="en-US" altLang="zh-CN" sz="2000" dirty="0">
                <a:solidFill>
                  <a:schemeClr val="tx1"/>
                </a:solidFill>
                <a:ea typeface="宋体" panose="02010600030101010101" pitchFamily="2" charset="-122"/>
              </a:rPr>
              <a:t>122</a:t>
            </a:r>
            <a:r>
              <a:rPr lang="zh-CN" altLang="en-US" sz="2000" dirty="0">
                <a:solidFill>
                  <a:schemeClr val="tx1"/>
                </a:solidFill>
                <a:ea typeface="宋体" panose="02010600030101010101" pitchFamily="2" charset="-122"/>
              </a:rPr>
              <a:t>表示输入为</a:t>
            </a:r>
            <a:r>
              <a:rPr lang="en-US" altLang="zh-CN" sz="2000" dirty="0">
                <a:solidFill>
                  <a:schemeClr val="tx1"/>
                </a:solidFill>
                <a:ea typeface="宋体" panose="02010600030101010101" pitchFamily="2" charset="-122"/>
              </a:rPr>
              <a:t>12</a:t>
            </a:r>
            <a:r>
              <a:rPr lang="zh-CN" altLang="en-US" sz="2000" dirty="0">
                <a:solidFill>
                  <a:schemeClr val="tx1"/>
                </a:solidFill>
                <a:ea typeface="宋体" panose="02010600030101010101" pitchFamily="2" charset="-122"/>
              </a:rPr>
              <a:t>进制</a:t>
            </a:r>
            <a:r>
              <a:rPr lang="en-US" altLang="zh-CN" sz="2000" dirty="0">
                <a:solidFill>
                  <a:schemeClr val="tx1"/>
                </a:solidFill>
                <a:ea typeface="宋体" panose="02010600030101010101" pitchFamily="2" charset="-122"/>
              </a:rPr>
              <a:t>PM</a:t>
            </a:r>
            <a:r>
              <a:rPr lang="zh-CN" altLang="en-US" sz="2000" dirty="0">
                <a:solidFill>
                  <a:schemeClr val="tx1"/>
                </a:solidFill>
                <a:ea typeface="宋体" panose="02010600030101010101" pitchFamily="2" charset="-122"/>
              </a:rPr>
              <a:t>时间，第</a:t>
            </a:r>
            <a:r>
              <a:rPr lang="en-US" altLang="zh-CN" sz="2000" dirty="0">
                <a:solidFill>
                  <a:schemeClr val="tx1"/>
                </a:solidFill>
                <a:ea typeface="宋体" panose="02010600030101010101" pitchFamily="2" charset="-122"/>
              </a:rPr>
              <a:t>2</a:t>
            </a:r>
            <a:r>
              <a:rPr lang="zh-CN" altLang="en-US" sz="2000" dirty="0">
                <a:solidFill>
                  <a:schemeClr val="tx1"/>
                </a:solidFill>
                <a:ea typeface="宋体" panose="02010600030101010101" pitchFamily="2" charset="-122"/>
              </a:rPr>
              <a:t>个数字为</a:t>
            </a:r>
            <a:r>
              <a:rPr lang="en-US" altLang="zh-CN" sz="2000" dirty="0">
                <a:solidFill>
                  <a:schemeClr val="tx1"/>
                </a:solidFill>
                <a:ea typeface="宋体" panose="02010600030101010101" pitchFamily="2" charset="-122"/>
              </a:rPr>
              <a:t>hour</a:t>
            </a:r>
            <a:r>
              <a:rPr lang="zh-CN" altLang="en-US" sz="2000" dirty="0">
                <a:solidFill>
                  <a:schemeClr val="tx1"/>
                </a:solidFill>
                <a:ea typeface="宋体" panose="02010600030101010101" pitchFamily="2" charset="-122"/>
              </a:rPr>
              <a:t>，第</a:t>
            </a:r>
            <a:r>
              <a:rPr lang="en-US" altLang="zh-CN" sz="2000" dirty="0">
                <a:solidFill>
                  <a:schemeClr val="tx1"/>
                </a:solidFill>
                <a:ea typeface="宋体" panose="02010600030101010101" pitchFamily="2" charset="-122"/>
              </a:rPr>
              <a:t>3</a:t>
            </a:r>
            <a:r>
              <a:rPr lang="zh-CN" altLang="en-US" sz="2000" dirty="0">
                <a:solidFill>
                  <a:schemeClr val="tx1"/>
                </a:solidFill>
                <a:ea typeface="宋体" panose="02010600030101010101" pitchFamily="2" charset="-122"/>
              </a:rPr>
              <a:t>个数字为</a:t>
            </a:r>
            <a:r>
              <a:rPr lang="en-US" altLang="zh-CN" sz="2000" dirty="0">
                <a:solidFill>
                  <a:schemeClr val="tx1"/>
                </a:solidFill>
                <a:ea typeface="宋体" panose="02010600030101010101" pitchFamily="2" charset="-122"/>
              </a:rPr>
              <a:t>minute</a:t>
            </a:r>
            <a:r>
              <a:rPr lang="zh-CN" altLang="en-US" sz="2000" dirty="0">
                <a:solidFill>
                  <a:schemeClr val="tx1"/>
                </a:solidFill>
                <a:ea typeface="宋体" panose="02010600030101010101" pitchFamily="2" charset="-122"/>
              </a:rPr>
              <a:t>，第</a:t>
            </a:r>
            <a:r>
              <a:rPr lang="en-US" altLang="zh-CN" sz="2000" dirty="0">
                <a:solidFill>
                  <a:schemeClr val="tx1"/>
                </a:solidFill>
                <a:ea typeface="宋体" panose="02010600030101010101" pitchFamily="2" charset="-122"/>
              </a:rPr>
              <a:t>4</a:t>
            </a:r>
            <a:r>
              <a:rPr lang="zh-CN" altLang="en-US" sz="2000" dirty="0">
                <a:solidFill>
                  <a:schemeClr val="tx1"/>
                </a:solidFill>
                <a:ea typeface="宋体" panose="02010600030101010101" pitchFamily="2" charset="-122"/>
              </a:rPr>
              <a:t>个数字为</a:t>
            </a:r>
            <a:r>
              <a:rPr lang="en-US" altLang="zh-CN" sz="2000" dirty="0">
                <a:solidFill>
                  <a:schemeClr val="tx1"/>
                </a:solidFill>
                <a:ea typeface="宋体" panose="02010600030101010101" pitchFamily="2" charset="-122"/>
              </a:rPr>
              <a:t>second</a:t>
            </a:r>
            <a:r>
              <a:rPr lang="zh-CN" altLang="en-US" sz="2000" dirty="0">
                <a:solidFill>
                  <a:schemeClr val="tx1"/>
                </a:solidFill>
                <a:ea typeface="宋体" panose="02010600030101010101" pitchFamily="2" charset="-122"/>
              </a:rPr>
              <a:t>，第</a:t>
            </a:r>
            <a:r>
              <a:rPr lang="en-US" altLang="zh-CN" sz="2000" dirty="0">
                <a:solidFill>
                  <a:schemeClr val="tx1"/>
                </a:solidFill>
                <a:ea typeface="宋体" panose="02010600030101010101" pitchFamily="2" charset="-122"/>
              </a:rPr>
              <a:t>5</a:t>
            </a:r>
            <a:r>
              <a:rPr lang="zh-CN" altLang="en-US" sz="2000" dirty="0">
                <a:solidFill>
                  <a:schemeClr val="tx1"/>
                </a:solidFill>
                <a:ea typeface="宋体" panose="02010600030101010101" pitchFamily="2" charset="-122"/>
              </a:rPr>
              <a:t>个字符为运算类型，</a:t>
            </a:r>
            <a:r>
              <a:rPr lang="en-US" altLang="zh-CN" sz="2000" dirty="0">
                <a:solidFill>
                  <a:schemeClr val="tx1"/>
                </a:solidFill>
                <a:ea typeface="宋体" panose="02010600030101010101" pitchFamily="2" charset="-122"/>
              </a:rPr>
              <a:t>+</a:t>
            </a:r>
            <a:r>
              <a:rPr lang="zh-CN" altLang="en-US" sz="2000" dirty="0">
                <a:solidFill>
                  <a:schemeClr val="tx1"/>
                </a:solidFill>
                <a:ea typeface="宋体" panose="02010600030101010101" pitchFamily="2" charset="-122"/>
              </a:rPr>
              <a:t>表示自增，</a:t>
            </a:r>
            <a:r>
              <a:rPr lang="en-US" altLang="zh-CN" sz="2000" dirty="0">
                <a:solidFill>
                  <a:schemeClr val="tx1"/>
                </a:solidFill>
                <a:ea typeface="宋体" panose="02010600030101010101" pitchFamily="2" charset="-122"/>
              </a:rPr>
              <a:t>-</a:t>
            </a:r>
            <a:r>
              <a:rPr lang="zh-CN" altLang="en-US" sz="2000" dirty="0">
                <a:solidFill>
                  <a:schemeClr val="tx1"/>
                </a:solidFill>
                <a:ea typeface="宋体" panose="02010600030101010101" pitchFamily="2" charset="-122"/>
              </a:rPr>
              <a:t>表示自减，第</a:t>
            </a:r>
            <a:r>
              <a:rPr lang="en-US" altLang="zh-CN" sz="2000" dirty="0">
                <a:solidFill>
                  <a:schemeClr val="tx1"/>
                </a:solidFill>
                <a:ea typeface="宋体" panose="02010600030101010101" pitchFamily="2" charset="-122"/>
              </a:rPr>
              <a:t>6</a:t>
            </a:r>
            <a:r>
              <a:rPr lang="zh-CN" altLang="en-US" sz="2000" dirty="0">
                <a:solidFill>
                  <a:schemeClr val="tx1"/>
                </a:solidFill>
                <a:ea typeface="宋体" panose="02010600030101010101" pitchFamily="2" charset="-122"/>
              </a:rPr>
              <a:t>个数字为运算次数，</a:t>
            </a:r>
            <a:r>
              <a:rPr lang="en-US" altLang="zh-CN" sz="2000" dirty="0">
                <a:solidFill>
                  <a:schemeClr val="tx1"/>
                </a:solidFill>
                <a:ea typeface="宋体" panose="02010600030101010101" pitchFamily="2" charset="-122"/>
              </a:rPr>
              <a:t>0</a:t>
            </a:r>
            <a:r>
              <a:rPr lang="zh-CN" altLang="en-US" sz="2000" dirty="0">
                <a:solidFill>
                  <a:schemeClr val="tx1"/>
                </a:solidFill>
                <a:ea typeface="宋体" panose="02010600030101010101" pitchFamily="2" charset="-122"/>
              </a:rPr>
              <a:t>表示测试用例结束。</a:t>
            </a:r>
            <a:r>
              <a:rPr lang="en-US" altLang="zh-CN" sz="2000" dirty="0">
                <a:solidFill>
                  <a:schemeClr val="tx1"/>
                </a:solidFill>
                <a:ea typeface="宋体" panose="02010600030101010101" pitchFamily="2" charset="-122"/>
              </a:rPr>
              <a:t>)</a:t>
            </a:r>
            <a:endParaRPr lang="zh-CN" altLang="en-US" sz="2000" dirty="0">
              <a:solidFill>
                <a:schemeClr val="tx1"/>
              </a:solidFill>
              <a:ea typeface="宋体" panose="02010600030101010101" pitchFamily="2" charset="-122"/>
            </a:endParaRPr>
          </a:p>
          <a:p>
            <a:pPr>
              <a:lnSpc>
                <a:spcPct val="110000"/>
              </a:lnSpc>
              <a:spcBef>
                <a:spcPct val="0"/>
              </a:spcBef>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121 11 59 59 + 3</a:t>
            </a:r>
          </a:p>
          <a:p>
            <a:pPr>
              <a:lnSpc>
                <a:spcPct val="110000"/>
              </a:lnSpc>
              <a:spcBef>
                <a:spcPct val="0"/>
              </a:spcBef>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122 00 00 00 - 3</a:t>
            </a:r>
          </a:p>
          <a:p>
            <a:pPr>
              <a:lnSpc>
                <a:spcPct val="110000"/>
              </a:lnSpc>
              <a:spcBef>
                <a:spcPct val="0"/>
              </a:spcBef>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0</a:t>
            </a:r>
          </a:p>
          <a:p>
            <a:pPr>
              <a:lnSpc>
                <a:spcPct val="110000"/>
              </a:lnSpc>
              <a:spcBef>
                <a:spcPct val="0"/>
              </a:spcBef>
              <a:buSzTx/>
              <a:buNone/>
            </a:pPr>
            <a:r>
              <a:rPr lang="zh-CN" altLang="en-US" sz="2000" dirty="0">
                <a:solidFill>
                  <a:schemeClr val="tx1"/>
                </a:solidFill>
                <a:effectLst>
                  <a:outerShdw blurRad="38100" dist="38100" dir="2700000" algn="tl">
                    <a:srgbClr val="000000">
                      <a:alpha val="43137"/>
                    </a:srgbClr>
                  </a:outerShdw>
                </a:effectLst>
                <a:ea typeface="宋体" panose="02010600030101010101" pitchFamily="2" charset="-122"/>
              </a:rPr>
              <a:t>样例输出</a:t>
            </a:r>
          </a:p>
          <a:p>
            <a:pPr>
              <a:lnSpc>
                <a:spcPct val="110000"/>
              </a:lnSpc>
              <a:spcBef>
                <a:spcPct val="0"/>
              </a:spcBef>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PM 00:00:02</a:t>
            </a:r>
          </a:p>
          <a:p>
            <a:pPr>
              <a:lnSpc>
                <a:spcPct val="110000"/>
              </a:lnSpc>
              <a:spcBef>
                <a:spcPct val="0"/>
              </a:spcBef>
              <a:buSzTx/>
              <a:buNone/>
            </a:pPr>
            <a:r>
              <a:rPr lang="en-US" altLang="zh-CN" sz="2000" dirty="0">
                <a:solidFill>
                  <a:srgbClr val="0070C0"/>
                </a:solidFill>
                <a:effectLst>
                  <a:outerShdw blurRad="38100" dist="38100" dir="2700000" algn="tl">
                    <a:srgbClr val="000000">
                      <a:alpha val="43137"/>
                    </a:srgbClr>
                  </a:outerShdw>
                </a:effectLst>
                <a:ea typeface="宋体" panose="02010600030101010101" pitchFamily="2" charset="-122"/>
              </a:rPr>
              <a:t>AM 11:59:57</a:t>
            </a:r>
            <a:endParaRPr lang="zh-CN" altLang="en-US" sz="20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编程题练习：虚函数与多态</a:t>
            </a:r>
          </a:p>
        </p:txBody>
      </p:sp>
      <p:sp>
        <p:nvSpPr>
          <p:cNvPr id="5" name="Rectangle 77"/>
          <p:cNvSpPr>
            <a:spLocks noChangeArrowheads="1"/>
          </p:cNvSpPr>
          <p:nvPr/>
        </p:nvSpPr>
        <p:spPr bwMode="auto">
          <a:xfrm>
            <a:off x="955795" y="1047685"/>
            <a:ext cx="8088312" cy="49326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a:solidFill>
                  <a:schemeClr val="tx1"/>
                </a:solidFill>
                <a:ea typeface="宋体" panose="02010600030101010101" pitchFamily="2" charset="-122"/>
              </a:rPr>
              <a:t>     某公司员工的</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属性</a:t>
            </a:r>
            <a:r>
              <a:rPr lang="zh-CN" altLang="en-US" sz="2400" dirty="0">
                <a:solidFill>
                  <a:schemeClr val="tx1"/>
                </a:solidFill>
                <a:ea typeface="宋体" panose="02010600030101010101" pitchFamily="2" charset="-122"/>
              </a:rPr>
              <a:t>有：</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姓名</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职位</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级别</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工作年限</a:t>
            </a:r>
            <a:r>
              <a:rPr lang="zh-CN" altLang="en-US" sz="2400" dirty="0">
                <a:solidFill>
                  <a:schemeClr val="tx1"/>
                </a:solidFill>
                <a:ea typeface="宋体" panose="02010600030101010101" pitchFamily="2" charset="-122"/>
              </a:rPr>
              <a:t>，级别和年限都是非负整数，否则显示错误。包含</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方法</a:t>
            </a:r>
            <a:r>
              <a:rPr lang="zh-CN" altLang="en-US" sz="2400" dirty="0">
                <a:solidFill>
                  <a:schemeClr val="tx1"/>
                </a:solidFill>
                <a:ea typeface="宋体" panose="02010600030101010101" pitchFamily="2" charset="-122"/>
              </a:rPr>
              <a:t>有：</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计算工资的函数</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salary()</a:t>
            </a:r>
            <a:r>
              <a:rPr lang="zh-CN" altLang="en-US" sz="2400" dirty="0">
                <a:solidFill>
                  <a:schemeClr val="tx1"/>
                </a:solidFill>
                <a:ea typeface="宋体" panose="02010600030101010101" pitchFamily="2" charset="-122"/>
              </a:rPr>
              <a:t>）。</a:t>
            </a:r>
          </a:p>
          <a:p>
            <a:pPr>
              <a:lnSpc>
                <a:spcPct val="110000"/>
              </a:lnSpc>
              <a:spcBef>
                <a:spcPct val="0"/>
              </a:spcBef>
              <a:buSzTx/>
              <a:buNone/>
            </a:pPr>
            <a:r>
              <a:rPr lang="zh-CN" altLang="en-US" sz="2400" dirty="0">
                <a:solidFill>
                  <a:schemeClr val="tx1"/>
                </a:solidFill>
                <a:ea typeface="宋体" panose="02010600030101010101" pitchFamily="2" charset="-122"/>
              </a:rPr>
              <a:t>      员工职位分为三种：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Employee</a:t>
            </a:r>
            <a:r>
              <a:rPr lang="zh-CN" altLang="en-US" sz="2400" dirty="0">
                <a:solidFill>
                  <a:schemeClr val="tx1"/>
                </a:solidFill>
                <a:ea typeface="宋体" panose="02010600030101010101" pitchFamily="2" charset="-122"/>
              </a:rPr>
              <a:t>、</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Teamleader</a:t>
            </a:r>
            <a:r>
              <a:rPr lang="zh-CN" altLang="en-US" sz="2400" dirty="0">
                <a:solidFill>
                  <a:schemeClr val="tx1"/>
                </a:solidFill>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Manager</a:t>
            </a:r>
            <a:r>
              <a:rPr lang="zh-CN" altLang="en-US" sz="2400" dirty="0">
                <a:solidFill>
                  <a:schemeClr val="tx1"/>
                </a:solidFill>
                <a:ea typeface="宋体" panose="02010600030101010101" pitchFamily="2" charset="-122"/>
              </a:rPr>
              <a:t>，其他职位类型显示错误。</a:t>
            </a:r>
          </a:p>
          <a:p>
            <a:pPr>
              <a:lnSpc>
                <a:spcPct val="110000"/>
              </a:lnSpc>
              <a:spcBef>
                <a:spcPct val="0"/>
              </a:spcBef>
              <a:buSzTx/>
              <a:buNone/>
            </a:pPr>
            <a:r>
              <a:rPr lang="zh-CN" altLang="en-US" sz="2400" dirty="0">
                <a:solidFill>
                  <a:schemeClr val="tx1"/>
                </a:solidFill>
                <a:ea typeface="宋体" panose="02010600030101010101" pitchFamily="2" charset="-122"/>
              </a:rPr>
              <a:t>       三种职位员工的区别在于计算工资的方法不同：</a:t>
            </a:r>
          </a:p>
          <a:p>
            <a:pPr>
              <a:lnSpc>
                <a:spcPct val="110000"/>
              </a:lnSpc>
              <a:spcBef>
                <a:spcPct val="0"/>
              </a:spcBef>
              <a:buSzTx/>
              <a:buNone/>
            </a:pPr>
            <a:r>
              <a:rPr lang="en-US" altLang="zh-CN" sz="2400" dirty="0">
                <a:solidFill>
                  <a:schemeClr val="tx1"/>
                </a:solidFill>
                <a:ea typeface="宋体" panose="02010600030101010101" pitchFamily="2" charset="-122"/>
              </a:rPr>
              <a:t>1.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Employee</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每月工资</a:t>
            </a:r>
            <a:r>
              <a:rPr lang="en-US" altLang="zh-CN" sz="2400" dirty="0">
                <a:solidFill>
                  <a:schemeClr val="tx1"/>
                </a:solidFill>
                <a:ea typeface="宋体" panose="02010600030101010101" pitchFamily="2" charset="-122"/>
              </a:rPr>
              <a:t>=1000 + 500*</a:t>
            </a:r>
            <a:r>
              <a:rPr lang="zh-CN" altLang="en-US" sz="2400" dirty="0">
                <a:solidFill>
                  <a:schemeClr val="tx1"/>
                </a:solidFill>
                <a:ea typeface="宋体" panose="02010600030101010101" pitchFamily="2" charset="-122"/>
              </a:rPr>
              <a:t>级别 </a:t>
            </a:r>
            <a:r>
              <a:rPr lang="en-US" altLang="zh-CN" sz="2400" dirty="0">
                <a:solidFill>
                  <a:schemeClr val="tx1"/>
                </a:solidFill>
                <a:ea typeface="宋体" panose="02010600030101010101" pitchFamily="2" charset="-122"/>
              </a:rPr>
              <a:t>+ 50*</a:t>
            </a:r>
            <a:r>
              <a:rPr lang="zh-CN" altLang="en-US" sz="2400" dirty="0">
                <a:solidFill>
                  <a:schemeClr val="tx1"/>
                </a:solidFill>
                <a:ea typeface="宋体" panose="02010600030101010101" pitchFamily="2" charset="-122"/>
              </a:rPr>
              <a:t>工作年限</a:t>
            </a:r>
          </a:p>
          <a:p>
            <a:pPr>
              <a:lnSpc>
                <a:spcPct val="110000"/>
              </a:lnSpc>
              <a:spcBef>
                <a:spcPct val="0"/>
              </a:spcBef>
              <a:buSzTx/>
              <a:buNone/>
            </a:pPr>
            <a:r>
              <a:rPr lang="en-US" altLang="zh-CN" sz="2400" dirty="0">
                <a:solidFill>
                  <a:schemeClr val="tx1"/>
                </a:solidFill>
                <a:ea typeface="宋体" panose="02010600030101010101" pitchFamily="2" charset="-122"/>
              </a:rPr>
              <a:t>2.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Teamleader</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每月工资</a:t>
            </a:r>
            <a:r>
              <a:rPr lang="en-US" altLang="zh-CN" sz="2400" dirty="0">
                <a:solidFill>
                  <a:schemeClr val="tx1"/>
                </a:solidFill>
                <a:ea typeface="宋体" panose="02010600030101010101" pitchFamily="2" charset="-122"/>
              </a:rPr>
              <a:t>=3000 + 800*</a:t>
            </a:r>
            <a:r>
              <a:rPr lang="zh-CN" altLang="en-US" sz="2400" dirty="0">
                <a:solidFill>
                  <a:schemeClr val="tx1"/>
                </a:solidFill>
                <a:ea typeface="宋体" panose="02010600030101010101" pitchFamily="2" charset="-122"/>
              </a:rPr>
              <a:t>级别 </a:t>
            </a:r>
            <a:r>
              <a:rPr lang="en-US" altLang="zh-CN" sz="2400" dirty="0">
                <a:solidFill>
                  <a:schemeClr val="tx1"/>
                </a:solidFill>
                <a:ea typeface="宋体" panose="02010600030101010101" pitchFamily="2" charset="-122"/>
              </a:rPr>
              <a:t>+ 100*</a:t>
            </a:r>
            <a:r>
              <a:rPr lang="zh-CN" altLang="en-US" sz="2400" dirty="0">
                <a:solidFill>
                  <a:schemeClr val="tx1"/>
                </a:solidFill>
                <a:ea typeface="宋体" panose="02010600030101010101" pitchFamily="2" charset="-122"/>
              </a:rPr>
              <a:t>工作年限</a:t>
            </a:r>
          </a:p>
          <a:p>
            <a:pPr>
              <a:lnSpc>
                <a:spcPct val="110000"/>
              </a:lnSpc>
              <a:spcBef>
                <a:spcPct val="0"/>
              </a:spcBef>
              <a:buSzTx/>
              <a:buNone/>
            </a:pPr>
            <a:r>
              <a:rPr lang="en-US" altLang="zh-CN" sz="2400" dirty="0">
                <a:solidFill>
                  <a:schemeClr val="tx1"/>
                </a:solidFill>
                <a:ea typeface="宋体" panose="02010600030101010101" pitchFamily="2" charset="-122"/>
              </a:rPr>
              <a:t>3.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Manager</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每月工资</a:t>
            </a:r>
            <a:r>
              <a:rPr lang="en-US" altLang="zh-CN" sz="2400" dirty="0">
                <a:solidFill>
                  <a:schemeClr val="tx1"/>
                </a:solidFill>
                <a:ea typeface="宋体" panose="02010600030101010101" pitchFamily="2" charset="-122"/>
              </a:rPr>
              <a:t>=5000 + 1000 * (</a:t>
            </a:r>
            <a:r>
              <a:rPr lang="zh-CN" altLang="en-US" sz="2400" dirty="0">
                <a:solidFill>
                  <a:schemeClr val="tx1"/>
                </a:solidFill>
                <a:ea typeface="宋体" panose="02010600030101010101" pitchFamily="2" charset="-122"/>
              </a:rPr>
              <a:t>级别</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工作年限</a:t>
            </a:r>
            <a:r>
              <a:rPr lang="en-US" altLang="zh-CN" sz="2400" dirty="0">
                <a:solidFill>
                  <a:schemeClr val="tx1"/>
                </a:solidFill>
                <a:ea typeface="宋体" panose="02010600030101010101" pitchFamily="2" charset="-122"/>
              </a:rPr>
              <a:t>)</a:t>
            </a:r>
          </a:p>
          <a:p>
            <a:pPr>
              <a:lnSpc>
                <a:spcPct val="110000"/>
              </a:lnSpc>
              <a:spcBef>
                <a:spcPct val="0"/>
              </a:spcBef>
              <a:buSzTx/>
              <a:buNone/>
            </a:pPr>
            <a:r>
              <a:rPr lang="zh-CN" altLang="en-US" sz="2400" dirty="0">
                <a:solidFill>
                  <a:schemeClr val="tx1"/>
                </a:solidFill>
                <a:ea typeface="宋体" panose="02010600030101010101" pitchFamily="2" charset="-122"/>
              </a:rPr>
              <a:t>计算工资的方法返回每个员工的工资数。</a:t>
            </a:r>
          </a:p>
          <a:p>
            <a:pPr>
              <a:lnSpc>
                <a:spcPct val="110000"/>
              </a:lnSpc>
              <a:spcBef>
                <a:spcPct val="0"/>
              </a:spcBef>
              <a:buSzTx/>
              <a:buNone/>
            </a:pPr>
            <a:r>
              <a:rPr lang="zh-CN" altLang="en-US" sz="2400" dirty="0">
                <a:solidFill>
                  <a:schemeClr val="tx1"/>
                </a:solidFill>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要求</a:t>
            </a:r>
            <a:r>
              <a:rPr lang="zh-CN" altLang="en-US" sz="2400" dirty="0">
                <a:solidFill>
                  <a:schemeClr val="tx1"/>
                </a:solidFill>
                <a:ea typeface="宋体" panose="02010600030101010101" pitchFamily="2" charset="-122"/>
              </a:rPr>
              <a:t>：以普通员工为基类，组长和经理继承基类，程序中只能使用基类指针指向对象与调用对象的方法。</a:t>
            </a:r>
            <a:endParaRPr lang="en-US" altLang="zh-CN" sz="2400" dirty="0">
              <a:solidFill>
                <a:schemeClr val="tx1"/>
              </a:solidFill>
              <a:ea typeface="宋体" panose="02010600030101010101" pitchFamily="2" charset="-122"/>
            </a:endParaRPr>
          </a:p>
        </p:txBody>
      </p:sp>
    </p:spTree>
    <p:extLst>
      <p:ext uri="{BB962C8B-B14F-4D97-AF65-F5344CB8AC3E}">
        <p14:creationId xmlns="" xmlns:p14="http://schemas.microsoft.com/office/powerpoint/2010/main" val="274751467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40466" y="63963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object 2"/>
          <p:cNvSpPr txBox="1">
            <a:spLocks noGrp="1"/>
          </p:cNvSpPr>
          <p:nvPr>
            <p:ph type="title"/>
          </p:nvPr>
        </p:nvSpPr>
        <p:spPr>
          <a:xfrm>
            <a:off x="3147889" y="2602195"/>
            <a:ext cx="3670922" cy="826805"/>
          </a:xfrm>
          <a:prstGeom prst="rect">
            <a:avLst/>
          </a:prstGeom>
        </p:spPr>
        <p:txBody>
          <a:bodyPr vert="horz" wrap="square" lIns="0" tIns="270169" rIns="0" bIns="0" rtlCol="0">
            <a:spAutoFit/>
          </a:bodyPr>
          <a:lstStyle/>
          <a:p>
            <a:r>
              <a:rPr lang="en-US" altLang="zh-CN" sz="3600" dirty="0">
                <a:ea typeface="宋体" charset="-122"/>
              </a:rPr>
              <a:t>2</a:t>
            </a:r>
            <a:r>
              <a:rPr lang="zh-CN" altLang="en-US" sz="3600" dirty="0">
                <a:ea typeface="宋体" charset="-122"/>
              </a:rPr>
              <a:t>、运算符重载</a:t>
            </a:r>
            <a:endParaRPr lang="en-US" altLang="zh-CN" sz="3600" dirty="0">
              <a:ea typeface="宋体" charset="-122"/>
            </a:endParaRPr>
          </a:p>
        </p:txBody>
      </p:sp>
    </p:spTree>
    <p:extLst>
      <p:ext uri="{BB962C8B-B14F-4D97-AF65-F5344CB8AC3E}">
        <p14:creationId xmlns="" xmlns:p14="http://schemas.microsoft.com/office/powerpoint/2010/main" val="12467995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56000"/>
            <a:ext cx="7481899" cy="39518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en-US" altLang="zh-CN" sz="2800" dirty="0">
                <a:solidFill>
                  <a:schemeClr val="tx1"/>
                </a:solidFill>
                <a:ea typeface="宋体" panose="02010600030101010101" pitchFamily="2" charset="-122"/>
              </a:rPr>
              <a:t>C++</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预定义了一组运算符</a:t>
            </a:r>
            <a:r>
              <a:rPr lang="zh-CN" altLang="en-US" sz="2800" dirty="0">
                <a:solidFill>
                  <a:schemeClr val="tx1"/>
                </a:solidFill>
                <a:ea typeface="宋体" panose="02010600030101010101" pitchFamily="2" charset="-122"/>
              </a:rPr>
              <a:t>，用来表示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对数据的运算</a:t>
            </a:r>
            <a:r>
              <a:rPr lang="zh-CN" altLang="en-US" sz="28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&amp;</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 </a:t>
            </a:r>
            <a:r>
              <a:rPr lang="en-US" altLang="zh-CN" sz="2400" dirty="0">
                <a:solidFill>
                  <a:schemeClr val="tx1"/>
                </a:solidFill>
                <a:ea typeface="宋体" panose="02010600030101010101" pitchFamily="2" charset="-122"/>
              </a:rPr>
              <a:t>&amp;&amp;</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&lt;&lt;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&gt;&gt;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只能用于基本的数据类型</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整型、实型、字符型、 逻辑型</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en-US" altLang="zh-CN" sz="2400" dirty="0">
                <a:solidFill>
                  <a:schemeClr val="tx1"/>
                </a:solidFill>
                <a:ea typeface="宋体" panose="02010600030101010101" pitchFamily="2" charset="-122"/>
              </a:rPr>
              <a:t>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cin</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和</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cout</a:t>
            </a:r>
            <a:r>
              <a:rPr lang="zh-CN" altLang="en-US" sz="2400" dirty="0">
                <a:solidFill>
                  <a:schemeClr val="tx1"/>
                </a:solidFill>
                <a:ea typeface="宋体" panose="02010600030101010101" pitchFamily="2" charset="-122"/>
              </a:rPr>
              <a:t>使用运算符“</a:t>
            </a:r>
            <a:r>
              <a:rPr lang="en-US" altLang="zh-CN" sz="2400" dirty="0">
                <a:solidFill>
                  <a:schemeClr val="tx1"/>
                </a:solidFill>
                <a:ea typeface="宋体" panose="02010600030101010101" pitchFamily="2" charset="-122"/>
              </a:rPr>
              <a:t>&lt;&lt;”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&gt;&gt;”</a:t>
            </a:r>
            <a:r>
              <a:rPr lang="zh-CN" altLang="en-US" sz="2400" dirty="0">
                <a:solidFill>
                  <a:schemeClr val="tx1"/>
                </a:solidFill>
                <a:ea typeface="宋体" panose="02010600030101010101" pitchFamily="2" charset="-122"/>
              </a:rPr>
              <a:t>进行流操作 </a:t>
            </a:r>
            <a:endParaRPr lang="en-US" altLang="zh-CN" sz="2400" dirty="0">
              <a:solidFill>
                <a:schemeClr val="tx1"/>
              </a:solidFill>
              <a:ea typeface="宋体" panose="02010600030101010101" pitchFamily="2" charset="-122"/>
            </a:endParaRPr>
          </a:p>
          <a:p>
            <a:pPr lvl="1">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时，要求操作数是</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基本数据类型</a:t>
            </a:r>
            <a:r>
              <a:rPr lang="zh-CN" altLang="en-US" sz="2400" dirty="0">
                <a:solidFill>
                  <a:schemeClr val="tx1"/>
                </a:solidFill>
                <a:ea typeface="宋体" panose="02010600030101010101" pitchFamily="2" charset="-122"/>
              </a:rPr>
              <a:t>。</a:t>
            </a:r>
          </a:p>
          <a:p>
            <a:pPr>
              <a:lnSpc>
                <a:spcPct val="110000"/>
              </a:lnSpc>
              <a:spcBef>
                <a:spcPct val="0"/>
              </a:spcBef>
              <a:buSzTx/>
              <a:buFont typeface="Wingdings" pitchFamily="2" charset="2"/>
              <a:buChar char="p"/>
            </a:pPr>
            <a:endParaRPr lang="zh-CN" altLang="en-US" sz="2800" dirty="0">
              <a:solidFill>
                <a:schemeClr val="tx1"/>
              </a:solidFill>
              <a:ea typeface="宋体" panose="02010600030101010101" pitchFamily="2" charset="-122"/>
            </a:endParaRP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一、运算符重载的概念</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问题的提出</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7108741" y="67779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8" name="Rectangle 9"/>
          <p:cNvSpPr txBox="1">
            <a:spLocks noChangeArrowheads="1"/>
          </p:cNvSpPr>
          <p:nvPr/>
        </p:nvSpPr>
        <p:spPr bwMode="auto">
          <a:xfrm>
            <a:off x="1116000" y="1080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派生类成员的访问属性</a:t>
            </a:r>
          </a:p>
          <a:p>
            <a:pPr marL="0" indent="0" eaLnBrk="1" hangingPunct="1">
              <a:buClr>
                <a:schemeClr val="accent2"/>
              </a:buClr>
              <a:buNone/>
            </a:pPr>
            <a:endParaRPr lang="en-US" altLang="zh-CN" sz="3000" dirty="0">
              <a:ea typeface="宋体" panose="02010600030101010101" pitchFamily="2" charset="-122"/>
            </a:endParaRPr>
          </a:p>
        </p:txBody>
      </p:sp>
      <p:sp>
        <p:nvSpPr>
          <p:cNvPr id="9" name="Rectangle 77">
            <a:extLst>
              <a:ext uri="{FF2B5EF4-FFF2-40B4-BE49-F238E27FC236}">
                <a16:creationId xmlns="" xmlns:a16="http://schemas.microsoft.com/office/drawing/2014/main" id="{F950A07E-AAD7-4D38-BAEF-A43D4E7BA8A2}"/>
              </a:ext>
            </a:extLst>
          </p:cNvPr>
          <p:cNvSpPr>
            <a:spLocks noChangeArrowheads="1"/>
          </p:cNvSpPr>
          <p:nvPr/>
        </p:nvSpPr>
        <p:spPr bwMode="auto">
          <a:xfrm>
            <a:off x="1116000" y="1646788"/>
            <a:ext cx="7596200" cy="21913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含义</a:t>
            </a:r>
            <a:r>
              <a:rPr lang="zh-CN" altLang="en-US" dirty="0">
                <a:solidFill>
                  <a:srgbClr val="000000"/>
                </a:solidFill>
                <a:ea typeface="宋体" panose="02010600030101010101" pitchFamily="2" charset="-122"/>
              </a:rPr>
              <a:t>：</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派生类</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从基类中继承过来的成员的访问控制</a:t>
            </a:r>
            <a:r>
              <a:rPr lang="zh-CN" altLang="en-US" dirty="0">
                <a:solidFill>
                  <a:srgbClr val="000000"/>
                </a:solidFill>
                <a:ea typeface="宋体" panose="02010600030101010101" pitchFamily="2" charset="-122"/>
              </a:rPr>
              <a:t>－派生类按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指定的访问控制</a:t>
            </a:r>
            <a:r>
              <a:rPr lang="zh-CN" altLang="en-US" dirty="0">
                <a:solidFill>
                  <a:srgbClr val="000000"/>
                </a:solidFill>
                <a:ea typeface="宋体" panose="02010600030101010101" pitchFamily="2" charset="-122"/>
              </a:rPr>
              <a:t>（继承访问控制）从基类中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dirty="0">
                <a:solidFill>
                  <a:srgbClr val="000000"/>
                </a:solidFill>
                <a:ea typeface="宋体" panose="02010600030101010101" pitchFamily="2" charset="-122"/>
              </a:rPr>
              <a:t>具有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不同访问控制的成员</a:t>
            </a:r>
            <a:r>
              <a:rPr lang="zh-CN" altLang="en-US" dirty="0">
                <a:solidFill>
                  <a:srgbClr val="000000"/>
                </a:solidFill>
                <a:ea typeface="宋体" panose="02010600030101010101" pitchFamily="2" charset="-122"/>
              </a:rPr>
              <a:t>，这些成员在派生类中，其访问控制将发生变化。</a:t>
            </a:r>
          </a:p>
        </p:txBody>
      </p:sp>
      <p:sp>
        <p:nvSpPr>
          <p:cNvPr id="12" name="Rectangle 77">
            <a:extLst>
              <a:ext uri="{FF2B5EF4-FFF2-40B4-BE49-F238E27FC236}">
                <a16:creationId xmlns="" xmlns:a16="http://schemas.microsoft.com/office/drawing/2014/main" id="{8E156AEB-47B0-451E-970F-C270ADB13E0C}"/>
              </a:ext>
            </a:extLst>
          </p:cNvPr>
          <p:cNvSpPr>
            <a:spLocks noChangeArrowheads="1"/>
          </p:cNvSpPr>
          <p:nvPr/>
        </p:nvSpPr>
        <p:spPr bwMode="auto">
          <a:xfrm>
            <a:off x="1116000" y="4045588"/>
            <a:ext cx="7507300" cy="1378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它们由以下</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两个因素共同决定</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基类中该成员的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访问控制</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派生类定义中的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继承访问控制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728000"/>
            <a:ext cx="7481899"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对已有的运算符</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中预定义的运算符</a:t>
            </a:r>
            <a:r>
              <a:rPr lang="en-US" altLang="zh-CN"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赋予多重的含义</a:t>
            </a:r>
            <a:r>
              <a:rPr lang="zh-CN" altLang="en-US" sz="2800" dirty="0">
                <a:solidFill>
                  <a:schemeClr val="tx1"/>
                </a:solidFill>
                <a:ea typeface="宋体" panose="02010600030101010101" pitchFamily="2" charset="-122"/>
              </a:rPr>
              <a:t>，使同一运算符</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作用于</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不同类型的数据</a:t>
            </a:r>
            <a:r>
              <a:rPr lang="zh-CN" altLang="en-US" sz="2800" dirty="0">
                <a:solidFill>
                  <a:schemeClr val="tx1"/>
                </a:solidFill>
                <a:ea typeface="宋体" panose="02010600030101010101" pitchFamily="2" charset="-122"/>
              </a:rPr>
              <a:t>时</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导致不同类型的行为</a:t>
            </a:r>
            <a:r>
              <a:rPr lang="zh-CN" altLang="en-US" sz="2800" dirty="0">
                <a:solidFill>
                  <a:schemeClr val="tx1"/>
                </a:solidFill>
                <a:ea typeface="宋体" panose="02010600030101010101" pitchFamily="2" charset="-122"/>
              </a:rPr>
              <a:t>。</a:t>
            </a:r>
          </a:p>
        </p:txBody>
      </p:sp>
      <p:sp>
        <p:nvSpPr>
          <p:cNvPr id="7" name="Rectangle 77"/>
          <p:cNvSpPr>
            <a:spLocks noChangeArrowheads="1"/>
          </p:cNvSpPr>
          <p:nvPr/>
        </p:nvSpPr>
        <p:spPr bwMode="auto">
          <a:xfrm>
            <a:off x="1116000" y="3384000"/>
            <a:ext cx="7570800" cy="198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目的是</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扩展</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C++</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中提供的运算符的适用范 围</a:t>
            </a:r>
            <a:r>
              <a:rPr lang="zh-CN" altLang="en-US" sz="2800" dirty="0">
                <a:solidFill>
                  <a:schemeClr val="tx1"/>
                </a:solidFill>
                <a:ea typeface="宋体" panose="02010600030101010101" pitchFamily="2" charset="-122"/>
              </a:rPr>
              <a:t>，以用于</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a:solidFill>
                  <a:schemeClr val="tx1"/>
                </a:solidFill>
                <a:ea typeface="宋体" panose="02010600030101010101" pitchFamily="2" charset="-122"/>
              </a:rPr>
              <a:t>所表示的抽象数据类型。同一个 运算符，对不同类型的操作数，所发生的行为 不同。</a:t>
            </a:r>
            <a:endParaRPr lang="zh-CN" altLang="en-US" sz="2400" dirty="0">
              <a:solidFill>
                <a:schemeClr val="tx1"/>
              </a:solidFill>
              <a:ea typeface="宋体" panose="02010600030101010101" pitchFamily="2" charset="-122"/>
            </a:endParaRP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运算符重载的概念</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728000"/>
            <a:ext cx="7481899"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运算符重载</a:t>
            </a:r>
            <a:r>
              <a:rPr lang="zh-CN" altLang="en-US" sz="2800" dirty="0">
                <a:solidFill>
                  <a:schemeClr val="tx1"/>
                </a:solidFill>
                <a:ea typeface="宋体" panose="02010600030101010101" pitchFamily="2" charset="-122"/>
              </a:rPr>
              <a:t>是通过</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a:t>
            </a:r>
            <a:r>
              <a:rPr lang="zh-CN" altLang="en-US" sz="2800" dirty="0">
                <a:solidFill>
                  <a:schemeClr val="tx1"/>
                </a:solidFill>
                <a:ea typeface="宋体" panose="02010600030101010101" pitchFamily="2" charset="-122"/>
              </a:rPr>
              <a:t>实现的，运算符的重载即</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函数的重载</a:t>
            </a:r>
            <a:r>
              <a:rPr lang="zh-CN" altLang="en-US" sz="2800" dirty="0">
                <a:solidFill>
                  <a:schemeClr val="tx1"/>
                </a:solidFill>
                <a:ea typeface="宋体" panose="02010600030101010101" pitchFamily="2" charset="-122"/>
              </a:rPr>
              <a:t>。运算符重载函数的一般形式为：</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运算符重载的实现</a:t>
            </a:r>
          </a:p>
          <a:p>
            <a:pPr marL="0" indent="0" eaLnBrk="1" hangingPunct="1">
              <a:buClr>
                <a:schemeClr val="accent2"/>
              </a:buClr>
              <a:buNone/>
            </a:pPr>
            <a:endParaRPr lang="en-US" altLang="zh-CN" sz="3000" dirty="0">
              <a:ea typeface="宋体" panose="02010600030101010101" pitchFamily="2" charset="-122"/>
            </a:endParaRPr>
          </a:p>
        </p:txBody>
      </p:sp>
      <p:sp>
        <p:nvSpPr>
          <p:cNvPr id="5" name="AutoShape 52"/>
          <p:cNvSpPr>
            <a:spLocks noChangeArrowheads="1"/>
          </p:cNvSpPr>
          <p:nvPr/>
        </p:nvSpPr>
        <p:spPr bwMode="gray">
          <a:xfrm>
            <a:off x="1512000" y="3212600"/>
            <a:ext cx="7124000" cy="851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返回类型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operator</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运算符符号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参数说明</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endParaRPr lang="es-ES" altLang="zh-CN"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143900"/>
            <a:ext cx="75581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只能重载</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已经存在</a:t>
            </a:r>
            <a:r>
              <a:rPr lang="zh-CN" altLang="en-US" dirty="0">
                <a:solidFill>
                  <a:schemeClr val="tx1"/>
                </a:solidFill>
                <a:ea typeface="宋体" panose="02010600030101010101" pitchFamily="2" charset="-122"/>
              </a:rPr>
              <a:t>的</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C++</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运算符</a:t>
            </a:r>
            <a:r>
              <a:rPr lang="zh-CN" altLang="en-US" dirty="0">
                <a:solidFill>
                  <a:schemeClr val="tx1"/>
                </a:solidFill>
                <a:ea typeface="宋体" panose="02010600030101010101" pitchFamily="2" charset="-122"/>
              </a:rPr>
              <a:t>。</a:t>
            </a:r>
          </a:p>
        </p:txBody>
      </p:sp>
      <p:sp>
        <p:nvSpPr>
          <p:cNvPr id="11" name="Text Box 78"/>
          <p:cNvSpPr txBox="1">
            <a:spLocks noChangeArrowheads="1"/>
          </p:cNvSpPr>
          <p:nvPr/>
        </p:nvSpPr>
        <p:spPr bwMode="gray">
          <a:xfrm>
            <a:off x="1116000" y="1785600"/>
            <a:ext cx="7570787"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运算符重载</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不能改变运算符操作数</a:t>
            </a:r>
            <a:r>
              <a:rPr lang="zh-CN" altLang="en-US" dirty="0">
                <a:solidFill>
                  <a:schemeClr val="tx1"/>
                </a:solidFill>
                <a:ea typeface="宋体" panose="02010600030101010101" pitchFamily="2" charset="-122"/>
              </a:rPr>
              <a:t>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个数</a:t>
            </a:r>
            <a:r>
              <a:rPr lang="zh-CN" altLang="en-US" dirty="0">
                <a:solidFill>
                  <a:schemeClr val="tx1"/>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优先级</a:t>
            </a:r>
            <a:r>
              <a:rPr lang="zh-CN" altLang="en-US" dirty="0">
                <a:solidFill>
                  <a:schemeClr val="tx1"/>
                </a:solidFill>
                <a:ea typeface="宋体" panose="02010600030101010101" pitchFamily="2" charset="-122"/>
              </a:rPr>
              <a:t>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结合性</a:t>
            </a:r>
            <a:r>
              <a:rPr lang="zh-CN" altLang="en-US" dirty="0">
                <a:solidFill>
                  <a:schemeClr val="tx1"/>
                </a:solidFill>
                <a:ea typeface="宋体" panose="02010600030101010101" pitchFamily="2" charset="-122"/>
              </a:rPr>
              <a:t>。</a:t>
            </a:r>
          </a:p>
        </p:txBody>
      </p:sp>
      <p:sp>
        <p:nvSpPr>
          <p:cNvPr id="13" name="Text Box 78"/>
          <p:cNvSpPr txBox="1">
            <a:spLocks noChangeArrowheads="1"/>
          </p:cNvSpPr>
          <p:nvPr/>
        </p:nvSpPr>
        <p:spPr bwMode="gray">
          <a:xfrm>
            <a:off x="1116000" y="2899500"/>
            <a:ext cx="757080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运算符的操作数</a:t>
            </a:r>
            <a:r>
              <a:rPr lang="zh-CN" altLang="en-US" dirty="0">
                <a:solidFill>
                  <a:schemeClr val="tx1"/>
                </a:solidFill>
                <a:ea typeface="宋体" panose="02010600030101010101" pitchFamily="2" charset="-122"/>
              </a:rPr>
              <a:t>必须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至少有一个某个类的类对象</a:t>
            </a:r>
            <a:r>
              <a:rPr lang="zh-CN" altLang="en-US" dirty="0">
                <a:solidFill>
                  <a:schemeClr val="tx1"/>
                </a:solidFill>
                <a:ea typeface="宋体" panose="02010600030101010101" pitchFamily="2" charset="-122"/>
              </a:rPr>
              <a:t>，否则不能对运算符进行重载。</a:t>
            </a:r>
          </a:p>
        </p:txBody>
      </p:sp>
      <p:sp>
        <p:nvSpPr>
          <p:cNvPr id="10" name="Text Box 6"/>
          <p:cNvSpPr txBox="1">
            <a:spLocks noChangeArrowheads="1"/>
          </p:cNvSpPr>
          <p:nvPr/>
        </p:nvSpPr>
        <p:spPr bwMode="auto">
          <a:xfrm>
            <a:off x="1113932" y="1992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运算符重载的限制 </a:t>
            </a:r>
          </a:p>
        </p:txBody>
      </p:sp>
      <p:sp>
        <p:nvSpPr>
          <p:cNvPr id="6" name="Text Box 78"/>
          <p:cNvSpPr txBox="1">
            <a:spLocks noChangeArrowheads="1"/>
          </p:cNvSpPr>
          <p:nvPr/>
        </p:nvSpPr>
        <p:spPr bwMode="gray">
          <a:xfrm>
            <a:off x="1116000" y="4032000"/>
            <a:ext cx="75708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重载运算符</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不可以使用缺省参数</a:t>
            </a:r>
            <a:r>
              <a:rPr lang="zh-CN" altLang="en-US" dirty="0">
                <a:solidFill>
                  <a:schemeClr val="tx1"/>
                </a:solidFill>
                <a:ea typeface="宋体" panose="02010600030101010101" pitchFamily="2" charset="-122"/>
              </a:rPr>
              <a:t>。</a:t>
            </a:r>
          </a:p>
        </p:txBody>
      </p:sp>
      <p:sp>
        <p:nvSpPr>
          <p:cNvPr id="7" name="Text Box 78"/>
          <p:cNvSpPr txBox="1">
            <a:spLocks noChangeArrowheads="1"/>
          </p:cNvSpPr>
          <p:nvPr/>
        </p:nvSpPr>
        <p:spPr bwMode="gray">
          <a:xfrm>
            <a:off x="1116000" y="4715600"/>
            <a:ext cx="757080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除了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赋值运算符</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dirty="0">
                <a:solidFill>
                  <a:schemeClr val="tx1"/>
                </a:solidFill>
                <a:ea typeface="宋体" panose="02010600030101010101" pitchFamily="2" charset="-122"/>
              </a:rPr>
              <a:t>外，重载运算符可由</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chemeClr val="tx1"/>
                </a:solidFill>
                <a:ea typeface="宋体" panose="02010600030101010101" pitchFamily="2" charset="-122"/>
              </a:rPr>
              <a:t>继承下去。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P spid="6"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88000"/>
            <a:ext cx="7545400" cy="1378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运算符重载函数可以通过</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种形式</a:t>
            </a:r>
            <a:r>
              <a:rPr lang="zh-CN" altLang="en-US" sz="2800" dirty="0">
                <a:solidFill>
                  <a:schemeClr val="tx1"/>
                </a:solidFill>
                <a:ea typeface="宋体" panose="02010600030101010101" pitchFamily="2" charset="-122"/>
              </a:rPr>
              <a:t>实现：</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类成员函数</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友元函数</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二、运算符重载函数作为类成员函数</a:t>
            </a:r>
          </a:p>
        </p:txBody>
      </p:sp>
      <p:sp>
        <p:nvSpPr>
          <p:cNvPr id="8" name="Rectangle 77"/>
          <p:cNvSpPr>
            <a:spLocks noChangeArrowheads="1"/>
          </p:cNvSpPr>
          <p:nvPr/>
        </p:nvSpPr>
        <p:spPr bwMode="auto">
          <a:xfrm>
            <a:off x="1116000" y="2808700"/>
            <a:ext cx="7570800" cy="1378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这两种方式非常相似，</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关键区别</a:t>
            </a:r>
            <a:r>
              <a:rPr lang="zh-CN" altLang="en-US" sz="2800" dirty="0">
                <a:solidFill>
                  <a:schemeClr val="tx1"/>
                </a:solidFill>
                <a:ea typeface="宋体" panose="02010600030101010101" pitchFamily="2" charset="-122"/>
              </a:rPr>
              <a:t>在于：</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具有</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this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指针</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友员函数</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没有</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this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指针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944000"/>
            <a:ext cx="7456499"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编译程序</a:t>
            </a:r>
            <a:r>
              <a:rPr lang="zh-CN" altLang="en-US" sz="2800" dirty="0">
                <a:solidFill>
                  <a:schemeClr val="tx1"/>
                </a:solidFill>
                <a:ea typeface="宋体" panose="02010600030101010101" pitchFamily="2" charset="-122"/>
              </a:rPr>
              <a:t>处理</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chemeClr val="tx1"/>
                </a:solidFill>
                <a:ea typeface="宋体" panose="02010600030101010101" pitchFamily="2" charset="-122"/>
              </a:rPr>
              <a:t>时，为它设置了一个</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this</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指针</a:t>
            </a:r>
            <a:r>
              <a:rPr lang="zh-CN" altLang="en-US" sz="2800" dirty="0">
                <a:solidFill>
                  <a:schemeClr val="tx1"/>
                </a:solidFill>
                <a:ea typeface="宋体" panose="02010600030101010101" pitchFamily="2" charset="-122"/>
              </a:rPr>
              <a:t>。</a:t>
            </a:r>
          </a:p>
        </p:txBody>
      </p:sp>
      <p:sp>
        <p:nvSpPr>
          <p:cNvPr id="7" name="Rectangle 77"/>
          <p:cNvSpPr>
            <a:spLocks noChangeArrowheads="1"/>
          </p:cNvSpPr>
          <p:nvPr/>
        </p:nvSpPr>
        <p:spPr bwMode="auto">
          <a:xfrm>
            <a:off x="1116000" y="3060000"/>
            <a:ext cx="7608900" cy="2259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重载运算符函数</a:t>
            </a:r>
            <a:r>
              <a:rPr lang="zh-CN" altLang="en-US" sz="2800" dirty="0">
                <a:solidFill>
                  <a:schemeClr val="tx1"/>
                </a:solidFill>
                <a:ea typeface="宋体" panose="02010600030101010101" pitchFamily="2" charset="-122"/>
              </a:rPr>
              <a:t>中，</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默认</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this</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指针对应的缺省参数</a:t>
            </a:r>
            <a:r>
              <a:rPr lang="zh-CN" altLang="en-US" sz="2800" dirty="0">
                <a:solidFill>
                  <a:schemeClr val="tx1"/>
                </a:solidFill>
                <a:ea typeface="宋体" panose="02010600030101010101" pitchFamily="2" charset="-122"/>
              </a:rPr>
              <a:t>就是其中之</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一个参数</a:t>
            </a:r>
            <a:r>
              <a:rPr lang="zh-CN" altLang="en-US" sz="28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对于</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一元运算符</a:t>
            </a:r>
            <a:r>
              <a:rPr lang="zh-CN" altLang="en-US" sz="2400" dirty="0">
                <a:solidFill>
                  <a:schemeClr val="tx1"/>
                </a:solidFill>
                <a:ea typeface="宋体" panose="02010600030101010101" pitchFamily="2" charset="-122"/>
              </a:rPr>
              <a:t>函数使用的就是规定的</a:t>
            </a:r>
            <a:r>
              <a:rPr lang="en-US" altLang="zh-CN" sz="2400" dirty="0">
                <a:solidFill>
                  <a:schemeClr val="tx1"/>
                </a:solidFill>
                <a:ea typeface="宋体" panose="02010600030101010101" pitchFamily="2" charset="-122"/>
              </a:rPr>
              <a:t>this</a:t>
            </a:r>
            <a:r>
              <a:rPr lang="zh-CN" altLang="en-US" sz="2400" dirty="0">
                <a:solidFill>
                  <a:schemeClr val="tx1"/>
                </a:solidFill>
                <a:ea typeface="宋体" panose="02010600030101010101" pitchFamily="2" charset="-122"/>
              </a:rPr>
              <a:t>指针</a:t>
            </a:r>
            <a:endParaRPr lang="en-US" altLang="zh-CN" sz="2400" dirty="0">
              <a:solidFill>
                <a:schemeClr val="tx1"/>
              </a:solidFill>
              <a:ea typeface="宋体" panose="02010600030101010101" pitchFamily="2" charset="-122"/>
            </a:endParaRPr>
          </a:p>
          <a:p>
            <a:pPr lvl="1">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所指的参数（自身的参数）</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对于</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二元运算</a:t>
            </a:r>
            <a:r>
              <a:rPr lang="zh-CN" altLang="en-US" sz="2400" dirty="0">
                <a:solidFill>
                  <a:schemeClr val="tx1"/>
                </a:solidFill>
                <a:ea typeface="宋体" panose="02010600030101010101" pitchFamily="2" charset="-122"/>
              </a:rPr>
              <a:t>符对应是二元运算的左操作数。</a:t>
            </a:r>
          </a:p>
        </p:txBody>
      </p:sp>
      <p:grpSp>
        <p:nvGrpSpPr>
          <p:cNvPr id="6" name="Group 79"/>
          <p:cNvGrpSpPr>
            <a:grpSpLocks/>
          </p:cNvGrpSpPr>
          <p:nvPr/>
        </p:nvGrpSpPr>
        <p:grpSpPr bwMode="auto">
          <a:xfrm>
            <a:off x="1116000" y="1116000"/>
            <a:ext cx="5375275" cy="695325"/>
            <a:chOff x="624" y="670"/>
            <a:chExt cx="3386" cy="547"/>
          </a:xfrm>
        </p:grpSpPr>
        <p:sp>
          <p:nvSpPr>
            <p:cNvPr id="8"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9"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79500"/>
            <a:ext cx="7400679"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成员运算符重载函数在类中的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声明格式</a:t>
            </a:r>
            <a:r>
              <a:rPr lang="zh-CN" altLang="en-US" sz="2800" dirty="0">
                <a:solidFill>
                  <a:schemeClr val="tx1"/>
                </a:solidFill>
                <a:ea typeface="宋体" panose="02010600030101010101" pitchFamily="2" charset="-122"/>
              </a:rPr>
              <a:t>为：</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413438" y="1800000"/>
            <a:ext cx="7260662" cy="1832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X</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返回数据类型</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operator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运算符</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6"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声明格式</a:t>
            </a:r>
          </a:p>
        </p:txBody>
      </p:sp>
      <p:sp>
        <p:nvSpPr>
          <p:cNvPr id="10" name="Rectangle 77"/>
          <p:cNvSpPr>
            <a:spLocks noChangeArrowheads="1"/>
          </p:cNvSpPr>
          <p:nvPr/>
        </p:nvSpPr>
        <p:spPr bwMode="auto">
          <a:xfrm>
            <a:off x="1065200" y="3859200"/>
            <a:ext cx="7400679"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成员运算符重载函数在类外</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定义的格式</a:t>
            </a:r>
            <a:r>
              <a:rPr lang="zh-CN" altLang="en-US" sz="2800" dirty="0">
                <a:solidFill>
                  <a:schemeClr val="tx1"/>
                </a:solidFill>
                <a:ea typeface="宋体" panose="02010600030101010101" pitchFamily="2" charset="-122"/>
              </a:rPr>
              <a:t>为：</a:t>
            </a:r>
          </a:p>
        </p:txBody>
      </p:sp>
      <p:sp>
        <p:nvSpPr>
          <p:cNvPr id="11" name="AutoShape 52"/>
          <p:cNvSpPr>
            <a:spLocks noChangeArrowheads="1"/>
          </p:cNvSpPr>
          <p:nvPr/>
        </p:nvSpPr>
        <p:spPr bwMode="gray">
          <a:xfrm>
            <a:off x="1375338" y="4581300"/>
            <a:ext cx="7260662" cy="1832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返回数据类型</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X::</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operator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运算符</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函数体</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88000"/>
            <a:ext cx="75454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运算符重载函数可以用</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友元函数的形式</a:t>
            </a:r>
            <a:r>
              <a:rPr lang="zh-CN" altLang="en-US" sz="2800" dirty="0">
                <a:solidFill>
                  <a:schemeClr val="tx1"/>
                </a:solidFill>
                <a:ea typeface="宋体" panose="02010600030101010101" pitchFamily="2" charset="-122"/>
              </a:rPr>
              <a:t>来实现。</a:t>
            </a:r>
          </a:p>
        </p:txBody>
      </p:sp>
      <p:sp>
        <p:nvSpPr>
          <p:cNvPr id="7" name="Rectangle 77"/>
          <p:cNvSpPr>
            <a:spLocks noChangeArrowheads="1"/>
          </p:cNvSpPr>
          <p:nvPr/>
        </p:nvSpPr>
        <p:spPr bwMode="auto">
          <a:xfrm>
            <a:off x="1116000" y="2376000"/>
            <a:ext cx="7570800" cy="18528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函数参数的个数</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与</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运算符的操作数个数</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相同</a:t>
            </a:r>
          </a:p>
          <a:p>
            <a:pPr lvl="1">
              <a:lnSpc>
                <a:spcPct val="110000"/>
              </a:lnSpc>
              <a:spcBef>
                <a:spcPct val="0"/>
              </a:spcBef>
              <a:buSzTx/>
              <a:buFont typeface="Wingdings" pitchFamily="2" charset="2"/>
              <a:buChar char="Ø"/>
            </a:pP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第一个参数</a:t>
            </a:r>
            <a:r>
              <a:rPr lang="zh-CN" altLang="en-US" sz="2400" dirty="0">
                <a:solidFill>
                  <a:schemeClr val="tx1"/>
                </a:solidFill>
                <a:ea typeface="宋体" panose="02010600030101010101" pitchFamily="2" charset="-122"/>
              </a:rPr>
              <a:t>表示</a:t>
            </a:r>
            <a:r>
              <a:rPr lang="zh-CN" altLang="en-US" sz="2400" dirty="0">
                <a:solidFill>
                  <a:srgbClr val="FFC000"/>
                </a:solidFill>
                <a:effectLst>
                  <a:outerShdw blurRad="38100" dist="38100" dir="2700000" algn="tl">
                    <a:srgbClr val="000000">
                      <a:alpha val="43137"/>
                    </a:srgbClr>
                  </a:outerShdw>
                </a:effectLst>
                <a:ea typeface="宋体" panose="02010600030101010101" pitchFamily="2" charset="-122"/>
              </a:rPr>
              <a:t>左操作数</a:t>
            </a:r>
          </a:p>
          <a:p>
            <a:pPr lvl="1">
              <a:lnSpc>
                <a:spcPct val="110000"/>
              </a:lnSpc>
              <a:spcBef>
                <a:spcPct val="0"/>
              </a:spcBef>
              <a:buSzTx/>
              <a:buFont typeface="Wingdings" pitchFamily="2" charset="2"/>
              <a:buChar char="Ø"/>
            </a:pP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第二个参数</a:t>
            </a:r>
            <a:r>
              <a:rPr lang="zh-CN" altLang="en-US" sz="2400" dirty="0">
                <a:solidFill>
                  <a:schemeClr val="tx1"/>
                </a:solidFill>
                <a:ea typeface="宋体" panose="02010600030101010101" pitchFamily="2" charset="-122"/>
              </a:rPr>
              <a:t>表示</a:t>
            </a:r>
            <a:r>
              <a:rPr lang="zh-CN" altLang="en-US" sz="2400" dirty="0">
                <a:solidFill>
                  <a:srgbClr val="FFC000"/>
                </a:solidFill>
                <a:effectLst>
                  <a:outerShdw blurRad="38100" dist="38100" dir="2700000" algn="tl">
                    <a:srgbClr val="000000">
                      <a:alpha val="43137"/>
                    </a:srgbClr>
                  </a:outerShdw>
                </a:effectLst>
                <a:ea typeface="宋体" panose="02010600030101010101" pitchFamily="2" charset="-122"/>
              </a:rPr>
              <a:t>右操作数</a:t>
            </a:r>
          </a:p>
          <a:p>
            <a:pPr lvl="1">
              <a:lnSpc>
                <a:spcPct val="110000"/>
              </a:lnSpc>
              <a:spcBef>
                <a:spcPct val="0"/>
              </a:spcBef>
              <a:buSzTx/>
              <a:buFont typeface="Wingdings" pitchFamily="2" charset="2"/>
              <a:buChar char="Ø"/>
            </a:pP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第一个参数</a:t>
            </a:r>
            <a:r>
              <a:rPr lang="zh-CN" altLang="en-US" sz="2400" dirty="0">
                <a:solidFill>
                  <a:schemeClr val="tx1"/>
                </a:solidFill>
                <a:ea typeface="宋体" panose="02010600030101010101" pitchFamily="2" charset="-122"/>
              </a:rPr>
              <a:t>类型为</a:t>
            </a:r>
            <a:r>
              <a:rPr lang="zh-CN" altLang="en-US" sz="2400" dirty="0">
                <a:solidFill>
                  <a:srgbClr val="FFC000"/>
                </a:solidFill>
                <a:effectLst>
                  <a:outerShdw blurRad="38100" dist="38100" dir="2700000" algn="tl">
                    <a:srgbClr val="000000">
                      <a:alpha val="43137"/>
                    </a:srgbClr>
                  </a:outerShdw>
                </a:effectLst>
                <a:ea typeface="宋体" panose="02010600030101010101" pitchFamily="2" charset="-122"/>
              </a:rPr>
              <a:t>类对象的引用</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三、运算符重载函数作为友元函数 </a:t>
            </a:r>
          </a:p>
        </p:txBody>
      </p:sp>
      <p:sp>
        <p:nvSpPr>
          <p:cNvPr id="8" name="Rectangle 77"/>
          <p:cNvSpPr>
            <a:spLocks noChangeArrowheads="1"/>
          </p:cNvSpPr>
          <p:nvPr/>
        </p:nvSpPr>
        <p:spPr bwMode="auto">
          <a:xfrm>
            <a:off x="1116000" y="4320000"/>
            <a:ext cx="7570800"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赋值运算符‘</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、下标运算符‘</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、成员选择运算符‘</a:t>
            </a:r>
            <a:r>
              <a:rPr lang="en-US" altLang="zh-CN" sz="2800" dirty="0">
                <a:solidFill>
                  <a:srgbClr val="0070C0"/>
                </a:solidFill>
                <a:ea typeface="宋体" panose="02010600030101010101" pitchFamily="2" charset="-122"/>
              </a:rPr>
              <a:t>-&gt;</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和函数调用运算符‘</a:t>
            </a:r>
            <a:r>
              <a:rPr lang="en-US" altLang="zh-CN" sz="2800" dirty="0">
                <a:solidFill>
                  <a:srgbClr val="0070C0"/>
                </a:solidFill>
                <a:ea typeface="宋体" panose="02010600030101010101" pitchFamily="2" charset="-122"/>
              </a:rPr>
              <a:t>()</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、所有的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类型转换运算符</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不能用友元函数形式重载</a:t>
            </a:r>
            <a:r>
              <a:rPr lang="zh-CN" altLang="en-US" sz="2800" dirty="0">
                <a:solidFill>
                  <a:schemeClr val="tx1"/>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79500"/>
            <a:ext cx="7400679"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友元运算符重载函数在类中的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声明格式</a:t>
            </a:r>
            <a:r>
              <a:rPr lang="zh-CN" altLang="en-US" sz="2800" dirty="0">
                <a:solidFill>
                  <a:schemeClr val="tx1"/>
                </a:solidFill>
                <a:ea typeface="宋体" panose="02010600030101010101" pitchFamily="2" charset="-122"/>
              </a:rPr>
              <a:t>为：</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095938" y="1800000"/>
            <a:ext cx="7895662" cy="1832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class  X {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friend</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返回数据类型</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operator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运算符</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6"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声明格式</a:t>
            </a:r>
          </a:p>
        </p:txBody>
      </p:sp>
      <p:sp>
        <p:nvSpPr>
          <p:cNvPr id="10" name="Rectangle 77"/>
          <p:cNvSpPr>
            <a:spLocks noChangeArrowheads="1"/>
          </p:cNvSpPr>
          <p:nvPr/>
        </p:nvSpPr>
        <p:spPr bwMode="auto">
          <a:xfrm>
            <a:off x="1116000" y="3859200"/>
            <a:ext cx="7400679"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友元运算符重载函数在类外</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定义的格式</a:t>
            </a:r>
            <a:r>
              <a:rPr lang="zh-CN" altLang="en-US" sz="2800" dirty="0">
                <a:solidFill>
                  <a:schemeClr val="tx1"/>
                </a:solidFill>
                <a:ea typeface="宋体" panose="02010600030101010101" pitchFamily="2" charset="-122"/>
              </a:rPr>
              <a:t>为：</a:t>
            </a:r>
          </a:p>
        </p:txBody>
      </p:sp>
      <p:sp>
        <p:nvSpPr>
          <p:cNvPr id="11" name="AutoShape 52"/>
          <p:cNvSpPr>
            <a:spLocks noChangeArrowheads="1"/>
          </p:cNvSpPr>
          <p:nvPr/>
        </p:nvSpPr>
        <p:spPr bwMode="gray">
          <a:xfrm>
            <a:off x="1375338" y="4581300"/>
            <a:ext cx="7260662" cy="1832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返回数据类型</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operator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运算符</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函数体</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0" grpId="0"/>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16000"/>
            <a:ext cx="7494600" cy="198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如同“</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运算符有</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前缀</a:t>
            </a:r>
            <a:r>
              <a:rPr lang="zh-CN" altLang="en-US" sz="2800" dirty="0">
                <a:solidFill>
                  <a:schemeClr val="tx1"/>
                </a:solidFill>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后缀</a:t>
            </a:r>
            <a:r>
              <a:rPr lang="zh-CN" altLang="en-US" sz="2800" dirty="0">
                <a:solidFill>
                  <a:schemeClr val="tx1"/>
                </a:solidFill>
                <a:ea typeface="宋体" panose="02010600030101010101" pitchFamily="2" charset="-122"/>
              </a:rPr>
              <a:t>两种使用形式一样，“</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和“</a:t>
            </a:r>
            <a:r>
              <a:rPr lang="en-US" altLang="zh-CN" sz="2800" dirty="0">
                <a:solidFill>
                  <a:schemeClr val="tx1"/>
                </a:solidFill>
                <a:ea typeface="宋体" panose="02010600030101010101" pitchFamily="2" charset="-122"/>
              </a:rPr>
              <a:t>--”</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重载运算符</a:t>
            </a:r>
            <a:r>
              <a:rPr lang="zh-CN" altLang="en-US" sz="2800" dirty="0">
                <a:solidFill>
                  <a:schemeClr val="tx1"/>
                </a:solidFill>
                <a:ea typeface="宋体" panose="02010600030101010101" pitchFamily="2" charset="-122"/>
              </a:rPr>
              <a:t>也有</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前缀</a:t>
            </a:r>
            <a:r>
              <a:rPr lang="zh-CN" altLang="en-US" sz="2800" dirty="0">
                <a:solidFill>
                  <a:schemeClr val="tx1"/>
                </a:solidFill>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后缀</a:t>
            </a:r>
            <a:r>
              <a:rPr lang="zh-CN" altLang="en-US" sz="2800" dirty="0">
                <a:solidFill>
                  <a:schemeClr val="tx1"/>
                </a:solidFill>
                <a:ea typeface="宋体" panose="02010600030101010101" pitchFamily="2" charset="-122"/>
              </a:rPr>
              <a:t>两种运算符重载形式，以“</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重载运算符为例，其语法格式如下：</a:t>
            </a:r>
          </a:p>
        </p:txBody>
      </p:sp>
      <p:sp>
        <p:nvSpPr>
          <p:cNvPr id="5" name="Text Box 6"/>
          <p:cNvSpPr txBox="1">
            <a:spLocks noChangeArrowheads="1"/>
          </p:cNvSpPr>
          <p:nvPr/>
        </p:nvSpPr>
        <p:spPr bwMode="auto">
          <a:xfrm>
            <a:off x="1101232" y="144000"/>
            <a:ext cx="7572867" cy="732636"/>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一元运算符重载</a:t>
            </a:r>
          </a:p>
        </p:txBody>
      </p:sp>
      <p:sp>
        <p:nvSpPr>
          <p:cNvPr id="6" name="AutoShape 52"/>
          <p:cNvSpPr>
            <a:spLocks noChangeArrowheads="1"/>
          </p:cNvSpPr>
          <p:nvPr/>
        </p:nvSpPr>
        <p:spPr bwMode="gray">
          <a:xfrm>
            <a:off x="1584000" y="3132000"/>
            <a:ext cx="6524062" cy="10575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函数类型</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operator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前缀运算</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函数类型</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operator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int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后缀运算</a:t>
            </a:r>
            <a:endPar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endParaRPr>
          </a:p>
        </p:txBody>
      </p:sp>
      <p:grpSp>
        <p:nvGrpSpPr>
          <p:cNvPr id="12" name="组合 11"/>
          <p:cNvGrpSpPr/>
          <p:nvPr/>
        </p:nvGrpSpPr>
        <p:grpSpPr>
          <a:xfrm>
            <a:off x="1116000" y="4428000"/>
            <a:ext cx="6465900" cy="986400"/>
            <a:chOff x="1116000" y="4500000"/>
            <a:chExt cx="6465900" cy="986400"/>
          </a:xfrm>
        </p:grpSpPr>
        <p:sp>
          <p:nvSpPr>
            <p:cNvPr id="7" name="Rectangle 77"/>
            <p:cNvSpPr>
              <a:spLocks noChangeArrowheads="1"/>
            </p:cNvSpPr>
            <p:nvPr/>
          </p:nvSpPr>
          <p:spPr bwMode="auto">
            <a:xfrm>
              <a:off x="1116000" y="4500000"/>
              <a:ext cx="6465900"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使用前缀运算符的语法格式如下：</a:t>
              </a:r>
            </a:p>
          </p:txBody>
        </p:sp>
        <p:sp>
          <p:nvSpPr>
            <p:cNvPr id="8" name="AutoShape 52"/>
            <p:cNvSpPr>
              <a:spLocks noChangeArrowheads="1"/>
            </p:cNvSpPr>
            <p:nvPr/>
          </p:nvSpPr>
          <p:spPr bwMode="gray">
            <a:xfrm>
              <a:off x="1667438" y="4998900"/>
              <a:ext cx="1825062" cy="4875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对象</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p>
          </p:txBody>
        </p:sp>
      </p:grpSp>
      <p:grpSp>
        <p:nvGrpSpPr>
          <p:cNvPr id="13" name="组合 12"/>
          <p:cNvGrpSpPr/>
          <p:nvPr/>
        </p:nvGrpSpPr>
        <p:grpSpPr>
          <a:xfrm>
            <a:off x="1116000" y="5508000"/>
            <a:ext cx="6465900" cy="976650"/>
            <a:chOff x="1230300" y="5640050"/>
            <a:chExt cx="6465900" cy="976650"/>
          </a:xfrm>
        </p:grpSpPr>
        <p:sp>
          <p:nvSpPr>
            <p:cNvPr id="9" name="AutoShape 52"/>
            <p:cNvSpPr>
              <a:spLocks noChangeArrowheads="1"/>
            </p:cNvSpPr>
            <p:nvPr/>
          </p:nvSpPr>
          <p:spPr bwMode="gray">
            <a:xfrm>
              <a:off x="1743638" y="6129200"/>
              <a:ext cx="1825062" cy="4875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对象</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0" name="Rectangle 77"/>
            <p:cNvSpPr>
              <a:spLocks noChangeArrowheads="1"/>
            </p:cNvSpPr>
            <p:nvPr/>
          </p:nvSpPr>
          <p:spPr bwMode="auto">
            <a:xfrm>
              <a:off x="1230300" y="5640050"/>
              <a:ext cx="64659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使用后缀运算符的语法格式如下：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88000"/>
            <a:ext cx="74184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类型转换</a:t>
            </a:r>
            <a:r>
              <a:rPr lang="zh-CN" altLang="en-US" sz="2800" dirty="0">
                <a:solidFill>
                  <a:schemeClr val="tx1"/>
                </a:solidFill>
                <a:ea typeface="宋体" panose="02010600030101010101" pitchFamily="2" charset="-122"/>
              </a:rPr>
              <a:t>是将</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一种类型的值</a:t>
            </a:r>
            <a:r>
              <a:rPr lang="zh-CN" altLang="en-US" sz="2800" dirty="0">
                <a:solidFill>
                  <a:schemeClr val="tx1"/>
                </a:solidFill>
                <a:ea typeface="宋体" panose="02010600030101010101" pitchFamily="2" charset="-122"/>
              </a:rPr>
              <a:t>转换为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另一种类型的值</a:t>
            </a:r>
            <a:r>
              <a:rPr lang="zh-CN" altLang="en-US" sz="2800" dirty="0">
                <a:solidFill>
                  <a:schemeClr val="tx1"/>
                </a:solidFill>
                <a:ea typeface="宋体" panose="02010600030101010101" pitchFamily="2" charset="-122"/>
              </a:rPr>
              <a:t>。</a:t>
            </a:r>
            <a:endParaRPr lang="zh-CN" altLang="en-US" sz="2400" dirty="0">
              <a:solidFill>
                <a:schemeClr val="tx1"/>
              </a:solidFill>
              <a:ea typeface="宋体" panose="02010600030101010101" pitchFamily="2" charset="-122"/>
            </a:endParaRP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四、类型转换</a:t>
            </a:r>
          </a:p>
        </p:txBody>
      </p:sp>
      <p:sp>
        <p:nvSpPr>
          <p:cNvPr id="6" name="Rectangle 77"/>
          <p:cNvSpPr>
            <a:spLocks noChangeArrowheads="1"/>
          </p:cNvSpPr>
          <p:nvPr/>
        </p:nvSpPr>
        <p:spPr bwMode="auto">
          <a:xfrm>
            <a:off x="1116000" y="2340000"/>
            <a:ext cx="75708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在</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语言中，</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a:solidFill>
                  <a:schemeClr val="tx1"/>
                </a:solidFill>
                <a:ea typeface="宋体" panose="02010600030101010101" pitchFamily="2" charset="-122"/>
              </a:rPr>
              <a:t>被视为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用户定义的类型</a:t>
            </a:r>
            <a:r>
              <a:rPr lang="zh-CN" altLang="en-US" sz="2800" dirty="0">
                <a:solidFill>
                  <a:schemeClr val="tx1"/>
                </a:solidFill>
                <a:ea typeface="宋体" panose="02010600030101010101" pitchFamily="2" charset="-122"/>
              </a:rPr>
              <a:t>，可以像系统预定义类型一样进行类型转换。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03300" y="4190100"/>
            <a:ext cx="7507300" cy="9725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派生类新增</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0000"/>
                </a:solidFill>
                <a:ea typeface="宋体" panose="02010600030101010101" pitchFamily="2" charset="-122"/>
              </a:rPr>
              <a:t>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保护成员</a:t>
            </a:r>
            <a:r>
              <a:rPr lang="zh-CN" altLang="en-US" sz="2400" dirty="0">
                <a:solidFill>
                  <a:srgbClr val="000000"/>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graphicFrame>
        <p:nvGraphicFramePr>
          <p:cNvPr id="20" name="表格 19"/>
          <p:cNvGraphicFramePr>
            <a:graphicFrameLocks noGrp="1"/>
          </p:cNvGraphicFramePr>
          <p:nvPr/>
        </p:nvGraphicFramePr>
        <p:xfrm>
          <a:off x="1780332" y="1371600"/>
          <a:ext cx="1440160" cy="1959992"/>
        </p:xfrm>
        <a:graphic>
          <a:graphicData uri="http://schemas.openxmlformats.org/drawingml/2006/table">
            <a:tbl>
              <a:tblPr firstRow="1" bandRow="1"/>
              <a:tblGrid>
                <a:gridCol w="1440160">
                  <a:extLst>
                    <a:ext uri="{9D8B030D-6E8A-4147-A177-3AD203B41FA5}">
                      <a16:colId xmlns="" xmlns:a16="http://schemas.microsoft.com/office/drawing/2014/main" val="20000"/>
                    </a:ext>
                  </a:extLst>
                </a:gridCol>
              </a:tblGrid>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基类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公有成员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graphicFrame>
        <p:nvGraphicFramePr>
          <p:cNvPr id="21" name="表格 20"/>
          <p:cNvGraphicFramePr>
            <a:graphicFrameLocks noGrp="1"/>
          </p:cNvGraphicFramePr>
          <p:nvPr/>
        </p:nvGraphicFramePr>
        <p:xfrm>
          <a:off x="5867776" y="1372878"/>
          <a:ext cx="1584176" cy="2442598"/>
        </p:xfrm>
        <a:graphic>
          <a:graphicData uri="http://schemas.openxmlformats.org/drawingml/2006/table">
            <a:tbl>
              <a:tblPr firstRow="1" bandRow="1"/>
              <a:tblGrid>
                <a:gridCol w="1584176">
                  <a:extLst>
                    <a:ext uri="{9D8B030D-6E8A-4147-A177-3AD203B41FA5}">
                      <a16:colId xmlns="" xmlns:a16="http://schemas.microsoft.com/office/drawing/2014/main" val="20000"/>
                    </a:ext>
                  </a:extLst>
                </a:gridCol>
              </a:tblGrid>
              <a:tr h="482606">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派生类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C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不可访问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公有成员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FFC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新增成员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bl>
          </a:graphicData>
        </a:graphic>
      </p:graphicFrame>
      <p:sp>
        <p:nvSpPr>
          <p:cNvPr id="22" name="右大括号 21"/>
          <p:cNvSpPr/>
          <p:nvPr/>
        </p:nvSpPr>
        <p:spPr>
          <a:xfrm>
            <a:off x="3292500" y="1891432"/>
            <a:ext cx="72008" cy="1440160"/>
          </a:xfrm>
          <a:prstGeom prst="righ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w="0">
                <a:solidFill>
                  <a:sysClr val="windowText" lastClr="000000"/>
                </a:solidFill>
              </a:ln>
              <a:solidFill>
                <a:srgbClr val="2DA2BF"/>
              </a:solidFill>
              <a:effectLst>
                <a:outerShdw blurRad="38100" dist="25400" dir="5400000" algn="ctr" rotWithShape="0">
                  <a:srgbClr val="6E747A">
                    <a:alpha val="43000"/>
                  </a:srgbClr>
                </a:outerShdw>
              </a:effectLst>
              <a:uLnTx/>
              <a:uFillTx/>
              <a:latin typeface="Lucida Sans Unicode"/>
              <a:ea typeface="黑体"/>
              <a:cs typeface="+mn-cs"/>
            </a:endParaRPr>
          </a:p>
        </p:txBody>
      </p:sp>
      <p:sp>
        <p:nvSpPr>
          <p:cNvPr id="23" name="左大括号 22"/>
          <p:cNvSpPr/>
          <p:nvPr/>
        </p:nvSpPr>
        <p:spPr>
          <a:xfrm>
            <a:off x="5747714" y="1876934"/>
            <a:ext cx="55320" cy="1440160"/>
          </a:xfrm>
          <a:prstGeom prst="lef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ucida Sans Unicode"/>
              <a:ea typeface="黑体"/>
              <a:cs typeface="+mn-cs"/>
            </a:endParaRPr>
          </a:p>
        </p:txBody>
      </p:sp>
      <p:cxnSp>
        <p:nvCxnSpPr>
          <p:cNvPr id="24" name="直接箭头连接符 23"/>
          <p:cNvCxnSpPr/>
          <p:nvPr/>
        </p:nvCxnSpPr>
        <p:spPr>
          <a:xfrm flipH="1">
            <a:off x="3580532" y="2594259"/>
            <a:ext cx="1872208" cy="0"/>
          </a:xfrm>
          <a:prstGeom prst="straightConnector1">
            <a:avLst/>
          </a:prstGeom>
          <a:noFill/>
          <a:ln w="19050" cap="flat" cmpd="sng" algn="ctr">
            <a:solidFill>
              <a:sysClr val="windowText" lastClr="000000"/>
            </a:solidFill>
            <a:prstDash val="solid"/>
            <a:tailEnd type="triangle"/>
          </a:ln>
          <a:effectLst/>
        </p:spPr>
      </p:cxnSp>
      <p:sp>
        <p:nvSpPr>
          <p:cNvPr id="25" name="文本框 12"/>
          <p:cNvSpPr txBox="1"/>
          <p:nvPr/>
        </p:nvSpPr>
        <p:spPr>
          <a:xfrm>
            <a:off x="3724548" y="2107456"/>
            <a:ext cx="1512168"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public</a:t>
            </a:r>
            <a:r>
              <a:rPr lang="zh-CN" altLang="en-US" sz="2000" b="1" dirty="0">
                <a:latin typeface="宋体" panose="02010600030101010101" pitchFamily="2" charset="-122"/>
                <a:ea typeface="宋体" panose="02010600030101010101" pitchFamily="2" charset="-122"/>
              </a:rPr>
              <a:t>派生</a:t>
            </a:r>
          </a:p>
        </p:txBody>
      </p:sp>
      <p:sp>
        <p:nvSpPr>
          <p:cNvPr id="26" name="Rectangle 77"/>
          <p:cNvSpPr>
            <a:spLocks noChangeArrowheads="1"/>
          </p:cNvSpPr>
          <p:nvPr/>
        </p:nvSpPr>
        <p:spPr bwMode="auto">
          <a:xfrm>
            <a:off x="1128700" y="5403231"/>
            <a:ext cx="7507300" cy="9725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r>
              <a:rPr lang="zh-CN" altLang="en-US" sz="2400" dirty="0">
                <a:solidFill>
                  <a:srgbClr val="000000"/>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sp>
        <p:nvSpPr>
          <p:cNvPr id="11" name="Rectangle 72">
            <a:extLst>
              <a:ext uri="{FF2B5EF4-FFF2-40B4-BE49-F238E27FC236}">
                <a16:creationId xmlns="" xmlns:a16="http://schemas.microsoft.com/office/drawing/2014/main" id="{37D3B264-C194-4B26-8F01-BFDAE22DDCF4}"/>
              </a:ext>
            </a:extLst>
          </p:cNvPr>
          <p:cNvSpPr>
            <a:spLocks noGrp="1" noChangeArrowheads="1"/>
          </p:cNvSpPr>
          <p:nvPr>
            <p:ph type="title"/>
          </p:nvPr>
        </p:nvSpPr>
        <p:spPr>
          <a:xfrm>
            <a:off x="1055688" y="65088"/>
            <a:ext cx="7958137" cy="1011237"/>
          </a:xfrm>
        </p:spPr>
        <p:txBody>
          <a:bodyPr/>
          <a:lstStyle/>
          <a:p>
            <a:pPr eaLnBrk="1" hangingPunct="1"/>
            <a:r>
              <a:rPr lang="en-US" altLang="zh-CN" sz="3600" dirty="0">
                <a:latin typeface="宋体" panose="02010600030101010101" pitchFamily="2" charset="-122"/>
                <a:ea typeface="宋体" panose="02010600030101010101" pitchFamily="2" charset="-122"/>
              </a:rPr>
              <a:t>1.</a:t>
            </a:r>
            <a:r>
              <a:rPr lang="zh-CN" altLang="en-US" sz="3600" dirty="0">
                <a:latin typeface="宋体" panose="02010600030101010101" pitchFamily="2" charset="-122"/>
                <a:ea typeface="宋体" panose="02010600030101010101" pitchFamily="2" charset="-122"/>
              </a:rPr>
              <a:t>公有继承</a:t>
            </a:r>
            <a:endParaRPr lang="en-US" altLang="zh-CN" sz="36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52000"/>
            <a:ext cx="7418400" cy="21913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语言允许的类型转换有</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4</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种</a:t>
            </a:r>
            <a:r>
              <a:rPr lang="zh-CN" altLang="en-US" sz="28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标准</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r>
              <a:rPr lang="en-US" altLang="zh-CN" sz="2400" dirty="0">
                <a:solidFill>
                  <a:schemeClr val="tx1"/>
                </a:solidFill>
                <a:ea typeface="宋体" panose="02010600030101010101" pitchFamily="2" charset="-122"/>
              </a:rPr>
              <a:t>-&gt;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标准</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endParaRPr lang="zh-CN" altLang="en-US" sz="2400" dirty="0">
              <a:solidFill>
                <a:srgbClr val="0070C0"/>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标准</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r>
              <a:rPr lang="en-US" altLang="zh-CN" sz="2400" dirty="0">
                <a:solidFill>
                  <a:schemeClr val="tx1"/>
                </a:solidFill>
                <a:ea typeface="宋体" panose="02010600030101010101" pitchFamily="2" charset="-122"/>
              </a:rPr>
              <a:t>-&gt;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r>
              <a:rPr lang="en-US" altLang="zh-CN" sz="2400" dirty="0">
                <a:solidFill>
                  <a:schemeClr val="tx1"/>
                </a:solidFill>
                <a:ea typeface="宋体" panose="02010600030101010101" pitchFamily="2" charset="-122"/>
              </a:rPr>
              <a:t>-&gt;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标准</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r>
              <a:rPr lang="en-US" altLang="zh-CN" sz="2400" dirty="0">
                <a:solidFill>
                  <a:schemeClr val="tx1"/>
                </a:solidFill>
                <a:ea typeface="宋体" panose="02010600030101010101" pitchFamily="2" charset="-122"/>
              </a:rPr>
              <a:t>-&gt;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a:t>
            </a:r>
          </a:p>
        </p:txBody>
      </p:sp>
      <p:sp>
        <p:nvSpPr>
          <p:cNvPr id="7" name="Rectangle 77"/>
          <p:cNvSpPr>
            <a:spLocks noChangeArrowheads="1"/>
          </p:cNvSpPr>
          <p:nvPr/>
        </p:nvSpPr>
        <p:spPr bwMode="auto">
          <a:xfrm>
            <a:off x="1116000" y="3456000"/>
            <a:ext cx="75708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标准类型是</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除</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class</a:t>
            </a:r>
            <a:r>
              <a:rPr lang="zh-CN" altLang="en-US" sz="2800" dirty="0">
                <a:solidFill>
                  <a:schemeClr val="tx1"/>
                </a:solidFill>
                <a:ea typeface="宋体" panose="02010600030101010101" pitchFamily="2" charset="-122"/>
              </a:rPr>
              <a:t>、</a:t>
            </a:r>
            <a:r>
              <a:rPr lang="en-US" altLang="zh-CN" sz="2800" dirty="0" err="1">
                <a:solidFill>
                  <a:srgbClr val="0070C0"/>
                </a:solidFill>
                <a:effectLst>
                  <a:outerShdw blurRad="38100" dist="38100" dir="2700000" algn="tl">
                    <a:srgbClr val="000000">
                      <a:alpha val="43137"/>
                    </a:srgbClr>
                  </a:outerShdw>
                </a:effectLst>
                <a:ea typeface="宋体" panose="02010600030101010101" pitchFamily="2" charset="-122"/>
              </a:rPr>
              <a:t>struct</a:t>
            </a:r>
            <a:r>
              <a:rPr lang="zh-CN" altLang="en-US" sz="2800" dirty="0">
                <a:solidFill>
                  <a:schemeClr val="tx1"/>
                </a:solidFill>
                <a:ea typeface="宋体" panose="02010600030101010101" pitchFamily="2" charset="-122"/>
              </a:rPr>
              <a:t>和</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union</a:t>
            </a:r>
            <a:r>
              <a:rPr lang="zh-CN" altLang="en-US" sz="2800" dirty="0">
                <a:solidFill>
                  <a:schemeClr val="tx1"/>
                </a:solidFill>
                <a:ea typeface="宋体" panose="02010600030101010101" pitchFamily="2" charset="-122"/>
              </a:rPr>
              <a:t>类型外的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其他所有类型</a:t>
            </a:r>
            <a:r>
              <a:rPr lang="zh-CN" altLang="en-US" sz="2800" dirty="0">
                <a:solidFill>
                  <a:schemeClr val="tx1"/>
                </a:solidFill>
                <a:ea typeface="宋体" panose="02010600030101010101" pitchFamily="2" charset="-122"/>
              </a:rPr>
              <a:t>。</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en-US" altLang="zh-CN" sz="3600" dirty="0">
                <a:solidFill>
                  <a:schemeClr val="tx2"/>
                </a:solidFill>
                <a:latin typeface="宋体" pitchFamily="2" charset="-122"/>
                <a:ea typeface="宋体" pitchFamily="2" charset="-122"/>
              </a:rPr>
              <a:t>C++</a:t>
            </a:r>
            <a:r>
              <a:rPr lang="zh-CN" altLang="en-US" sz="3600" dirty="0">
                <a:solidFill>
                  <a:schemeClr val="tx2"/>
                </a:solidFill>
                <a:latin typeface="宋体" pitchFamily="2" charset="-122"/>
                <a:ea typeface="宋体" pitchFamily="2" charset="-122"/>
              </a:rPr>
              <a:t>语言允许的类型转换</a:t>
            </a:r>
          </a:p>
        </p:txBody>
      </p:sp>
      <p:sp>
        <p:nvSpPr>
          <p:cNvPr id="6" name="Rectangle 77"/>
          <p:cNvSpPr>
            <a:spLocks noChangeArrowheads="1"/>
          </p:cNvSpPr>
          <p:nvPr/>
        </p:nvSpPr>
        <p:spPr bwMode="auto">
          <a:xfrm>
            <a:off x="1116000" y="4716000"/>
            <a:ext cx="8180400" cy="1378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对于标准类型，</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语言提供了</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两种</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类型转换</a:t>
            </a:r>
            <a:r>
              <a:rPr lang="zh-CN" altLang="en-US" sz="28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隐式</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类型转换</a:t>
            </a:r>
          </a:p>
          <a:p>
            <a:pPr lvl="1">
              <a:lnSpc>
                <a:spcPct val="110000"/>
              </a:lnSpc>
              <a:spcBef>
                <a:spcPct val="0"/>
              </a:spcBef>
              <a:buSzTx/>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显式</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类型转换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52000"/>
            <a:ext cx="7418400" cy="347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隐式转换发生在下述情况下：</a:t>
            </a:r>
          </a:p>
          <a:p>
            <a:pPr marL="1257300" lvl="1" indent="-514350">
              <a:lnSpc>
                <a:spcPct val="110000"/>
              </a:lnSpc>
              <a:spcBef>
                <a:spcPct val="0"/>
              </a:spcBef>
              <a:buClr>
                <a:schemeClr val="tx1"/>
              </a:buClr>
              <a:buSzTx/>
              <a:buFont typeface="+mj-lt"/>
              <a:buAutoNum type="arabicPeriod"/>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混合运算</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级别低</a:t>
            </a:r>
            <a:r>
              <a:rPr lang="zh-CN" altLang="en-US" sz="2400" dirty="0">
                <a:solidFill>
                  <a:schemeClr val="tx1"/>
                </a:solidFill>
                <a:ea typeface="宋体" panose="02010600030101010101" pitchFamily="2" charset="-122"/>
              </a:rPr>
              <a:t>的向</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级别高</a:t>
            </a:r>
            <a:r>
              <a:rPr lang="zh-CN" altLang="en-US" sz="2400" dirty="0">
                <a:solidFill>
                  <a:schemeClr val="tx1"/>
                </a:solidFill>
                <a:ea typeface="宋体" panose="02010600030101010101" pitchFamily="2" charset="-122"/>
              </a:rPr>
              <a:t>的转换。</a:t>
            </a:r>
          </a:p>
          <a:p>
            <a:pPr marL="1257300" lvl="1" indent="-514350">
              <a:lnSpc>
                <a:spcPct val="110000"/>
              </a:lnSpc>
              <a:spcBef>
                <a:spcPct val="0"/>
              </a:spcBef>
              <a:buClr>
                <a:schemeClr val="tx1"/>
              </a:buClr>
              <a:buSzTx/>
              <a:buFont typeface="+mj-lt"/>
              <a:buAutoNum type="arabicPeriod"/>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将表达式的值赋给变量</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表达式的值</a:t>
            </a:r>
            <a:r>
              <a:rPr lang="zh-CN" altLang="en-US" sz="2400" dirty="0">
                <a:solidFill>
                  <a:schemeClr val="tx1"/>
                </a:solidFill>
                <a:ea typeface="宋体" panose="02010600030101010101" pitchFamily="2" charset="-122"/>
              </a:rPr>
              <a:t>向</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变量类型的值</a:t>
            </a:r>
            <a:r>
              <a:rPr lang="zh-CN" altLang="en-US" sz="2400" dirty="0">
                <a:solidFill>
                  <a:schemeClr val="tx1"/>
                </a:solidFill>
                <a:ea typeface="宋体" panose="02010600030101010101" pitchFamily="2" charset="-122"/>
              </a:rPr>
              <a:t>转换</a:t>
            </a:r>
          </a:p>
          <a:p>
            <a:pPr marL="1257300" lvl="1" indent="-514350">
              <a:lnSpc>
                <a:spcPct val="110000"/>
              </a:lnSpc>
              <a:spcBef>
                <a:spcPct val="0"/>
              </a:spcBef>
              <a:buClr>
                <a:schemeClr val="tx1"/>
              </a:buClr>
              <a:buSzTx/>
              <a:buFont typeface="+mj-lt"/>
              <a:buAutoNum type="arabicPeriod"/>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实参向形参传值</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实参的值</a:t>
            </a:r>
            <a:r>
              <a:rPr lang="zh-CN" altLang="en-US" sz="2400" dirty="0">
                <a:solidFill>
                  <a:schemeClr val="tx1"/>
                </a:solidFill>
                <a:ea typeface="宋体" panose="02010600030101010101" pitchFamily="2" charset="-122"/>
              </a:rPr>
              <a:t>向</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形参的值</a:t>
            </a:r>
            <a:r>
              <a:rPr lang="zh-CN" altLang="en-US" sz="2400" dirty="0">
                <a:solidFill>
                  <a:schemeClr val="tx1"/>
                </a:solidFill>
                <a:ea typeface="宋体" panose="02010600030101010101" pitchFamily="2" charset="-122"/>
              </a:rPr>
              <a:t>进行转换。 </a:t>
            </a:r>
          </a:p>
          <a:p>
            <a:pPr marL="1257300" lvl="1" indent="-514350">
              <a:lnSpc>
                <a:spcPct val="110000"/>
              </a:lnSpc>
              <a:spcBef>
                <a:spcPct val="0"/>
              </a:spcBef>
              <a:buClr>
                <a:schemeClr val="tx1"/>
              </a:buClr>
              <a:buSzTx/>
              <a:buFont typeface="+mj-lt"/>
              <a:buAutoNum type="arabicPeriod"/>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函数返回结果</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返回的值</a:t>
            </a:r>
            <a:r>
              <a:rPr lang="zh-CN" altLang="en-US" sz="2400" dirty="0">
                <a:solidFill>
                  <a:schemeClr val="tx1"/>
                </a:solidFill>
                <a:ea typeface="宋体" panose="02010600030101010101" pitchFamily="2" charset="-122"/>
              </a:rPr>
              <a:t>向</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函数返回类型的值</a:t>
            </a:r>
            <a:r>
              <a:rPr lang="zh-CN" altLang="en-US" sz="2400" dirty="0">
                <a:solidFill>
                  <a:schemeClr val="tx1"/>
                </a:solidFill>
                <a:ea typeface="宋体" panose="02010600030101010101" pitchFamily="2" charset="-122"/>
              </a:rPr>
              <a:t>进行转换。</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隐式转换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16000"/>
            <a:ext cx="7494600"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显式类型转换方式为：</a:t>
            </a:r>
          </a:p>
        </p:txBody>
      </p:sp>
      <p:sp>
        <p:nvSpPr>
          <p:cNvPr id="5" name="Text Box 6"/>
          <p:cNvSpPr txBox="1">
            <a:spLocks noChangeArrowheads="1"/>
          </p:cNvSpPr>
          <p:nvPr/>
        </p:nvSpPr>
        <p:spPr bwMode="auto">
          <a:xfrm>
            <a:off x="1101232" y="144000"/>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显式类型转换</a:t>
            </a:r>
          </a:p>
        </p:txBody>
      </p:sp>
      <p:sp>
        <p:nvSpPr>
          <p:cNvPr id="6" name="AutoShape 52"/>
          <p:cNvSpPr>
            <a:spLocks noChangeArrowheads="1"/>
          </p:cNvSpPr>
          <p:nvPr/>
        </p:nvSpPr>
        <p:spPr bwMode="gray">
          <a:xfrm>
            <a:off x="1656000" y="2370000"/>
            <a:ext cx="6790762" cy="7161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类型名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表达式   或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类型名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表达式</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8" name="Rectangle 77"/>
          <p:cNvSpPr>
            <a:spLocks noChangeArrowheads="1"/>
          </p:cNvSpPr>
          <p:nvPr/>
        </p:nvSpPr>
        <p:spPr bwMode="auto">
          <a:xfrm>
            <a:off x="1116000" y="1712900"/>
            <a:ext cx="7494600"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a:lnSpc>
                <a:spcPct val="110000"/>
              </a:lnSpc>
              <a:spcBef>
                <a:spcPct val="0"/>
              </a:spcBef>
              <a:buSzTx/>
              <a:buNone/>
            </a:pPr>
            <a:r>
              <a:rPr lang="en-US" altLang="zh-CN" sz="2800" dirty="0">
                <a:solidFill>
                  <a:schemeClr val="tx1"/>
                </a:solidFill>
                <a:ea typeface="宋体" panose="02010600030101010101" pitchFamily="2" charset="-122"/>
              </a:rPr>
              <a:t>1.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强制法</a:t>
            </a:r>
          </a:p>
        </p:txBody>
      </p:sp>
      <p:sp>
        <p:nvSpPr>
          <p:cNvPr id="10" name="AutoShape 52"/>
          <p:cNvSpPr>
            <a:spLocks noChangeArrowheads="1"/>
          </p:cNvSpPr>
          <p:nvPr/>
        </p:nvSpPr>
        <p:spPr bwMode="gray">
          <a:xfrm>
            <a:off x="1656000" y="3932100"/>
            <a:ext cx="2853762" cy="7161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 类型名</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表达式</a:t>
            </a:r>
            <a:r>
              <a:rPr lang="en-US" altLang="zh-CN" dirty="0">
                <a:solidFill>
                  <a:schemeClr val="tx1"/>
                </a:solidFill>
                <a:effectLst>
                  <a:outerShdw blurRad="38100" dist="38100" dir="2700000" algn="tl">
                    <a:srgbClr val="000000">
                      <a:alpha val="43137"/>
                    </a:srgbClr>
                  </a:outerShdw>
                </a:effectLst>
                <a:ea typeface="宋体" panose="02010600030101010101" pitchFamily="2" charset="-122"/>
              </a:rPr>
              <a:t>)</a:t>
            </a:r>
          </a:p>
        </p:txBody>
      </p:sp>
      <p:sp>
        <p:nvSpPr>
          <p:cNvPr id="12" name="Rectangle 77"/>
          <p:cNvSpPr>
            <a:spLocks noChangeArrowheads="1"/>
          </p:cNvSpPr>
          <p:nvPr/>
        </p:nvSpPr>
        <p:spPr bwMode="auto">
          <a:xfrm>
            <a:off x="1116000" y="3313100"/>
            <a:ext cx="7494600"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a:lnSpc>
                <a:spcPct val="110000"/>
              </a:lnSpc>
              <a:spcBef>
                <a:spcPct val="0"/>
              </a:spcBef>
              <a:buSzTx/>
              <a:buNone/>
            </a:pPr>
            <a:r>
              <a:rPr lang="en-US" altLang="zh-CN" sz="2800" dirty="0">
                <a:solidFill>
                  <a:schemeClr val="tx1"/>
                </a:solidFill>
                <a:ea typeface="宋体" panose="02010600030101010101" pitchFamily="2" charset="-122"/>
              </a:rPr>
              <a:t>2.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转换函数法</a:t>
            </a:r>
          </a:p>
        </p:txBody>
      </p:sp>
      <p:sp>
        <p:nvSpPr>
          <p:cNvPr id="13" name="Text Box 36"/>
          <p:cNvSpPr txBox="1">
            <a:spLocks noChangeArrowheads="1"/>
          </p:cNvSpPr>
          <p:nvPr/>
        </p:nvSpPr>
        <p:spPr bwMode="auto">
          <a:xfrm>
            <a:off x="1656000" y="4965800"/>
            <a:ext cx="6675200" cy="8679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000000"/>
                </a:solidFill>
                <a:latin typeface="Times New Roman" pitchFamily="18" charset="0"/>
              </a:rPr>
              <a:t>它们都</a:t>
            </a:r>
            <a:r>
              <a:rPr lang="zh-CN" altLang="en-US" sz="2800" dirty="0">
                <a:solidFill>
                  <a:srgbClr val="0070C0"/>
                </a:solidFill>
                <a:effectLst>
                  <a:outerShdw blurRad="38100" dist="38100" dir="2700000" algn="tl">
                    <a:srgbClr val="000000">
                      <a:alpha val="43137"/>
                    </a:srgbClr>
                  </a:outerShdw>
                </a:effectLst>
                <a:latin typeface="Times New Roman" pitchFamily="18" charset="0"/>
              </a:rPr>
              <a:t>将表达式</a:t>
            </a:r>
            <a:r>
              <a:rPr lang="zh-CN" altLang="en-US" sz="2800" dirty="0">
                <a:solidFill>
                  <a:srgbClr val="C00000"/>
                </a:solidFill>
                <a:effectLst>
                  <a:outerShdw blurRad="38100" dist="38100" dir="2700000" algn="tl">
                    <a:srgbClr val="000000">
                      <a:alpha val="43137"/>
                    </a:srgbClr>
                  </a:outerShdw>
                </a:effectLst>
                <a:latin typeface="Times New Roman" pitchFamily="18" charset="0"/>
              </a:rPr>
              <a:t>强制地转换为</a:t>
            </a:r>
            <a:r>
              <a:rPr lang="zh-CN" altLang="en-US" sz="2800" dirty="0">
                <a:solidFill>
                  <a:srgbClr val="0070C0"/>
                </a:solidFill>
                <a:effectLst>
                  <a:outerShdw blurRad="38100" dist="38100" dir="2700000" algn="tl">
                    <a:srgbClr val="000000">
                      <a:alpha val="43137"/>
                    </a:srgbClr>
                  </a:outerShdw>
                </a:effectLst>
                <a:latin typeface="Times New Roman" pitchFamily="18" charset="0"/>
              </a:rPr>
              <a:t>类型名所代</a:t>
            </a:r>
            <a:endParaRPr lang="en-US" altLang="zh-CN" sz="2800" dirty="0">
              <a:solidFill>
                <a:srgbClr val="0070C0"/>
              </a:solidFill>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solidFill>
                  <a:srgbClr val="0070C0"/>
                </a:solidFill>
                <a:effectLst>
                  <a:outerShdw blurRad="38100" dist="38100" dir="2700000" algn="tl">
                    <a:srgbClr val="000000">
                      <a:alpha val="43137"/>
                    </a:srgbClr>
                  </a:outerShdw>
                </a:effectLst>
                <a:latin typeface="Times New Roman" pitchFamily="18" charset="0"/>
              </a:rPr>
              <a:t>表的类型的值</a:t>
            </a:r>
            <a:r>
              <a:rPr lang="zh-CN" altLang="en-US" sz="2800" dirty="0">
                <a:solidFill>
                  <a:srgbClr val="0000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out)">
                                      <p:cBhvr>
                                        <p:cTn id="27" dur="500"/>
                                        <p:tgtEl>
                                          <p:spTgt spid="13"/>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8" grpId="0"/>
      <p:bldP spid="10" grpId="0" animBg="1"/>
      <p:bldP spid="12" grpId="0"/>
      <p:bldP spid="13"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52000"/>
            <a:ext cx="74184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可以通过</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自定义的重载赋值号“</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的函数</a:t>
            </a:r>
            <a:r>
              <a:rPr lang="zh-CN" altLang="en-US" sz="2800" dirty="0">
                <a:solidFill>
                  <a:schemeClr val="tx1"/>
                </a:solidFill>
                <a:ea typeface="宋体" panose="02010600030101010101" pitchFamily="2" charset="-122"/>
              </a:rPr>
              <a:t>和</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构造</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函数</a:t>
            </a:r>
            <a:r>
              <a:rPr lang="zh-CN" altLang="en-US" sz="2800" dirty="0">
                <a:solidFill>
                  <a:schemeClr val="tx1"/>
                </a:solidFill>
                <a:ea typeface="宋体" panose="02010600030101010101" pitchFamily="2" charset="-122"/>
              </a:rPr>
              <a:t>实现转换：</a:t>
            </a:r>
            <a:endParaRPr lang="en-US" altLang="zh-CN" sz="2800" dirty="0">
              <a:solidFill>
                <a:schemeClr val="tx1"/>
              </a:solidFill>
              <a:ea typeface="宋体" panose="02010600030101010101" pitchFamily="2" charset="-122"/>
            </a:endParaRPr>
          </a:p>
        </p:txBody>
      </p:sp>
      <p:sp>
        <p:nvSpPr>
          <p:cNvPr id="7" name="Rectangle 77"/>
          <p:cNvSpPr>
            <a:spLocks noChangeArrowheads="1"/>
          </p:cNvSpPr>
          <p:nvPr/>
        </p:nvSpPr>
        <p:spPr bwMode="auto">
          <a:xfrm>
            <a:off x="1116000" y="3204000"/>
            <a:ext cx="75708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需要有</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标准类型的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参数</a:t>
            </a:r>
            <a:r>
              <a:rPr lang="zh-CN" altLang="en-US" sz="2800" dirty="0">
                <a:solidFill>
                  <a:schemeClr val="tx1"/>
                </a:solidFill>
                <a:ea typeface="宋体" panose="02010600030101010101" pitchFamily="2" charset="-122"/>
              </a:rPr>
              <a:t>。</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effectLst>
                  <a:outerShdw blurRad="38100" dist="38100" dir="2700000" algn="tl">
                    <a:srgbClr val="000000">
                      <a:alpha val="43137"/>
                    </a:srgbClr>
                  </a:outerShdw>
                </a:effectLst>
                <a:latin typeface="宋体" pitchFamily="2" charset="-122"/>
                <a:ea typeface="宋体" pitchFamily="2" charset="-122"/>
              </a:rPr>
              <a:t>标准类型</a:t>
            </a:r>
            <a:r>
              <a:rPr lang="zh-CN" altLang="en-US" sz="3600" dirty="0">
                <a:solidFill>
                  <a:schemeClr val="tx2"/>
                </a:solidFill>
                <a:latin typeface="宋体" pitchFamily="2" charset="-122"/>
                <a:ea typeface="宋体" pitchFamily="2" charset="-122"/>
              </a:rPr>
              <a:t>转换为</a:t>
            </a:r>
            <a:r>
              <a:rPr lang="zh-CN" altLang="en-US" sz="3600" dirty="0">
                <a:solidFill>
                  <a:schemeClr val="tx2"/>
                </a:solidFill>
                <a:effectLst>
                  <a:outerShdw blurRad="38100" dist="38100" dir="2700000" algn="tl">
                    <a:srgbClr val="000000">
                      <a:alpha val="43137"/>
                    </a:srgbClr>
                  </a:outerShdw>
                </a:effectLst>
                <a:latin typeface="宋体" pitchFamily="2" charset="-122"/>
                <a:ea typeface="宋体" pitchFamily="2" charset="-122"/>
              </a:rPr>
              <a:t>类类型</a:t>
            </a:r>
          </a:p>
        </p:txBody>
      </p:sp>
      <p:sp>
        <p:nvSpPr>
          <p:cNvPr id="6" name="Rectangle 77"/>
          <p:cNvSpPr>
            <a:spLocks noChangeArrowheads="1"/>
          </p:cNvSpPr>
          <p:nvPr/>
        </p:nvSpPr>
        <p:spPr bwMode="auto">
          <a:xfrm>
            <a:off x="1116000" y="3924000"/>
            <a:ext cx="74057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具有标准类型参数</a:t>
            </a:r>
            <a:r>
              <a:rPr lang="zh-CN" altLang="en-US" sz="2800" dirty="0">
                <a:solidFill>
                  <a:schemeClr val="tx1"/>
                </a:solidFill>
                <a:ea typeface="宋体" panose="02010600030101010101" pitchFamily="2" charset="-122"/>
              </a:rPr>
              <a:t>的</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构造函数</a:t>
            </a:r>
            <a:r>
              <a:rPr lang="zh-CN" altLang="en-US" sz="2800" dirty="0">
                <a:solidFill>
                  <a:schemeClr val="tx1"/>
                </a:solidFill>
                <a:ea typeface="宋体" panose="02010600030101010101" pitchFamily="2" charset="-122"/>
              </a:rPr>
              <a:t>说明了一种从参数类型到该类类型的转换。</a:t>
            </a:r>
          </a:p>
        </p:txBody>
      </p:sp>
      <p:sp>
        <p:nvSpPr>
          <p:cNvPr id="8" name="AutoShape 52"/>
          <p:cNvSpPr>
            <a:spLocks noChangeArrowheads="1"/>
          </p:cNvSpPr>
          <p:nvPr/>
        </p:nvSpPr>
        <p:spPr bwMode="gray">
          <a:xfrm>
            <a:off x="2024300" y="2268400"/>
            <a:ext cx="3601800" cy="7161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标准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类型</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dirty="0">
                <a:solidFill>
                  <a:schemeClr val="tx1"/>
                </a:solidFill>
                <a:ea typeface="宋体" panose="02010600030101010101" pitchFamily="2" charset="-122"/>
              </a:rPr>
              <a:t>-&gt;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类型</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6" grpId="0"/>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effectLst>
                  <a:outerShdw blurRad="38100" dist="38100" dir="2700000" algn="tl">
                    <a:srgbClr val="000000">
                      <a:alpha val="43137"/>
                    </a:srgbClr>
                  </a:outerShdw>
                </a:effectLst>
                <a:latin typeface="宋体" pitchFamily="2" charset="-122"/>
                <a:ea typeface="宋体" pitchFamily="2" charset="-122"/>
              </a:rPr>
              <a:t>类类型</a:t>
            </a:r>
            <a:r>
              <a:rPr lang="zh-CN" altLang="en-US" sz="3600" dirty="0">
                <a:solidFill>
                  <a:schemeClr val="tx2"/>
                </a:solidFill>
                <a:latin typeface="宋体" pitchFamily="2" charset="-122"/>
                <a:ea typeface="宋体" pitchFamily="2" charset="-122"/>
              </a:rPr>
              <a:t>转换成</a:t>
            </a:r>
            <a:r>
              <a:rPr lang="zh-CN" altLang="en-US" sz="3600" dirty="0">
                <a:solidFill>
                  <a:schemeClr val="tx2"/>
                </a:solidFill>
                <a:effectLst>
                  <a:outerShdw blurRad="38100" dist="38100" dir="2700000" algn="tl">
                    <a:srgbClr val="000000">
                      <a:alpha val="43137"/>
                    </a:srgbClr>
                  </a:outerShdw>
                </a:effectLst>
                <a:latin typeface="宋体" pitchFamily="2" charset="-122"/>
                <a:ea typeface="宋体" pitchFamily="2" charset="-122"/>
              </a:rPr>
              <a:t>标准类型及类类型</a:t>
            </a:r>
          </a:p>
        </p:txBody>
      </p:sp>
      <p:grpSp>
        <p:nvGrpSpPr>
          <p:cNvPr id="14" name="组合 13"/>
          <p:cNvGrpSpPr/>
          <p:nvPr/>
        </p:nvGrpSpPr>
        <p:grpSpPr>
          <a:xfrm>
            <a:off x="1116000" y="1152000"/>
            <a:ext cx="7418400" cy="1347400"/>
            <a:chOff x="1116000" y="1152000"/>
            <a:chExt cx="7418400" cy="1347400"/>
          </a:xfrm>
        </p:grpSpPr>
        <p:sp>
          <p:nvSpPr>
            <p:cNvPr id="11" name="Rectangle 77"/>
            <p:cNvSpPr>
              <a:spLocks noChangeArrowheads="1"/>
            </p:cNvSpPr>
            <p:nvPr/>
          </p:nvSpPr>
          <p:spPr bwMode="auto">
            <a:xfrm>
              <a:off x="1116000" y="1152000"/>
              <a:ext cx="74184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类需提供以下</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chemeClr val="tx1"/>
                  </a:solidFill>
                  <a:ea typeface="宋体" panose="02010600030101010101" pitchFamily="2" charset="-122"/>
                </a:rPr>
                <a:t>：</a:t>
              </a:r>
            </a:p>
          </p:txBody>
        </p:sp>
        <p:sp>
          <p:nvSpPr>
            <p:cNvPr id="8" name="AutoShape 52"/>
            <p:cNvSpPr>
              <a:spLocks noChangeArrowheads="1"/>
            </p:cNvSpPr>
            <p:nvPr/>
          </p:nvSpPr>
          <p:spPr bwMode="gray">
            <a:xfrm>
              <a:off x="1630600" y="1783300"/>
              <a:ext cx="3411300" cy="7161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operator</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类型名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p>
          </p:txBody>
        </p:sp>
      </p:grpSp>
      <p:sp>
        <p:nvSpPr>
          <p:cNvPr id="9" name="Rectangle 6"/>
          <p:cNvSpPr>
            <a:spLocks noChangeArrowheads="1"/>
          </p:cNvSpPr>
          <p:nvPr/>
        </p:nvSpPr>
        <p:spPr bwMode="auto">
          <a:xfrm>
            <a:off x="1548000" y="3528000"/>
            <a:ext cx="5748300" cy="2677656"/>
          </a:xfrm>
          <a:prstGeom prst="rect">
            <a:avLst/>
          </a:prstGeom>
          <a:solidFill>
            <a:srgbClr val="E1FFF7"/>
          </a:solidFill>
          <a:ln w="38100">
            <a:solidFill>
              <a:srgbClr val="008000"/>
            </a:solidFill>
            <a:miter lim="800000"/>
            <a:headEnd/>
            <a:tailEnd/>
          </a:ln>
        </p:spPr>
        <p:txBody>
          <a:bodyPr wrap="square">
            <a:spAutoFit/>
          </a:bodyPr>
          <a:lstStyle/>
          <a:p>
            <a:pPr eaLnBrk="1" hangingPunct="1">
              <a:buFont typeface="Wingdings" pitchFamily="2" charset="2"/>
              <a:buChar char="Ø"/>
            </a:pPr>
            <a:r>
              <a:rPr lang="en-US" altLang="zh-CN" sz="2400" dirty="0">
                <a:effectLst>
                  <a:outerShdw blurRad="38100" dist="38100" dir="2700000" algn="tl">
                    <a:srgbClr val="000000">
                      <a:alpha val="43137"/>
                    </a:srgbClr>
                  </a:outerShdw>
                </a:effectLst>
              </a:rPr>
              <a:t> operator </a:t>
            </a: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a:t>
            </a:r>
          </a:p>
          <a:p>
            <a:pPr eaLnBrk="1" hangingPunct="1"/>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将当前对象转换成</a:t>
            </a:r>
            <a:r>
              <a:rPr lang="en-US" altLang="zh-CN" sz="2400" dirty="0" err="1">
                <a:effectLst>
                  <a:outerShdw blurRad="38100" dist="38100" dir="2700000" algn="tl">
                    <a:srgbClr val="000000">
                      <a:alpha val="43137"/>
                    </a:srgbClr>
                  </a:outerShdw>
                </a:effectLst>
              </a:rPr>
              <a:t>int</a:t>
            </a:r>
            <a:r>
              <a:rPr lang="zh-CN" altLang="en-US" sz="2400" dirty="0">
                <a:effectLst>
                  <a:outerShdw blurRad="38100" dist="38100" dir="2700000" algn="tl">
                    <a:srgbClr val="000000">
                      <a:alpha val="43137"/>
                    </a:srgbClr>
                  </a:outerShdw>
                </a:effectLst>
              </a:rPr>
              <a:t>类型</a:t>
            </a:r>
          </a:p>
          <a:p>
            <a:pPr eaLnBrk="1" hangingPunct="1">
              <a:buFont typeface="Wingdings" pitchFamily="2" charset="2"/>
              <a:buChar char="Ø"/>
            </a:pPr>
            <a:r>
              <a:rPr lang="en-US" altLang="zh-CN" sz="2400" dirty="0">
                <a:effectLst>
                  <a:outerShdw blurRad="38100" dist="38100" dir="2700000" algn="tl">
                    <a:srgbClr val="000000">
                      <a:alpha val="43137"/>
                    </a:srgbClr>
                  </a:outerShdw>
                </a:effectLst>
              </a:rPr>
              <a:t> operator </a:t>
            </a:r>
            <a:r>
              <a:rPr lang="en-US" altLang="zh-CN" sz="2400" dirty="0">
                <a:solidFill>
                  <a:srgbClr val="C00000"/>
                </a:solidFill>
                <a:effectLst>
                  <a:outerShdw blurRad="38100" dist="38100" dir="2700000" algn="tl">
                    <a:srgbClr val="000000">
                      <a:alpha val="43137"/>
                    </a:srgbClr>
                  </a:outerShdw>
                </a:effectLst>
              </a:rPr>
              <a:t>double</a:t>
            </a:r>
            <a:r>
              <a:rPr lang="en-US" altLang="zh-CN" sz="2400" dirty="0">
                <a:effectLst>
                  <a:outerShdw blurRad="38100" dist="38100" dir="2700000" algn="tl">
                    <a:srgbClr val="000000">
                      <a:alpha val="43137"/>
                    </a:srgbClr>
                  </a:outerShdw>
                </a:effectLst>
              </a:rPr>
              <a:t>();  </a:t>
            </a:r>
          </a:p>
          <a:p>
            <a:pPr eaLnBrk="1" hangingPunct="1"/>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将当前对象转换成</a:t>
            </a:r>
            <a:r>
              <a:rPr lang="en-US" altLang="zh-CN" sz="2400" dirty="0">
                <a:effectLst>
                  <a:outerShdw blurRad="38100" dist="38100" dir="2700000" algn="tl">
                    <a:srgbClr val="000000">
                      <a:alpha val="43137"/>
                    </a:srgbClr>
                  </a:outerShdw>
                </a:effectLst>
              </a:rPr>
              <a:t>double</a:t>
            </a:r>
            <a:r>
              <a:rPr lang="zh-CN" altLang="en-US" sz="2400" dirty="0">
                <a:effectLst>
                  <a:outerShdw blurRad="38100" dist="38100" dir="2700000" algn="tl">
                    <a:srgbClr val="000000">
                      <a:alpha val="43137"/>
                    </a:srgbClr>
                  </a:outerShdw>
                </a:effectLst>
              </a:rPr>
              <a:t>类型</a:t>
            </a:r>
          </a:p>
          <a:p>
            <a:pPr eaLnBrk="1" hangingPunct="1">
              <a:buFont typeface="Wingdings" pitchFamily="2" charset="2"/>
              <a:buChar char="Ø"/>
            </a:pPr>
            <a:r>
              <a:rPr lang="en-US" altLang="zh-CN" sz="2400" dirty="0">
                <a:effectLst>
                  <a:outerShdw blurRad="38100" dist="38100" dir="2700000" algn="tl">
                    <a:srgbClr val="000000">
                      <a:alpha val="43137"/>
                    </a:srgbClr>
                  </a:outerShdw>
                </a:effectLst>
              </a:rPr>
              <a:t> operator  </a:t>
            </a:r>
            <a:r>
              <a:rPr lang="en-US" altLang="zh-CN" sz="2400" dirty="0">
                <a:solidFill>
                  <a:srgbClr val="C00000"/>
                </a:solidFill>
                <a:effectLst>
                  <a:outerShdw blurRad="38100" dist="38100" dir="2700000" algn="tl">
                    <a:srgbClr val="000000">
                      <a:alpha val="43137"/>
                    </a:srgbClr>
                  </a:outerShdw>
                </a:effectLst>
              </a:rPr>
              <a:t>Complex</a:t>
            </a:r>
            <a:r>
              <a:rPr lang="en-US" altLang="zh-CN" sz="2400" dirty="0">
                <a:effectLst>
                  <a:outerShdw blurRad="38100" dist="38100" dir="2700000" algn="tl">
                    <a:srgbClr val="000000">
                      <a:alpha val="43137"/>
                    </a:srgbClr>
                  </a:outerShdw>
                </a:effectLst>
              </a:rPr>
              <a:t>(); </a:t>
            </a:r>
          </a:p>
          <a:p>
            <a:pPr eaLnBrk="1" hangingPunct="1"/>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将当前对象转换成</a:t>
            </a:r>
            <a:r>
              <a:rPr lang="en-US" altLang="zh-CN" sz="2400" dirty="0">
                <a:effectLst>
                  <a:outerShdw blurRad="38100" dist="38100" dir="2700000" algn="tl">
                    <a:srgbClr val="000000">
                      <a:alpha val="43137"/>
                    </a:srgbClr>
                  </a:outerShdw>
                </a:effectLst>
              </a:rPr>
              <a:t>Complex</a:t>
            </a:r>
            <a:r>
              <a:rPr lang="zh-CN" altLang="en-US" sz="2400" dirty="0">
                <a:effectLst>
                  <a:outerShdw blurRad="38100" dist="38100" dir="2700000" algn="tl">
                    <a:srgbClr val="000000">
                      <a:alpha val="43137"/>
                    </a:srgbClr>
                  </a:outerShdw>
                </a:effectLst>
              </a:rPr>
              <a:t>类型</a:t>
            </a:r>
          </a:p>
          <a:p>
            <a:pPr eaLnBrk="1" hangingPunct="1">
              <a:buFont typeface="Wingdings" pitchFamily="2" charset="2"/>
              <a:buChar char="Ø"/>
            </a:pPr>
            <a:endParaRPr lang="zh-CN" altLang="en-US" sz="2400" dirty="0">
              <a:effectLst>
                <a:outerShdw blurRad="38100" dist="38100" dir="2700000" algn="tl">
                  <a:srgbClr val="000000">
                    <a:alpha val="43137"/>
                  </a:srgbClr>
                </a:outerShdw>
              </a:effectLst>
            </a:endParaRPr>
          </a:p>
        </p:txBody>
      </p:sp>
      <p:sp>
        <p:nvSpPr>
          <p:cNvPr id="13" name="Rectangle 77"/>
          <p:cNvSpPr>
            <a:spLocks noChangeArrowheads="1"/>
          </p:cNvSpPr>
          <p:nvPr/>
        </p:nvSpPr>
        <p:spPr bwMode="auto">
          <a:xfrm>
            <a:off x="1116000" y="2916000"/>
            <a:ext cx="7418400"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例子：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66800" y="1183800"/>
            <a:ext cx="6885000" cy="347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以下运算符经常需要重载：</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算术</a:t>
            </a:r>
            <a:r>
              <a:rPr lang="zh-CN" altLang="en-US" sz="2400" dirty="0">
                <a:solidFill>
                  <a:schemeClr val="tx1"/>
                </a:solidFill>
                <a:ea typeface="宋体" panose="02010600030101010101" pitchFamily="2" charset="-122"/>
              </a:rPr>
              <a:t>运算符</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等）</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关系</a:t>
            </a:r>
            <a:r>
              <a:rPr lang="zh-CN" altLang="en-US" sz="2400" dirty="0">
                <a:solidFill>
                  <a:schemeClr val="tx1"/>
                </a:solidFill>
                <a:ea typeface="宋体" panose="02010600030101010101" pitchFamily="2" charset="-122"/>
              </a:rPr>
              <a:t>运算符</a:t>
            </a:r>
            <a:r>
              <a:rPr lang="en-US" altLang="zh-CN" sz="2400" dirty="0">
                <a:solidFill>
                  <a:schemeClr val="tx1"/>
                </a:solidFill>
                <a:ea typeface="宋体" panose="02010600030101010101" pitchFamily="2" charset="-122"/>
              </a:rPr>
              <a:t>(&gt;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&lt;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等）</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逻辑</a:t>
            </a:r>
            <a:r>
              <a:rPr lang="zh-CN" altLang="en-US" sz="2400" dirty="0">
                <a:solidFill>
                  <a:schemeClr val="tx1"/>
                </a:solidFill>
                <a:ea typeface="宋体" panose="02010600030101010101" pitchFamily="2" charset="-122"/>
              </a:rPr>
              <a:t>运算符</a:t>
            </a:r>
            <a:r>
              <a:rPr lang="en-US" altLang="zh-CN" sz="2400" dirty="0">
                <a:solidFill>
                  <a:schemeClr val="tx1"/>
                </a:solidFill>
                <a:ea typeface="宋体" panose="02010600030101010101" pitchFamily="2" charset="-122"/>
              </a:rPr>
              <a:t>(&amp;&amp;</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赋值</a:t>
            </a:r>
            <a:r>
              <a:rPr lang="zh-CN" altLang="en-US" sz="2400" dirty="0">
                <a:solidFill>
                  <a:schemeClr val="tx1"/>
                </a:solidFill>
                <a:ea typeface="宋体" panose="02010600030101010101" pitchFamily="2" charset="-122"/>
              </a:rPr>
              <a:t>运算符</a:t>
            </a:r>
            <a:r>
              <a:rPr lang="en-US" altLang="zh-CN" sz="24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下标</a:t>
            </a:r>
            <a:r>
              <a:rPr lang="zh-CN" altLang="en-US" sz="2400" dirty="0">
                <a:solidFill>
                  <a:schemeClr val="tx1"/>
                </a:solidFill>
                <a:ea typeface="宋体" panose="02010600030101010101" pitchFamily="2" charset="-122"/>
              </a:rPr>
              <a:t>运算符</a:t>
            </a:r>
            <a:r>
              <a:rPr lang="en-US" altLang="zh-CN" sz="24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函数调用</a:t>
            </a:r>
            <a:r>
              <a:rPr lang="zh-CN" altLang="en-US" sz="2400" dirty="0">
                <a:solidFill>
                  <a:schemeClr val="tx1"/>
                </a:solidFill>
                <a:ea typeface="宋体" panose="02010600030101010101" pitchFamily="2" charset="-122"/>
              </a:rPr>
              <a:t>运算符</a:t>
            </a:r>
            <a:r>
              <a:rPr lang="en-US" altLang="zh-CN" sz="2400" dirty="0">
                <a:solidFill>
                  <a:schemeClr val="tx1"/>
                </a:solidFill>
                <a:ea typeface="宋体" panose="02010600030101010101" pitchFamily="2" charset="-122"/>
              </a:rPr>
              <a:t>(())</a:t>
            </a:r>
          </a:p>
          <a:p>
            <a:pPr lvl="1">
              <a:lnSpc>
                <a:spcPct val="110000"/>
              </a:lnSpc>
              <a:spcBef>
                <a:spcPct val="0"/>
              </a:spcBef>
              <a:buSzTx/>
              <a:buFont typeface="Wingdings" pitchFamily="2" charset="2"/>
              <a:buChar char="Ø"/>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&gt;&gt;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&lt;&lt;</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五、运算符重载应用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52000"/>
            <a:ext cx="7253300" cy="18158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indent="0">
              <a:buSzPct val="100000"/>
              <a:buFont typeface="Wingdings" pitchFamily="2" charset="2"/>
              <a:buChar char="p"/>
            </a:pPr>
            <a:r>
              <a:rPr lang="zh-CN" altLang="en-US" sz="2800" dirty="0">
                <a:solidFill>
                  <a:schemeClr val="tx1"/>
                </a:solidFill>
                <a:latin typeface="宋体" panose="02010600030101010101" pitchFamily="2" charset="-122"/>
                <a:ea typeface="宋体" panose="02010600030101010101" pitchFamily="2" charset="-122"/>
              </a:rPr>
              <a:t> 在标准文件</a:t>
            </a:r>
            <a:r>
              <a:rPr lang="en-US" altLang="zh-CN" sz="2800" dirty="0" err="1">
                <a:solidFill>
                  <a:schemeClr val="tx1"/>
                </a:solidFill>
                <a:latin typeface="宋体" panose="02010600030101010101" pitchFamily="2" charset="-122"/>
                <a:ea typeface="宋体" panose="02010600030101010101" pitchFamily="2" charset="-122"/>
              </a:rPr>
              <a:t>iostream</a:t>
            </a:r>
            <a:r>
              <a:rPr lang="zh-CN" altLang="en-US" sz="2800" dirty="0">
                <a:solidFill>
                  <a:schemeClr val="tx1"/>
                </a:solidFill>
                <a:latin typeface="宋体" panose="02010600030101010101" pitchFamily="2" charset="-122"/>
                <a:ea typeface="宋体" panose="02010600030101010101" pitchFamily="2" charset="-122"/>
              </a:rPr>
              <a:t>中，有</a:t>
            </a:r>
            <a:r>
              <a:rPr lang="en-US" altLang="zh-CN" sz="2800" dirty="0">
                <a:solidFill>
                  <a:schemeClr val="tx1"/>
                </a:solidFill>
                <a:latin typeface="宋体" panose="02010600030101010101" pitchFamily="2" charset="-122"/>
                <a:ea typeface="宋体" panose="02010600030101010101" pitchFamily="2" charset="-122"/>
              </a:rPr>
              <a:t>2</a:t>
            </a:r>
            <a:r>
              <a:rPr lang="zh-CN" altLang="en-US" sz="2800" dirty="0">
                <a:solidFill>
                  <a:schemeClr val="tx1"/>
                </a:solidFill>
                <a:latin typeface="宋体" panose="02010600030101010101" pitchFamily="2" charset="-122"/>
                <a:ea typeface="宋体" panose="02010600030101010101" pitchFamily="2" charset="-122"/>
              </a:rPr>
              <a:t>个标准的类类型：</a:t>
            </a:r>
            <a:r>
              <a:rPr lang="en-US" altLang="zh-CN" sz="2800" dirty="0" err="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istream</a:t>
            </a:r>
            <a:r>
              <a:rPr lang="zh-CN" altLang="en-US" sz="2800" dirty="0">
                <a:solidFill>
                  <a:schemeClr val="tx1"/>
                </a:solidFill>
                <a:latin typeface="宋体" panose="02010600030101010101" pitchFamily="2" charset="-122"/>
                <a:ea typeface="宋体" panose="02010600030101010101" pitchFamily="2" charset="-122"/>
              </a:rPr>
              <a:t>和</a:t>
            </a:r>
            <a:r>
              <a:rPr lang="en-US" altLang="zh-CN" sz="2800" dirty="0" err="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ostream</a:t>
            </a:r>
            <a:r>
              <a:rPr lang="zh-CN" altLang="en-US" sz="2800" dirty="0">
                <a:solidFill>
                  <a:schemeClr val="tx1"/>
                </a:solidFill>
                <a:latin typeface="宋体" panose="02010600030101010101" pitchFamily="2" charset="-122"/>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对于预定义类型</a:t>
            </a:r>
            <a:r>
              <a:rPr lang="zh-CN" altLang="en-US" sz="2800" dirty="0">
                <a:solidFill>
                  <a:schemeClr val="tx1"/>
                </a:solidFill>
                <a:latin typeface="宋体" panose="02010600030101010101" pitchFamily="2" charset="-122"/>
                <a:ea typeface="宋体" panose="02010600030101010101" pitchFamily="2" charset="-122"/>
              </a:rPr>
              <a:t>，用户可以方便地使用运算符</a:t>
            </a:r>
            <a:r>
              <a:rPr lang="en-US" altLang="zh-CN" sz="2800" dirty="0">
                <a:solidFill>
                  <a:schemeClr val="tx1"/>
                </a:solidFill>
                <a:latin typeface="宋体" panose="02010600030101010101" pitchFamily="2" charset="-122"/>
                <a:ea typeface="宋体" panose="02010600030101010101" pitchFamily="2" charset="-122"/>
              </a:rPr>
              <a:t>“</a:t>
            </a:r>
            <a:r>
              <a:rPr lang="en-US" altLang="zh-CN" sz="28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&gt;&gt;</a:t>
            </a:r>
            <a:r>
              <a:rPr lang="en-US" altLang="zh-CN" sz="2800"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和</a:t>
            </a:r>
            <a:r>
              <a:rPr lang="en-US" altLang="zh-CN" sz="2800" dirty="0">
                <a:solidFill>
                  <a:schemeClr val="tx1"/>
                </a:solidFill>
                <a:latin typeface="宋体" panose="02010600030101010101" pitchFamily="2" charset="-122"/>
                <a:ea typeface="宋体" panose="02010600030101010101" pitchFamily="2" charset="-122"/>
              </a:rPr>
              <a:t>“</a:t>
            </a:r>
            <a:r>
              <a:rPr lang="en-US" altLang="zh-CN" sz="28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&lt;&lt;</a:t>
            </a:r>
            <a:r>
              <a:rPr lang="en-US" altLang="zh-CN" sz="2800"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进行</a:t>
            </a:r>
            <a:r>
              <a:rPr lang="zh-CN" altLang="en-US" sz="2800"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输入</a:t>
            </a:r>
            <a:r>
              <a:rPr lang="zh-CN" altLang="en-US" sz="2800" dirty="0">
                <a:solidFill>
                  <a:schemeClr val="tx1"/>
                </a:solidFill>
                <a:latin typeface="宋体" panose="02010600030101010101" pitchFamily="2" charset="-122"/>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输出</a:t>
            </a:r>
            <a:r>
              <a:rPr lang="zh-CN" altLang="en-US" sz="2800" dirty="0">
                <a:solidFill>
                  <a:schemeClr val="tx1"/>
                </a:solidFill>
                <a:latin typeface="宋体" panose="02010600030101010101" pitchFamily="2" charset="-122"/>
                <a:ea typeface="宋体" panose="02010600030101010101" pitchFamily="2" charset="-122"/>
              </a:rPr>
              <a:t>。    </a:t>
            </a:r>
          </a:p>
        </p:txBody>
      </p:sp>
      <p:sp>
        <p:nvSpPr>
          <p:cNvPr id="5" name="Text Box 6"/>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en-US" altLang="zh-CN" sz="3600" dirty="0">
                <a:solidFill>
                  <a:schemeClr val="tx2"/>
                </a:solidFill>
                <a:latin typeface="宋体" pitchFamily="2" charset="-122"/>
                <a:ea typeface="宋体" pitchFamily="2" charset="-122"/>
              </a:rPr>
              <a:t>I/O</a:t>
            </a:r>
            <a:r>
              <a:rPr lang="zh-CN" altLang="en-US" sz="3600" dirty="0">
                <a:solidFill>
                  <a:schemeClr val="tx2"/>
                </a:solidFill>
                <a:latin typeface="宋体" pitchFamily="2" charset="-122"/>
                <a:ea typeface="宋体" pitchFamily="2" charset="-122"/>
              </a:rPr>
              <a:t>运算符重载</a:t>
            </a:r>
          </a:p>
        </p:txBody>
      </p:sp>
      <p:sp>
        <p:nvSpPr>
          <p:cNvPr id="4" name="Rectangle 77"/>
          <p:cNvSpPr>
            <a:spLocks noChangeArrowheads="1"/>
          </p:cNvSpPr>
          <p:nvPr/>
        </p:nvSpPr>
        <p:spPr bwMode="auto">
          <a:xfrm>
            <a:off x="1116000" y="3132000"/>
            <a:ext cx="7278700" cy="198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en-US" altLang="zh-CN" sz="2800" dirty="0">
                <a:solidFill>
                  <a:schemeClr val="tx1"/>
                </a:solidFill>
                <a:latin typeface="宋体" panose="02010600030101010101" pitchFamily="2" charset="-122"/>
                <a:ea typeface="宋体" panose="02010600030101010101" pitchFamily="2" charset="-122"/>
              </a:rPr>
              <a:t>C++</a:t>
            </a:r>
            <a:r>
              <a:rPr lang="zh-CN" altLang="en-US" sz="2800" dirty="0">
                <a:solidFill>
                  <a:schemeClr val="tx1"/>
                </a:solidFill>
                <a:latin typeface="宋体" panose="02010600030101010101" pitchFamily="2" charset="-122"/>
                <a:ea typeface="宋体" panose="02010600030101010101" pitchFamily="2" charset="-122"/>
              </a:rPr>
              <a:t>的</a:t>
            </a:r>
            <a:r>
              <a:rPr lang="en-US" altLang="zh-CN" sz="2800" dirty="0">
                <a:solidFill>
                  <a:schemeClr val="tx1"/>
                </a:solidFill>
                <a:latin typeface="宋体" panose="02010600030101010101" pitchFamily="2" charset="-122"/>
                <a:ea typeface="宋体" panose="02010600030101010101" pitchFamily="2" charset="-122"/>
              </a:rPr>
              <a:t>I/O</a:t>
            </a:r>
            <a:r>
              <a:rPr lang="zh-CN" altLang="en-US" sz="2800" dirty="0">
                <a:solidFill>
                  <a:schemeClr val="tx1"/>
                </a:solidFill>
                <a:ea typeface="宋体" panose="02010600030101010101" pitchFamily="2" charset="-122"/>
              </a:rPr>
              <a:t>流库的一个重要特性就是能够</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支持</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新的数据类型</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的输出和输入</a:t>
            </a:r>
            <a:r>
              <a:rPr lang="zh-CN" altLang="en-US" sz="2800" dirty="0">
                <a:solidFill>
                  <a:schemeClr val="tx1"/>
                </a:solidFill>
                <a:ea typeface="宋体" panose="02010600030101010101" pitchFamily="2" charset="-122"/>
              </a:rPr>
              <a:t>。用户可以通过对提取符（</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&gt;&gt;</a:t>
            </a:r>
            <a:r>
              <a:rPr lang="zh-CN" altLang="en-US" sz="2800" dirty="0">
                <a:solidFill>
                  <a:schemeClr val="tx1"/>
                </a:solidFill>
                <a:ea typeface="宋体" panose="02010600030101010101" pitchFamily="2" charset="-122"/>
              </a:rPr>
              <a:t>）和插入符（</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&lt;&lt;</a:t>
            </a:r>
            <a:r>
              <a:rPr lang="zh-CN" altLang="en-US" sz="2800" dirty="0">
                <a:solidFill>
                  <a:schemeClr val="tx1"/>
                </a:solidFill>
                <a:ea typeface="宋体" panose="02010600030101010101" pitchFamily="2" charset="-122"/>
              </a:rPr>
              <a:t>）进行重载来</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支持新的数据类型</a:t>
            </a:r>
            <a:r>
              <a:rPr lang="zh-CN" altLang="en-US" sz="2800" dirty="0">
                <a:solidFill>
                  <a:schemeClr val="tx1"/>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980000"/>
            <a:ext cx="7558100" cy="18158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en-US" altLang="zh-CN" dirty="0">
                <a:solidFill>
                  <a:schemeClr val="tx1"/>
                </a:solidFill>
                <a:ea typeface="宋体" panose="02010600030101010101" pitchFamily="2" charset="-122"/>
              </a:rPr>
              <a:t> I/O</a:t>
            </a:r>
            <a:r>
              <a:rPr lang="zh-CN" altLang="en-US" dirty="0">
                <a:solidFill>
                  <a:schemeClr val="tx1"/>
                </a:solidFill>
                <a:ea typeface="宋体" panose="02010600030101010101" pitchFamily="2" charset="-122"/>
              </a:rPr>
              <a:t>运算符只能使用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友元函数</a:t>
            </a:r>
            <a:r>
              <a:rPr lang="zh-CN" altLang="en-US" dirty="0">
                <a:solidFill>
                  <a:schemeClr val="tx1"/>
                </a:solidFill>
                <a:ea typeface="宋体" panose="02010600030101010101" pitchFamily="2" charset="-122"/>
              </a:rPr>
              <a:t>进行重载。因为插入和抽取运算符为</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双目运算符</a:t>
            </a:r>
            <a:r>
              <a:rPr lang="zh-CN" altLang="en-US" dirty="0">
                <a:solidFill>
                  <a:schemeClr val="tx1"/>
                </a:solidFill>
                <a:ea typeface="宋体" panose="02010600030101010101" pitchFamily="2" charset="-122"/>
              </a:rPr>
              <a:t>，且运算符的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左操作数为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流</a:t>
            </a:r>
            <a:r>
              <a:rPr lang="zh-CN" altLang="en-US" dirty="0">
                <a:solidFill>
                  <a:schemeClr val="tx1"/>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右操作数为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类对象</a:t>
            </a:r>
            <a:r>
              <a:rPr lang="zh-CN" altLang="en-US" dirty="0">
                <a:solidFill>
                  <a:schemeClr val="tx1"/>
                </a:solidFill>
                <a:ea typeface="宋体" panose="02010600030101010101" pitchFamily="2" charset="-122"/>
              </a:rPr>
              <a:t>，因而不能以类成员函数形式出现。</a:t>
            </a:r>
          </a:p>
        </p:txBody>
      </p:sp>
      <p:grpSp>
        <p:nvGrpSpPr>
          <p:cNvPr id="2" name="Group 79"/>
          <p:cNvGrpSpPr>
            <a:grpSpLocks/>
          </p:cNvGrpSpPr>
          <p:nvPr/>
        </p:nvGrpSpPr>
        <p:grpSpPr bwMode="auto">
          <a:xfrm>
            <a:off x="1125538" y="1116000"/>
            <a:ext cx="5375275" cy="695325"/>
            <a:chOff x="624" y="670"/>
            <a:chExt cx="3386" cy="547"/>
          </a:xfrm>
        </p:grpSpPr>
        <p:sp>
          <p:nvSpPr>
            <p:cNvPr id="28680"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3888000"/>
            <a:ext cx="741840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a:solidFill>
                  <a:schemeClr val="tx1"/>
                </a:solidFill>
                <a:ea typeface="宋体" panose="02010600030101010101" pitchFamily="2" charset="-122"/>
              </a:rPr>
              <a:t> 为了保证</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输出运算符“</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&lt;&lt;”</a:t>
            </a:r>
            <a:r>
              <a:rPr lang="zh-CN" altLang="en-US" sz="2800" dirty="0">
                <a:solidFill>
                  <a:schemeClr val="tx1"/>
                </a:solidFill>
                <a:ea typeface="宋体" panose="02010600030101010101" pitchFamily="2" charset="-122"/>
              </a:rPr>
              <a:t>的连用性，重载函数的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返回值</a:t>
            </a:r>
            <a:r>
              <a:rPr lang="zh-CN" altLang="en-US" sz="2800" dirty="0">
                <a:solidFill>
                  <a:schemeClr val="tx1"/>
                </a:solidFill>
                <a:ea typeface="宋体" panose="02010600030101010101" pitchFamily="2" charset="-122"/>
              </a:rPr>
              <a:t>应该为</a:t>
            </a:r>
            <a:r>
              <a:rPr lang="en-US" altLang="zh-CN" sz="2800" dirty="0" err="1">
                <a:solidFill>
                  <a:srgbClr val="C00000"/>
                </a:solidFill>
                <a:effectLst>
                  <a:outerShdw blurRad="38100" dist="38100" dir="2700000" algn="tl">
                    <a:srgbClr val="000000">
                      <a:alpha val="43137"/>
                    </a:srgbClr>
                  </a:outerShdw>
                </a:effectLst>
                <a:ea typeface="宋体" panose="02010600030101010101" pitchFamily="2" charset="-122"/>
              </a:rPr>
              <a:t>ostream</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 &amp;</a:t>
            </a:r>
            <a:r>
              <a:rPr lang="zh-CN" altLang="en-US" sz="2800" dirty="0">
                <a:solidFill>
                  <a:schemeClr val="tx1"/>
                </a:solidFill>
                <a:ea typeface="宋体" panose="02010600030101010101" pitchFamily="2" charset="-122"/>
              </a:rPr>
              <a:t>。</a:t>
            </a:r>
          </a:p>
        </p:txBody>
      </p:sp>
      <p:sp>
        <p:nvSpPr>
          <p:cNvPr id="13" name="Text Box 78"/>
          <p:cNvSpPr txBox="1">
            <a:spLocks noChangeArrowheads="1"/>
          </p:cNvSpPr>
          <p:nvPr/>
        </p:nvSpPr>
        <p:spPr bwMode="gray">
          <a:xfrm>
            <a:off x="1116000" y="5040000"/>
            <a:ext cx="7583500"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rPr>
              <a:t> </a:t>
            </a:r>
            <a:r>
              <a:rPr lang="zh-CN" altLang="en-US" dirty="0">
                <a:solidFill>
                  <a:schemeClr val="tx1"/>
                </a:solidFill>
                <a:latin typeface="宋体" panose="02010600030101010101" pitchFamily="2" charset="-122"/>
                <a:ea typeface="宋体" panose="02010600030101010101" pitchFamily="2" charset="-122"/>
              </a:rPr>
              <a:t>对于</a:t>
            </a:r>
            <a:r>
              <a:rPr lang="en-US" altLang="zh-CN"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&gt;&gt;</a:t>
            </a:r>
            <a:r>
              <a:rPr lang="zh-CN" altLang="en-US" dirty="0">
                <a:solidFill>
                  <a:schemeClr val="tx1"/>
                </a:solidFill>
                <a:latin typeface="宋体" panose="02010600030101010101" pitchFamily="2" charset="-122"/>
                <a:ea typeface="宋体" panose="02010600030101010101" pitchFamily="2" charset="-122"/>
              </a:rPr>
              <a:t>也有类似的情况，重载函数的</a:t>
            </a:r>
            <a:r>
              <a:rPr lang="zh-CN" altLang="en-US"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返回值</a:t>
            </a:r>
            <a:r>
              <a:rPr lang="zh-CN" altLang="en-US" dirty="0">
                <a:solidFill>
                  <a:schemeClr val="tx1"/>
                </a:solidFill>
                <a:latin typeface="宋体" panose="02010600030101010101" pitchFamily="2" charset="-122"/>
                <a:ea typeface="宋体" panose="02010600030101010101" pitchFamily="2" charset="-122"/>
              </a:rPr>
              <a:t>应该为</a:t>
            </a:r>
            <a:r>
              <a:rPr lang="en-US" altLang="zh-CN" dirty="0" err="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istream</a:t>
            </a:r>
            <a:r>
              <a:rPr lang="en-US" altLang="zh-CN"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&amp;</a:t>
            </a:r>
            <a:r>
              <a:rPr lang="zh-CN" altLang="en-US" dirty="0">
                <a:solidFill>
                  <a:schemeClr val="tx1"/>
                </a:solidFill>
                <a:latin typeface="宋体" panose="02010600030101010101" pitchFamily="2" charset="-122"/>
                <a:ea typeface="宋体" panose="02010600030101010101" pitchFamily="2" charset="-122"/>
              </a:rPr>
              <a:t>。同时还</a:t>
            </a:r>
            <a:r>
              <a:rPr lang="zh-CN" altLang="zh-CN" dirty="0">
                <a:solidFill>
                  <a:schemeClr val="tx1"/>
                </a:solidFill>
                <a:latin typeface="宋体" panose="02010600030101010101" pitchFamily="2" charset="-122"/>
                <a:ea typeface="宋体" panose="02010600030101010101" pitchFamily="2" charset="-122"/>
              </a:rPr>
              <a:t>要注意</a:t>
            </a:r>
            <a:r>
              <a:rPr lang="zh-CN" altLang="zh-CN"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第二个参数</a:t>
            </a:r>
            <a:r>
              <a:rPr lang="zh-CN" altLang="zh-CN" dirty="0">
                <a:solidFill>
                  <a:schemeClr val="tx1"/>
                </a:solidFill>
                <a:latin typeface="宋体" panose="02010600030101010101" pitchFamily="2" charset="-122"/>
                <a:ea typeface="宋体" panose="02010600030101010101" pitchFamily="2" charset="-122"/>
              </a:rPr>
              <a:t>必须是</a:t>
            </a:r>
            <a:r>
              <a:rPr lang="zh-CN" altLang="zh-CN"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对象的引用 </a:t>
            </a:r>
            <a:r>
              <a:rPr lang="zh-CN" altLang="zh-CN" dirty="0">
                <a:solidFill>
                  <a:schemeClr val="tx1"/>
                </a:solidFill>
                <a:latin typeface="宋体" panose="02010600030101010101" pitchFamily="2" charset="-122"/>
                <a:ea typeface="宋体" panose="02010600030101010101" pitchFamily="2" charset="-122"/>
              </a:rPr>
              <a:t>。</a:t>
            </a:r>
            <a:endParaRPr lang="zh-CN" altLang="en-US"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080000"/>
            <a:ext cx="7400679"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&lt;&lt;</a:t>
            </a: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插入运算符重载函数的一般形式为</a:t>
            </a:r>
            <a:r>
              <a:rPr lang="en-US" altLang="zh-CN" sz="2800" dirty="0">
                <a:solidFill>
                  <a:schemeClr val="tx1"/>
                </a:solidFill>
                <a:ea typeface="宋体" panose="02010600030101010101" pitchFamily="2" charset="-122"/>
              </a:rPr>
              <a:t>:</a:t>
            </a: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116000" y="1656000"/>
            <a:ext cx="7560000" cy="22320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friend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ostream</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&amp;</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operator &lt;&lt;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ostream</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&amp; stream</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const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类名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&amp;</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obj</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函数体</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return stream;</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
        <p:nvSpPr>
          <p:cNvPr id="6"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重载格式：</a:t>
            </a:r>
          </a:p>
        </p:txBody>
      </p:sp>
      <p:sp>
        <p:nvSpPr>
          <p:cNvPr id="10" name="Rectangle 77"/>
          <p:cNvSpPr>
            <a:spLocks noChangeArrowheads="1"/>
          </p:cNvSpPr>
          <p:nvPr/>
        </p:nvSpPr>
        <p:spPr bwMode="auto">
          <a:xfrm>
            <a:off x="1116000" y="3960000"/>
            <a:ext cx="7400679"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&gt;&gt;</a:t>
            </a: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抽取运算符重载函数的一般形式为</a:t>
            </a:r>
            <a:r>
              <a:rPr lang="en-US" altLang="zh-CN" sz="2800" dirty="0">
                <a:solidFill>
                  <a:schemeClr val="tx1"/>
                </a:solidFill>
                <a:ea typeface="宋体" panose="02010600030101010101" pitchFamily="2" charset="-122"/>
              </a:rPr>
              <a:t>:</a:t>
            </a:r>
          </a:p>
        </p:txBody>
      </p:sp>
      <p:sp>
        <p:nvSpPr>
          <p:cNvPr id="11" name="AutoShape 52"/>
          <p:cNvSpPr>
            <a:spLocks noChangeArrowheads="1"/>
          </p:cNvSpPr>
          <p:nvPr/>
        </p:nvSpPr>
        <p:spPr bwMode="gray">
          <a:xfrm>
            <a:off x="1116000" y="4536000"/>
            <a:ext cx="7560000" cy="22502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friend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istream</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&amp;</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operator &gt;&gt; ( </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istream</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&amp;stream</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类名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&amp;</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obj</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函数体</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return stream;</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188000"/>
            <a:ext cx="7697800" cy="1378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作为类成员重载</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赋值运算</a:t>
            </a:r>
            <a:endPar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若对象内部数据</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不包括指针</a:t>
            </a:r>
            <a:r>
              <a:rPr lang="zh-CN" altLang="en-US" sz="2400" dirty="0">
                <a:solidFill>
                  <a:schemeClr val="tx1"/>
                </a:solidFill>
                <a:ea typeface="宋体" panose="02010600030101010101" pitchFamily="2" charset="-122"/>
              </a:rPr>
              <a:t>，则可采用</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浅复制</a:t>
            </a:r>
            <a:r>
              <a:rPr lang="zh-CN" altLang="en-US" sz="2400" dirty="0">
                <a:solidFill>
                  <a:schemeClr val="tx1"/>
                </a:solidFill>
                <a:ea typeface="宋体" panose="02010600030101010101" pitchFamily="2" charset="-122"/>
              </a:rPr>
              <a:t>方式，直接修改当前对象并把当前对象当作返回结果。</a:t>
            </a:r>
          </a:p>
        </p:txBody>
      </p:sp>
      <p:sp>
        <p:nvSpPr>
          <p:cNvPr id="5" name="Text Box 6"/>
          <p:cNvSpPr txBox="1">
            <a:spLocks noChangeArrowheads="1"/>
          </p:cNvSpPr>
          <p:nvPr/>
        </p:nvSpPr>
        <p:spPr bwMode="auto">
          <a:xfrm>
            <a:off x="1101232" y="211905"/>
            <a:ext cx="7572867" cy="732636"/>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赋值运算符“</a:t>
            </a:r>
            <a:r>
              <a:rPr lang="en-US" altLang="zh-CN" sz="3600" dirty="0">
                <a:solidFill>
                  <a:schemeClr val="tx2"/>
                </a:solidFill>
                <a:latin typeface="宋体" pitchFamily="2" charset="-122"/>
                <a:ea typeface="宋体" pitchFamily="2" charset="-122"/>
              </a:rPr>
              <a:t>=”</a:t>
            </a:r>
            <a:r>
              <a:rPr lang="zh-CN" altLang="en-US" sz="3600" dirty="0">
                <a:solidFill>
                  <a:schemeClr val="tx2"/>
                </a:solidFill>
                <a:latin typeface="宋体" pitchFamily="2" charset="-122"/>
                <a:ea typeface="宋体" pitchFamily="2" charset="-122"/>
              </a:rPr>
              <a:t>重载</a:t>
            </a:r>
          </a:p>
        </p:txBody>
      </p:sp>
      <p:sp>
        <p:nvSpPr>
          <p:cNvPr id="6" name="AutoShape 52"/>
          <p:cNvSpPr>
            <a:spLocks noChangeArrowheads="1"/>
          </p:cNvSpPr>
          <p:nvPr/>
        </p:nvSpPr>
        <p:spPr bwMode="gray">
          <a:xfrm>
            <a:off x="1197538" y="2700000"/>
            <a:ext cx="7565462" cy="30226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Complex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operator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(const Complex&amp; c) </a:t>
            </a:r>
          </a:p>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real=</a:t>
            </a:r>
            <a:r>
              <a:rPr lang="en-US" altLang="zh-CN" dirty="0" err="1">
                <a:solidFill>
                  <a:srgbClr val="0070C0"/>
                </a:solidFill>
                <a:effectLst>
                  <a:outerShdw blurRad="38100" dist="38100" dir="2700000" algn="tl">
                    <a:srgbClr val="000000">
                      <a:alpha val="43137"/>
                    </a:srgbClr>
                  </a:outerShdw>
                </a:effectLst>
                <a:ea typeface="宋体" panose="02010600030101010101" pitchFamily="2" charset="-122"/>
              </a:rPr>
              <a:t>c.real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image=</a:t>
            </a:r>
            <a:r>
              <a:rPr lang="en-US" altLang="zh-CN" dirty="0" err="1">
                <a:solidFill>
                  <a:srgbClr val="0070C0"/>
                </a:solidFill>
                <a:effectLst>
                  <a:outerShdw blurRad="38100" dist="38100" dir="2700000" algn="tl">
                    <a:srgbClr val="000000">
                      <a:alpha val="43137"/>
                    </a:srgbClr>
                  </a:outerShdw>
                </a:effectLst>
                <a:ea typeface="宋体" panose="02010600030101010101" pitchFamily="2" charset="-122"/>
              </a:rPr>
              <a:t>c.image</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return *this;        </a:t>
            </a:r>
          </a:p>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03300" y="4190100"/>
            <a:ext cx="7507300" cy="9725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派生类新增</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0000"/>
                </a:solidFill>
                <a:ea typeface="宋体" panose="02010600030101010101" pitchFamily="2" charset="-122"/>
              </a:rPr>
              <a:t>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保护成员</a:t>
            </a:r>
            <a:r>
              <a:rPr lang="zh-CN" altLang="en-US" sz="2400" dirty="0">
                <a:solidFill>
                  <a:srgbClr val="000000"/>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graphicFrame>
        <p:nvGraphicFramePr>
          <p:cNvPr id="20" name="表格 19"/>
          <p:cNvGraphicFramePr>
            <a:graphicFrameLocks noGrp="1"/>
          </p:cNvGraphicFramePr>
          <p:nvPr/>
        </p:nvGraphicFramePr>
        <p:xfrm>
          <a:off x="1780332" y="1371600"/>
          <a:ext cx="1440160" cy="1959992"/>
        </p:xfrm>
        <a:graphic>
          <a:graphicData uri="http://schemas.openxmlformats.org/drawingml/2006/table">
            <a:tbl>
              <a:tblPr firstRow="1" bandRow="1"/>
              <a:tblGrid>
                <a:gridCol w="1440160">
                  <a:extLst>
                    <a:ext uri="{9D8B030D-6E8A-4147-A177-3AD203B41FA5}">
                      <a16:colId xmlns="" xmlns:a16="http://schemas.microsoft.com/office/drawing/2014/main" val="20000"/>
                    </a:ext>
                  </a:extLst>
                </a:gridCol>
              </a:tblGrid>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基类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公有成员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graphicFrame>
        <p:nvGraphicFramePr>
          <p:cNvPr id="21" name="表格 20"/>
          <p:cNvGraphicFramePr>
            <a:graphicFrameLocks noGrp="1"/>
          </p:cNvGraphicFramePr>
          <p:nvPr/>
        </p:nvGraphicFramePr>
        <p:xfrm>
          <a:off x="5867776" y="1372878"/>
          <a:ext cx="1584176" cy="2442598"/>
        </p:xfrm>
        <a:graphic>
          <a:graphicData uri="http://schemas.openxmlformats.org/drawingml/2006/table">
            <a:tbl>
              <a:tblPr firstRow="1" bandRow="1"/>
              <a:tblGrid>
                <a:gridCol w="1584176">
                  <a:extLst>
                    <a:ext uri="{9D8B030D-6E8A-4147-A177-3AD203B41FA5}">
                      <a16:colId xmlns="" xmlns:a16="http://schemas.microsoft.com/office/drawing/2014/main" val="20000"/>
                    </a:ext>
                  </a:extLst>
                </a:gridCol>
              </a:tblGrid>
              <a:tr h="482606">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派生类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C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不可访问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FFC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新增成员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bl>
          </a:graphicData>
        </a:graphic>
      </p:graphicFrame>
      <p:sp>
        <p:nvSpPr>
          <p:cNvPr id="22" name="右大括号 21"/>
          <p:cNvSpPr/>
          <p:nvPr/>
        </p:nvSpPr>
        <p:spPr>
          <a:xfrm>
            <a:off x="3292500" y="1891432"/>
            <a:ext cx="72008" cy="1440160"/>
          </a:xfrm>
          <a:prstGeom prst="righ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w="0">
                <a:solidFill>
                  <a:sysClr val="windowText" lastClr="000000"/>
                </a:solidFill>
              </a:ln>
              <a:solidFill>
                <a:srgbClr val="2DA2BF"/>
              </a:solidFill>
              <a:effectLst>
                <a:outerShdw blurRad="38100" dist="25400" dir="5400000" algn="ctr" rotWithShape="0">
                  <a:srgbClr val="6E747A">
                    <a:alpha val="43000"/>
                  </a:srgbClr>
                </a:outerShdw>
              </a:effectLst>
              <a:uLnTx/>
              <a:uFillTx/>
              <a:latin typeface="Lucida Sans Unicode"/>
              <a:ea typeface="黑体"/>
              <a:cs typeface="+mn-cs"/>
            </a:endParaRPr>
          </a:p>
        </p:txBody>
      </p:sp>
      <p:sp>
        <p:nvSpPr>
          <p:cNvPr id="23" name="左大括号 22"/>
          <p:cNvSpPr/>
          <p:nvPr/>
        </p:nvSpPr>
        <p:spPr>
          <a:xfrm>
            <a:off x="5747714" y="1876934"/>
            <a:ext cx="55320" cy="1440160"/>
          </a:xfrm>
          <a:prstGeom prst="lef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ucida Sans Unicode"/>
              <a:ea typeface="黑体"/>
              <a:cs typeface="+mn-cs"/>
            </a:endParaRPr>
          </a:p>
        </p:txBody>
      </p:sp>
      <p:cxnSp>
        <p:nvCxnSpPr>
          <p:cNvPr id="24" name="直接箭头连接符 23"/>
          <p:cNvCxnSpPr/>
          <p:nvPr/>
        </p:nvCxnSpPr>
        <p:spPr>
          <a:xfrm flipH="1">
            <a:off x="3580532" y="2594259"/>
            <a:ext cx="1872208" cy="0"/>
          </a:xfrm>
          <a:prstGeom prst="straightConnector1">
            <a:avLst/>
          </a:prstGeom>
          <a:noFill/>
          <a:ln w="19050" cap="flat" cmpd="sng" algn="ctr">
            <a:solidFill>
              <a:sysClr val="windowText" lastClr="000000"/>
            </a:solidFill>
            <a:prstDash val="solid"/>
            <a:tailEnd type="triangle"/>
          </a:ln>
          <a:effectLst/>
        </p:spPr>
      </p:cxnSp>
      <p:sp>
        <p:nvSpPr>
          <p:cNvPr id="25" name="文本框 12"/>
          <p:cNvSpPr txBox="1"/>
          <p:nvPr/>
        </p:nvSpPr>
        <p:spPr>
          <a:xfrm>
            <a:off x="3556000" y="2107456"/>
            <a:ext cx="1866900" cy="400110"/>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protected</a:t>
            </a:r>
            <a:r>
              <a:rPr lang="zh-CN" altLang="en-US" sz="2000" b="1" dirty="0">
                <a:latin typeface="宋体" panose="02010600030101010101" pitchFamily="2" charset="-122"/>
                <a:ea typeface="宋体" panose="02010600030101010101" pitchFamily="2" charset="-122"/>
              </a:rPr>
              <a:t>派生</a:t>
            </a:r>
          </a:p>
        </p:txBody>
      </p:sp>
      <p:sp>
        <p:nvSpPr>
          <p:cNvPr id="26" name="Rectangle 77"/>
          <p:cNvSpPr>
            <a:spLocks noChangeArrowheads="1"/>
          </p:cNvSpPr>
          <p:nvPr/>
        </p:nvSpPr>
        <p:spPr bwMode="auto">
          <a:xfrm>
            <a:off x="1128700" y="5403231"/>
            <a:ext cx="7507300" cy="9725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sp>
        <p:nvSpPr>
          <p:cNvPr id="11" name="Rectangle 72">
            <a:extLst>
              <a:ext uri="{FF2B5EF4-FFF2-40B4-BE49-F238E27FC236}">
                <a16:creationId xmlns="" xmlns:a16="http://schemas.microsoft.com/office/drawing/2014/main" id="{58268944-4C64-4BA0-8B06-4657654C0C92}"/>
              </a:ext>
            </a:extLst>
          </p:cNvPr>
          <p:cNvSpPr>
            <a:spLocks noGrp="1" noChangeArrowheads="1"/>
          </p:cNvSpPr>
          <p:nvPr>
            <p:ph type="title"/>
          </p:nvPr>
        </p:nvSpPr>
        <p:spPr>
          <a:xfrm>
            <a:off x="1055688" y="65088"/>
            <a:ext cx="7958137" cy="1011237"/>
          </a:xfrm>
        </p:spPr>
        <p:txBody>
          <a:bodyPr/>
          <a:lstStyle/>
          <a:p>
            <a:pPr eaLnBrk="1" hangingPunct="1"/>
            <a:r>
              <a:rPr lang="en-US" altLang="zh-CN" sz="3600" dirty="0">
                <a:latin typeface="宋体" panose="02010600030101010101" pitchFamily="2" charset="-122"/>
                <a:ea typeface="宋体" panose="02010600030101010101" pitchFamily="2" charset="-122"/>
              </a:rPr>
              <a:t>2.</a:t>
            </a:r>
            <a:r>
              <a:rPr lang="zh-CN" altLang="en-US" sz="3600" dirty="0">
                <a:latin typeface="宋体" panose="02010600030101010101" pitchFamily="2" charset="-122"/>
                <a:ea typeface="宋体" panose="02010600030101010101" pitchFamily="2" charset="-122"/>
              </a:rPr>
              <a:t>保护继承</a:t>
            </a:r>
            <a:endParaRPr lang="en-US" altLang="zh-CN" sz="36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893200"/>
            <a:ext cx="755810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系统会提供</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缺省的赋值运算符</a:t>
            </a:r>
            <a:r>
              <a:rPr lang="zh-CN" altLang="en-US" dirty="0">
                <a:solidFill>
                  <a:schemeClr val="tx1"/>
                </a:solidFill>
                <a:ea typeface="宋体" panose="02010600030101010101" pitchFamily="2" charset="-122"/>
              </a:rPr>
              <a:t>，采用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浅复制</a:t>
            </a:r>
            <a:r>
              <a:rPr lang="zh-CN" altLang="en-US" dirty="0">
                <a:solidFill>
                  <a:schemeClr val="tx1"/>
                </a:solidFill>
                <a:ea typeface="宋体" panose="02010600030101010101" pitchFamily="2" charset="-122"/>
              </a:rPr>
              <a:t>完成数据复制。</a:t>
            </a:r>
          </a:p>
        </p:txBody>
      </p:sp>
      <p:grpSp>
        <p:nvGrpSpPr>
          <p:cNvPr id="2" name="Group 79"/>
          <p:cNvGrpSpPr>
            <a:grpSpLocks/>
          </p:cNvGrpSpPr>
          <p:nvPr/>
        </p:nvGrpSpPr>
        <p:grpSpPr bwMode="auto">
          <a:xfrm>
            <a:off x="1125538" y="1116000"/>
            <a:ext cx="5375275" cy="695325"/>
            <a:chOff x="624" y="670"/>
            <a:chExt cx="3386" cy="547"/>
          </a:xfrm>
        </p:grpSpPr>
        <p:sp>
          <p:nvSpPr>
            <p:cNvPr id="28680"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2988000"/>
            <a:ext cx="7570787"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a:solidFill>
                  <a:schemeClr val="tx1"/>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声明一个对象时作初始化</a:t>
            </a:r>
            <a:r>
              <a:rPr lang="zh-CN" altLang="en-US" sz="2800" dirty="0">
                <a:solidFill>
                  <a:schemeClr val="tx1"/>
                </a:solidFill>
                <a:ea typeface="宋体" panose="02010600030101010101" pitchFamily="2" charset="-122"/>
              </a:rPr>
              <a:t>也采用运算符“</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，但此时采用的是</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拷贝构造函数</a:t>
            </a:r>
            <a:r>
              <a:rPr lang="zh-CN" altLang="en-US" sz="2800" dirty="0">
                <a:solidFill>
                  <a:schemeClr val="tx1"/>
                </a:solidFill>
                <a:ea typeface="宋体" panose="02010600030101010101" pitchFamily="2" charset="-122"/>
              </a:rPr>
              <a:t>而不是调用重载赋值运算符。</a:t>
            </a:r>
          </a:p>
        </p:txBody>
      </p:sp>
      <p:sp>
        <p:nvSpPr>
          <p:cNvPr id="13" name="Text Box 78"/>
          <p:cNvSpPr txBox="1">
            <a:spLocks noChangeArrowheads="1"/>
          </p:cNvSpPr>
          <p:nvPr/>
        </p:nvSpPr>
        <p:spPr bwMode="gray">
          <a:xfrm>
            <a:off x="1116000" y="4608000"/>
            <a:ext cx="757080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若对象数据成员</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包含指针</a:t>
            </a:r>
            <a:r>
              <a:rPr lang="zh-CN" altLang="en-US" dirty="0">
                <a:solidFill>
                  <a:schemeClr val="tx1"/>
                </a:solidFill>
                <a:ea typeface="宋体" panose="02010600030101010101" pitchFamily="2" charset="-122"/>
              </a:rPr>
              <a:t>，就必须考虑</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重载赋值运算</a:t>
            </a:r>
            <a:r>
              <a:rPr lang="zh-CN" altLang="en-US" dirty="0">
                <a:solidFill>
                  <a:schemeClr val="tx1"/>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143900"/>
            <a:ext cx="7608900"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下标运算符“</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dirty="0">
                <a:solidFill>
                  <a:schemeClr val="tx1"/>
                </a:solidFill>
                <a:ea typeface="宋体" panose="02010600030101010101" pitchFamily="2" charset="-122"/>
              </a:rPr>
              <a:t>用来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取某个向量的某个元素</a:t>
            </a:r>
            <a:r>
              <a:rPr lang="zh-CN" altLang="en-US" dirty="0">
                <a:solidFill>
                  <a:schemeClr val="tx1"/>
                </a:solidFill>
                <a:ea typeface="宋体" panose="02010600030101010101" pitchFamily="2" charset="-122"/>
              </a:rPr>
              <a:t>，或直接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对向量中某个元素赋值</a:t>
            </a:r>
            <a:r>
              <a:rPr lang="zh-CN" altLang="en-US" dirty="0">
                <a:solidFill>
                  <a:schemeClr val="tx1"/>
                </a:solidFill>
                <a:ea typeface="宋体" panose="02010600030101010101" pitchFamily="2" charset="-122"/>
              </a:rPr>
              <a:t>，它被视为一个二元运算符。 </a:t>
            </a:r>
          </a:p>
        </p:txBody>
      </p:sp>
      <p:sp>
        <p:nvSpPr>
          <p:cNvPr id="11" name="Text Box 78"/>
          <p:cNvSpPr txBox="1">
            <a:spLocks noChangeArrowheads="1"/>
          </p:cNvSpPr>
          <p:nvPr/>
        </p:nvSpPr>
        <p:spPr bwMode="gray">
          <a:xfrm>
            <a:off x="1116000" y="2700000"/>
            <a:ext cx="7570787"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下标运算符只能作</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类成员运算符进行重载</a:t>
            </a:r>
            <a:r>
              <a:rPr lang="zh-CN" altLang="en-US" dirty="0">
                <a:solidFill>
                  <a:schemeClr val="tx1"/>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不可作为友元运算符</a:t>
            </a:r>
            <a:r>
              <a:rPr lang="zh-CN" altLang="en-US" dirty="0">
                <a:solidFill>
                  <a:schemeClr val="tx1"/>
                </a:solidFill>
                <a:ea typeface="宋体" panose="02010600030101010101" pitchFamily="2" charset="-122"/>
              </a:rPr>
              <a:t>。</a:t>
            </a:r>
          </a:p>
        </p:txBody>
      </p:sp>
      <p:sp>
        <p:nvSpPr>
          <p:cNvPr id="9" name="Text Box 36"/>
          <p:cNvSpPr txBox="1">
            <a:spLocks noChangeArrowheads="1"/>
          </p:cNvSpPr>
          <p:nvPr/>
        </p:nvSpPr>
        <p:spPr bwMode="auto">
          <a:xfrm>
            <a:off x="1250095" y="4028706"/>
            <a:ext cx="7411305" cy="8679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重载下标运算符的最大好处：提供一种</a:t>
            </a:r>
            <a:r>
              <a:rPr lang="zh-CN" altLang="en-US" sz="2800" dirty="0">
                <a:solidFill>
                  <a:srgbClr val="C00000"/>
                </a:solidFill>
                <a:effectLst>
                  <a:outerShdw blurRad="38100" dist="38100" dir="2700000" algn="tl">
                    <a:srgbClr val="000000">
                      <a:alpha val="43137"/>
                    </a:srgbClr>
                  </a:outerShdw>
                </a:effectLst>
                <a:latin typeface="Times New Roman" pitchFamily="18" charset="0"/>
              </a:rPr>
              <a:t>向量访</a:t>
            </a:r>
            <a:endParaRPr lang="en-US" altLang="zh-CN" sz="2800" dirty="0">
              <a:solidFill>
                <a:srgbClr val="C00000"/>
              </a:solidFill>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solidFill>
                  <a:srgbClr val="C00000"/>
                </a:solidFill>
                <a:effectLst>
                  <a:outerShdw blurRad="38100" dist="38100" dir="2700000" algn="tl">
                    <a:srgbClr val="000000">
                      <a:alpha val="43137"/>
                    </a:srgbClr>
                  </a:outerShdw>
                </a:effectLst>
                <a:latin typeface="Times New Roman" pitchFamily="18" charset="0"/>
              </a:rPr>
              <a:t>问的安全方法</a:t>
            </a:r>
            <a:r>
              <a:rPr lang="zh-CN" altLang="en-US" sz="2800" dirty="0">
                <a:effectLst>
                  <a:outerShdw blurRad="38100" dist="38100" dir="2700000" algn="tl">
                    <a:srgbClr val="000000">
                      <a:alpha val="43137"/>
                    </a:srgbClr>
                  </a:outerShdw>
                </a:effectLst>
                <a:latin typeface="Times New Roman" pitchFamily="18" charset="0"/>
              </a:rPr>
              <a:t>。 </a:t>
            </a:r>
          </a:p>
        </p:txBody>
      </p:sp>
      <p:sp>
        <p:nvSpPr>
          <p:cNvPr id="10" name="Text Box 6"/>
          <p:cNvSpPr txBox="1">
            <a:spLocks noChangeArrowheads="1"/>
          </p:cNvSpPr>
          <p:nvPr/>
        </p:nvSpPr>
        <p:spPr bwMode="auto">
          <a:xfrm>
            <a:off x="1113932" y="1992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下标运算符“</a:t>
            </a:r>
            <a:r>
              <a:rPr lang="en-US" altLang="zh-CN" sz="3600" dirty="0">
                <a:solidFill>
                  <a:schemeClr val="tx2"/>
                </a:solidFill>
                <a:latin typeface="宋体" pitchFamily="2" charset="-122"/>
                <a:ea typeface="宋体" pitchFamily="2" charset="-122"/>
              </a:rPr>
              <a:t>[ ]”</a:t>
            </a:r>
            <a:r>
              <a:rPr lang="zh-CN" altLang="en-US" sz="3600" dirty="0">
                <a:solidFill>
                  <a:schemeClr val="tx2"/>
                </a:solidFill>
                <a:latin typeface="宋体" pitchFamily="2" charset="-122"/>
                <a:ea typeface="宋体" pitchFamily="2" charset="-122"/>
              </a:rPr>
              <a:t>重载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out)">
                                      <p:cBhvr>
                                        <p:cTn id="15" dur="500"/>
                                        <p:tgtEl>
                                          <p:spTgt spid="9"/>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9"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143900"/>
            <a:ext cx="760890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函数调用运算符</a:t>
            </a:r>
            <a:r>
              <a:rPr lang="zh-CN" altLang="en-US" dirty="0">
                <a:solidFill>
                  <a:schemeClr val="tx1"/>
                </a:solidFill>
                <a:ea typeface="宋体" panose="02010600030101010101" pitchFamily="2" charset="-122"/>
              </a:rPr>
              <a:t>只能采用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非静态的成员函数</a:t>
            </a:r>
            <a:r>
              <a:rPr lang="zh-CN" altLang="en-US" dirty="0">
                <a:solidFill>
                  <a:schemeClr val="tx1"/>
                </a:solidFill>
                <a:ea typeface="宋体" panose="02010600030101010101" pitchFamily="2" charset="-122"/>
              </a:rPr>
              <a:t>重载。</a:t>
            </a:r>
          </a:p>
        </p:txBody>
      </p:sp>
      <p:sp>
        <p:nvSpPr>
          <p:cNvPr id="11" name="Text Box 78"/>
          <p:cNvSpPr txBox="1">
            <a:spLocks noChangeArrowheads="1"/>
          </p:cNvSpPr>
          <p:nvPr/>
        </p:nvSpPr>
        <p:spPr bwMode="gray">
          <a:xfrm>
            <a:off x="1116000" y="2304000"/>
            <a:ext cx="7570787"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函数调用运算符重载</a:t>
            </a:r>
            <a:r>
              <a:rPr lang="zh-CN" altLang="en-US" dirty="0">
                <a:solidFill>
                  <a:schemeClr val="tx1"/>
                </a:solidFill>
                <a:ea typeface="宋体" panose="02010600030101010101" pitchFamily="2" charset="-122"/>
              </a:rPr>
              <a:t>可以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不带或带任意个参数</a:t>
            </a:r>
            <a:r>
              <a:rPr lang="zh-CN" altLang="en-US" dirty="0">
                <a:solidFill>
                  <a:schemeClr val="tx1"/>
                </a:solidFill>
                <a:ea typeface="宋体" panose="02010600030101010101" pitchFamily="2" charset="-122"/>
              </a:rPr>
              <a:t>。</a:t>
            </a:r>
          </a:p>
        </p:txBody>
      </p:sp>
      <p:sp>
        <p:nvSpPr>
          <p:cNvPr id="10" name="Text Box 6"/>
          <p:cNvSpPr txBox="1">
            <a:spLocks noChangeArrowheads="1"/>
          </p:cNvSpPr>
          <p:nvPr/>
        </p:nvSpPr>
        <p:spPr bwMode="auto">
          <a:xfrm>
            <a:off x="1113932" y="1992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函数调用</a:t>
            </a:r>
            <a:r>
              <a:rPr lang="en-US" altLang="zh-CN" sz="3600" dirty="0">
                <a:solidFill>
                  <a:schemeClr val="tx2"/>
                </a:solidFill>
                <a:latin typeface="宋体" pitchFamily="2" charset="-122"/>
                <a:ea typeface="宋体" pitchFamily="2" charset="-122"/>
              </a:rPr>
              <a:t>()</a:t>
            </a:r>
            <a:r>
              <a:rPr lang="zh-CN" altLang="en-US" sz="3600" dirty="0">
                <a:solidFill>
                  <a:schemeClr val="tx2"/>
                </a:solidFill>
                <a:latin typeface="宋体" pitchFamily="2" charset="-122"/>
                <a:ea typeface="宋体" pitchFamily="2" charset="-122"/>
              </a:rPr>
              <a:t>运算符重载</a:t>
            </a:r>
          </a:p>
        </p:txBody>
      </p:sp>
      <p:sp>
        <p:nvSpPr>
          <p:cNvPr id="6" name="AutoShape 52"/>
          <p:cNvSpPr>
            <a:spLocks noChangeArrowheads="1"/>
          </p:cNvSpPr>
          <p:nvPr/>
        </p:nvSpPr>
        <p:spPr bwMode="gray">
          <a:xfrm>
            <a:off x="1689800" y="3288800"/>
            <a:ext cx="4457000" cy="851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例如：</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f()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或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f(x)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或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f(</a:t>
            </a:r>
            <a:r>
              <a:rPr lang="en-US" altLang="zh-CN" dirty="0" err="1">
                <a:solidFill>
                  <a:srgbClr val="C00000"/>
                </a:solidFill>
                <a:effectLst>
                  <a:outerShdw blurRad="38100" dist="38100" dir="2700000" algn="tl">
                    <a:srgbClr val="000000">
                      <a:alpha val="43137"/>
                    </a:srgbClr>
                  </a:outerShdw>
                </a:effectLst>
                <a:ea typeface="宋体" panose="02010600030101010101" pitchFamily="2" charset="-122"/>
              </a:rPr>
              <a:t>x,y</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t>
            </a:r>
            <a:endParaRPr lang="es-ES" altLang="zh-CN" dirty="0">
              <a:solidFill>
                <a:srgbClr val="C0000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编程题练习：类型转换</a:t>
            </a:r>
          </a:p>
        </p:txBody>
      </p:sp>
      <p:sp>
        <p:nvSpPr>
          <p:cNvPr id="5" name="Rectangle 77"/>
          <p:cNvSpPr>
            <a:spLocks noChangeArrowheads="1"/>
          </p:cNvSpPr>
          <p:nvPr/>
        </p:nvSpPr>
        <p:spPr bwMode="auto">
          <a:xfrm>
            <a:off x="994728" y="1164378"/>
            <a:ext cx="8000260" cy="54047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a:solidFill>
                  <a:schemeClr val="tx1"/>
                </a:solidFill>
                <a:ea typeface="宋体" panose="02010600030101010101" pitchFamily="2" charset="-122"/>
              </a:rPr>
              <a:t>       定义一个</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货币类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Currency</a:t>
            </a:r>
            <a:r>
              <a:rPr lang="zh-CN" altLang="en-US" sz="2400" dirty="0">
                <a:solidFill>
                  <a:schemeClr val="tx1"/>
                </a:solidFill>
                <a:ea typeface="宋体" panose="02010600030101010101" pitchFamily="2" charset="-122"/>
              </a:rPr>
              <a:t>，包含</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两个静态数据成员</a:t>
            </a:r>
            <a:r>
              <a:rPr lang="zh-CN" altLang="en-US" sz="2400" dirty="0">
                <a:solidFill>
                  <a:schemeClr val="tx1"/>
                </a:solidFill>
                <a:ea typeface="宋体" panose="02010600030101010101" pitchFamily="2" charset="-122"/>
              </a:rPr>
              <a:t>，分别表示</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英镑兑换人民币的汇率</a:t>
            </a:r>
            <a:r>
              <a:rPr lang="zh-CN" altLang="en-US" sz="2400" dirty="0">
                <a:solidFill>
                  <a:schemeClr val="tx1"/>
                </a:solidFill>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美金兑换人民币的汇率</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zh-CN" altLang="en-US" sz="2400" dirty="0">
                <a:solidFill>
                  <a:schemeClr val="tx1"/>
                </a:solidFill>
                <a:ea typeface="宋体" panose="02010600030101010101" pitchFamily="2" charset="-122"/>
              </a:rPr>
              <a:t>     货币类派生出三种货币：</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人民币</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RMB</a:t>
            </a:r>
            <a:r>
              <a:rPr lang="zh-CN" altLang="en-US" sz="2400" dirty="0">
                <a:solidFill>
                  <a:schemeClr val="tx1"/>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英镑</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Pound</a:t>
            </a:r>
            <a:r>
              <a:rPr lang="zh-CN" altLang="en-US" sz="2400" dirty="0">
                <a:solidFill>
                  <a:schemeClr val="tx1"/>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美金</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Dollar</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人民币类</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RMB</a:t>
            </a:r>
            <a:r>
              <a:rPr lang="zh-CN" altLang="en-US" sz="2400" dirty="0">
                <a:solidFill>
                  <a:schemeClr val="tx1"/>
                </a:solidFill>
                <a:ea typeface="宋体" panose="02010600030101010101" pitchFamily="2" charset="-122"/>
              </a:rPr>
              <a:t>包含数据成员：</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元、角、分</a:t>
            </a:r>
            <a:r>
              <a:rPr lang="zh-CN" altLang="en-US" sz="2400" dirty="0">
                <a:solidFill>
                  <a:schemeClr val="tx1"/>
                </a:solidFill>
                <a:ea typeface="宋体" panose="02010600030101010101" pitchFamily="2" charset="-122"/>
              </a:rPr>
              <a:t>（都是整型）</a:t>
            </a:r>
          </a:p>
          <a:p>
            <a:pPr marL="342900" indent="-342900">
              <a:lnSpc>
                <a:spcPct val="110000"/>
              </a:lnSpc>
              <a:spcBef>
                <a:spcPct val="0"/>
              </a:spcBef>
              <a:buSzTx/>
              <a:buFont typeface="Arial" panose="020B0604020202020204" pitchFamily="34" charset="0"/>
              <a:buChar char="•"/>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英镑类</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Pound</a:t>
            </a:r>
            <a:r>
              <a:rPr lang="zh-CN" altLang="en-US" sz="2400" dirty="0">
                <a:solidFill>
                  <a:schemeClr val="tx1"/>
                </a:solidFill>
                <a:ea typeface="宋体" panose="02010600030101010101" pitchFamily="2" charset="-122"/>
              </a:rPr>
              <a:t>包含数据成员：</a:t>
            </a:r>
            <a:r>
              <a:rPr lang="zh-CN" altLang="en-US" sz="2400" dirty="0">
                <a:solidFill>
                  <a:srgbClr val="0070C0"/>
                </a:solidFill>
                <a:ea typeface="宋体" panose="02010600030101010101" pitchFamily="2" charset="-122"/>
              </a:rPr>
              <a:t>英镑、克朗、便士</a:t>
            </a:r>
            <a:r>
              <a:rPr lang="zh-CN" altLang="en-US" sz="2400" dirty="0">
                <a:solidFill>
                  <a:schemeClr val="tx1"/>
                </a:solidFill>
                <a:ea typeface="宋体" panose="02010600030101010101" pitchFamily="2" charset="-122"/>
              </a:rPr>
              <a:t>（都是整型），其中</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英镑对应</a:t>
            </a:r>
            <a:r>
              <a:rPr lang="en-US" altLang="zh-CN" sz="2400" dirty="0">
                <a:solidFill>
                  <a:schemeClr val="tx1"/>
                </a:solidFill>
                <a:ea typeface="宋体" panose="02010600030101010101" pitchFamily="2" charset="-122"/>
              </a:rPr>
              <a:t>20</a:t>
            </a:r>
            <a:r>
              <a:rPr lang="zh-CN" altLang="en-US" sz="2400" dirty="0">
                <a:solidFill>
                  <a:schemeClr val="tx1"/>
                </a:solidFill>
                <a:ea typeface="宋体" panose="02010600030101010101" pitchFamily="2" charset="-122"/>
              </a:rPr>
              <a:t>克朗，</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克朗对应</a:t>
            </a:r>
            <a:r>
              <a:rPr lang="en-US" altLang="zh-CN" sz="2400" dirty="0">
                <a:solidFill>
                  <a:schemeClr val="tx1"/>
                </a:solidFill>
                <a:ea typeface="宋体" panose="02010600030101010101" pitchFamily="2" charset="-122"/>
              </a:rPr>
              <a:t>5</a:t>
            </a:r>
            <a:r>
              <a:rPr lang="zh-CN" altLang="en-US" sz="2400" dirty="0">
                <a:solidFill>
                  <a:schemeClr val="tx1"/>
                </a:solidFill>
                <a:ea typeface="宋体" panose="02010600030101010101" pitchFamily="2" charset="-122"/>
              </a:rPr>
              <a:t>便士</a:t>
            </a:r>
          </a:p>
          <a:p>
            <a:pPr marL="342900" indent="-342900">
              <a:lnSpc>
                <a:spcPct val="110000"/>
              </a:lnSpc>
              <a:spcBef>
                <a:spcPct val="0"/>
              </a:spcBef>
              <a:buSzTx/>
              <a:buFont typeface="Arial" panose="020B0604020202020204" pitchFamily="34" charset="0"/>
              <a:buChar char="•"/>
            </a:pPr>
            <a:r>
              <a:rPr lang="zh-CN" altLang="en-US" sz="2400" dirty="0">
                <a:solidFill>
                  <a:schemeClr val="tx1"/>
                </a:solidFill>
                <a:effectLst>
                  <a:outerShdw blurRad="38100" dist="38100" dir="2700000" algn="tl">
                    <a:srgbClr val="000000">
                      <a:alpha val="43137"/>
                    </a:srgbClr>
                  </a:outerShdw>
                </a:effectLst>
                <a:ea typeface="宋体" panose="02010600030101010101" pitchFamily="2" charset="-122"/>
              </a:rPr>
              <a:t>美金类</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Dollar</a:t>
            </a:r>
            <a:r>
              <a:rPr lang="zh-CN" altLang="en-US" sz="2400" dirty="0">
                <a:solidFill>
                  <a:schemeClr val="tx1"/>
                </a:solidFill>
                <a:ea typeface="宋体" panose="02010600030101010101" pitchFamily="2" charset="-122"/>
              </a:rPr>
              <a:t>包含数据成员：</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美金、美分</a:t>
            </a:r>
            <a:r>
              <a:rPr lang="zh-CN" altLang="en-US" sz="2400" dirty="0">
                <a:solidFill>
                  <a:schemeClr val="tx1"/>
                </a:solidFill>
                <a:ea typeface="宋体" panose="02010600030101010101" pitchFamily="2" charset="-122"/>
              </a:rPr>
              <a:t>（都是整型），其中</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美金等于</a:t>
            </a:r>
            <a:r>
              <a:rPr lang="en-US" altLang="zh-CN" sz="2400" dirty="0">
                <a:solidFill>
                  <a:schemeClr val="tx1"/>
                </a:solidFill>
                <a:ea typeface="宋体" panose="02010600030101010101" pitchFamily="2" charset="-122"/>
              </a:rPr>
              <a:t>100</a:t>
            </a:r>
            <a:r>
              <a:rPr lang="zh-CN" altLang="en-US" sz="2400" dirty="0">
                <a:solidFill>
                  <a:schemeClr val="tx1"/>
                </a:solidFill>
                <a:ea typeface="宋体" panose="02010600030101010101" pitchFamily="2" charset="-122"/>
              </a:rPr>
              <a:t>美分</a:t>
            </a:r>
          </a:p>
          <a:p>
            <a:pPr>
              <a:lnSpc>
                <a:spcPct val="110000"/>
              </a:lnSpc>
              <a:spcBef>
                <a:spcPct val="0"/>
              </a:spcBef>
              <a:buSzTx/>
              <a:buNone/>
            </a:pPr>
            <a:r>
              <a:rPr lang="zh-CN" altLang="en-US" sz="2400" dirty="0">
                <a:solidFill>
                  <a:schemeClr val="tx1"/>
                </a:solidFill>
                <a:ea typeface="宋体" panose="02010600030101010101" pitchFamily="2" charset="-122"/>
              </a:rPr>
              <a:t>        三个类都用</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友元方式实现输入输出重载</a:t>
            </a:r>
            <a:r>
              <a:rPr lang="zh-CN" altLang="en-US" sz="2400" dirty="0">
                <a:solidFill>
                  <a:schemeClr val="tx1"/>
                </a:solidFill>
                <a:ea typeface="宋体" panose="02010600030101010101" pitchFamily="2" charset="-122"/>
              </a:rPr>
              <a:t>，成员函数根据题目需要自行设计，不能新增数据成员。</a:t>
            </a:r>
          </a:p>
          <a:p>
            <a:pPr>
              <a:lnSpc>
                <a:spcPct val="110000"/>
              </a:lnSpc>
              <a:spcBef>
                <a:spcPct val="0"/>
              </a:spcBef>
              <a:buSzTx/>
              <a:buNone/>
            </a:pPr>
            <a:endParaRPr lang="zh-CN" altLang="en-US" sz="2800" dirty="0">
              <a:solidFill>
                <a:schemeClr val="tx1"/>
              </a:solidFill>
              <a:ea typeface="宋体" panose="02010600030101010101" pitchFamily="2" charset="-122"/>
            </a:endParaRPr>
          </a:p>
        </p:txBody>
      </p:sp>
    </p:spTree>
    <p:extLst>
      <p:ext uri="{BB962C8B-B14F-4D97-AF65-F5344CB8AC3E}">
        <p14:creationId xmlns="" xmlns:p14="http://schemas.microsoft.com/office/powerpoint/2010/main" val="382338418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7"/>
          <p:cNvSpPr>
            <a:spLocks noChangeArrowheads="1"/>
          </p:cNvSpPr>
          <p:nvPr/>
        </p:nvSpPr>
        <p:spPr bwMode="auto">
          <a:xfrm>
            <a:off x="1111568" y="1011237"/>
            <a:ext cx="7492259" cy="62849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000" dirty="0">
                <a:solidFill>
                  <a:srgbClr val="0070C0"/>
                </a:solidFill>
                <a:effectLst>
                  <a:outerShdw blurRad="38100" dist="38100" dir="2700000" algn="tl">
                    <a:srgbClr val="000000">
                      <a:alpha val="43137"/>
                    </a:srgbClr>
                  </a:outerShdw>
                </a:effectLst>
                <a:ea typeface="宋体" panose="02010600030101010101" pitchFamily="2" charset="-122"/>
              </a:rPr>
              <a:t>输入</a:t>
            </a:r>
          </a:p>
          <a:p>
            <a:pPr>
              <a:lnSpc>
                <a:spcPct val="110000"/>
              </a:lnSpc>
              <a:spcBef>
                <a:spcPct val="0"/>
              </a:spcBef>
              <a:buSzTx/>
              <a:buNone/>
            </a:pPr>
            <a:r>
              <a:rPr lang="zh-CN" altLang="en-US" sz="2000" dirty="0">
                <a:solidFill>
                  <a:schemeClr val="tx1"/>
                </a:solidFill>
                <a:ea typeface="宋体" panose="02010600030101010101" pitchFamily="2" charset="-122"/>
              </a:rPr>
              <a:t>第一行输入两个浮点数，表示英镑兑换人民币汇率、美金兑换人民币汇率</a:t>
            </a:r>
          </a:p>
          <a:p>
            <a:pPr>
              <a:lnSpc>
                <a:spcPct val="110000"/>
              </a:lnSpc>
              <a:spcBef>
                <a:spcPct val="0"/>
              </a:spcBef>
              <a:buSzTx/>
              <a:buNone/>
            </a:pPr>
            <a:r>
              <a:rPr lang="zh-CN" altLang="en-US" sz="2000" dirty="0">
                <a:solidFill>
                  <a:schemeClr val="tx1"/>
                </a:solidFill>
                <a:ea typeface="宋体" panose="02010600030101010101" pitchFamily="2" charset="-122"/>
              </a:rPr>
              <a:t>第二行输入一个美金对象的两个参数</a:t>
            </a:r>
          </a:p>
          <a:p>
            <a:pPr>
              <a:lnSpc>
                <a:spcPct val="110000"/>
              </a:lnSpc>
              <a:spcBef>
                <a:spcPct val="0"/>
              </a:spcBef>
              <a:buSzTx/>
              <a:buNone/>
            </a:pPr>
            <a:r>
              <a:rPr lang="zh-CN" altLang="en-US" sz="2000" dirty="0">
                <a:solidFill>
                  <a:schemeClr val="tx1"/>
                </a:solidFill>
                <a:ea typeface="宋体" panose="02010600030101010101" pitchFamily="2" charset="-122"/>
              </a:rPr>
              <a:t>第三行输入一个英镑对象的三个参数</a:t>
            </a:r>
          </a:p>
          <a:p>
            <a:pPr>
              <a:lnSpc>
                <a:spcPct val="110000"/>
              </a:lnSpc>
              <a:spcBef>
                <a:spcPct val="0"/>
              </a:spcBef>
              <a:buSzTx/>
              <a:buNone/>
            </a:pPr>
            <a:r>
              <a:rPr lang="zh-CN" altLang="en-US" sz="2000" dirty="0">
                <a:solidFill>
                  <a:srgbClr val="0070C0"/>
                </a:solidFill>
                <a:effectLst>
                  <a:outerShdw blurRad="38100" dist="38100" dir="2700000" algn="tl">
                    <a:srgbClr val="000000">
                      <a:alpha val="43137"/>
                    </a:srgbClr>
                  </a:outerShdw>
                </a:effectLst>
                <a:ea typeface="宋体" panose="02010600030101010101" pitchFamily="2" charset="-122"/>
              </a:rPr>
              <a:t>输出</a:t>
            </a:r>
          </a:p>
          <a:p>
            <a:pPr>
              <a:lnSpc>
                <a:spcPct val="110000"/>
              </a:lnSpc>
              <a:spcBef>
                <a:spcPct val="0"/>
              </a:spcBef>
              <a:buSzTx/>
              <a:buNone/>
            </a:pPr>
            <a:r>
              <a:rPr lang="zh-CN" altLang="en-US" sz="2000" dirty="0">
                <a:solidFill>
                  <a:schemeClr val="tx1"/>
                </a:solidFill>
                <a:ea typeface="宋体" panose="02010600030101010101" pitchFamily="2" charset="-122"/>
              </a:rPr>
              <a:t>共三行输出，输出美元换算后的人民币，英镑换算后的人民币，以及美元和英镑中的较大值。</a:t>
            </a:r>
          </a:p>
          <a:p>
            <a:pPr>
              <a:lnSpc>
                <a:spcPct val="110000"/>
              </a:lnSpc>
              <a:spcBef>
                <a:spcPct val="0"/>
              </a:spcBef>
              <a:buSzTx/>
              <a:buNone/>
            </a:pPr>
            <a:endParaRPr lang="zh-CN" altLang="en-US" sz="2000" dirty="0">
              <a:solidFill>
                <a:schemeClr val="tx1"/>
              </a:solidFill>
              <a:ea typeface="宋体" panose="02010600030101010101" pitchFamily="2" charset="-122"/>
            </a:endParaRPr>
          </a:p>
          <a:p>
            <a:pPr>
              <a:lnSpc>
                <a:spcPct val="110000"/>
              </a:lnSpc>
              <a:spcBef>
                <a:spcPct val="0"/>
              </a:spcBef>
              <a:buSzTx/>
              <a:buNone/>
            </a:pPr>
            <a:r>
              <a:rPr lang="zh-CN" altLang="en-US" sz="2000" dirty="0">
                <a:solidFill>
                  <a:srgbClr val="0070C0"/>
                </a:solidFill>
                <a:effectLst>
                  <a:outerShdw blurRad="38100" dist="38100" dir="2700000" algn="tl">
                    <a:srgbClr val="000000">
                      <a:alpha val="43137"/>
                    </a:srgbClr>
                  </a:outerShdw>
                </a:effectLst>
                <a:ea typeface="宋体" panose="02010600030101010101" pitchFamily="2" charset="-122"/>
              </a:rPr>
              <a:t>样例输入</a:t>
            </a:r>
          </a:p>
          <a:p>
            <a:pPr>
              <a:lnSpc>
                <a:spcPct val="110000"/>
              </a:lnSpc>
              <a:spcBef>
                <a:spcPct val="0"/>
              </a:spcBef>
              <a:buSzTx/>
              <a:buNone/>
            </a:pPr>
            <a:r>
              <a:rPr lang="en-US" altLang="zh-CN" sz="2000" dirty="0">
                <a:solidFill>
                  <a:schemeClr val="tx1"/>
                </a:solidFill>
                <a:ea typeface="宋体" panose="02010600030101010101" pitchFamily="2" charset="-122"/>
              </a:rPr>
              <a:t>8.77 6.3</a:t>
            </a:r>
          </a:p>
          <a:p>
            <a:pPr>
              <a:lnSpc>
                <a:spcPct val="110000"/>
              </a:lnSpc>
              <a:spcBef>
                <a:spcPct val="0"/>
              </a:spcBef>
              <a:buSzTx/>
              <a:buNone/>
            </a:pPr>
            <a:r>
              <a:rPr lang="en-US" altLang="zh-CN" sz="2000" dirty="0">
                <a:solidFill>
                  <a:schemeClr val="tx1"/>
                </a:solidFill>
                <a:ea typeface="宋体" panose="02010600030101010101" pitchFamily="2" charset="-122"/>
              </a:rPr>
              <a:t>87 28</a:t>
            </a:r>
          </a:p>
          <a:p>
            <a:pPr>
              <a:lnSpc>
                <a:spcPct val="110000"/>
              </a:lnSpc>
              <a:spcBef>
                <a:spcPct val="0"/>
              </a:spcBef>
              <a:buSzTx/>
              <a:buNone/>
            </a:pPr>
            <a:r>
              <a:rPr lang="en-US" altLang="zh-CN" sz="2000" dirty="0">
                <a:solidFill>
                  <a:schemeClr val="tx1"/>
                </a:solidFill>
                <a:ea typeface="宋体" panose="02010600030101010101" pitchFamily="2" charset="-122"/>
              </a:rPr>
              <a:t>69 18 2</a:t>
            </a:r>
          </a:p>
          <a:p>
            <a:pPr>
              <a:lnSpc>
                <a:spcPct val="110000"/>
              </a:lnSpc>
              <a:spcBef>
                <a:spcPct val="0"/>
              </a:spcBef>
              <a:buSzTx/>
              <a:buNone/>
            </a:pPr>
            <a:r>
              <a:rPr lang="zh-CN" altLang="en-US" sz="2000" dirty="0">
                <a:solidFill>
                  <a:srgbClr val="0070C0"/>
                </a:solidFill>
                <a:effectLst>
                  <a:outerShdw blurRad="38100" dist="38100" dir="2700000" algn="tl">
                    <a:srgbClr val="000000">
                      <a:alpha val="43137"/>
                    </a:srgbClr>
                  </a:outerShdw>
                </a:effectLst>
                <a:ea typeface="宋体" panose="02010600030101010101" pitchFamily="2" charset="-122"/>
              </a:rPr>
              <a:t>样例输出</a:t>
            </a:r>
          </a:p>
          <a:p>
            <a:pPr>
              <a:lnSpc>
                <a:spcPct val="110000"/>
              </a:lnSpc>
              <a:spcBef>
                <a:spcPct val="0"/>
              </a:spcBef>
              <a:buSzTx/>
              <a:buNone/>
            </a:pPr>
            <a:r>
              <a:rPr lang="en-US" altLang="zh-CN" sz="2000" dirty="0">
                <a:solidFill>
                  <a:schemeClr val="tx1"/>
                </a:solidFill>
                <a:ea typeface="宋体" panose="02010600030101010101" pitchFamily="2" charset="-122"/>
              </a:rPr>
              <a:t>87</a:t>
            </a:r>
            <a:r>
              <a:rPr lang="zh-CN" altLang="en-US" sz="2000" dirty="0">
                <a:solidFill>
                  <a:schemeClr val="tx1"/>
                </a:solidFill>
                <a:ea typeface="宋体" panose="02010600030101010101" pitchFamily="2" charset="-122"/>
              </a:rPr>
              <a:t>美元</a:t>
            </a:r>
            <a:r>
              <a:rPr lang="en-US" altLang="zh-CN" sz="2000" dirty="0">
                <a:solidFill>
                  <a:schemeClr val="tx1"/>
                </a:solidFill>
                <a:ea typeface="宋体" panose="02010600030101010101" pitchFamily="2" charset="-122"/>
              </a:rPr>
              <a:t>28</a:t>
            </a:r>
            <a:r>
              <a:rPr lang="zh-CN" altLang="en-US" sz="2000" dirty="0">
                <a:solidFill>
                  <a:schemeClr val="tx1"/>
                </a:solidFill>
                <a:ea typeface="宋体" panose="02010600030101010101" pitchFamily="2" charset="-122"/>
              </a:rPr>
              <a:t>美分</a:t>
            </a:r>
            <a:r>
              <a:rPr lang="en-US" altLang="zh-CN" sz="2000" dirty="0">
                <a:solidFill>
                  <a:schemeClr val="tx1"/>
                </a:solidFill>
                <a:ea typeface="宋体" panose="02010600030101010101" pitchFamily="2" charset="-122"/>
              </a:rPr>
              <a:t>=549</a:t>
            </a:r>
            <a:r>
              <a:rPr lang="zh-CN" altLang="en-US" sz="2000" dirty="0">
                <a:solidFill>
                  <a:schemeClr val="tx1"/>
                </a:solidFill>
                <a:ea typeface="宋体" panose="02010600030101010101" pitchFamily="2" charset="-122"/>
              </a:rPr>
              <a:t>元</a:t>
            </a:r>
            <a:r>
              <a:rPr lang="en-US" altLang="zh-CN" sz="2000" dirty="0">
                <a:solidFill>
                  <a:schemeClr val="tx1"/>
                </a:solidFill>
                <a:ea typeface="宋体" panose="02010600030101010101" pitchFamily="2" charset="-122"/>
              </a:rPr>
              <a:t>8</a:t>
            </a:r>
            <a:r>
              <a:rPr lang="zh-CN" altLang="en-US" sz="2000" dirty="0">
                <a:solidFill>
                  <a:schemeClr val="tx1"/>
                </a:solidFill>
                <a:ea typeface="宋体" panose="02010600030101010101" pitchFamily="2" charset="-122"/>
              </a:rPr>
              <a:t>角</a:t>
            </a:r>
            <a:r>
              <a:rPr lang="en-US" altLang="zh-CN" sz="2000" dirty="0">
                <a:solidFill>
                  <a:schemeClr val="tx1"/>
                </a:solidFill>
                <a:ea typeface="宋体" panose="02010600030101010101" pitchFamily="2" charset="-122"/>
              </a:rPr>
              <a:t>6</a:t>
            </a:r>
            <a:r>
              <a:rPr lang="zh-CN" altLang="en-US" sz="2000" dirty="0">
                <a:solidFill>
                  <a:schemeClr val="tx1"/>
                </a:solidFill>
                <a:ea typeface="宋体" panose="02010600030101010101" pitchFamily="2" charset="-122"/>
              </a:rPr>
              <a:t>分</a:t>
            </a:r>
          </a:p>
          <a:p>
            <a:pPr>
              <a:lnSpc>
                <a:spcPct val="110000"/>
              </a:lnSpc>
              <a:spcBef>
                <a:spcPct val="0"/>
              </a:spcBef>
              <a:buSzTx/>
              <a:buNone/>
            </a:pPr>
            <a:r>
              <a:rPr lang="en-US" altLang="zh-CN" sz="2000" dirty="0">
                <a:solidFill>
                  <a:schemeClr val="tx1"/>
                </a:solidFill>
                <a:ea typeface="宋体" panose="02010600030101010101" pitchFamily="2" charset="-122"/>
              </a:rPr>
              <a:t>69</a:t>
            </a:r>
            <a:r>
              <a:rPr lang="zh-CN" altLang="en-US" sz="2000" dirty="0">
                <a:solidFill>
                  <a:schemeClr val="tx1"/>
                </a:solidFill>
                <a:ea typeface="宋体" panose="02010600030101010101" pitchFamily="2" charset="-122"/>
              </a:rPr>
              <a:t>英镑</a:t>
            </a:r>
            <a:r>
              <a:rPr lang="en-US" altLang="zh-CN" sz="2000" dirty="0">
                <a:solidFill>
                  <a:schemeClr val="tx1"/>
                </a:solidFill>
                <a:ea typeface="宋体" panose="02010600030101010101" pitchFamily="2" charset="-122"/>
              </a:rPr>
              <a:t>18</a:t>
            </a:r>
            <a:r>
              <a:rPr lang="zh-CN" altLang="en-US" sz="2000" dirty="0">
                <a:solidFill>
                  <a:schemeClr val="tx1"/>
                </a:solidFill>
                <a:ea typeface="宋体" panose="02010600030101010101" pitchFamily="2" charset="-122"/>
              </a:rPr>
              <a:t>克朗</a:t>
            </a:r>
            <a:r>
              <a:rPr lang="en-US" altLang="zh-CN" sz="2000" dirty="0">
                <a:solidFill>
                  <a:schemeClr val="tx1"/>
                </a:solidFill>
                <a:ea typeface="宋体" panose="02010600030101010101" pitchFamily="2" charset="-122"/>
              </a:rPr>
              <a:t>2</a:t>
            </a:r>
            <a:r>
              <a:rPr lang="zh-CN" altLang="en-US" sz="2000" dirty="0">
                <a:solidFill>
                  <a:schemeClr val="tx1"/>
                </a:solidFill>
                <a:ea typeface="宋体" panose="02010600030101010101" pitchFamily="2" charset="-122"/>
              </a:rPr>
              <a:t>便士</a:t>
            </a:r>
            <a:r>
              <a:rPr lang="en-US" altLang="zh-CN" sz="2000" dirty="0">
                <a:solidFill>
                  <a:schemeClr val="tx1"/>
                </a:solidFill>
                <a:ea typeface="宋体" panose="02010600030101010101" pitchFamily="2" charset="-122"/>
              </a:rPr>
              <a:t>=613</a:t>
            </a:r>
            <a:r>
              <a:rPr lang="zh-CN" altLang="en-US" sz="2000" dirty="0">
                <a:solidFill>
                  <a:schemeClr val="tx1"/>
                </a:solidFill>
                <a:ea typeface="宋体" panose="02010600030101010101" pitchFamily="2" charset="-122"/>
              </a:rPr>
              <a:t>元</a:t>
            </a:r>
            <a:r>
              <a:rPr lang="en-US" altLang="zh-CN" sz="2000" dirty="0">
                <a:solidFill>
                  <a:schemeClr val="tx1"/>
                </a:solidFill>
                <a:ea typeface="宋体" panose="02010600030101010101" pitchFamily="2" charset="-122"/>
              </a:rPr>
              <a:t>2</a:t>
            </a:r>
            <a:r>
              <a:rPr lang="zh-CN" altLang="en-US" sz="2000" dirty="0">
                <a:solidFill>
                  <a:schemeClr val="tx1"/>
                </a:solidFill>
                <a:ea typeface="宋体" panose="02010600030101010101" pitchFamily="2" charset="-122"/>
              </a:rPr>
              <a:t>角</a:t>
            </a:r>
            <a:r>
              <a:rPr lang="en-US" altLang="zh-CN" sz="2000" dirty="0">
                <a:solidFill>
                  <a:schemeClr val="tx1"/>
                </a:solidFill>
                <a:ea typeface="宋体" panose="02010600030101010101" pitchFamily="2" charset="-122"/>
              </a:rPr>
              <a:t>0</a:t>
            </a:r>
            <a:r>
              <a:rPr lang="zh-CN" altLang="en-US" sz="2000" dirty="0">
                <a:solidFill>
                  <a:schemeClr val="tx1"/>
                </a:solidFill>
                <a:ea typeface="宋体" panose="02010600030101010101" pitchFamily="2" charset="-122"/>
              </a:rPr>
              <a:t>分</a:t>
            </a:r>
          </a:p>
          <a:p>
            <a:pPr>
              <a:lnSpc>
                <a:spcPct val="110000"/>
              </a:lnSpc>
              <a:spcBef>
                <a:spcPct val="0"/>
              </a:spcBef>
              <a:buSzTx/>
              <a:buNone/>
            </a:pPr>
            <a:r>
              <a:rPr lang="zh-CN" altLang="en-US" sz="2000" dirty="0">
                <a:solidFill>
                  <a:schemeClr val="tx1"/>
                </a:solidFill>
                <a:ea typeface="宋体" panose="02010600030101010101" pitchFamily="2" charset="-122"/>
              </a:rPr>
              <a:t>较大值</a:t>
            </a:r>
            <a:r>
              <a:rPr lang="en-US" altLang="zh-CN" sz="2000" dirty="0">
                <a:solidFill>
                  <a:schemeClr val="tx1"/>
                </a:solidFill>
                <a:ea typeface="宋体" panose="02010600030101010101" pitchFamily="2" charset="-122"/>
              </a:rPr>
              <a:t>=69</a:t>
            </a:r>
            <a:r>
              <a:rPr lang="zh-CN" altLang="en-US" sz="2000" dirty="0">
                <a:solidFill>
                  <a:schemeClr val="tx1"/>
                </a:solidFill>
                <a:ea typeface="宋体" panose="02010600030101010101" pitchFamily="2" charset="-122"/>
              </a:rPr>
              <a:t>英镑</a:t>
            </a:r>
            <a:r>
              <a:rPr lang="en-US" altLang="zh-CN" sz="2000" dirty="0">
                <a:solidFill>
                  <a:schemeClr val="tx1"/>
                </a:solidFill>
                <a:ea typeface="宋体" panose="02010600030101010101" pitchFamily="2" charset="-122"/>
              </a:rPr>
              <a:t>18</a:t>
            </a:r>
            <a:r>
              <a:rPr lang="zh-CN" altLang="en-US" sz="2000" dirty="0">
                <a:solidFill>
                  <a:schemeClr val="tx1"/>
                </a:solidFill>
                <a:ea typeface="宋体" panose="02010600030101010101" pitchFamily="2" charset="-122"/>
              </a:rPr>
              <a:t>克朗</a:t>
            </a:r>
            <a:r>
              <a:rPr lang="en-US" altLang="zh-CN" sz="2000" dirty="0">
                <a:solidFill>
                  <a:schemeClr val="tx1"/>
                </a:solidFill>
                <a:ea typeface="宋体" panose="02010600030101010101" pitchFamily="2" charset="-122"/>
              </a:rPr>
              <a:t>2</a:t>
            </a:r>
            <a:r>
              <a:rPr lang="zh-CN" altLang="en-US" sz="2000" dirty="0">
                <a:solidFill>
                  <a:schemeClr val="tx1"/>
                </a:solidFill>
                <a:ea typeface="宋体" panose="02010600030101010101" pitchFamily="2" charset="-122"/>
              </a:rPr>
              <a:t>便士</a:t>
            </a:r>
            <a:endParaRPr lang="en-US" altLang="zh-CN" sz="2000" dirty="0">
              <a:solidFill>
                <a:schemeClr val="tx1"/>
              </a:solidFill>
              <a:ea typeface="宋体" panose="02010600030101010101" pitchFamily="2" charset="-122"/>
            </a:endParaRPr>
          </a:p>
          <a:p>
            <a:pPr>
              <a:lnSpc>
                <a:spcPct val="110000"/>
              </a:lnSpc>
              <a:spcBef>
                <a:spcPct val="0"/>
              </a:spcBef>
              <a:buSzTx/>
              <a:buNone/>
            </a:pPr>
            <a:endParaRPr lang="zh-CN" altLang="en-US" sz="2800" dirty="0">
              <a:solidFill>
                <a:schemeClr val="tx1"/>
              </a:solidFill>
              <a:ea typeface="宋体" panose="02010600030101010101" pitchFamily="2" charset="-122"/>
            </a:endParaRPr>
          </a:p>
        </p:txBody>
      </p:sp>
    </p:spTree>
    <p:extLst>
      <p:ext uri="{BB962C8B-B14F-4D97-AF65-F5344CB8AC3E}">
        <p14:creationId xmlns="" xmlns:p14="http://schemas.microsoft.com/office/powerpoint/2010/main" val="402918038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40466" y="6396335"/>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2" name="object 2"/>
          <p:cNvSpPr txBox="1">
            <a:spLocks noGrp="1"/>
          </p:cNvSpPr>
          <p:nvPr>
            <p:ph type="title"/>
          </p:nvPr>
        </p:nvSpPr>
        <p:spPr>
          <a:xfrm>
            <a:off x="2747294" y="2602195"/>
            <a:ext cx="4907541" cy="826805"/>
          </a:xfrm>
          <a:prstGeom prst="rect">
            <a:avLst/>
          </a:prstGeom>
        </p:spPr>
        <p:txBody>
          <a:bodyPr vert="horz" wrap="square" lIns="0" tIns="270169" rIns="0" bIns="0" rtlCol="0">
            <a:spAutoFit/>
          </a:bodyPr>
          <a:lstStyle/>
          <a:p>
            <a:r>
              <a:rPr lang="en-US" altLang="zh-CN" sz="3600" dirty="0">
                <a:ea typeface="宋体" charset="-122"/>
              </a:rPr>
              <a:t>3</a:t>
            </a:r>
            <a:r>
              <a:rPr lang="zh-CN" altLang="en-US" sz="3600" dirty="0">
                <a:ea typeface="宋体" charset="-122"/>
              </a:rPr>
              <a:t>、函数模板和类模板</a:t>
            </a:r>
            <a:endParaRPr lang="en-US" altLang="zh-CN" sz="3600" dirty="0">
              <a:ea typeface="宋体" charset="-122"/>
            </a:endParaRPr>
          </a:p>
        </p:txBody>
      </p:sp>
    </p:spTree>
    <p:extLst>
      <p:ext uri="{BB962C8B-B14F-4D97-AF65-F5344CB8AC3E}">
        <p14:creationId xmlns="" xmlns:p14="http://schemas.microsoft.com/office/powerpoint/2010/main" val="210610019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728000"/>
            <a:ext cx="7481899"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模板指</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能够将</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数据类型</a:t>
            </a:r>
            <a:r>
              <a:rPr lang="zh-CN" altLang="en-US" sz="2800" dirty="0">
                <a:solidFill>
                  <a:schemeClr val="tx1"/>
                </a:solidFill>
                <a:ea typeface="宋体" panose="02010600030101010101" pitchFamily="2" charset="-122"/>
              </a:rPr>
              <a:t>作为一个</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可变化</a:t>
            </a:r>
            <a:endPar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数据类型形参</a:t>
            </a:r>
            <a:r>
              <a:rPr lang="zh-CN" altLang="en-US" sz="2800" dirty="0">
                <a:solidFill>
                  <a:schemeClr val="tx1"/>
                </a:solidFill>
                <a:ea typeface="宋体" panose="02010600030101010101" pitchFamily="2" charset="-122"/>
              </a:rPr>
              <a:t>进行定义的功能。</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模板的概念</a:t>
            </a:r>
          </a:p>
          <a:p>
            <a:pPr marL="0" indent="0" eaLnBrk="1" hangingPunct="1">
              <a:buClr>
                <a:schemeClr val="accent2"/>
              </a:buClr>
              <a:buNone/>
            </a:pPr>
            <a:endParaRPr lang="en-US" altLang="zh-CN" sz="3000" dirty="0">
              <a:ea typeface="宋体" panose="02010600030101010101" pitchFamily="2" charset="-122"/>
            </a:endParaRPr>
          </a:p>
        </p:txBody>
      </p:sp>
      <p:sp>
        <p:nvSpPr>
          <p:cNvPr id="9" name="Rectangle 77"/>
          <p:cNvSpPr>
            <a:spLocks noChangeArrowheads="1"/>
          </p:cNvSpPr>
          <p:nvPr/>
        </p:nvSpPr>
        <p:spPr bwMode="auto">
          <a:xfrm>
            <a:off x="1116000" y="2808000"/>
            <a:ext cx="7481899"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模板就是将</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类型</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参数化</a:t>
            </a:r>
            <a:r>
              <a:rPr lang="zh-CN" altLang="en-US" sz="2800" dirty="0">
                <a:solidFill>
                  <a:schemeClr val="tx1"/>
                </a:solidFill>
                <a:ea typeface="宋体" panose="02010600030101010101" pitchFamily="2" charset="-122"/>
              </a:rPr>
              <a:t>。</a:t>
            </a:r>
          </a:p>
        </p:txBody>
      </p:sp>
      <p:sp>
        <p:nvSpPr>
          <p:cNvPr id="10" name="Rectangle 77"/>
          <p:cNvSpPr>
            <a:spLocks noChangeArrowheads="1"/>
          </p:cNvSpPr>
          <p:nvPr/>
        </p:nvSpPr>
        <p:spPr bwMode="auto">
          <a:xfrm>
            <a:off x="1116000" y="3456000"/>
            <a:ext cx="7481899" cy="1378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模板的类型：</a:t>
            </a:r>
            <a:endParaRPr lang="en-US" altLang="zh-CN" sz="2800" dirty="0">
              <a:solidFill>
                <a:schemeClr val="tx1"/>
              </a:solidFill>
              <a:ea typeface="宋体" panose="02010600030101010101" pitchFamily="2" charset="-122"/>
            </a:endParaRP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函数</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模板</a:t>
            </a:r>
          </a:p>
          <a:p>
            <a:pPr lvl="1">
              <a:lnSpc>
                <a:spcPct val="110000"/>
              </a:lnSpc>
              <a:spcBef>
                <a:spcPct val="0"/>
              </a:spcBef>
              <a:buSzTx/>
              <a:buFont typeface="Wingdings" pitchFamily="2" charset="2"/>
              <a:buChar char="Ø"/>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模板</a:t>
            </a:r>
          </a:p>
        </p:txBody>
      </p:sp>
      <p:sp>
        <p:nvSpPr>
          <p:cNvPr id="7" name="Text Box 6">
            <a:extLst>
              <a:ext uri="{FF2B5EF4-FFF2-40B4-BE49-F238E27FC236}">
                <a16:creationId xmlns="" xmlns:a16="http://schemas.microsoft.com/office/drawing/2014/main" id="{7A88C05F-8B86-4C5E-AD40-64CCF8EE5197}"/>
              </a:ext>
            </a:extLst>
          </p:cNvPr>
          <p:cNvSpPr txBox="1">
            <a:spLocks noChangeArrowheads="1"/>
          </p:cNvSpPr>
          <p:nvPr/>
        </p:nvSpPr>
        <p:spPr bwMode="auto">
          <a:xfrm>
            <a:off x="1101232" y="211905"/>
            <a:ext cx="7572867" cy="812530"/>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一、模板的概念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56000"/>
            <a:ext cx="7815350" cy="13788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在函数声明中</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包含有参数化数据类型</a:t>
            </a:r>
            <a:r>
              <a:rPr lang="zh-CN" altLang="en-US" sz="2800" dirty="0">
                <a:solidFill>
                  <a:schemeClr val="tx1"/>
                </a:solidFill>
                <a:ea typeface="宋体" panose="02010600030101010101" pitchFamily="2" charset="-122"/>
              </a:rPr>
              <a:t>的函数。</a:t>
            </a:r>
          </a:p>
          <a:p>
            <a:pPr lvl="1">
              <a:lnSpc>
                <a:spcPct val="110000"/>
              </a:lnSpc>
              <a:spcBef>
                <a:spcPct val="0"/>
              </a:spcBef>
              <a:buSzTx/>
              <a:buFont typeface="Wingdings" pitchFamily="2" charset="2"/>
              <a:buChar char="Ø"/>
            </a:pPr>
            <a:r>
              <a:rPr lang="zh-CN" altLang="en-US" sz="2400" dirty="0">
                <a:solidFill>
                  <a:schemeClr val="tx1"/>
                </a:solidFill>
                <a:ea typeface="宋体" panose="02010600030101010101" pitchFamily="2" charset="-122"/>
              </a:rPr>
              <a:t>函数模板表示的是</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对不同数据类型数据</a:t>
            </a:r>
            <a:r>
              <a:rPr lang="zh-CN" altLang="en-US" sz="2400" dirty="0">
                <a:solidFill>
                  <a:schemeClr val="tx1"/>
                </a:solidFill>
                <a:ea typeface="宋体" panose="02010600030101010101" pitchFamily="2" charset="-122"/>
              </a:rPr>
              <a:t>进行</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相同</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lvl="1">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处理</a:t>
            </a:r>
            <a:r>
              <a:rPr lang="zh-CN" altLang="en-US" sz="2400" dirty="0">
                <a:solidFill>
                  <a:schemeClr val="tx1"/>
                </a:solidFill>
                <a:ea typeface="宋体" panose="02010600030101010101" pitchFamily="2" charset="-122"/>
              </a:rPr>
              <a:t>的一类函数。</a:t>
            </a:r>
          </a:p>
        </p:txBody>
      </p:sp>
      <p:sp>
        <p:nvSpPr>
          <p:cNvPr id="8" name="Rectangle 77"/>
          <p:cNvSpPr>
            <a:spLocks noChangeArrowheads="1"/>
          </p:cNvSpPr>
          <p:nvPr/>
        </p:nvSpPr>
        <p:spPr bwMode="auto">
          <a:xfrm>
            <a:off x="1116000" y="3132000"/>
            <a:ext cx="7570800"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函数模板的一般定义形式 ：</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函数模板的定义</a:t>
            </a:r>
          </a:p>
          <a:p>
            <a:pPr marL="0" indent="0" eaLnBrk="1" hangingPunct="1">
              <a:buClr>
                <a:schemeClr val="accent2"/>
              </a:buClr>
              <a:buNone/>
            </a:pPr>
            <a:endParaRPr lang="en-US" altLang="zh-CN" sz="3000" dirty="0">
              <a:ea typeface="宋体" panose="02010600030101010101" pitchFamily="2" charset="-122"/>
            </a:endParaRPr>
          </a:p>
        </p:txBody>
      </p:sp>
      <p:sp>
        <p:nvSpPr>
          <p:cNvPr id="7" name="AutoShape 52"/>
          <p:cNvSpPr>
            <a:spLocks noChangeArrowheads="1"/>
          </p:cNvSpPr>
          <p:nvPr/>
        </p:nvSpPr>
        <p:spPr bwMode="gray">
          <a:xfrm>
            <a:off x="1668620" y="3708000"/>
            <a:ext cx="5582786" cy="2484922"/>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template &lt;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class T1, class T2, …...</a:t>
            </a:r>
            <a:r>
              <a:rPr lang="en-US" altLang="zh-CN" sz="2400" dirty="0">
                <a:solidFill>
                  <a:schemeClr val="tx1"/>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返回值类型  函数名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形式参数表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函数体    </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p:txBody>
      </p:sp>
      <p:sp>
        <p:nvSpPr>
          <p:cNvPr id="9" name="Text Box 6">
            <a:extLst>
              <a:ext uri="{FF2B5EF4-FFF2-40B4-BE49-F238E27FC236}">
                <a16:creationId xmlns="" xmlns:a16="http://schemas.microsoft.com/office/drawing/2014/main" id="{641BFC7C-898A-42D8-9804-9E393303EBF4}"/>
              </a:ext>
            </a:extLst>
          </p:cNvPr>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二、函数模板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094733" y="1655832"/>
            <a:ext cx="7634597" cy="198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在调用函数模板时，编译器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根据实参的类型</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自动确定</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模板实际参数类型</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对函数模板</a:t>
            </a:r>
            <a:r>
              <a:rPr lang="zh-CN" altLang="en-US" sz="2800" dirty="0">
                <a:solidFill>
                  <a:schemeClr val="tx1"/>
                </a:solidFill>
                <a:ea typeface="宋体" panose="02010600030101010101" pitchFamily="2" charset="-122"/>
              </a:rPr>
              <a:t>进行</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实例化</a:t>
            </a:r>
            <a:r>
              <a:rPr lang="zh-CN" altLang="en-US" sz="2800" dirty="0">
                <a:solidFill>
                  <a:schemeClr val="tx1"/>
                </a:solidFill>
                <a:ea typeface="宋体" panose="02010600030101010101" pitchFamily="2" charset="-122"/>
              </a:rPr>
              <a:t>，即生成处理确定类型的函数，并调用它 。</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函数模板的调用</a:t>
            </a:r>
          </a:p>
          <a:p>
            <a:pPr marL="0" indent="0" eaLnBrk="1" hangingPunct="1">
              <a:buClr>
                <a:schemeClr val="accent2"/>
              </a:buClr>
              <a:buNone/>
            </a:pPr>
            <a:endParaRPr lang="en-US" altLang="zh-CN" sz="3000" dirty="0">
              <a:ea typeface="宋体" panose="02010600030101010101" pitchFamily="2" charset="-122"/>
            </a:endParaRPr>
          </a:p>
        </p:txBody>
      </p:sp>
      <p:sp>
        <p:nvSpPr>
          <p:cNvPr id="9" name="Text Box 36"/>
          <p:cNvSpPr txBox="1">
            <a:spLocks noChangeArrowheads="1"/>
          </p:cNvSpPr>
          <p:nvPr/>
        </p:nvSpPr>
        <p:spPr bwMode="auto">
          <a:xfrm>
            <a:off x="1234831" y="5633583"/>
            <a:ext cx="6739587" cy="424732"/>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70C0"/>
                </a:solidFill>
                <a:latin typeface="Times New Roman" pitchFamily="18" charset="0"/>
              </a:rPr>
              <a:t>函数模板</a:t>
            </a:r>
            <a:r>
              <a:rPr lang="zh-CN" altLang="en-US" sz="2400" dirty="0">
                <a:solidFill>
                  <a:srgbClr val="000000"/>
                </a:solidFill>
                <a:latin typeface="Times New Roman" pitchFamily="18" charset="0"/>
              </a:rPr>
              <a:t>的调用格式与</a:t>
            </a:r>
            <a:r>
              <a:rPr lang="zh-CN" altLang="en-US" sz="2400" dirty="0">
                <a:solidFill>
                  <a:srgbClr val="0070C0"/>
                </a:solidFill>
                <a:effectLst>
                  <a:outerShdw blurRad="38100" dist="38100" dir="2700000" algn="tl">
                    <a:srgbClr val="000000">
                      <a:alpha val="43137"/>
                    </a:srgbClr>
                  </a:outerShdw>
                </a:effectLst>
                <a:latin typeface="Times New Roman" pitchFamily="18" charset="0"/>
              </a:rPr>
              <a:t>普通函数</a:t>
            </a:r>
            <a:r>
              <a:rPr lang="zh-CN" altLang="en-US" sz="2400" dirty="0">
                <a:solidFill>
                  <a:srgbClr val="000000"/>
                </a:solidFill>
                <a:latin typeface="Times New Roman" pitchFamily="18" charset="0"/>
              </a:rPr>
              <a:t>的调用格式</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相同</a:t>
            </a:r>
          </a:p>
        </p:txBody>
      </p:sp>
      <p:sp>
        <p:nvSpPr>
          <p:cNvPr id="10" name="Rectangle 6"/>
          <p:cNvSpPr>
            <a:spLocks noChangeArrowheads="1"/>
          </p:cNvSpPr>
          <p:nvPr/>
        </p:nvSpPr>
        <p:spPr bwMode="auto">
          <a:xfrm>
            <a:off x="1245432" y="3633823"/>
            <a:ext cx="7239349" cy="1569660"/>
          </a:xfrm>
          <a:prstGeom prst="rect">
            <a:avLst/>
          </a:prstGeom>
          <a:solidFill>
            <a:srgbClr val="E1FFF7"/>
          </a:solidFill>
          <a:ln w="38100">
            <a:solidFill>
              <a:srgbClr val="008000"/>
            </a:solidFill>
            <a:miter lim="800000"/>
            <a:headEnd/>
            <a:tailEnd/>
          </a:ln>
        </p:spPr>
        <p:txBody>
          <a:bodyPr wrap="square">
            <a:spAutoFit/>
          </a:bodyPr>
          <a:lstStyle/>
          <a:p>
            <a:pPr eaLnBrk="1" hangingPunct="1"/>
            <a:r>
              <a:rPr lang="fr-FR" altLang="zh-CN" sz="2400" dirty="0">
                <a:solidFill>
                  <a:srgbClr val="0070C0"/>
                </a:solidFill>
                <a:effectLst>
                  <a:outerShdw blurRad="38100" dist="38100" dir="2700000" algn="tl">
                    <a:srgbClr val="000000">
                      <a:alpha val="43137"/>
                    </a:srgbClr>
                  </a:outerShdw>
                </a:effectLst>
              </a:rPr>
              <a:t>  int i, j, k;</a:t>
            </a:r>
          </a:p>
          <a:p>
            <a:pPr eaLnBrk="1" hangingPunct="1"/>
            <a:r>
              <a:rPr lang="fr-FR" altLang="zh-CN" sz="2400" dirty="0">
                <a:solidFill>
                  <a:srgbClr val="0070C0"/>
                </a:solidFill>
                <a:effectLst>
                  <a:outerShdw blurRad="38100" dist="38100" dir="2700000" algn="tl">
                    <a:srgbClr val="000000">
                      <a:alpha val="43137"/>
                    </a:srgbClr>
                  </a:outerShdw>
                </a:effectLst>
              </a:rPr>
              <a:t>  MY_CLASS obj1, obj2, obj3;</a:t>
            </a:r>
          </a:p>
          <a:p>
            <a:pPr eaLnBrk="1" hangingPunct="1"/>
            <a:r>
              <a:rPr lang="fr-FR" altLang="zh-CN" sz="2400" dirty="0">
                <a:solidFill>
                  <a:srgbClr val="0070C0"/>
                </a:solidFill>
                <a:effectLst>
                  <a:outerShdw blurRad="38100" dist="38100" dir="2700000" algn="tl">
                    <a:srgbClr val="000000">
                      <a:alpha val="43137"/>
                    </a:srgbClr>
                  </a:outerShdw>
                </a:effectLst>
              </a:rPr>
              <a:t>  k=Max(i, j);    	</a:t>
            </a:r>
            <a:r>
              <a:rPr lang="fr-FR" altLang="zh-CN" sz="2000" dirty="0">
                <a:effectLst>
                  <a:outerShdw blurRad="38100" dist="38100" dir="2700000" algn="tl">
                    <a:srgbClr val="000000">
                      <a:alpha val="43137"/>
                    </a:srgbClr>
                  </a:outerShdw>
                </a:effectLst>
              </a:rPr>
              <a:t>             //</a:t>
            </a:r>
            <a:r>
              <a:rPr lang="zh-CN" altLang="en-US" sz="2000" dirty="0">
                <a:effectLst>
                  <a:outerShdw blurRad="38100" dist="38100" dir="2700000" algn="tl">
                    <a:srgbClr val="000000">
                      <a:alpha val="43137"/>
                    </a:srgbClr>
                  </a:outerShdw>
                </a:effectLst>
              </a:rPr>
              <a:t>实际参数为整数类型</a:t>
            </a:r>
            <a:r>
              <a:rPr lang="fr-FR" altLang="zh-CN" sz="2000" dirty="0">
                <a:effectLst>
                  <a:outerShdw blurRad="38100" dist="38100" dir="2700000" algn="tl">
                    <a:srgbClr val="000000">
                      <a:alpha val="43137"/>
                    </a:srgbClr>
                  </a:outerShdw>
                </a:effectLst>
              </a:rPr>
              <a:t>int</a:t>
            </a:r>
          </a:p>
          <a:p>
            <a:pPr eaLnBrk="1" hangingPunct="1"/>
            <a:r>
              <a:rPr lang="fr-FR" altLang="zh-CN" sz="2400" dirty="0">
                <a:solidFill>
                  <a:srgbClr val="0070C0"/>
                </a:solidFill>
                <a:effectLst>
                  <a:outerShdw blurRad="38100" dist="38100" dir="2700000" algn="tl">
                    <a:srgbClr val="000000">
                      <a:alpha val="43137"/>
                    </a:srgbClr>
                  </a:outerShdw>
                </a:effectLst>
              </a:rPr>
              <a:t>  obj3=Max(obj1, obj2);   </a:t>
            </a:r>
            <a:r>
              <a:rPr lang="fr-FR" altLang="zh-CN" sz="2000" dirty="0">
                <a:effectLst>
                  <a:outerShdw blurRad="38100" dist="38100" dir="2700000" algn="tl">
                    <a:srgbClr val="000000">
                      <a:alpha val="43137"/>
                    </a:srgbClr>
                  </a:outerShdw>
                </a:effectLst>
              </a:rPr>
              <a:t> //</a:t>
            </a:r>
            <a:r>
              <a:rPr lang="zh-CN" altLang="en-US" sz="2000" dirty="0">
                <a:effectLst>
                  <a:outerShdw blurRad="38100" dist="38100" dir="2700000" algn="tl">
                    <a:srgbClr val="000000">
                      <a:alpha val="43137"/>
                    </a:srgbClr>
                  </a:outerShdw>
                </a:effectLst>
              </a:rPr>
              <a:t>实际参数为类型</a:t>
            </a:r>
            <a:r>
              <a:rPr lang="fr-FR" altLang="zh-CN" sz="2000" dirty="0">
                <a:effectLst>
                  <a:outerShdw blurRad="38100" dist="38100" dir="2700000" algn="tl">
                    <a:srgbClr val="000000">
                      <a:alpha val="43137"/>
                    </a:srgbClr>
                  </a:outerShdw>
                </a:effectLst>
              </a:rPr>
              <a:t>MY_CLASS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out)">
                                      <p:cBhvr>
                                        <p:cTn id="15" dur="500"/>
                                        <p:tgtEl>
                                          <p:spTgt spid="9"/>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autoUpdateAnimBg="0"/>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87730"/>
            <a:ext cx="7519706"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a:lnSpc>
                <a:spcPct val="110000"/>
              </a:lnSpc>
              <a:spcBef>
                <a:spcPct val="0"/>
              </a:spcBef>
              <a:buSzTx/>
              <a:buFont typeface="+mj-lt"/>
              <a:buAutoNum type="arabicPeriod"/>
            </a:pPr>
            <a:r>
              <a:rPr lang="zh-CN" altLang="en-US" sz="2800" dirty="0">
                <a:solidFill>
                  <a:schemeClr val="tx1"/>
                </a:solidFill>
                <a:ea typeface="宋体" panose="02010600030101010101" pitchFamily="2" charset="-122"/>
              </a:rPr>
              <a:t>没有把关键字</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class</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放在函数模板的每一个形式参数之前</a:t>
            </a:r>
            <a:r>
              <a:rPr lang="zh-CN" altLang="en-US" sz="2800" dirty="0">
                <a:solidFill>
                  <a:schemeClr val="tx1"/>
                </a:solidFill>
                <a:ea typeface="宋体" panose="02010600030101010101" pitchFamily="2" charset="-122"/>
              </a:rPr>
              <a:t>。</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a:t>
            </a:r>
            <a:r>
              <a:rPr lang="zh-CN" altLang="en-US" dirty="0">
                <a:ea typeface="宋体" panose="02010600030101010101" pitchFamily="2" charset="-122"/>
              </a:rPr>
              <a:t>常见的模板设计错误</a:t>
            </a:r>
          </a:p>
          <a:p>
            <a:pPr marL="0" indent="0" eaLnBrk="1" hangingPunct="1">
              <a:buClr>
                <a:schemeClr val="accent2"/>
              </a:buClr>
              <a:buNone/>
            </a:pPr>
            <a:endParaRPr lang="en-US" altLang="zh-CN" sz="3000" dirty="0">
              <a:ea typeface="宋体" panose="02010600030101010101" pitchFamily="2" charset="-122"/>
            </a:endParaRPr>
          </a:p>
        </p:txBody>
      </p:sp>
      <p:sp>
        <p:nvSpPr>
          <p:cNvPr id="9" name="Rectangle 6"/>
          <p:cNvSpPr>
            <a:spLocks noChangeArrowheads="1"/>
          </p:cNvSpPr>
          <p:nvPr/>
        </p:nvSpPr>
        <p:spPr bwMode="auto">
          <a:xfrm>
            <a:off x="1740786" y="2853795"/>
            <a:ext cx="5638209" cy="1569660"/>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zh-CN" altLang="en-US" sz="2400" dirty="0">
                <a:effectLst>
                  <a:outerShdw blurRad="38100" dist="38100" dir="2700000" algn="tl">
                    <a:srgbClr val="000000">
                      <a:alpha val="43137"/>
                    </a:srgbClr>
                  </a:outerShdw>
                </a:effectLst>
              </a:rPr>
              <a:t>例：</a:t>
            </a:r>
            <a:endParaRPr lang="fr-FR" altLang="zh-CN" sz="2400" dirty="0">
              <a:effectLst>
                <a:outerShdw blurRad="38100" dist="38100" dir="2700000" algn="tl">
                  <a:srgbClr val="000000">
                    <a:alpha val="43137"/>
                  </a:srgbClr>
                </a:outerShdw>
              </a:effectLst>
            </a:endParaRPr>
          </a:p>
          <a:p>
            <a:pPr eaLnBrk="1" hangingPunct="1">
              <a:buNone/>
            </a:pPr>
            <a:r>
              <a:rPr lang="fr-FR" altLang="zh-CN" sz="2400" dirty="0">
                <a:solidFill>
                  <a:srgbClr val="C00000"/>
                </a:solidFill>
                <a:effectLst>
                  <a:outerShdw blurRad="38100" dist="38100" dir="2700000" algn="tl">
                    <a:srgbClr val="000000">
                      <a:alpha val="43137"/>
                    </a:srgbClr>
                  </a:outerShdw>
                </a:effectLst>
              </a:rPr>
              <a:t>template&lt;class T1,class T2&gt;  </a:t>
            </a:r>
            <a:r>
              <a:rPr lang="fr-FR" altLang="zh-CN" sz="2400" dirty="0">
                <a:effectLst>
                  <a:outerShdw blurRad="38100" dist="38100" dir="2700000" algn="tl">
                    <a:srgbClr val="000000">
                      <a:alpha val="43137"/>
                    </a:srgbClr>
                  </a:outerShdw>
                </a:effectLst>
              </a:rPr>
              <a:t>//ok</a:t>
            </a:r>
          </a:p>
          <a:p>
            <a:pPr eaLnBrk="1" hangingPunct="1">
              <a:buNone/>
            </a:pPr>
            <a:r>
              <a:rPr lang="fr-FR" altLang="zh-CN" sz="2400" dirty="0">
                <a:solidFill>
                  <a:srgbClr val="0070C0"/>
                </a:solidFill>
                <a:effectLst>
                  <a:outerShdw blurRad="38100" dist="38100" dir="2700000" algn="tl">
                    <a:srgbClr val="000000">
                      <a:alpha val="43137"/>
                    </a:srgbClr>
                  </a:outerShdw>
                </a:effectLst>
              </a:rPr>
              <a:t>template&lt; class T1, T2&gt;          </a:t>
            </a:r>
            <a:r>
              <a:rPr lang="fr-FR" altLang="zh-CN" sz="2400" dirty="0">
                <a:effectLst>
                  <a:outerShdw blurRad="38100" dist="38100" dir="2700000" algn="tl">
                    <a:srgbClr val="000000">
                      <a:alpha val="43137"/>
                    </a:srgbClr>
                  </a:outerShdw>
                </a:effectLst>
              </a:rPr>
              <a:t>//error</a:t>
            </a:r>
          </a:p>
          <a:p>
            <a:pPr eaLnBrk="1" hangingPunct="1">
              <a:buNone/>
            </a:pPr>
            <a:r>
              <a:rPr lang="fr-FR" altLang="zh-CN" sz="2400" dirty="0">
                <a:solidFill>
                  <a:srgbClr val="0070C0"/>
                </a:solidFill>
                <a:effectLst>
                  <a:outerShdw blurRad="38100" dist="38100" dir="2700000" algn="tl">
                    <a:srgbClr val="000000">
                      <a:alpha val="43137"/>
                    </a:srgbClr>
                  </a:outerShdw>
                </a:effectLst>
              </a:rPr>
              <a:t>template&lt; T1, T2&gt;                    </a:t>
            </a:r>
            <a:r>
              <a:rPr lang="fr-FR" altLang="zh-CN" sz="2400" dirty="0">
                <a:effectLst>
                  <a:outerShdw blurRad="38100" dist="38100" dir="2700000" algn="tl">
                    <a:srgbClr val="000000">
                      <a:alpha val="43137"/>
                    </a:srgbClr>
                  </a:outerShdw>
                </a:effectLst>
              </a:rPr>
              <a:t>//error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03300" y="4190100"/>
            <a:ext cx="7507300" cy="9725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派生类新增</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 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sz="2400" dirty="0">
                <a:solidFill>
                  <a:srgbClr val="000000"/>
                </a:solidFill>
                <a:ea typeface="宋体" panose="02010600030101010101" pitchFamily="2" charset="-122"/>
              </a:rPr>
              <a:t>的</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保护成员</a:t>
            </a:r>
            <a:r>
              <a:rPr lang="zh-CN" altLang="en-US" sz="2400" dirty="0">
                <a:solidFill>
                  <a:srgbClr val="000000"/>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graphicFrame>
        <p:nvGraphicFramePr>
          <p:cNvPr id="20" name="表格 19"/>
          <p:cNvGraphicFramePr>
            <a:graphicFrameLocks noGrp="1"/>
          </p:cNvGraphicFramePr>
          <p:nvPr/>
        </p:nvGraphicFramePr>
        <p:xfrm>
          <a:off x="1780332" y="1371600"/>
          <a:ext cx="1440160" cy="1959992"/>
        </p:xfrm>
        <a:graphic>
          <a:graphicData uri="http://schemas.openxmlformats.org/drawingml/2006/table">
            <a:tbl>
              <a:tblPr firstRow="1" bandRow="1"/>
              <a:tblGrid>
                <a:gridCol w="1440160">
                  <a:extLst>
                    <a:ext uri="{9D8B030D-6E8A-4147-A177-3AD203B41FA5}">
                      <a16:colId xmlns="" xmlns:a16="http://schemas.microsoft.com/office/drawing/2014/main" val="20000"/>
                    </a:ext>
                  </a:extLst>
                </a:gridCol>
              </a:tblGrid>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基类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007E3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保护成员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公有成员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graphicFrame>
        <p:nvGraphicFramePr>
          <p:cNvPr id="21" name="表格 20"/>
          <p:cNvGraphicFramePr>
            <a:graphicFrameLocks noGrp="1"/>
          </p:cNvGraphicFramePr>
          <p:nvPr/>
        </p:nvGraphicFramePr>
        <p:xfrm>
          <a:off x="5867776" y="1372878"/>
          <a:ext cx="1584176" cy="2442598"/>
        </p:xfrm>
        <a:graphic>
          <a:graphicData uri="http://schemas.openxmlformats.org/drawingml/2006/table">
            <a:tbl>
              <a:tblPr firstRow="1" bandRow="1"/>
              <a:tblGrid>
                <a:gridCol w="1584176">
                  <a:extLst>
                    <a:ext uri="{9D8B030D-6E8A-4147-A177-3AD203B41FA5}">
                      <a16:colId xmlns="" xmlns:a16="http://schemas.microsoft.com/office/drawing/2014/main" val="20000"/>
                    </a:ext>
                  </a:extLst>
                </a:gridCol>
              </a:tblGrid>
              <a:tr h="482606">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en-US" altLang="zh-CN" sz="2400" dirty="0">
                          <a:solidFill>
                            <a:schemeClr val="tx1"/>
                          </a:solidFill>
                          <a:latin typeface="宋体" panose="02010600030101010101" pitchFamily="2" charset="-122"/>
                          <a:ea typeface="宋体" panose="02010600030101010101" pitchFamily="2" charset="-122"/>
                        </a:rPr>
                        <a:t> </a:t>
                      </a:r>
                      <a:r>
                        <a:rPr lang="zh-CN" altLang="en-US" sz="2400" b="1" baseline="0" dirty="0">
                          <a:solidFill>
                            <a:schemeClr val="tx1"/>
                          </a:solidFill>
                          <a:latin typeface="宋体" panose="02010600030101010101" pitchFamily="2" charset="-122"/>
                          <a:ea typeface="宋体" panose="02010600030101010101" pitchFamily="2" charset="-122"/>
                        </a:rPr>
                        <a:t>派生类</a:t>
                      </a:r>
                      <a:endParaRPr lang="zh-CN" altLang="en-US" sz="2400" b="1"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C0C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不可访问</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私有成员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489998">
                <a:tc>
                  <a:txBody>
                    <a:bodyPr/>
                    <a:lstStyle>
                      <a:defPPr>
                        <a:defRPr lang="zh-CN"/>
                      </a:defPPr>
                      <a:lvl1pPr marL="0" algn="l" defTabSz="914400" rtl="0" eaLnBrk="1" latinLnBrk="0" hangingPunct="1">
                        <a:defRPr sz="1800" kern="1200">
                          <a:solidFill>
                            <a:schemeClr val="tx1"/>
                          </a:solidFill>
                          <a:latin typeface="Lucida Sans Unicode"/>
                        </a:defRPr>
                      </a:lvl1pPr>
                      <a:lvl2pPr marL="457200" algn="l" defTabSz="914400" rtl="0" eaLnBrk="1" latinLnBrk="0" hangingPunct="1">
                        <a:defRPr sz="1800" kern="1200">
                          <a:solidFill>
                            <a:schemeClr val="tx1"/>
                          </a:solidFill>
                          <a:latin typeface="Lucida Sans Unicode"/>
                        </a:defRPr>
                      </a:lvl2pPr>
                      <a:lvl3pPr marL="914400" algn="l" defTabSz="914400" rtl="0" eaLnBrk="1" latinLnBrk="0" hangingPunct="1">
                        <a:defRPr sz="1800" kern="1200">
                          <a:solidFill>
                            <a:schemeClr val="tx1"/>
                          </a:solidFill>
                          <a:latin typeface="Lucida Sans Unicode"/>
                        </a:defRPr>
                      </a:lvl3pPr>
                      <a:lvl4pPr marL="1371600" algn="l" defTabSz="914400" rtl="0" eaLnBrk="1" latinLnBrk="0" hangingPunct="1">
                        <a:defRPr sz="1800" kern="1200">
                          <a:solidFill>
                            <a:schemeClr val="tx1"/>
                          </a:solidFill>
                          <a:latin typeface="Lucida Sans Unicode"/>
                        </a:defRPr>
                      </a:lvl4pPr>
                      <a:lvl5pPr marL="1828800" algn="l" defTabSz="914400" rtl="0" eaLnBrk="1" latinLnBrk="0" hangingPunct="1">
                        <a:defRPr sz="1800" kern="1200">
                          <a:solidFill>
                            <a:schemeClr val="tx1"/>
                          </a:solidFill>
                          <a:latin typeface="Lucida Sans Unicode"/>
                        </a:defRPr>
                      </a:lvl5pPr>
                      <a:lvl6pPr marL="2286000" algn="l" defTabSz="914400" rtl="0" eaLnBrk="1" latinLnBrk="0" hangingPunct="1">
                        <a:defRPr sz="1800" kern="1200">
                          <a:solidFill>
                            <a:schemeClr val="tx1"/>
                          </a:solidFill>
                          <a:latin typeface="Lucida Sans Unicode"/>
                        </a:defRPr>
                      </a:lvl6pPr>
                      <a:lvl7pPr marL="2743200" algn="l" defTabSz="914400" rtl="0" eaLnBrk="1" latinLnBrk="0" hangingPunct="1">
                        <a:defRPr sz="1800" kern="1200">
                          <a:solidFill>
                            <a:schemeClr val="tx1"/>
                          </a:solidFill>
                          <a:latin typeface="Lucida Sans Unicode"/>
                        </a:defRPr>
                      </a:lvl7pPr>
                      <a:lvl8pPr marL="3200400" algn="l" defTabSz="914400" rtl="0" eaLnBrk="1" latinLnBrk="0" hangingPunct="1">
                        <a:defRPr sz="1800" kern="1200">
                          <a:solidFill>
                            <a:schemeClr val="tx1"/>
                          </a:solidFill>
                          <a:latin typeface="Lucida Sans Unicode"/>
                        </a:defRPr>
                      </a:lvl8pPr>
                      <a:lvl9pPr marL="3657600" algn="l" defTabSz="914400" rtl="0" eaLnBrk="1" latinLnBrk="0" hangingPunct="1">
                        <a:defRPr sz="1800" kern="1200">
                          <a:solidFill>
                            <a:schemeClr val="tx1"/>
                          </a:solidFill>
                          <a:latin typeface="Lucida Sans Unicode"/>
                        </a:defRPr>
                      </a:lvl9pPr>
                    </a:lstStyle>
                    <a:p>
                      <a:pPr algn="ctr"/>
                      <a:r>
                        <a:rPr lang="zh-CN" altLang="en-US" sz="2400" b="1" dirty="0">
                          <a:solidFill>
                            <a:srgbClr val="FFC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新增成员</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bl>
          </a:graphicData>
        </a:graphic>
      </p:graphicFrame>
      <p:sp>
        <p:nvSpPr>
          <p:cNvPr id="22" name="右大括号 21"/>
          <p:cNvSpPr/>
          <p:nvPr/>
        </p:nvSpPr>
        <p:spPr>
          <a:xfrm>
            <a:off x="3292500" y="1891432"/>
            <a:ext cx="72008" cy="1440160"/>
          </a:xfrm>
          <a:prstGeom prst="righ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w="0">
                <a:solidFill>
                  <a:sysClr val="windowText" lastClr="000000"/>
                </a:solidFill>
              </a:ln>
              <a:solidFill>
                <a:srgbClr val="2DA2BF"/>
              </a:solidFill>
              <a:effectLst>
                <a:outerShdw blurRad="38100" dist="25400" dir="5400000" algn="ctr" rotWithShape="0">
                  <a:srgbClr val="6E747A">
                    <a:alpha val="43000"/>
                  </a:srgbClr>
                </a:outerShdw>
              </a:effectLst>
              <a:uLnTx/>
              <a:uFillTx/>
              <a:latin typeface="Lucida Sans Unicode"/>
              <a:ea typeface="黑体"/>
              <a:cs typeface="+mn-cs"/>
            </a:endParaRPr>
          </a:p>
        </p:txBody>
      </p:sp>
      <p:sp>
        <p:nvSpPr>
          <p:cNvPr id="23" name="左大括号 22"/>
          <p:cNvSpPr/>
          <p:nvPr/>
        </p:nvSpPr>
        <p:spPr>
          <a:xfrm>
            <a:off x="5747714" y="1876934"/>
            <a:ext cx="55320" cy="1440160"/>
          </a:xfrm>
          <a:prstGeom prst="leftBrace">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ucida Sans Unicode"/>
              <a:ea typeface="黑体"/>
              <a:cs typeface="+mn-cs"/>
            </a:endParaRPr>
          </a:p>
        </p:txBody>
      </p:sp>
      <p:cxnSp>
        <p:nvCxnSpPr>
          <p:cNvPr id="24" name="直接箭头连接符 23"/>
          <p:cNvCxnSpPr/>
          <p:nvPr/>
        </p:nvCxnSpPr>
        <p:spPr>
          <a:xfrm flipH="1">
            <a:off x="3580532" y="2594259"/>
            <a:ext cx="1872208" cy="0"/>
          </a:xfrm>
          <a:prstGeom prst="straightConnector1">
            <a:avLst/>
          </a:prstGeom>
          <a:noFill/>
          <a:ln w="19050" cap="flat" cmpd="sng" algn="ctr">
            <a:solidFill>
              <a:sysClr val="windowText" lastClr="000000"/>
            </a:solidFill>
            <a:prstDash val="solid"/>
            <a:tailEnd type="triangle"/>
          </a:ln>
          <a:effectLst/>
        </p:spPr>
      </p:cxnSp>
      <p:sp>
        <p:nvSpPr>
          <p:cNvPr id="25" name="文本框 12"/>
          <p:cNvSpPr txBox="1"/>
          <p:nvPr/>
        </p:nvSpPr>
        <p:spPr>
          <a:xfrm>
            <a:off x="3594100" y="2107456"/>
            <a:ext cx="1642616" cy="400110"/>
          </a:xfrm>
          <a:prstGeom prst="rect">
            <a:avLst/>
          </a:prstGeom>
          <a:noFill/>
        </p:spPr>
        <p:txBody>
          <a:bodyPr wrap="square" rtlCol="0">
            <a:spAutoFit/>
          </a:bodyPr>
          <a:lstStyle/>
          <a:p>
            <a:r>
              <a:rPr lang="en-US" altLang="zh-CN" sz="2000" b="1" dirty="0">
                <a:latin typeface="宋体" panose="02010600030101010101" pitchFamily="2" charset="-122"/>
                <a:ea typeface="宋体" panose="02010600030101010101" pitchFamily="2" charset="-122"/>
              </a:rPr>
              <a:t>private</a:t>
            </a:r>
            <a:r>
              <a:rPr lang="zh-CN" altLang="en-US" sz="2000" b="1" dirty="0">
                <a:latin typeface="宋体" panose="02010600030101010101" pitchFamily="2" charset="-122"/>
                <a:ea typeface="宋体" panose="02010600030101010101" pitchFamily="2" charset="-122"/>
              </a:rPr>
              <a:t>派生</a:t>
            </a:r>
          </a:p>
        </p:txBody>
      </p:sp>
      <p:sp>
        <p:nvSpPr>
          <p:cNvPr id="26" name="Rectangle 77"/>
          <p:cNvSpPr>
            <a:spLocks noChangeArrowheads="1"/>
          </p:cNvSpPr>
          <p:nvPr/>
        </p:nvSpPr>
        <p:spPr bwMode="auto">
          <a:xfrm>
            <a:off x="1128700" y="5403231"/>
            <a:ext cx="7507300" cy="9725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400050" lvl="2" indent="0">
              <a:lnSpc>
                <a:spcPct val="110000"/>
              </a:lnSpc>
              <a:spcBef>
                <a:spcPct val="0"/>
              </a:spcBef>
              <a:buClrTx/>
              <a:buFont typeface="Wingdings" pitchFamily="2" charset="2"/>
              <a:buChar char="p"/>
            </a:pPr>
            <a:r>
              <a:rPr lang="zh-CN" altLang="en-US" sz="2800" dirty="0">
                <a:solidFill>
                  <a:srgbClr val="000000"/>
                </a:solidFill>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sz="2800" dirty="0">
                <a:solidFill>
                  <a:srgbClr val="000000"/>
                </a:solidFill>
                <a:ea typeface="宋体" panose="02010600030101010101" pitchFamily="2" charset="-122"/>
              </a:rPr>
              <a:t>：</a:t>
            </a:r>
            <a:endParaRPr lang="en-US" altLang="zh-CN" sz="2800" dirty="0">
              <a:solidFill>
                <a:srgbClr val="000000"/>
              </a:solidFill>
              <a:ea typeface="宋体" panose="02010600030101010101" pitchFamily="2" charset="-122"/>
            </a:endParaRPr>
          </a:p>
          <a:p>
            <a:pPr marL="857250" lvl="3" indent="0">
              <a:lnSpc>
                <a:spcPct val="110000"/>
              </a:lnSpc>
              <a:spcBef>
                <a:spcPct val="0"/>
              </a:spcBef>
              <a:buClrTx/>
              <a:buFont typeface="Wingdings" pitchFamily="2" charset="2"/>
              <a:buChar char="Ø"/>
            </a:pPr>
            <a:r>
              <a:rPr lang="zh-CN" altLang="en-US" sz="2400" dirty="0">
                <a:solidFill>
                  <a:srgbClr val="000000"/>
                </a:solidFill>
                <a:ea typeface="宋体" panose="02010600030101010101" pitchFamily="2" charset="-122"/>
              </a:rPr>
              <a:t> 访问</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公有成员</a:t>
            </a:r>
          </a:p>
        </p:txBody>
      </p:sp>
      <p:sp>
        <p:nvSpPr>
          <p:cNvPr id="11" name="Rectangle 72">
            <a:extLst>
              <a:ext uri="{FF2B5EF4-FFF2-40B4-BE49-F238E27FC236}">
                <a16:creationId xmlns="" xmlns:a16="http://schemas.microsoft.com/office/drawing/2014/main" id="{F294DB57-CE17-460F-9527-82A6BC1BD7FD}"/>
              </a:ext>
            </a:extLst>
          </p:cNvPr>
          <p:cNvSpPr>
            <a:spLocks noGrp="1" noChangeArrowheads="1"/>
          </p:cNvSpPr>
          <p:nvPr>
            <p:ph type="title"/>
          </p:nvPr>
        </p:nvSpPr>
        <p:spPr>
          <a:xfrm>
            <a:off x="1055688" y="65088"/>
            <a:ext cx="7958137" cy="1011237"/>
          </a:xfrm>
        </p:spPr>
        <p:txBody>
          <a:bodyPr/>
          <a:lstStyle/>
          <a:p>
            <a:pPr eaLnBrk="1" hangingPunct="1"/>
            <a:r>
              <a:rPr lang="en-US" altLang="zh-CN" sz="3600" dirty="0">
                <a:latin typeface="宋体" panose="02010600030101010101" pitchFamily="2" charset="-122"/>
                <a:ea typeface="宋体" panose="02010600030101010101" pitchFamily="2" charset="-122"/>
              </a:rPr>
              <a:t>3.</a:t>
            </a:r>
            <a:r>
              <a:rPr lang="zh-CN" altLang="en-US" sz="3600" dirty="0">
                <a:latin typeface="宋体" panose="02010600030101010101" pitchFamily="2" charset="-122"/>
                <a:ea typeface="宋体" panose="02010600030101010101" pitchFamily="2" charset="-122"/>
              </a:rPr>
              <a:t>私有继承</a:t>
            </a:r>
            <a:endParaRPr lang="en-US" altLang="zh-CN" sz="36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044000"/>
            <a:ext cx="7519706"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lvl="1" indent="-514350">
              <a:lnSpc>
                <a:spcPct val="110000"/>
              </a:lnSpc>
              <a:spcBef>
                <a:spcPct val="0"/>
              </a:spcBef>
              <a:buClrTx/>
              <a:buSzTx/>
              <a:buNone/>
            </a:pPr>
            <a:r>
              <a:rPr lang="en-US" altLang="zh-CN" sz="2800" dirty="0">
                <a:solidFill>
                  <a:schemeClr val="tx1"/>
                </a:solidFill>
                <a:ea typeface="宋体" panose="02010600030101010101" pitchFamily="2" charset="-122"/>
              </a:rPr>
              <a:t>2.  </a:t>
            </a:r>
            <a:r>
              <a:rPr lang="zh-CN" altLang="en-US" dirty="0">
                <a:solidFill>
                  <a:schemeClr val="tx1"/>
                </a:solidFill>
                <a:ea typeface="宋体" panose="02010600030101010101" pitchFamily="2" charset="-122"/>
              </a:rPr>
              <a:t>函数模板中的某些</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形式参数</a:t>
            </a:r>
            <a:r>
              <a:rPr lang="zh-CN" altLang="en-US" dirty="0">
                <a:solidFill>
                  <a:schemeClr val="tx1"/>
                </a:solidFill>
                <a:ea typeface="宋体" panose="02010600030101010101" pitchFamily="2" charset="-122"/>
              </a:rPr>
              <a:t>，在后面的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函数参数列表</a:t>
            </a:r>
            <a:r>
              <a:rPr lang="zh-CN" altLang="en-US" dirty="0">
                <a:solidFill>
                  <a:schemeClr val="tx1"/>
                </a:solidFill>
                <a:ea typeface="宋体" panose="02010600030101010101" pitchFamily="2" charset="-122"/>
              </a:rPr>
              <a:t>中没有被用到。</a:t>
            </a:r>
          </a:p>
        </p:txBody>
      </p:sp>
      <p:sp>
        <p:nvSpPr>
          <p:cNvPr id="5" name="Rectangle 6"/>
          <p:cNvSpPr>
            <a:spLocks noChangeArrowheads="1"/>
          </p:cNvSpPr>
          <p:nvPr/>
        </p:nvSpPr>
        <p:spPr bwMode="auto">
          <a:xfrm>
            <a:off x="1790700" y="2189600"/>
            <a:ext cx="4344286" cy="1938992"/>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zh-CN" altLang="en-US" sz="2400" dirty="0">
                <a:effectLst>
                  <a:outerShdw blurRad="38100" dist="38100" dir="2700000" algn="tl">
                    <a:srgbClr val="000000">
                      <a:alpha val="43137"/>
                    </a:srgbClr>
                  </a:outerShdw>
                </a:effectLst>
              </a:rPr>
              <a:t>例：</a:t>
            </a:r>
            <a:r>
              <a:rPr lang="en-US" altLang="zh-CN" sz="2400" dirty="0">
                <a:effectLst>
                  <a:outerShdw blurRad="38100" dist="38100" dir="2700000" algn="tl">
                    <a:srgbClr val="000000">
                      <a:alpha val="43137"/>
                    </a:srgbClr>
                  </a:outerShdw>
                </a:effectLst>
              </a:rPr>
              <a:t>template&lt;</a:t>
            </a:r>
            <a:r>
              <a:rPr lang="en-US" altLang="zh-CN" sz="2400" dirty="0">
                <a:solidFill>
                  <a:srgbClr val="C00000"/>
                </a:solidFill>
                <a:effectLst>
                  <a:outerShdw blurRad="38100" dist="38100" dir="2700000" algn="tl">
                    <a:srgbClr val="000000">
                      <a:alpha val="43137"/>
                    </a:srgbClr>
                  </a:outerShdw>
                </a:effectLst>
              </a:rPr>
              <a:t>class TYPE</a:t>
            </a:r>
            <a:r>
              <a:rPr lang="en-US" altLang="zh-CN" sz="2400" dirty="0">
                <a:effectLst>
                  <a:outerShdw blurRad="38100" dist="38100" dir="2700000" algn="tl">
                    <a:srgbClr val="000000">
                      <a:alpha val="43137"/>
                    </a:srgbClr>
                  </a:outerShdw>
                </a:effectLst>
              </a:rPr>
              <a:t>&gt;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C00000"/>
                </a:solidFill>
                <a:effectLst>
                  <a:outerShdw blurRad="38100" dist="38100" dir="2700000" algn="tl">
                    <a:srgbClr val="000000">
                      <a:alpha val="43137"/>
                    </a:srgbClr>
                  </a:outerShdw>
                </a:effectLst>
              </a:rPr>
              <a:t>TYPE*</a:t>
            </a: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func</a:t>
            </a:r>
            <a:r>
              <a:rPr lang="en-US" altLang="zh-CN" sz="2400" dirty="0">
                <a:effectLst>
                  <a:outerShdw blurRad="38100" dist="38100" dir="2700000" algn="tl">
                    <a:srgbClr val="000000">
                      <a:alpha val="43137"/>
                    </a:srgbClr>
                  </a:outerShdw>
                </a:effectLst>
              </a:rPr>
              <a:t>( ){...}</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        </a:t>
            </a: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p>
          <a:p>
            <a:pPr eaLnBrk="1" hangingPunct="1">
              <a:buNone/>
            </a:pPr>
            <a:r>
              <a:rPr lang="en-US" altLang="zh-CN" sz="2400" dirty="0">
                <a:effectLst>
                  <a:outerShdw blurRad="38100" dist="38100" dir="2700000" algn="tl">
                    <a:srgbClr val="000000">
                      <a:alpha val="43137"/>
                    </a:srgbClr>
                  </a:outerShdw>
                </a:effectLst>
              </a:rPr>
              <a:t>       {   char* s = </a:t>
            </a:r>
            <a:r>
              <a:rPr lang="en-US" altLang="zh-CN" sz="2400" dirty="0" err="1">
                <a:solidFill>
                  <a:srgbClr val="0070C0"/>
                </a:solidFill>
                <a:effectLst>
                  <a:outerShdw blurRad="38100" dist="38100" dir="2700000" algn="tl">
                    <a:srgbClr val="000000">
                      <a:alpha val="43137"/>
                    </a:srgbClr>
                  </a:outerShdw>
                </a:effectLst>
              </a:rPr>
              <a:t>func</a:t>
            </a:r>
            <a:r>
              <a:rPr lang="en-US" altLang="zh-CN" sz="2400" dirty="0">
                <a:effectLst>
                  <a:outerShdw blurRad="38100" dist="38100" dir="2700000" algn="tl">
                    <a:srgbClr val="000000">
                      <a:alpha val="43137"/>
                    </a:srgbClr>
                  </a:outerShdw>
                </a:effectLst>
              </a:rPr>
              <a:t>(); }</a:t>
            </a:r>
            <a:endParaRPr lang="fr-FR" altLang="zh-CN" sz="2400" dirty="0">
              <a:effectLst>
                <a:outerShdw blurRad="38100" dist="38100" dir="2700000" algn="tl">
                  <a:srgbClr val="000000">
                    <a:alpha val="43137"/>
                  </a:srgbClr>
                </a:outerShdw>
              </a:effectLst>
            </a:endParaRPr>
          </a:p>
        </p:txBody>
      </p:sp>
      <p:sp>
        <p:nvSpPr>
          <p:cNvPr id="8" name="Text Box 36"/>
          <p:cNvSpPr txBox="1">
            <a:spLocks noChangeArrowheads="1"/>
          </p:cNvSpPr>
          <p:nvPr/>
        </p:nvSpPr>
        <p:spPr bwMode="auto">
          <a:xfrm>
            <a:off x="1565031" y="4909683"/>
            <a:ext cx="7032869" cy="1421928"/>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C00000"/>
                </a:solidFill>
                <a:effectLst>
                  <a:outerShdw blurRad="38100" dist="38100" dir="2700000" algn="tl">
                    <a:srgbClr val="000000">
                      <a:alpha val="43137"/>
                    </a:srgbClr>
                  </a:outerShdw>
                </a:effectLst>
                <a:latin typeface="Times New Roman" pitchFamily="18" charset="0"/>
              </a:rPr>
              <a:t>问题解析</a:t>
            </a:r>
            <a:r>
              <a:rPr lang="zh-CN" altLang="en-US" sz="2400" dirty="0">
                <a:solidFill>
                  <a:srgbClr val="000000"/>
                </a:solidFill>
                <a:effectLst>
                  <a:outerShdw blurRad="38100" dist="38100" dir="2700000" algn="tl">
                    <a:srgbClr val="000000">
                      <a:alpha val="43137"/>
                    </a:srgbClr>
                  </a:outerShdw>
                </a:effectLst>
                <a:latin typeface="Times New Roman" pitchFamily="18" charset="0"/>
              </a:rPr>
              <a:t>：</a:t>
            </a:r>
            <a:r>
              <a:rPr lang="zh-CN" altLang="en-US" sz="2400" dirty="0">
                <a:solidFill>
                  <a:srgbClr val="000000"/>
                </a:solidFill>
                <a:latin typeface="Times New Roman" pitchFamily="18" charset="0"/>
              </a:rPr>
              <a:t>尽管</a:t>
            </a:r>
            <a:r>
              <a:rPr lang="en-US" altLang="zh-CN" sz="2400" dirty="0" err="1">
                <a:solidFill>
                  <a:srgbClr val="000000"/>
                </a:solidFill>
                <a:latin typeface="Times New Roman" pitchFamily="18" charset="0"/>
              </a:rPr>
              <a:t>func</a:t>
            </a:r>
            <a:r>
              <a:rPr lang="en-US" altLang="zh-CN" sz="2400" dirty="0">
                <a:solidFill>
                  <a:srgbClr val="000000"/>
                </a:solidFill>
                <a:latin typeface="Times New Roman" pitchFamily="18" charset="0"/>
              </a:rPr>
              <a:t>( )</a:t>
            </a:r>
            <a:r>
              <a:rPr lang="zh-CN" altLang="en-US" sz="2400" dirty="0">
                <a:solidFill>
                  <a:srgbClr val="000000"/>
                </a:solidFill>
                <a:latin typeface="Times New Roman" pitchFamily="18" charset="0"/>
              </a:rPr>
              <a:t>的返回值用到了模板形参</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TYPE</a:t>
            </a:r>
            <a:r>
              <a:rPr lang="zh-CN" altLang="en-US" sz="2400" dirty="0">
                <a:solidFill>
                  <a:srgbClr val="000000"/>
                </a:solidFill>
                <a:latin typeface="Times New Roman" pitchFamily="18" charset="0"/>
              </a:rPr>
              <a:t>，但函数的</a:t>
            </a:r>
            <a:r>
              <a:rPr lang="zh-CN" altLang="en-US" sz="2400" dirty="0">
                <a:solidFill>
                  <a:srgbClr val="C00000"/>
                </a:solidFill>
                <a:effectLst>
                  <a:outerShdw blurRad="38100" dist="38100" dir="2700000" algn="tl">
                    <a:srgbClr val="000000">
                      <a:alpha val="43137"/>
                    </a:srgbClr>
                  </a:outerShdw>
                </a:effectLst>
                <a:latin typeface="Times New Roman" pitchFamily="18" charset="0"/>
              </a:rPr>
              <a:t>参数表</a:t>
            </a:r>
            <a:r>
              <a:rPr lang="zh-CN" altLang="en-US" sz="2400" dirty="0">
                <a:latin typeface="Times New Roman" pitchFamily="18" charset="0"/>
              </a:rPr>
              <a:t>中</a:t>
            </a:r>
            <a:r>
              <a:rPr lang="zh-CN" altLang="en-US" sz="2400" dirty="0">
                <a:solidFill>
                  <a:srgbClr val="000000"/>
                </a:solidFill>
                <a:latin typeface="Times New Roman" pitchFamily="18" charset="0"/>
              </a:rPr>
              <a:t>没有用到这个模板形参。</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在调用</a:t>
            </a:r>
            <a:r>
              <a:rPr lang="en-US" altLang="zh-CN" sz="2400" dirty="0" err="1">
                <a:solidFill>
                  <a:srgbClr val="000000"/>
                </a:solidFill>
                <a:latin typeface="Times New Roman" pitchFamily="18" charset="0"/>
              </a:rPr>
              <a:t>func</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时，编译器无法根据实参确定究竟应</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zh-CN" altLang="en-US" sz="2400" dirty="0">
                <a:solidFill>
                  <a:srgbClr val="000000"/>
                </a:solidFill>
                <a:latin typeface="Times New Roman" pitchFamily="18" charset="0"/>
              </a:rPr>
              <a:t>该用什么具体的类型来代替模板参数</a:t>
            </a:r>
            <a:r>
              <a:rPr lang="en-US" altLang="zh-CN" sz="2400" dirty="0">
                <a:solidFill>
                  <a:srgbClr val="000000"/>
                </a:solidFill>
                <a:latin typeface="Times New Roman" pitchFamily="18" charset="0"/>
              </a:rPr>
              <a:t>TYPE</a:t>
            </a:r>
            <a:r>
              <a:rPr lang="zh-CN" altLang="en-US" sz="2400" dirty="0">
                <a:solidFill>
                  <a:srgbClr val="0000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out)">
                                      <p:cBhvr>
                                        <p:cTn id="15" dur="500"/>
                                        <p:tgtEl>
                                          <p:spTgt spid="8"/>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P spid="8"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87730"/>
            <a:ext cx="781535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在设计一个类时，将</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数据类型</a:t>
            </a:r>
            <a:r>
              <a:rPr lang="zh-CN" altLang="en-US" sz="2800" dirty="0">
                <a:solidFill>
                  <a:schemeClr val="tx1"/>
                </a:solidFill>
                <a:ea typeface="宋体" panose="02010600030101010101" pitchFamily="2" charset="-122"/>
              </a:rPr>
              <a:t>作为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类的参数</a:t>
            </a:r>
            <a:r>
              <a:rPr lang="zh-CN" altLang="en-US" sz="2800" dirty="0">
                <a:solidFill>
                  <a:schemeClr val="tx1"/>
                </a:solidFill>
                <a:ea typeface="宋体" panose="02010600030101010101" pitchFamily="2" charset="-122"/>
              </a:rPr>
              <a:t>。</a:t>
            </a:r>
            <a:endParaRPr lang="zh-CN" altLang="en-US" sz="2400" dirty="0">
              <a:solidFill>
                <a:schemeClr val="tx1"/>
              </a:solidFill>
              <a:ea typeface="宋体" panose="02010600030101010101" pitchFamily="2" charset="-122"/>
            </a:endParaRP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类模板的含义</a:t>
            </a:r>
          </a:p>
          <a:p>
            <a:pPr marL="0" indent="0" eaLnBrk="1" hangingPunct="1">
              <a:buClr>
                <a:schemeClr val="accent2"/>
              </a:buClr>
              <a:buNone/>
            </a:pPr>
            <a:endParaRPr lang="en-US" altLang="zh-CN" sz="3000" dirty="0">
              <a:ea typeface="宋体" panose="02010600030101010101" pitchFamily="2" charset="-122"/>
            </a:endParaRPr>
          </a:p>
        </p:txBody>
      </p:sp>
      <p:sp>
        <p:nvSpPr>
          <p:cNvPr id="9" name="Rectangle 77"/>
          <p:cNvSpPr>
            <a:spLocks noChangeArrowheads="1"/>
          </p:cNvSpPr>
          <p:nvPr/>
        </p:nvSpPr>
        <p:spPr bwMode="auto">
          <a:xfrm>
            <a:off x="1116000" y="2268000"/>
            <a:ext cx="7748306"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作为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参数的类型</a:t>
            </a:r>
            <a:r>
              <a:rPr lang="zh-CN" altLang="en-US" sz="2800" dirty="0">
                <a:solidFill>
                  <a:schemeClr val="tx1"/>
                </a:solidFill>
                <a:ea typeface="宋体" panose="02010600030101010101" pitchFamily="2" charset="-122"/>
              </a:rPr>
              <a:t>可以是</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语言提供的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基本数</a:t>
            </a:r>
            <a:endPar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据类型</a:t>
            </a:r>
            <a:r>
              <a:rPr lang="zh-CN" altLang="en-US" sz="2800" dirty="0">
                <a:solidFill>
                  <a:schemeClr val="tx1"/>
                </a:solidFill>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复合数据类型</a:t>
            </a:r>
            <a:r>
              <a:rPr lang="zh-CN" altLang="en-US" sz="2800" dirty="0">
                <a:solidFill>
                  <a:schemeClr val="tx1"/>
                </a:solidFill>
                <a:ea typeface="宋体" panose="02010600030101010101" pitchFamily="2" charset="-122"/>
              </a:rPr>
              <a:t>，也可以是程序自定义</a:t>
            </a:r>
            <a:endParaRPr lang="en-US" altLang="zh-CN" sz="2800" dirty="0">
              <a:solidFill>
                <a:schemeClr val="tx1"/>
              </a:solidFill>
              <a:ea typeface="宋体" panose="02010600030101010101" pitchFamily="2" charset="-122"/>
            </a:endParaRPr>
          </a:p>
          <a:p>
            <a:pPr>
              <a:lnSpc>
                <a:spcPct val="110000"/>
              </a:lnSpc>
              <a:spcBef>
                <a:spcPct val="0"/>
              </a:spcBef>
              <a:buSzTx/>
              <a:buNone/>
            </a:pP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的</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类类型</a:t>
            </a:r>
            <a:r>
              <a:rPr lang="zh-CN" altLang="en-US" sz="2800" dirty="0">
                <a:solidFill>
                  <a:schemeClr val="tx1"/>
                </a:solidFill>
                <a:ea typeface="宋体" panose="02010600030101010101" pitchFamily="2" charset="-122"/>
              </a:rPr>
              <a:t>。</a:t>
            </a:r>
          </a:p>
        </p:txBody>
      </p:sp>
      <p:sp>
        <p:nvSpPr>
          <p:cNvPr id="5" name="Text Box 6">
            <a:extLst>
              <a:ext uri="{FF2B5EF4-FFF2-40B4-BE49-F238E27FC236}">
                <a16:creationId xmlns="" xmlns:a16="http://schemas.microsoft.com/office/drawing/2014/main" id="{1FBB7ECD-B225-4EB2-BC6D-876578A83A02}"/>
              </a:ext>
            </a:extLst>
          </p:cNvPr>
          <p:cNvSpPr txBox="1">
            <a:spLocks noChangeArrowheads="1"/>
          </p:cNvSpPr>
          <p:nvPr/>
        </p:nvSpPr>
        <p:spPr bwMode="auto">
          <a:xfrm>
            <a:off x="1101232" y="211905"/>
            <a:ext cx="7572867" cy="710387"/>
          </a:xfrm>
          <a:prstGeom prst="rect">
            <a:avLst/>
          </a:prstGeom>
          <a:noFill/>
          <a:ln w="9525">
            <a:noFill/>
            <a:miter lim="800000"/>
            <a:headEnd/>
            <a:tailEnd/>
          </a:ln>
        </p:spPr>
        <p:txBody>
          <a:bodyPr wrap="square">
            <a:spAutoFit/>
          </a:bodyPr>
          <a:lstStyle/>
          <a:p>
            <a:pPr eaLnBrk="1" hangingPunct="1">
              <a:lnSpc>
                <a:spcPct val="130000"/>
              </a:lnSpc>
              <a:spcBef>
                <a:spcPct val="50000"/>
              </a:spcBef>
            </a:pPr>
            <a:r>
              <a:rPr lang="zh-CN" altLang="en-US" sz="3600" dirty="0">
                <a:solidFill>
                  <a:schemeClr val="tx2"/>
                </a:solidFill>
                <a:latin typeface="宋体" pitchFamily="2" charset="-122"/>
                <a:ea typeface="宋体" pitchFamily="2" charset="-122"/>
              </a:rPr>
              <a:t>三、类模板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260000" y="1800000"/>
            <a:ext cx="7527362" cy="24638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template &lt;class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模板参数</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模板参数</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类名字 </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 </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p>
        </p:txBody>
      </p:sp>
      <p:sp>
        <p:nvSpPr>
          <p:cNvPr id="6"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类模板的定义形式</a:t>
            </a:r>
          </a:p>
        </p:txBody>
      </p:sp>
      <p:sp>
        <p:nvSpPr>
          <p:cNvPr id="10" name="Rectangle 77"/>
          <p:cNvSpPr>
            <a:spLocks noChangeArrowheads="1"/>
          </p:cNvSpPr>
          <p:nvPr/>
        </p:nvSpPr>
        <p:spPr bwMode="auto">
          <a:xfrm>
            <a:off x="1116000" y="4443400"/>
            <a:ext cx="7400679" cy="198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其中，用尖括号括起来的是</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模板形式参数表</a:t>
            </a:r>
            <a:r>
              <a:rPr lang="zh-CN" altLang="en-US" sz="2800" dirty="0">
                <a:solidFill>
                  <a:schemeClr val="tx1"/>
                </a:solidFill>
                <a:ea typeface="宋体" panose="02010600030101010101" pitchFamily="2" charset="-122"/>
              </a:rPr>
              <a:t>，它列出了类模板的每个模板形式参数，多个模板形式参数之间用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逗号</a:t>
            </a:r>
            <a:r>
              <a:rPr lang="zh-CN" altLang="en-US" sz="2800" dirty="0">
                <a:solidFill>
                  <a:schemeClr val="tx1"/>
                </a:solidFill>
                <a:ea typeface="宋体" panose="02010600030101010101" pitchFamily="2" charset="-122"/>
              </a:rPr>
              <a:t>分隔开。每一个模板参数由保留字</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class</a:t>
            </a:r>
            <a:r>
              <a:rPr lang="zh-CN" altLang="en-US" sz="2800" dirty="0">
                <a:solidFill>
                  <a:schemeClr val="tx1"/>
                </a:solidFill>
                <a:ea typeface="宋体" panose="02010600030101010101" pitchFamily="2" charset="-122"/>
              </a:rPr>
              <a:t>引入。</a:t>
            </a:r>
          </a:p>
        </p:txBody>
      </p:sp>
      <p:sp>
        <p:nvSpPr>
          <p:cNvPr id="9" name="Rectangle 77"/>
          <p:cNvSpPr>
            <a:spLocks noChangeArrowheads="1"/>
          </p:cNvSpPr>
          <p:nvPr/>
        </p:nvSpPr>
        <p:spPr bwMode="auto">
          <a:xfrm>
            <a:off x="1116000" y="1116000"/>
            <a:ext cx="7400679" cy="529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声明格式为：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272700" y="1304700"/>
            <a:ext cx="6340212" cy="24638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template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模板形参表</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返回类型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类型名表</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&gt;::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函数名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成员函数体</a:t>
            </a: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6"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类模板成员函数在类外定义的格式为：</a:t>
            </a:r>
          </a:p>
        </p:txBody>
      </p:sp>
      <p:sp>
        <p:nvSpPr>
          <p:cNvPr id="8" name="Text Box 36"/>
          <p:cNvSpPr txBox="1">
            <a:spLocks noChangeArrowheads="1"/>
          </p:cNvSpPr>
          <p:nvPr/>
        </p:nvSpPr>
        <p:spPr bwMode="auto">
          <a:xfrm>
            <a:off x="1313595" y="4322870"/>
            <a:ext cx="6763605" cy="8679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C00000"/>
                </a:solidFill>
                <a:effectLst>
                  <a:outerShdw blurRad="38100" dist="38100" dir="2700000" algn="tl">
                    <a:srgbClr val="000000">
                      <a:alpha val="43137"/>
                    </a:srgbClr>
                  </a:outerShdw>
                </a:effectLst>
                <a:latin typeface="Times New Roman" pitchFamily="18" charset="0"/>
              </a:rPr>
              <a:t>注意</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每一个成员函数在类外实现，第一句</a:t>
            </a:r>
            <a:endParaRPr lang="en-US" altLang="zh-CN" sz="2800" dirty="0">
              <a:solidFill>
                <a:srgbClr val="000000"/>
              </a:solidFill>
              <a:latin typeface="Times New Roman" pitchFamily="18" charset="0"/>
            </a:endParaRPr>
          </a:p>
          <a:p>
            <a:pPr marL="342900" indent="-342900" eaLnBrk="1" hangingPunct="1">
              <a:lnSpc>
                <a:spcPct val="90000"/>
              </a:lnSpc>
              <a:buClr>
                <a:srgbClr val="FF5050"/>
              </a:buClr>
            </a:pPr>
            <a:r>
              <a:rPr lang="zh-CN" altLang="en-US" sz="2800" dirty="0">
                <a:solidFill>
                  <a:srgbClr val="000000"/>
                </a:solidFill>
                <a:latin typeface="Times New Roman" pitchFamily="18" charset="0"/>
              </a:rPr>
              <a:t>都是</a:t>
            </a:r>
            <a:r>
              <a:rPr lang="en-US" altLang="zh-CN" sz="2800" dirty="0">
                <a:solidFill>
                  <a:srgbClr val="000000"/>
                </a:solidFill>
                <a:effectLst>
                  <a:outerShdw blurRad="38100" dist="38100" dir="2700000" algn="tl">
                    <a:srgbClr val="000000">
                      <a:alpha val="43137"/>
                    </a:srgbClr>
                  </a:outerShdw>
                </a:effectLst>
                <a:latin typeface="Times New Roman" pitchFamily="18" charset="0"/>
              </a:rPr>
              <a:t>template &lt;</a:t>
            </a:r>
            <a:r>
              <a:rPr lang="zh-CN" altLang="en-US" sz="2800" dirty="0">
                <a:solidFill>
                  <a:srgbClr val="000000"/>
                </a:solidFill>
                <a:effectLst>
                  <a:outerShdw blurRad="38100" dist="38100" dir="2700000" algn="tl">
                    <a:srgbClr val="000000">
                      <a:alpha val="43137"/>
                    </a:srgbClr>
                  </a:outerShdw>
                </a:effectLst>
                <a:latin typeface="Times New Roman" pitchFamily="18" charset="0"/>
              </a:rPr>
              <a:t>模板形参表</a:t>
            </a:r>
            <a:r>
              <a:rPr lang="en-US" altLang="zh-CN" sz="2800" dirty="0">
                <a:solidFill>
                  <a:srgbClr val="000000"/>
                </a:solidFill>
                <a:effectLst>
                  <a:outerShdw blurRad="38100" dist="38100" dir="2700000" algn="tl">
                    <a:srgbClr val="000000">
                      <a:alpha val="43137"/>
                    </a:srgbClr>
                  </a:outerShdw>
                </a:effectLst>
                <a:latin typeface="Times New Roman" pitchFamily="18" charset="0"/>
              </a:rPr>
              <a:t>&gt;</a:t>
            </a:r>
            <a:endParaRPr lang="zh-CN" altLang="en-US" sz="2800" dirty="0">
              <a:solidFill>
                <a:srgbClr val="000000"/>
              </a:solidFill>
              <a:effectLst>
                <a:outerShdw blurRad="38100" dist="38100" dir="2700000" algn="tl">
                  <a:srgbClr val="000000">
                    <a:alpha val="43137"/>
                  </a:srgbClr>
                </a:outerShdw>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out)">
                                      <p:cBhvr>
                                        <p:cTn id="11" dur="500"/>
                                        <p:tgtEl>
                                          <p:spTgt spid="8"/>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92000"/>
            <a:ext cx="7634597" cy="9996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类模板中的模板参数尚未确定，故不能直接</a:t>
            </a:r>
            <a:endParaRPr lang="en-US" altLang="zh-CN" sz="2800" dirty="0">
              <a:solidFill>
                <a:schemeClr val="tx1"/>
              </a:solidFill>
              <a:ea typeface="宋体" panose="02010600030101010101" pitchFamily="2" charset="-122"/>
            </a:endParaRPr>
          </a:p>
          <a:p>
            <a:pPr>
              <a:lnSpc>
                <a:spcPct val="110000"/>
              </a:lnSpc>
              <a:spcBef>
                <a:spcPct val="0"/>
              </a:spcBef>
              <a:buSzTx/>
              <a:buNone/>
            </a:pP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利用类模板创建对象。 </a:t>
            </a:r>
          </a:p>
        </p:txBody>
      </p:sp>
      <p:sp>
        <p:nvSpPr>
          <p:cNvPr id="6" name="Rectangle 9"/>
          <p:cNvSpPr txBox="1">
            <a:spLocks noChangeArrowheads="1"/>
          </p:cNvSpPr>
          <p:nvPr/>
        </p:nvSpPr>
        <p:spPr bwMode="auto">
          <a:xfrm>
            <a:off x="1080000" y="1044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类模板实例化 </a:t>
            </a:r>
          </a:p>
          <a:p>
            <a:pPr marL="0" indent="0" eaLnBrk="1" hangingPunct="1">
              <a:buClr>
                <a:schemeClr val="accent2"/>
              </a:buClr>
              <a:buNone/>
            </a:pPr>
            <a:endParaRPr lang="en-US" altLang="zh-CN" sz="3000" dirty="0">
              <a:ea typeface="宋体" panose="02010600030101010101" pitchFamily="2" charset="-122"/>
            </a:endParaRPr>
          </a:p>
        </p:txBody>
      </p:sp>
      <p:sp>
        <p:nvSpPr>
          <p:cNvPr id="7" name="Rectangle 77"/>
          <p:cNvSpPr>
            <a:spLocks noChangeArrowheads="1"/>
          </p:cNvSpPr>
          <p:nvPr/>
        </p:nvSpPr>
        <p:spPr bwMode="auto">
          <a:xfrm>
            <a:off x="1116000" y="2772000"/>
            <a:ext cx="7634597" cy="9996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类模板</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实例化</a:t>
            </a:r>
            <a:r>
              <a:rPr lang="zh-CN" altLang="en-US" sz="2800" dirty="0">
                <a:solidFill>
                  <a:schemeClr val="tx1"/>
                </a:solidFill>
                <a:ea typeface="宋体" panose="02010600030101010101" pitchFamily="2" charset="-122"/>
              </a:rPr>
              <a:t>：用某一个</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具体的数据类型</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替</a:t>
            </a:r>
            <a:endPar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代</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类模板中的模板参数</a:t>
            </a:r>
            <a:r>
              <a:rPr lang="zh-CN" altLang="en-US" sz="2800" dirty="0">
                <a:solidFill>
                  <a:schemeClr val="tx1"/>
                </a:solidFill>
                <a:ea typeface="宋体" panose="02010600030101010101" pitchFamily="2" charset="-122"/>
              </a:rPr>
              <a:t>。</a:t>
            </a:r>
          </a:p>
        </p:txBody>
      </p:sp>
      <p:sp>
        <p:nvSpPr>
          <p:cNvPr id="8" name="Rectangle 77"/>
          <p:cNvSpPr>
            <a:spLocks noChangeArrowheads="1"/>
          </p:cNvSpPr>
          <p:nvPr/>
        </p:nvSpPr>
        <p:spPr bwMode="auto">
          <a:xfrm>
            <a:off x="1116000" y="3924000"/>
            <a:ext cx="7634597" cy="9996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a:solidFill>
                  <a:schemeClr val="tx1"/>
                </a:solidFill>
                <a:ea typeface="宋体" panose="02010600030101010101" pitchFamily="2" charset="-122"/>
              </a:rPr>
              <a:t> 类模板的一个实例称为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类模板对象</a:t>
            </a:r>
            <a:r>
              <a:rPr lang="en-US" altLang="zh-CN"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模板</a:t>
            </a:r>
            <a:endPar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类</a:t>
            </a:r>
            <a:r>
              <a:rPr lang="zh-CN" altLang="en-US" sz="2800" dirty="0">
                <a:solidFill>
                  <a:schemeClr val="tx1"/>
                </a:solidFill>
                <a:ea typeface="宋体" panose="02010600030101010101" pitchFamily="2" charset="-122"/>
              </a:rPr>
              <a:t>。</a:t>
            </a:r>
          </a:p>
        </p:txBody>
      </p:sp>
      <p:sp>
        <p:nvSpPr>
          <p:cNvPr id="9" name="Text Box 36"/>
          <p:cNvSpPr txBox="1">
            <a:spLocks noChangeArrowheads="1"/>
          </p:cNvSpPr>
          <p:nvPr/>
        </p:nvSpPr>
        <p:spPr bwMode="auto">
          <a:xfrm>
            <a:off x="1286540" y="5234612"/>
            <a:ext cx="7070651" cy="8679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类模板是抽象的类，而模板类是实例化了的</a:t>
            </a:r>
            <a:endParaRPr lang="en-US" altLang="zh-CN" sz="2800" dirty="0">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具体类。</a:t>
            </a:r>
            <a:endParaRPr lang="en-US" altLang="zh-CN" sz="2800" dirty="0">
              <a:effectLst>
                <a:outerShdw blurRad="38100" dist="38100" dir="2700000" algn="tl">
                  <a:srgbClr val="000000">
                    <a:alpha val="43137"/>
                  </a:srgbClr>
                </a:outerShdw>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out)">
                                      <p:cBhvr>
                                        <p:cTn id="19" dur="500"/>
                                        <p:tgtEl>
                                          <p:spTgt spid="9"/>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P spid="9"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类模板实例化的一般形式</a:t>
            </a:r>
          </a:p>
        </p:txBody>
      </p:sp>
      <p:sp>
        <p:nvSpPr>
          <p:cNvPr id="6" name="AutoShape 52"/>
          <p:cNvSpPr>
            <a:spLocks noChangeArrowheads="1"/>
          </p:cNvSpPr>
          <p:nvPr/>
        </p:nvSpPr>
        <p:spPr bwMode="gray">
          <a:xfrm>
            <a:off x="1234600" y="1253900"/>
            <a:ext cx="6944200" cy="146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类模板名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&lt;</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实际类型表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模板类类对象名</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构造函数参数表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p>
        </p:txBody>
      </p:sp>
      <p:grpSp>
        <p:nvGrpSpPr>
          <p:cNvPr id="11" name="组合 10"/>
          <p:cNvGrpSpPr/>
          <p:nvPr/>
        </p:nvGrpSpPr>
        <p:grpSpPr>
          <a:xfrm>
            <a:off x="1180510" y="3059367"/>
            <a:ext cx="5364207" cy="2850424"/>
            <a:chOff x="1403793" y="3070000"/>
            <a:chExt cx="5364207" cy="2850424"/>
          </a:xfrm>
        </p:grpSpPr>
        <p:sp>
          <p:nvSpPr>
            <p:cNvPr id="7" name="矩形 6"/>
            <p:cNvSpPr/>
            <p:nvPr/>
          </p:nvSpPr>
          <p:spPr>
            <a:xfrm>
              <a:off x="1862469" y="5237160"/>
              <a:ext cx="4876800" cy="683264"/>
            </a:xfrm>
            <a:prstGeom prst="rect">
              <a:avLst/>
            </a:prstGeom>
          </p:spPr>
          <p:txBody>
            <a:bodyPr wrap="square">
              <a:spAutoFit/>
            </a:bodyPr>
            <a:lstStyle/>
            <a:p>
              <a:pPr marL="365125" lvl="0" indent="-255588" eaLnBrk="1" hangingPunct="1">
                <a:lnSpc>
                  <a:spcPct val="120000"/>
                </a:lnSpc>
                <a:spcBef>
                  <a:spcPts val="400"/>
                </a:spcBef>
                <a:buClr>
                  <a:srgbClr val="2DA2BF"/>
                </a:buClr>
                <a:buSzPct val="68000"/>
                <a:defRPr/>
              </a:pPr>
              <a:r>
                <a:rPr lang="en-US" altLang="zh-CN" sz="3200" dirty="0">
                  <a:solidFill>
                    <a:srgbClr val="DA1F28">
                      <a:lumMod val="75000"/>
                    </a:srgbClr>
                  </a:solidFill>
                  <a:effectLst>
                    <a:outerShdw blurRad="38100" dist="38100" dir="2700000" algn="tl">
                      <a:srgbClr val="000000"/>
                    </a:outerShdw>
                  </a:effectLst>
                  <a:latin typeface="Lucida Sans Unicode"/>
                  <a:ea typeface="黑体"/>
                </a:rPr>
                <a:t>         </a:t>
              </a:r>
              <a:r>
                <a:rPr lang="zh-CN" altLang="en-US" sz="2400" dirty="0">
                  <a:effectLst>
                    <a:outerShdw blurRad="38100" dist="38100" dir="2700000" algn="tl">
                      <a:srgbClr val="000000"/>
                    </a:outerShdw>
                  </a:effectLst>
                  <a:latin typeface="宋体" pitchFamily="2" charset="-122"/>
                  <a:ea typeface="宋体" pitchFamily="2" charset="-122"/>
                </a:rPr>
                <a:t>类型</a:t>
              </a:r>
              <a:r>
                <a:rPr lang="en-US" altLang="zh-CN" sz="2400" dirty="0">
                  <a:effectLst>
                    <a:outerShdw blurRad="38100" dist="38100" dir="2700000" algn="tl">
                      <a:srgbClr val="000000"/>
                    </a:outerShdw>
                  </a:effectLst>
                  <a:latin typeface="宋体" pitchFamily="2" charset="-122"/>
                  <a:ea typeface="宋体" pitchFamily="2" charset="-122"/>
                </a:rPr>
                <a:t> </a:t>
              </a:r>
              <a:r>
                <a:rPr lang="en-US" altLang="zh-CN" sz="2400" dirty="0">
                  <a:solidFill>
                    <a:srgbClr val="DA1F28">
                      <a:lumMod val="75000"/>
                    </a:srgbClr>
                  </a:solidFill>
                  <a:effectLst>
                    <a:outerShdw blurRad="38100" dist="38100" dir="2700000" algn="tl">
                      <a:srgbClr val="000000"/>
                    </a:outerShdw>
                  </a:effectLst>
                  <a:latin typeface="Lucida Sans Unicode"/>
                  <a:ea typeface="黑体"/>
                </a:rPr>
                <a:t>           </a:t>
              </a:r>
              <a:r>
                <a:rPr lang="zh-CN" altLang="en-US" sz="2400" dirty="0">
                  <a:effectLst>
                    <a:outerShdw blurRad="38100" dist="38100" dir="2700000" algn="tl">
                      <a:srgbClr val="000000"/>
                    </a:outerShdw>
                  </a:effectLst>
                  <a:latin typeface="宋体" pitchFamily="2" charset="-122"/>
                  <a:ea typeface="宋体" pitchFamily="2" charset="-122"/>
                </a:rPr>
                <a:t>具体对象</a:t>
              </a:r>
              <a:endParaRPr lang="zh-CN" altLang="en-US" sz="2400" dirty="0">
                <a:latin typeface="宋体" pitchFamily="2" charset="-122"/>
                <a:ea typeface="宋体" pitchFamily="2" charset="-122"/>
              </a:endParaRPr>
            </a:p>
          </p:txBody>
        </p:sp>
        <p:sp>
          <p:nvSpPr>
            <p:cNvPr id="9" name="下箭头 8"/>
            <p:cNvSpPr/>
            <p:nvPr/>
          </p:nvSpPr>
          <p:spPr>
            <a:xfrm>
              <a:off x="3410744" y="4644000"/>
              <a:ext cx="142875" cy="714375"/>
            </a:xfrm>
            <a:prstGeom prst="downArrow">
              <a:avLst/>
            </a:prstGeom>
            <a:solidFill>
              <a:srgbClr val="2DA2BF"/>
            </a:solidFill>
            <a:ln w="55000" cap="flat" cmpd="thickThin" algn="ctr">
              <a:solidFill>
                <a:srgbClr val="2DA2B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Lucida Sans Unicode"/>
                <a:ea typeface="黑体"/>
                <a:cs typeface="+mn-cs"/>
              </a:endParaRPr>
            </a:p>
          </p:txBody>
        </p:sp>
        <p:sp>
          <p:nvSpPr>
            <p:cNvPr id="10" name="下箭头 9"/>
            <p:cNvSpPr/>
            <p:nvPr/>
          </p:nvSpPr>
          <p:spPr>
            <a:xfrm>
              <a:off x="5544000" y="4644000"/>
              <a:ext cx="142875" cy="714375"/>
            </a:xfrm>
            <a:prstGeom prst="downArrow">
              <a:avLst/>
            </a:prstGeom>
            <a:solidFill>
              <a:srgbClr val="2DA2BF"/>
            </a:solidFill>
            <a:ln w="55000" cap="flat" cmpd="thickThin" algn="ctr">
              <a:solidFill>
                <a:srgbClr val="2DA2B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Lucida Sans Unicode"/>
                <a:ea typeface="黑体"/>
                <a:cs typeface="+mn-cs"/>
              </a:endParaRPr>
            </a:p>
          </p:txBody>
        </p:sp>
        <p:sp>
          <p:nvSpPr>
            <p:cNvPr id="12" name="AutoShape 52"/>
            <p:cNvSpPr>
              <a:spLocks noChangeArrowheads="1"/>
            </p:cNvSpPr>
            <p:nvPr/>
          </p:nvSpPr>
          <p:spPr bwMode="gray">
            <a:xfrm>
              <a:off x="2772000" y="3070000"/>
              <a:ext cx="3996000" cy="6638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List&lt;</a:t>
              </a:r>
              <a:r>
                <a:rPr lang="en-US" altLang="zh-CN" dirty="0" err="1">
                  <a:solidFill>
                    <a:srgbClr val="C00000"/>
                  </a:solidFill>
                  <a:effectLst>
                    <a:outerShdw blurRad="38100" dist="38100" dir="2700000" algn="tl">
                      <a:srgbClr val="000000">
                        <a:alpha val="43137"/>
                      </a:srgbClr>
                    </a:outerShdw>
                  </a:effectLst>
                  <a:ea typeface="宋体" panose="02010600030101010101" pitchFamily="2" charset="-122"/>
                </a:rPr>
                <a:t>int</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dirty="0" err="1">
                  <a:solidFill>
                    <a:srgbClr val="0070C0"/>
                  </a:solidFill>
                  <a:effectLst>
                    <a:outerShdw blurRad="38100" dist="38100" dir="2700000" algn="tl">
                      <a:srgbClr val="000000">
                        <a:alpha val="43137"/>
                      </a:srgbClr>
                    </a:outerShdw>
                  </a:effectLst>
                  <a:ea typeface="宋体" panose="02010600030101010101" pitchFamily="2" charset="-122"/>
                </a:rPr>
                <a:t>int_list</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3" name="AutoShape 52"/>
            <p:cNvSpPr>
              <a:spLocks noChangeArrowheads="1"/>
            </p:cNvSpPr>
            <p:nvPr/>
          </p:nvSpPr>
          <p:spPr bwMode="gray">
            <a:xfrm>
              <a:off x="2772000" y="3924000"/>
              <a:ext cx="3996000" cy="6638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List&lt;</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float</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dirty="0" err="1">
                  <a:solidFill>
                    <a:srgbClr val="0070C0"/>
                  </a:solidFill>
                  <a:effectLst>
                    <a:outerShdw blurRad="38100" dist="38100" dir="2700000" algn="tl">
                      <a:srgbClr val="000000">
                        <a:alpha val="43137"/>
                      </a:srgbClr>
                    </a:outerShdw>
                  </a:effectLst>
                  <a:ea typeface="宋体" panose="02010600030101010101" pitchFamily="2" charset="-122"/>
                </a:rPr>
                <a:t>float_list</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4" name="矩形 13"/>
            <p:cNvSpPr/>
            <p:nvPr/>
          </p:nvSpPr>
          <p:spPr>
            <a:xfrm>
              <a:off x="1403793" y="3082018"/>
              <a:ext cx="1524000" cy="540725"/>
            </a:xfrm>
            <a:prstGeom prst="rect">
              <a:avLst/>
            </a:prstGeom>
          </p:spPr>
          <p:txBody>
            <a:bodyPr wrap="square">
              <a:spAutoFit/>
            </a:bodyPr>
            <a:lstStyle/>
            <a:p>
              <a:pPr marL="365125" lvl="0" indent="-255588" eaLnBrk="1" hangingPunct="1">
                <a:lnSpc>
                  <a:spcPct val="120000"/>
                </a:lnSpc>
                <a:spcBef>
                  <a:spcPts val="400"/>
                </a:spcBef>
                <a:buClr>
                  <a:srgbClr val="2DA2BF"/>
                </a:buClr>
                <a:buSzPct val="68000"/>
                <a:defRPr/>
              </a:pPr>
              <a:r>
                <a:rPr lang="zh-CN" altLang="en-US" sz="2800" dirty="0">
                  <a:effectLst>
                    <a:outerShdw blurRad="38100" dist="38100" dir="2700000" algn="tl">
                      <a:srgbClr val="000000"/>
                    </a:outerShdw>
                  </a:effectLst>
                  <a:latin typeface="宋体" pitchFamily="2" charset="-122"/>
                  <a:ea typeface="宋体" pitchFamily="2" charset="-122"/>
                </a:rPr>
                <a:t>例如：</a:t>
              </a:r>
              <a:endParaRPr lang="zh-CN" altLang="en-US" sz="2800" dirty="0">
                <a:latin typeface="宋体" pitchFamily="2" charset="-122"/>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latin typeface="宋体" panose="02010600030101010101" pitchFamily="2" charset="-122"/>
                <a:ea typeface="宋体" panose="02010600030101010101" pitchFamily="2" charset="-122"/>
              </a:rPr>
              <a:t>编程题练习：类模板</a:t>
            </a:r>
          </a:p>
        </p:txBody>
      </p:sp>
      <p:sp>
        <p:nvSpPr>
          <p:cNvPr id="5" name="Rectangle 77"/>
          <p:cNvSpPr>
            <a:spLocks noChangeArrowheads="1"/>
          </p:cNvSpPr>
          <p:nvPr/>
        </p:nvSpPr>
        <p:spPr bwMode="auto">
          <a:xfrm>
            <a:off x="1055688" y="1076325"/>
            <a:ext cx="7713408" cy="5338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a:solidFill>
                  <a:schemeClr val="tx1"/>
                </a:solidFill>
                <a:ea typeface="宋体" panose="02010600030101010101" pitchFamily="2" charset="-122"/>
              </a:rPr>
              <a:t>     设计一个</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类模板</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Range</a:t>
            </a:r>
            <a:r>
              <a:rPr lang="zh-CN" altLang="en-US" sz="2400" dirty="0">
                <a:solidFill>
                  <a:schemeClr val="tx1"/>
                </a:solidFill>
                <a:ea typeface="宋体" panose="02010600030101010101" pitchFamily="2" charset="-122"/>
              </a:rPr>
              <a:t>来描述取值范围，</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数据成员</a:t>
            </a:r>
            <a:r>
              <a:rPr lang="zh-CN" altLang="en-US" sz="2400" dirty="0">
                <a:solidFill>
                  <a:schemeClr val="tx1"/>
                </a:solidFill>
                <a:ea typeface="宋体" panose="02010600030101010101" pitchFamily="2" charset="-122"/>
              </a:rPr>
              <a:t>包括</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下限、上限、空标志</a:t>
            </a:r>
            <a:r>
              <a:rPr lang="zh-CN" altLang="en-US" sz="2400" dirty="0">
                <a:solidFill>
                  <a:schemeClr val="tx1"/>
                </a:solidFill>
                <a:ea typeface="宋体" panose="02010600030101010101" pitchFamily="2" charset="-122"/>
              </a:rPr>
              <a:t>，要求上限和下限支持</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整数、浮点数、字母类型</a:t>
            </a:r>
            <a:r>
              <a:rPr lang="zh-CN" altLang="en-US" sz="2400" dirty="0">
                <a:solidFill>
                  <a:schemeClr val="tx1"/>
                </a:solidFill>
                <a:ea typeface="宋体" panose="02010600030101010101" pitchFamily="2" charset="-122"/>
              </a:rPr>
              <a:t>，空标志表示空集，默认为</a:t>
            </a:r>
            <a:r>
              <a:rPr lang="en-US" altLang="zh-CN" sz="2400" dirty="0">
                <a:solidFill>
                  <a:schemeClr val="tx1"/>
                </a:solidFill>
                <a:ea typeface="宋体" panose="02010600030101010101" pitchFamily="2" charset="-122"/>
              </a:rPr>
              <a:t>false</a:t>
            </a:r>
            <a:r>
              <a:rPr lang="zh-CN" altLang="en-US" sz="2400" dirty="0">
                <a:solidFill>
                  <a:schemeClr val="tx1"/>
                </a:solidFill>
                <a:ea typeface="宋体" panose="02010600030101010101" pitchFamily="2" charset="-122"/>
              </a:rPr>
              <a:t>。</a:t>
            </a:r>
          </a:p>
          <a:p>
            <a:pPr>
              <a:lnSpc>
                <a:spcPct val="110000"/>
              </a:lnSpc>
              <a:spcBef>
                <a:spcPct val="0"/>
              </a:spcBef>
              <a:buSzTx/>
              <a:buNone/>
            </a:pPr>
            <a:r>
              <a:rPr lang="zh-CN" altLang="en-US" sz="2400" dirty="0">
                <a:solidFill>
                  <a:schemeClr val="tx1"/>
                </a:solidFill>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成员函数</a:t>
            </a:r>
            <a:r>
              <a:rPr lang="zh-CN" altLang="en-US" sz="2400" dirty="0">
                <a:solidFill>
                  <a:schemeClr val="tx1"/>
                </a:solidFill>
                <a:ea typeface="宋体" panose="02010600030101010101" pitchFamily="2" charset="-122"/>
              </a:rPr>
              <a:t>包括：</a:t>
            </a:r>
          </a:p>
          <a:p>
            <a:pPr marL="342900" indent="-342900">
              <a:lnSpc>
                <a:spcPct val="110000"/>
              </a:lnSpc>
              <a:spcBef>
                <a:spcPct val="0"/>
              </a:spcBef>
              <a:buSzTx/>
              <a:buFont typeface="Arial" panose="020B0604020202020204" pitchFamily="34" charset="0"/>
              <a:buChar char="•"/>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sz="2400" dirty="0">
                <a:solidFill>
                  <a:schemeClr val="tx1"/>
                </a:solidFill>
                <a:ea typeface="宋体" panose="02010600030101010101" pitchFamily="2" charset="-122"/>
              </a:rPr>
              <a:t>，初始化上限、下限、空标志</a:t>
            </a:r>
          </a:p>
          <a:p>
            <a:pPr marL="342900" indent="-342900">
              <a:lnSpc>
                <a:spcPct val="110000"/>
              </a:lnSpc>
              <a:spcBef>
                <a:spcPct val="0"/>
              </a:spcBef>
              <a:buSzTx/>
              <a:buFont typeface="Arial" panose="020B0604020202020204" pitchFamily="34" charset="0"/>
              <a:buChar char="•"/>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输出函数</a:t>
            </a:r>
            <a:r>
              <a:rPr lang="zh-CN" altLang="en-US" sz="2400" dirty="0">
                <a:solidFill>
                  <a:schemeClr val="tx1"/>
                </a:solidFill>
                <a:ea typeface="宋体" panose="02010600030101010101" pitchFamily="2" charset="-122"/>
              </a:rPr>
              <a:t>，如果范围非空，则输出下限和上限；否则输出提示信息，参考输出样例</a:t>
            </a:r>
          </a:p>
          <a:p>
            <a:pPr marL="342900" indent="-342900">
              <a:lnSpc>
                <a:spcPct val="110000"/>
              </a:lnSpc>
              <a:spcBef>
                <a:spcPct val="0"/>
              </a:spcBef>
              <a:buSzTx/>
              <a:buFont typeface="Arial" panose="020B0604020202020204" pitchFamily="34" charset="0"/>
              <a:buChar char="•"/>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求交集</a:t>
            </a:r>
            <a:r>
              <a:rPr lang="zh-CN" altLang="en-US" sz="2400" dirty="0">
                <a:solidFill>
                  <a:schemeClr val="tx1"/>
                </a:solidFill>
                <a:ea typeface="宋体" panose="02010600030101010101" pitchFamily="2" charset="-122"/>
              </a:rPr>
              <a:t>，计算两个取值范围的重叠部分，返回值是一个取值范围对象</a:t>
            </a:r>
          </a:p>
          <a:p>
            <a:pPr>
              <a:lnSpc>
                <a:spcPct val="110000"/>
              </a:lnSpc>
              <a:spcBef>
                <a:spcPct val="0"/>
              </a:spcBef>
              <a:buSzTx/>
              <a:buNone/>
            </a:pPr>
            <a:r>
              <a:rPr lang="zh-CN" altLang="en-US" sz="2400" dirty="0">
                <a:solidFill>
                  <a:schemeClr val="tx1"/>
                </a:solidFill>
                <a:ea typeface="宋体" panose="02010600030101010101" pitchFamily="2" charset="-122"/>
              </a:rPr>
              <a:t>     其余函数根据需要自拟。</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主函数将根据元素类型创建相应的对象数组，类型用单字母表示，</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I</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是整数、</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是字符、</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D</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是浮点数</a:t>
            </a:r>
            <a:r>
              <a:rPr lang="zh-CN" altLang="en-US" sz="2400" dirty="0">
                <a:solidFill>
                  <a:schemeClr val="tx1"/>
                </a:solidFill>
                <a:ea typeface="宋体" panose="02010600030101010101" pitchFamily="2" charset="-122"/>
              </a:rPr>
              <a:t>。然后求两个对象数组的交集，并输出交集结果。</a:t>
            </a:r>
          </a:p>
        </p:txBody>
      </p:sp>
    </p:spTree>
    <p:extLst>
      <p:ext uri="{BB962C8B-B14F-4D97-AF65-F5344CB8AC3E}">
        <p14:creationId xmlns="" xmlns:p14="http://schemas.microsoft.com/office/powerpoint/2010/main" val="3342467384"/>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7"/>
          <p:cNvSpPr>
            <a:spLocks noChangeArrowheads="1"/>
          </p:cNvSpPr>
          <p:nvPr/>
        </p:nvSpPr>
        <p:spPr bwMode="auto">
          <a:xfrm>
            <a:off x="1230103" y="1121304"/>
            <a:ext cx="7228098" cy="54047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样例输入</a:t>
            </a:r>
          </a:p>
          <a:p>
            <a:pPr>
              <a:lnSpc>
                <a:spcPct val="110000"/>
              </a:lnSpc>
              <a:spcBef>
                <a:spcPct val="0"/>
              </a:spcBef>
              <a:buSzTx/>
              <a:buNone/>
            </a:pPr>
            <a:r>
              <a:rPr lang="en-US" altLang="zh-CN" sz="2400" dirty="0">
                <a:solidFill>
                  <a:schemeClr val="tx1"/>
                </a:solidFill>
                <a:ea typeface="宋体" panose="02010600030101010101" pitchFamily="2" charset="-122"/>
              </a:rPr>
              <a:t>3</a:t>
            </a:r>
          </a:p>
          <a:p>
            <a:pPr>
              <a:lnSpc>
                <a:spcPct val="110000"/>
              </a:lnSpc>
              <a:spcBef>
                <a:spcPct val="0"/>
              </a:spcBef>
              <a:buSzTx/>
              <a:buNone/>
            </a:pPr>
            <a:r>
              <a:rPr lang="en-US" altLang="zh-CN" sz="2400" dirty="0">
                <a:solidFill>
                  <a:schemeClr val="tx1"/>
                </a:solidFill>
                <a:ea typeface="宋体" panose="02010600030101010101" pitchFamily="2" charset="-122"/>
              </a:rPr>
              <a:t>I </a:t>
            </a:r>
          </a:p>
          <a:p>
            <a:pPr>
              <a:lnSpc>
                <a:spcPct val="110000"/>
              </a:lnSpc>
              <a:spcBef>
                <a:spcPct val="0"/>
              </a:spcBef>
              <a:buSzTx/>
              <a:buNone/>
            </a:pPr>
            <a:r>
              <a:rPr lang="en-US" altLang="zh-CN" sz="2400" dirty="0">
                <a:solidFill>
                  <a:schemeClr val="tx1"/>
                </a:solidFill>
                <a:ea typeface="宋体" panose="02010600030101010101" pitchFamily="2" charset="-122"/>
              </a:rPr>
              <a:t>1 4 2 6 </a:t>
            </a:r>
          </a:p>
          <a:p>
            <a:pPr>
              <a:lnSpc>
                <a:spcPct val="110000"/>
              </a:lnSpc>
              <a:spcBef>
                <a:spcPct val="0"/>
              </a:spcBef>
              <a:buSzTx/>
              <a:buNone/>
            </a:pPr>
            <a:r>
              <a:rPr lang="en-US" altLang="zh-CN" sz="2400" dirty="0">
                <a:solidFill>
                  <a:schemeClr val="tx1"/>
                </a:solidFill>
                <a:ea typeface="宋体" panose="02010600030101010101" pitchFamily="2" charset="-122"/>
              </a:rPr>
              <a:t>C </a:t>
            </a:r>
          </a:p>
          <a:p>
            <a:pPr>
              <a:lnSpc>
                <a:spcPct val="110000"/>
              </a:lnSpc>
              <a:spcBef>
                <a:spcPct val="0"/>
              </a:spcBef>
              <a:buSzTx/>
              <a:buNone/>
            </a:pPr>
            <a:r>
              <a:rPr lang="en-US" altLang="zh-CN" sz="2400" dirty="0">
                <a:solidFill>
                  <a:schemeClr val="tx1"/>
                </a:solidFill>
                <a:ea typeface="宋体" panose="02010600030101010101" pitchFamily="2" charset="-122"/>
              </a:rPr>
              <a:t>a b c d </a:t>
            </a:r>
          </a:p>
          <a:p>
            <a:pPr>
              <a:lnSpc>
                <a:spcPct val="110000"/>
              </a:lnSpc>
              <a:spcBef>
                <a:spcPct val="0"/>
              </a:spcBef>
              <a:buSzTx/>
              <a:buNone/>
            </a:pPr>
            <a:r>
              <a:rPr lang="en-US" altLang="zh-CN" sz="2400" dirty="0">
                <a:solidFill>
                  <a:schemeClr val="tx1"/>
                </a:solidFill>
                <a:ea typeface="宋体" panose="02010600030101010101" pitchFamily="2" charset="-122"/>
              </a:rPr>
              <a:t>D </a:t>
            </a:r>
          </a:p>
          <a:p>
            <a:pPr>
              <a:lnSpc>
                <a:spcPct val="110000"/>
              </a:lnSpc>
              <a:spcBef>
                <a:spcPct val="0"/>
              </a:spcBef>
              <a:buSzTx/>
              <a:buNone/>
            </a:pPr>
            <a:r>
              <a:rPr lang="en-US" altLang="zh-CN" sz="2400" dirty="0">
                <a:solidFill>
                  <a:schemeClr val="tx1"/>
                </a:solidFill>
                <a:ea typeface="宋体" panose="02010600030101010101" pitchFamily="2" charset="-122"/>
              </a:rPr>
              <a:t>1.1 2.2 1.1 4.4 </a:t>
            </a:r>
          </a:p>
          <a:p>
            <a:pPr>
              <a:lnSpc>
                <a:spcPct val="110000"/>
              </a:lnSpc>
              <a:spcBef>
                <a:spcPct val="0"/>
              </a:spcBef>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样例输出</a:t>
            </a:r>
          </a:p>
          <a:p>
            <a:pPr>
              <a:lnSpc>
                <a:spcPct val="110000"/>
              </a:lnSpc>
              <a:spcBef>
                <a:spcPct val="0"/>
              </a:spcBef>
              <a:buSzTx/>
              <a:buNone/>
            </a:pPr>
            <a:r>
              <a:rPr lang="en-US" altLang="zh-CN" sz="2400" dirty="0">
                <a:solidFill>
                  <a:schemeClr val="tx1"/>
                </a:solidFill>
                <a:ea typeface="宋体" panose="02010600030101010101" pitchFamily="2" charset="-122"/>
              </a:rPr>
              <a:t>The range is [2,4]</a:t>
            </a:r>
          </a:p>
          <a:p>
            <a:pPr>
              <a:lnSpc>
                <a:spcPct val="110000"/>
              </a:lnSpc>
              <a:spcBef>
                <a:spcPct val="0"/>
              </a:spcBef>
              <a:buSzTx/>
              <a:buNone/>
            </a:pPr>
            <a:r>
              <a:rPr lang="en-US" altLang="zh-CN" sz="2400" dirty="0">
                <a:solidFill>
                  <a:schemeClr val="tx1"/>
                </a:solidFill>
                <a:ea typeface="宋体" panose="02010600030101010101" pitchFamily="2" charset="-122"/>
              </a:rPr>
              <a:t>The range is empty</a:t>
            </a:r>
          </a:p>
          <a:p>
            <a:pPr>
              <a:lnSpc>
                <a:spcPct val="110000"/>
              </a:lnSpc>
              <a:spcBef>
                <a:spcPct val="0"/>
              </a:spcBef>
              <a:buSzTx/>
              <a:buNone/>
            </a:pPr>
            <a:r>
              <a:rPr lang="en-US" altLang="zh-CN" sz="2400" dirty="0">
                <a:solidFill>
                  <a:schemeClr val="tx1"/>
                </a:solidFill>
                <a:ea typeface="宋体" panose="02010600030101010101" pitchFamily="2" charset="-122"/>
              </a:rPr>
              <a:t>The range is [1.1,2.2]</a:t>
            </a:r>
            <a:endParaRPr lang="zh-CN" altLang="en-US" sz="2000" dirty="0">
              <a:solidFill>
                <a:schemeClr val="tx1"/>
              </a:solidFill>
              <a:ea typeface="宋体" panose="02010600030101010101" pitchFamily="2" charset="-122"/>
            </a:endParaRPr>
          </a:p>
          <a:p>
            <a:pPr>
              <a:lnSpc>
                <a:spcPct val="110000"/>
              </a:lnSpc>
              <a:spcBef>
                <a:spcPct val="0"/>
              </a:spcBef>
              <a:buSzTx/>
              <a:buNone/>
            </a:pPr>
            <a:endParaRPr lang="zh-CN" altLang="en-US" sz="2800" dirty="0">
              <a:solidFill>
                <a:schemeClr val="tx1"/>
              </a:solidFill>
              <a:ea typeface="宋体" panose="02010600030101010101" pitchFamily="2" charset="-122"/>
            </a:endParaRPr>
          </a:p>
        </p:txBody>
      </p:sp>
    </p:spTree>
    <p:extLst>
      <p:ext uri="{BB962C8B-B14F-4D97-AF65-F5344CB8AC3E}">
        <p14:creationId xmlns="" xmlns:p14="http://schemas.microsoft.com/office/powerpoint/2010/main" val="3820197753"/>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pPr algn="ctr"/>
            <a:r>
              <a:rPr lang="zh-CN" altLang="en-US" sz="3600" kern="10">
                <a:ln w="25400">
                  <a:solidFill>
                    <a:schemeClr val="bg1"/>
                  </a:solidFill>
                  <a:round/>
                  <a:headEnd/>
                  <a:tailE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mn-ea"/>
                <a:cs typeface="+mn-ea"/>
              </a:rPr>
              <a:t>谢谢</a:t>
            </a:r>
          </a:p>
        </p:txBody>
      </p:sp>
      <p:grpSp>
        <p:nvGrpSpPr>
          <p:cNvPr id="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51" name="Picture 514" descr="sphere_highligh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49" name="Picture 517" descr="sphere_highligh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19" name="Oval 519"/>
          <p:cNvSpPr>
            <a:spLocks noChangeArrowheads="1"/>
          </p:cNvSpPr>
          <p:nvPr/>
        </p:nvSpPr>
        <p:spPr bwMode="gray">
          <a:xfrm>
            <a:off x="581025" y="723900"/>
            <a:ext cx="2759075" cy="2730500"/>
          </a:xfrm>
          <a:prstGeom prst="ellipse">
            <a:avLst/>
          </a:prstGeom>
          <a:blipFill dpi="0" rotWithShape="1">
            <a:blip r:embed="rId5"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20" name="Oval 520"/>
          <p:cNvSpPr>
            <a:spLocks noChangeArrowheads="1"/>
          </p:cNvSpPr>
          <p:nvPr/>
        </p:nvSpPr>
        <p:spPr bwMode="gray">
          <a:xfrm>
            <a:off x="2003425" y="3657600"/>
            <a:ext cx="1911350" cy="1892300"/>
          </a:xfrm>
          <a:prstGeom prst="ellipse">
            <a:avLst/>
          </a:prstGeom>
          <a:blipFill dpi="0" rotWithShape="1">
            <a:blip r:embed="rId6"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animEffect transition="in" filter="fade">
                                      <p:cBhvr>
                                        <p:cTn id="12" dur="1000"/>
                                        <p:tgtEl>
                                          <p:spTgt spid="3"/>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3"/>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Effect transition="in" filter="fade">
                                      <p:cBhvr>
                                        <p:cTn id="19" dur="1000"/>
                                        <p:tgtEl>
                                          <p:spTgt spid="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7108741" y="70573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584000"/>
            <a:ext cx="7507300"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并不继承</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基类的构造函数和析构函数</a:t>
            </a:r>
            <a:r>
              <a:rPr lang="zh-CN" altLang="en-US" dirty="0">
                <a:solidFill>
                  <a:srgbClr val="000000"/>
                </a:solidFill>
                <a:ea typeface="宋体" panose="02010600030101010101" pitchFamily="2" charset="-122"/>
              </a:rPr>
              <a:t>，而派生类的构造函数必须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为基类的构造函数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提供实际参数</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3132000"/>
            <a:ext cx="750730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000000"/>
                </a:solidFill>
                <a:ea typeface="宋体" panose="02010600030101010101" pitchFamily="2" charset="-122"/>
              </a:rPr>
              <a:t>功能应该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包含对从基类继承过来的继承成员的初始化</a:t>
            </a:r>
            <a:r>
              <a:rPr lang="zh-CN" altLang="en-US" dirty="0">
                <a:solidFill>
                  <a:srgbClr val="000000"/>
                </a:solidFill>
                <a:ea typeface="宋体" panose="02010600030101010101" pitchFamily="2" charset="-122"/>
              </a:rPr>
              <a:t>；</a:t>
            </a:r>
          </a:p>
        </p:txBody>
      </p:sp>
      <p:sp>
        <p:nvSpPr>
          <p:cNvPr id="8" name="Rectangle 77"/>
          <p:cNvSpPr>
            <a:spLocks noChangeArrowheads="1"/>
          </p:cNvSpPr>
          <p:nvPr/>
        </p:nvSpPr>
        <p:spPr bwMode="auto">
          <a:xfrm>
            <a:off x="1116000" y="4284000"/>
            <a:ext cx="7507300" cy="198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若一个类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没有定义构造函数</a:t>
            </a:r>
            <a:r>
              <a:rPr lang="zh-CN" altLang="en-US" dirty="0">
                <a:solidFill>
                  <a:srgbClr val="000000"/>
                </a:solidFill>
                <a:ea typeface="宋体" panose="02010600030101010101" pitchFamily="2" charset="-122"/>
              </a:rPr>
              <a:t>时，</a:t>
            </a:r>
            <a:r>
              <a:rPr lang="en-US" altLang="zh-CN" dirty="0">
                <a:solidFill>
                  <a:srgbClr val="000000"/>
                </a:solidFill>
                <a:ea typeface="宋体" panose="02010600030101010101" pitchFamily="2" charset="-122"/>
              </a:rPr>
              <a:t>C++</a:t>
            </a:r>
            <a:r>
              <a:rPr lang="zh-CN" altLang="en-US" dirty="0">
                <a:solidFill>
                  <a:srgbClr val="000000"/>
                </a:solidFill>
                <a:ea typeface="宋体" panose="02010600030101010101" pitchFamily="2" charset="-122"/>
              </a:rPr>
              <a:t>编译会自动为该类生成一个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缺省构造函数</a:t>
            </a:r>
            <a:r>
              <a:rPr lang="zh-CN" altLang="en-US" dirty="0">
                <a:solidFill>
                  <a:srgbClr val="000000"/>
                </a:solidFill>
                <a:ea typeface="宋体" panose="02010600030101010101" pitchFamily="2" charset="-122"/>
              </a:rPr>
              <a:t>，但函数体为空。用这样的类创建对象时，其对象的状态将是不确定的。</a:t>
            </a:r>
          </a:p>
        </p:txBody>
      </p:sp>
      <p:sp>
        <p:nvSpPr>
          <p:cNvPr id="9" name="Rectangle 9"/>
          <p:cNvSpPr txBox="1">
            <a:spLocks noChangeArrowheads="1"/>
          </p:cNvSpPr>
          <p:nvPr/>
        </p:nvSpPr>
        <p:spPr bwMode="auto">
          <a:xfrm>
            <a:off x="1080000" y="1008000"/>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4. </a:t>
            </a:r>
            <a:r>
              <a:rPr lang="zh-CN" altLang="en-US" dirty="0">
                <a:ea typeface="宋体" panose="02010600030101010101" pitchFamily="2" charset="-122"/>
              </a:rPr>
              <a:t>派生类的构造函数</a:t>
            </a: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8" grpId="0"/>
    </p:bldLst>
  </p:timing>
</p:sld>
</file>

<file path=ppt/theme/theme1.xml><?xml version="1.0" encoding="utf-8"?>
<a:theme xmlns:a="http://schemas.openxmlformats.org/drawingml/2006/main" name="2008最新商务办公系列精品PPT模板">
  <a:themeElements>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2008最新商务办公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E1FFF7"/>
        </a:solidFill>
        <a:ln w="38100">
          <a:solidFill>
            <a:srgbClr val="008000"/>
          </a:solidFill>
          <a:miter lim="800000"/>
          <a:headEnd/>
          <a:tailEnd/>
        </a:ln>
      </a:spPr>
      <a:bodyPr wrap="square">
        <a:spAutoFit/>
      </a:bodyPr>
      <a:lstStyle>
        <a:defPPr eaLnBrk="1" hangingPunct="1">
          <a:buNone/>
          <a:defRPr sz="2000" dirty="0" smtClean="0">
            <a:solidFill>
              <a:srgbClr val="C00000"/>
            </a:solidFill>
            <a:effectLst>
              <a:outerShdw blurRad="38100" dist="38100" dir="2700000" algn="tl">
                <a:srgbClr val="000000">
                  <a:alpha val="43137"/>
                </a:srgbClr>
              </a:outerShdw>
            </a:effectLst>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2008最新商务办公系列精品PPT模板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2008最新商务办公系列精品PPT模板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2008最新商务办公系列精品PPT模板</Template>
  <TotalTime>34083</TotalTime>
  <Words>9111</Words>
  <Application>Microsoft Office PowerPoint</Application>
  <PresentationFormat>全屏显示(4:3)</PresentationFormat>
  <Paragraphs>1268</Paragraphs>
  <Slides>88</Slides>
  <Notes>87</Notes>
  <HiddenSlides>0</HiddenSlides>
  <MMClips>0</MMClips>
  <ScaleCrop>false</ScaleCrop>
  <HeadingPairs>
    <vt:vector size="4" baseType="variant">
      <vt:variant>
        <vt:lpstr>主题</vt:lpstr>
      </vt:variant>
      <vt:variant>
        <vt:i4>1</vt:i4>
      </vt:variant>
      <vt:variant>
        <vt:lpstr>幻灯片标题</vt:lpstr>
      </vt:variant>
      <vt:variant>
        <vt:i4>88</vt:i4>
      </vt:variant>
    </vt:vector>
  </HeadingPairs>
  <TitlesOfParts>
    <vt:vector size="89" baseType="lpstr">
      <vt:lpstr>2008最新商务办公系列精品PPT模板</vt:lpstr>
      <vt:lpstr>期末复习</vt:lpstr>
      <vt:lpstr>1、继承和多态</vt:lpstr>
      <vt:lpstr>一、单继承</vt:lpstr>
      <vt:lpstr>幻灯片 4</vt:lpstr>
      <vt:lpstr>幻灯片 5</vt:lpstr>
      <vt:lpstr>1.公有继承</vt:lpstr>
      <vt:lpstr>2.保护继承</vt:lpstr>
      <vt:lpstr>3.私有继承</vt:lpstr>
      <vt:lpstr>幻灯片 9</vt:lpstr>
      <vt:lpstr>派生类的构造函数构成</vt:lpstr>
      <vt:lpstr>派生类的构造函数的执行</vt:lpstr>
      <vt:lpstr>幻灯片 12</vt:lpstr>
      <vt:lpstr>派生类构造函数的定义格式</vt:lpstr>
      <vt:lpstr>派生类构造函数的调用次序</vt:lpstr>
      <vt:lpstr>幻灯片 15</vt:lpstr>
      <vt:lpstr>幻灯片 16</vt:lpstr>
      <vt:lpstr>幻灯片 17</vt:lpstr>
      <vt:lpstr>解析：</vt:lpstr>
      <vt:lpstr>基类对象与派生类对象的关系</vt:lpstr>
      <vt:lpstr>基类对象指针与派生类对象指针</vt:lpstr>
      <vt:lpstr>幻灯片 21</vt:lpstr>
      <vt:lpstr>二、多重继承</vt:lpstr>
      <vt:lpstr>多重继承派生类的定义方法</vt:lpstr>
      <vt:lpstr>幻灯片 24</vt:lpstr>
      <vt:lpstr>幻灯片 25</vt:lpstr>
      <vt:lpstr>多重继承派生类的构造函数的执行</vt:lpstr>
      <vt:lpstr>幻灯片 27</vt:lpstr>
      <vt:lpstr>幻灯片 28</vt:lpstr>
      <vt:lpstr>幻灯片 29</vt:lpstr>
      <vt:lpstr>幻灯片 30</vt:lpstr>
      <vt:lpstr>重复继承的二义性</vt:lpstr>
      <vt:lpstr>幻灯片 32</vt:lpstr>
      <vt:lpstr>幻灯片 33</vt:lpstr>
      <vt:lpstr>带有虚基类的派生类的构造函数</vt:lpstr>
      <vt:lpstr>幻灯片 35</vt:lpstr>
      <vt:lpstr>练习：</vt:lpstr>
      <vt:lpstr>四、虚函数与多态</vt:lpstr>
      <vt:lpstr>虚函数定义</vt:lpstr>
      <vt:lpstr>幻灯片 39</vt:lpstr>
      <vt:lpstr>如何实现动态联编 </vt:lpstr>
      <vt:lpstr>幻灯片 41</vt:lpstr>
      <vt:lpstr>幻灯片 42</vt:lpstr>
      <vt:lpstr>纯虚函数概念</vt:lpstr>
      <vt:lpstr>纯虚函数的定义 </vt:lpstr>
      <vt:lpstr>幻灯片 45</vt:lpstr>
      <vt:lpstr>编程题练习：继承</vt:lpstr>
      <vt:lpstr>编程题练习：虚函数与多态</vt:lpstr>
      <vt:lpstr>2、运算符重载</vt:lpstr>
      <vt:lpstr>幻灯片 49</vt:lpstr>
      <vt:lpstr>幻灯片 50</vt:lpstr>
      <vt:lpstr>幻灯片 51</vt:lpstr>
      <vt:lpstr>幻灯片 52</vt:lpstr>
      <vt:lpstr>幻灯片 53</vt:lpstr>
      <vt:lpstr>幻灯片 54</vt:lpstr>
      <vt:lpstr>声明格式</vt:lpstr>
      <vt:lpstr>幻灯片 56</vt:lpstr>
      <vt:lpstr>声明格式</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重载格式：</vt:lpstr>
      <vt:lpstr>幻灯片 69</vt:lpstr>
      <vt:lpstr>幻灯片 70</vt:lpstr>
      <vt:lpstr>幻灯片 71</vt:lpstr>
      <vt:lpstr>幻灯片 72</vt:lpstr>
      <vt:lpstr>编程题练习：类型转换</vt:lpstr>
      <vt:lpstr>幻灯片 74</vt:lpstr>
      <vt:lpstr>3、函数模板和类模板</vt:lpstr>
      <vt:lpstr>幻灯片 76</vt:lpstr>
      <vt:lpstr>幻灯片 77</vt:lpstr>
      <vt:lpstr>幻灯片 78</vt:lpstr>
      <vt:lpstr>幻灯片 79</vt:lpstr>
      <vt:lpstr>幻灯片 80</vt:lpstr>
      <vt:lpstr>幻灯片 81</vt:lpstr>
      <vt:lpstr>类模板的定义形式</vt:lpstr>
      <vt:lpstr>类模板成员函数在类外定义的格式为：</vt:lpstr>
      <vt:lpstr>幻灯片 84</vt:lpstr>
      <vt:lpstr>类模板实例化的一般形式</vt:lpstr>
      <vt:lpstr>编程题练习：类模板</vt:lpstr>
      <vt:lpstr>幻灯片 87</vt:lpstr>
      <vt:lpstr>幻灯片 88</vt:lpstr>
    </vt:vector>
  </TitlesOfParts>
  <Company>rst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Sunny</dc:creator>
  <cp:lastModifiedBy>win7</cp:lastModifiedBy>
  <cp:revision>2479</cp:revision>
  <dcterms:created xsi:type="dcterms:W3CDTF">2008-07-07T07:12:37Z</dcterms:created>
  <dcterms:modified xsi:type="dcterms:W3CDTF">2021-06-18T01:26:56Z</dcterms:modified>
</cp:coreProperties>
</file>