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3"/>
  </p:notesMasterIdLst>
  <p:handoutMasterIdLst>
    <p:handoutMasterId r:id="rId64"/>
  </p:handoutMasterIdLst>
  <p:sldIdLst>
    <p:sldId id="434" r:id="rId2"/>
    <p:sldId id="1484" r:id="rId3"/>
    <p:sldId id="1458" r:id="rId4"/>
    <p:sldId id="1459" r:id="rId5"/>
    <p:sldId id="1486" r:id="rId6"/>
    <p:sldId id="1487" r:id="rId7"/>
    <p:sldId id="1153" r:id="rId8"/>
    <p:sldId id="1485" r:id="rId9"/>
    <p:sldId id="1488" r:id="rId10"/>
    <p:sldId id="1431" r:id="rId11"/>
    <p:sldId id="1489" r:id="rId12"/>
    <p:sldId id="1432" r:id="rId13"/>
    <p:sldId id="1490" r:id="rId14"/>
    <p:sldId id="1434" r:id="rId15"/>
    <p:sldId id="1534" r:id="rId16"/>
    <p:sldId id="1491" r:id="rId17"/>
    <p:sldId id="1492" r:id="rId18"/>
    <p:sldId id="1493" r:id="rId19"/>
    <p:sldId id="1494" r:id="rId20"/>
    <p:sldId id="1496" r:id="rId21"/>
    <p:sldId id="1497" r:id="rId22"/>
    <p:sldId id="1498" r:id="rId23"/>
    <p:sldId id="1499" r:id="rId24"/>
    <p:sldId id="1500" r:id="rId25"/>
    <p:sldId id="1503" r:id="rId26"/>
    <p:sldId id="1501" r:id="rId27"/>
    <p:sldId id="1502" r:id="rId28"/>
    <p:sldId id="1504" r:id="rId29"/>
    <p:sldId id="1457" r:id="rId30"/>
    <p:sldId id="1505" r:id="rId31"/>
    <p:sldId id="1506" r:id="rId32"/>
    <p:sldId id="1508" r:id="rId33"/>
    <p:sldId id="1509" r:id="rId34"/>
    <p:sldId id="1510" r:id="rId35"/>
    <p:sldId id="1511" r:id="rId36"/>
    <p:sldId id="1513" r:id="rId37"/>
    <p:sldId id="1512" r:id="rId38"/>
    <p:sldId id="1437" r:id="rId39"/>
    <p:sldId id="1515" r:id="rId40"/>
    <p:sldId id="1514" r:id="rId41"/>
    <p:sldId id="1516" r:id="rId42"/>
    <p:sldId id="1517" r:id="rId43"/>
    <p:sldId id="1518" r:id="rId44"/>
    <p:sldId id="1521" r:id="rId45"/>
    <p:sldId id="1519" r:id="rId46"/>
    <p:sldId id="1438" r:id="rId47"/>
    <p:sldId id="1441" r:id="rId48"/>
    <p:sldId id="1522" r:id="rId49"/>
    <p:sldId id="1523" r:id="rId50"/>
    <p:sldId id="1532" r:id="rId51"/>
    <p:sldId id="1533" r:id="rId52"/>
    <p:sldId id="1524" r:id="rId53"/>
    <p:sldId id="1525" r:id="rId54"/>
    <p:sldId id="1445" r:id="rId55"/>
    <p:sldId id="1526" r:id="rId56"/>
    <p:sldId id="1527" r:id="rId57"/>
    <p:sldId id="1528" r:id="rId58"/>
    <p:sldId id="1529" r:id="rId59"/>
    <p:sldId id="1530" r:id="rId60"/>
    <p:sldId id="1531" r:id="rId61"/>
    <p:sldId id="945" r:id="rId62"/>
  </p:sldIdLst>
  <p:sldSz cx="9144000" cy="6858000" type="screen4x3"/>
  <p:notesSz cx="97234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C0C0C0"/>
    <a:srgbClr val="969696"/>
    <a:srgbClr val="F8F8F8"/>
    <a:srgbClr val="FFFFFF"/>
    <a:srgbClr val="2FBFFF"/>
    <a:srgbClr val="1C1C1C"/>
    <a:srgbClr val="E36803"/>
    <a:srgbClr val="FF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6" autoAdjust="0"/>
    <p:restoredTop sz="54172" autoAdjust="0"/>
  </p:normalViewPr>
  <p:slideViewPr>
    <p:cSldViewPr snapToGrid="0">
      <p:cViewPr varScale="1">
        <p:scale>
          <a:sx n="60" d="100"/>
          <a:sy n="60" d="100"/>
        </p:scale>
        <p:origin x="-3588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完整的程序：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template&lt;class T&gt;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void print( const T array[], </a:t>
            </a:r>
            <a:r>
              <a:rPr lang="en-US" altLang="zh-CN" dirty="0" err="1"/>
              <a:t>int</a:t>
            </a:r>
            <a:r>
              <a:rPr lang="en-US" altLang="zh-CN" dirty="0"/>
              <a:t> size){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for(</a:t>
            </a:r>
            <a:r>
              <a:rPr lang="en-US" altLang="zh-CN" dirty="0" err="1"/>
              <a:t>i</a:t>
            </a:r>
            <a:r>
              <a:rPr lang="en-US" altLang="zh-CN" dirty="0"/>
              <a:t> =0; </a:t>
            </a:r>
            <a:r>
              <a:rPr lang="en-US" altLang="zh-CN" dirty="0" err="1"/>
              <a:t>i</a:t>
            </a:r>
            <a:r>
              <a:rPr lang="en-US" altLang="zh-CN" dirty="0"/>
              <a:t>&lt;size-1;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&lt;&lt;array[</a:t>
            </a:r>
            <a:r>
              <a:rPr lang="en-US" altLang="zh-CN" dirty="0" err="1"/>
              <a:t>i</a:t>
            </a:r>
            <a:r>
              <a:rPr lang="en-US" altLang="zh-CN" dirty="0"/>
              <a:t>]&lt;&lt;", ";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&lt;&lt;array[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Student{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string name;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age;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Student(string </a:t>
            </a:r>
            <a:r>
              <a:rPr lang="en-US" altLang="zh-CN" dirty="0" err="1"/>
              <a:t>name,int</a:t>
            </a:r>
            <a:r>
              <a:rPr lang="en-US" altLang="zh-CN" dirty="0"/>
              <a:t> age):name(name),age(age){}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friend </a:t>
            </a:r>
            <a:r>
              <a:rPr lang="en-US" altLang="zh-CN" dirty="0" err="1"/>
              <a:t>ostream</a:t>
            </a:r>
            <a:r>
              <a:rPr lang="en-US" altLang="zh-CN" dirty="0"/>
              <a:t>&amp; operator&lt;&lt;(</a:t>
            </a:r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o,const</a:t>
            </a:r>
            <a:r>
              <a:rPr lang="en-US" altLang="zh-CN" dirty="0"/>
              <a:t> Student&amp; s){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o&lt;&lt;s.name&lt;&lt;" "&lt;&lt;</a:t>
            </a:r>
            <a:r>
              <a:rPr lang="en-US" altLang="zh-CN" dirty="0" err="1"/>
              <a:t>s.age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return o;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string	s[2]={"</a:t>
            </a:r>
            <a:r>
              <a:rPr lang="en-US" altLang="zh-CN" dirty="0" err="1"/>
              <a:t>aaa","bbb</a:t>
            </a:r>
            <a:r>
              <a:rPr lang="en-US" altLang="zh-CN" dirty="0"/>
              <a:t>"};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print(s, 2);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a[2]={1,2};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print(a,2);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Student </a:t>
            </a:r>
            <a:r>
              <a:rPr lang="en-US" altLang="zh-CN" dirty="0" err="1"/>
              <a:t>stu</a:t>
            </a:r>
            <a:r>
              <a:rPr lang="en-US" altLang="zh-CN" dirty="0"/>
              <a:t>[2]={Student(“aaa”,20),Student(“bbb”,21)};    //</a:t>
            </a:r>
            <a:r>
              <a:rPr lang="zh-CN" altLang="en-US" dirty="0"/>
              <a:t>也可以写成</a:t>
            </a:r>
            <a:r>
              <a:rPr lang="en-US" altLang="zh-CN" dirty="0"/>
              <a:t>Student </a:t>
            </a:r>
            <a:r>
              <a:rPr lang="en-US" altLang="zh-CN" dirty="0" err="1"/>
              <a:t>stu</a:t>
            </a:r>
            <a:r>
              <a:rPr lang="en-US" altLang="zh-CN" dirty="0"/>
              <a:t>[2]={{"aaa",20},{"bbb",21}};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print(stu,2);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return 1;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源程序代码：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T&amp; </a:t>
            </a:r>
            <a:r>
              <a:rPr lang="en-US" altLang="zh-CN" dirty="0" err="1"/>
              <a:t>absValue</a:t>
            </a:r>
            <a:r>
              <a:rPr lang="en-US" altLang="zh-CN" dirty="0"/>
              <a:t>(T&amp; t){</a:t>
            </a:r>
          </a:p>
          <a:p>
            <a:r>
              <a:rPr lang="en-US" altLang="zh-CN" dirty="0"/>
              <a:t>   if(t&lt;0)</a:t>
            </a:r>
          </a:p>
          <a:p>
            <a:r>
              <a:rPr lang="en-US" altLang="zh-CN" dirty="0"/>
              <a:t>    t=-t;</a:t>
            </a:r>
          </a:p>
          <a:p>
            <a:r>
              <a:rPr lang="en-US" altLang="zh-CN" dirty="0"/>
              <a:t>   return t;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class Complex{</a:t>
            </a:r>
          </a:p>
          <a:p>
            <a:r>
              <a:rPr lang="en-US" altLang="zh-CN" dirty="0"/>
              <a:t>   double </a:t>
            </a:r>
            <a:r>
              <a:rPr lang="en-US" altLang="zh-CN" dirty="0" err="1"/>
              <a:t>real,image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Complex(double r=0,double </a:t>
            </a:r>
            <a:r>
              <a:rPr lang="en-US" altLang="zh-CN" dirty="0" err="1"/>
              <a:t>i</a:t>
            </a:r>
            <a:r>
              <a:rPr lang="en-US" altLang="zh-CN" dirty="0"/>
              <a:t>=0):real(r),image(</a:t>
            </a:r>
            <a:r>
              <a:rPr lang="en-US" altLang="zh-CN" dirty="0" err="1"/>
              <a:t>i</a:t>
            </a:r>
            <a:r>
              <a:rPr lang="en-US" altLang="zh-CN" dirty="0"/>
              <a:t>){}</a:t>
            </a:r>
          </a:p>
          <a:p>
            <a:r>
              <a:rPr lang="en-US" altLang="zh-CN" dirty="0"/>
              <a:t>   bool operator&lt;(int t){</a:t>
            </a:r>
          </a:p>
          <a:p>
            <a:r>
              <a:rPr lang="en-US" altLang="zh-CN" dirty="0"/>
              <a:t>       if(real&lt;0 || image&lt;0)</a:t>
            </a:r>
          </a:p>
          <a:p>
            <a:r>
              <a:rPr lang="en-US" altLang="zh-CN" dirty="0"/>
              <a:t>        return true;</a:t>
            </a:r>
          </a:p>
          <a:p>
            <a:r>
              <a:rPr lang="en-US" altLang="zh-CN" dirty="0"/>
              <a:t>       return false;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Complex&amp; operator-(){</a:t>
            </a:r>
          </a:p>
          <a:p>
            <a:r>
              <a:rPr lang="en-US" altLang="zh-CN" dirty="0"/>
              <a:t>      if(real&lt;0)</a:t>
            </a:r>
          </a:p>
          <a:p>
            <a:r>
              <a:rPr lang="en-US" altLang="zh-CN" dirty="0"/>
              <a:t>        real=-real;</a:t>
            </a:r>
          </a:p>
          <a:p>
            <a:r>
              <a:rPr lang="en-US" altLang="zh-CN" dirty="0"/>
              <a:t>      if(image&lt;0)</a:t>
            </a:r>
          </a:p>
          <a:p>
            <a:r>
              <a:rPr lang="en-US" altLang="zh-CN" dirty="0"/>
              <a:t>        image=-image;</a:t>
            </a:r>
          </a:p>
          <a:p>
            <a:r>
              <a:rPr lang="en-US" altLang="zh-CN" dirty="0"/>
              <a:t>      return *this;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friend </a:t>
            </a:r>
            <a:r>
              <a:rPr lang="en-US" altLang="zh-CN" dirty="0" err="1"/>
              <a:t>ostream</a:t>
            </a:r>
            <a:r>
              <a:rPr lang="en-US" altLang="zh-CN" dirty="0"/>
              <a:t>&amp; operator&lt;&lt;(</a:t>
            </a:r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o,const</a:t>
            </a:r>
            <a:r>
              <a:rPr lang="en-US" altLang="zh-CN" dirty="0"/>
              <a:t> Complex&amp; c){</a:t>
            </a:r>
          </a:p>
          <a:p>
            <a:r>
              <a:rPr lang="en-US" altLang="zh-CN" dirty="0"/>
              <a:t>       if(</a:t>
            </a:r>
            <a:r>
              <a:rPr lang="en-US" altLang="zh-CN" dirty="0" err="1"/>
              <a:t>c.real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o&lt;&lt;</a:t>
            </a:r>
            <a:r>
              <a:rPr lang="en-US" altLang="zh-CN" dirty="0" err="1"/>
              <a:t>c.real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if(</a:t>
            </a:r>
            <a:r>
              <a:rPr lang="en-US" altLang="zh-CN" dirty="0" err="1"/>
              <a:t>c.image</a:t>
            </a:r>
            <a:r>
              <a:rPr lang="en-US" altLang="zh-CN" dirty="0"/>
              <a:t>&gt;0)</a:t>
            </a:r>
          </a:p>
          <a:p>
            <a:r>
              <a:rPr lang="en-US" altLang="zh-CN" dirty="0"/>
              <a:t>            o&lt;&lt;"+";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if(</a:t>
            </a:r>
            <a:r>
              <a:rPr lang="en-US" altLang="zh-CN" dirty="0" err="1"/>
              <a:t>c.image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if(abs(</a:t>
            </a:r>
            <a:r>
              <a:rPr lang="en-US" altLang="zh-CN" dirty="0" err="1"/>
              <a:t>c.image</a:t>
            </a:r>
            <a:r>
              <a:rPr lang="en-US" altLang="zh-CN" dirty="0"/>
              <a:t>)!=1)</a:t>
            </a:r>
          </a:p>
          <a:p>
            <a:r>
              <a:rPr lang="en-US" altLang="zh-CN" dirty="0"/>
              <a:t>            o&lt;&lt;</a:t>
            </a:r>
            <a:r>
              <a:rPr lang="en-US" altLang="zh-CN" dirty="0" err="1"/>
              <a:t>c.image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if(</a:t>
            </a:r>
            <a:r>
              <a:rPr lang="en-US" altLang="zh-CN" dirty="0" err="1"/>
              <a:t>c.image</a:t>
            </a:r>
            <a:r>
              <a:rPr lang="en-US" altLang="zh-CN" dirty="0"/>
              <a:t>==-1)</a:t>
            </a:r>
          </a:p>
          <a:p>
            <a:r>
              <a:rPr lang="en-US" altLang="zh-CN" dirty="0"/>
              <a:t>            o&lt;&lt;"-";</a:t>
            </a:r>
          </a:p>
          <a:p>
            <a:r>
              <a:rPr lang="en-US" altLang="zh-CN" dirty="0"/>
              <a:t>          o&lt;&lt;"</a:t>
            </a:r>
            <a:r>
              <a:rPr lang="en-US" altLang="zh-CN" dirty="0" err="1"/>
              <a:t>i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if(</a:t>
            </a:r>
            <a:r>
              <a:rPr lang="en-US" altLang="zh-CN" dirty="0" err="1"/>
              <a:t>c.real</a:t>
            </a:r>
            <a:r>
              <a:rPr lang="en-US" altLang="zh-CN" dirty="0"/>
              <a:t>==0 &amp;&amp; </a:t>
            </a:r>
            <a:r>
              <a:rPr lang="en-US" altLang="zh-CN" dirty="0" err="1"/>
              <a:t>c.image</a:t>
            </a:r>
            <a:r>
              <a:rPr lang="en-US" altLang="zh-CN" dirty="0"/>
              <a:t>==0)</a:t>
            </a:r>
          </a:p>
          <a:p>
            <a:r>
              <a:rPr lang="en-US" altLang="zh-CN" dirty="0"/>
              <a:t>        o&lt;&lt;0;</a:t>
            </a:r>
          </a:p>
          <a:p>
            <a:r>
              <a:rPr lang="en-US" altLang="zh-CN" dirty="0"/>
              <a:t>       return o;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int a=-3;</a:t>
            </a:r>
          </a:p>
          <a:p>
            <a:r>
              <a:rPr lang="en-US" altLang="zh-CN" dirty="0"/>
              <a:t>  double b=-3.12;</a:t>
            </a:r>
          </a:p>
          <a:p>
            <a:r>
              <a:rPr lang="en-US" altLang="zh-CN" dirty="0"/>
              <a:t>  Complex c1(-1,2),c2(3,-4),c3(-5,-6);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absValue</a:t>
            </a:r>
            <a:r>
              <a:rPr lang="en-US" altLang="zh-CN" dirty="0"/>
              <a:t>(a)&lt;&lt;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absValue</a:t>
            </a:r>
            <a:r>
              <a:rPr lang="en-US" altLang="zh-CN" dirty="0"/>
              <a:t>(b)&lt;&lt;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absValue</a:t>
            </a:r>
            <a:r>
              <a:rPr lang="en-US" altLang="zh-CN" dirty="0"/>
              <a:t>(c1)&lt;&lt;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absValue</a:t>
            </a:r>
            <a:r>
              <a:rPr lang="en-US" altLang="zh-CN" dirty="0"/>
              <a:t>(c2)&lt;&lt;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absValue</a:t>
            </a:r>
            <a:r>
              <a:rPr lang="en-US" altLang="zh-CN" dirty="0"/>
              <a:t>(c3)&lt;&lt;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/>
              <a:t>}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程序源代码：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template&lt;class T1,class T2&gt;</a:t>
            </a:r>
          </a:p>
          <a:p>
            <a:r>
              <a:rPr lang="en-US" altLang="zh-CN" dirty="0"/>
              <a:t>void Max(T1 t1,T2 t2){</a:t>
            </a:r>
          </a:p>
          <a:p>
            <a:r>
              <a:rPr lang="en-US" altLang="zh-CN" dirty="0"/>
              <a:t>   if(t1&gt;=t2)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&lt;&lt;t1;</a:t>
            </a:r>
          </a:p>
          <a:p>
            <a:r>
              <a:rPr lang="en-US" altLang="zh-CN" dirty="0"/>
              <a:t>   else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&lt;&lt;t2;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class RMB{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yuan,jiao,fen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RMB(int </a:t>
            </a:r>
            <a:r>
              <a:rPr lang="en-US" altLang="zh-CN" dirty="0" err="1"/>
              <a:t>y,int</a:t>
            </a:r>
            <a:r>
              <a:rPr lang="en-US" altLang="zh-CN" dirty="0"/>
              <a:t> </a:t>
            </a:r>
            <a:r>
              <a:rPr lang="en-US" altLang="zh-CN" dirty="0" err="1"/>
              <a:t>j,int</a:t>
            </a:r>
            <a:r>
              <a:rPr lang="en-US" altLang="zh-CN" dirty="0"/>
              <a:t> f):yuan(y),</a:t>
            </a:r>
            <a:r>
              <a:rPr lang="en-US" altLang="zh-CN" dirty="0" err="1"/>
              <a:t>jiao</a:t>
            </a:r>
            <a:r>
              <a:rPr lang="en-US" altLang="zh-CN" dirty="0"/>
              <a:t>(j),fen(f){}</a:t>
            </a:r>
          </a:p>
          <a:p>
            <a:r>
              <a:rPr lang="en-US" altLang="zh-CN" dirty="0"/>
              <a:t>   operator int(){</a:t>
            </a:r>
          </a:p>
          <a:p>
            <a:r>
              <a:rPr lang="en-US" altLang="zh-CN" dirty="0"/>
              <a:t>      return yuan*100+jiao*10+fen;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operator double(){</a:t>
            </a:r>
          </a:p>
          <a:p>
            <a:r>
              <a:rPr lang="en-US" altLang="zh-CN" dirty="0"/>
              <a:t>      return </a:t>
            </a:r>
            <a:r>
              <a:rPr lang="en-US" altLang="zh-CN" dirty="0" err="1"/>
              <a:t>yuan+jiao</a:t>
            </a:r>
            <a:r>
              <a:rPr lang="en-US" altLang="zh-CN" dirty="0"/>
              <a:t>*0.1+fen*0.01;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a=10;</a:t>
            </a:r>
          </a:p>
          <a:p>
            <a:r>
              <a:rPr lang="en-US" altLang="zh-CN" dirty="0"/>
              <a:t>   double b=20;</a:t>
            </a:r>
          </a:p>
          <a:p>
            <a:r>
              <a:rPr lang="en-US" altLang="zh-CN" dirty="0"/>
              <a:t>   RMB r(1,2,3);</a:t>
            </a:r>
          </a:p>
          <a:p>
            <a:r>
              <a:rPr lang="en-US" altLang="zh-CN" dirty="0"/>
              <a:t>   Max(</a:t>
            </a:r>
            <a:r>
              <a:rPr lang="en-US" altLang="zh-CN" dirty="0" err="1"/>
              <a:t>a,b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Max(a,(int)r);</a:t>
            </a:r>
          </a:p>
          <a:p>
            <a:r>
              <a:rPr lang="en-US" altLang="zh-CN" dirty="0"/>
              <a:t>   Max(b,(double)r);</a:t>
            </a:r>
          </a:p>
          <a:p>
            <a:r>
              <a:rPr lang="en-US" altLang="zh-CN" dirty="0"/>
              <a:t>   return 1;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第二种写法：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template&lt;class T1,class T2&gt;</a:t>
            </a:r>
          </a:p>
          <a:p>
            <a:r>
              <a:rPr lang="en-US" altLang="zh-CN" dirty="0"/>
              <a:t>void Max(T1&amp; t1,T2 t2){</a:t>
            </a:r>
          </a:p>
          <a:p>
            <a:r>
              <a:rPr lang="en-US" altLang="zh-CN" dirty="0"/>
              <a:t>   if(t1&gt;=t2)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&lt;&lt;t1;</a:t>
            </a:r>
          </a:p>
          <a:p>
            <a:r>
              <a:rPr lang="en-US" altLang="zh-CN" dirty="0"/>
              <a:t>   else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&lt;&lt;t2;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class RMB{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yuan,jiao,fen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RMB(int </a:t>
            </a:r>
            <a:r>
              <a:rPr lang="en-US" altLang="zh-CN" dirty="0" err="1"/>
              <a:t>y,int</a:t>
            </a:r>
            <a:r>
              <a:rPr lang="en-US" altLang="zh-CN" dirty="0"/>
              <a:t> </a:t>
            </a:r>
            <a:r>
              <a:rPr lang="en-US" altLang="zh-CN" dirty="0" err="1"/>
              <a:t>j,int</a:t>
            </a:r>
            <a:r>
              <a:rPr lang="en-US" altLang="zh-CN" dirty="0"/>
              <a:t> f):yuan(y),</a:t>
            </a:r>
            <a:r>
              <a:rPr lang="en-US" altLang="zh-CN" dirty="0" err="1"/>
              <a:t>jiao</a:t>
            </a:r>
            <a:r>
              <a:rPr lang="en-US" altLang="zh-CN" dirty="0"/>
              <a:t>(j),fen(f){}</a:t>
            </a:r>
          </a:p>
          <a:p>
            <a:r>
              <a:rPr lang="en-US" altLang="zh-CN" dirty="0"/>
              <a:t>   bool operator&gt;=(int a){</a:t>
            </a:r>
          </a:p>
          <a:p>
            <a:r>
              <a:rPr lang="en-US" altLang="zh-CN" dirty="0"/>
              <a:t>      if((yuan*100+jiao*10+fen)&gt;a)</a:t>
            </a:r>
          </a:p>
          <a:p>
            <a:r>
              <a:rPr lang="en-US" altLang="zh-CN" dirty="0"/>
              <a:t>        return true;</a:t>
            </a:r>
          </a:p>
          <a:p>
            <a:r>
              <a:rPr lang="en-US" altLang="zh-CN" dirty="0"/>
              <a:t>      return false;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bool operator&gt;=(double a){</a:t>
            </a:r>
          </a:p>
          <a:p>
            <a:r>
              <a:rPr lang="en-US" altLang="zh-CN" dirty="0"/>
              <a:t>      if((</a:t>
            </a:r>
            <a:r>
              <a:rPr lang="en-US" altLang="zh-CN" dirty="0" err="1"/>
              <a:t>yuan+jiao</a:t>
            </a:r>
            <a:r>
              <a:rPr lang="en-US" altLang="zh-CN" dirty="0"/>
              <a:t>*0.1+fen*0.01)&gt;a)</a:t>
            </a:r>
          </a:p>
          <a:p>
            <a:r>
              <a:rPr lang="en-US" altLang="zh-CN" dirty="0"/>
              <a:t>        return true;</a:t>
            </a:r>
          </a:p>
          <a:p>
            <a:r>
              <a:rPr lang="en-US" altLang="zh-CN" dirty="0"/>
              <a:t>      return false;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friend </a:t>
            </a:r>
            <a:r>
              <a:rPr lang="en-US" altLang="zh-CN" dirty="0" err="1"/>
              <a:t>ostream</a:t>
            </a:r>
            <a:r>
              <a:rPr lang="en-US" altLang="zh-CN" dirty="0"/>
              <a:t>&amp; operator&lt;&lt;(</a:t>
            </a:r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o,const</a:t>
            </a:r>
            <a:r>
              <a:rPr lang="en-US" altLang="zh-CN" dirty="0"/>
              <a:t> RMB&amp; r){</a:t>
            </a:r>
          </a:p>
          <a:p>
            <a:r>
              <a:rPr lang="en-US" altLang="zh-CN" dirty="0"/>
              <a:t>      o&lt;&lt;</a:t>
            </a:r>
            <a:r>
              <a:rPr lang="en-US" altLang="zh-CN" dirty="0" err="1"/>
              <a:t>r.yuan</a:t>
            </a:r>
            <a:r>
              <a:rPr lang="en-US" altLang="zh-CN" dirty="0"/>
              <a:t>&lt;&lt;"</a:t>
            </a:r>
            <a:r>
              <a:rPr lang="zh-CN" altLang="en-US" dirty="0"/>
              <a:t>元</a:t>
            </a:r>
            <a:r>
              <a:rPr lang="en-US" altLang="zh-CN" dirty="0"/>
              <a:t>"&lt;&lt;</a:t>
            </a:r>
            <a:r>
              <a:rPr lang="en-US" altLang="zh-CN" dirty="0" err="1"/>
              <a:t>r.jiao</a:t>
            </a:r>
            <a:r>
              <a:rPr lang="en-US" altLang="zh-CN" dirty="0"/>
              <a:t>&lt;&lt;"</a:t>
            </a:r>
            <a:r>
              <a:rPr lang="zh-CN" altLang="en-US" dirty="0"/>
              <a:t>角</a:t>
            </a:r>
            <a:r>
              <a:rPr lang="en-US" altLang="zh-CN" dirty="0"/>
              <a:t>"&lt;&lt;</a:t>
            </a:r>
            <a:r>
              <a:rPr lang="en-US" altLang="zh-CN" dirty="0" err="1"/>
              <a:t>r.fen</a:t>
            </a:r>
            <a:r>
              <a:rPr lang="en-US" altLang="zh-CN" dirty="0"/>
              <a:t>&lt;&lt;"</a:t>
            </a:r>
            <a:r>
              <a:rPr lang="zh-CN" altLang="en-US" dirty="0"/>
              <a:t>分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 return o;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a=10;</a:t>
            </a:r>
          </a:p>
          <a:p>
            <a:r>
              <a:rPr lang="en-US" altLang="zh-CN" dirty="0"/>
              <a:t>   double b=20;</a:t>
            </a:r>
          </a:p>
          <a:p>
            <a:r>
              <a:rPr lang="en-US" altLang="zh-CN" dirty="0"/>
              <a:t>   RMB r(1,2,3);</a:t>
            </a:r>
          </a:p>
          <a:p>
            <a:r>
              <a:rPr lang="en-US" altLang="zh-CN" dirty="0"/>
              <a:t>   Max(</a:t>
            </a:r>
            <a:r>
              <a:rPr lang="en-US" altLang="zh-CN" dirty="0" err="1"/>
              <a:t>a,b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Max(</a:t>
            </a:r>
            <a:r>
              <a:rPr lang="en-US" altLang="zh-CN" dirty="0" err="1"/>
              <a:t>r,a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Max(</a:t>
            </a:r>
            <a:r>
              <a:rPr lang="en-US" altLang="zh-CN" dirty="0" err="1"/>
              <a:t>r,b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83263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错误程序：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template&lt;class TYPE&gt;</a:t>
            </a:r>
          </a:p>
          <a:p>
            <a:r>
              <a:rPr lang="en-US" altLang="zh-CN" dirty="0"/>
              <a:t>TYPE* </a:t>
            </a:r>
            <a:r>
              <a:rPr lang="en-US" altLang="zh-CN" dirty="0" err="1"/>
              <a:t>func</a:t>
            </a:r>
            <a:r>
              <a:rPr lang="en-US" altLang="zh-CN" dirty="0"/>
              <a:t>( ){</a:t>
            </a:r>
          </a:p>
          <a:p>
            <a:r>
              <a:rPr lang="en-US" altLang="zh-CN" dirty="0"/>
              <a:t>  TYPE* p=new TYPE[2];</a:t>
            </a:r>
          </a:p>
          <a:p>
            <a:r>
              <a:rPr lang="en-US" altLang="zh-CN" dirty="0"/>
              <a:t>  return p;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  char* s = </a:t>
            </a:r>
            <a:r>
              <a:rPr lang="en-US" altLang="zh-CN" dirty="0" err="1"/>
              <a:t>func</a:t>
            </a:r>
            <a:r>
              <a:rPr lang="en-US" altLang="zh-CN" dirty="0"/>
              <a:t>();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如果函数的参数表确实不需要参数，那么为了程序能够正确使用函数模板，可以在参数表中增加一个模板形参，哪怕程序中不需要用它。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template&lt;class TYPE&gt;</a:t>
            </a:r>
          </a:p>
          <a:p>
            <a:r>
              <a:rPr lang="en-US" altLang="zh-CN" dirty="0"/>
              <a:t> void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b="1" dirty="0"/>
              <a:t>TYPE t 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{TYPE obj;       ...  }</a:t>
            </a:r>
          </a:p>
          <a:p>
            <a:r>
              <a:rPr lang="en-US" altLang="zh-CN" dirty="0"/>
              <a:t>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完整的程序：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template&lt;class T&gt;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void change(T&amp; </a:t>
            </a:r>
            <a:r>
              <a:rPr lang="en-US" altLang="zh-CN" dirty="0" err="1"/>
              <a:t>x,T</a:t>
            </a:r>
            <a:r>
              <a:rPr lang="en-US" altLang="zh-CN" dirty="0"/>
              <a:t>&amp; y){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T temp;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temp=x;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x=y;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y=temp;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Data{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char* p;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Data():p(0){}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Data(char* c){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p=new char[</a:t>
            </a:r>
            <a:r>
              <a:rPr lang="en-US" altLang="zh-CN" dirty="0" err="1"/>
              <a:t>strlen</a:t>
            </a:r>
            <a:r>
              <a:rPr lang="en-US" altLang="zh-CN" dirty="0"/>
              <a:t>(c)+1];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p,c</a:t>
            </a:r>
            <a:r>
              <a:rPr lang="en-US" altLang="zh-CN" dirty="0"/>
              <a:t>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Data(Data&amp; d){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p=new char[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d.p</a:t>
            </a:r>
            <a:r>
              <a:rPr lang="en-US" altLang="zh-CN" dirty="0"/>
              <a:t>)+1];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p,d.p</a:t>
            </a:r>
            <a:r>
              <a:rPr lang="en-US" altLang="zh-CN" dirty="0"/>
              <a:t>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~Data(){delete[] p;}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void operator=(Data&amp; d){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if(p)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delete[] p;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p=new char[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d.p</a:t>
            </a:r>
            <a:r>
              <a:rPr lang="en-US" altLang="zh-CN" dirty="0"/>
              <a:t>)+1];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p,d.p</a:t>
            </a:r>
            <a:r>
              <a:rPr lang="en-US" altLang="zh-CN" dirty="0"/>
              <a:t>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friend </a:t>
            </a:r>
            <a:r>
              <a:rPr lang="en-US" altLang="zh-CN" dirty="0" err="1"/>
              <a:t>ostream</a:t>
            </a:r>
            <a:r>
              <a:rPr lang="en-US" altLang="zh-CN" dirty="0"/>
              <a:t>&amp; operator&lt;&lt;(</a:t>
            </a:r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o,const</a:t>
            </a:r>
            <a:r>
              <a:rPr lang="en-US" altLang="zh-CN" dirty="0"/>
              <a:t> Data&amp; d){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o&lt;&lt;</a:t>
            </a:r>
            <a:r>
              <a:rPr lang="en-US" altLang="zh-CN" dirty="0" err="1"/>
              <a:t>d.p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return o;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   </a:t>
            </a:r>
            <a:r>
              <a:rPr lang="en-US" altLang="zh-CN" dirty="0" err="1"/>
              <a:t>int</a:t>
            </a:r>
            <a:r>
              <a:rPr lang="en-US" altLang="zh-CN" dirty="0"/>
              <a:t> a=3,b=5;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&lt;&lt;"a="&lt;&lt;a&lt;&lt;",b="&lt;&lt;b&lt;&lt;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change(</a:t>
            </a:r>
            <a:r>
              <a:rPr lang="en-US" altLang="zh-CN" dirty="0" err="1"/>
              <a:t>a,b</a:t>
            </a:r>
            <a:r>
              <a:rPr lang="en-US" altLang="zh-CN" dirty="0"/>
              <a:t>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&lt;&lt;"a="&lt;&lt;a&lt;&lt;",b="&lt;&lt;b&lt;&lt;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Data c("</a:t>
            </a:r>
            <a:r>
              <a:rPr lang="en-US" altLang="zh-CN" dirty="0" err="1"/>
              <a:t>aaa</a:t>
            </a:r>
            <a:r>
              <a:rPr lang="en-US" altLang="zh-CN" dirty="0"/>
              <a:t>"),d("</a:t>
            </a:r>
            <a:r>
              <a:rPr lang="en-US" altLang="zh-CN" dirty="0" err="1"/>
              <a:t>bbb</a:t>
            </a:r>
            <a:r>
              <a:rPr lang="en-US" altLang="zh-CN" dirty="0"/>
              <a:t>");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&lt;&lt;"c="&lt;&lt;c&lt;&lt;",d="&lt;&lt;d&lt;&lt;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change(</a:t>
            </a:r>
            <a:r>
              <a:rPr lang="en-US" altLang="zh-CN" dirty="0" err="1"/>
              <a:t>c,d</a:t>
            </a:r>
            <a:r>
              <a:rPr lang="en-US" altLang="zh-CN" dirty="0"/>
              <a:t>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&lt;&lt;"c="&lt;&lt;c&lt;&lt;",d="&lt;&lt;d&lt;&lt;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22376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完整的程序：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第一种做法：用一级指针访问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#include&lt;iostream&gt;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template&lt;class T&gt;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 Max(T* 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m,int</a:t>
            </a:r>
            <a:r>
              <a:rPr lang="en-US" altLang="zh-CN" dirty="0"/>
              <a:t> n){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T max=a[0];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=1;i&lt;m*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if(a[</a:t>
            </a:r>
            <a:r>
              <a:rPr lang="en-US" altLang="zh-CN" dirty="0" err="1"/>
              <a:t>i</a:t>
            </a:r>
            <a:r>
              <a:rPr lang="en-US" altLang="zh-CN" dirty="0"/>
              <a:t>]&gt;max)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max=a[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return max;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template&lt;class T&gt;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void print(T *</a:t>
            </a:r>
            <a:r>
              <a:rPr lang="en-US" altLang="zh-CN" dirty="0" err="1"/>
              <a:t>p,int</a:t>
            </a:r>
            <a:r>
              <a:rPr lang="en-US" altLang="zh-CN" dirty="0"/>
              <a:t> </a:t>
            </a:r>
            <a:r>
              <a:rPr lang="en-US" altLang="zh-CN" dirty="0" err="1"/>
              <a:t>n,int</a:t>
            </a:r>
            <a:r>
              <a:rPr lang="en-US" altLang="zh-CN" dirty="0"/>
              <a:t> m){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for(int j=0;j&lt;m-1;j++)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&lt;&lt;*p++&lt;&lt;" ";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&lt;&lt;*p++&lt;&lt;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 main()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int a[2][3]={1,2,3,4,5,6};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&lt;&lt;Max(*a,2,3)&lt;&lt;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print(a[0],2,3);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return 0;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第二种做法：用二级指针处理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#include&lt;iostream&gt;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template&lt;class T&gt;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 Max(T** 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m,int</a:t>
            </a:r>
            <a:r>
              <a:rPr lang="en-US" altLang="zh-CN" dirty="0"/>
              <a:t> n){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T max=a[0][0];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m;i</a:t>
            </a:r>
            <a:r>
              <a:rPr lang="en-US" altLang="zh-CN" dirty="0"/>
              <a:t>++){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for(int j=0;j&lt;</a:t>
            </a:r>
            <a:r>
              <a:rPr lang="en-US" altLang="zh-CN" dirty="0" err="1"/>
              <a:t>n;j</a:t>
            </a:r>
            <a:r>
              <a:rPr lang="en-US" altLang="zh-CN" dirty="0"/>
              <a:t>++){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if(a[</a:t>
            </a:r>
            <a:r>
              <a:rPr lang="en-US" altLang="zh-CN" dirty="0" err="1"/>
              <a:t>i</a:t>
            </a:r>
            <a:r>
              <a:rPr lang="en-US" altLang="zh-CN" dirty="0"/>
              <a:t>][j]&gt;max)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max=a[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return max;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template&lt;class T&gt;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void print(T** 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m,int</a:t>
            </a:r>
            <a:r>
              <a:rPr lang="en-US" altLang="zh-CN" dirty="0"/>
              <a:t> n){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m;i</a:t>
            </a:r>
            <a:r>
              <a:rPr lang="en-US" altLang="zh-CN" dirty="0"/>
              <a:t>++){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for(int j=0;j&lt;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&lt;&lt;a[</a:t>
            </a:r>
            <a:r>
              <a:rPr lang="en-US" altLang="zh-CN" dirty="0" err="1"/>
              <a:t>i</a:t>
            </a:r>
            <a:r>
              <a:rPr lang="en-US" altLang="zh-CN" dirty="0"/>
              <a:t>][j]&lt;&lt;" ";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 main()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int a[2][3]={1,2,3,4,5,6};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int *b[2]={a[0],a[1]};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&lt;&lt;Max(b,2,3)&lt;&lt;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print(b,2,3);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return 0;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 smtClean="0"/>
              <a:t>有问题</a:t>
            </a:r>
            <a:r>
              <a:rPr lang="zh-CN" altLang="en-US" dirty="0"/>
              <a:t>的程序：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template&lt;class  T&gt;</a:t>
            </a:r>
          </a:p>
          <a:p>
            <a:r>
              <a:rPr lang="en-US" altLang="zh-CN" dirty="0"/>
              <a:t> T  Max(T  a, T  b) 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TemplateMax</a:t>
            </a:r>
            <a:r>
              <a:rPr lang="en-US" altLang="zh-CN" dirty="0"/>
              <a:t>"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return (a&gt;b)?  a:b;</a:t>
            </a:r>
          </a:p>
          <a:p>
            <a:r>
              <a:rPr lang="en-US" altLang="zh-CN" dirty="0"/>
              <a:t> }</a:t>
            </a:r>
          </a:p>
          <a:p>
            <a:endParaRPr lang="en-US" altLang="zh-CN" dirty="0"/>
          </a:p>
          <a:p>
            <a:r>
              <a:rPr lang="en-US" altLang="zh-CN" dirty="0"/>
              <a:t>void  f(</a:t>
            </a:r>
            <a:r>
              <a:rPr lang="en-US" altLang="zh-CN" dirty="0" err="1"/>
              <a:t>int</a:t>
            </a:r>
            <a:r>
              <a:rPr lang="en-US" altLang="zh-CN" dirty="0"/>
              <a:t> num,   char cha) {</a:t>
            </a:r>
          </a:p>
          <a:p>
            <a:r>
              <a:rPr lang="en-US" altLang="zh-CN" dirty="0"/>
              <a:t>    Max(num,  num);    	// </a:t>
            </a:r>
            <a:r>
              <a:rPr lang="zh-CN" altLang="en-US" dirty="0"/>
              <a:t>调用 </a:t>
            </a:r>
            <a:r>
              <a:rPr lang="en-US" altLang="zh-CN" dirty="0"/>
              <a:t>max(</a:t>
            </a:r>
            <a:r>
              <a:rPr lang="en-US" altLang="zh-CN" dirty="0" err="1"/>
              <a:t>int</a:t>
            </a:r>
            <a:r>
              <a:rPr lang="en-US" altLang="zh-CN" dirty="0"/>
              <a:t>, 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Max(cha,  cha);     	//</a:t>
            </a:r>
            <a:r>
              <a:rPr lang="zh-CN" altLang="en-US" dirty="0"/>
              <a:t>调用  </a:t>
            </a:r>
            <a:r>
              <a:rPr lang="en-US" altLang="zh-CN" dirty="0"/>
              <a:t>max(T,  T)</a:t>
            </a:r>
          </a:p>
          <a:p>
            <a:r>
              <a:rPr lang="en-US" altLang="zh-CN" dirty="0"/>
              <a:t>    //Max(num, cha);     	//</a:t>
            </a:r>
            <a:r>
              <a:rPr lang="zh-CN" altLang="en-US" dirty="0"/>
              <a:t>调用  </a:t>
            </a:r>
            <a:r>
              <a:rPr lang="en-US" altLang="zh-CN" dirty="0"/>
              <a:t>max(</a:t>
            </a:r>
            <a:r>
              <a:rPr lang="en-US" altLang="zh-CN" dirty="0" err="1"/>
              <a:t>int</a:t>
            </a:r>
            <a:r>
              <a:rPr lang="en-US" altLang="zh-CN" dirty="0"/>
              <a:t>, 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// Max(cha, num);     	//</a:t>
            </a:r>
            <a:r>
              <a:rPr lang="zh-CN" altLang="en-US" dirty="0"/>
              <a:t>调用  </a:t>
            </a:r>
            <a:r>
              <a:rPr lang="en-US" altLang="zh-CN" dirty="0"/>
              <a:t>max(</a:t>
            </a:r>
            <a:r>
              <a:rPr lang="en-US" altLang="zh-CN" dirty="0" err="1"/>
              <a:t>int</a:t>
            </a:r>
            <a:r>
              <a:rPr lang="en-US" altLang="zh-CN" dirty="0"/>
              <a:t>, 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a=2;</a:t>
            </a:r>
          </a:p>
          <a:p>
            <a:r>
              <a:rPr lang="en-US" altLang="zh-CN" dirty="0"/>
              <a:t>  char b='4';</a:t>
            </a:r>
          </a:p>
          <a:p>
            <a:r>
              <a:rPr lang="en-US" altLang="zh-CN" dirty="0"/>
              <a:t>  f(</a:t>
            </a:r>
            <a:r>
              <a:rPr lang="en-US" altLang="zh-CN" dirty="0" err="1"/>
              <a:t>a,b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Courier New" pitchFamily="49" charset="0"/>
              </a:rPr>
              <a:t>完整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的程序：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#include&lt;iostream&gt;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template&lt;class  T, class  D&gt;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T  Max(T  a, D  b)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 return (a&gt;b)?  a:b;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void  f(int num,   char cha)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&lt;&lt;Max(num,  num)&lt;&lt;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    	// 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调用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max(int,  int)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&lt;&lt;Max(cha,  cha)&lt;&lt;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     	//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调用 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max(T,  T)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&lt;&lt;Max(num, cha)&lt;&lt;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     	//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调用 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max(int,  int)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&lt;&lt;Max(cha, num)&lt;&lt;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     	//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调用 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max(int,  int)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int main()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int a=2;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char b='4';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f(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a,b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return 1;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编译程序的执行次序：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、非模板函数（参数类型直接匹配）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、函数模板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、非模板函数（参数类型可自动转换）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完整</a:t>
            </a:r>
            <a:r>
              <a:rPr lang="zh-CN" altLang="en-US" dirty="0"/>
              <a:t>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template&lt;class  T&gt;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T  Max(T  a, T  b) 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TemplateMax</a:t>
            </a:r>
            <a:r>
              <a:rPr lang="en-US" altLang="zh-CN" dirty="0"/>
              <a:t>"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return (a&gt;b)?  a:b;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 Max(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MyMax</a:t>
            </a:r>
            <a:r>
              <a:rPr lang="en-US" altLang="zh-CN" dirty="0"/>
              <a:t>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return (a&gt;b)?  a:b;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//</a:t>
            </a:r>
            <a:r>
              <a:rPr lang="zh-CN" altLang="en-US" dirty="0"/>
              <a:t>显式的声明</a:t>
            </a:r>
            <a:r>
              <a:rPr lang="en-US" altLang="zh-CN" dirty="0" err="1"/>
              <a:t>maxa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，这是一个重载的非模板函数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void  f(</a:t>
            </a:r>
            <a:r>
              <a:rPr lang="en-US" altLang="zh-CN" dirty="0" err="1"/>
              <a:t>int</a:t>
            </a:r>
            <a:r>
              <a:rPr lang="en-US" altLang="zh-CN" dirty="0"/>
              <a:t> num,   char cha) 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Max(num,  num);    	// </a:t>
            </a:r>
            <a:r>
              <a:rPr lang="zh-CN" altLang="en-US" dirty="0"/>
              <a:t>调用 </a:t>
            </a:r>
            <a:r>
              <a:rPr lang="en-US" altLang="zh-CN" dirty="0"/>
              <a:t>max(</a:t>
            </a:r>
            <a:r>
              <a:rPr lang="en-US" altLang="zh-CN" dirty="0" err="1"/>
              <a:t>int</a:t>
            </a:r>
            <a:r>
              <a:rPr lang="en-US" altLang="zh-CN" dirty="0"/>
              <a:t>, 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Max(cha,  cha);     	//</a:t>
            </a:r>
            <a:r>
              <a:rPr lang="zh-CN" altLang="en-US" dirty="0"/>
              <a:t>调用  </a:t>
            </a:r>
            <a:r>
              <a:rPr lang="en-US" altLang="zh-CN" dirty="0"/>
              <a:t>max(T,  T)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Max(num, cha);     	//</a:t>
            </a:r>
            <a:r>
              <a:rPr lang="zh-CN" altLang="en-US" dirty="0"/>
              <a:t>调用  </a:t>
            </a:r>
            <a:r>
              <a:rPr lang="en-US" altLang="zh-CN" dirty="0"/>
              <a:t>max(</a:t>
            </a:r>
            <a:r>
              <a:rPr lang="en-US" altLang="zh-CN" dirty="0" err="1"/>
              <a:t>int</a:t>
            </a:r>
            <a:r>
              <a:rPr lang="en-US" altLang="zh-CN" dirty="0"/>
              <a:t>, 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Max(cha, num);     	//</a:t>
            </a:r>
            <a:r>
              <a:rPr lang="zh-CN" altLang="en-US" dirty="0"/>
              <a:t>调用  </a:t>
            </a:r>
            <a:r>
              <a:rPr lang="en-US" altLang="zh-CN" dirty="0"/>
              <a:t>max(</a:t>
            </a:r>
            <a:r>
              <a:rPr lang="en-US" altLang="zh-CN" dirty="0" err="1"/>
              <a:t>int</a:t>
            </a:r>
            <a:r>
              <a:rPr lang="en-US" altLang="zh-CN" dirty="0"/>
              <a:t>, 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a=2;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char b='4';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f(</a:t>
            </a:r>
            <a:r>
              <a:rPr lang="en-US" altLang="zh-CN" dirty="0" err="1"/>
              <a:t>a,b</a:t>
            </a:r>
            <a:r>
              <a:rPr lang="en-US" altLang="zh-CN" dirty="0"/>
              <a:t>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return 1;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运行结果为：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MyMax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TemplateMax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MyMax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MyMax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///////////////////////////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对比如下程序：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#include&lt;iostream&gt;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template&lt;class  </a:t>
            </a:r>
            <a:r>
              <a:rPr lang="en-US" altLang="zh-CN" dirty="0" err="1"/>
              <a:t>T,class</a:t>
            </a:r>
            <a:r>
              <a:rPr lang="en-US" altLang="zh-CN" dirty="0"/>
              <a:t> T1&gt;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T  Max(T  a, T1  b) 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TemplateMax</a:t>
            </a:r>
            <a:r>
              <a:rPr lang="en-US" altLang="zh-CN" dirty="0"/>
              <a:t>"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return (a&gt;b)?  a:b;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  Max(int a, int b) 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MyMax</a:t>
            </a:r>
            <a:r>
              <a:rPr lang="en-US" altLang="zh-CN" dirty="0"/>
              <a:t>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return (a&gt;b)?  a:b;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//</a:t>
            </a:r>
            <a:r>
              <a:rPr lang="zh-CN" altLang="en-US" dirty="0"/>
              <a:t>显式的声明</a:t>
            </a:r>
            <a:r>
              <a:rPr lang="en-US" altLang="zh-CN" dirty="0" err="1"/>
              <a:t>maxa</a:t>
            </a:r>
            <a:r>
              <a:rPr lang="en-US" altLang="zh-CN" dirty="0"/>
              <a:t>(int,  int)</a:t>
            </a:r>
            <a:r>
              <a:rPr lang="zh-CN" altLang="en-US" dirty="0"/>
              <a:t>，这是一个重载的非模板函数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void  f(int num,   char cha) 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Max(num,  num);    	// </a:t>
            </a:r>
            <a:r>
              <a:rPr lang="zh-CN" altLang="en-US" dirty="0"/>
              <a:t>调用 </a:t>
            </a:r>
            <a:r>
              <a:rPr lang="en-US" altLang="zh-CN" dirty="0"/>
              <a:t>max(int,  int)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Max(cha,  cha);     	//</a:t>
            </a:r>
            <a:r>
              <a:rPr lang="zh-CN" altLang="en-US" dirty="0"/>
              <a:t>调用  </a:t>
            </a:r>
            <a:r>
              <a:rPr lang="en-US" altLang="zh-CN" dirty="0"/>
              <a:t>max(T,  T)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Max(num, cha);     	//</a:t>
            </a:r>
            <a:r>
              <a:rPr lang="zh-CN" altLang="en-US" dirty="0"/>
              <a:t>调用  </a:t>
            </a:r>
            <a:r>
              <a:rPr lang="en-US" altLang="zh-CN" dirty="0"/>
              <a:t>max(int,  int)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Max(cha, num);     	//</a:t>
            </a:r>
            <a:r>
              <a:rPr lang="zh-CN" altLang="en-US" dirty="0"/>
              <a:t>调用  </a:t>
            </a:r>
            <a:r>
              <a:rPr lang="en-US" altLang="zh-CN" dirty="0"/>
              <a:t>max(int,  int)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 main()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int a=2;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char b='4';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f(</a:t>
            </a:r>
            <a:r>
              <a:rPr lang="en-US" altLang="zh-CN" dirty="0" err="1"/>
              <a:t>a,b</a:t>
            </a:r>
            <a:r>
              <a:rPr lang="en-US" altLang="zh-CN" dirty="0"/>
              <a:t>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return 1;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输出结果为：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MyMax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TemplateMax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TemplateMax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TemplateMax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Courier New" pitchFamily="49" charset="0"/>
              </a:rPr>
              <a:t>程序重载函数模板的目的就是为了支持数据类型隐式转换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那么为了满足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C++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可以隐式自动转换数据类型，程序提供了重载的非模板函数，当提供多个重载函数时，一定要注意不要产生二义性。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完整的程序：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#include&lt;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iostream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template&lt;class  T&gt;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T  Max(T  a, T  b)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&lt;&lt; "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TemplateMax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" 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return (a&gt;b)?  a:b;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Max(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a,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b)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&lt;&lt; "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MyMaxInt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" &lt;&lt;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return (a&gt;b)?  a:b;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Max(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a, float b)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&lt;&lt; "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MyMaxFloat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" &lt;&lt;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return (a&gt;b)?  a:b;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显式的声明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maxa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,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，这是一个重载的非模板函数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void  f(int num, char cha, double f)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Max(num,  num);    	// 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调用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max(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,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Max(cha,  cha);     	//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调用 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max(T,  T)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Max(num, cha);     	//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调用 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max(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,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Max(cha, num);     	//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调用 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max(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,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Max(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num,f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);//error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，出现二义性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main()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a=2;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char b='4';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double c=1.23;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f(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a,b,c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return 1;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27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28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30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完整的程序：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#include&lt;iostream&gt;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</a:t>
            </a:r>
            <a:r>
              <a:rPr lang="en-US" altLang="zh-CN" dirty="0" err="1"/>
              <a:t>CComplex</a:t>
            </a:r>
            <a:r>
              <a:rPr lang="en-US" altLang="zh-CN" dirty="0"/>
              <a:t>  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double real, image;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public:CComplex</a:t>
            </a:r>
            <a:r>
              <a:rPr lang="en-US" altLang="zh-CN" dirty="0"/>
              <a:t>(double a, double b){ real = a; image = b;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friend </a:t>
            </a:r>
            <a:r>
              <a:rPr lang="en-US" altLang="zh-CN" dirty="0" err="1"/>
              <a:t>ostream</a:t>
            </a:r>
            <a:r>
              <a:rPr lang="en-US" altLang="zh-CN" dirty="0"/>
              <a:t>&amp; operator&lt;&lt;(</a:t>
            </a:r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o,const</a:t>
            </a:r>
            <a:r>
              <a:rPr lang="en-US" altLang="zh-CN" dirty="0"/>
              <a:t> </a:t>
            </a:r>
            <a:r>
              <a:rPr lang="en-US" altLang="zh-CN" dirty="0" err="1"/>
              <a:t>CComplex</a:t>
            </a:r>
            <a:r>
              <a:rPr lang="en-US" altLang="zh-CN" dirty="0"/>
              <a:t>&amp; c)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{    if(</a:t>
            </a:r>
            <a:r>
              <a:rPr lang="en-US" altLang="zh-CN" dirty="0" err="1"/>
              <a:t>c.real</a:t>
            </a:r>
            <a:r>
              <a:rPr lang="en-US" altLang="zh-CN" dirty="0"/>
              <a:t>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o&lt;&lt;</a:t>
            </a:r>
            <a:r>
              <a:rPr lang="en-US" altLang="zh-CN" dirty="0" err="1"/>
              <a:t>c.real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if(</a:t>
            </a:r>
            <a:r>
              <a:rPr lang="en-US" altLang="zh-CN" dirty="0" err="1"/>
              <a:t>c.image</a:t>
            </a:r>
            <a:r>
              <a:rPr lang="en-US" altLang="zh-CN" dirty="0"/>
              <a:t>&gt;0)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   o&lt;&lt;"+";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if(</a:t>
            </a:r>
            <a:r>
              <a:rPr lang="en-US" altLang="zh-CN" dirty="0" err="1"/>
              <a:t>c.image</a:t>
            </a:r>
            <a:r>
              <a:rPr lang="en-US" altLang="zh-CN" dirty="0"/>
              <a:t>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if(abs(</a:t>
            </a:r>
            <a:r>
              <a:rPr lang="en-US" altLang="zh-CN" dirty="0" err="1"/>
              <a:t>c.image</a:t>
            </a:r>
            <a:r>
              <a:rPr lang="en-US" altLang="zh-CN" dirty="0"/>
              <a:t>)!=1)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  o&lt;&lt;</a:t>
            </a:r>
            <a:r>
              <a:rPr lang="en-US" altLang="zh-CN" dirty="0" err="1"/>
              <a:t>c.image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if(</a:t>
            </a:r>
            <a:r>
              <a:rPr lang="en-US" altLang="zh-CN" dirty="0" err="1"/>
              <a:t>c.image</a:t>
            </a:r>
            <a:r>
              <a:rPr lang="en-US" altLang="zh-CN" dirty="0"/>
              <a:t>==-1)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   o&lt;&lt;"-";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o&lt;&lt;"</a:t>
            </a:r>
            <a:r>
              <a:rPr lang="en-US" altLang="zh-CN" dirty="0" err="1"/>
              <a:t>i</a:t>
            </a:r>
            <a:r>
              <a:rPr lang="en-US" altLang="zh-CN" dirty="0"/>
              <a:t>";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if(</a:t>
            </a:r>
            <a:r>
              <a:rPr lang="en-US" altLang="zh-CN" dirty="0" err="1"/>
              <a:t>c.real</a:t>
            </a:r>
            <a:r>
              <a:rPr lang="en-US" altLang="zh-CN" dirty="0"/>
              <a:t>==0 &amp;&amp; </a:t>
            </a:r>
            <a:r>
              <a:rPr lang="en-US" altLang="zh-CN" dirty="0" err="1"/>
              <a:t>c.image</a:t>
            </a:r>
            <a:r>
              <a:rPr lang="en-US" altLang="zh-CN" dirty="0"/>
              <a:t>==0)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  o&lt;&lt;0;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return o;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bool operator&gt; (const </a:t>
            </a:r>
            <a:r>
              <a:rPr lang="en-US" altLang="zh-CN" dirty="0" err="1"/>
              <a:t>CComplex</a:t>
            </a:r>
            <a:r>
              <a:rPr lang="en-US" altLang="zh-CN" dirty="0"/>
              <a:t> &amp;</a:t>
            </a:r>
            <a:r>
              <a:rPr lang="en-US" altLang="zh-CN" dirty="0" err="1"/>
              <a:t>r_c</a:t>
            </a:r>
            <a:r>
              <a:rPr lang="en-US" altLang="zh-CN" dirty="0"/>
              <a:t>) const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{  if(real &gt; </a:t>
            </a:r>
            <a:r>
              <a:rPr lang="en-US" altLang="zh-CN" dirty="0" err="1"/>
              <a:t>r_c.real</a:t>
            </a:r>
            <a:r>
              <a:rPr lang="en-US" altLang="zh-CN" dirty="0"/>
              <a:t> &amp;&amp; image &gt; </a:t>
            </a:r>
            <a:r>
              <a:rPr lang="en-US" altLang="zh-CN" dirty="0" err="1"/>
              <a:t>r_c.image</a:t>
            </a:r>
            <a:r>
              <a:rPr lang="en-US" altLang="zh-CN" dirty="0"/>
              <a:t>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return true;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else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return false;	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template &lt;class Type&gt;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Type&amp; Max(Type &amp;t1, Type &amp;t2)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{   Type t= (t1 &gt; t2) ? t1 : t2;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 &lt;&lt; "max(" &lt;&lt; t1 &lt;&lt; "," &lt;&lt; t2 &lt;&lt; ")=" &lt;&lt; 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return 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 main()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   char char1 = 'a';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char char2 = 'b';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float float1 = -123.45f;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float float2 = 42.1f;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CComplex</a:t>
            </a:r>
            <a:r>
              <a:rPr lang="en-US" altLang="zh-CN" dirty="0"/>
              <a:t> c1(3.0, -2.3), c2(6.3, -1.2);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Max(char1, char2);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Max(float1, float2);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Max(c1, c2);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sortA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(A a[],int m){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for(int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=0;i&lt;m-1;i++){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   for(int j=0;j&lt;m-1-i;j++){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       if(a[j]&gt;a[j+1]){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           A temp=a[j];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           a[j]=a[j+1];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           a[j+1]=temp;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      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  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完整的程序：</a:t>
            </a: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template&lt;class TYPE&gt;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List{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protected: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TYPE* vector;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size;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List (</a:t>
            </a:r>
            <a:r>
              <a:rPr lang="en-US" altLang="zh-CN" dirty="0" err="1"/>
              <a:t>int</a:t>
            </a:r>
            <a:r>
              <a:rPr lang="en-US" altLang="zh-CN" dirty="0"/>
              <a:t> length);      //</a:t>
            </a:r>
            <a:r>
              <a:rPr lang="zh-CN" altLang="en-US" dirty="0"/>
              <a:t>构造函数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   </a:t>
            </a:r>
            <a:r>
              <a:rPr lang="en-US" altLang="zh-CN" dirty="0"/>
              <a:t>~List( ) { delete [ ] vector;  }              //</a:t>
            </a:r>
            <a:r>
              <a:rPr lang="zh-CN" altLang="en-US" dirty="0"/>
              <a:t>析构函数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   </a:t>
            </a:r>
            <a:r>
              <a:rPr lang="en-US" altLang="zh-CN" dirty="0"/>
              <a:t>TYPE&amp; operator[ ](</a:t>
            </a:r>
            <a:r>
              <a:rPr lang="en-US" altLang="zh-CN" dirty="0" err="1"/>
              <a:t>int</a:t>
            </a:r>
            <a:r>
              <a:rPr lang="en-US" altLang="zh-CN" dirty="0"/>
              <a:t> index);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template&lt;class TYPE&gt;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List&lt; TYPE &gt;::List (</a:t>
            </a:r>
            <a:r>
              <a:rPr lang="en-US" altLang="zh-CN" dirty="0" err="1"/>
              <a:t>int</a:t>
            </a:r>
            <a:r>
              <a:rPr lang="en-US" altLang="zh-CN" dirty="0"/>
              <a:t> length)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   vector=new  TYPE[length];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size=length;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size;i</a:t>
            </a:r>
            <a:r>
              <a:rPr lang="en-US" altLang="zh-CN" dirty="0"/>
              <a:t>++)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 vector[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template&lt;class TYPE&gt;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TYPE&amp;  List&lt; TYPE &gt;::operator[](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    return vector[index];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   List&lt;</a:t>
            </a:r>
            <a:r>
              <a:rPr lang="en-US" altLang="zh-CN" dirty="0" err="1"/>
              <a:t>int</a:t>
            </a:r>
            <a:r>
              <a:rPr lang="en-US" altLang="zh-CN" dirty="0"/>
              <a:t>&gt; a(5);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&lt;&lt;a[0]&lt;&lt;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List&lt;double&gt; b(5);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&lt;&lt;b[1]&lt;&lt;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42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完整</a:t>
            </a:r>
            <a:r>
              <a:rPr lang="zh-CN" altLang="en-US" dirty="0"/>
              <a:t>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template&lt;class TYPE1, class TYPE2&gt;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MUTI_PARA{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TYPE1 first;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TYPE2 second;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MUTI_PARA(TYPE1 x, TYPE2 y){ first=</a:t>
            </a:r>
            <a:r>
              <a:rPr lang="en-US" altLang="zh-CN" dirty="0" err="1"/>
              <a:t>x;second</a:t>
            </a:r>
            <a:r>
              <a:rPr lang="en-US" altLang="zh-CN" dirty="0"/>
              <a:t>=y;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void show(){ </a:t>
            </a:r>
            <a:r>
              <a:rPr lang="en-US" altLang="zh-CN" dirty="0" err="1"/>
              <a:t>cout</a:t>
            </a:r>
            <a:r>
              <a:rPr lang="en-US" altLang="zh-CN" dirty="0"/>
              <a:t>&lt;&lt;first&lt;&lt; "\t" &lt;&lt;second&lt;&lt;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MUTI_PARA&lt;</a:t>
            </a:r>
            <a:r>
              <a:rPr lang="en-US" altLang="zh-CN" dirty="0" err="1"/>
              <a:t>int</a:t>
            </a:r>
            <a:r>
              <a:rPr lang="en-US" altLang="zh-CN" dirty="0"/>
              <a:t>, double&gt; obj1(2, 3.14);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MUTI_PARA&lt;char*, char&gt; obj2("Are you sure?", 'Y');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obj1.show( 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obj2.show( 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第一个不合法，每个参数前都要加</a:t>
            </a:r>
            <a:r>
              <a:rPr lang="en-US" altLang="zh-CN" dirty="0"/>
              <a:t>class</a:t>
            </a:r>
          </a:p>
          <a:p>
            <a:endParaRPr lang="en-US" altLang="zh-CN" dirty="0"/>
          </a:p>
          <a:p>
            <a:r>
              <a:rPr lang="zh-CN" altLang="en-US" dirty="0"/>
              <a:t>第二个是合法的，例子：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template &lt;class T, class V&gt;</a:t>
            </a:r>
          </a:p>
          <a:p>
            <a:r>
              <a:rPr lang="en-US" altLang="zh-CN" dirty="0"/>
              <a:t>class Container5{</a:t>
            </a:r>
          </a:p>
          <a:p>
            <a:r>
              <a:rPr lang="en-US" altLang="zh-CN" dirty="0"/>
              <a:t>  V fun(T input){</a:t>
            </a:r>
          </a:p>
          <a:p>
            <a:r>
              <a:rPr lang="en-US" altLang="zh-CN" dirty="0"/>
              <a:t>    return (V)(input);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void show(T input){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&lt;&lt;fun(input)&lt;&lt;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  Container5&lt;</a:t>
            </a:r>
            <a:r>
              <a:rPr lang="en-US" altLang="zh-CN" dirty="0" err="1"/>
              <a:t>float,int</a:t>
            </a:r>
            <a:r>
              <a:rPr lang="en-US" altLang="zh-CN" dirty="0"/>
              <a:t>&gt; a;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a.show</a:t>
            </a:r>
            <a:r>
              <a:rPr lang="en-US" altLang="zh-CN" dirty="0"/>
              <a:t>(5.5);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第三个不合法，</a:t>
            </a:r>
            <a:r>
              <a:rPr lang="en-US" altLang="zh-CN" dirty="0"/>
              <a:t>T,V</a:t>
            </a:r>
            <a:r>
              <a:rPr lang="zh-CN" altLang="en-US" dirty="0"/>
              <a:t>必须都出现在参数表中，错误的例子：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template &lt;class T, class V&gt;</a:t>
            </a:r>
          </a:p>
          <a:p>
            <a:r>
              <a:rPr lang="en-US" altLang="zh-CN" dirty="0"/>
              <a:t>V fun(T input){</a:t>
            </a:r>
          </a:p>
          <a:p>
            <a:r>
              <a:rPr lang="en-US" altLang="zh-CN" dirty="0"/>
              <a:t>   return (V)(input);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  double a=3.5;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&lt;&lt;fun(a)&lt;&lt;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///////////////////////////////////</a:t>
            </a:r>
          </a:p>
          <a:p>
            <a:r>
              <a:rPr lang="zh-CN" altLang="en-US" dirty="0"/>
              <a:t>正确的例子：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template &lt;class T, class V&gt;</a:t>
            </a:r>
          </a:p>
          <a:p>
            <a:r>
              <a:rPr lang="en-US" altLang="zh-CN" dirty="0"/>
              <a:t>V fun(T </a:t>
            </a:r>
            <a:r>
              <a:rPr lang="en-US" altLang="zh-CN" dirty="0" err="1"/>
              <a:t>input,V</a:t>
            </a:r>
            <a:r>
              <a:rPr lang="en-US" altLang="zh-CN" dirty="0"/>
              <a:t> v){</a:t>
            </a:r>
          </a:p>
          <a:p>
            <a:r>
              <a:rPr lang="en-US" altLang="zh-CN" dirty="0"/>
              <a:t>   return (V)(</a:t>
            </a:r>
            <a:r>
              <a:rPr lang="en-US" altLang="zh-CN" dirty="0" err="1"/>
              <a:t>input+v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  double a=3.5;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b=3;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&lt;&lt;fun(</a:t>
            </a:r>
            <a:r>
              <a:rPr lang="en-US" altLang="zh-CN" dirty="0" err="1"/>
              <a:t>a,b</a:t>
            </a:r>
            <a:r>
              <a:rPr lang="en-US" altLang="zh-CN" dirty="0"/>
              <a:t>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完整的程序</a:t>
            </a:r>
            <a:r>
              <a:rPr lang="en-US" altLang="zh-CN" dirty="0"/>
              <a:t>1</a:t>
            </a:r>
            <a:r>
              <a:rPr lang="zh-CN" altLang="en-US" dirty="0"/>
              <a:t>：参数为普通类型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#include&lt;algorithm&gt;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MyInt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T t1,t2,t3;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MyInt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MyInt</a:t>
            </a:r>
            <a:r>
              <a:rPr lang="en-US" altLang="zh-CN" dirty="0"/>
              <a:t>(T t1,T t2,T t3);</a:t>
            </a:r>
          </a:p>
          <a:p>
            <a:r>
              <a:rPr lang="en-US" altLang="zh-CN" dirty="0"/>
              <a:t>  T </a:t>
            </a:r>
            <a:r>
              <a:rPr lang="en-US" altLang="zh-CN" dirty="0" err="1"/>
              <a:t>getMax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T </a:t>
            </a:r>
            <a:r>
              <a:rPr lang="en-US" altLang="zh-CN" dirty="0" err="1"/>
              <a:t>getMin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void Sort();</a:t>
            </a:r>
          </a:p>
          <a:p>
            <a:r>
              <a:rPr lang="en-US" altLang="zh-CN" dirty="0"/>
              <a:t>  void Show();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 err="1"/>
              <a:t>MyInt</a:t>
            </a:r>
            <a:r>
              <a:rPr lang="en-US" altLang="zh-CN" dirty="0"/>
              <a:t>&lt;T&gt;::</a:t>
            </a:r>
            <a:r>
              <a:rPr lang="en-US" altLang="zh-CN" dirty="0" err="1"/>
              <a:t>MyInt</a:t>
            </a:r>
            <a:r>
              <a:rPr lang="en-US" altLang="zh-CN" dirty="0" smtClean="0"/>
              <a:t>(){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 err="1"/>
              <a:t>MyInt</a:t>
            </a:r>
            <a:r>
              <a:rPr lang="en-US" altLang="zh-CN" dirty="0"/>
              <a:t>&lt;T&gt;::</a:t>
            </a:r>
            <a:r>
              <a:rPr lang="en-US" altLang="zh-CN" dirty="0" err="1"/>
              <a:t>MyInt</a:t>
            </a:r>
            <a:r>
              <a:rPr lang="en-US" altLang="zh-CN" dirty="0"/>
              <a:t>(T t11,T t21,T t31){</a:t>
            </a:r>
          </a:p>
          <a:p>
            <a:r>
              <a:rPr lang="en-US" altLang="zh-CN" dirty="0"/>
              <a:t>  t1=t11;</a:t>
            </a:r>
          </a:p>
          <a:p>
            <a:r>
              <a:rPr lang="en-US" altLang="zh-CN" dirty="0"/>
              <a:t>  t2=t21;</a:t>
            </a:r>
          </a:p>
          <a:p>
            <a:r>
              <a:rPr lang="en-US" altLang="zh-CN" dirty="0"/>
              <a:t>  t3=t31;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T </a:t>
            </a:r>
            <a:r>
              <a:rPr lang="en-US" altLang="zh-CN" dirty="0" err="1"/>
              <a:t>MyInt</a:t>
            </a:r>
            <a:r>
              <a:rPr lang="en-US" altLang="zh-CN" dirty="0"/>
              <a:t>&lt;T&gt;::</a:t>
            </a:r>
            <a:r>
              <a:rPr lang="en-US" altLang="zh-CN" dirty="0" err="1"/>
              <a:t>getMax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T max=t1;</a:t>
            </a:r>
          </a:p>
          <a:p>
            <a:r>
              <a:rPr lang="en-US" altLang="zh-CN" dirty="0"/>
              <a:t>   if(t2&gt;max)</a:t>
            </a:r>
          </a:p>
          <a:p>
            <a:r>
              <a:rPr lang="en-US" altLang="zh-CN" dirty="0"/>
              <a:t>      max=t2;</a:t>
            </a:r>
          </a:p>
          <a:p>
            <a:r>
              <a:rPr lang="en-US" altLang="zh-CN" dirty="0"/>
              <a:t>   if(t3&gt;max)</a:t>
            </a:r>
          </a:p>
          <a:p>
            <a:r>
              <a:rPr lang="en-US" altLang="zh-CN" dirty="0"/>
              <a:t>      max=t3;</a:t>
            </a:r>
          </a:p>
          <a:p>
            <a:r>
              <a:rPr lang="en-US" altLang="zh-CN" dirty="0"/>
              <a:t>   return max;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T </a:t>
            </a:r>
            <a:r>
              <a:rPr lang="en-US" altLang="zh-CN" dirty="0" err="1"/>
              <a:t>MyInt</a:t>
            </a:r>
            <a:r>
              <a:rPr lang="en-US" altLang="zh-CN" dirty="0"/>
              <a:t>&lt;T&gt;::</a:t>
            </a:r>
            <a:r>
              <a:rPr lang="en-US" altLang="zh-CN" dirty="0" err="1"/>
              <a:t>getMin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T min=t1;</a:t>
            </a:r>
          </a:p>
          <a:p>
            <a:r>
              <a:rPr lang="en-US" altLang="zh-CN" dirty="0"/>
              <a:t>   if(t2&lt;min)</a:t>
            </a:r>
          </a:p>
          <a:p>
            <a:r>
              <a:rPr lang="en-US" altLang="zh-CN" dirty="0"/>
              <a:t>      min=t2;</a:t>
            </a:r>
          </a:p>
          <a:p>
            <a:r>
              <a:rPr lang="en-US" altLang="zh-CN" dirty="0"/>
              <a:t>   if(t3&lt;min)</a:t>
            </a:r>
          </a:p>
          <a:p>
            <a:r>
              <a:rPr lang="en-US" altLang="zh-CN" dirty="0"/>
              <a:t>      min=t3;</a:t>
            </a:r>
          </a:p>
          <a:p>
            <a:r>
              <a:rPr lang="en-US" altLang="zh-CN" dirty="0"/>
              <a:t>   return min;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MyInt</a:t>
            </a:r>
            <a:r>
              <a:rPr lang="en-US" altLang="zh-CN" dirty="0"/>
              <a:t>&lt;T&gt;::Sort(){</a:t>
            </a:r>
          </a:p>
          <a:p>
            <a:r>
              <a:rPr lang="en-US" altLang="zh-CN" dirty="0"/>
              <a:t>  T a[3]={t1,t2,t3};</a:t>
            </a:r>
          </a:p>
          <a:p>
            <a:r>
              <a:rPr lang="en-US" altLang="zh-CN" dirty="0"/>
              <a:t>  sort(a,a+3);</a:t>
            </a:r>
          </a:p>
          <a:p>
            <a:r>
              <a:rPr lang="en-US" altLang="zh-CN" dirty="0"/>
              <a:t>  t1=a[0];</a:t>
            </a:r>
          </a:p>
          <a:p>
            <a:r>
              <a:rPr lang="en-US" altLang="zh-CN" dirty="0"/>
              <a:t>  t2=a[1];</a:t>
            </a:r>
          </a:p>
          <a:p>
            <a:r>
              <a:rPr lang="en-US" altLang="zh-CN" dirty="0"/>
              <a:t>  t3=a[2];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MyInt</a:t>
            </a:r>
            <a:r>
              <a:rPr lang="en-US" altLang="zh-CN" dirty="0"/>
              <a:t>&lt;T&gt;::Show(){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&lt;&lt;t1&lt;&lt;" , "&lt;&lt;t2&lt;&lt;" , "&lt;&lt;t3&lt;&lt;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MyInt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  </a:t>
            </a:r>
            <a:r>
              <a:rPr lang="en-US" altLang="zh-CN" dirty="0" err="1"/>
              <a:t>i</a:t>
            </a:r>
            <a:r>
              <a:rPr lang="en-US" altLang="zh-CN" dirty="0"/>
              <a:t>(9,5,2);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i.Show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i.Sort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i.Show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MyInt</a:t>
            </a:r>
            <a:r>
              <a:rPr lang="en-US" altLang="zh-CN" dirty="0"/>
              <a:t>&lt;char&gt;	c('m','A','0');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c.Show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c.Sort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c.Show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MyInt</a:t>
            </a:r>
            <a:r>
              <a:rPr lang="en-US" altLang="zh-CN" dirty="0"/>
              <a:t>&lt;double&gt;</a:t>
            </a:r>
            <a:r>
              <a:rPr lang="en-US" altLang="zh-CN" baseline="0" dirty="0"/>
              <a:t> </a:t>
            </a:r>
            <a:r>
              <a:rPr lang="en-US" altLang="zh-CN" dirty="0"/>
              <a:t>d(9.8,5,0.3);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d.Show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d.Sort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d.Show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</a:t>
            </a:r>
          </a:p>
          <a:p>
            <a:r>
              <a:rPr lang="zh-CN" altLang="en-US" dirty="0"/>
              <a:t>完整的程序</a:t>
            </a:r>
            <a:r>
              <a:rPr lang="en-US" altLang="zh-CN" dirty="0"/>
              <a:t>2</a:t>
            </a:r>
            <a:r>
              <a:rPr lang="zh-CN" altLang="en-US" dirty="0"/>
              <a:t>：参数有自定义类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#include&lt;algorithm&gt;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MyInt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T t1,t2,t3;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MyInt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MyInt</a:t>
            </a:r>
            <a:r>
              <a:rPr lang="en-US" altLang="zh-CN" dirty="0"/>
              <a:t>(T t1,T t2,T t3);</a:t>
            </a:r>
          </a:p>
          <a:p>
            <a:r>
              <a:rPr lang="en-US" altLang="zh-CN" dirty="0"/>
              <a:t>  T </a:t>
            </a:r>
            <a:r>
              <a:rPr lang="en-US" altLang="zh-CN" dirty="0" err="1"/>
              <a:t>getMax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T </a:t>
            </a:r>
            <a:r>
              <a:rPr lang="en-US" altLang="zh-CN" dirty="0" err="1"/>
              <a:t>getMin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void Sort();</a:t>
            </a:r>
          </a:p>
          <a:p>
            <a:r>
              <a:rPr lang="en-US" altLang="zh-CN" dirty="0"/>
              <a:t>  void Show();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 err="1"/>
              <a:t>MyInt</a:t>
            </a:r>
            <a:r>
              <a:rPr lang="en-US" altLang="zh-CN" dirty="0"/>
              <a:t>&lt;T&gt;::</a:t>
            </a:r>
            <a:r>
              <a:rPr lang="en-US" altLang="zh-CN" dirty="0" err="1"/>
              <a:t>MyInt</a:t>
            </a:r>
            <a:r>
              <a:rPr lang="en-US" altLang="zh-CN" dirty="0"/>
              <a:t>(){ }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 err="1"/>
              <a:t>MyInt</a:t>
            </a:r>
            <a:r>
              <a:rPr lang="en-US" altLang="zh-CN" dirty="0"/>
              <a:t>&lt;T&gt;::</a:t>
            </a:r>
            <a:r>
              <a:rPr lang="en-US" altLang="zh-CN" dirty="0" err="1"/>
              <a:t>MyInt</a:t>
            </a:r>
            <a:r>
              <a:rPr lang="en-US" altLang="zh-CN" dirty="0"/>
              <a:t>(T t11,T t21,T t31){</a:t>
            </a:r>
          </a:p>
          <a:p>
            <a:r>
              <a:rPr lang="en-US" altLang="zh-CN" dirty="0"/>
              <a:t>  t1=t11;</a:t>
            </a:r>
          </a:p>
          <a:p>
            <a:r>
              <a:rPr lang="en-US" altLang="zh-CN" dirty="0"/>
              <a:t>  t2=t21;</a:t>
            </a:r>
          </a:p>
          <a:p>
            <a:r>
              <a:rPr lang="en-US" altLang="zh-CN" dirty="0"/>
              <a:t>  t3=t31;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T </a:t>
            </a:r>
            <a:r>
              <a:rPr lang="en-US" altLang="zh-CN" dirty="0" err="1"/>
              <a:t>MyInt</a:t>
            </a:r>
            <a:r>
              <a:rPr lang="en-US" altLang="zh-CN" dirty="0"/>
              <a:t>&lt;T&gt;::</a:t>
            </a:r>
            <a:r>
              <a:rPr lang="en-US" altLang="zh-CN" dirty="0" err="1"/>
              <a:t>getMax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T max=t1;</a:t>
            </a:r>
          </a:p>
          <a:p>
            <a:r>
              <a:rPr lang="en-US" altLang="zh-CN" dirty="0"/>
              <a:t>   if(t2&gt;max)</a:t>
            </a:r>
          </a:p>
          <a:p>
            <a:r>
              <a:rPr lang="en-US" altLang="zh-CN" dirty="0"/>
              <a:t>      max=t2;</a:t>
            </a:r>
          </a:p>
          <a:p>
            <a:r>
              <a:rPr lang="en-US" altLang="zh-CN" dirty="0"/>
              <a:t>   if(t3&gt;max)</a:t>
            </a:r>
          </a:p>
          <a:p>
            <a:r>
              <a:rPr lang="en-US" altLang="zh-CN" dirty="0"/>
              <a:t>      max=t3;</a:t>
            </a:r>
          </a:p>
          <a:p>
            <a:r>
              <a:rPr lang="en-US" altLang="zh-CN" dirty="0"/>
              <a:t>   return max;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T </a:t>
            </a:r>
            <a:r>
              <a:rPr lang="en-US" altLang="zh-CN" dirty="0" err="1"/>
              <a:t>MyInt</a:t>
            </a:r>
            <a:r>
              <a:rPr lang="en-US" altLang="zh-CN" dirty="0"/>
              <a:t>&lt;T&gt;::</a:t>
            </a:r>
            <a:r>
              <a:rPr lang="en-US" altLang="zh-CN" dirty="0" err="1"/>
              <a:t>getMin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T min=t1;</a:t>
            </a:r>
          </a:p>
          <a:p>
            <a:r>
              <a:rPr lang="en-US" altLang="zh-CN" dirty="0"/>
              <a:t>   if(t2&lt;min)</a:t>
            </a:r>
          </a:p>
          <a:p>
            <a:r>
              <a:rPr lang="en-US" altLang="zh-CN" dirty="0"/>
              <a:t>      min=t2;</a:t>
            </a:r>
          </a:p>
          <a:p>
            <a:r>
              <a:rPr lang="en-US" altLang="zh-CN" dirty="0"/>
              <a:t>   if(t3&lt;min)</a:t>
            </a:r>
          </a:p>
          <a:p>
            <a:r>
              <a:rPr lang="en-US" altLang="zh-CN" dirty="0"/>
              <a:t>      min=t3;</a:t>
            </a:r>
          </a:p>
          <a:p>
            <a:r>
              <a:rPr lang="en-US" altLang="zh-CN" dirty="0"/>
              <a:t>   return min;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MyInt</a:t>
            </a:r>
            <a:r>
              <a:rPr lang="en-US" altLang="zh-CN" dirty="0"/>
              <a:t>&lt;T&gt;::Sort(){</a:t>
            </a:r>
          </a:p>
          <a:p>
            <a:r>
              <a:rPr lang="fr-FR" altLang="zh-CN" dirty="0"/>
              <a:t> T a[3]={t1,t2,t3};</a:t>
            </a:r>
          </a:p>
          <a:p>
            <a:r>
              <a:rPr lang="fr-FR" altLang="zh-CN" dirty="0"/>
              <a:t>    sort(a,a+3);</a:t>
            </a:r>
          </a:p>
          <a:p>
            <a:r>
              <a:rPr lang="fr-FR" altLang="zh-CN" dirty="0"/>
              <a:t>    t1=a[0];</a:t>
            </a:r>
          </a:p>
          <a:p>
            <a:r>
              <a:rPr lang="fr-FR" altLang="zh-CN" dirty="0"/>
              <a:t>    t2=a[1];</a:t>
            </a:r>
          </a:p>
          <a:p>
            <a:r>
              <a:rPr lang="fr-FR" altLang="zh-CN" dirty="0"/>
              <a:t>    t3=a[2];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MyInt</a:t>
            </a:r>
            <a:r>
              <a:rPr lang="en-US" altLang="zh-CN" dirty="0"/>
              <a:t>&lt;T&gt;::Show(){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&lt;&lt;t1&lt;&lt;" , "&lt;&lt;t2&lt;&lt;" , "&lt;&lt;t3&lt;&lt;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class Student{</a:t>
            </a:r>
          </a:p>
          <a:p>
            <a:r>
              <a:rPr lang="en-US" altLang="zh-CN" dirty="0"/>
              <a:t>  string name;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age;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Student():name(""),age(0){}</a:t>
            </a:r>
          </a:p>
          <a:p>
            <a:r>
              <a:rPr lang="en-US" altLang="zh-CN" dirty="0"/>
              <a:t>  Student(string </a:t>
            </a:r>
            <a:r>
              <a:rPr lang="en-US" altLang="zh-CN" dirty="0" err="1"/>
              <a:t>name,int</a:t>
            </a:r>
            <a:r>
              <a:rPr lang="en-US" altLang="zh-CN" dirty="0"/>
              <a:t> age):name(name),age(age){}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bool</a:t>
            </a:r>
            <a:r>
              <a:rPr lang="en-US" altLang="zh-CN" dirty="0"/>
              <a:t> operator&gt;(Student&amp; s){</a:t>
            </a:r>
          </a:p>
          <a:p>
            <a:r>
              <a:rPr lang="en-US" altLang="zh-CN" dirty="0"/>
              <a:t>     if(age&gt;</a:t>
            </a:r>
            <a:r>
              <a:rPr lang="en-US" altLang="zh-CN" dirty="0" err="1"/>
              <a:t>s.age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return true;</a:t>
            </a:r>
          </a:p>
          <a:p>
            <a:r>
              <a:rPr lang="en-US" altLang="zh-CN" dirty="0"/>
              <a:t>     else</a:t>
            </a:r>
          </a:p>
          <a:p>
            <a:r>
              <a:rPr lang="en-US" altLang="zh-CN" dirty="0"/>
              <a:t>        return false;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bool</a:t>
            </a:r>
            <a:r>
              <a:rPr lang="en-US" altLang="zh-CN" dirty="0"/>
              <a:t> operator&lt;(Student&amp; s){</a:t>
            </a:r>
          </a:p>
          <a:p>
            <a:r>
              <a:rPr lang="en-US" altLang="zh-CN" dirty="0"/>
              <a:t>     if(age&lt;</a:t>
            </a:r>
            <a:r>
              <a:rPr lang="en-US" altLang="zh-CN" dirty="0" err="1"/>
              <a:t>s.age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return true;</a:t>
            </a:r>
          </a:p>
          <a:p>
            <a:r>
              <a:rPr lang="en-US" altLang="zh-CN" dirty="0"/>
              <a:t>     else</a:t>
            </a:r>
          </a:p>
          <a:p>
            <a:r>
              <a:rPr lang="en-US" altLang="zh-CN" dirty="0"/>
              <a:t>        return false;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friend </a:t>
            </a:r>
            <a:r>
              <a:rPr lang="en-US" altLang="zh-CN" dirty="0" err="1"/>
              <a:t>ostream</a:t>
            </a:r>
            <a:r>
              <a:rPr lang="en-US" altLang="zh-CN" dirty="0"/>
              <a:t>&amp; operator&lt;&lt;(</a:t>
            </a:r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o,const</a:t>
            </a:r>
            <a:r>
              <a:rPr lang="en-US" altLang="zh-CN" dirty="0"/>
              <a:t> Student&amp; s){</a:t>
            </a:r>
          </a:p>
          <a:p>
            <a:r>
              <a:rPr lang="en-US" altLang="zh-CN" dirty="0"/>
              <a:t>      o&lt;&lt;s.name&lt;&lt;","&lt;&lt;</a:t>
            </a:r>
            <a:r>
              <a:rPr lang="en-US" altLang="zh-CN" dirty="0" err="1"/>
              <a:t>s.age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return o;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MyInt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  </a:t>
            </a:r>
            <a:r>
              <a:rPr lang="en-US" altLang="zh-CN" dirty="0" err="1"/>
              <a:t>i</a:t>
            </a:r>
            <a:r>
              <a:rPr lang="en-US" altLang="zh-CN" dirty="0"/>
              <a:t>(9,5,2);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i.Show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i.Sort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i.Show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MyInt</a:t>
            </a:r>
            <a:r>
              <a:rPr lang="en-US" altLang="zh-CN" dirty="0"/>
              <a:t>&lt;char&gt;	c('m','A','0');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c.Show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c.Sort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c.Show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MyInt</a:t>
            </a:r>
            <a:r>
              <a:rPr lang="en-US" altLang="zh-CN" dirty="0"/>
              <a:t>&lt;double&gt; d(9.8,5,0.3);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d.Show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d.Sort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d.Show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MyInt</a:t>
            </a:r>
            <a:r>
              <a:rPr lang="en-US" altLang="zh-CN" dirty="0"/>
              <a:t>&lt;Student&gt; e(Student("aa",21),Student("bb",20),Student("cc",19));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e.Show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e.Sort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e.Show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完整</a:t>
            </a:r>
            <a:r>
              <a:rPr lang="zh-CN" altLang="en-US" dirty="0"/>
              <a:t>的程序：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class Stack</a:t>
            </a:r>
          </a:p>
          <a:p>
            <a:r>
              <a:rPr lang="en-US" altLang="zh-CN" dirty="0"/>
              <a:t>{	T*	</a:t>
            </a:r>
            <a:r>
              <a:rPr lang="en-US" altLang="zh-CN" dirty="0" err="1"/>
              <a:t>stackPtr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int	size;</a:t>
            </a:r>
          </a:p>
          <a:p>
            <a:r>
              <a:rPr lang="en-US" altLang="zh-CN" dirty="0"/>
              <a:t>	int	top;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Stack(int </a:t>
            </a:r>
            <a:r>
              <a:rPr lang="en-US" altLang="zh-CN" dirty="0" err="1"/>
              <a:t>size_val</a:t>
            </a:r>
            <a:r>
              <a:rPr lang="en-US" altLang="zh-CN" dirty="0"/>
              <a:t>=10){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         </a:t>
            </a:r>
            <a:r>
              <a:rPr lang="en-US" altLang="zh-CN" dirty="0"/>
              <a:t>size=</a:t>
            </a:r>
            <a:r>
              <a:rPr lang="en-US" altLang="zh-CN" dirty="0" err="1"/>
              <a:t>size_val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   </a:t>
            </a:r>
            <a:r>
              <a:rPr lang="en-US" altLang="zh-CN" dirty="0" err="1"/>
              <a:t>stackPtr</a:t>
            </a:r>
            <a:r>
              <a:rPr lang="en-US" altLang="zh-CN" dirty="0"/>
              <a:t>=new T[size];</a:t>
            </a:r>
          </a:p>
          <a:p>
            <a:r>
              <a:rPr lang="en-US" altLang="zh-CN" dirty="0"/>
              <a:t>	   top=0;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~Stack(){</a:t>
            </a:r>
          </a:p>
          <a:p>
            <a:r>
              <a:rPr lang="en-US" altLang="zh-CN" dirty="0"/>
              <a:t>	   delete[] </a:t>
            </a:r>
            <a:r>
              <a:rPr lang="en-US" altLang="zh-CN" dirty="0" err="1"/>
              <a:t>stackPtr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    bool </a:t>
            </a:r>
            <a:r>
              <a:rPr lang="en-US" altLang="zh-CN" dirty="0" err="1"/>
              <a:t>isEmpty</a:t>
            </a:r>
            <a:r>
              <a:rPr lang="en-US" altLang="zh-CN" dirty="0"/>
              <a:t>() const{</a:t>
            </a:r>
          </a:p>
          <a:p>
            <a:r>
              <a:rPr lang="en-US" altLang="zh-CN" dirty="0"/>
              <a:t>       if(top==0)</a:t>
            </a:r>
          </a:p>
          <a:p>
            <a:r>
              <a:rPr lang="en-US" altLang="zh-CN" dirty="0"/>
              <a:t>        return true;</a:t>
            </a:r>
          </a:p>
          <a:p>
            <a:r>
              <a:rPr lang="en-US" altLang="zh-CN" dirty="0"/>
              <a:t>       return false;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baseline="0" dirty="0"/>
              <a:t> </a:t>
            </a:r>
            <a:r>
              <a:rPr lang="en-US" altLang="zh-CN" baseline="0" dirty="0" smtClean="0"/>
              <a:t>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isFull</a:t>
            </a:r>
            <a:r>
              <a:rPr lang="en-US" altLang="zh-CN" dirty="0"/>
              <a:t>() const{</a:t>
            </a:r>
          </a:p>
          <a:p>
            <a:r>
              <a:rPr lang="en-US" altLang="zh-CN" baseline="0" dirty="0"/>
              <a:t> </a:t>
            </a:r>
            <a:r>
              <a:rPr lang="en-US" altLang="zh-CN" baseline="0" dirty="0" smtClean="0"/>
              <a:t>      </a:t>
            </a:r>
            <a:r>
              <a:rPr lang="en-US" altLang="zh-CN" dirty="0" smtClean="0"/>
              <a:t>if(top</a:t>
            </a:r>
            <a:r>
              <a:rPr lang="en-US" altLang="zh-CN" dirty="0"/>
              <a:t>==size)</a:t>
            </a:r>
          </a:p>
          <a:p>
            <a:r>
              <a:rPr lang="en-US" altLang="zh-CN" dirty="0"/>
              <a:t>        return true;</a:t>
            </a:r>
          </a:p>
          <a:p>
            <a:r>
              <a:rPr lang="en-US" altLang="zh-CN" dirty="0"/>
              <a:t>       return false;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baseline="0" dirty="0"/>
              <a:t> </a:t>
            </a:r>
            <a:r>
              <a:rPr lang="en-US" altLang="zh-CN" baseline="0" dirty="0" smtClean="0"/>
              <a:t>  </a:t>
            </a:r>
            <a:r>
              <a:rPr lang="en-US" altLang="zh-CN" dirty="0" smtClean="0"/>
              <a:t>void </a:t>
            </a:r>
            <a:r>
              <a:rPr lang="en-US" altLang="zh-CN" dirty="0"/>
              <a:t>push(const </a:t>
            </a:r>
            <a:r>
              <a:rPr lang="en-US" altLang="zh-CN" dirty="0" err="1"/>
              <a:t>T&amp;t</a:t>
            </a:r>
            <a:r>
              <a:rPr lang="en-US" altLang="zh-CN" dirty="0"/>
              <a:t>){</a:t>
            </a:r>
          </a:p>
          <a:p>
            <a:r>
              <a:rPr lang="en-US" altLang="zh-CN" baseline="0" dirty="0"/>
              <a:t> </a:t>
            </a:r>
            <a:r>
              <a:rPr lang="en-US" altLang="zh-CN" baseline="0" dirty="0" smtClean="0"/>
              <a:t>      </a:t>
            </a:r>
            <a:r>
              <a:rPr lang="en-US" altLang="zh-CN" dirty="0" smtClean="0"/>
              <a:t>if</a:t>
            </a:r>
            <a:r>
              <a:rPr lang="en-US" altLang="zh-CN" dirty="0"/>
              <a:t>(!</a:t>
            </a:r>
            <a:r>
              <a:rPr lang="en-US" altLang="zh-CN" dirty="0" err="1"/>
              <a:t>isFull</a:t>
            </a:r>
            <a:r>
              <a:rPr lang="en-US" altLang="zh-CN" dirty="0"/>
              <a:t>()){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stackPtr</a:t>
            </a:r>
            <a:r>
              <a:rPr lang="en-US" altLang="zh-CN" dirty="0"/>
              <a:t>[top++]=t;</a:t>
            </a:r>
          </a:p>
          <a:p>
            <a:r>
              <a:rPr lang="en-US" altLang="zh-CN" baseline="0" dirty="0"/>
              <a:t> </a:t>
            </a:r>
            <a:r>
              <a:rPr lang="en-US" altLang="zh-CN" baseline="0" dirty="0" smtClean="0"/>
              <a:t>     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aseline="0" dirty="0"/>
              <a:t> </a:t>
            </a:r>
            <a:r>
              <a:rPr lang="en-US" altLang="zh-CN" baseline="0" dirty="0" smtClean="0"/>
              <a:t>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aseline="0" dirty="0"/>
              <a:t> </a:t>
            </a:r>
            <a:r>
              <a:rPr lang="en-US" altLang="zh-CN" baseline="0" dirty="0" smtClean="0"/>
              <a:t>  </a:t>
            </a:r>
            <a:r>
              <a:rPr lang="en-US" altLang="zh-CN" dirty="0" smtClean="0"/>
              <a:t>T </a:t>
            </a:r>
            <a:r>
              <a:rPr lang="en-US" altLang="zh-CN" dirty="0"/>
              <a:t>pop(){</a:t>
            </a:r>
          </a:p>
          <a:p>
            <a:r>
              <a:rPr lang="en-US" altLang="zh-CN" baseline="0" dirty="0"/>
              <a:t> </a:t>
            </a:r>
            <a:r>
              <a:rPr lang="en-US" altLang="zh-CN" baseline="0" dirty="0" smtClean="0"/>
              <a:t>    </a:t>
            </a:r>
            <a:r>
              <a:rPr lang="en-US" altLang="zh-CN" dirty="0" smtClean="0"/>
              <a:t>if</a:t>
            </a:r>
            <a:r>
              <a:rPr lang="en-US" altLang="zh-CN" dirty="0"/>
              <a:t>(!</a:t>
            </a:r>
            <a:r>
              <a:rPr lang="en-US" altLang="zh-CN" dirty="0" err="1"/>
              <a:t>isEmpty</a:t>
            </a:r>
            <a:r>
              <a:rPr lang="en-US" altLang="zh-CN" dirty="0"/>
              <a:t>())</a:t>
            </a:r>
          </a:p>
          <a:p>
            <a:r>
              <a:rPr lang="en-US" altLang="zh-CN" baseline="0" dirty="0"/>
              <a:t> </a:t>
            </a:r>
            <a:r>
              <a:rPr lang="en-US" altLang="zh-CN" baseline="0" dirty="0" smtClean="0"/>
              <a:t>      </a:t>
            </a:r>
            <a:r>
              <a:rPr lang="en-US" altLang="zh-CN" dirty="0" smtClean="0"/>
              <a:t> </a:t>
            </a:r>
            <a:r>
              <a:rPr lang="en-US" altLang="zh-CN" dirty="0"/>
              <a:t>return </a:t>
            </a:r>
            <a:r>
              <a:rPr lang="en-US" altLang="zh-CN" dirty="0" err="1"/>
              <a:t>stackPtr</a:t>
            </a:r>
            <a:r>
              <a:rPr lang="en-US" altLang="zh-CN" dirty="0"/>
              <a:t>[--top];</a:t>
            </a:r>
          </a:p>
          <a:p>
            <a:r>
              <a:rPr lang="en-US" altLang="zh-CN" baseline="0" dirty="0"/>
              <a:t> </a:t>
            </a:r>
            <a:r>
              <a:rPr lang="en-US" altLang="zh-CN" baseline="0" dirty="0" smtClean="0"/>
              <a:t>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Student{</a:t>
            </a:r>
          </a:p>
          <a:p>
            <a:r>
              <a:rPr lang="en-US" altLang="zh-CN" dirty="0"/>
              <a:t>   char* name;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Student(){name=new char[10];}</a:t>
            </a:r>
          </a:p>
          <a:p>
            <a:r>
              <a:rPr lang="en-US" altLang="zh-CN" dirty="0"/>
              <a:t>   Student(char* n){</a:t>
            </a:r>
          </a:p>
          <a:p>
            <a:r>
              <a:rPr lang="en-US" altLang="zh-CN" dirty="0"/>
              <a:t>      name=new char[</a:t>
            </a:r>
            <a:r>
              <a:rPr lang="en-US" altLang="zh-CN" dirty="0" err="1"/>
              <a:t>strlen</a:t>
            </a:r>
            <a:r>
              <a:rPr lang="en-US" altLang="zh-CN" dirty="0"/>
              <a:t>(n)+1];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friend </a:t>
            </a:r>
            <a:r>
              <a:rPr lang="en-US" altLang="zh-CN" dirty="0" err="1"/>
              <a:t>ostream</a:t>
            </a:r>
            <a:r>
              <a:rPr lang="en-US" altLang="zh-CN" dirty="0"/>
              <a:t>&amp; operator&lt;&lt;(</a:t>
            </a:r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o,const</a:t>
            </a:r>
            <a:r>
              <a:rPr lang="en-US" altLang="zh-CN" dirty="0"/>
              <a:t> Student&amp; s){</a:t>
            </a:r>
          </a:p>
          <a:p>
            <a:r>
              <a:rPr lang="en-US" altLang="zh-CN" dirty="0"/>
              <a:t>     o&lt;&lt;s.name;</a:t>
            </a:r>
          </a:p>
          <a:p>
            <a:r>
              <a:rPr lang="en-US" altLang="zh-CN" dirty="0"/>
              <a:t>     return o;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friend </a:t>
            </a:r>
            <a:r>
              <a:rPr lang="en-US" altLang="zh-CN" dirty="0" err="1"/>
              <a:t>istream</a:t>
            </a:r>
            <a:r>
              <a:rPr lang="en-US" altLang="zh-CN" dirty="0"/>
              <a:t>&amp; operator&gt;&gt;(</a:t>
            </a:r>
            <a:r>
              <a:rPr lang="en-US" altLang="zh-CN" dirty="0" err="1"/>
              <a:t>istream</a:t>
            </a:r>
            <a:r>
              <a:rPr lang="en-US" altLang="zh-CN" dirty="0"/>
              <a:t>&amp; </a:t>
            </a:r>
            <a:r>
              <a:rPr lang="en-US" altLang="zh-CN" dirty="0" err="1"/>
              <a:t>i,Student</a:t>
            </a:r>
            <a:r>
              <a:rPr lang="en-US" altLang="zh-CN" dirty="0"/>
              <a:t>&amp; s){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</a:t>
            </a:r>
            <a:r>
              <a:rPr lang="en-US" altLang="zh-CN" dirty="0"/>
              <a:t>&gt;&gt;s.name;</a:t>
            </a:r>
          </a:p>
          <a:p>
            <a:r>
              <a:rPr lang="en-US" altLang="zh-CN" dirty="0"/>
              <a:t>     return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~Student(){</a:t>
            </a:r>
          </a:p>
          <a:p>
            <a:r>
              <a:rPr lang="en-US" altLang="zh-CN" dirty="0"/>
              <a:t>        delete[] name;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Student&amp; operator=(const Student&amp; s){</a:t>
            </a:r>
          </a:p>
          <a:p>
            <a:r>
              <a:rPr lang="en-US" altLang="zh-CN" dirty="0"/>
              <a:t>     if(name)</a:t>
            </a:r>
          </a:p>
          <a:p>
            <a:r>
              <a:rPr lang="en-US" altLang="zh-CN" dirty="0"/>
              <a:t>        delete[] name;</a:t>
            </a:r>
          </a:p>
          <a:p>
            <a:r>
              <a:rPr lang="en-US" altLang="zh-CN" dirty="0"/>
              <a:t>     name=new char[</a:t>
            </a:r>
            <a:r>
              <a:rPr lang="en-US" altLang="zh-CN" dirty="0" err="1"/>
              <a:t>strlen</a:t>
            </a:r>
            <a:r>
              <a:rPr lang="en-US" altLang="zh-CN" dirty="0"/>
              <a:t>(s.name)+1];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name,s.name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Stack&lt;int&gt; s(3);</a:t>
            </a:r>
          </a:p>
          <a:p>
            <a:r>
              <a:rPr lang="en-US" altLang="zh-CN" dirty="0"/>
              <a:t>    int a;</a:t>
            </a:r>
          </a:p>
          <a:p>
            <a:r>
              <a:rPr lang="en-US" altLang="zh-CN" dirty="0"/>
              <a:t>    while(!</a:t>
            </a:r>
            <a:r>
              <a:rPr lang="en-US" altLang="zh-CN" dirty="0" err="1"/>
              <a:t>s.isFull</a:t>
            </a:r>
            <a:r>
              <a:rPr lang="en-US" altLang="zh-CN" dirty="0"/>
              <a:t>()){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&gt;&gt;a;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s.push</a:t>
            </a:r>
            <a:r>
              <a:rPr lang="en-US" altLang="zh-CN" dirty="0"/>
              <a:t>(a);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while(!</a:t>
            </a:r>
            <a:r>
              <a:rPr lang="en-US" altLang="zh-CN" dirty="0" err="1"/>
              <a:t>s.isEmpty</a:t>
            </a:r>
            <a:r>
              <a:rPr lang="en-US" altLang="zh-CN" dirty="0"/>
              <a:t>()){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s.pop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Stack&lt;Student&gt; s1(3);</a:t>
            </a:r>
          </a:p>
          <a:p>
            <a:r>
              <a:rPr lang="en-US" altLang="zh-CN" dirty="0"/>
              <a:t>    Student a1;</a:t>
            </a:r>
          </a:p>
          <a:p>
            <a:r>
              <a:rPr lang="en-US" altLang="zh-CN" dirty="0"/>
              <a:t>    while(!s1.isFull()){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&gt;&gt;a1;</a:t>
            </a:r>
          </a:p>
          <a:p>
            <a:r>
              <a:rPr lang="en-US" altLang="zh-CN" dirty="0"/>
              <a:t>        s1.push(a1);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while(!s1.isEmpty()){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&lt;&lt;s1.pop()&lt;&lt;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template&lt;class T&gt;</a:t>
            </a:r>
          </a:p>
          <a:p>
            <a:r>
              <a:rPr lang="en-US" altLang="zh-CN" dirty="0"/>
              <a:t>class List</a:t>
            </a:r>
          </a:p>
          <a:p>
            <a:r>
              <a:rPr lang="en-US" altLang="zh-CN" dirty="0"/>
              <a:t>{   struct  Node{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T	</a:t>
            </a:r>
            <a:r>
              <a:rPr lang="en-US" altLang="zh-CN" dirty="0" smtClean="0"/>
              <a:t>   data</a:t>
            </a:r>
            <a:r>
              <a:rPr lang="en-US" altLang="zh-CN" dirty="0"/>
              <a:t>;</a:t>
            </a:r>
          </a:p>
          <a:p>
            <a:r>
              <a:rPr lang="en-US" altLang="zh-CN" baseline="0" dirty="0"/>
              <a:t> </a:t>
            </a:r>
            <a:r>
              <a:rPr lang="en-US" altLang="zh-CN" baseline="0" dirty="0" smtClean="0"/>
              <a:t>       </a:t>
            </a:r>
            <a:r>
              <a:rPr lang="en-US" altLang="zh-CN" dirty="0" smtClean="0"/>
              <a:t>Node*</a:t>
            </a:r>
            <a:r>
              <a:rPr lang="en-US" altLang="zh-CN" baseline="0" dirty="0" smtClean="0"/>
              <a:t>  </a:t>
            </a:r>
            <a:r>
              <a:rPr lang="en-US" altLang="zh-CN" dirty="0" smtClean="0"/>
              <a:t>next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};</a:t>
            </a:r>
          </a:p>
          <a:p>
            <a:r>
              <a:rPr lang="en-US" altLang="zh-CN" dirty="0"/>
              <a:t>    Node*	head;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  List(){head=new Node</a:t>
            </a:r>
            <a:r>
              <a:rPr lang="en-US" altLang="zh-CN" dirty="0" smtClean="0"/>
              <a:t>; head-</a:t>
            </a:r>
            <a:r>
              <a:rPr lang="en-US" altLang="zh-CN" dirty="0"/>
              <a:t>&gt;next=NULL;}</a:t>
            </a:r>
          </a:p>
          <a:p>
            <a:r>
              <a:rPr lang="en-US" altLang="zh-CN" dirty="0"/>
              <a:t>      void	Add(T&amp; t){</a:t>
            </a:r>
          </a:p>
          <a:p>
            <a:r>
              <a:rPr lang="en-US" altLang="zh-CN" dirty="0"/>
              <a:t>          Node *s=new Node{</a:t>
            </a:r>
            <a:r>
              <a:rPr lang="en-US" altLang="zh-CN" dirty="0" err="1"/>
              <a:t>t,NULL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          s-&gt;next=head-&gt;next;</a:t>
            </a:r>
          </a:p>
          <a:p>
            <a:r>
              <a:rPr lang="en-US" altLang="zh-CN" dirty="0"/>
              <a:t>          head-&gt;next=s;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void	Remove(T&amp; t){</a:t>
            </a:r>
          </a:p>
          <a:p>
            <a:r>
              <a:rPr lang="en-US" altLang="zh-CN" dirty="0"/>
              <a:t>         Node* p=head,*q;</a:t>
            </a:r>
          </a:p>
          <a:p>
            <a:r>
              <a:rPr lang="en-US" altLang="zh-CN" dirty="0"/>
              <a:t>         while(p-&gt;next){</a:t>
            </a:r>
          </a:p>
          <a:p>
            <a:r>
              <a:rPr lang="en-US" altLang="zh-CN" dirty="0"/>
              <a:t>            if(p-&gt;next-&gt;data==t){</a:t>
            </a:r>
          </a:p>
          <a:p>
            <a:r>
              <a:rPr lang="en-US" altLang="zh-CN" dirty="0"/>
              <a:t>                q=p-&gt;next;</a:t>
            </a:r>
          </a:p>
          <a:p>
            <a:r>
              <a:rPr lang="en-US" altLang="zh-CN" dirty="0"/>
              <a:t>                p-&gt;next=q-&gt;next;</a:t>
            </a:r>
          </a:p>
          <a:p>
            <a:r>
              <a:rPr lang="en-US" altLang="zh-CN" dirty="0"/>
              <a:t>                delete q;</a:t>
            </a:r>
          </a:p>
          <a:p>
            <a:r>
              <a:rPr lang="en-US" altLang="zh-CN" dirty="0"/>
              <a:t>                break;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  }</a:t>
            </a:r>
          </a:p>
          <a:p>
            <a:endParaRPr lang="en-US" altLang="zh-CN" dirty="0"/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bool	Find(T&amp; t){</a:t>
            </a:r>
          </a:p>
          <a:p>
            <a:r>
              <a:rPr lang="en-US" altLang="zh-CN" dirty="0"/>
              <a:t>         Node* p=head-&gt;next;</a:t>
            </a:r>
          </a:p>
          <a:p>
            <a:r>
              <a:rPr lang="en-US" altLang="zh-CN" dirty="0"/>
              <a:t>         while(p){</a:t>
            </a:r>
          </a:p>
          <a:p>
            <a:r>
              <a:rPr lang="en-US" altLang="zh-CN" dirty="0"/>
              <a:t>            if(p-&gt;data==t)</a:t>
            </a:r>
          </a:p>
          <a:p>
            <a:r>
              <a:rPr lang="en-US" altLang="zh-CN" dirty="0"/>
              <a:t>                return true;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/>
              <a:t>         return false;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void	</a:t>
            </a:r>
            <a:r>
              <a:rPr lang="en-US" altLang="zh-CN" dirty="0" err="1"/>
              <a:t>PrintList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 Node *p=head-&gt;next;</a:t>
            </a:r>
          </a:p>
          <a:p>
            <a:r>
              <a:rPr lang="en-US" altLang="zh-CN" dirty="0"/>
              <a:t>         while(p){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&lt;&lt;p-&gt;data&lt;&lt;" ";</a:t>
            </a:r>
          </a:p>
          <a:p>
            <a:r>
              <a:rPr lang="en-US" altLang="zh-CN" dirty="0"/>
              <a:t>            p=p-&gt;next;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~List(){</a:t>
            </a:r>
          </a:p>
          <a:p>
            <a:r>
              <a:rPr lang="en-US" altLang="zh-CN" dirty="0"/>
              <a:t>        Node* p;</a:t>
            </a:r>
          </a:p>
          <a:p>
            <a:r>
              <a:rPr lang="en-US" altLang="zh-CN" dirty="0"/>
              <a:t>        while(head-&gt;next){</a:t>
            </a:r>
          </a:p>
          <a:p>
            <a:r>
              <a:rPr lang="en-US" altLang="zh-CN" dirty="0"/>
              <a:t>            p=head-&gt;next;</a:t>
            </a:r>
          </a:p>
          <a:p>
            <a:r>
              <a:rPr lang="en-US" altLang="zh-CN" dirty="0"/>
              <a:t>            head-&gt;next=p-&gt;next;</a:t>
            </a:r>
          </a:p>
          <a:p>
            <a:r>
              <a:rPr lang="en-US" altLang="zh-CN" dirty="0"/>
              <a:t>            delete p;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delete head;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Student{</a:t>
            </a:r>
          </a:p>
          <a:p>
            <a:r>
              <a:rPr lang="en-US" altLang="zh-CN" dirty="0"/>
              <a:t>   string name;</a:t>
            </a:r>
          </a:p>
          <a:p>
            <a:r>
              <a:rPr lang="en-US" altLang="zh-CN" dirty="0"/>
              <a:t>   int age;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Student(string n="",int a=0):name(n),age(a){}</a:t>
            </a:r>
          </a:p>
          <a:p>
            <a:r>
              <a:rPr lang="en-US" altLang="zh-CN" dirty="0"/>
              <a:t>    bool operator==(const Student&amp; s){</a:t>
            </a:r>
          </a:p>
          <a:p>
            <a:r>
              <a:rPr lang="en-US" altLang="zh-CN" dirty="0"/>
              <a:t>       if(name==s.name &amp;&amp; age==</a:t>
            </a:r>
            <a:r>
              <a:rPr lang="en-US" altLang="zh-CN" dirty="0" err="1"/>
              <a:t>s.age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return true;</a:t>
            </a:r>
          </a:p>
          <a:p>
            <a:r>
              <a:rPr lang="en-US" altLang="zh-CN" dirty="0"/>
              <a:t>       return false;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friend </a:t>
            </a:r>
            <a:r>
              <a:rPr lang="en-US" altLang="zh-CN" dirty="0" err="1"/>
              <a:t>ostream</a:t>
            </a:r>
            <a:r>
              <a:rPr lang="en-US" altLang="zh-CN" dirty="0"/>
              <a:t>&amp; operator&lt;&lt;(</a:t>
            </a:r>
            <a:r>
              <a:rPr lang="en-US" altLang="zh-CN" dirty="0" err="1"/>
              <a:t>ostream</a:t>
            </a:r>
            <a:r>
              <a:rPr lang="en-US" altLang="zh-CN" dirty="0"/>
              <a:t>&amp; </a:t>
            </a:r>
            <a:r>
              <a:rPr lang="en-US" altLang="zh-CN" dirty="0" err="1"/>
              <a:t>o,const</a:t>
            </a:r>
            <a:r>
              <a:rPr lang="en-US" altLang="zh-CN" dirty="0"/>
              <a:t> Student&amp; s){</a:t>
            </a:r>
          </a:p>
          <a:p>
            <a:r>
              <a:rPr lang="en-US" altLang="zh-CN" dirty="0"/>
              <a:t>       o&lt;&lt;s.name&lt;&lt;","&lt;&lt;</a:t>
            </a:r>
            <a:r>
              <a:rPr lang="en-US" altLang="zh-CN" dirty="0" err="1"/>
              <a:t>s.age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return o;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friend </a:t>
            </a:r>
            <a:r>
              <a:rPr lang="en-US" altLang="zh-CN" dirty="0" err="1"/>
              <a:t>istream</a:t>
            </a:r>
            <a:r>
              <a:rPr lang="en-US" altLang="zh-CN" dirty="0"/>
              <a:t>&amp; operator&gt;&gt;(</a:t>
            </a:r>
            <a:r>
              <a:rPr lang="en-US" altLang="zh-CN" dirty="0" err="1"/>
              <a:t>istream</a:t>
            </a:r>
            <a:r>
              <a:rPr lang="en-US" altLang="zh-CN" dirty="0"/>
              <a:t>&amp; </a:t>
            </a:r>
            <a:r>
              <a:rPr lang="en-US" altLang="zh-CN" dirty="0" err="1"/>
              <a:t>i,Student</a:t>
            </a:r>
            <a:r>
              <a:rPr lang="en-US" altLang="zh-CN" dirty="0"/>
              <a:t>&amp; s){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</a:t>
            </a:r>
            <a:r>
              <a:rPr lang="en-US" altLang="zh-CN" dirty="0"/>
              <a:t>&gt;&gt;s.name&gt;&gt;</a:t>
            </a:r>
            <a:r>
              <a:rPr lang="en-US" altLang="zh-CN" dirty="0" err="1"/>
              <a:t>s.age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List&lt;int&gt; s;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val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int n;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</a:p>
          <a:p>
            <a:r>
              <a:rPr lang="en-US" altLang="zh-CN" dirty="0"/>
              <a:t>   while(n--){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val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s.Add</a:t>
            </a:r>
            <a:r>
              <a:rPr lang="en-US" altLang="zh-CN" dirty="0"/>
              <a:t>(</a:t>
            </a:r>
            <a:r>
              <a:rPr lang="en-US" altLang="zh-CN" dirty="0" err="1"/>
              <a:t>val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s.PrintList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val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s.Find</a:t>
            </a:r>
            <a:r>
              <a:rPr lang="en-US" altLang="zh-CN" dirty="0"/>
              <a:t>(</a:t>
            </a:r>
            <a:r>
              <a:rPr lang="en-US" altLang="zh-CN" dirty="0" err="1"/>
              <a:t>val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val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s.Remove</a:t>
            </a:r>
            <a:r>
              <a:rPr lang="en-US" altLang="zh-CN" dirty="0"/>
              <a:t>(</a:t>
            </a:r>
            <a:r>
              <a:rPr lang="en-US" altLang="zh-CN" dirty="0" err="1"/>
              <a:t>val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s.PrintList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List&lt;Student&gt; s1;</a:t>
            </a:r>
          </a:p>
          <a:p>
            <a:r>
              <a:rPr lang="en-US" altLang="zh-CN" dirty="0"/>
              <a:t>   Student val1;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</a:p>
          <a:p>
            <a:r>
              <a:rPr lang="en-US" altLang="zh-CN" dirty="0"/>
              <a:t>   while(n--){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&gt;&gt;val1;</a:t>
            </a:r>
          </a:p>
          <a:p>
            <a:r>
              <a:rPr lang="en-US" altLang="zh-CN" dirty="0"/>
              <a:t>     s1.Add(val1);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s1.PrintList();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&gt;&gt;val1;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&lt;&lt;s1.Find(val1);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&gt;&gt;val1;</a:t>
            </a:r>
          </a:p>
          <a:p>
            <a:r>
              <a:rPr lang="en-US" altLang="zh-CN" dirty="0"/>
              <a:t>   s1.Remove(val1);</a:t>
            </a:r>
          </a:p>
          <a:p>
            <a:r>
              <a:rPr lang="en-US" altLang="zh-CN" dirty="0"/>
              <a:t>   s1.PrintList();</a:t>
            </a:r>
          </a:p>
          <a:p>
            <a:endParaRPr lang="en-US" altLang="zh-CN" dirty="0"/>
          </a:p>
          <a:p>
            <a:r>
              <a:rPr lang="en-US" altLang="zh-CN" dirty="0"/>
              <a:t>   return 1;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完整的程序：注意构造函数的写法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#include&lt;iostream&gt;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template&lt;class TYPE&gt;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BASE{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protected: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TYPE obj;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BASE(TYPE obj):obj(obj){}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void show()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{</a:t>
            </a:r>
            <a:r>
              <a:rPr lang="en-US" altLang="zh-CN" dirty="0" err="1"/>
              <a:t>cout</a:t>
            </a:r>
            <a:r>
              <a:rPr lang="en-US" altLang="zh-CN" dirty="0"/>
              <a:t>&lt;&lt;obj&lt;&lt;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template&lt;class TYPE1, class TYPE2&gt;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DERIVED: public BASE&lt;TYPE2&gt; 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TYPE1 obj2;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DERIVED(TYPE1 T1,TYPE2 T2):BASE&lt;TYPE2&gt;(T2),obj2(T1){}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void show2(){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&lt;&lt;BASE&lt;TYPE2&gt;::obj&lt;&lt;" "&lt;&lt;obj2;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 main( 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DERIVED&lt;char*, double&gt; obj("AAA",10);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obj.show</a:t>
            </a:r>
            <a:r>
              <a:rPr lang="en-US" altLang="zh-CN" dirty="0"/>
              <a:t>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obj.show2();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58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完整的程序：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#include&lt;iostream&gt;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template&lt;class TYPE&gt;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BASE{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protected: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TYPE obj;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BASE(TYPE obj):obj(obj){}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void show()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{</a:t>
            </a:r>
            <a:r>
              <a:rPr lang="en-US" altLang="zh-CN" dirty="0" err="1"/>
              <a:t>cout</a:t>
            </a:r>
            <a:r>
              <a:rPr lang="en-US" altLang="zh-CN" dirty="0"/>
              <a:t>&lt;&lt;obj&lt;&lt;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DERIVED: public BASE&lt;double&gt; 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string obj2;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DERIVED(string T1,double T2):BASE(T2),obj2(T1){}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void show2(){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&lt;&lt;obj&lt;&lt;" "&lt;&lt;obj2;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}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 main( ){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DERIVED obj("AAA",10);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obj.show</a:t>
            </a:r>
            <a:r>
              <a:rPr lang="en-US" altLang="zh-CN" dirty="0"/>
              <a:t>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obj.show2();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完整的程序：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#include&lt;</a:t>
            </a:r>
            <a:r>
              <a:rPr lang="en-US" altLang="zh-CN" dirty="0" err="1">
                <a:ea typeface="宋体" charset="-122"/>
              </a:rPr>
              <a:t>iostream</a:t>
            </a:r>
            <a:r>
              <a:rPr lang="en-US" altLang="zh-CN" dirty="0">
                <a:ea typeface="宋体" charset="-122"/>
              </a:rPr>
              <a:t>&gt;</a:t>
            </a:r>
          </a:p>
          <a:p>
            <a:r>
              <a:rPr lang="en-US" altLang="zh-CN" dirty="0">
                <a:ea typeface="宋体" charset="-122"/>
              </a:rPr>
              <a:t>using namespace std;</a:t>
            </a:r>
          </a:p>
          <a:p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Max(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x, 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y)</a:t>
            </a:r>
          </a:p>
          <a:p>
            <a:r>
              <a:rPr lang="en-US" altLang="zh-CN" dirty="0">
                <a:ea typeface="宋体" charset="-122"/>
              </a:rPr>
              <a:t>	{ return (x&gt;y)?x:y; } </a:t>
            </a:r>
          </a:p>
          <a:p>
            <a:r>
              <a:rPr lang="en-US" altLang="zh-CN" dirty="0">
                <a:ea typeface="宋体" charset="-122"/>
              </a:rPr>
              <a:t>float Max(float x, float y) </a:t>
            </a:r>
          </a:p>
          <a:p>
            <a:r>
              <a:rPr lang="en-US" altLang="zh-CN" dirty="0">
                <a:ea typeface="宋体" charset="-122"/>
              </a:rPr>
              <a:t>	{ return (x&gt;y)?x:y; } 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main()</a:t>
            </a:r>
          </a:p>
          <a:p>
            <a:r>
              <a:rPr lang="en-US" altLang="zh-CN" dirty="0">
                <a:ea typeface="宋体" charset="-122"/>
              </a:rPr>
              <a:t>{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&lt;&lt;"The max of two 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number is: "&lt;&lt;Max(3,5)&lt;&lt;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&lt;&lt;"The max of two float number is: "&lt;&lt;Max(3.4f,5.4f)&lt;&lt;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return 0;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ea typeface="宋体" charset="-122"/>
              </a:rPr>
              <a:t>#</a:t>
            </a:r>
            <a:r>
              <a:rPr lang="en-US" altLang="zh-CN" dirty="0">
                <a:ea typeface="宋体" charset="-122"/>
              </a:rPr>
              <a:t>include&lt;iostream&gt;</a:t>
            </a:r>
          </a:p>
          <a:p>
            <a:r>
              <a:rPr lang="en-US" altLang="zh-CN" dirty="0">
                <a:ea typeface="宋体" charset="-122"/>
              </a:rPr>
              <a:t>using namespace std;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template &lt;class T &gt;</a:t>
            </a:r>
          </a:p>
          <a:p>
            <a:r>
              <a:rPr lang="en-US" altLang="zh-CN" dirty="0">
                <a:ea typeface="宋体" charset="-122"/>
              </a:rPr>
              <a:t>T  Max(T x, T y)</a:t>
            </a:r>
          </a:p>
          <a:p>
            <a:r>
              <a:rPr lang="en-US" altLang="zh-CN" dirty="0">
                <a:ea typeface="宋体" charset="-122"/>
              </a:rPr>
              <a:t>{</a:t>
            </a:r>
          </a:p>
          <a:p>
            <a:r>
              <a:rPr lang="en-US" altLang="zh-CN" dirty="0">
                <a:ea typeface="宋体" charset="-122"/>
              </a:rPr>
              <a:t>    return (x&gt;y)?x:y;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main()</a:t>
            </a:r>
          </a:p>
          <a:p>
            <a:r>
              <a:rPr lang="en-US" altLang="zh-CN" dirty="0">
                <a:ea typeface="宋体" charset="-122"/>
              </a:rPr>
              <a:t>{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&lt;&lt;"The max of two 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number is: "&lt;&lt;Max(3,5)&lt;&lt;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&lt;&lt;"The max of two float number is: "&lt;&lt;Max('</a:t>
            </a:r>
            <a:r>
              <a:rPr lang="en-US" altLang="zh-CN" dirty="0" err="1">
                <a:ea typeface="宋体" charset="-122"/>
              </a:rPr>
              <a:t>a','b</a:t>
            </a:r>
            <a:r>
              <a:rPr lang="en-US" altLang="zh-CN" dirty="0">
                <a:ea typeface="宋体" charset="-122"/>
              </a:rPr>
              <a:t>')&lt;&lt;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return 0;</a:t>
            </a:r>
          </a:p>
          <a:p>
            <a:r>
              <a:rPr lang="en-US" altLang="zh-CN" dirty="0">
                <a:ea typeface="宋体" charset="-122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297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188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910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758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537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90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798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364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94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87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99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237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按一下以編輯母片標題樣式</a:t>
            </a:r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 板</a:t>
            </a:r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656000"/>
            <a:ext cx="781535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在函数声明中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包含有参数化数据类型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的函数。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函数模板表示的是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对不同数据类型数据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进行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相同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处理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的一类函数。</a:t>
            </a: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3132000"/>
            <a:ext cx="75708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函数模板的一般定义形式 ：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函数模板的定义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668620" y="3708000"/>
            <a:ext cx="5582786" cy="2484922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template 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T1, class T2, …...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返回值类型  函数名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形式参数表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{   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函数体   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094733" y="1655832"/>
            <a:ext cx="7634597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在调用函数模板时，编译器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根据实参的类型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自动确定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模板实际参数类型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对函数模板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进行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，即生成处理确定类型的函数，并调用它 。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函数模板的调用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234831" y="5633583"/>
            <a:ext cx="6739587" cy="4247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70C0"/>
                </a:solidFill>
                <a:latin typeface="Times New Roman" pitchFamily="18" charset="0"/>
              </a:rPr>
              <a:t>函数模板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的调用格式与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普通函数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的调用格式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相同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245432" y="3633823"/>
            <a:ext cx="7239349" cy="15696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int i, j, k;</a:t>
            </a:r>
          </a:p>
          <a:p>
            <a:pPr eaLnBrk="1" hangingPunct="1"/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MY_CLASS obj1, obj2, obj3;</a:t>
            </a:r>
          </a:p>
          <a:p>
            <a:pPr eaLnBrk="1" hangingPunct="1"/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k=Max(i, j);    	</a:t>
            </a:r>
            <a:r>
              <a:rPr lang="fr-F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fr-FR" altLang="zh-CN" sz="2000" dirty="0"/>
              <a:t>//</a:t>
            </a:r>
            <a:r>
              <a:rPr lang="zh-CN" altLang="en-US" sz="2000" dirty="0"/>
              <a:t>实际参数为整数类型</a:t>
            </a:r>
            <a:r>
              <a:rPr lang="fr-FR" altLang="zh-CN" sz="2000" dirty="0"/>
              <a:t>int</a:t>
            </a:r>
          </a:p>
          <a:p>
            <a:pPr eaLnBrk="1" hangingPunct="1"/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obj3=Max(obj1, obj2);   </a:t>
            </a:r>
            <a:r>
              <a:rPr lang="fr-F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altLang="zh-CN" sz="2000" dirty="0"/>
              <a:t>//</a:t>
            </a:r>
            <a:r>
              <a:rPr lang="zh-CN" altLang="en-US" sz="2000" dirty="0"/>
              <a:t>实际参数为类型</a:t>
            </a:r>
            <a:r>
              <a:rPr lang="fr-FR" altLang="zh-CN" sz="2000" dirty="0"/>
              <a:t>MY_CLASS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 autoUpdateAnimBg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nshilih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856045"/>
            <a:ext cx="8680451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022577" y="1266678"/>
            <a:ext cx="350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函数模板实例化的逻辑示意图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2BFCD67-33C7-4872-96F4-55F3D04AC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981" y="5362205"/>
            <a:ext cx="3527265" cy="120032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T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/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Max(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y)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 return (x&gt;y)?x:y;   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例子：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3105" y="917912"/>
            <a:ext cx="6075917" cy="594008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T&gt;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 const T array[],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size)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for(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=0;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&lt;size-1;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&lt;&lt;array[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]&lt;&lt;", ";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&lt;&lt;array[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buNone/>
            </a:pP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Student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name;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age;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Student(string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n,int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a):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name(n),age(a){}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friend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operator&lt;&lt;(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o,const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Student&amp; s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o&lt;&lt;s.name&lt;&lt;" "&lt;&lt;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s.age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return o;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         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119576" y="912235"/>
            <a:ext cx="4024424" cy="317009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 a[2]={“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aa","bb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"};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print(a, 2);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b[2]={1,2};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print(b,2);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c[2]={Student("cc",20),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Student("dd",21)};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print(c,2);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6781388" y="4474087"/>
            <a:ext cx="1820352" cy="14219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nn-NO" altLang="zh-CN" sz="2400" dirty="0">
                <a:solidFill>
                  <a:srgbClr val="000000"/>
                </a:solidFill>
                <a:latin typeface="Times New Roman" pitchFamily="18" charset="0"/>
              </a:rPr>
              <a:t>aa, bb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nn-NO" altLang="zh-CN" sz="2400" dirty="0">
                <a:solidFill>
                  <a:srgbClr val="000000"/>
                </a:solidFill>
                <a:latin typeface="Times New Roman" pitchFamily="18" charset="0"/>
              </a:rPr>
              <a:t>1, 2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nn-NO" altLang="zh-CN" sz="2400" dirty="0">
                <a:solidFill>
                  <a:srgbClr val="000000"/>
                </a:solidFill>
                <a:latin typeface="Times New Roman" pitchFamily="18" charset="0"/>
              </a:rPr>
              <a:t>cc 20, dd 21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152000" y="1163667"/>
            <a:ext cx="7532700" cy="147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编写一个求绝对值的函数模板。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调用该函数模板求整型数据、浮点型数据、复数数据的绝对值。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055688" y="1212828"/>
            <a:ext cx="75327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 编写一个求两个不同类型的数据的最大值的函数模板。</a:t>
            </a:r>
          </a:p>
        </p:txBody>
      </p:sp>
    </p:spTree>
    <p:extLst>
      <p:ext uri="{BB962C8B-B14F-4D97-AF65-F5344CB8AC3E}">
        <p14:creationId xmlns="" xmlns:p14="http://schemas.microsoft.com/office/powerpoint/2010/main" val="3306105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687730"/>
            <a:ext cx="7519706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没有把关键字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放在函数模板的每一个形式参数之前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常见的模板设计错误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740786" y="2853795"/>
            <a:ext cx="5638209" cy="15696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例：</a:t>
            </a:r>
            <a:endParaRPr lang="fr-FR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T1,class T2&gt; 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//ok</a:t>
            </a:r>
          </a:p>
          <a:p>
            <a:pPr eaLnBrk="1" hangingPunct="1">
              <a:buNone/>
            </a:pP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 class T1, T2&gt;         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//error</a:t>
            </a:r>
          </a:p>
          <a:p>
            <a:pPr eaLnBrk="1" hangingPunct="1">
              <a:buNone/>
            </a:pP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 T1, T2&gt;                   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44000"/>
            <a:ext cx="7519706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lvl="1" indent="-51435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2.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函数模板中的某些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形式参数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，在后面的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函数参数列表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中没有被用到。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90700" y="2189600"/>
            <a:ext cx="4344286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例：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TYPE*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){...}</a:t>
            </a: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{   char* s =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}</a:t>
            </a:r>
            <a:endParaRPr lang="fr-FR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565031" y="4909683"/>
            <a:ext cx="7032869" cy="14219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问题解析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尽管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func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( 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的返回值用到了模板形参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TYPE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，但函数的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参数表</a:t>
            </a:r>
            <a:r>
              <a:rPr lang="zh-CN" altLang="en-US" sz="2400" dirty="0">
                <a:latin typeface="Times New Roman" pitchFamily="18" charset="0"/>
              </a:rPr>
              <a:t>中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没有用到这个模板形参。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在调用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func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时，编译器无法根据实参确定究竟应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该用什么具体的类型来代替模板参数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TYPE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44000"/>
            <a:ext cx="7519706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lvl="1" indent="-51435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函数体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中使用了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模板形参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，但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函数参数表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中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lvl="1" indent="-51435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有用到它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，编译时将产生一个错误信息。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473200" y="2176900"/>
            <a:ext cx="4436140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错误的例子：    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template&lt;class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 void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{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       ...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  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35100" y="4462900"/>
            <a:ext cx="6604000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正确的例子：    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template&lt; 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    TYPE max(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//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模板的形参一定出现在函数参数表中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    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return (x&gt;y)?x:y;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练习：根据下面的函数写函数模板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74898" y="1288157"/>
            <a:ext cx="5300330" cy="495520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change(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y)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	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temp;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temp=x;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x=y;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y=temp;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change(double&amp;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x,double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y)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	double temp;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temp=x;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x=y;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y=temp;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45"/>
          <p:cNvSpPr>
            <a:spLocks noChangeArrowheads="1"/>
          </p:cNvSpPr>
          <p:nvPr/>
        </p:nvSpPr>
        <p:spPr bwMode="gray">
          <a:xfrm>
            <a:off x="4679331" y="3943281"/>
            <a:ext cx="3060000" cy="54534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gray">
          <a:xfrm>
            <a:off x="4641926" y="3015630"/>
            <a:ext cx="3060000" cy="54534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2" name="AutoShape 45"/>
          <p:cNvSpPr>
            <a:spLocks noChangeArrowheads="1"/>
          </p:cNvSpPr>
          <p:nvPr/>
        </p:nvSpPr>
        <p:spPr bwMode="gray">
          <a:xfrm>
            <a:off x="4646198" y="2068099"/>
            <a:ext cx="3060000" cy="54534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1065213" y="-17463"/>
            <a:ext cx="7958137" cy="1011238"/>
          </a:xfrm>
        </p:spPr>
        <p:txBody>
          <a:bodyPr/>
          <a:lstStyle/>
          <a:p>
            <a:pPr algn="ctr" eaLnBrk="1" hangingPunct="1"/>
            <a:r>
              <a:rPr lang="zh-CN" altLang="en-US" sz="4100">
                <a:ea typeface="宋体" panose="02010600030101010101" pitchFamily="2" charset="-122"/>
              </a:rPr>
              <a:t>目  录</a:t>
            </a:r>
            <a:endParaRPr lang="en-US" altLang="zh-CN" sz="4100">
              <a:ea typeface="宋体" panose="02010600030101010101" pitchFamily="2" charset="-122"/>
            </a:endParaRPr>
          </a:p>
        </p:txBody>
      </p:sp>
      <p:sp>
        <p:nvSpPr>
          <p:cNvPr id="6148" name="Line 37"/>
          <p:cNvSpPr>
            <a:spLocks noChangeShapeType="1"/>
          </p:cNvSpPr>
          <p:nvPr/>
        </p:nvSpPr>
        <p:spPr bwMode="auto">
          <a:xfrm>
            <a:off x="3977102" y="3292545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77503" y="2403821"/>
            <a:ext cx="732597" cy="338137"/>
            <a:chOff x="1492" y="1538"/>
            <a:chExt cx="624" cy="240"/>
          </a:xfrm>
        </p:grpSpPr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837333" y="3909393"/>
            <a:ext cx="839028" cy="267804"/>
            <a:chOff x="1444" y="3218"/>
            <a:chExt cx="672" cy="192"/>
          </a:xfrm>
        </p:grpSpPr>
        <p:sp>
          <p:nvSpPr>
            <p:cNvPr id="6177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4904616" y="2121809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一、模板的概念</a:t>
            </a: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4474058" y="2318649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5" name="Oval 53"/>
          <p:cNvSpPr>
            <a:spLocks noChangeArrowheads="1"/>
          </p:cNvSpPr>
          <p:nvPr/>
        </p:nvSpPr>
        <p:spPr bwMode="gray">
          <a:xfrm>
            <a:off x="4445414" y="319094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4485170" y="4078633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806989" y="2070170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71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2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3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5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456" y="2110"/>
              <a:ext cx="1060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主要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内容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864860" y="3092186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二、函数模板</a:t>
            </a: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4957625" y="4000028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三、类模板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58" grpId="0"/>
      <p:bldP spid="40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212652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练习：</a:t>
            </a:r>
            <a:r>
              <a:rPr lang="zh-CN" altLang="en-US" sz="3200" dirty="0">
                <a:ea typeface="宋体" charset="-122"/>
              </a:rPr>
              <a:t/>
            </a:r>
            <a:br>
              <a:rPr lang="zh-CN" altLang="en-US" sz="3200" dirty="0">
                <a:ea typeface="宋体" charset="-122"/>
              </a:rPr>
            </a:b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81826" y="1311351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j-cs"/>
              </a:rPr>
              <a:t>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宋体" charset="-122"/>
                <a:cs typeface="+mj-cs"/>
              </a:rPr>
              <a:t>编写一个求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宋体" charset="-122"/>
                <a:cs typeface="+mj-cs"/>
              </a:rPr>
              <a:t>m×n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宋体" charset="-122"/>
                <a:cs typeface="+mj-cs"/>
              </a:rPr>
              <a:t>阶矩阵中最大值的函数模板</a:t>
            </a:r>
            <a:r>
              <a:rPr lang="zh-CN" altLang="en-US" sz="2800" dirty="0">
                <a:latin typeface="+mj-lt"/>
                <a:ea typeface="宋体" charset="-122"/>
                <a:cs typeface="+mj-cs"/>
              </a:rPr>
              <a:t>，  </a:t>
            </a:r>
            <a:endParaRPr lang="en-US" altLang="zh-CN" sz="2800" dirty="0">
              <a:latin typeface="+mj-lt"/>
              <a:ea typeface="宋体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latin typeface="+mj-lt"/>
                <a:ea typeface="宋体" charset="-122"/>
                <a:cs typeface="+mj-cs"/>
              </a:rPr>
              <a:t>    </a:t>
            </a:r>
            <a:r>
              <a:rPr lang="zh-CN" altLang="en-US" sz="2800" dirty="0">
                <a:latin typeface="+mj-lt"/>
                <a:ea typeface="宋体" charset="-122"/>
                <a:cs typeface="+mj-cs"/>
              </a:rPr>
              <a:t>以及输出矩阵值的函数模板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宋体" charset="-122"/>
                <a:cs typeface="+mj-cs"/>
              </a:rPr>
              <a:t>。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/>
            </a:r>
            <a:b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</a:b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重载函数模板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44011" y="1728000"/>
            <a:ext cx="4699590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a,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{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return  (a&gt;b)?  a:b;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 fun(int num,  char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Max(num, num 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Max(num,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	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错误，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char) 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无法匹配</a:t>
            </a: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num);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错误，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max(char,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无法匹配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6134986" y="1728000"/>
            <a:ext cx="2732568" cy="304698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问题解析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这里出现了错误。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问题在于模板类型并不知道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int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char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之间能进行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隐式类型转换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但是，这样的转换在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语言中是很普遍的。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5581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为了解决这个问题，可以在一个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中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使用多个模板参数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或者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重载一个函数模板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解决方案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52356" y="2370354"/>
            <a:ext cx="4391244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b)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return (a&gt;b)?  a:b;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FDB61A0-4D07-460B-8C10-4C3004A97AE1}"/>
              </a:ext>
            </a:extLst>
          </p:cNvPr>
          <p:cNvSpPr txBox="1"/>
          <p:nvPr/>
        </p:nvSpPr>
        <p:spPr>
          <a:xfrm>
            <a:off x="8350934" y="62894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008000"/>
            <a:ext cx="75581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用户可以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用非模板函数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一个同名的函数模板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，即可以用非模板函数形式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一个同名的函数模板。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解决方案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84254" y="2529842"/>
            <a:ext cx="6762304" cy="3297919"/>
            <a:chOff x="1584254" y="2529842"/>
            <a:chExt cx="6762304" cy="3297919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84254" y="2529842"/>
              <a:ext cx="3466211" cy="1569660"/>
            </a:xfrm>
            <a:prstGeom prst="rect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template&lt;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 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</a:p>
            <a:p>
              <a:pPr eaLnBrk="1" hangingPunct="1">
                <a:buNone/>
              </a:pP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T  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Max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a, </a:t>
              </a:r>
              <a:r>
                <a:rPr lang="en-US" altLang="zh-CN" sz="2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b) { </a:t>
              </a:r>
            </a:p>
            <a:p>
              <a:pPr eaLnBrk="1" hangingPunct="1"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return (a&gt;b)?  a:b;</a:t>
              </a:r>
            </a:p>
            <a:p>
              <a:pPr eaLnBrk="1" hangingPunct="1"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}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609063" y="4319656"/>
              <a:ext cx="6737495" cy="1508105"/>
            </a:xfrm>
            <a:prstGeom prst="rect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sz="2400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Max(</a:t>
              </a:r>
              <a:r>
                <a:rPr lang="en-US" altLang="zh-CN" sz="2400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a, </a:t>
              </a:r>
              <a:r>
                <a:rPr lang="en-US" altLang="zh-CN" sz="2400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4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b) 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{   </a:t>
              </a:r>
              <a:endPara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eaLnBrk="1" hangingPunct="1">
                <a:buNone/>
              </a:pP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return (a&gt;b)?  a:b;</a:t>
              </a:r>
            </a:p>
            <a:p>
              <a:pPr eaLnBrk="1" hangingPunct="1">
                <a:buNone/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}  </a:t>
              </a:r>
            </a:p>
            <a:p>
              <a:pPr eaLnBrk="1" hangingPunct="1">
                <a:buNone/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//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显式的声明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Max(</a:t>
              </a:r>
              <a:r>
                <a:rPr lang="en-US" altLang="zh-CN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 </a:t>
              </a:r>
              <a:r>
                <a:rPr lang="en-US" altLang="zh-CN" sz="2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，这是一个重载的非模板函数</a:t>
              </a:r>
              <a:endPara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17428" y="1288157"/>
            <a:ext cx="7097232" cy="236988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 f(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num,   char cha)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Max(num,  num);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Max(cha,  cha);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Max(T,  T)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Max(num, cha);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Max(cha, num);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1162493" y="4166883"/>
            <a:ext cx="7198242" cy="156966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注意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非模板函数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Max(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,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重载了函数模板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Max(T a, T b),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当出现调用语句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Max(num, cha);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Max(cha, num);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时，它执行的是重载的非模板函数的版本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Max(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8F6C5CB-8129-4AB0-9A86-C4D4A5790FBE}"/>
              </a:ext>
            </a:extLst>
          </p:cNvPr>
          <p:cNvSpPr txBox="1"/>
          <p:nvPr/>
        </p:nvSpPr>
        <p:spPr>
          <a:xfrm>
            <a:off x="8350934" y="62894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059823"/>
            <a:ext cx="7558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设有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函数模板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30240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如再声明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同名函数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，形成了重载。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4212000"/>
            <a:ext cx="757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它借用了函数模板的函数体，但它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支持数据类型隐式转换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，使得以下称为正常操作。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函数调用说明：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92000" y="1620000"/>
            <a:ext cx="4397446" cy="120032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TYPE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   return (x&gt;y) ? x : y ;    }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92000" y="3564000"/>
            <a:ext cx="6416746" cy="46166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Max(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return ( x&gt;y) ? x : y;}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92000" y="5184000"/>
            <a:ext cx="5769046" cy="120032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char)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char ,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float)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double , float)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float ,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double)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9" grpId="0" animBg="1"/>
      <p:bldP spid="1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094733" y="1655832"/>
            <a:ext cx="7634597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定义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时，要注意避免产生预期或非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预期的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二义性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</a:rPr>
              <a:t>函数模板的二义性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008000"/>
            <a:ext cx="25416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设有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函数模板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例子：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44000" y="1548000"/>
            <a:ext cx="3466211" cy="15696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b) {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return (a&gt;b)?  a:b;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44000" y="3816000"/>
            <a:ext cx="3335077" cy="83099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Max(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float);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Max(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116000" y="3224058"/>
            <a:ext cx="7778562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此时应注意防止二义性出现。例如，若有以下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6000" y="4788000"/>
            <a:ext cx="282459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当有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44000" y="5328000"/>
            <a:ext cx="4893039" cy="46166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Max(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d);   //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d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5940000"/>
            <a:ext cx="282459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它就有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二义性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6" grpId="0" animBg="1"/>
      <p:bldP spid="5" grpId="0" animBg="1"/>
      <p:bldP spid="7" grpId="0"/>
      <p:bldP spid="8" grpId="0"/>
      <p:bldP spid="9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080000"/>
            <a:ext cx="76089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引入函数模板后，编译程序根据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函数调用的实际参数类型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决定调用函数的哪一个版本的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匹配规则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24564" y="127591"/>
            <a:ext cx="7572867" cy="73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函数调用的匹配规则</a:t>
            </a: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gray">
          <a:xfrm>
            <a:off x="900100" y="2511800"/>
            <a:ext cx="77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如果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函数的调用的实际参数类型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正好与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某一函数的</a:t>
            </a:r>
            <a:endParaRPr lang="en-US" altLang="zh-CN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参数类型匹配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，则调用该函数；否则</a:t>
            </a: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gray">
          <a:xfrm>
            <a:off x="900000" y="3376582"/>
            <a:ext cx="774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如果能从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同名的函数模板实例化一个函数实例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，而  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函数调用的实际参数类型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正好与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该函数的参数类型</a:t>
            </a:r>
            <a:endParaRPr lang="en-US" altLang="zh-CN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匹配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，则调用该实例化的函数；否则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900000" y="4677298"/>
            <a:ext cx="774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对函数调用的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实际参数作隐式类型转换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后与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非模板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再作匹配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，找到匹配的函数则调用它；否则提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示语法错误。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6" grpId="0"/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du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90525"/>
            <a:ext cx="4864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656000"/>
            <a:ext cx="7481899" cy="21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：排序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实际应用中经常遇到的问题：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对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学生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按照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成绩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排序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对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事件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按照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发生的时间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排序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对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产品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按照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销售量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排序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一、模板的概念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问题的提出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05900"/>
            <a:ext cx="75581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当一个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实际函数调用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时，可以和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一个重载函数匹配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某一个模板函数相匹配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，又可以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和经参数转换后与某一个重载函数匹配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，这都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不会出现二义性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。只是调用哪一个函数要遵照一定的规则按先后次序调用。这就是函数模板和同名非模板函数的重载都要遵守的约定。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835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 意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4752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某些编译器未完全按以上规范来处理函数模板的重载，如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VC++ 6.0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VC++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.Net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　　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-720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函数模板举例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856357"/>
            <a:ext cx="9144000" cy="600164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real, image;</a:t>
            </a:r>
          </a:p>
          <a:p>
            <a:pPr eaLnBrk="1" hangingPunct="1">
              <a:buNone/>
            </a:pP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a, double b)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real = a; image = b;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operator&lt;&lt;(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ostream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o,const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c)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    if(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c.real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    o&lt;&lt;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c.real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if(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&gt;0) o&lt;&lt;"+";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if(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  if(abs(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)!=1)  o&lt;&lt;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if(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==-1)   o&lt;&lt;"-";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o&lt;&lt;"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";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if(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c.real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==0 &amp;&amp;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==0)  o&lt;&lt;0;      return o;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operator&gt; (const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const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  if(real &gt;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r_c.real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&amp;&amp; image &gt;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r_c.image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return true;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return false;	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00100" y="856357"/>
            <a:ext cx="8343900" cy="600164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&lt;class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Max(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&amp;t1,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&amp;t2)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t= (t1 &gt; t2) ? t1 : t2;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"max(" &lt;&lt; t1 &lt;&lt; "," &lt;&lt; t2 &lt;&lt; ")=" &lt;&lt; t &lt;&lt;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return 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char1 = 'a';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char char2 = 'b';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float float1 = -123.45f;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float float2 = 42.1f;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CComplex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c1(3.0, -2.3), c2(6.3, -1.2);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Max(char1, char2);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Max(float1, float2);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Max(c1, c2);      }</a:t>
            </a: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5288695" y="2760770"/>
            <a:ext cx="3855305" cy="1421928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max(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a,b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)=b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max(-123.45,42.1)=42.1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max(3-2.3i,6.3-1.2i)=6.3-1.2i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48189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举例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整型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数组类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三、类模板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60494" y="1665028"/>
            <a:ext cx="7388206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IntegerList{ 			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vector;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int 	size;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IntegerList (int length) {          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构造函数</a:t>
            </a:r>
          </a:p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	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vector=new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[length];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	size=length;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~IntegerList( ) { delete [ ] vector;  }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析构函数</a:t>
            </a:r>
          </a:p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operator[ ](int index) {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return vector[index];  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fr-FR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48189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举例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浮点型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数组类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	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60494" y="1665028"/>
            <a:ext cx="7388206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FloatList{ 			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  vector;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int 	size;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FloatList (int length) {               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构造函数</a:t>
            </a:r>
          </a:p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	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vector=new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[length];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	size=length;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~FloatList( ) { delete [ ] vector;  }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析构函数   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operator[ ](int index) {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return vector[index];  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48189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举例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字符型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数组类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	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60494" y="1665028"/>
            <a:ext cx="7388206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CharList{ 			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  vector;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int 	size;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CharList (int length) {               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构造函数</a:t>
            </a:r>
          </a:p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	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vector=new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[length];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	size=length;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~CharList( ) { delete [ ] vector;  }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析构函数</a:t>
            </a:r>
          </a:p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operator[ ](int index) {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return vector[index];  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2" y="288000"/>
            <a:ext cx="3020063" cy="566309"/>
          </a:xfrm>
          <a:prstGeom prst="rect">
            <a:avLst/>
          </a:prstGeom>
          <a:noFill/>
          <a:ln>
            <a:solidFill>
              <a:srgbClr val="00206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float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char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6000" y="1152000"/>
            <a:ext cx="7483900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定义一个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数组类模板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 TYPE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List{ 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vector;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int size;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List (int length) {                  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构造函数</a:t>
            </a:r>
          </a:p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vector=new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[length];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size=length;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~List( ) { delete [ ] vector;  }     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析构函数</a:t>
            </a:r>
          </a:p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operator[ ](int index) {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return vector[index];  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4" name="Rectangle 77"/>
          <p:cNvSpPr>
            <a:spLocks noChangeArrowheads="1"/>
          </p:cNvSpPr>
          <p:nvPr/>
        </p:nvSpPr>
        <p:spPr bwMode="auto">
          <a:xfrm>
            <a:off x="5585221" y="286102"/>
            <a:ext cx="2282873" cy="529569"/>
          </a:xfrm>
          <a:prstGeom prst="rect">
            <a:avLst/>
          </a:prstGeom>
          <a:noFill/>
          <a:ln>
            <a:solidFill>
              <a:srgbClr val="00206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class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TYPE</a:t>
            </a:r>
          </a:p>
        </p:txBody>
      </p:sp>
      <p:sp>
        <p:nvSpPr>
          <p:cNvPr id="5" name="右箭头 4"/>
          <p:cNvSpPr/>
          <p:nvPr/>
        </p:nvSpPr>
        <p:spPr bwMode="auto">
          <a:xfrm>
            <a:off x="4284921" y="499730"/>
            <a:ext cx="1190847" cy="85061"/>
          </a:xfrm>
          <a:prstGeom prst="rightArrow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>
              <a:buNone/>
            </a:pPr>
            <a:endParaRPr lang="zh-CN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687730"/>
            <a:ext cx="781535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在设计一个类时，将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作为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类模板的含义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16000" y="2268000"/>
            <a:ext cx="7748306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作为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参数的类型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可以是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语言提供的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基本数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复合数据类型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，也可以是程序自定义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260000" y="1800000"/>
            <a:ext cx="7527362" cy="24638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template &lt;class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模板参数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模板参数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...&gt;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类名字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……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}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 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类模板的定义形式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4443400"/>
            <a:ext cx="7400679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其中，用尖括号括起来的是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模板形式参数表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，它列出了类模板的每个模板形式参数，多个模板形式参数之间用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逗号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分隔开。每一个模板参数由保留字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引入。</a:t>
            </a: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16000" y="1116000"/>
            <a:ext cx="7400679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声明格式为：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272700" y="1304700"/>
            <a:ext cx="6340212" cy="24638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template &lt;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模板形参表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返回类型  类名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类型名表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&gt;::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函数名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成员函数体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类模板成员函数在类外定义的格式为：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313595" y="4322870"/>
            <a:ext cx="6763605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注意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每一个成员函数在类外实现，第一句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都是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template &lt;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模板形参表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&gt;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5581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采用的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排序算法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完全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相同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1656000"/>
            <a:ext cx="757078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待排序对象的类型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比较大小的函数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marL="400050" lvl="2" indent="0"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函数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sortA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用于对类型为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的一组变量排序。</a:t>
            </a:r>
          </a:p>
          <a:p>
            <a:pPr marL="400050" lvl="2" indent="0"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函数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sortB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用于对类型为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的一组变量排序。</a:t>
            </a:r>
          </a:p>
          <a:p>
            <a:pPr marL="400050" lvl="2" indent="0"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sortA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sortB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中，除了被排序数组、存储被排序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>
                <a:srgbClr val="0070C0"/>
              </a:buClr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数组元素的变量的类型声明不同之外，其它部分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00050" lvl="2" indent="0">
              <a:spcBef>
                <a:spcPct val="0"/>
              </a:spcBef>
              <a:buClr>
                <a:srgbClr val="0070C0"/>
              </a:buClr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可以完全相同。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讨论：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426218" y="4857407"/>
            <a:ext cx="4485484" cy="480131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解决方案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：使用函数模板！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举例：定义一个数组类模板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04900" y="1237357"/>
            <a:ext cx="7454900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List{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vector;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size;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List 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length);      </a:t>
            </a:r>
            <a:r>
              <a:rPr lang="en-US" altLang="zh-CN" sz="2400" dirty="0"/>
              <a:t>//</a:t>
            </a:r>
            <a:r>
              <a:rPr lang="zh-CN" altLang="en-US" sz="2400" dirty="0"/>
              <a:t>构造函数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~List( ) { delete [ ] vector;  }              </a:t>
            </a:r>
            <a:r>
              <a:rPr lang="en-US" altLang="zh-CN" sz="2400" dirty="0"/>
              <a:t>//</a:t>
            </a:r>
            <a:r>
              <a:rPr lang="zh-CN" altLang="en-US" sz="2400" dirty="0"/>
              <a:t>析构函数</a:t>
            </a:r>
          </a:p>
          <a:p>
            <a:pPr eaLnBrk="1" hangingPunct="1"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operator[ ](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30300" y="1059557"/>
            <a:ext cx="6908800" cy="45243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TYPE&gt;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List&lt; TYPE &gt;::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length)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vector=new  TYPE[length];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size=length;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for(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size;i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vector[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TYPE&gt;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TYPE&amp;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List&lt; TYPE &gt;::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operator[](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index)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return vector[index];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1173895" y="5808770"/>
            <a:ext cx="4985605" cy="480131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注意：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类名为    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List&lt;TYPE&gt;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80000"/>
            <a:ext cx="7558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用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template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引出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模板形式参数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827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 意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556000"/>
            <a:ext cx="741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类定义中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使用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模板形式参数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3168000"/>
            <a:ext cx="75835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类定义之外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成员函数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时，必须逐一指明模板参数，否则产生语法错误。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6000" y="4212000"/>
            <a:ext cx="75835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这种形式的类不能直接用于创建对象实例。（为什么？）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692000"/>
            <a:ext cx="7634597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类模板中的模板参数尚未确定，故不能直接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利用类模板创建对象。 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类模板实例化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772000"/>
            <a:ext cx="7634597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类模板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：用某一个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具体的数据类型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替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代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类模板中的模板参数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3924000"/>
            <a:ext cx="7634597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类模板的一个实例称为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类模板对象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286540" y="5234612"/>
            <a:ext cx="7070651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类模板是抽象的类，而模板类是实例化了的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具体类。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/>
      <p:bldP spid="9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示例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36000" y="1116000"/>
            <a:ext cx="8064500" cy="304698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MUTI_PARA{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first;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second;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MUTI_PARA(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y){ first=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x;second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=y;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void show(){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&lt;&lt;first&lt;&lt; "\t" &lt;&lt;second&lt;&lt;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36000" y="4197489"/>
            <a:ext cx="80640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MUTI_PARA&lt;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double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obj1(2, 3.14);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MUTI_PARA&lt;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char*, char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obj2(“Are you sure?”, ’Y’);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obj1.show( );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obj2.show( 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6596795" y="5768471"/>
            <a:ext cx="2547205" cy="10895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2       3.14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Are you sure?   Y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41400" y="1209400"/>
            <a:ext cx="7634597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利用类创建实例的过程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也称为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，但这是与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类模板实例化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不同的过程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（它不必给出实际模板参数表）。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79500" y="2844000"/>
            <a:ext cx="763459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类模板的实例化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创建的结果是一种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类的实例化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创建的是一个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类模板实例化的一般形式</a:t>
            </a: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1234600" y="1253900"/>
            <a:ext cx="6944200" cy="14639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类模板名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实际类型表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模板类类对象名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                   (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构造函数参数表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80510" y="3059367"/>
            <a:ext cx="5364207" cy="2850424"/>
            <a:chOff x="1403793" y="3070000"/>
            <a:chExt cx="5364207" cy="2850424"/>
          </a:xfrm>
        </p:grpSpPr>
        <p:sp>
          <p:nvSpPr>
            <p:cNvPr id="7" name="矩形 6"/>
            <p:cNvSpPr/>
            <p:nvPr/>
          </p:nvSpPr>
          <p:spPr>
            <a:xfrm>
              <a:off x="1862469" y="5237160"/>
              <a:ext cx="4876800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125" lvl="0" indent="-255588" eaLnBrk="1" hangingPunct="1">
                <a:lnSpc>
                  <a:spcPct val="120000"/>
                </a:lnSpc>
                <a:spcBef>
                  <a:spcPts val="400"/>
                </a:spcBef>
                <a:buClr>
                  <a:srgbClr val="2DA2BF"/>
                </a:buClr>
                <a:buSzPct val="68000"/>
                <a:defRPr/>
              </a:pPr>
              <a:r>
                <a:rPr lang="en-US" altLang="zh-CN" sz="3200" dirty="0">
                  <a:solidFill>
                    <a:srgbClr val="DA1F28">
                      <a:lumMod val="75000"/>
                    </a:srgb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Sans Unicode"/>
                  <a:ea typeface="黑体"/>
                </a:rPr>
                <a:t>         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宋体" pitchFamily="2" charset="-122"/>
                </a:rPr>
                <a:t>类型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2400" dirty="0">
                  <a:solidFill>
                    <a:srgbClr val="DA1F28">
                      <a:lumMod val="75000"/>
                    </a:srgb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Sans Unicode"/>
                  <a:ea typeface="黑体"/>
                </a:rPr>
                <a:t>           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宋体" pitchFamily="2" charset="-122"/>
                </a:rPr>
                <a:t>具体对象</a:t>
              </a:r>
              <a:endParaRPr lang="zh-CN" altLang="en-US" sz="24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3410744" y="4644000"/>
              <a:ext cx="142875" cy="714375"/>
            </a:xfrm>
            <a:prstGeom prst="down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5544000" y="4644000"/>
              <a:ext cx="142875" cy="714375"/>
            </a:xfrm>
            <a:prstGeom prst="down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endParaRPr>
            </a:p>
          </p:txBody>
        </p:sp>
        <p:sp>
          <p:nvSpPr>
            <p:cNvPr id="12" name="AutoShape 52"/>
            <p:cNvSpPr>
              <a:spLocks noChangeArrowheads="1"/>
            </p:cNvSpPr>
            <p:nvPr/>
          </p:nvSpPr>
          <p:spPr bwMode="gray">
            <a:xfrm>
              <a:off x="2772000" y="3070000"/>
              <a:ext cx="3996000" cy="6638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List&lt;</a:t>
              </a:r>
              <a:r>
                <a:rPr lang="en-US" altLang="zh-CN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int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&gt;     </a:t>
              </a:r>
              <a:r>
                <a:rPr lang="en-US" altLang="zh-CN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int_list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;</a:t>
              </a:r>
            </a:p>
          </p:txBody>
        </p:sp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2772000" y="3924000"/>
              <a:ext cx="3996000" cy="6638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marL="0" lvl="1" indent="0">
                <a:lnSpc>
                  <a:spcPct val="11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List&lt;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float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&gt;  </a:t>
              </a:r>
              <a:r>
                <a:rPr lang="en-US" altLang="zh-CN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float_list</a:t>
              </a:r>
              <a:r>
                <a:rPr lang="en-US" alt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;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403793" y="3082018"/>
              <a:ext cx="1524000" cy="54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125" lvl="0" indent="-255588" eaLnBrk="1" hangingPunct="1">
                <a:lnSpc>
                  <a:spcPct val="120000"/>
                </a:lnSpc>
                <a:spcBef>
                  <a:spcPts val="400"/>
                </a:spcBef>
                <a:buClr>
                  <a:srgbClr val="2DA2BF"/>
                </a:buClr>
                <a:buSzPct val="68000"/>
                <a:defRPr/>
              </a:pPr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宋体" pitchFamily="2" charset="-122"/>
                </a:rPr>
                <a:t>例如：</a:t>
              </a:r>
              <a:endParaRPr lang="zh-CN" altLang="en-US" sz="2800" dirty="0"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2533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List &lt;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  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int_list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实际上进行了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两个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实例化步骤：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144000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实例化过程说明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160000"/>
            <a:ext cx="72406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首先根据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List&lt;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&gt;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将类模板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List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实例化为 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一种具体数据类型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List&lt;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&gt;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3240000"/>
            <a:ext cx="7189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然后根据类类型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List&lt;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&gt;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创建一个对象实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int_list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240900" y="2217767"/>
            <a:ext cx="7532700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template &lt;class 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T,U,class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V&gt; class Container4;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2.   template &lt;class T, class V&gt; class Container5{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	     ……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	     V fun(T input){......}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   } ;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3.    template &lt;class T, class V&gt; 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  V fun(T input){……}</a:t>
            </a:r>
          </a:p>
        </p:txBody>
      </p:sp>
      <p:sp>
        <p:nvSpPr>
          <p:cNvPr id="6" name="矩形 5"/>
          <p:cNvSpPr/>
          <p:nvPr/>
        </p:nvSpPr>
        <p:spPr>
          <a:xfrm>
            <a:off x="1244600" y="1086535"/>
            <a:ext cx="7416800" cy="105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4000"/>
              </a:lnSpc>
              <a:defRPr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zh-CN" sz="2800" dirty="0">
                <a:latin typeface="宋体" pitchFamily="2" charset="-122"/>
                <a:ea typeface="宋体" pitchFamily="2" charset="-122"/>
              </a:rPr>
              <a:t>下列模板的定义是否合法的？若为非法的，请简单扼要说明理由。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练习：</a:t>
            </a:r>
          </a:p>
        </p:txBody>
      </p:sp>
      <p:sp>
        <p:nvSpPr>
          <p:cNvPr id="6" name="矩形 5"/>
          <p:cNvSpPr/>
          <p:nvPr/>
        </p:nvSpPr>
        <p:spPr>
          <a:xfrm>
            <a:off x="1130300" y="1086535"/>
            <a:ext cx="7416800" cy="537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4000"/>
              </a:lnSpc>
              <a:defRPr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根据以下的类建立一个类模板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4600" y="1748790"/>
            <a:ext cx="6921500" cy="415498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	 My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private: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t1,t2,t3;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public: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MyInt();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MyInt(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t1_val, 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t2_val,  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t3_val);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etMax();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getMin();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void Sort();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void Show();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	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44000"/>
            <a:ext cx="7481899" cy="304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：数组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考虑一个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数组类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，需要提供的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基本操作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length()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：获得数组的长度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addElement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：插入一个元素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deleteElement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：删除一个元素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searchElement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():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查询一个元素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4287329"/>
            <a:ext cx="7397135" cy="21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数组是一种常见的数据类型，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元素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可以是：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整数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学生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字符串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……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130300" y="7529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练习：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4043" y="2137144"/>
            <a:ext cx="6269731" cy="45243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T&gt;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Stack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	T*	stackPtr;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	size;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	top;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Stack(int size_val=10);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~Stack();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void push(const T&amp;t);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 pop();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bool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isEmpty() const;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bool isFull() const;	              };	</a:t>
            </a:r>
          </a:p>
        </p:txBody>
      </p:sp>
      <p:sp>
        <p:nvSpPr>
          <p:cNvPr id="8" name="矩形 7"/>
          <p:cNvSpPr/>
          <p:nvPr/>
        </p:nvSpPr>
        <p:spPr>
          <a:xfrm>
            <a:off x="1130300" y="1086535"/>
            <a:ext cx="7416800" cy="105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4000"/>
              </a:lnSpc>
              <a:defRPr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   根据下面的整型堆栈，建立一个堆栈类模板并以整型、浮点型实例化。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3317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练习：根据以下的类建立一个类模板</a:t>
            </a:r>
            <a:br>
              <a:rPr lang="zh-CN" altLang="en-US" sz="3600" dirty="0">
                <a:latin typeface="宋体" pitchFamily="2" charset="-122"/>
                <a:ea typeface="宋体" pitchFamily="2" charset="-122"/>
              </a:rPr>
            </a:br>
            <a:endParaRPr lang="zh-CN" altLang="en-US" sz="3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55700" y="1177290"/>
            <a:ext cx="6921500" cy="526297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List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struct  Node{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int	data;</a:t>
            </a:r>
          </a:p>
          <a:p>
            <a:pPr eaLnBrk="1" hangingPunct="1"/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Node*	  next;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Node*	head;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List();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void	Add(int&amp;);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void	Remove(int&amp;);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bool	Find(int&amp;);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void	PrintList();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~List();</a:t>
            </a:r>
          </a:p>
          <a:p>
            <a:pPr eaLnBrk="1" hangingPunct="1">
              <a:buNone/>
            </a:pP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692000"/>
            <a:ext cx="7481899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类模板的派生与普通类的派生一样：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分为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公有派生类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受保护派生类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私有派生类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继承成员的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访问控制规则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也是相同的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类模板的派生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16000" y="3132000"/>
            <a:ext cx="748189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一个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可以作为一个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普通类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的派生类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3708000"/>
            <a:ext cx="748189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一个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也可作为其他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的基类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28700" y="1171100"/>
            <a:ext cx="76216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普通类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派生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派生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普通类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从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派生</a:t>
            </a:r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类模板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种派生方式</a:t>
            </a:r>
          </a:p>
        </p:txBody>
      </p:sp>
      <p:sp>
        <p:nvSpPr>
          <p:cNvPr id="6" name="object 4"/>
          <p:cNvSpPr/>
          <p:nvPr/>
        </p:nvSpPr>
        <p:spPr>
          <a:xfrm>
            <a:off x="1594243" y="3155822"/>
            <a:ext cx="1701800" cy="704850"/>
          </a:xfrm>
          <a:custGeom>
            <a:avLst/>
            <a:gdLst/>
            <a:ahLst/>
            <a:cxnLst/>
            <a:rect l="l" t="t" r="r" b="b"/>
            <a:pathLst>
              <a:path w="1701800" h="704850">
                <a:moveTo>
                  <a:pt x="850391" y="0"/>
                </a:moveTo>
                <a:lnTo>
                  <a:pt x="780682" y="1167"/>
                </a:lnTo>
                <a:lnTo>
                  <a:pt x="712518" y="4611"/>
                </a:lnTo>
                <a:lnTo>
                  <a:pt x="646119" y="10240"/>
                </a:lnTo>
                <a:lnTo>
                  <a:pt x="581704" y="17964"/>
                </a:lnTo>
                <a:lnTo>
                  <a:pt x="519493" y="27693"/>
                </a:lnTo>
                <a:lnTo>
                  <a:pt x="459705" y="39337"/>
                </a:lnTo>
                <a:lnTo>
                  <a:pt x="402560" y="52805"/>
                </a:lnTo>
                <a:lnTo>
                  <a:pt x="348276" y="68006"/>
                </a:lnTo>
                <a:lnTo>
                  <a:pt x="297074" y="84852"/>
                </a:lnTo>
                <a:lnTo>
                  <a:pt x="249173" y="103251"/>
                </a:lnTo>
                <a:lnTo>
                  <a:pt x="204793" y="123112"/>
                </a:lnTo>
                <a:lnTo>
                  <a:pt x="164153" y="144347"/>
                </a:lnTo>
                <a:lnTo>
                  <a:pt x="127471" y="166864"/>
                </a:lnTo>
                <a:lnTo>
                  <a:pt x="94969" y="190573"/>
                </a:lnTo>
                <a:lnTo>
                  <a:pt x="43379" y="241206"/>
                </a:lnTo>
                <a:lnTo>
                  <a:pt x="11137" y="295524"/>
                </a:lnTo>
                <a:lnTo>
                  <a:pt x="0" y="352806"/>
                </a:lnTo>
                <a:lnTo>
                  <a:pt x="2820" y="381663"/>
                </a:lnTo>
                <a:lnTo>
                  <a:pt x="24729" y="437367"/>
                </a:lnTo>
                <a:lnTo>
                  <a:pt x="66865" y="489787"/>
                </a:lnTo>
                <a:lnTo>
                  <a:pt x="127471" y="538195"/>
                </a:lnTo>
                <a:lnTo>
                  <a:pt x="164153" y="560667"/>
                </a:lnTo>
                <a:lnTo>
                  <a:pt x="204793" y="581864"/>
                </a:lnTo>
                <a:lnTo>
                  <a:pt x="249173" y="601694"/>
                </a:lnTo>
                <a:lnTo>
                  <a:pt x="297074" y="620067"/>
                </a:lnTo>
                <a:lnTo>
                  <a:pt x="348276" y="636891"/>
                </a:lnTo>
                <a:lnTo>
                  <a:pt x="402560" y="652077"/>
                </a:lnTo>
                <a:lnTo>
                  <a:pt x="459705" y="665533"/>
                </a:lnTo>
                <a:lnTo>
                  <a:pt x="519493" y="677167"/>
                </a:lnTo>
                <a:lnTo>
                  <a:pt x="581704" y="686891"/>
                </a:lnTo>
                <a:lnTo>
                  <a:pt x="646119" y="694611"/>
                </a:lnTo>
                <a:lnTo>
                  <a:pt x="712518" y="700239"/>
                </a:lnTo>
                <a:lnTo>
                  <a:pt x="780682" y="703682"/>
                </a:lnTo>
                <a:lnTo>
                  <a:pt x="850391" y="704850"/>
                </a:lnTo>
                <a:lnTo>
                  <a:pt x="920209" y="703682"/>
                </a:lnTo>
                <a:lnTo>
                  <a:pt x="988471" y="700239"/>
                </a:lnTo>
                <a:lnTo>
                  <a:pt x="1054958" y="694611"/>
                </a:lnTo>
                <a:lnTo>
                  <a:pt x="1119451" y="686891"/>
                </a:lnTo>
                <a:lnTo>
                  <a:pt x="1181731" y="677167"/>
                </a:lnTo>
                <a:lnTo>
                  <a:pt x="1241579" y="665533"/>
                </a:lnTo>
                <a:lnTo>
                  <a:pt x="1298776" y="652077"/>
                </a:lnTo>
                <a:lnTo>
                  <a:pt x="1353104" y="636891"/>
                </a:lnTo>
                <a:lnTo>
                  <a:pt x="1404344" y="620067"/>
                </a:lnTo>
                <a:lnTo>
                  <a:pt x="1452276" y="601694"/>
                </a:lnTo>
                <a:lnTo>
                  <a:pt x="1496682" y="581864"/>
                </a:lnTo>
                <a:lnTo>
                  <a:pt x="1537344" y="560667"/>
                </a:lnTo>
                <a:lnTo>
                  <a:pt x="1574041" y="538195"/>
                </a:lnTo>
                <a:lnTo>
                  <a:pt x="1606555" y="514538"/>
                </a:lnTo>
                <a:lnTo>
                  <a:pt x="1658160" y="464033"/>
                </a:lnTo>
                <a:lnTo>
                  <a:pt x="1690407" y="409880"/>
                </a:lnTo>
                <a:lnTo>
                  <a:pt x="1701545" y="352805"/>
                </a:lnTo>
                <a:lnTo>
                  <a:pt x="1698724" y="323840"/>
                </a:lnTo>
                <a:lnTo>
                  <a:pt x="1676813" y="267950"/>
                </a:lnTo>
                <a:lnTo>
                  <a:pt x="1634668" y="215384"/>
                </a:lnTo>
                <a:lnTo>
                  <a:pt x="1574041" y="166864"/>
                </a:lnTo>
                <a:lnTo>
                  <a:pt x="1537344" y="144347"/>
                </a:lnTo>
                <a:lnTo>
                  <a:pt x="1496682" y="123112"/>
                </a:lnTo>
                <a:lnTo>
                  <a:pt x="1452276" y="103250"/>
                </a:lnTo>
                <a:lnTo>
                  <a:pt x="1404344" y="84852"/>
                </a:lnTo>
                <a:lnTo>
                  <a:pt x="1353104" y="68006"/>
                </a:lnTo>
                <a:lnTo>
                  <a:pt x="1298776" y="52805"/>
                </a:lnTo>
                <a:lnTo>
                  <a:pt x="1241579" y="39337"/>
                </a:lnTo>
                <a:lnTo>
                  <a:pt x="1181731" y="27693"/>
                </a:lnTo>
                <a:lnTo>
                  <a:pt x="1119451" y="17964"/>
                </a:lnTo>
                <a:lnTo>
                  <a:pt x="1054958" y="10240"/>
                </a:lnTo>
                <a:lnTo>
                  <a:pt x="988471" y="4611"/>
                </a:lnTo>
                <a:lnTo>
                  <a:pt x="920209" y="1167"/>
                </a:lnTo>
                <a:lnTo>
                  <a:pt x="85039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1898529" y="3344040"/>
            <a:ext cx="10922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lang="zh-CN" altLang="en-US" sz="2800" dirty="0">
                <a:latin typeface="黑体"/>
                <a:cs typeface="黑体"/>
              </a:rPr>
              <a:t>普通类</a:t>
            </a:r>
            <a:endParaRPr sz="2800" dirty="0">
              <a:latin typeface="黑体"/>
              <a:cs typeface="黑体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1670443" y="4624196"/>
            <a:ext cx="1657350" cy="792480"/>
          </a:xfrm>
          <a:custGeom>
            <a:avLst/>
            <a:gdLst/>
            <a:ahLst/>
            <a:cxnLst/>
            <a:rect l="l" t="t" r="r" b="b"/>
            <a:pathLst>
              <a:path w="1657350" h="792479">
                <a:moveTo>
                  <a:pt x="1657350" y="396239"/>
                </a:moveTo>
                <a:lnTo>
                  <a:pt x="1646501" y="332002"/>
                </a:lnTo>
                <a:lnTo>
                  <a:pt x="1615092" y="271052"/>
                </a:lnTo>
                <a:lnTo>
                  <a:pt x="1564828" y="214208"/>
                </a:lnTo>
                <a:lnTo>
                  <a:pt x="1533159" y="187581"/>
                </a:lnTo>
                <a:lnTo>
                  <a:pt x="1497415" y="162287"/>
                </a:lnTo>
                <a:lnTo>
                  <a:pt x="1457810" y="138429"/>
                </a:lnTo>
                <a:lnTo>
                  <a:pt x="1414557" y="116109"/>
                </a:lnTo>
                <a:lnTo>
                  <a:pt x="1367870" y="95429"/>
                </a:lnTo>
                <a:lnTo>
                  <a:pt x="1317961" y="76492"/>
                </a:lnTo>
                <a:lnTo>
                  <a:pt x="1265043" y="59400"/>
                </a:lnTo>
                <a:lnTo>
                  <a:pt x="1209331" y="44254"/>
                </a:lnTo>
                <a:lnTo>
                  <a:pt x="1151036" y="31158"/>
                </a:lnTo>
                <a:lnTo>
                  <a:pt x="1090373" y="20214"/>
                </a:lnTo>
                <a:lnTo>
                  <a:pt x="1027554" y="11524"/>
                </a:lnTo>
                <a:lnTo>
                  <a:pt x="962792" y="5189"/>
                </a:lnTo>
                <a:lnTo>
                  <a:pt x="896301" y="1314"/>
                </a:lnTo>
                <a:lnTo>
                  <a:pt x="828294" y="0"/>
                </a:lnTo>
                <a:lnTo>
                  <a:pt x="760292" y="1314"/>
                </a:lnTo>
                <a:lnTo>
                  <a:pt x="693817" y="5189"/>
                </a:lnTo>
                <a:lnTo>
                  <a:pt x="629080" y="11524"/>
                </a:lnTo>
                <a:lnTo>
                  <a:pt x="566294" y="20214"/>
                </a:lnTo>
                <a:lnTo>
                  <a:pt x="505670" y="31158"/>
                </a:lnTo>
                <a:lnTo>
                  <a:pt x="447421" y="44254"/>
                </a:lnTo>
                <a:lnTo>
                  <a:pt x="391758" y="59400"/>
                </a:lnTo>
                <a:lnTo>
                  <a:pt x="338894" y="76492"/>
                </a:lnTo>
                <a:lnTo>
                  <a:pt x="289041" y="95429"/>
                </a:lnTo>
                <a:lnTo>
                  <a:pt x="242411" y="116109"/>
                </a:lnTo>
                <a:lnTo>
                  <a:pt x="199215" y="138429"/>
                </a:lnTo>
                <a:lnTo>
                  <a:pt x="159666" y="162287"/>
                </a:lnTo>
                <a:lnTo>
                  <a:pt x="123976" y="187581"/>
                </a:lnTo>
                <a:lnTo>
                  <a:pt x="92356" y="214208"/>
                </a:lnTo>
                <a:lnTo>
                  <a:pt x="65020" y="242065"/>
                </a:lnTo>
                <a:lnTo>
                  <a:pt x="24043" y="301065"/>
                </a:lnTo>
                <a:lnTo>
                  <a:pt x="2742" y="363761"/>
                </a:lnTo>
                <a:lnTo>
                  <a:pt x="0" y="396240"/>
                </a:lnTo>
                <a:lnTo>
                  <a:pt x="2742" y="428718"/>
                </a:lnTo>
                <a:lnTo>
                  <a:pt x="24043" y="491414"/>
                </a:lnTo>
                <a:lnTo>
                  <a:pt x="65020" y="550414"/>
                </a:lnTo>
                <a:lnTo>
                  <a:pt x="92356" y="578271"/>
                </a:lnTo>
                <a:lnTo>
                  <a:pt x="123976" y="604898"/>
                </a:lnTo>
                <a:lnTo>
                  <a:pt x="159666" y="630192"/>
                </a:lnTo>
                <a:lnTo>
                  <a:pt x="199215" y="654050"/>
                </a:lnTo>
                <a:lnTo>
                  <a:pt x="242411" y="676370"/>
                </a:lnTo>
                <a:lnTo>
                  <a:pt x="289041" y="697050"/>
                </a:lnTo>
                <a:lnTo>
                  <a:pt x="338894" y="715987"/>
                </a:lnTo>
                <a:lnTo>
                  <a:pt x="391758" y="733079"/>
                </a:lnTo>
                <a:lnTo>
                  <a:pt x="447421" y="748225"/>
                </a:lnTo>
                <a:lnTo>
                  <a:pt x="505670" y="761321"/>
                </a:lnTo>
                <a:lnTo>
                  <a:pt x="566294" y="772265"/>
                </a:lnTo>
                <a:lnTo>
                  <a:pt x="629080" y="780955"/>
                </a:lnTo>
                <a:lnTo>
                  <a:pt x="693817" y="787290"/>
                </a:lnTo>
                <a:lnTo>
                  <a:pt x="760292" y="791165"/>
                </a:lnTo>
                <a:lnTo>
                  <a:pt x="828294" y="792480"/>
                </a:lnTo>
                <a:lnTo>
                  <a:pt x="896301" y="791165"/>
                </a:lnTo>
                <a:lnTo>
                  <a:pt x="962792" y="787290"/>
                </a:lnTo>
                <a:lnTo>
                  <a:pt x="1027554" y="780955"/>
                </a:lnTo>
                <a:lnTo>
                  <a:pt x="1090373" y="772265"/>
                </a:lnTo>
                <a:lnTo>
                  <a:pt x="1151036" y="761321"/>
                </a:lnTo>
                <a:lnTo>
                  <a:pt x="1209331" y="748225"/>
                </a:lnTo>
                <a:lnTo>
                  <a:pt x="1265043" y="733079"/>
                </a:lnTo>
                <a:lnTo>
                  <a:pt x="1317961" y="715987"/>
                </a:lnTo>
                <a:lnTo>
                  <a:pt x="1367870" y="697050"/>
                </a:lnTo>
                <a:lnTo>
                  <a:pt x="1414557" y="676370"/>
                </a:lnTo>
                <a:lnTo>
                  <a:pt x="1457810" y="654050"/>
                </a:lnTo>
                <a:lnTo>
                  <a:pt x="1497415" y="630192"/>
                </a:lnTo>
                <a:lnTo>
                  <a:pt x="1533159" y="604898"/>
                </a:lnTo>
                <a:lnTo>
                  <a:pt x="1564828" y="578271"/>
                </a:lnTo>
                <a:lnTo>
                  <a:pt x="1592210" y="550414"/>
                </a:lnTo>
                <a:lnTo>
                  <a:pt x="1633260" y="491414"/>
                </a:lnTo>
                <a:lnTo>
                  <a:pt x="1654602" y="428718"/>
                </a:lnTo>
                <a:lnTo>
                  <a:pt x="1657350" y="396239"/>
                </a:lnTo>
                <a:close/>
              </a:path>
            </a:pathLst>
          </a:custGeom>
          <a:solidFill>
            <a:srgbClr val="66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1670443" y="4624196"/>
            <a:ext cx="1657350" cy="792480"/>
          </a:xfrm>
          <a:custGeom>
            <a:avLst/>
            <a:gdLst/>
            <a:ahLst/>
            <a:cxnLst/>
            <a:rect l="l" t="t" r="r" b="b"/>
            <a:pathLst>
              <a:path w="1657350" h="792479">
                <a:moveTo>
                  <a:pt x="828294" y="0"/>
                </a:moveTo>
                <a:lnTo>
                  <a:pt x="760292" y="1314"/>
                </a:lnTo>
                <a:lnTo>
                  <a:pt x="693817" y="5189"/>
                </a:lnTo>
                <a:lnTo>
                  <a:pt x="629080" y="11524"/>
                </a:lnTo>
                <a:lnTo>
                  <a:pt x="566294" y="20214"/>
                </a:lnTo>
                <a:lnTo>
                  <a:pt x="505670" y="31158"/>
                </a:lnTo>
                <a:lnTo>
                  <a:pt x="447421" y="44254"/>
                </a:lnTo>
                <a:lnTo>
                  <a:pt x="391758" y="59400"/>
                </a:lnTo>
                <a:lnTo>
                  <a:pt x="338894" y="76492"/>
                </a:lnTo>
                <a:lnTo>
                  <a:pt x="289041" y="95429"/>
                </a:lnTo>
                <a:lnTo>
                  <a:pt x="242411" y="116109"/>
                </a:lnTo>
                <a:lnTo>
                  <a:pt x="199215" y="138429"/>
                </a:lnTo>
                <a:lnTo>
                  <a:pt x="159666" y="162287"/>
                </a:lnTo>
                <a:lnTo>
                  <a:pt x="123976" y="187581"/>
                </a:lnTo>
                <a:lnTo>
                  <a:pt x="92356" y="214208"/>
                </a:lnTo>
                <a:lnTo>
                  <a:pt x="65020" y="242065"/>
                </a:lnTo>
                <a:lnTo>
                  <a:pt x="24043" y="301065"/>
                </a:lnTo>
                <a:lnTo>
                  <a:pt x="2742" y="363761"/>
                </a:lnTo>
                <a:lnTo>
                  <a:pt x="0" y="396240"/>
                </a:lnTo>
                <a:lnTo>
                  <a:pt x="2742" y="428718"/>
                </a:lnTo>
                <a:lnTo>
                  <a:pt x="24043" y="491414"/>
                </a:lnTo>
                <a:lnTo>
                  <a:pt x="65020" y="550414"/>
                </a:lnTo>
                <a:lnTo>
                  <a:pt x="92356" y="578271"/>
                </a:lnTo>
                <a:lnTo>
                  <a:pt x="123976" y="604898"/>
                </a:lnTo>
                <a:lnTo>
                  <a:pt x="159666" y="630192"/>
                </a:lnTo>
                <a:lnTo>
                  <a:pt x="199215" y="654050"/>
                </a:lnTo>
                <a:lnTo>
                  <a:pt x="242411" y="676370"/>
                </a:lnTo>
                <a:lnTo>
                  <a:pt x="289041" y="697050"/>
                </a:lnTo>
                <a:lnTo>
                  <a:pt x="338894" y="715987"/>
                </a:lnTo>
                <a:lnTo>
                  <a:pt x="391758" y="733079"/>
                </a:lnTo>
                <a:lnTo>
                  <a:pt x="447421" y="748225"/>
                </a:lnTo>
                <a:lnTo>
                  <a:pt x="505670" y="761321"/>
                </a:lnTo>
                <a:lnTo>
                  <a:pt x="566294" y="772265"/>
                </a:lnTo>
                <a:lnTo>
                  <a:pt x="629080" y="780955"/>
                </a:lnTo>
                <a:lnTo>
                  <a:pt x="693817" y="787290"/>
                </a:lnTo>
                <a:lnTo>
                  <a:pt x="760292" y="791165"/>
                </a:lnTo>
                <a:lnTo>
                  <a:pt x="828294" y="792480"/>
                </a:lnTo>
                <a:lnTo>
                  <a:pt x="896301" y="791165"/>
                </a:lnTo>
                <a:lnTo>
                  <a:pt x="962792" y="787290"/>
                </a:lnTo>
                <a:lnTo>
                  <a:pt x="1027554" y="780955"/>
                </a:lnTo>
                <a:lnTo>
                  <a:pt x="1090373" y="772265"/>
                </a:lnTo>
                <a:lnTo>
                  <a:pt x="1151036" y="761321"/>
                </a:lnTo>
                <a:lnTo>
                  <a:pt x="1209331" y="748225"/>
                </a:lnTo>
                <a:lnTo>
                  <a:pt x="1265043" y="733079"/>
                </a:lnTo>
                <a:lnTo>
                  <a:pt x="1317961" y="715987"/>
                </a:lnTo>
                <a:lnTo>
                  <a:pt x="1367870" y="697050"/>
                </a:lnTo>
                <a:lnTo>
                  <a:pt x="1414557" y="676370"/>
                </a:lnTo>
                <a:lnTo>
                  <a:pt x="1457810" y="654050"/>
                </a:lnTo>
                <a:lnTo>
                  <a:pt x="1497415" y="630192"/>
                </a:lnTo>
                <a:lnTo>
                  <a:pt x="1533159" y="604898"/>
                </a:lnTo>
                <a:lnTo>
                  <a:pt x="1564828" y="578271"/>
                </a:lnTo>
                <a:lnTo>
                  <a:pt x="1592210" y="550414"/>
                </a:lnTo>
                <a:lnTo>
                  <a:pt x="1633260" y="491414"/>
                </a:lnTo>
                <a:lnTo>
                  <a:pt x="1654602" y="428718"/>
                </a:lnTo>
                <a:lnTo>
                  <a:pt x="1657350" y="396239"/>
                </a:lnTo>
                <a:lnTo>
                  <a:pt x="1654602" y="363761"/>
                </a:lnTo>
                <a:lnTo>
                  <a:pt x="1633260" y="301065"/>
                </a:lnTo>
                <a:lnTo>
                  <a:pt x="1592210" y="242065"/>
                </a:lnTo>
                <a:lnTo>
                  <a:pt x="1564828" y="214208"/>
                </a:lnTo>
                <a:lnTo>
                  <a:pt x="1533159" y="187581"/>
                </a:lnTo>
                <a:lnTo>
                  <a:pt x="1497415" y="162287"/>
                </a:lnTo>
                <a:lnTo>
                  <a:pt x="1457810" y="138429"/>
                </a:lnTo>
                <a:lnTo>
                  <a:pt x="1414557" y="116109"/>
                </a:lnTo>
                <a:lnTo>
                  <a:pt x="1367870" y="95429"/>
                </a:lnTo>
                <a:lnTo>
                  <a:pt x="1317961" y="76492"/>
                </a:lnTo>
                <a:lnTo>
                  <a:pt x="1265043" y="59400"/>
                </a:lnTo>
                <a:lnTo>
                  <a:pt x="1209331" y="44254"/>
                </a:lnTo>
                <a:lnTo>
                  <a:pt x="1151036" y="31158"/>
                </a:lnTo>
                <a:lnTo>
                  <a:pt x="1090373" y="20214"/>
                </a:lnTo>
                <a:lnTo>
                  <a:pt x="1027554" y="11524"/>
                </a:lnTo>
                <a:lnTo>
                  <a:pt x="962792" y="5189"/>
                </a:lnTo>
                <a:lnTo>
                  <a:pt x="896301" y="1314"/>
                </a:lnTo>
                <a:lnTo>
                  <a:pt x="82829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2037213" y="4825809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dirty="0">
                <a:solidFill>
                  <a:srgbClr val="FFFFFF"/>
                </a:solidFill>
                <a:latin typeface="黑体"/>
                <a:cs typeface="黑体"/>
              </a:rPr>
              <a:t>类模板</a:t>
            </a:r>
            <a:endParaRPr sz="2400" dirty="0">
              <a:latin typeface="黑体"/>
              <a:cs typeface="黑体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2243467" y="3904869"/>
            <a:ext cx="431800" cy="721360"/>
          </a:xfrm>
          <a:custGeom>
            <a:avLst/>
            <a:gdLst/>
            <a:ahLst/>
            <a:cxnLst/>
            <a:rect l="l" t="t" r="r" b="b"/>
            <a:pathLst>
              <a:path w="431800" h="721360">
                <a:moveTo>
                  <a:pt x="431292" y="541019"/>
                </a:moveTo>
                <a:lnTo>
                  <a:pt x="323850" y="541019"/>
                </a:lnTo>
                <a:lnTo>
                  <a:pt x="323850" y="0"/>
                </a:lnTo>
                <a:lnTo>
                  <a:pt x="107442" y="0"/>
                </a:lnTo>
                <a:lnTo>
                  <a:pt x="107442" y="541019"/>
                </a:lnTo>
                <a:lnTo>
                  <a:pt x="0" y="541019"/>
                </a:lnTo>
                <a:lnTo>
                  <a:pt x="215646" y="720851"/>
                </a:lnTo>
                <a:lnTo>
                  <a:pt x="431292" y="541019"/>
                </a:lnTo>
                <a:close/>
              </a:path>
            </a:pathLst>
          </a:custGeom>
          <a:solidFill>
            <a:srgbClr val="66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2243467" y="3904869"/>
            <a:ext cx="431800" cy="721360"/>
          </a:xfrm>
          <a:custGeom>
            <a:avLst/>
            <a:gdLst/>
            <a:ahLst/>
            <a:cxnLst/>
            <a:rect l="l" t="t" r="r" b="b"/>
            <a:pathLst>
              <a:path w="431800" h="721360">
                <a:moveTo>
                  <a:pt x="431292" y="541019"/>
                </a:moveTo>
                <a:lnTo>
                  <a:pt x="323850" y="541019"/>
                </a:lnTo>
                <a:lnTo>
                  <a:pt x="323850" y="0"/>
                </a:lnTo>
                <a:lnTo>
                  <a:pt x="107442" y="0"/>
                </a:lnTo>
                <a:lnTo>
                  <a:pt x="107442" y="541019"/>
                </a:lnTo>
                <a:lnTo>
                  <a:pt x="0" y="541019"/>
                </a:lnTo>
                <a:lnTo>
                  <a:pt x="215646" y="720851"/>
                </a:lnTo>
                <a:lnTo>
                  <a:pt x="431292" y="541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 txBox="1"/>
          <p:nvPr/>
        </p:nvSpPr>
        <p:spPr>
          <a:xfrm>
            <a:off x="1673739" y="4194825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黑体"/>
                <a:cs typeface="黑体"/>
              </a:rPr>
              <a:t>派生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3609733" y="3200019"/>
            <a:ext cx="1702435" cy="704850"/>
          </a:xfrm>
          <a:custGeom>
            <a:avLst/>
            <a:gdLst/>
            <a:ahLst/>
            <a:cxnLst/>
            <a:rect l="l" t="t" r="r" b="b"/>
            <a:pathLst>
              <a:path w="1702435" h="704850">
                <a:moveTo>
                  <a:pt x="851153" y="0"/>
                </a:moveTo>
                <a:lnTo>
                  <a:pt x="781336" y="1167"/>
                </a:lnTo>
                <a:lnTo>
                  <a:pt x="713074" y="4611"/>
                </a:lnTo>
                <a:lnTo>
                  <a:pt x="646587" y="10240"/>
                </a:lnTo>
                <a:lnTo>
                  <a:pt x="582094" y="17964"/>
                </a:lnTo>
                <a:lnTo>
                  <a:pt x="519814" y="27693"/>
                </a:lnTo>
                <a:lnTo>
                  <a:pt x="459966" y="39337"/>
                </a:lnTo>
                <a:lnTo>
                  <a:pt x="402769" y="52805"/>
                </a:lnTo>
                <a:lnTo>
                  <a:pt x="348441" y="68006"/>
                </a:lnTo>
                <a:lnTo>
                  <a:pt x="297201" y="84852"/>
                </a:lnTo>
                <a:lnTo>
                  <a:pt x="249269" y="103251"/>
                </a:lnTo>
                <a:lnTo>
                  <a:pt x="204863" y="123112"/>
                </a:lnTo>
                <a:lnTo>
                  <a:pt x="164201" y="144347"/>
                </a:lnTo>
                <a:lnTo>
                  <a:pt x="127504" y="166864"/>
                </a:lnTo>
                <a:lnTo>
                  <a:pt x="94990" y="190573"/>
                </a:lnTo>
                <a:lnTo>
                  <a:pt x="43385" y="241206"/>
                </a:lnTo>
                <a:lnTo>
                  <a:pt x="11138" y="295524"/>
                </a:lnTo>
                <a:lnTo>
                  <a:pt x="0" y="352806"/>
                </a:lnTo>
                <a:lnTo>
                  <a:pt x="2821" y="381663"/>
                </a:lnTo>
                <a:lnTo>
                  <a:pt x="24732" y="437367"/>
                </a:lnTo>
                <a:lnTo>
                  <a:pt x="66877" y="489787"/>
                </a:lnTo>
                <a:lnTo>
                  <a:pt x="127504" y="538195"/>
                </a:lnTo>
                <a:lnTo>
                  <a:pt x="164201" y="560667"/>
                </a:lnTo>
                <a:lnTo>
                  <a:pt x="204863" y="581864"/>
                </a:lnTo>
                <a:lnTo>
                  <a:pt x="249269" y="601694"/>
                </a:lnTo>
                <a:lnTo>
                  <a:pt x="297201" y="620067"/>
                </a:lnTo>
                <a:lnTo>
                  <a:pt x="348441" y="636891"/>
                </a:lnTo>
                <a:lnTo>
                  <a:pt x="402769" y="652077"/>
                </a:lnTo>
                <a:lnTo>
                  <a:pt x="459966" y="665533"/>
                </a:lnTo>
                <a:lnTo>
                  <a:pt x="519814" y="677167"/>
                </a:lnTo>
                <a:lnTo>
                  <a:pt x="582094" y="686891"/>
                </a:lnTo>
                <a:lnTo>
                  <a:pt x="646587" y="694611"/>
                </a:lnTo>
                <a:lnTo>
                  <a:pt x="713074" y="700239"/>
                </a:lnTo>
                <a:lnTo>
                  <a:pt x="781336" y="703682"/>
                </a:lnTo>
                <a:lnTo>
                  <a:pt x="851153" y="704850"/>
                </a:lnTo>
                <a:lnTo>
                  <a:pt x="920971" y="703682"/>
                </a:lnTo>
                <a:lnTo>
                  <a:pt x="989233" y="700239"/>
                </a:lnTo>
                <a:lnTo>
                  <a:pt x="1055720" y="694611"/>
                </a:lnTo>
                <a:lnTo>
                  <a:pt x="1120213" y="686891"/>
                </a:lnTo>
                <a:lnTo>
                  <a:pt x="1182493" y="677167"/>
                </a:lnTo>
                <a:lnTo>
                  <a:pt x="1242341" y="665533"/>
                </a:lnTo>
                <a:lnTo>
                  <a:pt x="1299538" y="652077"/>
                </a:lnTo>
                <a:lnTo>
                  <a:pt x="1353866" y="636891"/>
                </a:lnTo>
                <a:lnTo>
                  <a:pt x="1405106" y="620067"/>
                </a:lnTo>
                <a:lnTo>
                  <a:pt x="1453038" y="601694"/>
                </a:lnTo>
                <a:lnTo>
                  <a:pt x="1497444" y="581864"/>
                </a:lnTo>
                <a:lnTo>
                  <a:pt x="1538106" y="560667"/>
                </a:lnTo>
                <a:lnTo>
                  <a:pt x="1574803" y="538195"/>
                </a:lnTo>
                <a:lnTo>
                  <a:pt x="1607317" y="514538"/>
                </a:lnTo>
                <a:lnTo>
                  <a:pt x="1658922" y="464033"/>
                </a:lnTo>
                <a:lnTo>
                  <a:pt x="1691169" y="409880"/>
                </a:lnTo>
                <a:lnTo>
                  <a:pt x="1702307" y="352805"/>
                </a:lnTo>
                <a:lnTo>
                  <a:pt x="1699486" y="323840"/>
                </a:lnTo>
                <a:lnTo>
                  <a:pt x="1677575" y="267950"/>
                </a:lnTo>
                <a:lnTo>
                  <a:pt x="1635430" y="215384"/>
                </a:lnTo>
                <a:lnTo>
                  <a:pt x="1574803" y="166864"/>
                </a:lnTo>
                <a:lnTo>
                  <a:pt x="1538106" y="144347"/>
                </a:lnTo>
                <a:lnTo>
                  <a:pt x="1497444" y="123112"/>
                </a:lnTo>
                <a:lnTo>
                  <a:pt x="1453038" y="103250"/>
                </a:lnTo>
                <a:lnTo>
                  <a:pt x="1405106" y="84852"/>
                </a:lnTo>
                <a:lnTo>
                  <a:pt x="1353866" y="68006"/>
                </a:lnTo>
                <a:lnTo>
                  <a:pt x="1299538" y="52805"/>
                </a:lnTo>
                <a:lnTo>
                  <a:pt x="1242341" y="39337"/>
                </a:lnTo>
                <a:lnTo>
                  <a:pt x="1182493" y="27693"/>
                </a:lnTo>
                <a:lnTo>
                  <a:pt x="1120213" y="17964"/>
                </a:lnTo>
                <a:lnTo>
                  <a:pt x="1055720" y="10240"/>
                </a:lnTo>
                <a:lnTo>
                  <a:pt x="989233" y="4611"/>
                </a:lnTo>
                <a:lnTo>
                  <a:pt x="920971" y="1167"/>
                </a:lnTo>
                <a:lnTo>
                  <a:pt x="85115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 txBox="1"/>
          <p:nvPr/>
        </p:nvSpPr>
        <p:spPr>
          <a:xfrm>
            <a:off x="3914781" y="3388236"/>
            <a:ext cx="10922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lang="zh-CN" altLang="en-US" sz="2800" dirty="0">
                <a:latin typeface="黑体"/>
                <a:cs typeface="黑体"/>
              </a:rPr>
              <a:t>类模板</a:t>
            </a:r>
            <a:endParaRPr sz="2800" dirty="0">
              <a:latin typeface="黑体"/>
              <a:cs typeface="黑体"/>
            </a:endParaRPr>
          </a:p>
        </p:txBody>
      </p:sp>
      <p:sp>
        <p:nvSpPr>
          <p:cNvPr id="17" name="object 14"/>
          <p:cNvSpPr/>
          <p:nvPr/>
        </p:nvSpPr>
        <p:spPr>
          <a:xfrm>
            <a:off x="3685933" y="4655692"/>
            <a:ext cx="1657350" cy="792480"/>
          </a:xfrm>
          <a:custGeom>
            <a:avLst/>
            <a:gdLst/>
            <a:ahLst/>
            <a:cxnLst/>
            <a:rect l="l" t="t" r="r" b="b"/>
            <a:pathLst>
              <a:path w="1657350" h="792479">
                <a:moveTo>
                  <a:pt x="1657350" y="396239"/>
                </a:moveTo>
                <a:lnTo>
                  <a:pt x="1646522" y="332002"/>
                </a:lnTo>
                <a:lnTo>
                  <a:pt x="1615171" y="271052"/>
                </a:lnTo>
                <a:lnTo>
                  <a:pt x="1564993" y="214208"/>
                </a:lnTo>
                <a:lnTo>
                  <a:pt x="1533373" y="187581"/>
                </a:lnTo>
                <a:lnTo>
                  <a:pt x="1497683" y="162287"/>
                </a:lnTo>
                <a:lnTo>
                  <a:pt x="1458134" y="138429"/>
                </a:lnTo>
                <a:lnTo>
                  <a:pt x="1414938" y="116109"/>
                </a:lnTo>
                <a:lnTo>
                  <a:pt x="1368308" y="95429"/>
                </a:lnTo>
                <a:lnTo>
                  <a:pt x="1318455" y="76492"/>
                </a:lnTo>
                <a:lnTo>
                  <a:pt x="1265591" y="59400"/>
                </a:lnTo>
                <a:lnTo>
                  <a:pt x="1209928" y="44254"/>
                </a:lnTo>
                <a:lnTo>
                  <a:pt x="1151679" y="31158"/>
                </a:lnTo>
                <a:lnTo>
                  <a:pt x="1091055" y="20214"/>
                </a:lnTo>
                <a:lnTo>
                  <a:pt x="1028269" y="11524"/>
                </a:lnTo>
                <a:lnTo>
                  <a:pt x="963532" y="5189"/>
                </a:lnTo>
                <a:lnTo>
                  <a:pt x="897057" y="1314"/>
                </a:lnTo>
                <a:lnTo>
                  <a:pt x="829056" y="0"/>
                </a:lnTo>
                <a:lnTo>
                  <a:pt x="761048" y="1314"/>
                </a:lnTo>
                <a:lnTo>
                  <a:pt x="694557" y="5189"/>
                </a:lnTo>
                <a:lnTo>
                  <a:pt x="629795" y="11524"/>
                </a:lnTo>
                <a:lnTo>
                  <a:pt x="566976" y="20214"/>
                </a:lnTo>
                <a:lnTo>
                  <a:pt x="506313" y="31158"/>
                </a:lnTo>
                <a:lnTo>
                  <a:pt x="448018" y="44254"/>
                </a:lnTo>
                <a:lnTo>
                  <a:pt x="392306" y="59400"/>
                </a:lnTo>
                <a:lnTo>
                  <a:pt x="339388" y="76492"/>
                </a:lnTo>
                <a:lnTo>
                  <a:pt x="289479" y="95429"/>
                </a:lnTo>
                <a:lnTo>
                  <a:pt x="242792" y="116109"/>
                </a:lnTo>
                <a:lnTo>
                  <a:pt x="199539" y="138429"/>
                </a:lnTo>
                <a:lnTo>
                  <a:pt x="159934" y="162287"/>
                </a:lnTo>
                <a:lnTo>
                  <a:pt x="124190" y="187581"/>
                </a:lnTo>
                <a:lnTo>
                  <a:pt x="92521" y="214208"/>
                </a:lnTo>
                <a:lnTo>
                  <a:pt x="65139" y="242065"/>
                </a:lnTo>
                <a:lnTo>
                  <a:pt x="24089" y="301065"/>
                </a:lnTo>
                <a:lnTo>
                  <a:pt x="2747" y="363761"/>
                </a:lnTo>
                <a:lnTo>
                  <a:pt x="0" y="396240"/>
                </a:lnTo>
                <a:lnTo>
                  <a:pt x="2747" y="428718"/>
                </a:lnTo>
                <a:lnTo>
                  <a:pt x="24089" y="491414"/>
                </a:lnTo>
                <a:lnTo>
                  <a:pt x="65139" y="550414"/>
                </a:lnTo>
                <a:lnTo>
                  <a:pt x="92521" y="578271"/>
                </a:lnTo>
                <a:lnTo>
                  <a:pt x="124190" y="604898"/>
                </a:lnTo>
                <a:lnTo>
                  <a:pt x="159934" y="630192"/>
                </a:lnTo>
                <a:lnTo>
                  <a:pt x="199539" y="654050"/>
                </a:lnTo>
                <a:lnTo>
                  <a:pt x="242792" y="676370"/>
                </a:lnTo>
                <a:lnTo>
                  <a:pt x="289479" y="697050"/>
                </a:lnTo>
                <a:lnTo>
                  <a:pt x="339388" y="715987"/>
                </a:lnTo>
                <a:lnTo>
                  <a:pt x="392306" y="733079"/>
                </a:lnTo>
                <a:lnTo>
                  <a:pt x="448018" y="748225"/>
                </a:lnTo>
                <a:lnTo>
                  <a:pt x="506313" y="761321"/>
                </a:lnTo>
                <a:lnTo>
                  <a:pt x="566976" y="772265"/>
                </a:lnTo>
                <a:lnTo>
                  <a:pt x="629795" y="780955"/>
                </a:lnTo>
                <a:lnTo>
                  <a:pt x="694557" y="787290"/>
                </a:lnTo>
                <a:lnTo>
                  <a:pt x="761048" y="791165"/>
                </a:lnTo>
                <a:lnTo>
                  <a:pt x="829056" y="792480"/>
                </a:lnTo>
                <a:lnTo>
                  <a:pt x="897057" y="791165"/>
                </a:lnTo>
                <a:lnTo>
                  <a:pt x="963532" y="787290"/>
                </a:lnTo>
                <a:lnTo>
                  <a:pt x="1028269" y="780955"/>
                </a:lnTo>
                <a:lnTo>
                  <a:pt x="1091055" y="772265"/>
                </a:lnTo>
                <a:lnTo>
                  <a:pt x="1151679" y="761321"/>
                </a:lnTo>
                <a:lnTo>
                  <a:pt x="1209928" y="748225"/>
                </a:lnTo>
                <a:lnTo>
                  <a:pt x="1265591" y="733079"/>
                </a:lnTo>
                <a:lnTo>
                  <a:pt x="1318455" y="715987"/>
                </a:lnTo>
                <a:lnTo>
                  <a:pt x="1368308" y="697050"/>
                </a:lnTo>
                <a:lnTo>
                  <a:pt x="1414938" y="676370"/>
                </a:lnTo>
                <a:lnTo>
                  <a:pt x="1458134" y="654050"/>
                </a:lnTo>
                <a:lnTo>
                  <a:pt x="1497683" y="630192"/>
                </a:lnTo>
                <a:lnTo>
                  <a:pt x="1533373" y="604898"/>
                </a:lnTo>
                <a:lnTo>
                  <a:pt x="1564993" y="578271"/>
                </a:lnTo>
                <a:lnTo>
                  <a:pt x="1592329" y="550414"/>
                </a:lnTo>
                <a:lnTo>
                  <a:pt x="1633306" y="491414"/>
                </a:lnTo>
                <a:lnTo>
                  <a:pt x="1654607" y="428718"/>
                </a:lnTo>
                <a:lnTo>
                  <a:pt x="1657350" y="396239"/>
                </a:lnTo>
                <a:close/>
              </a:path>
            </a:pathLst>
          </a:custGeom>
          <a:solidFill>
            <a:srgbClr val="66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3685933" y="4655692"/>
            <a:ext cx="1657350" cy="792480"/>
          </a:xfrm>
          <a:custGeom>
            <a:avLst/>
            <a:gdLst/>
            <a:ahLst/>
            <a:cxnLst/>
            <a:rect l="l" t="t" r="r" b="b"/>
            <a:pathLst>
              <a:path w="1657350" h="792479">
                <a:moveTo>
                  <a:pt x="829056" y="0"/>
                </a:moveTo>
                <a:lnTo>
                  <a:pt x="761048" y="1314"/>
                </a:lnTo>
                <a:lnTo>
                  <a:pt x="694557" y="5189"/>
                </a:lnTo>
                <a:lnTo>
                  <a:pt x="629795" y="11524"/>
                </a:lnTo>
                <a:lnTo>
                  <a:pt x="566976" y="20214"/>
                </a:lnTo>
                <a:lnTo>
                  <a:pt x="506313" y="31158"/>
                </a:lnTo>
                <a:lnTo>
                  <a:pt x="448018" y="44254"/>
                </a:lnTo>
                <a:lnTo>
                  <a:pt x="392306" y="59400"/>
                </a:lnTo>
                <a:lnTo>
                  <a:pt x="339388" y="76492"/>
                </a:lnTo>
                <a:lnTo>
                  <a:pt x="289479" y="95429"/>
                </a:lnTo>
                <a:lnTo>
                  <a:pt x="242792" y="116109"/>
                </a:lnTo>
                <a:lnTo>
                  <a:pt x="199539" y="138429"/>
                </a:lnTo>
                <a:lnTo>
                  <a:pt x="159934" y="162287"/>
                </a:lnTo>
                <a:lnTo>
                  <a:pt x="124190" y="187581"/>
                </a:lnTo>
                <a:lnTo>
                  <a:pt x="92521" y="214208"/>
                </a:lnTo>
                <a:lnTo>
                  <a:pt x="65139" y="242065"/>
                </a:lnTo>
                <a:lnTo>
                  <a:pt x="24089" y="301065"/>
                </a:lnTo>
                <a:lnTo>
                  <a:pt x="2747" y="363761"/>
                </a:lnTo>
                <a:lnTo>
                  <a:pt x="0" y="396240"/>
                </a:lnTo>
                <a:lnTo>
                  <a:pt x="2747" y="428718"/>
                </a:lnTo>
                <a:lnTo>
                  <a:pt x="24089" y="491414"/>
                </a:lnTo>
                <a:lnTo>
                  <a:pt x="65139" y="550414"/>
                </a:lnTo>
                <a:lnTo>
                  <a:pt x="92521" y="578271"/>
                </a:lnTo>
                <a:lnTo>
                  <a:pt x="124190" y="604898"/>
                </a:lnTo>
                <a:lnTo>
                  <a:pt x="159934" y="630192"/>
                </a:lnTo>
                <a:lnTo>
                  <a:pt x="199539" y="654050"/>
                </a:lnTo>
                <a:lnTo>
                  <a:pt x="242792" y="676370"/>
                </a:lnTo>
                <a:lnTo>
                  <a:pt x="289479" y="697050"/>
                </a:lnTo>
                <a:lnTo>
                  <a:pt x="339388" y="715987"/>
                </a:lnTo>
                <a:lnTo>
                  <a:pt x="392306" y="733079"/>
                </a:lnTo>
                <a:lnTo>
                  <a:pt x="448018" y="748225"/>
                </a:lnTo>
                <a:lnTo>
                  <a:pt x="506313" y="761321"/>
                </a:lnTo>
                <a:lnTo>
                  <a:pt x="566976" y="772265"/>
                </a:lnTo>
                <a:lnTo>
                  <a:pt x="629795" y="780955"/>
                </a:lnTo>
                <a:lnTo>
                  <a:pt x="694557" y="787290"/>
                </a:lnTo>
                <a:lnTo>
                  <a:pt x="761048" y="791165"/>
                </a:lnTo>
                <a:lnTo>
                  <a:pt x="829056" y="792480"/>
                </a:lnTo>
                <a:lnTo>
                  <a:pt x="897057" y="791165"/>
                </a:lnTo>
                <a:lnTo>
                  <a:pt x="963532" y="787290"/>
                </a:lnTo>
                <a:lnTo>
                  <a:pt x="1028269" y="780955"/>
                </a:lnTo>
                <a:lnTo>
                  <a:pt x="1091055" y="772265"/>
                </a:lnTo>
                <a:lnTo>
                  <a:pt x="1151679" y="761321"/>
                </a:lnTo>
                <a:lnTo>
                  <a:pt x="1209928" y="748225"/>
                </a:lnTo>
                <a:lnTo>
                  <a:pt x="1265591" y="733079"/>
                </a:lnTo>
                <a:lnTo>
                  <a:pt x="1318455" y="715987"/>
                </a:lnTo>
                <a:lnTo>
                  <a:pt x="1368308" y="697050"/>
                </a:lnTo>
                <a:lnTo>
                  <a:pt x="1414938" y="676370"/>
                </a:lnTo>
                <a:lnTo>
                  <a:pt x="1458134" y="654050"/>
                </a:lnTo>
                <a:lnTo>
                  <a:pt x="1497683" y="630192"/>
                </a:lnTo>
                <a:lnTo>
                  <a:pt x="1533373" y="604898"/>
                </a:lnTo>
                <a:lnTo>
                  <a:pt x="1564993" y="578271"/>
                </a:lnTo>
                <a:lnTo>
                  <a:pt x="1592329" y="550414"/>
                </a:lnTo>
                <a:lnTo>
                  <a:pt x="1633306" y="491414"/>
                </a:lnTo>
                <a:lnTo>
                  <a:pt x="1654607" y="428718"/>
                </a:lnTo>
                <a:lnTo>
                  <a:pt x="1657350" y="396239"/>
                </a:lnTo>
                <a:lnTo>
                  <a:pt x="1654607" y="363761"/>
                </a:lnTo>
                <a:lnTo>
                  <a:pt x="1633306" y="301065"/>
                </a:lnTo>
                <a:lnTo>
                  <a:pt x="1592329" y="242065"/>
                </a:lnTo>
                <a:lnTo>
                  <a:pt x="1564993" y="214208"/>
                </a:lnTo>
                <a:lnTo>
                  <a:pt x="1533373" y="187581"/>
                </a:lnTo>
                <a:lnTo>
                  <a:pt x="1497683" y="162287"/>
                </a:lnTo>
                <a:lnTo>
                  <a:pt x="1458134" y="138429"/>
                </a:lnTo>
                <a:lnTo>
                  <a:pt x="1414938" y="116109"/>
                </a:lnTo>
                <a:lnTo>
                  <a:pt x="1368308" y="95429"/>
                </a:lnTo>
                <a:lnTo>
                  <a:pt x="1318455" y="76492"/>
                </a:lnTo>
                <a:lnTo>
                  <a:pt x="1265591" y="59400"/>
                </a:lnTo>
                <a:lnTo>
                  <a:pt x="1209928" y="44254"/>
                </a:lnTo>
                <a:lnTo>
                  <a:pt x="1151679" y="31158"/>
                </a:lnTo>
                <a:lnTo>
                  <a:pt x="1091055" y="20214"/>
                </a:lnTo>
                <a:lnTo>
                  <a:pt x="1028269" y="11524"/>
                </a:lnTo>
                <a:lnTo>
                  <a:pt x="963532" y="5189"/>
                </a:lnTo>
                <a:lnTo>
                  <a:pt x="897057" y="1314"/>
                </a:lnTo>
                <a:lnTo>
                  <a:pt x="82905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 txBox="1"/>
          <p:nvPr/>
        </p:nvSpPr>
        <p:spPr>
          <a:xfrm>
            <a:off x="4052703" y="4857305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solidFill>
                  <a:srgbClr val="FFFFFF"/>
                </a:solidFill>
                <a:latin typeface="黑体"/>
                <a:cs typeface="黑体"/>
              </a:rPr>
              <a:t>类模板</a:t>
            </a:r>
            <a:endParaRPr sz="2400" dirty="0">
              <a:latin typeface="黑体"/>
              <a:cs typeface="黑体"/>
            </a:endParaRPr>
          </a:p>
        </p:txBody>
      </p:sp>
      <p:sp>
        <p:nvSpPr>
          <p:cNvPr id="20" name="object 17"/>
          <p:cNvSpPr/>
          <p:nvPr/>
        </p:nvSpPr>
        <p:spPr>
          <a:xfrm>
            <a:off x="4259719" y="3949827"/>
            <a:ext cx="431800" cy="721360"/>
          </a:xfrm>
          <a:custGeom>
            <a:avLst/>
            <a:gdLst/>
            <a:ahLst/>
            <a:cxnLst/>
            <a:rect l="l" t="t" r="r" b="b"/>
            <a:pathLst>
              <a:path w="431800" h="721360">
                <a:moveTo>
                  <a:pt x="431291" y="540258"/>
                </a:moveTo>
                <a:lnTo>
                  <a:pt x="323849" y="540258"/>
                </a:lnTo>
                <a:lnTo>
                  <a:pt x="323849" y="0"/>
                </a:lnTo>
                <a:lnTo>
                  <a:pt x="107441" y="0"/>
                </a:lnTo>
                <a:lnTo>
                  <a:pt x="107441" y="540258"/>
                </a:lnTo>
                <a:lnTo>
                  <a:pt x="0" y="540258"/>
                </a:lnTo>
                <a:lnTo>
                  <a:pt x="215645" y="720852"/>
                </a:lnTo>
                <a:lnTo>
                  <a:pt x="431291" y="540258"/>
                </a:lnTo>
                <a:close/>
              </a:path>
            </a:pathLst>
          </a:custGeom>
          <a:solidFill>
            <a:srgbClr val="66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4259719" y="3949827"/>
            <a:ext cx="431800" cy="721360"/>
          </a:xfrm>
          <a:custGeom>
            <a:avLst/>
            <a:gdLst/>
            <a:ahLst/>
            <a:cxnLst/>
            <a:rect l="l" t="t" r="r" b="b"/>
            <a:pathLst>
              <a:path w="431800" h="721360">
                <a:moveTo>
                  <a:pt x="431291" y="540258"/>
                </a:moveTo>
                <a:lnTo>
                  <a:pt x="323849" y="540258"/>
                </a:lnTo>
                <a:lnTo>
                  <a:pt x="323849" y="0"/>
                </a:lnTo>
                <a:lnTo>
                  <a:pt x="107441" y="0"/>
                </a:lnTo>
                <a:lnTo>
                  <a:pt x="107441" y="540258"/>
                </a:lnTo>
                <a:lnTo>
                  <a:pt x="0" y="540258"/>
                </a:lnTo>
                <a:lnTo>
                  <a:pt x="215645" y="720852"/>
                </a:lnTo>
                <a:lnTo>
                  <a:pt x="431291" y="5402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3689229" y="4239021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黑体"/>
                <a:cs typeface="黑体"/>
              </a:rPr>
              <a:t>派生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5627496" y="3228975"/>
            <a:ext cx="1702435" cy="704850"/>
          </a:xfrm>
          <a:custGeom>
            <a:avLst/>
            <a:gdLst/>
            <a:ahLst/>
            <a:cxnLst/>
            <a:rect l="l" t="t" r="r" b="b"/>
            <a:pathLst>
              <a:path w="1702435" h="704850">
                <a:moveTo>
                  <a:pt x="851153" y="0"/>
                </a:moveTo>
                <a:lnTo>
                  <a:pt x="781336" y="1167"/>
                </a:lnTo>
                <a:lnTo>
                  <a:pt x="713074" y="4610"/>
                </a:lnTo>
                <a:lnTo>
                  <a:pt x="646587" y="10238"/>
                </a:lnTo>
                <a:lnTo>
                  <a:pt x="582094" y="17958"/>
                </a:lnTo>
                <a:lnTo>
                  <a:pt x="519814" y="27682"/>
                </a:lnTo>
                <a:lnTo>
                  <a:pt x="459966" y="39316"/>
                </a:lnTo>
                <a:lnTo>
                  <a:pt x="402769" y="52772"/>
                </a:lnTo>
                <a:lnTo>
                  <a:pt x="348441" y="67958"/>
                </a:lnTo>
                <a:lnTo>
                  <a:pt x="297201" y="84782"/>
                </a:lnTo>
                <a:lnTo>
                  <a:pt x="249269" y="103155"/>
                </a:lnTo>
                <a:lnTo>
                  <a:pt x="204863" y="122985"/>
                </a:lnTo>
                <a:lnTo>
                  <a:pt x="164201" y="144182"/>
                </a:lnTo>
                <a:lnTo>
                  <a:pt x="127504" y="166654"/>
                </a:lnTo>
                <a:lnTo>
                  <a:pt x="94990" y="190311"/>
                </a:lnTo>
                <a:lnTo>
                  <a:pt x="43385" y="240816"/>
                </a:lnTo>
                <a:lnTo>
                  <a:pt x="11138" y="294969"/>
                </a:lnTo>
                <a:lnTo>
                  <a:pt x="0" y="352044"/>
                </a:lnTo>
                <a:lnTo>
                  <a:pt x="2821" y="381009"/>
                </a:lnTo>
                <a:lnTo>
                  <a:pt x="24732" y="436899"/>
                </a:lnTo>
                <a:lnTo>
                  <a:pt x="66877" y="489465"/>
                </a:lnTo>
                <a:lnTo>
                  <a:pt x="127504" y="537985"/>
                </a:lnTo>
                <a:lnTo>
                  <a:pt x="164201" y="560502"/>
                </a:lnTo>
                <a:lnTo>
                  <a:pt x="204863" y="581737"/>
                </a:lnTo>
                <a:lnTo>
                  <a:pt x="249269" y="601599"/>
                </a:lnTo>
                <a:lnTo>
                  <a:pt x="297201" y="619997"/>
                </a:lnTo>
                <a:lnTo>
                  <a:pt x="348441" y="636843"/>
                </a:lnTo>
                <a:lnTo>
                  <a:pt x="402769" y="652044"/>
                </a:lnTo>
                <a:lnTo>
                  <a:pt x="459966" y="665512"/>
                </a:lnTo>
                <a:lnTo>
                  <a:pt x="519814" y="677156"/>
                </a:lnTo>
                <a:lnTo>
                  <a:pt x="582094" y="686885"/>
                </a:lnTo>
                <a:lnTo>
                  <a:pt x="646587" y="694609"/>
                </a:lnTo>
                <a:lnTo>
                  <a:pt x="713074" y="700238"/>
                </a:lnTo>
                <a:lnTo>
                  <a:pt x="781336" y="703682"/>
                </a:lnTo>
                <a:lnTo>
                  <a:pt x="851153" y="704850"/>
                </a:lnTo>
                <a:lnTo>
                  <a:pt x="920971" y="703682"/>
                </a:lnTo>
                <a:lnTo>
                  <a:pt x="989233" y="700238"/>
                </a:lnTo>
                <a:lnTo>
                  <a:pt x="1055720" y="694609"/>
                </a:lnTo>
                <a:lnTo>
                  <a:pt x="1120213" y="686885"/>
                </a:lnTo>
                <a:lnTo>
                  <a:pt x="1182493" y="677156"/>
                </a:lnTo>
                <a:lnTo>
                  <a:pt x="1242341" y="665512"/>
                </a:lnTo>
                <a:lnTo>
                  <a:pt x="1299538" y="652044"/>
                </a:lnTo>
                <a:lnTo>
                  <a:pt x="1353866" y="636843"/>
                </a:lnTo>
                <a:lnTo>
                  <a:pt x="1405106" y="619997"/>
                </a:lnTo>
                <a:lnTo>
                  <a:pt x="1453038" y="601599"/>
                </a:lnTo>
                <a:lnTo>
                  <a:pt x="1497444" y="581737"/>
                </a:lnTo>
                <a:lnTo>
                  <a:pt x="1538106" y="560502"/>
                </a:lnTo>
                <a:lnTo>
                  <a:pt x="1574803" y="537985"/>
                </a:lnTo>
                <a:lnTo>
                  <a:pt x="1607317" y="514276"/>
                </a:lnTo>
                <a:lnTo>
                  <a:pt x="1658922" y="463643"/>
                </a:lnTo>
                <a:lnTo>
                  <a:pt x="1691169" y="409325"/>
                </a:lnTo>
                <a:lnTo>
                  <a:pt x="1702307" y="352043"/>
                </a:lnTo>
                <a:lnTo>
                  <a:pt x="1699486" y="323186"/>
                </a:lnTo>
                <a:lnTo>
                  <a:pt x="1677575" y="267482"/>
                </a:lnTo>
                <a:lnTo>
                  <a:pt x="1635430" y="215062"/>
                </a:lnTo>
                <a:lnTo>
                  <a:pt x="1574803" y="166654"/>
                </a:lnTo>
                <a:lnTo>
                  <a:pt x="1538106" y="144182"/>
                </a:lnTo>
                <a:lnTo>
                  <a:pt x="1497444" y="122985"/>
                </a:lnTo>
                <a:lnTo>
                  <a:pt x="1453038" y="103155"/>
                </a:lnTo>
                <a:lnTo>
                  <a:pt x="1405106" y="84782"/>
                </a:lnTo>
                <a:lnTo>
                  <a:pt x="1353866" y="67958"/>
                </a:lnTo>
                <a:lnTo>
                  <a:pt x="1299538" y="52772"/>
                </a:lnTo>
                <a:lnTo>
                  <a:pt x="1242341" y="39316"/>
                </a:lnTo>
                <a:lnTo>
                  <a:pt x="1182493" y="27682"/>
                </a:lnTo>
                <a:lnTo>
                  <a:pt x="1120213" y="17958"/>
                </a:lnTo>
                <a:lnTo>
                  <a:pt x="1055720" y="10238"/>
                </a:lnTo>
                <a:lnTo>
                  <a:pt x="989233" y="4610"/>
                </a:lnTo>
                <a:lnTo>
                  <a:pt x="920971" y="1167"/>
                </a:lnTo>
                <a:lnTo>
                  <a:pt x="85115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5932557" y="3417192"/>
            <a:ext cx="10922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lang="zh-CN" altLang="en-US" sz="2800" spc="-5" dirty="0">
                <a:latin typeface="黑体"/>
                <a:cs typeface="黑体"/>
              </a:rPr>
              <a:t>类模板</a:t>
            </a:r>
            <a:endParaRPr sz="2800" dirty="0">
              <a:latin typeface="黑体"/>
              <a:cs typeface="黑体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5716409" y="4697348"/>
            <a:ext cx="1657350" cy="792480"/>
          </a:xfrm>
          <a:custGeom>
            <a:avLst/>
            <a:gdLst/>
            <a:ahLst/>
            <a:cxnLst/>
            <a:rect l="l" t="t" r="r" b="b"/>
            <a:pathLst>
              <a:path w="1657350" h="792479">
                <a:moveTo>
                  <a:pt x="1657350" y="396239"/>
                </a:moveTo>
                <a:lnTo>
                  <a:pt x="1646522" y="332002"/>
                </a:lnTo>
                <a:lnTo>
                  <a:pt x="1615171" y="271052"/>
                </a:lnTo>
                <a:lnTo>
                  <a:pt x="1564993" y="214208"/>
                </a:lnTo>
                <a:lnTo>
                  <a:pt x="1533373" y="187581"/>
                </a:lnTo>
                <a:lnTo>
                  <a:pt x="1497683" y="162287"/>
                </a:lnTo>
                <a:lnTo>
                  <a:pt x="1458134" y="138429"/>
                </a:lnTo>
                <a:lnTo>
                  <a:pt x="1414938" y="116109"/>
                </a:lnTo>
                <a:lnTo>
                  <a:pt x="1368308" y="95429"/>
                </a:lnTo>
                <a:lnTo>
                  <a:pt x="1318455" y="76492"/>
                </a:lnTo>
                <a:lnTo>
                  <a:pt x="1265591" y="59400"/>
                </a:lnTo>
                <a:lnTo>
                  <a:pt x="1209928" y="44254"/>
                </a:lnTo>
                <a:lnTo>
                  <a:pt x="1151679" y="31158"/>
                </a:lnTo>
                <a:lnTo>
                  <a:pt x="1091055" y="20214"/>
                </a:lnTo>
                <a:lnTo>
                  <a:pt x="1028269" y="11524"/>
                </a:lnTo>
                <a:lnTo>
                  <a:pt x="963532" y="5189"/>
                </a:lnTo>
                <a:lnTo>
                  <a:pt x="897057" y="1314"/>
                </a:lnTo>
                <a:lnTo>
                  <a:pt x="829056" y="0"/>
                </a:lnTo>
                <a:lnTo>
                  <a:pt x="761048" y="1314"/>
                </a:lnTo>
                <a:lnTo>
                  <a:pt x="694557" y="5189"/>
                </a:lnTo>
                <a:lnTo>
                  <a:pt x="629795" y="11524"/>
                </a:lnTo>
                <a:lnTo>
                  <a:pt x="566976" y="20214"/>
                </a:lnTo>
                <a:lnTo>
                  <a:pt x="506313" y="31158"/>
                </a:lnTo>
                <a:lnTo>
                  <a:pt x="448018" y="44254"/>
                </a:lnTo>
                <a:lnTo>
                  <a:pt x="392306" y="59400"/>
                </a:lnTo>
                <a:lnTo>
                  <a:pt x="339388" y="76492"/>
                </a:lnTo>
                <a:lnTo>
                  <a:pt x="289479" y="95429"/>
                </a:lnTo>
                <a:lnTo>
                  <a:pt x="242792" y="116109"/>
                </a:lnTo>
                <a:lnTo>
                  <a:pt x="199539" y="138429"/>
                </a:lnTo>
                <a:lnTo>
                  <a:pt x="159934" y="162287"/>
                </a:lnTo>
                <a:lnTo>
                  <a:pt x="124190" y="187581"/>
                </a:lnTo>
                <a:lnTo>
                  <a:pt x="92521" y="214208"/>
                </a:lnTo>
                <a:lnTo>
                  <a:pt x="65139" y="242065"/>
                </a:lnTo>
                <a:lnTo>
                  <a:pt x="24089" y="301065"/>
                </a:lnTo>
                <a:lnTo>
                  <a:pt x="2747" y="363761"/>
                </a:lnTo>
                <a:lnTo>
                  <a:pt x="0" y="396240"/>
                </a:lnTo>
                <a:lnTo>
                  <a:pt x="2747" y="428718"/>
                </a:lnTo>
                <a:lnTo>
                  <a:pt x="24089" y="491414"/>
                </a:lnTo>
                <a:lnTo>
                  <a:pt x="65139" y="550414"/>
                </a:lnTo>
                <a:lnTo>
                  <a:pt x="92521" y="578271"/>
                </a:lnTo>
                <a:lnTo>
                  <a:pt x="124190" y="604898"/>
                </a:lnTo>
                <a:lnTo>
                  <a:pt x="159934" y="630192"/>
                </a:lnTo>
                <a:lnTo>
                  <a:pt x="199539" y="654050"/>
                </a:lnTo>
                <a:lnTo>
                  <a:pt x="242792" y="676370"/>
                </a:lnTo>
                <a:lnTo>
                  <a:pt x="289479" y="697050"/>
                </a:lnTo>
                <a:lnTo>
                  <a:pt x="339388" y="715987"/>
                </a:lnTo>
                <a:lnTo>
                  <a:pt x="392306" y="733079"/>
                </a:lnTo>
                <a:lnTo>
                  <a:pt x="448018" y="748225"/>
                </a:lnTo>
                <a:lnTo>
                  <a:pt x="506313" y="761321"/>
                </a:lnTo>
                <a:lnTo>
                  <a:pt x="566976" y="772265"/>
                </a:lnTo>
                <a:lnTo>
                  <a:pt x="629795" y="780955"/>
                </a:lnTo>
                <a:lnTo>
                  <a:pt x="694557" y="787290"/>
                </a:lnTo>
                <a:lnTo>
                  <a:pt x="761048" y="791165"/>
                </a:lnTo>
                <a:lnTo>
                  <a:pt x="829056" y="792480"/>
                </a:lnTo>
                <a:lnTo>
                  <a:pt x="897057" y="791165"/>
                </a:lnTo>
                <a:lnTo>
                  <a:pt x="963532" y="787290"/>
                </a:lnTo>
                <a:lnTo>
                  <a:pt x="1028269" y="780955"/>
                </a:lnTo>
                <a:lnTo>
                  <a:pt x="1091055" y="772265"/>
                </a:lnTo>
                <a:lnTo>
                  <a:pt x="1151679" y="761321"/>
                </a:lnTo>
                <a:lnTo>
                  <a:pt x="1209928" y="748225"/>
                </a:lnTo>
                <a:lnTo>
                  <a:pt x="1265591" y="733079"/>
                </a:lnTo>
                <a:lnTo>
                  <a:pt x="1318455" y="715987"/>
                </a:lnTo>
                <a:lnTo>
                  <a:pt x="1368308" y="697050"/>
                </a:lnTo>
                <a:lnTo>
                  <a:pt x="1414938" y="676370"/>
                </a:lnTo>
                <a:lnTo>
                  <a:pt x="1458134" y="654050"/>
                </a:lnTo>
                <a:lnTo>
                  <a:pt x="1497683" y="630192"/>
                </a:lnTo>
                <a:lnTo>
                  <a:pt x="1533373" y="604898"/>
                </a:lnTo>
                <a:lnTo>
                  <a:pt x="1564993" y="578271"/>
                </a:lnTo>
                <a:lnTo>
                  <a:pt x="1592329" y="550414"/>
                </a:lnTo>
                <a:lnTo>
                  <a:pt x="1633306" y="491414"/>
                </a:lnTo>
                <a:lnTo>
                  <a:pt x="1654607" y="428718"/>
                </a:lnTo>
                <a:lnTo>
                  <a:pt x="1657350" y="396239"/>
                </a:lnTo>
                <a:close/>
              </a:path>
            </a:pathLst>
          </a:custGeom>
          <a:solidFill>
            <a:srgbClr val="66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5716409" y="4697348"/>
            <a:ext cx="1657350" cy="792480"/>
          </a:xfrm>
          <a:custGeom>
            <a:avLst/>
            <a:gdLst/>
            <a:ahLst/>
            <a:cxnLst/>
            <a:rect l="l" t="t" r="r" b="b"/>
            <a:pathLst>
              <a:path w="1657350" h="792479">
                <a:moveTo>
                  <a:pt x="829056" y="0"/>
                </a:moveTo>
                <a:lnTo>
                  <a:pt x="761048" y="1314"/>
                </a:lnTo>
                <a:lnTo>
                  <a:pt x="694557" y="5189"/>
                </a:lnTo>
                <a:lnTo>
                  <a:pt x="629795" y="11524"/>
                </a:lnTo>
                <a:lnTo>
                  <a:pt x="566976" y="20214"/>
                </a:lnTo>
                <a:lnTo>
                  <a:pt x="506313" y="31158"/>
                </a:lnTo>
                <a:lnTo>
                  <a:pt x="448018" y="44254"/>
                </a:lnTo>
                <a:lnTo>
                  <a:pt x="392306" y="59400"/>
                </a:lnTo>
                <a:lnTo>
                  <a:pt x="339388" y="76492"/>
                </a:lnTo>
                <a:lnTo>
                  <a:pt x="289479" y="95429"/>
                </a:lnTo>
                <a:lnTo>
                  <a:pt x="242792" y="116109"/>
                </a:lnTo>
                <a:lnTo>
                  <a:pt x="199539" y="138429"/>
                </a:lnTo>
                <a:lnTo>
                  <a:pt x="159934" y="162287"/>
                </a:lnTo>
                <a:lnTo>
                  <a:pt x="124190" y="187581"/>
                </a:lnTo>
                <a:lnTo>
                  <a:pt x="92521" y="214208"/>
                </a:lnTo>
                <a:lnTo>
                  <a:pt x="65139" y="242065"/>
                </a:lnTo>
                <a:lnTo>
                  <a:pt x="24089" y="301065"/>
                </a:lnTo>
                <a:lnTo>
                  <a:pt x="2747" y="363761"/>
                </a:lnTo>
                <a:lnTo>
                  <a:pt x="0" y="396240"/>
                </a:lnTo>
                <a:lnTo>
                  <a:pt x="2747" y="428718"/>
                </a:lnTo>
                <a:lnTo>
                  <a:pt x="24089" y="491414"/>
                </a:lnTo>
                <a:lnTo>
                  <a:pt x="65139" y="550414"/>
                </a:lnTo>
                <a:lnTo>
                  <a:pt x="92521" y="578271"/>
                </a:lnTo>
                <a:lnTo>
                  <a:pt x="124190" y="604898"/>
                </a:lnTo>
                <a:lnTo>
                  <a:pt x="159934" y="630192"/>
                </a:lnTo>
                <a:lnTo>
                  <a:pt x="199539" y="654050"/>
                </a:lnTo>
                <a:lnTo>
                  <a:pt x="242792" y="676370"/>
                </a:lnTo>
                <a:lnTo>
                  <a:pt x="289479" y="697050"/>
                </a:lnTo>
                <a:lnTo>
                  <a:pt x="339388" y="715987"/>
                </a:lnTo>
                <a:lnTo>
                  <a:pt x="392306" y="733079"/>
                </a:lnTo>
                <a:lnTo>
                  <a:pt x="448018" y="748225"/>
                </a:lnTo>
                <a:lnTo>
                  <a:pt x="506313" y="761321"/>
                </a:lnTo>
                <a:lnTo>
                  <a:pt x="566976" y="772265"/>
                </a:lnTo>
                <a:lnTo>
                  <a:pt x="629795" y="780955"/>
                </a:lnTo>
                <a:lnTo>
                  <a:pt x="694557" y="787290"/>
                </a:lnTo>
                <a:lnTo>
                  <a:pt x="761048" y="791165"/>
                </a:lnTo>
                <a:lnTo>
                  <a:pt x="829056" y="792480"/>
                </a:lnTo>
                <a:lnTo>
                  <a:pt x="897057" y="791165"/>
                </a:lnTo>
                <a:lnTo>
                  <a:pt x="963532" y="787290"/>
                </a:lnTo>
                <a:lnTo>
                  <a:pt x="1028269" y="780955"/>
                </a:lnTo>
                <a:lnTo>
                  <a:pt x="1091055" y="772265"/>
                </a:lnTo>
                <a:lnTo>
                  <a:pt x="1151679" y="761321"/>
                </a:lnTo>
                <a:lnTo>
                  <a:pt x="1209928" y="748225"/>
                </a:lnTo>
                <a:lnTo>
                  <a:pt x="1265591" y="733079"/>
                </a:lnTo>
                <a:lnTo>
                  <a:pt x="1318455" y="715987"/>
                </a:lnTo>
                <a:lnTo>
                  <a:pt x="1368308" y="697050"/>
                </a:lnTo>
                <a:lnTo>
                  <a:pt x="1414938" y="676370"/>
                </a:lnTo>
                <a:lnTo>
                  <a:pt x="1458134" y="654050"/>
                </a:lnTo>
                <a:lnTo>
                  <a:pt x="1497683" y="630192"/>
                </a:lnTo>
                <a:lnTo>
                  <a:pt x="1533373" y="604898"/>
                </a:lnTo>
                <a:lnTo>
                  <a:pt x="1564993" y="578271"/>
                </a:lnTo>
                <a:lnTo>
                  <a:pt x="1592329" y="550414"/>
                </a:lnTo>
                <a:lnTo>
                  <a:pt x="1633306" y="491414"/>
                </a:lnTo>
                <a:lnTo>
                  <a:pt x="1654607" y="428718"/>
                </a:lnTo>
                <a:lnTo>
                  <a:pt x="1657350" y="396239"/>
                </a:lnTo>
                <a:lnTo>
                  <a:pt x="1654607" y="363761"/>
                </a:lnTo>
                <a:lnTo>
                  <a:pt x="1633306" y="301065"/>
                </a:lnTo>
                <a:lnTo>
                  <a:pt x="1592329" y="242065"/>
                </a:lnTo>
                <a:lnTo>
                  <a:pt x="1564993" y="214208"/>
                </a:lnTo>
                <a:lnTo>
                  <a:pt x="1533373" y="187581"/>
                </a:lnTo>
                <a:lnTo>
                  <a:pt x="1497683" y="162287"/>
                </a:lnTo>
                <a:lnTo>
                  <a:pt x="1458134" y="138429"/>
                </a:lnTo>
                <a:lnTo>
                  <a:pt x="1414938" y="116109"/>
                </a:lnTo>
                <a:lnTo>
                  <a:pt x="1368308" y="95429"/>
                </a:lnTo>
                <a:lnTo>
                  <a:pt x="1318455" y="76492"/>
                </a:lnTo>
                <a:lnTo>
                  <a:pt x="1265591" y="59400"/>
                </a:lnTo>
                <a:lnTo>
                  <a:pt x="1209928" y="44254"/>
                </a:lnTo>
                <a:lnTo>
                  <a:pt x="1151679" y="31158"/>
                </a:lnTo>
                <a:lnTo>
                  <a:pt x="1091055" y="20214"/>
                </a:lnTo>
                <a:lnTo>
                  <a:pt x="1028269" y="11524"/>
                </a:lnTo>
                <a:lnTo>
                  <a:pt x="963532" y="5189"/>
                </a:lnTo>
                <a:lnTo>
                  <a:pt x="897057" y="1314"/>
                </a:lnTo>
                <a:lnTo>
                  <a:pt x="82905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 txBox="1"/>
          <p:nvPr/>
        </p:nvSpPr>
        <p:spPr>
          <a:xfrm>
            <a:off x="6083179" y="4898961"/>
            <a:ext cx="939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lang="zh-CN" altLang="en-US" sz="2400" dirty="0">
                <a:solidFill>
                  <a:srgbClr val="FFFFFF"/>
                </a:solidFill>
                <a:latin typeface="黑体"/>
                <a:cs typeface="黑体"/>
              </a:rPr>
              <a:t>普通类</a:t>
            </a:r>
            <a:endParaRPr sz="2400" dirty="0">
              <a:latin typeface="黑体"/>
              <a:cs typeface="黑体"/>
            </a:endParaRPr>
          </a:p>
        </p:txBody>
      </p:sp>
      <p:sp>
        <p:nvSpPr>
          <p:cNvPr id="28" name="object 25"/>
          <p:cNvSpPr/>
          <p:nvPr/>
        </p:nvSpPr>
        <p:spPr>
          <a:xfrm>
            <a:off x="6276721" y="3978021"/>
            <a:ext cx="432434" cy="721360"/>
          </a:xfrm>
          <a:custGeom>
            <a:avLst/>
            <a:gdLst/>
            <a:ahLst/>
            <a:cxnLst/>
            <a:rect l="l" t="t" r="r" b="b"/>
            <a:pathLst>
              <a:path w="432435" h="721360">
                <a:moveTo>
                  <a:pt x="432053" y="541020"/>
                </a:moveTo>
                <a:lnTo>
                  <a:pt x="323849" y="541020"/>
                </a:lnTo>
                <a:lnTo>
                  <a:pt x="323849" y="0"/>
                </a:lnTo>
                <a:lnTo>
                  <a:pt x="108203" y="0"/>
                </a:lnTo>
                <a:lnTo>
                  <a:pt x="108203" y="541020"/>
                </a:lnTo>
                <a:lnTo>
                  <a:pt x="0" y="541020"/>
                </a:lnTo>
                <a:lnTo>
                  <a:pt x="216407" y="720852"/>
                </a:lnTo>
                <a:lnTo>
                  <a:pt x="432053" y="541020"/>
                </a:lnTo>
                <a:close/>
              </a:path>
            </a:pathLst>
          </a:custGeom>
          <a:solidFill>
            <a:srgbClr val="66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6276721" y="3978021"/>
            <a:ext cx="432434" cy="721360"/>
          </a:xfrm>
          <a:custGeom>
            <a:avLst/>
            <a:gdLst/>
            <a:ahLst/>
            <a:cxnLst/>
            <a:rect l="l" t="t" r="r" b="b"/>
            <a:pathLst>
              <a:path w="432435" h="721360">
                <a:moveTo>
                  <a:pt x="432053" y="541020"/>
                </a:moveTo>
                <a:lnTo>
                  <a:pt x="323849" y="541020"/>
                </a:lnTo>
                <a:lnTo>
                  <a:pt x="323849" y="0"/>
                </a:lnTo>
                <a:lnTo>
                  <a:pt x="108203" y="0"/>
                </a:lnTo>
                <a:lnTo>
                  <a:pt x="108203" y="541020"/>
                </a:lnTo>
                <a:lnTo>
                  <a:pt x="0" y="541020"/>
                </a:lnTo>
                <a:lnTo>
                  <a:pt x="216407" y="720852"/>
                </a:lnTo>
                <a:lnTo>
                  <a:pt x="432053" y="5410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/>
          <p:cNvSpPr txBox="1"/>
          <p:nvPr/>
        </p:nvSpPr>
        <p:spPr>
          <a:xfrm>
            <a:off x="5707005" y="4267215"/>
            <a:ext cx="482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黑体"/>
                <a:cs typeface="黑体"/>
              </a:rPr>
              <a:t>派生</a:t>
            </a:r>
            <a:endParaRPr sz="1800">
              <a:latin typeface="黑体"/>
              <a:cs typeface="黑体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4184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普通类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836000"/>
            <a:ext cx="75708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生成派生类时</a:t>
            </a:r>
            <a:r>
              <a:rPr lang="zh-CN" altLang="en-US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引入了形式化类型参数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成为了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类模板从普通类派生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示例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80000" y="1116000"/>
            <a:ext cx="3382000" cy="45243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BASE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value1;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protected: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value2;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get_value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…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559300" y="1116000"/>
            <a:ext cx="4419600" cy="415498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DERIVED: public BASE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element;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void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set_value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......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52000"/>
            <a:ext cx="74184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也是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800000"/>
            <a:ext cx="75708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生成派生类时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可以加入形式化类型参数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，也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可能未加入形式化类型参数。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类模板从类模板派生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2880000"/>
            <a:ext cx="75708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在派生类模板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时，注意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参数传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递实际模板参数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示例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000" y="1008000"/>
            <a:ext cx="6298700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BASE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show(TYPE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16000" y="5292000"/>
            <a:ext cx="5410200" cy="15696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 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DERIVED&lt;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char*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obj.show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(3.14);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obj.show2(“Pi is ”,3.14159);    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16000" y="2952000"/>
            <a:ext cx="63241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TYPE1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TYPE2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DERIVED: public BASE&lt;TYPE2&gt;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show2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TYPE1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obj1,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obj2){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&lt;&lt;obj1&lt;&lt;obj2;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6554266" y="5258108"/>
            <a:ext cx="1962414" cy="10895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3.14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Pi is 3.14159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80000"/>
            <a:ext cx="75581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的模板形式参数表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中必须包含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的所有模板形式参数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827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 意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3075200"/>
            <a:ext cx="7418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派生类模板的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实际模板参数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也传递给了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，从而完成了基类模板的实例化工作。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88000"/>
            <a:ext cx="74184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类模板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872000"/>
            <a:ext cx="7570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生成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派生类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基类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指定了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实际类型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，派生类变成了非类模板（普通类）。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普通类从类模板派生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143900"/>
            <a:ext cx="75581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这些数组类，除了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元素的类型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之外，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他的操作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完全相同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3932" y="199205"/>
            <a:ext cx="7572867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问题</a:t>
            </a:r>
            <a:r>
              <a:rPr lang="en-US" altLang="zh-CN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讨论：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1681401" y="2443816"/>
            <a:ext cx="4325996" cy="480131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解决方案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：使用类模板！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示例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000" y="1008000"/>
            <a:ext cx="6298700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BASE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show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16000" y="5256000"/>
            <a:ext cx="5410200" cy="15696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 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obj.show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(3.14);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obj.show2("Pi is ",3.14159);      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16000" y="2952000"/>
            <a:ext cx="63241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DERIVED: public BASE&lt;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show2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(char* obj1,double obj2){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&lt;&lt;obj1&lt;&lt;obj2;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6554266" y="5258108"/>
            <a:ext cx="1962414" cy="10895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3.14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Pi is 3.14159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</a:p>
        </p:txBody>
      </p:sp>
      <p:grpSp>
        <p:nvGrpSpPr>
          <p:cNvPr id="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728000"/>
            <a:ext cx="748189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模板指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能够将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作为一个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可变化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数据类型形参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进行定义的功能。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模板的概念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16000" y="2808000"/>
            <a:ext cx="748189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模板就是将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3456000"/>
            <a:ext cx="7481899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模板的类型：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函数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类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模板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48189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举例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：求两数的最大值，一般设计重载函数来实现：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	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1232" y="211905"/>
            <a:ext cx="7572867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二、函数模板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8594" y="2198428"/>
            <a:ext cx="6739619" cy="83099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ax(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           { return (x&gt;y)?x:y; }</a:t>
            </a:r>
          </a:p>
          <a:p>
            <a:pPr eaLnBrk="1" hangingPunct="1"/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Max(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  { return (x&gt;y)?x:y; }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90428" y="3458763"/>
            <a:ext cx="7481899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其差异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仅在于操作数的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而已，很自然想到，能不能采用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参数化的类型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来摆脱数据类型的影响呢？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9050" y="1373624"/>
            <a:ext cx="4429917" cy="224676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fr-FR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fr-FR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y)          </a:t>
            </a:r>
          </a:p>
          <a:p>
            <a:pPr eaLnBrk="1" hangingPunct="1"/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{ return (x&gt;y)?x:y; }</a:t>
            </a:r>
          </a:p>
          <a:p>
            <a:pPr eaLnBrk="1" hangingPunct="1"/>
            <a:endParaRPr lang="fr-FR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fr-FR" altLang="zh-CN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Max(</a:t>
            </a:r>
            <a:r>
              <a:rPr lang="fr-FR" altLang="zh-CN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fr-FR" altLang="zh-CN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</a:t>
            </a:r>
          </a:p>
          <a:p>
            <a:pPr eaLnBrk="1" hangingPunct="1"/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 return (x&gt;y)?x:y; }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03264" y="4284671"/>
            <a:ext cx="4355703" cy="138499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template&lt;</a:t>
            </a:r>
            <a:r>
              <a:rPr lang="fr-FR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T 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/>
            <a:r>
              <a:rPr lang="fr-FR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Max(</a:t>
            </a:r>
            <a:r>
              <a:rPr lang="fr-FR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fr-FR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</a:t>
            </a:r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y)</a:t>
            </a:r>
          </a:p>
          <a:p>
            <a:pPr eaLnBrk="1" hangingPunct="1"/>
            <a:r>
              <a:rPr lang="fr-FR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 return (x&gt;y)?x:y;   }</a:t>
            </a:r>
          </a:p>
        </p:txBody>
      </p:sp>
      <p:sp>
        <p:nvSpPr>
          <p:cNvPr id="8" name="下箭头 7"/>
          <p:cNvSpPr/>
          <p:nvPr/>
        </p:nvSpPr>
        <p:spPr>
          <a:xfrm>
            <a:off x="4123928" y="3641734"/>
            <a:ext cx="357187" cy="642937"/>
          </a:xfrm>
          <a:prstGeom prst="downArrow">
            <a:avLst/>
          </a:prstGeom>
          <a:solidFill>
            <a:schemeClr val="tx2">
              <a:lumMod val="75000"/>
              <a:alpha val="87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E1FFF7"/>
        </a:solidFill>
        <a:ln w="38100">
          <a:solidFill>
            <a:srgbClr val="008000"/>
          </a:solidFill>
          <a:miter lim="800000"/>
          <a:headEnd/>
          <a:tailEnd/>
        </a:ln>
      </a:spPr>
      <a:bodyPr wrap="square">
        <a:spAutoFit/>
      </a:bodyPr>
      <a:lstStyle>
        <a:defPPr eaLnBrk="1" hangingPunct="1">
          <a:buNone/>
          <a:defRPr sz="2000"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40651</TotalTime>
  <Words>6186</Words>
  <Application>Microsoft Office PowerPoint</Application>
  <PresentationFormat>全屏显示(4:3)</PresentationFormat>
  <Paragraphs>1762</Paragraphs>
  <Slides>61</Slides>
  <Notes>60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2008最新商务办公系列精品PPT模板</vt:lpstr>
      <vt:lpstr>模 板</vt:lpstr>
      <vt:lpstr>目  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例子：</vt:lpstr>
      <vt:lpstr>练习：</vt:lpstr>
      <vt:lpstr>练习：</vt:lpstr>
      <vt:lpstr>幻灯片 16</vt:lpstr>
      <vt:lpstr>幻灯片 17</vt:lpstr>
      <vt:lpstr>幻灯片 18</vt:lpstr>
      <vt:lpstr>练习：根据下面的函数写函数模板</vt:lpstr>
      <vt:lpstr>练习： 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函数模板举例</vt:lpstr>
      <vt:lpstr>幻灯片 32</vt:lpstr>
      <vt:lpstr>幻灯片 33</vt:lpstr>
      <vt:lpstr>幻灯片 34</vt:lpstr>
      <vt:lpstr>幻灯片 35</vt:lpstr>
      <vt:lpstr>幻灯片 36</vt:lpstr>
      <vt:lpstr>幻灯片 37</vt:lpstr>
      <vt:lpstr>类模板的定义形式</vt:lpstr>
      <vt:lpstr>类模板成员函数在类外定义的格式为：</vt:lpstr>
      <vt:lpstr>举例：定义一个数组类模板List</vt:lpstr>
      <vt:lpstr>幻灯片 41</vt:lpstr>
      <vt:lpstr>幻灯片 42</vt:lpstr>
      <vt:lpstr>幻灯片 43</vt:lpstr>
      <vt:lpstr>示例</vt:lpstr>
      <vt:lpstr>幻灯片 45</vt:lpstr>
      <vt:lpstr>类模板实例化的一般形式</vt:lpstr>
      <vt:lpstr>幻灯片 47</vt:lpstr>
      <vt:lpstr>练习：</vt:lpstr>
      <vt:lpstr>练习：</vt:lpstr>
      <vt:lpstr>练习：</vt:lpstr>
      <vt:lpstr>练习：根据以下的类建立一个类模板 </vt:lpstr>
      <vt:lpstr>幻灯片 52</vt:lpstr>
      <vt:lpstr>类模板3种派生方式</vt:lpstr>
      <vt:lpstr>幻灯片 54</vt:lpstr>
      <vt:lpstr>示例</vt:lpstr>
      <vt:lpstr>幻灯片 56</vt:lpstr>
      <vt:lpstr>示例</vt:lpstr>
      <vt:lpstr>幻灯片 58</vt:lpstr>
      <vt:lpstr>幻灯片 59</vt:lpstr>
      <vt:lpstr>示例</vt:lpstr>
      <vt:lpstr>幻灯片 61</vt:lpstr>
    </vt:vector>
  </TitlesOfParts>
  <Company>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win7</cp:lastModifiedBy>
  <cp:revision>2951</cp:revision>
  <dcterms:created xsi:type="dcterms:W3CDTF">2008-07-07T07:12:37Z</dcterms:created>
  <dcterms:modified xsi:type="dcterms:W3CDTF">2021-06-11T05:12:49Z</dcterms:modified>
</cp:coreProperties>
</file>