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3"/>
  </p:notesMasterIdLst>
  <p:handoutMasterIdLst>
    <p:handoutMasterId r:id="rId164"/>
  </p:handoutMasterIdLst>
  <p:sldIdLst>
    <p:sldId id="434" r:id="rId2"/>
    <p:sldId id="1141" r:id="rId3"/>
    <p:sldId id="1144" r:id="rId4"/>
    <p:sldId id="1145" r:id="rId5"/>
    <p:sldId id="1146" r:id="rId6"/>
    <p:sldId id="1147" r:id="rId7"/>
    <p:sldId id="1153" r:id="rId8"/>
    <p:sldId id="1154" r:id="rId9"/>
    <p:sldId id="1103" r:id="rId10"/>
    <p:sldId id="1157" r:id="rId11"/>
    <p:sldId id="1160" r:id="rId12"/>
    <p:sldId id="1105" r:id="rId13"/>
    <p:sldId id="1104" r:id="rId14"/>
    <p:sldId id="1106" r:id="rId15"/>
    <p:sldId id="1162" r:id="rId16"/>
    <p:sldId id="1109" r:id="rId17"/>
    <p:sldId id="1108" r:id="rId18"/>
    <p:sldId id="1110" r:id="rId19"/>
    <p:sldId id="1111" r:id="rId20"/>
    <p:sldId id="1113" r:id="rId21"/>
    <p:sldId id="1114" r:id="rId22"/>
    <p:sldId id="1117" r:id="rId23"/>
    <p:sldId id="1118" r:id="rId24"/>
    <p:sldId id="1158" r:id="rId25"/>
    <p:sldId id="1164" r:id="rId26"/>
    <p:sldId id="1119" r:id="rId27"/>
    <p:sldId id="1120" r:id="rId28"/>
    <p:sldId id="941" r:id="rId29"/>
    <p:sldId id="1115" r:id="rId30"/>
    <p:sldId id="1116" r:id="rId31"/>
    <p:sldId id="1122" r:id="rId32"/>
    <p:sldId id="1123" r:id="rId33"/>
    <p:sldId id="1124" r:id="rId34"/>
    <p:sldId id="1125" r:id="rId35"/>
    <p:sldId id="1436" r:id="rId36"/>
    <p:sldId id="1434" r:id="rId37"/>
    <p:sldId id="1435" r:id="rId38"/>
    <p:sldId id="1126" r:id="rId39"/>
    <p:sldId id="1127" r:id="rId40"/>
    <p:sldId id="1128" r:id="rId41"/>
    <p:sldId id="1129" r:id="rId42"/>
    <p:sldId id="1130" r:id="rId43"/>
    <p:sldId id="1131" r:id="rId44"/>
    <p:sldId id="1132" r:id="rId45"/>
    <p:sldId id="1133" r:id="rId46"/>
    <p:sldId id="1252" r:id="rId47"/>
    <p:sldId id="1254" r:id="rId48"/>
    <p:sldId id="1307" r:id="rId49"/>
    <p:sldId id="1253" r:id="rId50"/>
    <p:sldId id="1167" r:id="rId51"/>
    <p:sldId id="1166" r:id="rId52"/>
    <p:sldId id="1437" r:id="rId53"/>
    <p:sldId id="908" r:id="rId54"/>
    <p:sldId id="1184" r:id="rId55"/>
    <p:sldId id="1228" r:id="rId56"/>
    <p:sldId id="1227" r:id="rId57"/>
    <p:sldId id="1185" r:id="rId58"/>
    <p:sldId id="1229" r:id="rId59"/>
    <p:sldId id="1230" r:id="rId60"/>
    <p:sldId id="1231" r:id="rId61"/>
    <p:sldId id="1232" r:id="rId62"/>
    <p:sldId id="1438" r:id="rId63"/>
    <p:sldId id="1226" r:id="rId64"/>
    <p:sldId id="1188" r:id="rId65"/>
    <p:sldId id="1442" r:id="rId66"/>
    <p:sldId id="1443" r:id="rId67"/>
    <p:sldId id="1233" r:id="rId68"/>
    <p:sldId id="1134" r:id="rId69"/>
    <p:sldId id="1135" r:id="rId70"/>
    <p:sldId id="1168" r:id="rId71"/>
    <p:sldId id="1170" r:id="rId72"/>
    <p:sldId id="1173" r:id="rId73"/>
    <p:sldId id="1174" r:id="rId74"/>
    <p:sldId id="1139" r:id="rId75"/>
    <p:sldId id="1298" r:id="rId76"/>
    <p:sldId id="1440" r:id="rId77"/>
    <p:sldId id="1441" r:id="rId78"/>
    <p:sldId id="1439" r:id="rId79"/>
    <p:sldId id="1234" r:id="rId80"/>
    <p:sldId id="1235" r:id="rId81"/>
    <p:sldId id="1237" r:id="rId82"/>
    <p:sldId id="1238" r:id="rId83"/>
    <p:sldId id="1240" r:id="rId84"/>
    <p:sldId id="1447" r:id="rId85"/>
    <p:sldId id="1236" r:id="rId86"/>
    <p:sldId id="1249" r:id="rId87"/>
    <p:sldId id="1250" r:id="rId88"/>
    <p:sldId id="1251" r:id="rId89"/>
    <p:sldId id="1241" r:id="rId90"/>
    <p:sldId id="1242" r:id="rId91"/>
    <p:sldId id="1243" r:id="rId92"/>
    <p:sldId id="1244" r:id="rId93"/>
    <p:sldId id="1245" r:id="rId94"/>
    <p:sldId id="1246" r:id="rId95"/>
    <p:sldId id="1247" r:id="rId96"/>
    <p:sldId id="1248" r:id="rId97"/>
    <p:sldId id="1450" r:id="rId98"/>
    <p:sldId id="1296" r:id="rId99"/>
    <p:sldId id="1448" r:id="rId100"/>
    <p:sldId id="1470" r:id="rId101"/>
    <p:sldId id="1471" r:id="rId102"/>
    <p:sldId id="1444" r:id="rId103"/>
    <p:sldId id="1290" r:id="rId104"/>
    <p:sldId id="1291" r:id="rId105"/>
    <p:sldId id="1292" r:id="rId106"/>
    <p:sldId id="1255" r:id="rId107"/>
    <p:sldId id="1256" r:id="rId108"/>
    <p:sldId id="1257" r:id="rId109"/>
    <p:sldId id="1258" r:id="rId110"/>
    <p:sldId id="930" r:id="rId111"/>
    <p:sldId id="1264" r:id="rId112"/>
    <p:sldId id="1297" r:id="rId113"/>
    <p:sldId id="1293" r:id="rId114"/>
    <p:sldId id="1259" r:id="rId115"/>
    <p:sldId id="1260" r:id="rId116"/>
    <p:sldId id="1262" r:id="rId117"/>
    <p:sldId id="1263" r:id="rId118"/>
    <p:sldId id="1261" r:id="rId119"/>
    <p:sldId id="1265" r:id="rId120"/>
    <p:sldId id="1266" r:id="rId121"/>
    <p:sldId id="1452" r:id="rId122"/>
    <p:sldId id="1449" r:id="rId123"/>
    <p:sldId id="1267" r:id="rId124"/>
    <p:sldId id="1268" r:id="rId125"/>
    <p:sldId id="1269" r:id="rId126"/>
    <p:sldId id="1270" r:id="rId127"/>
    <p:sldId id="1271" r:id="rId128"/>
    <p:sldId id="1294" r:id="rId129"/>
    <p:sldId id="1272" r:id="rId130"/>
    <p:sldId id="1273" r:id="rId131"/>
    <p:sldId id="1274" r:id="rId132"/>
    <p:sldId id="1275" r:id="rId133"/>
    <p:sldId id="1453" r:id="rId134"/>
    <p:sldId id="1301" r:id="rId135"/>
    <p:sldId id="1302" r:id="rId136"/>
    <p:sldId id="1303" r:id="rId137"/>
    <p:sldId id="1445" r:id="rId138"/>
    <p:sldId id="1276" r:id="rId139"/>
    <p:sldId id="1277" r:id="rId140"/>
    <p:sldId id="1278" r:id="rId141"/>
    <p:sldId id="1279" r:id="rId142"/>
    <p:sldId id="1280" r:id="rId143"/>
    <p:sldId id="1281" r:id="rId144"/>
    <p:sldId id="1282" r:id="rId145"/>
    <p:sldId id="1295" r:id="rId146"/>
    <p:sldId id="1283" r:id="rId147"/>
    <p:sldId id="1284" r:id="rId148"/>
    <p:sldId id="1285" r:id="rId149"/>
    <p:sldId id="1286" r:id="rId150"/>
    <p:sldId id="1287" r:id="rId151"/>
    <p:sldId id="1288" r:id="rId152"/>
    <p:sldId id="1472" r:id="rId153"/>
    <p:sldId id="1473" r:id="rId154"/>
    <p:sldId id="1474" r:id="rId155"/>
    <p:sldId id="1475" r:id="rId156"/>
    <p:sldId id="1476" r:id="rId157"/>
    <p:sldId id="1477" r:id="rId158"/>
    <p:sldId id="1478" r:id="rId159"/>
    <p:sldId id="1479" r:id="rId160"/>
    <p:sldId id="1480" r:id="rId161"/>
    <p:sldId id="945" r:id="rId162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6316" autoAdjust="0"/>
    <p:restoredTop sz="45571" autoAdjust="0"/>
  </p:normalViewPr>
  <p:slideViewPr>
    <p:cSldViewPr snapToGrid="0">
      <p:cViewPr varScale="1">
        <p:scale>
          <a:sx n="50" d="100"/>
          <a:sy n="50" d="100"/>
        </p:scale>
        <p:origin x="-42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24846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4%E5%9E%8B/4813071" TargetMode="External"/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87%BD%E6%95%B0/18686609" TargetMode="Externa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对象是类的实例，每个对象都有自己的数据空间，存放各自的数据。但有的时候类的每个对象需要使用相同的数据，比如银行类有个数据成员是美元对人民币的汇率，这个值对每个银行对象都是相同的，如果声明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个银行对象，则相同的信息要存储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这显然是一种浪费。当然，可以让汇率成为全局变量。全局变量很受欢迎，因为只需要存放一次，不管有多少个银行对象。但这种方式违反了数据隐藏的原则。除了银行对象，其他所有的对象都可以访问这个全局变量，如果某个对象有意或无意改变了这个数据，所有银行对象看到的都是错误的信息。因此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提供了一种机制，可以将共有数据设置成类的静态数据。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与普通数据成员不同的是，静态数据成员只在内存中保存一次。如果声明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万个对象，静态数据成员仍然只在内存中存放一次。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/>
              <a:t>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A{</a:t>
            </a:r>
          </a:p>
          <a:p>
            <a:r>
              <a:rPr lang="en-US" altLang="zh-CN" dirty="0"/>
              <a:t>  static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static int </a:t>
            </a:r>
            <a:r>
              <a:rPr lang="en-US" altLang="zh-CN" dirty="0" err="1"/>
              <a:t>geti</a:t>
            </a:r>
            <a:r>
              <a:rPr lang="en-US" altLang="zh-CN" dirty="0"/>
              <a:t>(){return </a:t>
            </a:r>
            <a:r>
              <a:rPr lang="en-US" altLang="zh-CN" dirty="0" err="1"/>
              <a:t>i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A::i;  //</a:t>
            </a:r>
            <a:r>
              <a:rPr lang="zh-CN" altLang="en-US" dirty="0"/>
              <a:t>这句不能省，若没有赋值，则编译系统会根据数据类型给它一个默认值 （这个其实就是在程序的全局区放上一个声明，让程序在</a:t>
            </a:r>
            <a:r>
              <a:rPr lang="en-US" altLang="zh-CN" dirty="0"/>
              <a:t>main</a:t>
            </a:r>
            <a:r>
              <a:rPr lang="zh-CN" altLang="en-US" dirty="0"/>
              <a:t>方法运行之前就为它分配空间。它和全局变量的差别在于，它只能被类中的成员函数访问。而全局变量可以被所有的函数访问。这个过程发生在</a:t>
            </a:r>
            <a:r>
              <a:rPr lang="en-US" altLang="zh-CN" dirty="0"/>
              <a:t>main</a:t>
            </a:r>
            <a:r>
              <a:rPr lang="zh-CN" altLang="en-US" dirty="0"/>
              <a:t>函数运行之前，在</a:t>
            </a:r>
            <a:r>
              <a:rPr lang="en-US" altLang="zh-CN" dirty="0"/>
              <a:t>main</a:t>
            </a:r>
            <a:r>
              <a:rPr lang="zh-CN" altLang="en-US" dirty="0"/>
              <a:t>中创建该类的对象时，就不会再为静态数据成员分配空间，也保证了所有对象看到的都是同一个数据）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&lt;&lt;A::</a:t>
            </a:r>
            <a:r>
              <a:rPr lang="en-US" altLang="zh-CN" dirty="0" err="1"/>
              <a:t>geti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110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////////////////////</a:t>
            </a:r>
            <a:endParaRPr lang="en-US" altLang="zh-CN" dirty="0"/>
          </a:p>
          <a:p>
            <a:r>
              <a:rPr lang="zh-CN" altLang="en-US" dirty="0"/>
              <a:t>之前的程序：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double PI=3.1415926;</a:t>
            </a:r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 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getRadius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getHeight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double volume();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surface_area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void Cylinder::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h){radius=r;  height=h;}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getRadius</a:t>
            </a:r>
            <a:r>
              <a:rPr lang="en-US" altLang="zh-CN" dirty="0"/>
              <a:t>(){return radius;}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</a:t>
            </a:r>
          </a:p>
          <a:p>
            <a:r>
              <a:rPr lang="en-US" altLang="zh-CN" dirty="0"/>
              <a:t>double Cylinder::volume(){return PI*radius*radius*height;}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surface_area</a:t>
            </a:r>
            <a:r>
              <a:rPr lang="en-US" altLang="zh-CN" dirty="0"/>
              <a:t>(){return 2*PI*radius*height+2*PI*radius*radius;}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Cylinder cylinder1;</a:t>
            </a:r>
          </a:p>
          <a:p>
            <a:r>
              <a:rPr lang="en-US" altLang="zh-CN" dirty="0"/>
              <a:t>	cylinder1.setCylinder();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surface_area</a:t>
            </a:r>
            <a:r>
              <a:rPr lang="en-US" altLang="zh-CN" dirty="0"/>
              <a:t>="&lt;&lt;cylinder1.surface_area()&lt;&lt;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&lt;&lt;"volume="&lt;&lt;cylinder1.volume()&lt;&lt;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</a:t>
            </a:r>
          </a:p>
          <a:p>
            <a:r>
              <a:rPr lang="zh-CN" altLang="en-US" dirty="0"/>
              <a:t>加入静态数据的程序：记录对象生成的个数：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double PI=3.1415926;</a:t>
            </a:r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Cylinder():radius(1),height(1){counter++;</a:t>
            </a:r>
            <a:r>
              <a:rPr lang="en-US" altLang="zh-CN" dirty="0" err="1"/>
              <a:t>cout</a:t>
            </a:r>
            <a:r>
              <a:rPr lang="en-US" altLang="zh-CN" dirty="0"/>
              <a:t>&lt;&lt;counter&lt;&lt;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Cylinder(double </a:t>
            </a:r>
            <a:r>
              <a:rPr lang="en-US" altLang="zh-CN" dirty="0" err="1"/>
              <a:t>r,double</a:t>
            </a:r>
            <a:r>
              <a:rPr lang="en-US" altLang="zh-CN" dirty="0"/>
              <a:t> h):radius(r),height(h){counter++;</a:t>
            </a:r>
            <a:r>
              <a:rPr lang="en-US" altLang="zh-CN" dirty="0" err="1"/>
              <a:t>cout</a:t>
            </a:r>
            <a:r>
              <a:rPr lang="en-US" altLang="zh-CN" dirty="0"/>
              <a:t>&lt;&lt;counter&lt;&lt;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Cylinder(Cylinder&amp; c):radius(</a:t>
            </a:r>
            <a:r>
              <a:rPr lang="en-US" altLang="zh-CN" dirty="0" err="1"/>
              <a:t>c.radius</a:t>
            </a:r>
            <a:r>
              <a:rPr lang="en-US" altLang="zh-CN" dirty="0"/>
              <a:t>),height(</a:t>
            </a:r>
            <a:r>
              <a:rPr lang="en-US" altLang="zh-CN" dirty="0" err="1"/>
              <a:t>c.height</a:t>
            </a:r>
            <a:r>
              <a:rPr lang="en-US" altLang="zh-CN" dirty="0"/>
              <a:t>){counter++;</a:t>
            </a:r>
            <a:r>
              <a:rPr lang="en-US" altLang="zh-CN" dirty="0" err="1"/>
              <a:t>cout</a:t>
            </a:r>
            <a:r>
              <a:rPr lang="en-US" altLang="zh-CN" dirty="0"/>
              <a:t>&lt;&lt;counter&lt;&lt;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 ;</a:t>
            </a:r>
          </a:p>
          <a:p>
            <a:r>
              <a:rPr lang="en-US" altLang="zh-CN" dirty="0"/>
              <a:t>	double getRadius();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getHeight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double volume();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surface_area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~Cylinder(){counter--;</a:t>
            </a:r>
            <a:r>
              <a:rPr lang="en-US" altLang="zh-CN" dirty="0" err="1"/>
              <a:t>cout</a:t>
            </a:r>
            <a:r>
              <a:rPr lang="en-US" altLang="zh-CN" dirty="0"/>
              <a:t>&lt;&lt;counter&lt;&lt;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</a:t>
            </a:r>
          </a:p>
          <a:p>
            <a:r>
              <a:rPr lang="en-US" altLang="zh-CN" dirty="0"/>
              <a:t>	static int counter;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Cylinder::counter=0;</a:t>
            </a:r>
          </a:p>
          <a:p>
            <a:endParaRPr lang="en-US" altLang="zh-CN" dirty="0"/>
          </a:p>
          <a:p>
            <a:r>
              <a:rPr lang="en-US" altLang="zh-CN" dirty="0"/>
              <a:t>void Cylinder::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h){radius=r;  height=h;}</a:t>
            </a:r>
          </a:p>
          <a:p>
            <a:r>
              <a:rPr lang="en-US" altLang="zh-CN" dirty="0"/>
              <a:t>double Cylinder::getRadius(){return radius;}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</a:t>
            </a:r>
          </a:p>
          <a:p>
            <a:r>
              <a:rPr lang="en-US" altLang="zh-CN" dirty="0"/>
              <a:t>double Cylinder::volume(){return PI*radius*radius*height;}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surface_area</a:t>
            </a:r>
            <a:r>
              <a:rPr lang="en-US" altLang="zh-CN" dirty="0"/>
              <a:t>(){return 2*PI*radius*height+2*PI*radius*radius;}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Cylinder c1;</a:t>
            </a:r>
          </a:p>
          <a:p>
            <a:r>
              <a:rPr lang="en-US" altLang="zh-CN" dirty="0"/>
              <a:t>    Cylinder c2(2,3);</a:t>
            </a:r>
          </a:p>
          <a:p>
            <a:r>
              <a:rPr lang="en-US" altLang="zh-CN" dirty="0"/>
              <a:t>    Cylinder c3(c2);</a:t>
            </a:r>
          </a:p>
          <a:p>
            <a:r>
              <a:rPr lang="en-US" altLang="zh-CN" dirty="0"/>
              <a:t>    Cylinder *p=new Cylinder(4,5);</a:t>
            </a:r>
          </a:p>
          <a:p>
            <a:r>
              <a:rPr lang="en-US" altLang="zh-CN" dirty="0"/>
              <a:t>    delete p;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完整的程序：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Sample</a:t>
            </a:r>
          </a:p>
          <a:p>
            <a:r>
              <a:rPr lang="en-US" altLang="zh-CN" dirty="0"/>
              <a:t>{   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    static </a:t>
            </a:r>
            <a:r>
              <a:rPr lang="en-US" altLang="zh-CN" dirty="0" err="1"/>
              <a:t>int</a:t>
            </a:r>
            <a:r>
              <a:rPr lang="en-US" altLang="zh-CN" dirty="0"/>
              <a:t> B;</a:t>
            </a:r>
          </a:p>
          <a:p>
            <a:r>
              <a:rPr lang="en-US" altLang="zh-CN" dirty="0"/>
              <a:t>  public:</a:t>
            </a:r>
          </a:p>
          <a:p>
            <a:r>
              <a:rPr lang="en-US" altLang="zh-CN" dirty="0"/>
              <a:t>    Sample(</a:t>
            </a:r>
            <a:r>
              <a:rPr lang="en-US" altLang="zh-CN" dirty="0" err="1"/>
              <a:t>int</a:t>
            </a:r>
            <a:r>
              <a:rPr lang="en-US" altLang="zh-CN" dirty="0"/>
              <a:t> a){A=</a:t>
            </a:r>
            <a:r>
              <a:rPr lang="en-US" altLang="zh-CN" dirty="0" err="1"/>
              <a:t>a,B</a:t>
            </a:r>
            <a:r>
              <a:rPr lang="en-US" altLang="zh-CN" dirty="0"/>
              <a:t>+=a;}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func</a:t>
            </a:r>
            <a:r>
              <a:rPr lang="en-US" altLang="zh-CN" dirty="0"/>
              <a:t>(Sample s);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void Sample::</a:t>
            </a:r>
            <a:r>
              <a:rPr lang="en-US" altLang="zh-CN" dirty="0" err="1"/>
              <a:t>func</a:t>
            </a:r>
            <a:r>
              <a:rPr lang="en-US" altLang="zh-CN" dirty="0"/>
              <a:t>(Sample s)</a:t>
            </a:r>
          </a:p>
          <a:p>
            <a:r>
              <a:rPr lang="en-US" altLang="zh-CN" dirty="0"/>
              <a:t>   { </a:t>
            </a:r>
            <a:r>
              <a:rPr lang="en-US" altLang="zh-CN" dirty="0" err="1"/>
              <a:t>cout</a:t>
            </a:r>
            <a:r>
              <a:rPr lang="en-US" altLang="zh-CN" dirty="0"/>
              <a:t>&lt;&lt;"A="&lt;&lt;</a:t>
            </a:r>
            <a:r>
              <a:rPr lang="en-US" altLang="zh-CN" dirty="0" err="1"/>
              <a:t>s.A</a:t>
            </a:r>
            <a:r>
              <a:rPr lang="en-US" altLang="zh-CN" dirty="0"/>
              <a:t>&lt;&lt;",B="&lt;&lt;B&lt;&lt;</a:t>
            </a:r>
            <a:r>
              <a:rPr lang="en-US" altLang="zh-CN" dirty="0" err="1"/>
              <a:t>endl</a:t>
            </a:r>
            <a:r>
              <a:rPr lang="en-US" altLang="zh-CN" dirty="0"/>
              <a:t>;  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Sample::B=0;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 main()</a:t>
            </a:r>
          </a:p>
          <a:p>
            <a:r>
              <a:rPr lang="en-US" altLang="zh-CN" dirty="0"/>
              <a:t>{   Sample s1(2),s2(5);</a:t>
            </a:r>
          </a:p>
          <a:p>
            <a:r>
              <a:rPr lang="en-US" altLang="zh-CN" dirty="0"/>
              <a:t>    s1.func(s1);</a:t>
            </a:r>
          </a:p>
          <a:p>
            <a:r>
              <a:rPr lang="en-US" altLang="zh-CN" dirty="0"/>
              <a:t>    s2.func(s2);        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完整的程序：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aseline="0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baseline="0" dirty="0"/>
              <a:t>    </a:t>
            </a: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num;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baseline="0" dirty="0"/>
              <a:t>    </a:t>
            </a:r>
            <a:r>
              <a:rPr lang="en-US" altLang="zh-CN" dirty="0"/>
              <a:t>A():a(1){num++;</a:t>
            </a:r>
            <a:r>
              <a:rPr lang="en-US" altLang="zh-CN" dirty="0" err="1"/>
              <a:t>cout</a:t>
            </a:r>
            <a:r>
              <a:rPr lang="en-US" altLang="zh-CN" dirty="0"/>
              <a:t>&lt;&lt;"Constructing...."&lt;&lt;" "&lt;&lt;num&lt;&lt;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baseline="0" dirty="0"/>
              <a:t>    </a:t>
            </a:r>
            <a:r>
              <a:rPr lang="en-US" altLang="zh-CN" dirty="0"/>
              <a:t>A(</a:t>
            </a:r>
            <a:r>
              <a:rPr lang="en-US" altLang="zh-CN" dirty="0" err="1"/>
              <a:t>int</a:t>
            </a:r>
            <a:r>
              <a:rPr lang="en-US" altLang="zh-CN" dirty="0"/>
              <a:t> _a):a(_a){num++;</a:t>
            </a:r>
            <a:r>
              <a:rPr lang="en-US" altLang="zh-CN" dirty="0" err="1"/>
              <a:t>cout</a:t>
            </a:r>
            <a:r>
              <a:rPr lang="en-US" altLang="zh-CN" dirty="0"/>
              <a:t>&lt;&lt;"Constructing with conference...."&lt;&lt;num&lt;&lt;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baseline="0" dirty="0"/>
              <a:t>    </a:t>
            </a:r>
            <a:r>
              <a:rPr lang="en-US" altLang="zh-CN" dirty="0"/>
              <a:t>A(A &amp;</a:t>
            </a:r>
            <a:r>
              <a:rPr lang="en-US" altLang="zh-CN" dirty="0" err="1"/>
              <a:t>ra</a:t>
            </a:r>
            <a:r>
              <a:rPr lang="en-US" altLang="zh-CN" dirty="0"/>
              <a:t>){num++;a=</a:t>
            </a:r>
            <a:r>
              <a:rPr lang="en-US" altLang="zh-CN" dirty="0" err="1"/>
              <a:t>ra.a;cout</a:t>
            </a:r>
            <a:r>
              <a:rPr lang="en-US" altLang="zh-CN" dirty="0"/>
              <a:t>&lt;&lt;"Coping Constructing..."&lt;&lt;num&lt;&lt;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baseline="0" dirty="0"/>
              <a:t>    </a:t>
            </a:r>
            <a:r>
              <a:rPr lang="en-US" altLang="zh-CN" dirty="0"/>
              <a:t>~A(){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Distructing</a:t>
            </a:r>
            <a:r>
              <a:rPr lang="en-US" altLang="zh-CN" dirty="0"/>
              <a:t>..."&lt;&lt;num&lt;&lt;</a:t>
            </a:r>
            <a:r>
              <a:rPr lang="en-US" altLang="zh-CN" dirty="0" err="1"/>
              <a:t>endl;num</a:t>
            </a:r>
            <a:r>
              <a:rPr lang="en-US" altLang="zh-CN" dirty="0"/>
              <a:t>--;}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A::num=0;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aseline="0" dirty="0"/>
              <a:t>    </a:t>
            </a:r>
            <a:r>
              <a:rPr lang="en-US" altLang="zh-CN" dirty="0"/>
              <a:t>A a1,a2(3),a3(a1);</a:t>
            </a:r>
          </a:p>
          <a:p>
            <a:r>
              <a:rPr lang="en-US" altLang="zh-CN" baseline="0" dirty="0"/>
              <a:t>    </a:t>
            </a:r>
            <a:r>
              <a:rPr lang="en-US" altLang="zh-CN" dirty="0"/>
              <a:t>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double PI=3.1415;</a:t>
            </a:r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{public:</a:t>
            </a:r>
          </a:p>
          <a:p>
            <a:r>
              <a:rPr lang="en-US" altLang="zh-CN" dirty="0"/>
              <a:t>   Cylinder(double r):radius(r){};</a:t>
            </a:r>
          </a:p>
          <a:p>
            <a:r>
              <a:rPr lang="en-US" altLang="zh-CN" dirty="0"/>
              <a:t>   static double 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height;};</a:t>
            </a:r>
          </a:p>
          <a:p>
            <a:r>
              <a:rPr lang="en-US" altLang="zh-CN" dirty="0"/>
              <a:t>   void static </a:t>
            </a:r>
            <a:r>
              <a:rPr lang="en-US" altLang="zh-CN" dirty="0" err="1"/>
              <a:t>setHeight</a:t>
            </a:r>
            <a:r>
              <a:rPr lang="en-US" altLang="zh-CN" dirty="0"/>
              <a:t>(double h){height=h;};</a:t>
            </a:r>
          </a:p>
          <a:p>
            <a:r>
              <a:rPr lang="en-US" altLang="zh-CN" dirty="0"/>
              <a:t>   double volume();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double radius;</a:t>
            </a:r>
          </a:p>
          <a:p>
            <a:r>
              <a:rPr lang="en-US" altLang="zh-CN" dirty="0"/>
              <a:t>   static double height;	//</a:t>
            </a:r>
            <a:r>
              <a:rPr lang="zh-CN" altLang="en-US" dirty="0"/>
              <a:t>把</a:t>
            </a:r>
            <a:r>
              <a:rPr lang="en-US" altLang="zh-CN" dirty="0"/>
              <a:t>height</a:t>
            </a:r>
            <a:r>
              <a:rPr lang="zh-CN" altLang="en-US" dirty="0"/>
              <a:t>定义为静态成员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double Cylinder::volume()</a:t>
            </a:r>
          </a:p>
          <a:p>
            <a:r>
              <a:rPr lang="en-US" altLang="zh-CN" dirty="0"/>
              <a:t>{	return PI*radius*radius*height;}</a:t>
            </a:r>
          </a:p>
          <a:p>
            <a:endParaRPr lang="en-US" altLang="zh-CN" dirty="0"/>
          </a:p>
          <a:p>
            <a:r>
              <a:rPr lang="en-US" altLang="zh-CN" dirty="0"/>
              <a:t>double Cylinder::height=10; //</a:t>
            </a:r>
            <a:r>
              <a:rPr lang="zh-CN" altLang="en-US" dirty="0"/>
              <a:t>在类体外对静态数据成员</a:t>
            </a:r>
            <a:r>
              <a:rPr lang="en-US" altLang="zh-CN" dirty="0"/>
              <a:t>height</a:t>
            </a:r>
            <a:r>
              <a:rPr lang="zh-CN" altLang="en-US" dirty="0"/>
              <a:t>初始化</a:t>
            </a:r>
          </a:p>
          <a:p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&lt;&lt;Cylinder::</a:t>
            </a:r>
            <a:r>
              <a:rPr lang="en-US" altLang="zh-CN" dirty="0" err="1"/>
              <a:t>getHeight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Cylinder::</a:t>
            </a:r>
            <a:r>
              <a:rPr lang="en-US" altLang="zh-CN" dirty="0" err="1"/>
              <a:t>setHeight</a:t>
            </a:r>
            <a:r>
              <a:rPr lang="en-US" altLang="zh-CN" dirty="0"/>
              <a:t>(20);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&lt;&lt;Cylinder::</a:t>
            </a:r>
            <a:r>
              <a:rPr lang="en-US" altLang="zh-CN" dirty="0" err="1"/>
              <a:t>getHeight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Cylinder c1(2),c2(3);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&lt;&lt;c1.getHeight()&lt;&lt;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&lt;&lt;c2.getHeight()&lt;&lt;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c1.setHeight(30);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&lt;&lt;c1.getHeight()&lt;&lt;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&lt;&lt;c2.getHeight()&lt;&lt;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Student   {                          //</a:t>
            </a:r>
            <a:r>
              <a:rPr lang="zh-CN" altLang="en-US" dirty="0"/>
              <a:t>定义</a:t>
            </a:r>
            <a:r>
              <a:rPr lang="en-US" altLang="zh-CN" dirty="0"/>
              <a:t>Student</a:t>
            </a:r>
            <a:r>
              <a:rPr lang="zh-CN" altLang="en-US" dirty="0"/>
              <a:t>类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Student(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n,int</a:t>
            </a:r>
            <a:r>
              <a:rPr lang="en-US" altLang="zh-CN" dirty="0"/>
              <a:t> </a:t>
            </a:r>
            <a:r>
              <a:rPr lang="en-US" altLang="zh-CN" dirty="0" err="1"/>
              <a:t>a,float</a:t>
            </a:r>
            <a:r>
              <a:rPr lang="en-US" altLang="zh-CN" dirty="0"/>
              <a:t> s): num(n),age(a),score(s)</a:t>
            </a:r>
          </a:p>
          <a:p>
            <a:r>
              <a:rPr lang="en-US" altLang="zh-CN" dirty="0"/>
              <a:t>       { sum+=</a:t>
            </a:r>
            <a:r>
              <a:rPr lang="en-US" altLang="zh-CN" dirty="0" err="1"/>
              <a:t>score;count</a:t>
            </a:r>
            <a:r>
              <a:rPr lang="en-US" altLang="zh-CN" dirty="0"/>
              <a:t>++; </a:t>
            </a:r>
            <a:r>
              <a:rPr lang="en-US" altLang="zh-CN" dirty="0" err="1"/>
              <a:t>cout</a:t>
            </a:r>
            <a:r>
              <a:rPr lang="en-US" altLang="zh-CN" dirty="0"/>
              <a:t>&lt;&lt;"construction"&lt;&lt;</a:t>
            </a:r>
            <a:r>
              <a:rPr lang="en-US" altLang="zh-CN" dirty="0" err="1"/>
              <a:t>endl</a:t>
            </a:r>
            <a:r>
              <a:rPr lang="en-US" altLang="zh-CN" dirty="0"/>
              <a:t>;}    //</a:t>
            </a:r>
            <a:r>
              <a:rPr lang="zh-CN" altLang="en-US" dirty="0"/>
              <a:t>定义构造函数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Student(const Student&amp; s): num(s.num),age(</a:t>
            </a:r>
            <a:r>
              <a:rPr lang="en-US" altLang="zh-CN" dirty="0" err="1"/>
              <a:t>s.age</a:t>
            </a:r>
            <a:r>
              <a:rPr lang="en-US" altLang="zh-CN" dirty="0"/>
              <a:t>),score(</a:t>
            </a:r>
            <a:r>
              <a:rPr lang="en-US" altLang="zh-CN" dirty="0" err="1"/>
              <a:t>s.score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{ sum+=</a:t>
            </a:r>
            <a:r>
              <a:rPr lang="en-US" altLang="zh-CN" dirty="0" err="1"/>
              <a:t>score;count</a:t>
            </a:r>
            <a:r>
              <a:rPr lang="en-US" altLang="zh-CN" dirty="0"/>
              <a:t>++; </a:t>
            </a:r>
            <a:r>
              <a:rPr lang="en-US" altLang="zh-CN" dirty="0" err="1"/>
              <a:t>cout</a:t>
            </a:r>
            <a:r>
              <a:rPr lang="en-US" altLang="zh-CN" dirty="0"/>
              <a:t>&lt;&lt;"copy construction"&lt;&lt;</a:t>
            </a:r>
            <a:r>
              <a:rPr lang="en-US" altLang="zh-CN" dirty="0" err="1"/>
              <a:t>endl</a:t>
            </a:r>
            <a:r>
              <a:rPr lang="en-US" altLang="zh-CN" dirty="0"/>
              <a:t>;}    //</a:t>
            </a:r>
            <a:r>
              <a:rPr lang="zh-CN" altLang="en-US" dirty="0"/>
              <a:t>定义构造函数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static float average( );              //</a:t>
            </a:r>
            <a:r>
              <a:rPr lang="zh-CN" altLang="en-US" dirty="0"/>
              <a:t>声明静态成员函数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getCount</a:t>
            </a:r>
            <a:r>
              <a:rPr lang="en-US" altLang="zh-CN" dirty="0"/>
              <a:t>(){return count;}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num;		         //</a:t>
            </a:r>
            <a:r>
              <a:rPr lang="zh-CN" altLang="en-US" dirty="0"/>
              <a:t>学号</a:t>
            </a:r>
          </a:p>
          <a:p>
            <a:r>
              <a:rPr lang="zh-CN" altLang="en-US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age;		         //</a:t>
            </a:r>
            <a:r>
              <a:rPr lang="zh-CN" altLang="en-US" dirty="0"/>
              <a:t>年龄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float score;	         //</a:t>
            </a:r>
            <a:r>
              <a:rPr lang="zh-CN" altLang="en-US" dirty="0"/>
              <a:t>成绩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static float sum;           //</a:t>
            </a:r>
            <a:r>
              <a:rPr lang="zh-CN" altLang="en-US" dirty="0"/>
              <a:t>静态数据成员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count;            //</a:t>
            </a:r>
            <a:r>
              <a:rPr lang="zh-CN" altLang="en-US" dirty="0"/>
              <a:t>静态数据成员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float Student::average()  {  return(sum/count);   }</a:t>
            </a:r>
          </a:p>
          <a:p>
            <a:r>
              <a:rPr lang="en-US" altLang="zh-CN" dirty="0"/>
              <a:t>                                           //  </a:t>
            </a:r>
            <a:r>
              <a:rPr lang="zh-CN" altLang="en-US" dirty="0"/>
              <a:t>定义静态成员函数</a:t>
            </a:r>
          </a:p>
          <a:p>
            <a:r>
              <a:rPr lang="en-US" altLang="zh-CN" dirty="0"/>
              <a:t>float Student::sum=0;     //</a:t>
            </a:r>
            <a:r>
              <a:rPr lang="zh-CN" altLang="en-US" dirty="0"/>
              <a:t>对静态数据成员初始化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Student::count=0;      //</a:t>
            </a:r>
            <a:r>
              <a:rPr lang="zh-CN" altLang="en-US" dirty="0"/>
              <a:t>对静态数据成员初始化</a:t>
            </a:r>
          </a:p>
          <a:p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 {</a:t>
            </a:r>
          </a:p>
          <a:p>
            <a:r>
              <a:rPr lang="en-US" altLang="zh-CN" dirty="0"/>
              <a:t>  Student stud[3]={ Student(1001,18,70),Student(1002,19,78),Student(1005,20,98) };</a:t>
            </a:r>
          </a:p>
          <a:p>
            <a:r>
              <a:rPr lang="en-US" altLang="zh-CN" dirty="0"/>
              <a:t>          //</a:t>
            </a:r>
            <a:r>
              <a:rPr lang="zh-CN" altLang="en-US" dirty="0"/>
              <a:t>定义对象数组并初始化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//Student s1(stud[0]);</a:t>
            </a:r>
          </a:p>
          <a:p>
            <a:r>
              <a:rPr lang="en-US" altLang="zh-CN" dirty="0"/>
              <a:t>  //Student s2=stud[0];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&lt;&lt;"the average score "&lt;&lt;Student::</a:t>
            </a:r>
            <a:r>
              <a:rPr lang="en-US" altLang="zh-CN" dirty="0" err="1"/>
              <a:t>getCount</a:t>
            </a:r>
            <a:r>
              <a:rPr lang="en-US" altLang="zh-CN" dirty="0"/>
              <a:t>()&lt;&lt;" of students is "</a:t>
            </a:r>
          </a:p>
          <a:p>
            <a:r>
              <a:rPr lang="en-US" altLang="zh-CN" dirty="0"/>
              <a:t>          &lt;&lt;Student::average( 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//</a:t>
            </a:r>
            <a:r>
              <a:rPr lang="zh-CN" altLang="en-US" dirty="0"/>
              <a:t>调用静态成员函数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Sample{</a:t>
            </a:r>
          </a:p>
          <a:p>
            <a:r>
              <a:rPr lang="en-US" altLang="zh-CN" dirty="0"/>
              <a:t>   Sample(){x=0;}</a:t>
            </a:r>
          </a:p>
          <a:p>
            <a:r>
              <a:rPr lang="en-US" altLang="zh-CN" dirty="0"/>
              <a:t>   Sample(Sample&amp; s){}</a:t>
            </a:r>
          </a:p>
          <a:p>
            <a:r>
              <a:rPr lang="en-US" altLang="zh-CN" dirty="0"/>
              <a:t>   int x;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static Sample* </a:t>
            </a:r>
            <a:r>
              <a:rPr lang="en-US" altLang="zh-CN" dirty="0" err="1"/>
              <a:t>GetObj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static Sample s;</a:t>
            </a:r>
          </a:p>
          <a:p>
            <a:r>
              <a:rPr lang="en-US" altLang="zh-CN" dirty="0"/>
              <a:t>      return &amp;s;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i</a:t>
            </a:r>
            <a:r>
              <a:rPr lang="en-US" altLang="zh-CN" dirty="0"/>
              <a:t>){x+=</a:t>
            </a:r>
            <a:r>
              <a:rPr lang="en-US" altLang="zh-CN" dirty="0" err="1"/>
              <a:t>i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&lt;&lt;x;}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Sample* s1=Sample::</a:t>
            </a:r>
            <a:r>
              <a:rPr lang="en-US" altLang="zh-CN" dirty="0" err="1"/>
              <a:t>GetObj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s1-&gt;set(10);</a:t>
            </a:r>
          </a:p>
          <a:p>
            <a:r>
              <a:rPr lang="en-US" altLang="zh-CN" dirty="0"/>
              <a:t>    Sample* s2=Sample::</a:t>
            </a:r>
            <a:r>
              <a:rPr lang="en-US" altLang="zh-CN" dirty="0" err="1"/>
              <a:t>GetObj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s2-&gt;set(20);</a:t>
            </a:r>
          </a:p>
          <a:p>
            <a:r>
              <a:rPr lang="en-US" altLang="zh-CN" dirty="0"/>
              <a:t>    s1-&gt;print();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Sample{</a:t>
            </a:r>
          </a:p>
          <a:p>
            <a:r>
              <a:rPr lang="en-US" altLang="zh-CN" dirty="0"/>
              <a:t>   Sample(){x=0;}</a:t>
            </a:r>
          </a:p>
          <a:p>
            <a:r>
              <a:rPr lang="en-US" altLang="zh-CN" dirty="0"/>
              <a:t>   Sample(Sample&amp; s){}</a:t>
            </a:r>
          </a:p>
          <a:p>
            <a:r>
              <a:rPr lang="en-US" altLang="zh-CN" dirty="0"/>
              <a:t>   int x;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static Sample&amp; </a:t>
            </a:r>
            <a:r>
              <a:rPr lang="en-US" altLang="zh-CN" dirty="0" err="1"/>
              <a:t>GetObj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static Sample s;</a:t>
            </a:r>
          </a:p>
          <a:p>
            <a:r>
              <a:rPr lang="en-US" altLang="zh-CN" dirty="0"/>
              <a:t>      return s;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i</a:t>
            </a:r>
            <a:r>
              <a:rPr lang="en-US" altLang="zh-CN" dirty="0"/>
              <a:t>){x+=</a:t>
            </a:r>
            <a:r>
              <a:rPr lang="en-US" altLang="zh-CN" dirty="0" err="1"/>
              <a:t>i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&lt;&lt;x;}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Sample s1=Sample::</a:t>
            </a:r>
            <a:r>
              <a:rPr lang="en-US" altLang="zh-CN" dirty="0" err="1"/>
              <a:t>GetObj</a:t>
            </a:r>
            <a:r>
              <a:rPr lang="en-US" altLang="zh-CN" dirty="0"/>
              <a:t>();   //error</a:t>
            </a:r>
            <a:r>
              <a:rPr lang="zh-CN" altLang="en-US" dirty="0"/>
              <a:t>，这条语句会调用拷贝构造函数，而拷贝构造函数是私有类型的，不能被调用</a:t>
            </a:r>
            <a:endParaRPr lang="en-US" altLang="zh-CN" dirty="0"/>
          </a:p>
          <a:p>
            <a:r>
              <a:rPr lang="en-US" altLang="zh-CN" dirty="0"/>
              <a:t>    s1.set(10);</a:t>
            </a:r>
          </a:p>
          <a:p>
            <a:r>
              <a:rPr lang="en-US" altLang="zh-CN" dirty="0"/>
              <a:t>    Sample s2=Sample::</a:t>
            </a:r>
            <a:r>
              <a:rPr lang="en-US" altLang="zh-CN" dirty="0" err="1"/>
              <a:t>GetObj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s2.set(20);</a:t>
            </a:r>
          </a:p>
          <a:p>
            <a:r>
              <a:rPr lang="en-US" altLang="zh-CN" dirty="0"/>
              <a:t>    s1.print();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1715822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测试数据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40 60</a:t>
            </a:r>
          </a:p>
          <a:p>
            <a:r>
              <a:rPr lang="en-US" altLang="zh-CN" dirty="0"/>
              <a:t>45 55</a:t>
            </a:r>
          </a:p>
          <a:p>
            <a:r>
              <a:rPr lang="en-US" altLang="zh-CN" dirty="0"/>
              <a:t>30 50</a:t>
            </a:r>
          </a:p>
          <a:p>
            <a:r>
              <a:rPr lang="en-US" altLang="zh-CN" dirty="0"/>
              <a:t>50 70</a:t>
            </a:r>
          </a:p>
          <a:p>
            <a:r>
              <a:rPr lang="en-US" altLang="zh-CN" dirty="0"/>
              <a:t>10 90</a:t>
            </a:r>
          </a:p>
          <a:p>
            <a:endParaRPr lang="en-US" altLang="zh-CN" dirty="0"/>
          </a:p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40 60</a:t>
            </a:r>
          </a:p>
          <a:p>
            <a:r>
              <a:rPr lang="en-US" altLang="zh-CN" dirty="0"/>
              <a:t>41 43 47 53 59</a:t>
            </a:r>
          </a:p>
          <a:p>
            <a:r>
              <a:rPr lang="en-US" altLang="zh-CN" dirty="0"/>
              <a:t>45 55</a:t>
            </a:r>
          </a:p>
          <a:p>
            <a:r>
              <a:rPr lang="en-US" altLang="zh-CN" dirty="0"/>
              <a:t>47 53</a:t>
            </a:r>
          </a:p>
          <a:p>
            <a:r>
              <a:rPr lang="en-US" altLang="zh-CN" dirty="0"/>
              <a:t>30 50</a:t>
            </a:r>
          </a:p>
          <a:p>
            <a:r>
              <a:rPr lang="en-US" altLang="zh-CN" dirty="0"/>
              <a:t>31 37 41 43 47</a:t>
            </a:r>
          </a:p>
          <a:p>
            <a:r>
              <a:rPr lang="en-US" altLang="zh-CN" dirty="0"/>
              <a:t>50 70</a:t>
            </a:r>
          </a:p>
          <a:p>
            <a:r>
              <a:rPr lang="en-US" altLang="zh-CN" dirty="0"/>
              <a:t>53 59 61 67</a:t>
            </a:r>
          </a:p>
          <a:p>
            <a:r>
              <a:rPr lang="en-US" altLang="zh-CN" dirty="0"/>
              <a:t>10 90</a:t>
            </a:r>
          </a:p>
          <a:p>
            <a:r>
              <a:rPr lang="en-US" altLang="zh-CN" dirty="0"/>
              <a:t>11 13 17 19 23 29 31 37 41 43 47 53 59 61 67 71 73 79 83 89</a:t>
            </a:r>
          </a:p>
          <a:p>
            <a:endParaRPr lang="en-US" altLang="zh-CN" dirty="0"/>
          </a:p>
          <a:p>
            <a:r>
              <a:rPr lang="en-US" altLang="zh-CN" dirty="0"/>
              <a:t>/////////////////</a:t>
            </a:r>
          </a:p>
          <a:p>
            <a:r>
              <a:rPr lang="zh-CN" altLang="en-US" dirty="0"/>
              <a:t>用数组实现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#include&lt;cmath&gt;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NUM{</a:t>
            </a:r>
          </a:p>
          <a:p>
            <a:r>
              <a:rPr lang="en-US" altLang="zh-CN" dirty="0"/>
              <a:t>   static int* data;</a:t>
            </a:r>
          </a:p>
          <a:p>
            <a:r>
              <a:rPr lang="en-US" altLang="zh-CN" dirty="0"/>
              <a:t>   static int span1;</a:t>
            </a:r>
          </a:p>
          <a:p>
            <a:r>
              <a:rPr lang="en-US" altLang="zh-CN" dirty="0"/>
              <a:t>   static int span2;</a:t>
            </a:r>
          </a:p>
          <a:p>
            <a:r>
              <a:rPr lang="en-US" altLang="zh-CN" dirty="0"/>
              <a:t>   static int num;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static bool </a:t>
            </a:r>
            <a:r>
              <a:rPr lang="en-US" altLang="zh-CN" dirty="0" err="1"/>
              <a:t>isPrime</a:t>
            </a:r>
            <a:r>
              <a:rPr lang="en-US" altLang="zh-CN" dirty="0"/>
              <a:t>(int x){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=2;i&lt;=sqrt(x);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x%i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            return false;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return true;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f1(int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 int *a=new int[y-x];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x;i</a:t>
            </a:r>
            <a:r>
              <a:rPr lang="en-US" altLang="zh-CN" dirty="0"/>
              <a:t>&lt;=</a:t>
            </a:r>
            <a:r>
              <a:rPr lang="en-US" altLang="zh-CN" dirty="0" err="1"/>
              <a:t>y;i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  if(</a:t>
            </a:r>
            <a:r>
              <a:rPr lang="en-US" altLang="zh-CN" dirty="0" err="1"/>
              <a:t>isPrime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a[num++]=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span1=x;</a:t>
            </a:r>
          </a:p>
          <a:p>
            <a:r>
              <a:rPr lang="en-US" altLang="zh-CN" dirty="0"/>
              <a:t>       span2=y;</a:t>
            </a:r>
          </a:p>
          <a:p>
            <a:r>
              <a:rPr lang="en-US" altLang="zh-CN" dirty="0"/>
              <a:t>       data=new int[num];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num;i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data[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delete[] a;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f2(int x){</a:t>
            </a:r>
          </a:p>
          <a:p>
            <a:r>
              <a:rPr lang="en-US" altLang="zh-CN" dirty="0"/>
              <a:t>       int *a=new int[span1-x+num];</a:t>
            </a:r>
          </a:p>
          <a:p>
            <a:r>
              <a:rPr lang="en-US" altLang="zh-CN" dirty="0"/>
              <a:t>       int k=0;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x;i</a:t>
            </a:r>
            <a:r>
              <a:rPr lang="en-US" altLang="zh-CN" dirty="0"/>
              <a:t>&lt;span1;i++){</a:t>
            </a:r>
          </a:p>
          <a:p>
            <a:r>
              <a:rPr lang="en-US" altLang="zh-CN" dirty="0"/>
              <a:t>          if(</a:t>
            </a:r>
            <a:r>
              <a:rPr lang="en-US" altLang="zh-CN" dirty="0" err="1"/>
              <a:t>isPrime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a[k++]=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num;i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a[k++]=data[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num=k;</a:t>
            </a:r>
          </a:p>
          <a:p>
            <a:r>
              <a:rPr lang="en-US" altLang="zh-CN" dirty="0"/>
              <a:t>       span1=x;</a:t>
            </a:r>
          </a:p>
          <a:p>
            <a:r>
              <a:rPr lang="en-US" altLang="zh-CN" dirty="0"/>
              <a:t>       delete[] data;</a:t>
            </a:r>
          </a:p>
          <a:p>
            <a:r>
              <a:rPr lang="en-US" altLang="zh-CN" dirty="0"/>
              <a:t>       data=new int[num];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num;i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data[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delete[] a;</a:t>
            </a:r>
          </a:p>
          <a:p>
            <a:endParaRPr lang="en-US" altLang="zh-CN" dirty="0"/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f3(int y){</a:t>
            </a:r>
          </a:p>
          <a:p>
            <a:r>
              <a:rPr lang="en-US" altLang="zh-CN" dirty="0"/>
              <a:t>       int *a=new int[y-span2+num];</a:t>
            </a:r>
          </a:p>
          <a:p>
            <a:r>
              <a:rPr lang="en-US" altLang="zh-CN" dirty="0"/>
              <a:t>       int k=0;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num;i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a[k++]=data[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=span2+1;i&lt;</a:t>
            </a:r>
            <a:r>
              <a:rPr lang="en-US" altLang="zh-CN" dirty="0" err="1"/>
              <a:t>y;i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  if(</a:t>
            </a:r>
            <a:r>
              <a:rPr lang="en-US" altLang="zh-CN" dirty="0" err="1"/>
              <a:t>isPrime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a[k++]=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}</a:t>
            </a:r>
          </a:p>
          <a:p>
            <a:endParaRPr lang="en-US" altLang="zh-CN" dirty="0"/>
          </a:p>
          <a:p>
            <a:r>
              <a:rPr lang="en-US" altLang="zh-CN" dirty="0"/>
              <a:t>       num=k;</a:t>
            </a:r>
          </a:p>
          <a:p>
            <a:r>
              <a:rPr lang="en-US" altLang="zh-CN" dirty="0"/>
              <a:t>       span2=y;</a:t>
            </a:r>
          </a:p>
          <a:p>
            <a:r>
              <a:rPr lang="en-US" altLang="zh-CN" dirty="0"/>
              <a:t>       delete[] data;</a:t>
            </a:r>
          </a:p>
          <a:p>
            <a:r>
              <a:rPr lang="en-US" altLang="zh-CN" dirty="0"/>
              <a:t>       data=new int[num];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num;i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data[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delete[] a;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process(int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 if(num==0){</a:t>
            </a:r>
          </a:p>
          <a:p>
            <a:r>
              <a:rPr lang="en-US" altLang="zh-CN" dirty="0"/>
              <a:t>          f1(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return;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if(x&gt;=span1 &amp;&amp; y&lt;=span2)</a:t>
            </a:r>
          </a:p>
          <a:p>
            <a:r>
              <a:rPr lang="en-US" altLang="zh-CN" dirty="0"/>
              <a:t>          return;</a:t>
            </a:r>
          </a:p>
          <a:p>
            <a:r>
              <a:rPr lang="en-US" altLang="zh-CN" dirty="0"/>
              <a:t>       if(x&lt;span1 &amp;&amp; y&lt;=span2){</a:t>
            </a:r>
          </a:p>
          <a:p>
            <a:r>
              <a:rPr lang="en-US" altLang="zh-CN" dirty="0"/>
              <a:t>          f2(x);</a:t>
            </a:r>
          </a:p>
          <a:p>
            <a:r>
              <a:rPr lang="en-US" altLang="zh-CN" dirty="0"/>
              <a:t>          return;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if(x&gt;=span1 &amp;&amp; y&gt;span2){</a:t>
            </a:r>
          </a:p>
          <a:p>
            <a:r>
              <a:rPr lang="en-US" altLang="zh-CN" dirty="0"/>
              <a:t>          f3(y);</a:t>
            </a:r>
          </a:p>
          <a:p>
            <a:r>
              <a:rPr lang="en-US" altLang="zh-CN" dirty="0"/>
              <a:t>          return;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if(x&lt;span1 &amp;&amp; y&gt;span2){</a:t>
            </a:r>
          </a:p>
          <a:p>
            <a:r>
              <a:rPr lang="en-US" altLang="zh-CN" dirty="0"/>
              <a:t>          f2(x);</a:t>
            </a:r>
          </a:p>
          <a:p>
            <a:r>
              <a:rPr lang="en-US" altLang="zh-CN" dirty="0"/>
              <a:t>          f3(y);</a:t>
            </a:r>
          </a:p>
          <a:p>
            <a:r>
              <a:rPr lang="en-US" altLang="zh-CN" dirty="0"/>
              <a:t>          return;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print(int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 process(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for(</a:t>
            </a:r>
            <a:r>
              <a:rPr lang="en-US" altLang="zh-CN" dirty="0" err="1"/>
              <a:t>i</a:t>
            </a:r>
            <a:r>
              <a:rPr lang="en-US" altLang="zh-CN" dirty="0"/>
              <a:t>=0;data[</a:t>
            </a:r>
            <a:r>
              <a:rPr lang="en-US" altLang="zh-CN" dirty="0" err="1"/>
              <a:t>i</a:t>
            </a:r>
            <a:r>
              <a:rPr lang="en-US" altLang="zh-CN" dirty="0"/>
              <a:t>]&lt;</a:t>
            </a:r>
            <a:r>
              <a:rPr lang="en-US" altLang="zh-CN" dirty="0" err="1"/>
              <a:t>x;i</a:t>
            </a:r>
            <a:r>
              <a:rPr lang="en-US" altLang="zh-CN" dirty="0"/>
              <a:t>++){}</a:t>
            </a:r>
          </a:p>
          <a:p>
            <a:r>
              <a:rPr lang="en-US" altLang="zh-CN" dirty="0"/>
              <a:t>       for(int j=</a:t>
            </a:r>
            <a:r>
              <a:rPr lang="en-US" altLang="zh-CN" dirty="0" err="1"/>
              <a:t>i;data</a:t>
            </a:r>
            <a:r>
              <a:rPr lang="en-US" altLang="zh-CN" dirty="0"/>
              <a:t>[j]&lt;=y &amp;&amp; j&lt;</a:t>
            </a:r>
            <a:r>
              <a:rPr lang="en-US" altLang="zh-CN" dirty="0" err="1"/>
              <a:t>num;j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&lt;&lt;data[j]&lt;&lt;" ";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int* NUM::data=0;</a:t>
            </a:r>
          </a:p>
          <a:p>
            <a:r>
              <a:rPr lang="en-US" altLang="zh-CN" dirty="0"/>
              <a:t>int NUM::span1=0;</a:t>
            </a:r>
          </a:p>
          <a:p>
            <a:r>
              <a:rPr lang="en-US" altLang="zh-CN" dirty="0"/>
              <a:t>int NUM::span2=0;</a:t>
            </a:r>
          </a:p>
          <a:p>
            <a:r>
              <a:rPr lang="en-US" altLang="zh-CN" dirty="0"/>
              <a:t>int NUM::num=0;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t,x,y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   NUM::print(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</a:t>
            </a:r>
          </a:p>
          <a:p>
            <a:r>
              <a:rPr lang="zh-CN" altLang="en-US" dirty="0"/>
              <a:t>用链表实现：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#include&lt;cmath&gt;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struct Node{</a:t>
            </a:r>
          </a:p>
          <a:p>
            <a:r>
              <a:rPr lang="en-US" altLang="zh-CN" dirty="0"/>
              <a:t>   int data;</a:t>
            </a:r>
          </a:p>
          <a:p>
            <a:r>
              <a:rPr lang="en-US" altLang="zh-CN" dirty="0"/>
              <a:t>   Node* next;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NUM{</a:t>
            </a:r>
          </a:p>
          <a:p>
            <a:r>
              <a:rPr lang="en-US" altLang="zh-CN" dirty="0"/>
              <a:t>   static Node *head,*tail;</a:t>
            </a:r>
          </a:p>
          <a:p>
            <a:r>
              <a:rPr lang="en-US" altLang="zh-CN" dirty="0"/>
              <a:t>   static int span1,span2;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static bool </a:t>
            </a:r>
            <a:r>
              <a:rPr lang="en-US" altLang="zh-CN" dirty="0" err="1"/>
              <a:t>isPrime</a:t>
            </a:r>
            <a:r>
              <a:rPr lang="en-US" altLang="zh-CN" dirty="0"/>
              <a:t>(int x){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=2;i&lt;=sqrt(x);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x%i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            return false;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 return true;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f1(int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 head=new Node{0,NULL};</a:t>
            </a:r>
          </a:p>
          <a:p>
            <a:r>
              <a:rPr lang="en-US" altLang="zh-CN" dirty="0"/>
              <a:t>       Node* p=head;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x;i</a:t>
            </a:r>
            <a:r>
              <a:rPr lang="en-US" altLang="zh-CN" dirty="0"/>
              <a:t>&lt;=</a:t>
            </a:r>
            <a:r>
              <a:rPr lang="en-US" altLang="zh-CN" dirty="0" err="1"/>
              <a:t>y;i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  if(</a:t>
            </a:r>
            <a:r>
              <a:rPr lang="en-US" altLang="zh-CN" dirty="0" err="1"/>
              <a:t>isPrime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    Node* s=new Node{</a:t>
            </a:r>
            <a:r>
              <a:rPr lang="en-US" altLang="zh-CN" dirty="0" err="1"/>
              <a:t>i,NULL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         s-&gt;next=p-&gt;next;</a:t>
            </a:r>
          </a:p>
          <a:p>
            <a:r>
              <a:rPr lang="en-US" altLang="zh-CN" dirty="0"/>
              <a:t>            p-&gt;next=s;</a:t>
            </a:r>
          </a:p>
          <a:p>
            <a:r>
              <a:rPr lang="en-US" altLang="zh-CN" dirty="0"/>
              <a:t>            p=s;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tail=p;</a:t>
            </a:r>
          </a:p>
          <a:p>
            <a:r>
              <a:rPr lang="en-US" altLang="zh-CN" dirty="0"/>
              <a:t>       span1=x;</a:t>
            </a:r>
          </a:p>
          <a:p>
            <a:r>
              <a:rPr lang="en-US" altLang="zh-CN" dirty="0"/>
              <a:t>       span2=y;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f2(int x){</a:t>
            </a:r>
          </a:p>
          <a:p>
            <a:r>
              <a:rPr lang="en-US" altLang="zh-CN" dirty="0"/>
              <a:t>       Node* p=head;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x;i</a:t>
            </a:r>
            <a:r>
              <a:rPr lang="en-US" altLang="zh-CN" dirty="0"/>
              <a:t>&lt;span1;i++){</a:t>
            </a:r>
          </a:p>
          <a:p>
            <a:r>
              <a:rPr lang="en-US" altLang="zh-CN" dirty="0"/>
              <a:t>          if(</a:t>
            </a:r>
            <a:r>
              <a:rPr lang="en-US" altLang="zh-CN" dirty="0" err="1"/>
              <a:t>isPrime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    Node* s=new Node{</a:t>
            </a:r>
            <a:r>
              <a:rPr lang="en-US" altLang="zh-CN" dirty="0" err="1"/>
              <a:t>i,NULL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         s-&gt;next=p-&gt;next;</a:t>
            </a:r>
          </a:p>
          <a:p>
            <a:r>
              <a:rPr lang="en-US" altLang="zh-CN" dirty="0"/>
              <a:t>            p-&gt;next=s;</a:t>
            </a:r>
          </a:p>
          <a:p>
            <a:r>
              <a:rPr lang="en-US" altLang="zh-CN" dirty="0"/>
              <a:t>            p=s;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span1=x;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f3(int y){</a:t>
            </a:r>
          </a:p>
          <a:p>
            <a:r>
              <a:rPr lang="en-US" altLang="zh-CN" dirty="0"/>
              <a:t>       Node* p=tail;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=span2+1;i&lt;=</a:t>
            </a:r>
            <a:r>
              <a:rPr lang="en-US" altLang="zh-CN" dirty="0" err="1"/>
              <a:t>y;i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  if(</a:t>
            </a:r>
            <a:r>
              <a:rPr lang="en-US" altLang="zh-CN" dirty="0" err="1"/>
              <a:t>isPrime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            Node* s=new Node{</a:t>
            </a:r>
            <a:r>
              <a:rPr lang="en-US" altLang="zh-CN" dirty="0" err="1"/>
              <a:t>i,NULL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         s-&gt;next=p-&gt;next;</a:t>
            </a:r>
          </a:p>
          <a:p>
            <a:r>
              <a:rPr lang="en-US" altLang="zh-CN" dirty="0"/>
              <a:t>            p-&gt;next=s;</a:t>
            </a:r>
          </a:p>
          <a:p>
            <a:r>
              <a:rPr lang="en-US" altLang="zh-CN" dirty="0"/>
              <a:t>            p=s;</a:t>
            </a:r>
          </a:p>
          <a:p>
            <a:r>
              <a:rPr lang="en-US" altLang="zh-CN" dirty="0"/>
              <a:t>          }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tail=p;</a:t>
            </a:r>
          </a:p>
          <a:p>
            <a:r>
              <a:rPr lang="en-US" altLang="zh-CN" dirty="0"/>
              <a:t>       span2=y;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process(int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if(head==0){</a:t>
            </a:r>
          </a:p>
          <a:p>
            <a:r>
              <a:rPr lang="en-US" altLang="zh-CN" dirty="0"/>
              <a:t>        f1(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if(x&gt;=span1 &amp;&amp; y&lt;=span2)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  if(x&lt;span1 &amp;&amp; y&lt;=span2){</a:t>
            </a:r>
          </a:p>
          <a:p>
            <a:r>
              <a:rPr lang="en-US" altLang="zh-CN" dirty="0"/>
              <a:t>        f2(x);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if(x&gt;=span1 &amp;&amp; y&gt;span2){</a:t>
            </a:r>
          </a:p>
          <a:p>
            <a:r>
              <a:rPr lang="en-US" altLang="zh-CN" dirty="0"/>
              <a:t>        f3(y);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if(x&lt;span1 &amp;&amp; y&gt;span2){</a:t>
            </a:r>
          </a:p>
          <a:p>
            <a:r>
              <a:rPr lang="en-US" altLang="zh-CN" dirty="0"/>
              <a:t>        f2(x);</a:t>
            </a:r>
          </a:p>
          <a:p>
            <a:r>
              <a:rPr lang="en-US" altLang="zh-CN" dirty="0"/>
              <a:t>        f3(y);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static void print(int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process(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Node *p=head-&gt;next;</a:t>
            </a:r>
          </a:p>
          <a:p>
            <a:r>
              <a:rPr lang="en-US" altLang="zh-CN" dirty="0"/>
              <a:t>      while(p &amp;&amp; p-&gt;data&lt;x) p=p-&gt;next;</a:t>
            </a:r>
          </a:p>
          <a:p>
            <a:r>
              <a:rPr lang="en-US" altLang="zh-CN" dirty="0"/>
              <a:t>      while(p &amp;&amp; p-&gt;data&lt;y){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&lt;&lt;p-&gt;data&lt;&lt;" ";</a:t>
            </a:r>
          </a:p>
          <a:p>
            <a:r>
              <a:rPr lang="en-US" altLang="zh-CN" dirty="0"/>
              <a:t>          p=p-&gt;next;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Node* NUM::head=0;</a:t>
            </a:r>
          </a:p>
          <a:p>
            <a:r>
              <a:rPr lang="en-US" altLang="zh-CN" dirty="0"/>
              <a:t>Node* NUM::tail=0;</a:t>
            </a:r>
          </a:p>
          <a:p>
            <a:r>
              <a:rPr lang="en-US" altLang="zh-CN" dirty="0"/>
              <a:t>int NUM::span1=0;</a:t>
            </a:r>
          </a:p>
          <a:p>
            <a:r>
              <a:rPr lang="en-US" altLang="zh-CN" dirty="0"/>
              <a:t>int NUM::span2=0;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t,x,y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   NUM::print(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224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Time {</a:t>
            </a:r>
          </a:p>
          <a:p>
            <a:r>
              <a:rPr lang="en-US" altLang="zh-CN" dirty="0"/>
              <a:t>  public:</a:t>
            </a:r>
          </a:p>
          <a:p>
            <a:r>
              <a:rPr lang="en-US" altLang="zh-CN" dirty="0"/>
              <a:t>      Time(</a:t>
            </a:r>
            <a:r>
              <a:rPr lang="en-US" altLang="zh-CN" dirty="0" err="1"/>
              <a:t>int,int,int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friend void display(Time &amp;);  //</a:t>
            </a:r>
            <a:r>
              <a:rPr lang="zh-CN" altLang="en-US" dirty="0"/>
              <a:t>声明</a:t>
            </a:r>
            <a:r>
              <a:rPr lang="en-US" altLang="zh-CN" dirty="0"/>
              <a:t>display</a:t>
            </a:r>
            <a:r>
              <a:rPr lang="zh-CN" altLang="en-US" dirty="0"/>
              <a:t>为</a:t>
            </a:r>
            <a:r>
              <a:rPr lang="en-US" altLang="zh-CN" dirty="0"/>
              <a:t>Time</a:t>
            </a:r>
            <a:r>
              <a:rPr lang="zh-CN" altLang="en-US" dirty="0"/>
              <a:t>类的友元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private: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hour;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minute;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sec;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Time::Time(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h,int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s)      //</a:t>
            </a:r>
            <a:r>
              <a:rPr lang="zh-CN" altLang="en-US" dirty="0"/>
              <a:t>构造函数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{  hour=h;  minute=m;  sec=s;  }</a:t>
            </a:r>
          </a:p>
          <a:p>
            <a:endParaRPr lang="en-US" altLang="zh-CN" dirty="0"/>
          </a:p>
          <a:p>
            <a:r>
              <a:rPr lang="en-US" altLang="zh-CN" dirty="0"/>
              <a:t>void display(Time&amp; t)</a:t>
            </a:r>
          </a:p>
          <a:p>
            <a:r>
              <a:rPr lang="en-US" altLang="zh-CN" dirty="0"/>
              <a:t> //</a:t>
            </a:r>
            <a:r>
              <a:rPr lang="zh-CN" altLang="en-US" dirty="0"/>
              <a:t>友元不是</a:t>
            </a:r>
            <a:r>
              <a:rPr lang="en-US" altLang="zh-CN" dirty="0"/>
              <a:t>Time</a:t>
            </a:r>
            <a:r>
              <a:rPr lang="zh-CN" altLang="en-US" dirty="0"/>
              <a:t>类的成员，所以只能通过对象访问私有成员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t.hour</a:t>
            </a:r>
            <a:r>
              <a:rPr lang="en-US" altLang="zh-CN" dirty="0"/>
              <a:t>&lt;&lt;":"&lt;&lt;</a:t>
            </a:r>
            <a:r>
              <a:rPr lang="en-US" altLang="zh-CN" dirty="0" err="1"/>
              <a:t>t.minute</a:t>
            </a:r>
            <a:r>
              <a:rPr lang="en-US" altLang="zh-CN" dirty="0"/>
              <a:t>&lt;&lt;":"&lt;&lt;t.sec&lt;&lt;</a:t>
            </a:r>
            <a:r>
              <a:rPr lang="en-US" altLang="zh-CN" dirty="0" err="1"/>
              <a:t>endl</a:t>
            </a:r>
            <a:r>
              <a:rPr lang="en-US" altLang="zh-CN" dirty="0"/>
              <a:t>;   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r>
              <a:rPr lang="en-US" altLang="zh-CN" dirty="0"/>
              <a:t>{  Time t1(10,13,56);</a:t>
            </a:r>
          </a:p>
          <a:p>
            <a:r>
              <a:rPr lang="en-US" altLang="zh-CN" dirty="0"/>
              <a:t>   display(t1);    //</a:t>
            </a:r>
            <a:r>
              <a:rPr lang="zh-CN" altLang="en-US" dirty="0"/>
              <a:t>调用</a:t>
            </a:r>
            <a:r>
              <a:rPr lang="en-US" altLang="zh-CN" dirty="0"/>
              <a:t>display</a:t>
            </a:r>
            <a:r>
              <a:rPr lang="zh-CN" altLang="en-US" dirty="0"/>
              <a:t>函数，实参</a:t>
            </a:r>
            <a:r>
              <a:rPr lang="en-US" altLang="zh-CN" dirty="0"/>
              <a:t>t1</a:t>
            </a:r>
            <a:r>
              <a:rPr lang="zh-CN" altLang="en-US" dirty="0"/>
              <a:t>是</a:t>
            </a:r>
            <a:r>
              <a:rPr lang="en-US" altLang="zh-CN" dirty="0"/>
              <a:t>Time</a:t>
            </a:r>
            <a:r>
              <a:rPr lang="zh-CN" altLang="en-US" dirty="0"/>
              <a:t>类对象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</a:t>
            </a:r>
          </a:p>
          <a:p>
            <a:r>
              <a:rPr lang="zh-CN" altLang="en-US" dirty="0"/>
              <a:t>和如下程序等价：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、增加公有方法，来使用私有变量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Time {</a:t>
            </a:r>
          </a:p>
          <a:p>
            <a:r>
              <a:rPr lang="en-US" altLang="zh-CN" dirty="0"/>
              <a:t>  public:</a:t>
            </a:r>
          </a:p>
          <a:p>
            <a:r>
              <a:rPr lang="en-US" altLang="zh-CN" dirty="0"/>
              <a:t>      Time(</a:t>
            </a:r>
            <a:r>
              <a:rPr lang="en-US" altLang="zh-CN" dirty="0" err="1"/>
              <a:t>int,int,int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getHour</a:t>
            </a:r>
            <a:r>
              <a:rPr lang="en-US" altLang="zh-CN" dirty="0"/>
              <a:t>(){return hour;}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getMinute</a:t>
            </a:r>
            <a:r>
              <a:rPr lang="en-US" altLang="zh-CN" dirty="0"/>
              <a:t>(){return minute;}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getSec</a:t>
            </a:r>
            <a:r>
              <a:rPr lang="en-US" altLang="zh-CN" dirty="0"/>
              <a:t>(){return sec;}</a:t>
            </a:r>
          </a:p>
          <a:p>
            <a:r>
              <a:rPr lang="en-US" altLang="zh-CN" dirty="0"/>
              <a:t>  private: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hour;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minute;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sec;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Time::Time(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h,int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s)      //</a:t>
            </a:r>
            <a:r>
              <a:rPr lang="zh-CN" altLang="en-US" dirty="0"/>
              <a:t>构造函数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{  hour=h;  minute=m;  sec=s;  }</a:t>
            </a:r>
          </a:p>
          <a:p>
            <a:endParaRPr lang="en-US" altLang="zh-CN" dirty="0"/>
          </a:p>
          <a:p>
            <a:r>
              <a:rPr lang="en-US" altLang="zh-CN" dirty="0"/>
              <a:t>void display(Time&amp; t)</a:t>
            </a:r>
          </a:p>
          <a:p>
            <a:r>
              <a:rPr lang="en-US" altLang="zh-CN" dirty="0"/>
              <a:t> //</a:t>
            </a:r>
            <a:r>
              <a:rPr lang="zh-CN" altLang="en-US" dirty="0"/>
              <a:t>友元不是</a:t>
            </a:r>
            <a:r>
              <a:rPr lang="en-US" altLang="zh-CN" dirty="0"/>
              <a:t>Time</a:t>
            </a:r>
            <a:r>
              <a:rPr lang="zh-CN" altLang="en-US" dirty="0"/>
              <a:t>类的成员，所以只能通过对象访问公有方法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t.getHour</a:t>
            </a:r>
            <a:r>
              <a:rPr lang="en-US" altLang="zh-CN" dirty="0"/>
              <a:t>()&lt;&lt;":"&lt;&lt;</a:t>
            </a:r>
            <a:r>
              <a:rPr lang="en-US" altLang="zh-CN" dirty="0" err="1"/>
              <a:t>t.getMinute</a:t>
            </a:r>
            <a:r>
              <a:rPr lang="en-US" altLang="zh-CN" dirty="0"/>
              <a:t>()&lt;&lt;":"&lt;&lt;</a:t>
            </a:r>
            <a:r>
              <a:rPr lang="en-US" altLang="zh-CN" dirty="0" err="1"/>
              <a:t>t.getSec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   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r>
              <a:rPr lang="en-US" altLang="zh-CN" dirty="0"/>
              <a:t>{  Time t1(10,13,56);</a:t>
            </a:r>
          </a:p>
          <a:p>
            <a:r>
              <a:rPr lang="en-US" altLang="zh-CN" dirty="0"/>
              <a:t>   display(t1);    //</a:t>
            </a:r>
            <a:r>
              <a:rPr lang="zh-CN" altLang="en-US" dirty="0"/>
              <a:t>调用</a:t>
            </a:r>
            <a:r>
              <a:rPr lang="en-US" altLang="zh-CN" dirty="0"/>
              <a:t>display</a:t>
            </a:r>
            <a:r>
              <a:rPr lang="zh-CN" altLang="en-US" dirty="0"/>
              <a:t>函数，实参</a:t>
            </a:r>
            <a:r>
              <a:rPr lang="en-US" altLang="zh-CN" dirty="0"/>
              <a:t>t1</a:t>
            </a:r>
            <a:r>
              <a:rPr lang="zh-CN" altLang="en-US" dirty="0"/>
              <a:t>是</a:t>
            </a:r>
            <a:r>
              <a:rPr lang="en-US" altLang="zh-CN" dirty="0"/>
              <a:t>Time</a:t>
            </a:r>
            <a:r>
              <a:rPr lang="zh-CN" altLang="en-US" dirty="0"/>
              <a:t>类对象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、将函数变成类中的函数（如果该函数的参数表涉及到多个类，则不适合）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Time {</a:t>
            </a:r>
          </a:p>
          <a:p>
            <a:r>
              <a:rPr lang="en-US" altLang="zh-CN" dirty="0"/>
              <a:t>  public:</a:t>
            </a:r>
          </a:p>
          <a:p>
            <a:r>
              <a:rPr lang="en-US" altLang="zh-CN" dirty="0"/>
              <a:t>      Time(</a:t>
            </a:r>
            <a:r>
              <a:rPr lang="en-US" altLang="zh-CN" dirty="0" err="1"/>
              <a:t>int,int,int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void display(Time &amp;);</a:t>
            </a:r>
          </a:p>
          <a:p>
            <a:r>
              <a:rPr lang="en-US" altLang="zh-CN" dirty="0"/>
              <a:t>  private:</a:t>
            </a:r>
          </a:p>
          <a:p>
            <a:r>
              <a:rPr lang="en-US" altLang="zh-CN" dirty="0"/>
              <a:t>      int hour;</a:t>
            </a:r>
          </a:p>
          <a:p>
            <a:r>
              <a:rPr lang="en-US" altLang="zh-CN" dirty="0"/>
              <a:t>      int minute;</a:t>
            </a:r>
          </a:p>
          <a:p>
            <a:r>
              <a:rPr lang="en-US" altLang="zh-CN" dirty="0"/>
              <a:t>      int sec;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Time::Time(int </a:t>
            </a:r>
            <a:r>
              <a:rPr lang="en-US" altLang="zh-CN" dirty="0" err="1"/>
              <a:t>h,int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s)      //</a:t>
            </a:r>
            <a:r>
              <a:rPr lang="zh-CN" altLang="en-US" dirty="0"/>
              <a:t>构造函数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{  hour=h;  minute=m;  sec=s;  }</a:t>
            </a:r>
          </a:p>
          <a:p>
            <a:endParaRPr lang="en-US" altLang="zh-CN" dirty="0"/>
          </a:p>
          <a:p>
            <a:r>
              <a:rPr lang="en-US" altLang="zh-CN" dirty="0"/>
              <a:t>void Time::display(Time&amp; t)</a:t>
            </a:r>
          </a:p>
          <a:p>
            <a:r>
              <a:rPr lang="en-US" altLang="zh-CN" dirty="0"/>
              <a:t> {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t.hour</a:t>
            </a:r>
            <a:r>
              <a:rPr lang="en-US" altLang="zh-CN" dirty="0"/>
              <a:t>&lt;&lt;":"&lt;&lt;</a:t>
            </a:r>
            <a:r>
              <a:rPr lang="en-US" altLang="zh-CN" dirty="0" err="1"/>
              <a:t>t.minute</a:t>
            </a:r>
            <a:r>
              <a:rPr lang="en-US" altLang="zh-CN" dirty="0"/>
              <a:t>&lt;&lt;":"&lt;&lt;</a:t>
            </a:r>
            <a:r>
              <a:rPr lang="en-US" altLang="zh-CN" dirty="0" err="1"/>
              <a:t>t.sec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   }</a:t>
            </a:r>
          </a:p>
          <a:p>
            <a:endParaRPr lang="en-US" altLang="zh-CN" dirty="0"/>
          </a:p>
          <a:p>
            <a:r>
              <a:rPr lang="en-US" altLang="zh-CN" dirty="0"/>
              <a:t>int main( )</a:t>
            </a:r>
          </a:p>
          <a:p>
            <a:r>
              <a:rPr lang="en-US" altLang="zh-CN" dirty="0"/>
              <a:t>{  Time t1(10,13,56);</a:t>
            </a:r>
          </a:p>
          <a:p>
            <a:r>
              <a:rPr lang="en-US" altLang="zh-CN" dirty="0"/>
              <a:t>   t1.display(t1);    //</a:t>
            </a:r>
            <a:r>
              <a:rPr lang="zh-CN" altLang="en-US" dirty="0"/>
              <a:t>调用</a:t>
            </a:r>
            <a:r>
              <a:rPr lang="en-US" altLang="zh-CN" dirty="0"/>
              <a:t>display</a:t>
            </a:r>
            <a:r>
              <a:rPr lang="zh-CN" altLang="en-US" dirty="0"/>
              <a:t>函数，实参</a:t>
            </a:r>
            <a:r>
              <a:rPr lang="en-US" altLang="zh-CN" dirty="0"/>
              <a:t>t1</a:t>
            </a:r>
            <a:r>
              <a:rPr lang="zh-CN" altLang="en-US" dirty="0"/>
              <a:t>是</a:t>
            </a:r>
            <a:r>
              <a:rPr lang="en-US" altLang="zh-CN" dirty="0"/>
              <a:t>Time</a:t>
            </a:r>
            <a:r>
              <a:rPr lang="zh-CN" altLang="en-US" dirty="0"/>
              <a:t>类对象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完整</a:t>
            </a:r>
            <a:r>
              <a:rPr lang="zh-CN" altLang="en-US" dirty="0">
                <a:ea typeface="宋体" charset="-122"/>
              </a:rPr>
              <a:t>的程序：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</a:t>
            </a:r>
            <a:r>
              <a:rPr lang="en-US" altLang="zh-CN" dirty="0" err="1">
                <a:ea typeface="宋体" charset="-122"/>
              </a:rPr>
              <a:t>iostream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Date;                 </a:t>
            </a:r>
          </a:p>
          <a:p>
            <a:r>
              <a:rPr lang="en-US" altLang="zh-CN" dirty="0">
                <a:ea typeface="宋体" charset="-122"/>
              </a:rPr>
              <a:t>class Time  {</a:t>
            </a:r>
          </a:p>
          <a:p>
            <a:r>
              <a:rPr lang="en-US" altLang="zh-CN" baseline="0" dirty="0">
                <a:ea typeface="宋体" charset="-122"/>
              </a:rPr>
              <a:t>   </a:t>
            </a:r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baseline="0" dirty="0">
                <a:ea typeface="宋体" charset="-122"/>
              </a:rPr>
              <a:t>     </a:t>
            </a:r>
            <a:r>
              <a:rPr lang="en-US" altLang="zh-CN" dirty="0">
                <a:ea typeface="宋体" charset="-122"/>
              </a:rPr>
              <a:t>void display(Date &amp;t) ;        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class Date  {                             </a:t>
            </a:r>
          </a:p>
          <a:p>
            <a:r>
              <a:rPr lang="en-US" altLang="zh-CN" baseline="0" dirty="0">
                <a:ea typeface="宋体" charset="-122"/>
              </a:rPr>
              <a:t>  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year,month,day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baseline="0" dirty="0">
                <a:ea typeface="宋体" charset="-122"/>
              </a:rPr>
              <a:t>   </a:t>
            </a:r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baseline="0" dirty="0">
                <a:ea typeface="宋体" charset="-122"/>
              </a:rPr>
              <a:t>      </a:t>
            </a:r>
            <a:r>
              <a:rPr lang="en-US" altLang="zh-CN" dirty="0">
                <a:ea typeface="宋体" charset="-122"/>
              </a:rPr>
              <a:t>Date(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y,int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m,int</a:t>
            </a:r>
            <a:r>
              <a:rPr lang="en-US" altLang="zh-CN" dirty="0">
                <a:ea typeface="宋体" charset="-122"/>
              </a:rPr>
              <a:t> d):year(y),month(m),day(d){}</a:t>
            </a:r>
          </a:p>
          <a:p>
            <a:r>
              <a:rPr lang="en-US" altLang="zh-CN" baseline="0" dirty="0">
                <a:ea typeface="宋体" charset="-122"/>
              </a:rPr>
              <a:t>      </a:t>
            </a:r>
            <a:r>
              <a:rPr lang="en-US" altLang="zh-CN" dirty="0">
                <a:ea typeface="宋体" charset="-122"/>
              </a:rPr>
              <a:t>friend void Time::display(Date &amp;t);	        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void Time::display(Date &amp;t)</a:t>
            </a:r>
          </a:p>
          <a:p>
            <a:r>
              <a:rPr lang="en-US" altLang="zh-CN" dirty="0">
                <a:ea typeface="宋体" charset="-122"/>
              </a:rPr>
              <a:t>{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t.year</a:t>
            </a:r>
            <a:r>
              <a:rPr lang="en-US" altLang="zh-CN" dirty="0">
                <a:ea typeface="宋体" charset="-122"/>
              </a:rPr>
              <a:t>&lt;&lt;"/"&lt;&lt;</a:t>
            </a:r>
            <a:r>
              <a:rPr lang="en-US" altLang="zh-CN" dirty="0" err="1">
                <a:ea typeface="宋体" charset="-122"/>
              </a:rPr>
              <a:t>t.month</a:t>
            </a:r>
            <a:r>
              <a:rPr lang="en-US" altLang="zh-CN" dirty="0">
                <a:ea typeface="宋体" charset="-122"/>
              </a:rPr>
              <a:t>&lt;&lt;"/"&lt;&lt;</a:t>
            </a:r>
            <a:r>
              <a:rPr lang="en-US" altLang="zh-CN" dirty="0" err="1">
                <a:ea typeface="宋体" charset="-122"/>
              </a:rPr>
              <a:t>t.day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baseline="0" dirty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Date d(2016,4,12);</a:t>
            </a: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en-US" altLang="zh-CN" baseline="0" dirty="0">
                <a:ea typeface="宋体" charset="-122"/>
              </a:rPr>
              <a:t>  </a:t>
            </a:r>
            <a:r>
              <a:rPr lang="en-US" altLang="zh-CN" dirty="0">
                <a:ea typeface="宋体" charset="-122"/>
              </a:rPr>
              <a:t>Time t;</a:t>
            </a:r>
          </a:p>
          <a:p>
            <a:r>
              <a:rPr lang="en-US" altLang="zh-CN" baseline="0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t.display</a:t>
            </a:r>
            <a:r>
              <a:rPr lang="en-US" altLang="zh-CN" dirty="0">
                <a:ea typeface="宋体" charset="-122"/>
              </a:rPr>
              <a:t>(d);</a:t>
            </a:r>
          </a:p>
          <a:p>
            <a:r>
              <a:rPr lang="en-US" altLang="zh-CN" baseline="0" dirty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return 1;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zh-CN" altLang="en-US" dirty="0"/>
          </a:p>
          <a:p>
            <a:r>
              <a:rPr lang="zh-CN" altLang="en-US" dirty="0">
                <a:ea typeface="宋体" charset="-122"/>
              </a:rPr>
              <a:t>不使用友元的改写方式：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、增加公有函数获取私有数据：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</a:t>
            </a:r>
            <a:r>
              <a:rPr lang="en-US" altLang="zh-CN" dirty="0" err="1">
                <a:ea typeface="宋体" charset="-122"/>
              </a:rPr>
              <a:t>iostream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Date;</a:t>
            </a:r>
          </a:p>
          <a:p>
            <a:r>
              <a:rPr lang="en-US" altLang="zh-CN" dirty="0">
                <a:ea typeface="宋体" charset="-122"/>
              </a:rPr>
              <a:t>class Time  {</a:t>
            </a:r>
          </a:p>
          <a:p>
            <a:r>
              <a:rPr lang="en-US" altLang="zh-CN" dirty="0">
                <a:ea typeface="宋体" charset="-122"/>
              </a:rPr>
              <a:t>   public:</a:t>
            </a:r>
          </a:p>
          <a:p>
            <a:r>
              <a:rPr lang="en-US" altLang="zh-CN" dirty="0">
                <a:ea typeface="宋体" charset="-122"/>
              </a:rPr>
              <a:t>       void display(Date &amp;t) ;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class Date  {</a:t>
            </a:r>
          </a:p>
          <a:p>
            <a:r>
              <a:rPr lang="en-US" altLang="zh-CN" dirty="0">
                <a:ea typeface="宋体" charset="-122"/>
              </a:rPr>
              <a:t>      int </a:t>
            </a:r>
            <a:r>
              <a:rPr lang="en-US" altLang="zh-CN" dirty="0" err="1">
                <a:ea typeface="宋体" charset="-122"/>
              </a:rPr>
              <a:t>year,month,day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   Date(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y,int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m,int</a:t>
            </a:r>
            <a:r>
              <a:rPr lang="en-US" altLang="zh-CN" dirty="0">
                <a:ea typeface="宋体" charset="-122"/>
              </a:rPr>
              <a:t> d):year(y),month(m),day(d){}</a:t>
            </a:r>
          </a:p>
          <a:p>
            <a:r>
              <a:rPr lang="en-US" altLang="zh-CN" dirty="0">
                <a:ea typeface="宋体" charset="-122"/>
              </a:rPr>
              <a:t>     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getYear</a:t>
            </a:r>
            <a:r>
              <a:rPr lang="en-US" altLang="zh-CN" dirty="0">
                <a:ea typeface="宋体" charset="-122"/>
              </a:rPr>
              <a:t>(){return year;}</a:t>
            </a:r>
          </a:p>
          <a:p>
            <a:r>
              <a:rPr lang="en-US" altLang="zh-CN" dirty="0">
                <a:ea typeface="宋体" charset="-122"/>
              </a:rPr>
              <a:t>     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getMonth</a:t>
            </a:r>
            <a:r>
              <a:rPr lang="en-US" altLang="zh-CN" dirty="0">
                <a:ea typeface="宋体" charset="-122"/>
              </a:rPr>
              <a:t>(){return month;}</a:t>
            </a:r>
          </a:p>
          <a:p>
            <a:r>
              <a:rPr lang="en-US" altLang="zh-CN" dirty="0">
                <a:ea typeface="宋体" charset="-122"/>
              </a:rPr>
              <a:t>     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getDay</a:t>
            </a:r>
            <a:r>
              <a:rPr lang="en-US" altLang="zh-CN" dirty="0">
                <a:ea typeface="宋体" charset="-122"/>
              </a:rPr>
              <a:t>(){return day;}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void Time::display(Date &amp;t)</a:t>
            </a:r>
          </a:p>
          <a:p>
            <a:r>
              <a:rPr lang="en-US" altLang="zh-CN" dirty="0">
                <a:ea typeface="宋体" charset="-122"/>
              </a:rPr>
              <a:t>{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t.getYear</a:t>
            </a:r>
            <a:r>
              <a:rPr lang="en-US" altLang="zh-CN" dirty="0">
                <a:ea typeface="宋体" charset="-122"/>
              </a:rPr>
              <a:t>()&lt;&lt;"/"&lt;&lt;</a:t>
            </a:r>
            <a:r>
              <a:rPr lang="en-US" altLang="zh-CN" dirty="0" err="1">
                <a:ea typeface="宋体" charset="-122"/>
              </a:rPr>
              <a:t>t.getMonth</a:t>
            </a:r>
            <a:r>
              <a:rPr lang="en-US" altLang="zh-CN" dirty="0">
                <a:ea typeface="宋体" charset="-122"/>
              </a:rPr>
              <a:t>()&lt;&lt;"/"&lt;&lt;</a:t>
            </a:r>
            <a:r>
              <a:rPr lang="en-US" altLang="zh-CN" dirty="0" err="1">
                <a:ea typeface="宋体" charset="-122"/>
              </a:rPr>
              <a:t>t.getDay</a:t>
            </a:r>
            <a:r>
              <a:rPr lang="en-US" altLang="zh-CN" dirty="0">
                <a:ea typeface="宋体" charset="-122"/>
              </a:rPr>
              <a:t>()&lt;&lt;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Date d(2016,4,12);</a:t>
            </a:r>
          </a:p>
          <a:p>
            <a:r>
              <a:rPr lang="en-US" altLang="zh-CN" dirty="0">
                <a:ea typeface="宋体" charset="-122"/>
              </a:rPr>
              <a:t>  	Time t;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t.display</a:t>
            </a:r>
            <a:r>
              <a:rPr lang="en-US" altLang="zh-CN" dirty="0">
                <a:ea typeface="宋体" charset="-122"/>
              </a:rPr>
              <a:t>(d);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return 1;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/////////////////////////////////////////</a:t>
            </a:r>
          </a:p>
          <a:p>
            <a:r>
              <a:rPr lang="zh-CN" altLang="en-US" dirty="0">
                <a:ea typeface="宋体" charset="-122"/>
              </a:rPr>
              <a:t>另一个例子：立方体碰撞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#include&lt;iostream&gt;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class </a:t>
            </a:r>
            <a:r>
              <a:rPr lang="en-US" altLang="zh-CN" dirty="0" err="1">
                <a:ea typeface="宋体" charset="-122"/>
              </a:rPr>
              <a:t>CPoint</a:t>
            </a:r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   int </a:t>
            </a:r>
            <a:r>
              <a:rPr lang="en-US" altLang="zh-CN" dirty="0" err="1">
                <a:ea typeface="宋体" charset="-122"/>
              </a:rPr>
              <a:t>x,y,z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</a:t>
            </a:r>
            <a:r>
              <a:rPr lang="en-US" altLang="zh-CN" dirty="0" err="1">
                <a:ea typeface="宋体" charset="-122"/>
              </a:rPr>
              <a:t>CPoint</a:t>
            </a:r>
            <a:r>
              <a:rPr lang="en-US" altLang="zh-CN" dirty="0">
                <a:ea typeface="宋体" charset="-122"/>
              </a:rPr>
              <a:t>(){}</a:t>
            </a:r>
          </a:p>
          <a:p>
            <a:r>
              <a:rPr lang="en-US" altLang="zh-CN" dirty="0">
                <a:ea typeface="宋体" charset="-122"/>
              </a:rPr>
              <a:t>   </a:t>
            </a:r>
            <a:r>
              <a:rPr lang="en-US" altLang="zh-CN" dirty="0" err="1">
                <a:ea typeface="宋体" charset="-122"/>
              </a:rPr>
              <a:t>CPoint</a:t>
            </a:r>
            <a:r>
              <a:rPr lang="en-US" altLang="zh-CN" dirty="0">
                <a:ea typeface="宋体" charset="-122"/>
              </a:rPr>
              <a:t>(int </a:t>
            </a:r>
            <a:r>
              <a:rPr lang="en-US" altLang="zh-CN" dirty="0" err="1">
                <a:ea typeface="宋体" charset="-122"/>
              </a:rPr>
              <a:t>x,int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y,int</a:t>
            </a:r>
            <a:r>
              <a:rPr lang="en-US" altLang="zh-CN" dirty="0">
                <a:ea typeface="宋体" charset="-122"/>
              </a:rPr>
              <a:t> z):x(x),y(y),z(z){}</a:t>
            </a:r>
          </a:p>
          <a:p>
            <a:r>
              <a:rPr lang="en-US" altLang="zh-CN" dirty="0">
                <a:ea typeface="宋体" charset="-122"/>
              </a:rPr>
              <a:t>   int </a:t>
            </a:r>
            <a:r>
              <a:rPr lang="en-US" altLang="zh-CN" dirty="0" err="1">
                <a:ea typeface="宋体" charset="-122"/>
              </a:rPr>
              <a:t>getx</a:t>
            </a:r>
            <a:r>
              <a:rPr lang="en-US" altLang="zh-CN" dirty="0">
                <a:ea typeface="宋体" charset="-122"/>
              </a:rPr>
              <a:t>(){return x;}</a:t>
            </a:r>
          </a:p>
          <a:p>
            <a:r>
              <a:rPr lang="en-US" altLang="zh-CN" dirty="0">
                <a:ea typeface="宋体" charset="-122"/>
              </a:rPr>
              <a:t>   int </a:t>
            </a:r>
            <a:r>
              <a:rPr lang="en-US" altLang="zh-CN" dirty="0" err="1">
                <a:ea typeface="宋体" charset="-122"/>
              </a:rPr>
              <a:t>gety</a:t>
            </a:r>
            <a:r>
              <a:rPr lang="en-US" altLang="zh-CN" dirty="0">
                <a:ea typeface="宋体" charset="-122"/>
              </a:rPr>
              <a:t>(){return y;}</a:t>
            </a:r>
          </a:p>
          <a:p>
            <a:r>
              <a:rPr lang="en-US" altLang="zh-CN" dirty="0">
                <a:ea typeface="宋体" charset="-122"/>
              </a:rPr>
              <a:t>   int </a:t>
            </a:r>
            <a:r>
              <a:rPr lang="en-US" altLang="zh-CN" dirty="0" err="1">
                <a:ea typeface="宋体" charset="-122"/>
              </a:rPr>
              <a:t>getz</a:t>
            </a:r>
            <a:r>
              <a:rPr lang="en-US" altLang="zh-CN" dirty="0">
                <a:ea typeface="宋体" charset="-122"/>
              </a:rPr>
              <a:t>(){return z;}</a:t>
            </a:r>
          </a:p>
          <a:p>
            <a:r>
              <a:rPr lang="en-US" altLang="zh-CN" dirty="0">
                <a:ea typeface="宋体" charset="-122"/>
              </a:rPr>
              <a:t>   friend int collide(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&amp; </a:t>
            </a:r>
            <a:r>
              <a:rPr lang="en-US" altLang="zh-CN" dirty="0" err="1">
                <a:ea typeface="宋体" charset="-122"/>
              </a:rPr>
              <a:t>r,CCube</a:t>
            </a:r>
            <a:r>
              <a:rPr lang="en-US" altLang="zh-CN" dirty="0">
                <a:ea typeface="宋体" charset="-122"/>
              </a:rPr>
              <a:t>&amp; r1);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 err="1">
                <a:ea typeface="宋体" charset="-122"/>
              </a:rPr>
              <a:t>CPoint</a:t>
            </a:r>
            <a:r>
              <a:rPr lang="en-US" altLang="zh-CN" dirty="0">
                <a:ea typeface="宋体" charset="-122"/>
              </a:rPr>
              <a:t> *point;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 err="1">
                <a:ea typeface="宋体" charset="-122"/>
              </a:rPr>
              <a:t>CPoint</a:t>
            </a:r>
            <a:r>
              <a:rPr lang="en-US" altLang="zh-CN" dirty="0">
                <a:ea typeface="宋体" charset="-122"/>
              </a:rPr>
              <a:t>&amp; </a:t>
            </a:r>
            <a:r>
              <a:rPr lang="en-US" altLang="zh-CN" dirty="0" err="1">
                <a:ea typeface="宋体" charset="-122"/>
              </a:rPr>
              <a:t>a,CPoint</a:t>
            </a:r>
            <a:r>
              <a:rPr lang="en-US" altLang="zh-CN" dirty="0">
                <a:ea typeface="宋体" charset="-122"/>
              </a:rPr>
              <a:t>&amp; b){</a:t>
            </a:r>
          </a:p>
          <a:p>
            <a:r>
              <a:rPr lang="en-US" altLang="zh-CN" dirty="0">
                <a:ea typeface="宋体" charset="-122"/>
              </a:rPr>
              <a:t>      point=new </a:t>
            </a:r>
            <a:r>
              <a:rPr lang="en-US" altLang="zh-CN" dirty="0" err="1">
                <a:ea typeface="宋体" charset="-122"/>
              </a:rPr>
              <a:t>CPoint</a:t>
            </a:r>
            <a:r>
              <a:rPr lang="en-US" altLang="zh-CN" dirty="0">
                <a:ea typeface="宋体" charset="-122"/>
              </a:rPr>
              <a:t>[2];</a:t>
            </a:r>
          </a:p>
          <a:p>
            <a:r>
              <a:rPr lang="en-US" altLang="zh-CN" dirty="0">
                <a:ea typeface="宋体" charset="-122"/>
              </a:rPr>
              <a:t>      point[0]=a;</a:t>
            </a:r>
          </a:p>
          <a:p>
            <a:r>
              <a:rPr lang="en-US" altLang="zh-CN" dirty="0">
                <a:ea typeface="宋体" charset="-122"/>
              </a:rPr>
              <a:t>      point[1]=b;</a:t>
            </a:r>
          </a:p>
          <a:p>
            <a:r>
              <a:rPr lang="en-US" altLang="zh-CN" dirty="0">
                <a:ea typeface="宋体" charset="-122"/>
              </a:rPr>
              <a:t>  }</a:t>
            </a: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&amp; c){</a:t>
            </a:r>
          </a:p>
          <a:p>
            <a:r>
              <a:rPr lang="en-US" altLang="zh-CN" dirty="0">
                <a:ea typeface="宋体" charset="-122"/>
              </a:rPr>
              <a:t>      point=new </a:t>
            </a:r>
            <a:r>
              <a:rPr lang="en-US" altLang="zh-CN" dirty="0" err="1">
                <a:ea typeface="宋体" charset="-122"/>
              </a:rPr>
              <a:t>CPoint</a:t>
            </a:r>
            <a:r>
              <a:rPr lang="en-US" altLang="zh-CN" dirty="0">
                <a:ea typeface="宋体" charset="-122"/>
              </a:rPr>
              <a:t>[2];</a:t>
            </a:r>
          </a:p>
          <a:p>
            <a:r>
              <a:rPr lang="en-US" altLang="zh-CN" dirty="0">
                <a:ea typeface="宋体" charset="-122"/>
              </a:rPr>
              <a:t>      point[0]=</a:t>
            </a:r>
            <a:r>
              <a:rPr lang="en-US" altLang="zh-CN" dirty="0" err="1">
                <a:ea typeface="宋体" charset="-122"/>
              </a:rPr>
              <a:t>c.point</a:t>
            </a:r>
            <a:r>
              <a:rPr lang="en-US" altLang="zh-CN" dirty="0">
                <a:ea typeface="宋体" charset="-122"/>
              </a:rPr>
              <a:t>[0];</a:t>
            </a:r>
          </a:p>
          <a:p>
            <a:r>
              <a:rPr lang="en-US" altLang="zh-CN" dirty="0">
                <a:ea typeface="宋体" charset="-122"/>
              </a:rPr>
              <a:t>      point[1]=</a:t>
            </a:r>
            <a:r>
              <a:rPr lang="en-US" altLang="zh-CN" dirty="0" err="1">
                <a:ea typeface="宋体" charset="-122"/>
              </a:rPr>
              <a:t>c.point</a:t>
            </a:r>
            <a:r>
              <a:rPr lang="en-US" altLang="zh-CN" dirty="0">
                <a:ea typeface="宋体" charset="-122"/>
              </a:rPr>
              <a:t>[1];</a:t>
            </a:r>
          </a:p>
          <a:p>
            <a:r>
              <a:rPr lang="en-US" altLang="zh-CN" dirty="0">
                <a:ea typeface="宋体" charset="-122"/>
              </a:rPr>
              <a:t>  }</a:t>
            </a:r>
          </a:p>
          <a:p>
            <a:r>
              <a:rPr lang="en-US" altLang="zh-CN" dirty="0">
                <a:ea typeface="宋体" charset="-122"/>
              </a:rPr>
              <a:t>  ~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(){</a:t>
            </a:r>
          </a:p>
          <a:p>
            <a:r>
              <a:rPr lang="en-US" altLang="zh-CN" dirty="0">
                <a:ea typeface="宋体" charset="-122"/>
              </a:rPr>
              <a:t>     delete[] point;</a:t>
            </a:r>
          </a:p>
          <a:p>
            <a:r>
              <a:rPr lang="en-US" altLang="zh-CN" dirty="0">
                <a:ea typeface="宋体" charset="-122"/>
              </a:rPr>
              <a:t>  }</a:t>
            </a:r>
          </a:p>
          <a:p>
            <a:r>
              <a:rPr lang="en-US" altLang="zh-CN" dirty="0">
                <a:ea typeface="宋体" charset="-122"/>
              </a:rPr>
              <a:t>  friend int collide(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&amp; </a:t>
            </a:r>
            <a:r>
              <a:rPr lang="en-US" altLang="zh-CN" dirty="0" err="1">
                <a:ea typeface="宋体" charset="-122"/>
              </a:rPr>
              <a:t>r,CCube</a:t>
            </a:r>
            <a:r>
              <a:rPr lang="en-US" altLang="zh-CN" dirty="0">
                <a:ea typeface="宋体" charset="-122"/>
              </a:rPr>
              <a:t>&amp; r1);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int collide(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&amp; </a:t>
            </a:r>
            <a:r>
              <a:rPr lang="en-US" altLang="zh-CN" dirty="0" err="1">
                <a:ea typeface="宋体" charset="-122"/>
              </a:rPr>
              <a:t>r,CCube</a:t>
            </a:r>
            <a:r>
              <a:rPr lang="en-US" altLang="zh-CN" dirty="0">
                <a:ea typeface="宋体" charset="-122"/>
              </a:rPr>
              <a:t>&amp; r1){</a:t>
            </a:r>
          </a:p>
          <a:p>
            <a:r>
              <a:rPr lang="en-US" altLang="zh-CN" dirty="0">
                <a:ea typeface="宋体" charset="-122"/>
              </a:rPr>
              <a:t>      if(</a:t>
            </a:r>
            <a:r>
              <a:rPr lang="en-US" altLang="zh-CN" dirty="0" err="1">
                <a:ea typeface="宋体" charset="-122"/>
              </a:rPr>
              <a:t>r.point</a:t>
            </a:r>
            <a:r>
              <a:rPr lang="en-US" altLang="zh-CN" dirty="0">
                <a:ea typeface="宋体" charset="-122"/>
              </a:rPr>
              <a:t>[0].y&gt;r1.point[1].y ||</a:t>
            </a:r>
          </a:p>
          <a:p>
            <a:r>
              <a:rPr lang="en-US" altLang="zh-CN" dirty="0">
                <a:ea typeface="宋体" charset="-122"/>
              </a:rPr>
              <a:t>         </a:t>
            </a:r>
            <a:r>
              <a:rPr lang="en-US" altLang="zh-CN" dirty="0" err="1">
                <a:ea typeface="宋体" charset="-122"/>
              </a:rPr>
              <a:t>r.point</a:t>
            </a:r>
            <a:r>
              <a:rPr lang="en-US" altLang="zh-CN" dirty="0">
                <a:ea typeface="宋体" charset="-122"/>
              </a:rPr>
              <a:t>[1].y&lt;r1.point[0].y ||</a:t>
            </a:r>
          </a:p>
          <a:p>
            <a:r>
              <a:rPr lang="en-US" altLang="zh-CN" dirty="0">
                <a:ea typeface="宋体" charset="-122"/>
              </a:rPr>
              <a:t>         </a:t>
            </a:r>
            <a:r>
              <a:rPr lang="en-US" altLang="zh-CN" dirty="0" err="1">
                <a:ea typeface="宋体" charset="-122"/>
              </a:rPr>
              <a:t>r.point</a:t>
            </a:r>
            <a:r>
              <a:rPr lang="en-US" altLang="zh-CN" dirty="0">
                <a:ea typeface="宋体" charset="-122"/>
              </a:rPr>
              <a:t>[1].z&gt;r1.point[0].z ||</a:t>
            </a:r>
          </a:p>
          <a:p>
            <a:r>
              <a:rPr lang="en-US" altLang="zh-CN" dirty="0">
                <a:ea typeface="宋体" charset="-122"/>
              </a:rPr>
              <a:t>         </a:t>
            </a:r>
            <a:r>
              <a:rPr lang="en-US" altLang="zh-CN" dirty="0" err="1">
                <a:ea typeface="宋体" charset="-122"/>
              </a:rPr>
              <a:t>r.point</a:t>
            </a:r>
            <a:r>
              <a:rPr lang="en-US" altLang="zh-CN" dirty="0">
                <a:ea typeface="宋体" charset="-122"/>
              </a:rPr>
              <a:t>[0].z&lt;r1.point[1].z ||</a:t>
            </a:r>
          </a:p>
          <a:p>
            <a:r>
              <a:rPr lang="en-US" altLang="zh-CN" dirty="0">
                <a:ea typeface="宋体" charset="-122"/>
              </a:rPr>
              <a:t>         </a:t>
            </a:r>
            <a:r>
              <a:rPr lang="en-US" altLang="zh-CN" dirty="0" err="1">
                <a:ea typeface="宋体" charset="-122"/>
              </a:rPr>
              <a:t>r.point</a:t>
            </a:r>
            <a:r>
              <a:rPr lang="en-US" altLang="zh-CN" dirty="0">
                <a:ea typeface="宋体" charset="-122"/>
              </a:rPr>
              <a:t>[1].x&lt;r1.point[0].x ||</a:t>
            </a:r>
          </a:p>
          <a:p>
            <a:r>
              <a:rPr lang="en-US" altLang="zh-CN" dirty="0">
                <a:ea typeface="宋体" charset="-122"/>
              </a:rPr>
              <a:t>         </a:t>
            </a:r>
            <a:r>
              <a:rPr lang="en-US" altLang="zh-CN" dirty="0" err="1">
                <a:ea typeface="宋体" charset="-122"/>
              </a:rPr>
              <a:t>r.point</a:t>
            </a:r>
            <a:r>
              <a:rPr lang="en-US" altLang="zh-CN" dirty="0">
                <a:ea typeface="宋体" charset="-122"/>
              </a:rPr>
              <a:t>[0].x&gt;r1.point[1].x)</a:t>
            </a:r>
          </a:p>
          <a:p>
            <a:r>
              <a:rPr lang="en-US" altLang="zh-CN" dirty="0">
                <a:ea typeface="宋体" charset="-122"/>
              </a:rPr>
              <a:t>         return 0;</a:t>
            </a:r>
          </a:p>
          <a:p>
            <a:r>
              <a:rPr lang="en-US" altLang="zh-CN" dirty="0">
                <a:ea typeface="宋体" charset="-122"/>
              </a:rPr>
              <a:t>      else</a:t>
            </a:r>
          </a:p>
          <a:p>
            <a:r>
              <a:rPr lang="en-US" altLang="zh-CN" dirty="0">
                <a:ea typeface="宋体" charset="-122"/>
              </a:rPr>
              <a:t>         return 1;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int main(){</a:t>
            </a:r>
          </a:p>
          <a:p>
            <a:r>
              <a:rPr lang="en-US" altLang="zh-CN" dirty="0">
                <a:ea typeface="宋体" charset="-122"/>
              </a:rPr>
              <a:t>    int t,x1,y1,z1,x2,y2,z2;</a:t>
            </a:r>
          </a:p>
          <a:p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cin</a:t>
            </a:r>
            <a:r>
              <a:rPr lang="en-US" altLang="zh-CN" dirty="0">
                <a:ea typeface="宋体" charset="-122"/>
              </a:rPr>
              <a:t>&gt;&gt;t;</a:t>
            </a:r>
          </a:p>
          <a:p>
            <a:r>
              <a:rPr lang="en-US" altLang="zh-CN" dirty="0">
                <a:ea typeface="宋体" charset="-122"/>
              </a:rPr>
              <a:t>    while(t--){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cin</a:t>
            </a:r>
            <a:r>
              <a:rPr lang="en-US" altLang="zh-CN" dirty="0">
                <a:ea typeface="宋体" charset="-122"/>
              </a:rPr>
              <a:t>&gt;&gt;x1&gt;&gt;y1&gt;&gt;z1&gt;&gt;x2&gt;&gt;y2&gt;&gt;z2;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CPoint</a:t>
            </a:r>
            <a:r>
              <a:rPr lang="en-US" altLang="zh-CN" dirty="0">
                <a:ea typeface="宋体" charset="-122"/>
              </a:rPr>
              <a:t> a1(x1,y1,z1),b1(x2,y2,z2);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 c1(a1,b1);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cin</a:t>
            </a:r>
            <a:r>
              <a:rPr lang="en-US" altLang="zh-CN" dirty="0">
                <a:ea typeface="宋体" charset="-122"/>
              </a:rPr>
              <a:t>&gt;&gt;x1&gt;&gt;y1&gt;&gt;z1&gt;&gt;x2&gt;&gt;y2&gt;&gt;z2;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CPoint</a:t>
            </a:r>
            <a:r>
              <a:rPr lang="en-US" altLang="zh-CN" dirty="0">
                <a:ea typeface="宋体" charset="-122"/>
              </a:rPr>
              <a:t> a2(x1,y1,z1),b2(x2,y2,z2);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CCube</a:t>
            </a:r>
            <a:r>
              <a:rPr lang="en-US" altLang="zh-CN" dirty="0">
                <a:ea typeface="宋体" charset="-122"/>
              </a:rPr>
              <a:t> c2(a2,b2);</a:t>
            </a:r>
          </a:p>
          <a:p>
            <a:r>
              <a:rPr lang="en-US" altLang="zh-CN" dirty="0">
                <a:ea typeface="宋体" charset="-122"/>
              </a:rPr>
              <a:t>        if(collide(c1,c2))</a:t>
            </a:r>
          </a:p>
          <a:p>
            <a:r>
              <a:rPr lang="en-US" altLang="zh-CN" dirty="0">
                <a:ea typeface="宋体" charset="-122"/>
              </a:rPr>
              <a:t>    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&lt;&lt;"collide"&lt;&lt;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   else</a:t>
            </a:r>
          </a:p>
          <a:p>
            <a:r>
              <a:rPr lang="en-US" altLang="zh-CN" dirty="0">
                <a:ea typeface="宋体" charset="-122"/>
              </a:rPr>
              <a:t>    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&lt;&lt;"have distance"&lt;&lt;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}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测试数据：</a:t>
            </a:r>
          </a:p>
          <a:p>
            <a:r>
              <a:rPr lang="en-US" altLang="zh-CN" dirty="0">
                <a:ea typeface="宋体" charset="-122"/>
              </a:rPr>
              <a:t>2</a:t>
            </a:r>
          </a:p>
          <a:p>
            <a:r>
              <a:rPr lang="en-US" altLang="zh-CN" dirty="0">
                <a:ea typeface="宋体" charset="-122"/>
              </a:rPr>
              <a:t>7 7 10 10 10 7</a:t>
            </a:r>
          </a:p>
          <a:p>
            <a:r>
              <a:rPr lang="en-US" altLang="zh-CN" dirty="0">
                <a:ea typeface="宋体" charset="-122"/>
              </a:rPr>
              <a:t>7 8 12 11 12 8</a:t>
            </a:r>
          </a:p>
          <a:p>
            <a:r>
              <a:rPr lang="en-US" altLang="zh-CN" dirty="0">
                <a:ea typeface="宋体" charset="-122"/>
              </a:rPr>
              <a:t>-1 -1 8 6 6 1</a:t>
            </a:r>
          </a:p>
          <a:p>
            <a:r>
              <a:rPr lang="en-US" altLang="zh-CN" dirty="0">
                <a:ea typeface="宋体" charset="-122"/>
              </a:rPr>
              <a:t>-10 -10 10 -8 -8 8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运行结果：</a:t>
            </a:r>
          </a:p>
          <a:p>
            <a:r>
              <a:rPr lang="en-US" altLang="zh-CN" dirty="0">
                <a:ea typeface="宋体" charset="-122"/>
              </a:rPr>
              <a:t>collide</a:t>
            </a:r>
          </a:p>
          <a:p>
            <a:r>
              <a:rPr lang="en-US" altLang="zh-CN" dirty="0">
                <a:ea typeface="宋体" charset="-122"/>
              </a:rPr>
              <a:t>have distance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>
                <a:ea typeface="宋体" charset="-122"/>
              </a:rPr>
              <a:t>完整的程序：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#include&lt;iostream&gt;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Cylinder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double radius;</a:t>
            </a:r>
          </a:p>
          <a:p>
            <a:r>
              <a:rPr lang="en-US" altLang="zh-CN" dirty="0">
                <a:ea typeface="宋体" charset="-122"/>
              </a:rPr>
              <a:t>	double height;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	Cylinder():radius(1),height(1){}</a:t>
            </a:r>
          </a:p>
          <a:p>
            <a:r>
              <a:rPr lang="en-US" altLang="zh-CN" dirty="0">
                <a:ea typeface="宋体" charset="-122"/>
              </a:rPr>
              <a:t>	Cylinder(double </a:t>
            </a:r>
            <a:r>
              <a:rPr lang="en-US" altLang="zh-CN" dirty="0" err="1">
                <a:ea typeface="宋体" charset="-122"/>
              </a:rPr>
              <a:t>r,double</a:t>
            </a:r>
            <a:r>
              <a:rPr lang="en-US" altLang="zh-CN" dirty="0">
                <a:ea typeface="宋体" charset="-122"/>
              </a:rPr>
              <a:t> h=2):radius(r),height(h){}</a:t>
            </a:r>
          </a:p>
          <a:p>
            <a:r>
              <a:rPr lang="en-US" altLang="zh-CN" dirty="0">
                <a:ea typeface="宋体" charset="-122"/>
              </a:rPr>
              <a:t>	void </a:t>
            </a:r>
            <a:r>
              <a:rPr lang="en-US" altLang="zh-CN" dirty="0" err="1">
                <a:ea typeface="宋体" charset="-122"/>
              </a:rPr>
              <a:t>setRadius</a:t>
            </a:r>
            <a:r>
              <a:rPr lang="en-US" altLang="zh-CN" dirty="0">
                <a:ea typeface="宋体" charset="-122"/>
              </a:rPr>
              <a:t>(double r){radius=r;}</a:t>
            </a:r>
          </a:p>
          <a:p>
            <a:r>
              <a:rPr lang="en-US" altLang="zh-CN" dirty="0">
                <a:ea typeface="宋体" charset="-122"/>
              </a:rPr>
              <a:t>	void </a:t>
            </a:r>
            <a:r>
              <a:rPr lang="en-US" altLang="zh-CN" dirty="0" err="1">
                <a:ea typeface="宋体" charset="-122"/>
              </a:rPr>
              <a:t>setHeight</a:t>
            </a:r>
            <a:r>
              <a:rPr lang="en-US" altLang="zh-CN" dirty="0">
                <a:ea typeface="宋体" charset="-122"/>
              </a:rPr>
              <a:t>(double h){height=h;}</a:t>
            </a:r>
          </a:p>
          <a:p>
            <a:r>
              <a:rPr lang="en-US" altLang="zh-CN" dirty="0">
                <a:ea typeface="宋体" charset="-122"/>
              </a:rPr>
              <a:t>	void display(){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&lt;&lt;"radius="&lt;&lt;radius&lt;&lt;",height="&lt;&lt;height&lt;&lt;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r>
              <a:rPr lang="en-US" altLang="zh-CN" dirty="0">
                <a:ea typeface="宋体" charset="-122"/>
              </a:rPr>
              <a:t>	</a:t>
            </a:r>
          </a:p>
          <a:p>
            <a:r>
              <a:rPr lang="en-US" altLang="zh-CN" dirty="0">
                <a:ea typeface="宋体" charset="-122"/>
              </a:rPr>
              <a:t>	friend class A;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A</a:t>
            </a:r>
          </a:p>
          <a:p>
            <a:r>
              <a:rPr lang="en-US" altLang="zh-CN" dirty="0">
                <a:ea typeface="宋体" charset="-122"/>
              </a:rPr>
              <a:t>{	public:</a:t>
            </a:r>
          </a:p>
          <a:p>
            <a:r>
              <a:rPr lang="en-US" altLang="zh-CN" dirty="0">
                <a:ea typeface="宋体" charset="-122"/>
              </a:rPr>
              <a:t>	A(){}</a:t>
            </a:r>
          </a:p>
          <a:p>
            <a:r>
              <a:rPr lang="en-US" altLang="zh-CN" dirty="0">
                <a:ea typeface="宋体" charset="-122"/>
              </a:rPr>
              <a:t>	void </a:t>
            </a:r>
            <a:r>
              <a:rPr lang="en-US" altLang="zh-CN" dirty="0" err="1">
                <a:ea typeface="宋体" charset="-122"/>
              </a:rPr>
              <a:t>changeCylinder</a:t>
            </a:r>
            <a:r>
              <a:rPr lang="en-US" altLang="zh-CN" dirty="0">
                <a:ea typeface="宋体" charset="-122"/>
              </a:rPr>
              <a:t>(Cylinder &amp;</a:t>
            </a:r>
            <a:r>
              <a:rPr lang="en-US" altLang="zh-CN" dirty="0" err="1">
                <a:ea typeface="宋体" charset="-122"/>
              </a:rPr>
              <a:t>c,double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r,double</a:t>
            </a:r>
            <a:r>
              <a:rPr lang="en-US" altLang="zh-CN" dirty="0">
                <a:ea typeface="宋体" charset="-122"/>
              </a:rPr>
              <a:t> h){  </a:t>
            </a:r>
          </a:p>
          <a:p>
            <a:r>
              <a:rPr lang="en-US" altLang="zh-CN" dirty="0">
                <a:ea typeface="宋体" charset="-122"/>
              </a:rPr>
              <a:t>	    </a:t>
            </a:r>
            <a:r>
              <a:rPr lang="en-US" altLang="zh-CN" dirty="0" err="1">
                <a:ea typeface="宋体" charset="-122"/>
              </a:rPr>
              <a:t>c.height</a:t>
            </a:r>
            <a:r>
              <a:rPr lang="en-US" altLang="zh-CN" dirty="0">
                <a:ea typeface="宋体" charset="-122"/>
              </a:rPr>
              <a:t>=</a:t>
            </a:r>
            <a:r>
              <a:rPr lang="en-US" altLang="zh-CN" dirty="0" err="1">
                <a:ea typeface="宋体" charset="-122"/>
              </a:rPr>
              <a:t>h;c.radius</a:t>
            </a:r>
            <a:r>
              <a:rPr lang="en-US" altLang="zh-CN" dirty="0">
                <a:ea typeface="宋体" charset="-122"/>
              </a:rPr>
              <a:t>=r;</a:t>
            </a:r>
          </a:p>
          <a:p>
            <a:r>
              <a:rPr lang="en-US" altLang="zh-CN" dirty="0">
                <a:ea typeface="宋体" charset="-122"/>
              </a:rPr>
              <a:t>    }</a:t>
            </a:r>
          </a:p>
          <a:p>
            <a:r>
              <a:rPr lang="en-US" altLang="zh-CN" dirty="0">
                <a:ea typeface="宋体" charset="-122"/>
              </a:rPr>
              <a:t>	void display(Cylinder &amp;c){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c.height</a:t>
            </a:r>
            <a:r>
              <a:rPr lang="en-US" altLang="zh-CN" dirty="0">
                <a:ea typeface="宋体" charset="-122"/>
              </a:rPr>
              <a:t>&lt;&lt;" "&lt;&lt;</a:t>
            </a:r>
            <a:r>
              <a:rPr lang="en-US" altLang="zh-CN" dirty="0" err="1">
                <a:ea typeface="宋体" charset="-122"/>
              </a:rPr>
              <a:t>c.radius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int main()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Cylinder c(1,2);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c.display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c.setHeight</a:t>
            </a:r>
            <a:r>
              <a:rPr lang="en-US" altLang="zh-CN" dirty="0">
                <a:ea typeface="宋体" charset="-122"/>
              </a:rPr>
              <a:t>(10);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c.setRadius</a:t>
            </a:r>
            <a:r>
              <a:rPr lang="en-US" altLang="zh-CN" dirty="0">
                <a:ea typeface="宋体" charset="-122"/>
              </a:rPr>
              <a:t>(8);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c.display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	A </a:t>
            </a:r>
            <a:r>
              <a:rPr lang="en-US" altLang="zh-CN" dirty="0" err="1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a.changeCylinder</a:t>
            </a:r>
            <a:r>
              <a:rPr lang="en-US" altLang="zh-CN" dirty="0">
                <a:ea typeface="宋体" charset="-122"/>
              </a:rPr>
              <a:t>(c,100,200);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a.display</a:t>
            </a:r>
            <a:r>
              <a:rPr lang="en-US" altLang="zh-CN" dirty="0">
                <a:ea typeface="宋体" charset="-122"/>
              </a:rPr>
              <a:t>(c);</a:t>
            </a:r>
          </a:p>
          <a:p>
            <a:r>
              <a:rPr lang="en-US" altLang="zh-CN" dirty="0">
                <a:ea typeface="宋体" charset="-122"/>
              </a:rPr>
              <a:t>	return 1;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/////////////////////////////////////////////</a:t>
            </a:r>
          </a:p>
          <a:p>
            <a:r>
              <a:rPr lang="zh-CN" altLang="en-US" dirty="0">
                <a:ea typeface="宋体" charset="-122"/>
              </a:rPr>
              <a:t>不用友元类，改写程序：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#include&lt;iostream&gt;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r>
              <a:rPr lang="en-US" altLang="zh-CN" dirty="0">
                <a:ea typeface="宋体" charset="-122"/>
              </a:rPr>
              <a:t>class Cylinder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double radius;</a:t>
            </a:r>
          </a:p>
          <a:p>
            <a:r>
              <a:rPr lang="en-US" altLang="zh-CN" dirty="0">
                <a:ea typeface="宋体" charset="-122"/>
              </a:rPr>
              <a:t>	double height;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	Cylinder():radius(1),height(1){}</a:t>
            </a:r>
          </a:p>
          <a:p>
            <a:r>
              <a:rPr lang="en-US" altLang="zh-CN" dirty="0">
                <a:ea typeface="宋体" charset="-122"/>
              </a:rPr>
              <a:t>	Cylinder(double </a:t>
            </a:r>
            <a:r>
              <a:rPr lang="en-US" altLang="zh-CN" dirty="0" err="1">
                <a:ea typeface="宋体" charset="-122"/>
              </a:rPr>
              <a:t>r,double</a:t>
            </a:r>
            <a:r>
              <a:rPr lang="en-US" altLang="zh-CN" dirty="0">
                <a:ea typeface="宋体" charset="-122"/>
              </a:rPr>
              <a:t> h=2):radius(r),height(h){}</a:t>
            </a:r>
          </a:p>
          <a:p>
            <a:r>
              <a:rPr lang="en-US" altLang="zh-CN" dirty="0">
                <a:ea typeface="宋体" charset="-122"/>
              </a:rPr>
              <a:t>	void </a:t>
            </a:r>
            <a:r>
              <a:rPr lang="en-US" altLang="zh-CN" dirty="0" err="1">
                <a:ea typeface="宋体" charset="-122"/>
              </a:rPr>
              <a:t>setRadius</a:t>
            </a:r>
            <a:r>
              <a:rPr lang="en-US" altLang="zh-CN" dirty="0">
                <a:ea typeface="宋体" charset="-122"/>
              </a:rPr>
              <a:t>(double r){radius=r;}</a:t>
            </a:r>
          </a:p>
          <a:p>
            <a:r>
              <a:rPr lang="en-US" altLang="zh-CN" dirty="0">
                <a:ea typeface="宋体" charset="-122"/>
              </a:rPr>
              <a:t>	void </a:t>
            </a:r>
            <a:r>
              <a:rPr lang="en-US" altLang="zh-CN" dirty="0" err="1">
                <a:ea typeface="宋体" charset="-122"/>
              </a:rPr>
              <a:t>setHeight</a:t>
            </a:r>
            <a:r>
              <a:rPr lang="en-US" altLang="zh-CN" dirty="0">
                <a:ea typeface="宋体" charset="-122"/>
              </a:rPr>
              <a:t>(double h){height=h;}</a:t>
            </a:r>
          </a:p>
          <a:p>
            <a:r>
              <a:rPr lang="en-US" altLang="zh-CN" dirty="0">
                <a:ea typeface="宋体" charset="-122"/>
              </a:rPr>
              <a:t>	void display()</a:t>
            </a:r>
          </a:p>
          <a:p>
            <a:r>
              <a:rPr lang="en-US" altLang="zh-CN" dirty="0">
                <a:ea typeface="宋体" charset="-122"/>
              </a:rPr>
              <a:t>	{	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&lt;&lt;"radius="&lt;&lt;radius&lt;&lt;",height="&lt;&lt;height&lt;&lt;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r>
              <a:rPr lang="en-US" altLang="zh-CN" dirty="0">
                <a:ea typeface="宋体" charset="-122"/>
              </a:rPr>
              <a:t>	double getRadius(){return radius;}</a:t>
            </a:r>
          </a:p>
          <a:p>
            <a:r>
              <a:rPr lang="en-US" altLang="zh-CN" dirty="0">
                <a:ea typeface="宋体" charset="-122"/>
              </a:rPr>
              <a:t>	double </a:t>
            </a:r>
            <a:r>
              <a:rPr lang="en-US" altLang="zh-CN" dirty="0" err="1">
                <a:ea typeface="宋体" charset="-122"/>
              </a:rPr>
              <a:t>getHeight</a:t>
            </a:r>
            <a:r>
              <a:rPr lang="en-US" altLang="zh-CN" dirty="0">
                <a:ea typeface="宋体" charset="-122"/>
              </a:rPr>
              <a:t>(){return height;}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A</a:t>
            </a:r>
          </a:p>
          <a:p>
            <a:r>
              <a:rPr lang="en-US" altLang="zh-CN" dirty="0">
                <a:ea typeface="宋体" charset="-122"/>
              </a:rPr>
              <a:t>{	public:</a:t>
            </a:r>
          </a:p>
          <a:p>
            <a:r>
              <a:rPr lang="en-US" altLang="zh-CN" dirty="0">
                <a:ea typeface="宋体" charset="-122"/>
              </a:rPr>
              <a:t>	A(){}</a:t>
            </a:r>
          </a:p>
          <a:p>
            <a:r>
              <a:rPr lang="en-US" altLang="zh-CN" dirty="0">
                <a:ea typeface="宋体" charset="-122"/>
              </a:rPr>
              <a:t>	void </a:t>
            </a:r>
            <a:r>
              <a:rPr lang="en-US" altLang="zh-CN" dirty="0" err="1">
                <a:ea typeface="宋体" charset="-122"/>
              </a:rPr>
              <a:t>changeCylinder</a:t>
            </a:r>
            <a:r>
              <a:rPr lang="en-US" altLang="zh-CN" dirty="0">
                <a:ea typeface="宋体" charset="-122"/>
              </a:rPr>
              <a:t>(Cylinder &amp;</a:t>
            </a:r>
            <a:r>
              <a:rPr lang="en-US" altLang="zh-CN" dirty="0" err="1">
                <a:ea typeface="宋体" charset="-122"/>
              </a:rPr>
              <a:t>c,double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r,double</a:t>
            </a:r>
            <a:r>
              <a:rPr lang="en-US" altLang="zh-CN" dirty="0">
                <a:ea typeface="宋体" charset="-122"/>
              </a:rPr>
              <a:t> h){</a:t>
            </a:r>
          </a:p>
          <a:p>
            <a:r>
              <a:rPr lang="en-US" altLang="zh-CN" dirty="0">
                <a:ea typeface="宋体" charset="-122"/>
              </a:rPr>
              <a:t>	    </a:t>
            </a:r>
            <a:r>
              <a:rPr lang="en-US" altLang="zh-CN" dirty="0" err="1">
                <a:ea typeface="宋体" charset="-122"/>
              </a:rPr>
              <a:t>c.setHeight</a:t>
            </a:r>
            <a:r>
              <a:rPr lang="en-US" altLang="zh-CN" dirty="0">
                <a:ea typeface="宋体" charset="-122"/>
              </a:rPr>
              <a:t>(h);</a:t>
            </a:r>
          </a:p>
          <a:p>
            <a:r>
              <a:rPr lang="en-US" altLang="zh-CN" dirty="0">
                <a:ea typeface="宋体" charset="-122"/>
              </a:rPr>
              <a:t>	    </a:t>
            </a:r>
            <a:r>
              <a:rPr lang="en-US" altLang="zh-CN" dirty="0" err="1">
                <a:ea typeface="宋体" charset="-122"/>
              </a:rPr>
              <a:t>c.setRadius</a:t>
            </a:r>
            <a:r>
              <a:rPr lang="en-US" altLang="zh-CN" dirty="0">
                <a:ea typeface="宋体" charset="-122"/>
              </a:rPr>
              <a:t>(r);</a:t>
            </a:r>
          </a:p>
          <a:p>
            <a:r>
              <a:rPr lang="en-US" altLang="zh-CN" dirty="0">
                <a:ea typeface="宋体" charset="-122"/>
              </a:rPr>
              <a:t>	}</a:t>
            </a:r>
          </a:p>
          <a:p>
            <a:r>
              <a:rPr lang="en-US" altLang="zh-CN" dirty="0">
                <a:ea typeface="宋体" charset="-122"/>
              </a:rPr>
              <a:t>	void display(Cylinder &amp;c){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c.getHeight</a:t>
            </a:r>
            <a:r>
              <a:rPr lang="en-US" altLang="zh-CN" dirty="0">
                <a:ea typeface="宋体" charset="-122"/>
              </a:rPr>
              <a:t>()&lt;&lt;" "&lt;&lt;</a:t>
            </a:r>
            <a:r>
              <a:rPr lang="en-US" altLang="zh-CN" dirty="0" err="1">
                <a:ea typeface="宋体" charset="-122"/>
              </a:rPr>
              <a:t>c.getRadius</a:t>
            </a:r>
            <a:r>
              <a:rPr lang="en-US" altLang="zh-CN" dirty="0">
                <a:ea typeface="宋体" charset="-122"/>
              </a:rPr>
              <a:t>()&lt;&lt;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int main()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Cylinder c(1,2);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c.display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c.setHeight</a:t>
            </a:r>
            <a:r>
              <a:rPr lang="en-US" altLang="zh-CN" dirty="0">
                <a:ea typeface="宋体" charset="-122"/>
              </a:rPr>
              <a:t>(10);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c.setRadius</a:t>
            </a:r>
            <a:r>
              <a:rPr lang="en-US" altLang="zh-CN" dirty="0">
                <a:ea typeface="宋体" charset="-122"/>
              </a:rPr>
              <a:t>(8);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c.display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	A </a:t>
            </a:r>
            <a:r>
              <a:rPr lang="en-US" altLang="zh-CN" dirty="0" err="1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a.changeCylinder</a:t>
            </a:r>
            <a:r>
              <a:rPr lang="en-US" altLang="zh-CN" dirty="0">
                <a:ea typeface="宋体" charset="-122"/>
              </a:rPr>
              <a:t>(c,100,200);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a.display</a:t>
            </a:r>
            <a:r>
              <a:rPr lang="en-US" altLang="zh-CN" dirty="0">
                <a:ea typeface="宋体" charset="-122"/>
              </a:rPr>
              <a:t>(c);</a:t>
            </a:r>
          </a:p>
          <a:p>
            <a:r>
              <a:rPr lang="en-US" altLang="zh-CN" dirty="0">
                <a:ea typeface="宋体" charset="-122"/>
              </a:rPr>
              <a:t>	return 1;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///////////////////////////////////////</a:t>
            </a:r>
          </a:p>
          <a:p>
            <a:r>
              <a:rPr lang="en-US" altLang="zh-CN" dirty="0">
                <a:ea typeface="宋体" charset="-122"/>
              </a:rPr>
              <a:t>//////////////////////////////////////</a:t>
            </a:r>
          </a:p>
          <a:p>
            <a:r>
              <a:rPr lang="zh-CN" altLang="en-US" dirty="0">
                <a:ea typeface="宋体" charset="-122"/>
              </a:rPr>
              <a:t>另一个例子：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</a:t>
            </a:r>
            <a:r>
              <a:rPr lang="en-US" altLang="zh-CN" dirty="0" err="1">
                <a:ea typeface="宋体" charset="-122"/>
              </a:rPr>
              <a:t>iostream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Date;                 </a:t>
            </a:r>
          </a:p>
          <a:p>
            <a:r>
              <a:rPr lang="en-US" altLang="zh-CN" dirty="0">
                <a:ea typeface="宋体" charset="-122"/>
              </a:rPr>
              <a:t>class Time  {</a:t>
            </a:r>
          </a:p>
          <a:p>
            <a:r>
              <a:rPr lang="en-US" altLang="zh-CN" dirty="0">
                <a:ea typeface="宋体" charset="-122"/>
              </a:rPr>
              <a:t>  public:</a:t>
            </a:r>
          </a:p>
          <a:p>
            <a:r>
              <a:rPr lang="en-US" altLang="zh-CN" dirty="0">
                <a:ea typeface="宋体" charset="-122"/>
              </a:rPr>
              <a:t>       void display(Date &amp;t) ; </a:t>
            </a:r>
          </a:p>
          <a:p>
            <a:r>
              <a:rPr lang="en-US" altLang="zh-CN" dirty="0">
                <a:ea typeface="宋体" charset="-122"/>
              </a:rPr>
              <a:t>       void </a:t>
            </a:r>
            <a:r>
              <a:rPr lang="en-US" altLang="zh-CN" dirty="0" err="1">
                <a:ea typeface="宋体" charset="-122"/>
              </a:rPr>
              <a:t>setDate</a:t>
            </a:r>
            <a:r>
              <a:rPr lang="en-US" altLang="zh-CN" dirty="0">
                <a:ea typeface="宋体" charset="-122"/>
              </a:rPr>
              <a:t>(Date &amp;</a:t>
            </a:r>
            <a:r>
              <a:rPr lang="en-US" altLang="zh-CN" dirty="0" err="1">
                <a:ea typeface="宋体" charset="-122"/>
              </a:rPr>
              <a:t>t,int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y,int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m,int</a:t>
            </a:r>
            <a:r>
              <a:rPr lang="en-US" altLang="zh-CN" dirty="0">
                <a:ea typeface="宋体" charset="-122"/>
              </a:rPr>
              <a:t> d);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class Date  {                             </a:t>
            </a:r>
          </a:p>
          <a:p>
            <a:r>
              <a:rPr lang="en-US" altLang="zh-CN" dirty="0">
                <a:ea typeface="宋体" charset="-122"/>
              </a:rPr>
              <a:t>    int </a:t>
            </a:r>
            <a:r>
              <a:rPr lang="en-US" altLang="zh-CN" dirty="0" err="1">
                <a:ea typeface="宋体" charset="-122"/>
              </a:rPr>
              <a:t>year,month,day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 Date(int </a:t>
            </a:r>
            <a:r>
              <a:rPr lang="en-US" altLang="zh-CN" dirty="0" err="1">
                <a:ea typeface="宋体" charset="-122"/>
              </a:rPr>
              <a:t>y,int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m,int</a:t>
            </a:r>
            <a:r>
              <a:rPr lang="en-US" altLang="zh-CN" dirty="0">
                <a:ea typeface="宋体" charset="-122"/>
              </a:rPr>
              <a:t> d):year(y),month(m),day(d){}</a:t>
            </a:r>
          </a:p>
          <a:p>
            <a:r>
              <a:rPr lang="en-US" altLang="zh-CN" dirty="0">
                <a:ea typeface="宋体" charset="-122"/>
              </a:rPr>
              <a:t>    friend class Time;	        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void Time::display(Date &amp;t)</a:t>
            </a:r>
          </a:p>
          <a:p>
            <a:r>
              <a:rPr lang="en-US" altLang="zh-CN" dirty="0">
                <a:ea typeface="宋体" charset="-122"/>
              </a:rPr>
              <a:t>{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t.year</a:t>
            </a:r>
            <a:r>
              <a:rPr lang="en-US" altLang="zh-CN" dirty="0">
                <a:ea typeface="宋体" charset="-122"/>
              </a:rPr>
              <a:t>&lt;&lt;"/"&lt;&lt;</a:t>
            </a:r>
            <a:r>
              <a:rPr lang="en-US" altLang="zh-CN" dirty="0" err="1">
                <a:ea typeface="宋体" charset="-122"/>
              </a:rPr>
              <a:t>t.month</a:t>
            </a:r>
            <a:r>
              <a:rPr lang="en-US" altLang="zh-CN" dirty="0">
                <a:ea typeface="宋体" charset="-122"/>
              </a:rPr>
              <a:t>&lt;&lt;"/"&lt;&lt;</a:t>
            </a:r>
            <a:r>
              <a:rPr lang="en-US" altLang="zh-CN" dirty="0" err="1">
                <a:ea typeface="宋体" charset="-122"/>
              </a:rPr>
              <a:t>t.day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void Time::</a:t>
            </a:r>
            <a:r>
              <a:rPr lang="en-US" altLang="zh-CN" dirty="0" err="1">
                <a:ea typeface="宋体" charset="-122"/>
              </a:rPr>
              <a:t>setDate</a:t>
            </a:r>
            <a:r>
              <a:rPr lang="en-US" altLang="zh-CN" dirty="0">
                <a:ea typeface="宋体" charset="-122"/>
              </a:rPr>
              <a:t>(Date &amp;</a:t>
            </a:r>
            <a:r>
              <a:rPr lang="en-US" altLang="zh-CN" dirty="0" err="1">
                <a:ea typeface="宋体" charset="-122"/>
              </a:rPr>
              <a:t>t,int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y,int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m,int</a:t>
            </a:r>
            <a:r>
              <a:rPr lang="en-US" altLang="zh-CN" dirty="0">
                <a:ea typeface="宋体" charset="-122"/>
              </a:rPr>
              <a:t> d)</a:t>
            </a:r>
          </a:p>
          <a:p>
            <a:r>
              <a:rPr lang="en-US" altLang="zh-CN" dirty="0">
                <a:ea typeface="宋体" charset="-122"/>
              </a:rPr>
              <a:t>{ </a:t>
            </a:r>
            <a:r>
              <a:rPr lang="en-US" altLang="zh-CN" dirty="0" err="1">
                <a:ea typeface="宋体" charset="-122"/>
              </a:rPr>
              <a:t>t.year</a:t>
            </a:r>
            <a:r>
              <a:rPr lang="en-US" altLang="zh-CN" dirty="0">
                <a:ea typeface="宋体" charset="-122"/>
              </a:rPr>
              <a:t>=</a:t>
            </a:r>
            <a:r>
              <a:rPr lang="en-US" altLang="zh-CN" dirty="0" err="1">
                <a:ea typeface="宋体" charset="-122"/>
              </a:rPr>
              <a:t>y;t.month</a:t>
            </a:r>
            <a:r>
              <a:rPr lang="en-US" altLang="zh-CN" dirty="0">
                <a:ea typeface="宋体" charset="-122"/>
              </a:rPr>
              <a:t>=</a:t>
            </a:r>
            <a:r>
              <a:rPr lang="en-US" altLang="zh-CN" dirty="0" err="1">
                <a:ea typeface="宋体" charset="-122"/>
              </a:rPr>
              <a:t>m;t.day</a:t>
            </a:r>
            <a:r>
              <a:rPr lang="en-US" altLang="zh-CN" dirty="0">
                <a:ea typeface="宋体" charset="-122"/>
              </a:rPr>
              <a:t>=d;}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Date d(2016,4,12);</a:t>
            </a:r>
          </a:p>
          <a:p>
            <a:r>
              <a:rPr lang="en-US" altLang="zh-CN" dirty="0">
                <a:ea typeface="宋体" charset="-122"/>
              </a:rPr>
              <a:t>  	Time t;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t.display</a:t>
            </a:r>
            <a:r>
              <a:rPr lang="en-US" altLang="zh-CN" dirty="0">
                <a:ea typeface="宋体" charset="-122"/>
              </a:rPr>
              <a:t>(d);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t.setDate</a:t>
            </a:r>
            <a:r>
              <a:rPr lang="en-US" altLang="zh-CN" dirty="0">
                <a:ea typeface="宋体" charset="-122"/>
              </a:rPr>
              <a:t>(d,2018,12,12);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t.display</a:t>
            </a:r>
            <a:r>
              <a:rPr lang="en-US" altLang="zh-CN" dirty="0">
                <a:ea typeface="宋体" charset="-122"/>
              </a:rPr>
              <a:t>(d);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return 1;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//////////////////////////////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</a:t>
            </a:r>
            <a:r>
              <a:rPr lang="en-US" altLang="zh-CN" dirty="0" err="1">
                <a:ea typeface="宋体" charset="-122"/>
              </a:rPr>
              <a:t>iostream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Date;                 </a:t>
            </a:r>
          </a:p>
          <a:p>
            <a:r>
              <a:rPr lang="en-US" altLang="zh-CN" dirty="0">
                <a:ea typeface="宋体" charset="-122"/>
              </a:rPr>
              <a:t>class Time  {</a:t>
            </a:r>
          </a:p>
          <a:p>
            <a:r>
              <a:rPr lang="en-US" altLang="zh-CN" dirty="0">
                <a:ea typeface="宋体" charset="-122"/>
              </a:rPr>
              <a:t>   int </a:t>
            </a:r>
            <a:r>
              <a:rPr lang="en-US" altLang="zh-CN" dirty="0" err="1">
                <a:ea typeface="宋体" charset="-122"/>
              </a:rPr>
              <a:t>hour,minute,second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Time(int </a:t>
            </a:r>
            <a:r>
              <a:rPr lang="en-US" altLang="zh-CN" dirty="0" err="1">
                <a:ea typeface="宋体" charset="-122"/>
              </a:rPr>
              <a:t>h,int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m,int</a:t>
            </a:r>
            <a:r>
              <a:rPr lang="en-US" altLang="zh-CN" dirty="0">
                <a:ea typeface="宋体" charset="-122"/>
              </a:rPr>
              <a:t> s):hour(h),minute(m),second(s){}</a:t>
            </a:r>
          </a:p>
          <a:p>
            <a:r>
              <a:rPr lang="en-US" altLang="zh-CN" dirty="0">
                <a:ea typeface="宋体" charset="-122"/>
              </a:rPr>
              <a:t>   friend class Date;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class Date  {                             </a:t>
            </a:r>
          </a:p>
          <a:p>
            <a:r>
              <a:rPr lang="en-US" altLang="zh-CN" dirty="0">
                <a:ea typeface="宋体" charset="-122"/>
              </a:rPr>
              <a:t>   int </a:t>
            </a:r>
            <a:r>
              <a:rPr lang="en-US" altLang="zh-CN" dirty="0" err="1">
                <a:ea typeface="宋体" charset="-122"/>
              </a:rPr>
              <a:t>year,month,day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Time t;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Date(int </a:t>
            </a:r>
            <a:r>
              <a:rPr lang="en-US" altLang="zh-CN" dirty="0" err="1">
                <a:ea typeface="宋体" charset="-122"/>
              </a:rPr>
              <a:t>y,int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m,int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d,Time</a:t>
            </a:r>
            <a:r>
              <a:rPr lang="en-US" altLang="zh-CN" dirty="0">
                <a:ea typeface="宋体" charset="-122"/>
              </a:rPr>
              <a:t> t1):year(y),month(m),day(d),t(t1){}</a:t>
            </a:r>
          </a:p>
          <a:p>
            <a:r>
              <a:rPr lang="en-US" altLang="zh-CN" dirty="0">
                <a:ea typeface="宋体" charset="-122"/>
              </a:rPr>
              <a:t>   void print()</a:t>
            </a:r>
          </a:p>
          <a:p>
            <a:r>
              <a:rPr lang="en-US" altLang="zh-CN" dirty="0">
                <a:ea typeface="宋体" charset="-122"/>
              </a:rPr>
              <a:t>  {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&lt;&lt;year&lt;&lt;"/"&lt;&lt;month&lt;&lt;"/"&lt;&lt;day&lt;&lt;</a:t>
            </a:r>
            <a:r>
              <a:rPr lang="en-US" altLang="zh-CN" dirty="0" err="1">
                <a:ea typeface="宋体" charset="-122"/>
              </a:rPr>
              <a:t>t.hour</a:t>
            </a:r>
            <a:r>
              <a:rPr lang="en-US" altLang="zh-CN" dirty="0">
                <a:ea typeface="宋体" charset="-122"/>
              </a:rPr>
              <a:t>&lt;&lt;":"&lt;&lt;</a:t>
            </a:r>
            <a:r>
              <a:rPr lang="en-US" altLang="zh-CN" dirty="0" err="1">
                <a:ea typeface="宋体" charset="-122"/>
              </a:rPr>
              <a:t>t.minute</a:t>
            </a:r>
            <a:r>
              <a:rPr lang="en-US" altLang="zh-CN" dirty="0">
                <a:ea typeface="宋体" charset="-122"/>
              </a:rPr>
              <a:t>&lt;&lt;":"&lt;&lt;</a:t>
            </a:r>
            <a:r>
              <a:rPr lang="en-US" altLang="zh-CN" dirty="0" err="1">
                <a:ea typeface="宋体" charset="-122"/>
              </a:rPr>
              <a:t>t.second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r>
              <a:rPr lang="en-US" altLang="zh-CN" dirty="0">
                <a:ea typeface="宋体" charset="-122"/>
              </a:rPr>
              <a:t>		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Time t(12,12,12);</a:t>
            </a:r>
          </a:p>
          <a:p>
            <a:r>
              <a:rPr lang="en-US" altLang="zh-CN" dirty="0">
                <a:ea typeface="宋体" charset="-122"/>
              </a:rPr>
              <a:t>	Date d(2016,4,12,t);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d.print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return 1;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zh-CN" altLang="en-US" dirty="0">
              <a:ea typeface="宋体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完整的程序：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CN" dirty="0">
                <a:ea typeface="宋体" charset="-122"/>
              </a:rPr>
              <a:t>#include&lt;iostream&gt;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Sample{</a:t>
            </a:r>
          </a:p>
          <a:p>
            <a:r>
              <a:rPr lang="en-US" altLang="zh-CN" dirty="0">
                <a:ea typeface="宋体" charset="-122"/>
              </a:rPr>
              <a:t>  int n;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Sample(){}</a:t>
            </a:r>
          </a:p>
          <a:p>
            <a:r>
              <a:rPr lang="en-US" altLang="zh-CN" dirty="0">
                <a:ea typeface="宋体" charset="-122"/>
              </a:rPr>
              <a:t>  Sample(int m){n=m;}</a:t>
            </a:r>
          </a:p>
          <a:p>
            <a:r>
              <a:rPr lang="en-US" altLang="zh-CN" dirty="0">
                <a:ea typeface="宋体" charset="-122"/>
              </a:rPr>
              <a:t>  friend Sample Square(Sample s);</a:t>
            </a:r>
          </a:p>
          <a:p>
            <a:r>
              <a:rPr lang="en-US" altLang="zh-CN" dirty="0">
                <a:ea typeface="宋体" charset="-122"/>
              </a:rPr>
              <a:t>  void print(){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&lt;&lt;n&lt;&lt;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Sample Square(Sample s){</a:t>
            </a:r>
          </a:p>
          <a:p>
            <a:r>
              <a:rPr lang="en-US" altLang="zh-CN" dirty="0">
                <a:ea typeface="宋体" charset="-122"/>
              </a:rPr>
              <a:t>    Sample s1;</a:t>
            </a:r>
          </a:p>
          <a:p>
            <a:r>
              <a:rPr lang="en-US" altLang="zh-CN" dirty="0">
                <a:ea typeface="宋体" charset="-122"/>
              </a:rPr>
              <a:t>    s1.n=</a:t>
            </a:r>
            <a:r>
              <a:rPr lang="en-US" altLang="zh-CN" dirty="0" err="1">
                <a:ea typeface="宋体" charset="-122"/>
              </a:rPr>
              <a:t>s.n</a:t>
            </a:r>
            <a:r>
              <a:rPr lang="en-US" altLang="zh-CN" dirty="0">
                <a:ea typeface="宋体" charset="-122"/>
              </a:rPr>
              <a:t>*</a:t>
            </a:r>
            <a:r>
              <a:rPr lang="en-US" altLang="zh-CN" dirty="0" err="1">
                <a:ea typeface="宋体" charset="-122"/>
              </a:rPr>
              <a:t>s.n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return s1;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r>
              <a:rPr lang="en-US" altLang="zh-CN" dirty="0">
                <a:ea typeface="宋体" charset="-122"/>
              </a:rPr>
              <a:t>int main(){</a:t>
            </a:r>
          </a:p>
          <a:p>
            <a:r>
              <a:rPr lang="en-US" altLang="zh-CN" dirty="0">
                <a:ea typeface="宋体" charset="-122"/>
              </a:rPr>
              <a:t>  Sample a(10);</a:t>
            </a:r>
          </a:p>
          <a:p>
            <a:r>
              <a:rPr lang="en-US" altLang="zh-CN" dirty="0">
                <a:ea typeface="宋体" charset="-122"/>
              </a:rPr>
              <a:t>  a=Square(a);</a:t>
            </a: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 err="1">
                <a:ea typeface="宋体" charset="-122"/>
              </a:rPr>
              <a:t>a.print</a:t>
            </a:r>
            <a:r>
              <a:rPr lang="en-US" altLang="zh-CN" dirty="0">
                <a:ea typeface="宋体" charset="-122"/>
              </a:rPr>
              <a:t>();</a:t>
            </a:r>
          </a:p>
          <a:p>
            <a:r>
              <a:rPr lang="en-US" altLang="zh-CN" dirty="0">
                <a:ea typeface="宋体" charset="-122"/>
              </a:rPr>
              <a:t>  return 0;</a:t>
            </a:r>
          </a:p>
          <a:p>
            <a:r>
              <a:rPr lang="en-US" altLang="zh-CN" dirty="0">
                <a:ea typeface="宋体" charset="-122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176174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测试数据：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1 1 2</a:t>
            </a:r>
          </a:p>
          <a:p>
            <a:r>
              <a:rPr lang="en-US" altLang="zh-CN" dirty="0"/>
              <a:t>2 2 3</a:t>
            </a:r>
          </a:p>
          <a:p>
            <a:r>
              <a:rPr lang="en-US" altLang="zh-CN" dirty="0"/>
              <a:t>1 1 1 </a:t>
            </a:r>
          </a:p>
          <a:p>
            <a:r>
              <a:rPr lang="en-US" altLang="zh-CN" dirty="0"/>
              <a:t>5 5 1</a:t>
            </a:r>
          </a:p>
          <a:p>
            <a:endParaRPr lang="en-US" altLang="zh-CN" dirty="0"/>
          </a:p>
          <a:p>
            <a:r>
              <a:rPr lang="en-US" altLang="zh-CN" dirty="0"/>
              <a:t>/////////////////</a:t>
            </a:r>
          </a:p>
          <a:p>
            <a:endParaRPr lang="en-US" altLang="zh-CN" dirty="0"/>
          </a:p>
          <a:p>
            <a:r>
              <a:rPr lang="zh-CN" altLang="en-US" dirty="0"/>
              <a:t>完整的程序：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y;</a:t>
            </a:r>
          </a:p>
          <a:p>
            <a:r>
              <a:rPr lang="en-US" altLang="zh-CN" dirty="0"/>
              <a:t>   public:</a:t>
            </a:r>
          </a:p>
          <a:p>
            <a:r>
              <a:rPr lang="en-US" altLang="zh-CN" dirty="0"/>
              <a:t>     Point(</a:t>
            </a:r>
            <a:r>
              <a:rPr lang="en-US" altLang="zh-CN" dirty="0" err="1"/>
              <a:t>int</a:t>
            </a:r>
            <a:r>
              <a:rPr lang="en-US" altLang="zh-CN" dirty="0"/>
              <a:t> x1=0,int y1=0):x(x1),y(y1){}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Circle{</a:t>
            </a:r>
          </a:p>
          <a:p>
            <a:r>
              <a:rPr lang="en-US" altLang="zh-CN" dirty="0"/>
              <a:t>     Point p;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r;</a:t>
            </a:r>
          </a:p>
          <a:p>
            <a:r>
              <a:rPr lang="en-US" altLang="zh-CN" dirty="0"/>
              <a:t>   public:</a:t>
            </a:r>
          </a:p>
          <a:p>
            <a:r>
              <a:rPr lang="en-US" altLang="zh-CN" dirty="0"/>
              <a:t>     Circle(</a:t>
            </a:r>
            <a:r>
              <a:rPr lang="en-US" altLang="zh-CN" dirty="0" err="1"/>
              <a:t>int</a:t>
            </a:r>
            <a:r>
              <a:rPr lang="en-US" altLang="zh-CN" dirty="0"/>
              <a:t> x1,int y1,int r1):p(x1,y1),r(r1){}</a:t>
            </a:r>
          </a:p>
          <a:p>
            <a:r>
              <a:rPr lang="en-US" altLang="zh-CN" dirty="0"/>
              <a:t>     friend void judge(Circle&amp; c1,Circle&amp; c2);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void judge(Circle&amp; c1,Circle&amp; c2){</a:t>
            </a:r>
          </a:p>
          <a:p>
            <a:r>
              <a:rPr lang="en-US" altLang="zh-CN" dirty="0"/>
              <a:t>    double r=</a:t>
            </a:r>
            <a:r>
              <a:rPr lang="en-US" altLang="zh-CN" dirty="0" err="1"/>
              <a:t>sqrt</a:t>
            </a:r>
            <a:r>
              <a:rPr lang="en-US" altLang="zh-CN" dirty="0"/>
              <a:t>(</a:t>
            </a:r>
            <a:r>
              <a:rPr lang="en-US" altLang="zh-CN" dirty="0" err="1"/>
              <a:t>pow</a:t>
            </a:r>
            <a:r>
              <a:rPr lang="en-US" altLang="zh-CN" dirty="0"/>
              <a:t>((c1.p.getX()-c2.p.getX()),2)+</a:t>
            </a:r>
            <a:r>
              <a:rPr lang="en-US" altLang="zh-CN" dirty="0" err="1"/>
              <a:t>pow</a:t>
            </a:r>
            <a:r>
              <a:rPr lang="en-US" altLang="zh-CN" dirty="0"/>
              <a:t>((c1.p.getY()-c2.p.getY()),2));</a:t>
            </a:r>
          </a:p>
          <a:p>
            <a:r>
              <a:rPr lang="en-US" altLang="zh-CN" dirty="0"/>
              <a:t>    if(r&gt;c1.r+c2.r)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&lt;&lt;"not intersect"&lt;&lt;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&lt;&lt;"intersect"&lt;&lt;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t,x,y,r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</a:t>
            </a:r>
          </a:p>
          <a:p>
            <a:r>
              <a:rPr lang="en-US" altLang="zh-CN" dirty="0"/>
              <a:t>  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&gt;&gt;x&gt;&gt;y&gt;&gt;r;</a:t>
            </a:r>
          </a:p>
          <a:p>
            <a:r>
              <a:rPr lang="en-US" altLang="zh-CN" dirty="0"/>
              <a:t>      Circle c1(</a:t>
            </a:r>
            <a:r>
              <a:rPr lang="en-US" altLang="zh-CN" dirty="0" err="1"/>
              <a:t>x,y,r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&gt;&gt;x&gt;&gt;y&gt;&gt;r;</a:t>
            </a:r>
          </a:p>
          <a:p>
            <a:r>
              <a:rPr lang="en-US" altLang="zh-CN" dirty="0"/>
              <a:t>      Circle c2(</a:t>
            </a:r>
            <a:r>
              <a:rPr lang="en-US" altLang="zh-CN" dirty="0" err="1"/>
              <a:t>x,y,r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judge(c1,c2);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/>
              <a:t>完整的程序：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Circle;</a:t>
            </a:r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  int x;</a:t>
            </a:r>
          </a:p>
          <a:p>
            <a:r>
              <a:rPr lang="en-US" altLang="zh-CN" dirty="0"/>
              <a:t>     int y;</a:t>
            </a:r>
          </a:p>
          <a:p>
            <a:r>
              <a:rPr lang="en-US" altLang="zh-CN" dirty="0"/>
              <a:t>   public:</a:t>
            </a:r>
          </a:p>
          <a:p>
            <a:r>
              <a:rPr lang="en-US" altLang="zh-CN" dirty="0"/>
              <a:t>     Point(int x1=0,int y1=0):x(x1),y(y1){}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   friend void judge(Circle&amp; c1,Circle&amp; c2);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Circle{</a:t>
            </a:r>
          </a:p>
          <a:p>
            <a:r>
              <a:rPr lang="en-US" altLang="zh-CN" dirty="0"/>
              <a:t>     Point p;</a:t>
            </a:r>
          </a:p>
          <a:p>
            <a:r>
              <a:rPr lang="en-US" altLang="zh-CN" dirty="0"/>
              <a:t>     int r;</a:t>
            </a:r>
          </a:p>
          <a:p>
            <a:r>
              <a:rPr lang="en-US" altLang="zh-CN" dirty="0"/>
              <a:t>   public:</a:t>
            </a:r>
          </a:p>
          <a:p>
            <a:r>
              <a:rPr lang="en-US" altLang="zh-CN" dirty="0"/>
              <a:t>     Circle(int x1,int y1,int r1):p(x1,y1),r(r1){}</a:t>
            </a:r>
          </a:p>
          <a:p>
            <a:r>
              <a:rPr lang="en-US" altLang="zh-CN" dirty="0"/>
              <a:t>     friend void judge(Circle&amp; c1,Circle&amp; c2);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void judge(Circle&amp; c1,Circle&amp; c2){</a:t>
            </a:r>
          </a:p>
          <a:p>
            <a:r>
              <a:rPr lang="en-US" altLang="zh-CN" dirty="0"/>
              <a:t>    double r=sqrt(pow((c1.p.x-c2.p.x),2)+pow((c1.p.y-c2.p.y),2));</a:t>
            </a:r>
          </a:p>
          <a:p>
            <a:r>
              <a:rPr lang="en-US" altLang="zh-CN" dirty="0"/>
              <a:t>    if(r&gt;c1.r+c2.r)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&lt;&lt;"not intersect"&lt;&lt;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&lt;&lt;"intersect"&lt;&lt;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int </a:t>
            </a:r>
            <a:r>
              <a:rPr lang="en-US" altLang="zh-CN" dirty="0" err="1"/>
              <a:t>t,x,y,r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</a:t>
            </a:r>
          </a:p>
          <a:p>
            <a:r>
              <a:rPr lang="en-US" altLang="zh-CN" dirty="0"/>
              <a:t>  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&gt;&gt;x&gt;&gt;y&gt;&gt;r;</a:t>
            </a:r>
          </a:p>
          <a:p>
            <a:r>
              <a:rPr lang="en-US" altLang="zh-CN" dirty="0"/>
              <a:t>      Circle c1(</a:t>
            </a:r>
            <a:r>
              <a:rPr lang="en-US" altLang="zh-CN" dirty="0" err="1"/>
              <a:t>x,y,r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&gt;&gt;x&gt;&gt;y&gt;&gt;r;</a:t>
            </a:r>
          </a:p>
          <a:p>
            <a:r>
              <a:rPr lang="en-US" altLang="zh-CN" dirty="0"/>
              <a:t>      Circle c2(</a:t>
            </a:r>
            <a:r>
              <a:rPr lang="en-US" altLang="zh-CN" dirty="0" err="1"/>
              <a:t>x,y,r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judge(c1,c2);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验证程序：注意：</a:t>
            </a:r>
            <a:r>
              <a:rPr lang="en-US" altLang="zh-CN" dirty="0"/>
              <a:t>this</a:t>
            </a:r>
            <a:r>
              <a:rPr lang="zh-CN" altLang="en-US" dirty="0"/>
              <a:t>只存在于类定义的函数里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A(){</a:t>
            </a:r>
            <a:r>
              <a:rPr lang="en-US" altLang="zh-CN" dirty="0" err="1"/>
              <a:t>cout</a:t>
            </a:r>
            <a:r>
              <a:rPr lang="en-US" altLang="zh-CN" dirty="0"/>
              <a:t>&lt;&lt;"constructor"&lt;&lt;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A* </a:t>
            </a:r>
            <a:r>
              <a:rPr lang="en-US" altLang="zh-CN" dirty="0" err="1"/>
              <a:t>getthis</a:t>
            </a:r>
            <a:r>
              <a:rPr lang="en-US" altLang="zh-CN" dirty="0"/>
              <a:t>(){return this;}</a:t>
            </a:r>
          </a:p>
          <a:p>
            <a:r>
              <a:rPr lang="en-US" altLang="zh-CN" dirty="0"/>
              <a:t>    ~A(){</a:t>
            </a:r>
            <a:r>
              <a:rPr lang="en-US" altLang="zh-CN" dirty="0" err="1"/>
              <a:t>cout</a:t>
            </a:r>
            <a:r>
              <a:rPr lang="en-US" altLang="zh-CN" dirty="0"/>
              <a:t>&lt;&lt;"destructor"&lt;&lt;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A </a:t>
            </a:r>
            <a:r>
              <a:rPr lang="en-US" altLang="zh-CN" dirty="0" err="1"/>
              <a:t>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&lt;&lt;&amp;a&lt;&lt;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a.getthis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   public:</a:t>
            </a:r>
          </a:p>
          <a:p>
            <a:r>
              <a:rPr lang="en-US" altLang="zh-CN" dirty="0"/>
              <a:t>       Cylinder(double r=1,double h=1):radius(r),height(h){</a:t>
            </a:r>
            <a:r>
              <a:rPr lang="en-US" altLang="zh-CN" dirty="0" err="1"/>
              <a:t>cout</a:t>
            </a:r>
            <a:r>
              <a:rPr lang="en-US" altLang="zh-CN" dirty="0"/>
              <a:t>&lt;&lt;"constructor"&lt;&lt;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  Cylinder(Cylinder&amp; c1):radius(c1.radius),height(c1.height){</a:t>
            </a:r>
            <a:r>
              <a:rPr lang="en-US" altLang="zh-CN" dirty="0" err="1"/>
              <a:t>cout</a:t>
            </a:r>
            <a:r>
              <a:rPr lang="en-US" altLang="zh-CN" dirty="0"/>
              <a:t>&lt;&lt;"copy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  double volume(){return 3.14*</a:t>
            </a:r>
            <a:r>
              <a:rPr lang="en-US" altLang="zh-CN" dirty="0" err="1"/>
              <a:t>pow</a:t>
            </a:r>
            <a:r>
              <a:rPr lang="en-US" altLang="zh-CN" dirty="0"/>
              <a:t>(radius,2)*height;}</a:t>
            </a:r>
          </a:p>
          <a:p>
            <a:r>
              <a:rPr lang="en-US" altLang="zh-CN" dirty="0"/>
              <a:t>       Cylinder compare(Cylinder &amp;c)</a:t>
            </a:r>
          </a:p>
          <a:p>
            <a:r>
              <a:rPr lang="en-US" altLang="zh-CN" dirty="0"/>
              <a:t>        { if(volume()&gt;</a:t>
            </a:r>
            <a:r>
              <a:rPr lang="en-US" altLang="zh-CN" dirty="0" err="1"/>
              <a:t>c.volume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	        return *this;</a:t>
            </a:r>
          </a:p>
          <a:p>
            <a:r>
              <a:rPr lang="en-US" altLang="zh-CN" dirty="0"/>
              <a:t>	       else</a:t>
            </a:r>
          </a:p>
          <a:p>
            <a:r>
              <a:rPr lang="en-US" altLang="zh-CN" dirty="0"/>
              <a:t>	        return c;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void print()</a:t>
            </a:r>
          </a:p>
          <a:p>
            <a:r>
              <a:rPr lang="en-US" altLang="zh-CN" dirty="0"/>
              <a:t>        { </a:t>
            </a:r>
            <a:r>
              <a:rPr lang="en-US" altLang="zh-CN" dirty="0" err="1"/>
              <a:t>cout</a:t>
            </a:r>
            <a:r>
              <a:rPr lang="en-US" altLang="zh-CN" dirty="0"/>
              <a:t>&lt;&lt;"radius:"&lt;&lt;radius&lt;&lt;" ,height"&lt;&lt;height&lt;&lt;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    double radius;</a:t>
            </a:r>
          </a:p>
          <a:p>
            <a:r>
              <a:rPr lang="en-US" altLang="zh-CN" dirty="0"/>
              <a:t>        double height;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Cylinder c1(2,3),c2(4,5),c3;</a:t>
            </a:r>
          </a:p>
          <a:p>
            <a:r>
              <a:rPr lang="en-US" altLang="zh-CN" dirty="0"/>
              <a:t>    c3=c1.compare(c2);</a:t>
            </a:r>
          </a:p>
          <a:p>
            <a:r>
              <a:rPr lang="en-US" altLang="zh-CN" dirty="0"/>
              <a:t>    c3.print();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sz="1200" dirty="0">
              <a:solidFill>
                <a:srgbClr val="0033CC"/>
              </a:solidFill>
              <a:latin typeface="Times New Roman"/>
              <a:cs typeface="Times New Roman"/>
            </a:endParaRPr>
          </a:p>
          <a:p>
            <a:r>
              <a:rPr lang="zh-CN" altLang="en-US" sz="1200" dirty="0" smtClean="0">
                <a:solidFill>
                  <a:srgbClr val="0033CC"/>
                </a:solidFill>
                <a:latin typeface="黑体"/>
              </a:rPr>
              <a:t>验证</a:t>
            </a:r>
            <a:r>
              <a:rPr lang="zh-CN" altLang="en-US" sz="1200" dirty="0">
                <a:solidFill>
                  <a:srgbClr val="0033CC"/>
                </a:solidFill>
                <a:latin typeface="黑体"/>
              </a:rPr>
              <a:t>小程序：</a:t>
            </a:r>
            <a:r>
              <a:rPr lang="en-US" altLang="zh-CN" sz="1200" dirty="0">
                <a:solidFill>
                  <a:srgbClr val="0033CC"/>
                </a:solidFill>
                <a:latin typeface="黑体"/>
              </a:rPr>
              <a:t>const</a:t>
            </a:r>
            <a:r>
              <a:rPr lang="zh-CN" altLang="en-US" sz="1200" dirty="0">
                <a:solidFill>
                  <a:srgbClr val="0033CC"/>
                </a:solidFill>
                <a:latin typeface="黑体"/>
              </a:rPr>
              <a:t>对象不能调用非</a:t>
            </a:r>
            <a:r>
              <a:rPr lang="en-US" altLang="zh-CN" sz="1200" dirty="0">
                <a:solidFill>
                  <a:srgbClr val="0033CC"/>
                </a:solidFill>
                <a:latin typeface="黑体"/>
              </a:rPr>
              <a:t>const</a:t>
            </a:r>
            <a:r>
              <a:rPr lang="zh-CN" altLang="en-US" sz="1200" dirty="0">
                <a:solidFill>
                  <a:srgbClr val="0033CC"/>
                </a:solidFill>
                <a:latin typeface="黑体"/>
              </a:rPr>
              <a:t>函数</a:t>
            </a:r>
            <a:endParaRPr lang="en-US" altLang="zh-CN" sz="1200" dirty="0">
              <a:solidFill>
                <a:srgbClr val="0033CC"/>
              </a:solidFill>
              <a:latin typeface="黑体"/>
            </a:endParaRP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 private: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r>
              <a:rPr lang="en-US" altLang="zh-CN" dirty="0"/>
              <a:t>  public:</a:t>
            </a:r>
          </a:p>
          <a:p>
            <a:r>
              <a:rPr lang="en-US" altLang="zh-CN" dirty="0"/>
              <a:t>    A(</a:t>
            </a:r>
            <a:r>
              <a:rPr lang="en-US" altLang="zh-CN" dirty="0" err="1"/>
              <a:t>int</a:t>
            </a:r>
            <a:r>
              <a:rPr lang="en-US" altLang="zh-CN" dirty="0"/>
              <a:t> x1=0):x(x1){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getX</a:t>
            </a:r>
            <a:r>
              <a:rPr lang="en-US" altLang="zh-CN" dirty="0"/>
              <a:t>()&lt;&lt;" A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A(const A&amp; a){</a:t>
            </a:r>
          </a:p>
          <a:p>
            <a:r>
              <a:rPr lang="en-US" altLang="zh-CN" dirty="0"/>
              <a:t>        x=</a:t>
            </a:r>
            <a:r>
              <a:rPr lang="en-US" altLang="zh-CN" dirty="0" err="1"/>
              <a:t>a.getX</a:t>
            </a:r>
            <a:r>
              <a:rPr lang="en-US" altLang="zh-CN" dirty="0"/>
              <a:t>(); //error</a:t>
            </a:r>
            <a:r>
              <a:rPr lang="zh-CN" altLang="en-US" dirty="0"/>
              <a:t>，</a:t>
            </a:r>
            <a:r>
              <a:rPr lang="en-US" altLang="zh-CN" dirty="0"/>
              <a:t>const</a:t>
            </a:r>
            <a:r>
              <a:rPr lang="zh-CN" altLang="en-US" dirty="0"/>
              <a:t>对象不能调用非</a:t>
            </a:r>
            <a:r>
              <a:rPr lang="en-US" altLang="zh-CN" dirty="0"/>
              <a:t>const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&lt;&lt;x&lt;&lt;" A copy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getX</a:t>
            </a:r>
            <a:r>
              <a:rPr lang="en-US" altLang="zh-CN" dirty="0"/>
              <a:t>()const {return x;}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getX</a:t>
            </a:r>
            <a:r>
              <a:rPr lang="en-US" altLang="zh-CN" dirty="0"/>
              <a:t>() {x++;return x;}</a:t>
            </a:r>
          </a:p>
          <a:p>
            <a:r>
              <a:rPr lang="en-US" altLang="zh-CN" dirty="0"/>
              <a:t>    ~A(){</a:t>
            </a:r>
            <a:r>
              <a:rPr lang="en-US" altLang="zh-CN" dirty="0" err="1"/>
              <a:t>cout</a:t>
            </a:r>
            <a:r>
              <a:rPr lang="en-US" altLang="zh-CN" dirty="0"/>
              <a:t>&lt;&lt;x&lt;&lt;",A </a:t>
            </a:r>
            <a:r>
              <a:rPr lang="en-US" altLang="zh-CN" dirty="0" err="1"/>
              <a:t>distructor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A </a:t>
            </a:r>
            <a:r>
              <a:rPr lang="en-US" altLang="zh-CN" dirty="0" err="1"/>
              <a:t>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A b(a);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pc="-5" dirty="0">
              <a:solidFill>
                <a:srgbClr val="0033CC"/>
              </a:solidFill>
              <a:latin typeface="黑体"/>
              <a:cs typeface="黑体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黑体"/>
              <a:cs typeface="黑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/>
              <a:t>第一个知识点是构造函数，构造函数是类的特殊成员函数，用于在声明类的对象时对其数据成员进行初始化。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、简单类和构造方法（点</a:t>
            </a:r>
            <a:r>
              <a:rPr lang="en-US" altLang="zh-CN" dirty="0"/>
              <a:t>Point</a:t>
            </a:r>
            <a:r>
              <a:rPr lang="zh-CN" altLang="en-US" dirty="0"/>
              <a:t>）（测试数据：</a:t>
            </a:r>
            <a:r>
              <a:rPr lang="en-US" altLang="zh-CN" dirty="0"/>
              <a:t>1 2 5 6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Point p1;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p1.set(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Point p2(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&lt;&lt;"x1="&lt;&lt;p1.getx()&lt;&lt;",y1="&lt;&lt;p1.gety()&lt;&lt;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&lt;&lt;"x2="&lt;&lt;p2.getx()&lt;&lt;",y2="&lt;&lt;p2.gety()&lt;&lt;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&lt;&lt;"distance="&lt;&lt;fixed&lt;&lt;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(2)&lt;&lt;p1.distance(p2)&lt;&lt;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4407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类中，各种成员的默认访问规则是</a:t>
            </a:r>
            <a:r>
              <a:rPr lang="en-US" altLang="zh-CN" dirty="0"/>
              <a:t>private</a:t>
            </a:r>
            <a:r>
              <a:rPr lang="zh-CN" altLang="en-US" dirty="0"/>
              <a:t>类型的，而在</a:t>
            </a:r>
            <a:r>
              <a:rPr lang="en-US" altLang="zh-CN" dirty="0"/>
              <a:t>struct</a:t>
            </a:r>
            <a:r>
              <a:rPr lang="zh-CN" altLang="en-US" dirty="0"/>
              <a:t>中，各种成员的默认访问规则是</a:t>
            </a:r>
            <a:r>
              <a:rPr lang="en-US" altLang="zh-CN" dirty="0"/>
              <a:t>public</a:t>
            </a:r>
            <a:r>
              <a:rPr lang="zh-CN" altLang="en-US" dirty="0"/>
              <a:t>类型的。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/>
              <a:t>第二个知识点，拷贝构造函数。这个函数可以用一个对象初始化另一个对象，即生成现有对象的拷贝。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、拷贝构造方法（测试数据：</a:t>
            </a:r>
            <a:r>
              <a:rPr lang="en-US" altLang="zh-CN" dirty="0"/>
              <a:t>1 4 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Point(const Point&amp; p):x(p.x+1),y(p.y+1){}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this-&gt;x=x;</a:t>
            </a:r>
          </a:p>
          <a:p>
            <a:r>
              <a:rPr lang="en-US" altLang="zh-CN" dirty="0"/>
              <a:t>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Point add(Point&amp; p){</a:t>
            </a:r>
          </a:p>
          <a:p>
            <a:r>
              <a:rPr lang="en-US" altLang="zh-CN" dirty="0"/>
              <a:t>      return Point(</a:t>
            </a:r>
            <a:r>
              <a:rPr lang="en-US" altLang="zh-CN" dirty="0" err="1"/>
              <a:t>p.x+x,p.y+y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Point p1;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p1.set(</a:t>
            </a:r>
            <a:r>
              <a:rPr lang="en-US" altLang="zh-CN" dirty="0" err="1"/>
              <a:t>x,y</a:t>
            </a:r>
            <a:r>
              <a:rPr lang="en-US" altLang="zh-CN" dirty="0"/>
              <a:t>);//p1=Point(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Point p2(p1);</a:t>
            </a:r>
          </a:p>
          <a:p>
            <a:r>
              <a:rPr lang="en-US" altLang="zh-CN" dirty="0"/>
              <a:t>  Point p3=p1.add(p2);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&lt;&lt;"x1="&lt;&lt;p1.getx()&lt;&lt;",y1="&lt;&lt;p1.gety()&lt;&lt;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&lt;&lt;"x2="&lt;&lt;p2.getx()&lt;&lt;",y2="&lt;&lt;p2.gety()&lt;&lt;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&lt;&lt;"x3="&lt;&lt;p3.getx()&lt;&lt;",y3="&lt;&lt;p3.gety()&lt;&lt;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&lt;&lt;"distance="&lt;&lt;p1.distance(p2)&lt;&lt;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592594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个知识点，析构函数，析构函数是类的另一特殊成员函数，用于在对象终止时由系统自动调用，以释放分配给对象的内存。</a:t>
            </a:r>
          </a:p>
          <a:p>
            <a:endParaRPr lang="en-US" altLang="zh-CN" dirty="0"/>
          </a:p>
          <a:p>
            <a:r>
              <a:rPr lang="zh-CN" altLang="en-US" dirty="0"/>
              <a:t>测试数据：</a:t>
            </a:r>
            <a:endParaRPr lang="en-US" altLang="zh-CN" dirty="0"/>
          </a:p>
          <a:p>
            <a:r>
              <a:rPr lang="en-US" altLang="zh-CN" dirty="0"/>
              <a:t>1 4</a:t>
            </a:r>
          </a:p>
          <a:p>
            <a:r>
              <a:rPr lang="zh-CN" altLang="en-US" dirty="0"/>
              <a:t>点</a:t>
            </a:r>
            <a:r>
              <a:rPr lang="en-US" altLang="zh-CN" dirty="0"/>
              <a:t>9</a:t>
            </a:r>
          </a:p>
          <a:p>
            <a:endParaRPr lang="en-US" altLang="zh-CN" dirty="0"/>
          </a:p>
          <a:p>
            <a:r>
              <a:rPr lang="en-US" altLang="zh-CN" dirty="0"/>
              <a:t>///////////////////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、析构方法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#include&lt;cmath&gt;</a:t>
            </a:r>
          </a:p>
          <a:p>
            <a:r>
              <a:rPr lang="en-US" altLang="zh-CN" dirty="0"/>
              <a:t>#include&lt;iomanip&gt;</a:t>
            </a:r>
          </a:p>
          <a:p>
            <a:r>
              <a:rPr lang="en-US" altLang="zh-CN" dirty="0"/>
              <a:t>#include&lt;cstring&gt;</a:t>
            </a:r>
          </a:p>
          <a:p>
            <a:r>
              <a:rPr lang="en-US" altLang="zh-CN" dirty="0"/>
              <a:t>#include&lt;cstdlib&gt;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char *name;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Point():x(0),y(0),name(0){}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y,char</a:t>
            </a:r>
            <a:r>
              <a:rPr lang="en-US" altLang="zh-CN" dirty="0"/>
              <a:t>* name):x(x),y(y){</a:t>
            </a:r>
          </a:p>
          <a:p>
            <a:r>
              <a:rPr lang="en-US" altLang="zh-CN" dirty="0"/>
              <a:t>      this-&gt;name=new char[</a:t>
            </a:r>
            <a:r>
              <a:rPr lang="en-US" altLang="zh-CN" dirty="0" err="1"/>
              <a:t>strlen</a:t>
            </a:r>
            <a:r>
              <a:rPr lang="en-US" altLang="zh-CN" dirty="0"/>
              <a:t>(name)+1];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strcpy</a:t>
            </a:r>
            <a:r>
              <a:rPr lang="en-US" altLang="zh-CN" dirty="0"/>
              <a:t>(this-&gt;</a:t>
            </a:r>
            <a:r>
              <a:rPr lang="en-US" altLang="zh-CN" dirty="0" err="1"/>
              <a:t>name,name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Point(Point&amp; p):x(p.x+1),y(p.y+1){</a:t>
            </a:r>
          </a:p>
          <a:p>
            <a:r>
              <a:rPr lang="en-US" altLang="zh-CN" dirty="0"/>
              <a:t>      string </a:t>
            </a:r>
            <a:r>
              <a:rPr lang="en-US" altLang="zh-CN" dirty="0" err="1"/>
              <a:t>chinese</a:t>
            </a:r>
            <a:r>
              <a:rPr lang="en-US" altLang="zh-CN" dirty="0"/>
              <a:t>="</a:t>
            </a:r>
            <a:r>
              <a:rPr lang="zh-CN" altLang="en-US" dirty="0"/>
              <a:t>点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int m=</a:t>
            </a:r>
            <a:r>
              <a:rPr lang="en-US" altLang="zh-CN" dirty="0" err="1"/>
              <a:t>chinese.length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len</a:t>
            </a:r>
            <a:r>
              <a:rPr lang="en-US" altLang="zh-CN" dirty="0"/>
              <a:t>=</a:t>
            </a:r>
            <a:r>
              <a:rPr lang="en-US" altLang="zh-CN" dirty="0" err="1"/>
              <a:t>strlen</a:t>
            </a:r>
            <a:r>
              <a:rPr lang="en-US" altLang="zh-CN" dirty="0"/>
              <a:t>(p.name)-m;</a:t>
            </a:r>
          </a:p>
          <a:p>
            <a:r>
              <a:rPr lang="en-US" altLang="zh-CN" dirty="0"/>
              <a:t>      char a[10];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=0;i&lt;=</a:t>
            </a:r>
            <a:r>
              <a:rPr lang="en-US" altLang="zh-CN" dirty="0" err="1"/>
              <a:t>len;i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a[</a:t>
            </a:r>
            <a:r>
              <a:rPr lang="en-US" altLang="zh-CN" dirty="0" err="1"/>
              <a:t>i</a:t>
            </a:r>
            <a:r>
              <a:rPr lang="en-US" altLang="zh-CN" dirty="0"/>
              <a:t>]=p.name[</a:t>
            </a:r>
            <a:r>
              <a:rPr lang="en-US" altLang="zh-CN" dirty="0" err="1"/>
              <a:t>i+m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int b=</a:t>
            </a:r>
            <a:r>
              <a:rPr lang="en-US" altLang="zh-CN" dirty="0" err="1"/>
              <a:t>atoi</a:t>
            </a:r>
            <a:r>
              <a:rPr lang="en-US" altLang="zh-CN" dirty="0"/>
              <a:t>(a);</a:t>
            </a:r>
          </a:p>
          <a:p>
            <a:r>
              <a:rPr lang="en-US" altLang="zh-CN" dirty="0"/>
              <a:t>      b++;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itoa</a:t>
            </a:r>
            <a:r>
              <a:rPr lang="en-US" altLang="zh-CN" dirty="0"/>
              <a:t>(b,a,10);</a:t>
            </a:r>
          </a:p>
          <a:p>
            <a:r>
              <a:rPr lang="en-US" altLang="zh-CN" dirty="0"/>
              <a:t>      this-&gt;name=new char[</a:t>
            </a:r>
            <a:r>
              <a:rPr lang="en-US" altLang="zh-CN" dirty="0" err="1"/>
              <a:t>strlen</a:t>
            </a:r>
            <a:r>
              <a:rPr lang="en-US" altLang="zh-CN" dirty="0"/>
              <a:t>(a)+m+1];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strcpy</a:t>
            </a:r>
            <a:r>
              <a:rPr lang="en-US" altLang="zh-CN" dirty="0"/>
              <a:t>(this-&gt;name,"</a:t>
            </a:r>
            <a:r>
              <a:rPr lang="zh-CN" altLang="en-US" dirty="0"/>
              <a:t>点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strcat</a:t>
            </a:r>
            <a:r>
              <a:rPr lang="en-US" altLang="zh-CN" dirty="0"/>
              <a:t>(this-&gt;</a:t>
            </a:r>
            <a:r>
              <a:rPr lang="en-US" altLang="zh-CN" dirty="0" err="1"/>
              <a:t>name,a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char* </a:t>
            </a:r>
            <a:r>
              <a:rPr lang="en-US" altLang="zh-CN" dirty="0" err="1"/>
              <a:t>getname</a:t>
            </a:r>
            <a:r>
              <a:rPr lang="en-US" altLang="zh-CN" dirty="0"/>
              <a:t>(){return name;}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y,char</a:t>
            </a:r>
            <a:r>
              <a:rPr lang="en-US" altLang="zh-CN" dirty="0"/>
              <a:t>* name){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   if(this-&gt;name==0)</a:t>
            </a:r>
          </a:p>
          <a:p>
            <a:r>
              <a:rPr lang="en-US" altLang="zh-CN" dirty="0"/>
              <a:t>        this-&gt;name=new char[</a:t>
            </a:r>
            <a:r>
              <a:rPr lang="en-US" altLang="zh-CN" dirty="0" err="1"/>
              <a:t>strlen</a:t>
            </a:r>
            <a:r>
              <a:rPr lang="en-US" altLang="zh-CN" dirty="0"/>
              <a:t>(name)+1];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strcpy</a:t>
            </a:r>
            <a:r>
              <a:rPr lang="en-US" altLang="zh-CN" dirty="0"/>
              <a:t>(this-&gt;</a:t>
            </a:r>
            <a:r>
              <a:rPr lang="en-US" altLang="zh-CN" dirty="0" err="1"/>
              <a:t>name,name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~Point(){</a:t>
            </a:r>
          </a:p>
          <a:p>
            <a:r>
              <a:rPr lang="en-US" altLang="zh-CN" dirty="0"/>
              <a:t>      if(name)</a:t>
            </a:r>
          </a:p>
          <a:p>
            <a:r>
              <a:rPr lang="en-US" altLang="zh-CN" dirty="0"/>
              <a:t>        delete[] name;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char a[10];</a:t>
            </a:r>
          </a:p>
          <a:p>
            <a:r>
              <a:rPr lang="en-US" altLang="zh-CN" dirty="0"/>
              <a:t>   Point p1;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&gt;&gt;x&gt;&gt;y&gt;&gt;a;</a:t>
            </a:r>
          </a:p>
          <a:p>
            <a:r>
              <a:rPr lang="en-US" altLang="zh-CN" dirty="0"/>
              <a:t>   p1.set(</a:t>
            </a:r>
            <a:r>
              <a:rPr lang="en-US" altLang="zh-CN" dirty="0" err="1"/>
              <a:t>x,y,a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Point p2(p1);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&lt;&lt;"name="&lt;&lt;p1.getname()&lt;&lt;",x1="&lt;&lt;p1.getx()&lt;&lt;",y1="&lt;&lt;p1.gety()&lt;&lt;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&lt;&lt;"name="&lt;&lt;p2.getname()&lt;&lt;",x2="&lt;&lt;p2.getx()&lt;&lt;",y2="&lt;&lt;p2.gety()&lt;&lt;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&lt;&lt;"distance="&lt;&lt;fixed&lt;&lt;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(2)&lt;&lt;p1.distance(p2)&lt;&lt;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</a:t>
            </a:r>
            <a:r>
              <a:rPr lang="zh-CN" altLang="en-US" dirty="0"/>
              <a:t>用</a:t>
            </a:r>
            <a:r>
              <a:rPr lang="en-US" altLang="zh-CN" dirty="0"/>
              <a:t>string</a:t>
            </a:r>
          </a:p>
          <a:p>
            <a:r>
              <a:rPr lang="en-US" altLang="zh-CN" dirty="0"/>
              <a:t>#include&lt;bits/stdc++.h&gt;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Point():x(0),y(0),name(""){}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y,string</a:t>
            </a:r>
            <a:r>
              <a:rPr lang="en-US" altLang="zh-CN" dirty="0"/>
              <a:t> name):x(x),y(y),name(name){}</a:t>
            </a:r>
          </a:p>
          <a:p>
            <a:r>
              <a:rPr lang="en-US" altLang="zh-CN" dirty="0"/>
              <a:t>   Point(Point&amp; p):x(p.x+1),y(p.y+1){</a:t>
            </a:r>
          </a:p>
          <a:p>
            <a:r>
              <a:rPr lang="en-US" altLang="zh-CN" dirty="0"/>
              <a:t>      name="</a:t>
            </a:r>
            <a:r>
              <a:rPr lang="zh-CN" altLang="en-US" dirty="0"/>
              <a:t>点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stringstream</a:t>
            </a:r>
            <a:r>
              <a:rPr lang="en-US" altLang="zh-CN" dirty="0"/>
              <a:t> s1,s2;</a:t>
            </a:r>
          </a:p>
          <a:p>
            <a:r>
              <a:rPr lang="en-US" altLang="zh-CN" dirty="0"/>
              <a:t>      string s;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a,w</a:t>
            </a:r>
            <a:r>
              <a:rPr lang="en-US" altLang="zh-CN" dirty="0"/>
              <a:t>=</a:t>
            </a:r>
            <a:r>
              <a:rPr lang="en-US" altLang="zh-CN" dirty="0" err="1"/>
              <a:t>name.length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s=</a:t>
            </a:r>
            <a:r>
              <a:rPr lang="en-US" altLang="zh-CN" dirty="0" err="1"/>
              <a:t>p.name.substr</a:t>
            </a:r>
            <a:r>
              <a:rPr lang="en-US" altLang="zh-CN" dirty="0"/>
              <a:t>(w);</a:t>
            </a:r>
          </a:p>
          <a:p>
            <a:r>
              <a:rPr lang="en-US" altLang="zh-CN" dirty="0"/>
              <a:t>      s1&lt;&lt;s;</a:t>
            </a:r>
          </a:p>
          <a:p>
            <a:r>
              <a:rPr lang="en-US" altLang="zh-CN" dirty="0"/>
              <a:t>      s1&gt;&gt;a;</a:t>
            </a:r>
          </a:p>
          <a:p>
            <a:r>
              <a:rPr lang="en-US" altLang="zh-CN" dirty="0"/>
              <a:t>      a++;</a:t>
            </a:r>
          </a:p>
          <a:p>
            <a:r>
              <a:rPr lang="en-US" altLang="zh-CN" dirty="0"/>
              <a:t>      s2&lt;&lt;a;</a:t>
            </a:r>
          </a:p>
          <a:p>
            <a:r>
              <a:rPr lang="en-US" altLang="zh-CN" dirty="0"/>
              <a:t>      s2&gt;&gt;s;</a:t>
            </a:r>
          </a:p>
          <a:p>
            <a:r>
              <a:rPr lang="en-US" altLang="zh-CN" dirty="0"/>
              <a:t>      name+=s;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name;}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y,string</a:t>
            </a:r>
            <a:r>
              <a:rPr lang="en-US" altLang="zh-CN" dirty="0"/>
              <a:t> name){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   this-&gt;name=name;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~Point(){}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string a;</a:t>
            </a:r>
          </a:p>
          <a:p>
            <a:r>
              <a:rPr lang="en-US" altLang="zh-CN" dirty="0"/>
              <a:t>   Point p1;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&gt;&gt;x&gt;&gt;y&gt;&gt;a;</a:t>
            </a:r>
          </a:p>
          <a:p>
            <a:r>
              <a:rPr lang="en-US" altLang="zh-CN" dirty="0"/>
              <a:t>   p1.set(</a:t>
            </a:r>
            <a:r>
              <a:rPr lang="en-US" altLang="zh-CN" dirty="0" err="1"/>
              <a:t>x,y,a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Point p2(p1);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&lt;&lt;"name="&lt;&lt;p1.getname()&lt;&lt;",x1="&lt;&lt;p1.getx()&lt;&lt;",y1="&lt;&lt;p1.gety()&lt;&lt;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&lt;&lt;"name="&lt;&lt;p2.getname()&lt;&lt;",x2="&lt;&lt;p2.getx()&lt;&lt;",y2="&lt;&lt;p2.gety()&lt;&lt;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&lt;&lt;"distance="&lt;&lt;fixed&lt;&lt;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(2)&lt;&lt;p1.distance(p2)&lt;&lt;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atoi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表示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ascii to integer)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是把字符串转换成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整型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数的一个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函数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atoi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(const char *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nptr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函数会扫描参数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nptr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字符串，会跳过前面的空白字符（例如空格，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缩进）等。如果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nptr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不能转换成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或者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nptr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为空字符串，那么将返回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925655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个知识点：对象数组。对象数组，就是数组的每个一成员都是对象。当创建动态对象数组时，需要解决数组的每个对象的初始化问题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、简单类和构造函数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Point p1;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p1.set(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Point p2(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&lt;&lt;"x1="&lt;&lt;p1.getx()&lt;&lt;",y1="&lt;&lt;p1.gety()&lt;&lt;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&lt;&lt;"x2="&lt;&lt;p2.getx()&lt;&lt;",y2="&lt;&lt;p2.gety()&lt;&lt;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&lt;&lt;"distance="&lt;&lt;fixed&lt;&lt;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(2)&lt;&lt;p1.distance(p2)&lt;&lt;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、对象数组</a:t>
            </a:r>
            <a:r>
              <a:rPr lang="en-US" altLang="zh-CN" dirty="0"/>
              <a:t>(</a:t>
            </a:r>
            <a:r>
              <a:rPr lang="zh-CN" altLang="en-US" dirty="0"/>
              <a:t>找出两个点中距离最大的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测试数据：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1 2</a:t>
            </a:r>
          </a:p>
          <a:p>
            <a:r>
              <a:rPr lang="en-US" altLang="zh-CN" dirty="0"/>
              <a:t>3 4</a:t>
            </a:r>
          </a:p>
          <a:p>
            <a:r>
              <a:rPr lang="en-US" altLang="zh-CN" dirty="0"/>
              <a:t>5 6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）用指针（需要缺省构造方法</a:t>
            </a:r>
            <a:r>
              <a:rPr lang="en-US" altLang="zh-CN" dirty="0"/>
              <a:t>+set</a:t>
            </a:r>
            <a:r>
              <a:rPr lang="zh-CN" altLang="en-US" dirty="0"/>
              <a:t>赋值方法，或缺省构造方法</a:t>
            </a:r>
            <a:r>
              <a:rPr lang="en-US" altLang="zh-CN" dirty="0"/>
              <a:t>+</a:t>
            </a:r>
            <a:r>
              <a:rPr lang="zh-CN" altLang="en-US" dirty="0"/>
              <a:t>带参数构造方法）</a:t>
            </a:r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~Point(){}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n,x,y,i1,i2;</a:t>
            </a:r>
          </a:p>
          <a:p>
            <a:r>
              <a:rPr lang="en-US" altLang="zh-CN" dirty="0"/>
              <a:t>   double d=0;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Point *p=new Point[n];</a:t>
            </a:r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   p[</a:t>
            </a:r>
            <a:r>
              <a:rPr lang="en-US" altLang="zh-CN" dirty="0" err="1"/>
              <a:t>i</a:t>
            </a:r>
            <a:r>
              <a:rPr lang="en-US" altLang="zh-CN" dirty="0"/>
              <a:t>].set(</a:t>
            </a:r>
            <a:r>
              <a:rPr lang="en-US" altLang="zh-CN" dirty="0" err="1"/>
              <a:t>x,y</a:t>
            </a:r>
            <a:r>
              <a:rPr lang="en-US" altLang="zh-CN" dirty="0"/>
              <a:t>);  //p[</a:t>
            </a:r>
            <a:r>
              <a:rPr lang="en-US" altLang="zh-CN" dirty="0" err="1"/>
              <a:t>i</a:t>
            </a:r>
            <a:r>
              <a:rPr lang="en-US" altLang="zh-CN" dirty="0"/>
              <a:t>]=Point(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for(int j=</a:t>
            </a:r>
            <a:r>
              <a:rPr lang="en-US" altLang="zh-CN" err="1"/>
              <a:t>i</a:t>
            </a:r>
            <a:r>
              <a:rPr lang="en-US" altLang="zh-CN"/>
              <a:t>+1;</a:t>
            </a:r>
            <a:r>
              <a:rPr lang="en-US" altLang="zh-CN" dirty="0"/>
              <a:t>j&lt;</a:t>
            </a:r>
            <a:r>
              <a:rPr lang="en-US" altLang="zh-CN" dirty="0" err="1"/>
              <a:t>n;j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double temp=p[</a:t>
            </a:r>
            <a:r>
              <a:rPr lang="en-US" altLang="zh-CN" dirty="0" err="1"/>
              <a:t>i</a:t>
            </a:r>
            <a:r>
              <a:rPr lang="en-US" altLang="zh-CN" dirty="0"/>
              <a:t>].distance(p[j]);</a:t>
            </a:r>
          </a:p>
          <a:p>
            <a:r>
              <a:rPr lang="en-US" altLang="zh-CN" dirty="0"/>
              <a:t>        if(temp&gt;d){</a:t>
            </a:r>
          </a:p>
          <a:p>
            <a:r>
              <a:rPr lang="en-US" altLang="zh-CN" dirty="0"/>
              <a:t>            i1=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i2=j;</a:t>
            </a:r>
          </a:p>
          <a:p>
            <a:r>
              <a:rPr lang="en-US" altLang="zh-CN" dirty="0"/>
              <a:t>            d=temp;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&lt;&lt;"x1="&lt;&lt;p[i1].</a:t>
            </a:r>
            <a:r>
              <a:rPr lang="en-US" altLang="zh-CN" dirty="0" err="1"/>
              <a:t>getx</a:t>
            </a:r>
            <a:r>
              <a:rPr lang="en-US" altLang="zh-CN" dirty="0"/>
              <a:t>()&lt;&lt;",y1="&lt;&lt;p[i1].</a:t>
            </a:r>
            <a:r>
              <a:rPr lang="en-US" altLang="zh-CN" dirty="0" err="1"/>
              <a:t>gety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&lt;&lt;"x2="&lt;&lt;p[i2].</a:t>
            </a:r>
            <a:r>
              <a:rPr lang="en-US" altLang="zh-CN" dirty="0" err="1"/>
              <a:t>getx</a:t>
            </a:r>
            <a:r>
              <a:rPr lang="en-US" altLang="zh-CN" dirty="0"/>
              <a:t>()&lt;&lt;",y2="&lt;&lt;p[i2].</a:t>
            </a:r>
            <a:r>
              <a:rPr lang="en-US" altLang="zh-CN" dirty="0" err="1"/>
              <a:t>gety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&lt;&lt;"distance="&lt;&lt;fixed&lt;&lt;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(2)&lt;&lt;d&lt;&lt;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delete[] p;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）用二级指针（好处：不需要缺省构造方法</a:t>
            </a:r>
            <a:r>
              <a:rPr lang="en-US" altLang="zh-CN" dirty="0"/>
              <a:t>+set</a:t>
            </a:r>
            <a:r>
              <a:rPr lang="zh-CN" altLang="en-US" dirty="0"/>
              <a:t>赋值方法，只需要提供一个带参数的构造方法）</a:t>
            </a:r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Point(Point&amp; p):x(p.x+1),y(p.y+1){}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~Point(){}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n,x,y,i1,i2;</a:t>
            </a:r>
          </a:p>
          <a:p>
            <a:r>
              <a:rPr lang="en-US" altLang="zh-CN" dirty="0"/>
              <a:t>   double d=0;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Point **p=new Point*[n];</a:t>
            </a:r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   p[</a:t>
            </a:r>
            <a:r>
              <a:rPr lang="en-US" altLang="zh-CN" dirty="0" err="1"/>
              <a:t>i</a:t>
            </a:r>
            <a:r>
              <a:rPr lang="en-US" altLang="zh-CN" dirty="0"/>
              <a:t>]=new Point(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for(int j=i+1;j&lt;</a:t>
            </a:r>
            <a:r>
              <a:rPr lang="en-US" altLang="zh-CN" dirty="0" err="1"/>
              <a:t>n;j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double temp=p[</a:t>
            </a:r>
            <a:r>
              <a:rPr lang="en-US" altLang="zh-CN" dirty="0" err="1"/>
              <a:t>i</a:t>
            </a:r>
            <a:r>
              <a:rPr lang="en-US" altLang="zh-CN" dirty="0"/>
              <a:t>]-&gt;distance(*p[j]);</a:t>
            </a:r>
          </a:p>
          <a:p>
            <a:r>
              <a:rPr lang="en-US" altLang="zh-CN" dirty="0"/>
              <a:t>        if(temp&gt;d){</a:t>
            </a:r>
          </a:p>
          <a:p>
            <a:r>
              <a:rPr lang="en-US" altLang="zh-CN" dirty="0"/>
              <a:t>            i1=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i2=j;</a:t>
            </a:r>
          </a:p>
          <a:p>
            <a:r>
              <a:rPr lang="en-US" altLang="zh-CN" dirty="0"/>
              <a:t>            d=temp;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&lt;&lt;"x1="&lt;&lt;p[i1]-&gt;</a:t>
            </a:r>
            <a:r>
              <a:rPr lang="en-US" altLang="zh-CN" dirty="0" err="1"/>
              <a:t>getx</a:t>
            </a:r>
            <a:r>
              <a:rPr lang="en-US" altLang="zh-CN" dirty="0"/>
              <a:t>()&lt;&lt;",y1="&lt;&lt;p[i1]-&gt;</a:t>
            </a:r>
            <a:r>
              <a:rPr lang="en-US" altLang="zh-CN" dirty="0" err="1"/>
              <a:t>gety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&lt;&lt;"x2="&lt;&lt;p[i2]-&gt;</a:t>
            </a:r>
            <a:r>
              <a:rPr lang="en-US" altLang="zh-CN" dirty="0" err="1"/>
              <a:t>getx</a:t>
            </a:r>
            <a:r>
              <a:rPr lang="en-US" altLang="zh-CN" dirty="0"/>
              <a:t>()&lt;&lt;",y2="&lt;&lt;p[i2]-&gt;</a:t>
            </a:r>
            <a:r>
              <a:rPr lang="en-US" altLang="zh-CN" dirty="0" err="1"/>
              <a:t>gety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&lt;&lt;"distance="&lt;&lt;fixed&lt;&lt;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(2)&lt;&lt;d&lt;&lt;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delete 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delete[] p;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5733741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个知识点，复合类。复合类是指以其他类的对象作为其数据成员的类。创建复合类的对象时，很重要的一项工作就是对它的数据成员初始化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、简单类和构造方法（点</a:t>
            </a:r>
            <a:r>
              <a:rPr lang="en-US" altLang="zh-CN" dirty="0"/>
              <a:t>Point</a:t>
            </a:r>
            <a:r>
              <a:rPr lang="zh-CN" altLang="en-US" dirty="0"/>
              <a:t>）（测试数据：</a:t>
            </a:r>
            <a:r>
              <a:rPr lang="en-US" altLang="zh-CN" dirty="0"/>
              <a:t>1 2 5 6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Point p1;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p1.set(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Point p2(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&lt;&lt;"x1="&lt;&lt;p1.getx()&lt;&lt;",y1="&lt;&lt;p1.gety()&lt;&lt;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&lt;&lt;"x2="&lt;&lt;p2.getx()&lt;&lt;",y2="&lt;&lt;p2.gety()&lt;&lt;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&lt;&lt;"distance="&lt;&lt;fixed&lt;&lt;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(2)&lt;&lt;p1.distance(p2)&lt;&lt;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、复合类（矩形类</a:t>
            </a:r>
            <a:r>
              <a:rPr lang="en-US" altLang="zh-CN" dirty="0" err="1"/>
              <a:t>Rect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测试数据：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1 4 4 1</a:t>
            </a:r>
          </a:p>
          <a:p>
            <a:r>
              <a:rPr lang="en-US" altLang="zh-CN" dirty="0"/>
              <a:t>3 5 6 2</a:t>
            </a:r>
          </a:p>
          <a:p>
            <a:r>
              <a:rPr lang="en-US" altLang="zh-CN" dirty="0"/>
              <a:t>1 4 4 1</a:t>
            </a:r>
          </a:p>
          <a:p>
            <a:r>
              <a:rPr lang="en-US" altLang="zh-CN" dirty="0"/>
              <a:t>5 5 6 2</a:t>
            </a:r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Point(Point&amp; p):x(</a:t>
            </a:r>
            <a:r>
              <a:rPr lang="en-US" altLang="zh-CN" dirty="0" err="1"/>
              <a:t>p.x</a:t>
            </a:r>
            <a:r>
              <a:rPr lang="en-US" altLang="zh-CN" dirty="0"/>
              <a:t>),y(</a:t>
            </a:r>
            <a:r>
              <a:rPr lang="en-US" altLang="zh-CN" dirty="0" err="1"/>
              <a:t>p.y</a:t>
            </a:r>
            <a:r>
              <a:rPr lang="en-US" altLang="zh-CN" dirty="0"/>
              <a:t>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Rect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Point p0,p1;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(){}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(Point&amp; p0,Point&amp; p1):p0(p0),p1(p1){}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(int x1,int y1,int x2,int y2):p0(x1,y1),p1(x2,y2){}</a:t>
            </a:r>
          </a:p>
          <a:p>
            <a:r>
              <a:rPr lang="en-US" altLang="zh-CN" dirty="0"/>
              <a:t>  void judge(</a:t>
            </a:r>
            <a:r>
              <a:rPr lang="en-US" altLang="zh-CN" dirty="0" err="1"/>
              <a:t>Rect</a:t>
            </a:r>
            <a:r>
              <a:rPr lang="en-US" altLang="zh-CN" dirty="0"/>
              <a:t>&amp; r){</a:t>
            </a:r>
          </a:p>
          <a:p>
            <a:r>
              <a:rPr lang="en-US" altLang="zh-CN" dirty="0"/>
              <a:t>      double s1=(p1.getx()-p0.getx())*(p0.gety()-p1.gety());</a:t>
            </a:r>
          </a:p>
          <a:p>
            <a:r>
              <a:rPr lang="en-US" altLang="zh-CN" dirty="0"/>
              <a:t>      double s2=(r.p1.getx()-r.p0.getx())*(r.p0.gety()-r.p1.gety());</a:t>
            </a:r>
          </a:p>
          <a:p>
            <a:r>
              <a:rPr lang="en-US" altLang="zh-CN" dirty="0"/>
              <a:t>      if(s1&gt;s1)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&lt;&lt;"bigger"&lt;&lt;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 if(s1==s2)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&lt;&lt;"equal"&lt;&lt;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&lt;&lt;"smaller"&lt;&lt;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t,x1,y1,x2,y2;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c1(x1,y1,x2,y2);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c2(x1,y1,x2,y2);</a:t>
            </a:r>
          </a:p>
          <a:p>
            <a:endParaRPr lang="en-US" altLang="zh-CN" dirty="0"/>
          </a:p>
          <a:p>
            <a:r>
              <a:rPr lang="en-US" altLang="zh-CN" dirty="0"/>
              <a:t>     c1.judge(c2);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//////////////////////////////////////////////////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Rect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Point p[2];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(){}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(Point *point){p[0]=point[0];p[1]=point[1];}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(int x1,int y1,int x2,int y2){p[0].set(x1,y1);p[1].set(x2,y2);}</a:t>
            </a:r>
          </a:p>
          <a:p>
            <a:r>
              <a:rPr lang="en-US" altLang="zh-CN" dirty="0"/>
              <a:t>   void judge(</a:t>
            </a:r>
            <a:r>
              <a:rPr lang="en-US" altLang="zh-CN" dirty="0" err="1"/>
              <a:t>Rect</a:t>
            </a:r>
            <a:r>
              <a:rPr lang="en-US" altLang="zh-CN" dirty="0"/>
              <a:t>&amp; r){</a:t>
            </a:r>
          </a:p>
          <a:p>
            <a:r>
              <a:rPr lang="en-US" altLang="zh-CN" dirty="0"/>
              <a:t>       double d1=(p[1].</a:t>
            </a:r>
            <a:r>
              <a:rPr lang="en-US" altLang="zh-CN" dirty="0" err="1"/>
              <a:t>getx</a:t>
            </a:r>
            <a:r>
              <a:rPr lang="en-US" altLang="zh-CN" dirty="0"/>
              <a:t>()-p[0].</a:t>
            </a:r>
            <a:r>
              <a:rPr lang="en-US" altLang="zh-CN" dirty="0" err="1"/>
              <a:t>getx</a:t>
            </a:r>
            <a:r>
              <a:rPr lang="en-US" altLang="zh-CN" dirty="0"/>
              <a:t>())*(p[0].</a:t>
            </a:r>
            <a:r>
              <a:rPr lang="en-US" altLang="zh-CN" dirty="0" err="1"/>
              <a:t>gety</a:t>
            </a:r>
            <a:r>
              <a:rPr lang="en-US" altLang="zh-CN" dirty="0"/>
              <a:t>()-p[1].</a:t>
            </a:r>
            <a:r>
              <a:rPr lang="en-US" altLang="zh-CN" dirty="0" err="1"/>
              <a:t>gety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double d2=(</a:t>
            </a:r>
            <a:r>
              <a:rPr lang="en-US" altLang="zh-CN" dirty="0" err="1"/>
              <a:t>r.p</a:t>
            </a:r>
            <a:r>
              <a:rPr lang="en-US" altLang="zh-CN" dirty="0"/>
              <a:t>[1].</a:t>
            </a:r>
            <a:r>
              <a:rPr lang="en-US" altLang="zh-CN" dirty="0" err="1"/>
              <a:t>getx</a:t>
            </a:r>
            <a:r>
              <a:rPr lang="en-US" altLang="zh-CN" dirty="0"/>
              <a:t>()-</a:t>
            </a:r>
            <a:r>
              <a:rPr lang="en-US" altLang="zh-CN" dirty="0" err="1"/>
              <a:t>r.p</a:t>
            </a:r>
            <a:r>
              <a:rPr lang="en-US" altLang="zh-CN" dirty="0"/>
              <a:t>[0].</a:t>
            </a:r>
            <a:r>
              <a:rPr lang="en-US" altLang="zh-CN" dirty="0" err="1"/>
              <a:t>getx</a:t>
            </a:r>
            <a:r>
              <a:rPr lang="en-US" altLang="zh-CN" dirty="0"/>
              <a:t>())*(</a:t>
            </a:r>
            <a:r>
              <a:rPr lang="en-US" altLang="zh-CN" dirty="0" err="1"/>
              <a:t>r.p</a:t>
            </a:r>
            <a:r>
              <a:rPr lang="en-US" altLang="zh-CN" dirty="0"/>
              <a:t>[0].</a:t>
            </a:r>
            <a:r>
              <a:rPr lang="en-US" altLang="zh-CN" dirty="0" err="1"/>
              <a:t>gety</a:t>
            </a:r>
            <a:r>
              <a:rPr lang="en-US" altLang="zh-CN" dirty="0"/>
              <a:t>()-</a:t>
            </a:r>
            <a:r>
              <a:rPr lang="en-US" altLang="zh-CN" dirty="0" err="1"/>
              <a:t>r.p</a:t>
            </a:r>
            <a:r>
              <a:rPr lang="en-US" altLang="zh-CN" dirty="0"/>
              <a:t>[1].</a:t>
            </a:r>
            <a:r>
              <a:rPr lang="en-US" altLang="zh-CN" dirty="0" err="1"/>
              <a:t>gety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if(d1&gt;d2)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&lt;&lt;"bigger"&lt;&lt;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else if(d1==d2)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&lt;&lt;"equal"&lt;&lt;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else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&lt;&lt;"smaller"&lt;&lt;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t,x1,y1,x2,y2;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p1(x1,y1,x2,y2);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p2(x1,y1,x2,y2);</a:t>
            </a:r>
          </a:p>
          <a:p>
            <a:r>
              <a:rPr lang="en-US" altLang="zh-CN" dirty="0"/>
              <a:t>     p1.judge(p2);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</a:t>
            </a:r>
          </a:p>
          <a:p>
            <a:r>
              <a:rPr lang="zh-CN" altLang="en-US" dirty="0"/>
              <a:t>用指针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#include&lt;cmath&gt;</a:t>
            </a:r>
          </a:p>
          <a:p>
            <a:r>
              <a:rPr lang="en-US" altLang="zh-CN" dirty="0"/>
              <a:t>#include&lt;iomanip&gt;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Rect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Point *p;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(){p=new Point[2];}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(Point *point){p=new Point[2];p[0]=point[0];p[1]=point[1];}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(int x1,int y1,int x2,int y2){p=new Point[2];p[0].set(x1,y1);p[1].set(x2,y2);}</a:t>
            </a:r>
          </a:p>
          <a:p>
            <a:r>
              <a:rPr lang="en-US" altLang="zh-CN" dirty="0"/>
              <a:t>   void judge(</a:t>
            </a:r>
            <a:r>
              <a:rPr lang="en-US" altLang="zh-CN" dirty="0" err="1"/>
              <a:t>Rect</a:t>
            </a:r>
            <a:r>
              <a:rPr lang="en-US" altLang="zh-CN" dirty="0"/>
              <a:t>&amp; r){</a:t>
            </a:r>
          </a:p>
          <a:p>
            <a:r>
              <a:rPr lang="en-US" altLang="zh-CN" dirty="0"/>
              <a:t>       double d1=(p[1].</a:t>
            </a:r>
            <a:r>
              <a:rPr lang="en-US" altLang="zh-CN" dirty="0" err="1"/>
              <a:t>getx</a:t>
            </a:r>
            <a:r>
              <a:rPr lang="en-US" altLang="zh-CN" dirty="0"/>
              <a:t>()-p[0].</a:t>
            </a:r>
            <a:r>
              <a:rPr lang="en-US" altLang="zh-CN" dirty="0" err="1"/>
              <a:t>getx</a:t>
            </a:r>
            <a:r>
              <a:rPr lang="en-US" altLang="zh-CN" dirty="0"/>
              <a:t>())*(p[0].</a:t>
            </a:r>
            <a:r>
              <a:rPr lang="en-US" altLang="zh-CN" dirty="0" err="1"/>
              <a:t>gety</a:t>
            </a:r>
            <a:r>
              <a:rPr lang="en-US" altLang="zh-CN" dirty="0"/>
              <a:t>()-p[1].</a:t>
            </a:r>
            <a:r>
              <a:rPr lang="en-US" altLang="zh-CN" dirty="0" err="1"/>
              <a:t>gety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double d2=(</a:t>
            </a:r>
            <a:r>
              <a:rPr lang="en-US" altLang="zh-CN" dirty="0" err="1"/>
              <a:t>r.p</a:t>
            </a:r>
            <a:r>
              <a:rPr lang="en-US" altLang="zh-CN" dirty="0"/>
              <a:t>[1].</a:t>
            </a:r>
            <a:r>
              <a:rPr lang="en-US" altLang="zh-CN" dirty="0" err="1"/>
              <a:t>getx</a:t>
            </a:r>
            <a:r>
              <a:rPr lang="en-US" altLang="zh-CN" dirty="0"/>
              <a:t>()-</a:t>
            </a:r>
            <a:r>
              <a:rPr lang="en-US" altLang="zh-CN" dirty="0" err="1"/>
              <a:t>r.p</a:t>
            </a:r>
            <a:r>
              <a:rPr lang="en-US" altLang="zh-CN" dirty="0"/>
              <a:t>[0].</a:t>
            </a:r>
            <a:r>
              <a:rPr lang="en-US" altLang="zh-CN" dirty="0" err="1"/>
              <a:t>getx</a:t>
            </a:r>
            <a:r>
              <a:rPr lang="en-US" altLang="zh-CN" dirty="0"/>
              <a:t>())*(</a:t>
            </a:r>
            <a:r>
              <a:rPr lang="en-US" altLang="zh-CN" dirty="0" err="1"/>
              <a:t>r.p</a:t>
            </a:r>
            <a:r>
              <a:rPr lang="en-US" altLang="zh-CN" dirty="0"/>
              <a:t>[0].</a:t>
            </a:r>
            <a:r>
              <a:rPr lang="en-US" altLang="zh-CN" dirty="0" err="1"/>
              <a:t>gety</a:t>
            </a:r>
            <a:r>
              <a:rPr lang="en-US" altLang="zh-CN" dirty="0"/>
              <a:t>()-</a:t>
            </a:r>
            <a:r>
              <a:rPr lang="en-US" altLang="zh-CN" dirty="0" err="1"/>
              <a:t>r.p</a:t>
            </a:r>
            <a:r>
              <a:rPr lang="en-US" altLang="zh-CN" dirty="0"/>
              <a:t>[1].</a:t>
            </a:r>
            <a:r>
              <a:rPr lang="en-US" altLang="zh-CN" dirty="0" err="1"/>
              <a:t>gety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if(d1&gt;d2)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&lt;&lt;"bigger"&lt;&lt;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else if(d1==d2)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&lt;&lt;"equal"&lt;&lt;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else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&lt;&lt;"smaller"&lt;&lt;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~</a:t>
            </a:r>
            <a:r>
              <a:rPr lang="en-US" altLang="zh-CN" dirty="0" err="1"/>
              <a:t>Rect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delete[] p;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t,x1,y1,x2,y2;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p1(x1,y1,x2,y2);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p2(x1,y1,x2,y2);</a:t>
            </a:r>
          </a:p>
          <a:p>
            <a:r>
              <a:rPr lang="en-US" altLang="zh-CN" dirty="0"/>
              <a:t>     p1.judge(p2);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7674503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个知识点，静态成员 。静态成员：用来说明类的成员属性。静态成员是属于整个类的，而不是属于该类的特定的对象的。静态成员，包括了静态数据成员和静态成员函数。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、静态成员</a:t>
            </a:r>
          </a:p>
          <a:p>
            <a:r>
              <a:rPr lang="zh-CN" altLang="en-US" dirty="0"/>
              <a:t>测试数据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1 4 4 1</a:t>
            </a:r>
          </a:p>
          <a:p>
            <a:r>
              <a:rPr lang="en-US" altLang="zh-CN" dirty="0"/>
              <a:t>3 5 6 2</a:t>
            </a:r>
          </a:p>
          <a:p>
            <a:r>
              <a:rPr lang="en-US" altLang="zh-CN" dirty="0"/>
              <a:t>1 4 4 1</a:t>
            </a:r>
          </a:p>
          <a:p>
            <a:r>
              <a:rPr lang="en-US" altLang="zh-CN" dirty="0"/>
              <a:t>5 5 6 2</a:t>
            </a:r>
          </a:p>
          <a:p>
            <a:endParaRPr lang="en-US" altLang="zh-CN" dirty="0"/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Point(Point&amp; p):x(</a:t>
            </a:r>
            <a:r>
              <a:rPr lang="en-US" altLang="zh-CN" dirty="0" err="1"/>
              <a:t>p.x</a:t>
            </a:r>
            <a:r>
              <a:rPr lang="en-US" altLang="zh-CN" dirty="0"/>
              <a:t>),y(</a:t>
            </a:r>
            <a:r>
              <a:rPr lang="en-US" altLang="zh-CN" dirty="0" err="1"/>
              <a:t>p.y</a:t>
            </a:r>
            <a:r>
              <a:rPr lang="en-US" altLang="zh-CN" dirty="0"/>
              <a:t>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~Point(){}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Rect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Point p[2];  //</a:t>
            </a:r>
            <a:r>
              <a:rPr lang="zh-CN" altLang="en-US" dirty="0"/>
              <a:t>对象数组，注意在构造函数中不同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static int count;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(){count++;}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(Point *point){p[0]=point[0];p[1]=point[1];count++;}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(int x1,int y1,int x2,int y2){p[0].set(x1,y1);p[1].set(x2,y2);count++;}  //</a:t>
            </a:r>
            <a:r>
              <a:rPr lang="zh-CN" altLang="en-US" dirty="0"/>
              <a:t>注意：数组不可以用初始化列表的方法。要先由编译系统给数组分配了空间，才能赋值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void judge(</a:t>
            </a:r>
            <a:r>
              <a:rPr lang="en-US" altLang="zh-CN" dirty="0" err="1"/>
              <a:t>Rect</a:t>
            </a:r>
            <a:r>
              <a:rPr lang="en-US" altLang="zh-CN" dirty="0"/>
              <a:t>&amp; r){</a:t>
            </a:r>
          </a:p>
          <a:p>
            <a:r>
              <a:rPr lang="en-US" altLang="zh-CN" dirty="0"/>
              <a:t>      double s1=(p[1].</a:t>
            </a:r>
            <a:r>
              <a:rPr lang="en-US" altLang="zh-CN" dirty="0" err="1"/>
              <a:t>getx</a:t>
            </a:r>
            <a:r>
              <a:rPr lang="en-US" altLang="zh-CN" dirty="0"/>
              <a:t>()-p[0].</a:t>
            </a:r>
            <a:r>
              <a:rPr lang="en-US" altLang="zh-CN" dirty="0" err="1"/>
              <a:t>getx</a:t>
            </a:r>
            <a:r>
              <a:rPr lang="en-US" altLang="zh-CN" dirty="0"/>
              <a:t>())*(p[0].</a:t>
            </a:r>
            <a:r>
              <a:rPr lang="en-US" altLang="zh-CN" dirty="0" err="1"/>
              <a:t>gety</a:t>
            </a:r>
            <a:r>
              <a:rPr lang="en-US" altLang="zh-CN" dirty="0"/>
              <a:t>()-p[1].</a:t>
            </a:r>
            <a:r>
              <a:rPr lang="en-US" altLang="zh-CN" dirty="0" err="1"/>
              <a:t>gety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double s2=(</a:t>
            </a:r>
            <a:r>
              <a:rPr lang="en-US" altLang="zh-CN" dirty="0" err="1"/>
              <a:t>r.p</a:t>
            </a:r>
            <a:r>
              <a:rPr lang="en-US" altLang="zh-CN" dirty="0"/>
              <a:t>[1].</a:t>
            </a:r>
            <a:r>
              <a:rPr lang="en-US" altLang="zh-CN" dirty="0" err="1"/>
              <a:t>getx</a:t>
            </a:r>
            <a:r>
              <a:rPr lang="en-US" altLang="zh-CN" dirty="0"/>
              <a:t>()-</a:t>
            </a:r>
            <a:r>
              <a:rPr lang="en-US" altLang="zh-CN" dirty="0" err="1"/>
              <a:t>r.p</a:t>
            </a:r>
            <a:r>
              <a:rPr lang="en-US" altLang="zh-CN" dirty="0"/>
              <a:t>[0].</a:t>
            </a:r>
            <a:r>
              <a:rPr lang="en-US" altLang="zh-CN" dirty="0" err="1"/>
              <a:t>getx</a:t>
            </a:r>
            <a:r>
              <a:rPr lang="en-US" altLang="zh-CN" dirty="0"/>
              <a:t>())*(</a:t>
            </a:r>
            <a:r>
              <a:rPr lang="en-US" altLang="zh-CN" dirty="0" err="1"/>
              <a:t>r.p</a:t>
            </a:r>
            <a:r>
              <a:rPr lang="en-US" altLang="zh-CN" dirty="0"/>
              <a:t>[0].</a:t>
            </a:r>
            <a:r>
              <a:rPr lang="en-US" altLang="zh-CN" dirty="0" err="1"/>
              <a:t>gety</a:t>
            </a:r>
            <a:r>
              <a:rPr lang="en-US" altLang="zh-CN" dirty="0"/>
              <a:t>()-</a:t>
            </a:r>
            <a:r>
              <a:rPr lang="en-US" altLang="zh-CN" dirty="0" err="1"/>
              <a:t>r.p</a:t>
            </a:r>
            <a:r>
              <a:rPr lang="en-US" altLang="zh-CN" dirty="0"/>
              <a:t>[1].</a:t>
            </a:r>
            <a:r>
              <a:rPr lang="en-US" altLang="zh-CN" dirty="0" err="1"/>
              <a:t>gety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if(s1&gt;s1)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&lt;&lt;"bigger"&lt;&lt;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 if(s1==s2)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&lt;&lt;"equal"&lt;&lt;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&lt;&lt;"smaller"&lt;&lt;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   //~</a:t>
            </a:r>
            <a:r>
              <a:rPr lang="en-US" altLang="zh-CN" dirty="0" err="1"/>
              <a:t>Rect</a:t>
            </a:r>
            <a:r>
              <a:rPr lang="en-US" altLang="zh-CN" dirty="0"/>
              <a:t>(){count--;}</a:t>
            </a:r>
          </a:p>
          <a:p>
            <a:r>
              <a:rPr lang="en-US" altLang="zh-CN" dirty="0"/>
              <a:t>   static int </a:t>
            </a:r>
            <a:r>
              <a:rPr lang="en-US" altLang="zh-CN" dirty="0" err="1"/>
              <a:t>getcount</a:t>
            </a:r>
            <a:r>
              <a:rPr lang="en-US" altLang="zh-CN" dirty="0"/>
              <a:t>(){return count;}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Rect</a:t>
            </a:r>
            <a:r>
              <a:rPr lang="en-US" altLang="zh-CN" dirty="0"/>
              <a:t>::count=0;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t,x1,y1,x2,y2;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c1(x1,y1,x2,y2);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c2(x1,y1,x2,y2);</a:t>
            </a:r>
          </a:p>
          <a:p>
            <a:r>
              <a:rPr lang="en-US" altLang="zh-CN" dirty="0"/>
              <a:t>     c1.judge(c2);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共有</a:t>
            </a:r>
            <a:r>
              <a:rPr lang="en-US" altLang="zh-CN" dirty="0"/>
              <a:t>"&lt;&lt;</a:t>
            </a:r>
            <a:r>
              <a:rPr lang="en-US" altLang="zh-CN" dirty="0" err="1"/>
              <a:t>Rect</a:t>
            </a:r>
            <a:r>
              <a:rPr lang="en-US" altLang="zh-CN" dirty="0"/>
              <a:t>::</a:t>
            </a:r>
            <a:r>
              <a:rPr lang="en-US" altLang="zh-CN" dirty="0" err="1"/>
              <a:t>getcount</a:t>
            </a:r>
            <a:r>
              <a:rPr lang="en-US" altLang="zh-CN" dirty="0"/>
              <a:t>()&lt;&lt;"</a:t>
            </a:r>
            <a:r>
              <a:rPr lang="zh-CN" altLang="en-US" dirty="0"/>
              <a:t>个矩形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4262718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个知识点：友元。为了让类外的函数或另一个类，可以访问类中的私有成员，可以将它们声明为友元。友元可以是友元函数或友元类。友元不是本类的成员，所以不受访问控制影响。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、友元和友元类</a:t>
            </a:r>
          </a:p>
          <a:p>
            <a:r>
              <a:rPr lang="zh-CN" altLang="en-US" dirty="0"/>
              <a:t>测试数据：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1 4 4 1</a:t>
            </a:r>
          </a:p>
          <a:p>
            <a:r>
              <a:rPr lang="en-US" altLang="zh-CN" dirty="0"/>
              <a:t>3 5 6 2</a:t>
            </a:r>
          </a:p>
          <a:p>
            <a:r>
              <a:rPr lang="en-US" altLang="zh-CN" dirty="0"/>
              <a:t>1 4 4 1</a:t>
            </a:r>
          </a:p>
          <a:p>
            <a:r>
              <a:rPr lang="en-US" altLang="zh-CN" dirty="0"/>
              <a:t>5 5 6 2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）将类</a:t>
            </a:r>
            <a:r>
              <a:rPr lang="en-US" altLang="zh-CN" dirty="0" err="1"/>
              <a:t>Rect</a:t>
            </a:r>
            <a:r>
              <a:rPr lang="zh-CN" altLang="en-US" dirty="0"/>
              <a:t>声明为类</a:t>
            </a:r>
            <a:r>
              <a:rPr lang="en-US" altLang="zh-CN" dirty="0"/>
              <a:t>Point</a:t>
            </a:r>
            <a:r>
              <a:rPr lang="zh-CN" altLang="en-US" dirty="0"/>
              <a:t>的友元类</a:t>
            </a:r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Point(Point&amp; p):x(</a:t>
            </a:r>
            <a:r>
              <a:rPr lang="en-US" altLang="zh-CN" dirty="0" err="1"/>
              <a:t>p.x</a:t>
            </a:r>
            <a:r>
              <a:rPr lang="en-US" altLang="zh-CN" dirty="0"/>
              <a:t>),y(</a:t>
            </a:r>
            <a:r>
              <a:rPr lang="en-US" altLang="zh-CN" dirty="0" err="1"/>
              <a:t>p.y</a:t>
            </a:r>
            <a:r>
              <a:rPr lang="en-US" altLang="zh-CN" dirty="0"/>
              <a:t>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~Point(){}</a:t>
            </a:r>
          </a:p>
          <a:p>
            <a:r>
              <a:rPr lang="en-US" altLang="zh-CN" dirty="0"/>
              <a:t>   friend class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Rect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Point p[2];  //</a:t>
            </a:r>
            <a:r>
              <a:rPr lang="zh-CN" altLang="en-US" dirty="0"/>
              <a:t>对象数组，注意在构造函数中不同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static int count;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(){count++;}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(Point *point){p[0]=point[0];p[1]=point[1];count++;}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(int x1,int y1,int x2,int y2){p[0].set(x1,y1);p[1].set(x2,y2);count++;}  //</a:t>
            </a:r>
            <a:r>
              <a:rPr lang="zh-CN" altLang="en-US" dirty="0"/>
              <a:t>注意：数组不可以用初始化列表的方法。要先由编译系统给数组分配了空间，才能赋值</a:t>
            </a:r>
          </a:p>
          <a:p>
            <a:r>
              <a:rPr lang="en-US" altLang="zh-CN" dirty="0"/>
              <a:t> void judge(</a:t>
            </a:r>
            <a:r>
              <a:rPr lang="en-US" altLang="zh-CN" dirty="0" err="1"/>
              <a:t>Rect</a:t>
            </a:r>
            <a:r>
              <a:rPr lang="en-US" altLang="zh-CN" dirty="0"/>
              <a:t>&amp; r){</a:t>
            </a:r>
          </a:p>
          <a:p>
            <a:r>
              <a:rPr lang="en-US" altLang="zh-CN" dirty="0"/>
              <a:t>      double s1=(p[1].x-p[0].x)*(p[0].y-p[1].y);</a:t>
            </a:r>
          </a:p>
          <a:p>
            <a:r>
              <a:rPr lang="en-US" altLang="zh-CN" dirty="0"/>
              <a:t>      double s2=(</a:t>
            </a:r>
            <a:r>
              <a:rPr lang="en-US" altLang="zh-CN" dirty="0" err="1"/>
              <a:t>r.p</a:t>
            </a:r>
            <a:r>
              <a:rPr lang="en-US" altLang="zh-CN" dirty="0"/>
              <a:t>[1].x-</a:t>
            </a:r>
            <a:r>
              <a:rPr lang="en-US" altLang="zh-CN" dirty="0" err="1"/>
              <a:t>r.p</a:t>
            </a:r>
            <a:r>
              <a:rPr lang="en-US" altLang="zh-CN" dirty="0"/>
              <a:t>[0].x)*(</a:t>
            </a:r>
            <a:r>
              <a:rPr lang="en-US" altLang="zh-CN" dirty="0" err="1"/>
              <a:t>r.p</a:t>
            </a:r>
            <a:r>
              <a:rPr lang="en-US" altLang="zh-CN" dirty="0"/>
              <a:t>[0].y-</a:t>
            </a:r>
            <a:r>
              <a:rPr lang="en-US" altLang="zh-CN" dirty="0" err="1"/>
              <a:t>r.p</a:t>
            </a:r>
            <a:r>
              <a:rPr lang="en-US" altLang="zh-CN" dirty="0"/>
              <a:t>[1].y);</a:t>
            </a:r>
          </a:p>
          <a:p>
            <a:r>
              <a:rPr lang="en-US" altLang="zh-CN" dirty="0"/>
              <a:t>      if(s1&gt;s1)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&lt;&lt;"bigger"&lt;&lt;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 if(s1==s2)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&lt;&lt;"equal"&lt;&lt;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&lt;&lt;"smaller"&lt;&lt;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    //~</a:t>
            </a:r>
            <a:r>
              <a:rPr lang="en-US" altLang="zh-CN" dirty="0" err="1"/>
              <a:t>Rect</a:t>
            </a:r>
            <a:r>
              <a:rPr lang="en-US" altLang="zh-CN" dirty="0"/>
              <a:t>(){count--;}</a:t>
            </a:r>
          </a:p>
          <a:p>
            <a:r>
              <a:rPr lang="en-US" altLang="zh-CN" dirty="0"/>
              <a:t>   static int </a:t>
            </a:r>
            <a:r>
              <a:rPr lang="en-US" altLang="zh-CN" dirty="0" err="1"/>
              <a:t>getcount</a:t>
            </a:r>
            <a:r>
              <a:rPr lang="en-US" altLang="zh-CN" dirty="0"/>
              <a:t>(){return count;}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Rect</a:t>
            </a:r>
            <a:r>
              <a:rPr lang="en-US" altLang="zh-CN" dirty="0"/>
              <a:t>::count=0;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t,x1,y1,x2,y2;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c1(x1,y1,x2,y2);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c2(x1,y1,x2,y2);</a:t>
            </a:r>
          </a:p>
          <a:p>
            <a:r>
              <a:rPr lang="en-US" altLang="zh-CN" dirty="0"/>
              <a:t>     c1.judge(c2);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共有</a:t>
            </a:r>
            <a:r>
              <a:rPr lang="en-US" altLang="zh-CN" dirty="0"/>
              <a:t>"&lt;&lt;</a:t>
            </a:r>
            <a:r>
              <a:rPr lang="en-US" altLang="zh-CN" dirty="0" err="1"/>
              <a:t>Rect</a:t>
            </a:r>
            <a:r>
              <a:rPr lang="en-US" altLang="zh-CN" dirty="0"/>
              <a:t>::</a:t>
            </a:r>
            <a:r>
              <a:rPr lang="en-US" altLang="zh-CN" dirty="0" err="1"/>
              <a:t>getcount</a:t>
            </a:r>
            <a:r>
              <a:rPr lang="en-US" altLang="zh-CN" dirty="0"/>
              <a:t>()&lt;&lt;"</a:t>
            </a:r>
            <a:r>
              <a:rPr lang="zh-CN" altLang="en-US" dirty="0"/>
              <a:t>个矩形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将方法</a:t>
            </a:r>
            <a:r>
              <a:rPr lang="en-US" altLang="zh-CN" dirty="0"/>
              <a:t>judge</a:t>
            </a:r>
            <a:r>
              <a:rPr lang="zh-CN" altLang="en-US" dirty="0"/>
              <a:t>声明为类</a:t>
            </a:r>
            <a:r>
              <a:rPr lang="en-US" altLang="zh-CN" dirty="0" err="1"/>
              <a:t>Rect</a:t>
            </a:r>
            <a:r>
              <a:rPr lang="zh-CN" altLang="en-US" dirty="0"/>
              <a:t>和类</a:t>
            </a:r>
            <a:r>
              <a:rPr lang="en-US" altLang="zh-CN" dirty="0"/>
              <a:t>Point</a:t>
            </a:r>
            <a:r>
              <a:rPr lang="zh-CN" altLang="en-US" dirty="0"/>
              <a:t>的友元函数</a:t>
            </a:r>
          </a:p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class Point{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Point():x(0),y(0){}</a:t>
            </a:r>
          </a:p>
          <a:p>
            <a:r>
              <a:rPr lang="en-US" altLang="zh-CN" dirty="0"/>
              <a:t>   Point(int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 Point(Point&amp; p):x(</a:t>
            </a:r>
            <a:r>
              <a:rPr lang="en-US" altLang="zh-CN" dirty="0" err="1"/>
              <a:t>p.x</a:t>
            </a:r>
            <a:r>
              <a:rPr lang="en-US" altLang="zh-CN" dirty="0"/>
              <a:t>),y(</a:t>
            </a:r>
            <a:r>
              <a:rPr lang="en-US" altLang="zh-CN" dirty="0" err="1"/>
              <a:t>p.y</a:t>
            </a:r>
            <a:r>
              <a:rPr lang="en-US" altLang="zh-CN" dirty="0"/>
              <a:t>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void set(int </a:t>
            </a:r>
            <a:r>
              <a:rPr lang="en-US" altLang="zh-CN" dirty="0" err="1"/>
              <a:t>x,int</a:t>
            </a:r>
            <a:r>
              <a:rPr lang="en-US" altLang="zh-CN" dirty="0"/>
              <a:t> y){</a:t>
            </a:r>
          </a:p>
          <a:p>
            <a:r>
              <a:rPr lang="en-US" altLang="zh-CN" dirty="0"/>
              <a:t>      this-&gt;x=x;</a:t>
            </a:r>
          </a:p>
          <a:p>
            <a:r>
              <a:rPr lang="en-US" altLang="zh-CN" dirty="0"/>
              <a:t>      this-&gt;y=y;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double distance(Point&amp; p){</a:t>
            </a:r>
          </a:p>
          <a:p>
            <a:r>
              <a:rPr lang="en-US" altLang="zh-CN" dirty="0"/>
              <a:t>     return sqrt(pow((x-</a:t>
            </a:r>
            <a:r>
              <a:rPr lang="en-US" altLang="zh-CN" dirty="0" err="1"/>
              <a:t>p.x</a:t>
            </a:r>
            <a:r>
              <a:rPr lang="en-US" altLang="zh-CN" dirty="0"/>
              <a:t>),2)+pow((y-</a:t>
            </a:r>
            <a:r>
              <a:rPr lang="en-US" altLang="zh-CN" dirty="0" err="1"/>
              <a:t>p.y</a:t>
            </a:r>
            <a:r>
              <a:rPr lang="en-US" altLang="zh-CN" dirty="0"/>
              <a:t>),2));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~Point(){}</a:t>
            </a:r>
          </a:p>
          <a:p>
            <a:r>
              <a:rPr lang="en-US" altLang="zh-CN" dirty="0"/>
              <a:t>   friend void judge(</a:t>
            </a:r>
            <a:r>
              <a:rPr lang="en-US" altLang="zh-CN" dirty="0" err="1"/>
              <a:t>Rect</a:t>
            </a:r>
            <a:r>
              <a:rPr lang="en-US" altLang="zh-CN" dirty="0"/>
              <a:t>&amp; r1,Rect&amp; r2);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Rect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Point p[2];  //</a:t>
            </a:r>
            <a:r>
              <a:rPr lang="zh-CN" altLang="en-US" dirty="0"/>
              <a:t>对象数组，注意在构造函数中不同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static int count;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(){count++;}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(Point *point){p[0]=point[0];p[1]=point[1];count++;}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Rect</a:t>
            </a:r>
            <a:r>
              <a:rPr lang="en-US" altLang="zh-CN" dirty="0"/>
              <a:t>(int x1,int y1,int x2,int y2){p[0].set(x1,y1);p[1].set(x2,y2);count++;}  //</a:t>
            </a:r>
            <a:r>
              <a:rPr lang="zh-CN" altLang="en-US" dirty="0"/>
              <a:t>注意：数组不可以用初始化列表的方法。要先由编译系统给数组分配了空间，才能赋值</a:t>
            </a:r>
          </a:p>
          <a:p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//~</a:t>
            </a:r>
            <a:r>
              <a:rPr lang="en-US" altLang="zh-CN" dirty="0" err="1"/>
              <a:t>Rect</a:t>
            </a:r>
            <a:r>
              <a:rPr lang="en-US" altLang="zh-CN" dirty="0"/>
              <a:t>(){count--;}</a:t>
            </a:r>
          </a:p>
          <a:p>
            <a:r>
              <a:rPr lang="en-US" altLang="zh-CN" dirty="0"/>
              <a:t>   static int </a:t>
            </a:r>
            <a:r>
              <a:rPr lang="en-US" altLang="zh-CN" dirty="0" err="1"/>
              <a:t>getcount</a:t>
            </a:r>
            <a:r>
              <a:rPr lang="en-US" altLang="zh-CN" dirty="0"/>
              <a:t>(){return count;}</a:t>
            </a:r>
          </a:p>
          <a:p>
            <a:r>
              <a:rPr lang="en-US" altLang="zh-CN" dirty="0"/>
              <a:t>   friend void judge(</a:t>
            </a:r>
            <a:r>
              <a:rPr lang="en-US" altLang="zh-CN" dirty="0" err="1"/>
              <a:t>Rect</a:t>
            </a:r>
            <a:r>
              <a:rPr lang="en-US" altLang="zh-CN" dirty="0"/>
              <a:t>&amp; r1,Rect&amp; r2);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 void judge(</a:t>
            </a:r>
            <a:r>
              <a:rPr lang="en-US" altLang="zh-CN" dirty="0" err="1"/>
              <a:t>Rect</a:t>
            </a:r>
            <a:r>
              <a:rPr lang="en-US" altLang="zh-CN" dirty="0"/>
              <a:t>&amp; r1,Rect&amp; r2){</a:t>
            </a:r>
          </a:p>
          <a:p>
            <a:r>
              <a:rPr lang="en-US" altLang="zh-CN" dirty="0"/>
              <a:t>      double s1=(r1.p[1].x-r1.p[0].x)*(r1.p[0].y-r1.p[1].y);</a:t>
            </a:r>
          </a:p>
          <a:p>
            <a:r>
              <a:rPr lang="en-US" altLang="zh-CN" dirty="0"/>
              <a:t>      double s2=(r2.p[1].x-r2.p[0].x)*(r2.p[0].y-r2.p[1].y);</a:t>
            </a:r>
          </a:p>
          <a:p>
            <a:r>
              <a:rPr lang="en-US" altLang="zh-CN" dirty="0"/>
              <a:t>      if(s1&gt;s1)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&lt;&lt;"bigger"&lt;&lt;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 if(s1==s2)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&lt;&lt;"equal"&lt;&lt;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&lt;&lt;"smaller"&lt;&lt;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Rect</a:t>
            </a:r>
            <a:r>
              <a:rPr lang="en-US" altLang="zh-CN" dirty="0"/>
              <a:t>::count=0;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t,x1,y1,x2,y2;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while(t--){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c1(x1,y1,x2,y2);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&gt;&gt;x1&gt;&gt;y1&gt;&gt;x2&gt;&gt;y2;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Rect</a:t>
            </a:r>
            <a:r>
              <a:rPr lang="en-US" altLang="zh-CN" dirty="0"/>
              <a:t> c2(x1,y1,x2,y2);</a:t>
            </a:r>
          </a:p>
          <a:p>
            <a:r>
              <a:rPr lang="en-US" altLang="zh-CN" dirty="0"/>
              <a:t>     judge(c1,c2);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共有</a:t>
            </a:r>
            <a:r>
              <a:rPr lang="en-US" altLang="zh-CN" dirty="0"/>
              <a:t>"&lt;&lt;</a:t>
            </a:r>
            <a:r>
              <a:rPr lang="en-US" altLang="zh-CN" dirty="0" err="1"/>
              <a:t>Rect</a:t>
            </a:r>
            <a:r>
              <a:rPr lang="en-US" altLang="zh-CN" dirty="0"/>
              <a:t>::</a:t>
            </a:r>
            <a:r>
              <a:rPr lang="en-US" altLang="zh-CN" dirty="0" err="1"/>
              <a:t>getcount</a:t>
            </a:r>
            <a:r>
              <a:rPr lang="en-US" altLang="zh-CN" dirty="0"/>
              <a:t>()&lt;&lt;"</a:t>
            </a:r>
            <a:r>
              <a:rPr lang="zh-CN" altLang="en-US" dirty="0"/>
              <a:t>个矩形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159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828271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个不是知识点，是难点，关于链表的使用。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、链表：</a:t>
            </a:r>
          </a:p>
          <a:p>
            <a:r>
              <a:rPr lang="zh-CN" altLang="en-US" dirty="0"/>
              <a:t>测试数据：</a:t>
            </a:r>
          </a:p>
          <a:p>
            <a:r>
              <a:rPr lang="en-US" altLang="zh-CN" dirty="0"/>
              <a:t>3 </a:t>
            </a:r>
          </a:p>
          <a:p>
            <a:r>
              <a:rPr lang="en-US" altLang="zh-CN" dirty="0" err="1"/>
              <a:t>aaa</a:t>
            </a:r>
            <a:r>
              <a:rPr lang="en-US" altLang="zh-CN" dirty="0"/>
              <a:t> 1 90</a:t>
            </a:r>
          </a:p>
          <a:p>
            <a:r>
              <a:rPr lang="en-US" altLang="zh-CN" dirty="0"/>
              <a:t>ccc 3 70</a:t>
            </a:r>
          </a:p>
          <a:p>
            <a:r>
              <a:rPr lang="en-US" altLang="zh-CN" dirty="0" err="1"/>
              <a:t>bbb</a:t>
            </a:r>
            <a:r>
              <a:rPr lang="en-US" altLang="zh-CN" dirty="0"/>
              <a:t> 2 80</a:t>
            </a:r>
          </a:p>
          <a:p>
            <a:r>
              <a:rPr lang="en-US" altLang="zh-CN" dirty="0" err="1"/>
              <a:t>eee</a:t>
            </a:r>
            <a:r>
              <a:rPr lang="en-US" altLang="zh-CN" dirty="0"/>
              <a:t> 4 60</a:t>
            </a:r>
          </a:p>
          <a:p>
            <a:r>
              <a:rPr lang="en-US" altLang="zh-CN" dirty="0" err="1"/>
              <a:t>eee</a:t>
            </a:r>
            <a:endParaRPr lang="en-US" altLang="zh-CN" dirty="0"/>
          </a:p>
          <a:p>
            <a:r>
              <a:rPr lang="en-US" altLang="zh-CN" dirty="0" err="1"/>
              <a:t>fff</a:t>
            </a:r>
            <a:endParaRPr lang="en-US" altLang="zh-CN" dirty="0"/>
          </a:p>
          <a:p>
            <a:r>
              <a:rPr lang="en-US" altLang="zh-CN" dirty="0" err="1"/>
              <a:t>eee</a:t>
            </a:r>
            <a:endParaRPr lang="en-US" altLang="zh-CN" dirty="0"/>
          </a:p>
          <a:p>
            <a:r>
              <a:rPr lang="en-US" altLang="zh-CN" dirty="0" err="1"/>
              <a:t>fff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Student{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   string id;</a:t>
            </a:r>
          </a:p>
          <a:p>
            <a:r>
              <a:rPr lang="en-US" altLang="zh-CN" dirty="0"/>
              <a:t>   int score;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Student(){}</a:t>
            </a:r>
          </a:p>
          <a:p>
            <a:r>
              <a:rPr lang="en-US" altLang="zh-CN" dirty="0"/>
              <a:t>   Student(string </a:t>
            </a:r>
            <a:r>
              <a:rPr lang="en-US" altLang="zh-CN" dirty="0" err="1"/>
              <a:t>name,string</a:t>
            </a:r>
            <a:r>
              <a:rPr lang="en-US" altLang="zh-CN" dirty="0"/>
              <a:t> </a:t>
            </a:r>
            <a:r>
              <a:rPr lang="en-US" altLang="zh-CN" dirty="0" err="1"/>
              <a:t>id,int</a:t>
            </a:r>
            <a:r>
              <a:rPr lang="en-US" altLang="zh-CN" dirty="0"/>
              <a:t> score):name(name),id(id),score(score){}</a:t>
            </a:r>
          </a:p>
          <a:p>
            <a:r>
              <a:rPr lang="en-US" altLang="zh-CN" dirty="0"/>
              <a:t>  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name;}</a:t>
            </a:r>
          </a:p>
          <a:p>
            <a:r>
              <a:rPr lang="en-US" altLang="zh-CN" dirty="0"/>
              <a:t>   string </a:t>
            </a:r>
            <a:r>
              <a:rPr lang="en-US" altLang="zh-CN" dirty="0" err="1"/>
              <a:t>getid</a:t>
            </a:r>
            <a:r>
              <a:rPr lang="en-US" altLang="zh-CN" dirty="0"/>
              <a:t>(){return id;}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getscore</a:t>
            </a:r>
            <a:r>
              <a:rPr lang="en-US" altLang="zh-CN" dirty="0"/>
              <a:t>(){return score;}</a:t>
            </a:r>
          </a:p>
          <a:p>
            <a:r>
              <a:rPr lang="en-US" altLang="zh-CN" dirty="0"/>
              <a:t>   void print(){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&lt;&lt;name&lt;&lt;","&lt;&lt;id&lt;&lt;","&lt;&lt;score&lt;&lt;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struct Node{</a:t>
            </a:r>
          </a:p>
          <a:p>
            <a:r>
              <a:rPr lang="en-US" altLang="zh-CN" dirty="0"/>
              <a:t>  Student date;</a:t>
            </a:r>
          </a:p>
          <a:p>
            <a:r>
              <a:rPr lang="en-US" altLang="zh-CN" dirty="0"/>
              <a:t>  Node *next;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List{</a:t>
            </a:r>
          </a:p>
          <a:p>
            <a:r>
              <a:rPr lang="en-US" altLang="zh-CN" dirty="0"/>
              <a:t>   Node *head;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CreateList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head=new Node{Student(),NULL};</a:t>
            </a:r>
          </a:p>
          <a:p>
            <a:r>
              <a:rPr lang="en-US" altLang="zh-CN" dirty="0"/>
              <a:t>      Node *p,*s;</a:t>
            </a:r>
          </a:p>
          <a:p>
            <a:r>
              <a:rPr lang="en-US" altLang="zh-CN" dirty="0"/>
              <a:t>      string </a:t>
            </a:r>
            <a:r>
              <a:rPr lang="en-US" altLang="zh-CN" dirty="0" err="1"/>
              <a:t>name,id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score,n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&gt;&gt;name&gt;&gt;id&gt;&gt;score;</a:t>
            </a:r>
          </a:p>
          <a:p>
            <a:r>
              <a:rPr lang="en-US" altLang="zh-CN" dirty="0"/>
              <a:t>        Student </a:t>
            </a:r>
            <a:r>
              <a:rPr lang="en-US" altLang="zh-CN" dirty="0" err="1"/>
              <a:t>stu</a:t>
            </a:r>
            <a:r>
              <a:rPr lang="en-US" altLang="zh-CN" dirty="0"/>
              <a:t>(</a:t>
            </a:r>
            <a:r>
              <a:rPr lang="en-US" altLang="zh-CN" dirty="0" err="1"/>
              <a:t>name,id,score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insertList</a:t>
            </a:r>
            <a:r>
              <a:rPr lang="en-US" altLang="zh-CN" dirty="0"/>
              <a:t>(</a:t>
            </a:r>
            <a:r>
              <a:rPr lang="en-US" altLang="zh-CN" dirty="0" err="1"/>
              <a:t>stu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insertList</a:t>
            </a:r>
            <a:r>
              <a:rPr lang="en-US" altLang="zh-CN" dirty="0"/>
              <a:t>(Student </a:t>
            </a:r>
            <a:r>
              <a:rPr lang="en-US" altLang="zh-CN" dirty="0" err="1"/>
              <a:t>stu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Node *p,*s;</a:t>
            </a:r>
          </a:p>
          <a:p>
            <a:r>
              <a:rPr lang="en-US" altLang="zh-CN" dirty="0"/>
              <a:t>      p=head;</a:t>
            </a:r>
          </a:p>
          <a:p>
            <a:r>
              <a:rPr lang="en-US" altLang="zh-CN" dirty="0"/>
              <a:t>        while( p-&gt;next){</a:t>
            </a:r>
          </a:p>
          <a:p>
            <a:r>
              <a:rPr lang="en-US" altLang="zh-CN" dirty="0"/>
              <a:t>            if(p-&gt;next-&gt;</a:t>
            </a:r>
            <a:r>
              <a:rPr lang="en-US" altLang="zh-CN" dirty="0" err="1"/>
              <a:t>date.getname</a:t>
            </a:r>
            <a:r>
              <a:rPr lang="en-US" altLang="zh-CN" dirty="0"/>
              <a:t>()&lt;</a:t>
            </a:r>
            <a:r>
              <a:rPr lang="en-US" altLang="zh-CN" dirty="0" err="1"/>
              <a:t>stu.getname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           p=p-&gt;next;</a:t>
            </a:r>
          </a:p>
          <a:p>
            <a:r>
              <a:rPr lang="en-US" altLang="zh-CN" dirty="0"/>
              <a:t>            else</a:t>
            </a:r>
          </a:p>
          <a:p>
            <a:r>
              <a:rPr lang="en-US" altLang="zh-CN" dirty="0"/>
              <a:t>               break;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s=new Node{</a:t>
            </a:r>
            <a:r>
              <a:rPr lang="en-US" altLang="zh-CN" dirty="0" err="1"/>
              <a:t>stu,NULL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     s-&gt;next=p-&gt;next;</a:t>
            </a:r>
          </a:p>
          <a:p>
            <a:r>
              <a:rPr lang="en-US" altLang="zh-CN" dirty="0"/>
              <a:t>        p-&gt;next=s;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deleteList</a:t>
            </a:r>
            <a:r>
              <a:rPr lang="en-US" altLang="zh-CN" dirty="0"/>
              <a:t>(string name){</a:t>
            </a:r>
          </a:p>
          <a:p>
            <a:r>
              <a:rPr lang="en-US" altLang="zh-CN" dirty="0"/>
              <a:t>      Node *p;</a:t>
            </a:r>
          </a:p>
          <a:p>
            <a:r>
              <a:rPr lang="en-US" altLang="zh-CN" dirty="0"/>
              <a:t>      p=head;</a:t>
            </a:r>
          </a:p>
          <a:p>
            <a:r>
              <a:rPr lang="en-US" altLang="zh-CN" dirty="0"/>
              <a:t>      while( p-&gt;next){</a:t>
            </a:r>
          </a:p>
          <a:p>
            <a:r>
              <a:rPr lang="en-US" altLang="zh-CN" dirty="0"/>
              <a:t>            if(p-&gt;next-&gt;</a:t>
            </a:r>
            <a:r>
              <a:rPr lang="en-US" altLang="zh-CN" dirty="0" err="1"/>
              <a:t>date.getname</a:t>
            </a:r>
            <a:r>
              <a:rPr lang="en-US" altLang="zh-CN" dirty="0"/>
              <a:t>()!=name)</a:t>
            </a:r>
          </a:p>
          <a:p>
            <a:r>
              <a:rPr lang="en-US" altLang="zh-CN" dirty="0"/>
              <a:t>               p=p-&gt;next;</a:t>
            </a:r>
          </a:p>
          <a:p>
            <a:r>
              <a:rPr lang="en-US" altLang="zh-CN" dirty="0"/>
              <a:t>            else</a:t>
            </a:r>
          </a:p>
          <a:p>
            <a:r>
              <a:rPr lang="en-US" altLang="zh-CN" dirty="0"/>
              <a:t>               break;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if(p-&gt;next==NULL)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else{</a:t>
            </a:r>
          </a:p>
          <a:p>
            <a:r>
              <a:rPr lang="en-US" altLang="zh-CN" dirty="0"/>
              <a:t>            Node *q=p-&gt;next;</a:t>
            </a:r>
          </a:p>
          <a:p>
            <a:r>
              <a:rPr lang="en-US" altLang="zh-CN" dirty="0"/>
              <a:t>            p-&gt;next=q-&gt;next;</a:t>
            </a:r>
          </a:p>
          <a:p>
            <a:r>
              <a:rPr lang="en-US" altLang="zh-CN" dirty="0"/>
              <a:t>            delete q;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&lt;&lt;"delete"&lt;&lt;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}</a:t>
            </a:r>
          </a:p>
          <a:p>
            <a:endParaRPr lang="en-US" altLang="zh-CN" dirty="0"/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seartchList</a:t>
            </a:r>
            <a:r>
              <a:rPr lang="en-US" altLang="zh-CN" dirty="0"/>
              <a:t>(string name){</a:t>
            </a:r>
          </a:p>
          <a:p>
            <a:r>
              <a:rPr lang="en-US" altLang="zh-CN" dirty="0"/>
              <a:t>      Node *p=head-&gt;next;</a:t>
            </a:r>
          </a:p>
          <a:p>
            <a:r>
              <a:rPr lang="en-US" altLang="zh-CN" dirty="0"/>
              <a:t>      while(p){</a:t>
            </a:r>
          </a:p>
          <a:p>
            <a:r>
              <a:rPr lang="en-US" altLang="zh-CN" dirty="0"/>
              <a:t>        if(p-&gt;</a:t>
            </a:r>
            <a:r>
              <a:rPr lang="en-US" altLang="zh-CN" dirty="0" err="1"/>
              <a:t>date.getname</a:t>
            </a:r>
            <a:r>
              <a:rPr lang="en-US" altLang="zh-CN" dirty="0"/>
              <a:t>()==name){</a:t>
            </a:r>
          </a:p>
          <a:p>
            <a:r>
              <a:rPr lang="en-US" altLang="zh-CN" dirty="0"/>
              <a:t>            p-&gt;</a:t>
            </a:r>
            <a:r>
              <a:rPr lang="en-US" altLang="zh-CN" dirty="0" err="1"/>
              <a:t>date.print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return;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p=p-&gt;next;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printList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Node *p=head-&gt;next;</a:t>
            </a:r>
          </a:p>
          <a:p>
            <a:r>
              <a:rPr lang="en-US" altLang="zh-CN" dirty="0"/>
              <a:t>      while(p){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date.print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p=p-&gt;next;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List l;</a:t>
            </a:r>
          </a:p>
          <a:p>
            <a:r>
              <a:rPr lang="en-US" altLang="zh-CN" dirty="0"/>
              <a:t>   string </a:t>
            </a:r>
            <a:r>
              <a:rPr lang="en-US" altLang="zh-CN" dirty="0" err="1"/>
              <a:t>name,id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int score;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l.CreateList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&gt;&gt;name&gt;&gt;id&gt;&gt;score;</a:t>
            </a:r>
          </a:p>
          <a:p>
            <a:r>
              <a:rPr lang="en-US" altLang="zh-CN" dirty="0"/>
              <a:t>   Student s(</a:t>
            </a:r>
            <a:r>
              <a:rPr lang="en-US" altLang="zh-CN" dirty="0" err="1"/>
              <a:t>name,id,score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l.insertList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l.printList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&gt;&gt;name;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l.seartchList</a:t>
            </a:r>
            <a:r>
              <a:rPr lang="en-US" altLang="zh-CN" dirty="0"/>
              <a:t>(name);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&gt;&gt;name;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l.seartchList</a:t>
            </a:r>
            <a:r>
              <a:rPr lang="en-US" altLang="zh-CN" dirty="0"/>
              <a:t>(name);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&gt;&gt;name;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l.deleteList</a:t>
            </a:r>
            <a:r>
              <a:rPr lang="en-US" altLang="zh-CN" dirty="0"/>
              <a:t>(name);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&gt;&gt;name;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l.deleteList</a:t>
            </a:r>
            <a:r>
              <a:rPr lang="en-US" altLang="zh-CN" dirty="0"/>
              <a:t>(name);</a:t>
            </a:r>
          </a:p>
          <a:p>
            <a:endParaRPr lang="en-US" altLang="zh-CN" dirty="0"/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</a:t>
            </a:r>
          </a:p>
          <a:p>
            <a:r>
              <a:rPr lang="zh-CN" altLang="en-US" dirty="0"/>
              <a:t>另一种写法：</a:t>
            </a:r>
            <a:endParaRPr lang="en-US" altLang="zh-CN" dirty="0"/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Student{</a:t>
            </a:r>
          </a:p>
          <a:p>
            <a:r>
              <a:rPr lang="en-US" altLang="zh-CN" dirty="0" smtClean="0"/>
              <a:t>   string name;</a:t>
            </a:r>
          </a:p>
          <a:p>
            <a:r>
              <a:rPr lang="en-US" altLang="zh-CN" dirty="0" smtClean="0"/>
              <a:t>   string id;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score;</a:t>
            </a:r>
          </a:p>
          <a:p>
            <a:r>
              <a:rPr lang="en-US" altLang="zh-CN" dirty="0" smtClean="0"/>
              <a:t>   Student* next;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friend class List;</a:t>
            </a:r>
          </a:p>
          <a:p>
            <a:r>
              <a:rPr lang="en-US" altLang="zh-CN" dirty="0" smtClean="0"/>
              <a:t>   Student():next(NULL){}</a:t>
            </a:r>
          </a:p>
          <a:p>
            <a:r>
              <a:rPr lang="en-US" altLang="zh-CN" dirty="0" smtClean="0"/>
              <a:t>   Student(string </a:t>
            </a:r>
            <a:r>
              <a:rPr lang="en-US" altLang="zh-CN" dirty="0" err="1" smtClean="0"/>
              <a:t>name,string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id,int</a:t>
            </a:r>
            <a:r>
              <a:rPr lang="en-US" altLang="zh-CN" dirty="0" smtClean="0"/>
              <a:t> score):name(name),id(id),score(score),next(NULL){}</a:t>
            </a:r>
          </a:p>
          <a:p>
            <a:r>
              <a:rPr lang="en-US" altLang="zh-CN" dirty="0" smtClean="0"/>
              <a:t>   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(){return name;}</a:t>
            </a:r>
          </a:p>
          <a:p>
            <a:r>
              <a:rPr lang="en-US" altLang="zh-CN" dirty="0" smtClean="0"/>
              <a:t>   string </a:t>
            </a:r>
            <a:r>
              <a:rPr lang="en-US" altLang="zh-CN" dirty="0" err="1" smtClean="0"/>
              <a:t>getid</a:t>
            </a:r>
            <a:r>
              <a:rPr lang="en-US" altLang="zh-CN" dirty="0" smtClean="0"/>
              <a:t>(){return id;}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getscore</a:t>
            </a:r>
            <a:r>
              <a:rPr lang="en-US" altLang="zh-CN" dirty="0" smtClean="0"/>
              <a:t>(){return score;}</a:t>
            </a:r>
          </a:p>
          <a:p>
            <a:r>
              <a:rPr lang="en-US" altLang="zh-CN" dirty="0" smtClean="0"/>
              <a:t>   void print(){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&lt;&lt;name&lt;&lt;","&lt;&lt;id&lt;&lt;","&lt;&lt;score&lt;&lt;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 List{</a:t>
            </a:r>
          </a:p>
          <a:p>
            <a:r>
              <a:rPr lang="en-US" altLang="zh-CN" dirty="0" smtClean="0"/>
              <a:t>   Student *head;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   void </a:t>
            </a:r>
            <a:r>
              <a:rPr lang="en-US" altLang="zh-CN" dirty="0" err="1" smtClean="0"/>
              <a:t>CreateList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     head=new Student;</a:t>
            </a:r>
          </a:p>
          <a:p>
            <a:r>
              <a:rPr lang="en-US" altLang="zh-CN" dirty="0" smtClean="0"/>
              <a:t>      Student *p,*s;</a:t>
            </a:r>
          </a:p>
          <a:p>
            <a:r>
              <a:rPr lang="en-US" altLang="zh-CN" dirty="0" smtClean="0"/>
              <a:t>      string </a:t>
            </a:r>
            <a:r>
              <a:rPr lang="en-US" altLang="zh-CN" dirty="0" err="1" smtClean="0"/>
              <a:t>name,id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score,n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&gt;&gt;name&gt;&gt;id&gt;&gt;score;</a:t>
            </a:r>
          </a:p>
          <a:p>
            <a:r>
              <a:rPr lang="en-US" altLang="zh-CN" dirty="0" smtClean="0"/>
              <a:t>        Student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name,id,score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insertList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void </a:t>
            </a:r>
            <a:r>
              <a:rPr lang="en-US" altLang="zh-CN" dirty="0" err="1" smtClean="0"/>
              <a:t>insertList</a:t>
            </a:r>
            <a:r>
              <a:rPr lang="en-US" altLang="zh-CN" dirty="0" smtClean="0"/>
              <a:t>(Student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Student *p,*s;</a:t>
            </a:r>
          </a:p>
          <a:p>
            <a:r>
              <a:rPr lang="en-US" altLang="zh-CN" dirty="0" smtClean="0"/>
              <a:t>      p=head;</a:t>
            </a:r>
          </a:p>
          <a:p>
            <a:r>
              <a:rPr lang="en-US" altLang="zh-CN" dirty="0" smtClean="0"/>
              <a:t>        while( p-&gt;next){</a:t>
            </a:r>
          </a:p>
          <a:p>
            <a:r>
              <a:rPr lang="en-US" altLang="zh-CN" dirty="0" smtClean="0"/>
              <a:t>            if(p-&gt;next-&gt;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()&lt;</a:t>
            </a:r>
            <a:r>
              <a:rPr lang="en-US" altLang="zh-CN" dirty="0" err="1" smtClean="0"/>
              <a:t>stu.getname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               p=p-&gt;next;</a:t>
            </a:r>
          </a:p>
          <a:p>
            <a:r>
              <a:rPr lang="en-US" altLang="zh-CN" dirty="0" smtClean="0"/>
              <a:t>            else</a:t>
            </a:r>
          </a:p>
          <a:p>
            <a:r>
              <a:rPr lang="en-US" altLang="zh-CN" dirty="0" smtClean="0"/>
              <a:t>               break;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s=new Student(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s-&gt;next=p-&gt;next;</a:t>
            </a:r>
          </a:p>
          <a:p>
            <a:r>
              <a:rPr lang="en-US" altLang="zh-CN" dirty="0" smtClean="0"/>
              <a:t>        p-&gt;next=s;</a:t>
            </a:r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void </a:t>
            </a:r>
            <a:r>
              <a:rPr lang="en-US" altLang="zh-CN" dirty="0" err="1" smtClean="0"/>
              <a:t>deleteList</a:t>
            </a:r>
            <a:r>
              <a:rPr lang="en-US" altLang="zh-CN" dirty="0" smtClean="0"/>
              <a:t>(string name){</a:t>
            </a:r>
          </a:p>
          <a:p>
            <a:r>
              <a:rPr lang="en-US" altLang="zh-CN" dirty="0" smtClean="0"/>
              <a:t>      Student *p;</a:t>
            </a:r>
          </a:p>
          <a:p>
            <a:r>
              <a:rPr lang="en-US" altLang="zh-CN" dirty="0" smtClean="0"/>
              <a:t>      p=head;</a:t>
            </a:r>
          </a:p>
          <a:p>
            <a:r>
              <a:rPr lang="en-US" altLang="zh-CN" dirty="0" smtClean="0"/>
              <a:t>      while( p-&gt;next){</a:t>
            </a:r>
          </a:p>
          <a:p>
            <a:r>
              <a:rPr lang="en-US" altLang="zh-CN" dirty="0" smtClean="0"/>
              <a:t>            if(p-&gt;next-&gt;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()!=name)</a:t>
            </a:r>
          </a:p>
          <a:p>
            <a:r>
              <a:rPr lang="en-US" altLang="zh-CN" dirty="0" smtClean="0"/>
              <a:t>               p=p-&gt;next;</a:t>
            </a:r>
          </a:p>
          <a:p>
            <a:r>
              <a:rPr lang="en-US" altLang="zh-CN" dirty="0" smtClean="0"/>
              <a:t>            else</a:t>
            </a:r>
          </a:p>
          <a:p>
            <a:r>
              <a:rPr lang="en-US" altLang="zh-CN" dirty="0" smtClean="0"/>
              <a:t>               break;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    if(p-&gt;next==NULL)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&lt;&lt;"error"&lt;&lt;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else{</a:t>
            </a:r>
          </a:p>
          <a:p>
            <a:r>
              <a:rPr lang="en-US" altLang="zh-CN" dirty="0" smtClean="0"/>
              <a:t>            Student *q=p-&gt;next;</a:t>
            </a:r>
          </a:p>
          <a:p>
            <a:r>
              <a:rPr lang="en-US" altLang="zh-CN" dirty="0" smtClean="0"/>
              <a:t>            p-&gt;next=q-&gt;next;</a:t>
            </a:r>
          </a:p>
          <a:p>
            <a:r>
              <a:rPr lang="en-US" altLang="zh-CN" dirty="0" smtClean="0"/>
              <a:t>            delete q;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&lt;&lt;"delete"&lt;&lt;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void </a:t>
            </a:r>
            <a:r>
              <a:rPr lang="en-US" altLang="zh-CN" dirty="0" err="1" smtClean="0"/>
              <a:t>seartchList</a:t>
            </a:r>
            <a:r>
              <a:rPr lang="en-US" altLang="zh-CN" dirty="0" smtClean="0"/>
              <a:t>(string name){</a:t>
            </a:r>
          </a:p>
          <a:p>
            <a:r>
              <a:rPr lang="en-US" altLang="zh-CN" dirty="0" smtClean="0"/>
              <a:t>      Student *p=head-&gt;next;</a:t>
            </a:r>
          </a:p>
          <a:p>
            <a:r>
              <a:rPr lang="en-US" altLang="zh-CN" dirty="0" smtClean="0"/>
              <a:t>      while(p){</a:t>
            </a:r>
          </a:p>
          <a:p>
            <a:r>
              <a:rPr lang="en-US" altLang="zh-CN" dirty="0" smtClean="0"/>
              <a:t>        if(p-&gt;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()==name){</a:t>
            </a:r>
          </a:p>
          <a:p>
            <a:r>
              <a:rPr lang="en-US" altLang="zh-CN" dirty="0" smtClean="0"/>
              <a:t>            p-&gt;print();</a:t>
            </a:r>
          </a:p>
          <a:p>
            <a:r>
              <a:rPr lang="en-US" altLang="zh-CN" dirty="0" smtClean="0"/>
              <a:t>            return;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p=p-&gt;next;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&lt;&lt;"error"&lt;&lt;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void </a:t>
            </a:r>
            <a:r>
              <a:rPr lang="en-US" altLang="zh-CN" dirty="0" err="1" smtClean="0"/>
              <a:t>printList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     Student *p=head-&gt;next;</a:t>
            </a:r>
          </a:p>
          <a:p>
            <a:r>
              <a:rPr lang="en-US" altLang="zh-CN" dirty="0" smtClean="0"/>
              <a:t>      while(p){</a:t>
            </a:r>
          </a:p>
          <a:p>
            <a:r>
              <a:rPr lang="en-US" altLang="zh-CN" dirty="0" smtClean="0"/>
              <a:t>        p-&gt;print();</a:t>
            </a:r>
          </a:p>
          <a:p>
            <a:r>
              <a:rPr lang="en-US" altLang="zh-CN" dirty="0" smtClean="0"/>
              <a:t>        p=p-&gt;next;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   List l;</a:t>
            </a:r>
          </a:p>
          <a:p>
            <a:r>
              <a:rPr lang="en-US" altLang="zh-CN" dirty="0" smtClean="0"/>
              <a:t>   string </a:t>
            </a:r>
            <a:r>
              <a:rPr lang="en-US" altLang="zh-CN" dirty="0" err="1" smtClean="0"/>
              <a:t>name,id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score;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l.CreateList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l.printList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&gt;&gt;name&gt;&gt;id&gt;&gt;score;</a:t>
            </a:r>
          </a:p>
          <a:p>
            <a:r>
              <a:rPr lang="en-US" altLang="zh-CN" dirty="0" smtClean="0"/>
              <a:t>   Student s(</a:t>
            </a:r>
            <a:r>
              <a:rPr lang="en-US" altLang="zh-CN" dirty="0" err="1" smtClean="0"/>
              <a:t>name,id,score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l.insertList</a:t>
            </a:r>
            <a:r>
              <a:rPr lang="en-US" altLang="zh-CN" dirty="0" smtClean="0"/>
              <a:t>(s);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l.printList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&gt;&gt;name;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l.seartchList</a:t>
            </a:r>
            <a:r>
              <a:rPr lang="en-US" altLang="zh-CN" dirty="0" smtClean="0"/>
              <a:t>(name);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&gt;&gt;name;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l.seartchList</a:t>
            </a:r>
            <a:r>
              <a:rPr lang="en-US" altLang="zh-CN" dirty="0" smtClean="0"/>
              <a:t>(name);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&gt;&gt;name;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l.deleteList</a:t>
            </a:r>
            <a:r>
              <a:rPr lang="en-US" altLang="zh-CN" dirty="0" smtClean="0"/>
              <a:t>(name);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&gt;&gt;name;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l.deleteList</a:t>
            </a:r>
            <a:r>
              <a:rPr lang="en-US" altLang="zh-CN" dirty="0" smtClean="0"/>
              <a:t>(name);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return 0;</a:t>
            </a:r>
          </a:p>
          <a:p>
            <a:r>
              <a:rPr lang="en-US" altLang="zh-CN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160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5308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</a:t>
            </a:r>
            <a:r>
              <a:rPr lang="en-US" altLang="zh-CN" dirty="0"/>
              <a:t>C++</a:t>
            </a:r>
            <a:r>
              <a:rPr lang="zh-CN" altLang="en-US" dirty="0"/>
              <a:t>程序包括类界面和类实现两个部分。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类界面就是包含类中数据成员和成员函数的函数原型，也称为头文件，对应一个</a:t>
            </a:r>
            <a:r>
              <a:rPr lang="en-US" altLang="zh-CN" dirty="0"/>
              <a:t>.h</a:t>
            </a:r>
            <a:r>
              <a:rPr lang="zh-CN" altLang="en-US" dirty="0"/>
              <a:t>文件，当有其他类需要使用这个类时，需要包含这个头文件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类实现就是各个成员函数的具体实现。对应一个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文件。一般和这个头文件放在相同的目录下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一、分成两个文件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Cylinder.h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      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 ;</a:t>
            </a:r>
          </a:p>
          <a:p>
            <a:r>
              <a:rPr lang="en-US" altLang="zh-CN" dirty="0"/>
              <a:t>	double getRadius();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getHeight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double volume();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surface_area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Cylinder.cpp</a:t>
            </a:r>
          </a:p>
          <a:p>
            <a:endParaRPr lang="en-US" altLang="zh-CN" dirty="0"/>
          </a:p>
          <a:p>
            <a:r>
              <a:rPr lang="en-US" altLang="zh-CN" dirty="0"/>
              <a:t>#include "</a:t>
            </a:r>
            <a:r>
              <a:rPr lang="en-US" altLang="zh-CN" dirty="0" err="1"/>
              <a:t>cylinder.h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double PI=3.1415926;</a:t>
            </a:r>
          </a:p>
          <a:p>
            <a:endParaRPr lang="en-US" altLang="zh-CN" dirty="0"/>
          </a:p>
          <a:p>
            <a:r>
              <a:rPr lang="en-US" altLang="zh-CN" dirty="0"/>
              <a:t>void Cylinder::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h){radius=r;  height=h;}</a:t>
            </a:r>
          </a:p>
          <a:p>
            <a:r>
              <a:rPr lang="en-US" altLang="zh-CN" dirty="0"/>
              <a:t>double Cylinder::getRadius(){return radius;}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</a:t>
            </a:r>
          </a:p>
          <a:p>
            <a:r>
              <a:rPr lang="en-US" altLang="zh-CN" dirty="0"/>
              <a:t>double Cylinder::volume(){return PI*radius*radius*height;}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surface_area</a:t>
            </a:r>
            <a:r>
              <a:rPr lang="en-US" altLang="zh-CN" dirty="0"/>
              <a:t>(){return 2*PI*radius*height+2*PI*radius*radius;}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Cylinder cylinder1;</a:t>
            </a:r>
          </a:p>
          <a:p>
            <a:r>
              <a:rPr lang="en-US" altLang="zh-CN" dirty="0"/>
              <a:t>	cylinder1.setCylinder();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surface_area</a:t>
            </a:r>
            <a:r>
              <a:rPr lang="en-US" altLang="zh-CN" dirty="0"/>
              <a:t>="&lt;&lt;cylinder1.surface_area()&lt;&lt;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&lt;&lt;"volume="&lt;&lt;cylinder1.volume()&lt;&lt;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///////////////////////////////////////////////</a:t>
            </a:r>
          </a:p>
          <a:p>
            <a:endParaRPr lang="en-US" altLang="zh-CN" dirty="0"/>
          </a:p>
          <a:p>
            <a:r>
              <a:rPr lang="zh-CN" altLang="en-US" dirty="0"/>
              <a:t>二、分成三个文件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Cylinder.h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      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 ;</a:t>
            </a:r>
          </a:p>
          <a:p>
            <a:r>
              <a:rPr lang="en-US" altLang="zh-CN" dirty="0"/>
              <a:t>	double getRadius();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getHeight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double volume();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surface_area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Cylinder.cpp</a:t>
            </a:r>
          </a:p>
          <a:p>
            <a:endParaRPr lang="en-US" altLang="zh-CN" dirty="0"/>
          </a:p>
          <a:p>
            <a:r>
              <a:rPr lang="en-US" altLang="zh-CN" dirty="0"/>
              <a:t>#include "</a:t>
            </a:r>
            <a:r>
              <a:rPr lang="en-US" altLang="zh-CN" dirty="0" err="1"/>
              <a:t>cylinder.h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const double PI=3.1415926;</a:t>
            </a:r>
          </a:p>
          <a:p>
            <a:r>
              <a:rPr lang="en-US" altLang="zh-CN" dirty="0"/>
              <a:t>void Cylinder::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h){radius=r;  height=h;}</a:t>
            </a:r>
          </a:p>
          <a:p>
            <a:r>
              <a:rPr lang="en-US" altLang="zh-CN" dirty="0"/>
              <a:t>double Cylinder::getRadius(){return radius;}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</a:t>
            </a:r>
          </a:p>
          <a:p>
            <a:r>
              <a:rPr lang="en-US" altLang="zh-CN" dirty="0"/>
              <a:t>double Cylinder::volume(){return PI*radius*radius*height;}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surface_area</a:t>
            </a:r>
            <a:r>
              <a:rPr lang="en-US" altLang="zh-CN" dirty="0"/>
              <a:t>(){return 2*PI*radius*height+2*PI*radius*radius;}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main.cpp</a:t>
            </a:r>
          </a:p>
          <a:p>
            <a:endParaRPr lang="en-US" altLang="zh-CN" dirty="0"/>
          </a:p>
          <a:p>
            <a:r>
              <a:rPr lang="en-US" altLang="zh-CN" dirty="0"/>
              <a:t>#include "</a:t>
            </a:r>
            <a:r>
              <a:rPr lang="en-US" altLang="zh-CN" dirty="0" err="1"/>
              <a:t>cylinder.h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Cylinder cylinder1;</a:t>
            </a:r>
          </a:p>
          <a:p>
            <a:r>
              <a:rPr lang="en-US" altLang="zh-CN" dirty="0"/>
              <a:t>	cylinder1.setCylinder();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surface_area</a:t>
            </a:r>
            <a:r>
              <a:rPr lang="en-US" altLang="zh-CN" dirty="0"/>
              <a:t>="&lt;&lt;cylinder1.surface_area()&lt;&lt;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&lt;&lt;"volume="&lt;&lt;cylinder1.volume()&lt;&lt;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////////////////////////////////////////////</a:t>
            </a:r>
          </a:p>
          <a:p>
            <a:endParaRPr lang="en-US" altLang="zh-CN" dirty="0"/>
          </a:p>
          <a:p>
            <a:r>
              <a:rPr lang="zh-CN" altLang="en-US" dirty="0"/>
              <a:t>三、合成一个文件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double PI=3.1415926;</a:t>
            </a:r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 ;</a:t>
            </a:r>
          </a:p>
          <a:p>
            <a:r>
              <a:rPr lang="en-US" altLang="zh-CN" dirty="0"/>
              <a:t>	double getRadius();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getHeight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double volume();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surface_area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void Cylinder::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h){radius=r;  height=h;}</a:t>
            </a:r>
          </a:p>
          <a:p>
            <a:r>
              <a:rPr lang="en-US" altLang="zh-CN" dirty="0"/>
              <a:t>double Cylinder::getRadius(){return radius;}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</a:t>
            </a:r>
          </a:p>
          <a:p>
            <a:r>
              <a:rPr lang="en-US" altLang="zh-CN" dirty="0"/>
              <a:t>double Cylinder::volume(){return PI*radius*radius*height;}</a:t>
            </a:r>
          </a:p>
          <a:p>
            <a:r>
              <a:rPr lang="en-US" altLang="zh-CN" dirty="0"/>
              <a:t>double Cylinder::</a:t>
            </a:r>
            <a:r>
              <a:rPr lang="en-US" altLang="zh-CN" dirty="0" err="1"/>
              <a:t>surface_area</a:t>
            </a:r>
            <a:r>
              <a:rPr lang="en-US" altLang="zh-CN" dirty="0"/>
              <a:t>(){return 2*PI*radius*height+2*PI*radius*radius;}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Cylinder cylinder1;</a:t>
            </a:r>
          </a:p>
          <a:p>
            <a:r>
              <a:rPr lang="en-US" altLang="zh-CN" dirty="0"/>
              <a:t>	cylinder1.setCylinder();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surface_area</a:t>
            </a:r>
            <a:r>
              <a:rPr lang="en-US" altLang="zh-CN" dirty="0"/>
              <a:t>="&lt;&lt;cylinder1.surface_area()&lt;&lt;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&lt;&lt;"volume="&lt;&lt;cylinder1.volume()&lt;&lt;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2644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Date{</a:t>
            </a:r>
          </a:p>
          <a:p>
            <a:r>
              <a:rPr lang="en-US" altLang="zh-CN" dirty="0"/>
              <a:t>   int y;</a:t>
            </a:r>
          </a:p>
          <a:p>
            <a:r>
              <a:rPr lang="en-US" altLang="zh-CN" dirty="0"/>
              <a:t>   int m;</a:t>
            </a:r>
          </a:p>
          <a:p>
            <a:r>
              <a:rPr lang="en-US" altLang="zh-CN" dirty="0"/>
              <a:t>   int d;</a:t>
            </a:r>
          </a:p>
          <a:p>
            <a:r>
              <a:rPr lang="en-US" altLang="zh-CN" dirty="0"/>
              <a:t>   int days[12]={31,28,31,30,31,30,31,31,30,31,30,31};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init</a:t>
            </a:r>
            <a:r>
              <a:rPr lang="en-US" altLang="zh-CN" dirty="0"/>
              <a:t>(int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en-US" altLang="zh-CN" dirty="0"/>
              <a:t> c){y=</a:t>
            </a:r>
            <a:r>
              <a:rPr lang="en-US" altLang="zh-CN" dirty="0" err="1"/>
              <a:t>a;m</a:t>
            </a:r>
            <a:r>
              <a:rPr lang="en-US" altLang="zh-CN" dirty="0"/>
              <a:t>=</a:t>
            </a:r>
            <a:r>
              <a:rPr lang="en-US" altLang="zh-CN" dirty="0" err="1"/>
              <a:t>b;d</a:t>
            </a:r>
            <a:r>
              <a:rPr lang="en-US" altLang="zh-CN" dirty="0"/>
              <a:t>=c;}</a:t>
            </a:r>
          </a:p>
          <a:p>
            <a:r>
              <a:rPr lang="en-US" altLang="zh-CN" dirty="0"/>
              <a:t>   void judge(int year){</a:t>
            </a:r>
          </a:p>
          <a:p>
            <a:r>
              <a:rPr lang="en-US" altLang="zh-CN" dirty="0"/>
              <a:t>      if(year%400==0 || (year%4==0 &amp;&amp; year%100!=0))</a:t>
            </a:r>
          </a:p>
          <a:p>
            <a:r>
              <a:rPr lang="en-US" altLang="zh-CN" dirty="0"/>
              <a:t>        days[1]=29;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add(){</a:t>
            </a:r>
          </a:p>
          <a:p>
            <a:r>
              <a:rPr lang="en-US" altLang="zh-CN" dirty="0"/>
              <a:t>     d++;</a:t>
            </a:r>
          </a:p>
          <a:p>
            <a:r>
              <a:rPr lang="en-US" altLang="zh-CN" dirty="0"/>
              <a:t>     judge(y);</a:t>
            </a:r>
          </a:p>
          <a:p>
            <a:r>
              <a:rPr lang="en-US" altLang="zh-CN" dirty="0"/>
              <a:t>     if(d&gt;days[m-1])</a:t>
            </a:r>
          </a:p>
          <a:p>
            <a:r>
              <a:rPr lang="en-US" altLang="zh-CN" dirty="0"/>
              <a:t>     {</a:t>
            </a:r>
          </a:p>
          <a:p>
            <a:r>
              <a:rPr lang="en-US" altLang="zh-CN" dirty="0"/>
              <a:t>         m++;d=1;</a:t>
            </a:r>
          </a:p>
          <a:p>
            <a:r>
              <a:rPr lang="en-US" altLang="zh-CN" dirty="0"/>
              <a:t>         if(m&gt;12){</a:t>
            </a:r>
          </a:p>
          <a:p>
            <a:r>
              <a:rPr lang="en-US" altLang="zh-CN" dirty="0"/>
              <a:t>            y++;</a:t>
            </a:r>
          </a:p>
          <a:p>
            <a:r>
              <a:rPr lang="en-US" altLang="zh-CN" dirty="0"/>
              <a:t>            m=1;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print(){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&lt;&lt;y&lt;&lt;"-"&lt;&lt;m&lt;&lt;"-"&lt;&lt;d&lt;&lt;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Date d;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d.init</a:t>
            </a:r>
            <a:r>
              <a:rPr lang="en-US" altLang="zh-CN" dirty="0"/>
              <a:t>(2019,2,28);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d.add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d.print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struct Node{</a:t>
            </a:r>
          </a:p>
          <a:p>
            <a:r>
              <a:rPr lang="en-US" altLang="zh-CN" dirty="0"/>
              <a:t>   int e;</a:t>
            </a:r>
          </a:p>
          <a:p>
            <a:r>
              <a:rPr lang="en-US" altLang="zh-CN" dirty="0"/>
              <a:t>   Node* next;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Stack{</a:t>
            </a:r>
          </a:p>
          <a:p>
            <a:r>
              <a:rPr lang="en-US" altLang="zh-CN" dirty="0"/>
              <a:t>  Node* 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void </a:t>
            </a:r>
            <a:r>
              <a:rPr lang="en-US" altLang="zh-CN" dirty="0" err="1"/>
              <a:t>init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head=new Node{0,NULL};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void push(int e){</a:t>
            </a:r>
          </a:p>
          <a:p>
            <a:r>
              <a:rPr lang="en-US" altLang="zh-CN" dirty="0"/>
              <a:t>     Node* s=new Node{</a:t>
            </a:r>
            <a:r>
              <a:rPr lang="en-US" altLang="zh-CN" dirty="0" err="1"/>
              <a:t>e,NULL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  s-&gt;next=head-&gt;next;</a:t>
            </a:r>
          </a:p>
          <a:p>
            <a:r>
              <a:rPr lang="en-US" altLang="zh-CN" dirty="0"/>
              <a:t>     head-&gt;next=s;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void pop(){</a:t>
            </a:r>
          </a:p>
          <a:p>
            <a:r>
              <a:rPr lang="en-US" altLang="zh-CN" dirty="0"/>
              <a:t>     Node* p=head-&gt;next;</a:t>
            </a:r>
          </a:p>
          <a:p>
            <a:r>
              <a:rPr lang="en-US" altLang="zh-CN" dirty="0"/>
              <a:t>     if(p==NULL){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return;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head-&gt;next=p-&gt;next;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delete p;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void show(){</a:t>
            </a:r>
          </a:p>
          <a:p>
            <a:r>
              <a:rPr lang="en-US" altLang="zh-CN" dirty="0"/>
              <a:t>    Node* p=head-&gt;next;</a:t>
            </a:r>
          </a:p>
          <a:p>
            <a:r>
              <a:rPr lang="en-US" altLang="zh-CN" dirty="0"/>
              <a:t>    if(p){</a:t>
            </a:r>
          </a:p>
          <a:p>
            <a:r>
              <a:rPr lang="en-US" altLang="zh-CN" dirty="0"/>
              <a:t>       while(p-&gt;next) 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&lt;&lt;p-&gt;e&lt;&lt;" ";</a:t>
            </a:r>
          </a:p>
          <a:p>
            <a:r>
              <a:rPr lang="en-US" altLang="zh-CN" dirty="0"/>
              <a:t>           p=p-&gt;next;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&lt;&lt;"empty"&lt;&lt;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Stack s;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s.init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n,e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 while(n--){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&gt;&gt;e;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s.push</a:t>
            </a:r>
            <a:r>
              <a:rPr lang="en-US" altLang="zh-CN" dirty="0"/>
              <a:t>(e);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 while(n--)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08890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-5" dirty="0">
                <a:latin typeface="黑体"/>
                <a:cs typeface="黑体"/>
              </a:rPr>
              <a:t>构造函数最好</a:t>
            </a:r>
            <a:r>
              <a:rPr lang="zh-CN" altLang="en-US" sz="1200" dirty="0">
                <a:latin typeface="黑体"/>
                <a:cs typeface="黑体"/>
              </a:rPr>
              <a:t>是</a:t>
            </a:r>
            <a:r>
              <a:rPr lang="en-US" altLang="zh-CN" sz="1200" spc="-5" dirty="0">
                <a:latin typeface="Times New Roman"/>
                <a:cs typeface="Times New Roman"/>
              </a:rPr>
              <a:t>public</a:t>
            </a:r>
            <a:r>
              <a:rPr lang="zh-CN" altLang="en-US" sz="1200" dirty="0">
                <a:latin typeface="黑体"/>
                <a:cs typeface="黑体"/>
              </a:rPr>
              <a:t>的</a:t>
            </a:r>
            <a:r>
              <a:rPr lang="zh-CN" altLang="en-US" sz="1200" spc="-10" dirty="0">
                <a:latin typeface="黑体"/>
                <a:cs typeface="黑体"/>
              </a:rPr>
              <a:t>，</a:t>
            </a:r>
            <a:r>
              <a:rPr lang="en-US" altLang="zh-CN" sz="1200" spc="-5" dirty="0">
                <a:latin typeface="Times New Roman"/>
                <a:cs typeface="Times New Roman"/>
              </a:rPr>
              <a:t>privat</a:t>
            </a:r>
            <a:r>
              <a:rPr lang="en-US" altLang="zh-CN" sz="1200" spc="-10" dirty="0">
                <a:latin typeface="Times New Roman"/>
                <a:cs typeface="Times New Roman"/>
              </a:rPr>
              <a:t>e</a:t>
            </a:r>
            <a:r>
              <a:rPr lang="zh-CN" altLang="en-US" sz="1200" spc="-5" dirty="0">
                <a:latin typeface="黑体"/>
                <a:cs typeface="黑体"/>
              </a:rPr>
              <a:t>构造函数不能直接 用来初始化对象</a:t>
            </a:r>
            <a:endParaRPr lang="en-US" altLang="zh-CN" sz="1200" spc="-5" dirty="0">
              <a:latin typeface="黑体"/>
              <a:cs typeface="黑体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pc="-5" dirty="0">
              <a:latin typeface="黑体"/>
              <a:cs typeface="黑体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-5" dirty="0">
                <a:latin typeface="黑体"/>
                <a:cs typeface="黑体"/>
              </a:rPr>
              <a:t>错误的例子：</a:t>
            </a:r>
            <a:endParaRPr lang="en-US" altLang="zh-CN" sz="1200" spc="-5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200" spc="-5" dirty="0">
                <a:latin typeface="Times New Roman"/>
                <a:cs typeface="Times New Roman"/>
              </a:rPr>
              <a:t>clas</a:t>
            </a:r>
            <a:r>
              <a:rPr lang="en-US" altLang="zh-CN" sz="1200" dirty="0">
                <a:latin typeface="Times New Roman"/>
                <a:cs typeface="Times New Roman"/>
              </a:rPr>
              <a:t>s</a:t>
            </a:r>
            <a:r>
              <a:rPr lang="en-US" altLang="zh-CN" sz="1200" spc="-10" dirty="0">
                <a:latin typeface="Times New Roman"/>
                <a:cs typeface="Times New Roman"/>
              </a:rPr>
              <a:t> </a:t>
            </a:r>
            <a:r>
              <a:rPr lang="en-US" altLang="zh-CN" sz="1200" spc="-5" dirty="0" err="1">
                <a:latin typeface="Times New Roman"/>
                <a:cs typeface="Times New Roman"/>
              </a:rPr>
              <a:t>CSample</a:t>
            </a:r>
            <a:r>
              <a:rPr lang="en-US" altLang="zh-CN" sz="1200" spc="-5" dirty="0">
                <a:latin typeface="Times New Roman"/>
                <a:cs typeface="Times New Roman"/>
              </a:rPr>
              <a:t>{</a:t>
            </a:r>
            <a:endParaRPr lang="en-US" altLang="zh-CN" sz="1200" spc="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200" spc="0" baseline="0" dirty="0">
                <a:latin typeface="Times New Roman"/>
                <a:cs typeface="Times New Roman"/>
              </a:rPr>
              <a:t>    </a:t>
            </a:r>
            <a:r>
              <a:rPr lang="en-US" altLang="zh-CN" sz="1200" spc="-5" dirty="0">
                <a:latin typeface="Times New Roman"/>
                <a:cs typeface="Times New Roman"/>
              </a:rPr>
              <a:t>private: </a:t>
            </a:r>
          </a:p>
          <a:p>
            <a:pPr marL="12700">
              <a:lnSpc>
                <a:spcPct val="100000"/>
              </a:lnSpc>
            </a:pPr>
            <a:r>
              <a:rPr lang="en-US" altLang="zh-CN" sz="1200" spc="-5" dirty="0">
                <a:latin typeface="Times New Roman"/>
                <a:cs typeface="Times New Roman"/>
              </a:rPr>
              <a:t>       </a:t>
            </a:r>
            <a:r>
              <a:rPr lang="en-US" altLang="zh-CN" sz="1200" spc="-5" dirty="0" err="1">
                <a:latin typeface="Times New Roman"/>
                <a:cs typeface="Times New Roman"/>
              </a:rPr>
              <a:t>CSample</a:t>
            </a:r>
            <a:r>
              <a:rPr lang="en-US" altLang="zh-CN" sz="1200" spc="-5" dirty="0">
                <a:latin typeface="Times New Roman"/>
                <a:cs typeface="Times New Roman"/>
              </a:rPr>
              <a:t>(</a:t>
            </a:r>
            <a:r>
              <a:rPr lang="en-US" altLang="zh-CN" sz="1200" dirty="0">
                <a:latin typeface="Times New Roman"/>
                <a:cs typeface="Times New Roman"/>
              </a:rPr>
              <a:t>){}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zh-CN" sz="1200" spc="-5" dirty="0">
                <a:latin typeface="Times New Roman"/>
                <a:cs typeface="Times New Roman"/>
              </a:rPr>
              <a:t>};</a:t>
            </a:r>
            <a:endParaRPr lang="en-US" altLang="zh-C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200" spc="-5" dirty="0" err="1">
                <a:latin typeface="Times New Roman"/>
                <a:cs typeface="Times New Roman"/>
              </a:rPr>
              <a:t>int</a:t>
            </a:r>
            <a:r>
              <a:rPr lang="en-US" altLang="zh-CN" sz="1200" spc="-5" baseline="0" dirty="0">
                <a:latin typeface="Times New Roman"/>
                <a:cs typeface="Times New Roman"/>
              </a:rPr>
              <a:t> </a:t>
            </a:r>
            <a:r>
              <a:rPr lang="en-US" altLang="zh-CN" sz="1200" spc="-5" dirty="0">
                <a:latin typeface="Times New Roman"/>
                <a:cs typeface="Times New Roman"/>
              </a:rPr>
              <a:t>main()</a:t>
            </a:r>
            <a:endParaRPr lang="en-US" altLang="zh-C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200" dirty="0">
                <a:latin typeface="Times New Roman"/>
                <a:cs typeface="Times New Roman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>
                <a:latin typeface="Times New Roman"/>
                <a:cs typeface="Times New Roman"/>
              </a:rPr>
              <a:t>  </a:t>
            </a:r>
            <a:r>
              <a:rPr lang="en-US" altLang="zh-CN" sz="1200" spc="-5" dirty="0" err="1">
                <a:latin typeface="Times New Roman"/>
                <a:cs typeface="Times New Roman"/>
              </a:rPr>
              <a:t>CSampl</a:t>
            </a:r>
            <a:r>
              <a:rPr lang="en-US" altLang="zh-CN" sz="1200" dirty="0" err="1">
                <a:latin typeface="Times New Roman"/>
                <a:cs typeface="Times New Roman"/>
              </a:rPr>
              <a:t>e</a:t>
            </a:r>
            <a:r>
              <a:rPr lang="en-US" altLang="zh-CN" sz="1200" spc="-10" dirty="0">
                <a:latin typeface="Times New Roman"/>
                <a:cs typeface="Times New Roman"/>
              </a:rPr>
              <a:t> </a:t>
            </a:r>
            <a:r>
              <a:rPr lang="en-US" altLang="zh-CN" sz="1200" spc="-5" dirty="0" err="1">
                <a:latin typeface="Times New Roman"/>
                <a:cs typeface="Times New Roman"/>
              </a:rPr>
              <a:t>Obj</a:t>
            </a:r>
            <a:r>
              <a:rPr lang="en-US" altLang="zh-CN" sz="1200" dirty="0">
                <a:latin typeface="Times New Roman"/>
                <a:cs typeface="Times New Roman"/>
              </a:rPr>
              <a:t>; </a:t>
            </a:r>
            <a:r>
              <a:rPr lang="en-US" altLang="zh-CN" sz="1200" spc="-5" dirty="0">
                <a:solidFill>
                  <a:srgbClr val="CC0000"/>
                </a:solidFill>
                <a:latin typeface="Times New Roman"/>
                <a:cs typeface="Times New Roman"/>
              </a:rPr>
              <a:t>/</a:t>
            </a:r>
            <a:r>
              <a:rPr lang="en-US" altLang="zh-CN" sz="1200" dirty="0">
                <a:solidFill>
                  <a:srgbClr val="CC0000"/>
                </a:solidFill>
                <a:latin typeface="Times New Roman"/>
                <a:cs typeface="Times New Roman"/>
              </a:rPr>
              <a:t>/</a:t>
            </a:r>
            <a:r>
              <a:rPr lang="en-US" altLang="zh-CN" sz="1200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-5" dirty="0">
                <a:solidFill>
                  <a:srgbClr val="CC0000"/>
                </a:solidFill>
                <a:latin typeface="Times New Roman"/>
                <a:cs typeface="Times New Roman"/>
              </a:rPr>
              <a:t>err</a:t>
            </a:r>
            <a:r>
              <a:rPr lang="en-US" altLang="zh-CN" sz="120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altLang="zh-CN" sz="12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200" spc="-5" dirty="0">
                <a:solidFill>
                  <a:srgbClr val="CC0000"/>
                </a:solidFill>
                <a:latin typeface="黑体"/>
                <a:cs typeface="黑体"/>
              </a:rPr>
              <a:t>唯一构造函数</a:t>
            </a:r>
            <a:r>
              <a:rPr lang="zh-CN" altLang="en-US" sz="1200" spc="-10" dirty="0">
                <a:solidFill>
                  <a:srgbClr val="CC0000"/>
                </a:solidFill>
                <a:latin typeface="黑体"/>
                <a:cs typeface="黑体"/>
              </a:rPr>
              <a:t>是</a:t>
            </a:r>
            <a:r>
              <a:rPr lang="en-US" altLang="zh-CN" sz="1200" spc="-5" dirty="0">
                <a:solidFill>
                  <a:srgbClr val="CC0000"/>
                </a:solidFill>
                <a:latin typeface="Times New Roman"/>
                <a:cs typeface="Times New Roman"/>
              </a:rPr>
              <a:t>private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>
                <a:solidFill>
                  <a:srgbClr val="CC0000"/>
                </a:solidFill>
                <a:latin typeface="Times New Roman"/>
                <a:cs typeface="Times New Roman"/>
              </a:rPr>
              <a:t>}</a:t>
            </a:r>
            <a:endParaRPr lang="en-US" altLang="zh-CN" sz="1200" dirty="0">
              <a:latin typeface="Times New Roman"/>
              <a:cs typeface="Times New Roma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黑体"/>
              <a:cs typeface="黑体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sz="2800" dirty="0" smtClean="0"/>
              <a:t>1</a:t>
            </a:r>
            <a:r>
              <a:rPr lang="zh-CN" altLang="en-US" sz="2800" dirty="0"/>
              <a:t>、</a:t>
            </a:r>
            <a:r>
              <a:rPr lang="zh-Hans" altLang="en-US" sz="2800" dirty="0"/>
              <a:t>内聚度</a:t>
            </a:r>
            <a:r>
              <a:rPr lang="zh-CN" altLang="en-US" sz="2800" dirty="0"/>
              <a:t>：</a:t>
            </a:r>
            <a:r>
              <a:rPr lang="zh-Hans" altLang="en-US" sz="2800" dirty="0"/>
              <a:t>指同一个模块中各个步骤之间的关联程度；也就是函数的重用度较高；</a:t>
            </a:r>
            <a:r>
              <a:rPr lang="zh-CN" altLang="en-US" sz="2800" dirty="0"/>
              <a:t>（尽量写单一功能的函数）</a:t>
            </a:r>
            <a:endParaRPr lang="en-US" altLang="zh-Hans" sz="2800" dirty="0"/>
          </a:p>
          <a:p>
            <a:pPr eaLnBrk="1" hangingPunct="1"/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zh-Hans" altLang="en-US" sz="2800" dirty="0"/>
              <a:t>耦合度</a:t>
            </a:r>
            <a:r>
              <a:rPr lang="zh-CN" altLang="en-US" sz="2800" dirty="0"/>
              <a:t>：</a:t>
            </a:r>
            <a:r>
              <a:rPr lang="zh-Hans" altLang="en-US" sz="2800" dirty="0"/>
              <a:t>表示被调用函数与调用函数之间的接口复杂程度；</a:t>
            </a:r>
            <a:r>
              <a:rPr lang="zh-CN" altLang="en-US" sz="2800" dirty="0"/>
              <a:t>（函数的参数尽量少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eaLnBrk="1" hangingPunct="1"/>
            <a:endParaRPr lang="zh-Hans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Hans" altLang="en-US" sz="2800" dirty="0"/>
              <a:t>质量高的程序：</a:t>
            </a:r>
            <a:r>
              <a:rPr lang="zh-Hans" altLang="en-US" sz="2800" b="1" dirty="0">
                <a:solidFill>
                  <a:srgbClr val="FF0000"/>
                </a:solidFill>
              </a:rPr>
              <a:t>内聚度高</a:t>
            </a:r>
            <a:r>
              <a:rPr lang="zh-Hans" altLang="en-US" sz="2800" dirty="0"/>
              <a:t>，</a:t>
            </a:r>
            <a:r>
              <a:rPr lang="zh-Hans" altLang="en-US" sz="2800" b="1" dirty="0">
                <a:solidFill>
                  <a:srgbClr val="FF0000"/>
                </a:solidFill>
              </a:rPr>
              <a:t>耦合度低</a:t>
            </a:r>
            <a:r>
              <a:rPr lang="zh-Hans" altLang="en-US" sz="2800" dirty="0"/>
              <a:t>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class Sample{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int x;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int y;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public: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Sample(int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a,int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b):x(a),y(b){}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void print(){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&lt;&lt;x&lt;&lt;" "&lt;&lt;y&lt;&lt;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endl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};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int main(){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Sample *p;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p=new Sample[2]{{1,2},{3,4}};   //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若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p=new Sample[2];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则调用的是不带参数的构造函数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p[0].print();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    p[1].print();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  public:</a:t>
            </a:r>
          </a:p>
          <a:p>
            <a:r>
              <a:rPr lang="en-US" altLang="zh-CN" dirty="0"/>
              <a:t>     inline Cylinder(){radius=1;	height=1;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inline Cylinder(double </a:t>
            </a:r>
            <a:r>
              <a:rPr lang="en-US" altLang="zh-CN" dirty="0" err="1"/>
              <a:t>r,double</a:t>
            </a:r>
            <a:r>
              <a:rPr lang="en-US" altLang="zh-CN" dirty="0"/>
              <a:t> h=2){ radius=r; height=h; 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 //</a:t>
            </a:r>
            <a:r>
              <a:rPr lang="zh-CN" altLang="en-US" dirty="0"/>
              <a:t>内联函数、重载函数、带默认参数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h);</a:t>
            </a:r>
          </a:p>
          <a:p>
            <a:r>
              <a:rPr lang="en-US" altLang="zh-CN" dirty="0"/>
              <a:t>      double getRadius();</a:t>
            </a:r>
          </a:p>
          <a:p>
            <a:r>
              <a:rPr lang="en-US" altLang="zh-CN" dirty="0"/>
              <a:t>      double </a:t>
            </a:r>
            <a:r>
              <a:rPr lang="en-US" altLang="zh-CN" dirty="0" err="1"/>
              <a:t>getHeight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double volume();</a:t>
            </a:r>
          </a:p>
          <a:p>
            <a:r>
              <a:rPr lang="en-US" altLang="zh-CN" dirty="0"/>
              <a:t>      double </a:t>
            </a:r>
            <a:r>
              <a:rPr lang="en-US" altLang="zh-CN" dirty="0" err="1"/>
              <a:t>surface_area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     };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Cylinder cylinder1;   //</a:t>
            </a:r>
            <a:r>
              <a:rPr lang="zh-CN" altLang="en-US" dirty="0"/>
              <a:t>没有给实参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Cylinder cylinder2(15);  //</a:t>
            </a:r>
            <a:r>
              <a:rPr lang="zh-CN" altLang="en-US" dirty="0"/>
              <a:t>只给定一个实参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Cylinder cylinder3(15,30);  //</a:t>
            </a:r>
            <a:r>
              <a:rPr lang="zh-CN" altLang="en-US" dirty="0"/>
              <a:t>给定</a:t>
            </a:r>
            <a:r>
              <a:rPr lang="en-US" altLang="zh-CN" dirty="0"/>
              <a:t>2</a:t>
            </a:r>
            <a:r>
              <a:rPr lang="zh-CN" altLang="en-US" dirty="0"/>
              <a:t>个实参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Cylinder *p1=new Cylinder;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Cylinder *p2=new Cylinder(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15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Cylinder *p3=new Cylinder(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15,30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radius=1,height=1</a:t>
            </a:r>
          </a:p>
          <a:p>
            <a:r>
              <a:rPr lang="en-US" altLang="zh-CN" dirty="0"/>
              <a:t>radius=15,height=2</a:t>
            </a:r>
          </a:p>
          <a:p>
            <a:r>
              <a:rPr lang="en-US" altLang="zh-CN" dirty="0"/>
              <a:t>radius=15,height=30</a:t>
            </a:r>
          </a:p>
          <a:p>
            <a:endParaRPr lang="en-US" altLang="zh-CN" dirty="0"/>
          </a:p>
          <a:p>
            <a:r>
              <a:rPr lang="en-US" altLang="zh-CN" dirty="0"/>
              <a:t>radius=1,height=1</a:t>
            </a:r>
          </a:p>
          <a:p>
            <a:r>
              <a:rPr lang="en-US" altLang="zh-CN" dirty="0"/>
              <a:t>radius=15,height=2</a:t>
            </a:r>
          </a:p>
          <a:p>
            <a:r>
              <a:rPr lang="en-US" altLang="zh-CN" dirty="0"/>
              <a:t>radius=15,height=30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形参可以和数据成员同名，不会搞混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set</a:t>
            </a:r>
            <a:r>
              <a:rPr lang="zh-CN" altLang="en-US" dirty="0"/>
              <a:t>或</a:t>
            </a:r>
            <a:r>
              <a:rPr lang="en-US" altLang="zh-CN" dirty="0" err="1"/>
              <a:t>init</a:t>
            </a:r>
            <a:r>
              <a:rPr lang="zh-CN" altLang="en-US" dirty="0"/>
              <a:t>之类的赋值函数没有这种写法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动态</a:t>
            </a:r>
            <a:r>
              <a:rPr lang="zh-CN" altLang="en-US" dirty="0"/>
              <a:t>创建一个对象时，可同时进行初始化过程，如果初始值可以是常量，也可以是输入数据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完整的程序：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double PI=3.1415926;</a:t>
            </a:r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Cylinder(){radius=1; height=1;cout&lt;&lt;"radius="&lt;&lt;radius&lt;&lt;",height="&lt;&lt;height&lt;&lt;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Cylinder(double </a:t>
            </a:r>
            <a:r>
              <a:rPr lang="en-US" altLang="zh-CN" dirty="0" err="1"/>
              <a:t>r,double</a:t>
            </a:r>
            <a:r>
              <a:rPr lang="en-US" altLang="zh-CN" dirty="0"/>
              <a:t> h=2){ radius=r; height=</a:t>
            </a:r>
            <a:r>
              <a:rPr lang="en-US" altLang="zh-CN" dirty="0" err="1"/>
              <a:t>h;cout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 {radius=r;  height=</a:t>
            </a:r>
            <a:r>
              <a:rPr lang="en-US" altLang="zh-CN" dirty="0" err="1"/>
              <a:t>h;cout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	double getRadius(){return radius;}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</a:t>
            </a:r>
          </a:p>
          <a:p>
            <a:r>
              <a:rPr lang="en-US" altLang="zh-CN" dirty="0"/>
              <a:t>	double volume(){return PI*radius*radius*height;}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surface_area</a:t>
            </a:r>
            <a:r>
              <a:rPr lang="en-US" altLang="zh-CN" dirty="0"/>
              <a:t>(){return 2*PI*radius*height+2*PI*radius*radius;}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Cylinder *p1=new Cylinder(10,15);   //</a:t>
            </a:r>
            <a:r>
              <a:rPr lang="zh-CN" altLang="en-US" dirty="0"/>
              <a:t>定义动态指针</a:t>
            </a:r>
          </a:p>
          <a:p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Cylinder *p2;			        //</a:t>
            </a:r>
            <a:r>
              <a:rPr lang="zh-CN" altLang="en-US" dirty="0"/>
              <a:t>定义动态指针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p2=new Cylinder;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  p2-&gt;</a:t>
            </a:r>
            <a:r>
              <a:rPr lang="en-US" altLang="zh-CN" dirty="0" err="1"/>
              <a:t>setCylinder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delete p1;			        //</a:t>
            </a:r>
            <a:r>
              <a:rPr lang="zh-CN" altLang="en-US" dirty="0"/>
              <a:t>释放指针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delete p2;</a:t>
            </a:r>
          </a:p>
          <a:p>
            <a:r>
              <a:rPr lang="en-US" altLang="zh-CN" dirty="0"/>
              <a:t>   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或者：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double PI=3.1415926;</a:t>
            </a:r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//Cylinder(){radius=1; height=1;cout&lt;&lt;"radius="&lt;&lt;radius&lt;&lt;",height="&lt;&lt;height&lt;&lt;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Cylinder(double </a:t>
            </a:r>
            <a:r>
              <a:rPr lang="en-US" altLang="zh-CN" dirty="0" err="1"/>
              <a:t>r,double</a:t>
            </a:r>
            <a:r>
              <a:rPr lang="en-US" altLang="zh-CN" dirty="0"/>
              <a:t> h=2){ radius=r; height=</a:t>
            </a:r>
            <a:r>
              <a:rPr lang="en-US" altLang="zh-CN" dirty="0" err="1"/>
              <a:t>h;cout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//void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 {radius=r;  height=</a:t>
            </a:r>
            <a:r>
              <a:rPr lang="en-US" altLang="zh-CN" dirty="0" err="1"/>
              <a:t>h;cout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	double getRadius(){return radius;}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</a:t>
            </a:r>
          </a:p>
          <a:p>
            <a:r>
              <a:rPr lang="en-US" altLang="zh-CN" dirty="0"/>
              <a:t>	double volume(){return PI*radius*radius*height;}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surface_area</a:t>
            </a:r>
            <a:r>
              <a:rPr lang="en-US" altLang="zh-CN" dirty="0"/>
              <a:t>(){return 2*PI*radius*height+2*PI*radius*radius;}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Cylinder *p1=new Cylinder(10,15);   //</a:t>
            </a:r>
            <a:r>
              <a:rPr lang="zh-CN" altLang="en-US" dirty="0"/>
              <a:t>定义动态指针</a:t>
            </a:r>
          </a:p>
          <a:p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Cylinder *p2;			        //</a:t>
            </a:r>
            <a:r>
              <a:rPr lang="zh-CN" altLang="en-US" dirty="0"/>
              <a:t>定义动态指针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  p2=new Cylinder(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delete p1;			        //</a:t>
            </a:r>
            <a:r>
              <a:rPr lang="zh-CN" altLang="en-US" dirty="0"/>
              <a:t>释放指针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delete p2;</a:t>
            </a:r>
          </a:p>
          <a:p>
            <a:r>
              <a:rPr lang="en-US" altLang="zh-CN" dirty="0"/>
              <a:t>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、使用一级指针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A{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A(){}</a:t>
            </a:r>
          </a:p>
          <a:p>
            <a:r>
              <a:rPr lang="en-US" altLang="zh-CN" dirty="0"/>
              <a:t>  void set(int </a:t>
            </a:r>
            <a:r>
              <a:rPr lang="en-US" altLang="zh-CN" dirty="0" err="1"/>
              <a:t>i,int</a:t>
            </a:r>
            <a:r>
              <a:rPr lang="en-US" altLang="zh-CN" dirty="0"/>
              <a:t> j){x=</a:t>
            </a:r>
            <a:r>
              <a:rPr lang="en-US" altLang="zh-CN" dirty="0" err="1"/>
              <a:t>i;y</a:t>
            </a:r>
            <a:r>
              <a:rPr lang="en-US" altLang="zh-CN" dirty="0"/>
              <a:t>=j;}</a:t>
            </a:r>
          </a:p>
          <a:p>
            <a:r>
              <a:rPr lang="en-US" altLang="zh-CN" dirty="0"/>
              <a:t>  void show(){</a:t>
            </a:r>
            <a:r>
              <a:rPr lang="en-US" altLang="zh-CN" dirty="0" err="1"/>
              <a:t>cout</a:t>
            </a:r>
            <a:r>
              <a:rPr lang="en-US" altLang="zh-CN" dirty="0"/>
              <a:t>&lt;&lt;"x="&lt;&lt;x&lt;&lt;",y="&lt;&lt;y&lt;&lt;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t,x,y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A *a=new A[t];</a:t>
            </a:r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 a[</a:t>
            </a:r>
            <a:r>
              <a:rPr lang="en-US" altLang="zh-CN" dirty="0" err="1"/>
              <a:t>i</a:t>
            </a:r>
            <a:r>
              <a:rPr lang="en-US" altLang="zh-CN" dirty="0"/>
              <a:t>].set(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a[</a:t>
            </a:r>
            <a:r>
              <a:rPr lang="en-US" altLang="zh-CN" dirty="0" err="1"/>
              <a:t>i</a:t>
            </a:r>
            <a:r>
              <a:rPr lang="en-US" altLang="zh-CN" dirty="0"/>
              <a:t>].show();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delete[] a;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或者使用数组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不提倡该方法，因为无法在程序中释放数组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A{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A(){}</a:t>
            </a:r>
          </a:p>
          <a:p>
            <a:r>
              <a:rPr lang="en-US" altLang="zh-CN" dirty="0"/>
              <a:t>  void set(int </a:t>
            </a:r>
            <a:r>
              <a:rPr lang="en-US" altLang="zh-CN" dirty="0" err="1"/>
              <a:t>i,int</a:t>
            </a:r>
            <a:r>
              <a:rPr lang="en-US" altLang="zh-CN" dirty="0"/>
              <a:t> j){x=</a:t>
            </a:r>
            <a:r>
              <a:rPr lang="en-US" altLang="zh-CN" dirty="0" err="1"/>
              <a:t>i;y</a:t>
            </a:r>
            <a:r>
              <a:rPr lang="en-US" altLang="zh-CN" dirty="0"/>
              <a:t>=j;}</a:t>
            </a:r>
          </a:p>
          <a:p>
            <a:r>
              <a:rPr lang="en-US" altLang="zh-CN" dirty="0"/>
              <a:t>  void show(){</a:t>
            </a:r>
            <a:r>
              <a:rPr lang="en-US" altLang="zh-CN" dirty="0" err="1"/>
              <a:t>cout</a:t>
            </a:r>
            <a:r>
              <a:rPr lang="en-US" altLang="zh-CN" dirty="0"/>
              <a:t>&lt;&lt;"x="&lt;&lt;x&lt;&lt;",y="&lt;&lt;y&lt;&lt;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t,x,y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A a[t];</a:t>
            </a:r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 a[</a:t>
            </a:r>
            <a:r>
              <a:rPr lang="en-US" altLang="zh-CN" dirty="0" err="1"/>
              <a:t>i</a:t>
            </a:r>
            <a:r>
              <a:rPr lang="en-US" altLang="zh-CN" dirty="0"/>
              <a:t>].set(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a[</a:t>
            </a:r>
            <a:r>
              <a:rPr lang="en-US" altLang="zh-CN" dirty="0" err="1"/>
              <a:t>i</a:t>
            </a:r>
            <a:r>
              <a:rPr lang="en-US" altLang="zh-CN" dirty="0"/>
              <a:t>].show();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、使用二级指针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A{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A(int </a:t>
            </a:r>
            <a:r>
              <a:rPr lang="en-US" altLang="zh-CN" dirty="0" err="1"/>
              <a:t>x,int</a:t>
            </a:r>
            <a:r>
              <a:rPr lang="en-US" altLang="zh-CN" dirty="0"/>
              <a:t> y):x(x),y(y){}</a:t>
            </a:r>
          </a:p>
          <a:p>
            <a:r>
              <a:rPr lang="en-US" altLang="zh-CN" dirty="0"/>
              <a:t>  void show(){</a:t>
            </a:r>
            <a:r>
              <a:rPr lang="en-US" altLang="zh-CN" dirty="0" err="1"/>
              <a:t>cout</a:t>
            </a:r>
            <a:r>
              <a:rPr lang="en-US" altLang="zh-CN" dirty="0"/>
              <a:t>&lt;&lt;"x="&lt;&lt;x&lt;&lt;",y="&lt;&lt;y&lt;&lt;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t,x,y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A **a=new A*[t];</a:t>
            </a:r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&gt;&gt;x&gt;&gt;y;</a:t>
            </a:r>
          </a:p>
          <a:p>
            <a:r>
              <a:rPr lang="en-US" altLang="zh-CN" dirty="0"/>
              <a:t>    a[</a:t>
            </a:r>
            <a:r>
              <a:rPr lang="en-US" altLang="zh-CN" dirty="0" err="1"/>
              <a:t>i</a:t>
            </a:r>
            <a:r>
              <a:rPr lang="en-US" altLang="zh-CN" dirty="0"/>
              <a:t>]=new A(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a[</a:t>
            </a:r>
            <a:r>
              <a:rPr lang="en-US" altLang="zh-CN" dirty="0" err="1"/>
              <a:t>i</a:t>
            </a:r>
            <a:r>
              <a:rPr lang="en-US" altLang="zh-CN" dirty="0"/>
              <a:t>]-&gt;show();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delete 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delete[] a;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532815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完整的程序：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	Test {</a:t>
            </a:r>
          </a:p>
          <a:p>
            <a:r>
              <a:rPr lang="en-US" altLang="zh-CN" dirty="0"/>
              <a:t>   public:</a:t>
            </a:r>
          </a:p>
          <a:p>
            <a:r>
              <a:rPr lang="en-US" altLang="zh-CN" dirty="0"/>
              <a:t>        Test(</a:t>
            </a:r>
            <a:r>
              <a:rPr lang="en-US" altLang="zh-CN" dirty="0" err="1"/>
              <a:t>int</a:t>
            </a:r>
            <a:r>
              <a:rPr lang="en-US" altLang="zh-CN" dirty="0"/>
              <a:t> n) { </a:t>
            </a:r>
            <a:r>
              <a:rPr lang="en-US" altLang="zh-CN" dirty="0" err="1"/>
              <a:t>cout</a:t>
            </a:r>
            <a:r>
              <a:rPr lang="en-US" altLang="zh-CN" dirty="0"/>
              <a:t>&lt;&lt;"1"&lt;&lt;</a:t>
            </a:r>
            <a:r>
              <a:rPr lang="en-US" altLang="zh-CN" dirty="0" err="1"/>
              <a:t>endl</a:t>
            </a:r>
            <a:r>
              <a:rPr lang="en-US" altLang="zh-CN" dirty="0"/>
              <a:t>;}             //(1)</a:t>
            </a:r>
          </a:p>
          <a:p>
            <a:r>
              <a:rPr lang="en-US" altLang="zh-CN" dirty="0"/>
              <a:t>        Test(</a:t>
            </a:r>
            <a:r>
              <a:rPr lang="en-US" altLang="zh-CN" dirty="0" err="1"/>
              <a:t>int</a:t>
            </a:r>
            <a:r>
              <a:rPr lang="en-US" altLang="zh-CN" dirty="0"/>
              <a:t> n, </a:t>
            </a:r>
            <a:r>
              <a:rPr lang="en-US" altLang="zh-CN" dirty="0" err="1"/>
              <a:t>int</a:t>
            </a:r>
            <a:r>
              <a:rPr lang="en-US" altLang="zh-CN" dirty="0"/>
              <a:t> m) {</a:t>
            </a:r>
            <a:r>
              <a:rPr lang="en-US" altLang="zh-CN" dirty="0" err="1"/>
              <a:t>cout</a:t>
            </a:r>
            <a:r>
              <a:rPr lang="en-US" altLang="zh-CN" dirty="0"/>
              <a:t>&lt;&lt;"2"&lt;&lt;</a:t>
            </a:r>
            <a:r>
              <a:rPr lang="en-US" altLang="zh-CN" dirty="0" err="1"/>
              <a:t>endl</a:t>
            </a:r>
            <a:r>
              <a:rPr lang="en-US" altLang="zh-CN" dirty="0"/>
              <a:t>; }  //(2)</a:t>
            </a:r>
          </a:p>
          <a:p>
            <a:r>
              <a:rPr lang="en-US" altLang="zh-CN" dirty="0"/>
              <a:t>        Test() {</a:t>
            </a:r>
            <a:r>
              <a:rPr lang="en-US" altLang="zh-CN" dirty="0" err="1"/>
              <a:t>cout</a:t>
            </a:r>
            <a:r>
              <a:rPr lang="en-US" altLang="zh-CN" dirty="0"/>
              <a:t>&lt;&lt;"3"&lt;&lt;</a:t>
            </a:r>
            <a:r>
              <a:rPr lang="en-US" altLang="zh-CN" dirty="0" err="1"/>
              <a:t>endl</a:t>
            </a:r>
            <a:r>
              <a:rPr lang="en-US" altLang="zh-CN" dirty="0"/>
              <a:t>; }                    //(3)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main(){</a:t>
            </a:r>
          </a:p>
          <a:p>
            <a:r>
              <a:rPr lang="en-US" altLang="zh-CN" dirty="0"/>
              <a:t>Test  array1[3] = { 1, Test(1,2) };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//</a:t>
            </a:r>
            <a:r>
              <a:rPr lang="zh-CN" altLang="en-US" dirty="0"/>
              <a:t>三个元素分别用</a:t>
            </a:r>
            <a:r>
              <a:rPr lang="en-US" altLang="zh-CN" dirty="0"/>
              <a:t>(1),(2),(3)</a:t>
            </a:r>
            <a:r>
              <a:rPr lang="zh-CN" altLang="en-US" dirty="0"/>
              <a:t>初始化</a:t>
            </a:r>
          </a:p>
          <a:p>
            <a:r>
              <a:rPr lang="en-US" altLang="zh-CN" dirty="0"/>
              <a:t>Test  array2[3] = { Test(2,3), Test(1,2) ,1};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//</a:t>
            </a:r>
            <a:r>
              <a:rPr lang="zh-CN" altLang="en-US" dirty="0"/>
              <a:t>三个元素分别用</a:t>
            </a:r>
            <a:r>
              <a:rPr lang="en-US" altLang="zh-CN" dirty="0"/>
              <a:t>(2),(2),(1)</a:t>
            </a:r>
            <a:r>
              <a:rPr lang="zh-CN" altLang="en-US" dirty="0"/>
              <a:t>初始化</a:t>
            </a:r>
          </a:p>
          <a:p>
            <a:r>
              <a:rPr lang="en-US" altLang="zh-CN" dirty="0"/>
              <a:t>Test  *</a:t>
            </a:r>
            <a:r>
              <a:rPr lang="en-US" altLang="zh-CN" dirty="0" err="1"/>
              <a:t>pArray</a:t>
            </a:r>
            <a:r>
              <a:rPr lang="en-US" altLang="zh-CN" dirty="0"/>
              <a:t>[3] = { new Test(4), new Test(1,2) };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nn-NO" altLang="zh-CN" dirty="0"/>
              <a:t>for(int i=0;i&lt;3;i++)</a:t>
            </a:r>
          </a:p>
          <a:p>
            <a:r>
              <a:rPr lang="nn-NO" altLang="zh-CN" dirty="0"/>
              <a:t>    cout&lt;&lt;pArray[i]&lt;&lt;endl;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en-US" altLang="zh-CN" dirty="0"/>
              <a:t>0x7b12d0</a:t>
            </a:r>
          </a:p>
          <a:p>
            <a:r>
              <a:rPr lang="en-US" altLang="zh-CN" dirty="0"/>
              <a:t>0x7b11c0</a:t>
            </a:r>
          </a:p>
          <a:p>
            <a:r>
              <a:rPr lang="en-US" altLang="zh-CN" dirty="0"/>
              <a:t>0</a:t>
            </a:r>
          </a:p>
          <a:p>
            <a:r>
              <a:rPr lang="zh-CN" altLang="en-US" dirty="0"/>
              <a:t>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、如果构造方法只有一个参数，可以直接使用数值给数组元素赋值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、如果没有给数组元素赋值，默认调用缺省构造方法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、指针数组如果没有给元素赋值，不会自动调用默认构造方法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、指针对象还没建立时，初始化值在某些编译环境下为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STR{</a:t>
            </a:r>
          </a:p>
          <a:p>
            <a:r>
              <a:rPr lang="en-US" altLang="zh-CN" dirty="0"/>
              <a:t>   char s1[80];</a:t>
            </a:r>
          </a:p>
          <a:p>
            <a:r>
              <a:rPr lang="en-US" altLang="zh-CN" dirty="0"/>
              <a:t>   char s2[80];</a:t>
            </a:r>
          </a:p>
          <a:p>
            <a:r>
              <a:rPr lang="en-US" altLang="zh-CN" dirty="0"/>
              <a:t>   char s3[160];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STR(char a[],char b[]){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strcpy</a:t>
            </a:r>
            <a:r>
              <a:rPr lang="en-US" altLang="zh-CN" dirty="0"/>
              <a:t>(s1,a);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strcpy</a:t>
            </a:r>
            <a:r>
              <a:rPr lang="en-US" altLang="zh-CN" dirty="0"/>
              <a:t>(s2,b);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consort(){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strcpy</a:t>
            </a:r>
            <a:r>
              <a:rPr lang="en-US" altLang="zh-CN" dirty="0"/>
              <a:t>(s3,s1);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strcat</a:t>
            </a:r>
            <a:r>
              <a:rPr lang="en-US" altLang="zh-CN" dirty="0"/>
              <a:t>(s3,s2);</a:t>
            </a:r>
          </a:p>
          <a:p>
            <a:r>
              <a:rPr lang="en-US" altLang="zh-CN" dirty="0"/>
              <a:t>       int n=</a:t>
            </a:r>
            <a:r>
              <a:rPr lang="en-US" altLang="zh-CN" dirty="0" err="1"/>
              <a:t>strlen</a:t>
            </a:r>
            <a:r>
              <a:rPr lang="en-US" altLang="zh-CN" dirty="0"/>
              <a:t>(s1)+</a:t>
            </a:r>
            <a:r>
              <a:rPr lang="en-US" altLang="zh-CN" dirty="0" err="1"/>
              <a:t>strlen</a:t>
            </a:r>
            <a:r>
              <a:rPr lang="en-US" altLang="zh-CN" dirty="0"/>
              <a:t>(s2);</a:t>
            </a:r>
          </a:p>
          <a:p>
            <a:r>
              <a:rPr lang="en-US" altLang="zh-CN" dirty="0"/>
              <a:t>       sort(s3,s3+n);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show(){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&lt;&lt;s3&lt;&lt;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~STR(){</a:t>
            </a:r>
          </a:p>
          <a:p>
            <a:r>
              <a:rPr lang="en-US" altLang="zh-CN" dirty="0"/>
              <a:t>      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char s1[80],s2[80];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&gt;&gt;s1&gt;&gt;s2;</a:t>
            </a:r>
          </a:p>
          <a:p>
            <a:r>
              <a:rPr lang="en-US" altLang="zh-CN" dirty="0"/>
              <a:t>    STR s(s1,s2);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s.consort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</a:t>
            </a:r>
          </a:p>
          <a:p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STR{</a:t>
            </a:r>
          </a:p>
          <a:p>
            <a:r>
              <a:rPr lang="en-US" altLang="zh-CN" dirty="0"/>
              <a:t>   char *s1;</a:t>
            </a:r>
          </a:p>
          <a:p>
            <a:r>
              <a:rPr lang="en-US" altLang="zh-CN" dirty="0"/>
              <a:t>   char *s2;</a:t>
            </a:r>
          </a:p>
          <a:p>
            <a:r>
              <a:rPr lang="en-US" altLang="zh-CN" dirty="0"/>
              <a:t>   char *s3;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STR(char *</a:t>
            </a:r>
            <a:r>
              <a:rPr lang="en-US" altLang="zh-CN" dirty="0" err="1"/>
              <a:t>a,char</a:t>
            </a:r>
            <a:r>
              <a:rPr lang="en-US" altLang="zh-CN" dirty="0"/>
              <a:t> *b){</a:t>
            </a:r>
          </a:p>
          <a:p>
            <a:r>
              <a:rPr lang="en-US" altLang="zh-CN" dirty="0"/>
              <a:t>       s1=new char[</a:t>
            </a:r>
            <a:r>
              <a:rPr lang="en-US" altLang="zh-CN" dirty="0" err="1"/>
              <a:t>strlen</a:t>
            </a:r>
            <a:r>
              <a:rPr lang="en-US" altLang="zh-CN" dirty="0"/>
              <a:t>(a)+1];</a:t>
            </a:r>
          </a:p>
          <a:p>
            <a:r>
              <a:rPr lang="en-US" altLang="zh-CN" dirty="0"/>
              <a:t>       s2=new char[</a:t>
            </a:r>
            <a:r>
              <a:rPr lang="en-US" altLang="zh-CN" dirty="0" err="1"/>
              <a:t>strlen</a:t>
            </a:r>
            <a:r>
              <a:rPr lang="en-US" altLang="zh-CN" dirty="0"/>
              <a:t>(b)+1];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strcpy</a:t>
            </a:r>
            <a:r>
              <a:rPr lang="en-US" altLang="zh-CN" dirty="0"/>
              <a:t>(s1,a);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strcpy</a:t>
            </a:r>
            <a:r>
              <a:rPr lang="en-US" altLang="zh-CN" dirty="0"/>
              <a:t>(s2,b);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consort(){</a:t>
            </a:r>
          </a:p>
          <a:p>
            <a:r>
              <a:rPr lang="en-US" altLang="zh-CN" dirty="0"/>
              <a:t>       int n=</a:t>
            </a:r>
            <a:r>
              <a:rPr lang="en-US" altLang="zh-CN" dirty="0" err="1"/>
              <a:t>strlen</a:t>
            </a:r>
            <a:r>
              <a:rPr lang="en-US" altLang="zh-CN" dirty="0"/>
              <a:t>(s1)+</a:t>
            </a:r>
            <a:r>
              <a:rPr lang="en-US" altLang="zh-CN" dirty="0" err="1"/>
              <a:t>strlen</a:t>
            </a:r>
            <a:r>
              <a:rPr lang="en-US" altLang="zh-CN" dirty="0"/>
              <a:t>(s2);</a:t>
            </a:r>
          </a:p>
          <a:p>
            <a:r>
              <a:rPr lang="en-US" altLang="zh-CN" dirty="0"/>
              <a:t>       s3=new char[n+1];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strcpy</a:t>
            </a:r>
            <a:r>
              <a:rPr lang="en-US" altLang="zh-CN" dirty="0"/>
              <a:t>(s3,s1);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strcat</a:t>
            </a:r>
            <a:r>
              <a:rPr lang="en-US" altLang="zh-CN" dirty="0"/>
              <a:t>(s3,s2);</a:t>
            </a:r>
          </a:p>
          <a:p>
            <a:r>
              <a:rPr lang="en-US" altLang="zh-CN" dirty="0"/>
              <a:t>       sort(s3,s3+n);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show(){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&lt;&lt;s3&lt;&lt;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~STR(){</a:t>
            </a:r>
          </a:p>
          <a:p>
            <a:r>
              <a:rPr lang="en-US" altLang="zh-CN" dirty="0"/>
              <a:t>       delete[] s1;</a:t>
            </a:r>
          </a:p>
          <a:p>
            <a:r>
              <a:rPr lang="en-US" altLang="zh-CN" dirty="0"/>
              <a:t>       delete[] s2;</a:t>
            </a:r>
          </a:p>
          <a:p>
            <a:r>
              <a:rPr lang="en-US" altLang="zh-CN" dirty="0"/>
              <a:t>       delete[] s3;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char s1[80],s2[80];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&gt;&gt;s1&gt;&gt;s2;</a:t>
            </a:r>
          </a:p>
          <a:p>
            <a:r>
              <a:rPr lang="en-US" altLang="zh-CN" dirty="0"/>
              <a:t>    STR s(s1,s2);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s.consort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</a:t>
            </a:r>
          </a:p>
          <a:p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STR{</a:t>
            </a:r>
          </a:p>
          <a:p>
            <a:r>
              <a:rPr lang="en-US" altLang="zh-CN" dirty="0"/>
              <a:t>   string s1;</a:t>
            </a:r>
          </a:p>
          <a:p>
            <a:r>
              <a:rPr lang="en-US" altLang="zh-CN" dirty="0"/>
              <a:t>   string s2;</a:t>
            </a:r>
          </a:p>
          <a:p>
            <a:r>
              <a:rPr lang="en-US" altLang="zh-CN" dirty="0"/>
              <a:t>   string s3;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STR(string </a:t>
            </a:r>
            <a:r>
              <a:rPr lang="en-US" altLang="zh-CN" dirty="0" err="1"/>
              <a:t>a,string</a:t>
            </a:r>
            <a:r>
              <a:rPr lang="en-US" altLang="zh-CN" dirty="0"/>
              <a:t> b){</a:t>
            </a:r>
          </a:p>
          <a:p>
            <a:r>
              <a:rPr lang="en-US" altLang="zh-CN" dirty="0"/>
              <a:t>       s1=a;</a:t>
            </a:r>
          </a:p>
          <a:p>
            <a:r>
              <a:rPr lang="en-US" altLang="zh-CN" dirty="0"/>
              <a:t>       s2=b;</a:t>
            </a:r>
          </a:p>
          <a:p>
            <a:r>
              <a:rPr lang="en-US" altLang="zh-CN" dirty="0"/>
              <a:t>       s3=s1+s2;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void consort(){</a:t>
            </a:r>
          </a:p>
          <a:p>
            <a:r>
              <a:rPr lang="en-US" altLang="zh-CN" dirty="0"/>
              <a:t>      char *p=&amp;s3[0];</a:t>
            </a:r>
          </a:p>
          <a:p>
            <a:r>
              <a:rPr lang="en-US" altLang="zh-CN" dirty="0"/>
              <a:t>      char *q=p+s3.length();</a:t>
            </a:r>
          </a:p>
          <a:p>
            <a:r>
              <a:rPr lang="en-US" altLang="zh-CN" dirty="0"/>
              <a:t>      sort(</a:t>
            </a:r>
            <a:r>
              <a:rPr lang="en-US" altLang="zh-CN" dirty="0" err="1"/>
              <a:t>p,q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/</a:t>
            </a:r>
            <a:r>
              <a:rPr lang="zh-CN" altLang="en-US" dirty="0"/>
              <a:t>*</a:t>
            </a:r>
            <a:r>
              <a:rPr lang="en-US" altLang="zh-CN" dirty="0"/>
              <a:t> void consort(){    //</a:t>
            </a:r>
            <a:r>
              <a:rPr lang="zh-CN" altLang="en-US" dirty="0"/>
              <a:t>另一种写法</a:t>
            </a:r>
            <a:endParaRPr lang="en-US" altLang="zh-CN" dirty="0"/>
          </a:p>
          <a:p>
            <a:r>
              <a:rPr lang="en-US" altLang="zh-CN" dirty="0"/>
              <a:t>      int n=s3.length();</a:t>
            </a:r>
          </a:p>
          <a:p>
            <a:r>
              <a:rPr lang="en-US" altLang="zh-CN" dirty="0"/>
              <a:t>      char *p=new char[n+1];</a:t>
            </a:r>
          </a:p>
          <a:p>
            <a:r>
              <a:rPr lang="en-US" altLang="zh-CN" dirty="0"/>
              <a:t>      s3.copy(p,n,0);</a:t>
            </a:r>
          </a:p>
          <a:p>
            <a:r>
              <a:rPr lang="en-US" altLang="zh-CN" dirty="0"/>
              <a:t>      sort(</a:t>
            </a:r>
            <a:r>
              <a:rPr lang="en-US" altLang="zh-CN" dirty="0" err="1"/>
              <a:t>p,p+n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p[n]=0;   //</a:t>
            </a:r>
            <a:r>
              <a:rPr lang="zh-CN" altLang="en-US" dirty="0"/>
              <a:t>没有这个，有可能会输出多的乱码</a:t>
            </a:r>
            <a:endParaRPr lang="en-US" altLang="zh-CN" dirty="0"/>
          </a:p>
          <a:p>
            <a:r>
              <a:rPr lang="en-US" altLang="zh-CN" dirty="0"/>
              <a:t>      s3=p;</a:t>
            </a:r>
          </a:p>
          <a:p>
            <a:r>
              <a:rPr lang="en-US" altLang="zh-CN" dirty="0"/>
              <a:t>      delete[] p;</a:t>
            </a:r>
          </a:p>
          <a:p>
            <a:r>
              <a:rPr lang="en-US" altLang="zh-CN" dirty="0"/>
              <a:t>   }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void show(){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&lt;&lt;s3&lt;&lt;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~STR(){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string s1,s2;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&gt;&gt;s1&gt;&gt;s2;</a:t>
            </a:r>
          </a:p>
          <a:p>
            <a:r>
              <a:rPr lang="en-US" altLang="zh-CN" dirty="0"/>
              <a:t>    STR s(s1,s2);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s.consort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s.show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&lt;algorithm&gt;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main(){  </a:t>
            </a:r>
          </a:p>
          <a:p>
            <a:r>
              <a:rPr lang="en-US" altLang="zh-CN" dirty="0"/>
              <a:t>   string a="hello";   </a:t>
            </a:r>
          </a:p>
          <a:p>
            <a:r>
              <a:rPr lang="en-US" altLang="zh-CN" dirty="0"/>
              <a:t>   char *p=&amp;a[0];   </a:t>
            </a:r>
          </a:p>
          <a:p>
            <a:r>
              <a:rPr lang="en-US" altLang="zh-CN" dirty="0"/>
              <a:t>   char *q=</a:t>
            </a:r>
            <a:r>
              <a:rPr lang="en-US" altLang="zh-CN" dirty="0" err="1"/>
              <a:t>p+a.length</a:t>
            </a:r>
            <a:r>
              <a:rPr lang="en-US" altLang="zh-CN" dirty="0"/>
              <a:t>();   </a:t>
            </a:r>
          </a:p>
          <a:p>
            <a:r>
              <a:rPr lang="en-US" altLang="zh-CN" dirty="0"/>
              <a:t>   sort(</a:t>
            </a:r>
            <a:r>
              <a:rPr lang="en-US" altLang="zh-CN" dirty="0" err="1"/>
              <a:t>p,q</a:t>
            </a:r>
            <a:r>
              <a:rPr lang="en-US" altLang="zh-CN" dirty="0"/>
              <a:t>);   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&lt;&lt;a&lt;&lt;</a:t>
            </a:r>
            <a:r>
              <a:rPr lang="en-US" altLang="zh-CN" dirty="0" err="1"/>
              <a:t>endl</a:t>
            </a:r>
            <a:r>
              <a:rPr lang="en-US" altLang="zh-CN" dirty="0"/>
              <a:t>;   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&amp;a[0]</a:t>
            </a:r>
            <a:r>
              <a:rPr lang="zh-CN" altLang="en-US" dirty="0"/>
              <a:t>表示字符数组的首地址，因为字符的特殊性，要用</a:t>
            </a:r>
            <a:r>
              <a:rPr lang="en-US" altLang="zh-CN" dirty="0"/>
              <a:t>(int*)</a:t>
            </a:r>
            <a:r>
              <a:rPr lang="zh-CN" altLang="en-US" dirty="0"/>
              <a:t>强制转换才能得到地址。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#include&lt;bits/stdc++.h&gt;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 </a:t>
            </a:r>
          </a:p>
          <a:p>
            <a:r>
              <a:rPr lang="en-US" altLang="zh-CN" dirty="0"/>
              <a:t>     string a = "hello"; </a:t>
            </a:r>
          </a:p>
          <a:p>
            <a:r>
              <a:rPr lang="en-US" altLang="zh-CN" dirty="0"/>
              <a:t>     sort(</a:t>
            </a:r>
            <a:r>
              <a:rPr lang="en-US" altLang="zh-CN" dirty="0" err="1"/>
              <a:t>a.begin</a:t>
            </a:r>
            <a:r>
              <a:rPr lang="en-US" altLang="zh-CN" dirty="0"/>
              <a:t>(), </a:t>
            </a:r>
            <a:r>
              <a:rPr lang="en-US" altLang="zh-CN" dirty="0" err="1"/>
              <a:t>a.end</a:t>
            </a:r>
            <a:r>
              <a:rPr lang="en-US" altLang="zh-CN" dirty="0"/>
              <a:t>());   //</a:t>
            </a:r>
            <a:r>
              <a:rPr lang="zh-CN" altLang="en-US" dirty="0"/>
              <a:t>或者直接使用迭代器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74622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double PI=3.1415926;</a:t>
            </a:r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Cylinder(){radius=1; height=1;cout&lt;&lt;"radius="&lt;&lt;radius&lt;&lt;",height="&lt;&lt;height&lt;&lt;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Cylinder(double </a:t>
            </a:r>
            <a:r>
              <a:rPr lang="en-US" altLang="zh-CN" dirty="0" err="1"/>
              <a:t>r,double</a:t>
            </a:r>
            <a:r>
              <a:rPr lang="en-US" altLang="zh-CN" dirty="0"/>
              <a:t> h=2){ radius=r; height=</a:t>
            </a:r>
            <a:r>
              <a:rPr lang="en-US" altLang="zh-CN" dirty="0" err="1"/>
              <a:t>h;cout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Cylinder(Cylinder&amp; c){radius=</a:t>
            </a:r>
            <a:r>
              <a:rPr lang="en-US" altLang="zh-CN" dirty="0" err="1"/>
              <a:t>c.getRadius</a:t>
            </a:r>
            <a:r>
              <a:rPr lang="en-US" altLang="zh-CN" dirty="0"/>
              <a:t>();height=</a:t>
            </a:r>
            <a:r>
              <a:rPr lang="en-US" altLang="zh-CN" dirty="0" err="1"/>
              <a:t>c.getHeight</a:t>
            </a:r>
            <a:r>
              <a:rPr lang="en-US" altLang="zh-CN" dirty="0"/>
              <a:t>();</a:t>
            </a:r>
            <a:r>
              <a:rPr lang="en-US" altLang="zh-CN" dirty="0" err="1"/>
              <a:t>cout</a:t>
            </a:r>
            <a:r>
              <a:rPr lang="en-US" altLang="zh-CN" dirty="0"/>
              <a:t>&lt;&lt;"copy 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 {radius=r;  height=</a:t>
            </a:r>
            <a:r>
              <a:rPr lang="en-US" altLang="zh-CN" dirty="0" err="1"/>
              <a:t>h;cout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	double getRadius(){return radius;}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</a:t>
            </a:r>
          </a:p>
          <a:p>
            <a:r>
              <a:rPr lang="en-US" altLang="zh-CN" dirty="0"/>
              <a:t>	double volume(){return PI*radius*radius*height;}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surface_area</a:t>
            </a:r>
            <a:r>
              <a:rPr lang="en-US" altLang="zh-CN" dirty="0"/>
              <a:t>(){return 2*PI*radius*height+2*PI*radius*radius;}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 Cylinder cylinder1(2,2);	      //</a:t>
            </a:r>
            <a:r>
              <a:rPr lang="zh-CN" altLang="en-US" dirty="0"/>
              <a:t>调用有参构造函数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Cylinder cylinder2(cylinder1);  //</a:t>
            </a:r>
            <a:r>
              <a:rPr lang="zh-CN" altLang="en-US" dirty="0"/>
              <a:t>调用拷贝构造函数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double PI=3.1415926;</a:t>
            </a:r>
          </a:p>
          <a:p>
            <a:endParaRPr lang="en-US" altLang="zh-CN" dirty="0"/>
          </a:p>
          <a:p>
            <a:r>
              <a:rPr lang="en-US" altLang="zh-CN" dirty="0"/>
              <a:t>class Cylinder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Cylinder(){radius=1; height=1;cout&lt;&lt;"radius="&lt;&lt;radius&lt;&lt;",height="&lt;&lt;height&lt;&lt;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Cylinder(double </a:t>
            </a:r>
            <a:r>
              <a:rPr lang="en-US" altLang="zh-CN" dirty="0" err="1"/>
              <a:t>r,double</a:t>
            </a:r>
            <a:r>
              <a:rPr lang="en-US" altLang="zh-CN" dirty="0"/>
              <a:t> h=2){ radius=r; height=</a:t>
            </a:r>
            <a:r>
              <a:rPr lang="en-US" altLang="zh-CN" dirty="0" err="1"/>
              <a:t>h;cout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Cylinder(Cylinder&amp; c){radius=</a:t>
            </a:r>
            <a:r>
              <a:rPr lang="en-US" altLang="zh-CN" dirty="0" err="1"/>
              <a:t>c.radius;height</a:t>
            </a:r>
            <a:r>
              <a:rPr lang="en-US" altLang="zh-CN" dirty="0"/>
              <a:t>=</a:t>
            </a:r>
            <a:r>
              <a:rPr lang="en-US" altLang="zh-CN" dirty="0" err="1"/>
              <a:t>c.height</a:t>
            </a:r>
            <a:r>
              <a:rPr lang="en-US" altLang="zh-CN" dirty="0"/>
              <a:t>; </a:t>
            </a:r>
            <a:r>
              <a:rPr lang="en-US" altLang="zh-CN" dirty="0" err="1"/>
              <a:t>cout</a:t>
            </a:r>
            <a:r>
              <a:rPr lang="en-US" altLang="zh-CN" dirty="0"/>
              <a:t> &lt;&lt; "Copy Constructor called\n"; }</a:t>
            </a:r>
          </a:p>
          <a:p>
            <a:endParaRPr lang="en-US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setCylinder</a:t>
            </a:r>
            <a:r>
              <a:rPr lang="en-US" altLang="zh-CN" dirty="0"/>
              <a:t>(double </a:t>
            </a:r>
            <a:r>
              <a:rPr lang="en-US" altLang="zh-CN" dirty="0" err="1"/>
              <a:t>r,double</a:t>
            </a:r>
            <a:r>
              <a:rPr lang="en-US" altLang="zh-CN" dirty="0"/>
              <a:t> h) {radius=r;  height=</a:t>
            </a:r>
            <a:r>
              <a:rPr lang="en-US" altLang="zh-CN" dirty="0" err="1"/>
              <a:t>h;cout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	double getRadius(){return radius;}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getHeight</a:t>
            </a:r>
            <a:r>
              <a:rPr lang="en-US" altLang="zh-CN" dirty="0"/>
              <a:t>(){return height;}</a:t>
            </a:r>
          </a:p>
          <a:p>
            <a:r>
              <a:rPr lang="en-US" altLang="zh-CN" dirty="0"/>
              <a:t>	double volume(){return PI*radius*radius*height;}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surface_area</a:t>
            </a:r>
            <a:r>
              <a:rPr lang="en-US" altLang="zh-CN" dirty="0"/>
              <a:t>(){return 2*PI*radius*height+2*PI*radius*radius;}</a:t>
            </a:r>
          </a:p>
          <a:p>
            <a:r>
              <a:rPr lang="en-US" altLang="zh-CN" dirty="0"/>
              <a:t>	void print(){</a:t>
            </a:r>
            <a:r>
              <a:rPr lang="en-US" altLang="zh-CN" dirty="0" err="1"/>
              <a:t>cout</a:t>
            </a:r>
            <a:r>
              <a:rPr lang="en-US" altLang="zh-CN" dirty="0"/>
              <a:t>&lt;&lt;"radius="&lt;&lt;radius&lt;&lt;",height="&lt;&lt;height&lt;&lt;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double radius;</a:t>
            </a:r>
          </a:p>
          <a:p>
            <a:r>
              <a:rPr lang="en-US" altLang="zh-CN" dirty="0"/>
              <a:t>	double height;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Cylinder cylinder1(2,2);	      //</a:t>
            </a:r>
            <a:r>
              <a:rPr lang="zh-CN" altLang="en-US" dirty="0"/>
              <a:t>调用有参构造函数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Cylinder cylinder2(cylinder1);  //</a:t>
            </a:r>
            <a:r>
              <a:rPr lang="zh-CN" altLang="en-US" dirty="0"/>
              <a:t>调用拷贝构造函数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cylinder2.print();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的程序：使用指针；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CPerson{</a:t>
            </a:r>
          </a:p>
          <a:p>
            <a:r>
              <a:rPr lang="en-US" altLang="zh-CN" dirty="0"/>
              <a:t>	char *name;</a:t>
            </a:r>
          </a:p>
          <a:p>
            <a:r>
              <a:rPr lang="en-US" altLang="zh-CN" dirty="0"/>
              <a:t>	char *address;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CPerson(){}</a:t>
            </a:r>
          </a:p>
          <a:p>
            <a:r>
              <a:rPr lang="en-US" altLang="zh-CN" dirty="0"/>
              <a:t>	CPerson(char *</a:t>
            </a:r>
            <a:r>
              <a:rPr lang="en-US" altLang="zh-CN" dirty="0" err="1"/>
              <a:t>n,char</a:t>
            </a:r>
            <a:r>
              <a:rPr lang="en-US" altLang="zh-CN" dirty="0"/>
              <a:t> *a){</a:t>
            </a:r>
          </a:p>
          <a:p>
            <a:r>
              <a:rPr lang="en-US" altLang="zh-CN" dirty="0"/>
              <a:t>	    name=new char[</a:t>
            </a:r>
            <a:r>
              <a:rPr lang="en-US" altLang="zh-CN" dirty="0" err="1"/>
              <a:t>strlen</a:t>
            </a:r>
            <a:r>
              <a:rPr lang="en-US" altLang="zh-CN" dirty="0"/>
              <a:t>(n)+1];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   address=new char[</a:t>
            </a:r>
            <a:r>
              <a:rPr lang="en-US" altLang="zh-CN" dirty="0" err="1"/>
              <a:t>strlen</a:t>
            </a:r>
            <a:r>
              <a:rPr lang="en-US" altLang="zh-CN" dirty="0"/>
              <a:t>(a)+1];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     void print(){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&lt;&lt;name&lt;&lt;","&lt;&lt;address&lt;&lt;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    void </a:t>
            </a:r>
            <a:r>
              <a:rPr lang="en-US" altLang="zh-CN" dirty="0" err="1"/>
              <a:t>setName</a:t>
            </a:r>
            <a:r>
              <a:rPr lang="en-US" altLang="zh-CN" dirty="0"/>
              <a:t>(char* n){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);}</a:t>
            </a:r>
          </a:p>
          <a:p>
            <a:r>
              <a:rPr lang="en-US" altLang="zh-CN" dirty="0"/>
              <a:t>        void </a:t>
            </a:r>
            <a:r>
              <a:rPr lang="en-US" altLang="zh-CN" dirty="0" err="1"/>
              <a:t>setA</a:t>
            </a:r>
            <a:r>
              <a:rPr lang="en-US" altLang="zh-CN" dirty="0"/>
              <a:t>(char* a){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CPerson c1("</a:t>
            </a:r>
            <a:r>
              <a:rPr lang="en-US" altLang="zh-CN" dirty="0" err="1"/>
              <a:t>zhangsan</a:t>
            </a:r>
            <a:r>
              <a:rPr lang="en-US" altLang="zh-CN" dirty="0"/>
              <a:t>","</a:t>
            </a:r>
            <a:r>
              <a:rPr lang="en-US" altLang="zh-CN" dirty="0" err="1"/>
              <a:t>shenda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CPerson c2(c1);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   c2.setName("</a:t>
            </a:r>
            <a:r>
              <a:rPr lang="en-US" altLang="zh-CN" dirty="0" err="1"/>
              <a:t>lisi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</a:p>
          <a:p>
            <a:r>
              <a:rPr lang="en-US" altLang="zh-CN" dirty="0" err="1"/>
              <a:t>zhangsan,shenda</a:t>
            </a:r>
            <a:endParaRPr lang="en-US" altLang="zh-CN" dirty="0"/>
          </a:p>
          <a:p>
            <a:r>
              <a:rPr lang="en-US" altLang="zh-CN" dirty="0" err="1"/>
              <a:t>zhangsan,shenda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lisi,shenda</a:t>
            </a:r>
            <a:endParaRPr lang="en-US" altLang="zh-CN" dirty="0"/>
          </a:p>
          <a:p>
            <a:r>
              <a:rPr lang="en-US" altLang="zh-CN" dirty="0" err="1"/>
              <a:t>lisi,shenda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</a:t>
            </a:r>
          </a:p>
          <a:p>
            <a:r>
              <a:rPr lang="zh-CN" altLang="en-US" dirty="0"/>
              <a:t>同样的程序，使用数组没事（因为数组不能直接赋值，例如：</a:t>
            </a:r>
            <a:r>
              <a:rPr lang="en-US" altLang="zh-CN" dirty="0"/>
              <a:t>char a[10]=“</a:t>
            </a:r>
            <a:r>
              <a:rPr lang="en-US" altLang="zh-CN" dirty="0" err="1"/>
              <a:t>aaa</a:t>
            </a:r>
            <a:r>
              <a:rPr lang="en-US" altLang="zh-CN" dirty="0"/>
              <a:t>”,b[10];b=a;</a:t>
            </a:r>
            <a:r>
              <a:rPr lang="zh-CN" altLang="en-US" dirty="0"/>
              <a:t>是非法的，数组名是常量。因此，它的拷贝构造方法只能是将数组的内容拷贝过来。）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CPerson{</a:t>
            </a:r>
          </a:p>
          <a:p>
            <a:r>
              <a:rPr lang="en-US" altLang="zh-CN" dirty="0"/>
              <a:t>	char name[10],address[10];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CPerson(){}</a:t>
            </a:r>
          </a:p>
          <a:p>
            <a:r>
              <a:rPr lang="en-US" altLang="zh-CN" dirty="0"/>
              <a:t>	CPerson(char *</a:t>
            </a:r>
            <a:r>
              <a:rPr lang="en-US" altLang="zh-CN" dirty="0" err="1"/>
              <a:t>n,char</a:t>
            </a:r>
            <a:r>
              <a:rPr lang="en-US" altLang="zh-CN" dirty="0"/>
              <a:t> *a){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     void print(){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&lt;&lt;name&lt;&lt;","&lt;&lt;address&lt;&lt;</a:t>
            </a:r>
            <a:r>
              <a:rPr lang="en-US" altLang="zh-CN" dirty="0" err="1"/>
              <a:t>endl</a:t>
            </a:r>
            <a:r>
              <a:rPr lang="en-US" altLang="zh-CN" dirty="0"/>
              <a:t>; }     </a:t>
            </a:r>
          </a:p>
          <a:p>
            <a:r>
              <a:rPr lang="en-US" altLang="zh-CN" dirty="0"/>
              <a:t>     void </a:t>
            </a:r>
            <a:r>
              <a:rPr lang="en-US" altLang="zh-CN" dirty="0" err="1"/>
              <a:t>setName</a:t>
            </a:r>
            <a:r>
              <a:rPr lang="en-US" altLang="zh-CN" dirty="0"/>
              <a:t>(char* n){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);}</a:t>
            </a:r>
          </a:p>
          <a:p>
            <a:r>
              <a:rPr lang="en-US" altLang="zh-CN" dirty="0"/>
              <a:t>     void </a:t>
            </a:r>
            <a:r>
              <a:rPr lang="en-US" altLang="zh-CN" dirty="0" err="1"/>
              <a:t>setA</a:t>
            </a:r>
            <a:r>
              <a:rPr lang="en-US" altLang="zh-CN" dirty="0"/>
              <a:t>(char* a){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);}          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CPerson c1("</a:t>
            </a:r>
            <a:r>
              <a:rPr lang="en-US" altLang="zh-CN" dirty="0" err="1"/>
              <a:t>zhangsan</a:t>
            </a:r>
            <a:r>
              <a:rPr lang="en-US" altLang="zh-CN" dirty="0"/>
              <a:t>","</a:t>
            </a:r>
            <a:r>
              <a:rPr lang="en-US" altLang="zh-CN" dirty="0" err="1"/>
              <a:t>shenda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CPerson c2(c1);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   c2.setName("</a:t>
            </a:r>
            <a:r>
              <a:rPr lang="en-US" altLang="zh-CN" dirty="0" err="1"/>
              <a:t>lisi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</a:p>
          <a:p>
            <a:r>
              <a:rPr lang="en-US" altLang="zh-CN" dirty="0" err="1"/>
              <a:t>zhangsan,shenda</a:t>
            </a:r>
            <a:endParaRPr lang="en-US" altLang="zh-CN" dirty="0"/>
          </a:p>
          <a:p>
            <a:r>
              <a:rPr lang="en-US" altLang="zh-CN" dirty="0" err="1"/>
              <a:t>zhangsan,shenda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zhangsan,shenda</a:t>
            </a:r>
            <a:endParaRPr lang="en-US" altLang="zh-CN" dirty="0"/>
          </a:p>
          <a:p>
            <a:r>
              <a:rPr lang="en-US" altLang="zh-CN" dirty="0" err="1"/>
              <a:t>lisi,shenda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---------------------------------------------</a:t>
            </a:r>
          </a:p>
          <a:p>
            <a:r>
              <a:rPr lang="zh-CN" altLang="en-US" dirty="0"/>
              <a:t>同样的程序，使用</a:t>
            </a:r>
            <a:r>
              <a:rPr lang="en-US" altLang="zh-CN" dirty="0"/>
              <a:t>string</a:t>
            </a:r>
            <a:r>
              <a:rPr lang="zh-CN" altLang="en-US" dirty="0"/>
              <a:t>也没事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CPerson{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name,address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CPerson(){}</a:t>
            </a:r>
          </a:p>
          <a:p>
            <a:r>
              <a:rPr lang="en-US" altLang="zh-CN" dirty="0"/>
              <a:t>	CPerson(string </a:t>
            </a:r>
            <a:r>
              <a:rPr lang="en-US" altLang="zh-CN" dirty="0" err="1"/>
              <a:t>n,string</a:t>
            </a:r>
            <a:r>
              <a:rPr lang="en-US" altLang="zh-CN" dirty="0"/>
              <a:t> a){</a:t>
            </a:r>
          </a:p>
          <a:p>
            <a:r>
              <a:rPr lang="en-US" altLang="zh-CN" dirty="0"/>
              <a:t>	    name=n;</a:t>
            </a:r>
          </a:p>
          <a:p>
            <a:r>
              <a:rPr lang="en-US" altLang="zh-CN" dirty="0"/>
              <a:t>	    address=a;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    void print(){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&lt;&lt;name&lt;&lt;","&lt;&lt;address&lt;&lt;</a:t>
            </a:r>
            <a:r>
              <a:rPr lang="en-US" altLang="zh-CN" dirty="0" err="1"/>
              <a:t>endl</a:t>
            </a:r>
            <a:r>
              <a:rPr lang="en-US" altLang="zh-CN" dirty="0"/>
              <a:t>; } 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setName</a:t>
            </a:r>
            <a:r>
              <a:rPr lang="en-US" altLang="zh-CN" dirty="0"/>
              <a:t>(string n){name=n;}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setA</a:t>
            </a:r>
            <a:r>
              <a:rPr lang="en-US" altLang="zh-CN" dirty="0"/>
              <a:t>(string a){address=a;}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CPerson c1("</a:t>
            </a:r>
            <a:r>
              <a:rPr lang="en-US" altLang="zh-CN" dirty="0" err="1"/>
              <a:t>zhangsan</a:t>
            </a:r>
            <a:r>
              <a:rPr lang="en-US" altLang="zh-CN" dirty="0"/>
              <a:t>","</a:t>
            </a:r>
            <a:r>
              <a:rPr lang="en-US" altLang="zh-CN" dirty="0" err="1"/>
              <a:t>shenda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CPerson c2(c1);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   c2.setName("</a:t>
            </a:r>
            <a:r>
              <a:rPr lang="en-US" altLang="zh-CN" dirty="0" err="1"/>
              <a:t>lisi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当数据成员含指针变量时，就要重写拷贝构造方法，在为指针变量分配分配内存空间，然后将参数对象的值拷贝过来。这个过程称为深拷贝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源代码：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 &lt;iostream&gt;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#include&lt;cstring&gt;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CPerson</a:t>
            </a:r>
            <a:r>
              <a:rPr lang="en-US" altLang="zh-CN" dirty="0"/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char *name,*address;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public: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CPerson</a:t>
            </a:r>
            <a:r>
              <a:rPr lang="en-US" altLang="zh-CN" dirty="0"/>
              <a:t>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CPerson</a:t>
            </a:r>
            <a:r>
              <a:rPr lang="en-US" altLang="zh-CN" dirty="0"/>
              <a:t>(char *</a:t>
            </a:r>
            <a:r>
              <a:rPr lang="en-US" altLang="zh-CN" dirty="0" err="1"/>
              <a:t>n,char</a:t>
            </a:r>
            <a:r>
              <a:rPr lang="en-US" altLang="zh-CN" dirty="0"/>
              <a:t> *a){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    name=new char[</a:t>
            </a:r>
            <a:r>
              <a:rPr lang="en-US" altLang="zh-CN" dirty="0" err="1"/>
              <a:t>strlen</a:t>
            </a:r>
            <a:r>
              <a:rPr lang="en-US" altLang="zh-CN" dirty="0"/>
              <a:t>(n)+1];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    address=new char[</a:t>
            </a:r>
            <a:r>
              <a:rPr lang="en-US" altLang="zh-CN" dirty="0" err="1"/>
              <a:t>strlen</a:t>
            </a:r>
            <a:r>
              <a:rPr lang="en-US" altLang="zh-CN" dirty="0"/>
              <a:t>(a)+1];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void print(){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&lt;&lt;name&lt;&lt;","&lt;&lt;address&lt;&lt;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char* </a:t>
            </a:r>
            <a:r>
              <a:rPr lang="en-US" altLang="zh-CN" dirty="0" err="1"/>
              <a:t>getName</a:t>
            </a:r>
            <a:r>
              <a:rPr lang="en-US" altLang="zh-CN" dirty="0"/>
              <a:t>(){return name;}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char* </a:t>
            </a:r>
            <a:r>
              <a:rPr lang="en-US" altLang="zh-CN" dirty="0" err="1"/>
              <a:t>getAddress</a:t>
            </a:r>
            <a:r>
              <a:rPr lang="en-US" altLang="zh-CN" dirty="0"/>
              <a:t>(){return address;}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void </a:t>
            </a:r>
            <a:r>
              <a:rPr lang="en-US" altLang="zh-CN" dirty="0" err="1"/>
              <a:t>setName</a:t>
            </a:r>
            <a:r>
              <a:rPr lang="en-US" altLang="zh-CN" dirty="0"/>
              <a:t>(char* n){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  void </a:t>
            </a:r>
            <a:r>
              <a:rPr lang="en-US" altLang="zh-CN" dirty="0" err="1"/>
              <a:t>setA</a:t>
            </a:r>
            <a:r>
              <a:rPr lang="en-US" altLang="zh-CN" dirty="0"/>
              <a:t>(char* a){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CPerson</a:t>
            </a:r>
            <a:r>
              <a:rPr lang="en-US" altLang="zh-CN" dirty="0"/>
              <a:t> c1("</a:t>
            </a:r>
            <a:r>
              <a:rPr lang="en-US" altLang="zh-CN" dirty="0" err="1"/>
              <a:t>zhangsan</a:t>
            </a:r>
            <a:r>
              <a:rPr lang="en-US" altLang="zh-CN" dirty="0"/>
              <a:t>","</a:t>
            </a:r>
            <a:r>
              <a:rPr lang="en-US" altLang="zh-CN" dirty="0" err="1"/>
              <a:t>shenda</a:t>
            </a:r>
            <a:r>
              <a:rPr lang="en-US" altLang="zh-CN" dirty="0"/>
              <a:t>");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c1.print();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CPerson</a:t>
            </a:r>
            <a:r>
              <a:rPr lang="en-US" altLang="zh-CN" dirty="0"/>
              <a:t> c2(c1);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c2.print();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c2.setName("</a:t>
            </a:r>
            <a:r>
              <a:rPr lang="en-US" altLang="zh-CN" dirty="0" err="1"/>
              <a:t>lisi</a:t>
            </a:r>
            <a:r>
              <a:rPr lang="en-US" altLang="zh-CN" dirty="0"/>
              <a:t>");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c1.print();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c2.print();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////////////////////////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若类中的指针数据是在定义时就分配空间的，则在构造方法中也不需要分配空间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CPerson{</a:t>
            </a:r>
          </a:p>
          <a:p>
            <a:r>
              <a:rPr lang="en-US" altLang="zh-CN" dirty="0"/>
              <a:t>	char *name=new char[10],*address=new char[10];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CPerson();</a:t>
            </a:r>
          </a:p>
          <a:p>
            <a:r>
              <a:rPr lang="en-US" altLang="zh-CN" dirty="0"/>
              <a:t>	CPerson(char *</a:t>
            </a:r>
            <a:r>
              <a:rPr lang="en-US" altLang="zh-CN" dirty="0" err="1"/>
              <a:t>n,char</a:t>
            </a:r>
            <a:r>
              <a:rPr lang="en-US" altLang="zh-CN" dirty="0"/>
              <a:t> *a){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CPerson(CPerson &amp;</a:t>
            </a:r>
            <a:r>
              <a:rPr lang="en-US" altLang="zh-CN" dirty="0" err="1"/>
              <a:t>r_p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{  //name=new char[20];</a:t>
            </a:r>
          </a:p>
          <a:p>
            <a:r>
              <a:rPr lang="en-US" altLang="zh-CN" dirty="0"/>
              <a:t>    //address=new char[20];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name,r_p.name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address,r_p.address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      void print(){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&lt;&lt;name&lt;&lt;","&lt;&lt;address&lt;&lt;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    char* </a:t>
            </a:r>
            <a:r>
              <a:rPr lang="en-US" altLang="zh-CN" dirty="0" err="1"/>
              <a:t>getName</a:t>
            </a:r>
            <a:r>
              <a:rPr lang="en-US" altLang="zh-CN" dirty="0"/>
              <a:t>(){return name;}</a:t>
            </a:r>
          </a:p>
          <a:p>
            <a:r>
              <a:rPr lang="en-US" altLang="zh-CN" dirty="0"/>
              <a:t>        char* </a:t>
            </a:r>
            <a:r>
              <a:rPr lang="en-US" altLang="zh-CN" dirty="0" err="1"/>
              <a:t>getAddress</a:t>
            </a:r>
            <a:r>
              <a:rPr lang="en-US" altLang="zh-CN" dirty="0"/>
              <a:t>(){return address;}</a:t>
            </a:r>
          </a:p>
          <a:p>
            <a:r>
              <a:rPr lang="en-US" altLang="zh-CN" dirty="0"/>
              <a:t>        void </a:t>
            </a:r>
            <a:r>
              <a:rPr lang="en-US" altLang="zh-CN" dirty="0" err="1"/>
              <a:t>setName</a:t>
            </a:r>
            <a:r>
              <a:rPr lang="en-US" altLang="zh-CN" dirty="0"/>
              <a:t>(char* n){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);}</a:t>
            </a:r>
          </a:p>
          <a:p>
            <a:r>
              <a:rPr lang="en-US" altLang="zh-CN" dirty="0"/>
              <a:t>        void </a:t>
            </a:r>
            <a:r>
              <a:rPr lang="en-US" altLang="zh-CN" dirty="0" err="1"/>
              <a:t>setA</a:t>
            </a:r>
            <a:r>
              <a:rPr lang="en-US" altLang="zh-CN" dirty="0"/>
              <a:t>(char* a){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CPerson c1("</a:t>
            </a:r>
            <a:r>
              <a:rPr lang="en-US" altLang="zh-CN" dirty="0" err="1"/>
              <a:t>zhangsan</a:t>
            </a:r>
            <a:r>
              <a:rPr lang="en-US" altLang="zh-CN" dirty="0"/>
              <a:t>","</a:t>
            </a:r>
            <a:r>
              <a:rPr lang="en-US" altLang="zh-CN" dirty="0" err="1"/>
              <a:t>shenda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CPerson c2(c1);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   c2.setName("</a:t>
            </a:r>
            <a:r>
              <a:rPr lang="en-US" altLang="zh-CN" dirty="0" err="1"/>
              <a:t>lisi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\\\\\\\\\\\\\\\\\\\\\\\\\\\\\\\\\\\\\\</a:t>
            </a:r>
          </a:p>
          <a:p>
            <a:r>
              <a:rPr lang="zh-CN" altLang="en-US" dirty="0"/>
              <a:t>若类中的指针数据，是在构造方法中分配空间的，则拷贝构造函数中也要分配空间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CPerson{</a:t>
            </a:r>
          </a:p>
          <a:p>
            <a:r>
              <a:rPr lang="en-US" altLang="zh-CN" dirty="0"/>
              <a:t>	char *name,*address;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CPerson(){name=new char[10];address=new char[10];}</a:t>
            </a:r>
          </a:p>
          <a:p>
            <a:r>
              <a:rPr lang="en-US" altLang="zh-CN" dirty="0"/>
              <a:t>	CPerson(char *</a:t>
            </a:r>
            <a:r>
              <a:rPr lang="en-US" altLang="zh-CN" dirty="0" err="1"/>
              <a:t>n,char</a:t>
            </a:r>
            <a:r>
              <a:rPr lang="en-US" altLang="zh-CN" dirty="0"/>
              <a:t> *a){</a:t>
            </a:r>
          </a:p>
          <a:p>
            <a:r>
              <a:rPr lang="en-US" altLang="zh-CN" dirty="0"/>
              <a:t>	    name=new char[10];</a:t>
            </a:r>
          </a:p>
          <a:p>
            <a:r>
              <a:rPr lang="en-US" altLang="zh-CN" dirty="0"/>
              <a:t>	    address=new char[10];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CPerson(CPerson &amp;</a:t>
            </a:r>
            <a:r>
              <a:rPr lang="en-US" altLang="zh-CN" dirty="0" err="1"/>
              <a:t>r_p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{  name=new char[20];</a:t>
            </a:r>
          </a:p>
          <a:p>
            <a:r>
              <a:rPr lang="en-US" altLang="zh-CN" dirty="0"/>
              <a:t>    address=new char[20];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name,r_p.name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address,r_p.address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      void print(){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&lt;&lt;name&lt;&lt;","&lt;&lt;address&lt;&lt;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    char* </a:t>
            </a:r>
            <a:r>
              <a:rPr lang="en-US" altLang="zh-CN" dirty="0" err="1"/>
              <a:t>getName</a:t>
            </a:r>
            <a:r>
              <a:rPr lang="en-US" altLang="zh-CN" dirty="0"/>
              <a:t>(){return name;}</a:t>
            </a:r>
          </a:p>
          <a:p>
            <a:r>
              <a:rPr lang="en-US" altLang="zh-CN" dirty="0"/>
              <a:t>        char* </a:t>
            </a:r>
            <a:r>
              <a:rPr lang="en-US" altLang="zh-CN" dirty="0" err="1"/>
              <a:t>getAddress</a:t>
            </a:r>
            <a:r>
              <a:rPr lang="en-US" altLang="zh-CN" dirty="0"/>
              <a:t>(){return address;}</a:t>
            </a:r>
          </a:p>
          <a:p>
            <a:r>
              <a:rPr lang="en-US" altLang="zh-CN" dirty="0"/>
              <a:t>        void </a:t>
            </a:r>
            <a:r>
              <a:rPr lang="en-US" altLang="zh-CN" dirty="0" err="1"/>
              <a:t>setName</a:t>
            </a:r>
            <a:r>
              <a:rPr lang="en-US" altLang="zh-CN" dirty="0"/>
              <a:t>(char* n){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</a:t>
            </a:r>
            <a:r>
              <a:rPr lang="en-US" altLang="zh-CN" dirty="0"/>
              <a:t>);}</a:t>
            </a:r>
          </a:p>
          <a:p>
            <a:r>
              <a:rPr lang="en-US" altLang="zh-CN" dirty="0"/>
              <a:t>        void </a:t>
            </a:r>
            <a:r>
              <a:rPr lang="en-US" altLang="zh-CN" dirty="0" err="1"/>
              <a:t>setA</a:t>
            </a:r>
            <a:r>
              <a:rPr lang="en-US" altLang="zh-CN" dirty="0"/>
              <a:t>(char* a){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address,a</a:t>
            </a:r>
            <a:r>
              <a:rPr lang="en-US" altLang="zh-CN" dirty="0"/>
              <a:t>);}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CPerson c1("</a:t>
            </a:r>
            <a:r>
              <a:rPr lang="en-US" altLang="zh-CN" dirty="0" err="1"/>
              <a:t>zhangsan</a:t>
            </a:r>
            <a:r>
              <a:rPr lang="en-US" altLang="zh-CN" dirty="0"/>
              <a:t>","</a:t>
            </a:r>
            <a:r>
              <a:rPr lang="en-US" altLang="zh-CN" dirty="0" err="1"/>
              <a:t>shenda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CPerson c2(c1);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   c2.setName("</a:t>
            </a:r>
            <a:r>
              <a:rPr lang="en-US" altLang="zh-CN" dirty="0" err="1"/>
              <a:t>lisi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////////////////////////////////////</a:t>
            </a:r>
          </a:p>
          <a:p>
            <a:r>
              <a:rPr lang="zh-CN" altLang="en-US" dirty="0"/>
              <a:t>若用</a:t>
            </a:r>
            <a:r>
              <a:rPr lang="en-US" altLang="zh-CN" dirty="0"/>
              <a:t>string</a:t>
            </a:r>
            <a:r>
              <a:rPr lang="zh-CN" altLang="en-US" dirty="0"/>
              <a:t>类型来处理字符串，则是安全的，不需要提供拷贝构造函数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CPerson{</a:t>
            </a:r>
          </a:p>
          <a:p>
            <a:r>
              <a:rPr lang="en-US" altLang="zh-CN" dirty="0"/>
              <a:t>	string </a:t>
            </a:r>
            <a:r>
              <a:rPr lang="en-US" altLang="zh-CN" dirty="0" err="1"/>
              <a:t>name,address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CPerson();</a:t>
            </a:r>
          </a:p>
          <a:p>
            <a:r>
              <a:rPr lang="en-US" altLang="zh-CN" dirty="0"/>
              <a:t>	CPerson(string </a:t>
            </a:r>
            <a:r>
              <a:rPr lang="en-US" altLang="zh-CN" dirty="0" err="1"/>
              <a:t>n,string</a:t>
            </a:r>
            <a:r>
              <a:rPr lang="en-US" altLang="zh-CN" dirty="0"/>
              <a:t> a){</a:t>
            </a:r>
          </a:p>
          <a:p>
            <a:r>
              <a:rPr lang="en-US" altLang="zh-CN" dirty="0"/>
              <a:t>	    name=n;</a:t>
            </a:r>
          </a:p>
          <a:p>
            <a:r>
              <a:rPr lang="en-US" altLang="zh-CN" dirty="0"/>
              <a:t>	    address=a;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    void print(){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&lt;&lt;name&lt;&lt;","&lt;&lt;address&lt;&lt;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getName</a:t>
            </a:r>
            <a:r>
              <a:rPr lang="en-US" altLang="zh-CN" dirty="0"/>
              <a:t>(){return name;}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getAddress</a:t>
            </a:r>
            <a:r>
              <a:rPr lang="en-US" altLang="zh-CN" dirty="0"/>
              <a:t>(){return address;}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setName</a:t>
            </a:r>
            <a:r>
              <a:rPr lang="en-US" altLang="zh-CN" dirty="0"/>
              <a:t>(string n){name=n;}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setA</a:t>
            </a:r>
            <a:r>
              <a:rPr lang="en-US" altLang="zh-CN" dirty="0"/>
              <a:t>(string a){address=a;}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CPerson c1("</a:t>
            </a:r>
            <a:r>
              <a:rPr lang="en-US" altLang="zh-CN" dirty="0" err="1"/>
              <a:t>zhangsan</a:t>
            </a:r>
            <a:r>
              <a:rPr lang="en-US" altLang="zh-CN" dirty="0"/>
              <a:t>","</a:t>
            </a:r>
            <a:r>
              <a:rPr lang="en-US" altLang="zh-CN" dirty="0" err="1"/>
              <a:t>shenda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CPerson c2(c1);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   c2.setName("</a:t>
            </a:r>
            <a:r>
              <a:rPr lang="en-US" altLang="zh-CN" dirty="0" err="1"/>
              <a:t>lisi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c1.print();</a:t>
            </a:r>
          </a:p>
          <a:p>
            <a:r>
              <a:rPr lang="en-US" altLang="zh-CN" dirty="0"/>
              <a:t>   c2.print();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310600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问题</a:t>
            </a:r>
            <a:r>
              <a:rPr lang="zh-CN" altLang="en-US" dirty="0"/>
              <a:t>解析：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  c2 = c1;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该语句调用了拷贝构造函数，当数据成员含指针时，要重写拷贝构造函数，保证正确赋值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原因：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c2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在定义时，用一个已经存在的对象给它赋值。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/>
              <a:t>Complex c1,c2;</a:t>
            </a:r>
            <a:r>
              <a:rPr lang="en-US" altLang="zh-CN" sz="2400" dirty="0">
                <a:solidFill>
                  <a:srgbClr val="C00000"/>
                </a:solidFill>
              </a:rPr>
              <a:t>c2=c1;</a:t>
            </a:r>
            <a:r>
              <a:rPr lang="zh-CN" altLang="en-US" sz="2400" dirty="0">
                <a:solidFill>
                  <a:srgbClr val="C00000"/>
                </a:solidFill>
              </a:rPr>
              <a:t>该语句没有调用拷贝构造函数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</a:rPr>
              <a:t>原因：</a:t>
            </a:r>
            <a:r>
              <a:rPr lang="en-US" altLang="zh-CN" sz="2400" dirty="0">
                <a:solidFill>
                  <a:srgbClr val="C00000"/>
                </a:solidFill>
              </a:rPr>
              <a:t>c2</a:t>
            </a:r>
            <a:r>
              <a:rPr lang="zh-CN" altLang="en-US" sz="2400" dirty="0">
                <a:solidFill>
                  <a:srgbClr val="C00000"/>
                </a:solidFill>
              </a:rPr>
              <a:t>已经定义完了，这条语句只是将</a:t>
            </a:r>
            <a:r>
              <a:rPr lang="en-US" altLang="zh-CN" sz="2400" dirty="0">
                <a:solidFill>
                  <a:srgbClr val="C00000"/>
                </a:solidFill>
              </a:rPr>
              <a:t>c1</a:t>
            </a:r>
            <a:r>
              <a:rPr lang="zh-CN" altLang="en-US" sz="2400" dirty="0">
                <a:solidFill>
                  <a:srgbClr val="C00000"/>
                </a:solidFill>
              </a:rPr>
              <a:t>的值赋给</a:t>
            </a:r>
            <a:r>
              <a:rPr lang="en-US" altLang="zh-CN" sz="2400" dirty="0">
                <a:solidFill>
                  <a:srgbClr val="C00000"/>
                </a:solidFill>
              </a:rPr>
              <a:t>c2</a:t>
            </a:r>
            <a:r>
              <a:rPr lang="zh-CN" altLang="en-US" sz="2400" dirty="0">
                <a:solidFill>
                  <a:srgbClr val="C00000"/>
                </a:solidFill>
              </a:rPr>
              <a:t>。所以，当数据成员含指针时，要重载赋值运算符，使得对象间的赋值是深赋值的方式。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///////////////</a:t>
            </a:r>
          </a:p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第一种情况示例：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#include&lt;iostream&gt;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using namespace std;</a:t>
            </a: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class A{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  int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public: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  A(int x=0):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(x){</a:t>
            </a:r>
            <a:r>
              <a:rPr lang="en-US" altLang="zh-CN" sz="2400" dirty="0" err="1">
                <a:solidFill>
                  <a:srgbClr val="C00000"/>
                </a:solidFill>
              </a:rPr>
              <a:t>cout</a:t>
            </a:r>
            <a:r>
              <a:rPr lang="en-US" altLang="zh-CN" sz="2400" dirty="0">
                <a:solidFill>
                  <a:srgbClr val="C00000"/>
                </a:solidFill>
              </a:rPr>
              <a:t>&lt;&lt;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&lt;&lt;" constructor"&lt;&lt;</a:t>
            </a:r>
            <a:r>
              <a:rPr lang="en-US" altLang="zh-CN" sz="2400" dirty="0" err="1">
                <a:solidFill>
                  <a:srgbClr val="C00000"/>
                </a:solidFill>
              </a:rPr>
              <a:t>endl</a:t>
            </a:r>
            <a:r>
              <a:rPr lang="en-US" altLang="zh-CN" sz="2400" dirty="0">
                <a:solidFill>
                  <a:srgbClr val="C00000"/>
                </a:solidFill>
              </a:rPr>
              <a:t>;}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  A(const A&amp; a):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(a.i+1){</a:t>
            </a:r>
            <a:r>
              <a:rPr lang="en-US" altLang="zh-CN" sz="2400" dirty="0" err="1">
                <a:solidFill>
                  <a:srgbClr val="C00000"/>
                </a:solidFill>
              </a:rPr>
              <a:t>cout</a:t>
            </a:r>
            <a:r>
              <a:rPr lang="en-US" altLang="zh-CN" sz="2400" dirty="0">
                <a:solidFill>
                  <a:srgbClr val="C00000"/>
                </a:solidFill>
              </a:rPr>
              <a:t>&lt;&lt;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&lt;&lt;" copy constructor"&lt;&lt;</a:t>
            </a:r>
            <a:r>
              <a:rPr lang="en-US" altLang="zh-CN" sz="2400" dirty="0" err="1">
                <a:solidFill>
                  <a:srgbClr val="C00000"/>
                </a:solidFill>
              </a:rPr>
              <a:t>endl</a:t>
            </a:r>
            <a:r>
              <a:rPr lang="en-US" altLang="zh-CN" sz="2400" dirty="0">
                <a:solidFill>
                  <a:srgbClr val="C00000"/>
                </a:solidFill>
              </a:rPr>
              <a:t>;}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};</a:t>
            </a: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int main() {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A a(1);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A b1(a);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A b2(b1);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return 0;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///////////////////////</a:t>
            </a:r>
          </a:p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当参数是一个对象时，推荐使用对象的引用，如果担心函数改变参数的值，可以在参数前加</a:t>
            </a:r>
            <a:r>
              <a:rPr lang="en-US" altLang="zh-CN" sz="2400" dirty="0">
                <a:solidFill>
                  <a:srgbClr val="C00000"/>
                </a:solidFill>
              </a:rPr>
              <a:t>const</a:t>
            </a:r>
            <a:r>
              <a:rPr lang="zh-CN" altLang="en-US" sz="2400" dirty="0">
                <a:solidFill>
                  <a:srgbClr val="C00000"/>
                </a:solidFill>
              </a:rPr>
              <a:t>。参数前加</a:t>
            </a:r>
            <a:r>
              <a:rPr lang="en-US" altLang="zh-CN" sz="2400" dirty="0">
                <a:solidFill>
                  <a:srgbClr val="C00000"/>
                </a:solidFill>
              </a:rPr>
              <a:t>const</a:t>
            </a:r>
            <a:r>
              <a:rPr lang="zh-CN" altLang="en-US" sz="2400" dirty="0">
                <a:solidFill>
                  <a:srgbClr val="C00000"/>
                </a:solidFill>
              </a:rPr>
              <a:t>会有一个限制，只能调用</a:t>
            </a:r>
            <a:r>
              <a:rPr lang="en-US" altLang="zh-CN" sz="2400" dirty="0">
                <a:solidFill>
                  <a:srgbClr val="C00000"/>
                </a:solidFill>
              </a:rPr>
              <a:t>const</a:t>
            </a:r>
            <a:r>
              <a:rPr lang="zh-CN" altLang="en-US" sz="2400" dirty="0">
                <a:solidFill>
                  <a:srgbClr val="C00000"/>
                </a:solidFill>
              </a:rPr>
              <a:t>类型的成员函数</a:t>
            </a: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第二种情况示例：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#include&lt;iostream&gt;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using namespace std;</a:t>
            </a: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class A{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  int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public: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  A(int x=0):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(x){</a:t>
            </a:r>
            <a:r>
              <a:rPr lang="en-US" altLang="zh-CN" sz="2400" dirty="0" err="1">
                <a:solidFill>
                  <a:srgbClr val="C00000"/>
                </a:solidFill>
              </a:rPr>
              <a:t>cout</a:t>
            </a:r>
            <a:r>
              <a:rPr lang="en-US" altLang="zh-CN" sz="2400" dirty="0">
                <a:solidFill>
                  <a:srgbClr val="C00000"/>
                </a:solidFill>
              </a:rPr>
              <a:t>&lt;&lt;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&lt;&lt;" constructor"&lt;&lt;</a:t>
            </a:r>
            <a:r>
              <a:rPr lang="en-US" altLang="zh-CN" sz="2400" dirty="0" err="1">
                <a:solidFill>
                  <a:srgbClr val="C00000"/>
                </a:solidFill>
              </a:rPr>
              <a:t>endl</a:t>
            </a:r>
            <a:r>
              <a:rPr lang="en-US" altLang="zh-CN" sz="2400" dirty="0">
                <a:solidFill>
                  <a:srgbClr val="C00000"/>
                </a:solidFill>
              </a:rPr>
              <a:t>;}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  A(const A&amp; a):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(a.i+1){</a:t>
            </a:r>
            <a:r>
              <a:rPr lang="en-US" altLang="zh-CN" sz="2400" dirty="0" err="1">
                <a:solidFill>
                  <a:srgbClr val="C00000"/>
                </a:solidFill>
              </a:rPr>
              <a:t>cout</a:t>
            </a:r>
            <a:r>
              <a:rPr lang="en-US" altLang="zh-CN" sz="2400" dirty="0">
                <a:solidFill>
                  <a:srgbClr val="C00000"/>
                </a:solidFill>
              </a:rPr>
              <a:t>&lt;&lt;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&lt;&lt;" copy constructor"&lt;&lt;</a:t>
            </a:r>
            <a:r>
              <a:rPr lang="en-US" altLang="zh-CN" sz="2400" dirty="0" err="1">
                <a:solidFill>
                  <a:srgbClr val="C00000"/>
                </a:solidFill>
              </a:rPr>
              <a:t>endl</a:t>
            </a:r>
            <a:r>
              <a:rPr lang="en-US" altLang="zh-CN" sz="2400" dirty="0">
                <a:solidFill>
                  <a:srgbClr val="C00000"/>
                </a:solidFill>
              </a:rPr>
              <a:t>;}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};</a:t>
            </a: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void f(A a){  //</a:t>
            </a:r>
            <a:r>
              <a:rPr lang="zh-CN" altLang="en-US" sz="2400" dirty="0">
                <a:solidFill>
                  <a:srgbClr val="C00000"/>
                </a:solidFill>
              </a:rPr>
              <a:t>顺便可以讨论参数是引用和指针的两种情况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int main() {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A a(1);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f(a);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 return 0;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pPr eaLnBrk="1" hangingPunct="1"/>
            <a:endParaRPr lang="en-US" altLang="zh-CN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本来当函数返回的是函数内定义的对象时，也是应该调用一个拷贝构造函数的，但现在</a:t>
            </a:r>
            <a:r>
              <a:rPr lang="en-US" altLang="zh-CN" dirty="0"/>
              <a:t>gcc</a:t>
            </a:r>
            <a:r>
              <a:rPr lang="zh-CN" altLang="en-US" dirty="0"/>
              <a:t>做了优化，离开函数时，这个对象不会撤销，直接返回这个函数。但这种做法要求拷贝构造的参数前一定要加</a:t>
            </a:r>
            <a:r>
              <a:rPr lang="en-US" altLang="zh-CN" dirty="0"/>
              <a:t>const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c++</a:t>
            </a:r>
            <a:r>
              <a:rPr lang="zh-CN" altLang="en-US" dirty="0"/>
              <a:t>编译器的一个关于语义的限制。由于临时变量的特殊性，程序员并不能操作临时变量，而且临时变量随时可能被释放掉，所以，</a:t>
            </a:r>
            <a:r>
              <a:rPr lang="en-US" altLang="zh-CN" dirty="0"/>
              <a:t>c++</a:t>
            </a:r>
            <a:r>
              <a:rPr lang="zh-CN" altLang="en-US" dirty="0"/>
              <a:t>编译器加入了临时变量不能作为非</a:t>
            </a:r>
            <a:r>
              <a:rPr lang="en-US" altLang="zh-CN" dirty="0"/>
              <a:t>const</a:t>
            </a:r>
            <a:r>
              <a:rPr lang="zh-CN" altLang="en-US" dirty="0"/>
              <a:t>引用的这个语义限制。函数返回的</a:t>
            </a:r>
            <a:r>
              <a:rPr lang="en-US" altLang="zh-CN" dirty="0"/>
              <a:t>“</a:t>
            </a:r>
            <a:r>
              <a:rPr lang="zh-CN" altLang="en-US" dirty="0"/>
              <a:t>临时对象</a:t>
            </a:r>
            <a:r>
              <a:rPr lang="en-US" altLang="zh-CN" dirty="0"/>
              <a:t>”</a:t>
            </a:r>
            <a:r>
              <a:rPr lang="zh-CN" altLang="en-US" dirty="0"/>
              <a:t>是</a:t>
            </a:r>
            <a:r>
              <a:rPr lang="en-US" altLang="zh-CN" dirty="0"/>
              <a:t>“const”</a:t>
            </a:r>
            <a:r>
              <a:rPr lang="zh-CN" altLang="en-US" dirty="0"/>
              <a:t>类型的。（</a:t>
            </a:r>
            <a:r>
              <a:rPr lang="en-US" altLang="zh-CN" dirty="0"/>
              <a:t>C++</a:t>
            </a:r>
            <a:r>
              <a:rPr lang="zh-CN" altLang="en-US" dirty="0"/>
              <a:t>真正的临时对象是不可见的匿名对象，不会出现在你的源码中，但是程序在运行时确实生成了这样的对象</a:t>
            </a:r>
            <a:r>
              <a:rPr lang="en-US" altLang="zh-CN" dirty="0"/>
              <a:t>.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、当一个函数返回的是一个局部对象时，不调用拷贝构造方法，直接将对象传递给外面的接收对象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、当一个函数返回的参数表中的实参对象、函数中的静态对象、动态对象和全局对象时，调用拷贝构造方法产生新对象，然后将新对象传递给给函数的接收对象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A{</a:t>
            </a:r>
          </a:p>
          <a:p>
            <a:r>
              <a:rPr lang="en-US" altLang="zh-CN" dirty="0"/>
              <a:t> private:</a:t>
            </a:r>
          </a:p>
          <a:p>
            <a:r>
              <a:rPr lang="en-US" altLang="zh-CN" dirty="0"/>
              <a:t> 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public:</a:t>
            </a:r>
          </a:p>
          <a:p>
            <a:r>
              <a:rPr lang="en-US" altLang="zh-CN" dirty="0"/>
              <a:t>     A(int n){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n;cout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&lt;&lt;",constructor"&lt;&lt;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 A(A&amp; a){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a.i;cout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&lt;&lt;",copy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seti</a:t>
            </a:r>
            <a:r>
              <a:rPr lang="en-US" altLang="zh-CN" dirty="0"/>
              <a:t>(int n){</a:t>
            </a:r>
            <a:r>
              <a:rPr lang="en-US" altLang="zh-CN" dirty="0" err="1"/>
              <a:t>i</a:t>
            </a:r>
            <a:r>
              <a:rPr lang="en-US" altLang="zh-CN" dirty="0"/>
              <a:t>=n;}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//A a(1);</a:t>
            </a:r>
          </a:p>
          <a:p>
            <a:r>
              <a:rPr lang="en-US" altLang="zh-CN" dirty="0"/>
              <a:t>A f( A a) {</a:t>
            </a:r>
          </a:p>
          <a:p>
            <a:r>
              <a:rPr lang="en-US" altLang="zh-CN" dirty="0"/>
              <a:t>  //static A a(1);</a:t>
            </a:r>
          </a:p>
          <a:p>
            <a:r>
              <a:rPr lang="en-US" altLang="zh-CN" dirty="0"/>
              <a:t>  //A a(1);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a.seti</a:t>
            </a:r>
            <a:r>
              <a:rPr lang="en-US" altLang="zh-CN" dirty="0"/>
              <a:t>(10);</a:t>
            </a:r>
          </a:p>
          <a:p>
            <a:r>
              <a:rPr lang="en-US" altLang="zh-CN" dirty="0"/>
              <a:t>  return a;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 ) {</a:t>
            </a:r>
          </a:p>
          <a:p>
            <a:r>
              <a:rPr lang="en-US" altLang="zh-CN" dirty="0"/>
              <a:t>    A b(2);</a:t>
            </a:r>
          </a:p>
          <a:p>
            <a:r>
              <a:rPr lang="en-US" altLang="zh-CN" dirty="0"/>
              <a:t>    b = f(b);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</a:t>
            </a:r>
          </a:p>
          <a:p>
            <a:r>
              <a:rPr lang="zh-CN" altLang="en-US" dirty="0"/>
              <a:t>当函数返回一个对象和返回一个对象的引用的差别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、当函数返回一个对象</a:t>
            </a:r>
            <a:endParaRPr lang="en-US" altLang="zh-CN" dirty="0"/>
          </a:p>
          <a:p>
            <a:r>
              <a:rPr lang="en-US" altLang="zh-CN" dirty="0"/>
              <a:t>A f(){}</a:t>
            </a:r>
          </a:p>
          <a:p>
            <a:r>
              <a:rPr lang="en-US" altLang="zh-CN" dirty="0"/>
              <a:t>A a=f();</a:t>
            </a:r>
          </a:p>
          <a:p>
            <a:r>
              <a:rPr lang="zh-CN" altLang="en-US" dirty="0"/>
              <a:t>      这种情况没有调用拷贝构造方法，但要求拷贝构造方法参数前加</a:t>
            </a:r>
            <a:r>
              <a:rPr lang="en-US" altLang="zh-CN" dirty="0"/>
              <a:t>const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zh-CN" altLang="en-US" dirty="0"/>
              <a:t>直接获得返回的对象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 err="1"/>
              <a:t>a;a</a:t>
            </a:r>
            <a:r>
              <a:rPr lang="en-US" altLang="zh-CN" dirty="0"/>
              <a:t>=f();//</a:t>
            </a:r>
            <a:r>
              <a:rPr lang="zh-CN" altLang="en-US" dirty="0"/>
              <a:t>调用赋值运算，和拷贝构造函数无关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、当函数返回一个对象的引用</a:t>
            </a:r>
            <a:endParaRPr lang="en-US" altLang="zh-CN" dirty="0"/>
          </a:p>
          <a:p>
            <a:r>
              <a:rPr lang="en-US" altLang="zh-CN" dirty="0"/>
              <a:t>A&amp; f(){}</a:t>
            </a:r>
          </a:p>
          <a:p>
            <a:r>
              <a:rPr lang="en-US" altLang="zh-CN" dirty="0"/>
              <a:t>A a=f();//</a:t>
            </a:r>
            <a:r>
              <a:rPr lang="zh-CN" altLang="en-US" dirty="0"/>
              <a:t>调用拷贝构造方法，这种情况不要求拷贝构造方法参数前加</a:t>
            </a:r>
            <a:r>
              <a:rPr lang="en-US" altLang="zh-CN" dirty="0"/>
              <a:t>const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; a=f();//</a:t>
            </a:r>
            <a:r>
              <a:rPr lang="zh-CN" altLang="en-US" dirty="0"/>
              <a:t>调用赋值运算，和拷贝构造函数无关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在函数的调用者接收了函数返回的“临时对象”时，如果是作为引用接收的，此时该“临时对象”即转变为“永久对象”，不再析构。如果是作为非引用接收，则</a:t>
            </a:r>
            <a:r>
              <a:rPr lang="en-US" altLang="zh-CN" dirty="0"/>
              <a:t>c++</a:t>
            </a:r>
            <a:r>
              <a:rPr lang="zh-CN" altLang="en-US" dirty="0"/>
              <a:t>将再创建一个</a:t>
            </a:r>
            <a:r>
              <a:rPr lang="en-US" altLang="zh-CN" dirty="0"/>
              <a:t>copy</a:t>
            </a:r>
            <a:r>
              <a:rPr lang="zh-CN" altLang="en-US" dirty="0"/>
              <a:t>对象</a:t>
            </a:r>
            <a:r>
              <a:rPr lang="en-US" altLang="zh-CN" dirty="0"/>
              <a:t>copy</a:t>
            </a:r>
            <a:r>
              <a:rPr lang="zh-CN" altLang="en-US" dirty="0"/>
              <a:t>这一“临时对象”，然后将该“临时对象”析构。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编译器提供的默认拷贝构造函数的原型是</a:t>
            </a:r>
            <a:r>
              <a:rPr lang="en-US" altLang="zh-CN" dirty="0"/>
              <a:t>X( const  X&amp; c ); </a:t>
            </a:r>
          </a:p>
          <a:p>
            <a:endParaRPr lang="en-US" altLang="zh-CN" dirty="0"/>
          </a:p>
          <a:p>
            <a:r>
              <a:rPr lang="en-US" altLang="zh-CN" dirty="0" err="1"/>
              <a:t>CodeBlocks</a:t>
            </a:r>
            <a:r>
              <a:rPr lang="zh-CN" altLang="en-US" dirty="0"/>
              <a:t>用的是</a:t>
            </a:r>
            <a:r>
              <a:rPr lang="en-US" altLang="zh-CN" dirty="0"/>
              <a:t>gcc</a:t>
            </a:r>
            <a:r>
              <a:rPr lang="zh-CN" altLang="en-US" dirty="0"/>
              <a:t>。</a:t>
            </a:r>
            <a:r>
              <a:rPr lang="en-US" altLang="zh-CN" dirty="0"/>
              <a:t>gcc</a:t>
            </a:r>
            <a:r>
              <a:rPr lang="zh-CN" altLang="en-US" dirty="0"/>
              <a:t>做了优化，返回值为对象时，不再产生临时对象，因而不再调用复制构造函数。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713913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因为如果函数返回的是一个对象的引用，它是一个可以独立使用的变量，因此只能为</a:t>
            </a:r>
            <a:r>
              <a:rPr lang="en-US" altLang="zh-CN" dirty="0"/>
              <a:t>a</a:t>
            </a:r>
            <a:r>
              <a:rPr lang="zh-CN" altLang="en-US" dirty="0"/>
              <a:t>调用拷贝构造函数分配新的空间并拷贝数据，不然两个对象指向同一个空间。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编译器提供的默认拷贝构造函数的原型是</a:t>
            </a:r>
            <a:r>
              <a:rPr lang="en-US" altLang="zh-CN" dirty="0"/>
              <a:t>X( const  X&amp; c );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377051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void g(CX &amp;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) { 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one argument constructor called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2. CX g(CX x) { return x; 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one argument constructor called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       copy constructor called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       copy constructor called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3. CX g(CX &amp;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) { return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; 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one argument constructor called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       copy constructor called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4. CX &amp;g(CX &amp;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) { return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 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one argument constructor called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5. CX &amp; g(CX x) { return x; 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one argument constructor called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       copy constructor called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///////////////////////////////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完整的程序：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#include&lt;iostream&gt;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using namespace std;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class CX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{   private:   int n;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    CX(int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nn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) { n =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nn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&lt;&lt; "one argument constructor called" &lt;&lt;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 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    CX(const CX &amp;r) { n =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r.n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&lt;&lt; "copy constructor called" &lt;&lt;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 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void g(CX x) {  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int main(){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CX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xobj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(100);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g(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xobj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/////////////////////////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示例程序：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#include&lt;iostream&gt;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using namespace std;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class A{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int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A(int x=0):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(x){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A(const A&amp; a):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(a.i+1){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 copy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int main() {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A a(1);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A b1(a);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A b2=b1;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return 0;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Courier New" pitchFamily="49" charset="0"/>
              </a:rPr>
              <a:t>从</a:t>
            </a:r>
            <a:r>
              <a:rPr lang="zh-CN" altLang="en-US" dirty="0">
                <a:solidFill>
                  <a:srgbClr val="0000FF"/>
                </a:solidFill>
                <a:latin typeface="Courier New" pitchFamily="49" charset="0"/>
              </a:rPr>
              <a:t>应用编程上说，如果类中有指针数据成员，为了程序的安全及正确，要增加拷贝构造函数，析构函数，重载赋值运算符。专门处理因为指针分配的动态数组空间。</a:t>
            </a:r>
            <a:endParaRPr lang="en-US" altLang="zh-CN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69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完整</a:t>
            </a:r>
            <a:r>
              <a:rPr lang="zh-CN" altLang="en-US" dirty="0"/>
              <a:t>的程序：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CN" sz="1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buNone/>
            </a:pP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namespace std;</a:t>
            </a:r>
          </a:p>
          <a:p>
            <a:pPr eaLnBrk="1" hangingPunct="1">
              <a:buNone/>
            </a:pP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chunk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eaLnBrk="1" hangingPunct="1">
              <a:buNone/>
            </a:pP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: </a:t>
            </a: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* p;</a:t>
            </a:r>
          </a:p>
          <a:p>
            <a:pPr eaLnBrk="1" hangingPunct="1">
              <a:buNone/>
            </a:pP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chunk () 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{p = new char[10]; </a:t>
            </a:r>
            <a:r>
              <a:rPr lang="en-US" altLang="zh-CN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&lt;&lt;"start\n";}</a:t>
            </a:r>
          </a:p>
          <a:p>
            <a:pPr eaLnBrk="1" hangingPunct="1">
              <a:buNone/>
            </a:pP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~chunk () 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{delete[] p; </a:t>
            </a:r>
            <a:r>
              <a:rPr lang="en-US" altLang="zh-CN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&lt;&lt;"end\n";}</a:t>
            </a:r>
          </a:p>
          <a:p>
            <a:pPr eaLnBrk="1" hangingPunct="1">
              <a:buNone/>
            </a:pP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1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main()</a:t>
            </a:r>
          </a:p>
          <a:p>
            <a:pPr eaLnBrk="1" hangingPunct="1">
              <a:buNone/>
            </a:pP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chunk c;</a:t>
            </a:r>
          </a:p>
          <a:p>
            <a:pPr eaLnBrk="1" hangingPunct="1">
              <a:buNone/>
            </a:pP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解析</a:t>
            </a:r>
            <a:r>
              <a:rPr lang="zh-CN" altLang="en-US" dirty="0"/>
              <a:t>：若对象是动态生成的，则不会自动调用析构函数，而是要用</a:t>
            </a:r>
            <a:r>
              <a:rPr lang="en-US" altLang="zh-CN" dirty="0"/>
              <a:t>delete</a:t>
            </a:r>
            <a:r>
              <a:rPr lang="zh-CN" altLang="en-US" dirty="0"/>
              <a:t>来手动调用。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Ctest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public:</a:t>
            </a:r>
          </a:p>
          <a:p>
            <a:r>
              <a:rPr lang="en-US" altLang="zh-CN" dirty="0"/>
              <a:t>     ~</a:t>
            </a:r>
            <a:r>
              <a:rPr lang="en-US" altLang="zh-CN" dirty="0" err="1"/>
              <a:t>Ctest</a:t>
            </a:r>
            <a:r>
              <a:rPr lang="en-US" altLang="zh-CN" dirty="0"/>
              <a:t>() {</a:t>
            </a:r>
            <a:r>
              <a:rPr lang="en-US" altLang="zh-CN" dirty="0" err="1"/>
              <a:t>cout</a:t>
            </a:r>
            <a:r>
              <a:rPr lang="en-US" altLang="zh-CN" dirty="0"/>
              <a:t>&lt;&lt; "destructor called"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 ()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Ctest</a:t>
            </a:r>
            <a:r>
              <a:rPr lang="en-US" altLang="zh-CN" dirty="0"/>
              <a:t> *array=new </a:t>
            </a:r>
            <a:r>
              <a:rPr lang="en-US" altLang="zh-CN" dirty="0" err="1"/>
              <a:t>Ctest</a:t>
            </a:r>
            <a:r>
              <a:rPr lang="en-US" altLang="zh-CN" dirty="0"/>
              <a:t>[2];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"End Main"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End Main</a:t>
            </a:r>
          </a:p>
          <a:p>
            <a:endParaRPr lang="en-US" altLang="zh-CN" dirty="0"/>
          </a:p>
          <a:p>
            <a:r>
              <a:rPr lang="zh-CN" altLang="en-US" dirty="0"/>
              <a:t>解析：当</a:t>
            </a:r>
            <a:r>
              <a:rPr lang="en-US" altLang="zh-CN" dirty="0"/>
              <a:t>main</a:t>
            </a:r>
            <a:r>
              <a:rPr lang="zh-CN" altLang="en-US" dirty="0"/>
              <a:t>函数结束时，指针变量</a:t>
            </a:r>
            <a:r>
              <a:rPr lang="en-US" altLang="zh-CN" dirty="0"/>
              <a:t>array</a:t>
            </a:r>
            <a:r>
              <a:rPr lang="zh-CN" altLang="en-US" dirty="0"/>
              <a:t>生命期结束，它占用的</a:t>
            </a:r>
            <a:r>
              <a:rPr lang="en-US" altLang="zh-CN" dirty="0"/>
              <a:t>4</a:t>
            </a:r>
            <a:r>
              <a:rPr lang="zh-CN" altLang="en-US" dirty="0"/>
              <a:t>个字节的空间被收回，但它指向的动态对象数组还在。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dirty="0"/>
              <a:t>结果解析：</a:t>
            </a:r>
            <a:endParaRPr lang="en-US" altLang="zh-CN" dirty="0"/>
          </a:p>
          <a:p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 [] </a:t>
            </a:r>
            <a:r>
              <a:rPr lang="en-US" altLang="zh-CN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pTest</a:t>
            </a:r>
            <a:r>
              <a:rPr lang="en-US" altLang="zh-CN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  <a:r>
              <a:rPr lang="zh-CN" alt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释放</a:t>
            </a:r>
            <a:r>
              <a:rPr lang="en-US" altLang="zh-CN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pTest</a:t>
            </a:r>
            <a:r>
              <a:rPr lang="zh-CN" altLang="en-US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指向的对象数组（有几个对象，就调用几次析构函数）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delete </a:t>
            </a:r>
            <a:r>
              <a:rPr lang="en-US" altLang="zh-CN" dirty="0" err="1"/>
              <a:t>pTest</a:t>
            </a:r>
            <a:r>
              <a:rPr lang="en-US" altLang="zh-CN" dirty="0"/>
              <a:t>;</a:t>
            </a:r>
            <a:r>
              <a:rPr lang="zh-CN" altLang="en-US" dirty="0"/>
              <a:t>释放</a:t>
            </a:r>
            <a:r>
              <a:rPr lang="en-US" altLang="zh-CN" dirty="0" err="1"/>
              <a:t>pTest</a:t>
            </a:r>
            <a:r>
              <a:rPr lang="zh-CN" altLang="en-US" dirty="0"/>
              <a:t>指向的当前对象（只有指针指向的当前对象调用了析构函数）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源程序：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public: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Ctest</a:t>
            </a:r>
            <a:r>
              <a:rPr lang="en-US" altLang="zh-CN" dirty="0"/>
              <a:t>(){</a:t>
            </a:r>
            <a:r>
              <a:rPr lang="en-US" altLang="zh-CN" dirty="0" err="1"/>
              <a:t>cout</a:t>
            </a:r>
            <a:r>
              <a:rPr lang="en-US" altLang="zh-CN" dirty="0"/>
              <a:t>&lt;&lt; " constructor called"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 ~</a:t>
            </a:r>
            <a:r>
              <a:rPr lang="en-US" altLang="zh-CN" dirty="0" err="1"/>
              <a:t>Ctest</a:t>
            </a:r>
            <a:r>
              <a:rPr lang="en-US" altLang="zh-CN" dirty="0"/>
              <a:t>() {</a:t>
            </a:r>
            <a:r>
              <a:rPr lang="en-US" altLang="zh-CN" dirty="0" err="1"/>
              <a:t>cout</a:t>
            </a:r>
            <a:r>
              <a:rPr lang="en-US" altLang="zh-CN" dirty="0"/>
              <a:t>&lt;&lt; " destructor called"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 ()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Ctest</a:t>
            </a:r>
            <a:r>
              <a:rPr lang="en-US" altLang="zh-CN" dirty="0"/>
              <a:t> c[3];</a:t>
            </a:r>
          </a:p>
          <a:p>
            <a:r>
              <a:rPr lang="en-US" altLang="zh-CN" dirty="0"/>
              <a:t>   //</a:t>
            </a:r>
            <a:r>
              <a:rPr lang="en-US" altLang="zh-CN" dirty="0" err="1"/>
              <a:t>Ctest</a:t>
            </a:r>
            <a:r>
              <a:rPr lang="en-US" altLang="zh-CN" dirty="0"/>
              <a:t>	* </a:t>
            </a:r>
            <a:r>
              <a:rPr lang="en-US" altLang="zh-CN" dirty="0" err="1"/>
              <a:t>pTest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//</a:t>
            </a:r>
            <a:r>
              <a:rPr lang="en-US" altLang="zh-CN" dirty="0" err="1"/>
              <a:t>pTest</a:t>
            </a:r>
            <a:r>
              <a:rPr lang="en-US" altLang="zh-CN" dirty="0"/>
              <a:t> = new </a:t>
            </a:r>
            <a:r>
              <a:rPr lang="en-US" altLang="zh-CN" dirty="0" err="1"/>
              <a:t>Ctest</a:t>
            </a:r>
            <a:r>
              <a:rPr lang="en-US" altLang="zh-CN" dirty="0"/>
              <a:t>[3]; //</a:t>
            </a:r>
            <a:r>
              <a:rPr lang="zh-CN" altLang="en-US" dirty="0"/>
              <a:t>构造函数调用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//delete  </a:t>
            </a:r>
            <a:r>
              <a:rPr lang="en-US" altLang="zh-CN" dirty="0" err="1"/>
              <a:t>pTest</a:t>
            </a:r>
            <a:r>
              <a:rPr lang="en-US" altLang="zh-CN" dirty="0"/>
              <a:t>; //</a:t>
            </a:r>
            <a:r>
              <a:rPr lang="zh-CN" altLang="en-US" dirty="0"/>
              <a:t>析构函数调用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//</a:t>
            </a:r>
            <a:r>
              <a:rPr lang="en-US" altLang="zh-CN" dirty="0" err="1"/>
              <a:t>pTest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//delete[] </a:t>
            </a:r>
            <a:r>
              <a:rPr lang="en-US" altLang="zh-CN" dirty="0" err="1"/>
              <a:t>pTest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</a:t>
            </a:r>
          </a:p>
          <a:p>
            <a:r>
              <a:rPr lang="zh-CN" altLang="en-US" dirty="0"/>
              <a:t>完整的程序：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public: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Ctest</a:t>
            </a:r>
            <a:r>
              <a:rPr lang="en-US" altLang="zh-CN" dirty="0"/>
              <a:t>(){</a:t>
            </a:r>
            <a:r>
              <a:rPr lang="en-US" altLang="zh-CN" dirty="0" err="1"/>
              <a:t>cout</a:t>
            </a:r>
            <a:r>
              <a:rPr lang="en-US" altLang="zh-CN" dirty="0"/>
              <a:t>&lt;&lt;this&lt;&lt; " constructor called"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 ~</a:t>
            </a:r>
            <a:r>
              <a:rPr lang="en-US" altLang="zh-CN" dirty="0" err="1"/>
              <a:t>Ctest</a:t>
            </a:r>
            <a:r>
              <a:rPr lang="en-US" altLang="zh-CN" dirty="0"/>
              <a:t>() {</a:t>
            </a:r>
            <a:r>
              <a:rPr lang="en-US" altLang="zh-CN" dirty="0" err="1"/>
              <a:t>cout</a:t>
            </a:r>
            <a:r>
              <a:rPr lang="en-US" altLang="zh-CN" dirty="0"/>
              <a:t>&lt;&lt;this&lt;&lt; " destructor called"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 () {</a:t>
            </a:r>
          </a:p>
          <a:p>
            <a:r>
              <a:rPr lang="en-US" altLang="zh-CN" dirty="0"/>
              <a:t>   //</a:t>
            </a:r>
            <a:r>
              <a:rPr lang="en-US" altLang="zh-CN" dirty="0" err="1"/>
              <a:t>Ctest</a:t>
            </a:r>
            <a:r>
              <a:rPr lang="en-US" altLang="zh-CN" dirty="0"/>
              <a:t> c[3];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Ctest</a:t>
            </a:r>
            <a:r>
              <a:rPr lang="en-US" altLang="zh-CN" dirty="0"/>
              <a:t>	* </a:t>
            </a:r>
            <a:r>
              <a:rPr lang="en-US" altLang="zh-CN" dirty="0" err="1"/>
              <a:t>pTest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pTest</a:t>
            </a:r>
            <a:r>
              <a:rPr lang="en-US" altLang="zh-CN" dirty="0"/>
              <a:t> = new </a:t>
            </a:r>
            <a:r>
              <a:rPr lang="en-US" altLang="zh-CN" dirty="0" err="1"/>
              <a:t>Ctest</a:t>
            </a:r>
            <a:r>
              <a:rPr lang="en-US" altLang="zh-CN" dirty="0"/>
              <a:t>[3]; //</a:t>
            </a:r>
            <a:r>
              <a:rPr lang="zh-CN" altLang="en-US" dirty="0"/>
              <a:t>构造函数调用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//delete  </a:t>
            </a:r>
            <a:r>
              <a:rPr lang="en-US" altLang="zh-CN" dirty="0" err="1"/>
              <a:t>pTest</a:t>
            </a:r>
            <a:r>
              <a:rPr lang="en-US" altLang="zh-CN" dirty="0"/>
              <a:t>; //</a:t>
            </a:r>
            <a:r>
              <a:rPr lang="zh-CN" altLang="en-US" dirty="0"/>
              <a:t>析构函数调用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</a:p>
          <a:p>
            <a:r>
              <a:rPr lang="zh-CN" altLang="en-US" dirty="0"/>
              <a:t>   </a:t>
            </a:r>
            <a:r>
              <a:rPr lang="en-US" altLang="zh-CN" dirty="0" err="1"/>
              <a:t>pTest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delete[] </a:t>
            </a:r>
            <a:r>
              <a:rPr lang="en-US" altLang="zh-CN" dirty="0" err="1"/>
              <a:t>pTest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析构函数在对象终止时被自动调用。当一个函数返回一个对象时，假设这个对象来自于参数表的形参对象、静态对象以及全局对象时，在函数返回时会调用拷贝构造函数生成一个新的对象，当这个函数使用完毕，这个新产生的对象会被自动析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结果解析：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、全局变量</a:t>
            </a:r>
            <a:r>
              <a:rPr lang="en-US" altLang="zh-CN" dirty="0"/>
              <a:t>obj</a:t>
            </a:r>
            <a:r>
              <a:rPr lang="zh-CN" altLang="en-US" dirty="0"/>
              <a:t>声明时被创建，输出</a:t>
            </a:r>
            <a:r>
              <a:rPr lang="en-US" altLang="zh-CN" dirty="0"/>
              <a:t>”</a:t>
            </a:r>
            <a:r>
              <a:rPr lang="en-US" altLang="zh-CN" sz="1200" dirty="0"/>
              <a:t>constructor</a:t>
            </a:r>
            <a:r>
              <a:rPr lang="en-US" altLang="zh-CN" dirty="0"/>
              <a:t>”</a:t>
            </a:r>
            <a:r>
              <a:rPr lang="zh-CN" altLang="en-US" dirty="0"/>
              <a:t>（第一个对象）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、调用</a:t>
            </a:r>
            <a:r>
              <a:rPr lang="en-US" altLang="zh-CN" dirty="0"/>
              <a:t>fun</a:t>
            </a:r>
            <a:r>
              <a:rPr lang="zh-CN" altLang="en-US" dirty="0"/>
              <a:t>函数时，形参</a:t>
            </a:r>
            <a:r>
              <a:rPr lang="en-US" altLang="zh-CN" dirty="0" err="1"/>
              <a:t>sobj</a:t>
            </a:r>
            <a:r>
              <a:rPr lang="zh-CN" altLang="en-US" dirty="0"/>
              <a:t>是一个临时对象，分配了空间，执行拷贝构造函数（第二个对象）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、当</a:t>
            </a:r>
            <a:r>
              <a:rPr lang="en-US" altLang="zh-CN" dirty="0"/>
              <a:t>fun</a:t>
            </a:r>
            <a:r>
              <a:rPr lang="zh-CN" altLang="en-US" dirty="0"/>
              <a:t>函数返回一个</a:t>
            </a:r>
            <a:r>
              <a:rPr lang="en-US" altLang="zh-CN" dirty="0" err="1"/>
              <a:t>Cmyclass</a:t>
            </a:r>
            <a:r>
              <a:rPr lang="zh-CN" altLang="en-US" dirty="0"/>
              <a:t>对象时，一个临时对象产生，它拷贝了</a:t>
            </a:r>
            <a:r>
              <a:rPr lang="en-US" altLang="zh-CN" dirty="0" err="1"/>
              <a:t>sobj</a:t>
            </a:r>
            <a:r>
              <a:rPr lang="zh-CN" altLang="en-US" dirty="0"/>
              <a:t>的值，返回给被调用函数（第三个对象）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源程序：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CMyclass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CMyclass</a:t>
            </a:r>
            <a:r>
              <a:rPr lang="en-US" altLang="zh-CN" dirty="0"/>
              <a:t>() { </a:t>
            </a:r>
            <a:r>
              <a:rPr lang="en-US" altLang="zh-CN" dirty="0" err="1"/>
              <a:t>cout</a:t>
            </a:r>
            <a:r>
              <a:rPr lang="en-US" altLang="zh-CN" dirty="0"/>
              <a:t> &lt;&lt; "constructor"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CMyclass</a:t>
            </a:r>
            <a:r>
              <a:rPr lang="en-US" altLang="zh-CN" dirty="0"/>
              <a:t>(const </a:t>
            </a:r>
            <a:r>
              <a:rPr lang="en-US" altLang="zh-CN" dirty="0" err="1"/>
              <a:t>CMyclass</a:t>
            </a:r>
            <a:r>
              <a:rPr lang="en-US" altLang="zh-CN" dirty="0"/>
              <a:t>&amp; c){ </a:t>
            </a:r>
            <a:r>
              <a:rPr lang="en-US" altLang="zh-CN" dirty="0" err="1"/>
              <a:t>cout</a:t>
            </a:r>
            <a:r>
              <a:rPr lang="en-US" altLang="zh-CN" dirty="0"/>
              <a:t> &lt;&lt; "copy constructor"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~</a:t>
            </a:r>
            <a:r>
              <a:rPr lang="en-US" altLang="zh-CN" dirty="0" err="1"/>
              <a:t>CMyclass</a:t>
            </a:r>
            <a:r>
              <a:rPr lang="en-US" altLang="zh-CN" dirty="0"/>
              <a:t>() { </a:t>
            </a:r>
            <a:r>
              <a:rPr lang="en-US" altLang="zh-CN" dirty="0" err="1"/>
              <a:t>cout</a:t>
            </a:r>
            <a:r>
              <a:rPr lang="en-US" altLang="zh-CN" dirty="0"/>
              <a:t> &lt;&lt; "destructor"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CMyclass</a:t>
            </a:r>
            <a:r>
              <a:rPr lang="en-US" altLang="zh-CN" dirty="0"/>
              <a:t> obj;</a:t>
            </a:r>
          </a:p>
          <a:p>
            <a:r>
              <a:rPr lang="en-US" altLang="zh-CN" dirty="0" err="1"/>
              <a:t>CMyclass</a:t>
            </a:r>
            <a:r>
              <a:rPr lang="en-US" altLang="zh-CN" dirty="0"/>
              <a:t> fun(</a:t>
            </a:r>
            <a:r>
              <a:rPr lang="en-US" altLang="zh-CN" dirty="0" err="1"/>
              <a:t>CMyclass</a:t>
            </a:r>
            <a:r>
              <a:rPr lang="en-US" altLang="zh-CN" dirty="0"/>
              <a:t> </a:t>
            </a:r>
            <a:r>
              <a:rPr lang="en-US" altLang="zh-CN" dirty="0" err="1"/>
              <a:t>sobj</a:t>
            </a:r>
            <a:r>
              <a:rPr lang="en-US" altLang="zh-CN" dirty="0"/>
              <a:t> 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sobj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                  //</a:t>
            </a:r>
            <a:r>
              <a:rPr lang="zh-CN" altLang="en-US" dirty="0"/>
              <a:t>函数调用返回时生成临时对象返回</a:t>
            </a:r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obj = fun(obj);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</a:t>
            </a:r>
          </a:p>
          <a:p>
            <a:r>
              <a:rPr lang="zh-CN" altLang="en-US" dirty="0"/>
              <a:t>题目改动一下，判断输出是多少？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CMyclass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public: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CMyclass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i1) {</a:t>
            </a:r>
            <a:r>
              <a:rPr lang="en-US" altLang="zh-CN" dirty="0" err="1"/>
              <a:t>i</a:t>
            </a:r>
            <a:r>
              <a:rPr lang="en-US" altLang="zh-CN" dirty="0"/>
              <a:t>=i1;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i</a:t>
            </a:r>
            <a:r>
              <a:rPr lang="en-US" altLang="zh-CN" dirty="0"/>
              <a:t>&lt;&lt; " constructor"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CMyclass</a:t>
            </a:r>
            <a:r>
              <a:rPr lang="en-US" altLang="zh-CN" dirty="0"/>
              <a:t>(const </a:t>
            </a:r>
            <a:r>
              <a:rPr lang="en-US" altLang="zh-CN" dirty="0" err="1"/>
              <a:t>CMyclass</a:t>
            </a:r>
            <a:r>
              <a:rPr lang="en-US" altLang="zh-CN" dirty="0"/>
              <a:t>&amp; c){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c.i</a:t>
            </a:r>
            <a:r>
              <a:rPr lang="en-US" altLang="zh-CN" dirty="0"/>
              <a:t>;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i</a:t>
            </a:r>
            <a:r>
              <a:rPr lang="en-US" altLang="zh-CN" dirty="0"/>
              <a:t>&lt;&lt; " copy constructor"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~</a:t>
            </a:r>
            <a:r>
              <a:rPr lang="en-US" altLang="zh-CN" dirty="0" err="1"/>
              <a:t>CMyclass</a:t>
            </a:r>
            <a:r>
              <a:rPr lang="en-US" altLang="zh-CN" dirty="0"/>
              <a:t>() {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i</a:t>
            </a:r>
            <a:r>
              <a:rPr lang="en-US" altLang="zh-CN" dirty="0"/>
              <a:t>&lt;&lt; " destructor"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void set(</a:t>
            </a:r>
            <a:r>
              <a:rPr lang="en-US" altLang="zh-CN" dirty="0" err="1"/>
              <a:t>int</a:t>
            </a:r>
            <a:r>
              <a:rPr lang="en-US" altLang="zh-CN" dirty="0"/>
              <a:t> i1){</a:t>
            </a:r>
            <a:r>
              <a:rPr lang="en-US" altLang="zh-CN" dirty="0" err="1"/>
              <a:t>i</a:t>
            </a:r>
            <a:r>
              <a:rPr lang="en-US" altLang="zh-CN" dirty="0"/>
              <a:t>=i1;}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CMyclass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(1);</a:t>
            </a:r>
          </a:p>
          <a:p>
            <a:r>
              <a:rPr lang="en-US" altLang="zh-CN" dirty="0" err="1"/>
              <a:t>CMyclass</a:t>
            </a:r>
            <a:r>
              <a:rPr lang="en-US" altLang="zh-CN" dirty="0"/>
              <a:t> fun(</a:t>
            </a:r>
            <a:r>
              <a:rPr lang="en-US" altLang="zh-CN" dirty="0" err="1"/>
              <a:t>CMyclass</a:t>
            </a:r>
            <a:r>
              <a:rPr lang="en-US" altLang="zh-CN" dirty="0"/>
              <a:t> </a:t>
            </a:r>
            <a:r>
              <a:rPr lang="en-US" altLang="zh-CN" dirty="0" err="1"/>
              <a:t>sobj</a:t>
            </a:r>
            <a:r>
              <a:rPr lang="en-US" altLang="zh-CN" dirty="0"/>
              <a:t> ) { </a:t>
            </a:r>
            <a:r>
              <a:rPr lang="en-US" altLang="zh-CN" dirty="0" err="1"/>
              <a:t>sobj.set</a:t>
            </a:r>
            <a:r>
              <a:rPr lang="en-US" altLang="zh-CN" dirty="0"/>
              <a:t>(3);return </a:t>
            </a:r>
            <a:r>
              <a:rPr lang="en-US" altLang="zh-CN" dirty="0" err="1"/>
              <a:t>sobj</a:t>
            </a:r>
            <a:r>
              <a:rPr lang="en-US" altLang="zh-CN" dirty="0"/>
              <a:t>;	}</a:t>
            </a:r>
          </a:p>
          <a:p>
            <a:r>
              <a:rPr lang="en-US" altLang="zh-CN" dirty="0"/>
              <a:t>                   //</a:t>
            </a:r>
            <a:r>
              <a:rPr lang="zh-CN" altLang="en-US" dirty="0"/>
              <a:t>函数调用返回时生成临时对象返回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obj.set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obj</a:t>
            </a:r>
            <a:r>
              <a:rPr lang="en-US" altLang="zh-CN" dirty="0"/>
              <a:t> = fun(</a:t>
            </a:r>
            <a:r>
              <a:rPr lang="en-US" altLang="zh-CN" dirty="0" err="1"/>
              <a:t>obj</a:t>
            </a:r>
            <a:r>
              <a:rPr lang="en-US" altLang="zh-CN" dirty="0"/>
              <a:t>);  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s-E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构造</a:t>
            </a:r>
            <a:r>
              <a:rPr lang="zh-CN" altLang="en-US" dirty="0"/>
              <a:t>、析构过程，应用的是栈结构：后进先出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a typeface="宋体" charset="-122"/>
              </a:rPr>
              <a:t>#include&lt;</a:t>
            </a:r>
            <a:r>
              <a:rPr lang="en-US" altLang="zh-CN" dirty="0" err="1">
                <a:ea typeface="宋体" charset="-122"/>
              </a:rPr>
              <a:t>iostream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r>
              <a:rPr lang="en-US" altLang="zh-CN" dirty="0">
                <a:ea typeface="宋体" charset="-122"/>
              </a:rPr>
              <a:t>class Cylinder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public:									</a:t>
            </a:r>
          </a:p>
          <a:p>
            <a:r>
              <a:rPr lang="en-US" altLang="zh-CN" dirty="0">
                <a:ea typeface="宋体" charset="-122"/>
              </a:rPr>
              <a:t>	Cylinder(){};</a:t>
            </a:r>
          </a:p>
          <a:p>
            <a:r>
              <a:rPr lang="en-US" altLang="zh-CN" dirty="0">
                <a:ea typeface="宋体" charset="-122"/>
              </a:rPr>
              <a:t>	Cylinder(double </a:t>
            </a:r>
            <a:r>
              <a:rPr lang="en-US" altLang="zh-CN" dirty="0" err="1">
                <a:ea typeface="宋体" charset="-122"/>
              </a:rPr>
              <a:t>r,double</a:t>
            </a:r>
            <a:r>
              <a:rPr lang="en-US" altLang="zh-CN" dirty="0">
                <a:ea typeface="宋体" charset="-122"/>
              </a:rPr>
              <a:t> h=2)	</a:t>
            </a:r>
          </a:p>
          <a:p>
            <a:r>
              <a:rPr lang="en-US" altLang="zh-CN" dirty="0">
                <a:ea typeface="宋体" charset="-122"/>
              </a:rPr>
              <a:t>	{	radius=r;		height=h;	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</a:t>
            </a:r>
            <a:r>
              <a:rPr lang="en-US" altLang="zh-CN" dirty="0" err="1">
                <a:ea typeface="宋体" charset="-122"/>
              </a:rPr>
              <a:t>Costructing</a:t>
            </a:r>
            <a:r>
              <a:rPr lang="en-US" altLang="zh-CN" dirty="0">
                <a:ea typeface="宋体" charset="-122"/>
              </a:rPr>
              <a:t>..."&lt;&lt;radius&lt;&lt;" "&lt;&lt;height&lt;&lt;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	};</a:t>
            </a:r>
          </a:p>
          <a:p>
            <a:r>
              <a:rPr lang="en-US" altLang="zh-CN" dirty="0">
                <a:ea typeface="宋体" charset="-122"/>
              </a:rPr>
              <a:t>	//void </a:t>
            </a:r>
            <a:r>
              <a:rPr lang="en-US" altLang="zh-CN" dirty="0" err="1">
                <a:ea typeface="宋体" charset="-122"/>
              </a:rPr>
              <a:t>setCylinder</a:t>
            </a:r>
            <a:r>
              <a:rPr lang="en-US" altLang="zh-CN" dirty="0">
                <a:ea typeface="宋体" charset="-122"/>
              </a:rPr>
              <a:t>(double </a:t>
            </a:r>
            <a:r>
              <a:rPr lang="en-US" altLang="zh-CN" dirty="0" err="1">
                <a:ea typeface="宋体" charset="-122"/>
              </a:rPr>
              <a:t>r,double</a:t>
            </a:r>
            <a:r>
              <a:rPr lang="en-US" altLang="zh-CN" dirty="0">
                <a:ea typeface="宋体" charset="-122"/>
              </a:rPr>
              <a:t> h);</a:t>
            </a:r>
          </a:p>
          <a:p>
            <a:r>
              <a:rPr lang="en-US" altLang="zh-CN" dirty="0">
                <a:ea typeface="宋体" charset="-122"/>
              </a:rPr>
              <a:t>	//double getRadius();				</a:t>
            </a:r>
          </a:p>
          <a:p>
            <a:r>
              <a:rPr lang="en-US" altLang="zh-CN" dirty="0">
                <a:ea typeface="宋体" charset="-122"/>
              </a:rPr>
              <a:t>	//double </a:t>
            </a:r>
            <a:r>
              <a:rPr lang="en-US" altLang="zh-CN" dirty="0" err="1">
                <a:ea typeface="宋体" charset="-122"/>
              </a:rPr>
              <a:t>getHeight</a:t>
            </a:r>
            <a:r>
              <a:rPr lang="en-US" altLang="zh-CN" dirty="0">
                <a:ea typeface="宋体" charset="-122"/>
              </a:rPr>
              <a:t>();				</a:t>
            </a:r>
          </a:p>
          <a:p>
            <a:r>
              <a:rPr lang="en-US" altLang="zh-CN" dirty="0">
                <a:ea typeface="宋体" charset="-122"/>
              </a:rPr>
              <a:t>	//double volume();				</a:t>
            </a:r>
          </a:p>
          <a:p>
            <a:r>
              <a:rPr lang="en-US" altLang="zh-CN" dirty="0">
                <a:ea typeface="宋体" charset="-122"/>
              </a:rPr>
              <a:t>	//double </a:t>
            </a:r>
            <a:r>
              <a:rPr lang="en-US" altLang="zh-CN" dirty="0" err="1">
                <a:ea typeface="宋体" charset="-122"/>
              </a:rPr>
              <a:t>surface_area</a:t>
            </a:r>
            <a:r>
              <a:rPr lang="en-US" altLang="zh-CN" dirty="0">
                <a:ea typeface="宋体" charset="-122"/>
              </a:rPr>
              <a:t>();	</a:t>
            </a:r>
          </a:p>
          <a:p>
            <a:r>
              <a:rPr lang="en-US" altLang="zh-CN" dirty="0">
                <a:ea typeface="宋体" charset="-122"/>
              </a:rPr>
              <a:t>	~Cylinder(){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</a:t>
            </a:r>
            <a:r>
              <a:rPr lang="en-US" altLang="zh-CN" dirty="0" err="1">
                <a:ea typeface="宋体" charset="-122"/>
              </a:rPr>
              <a:t>Distructing</a:t>
            </a:r>
            <a:r>
              <a:rPr lang="en-US" altLang="zh-CN" dirty="0">
                <a:ea typeface="宋体" charset="-122"/>
              </a:rPr>
              <a:t>..."&lt;&lt;radius&lt;&lt;" "&lt;&lt;height&lt;&lt;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r>
              <a:rPr lang="en-US" altLang="zh-CN" dirty="0">
                <a:ea typeface="宋体" charset="-122"/>
              </a:rPr>
              <a:t>private:							</a:t>
            </a:r>
          </a:p>
          <a:p>
            <a:r>
              <a:rPr lang="en-US" altLang="zh-CN" dirty="0">
                <a:ea typeface="宋体" charset="-122"/>
              </a:rPr>
              <a:t>	double radius;						</a:t>
            </a:r>
          </a:p>
          <a:p>
            <a:r>
              <a:rPr lang="en-US" altLang="zh-CN" dirty="0">
                <a:ea typeface="宋体" charset="-122"/>
              </a:rPr>
              <a:t>	double height;					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main()</a:t>
            </a:r>
          </a:p>
          <a:p>
            <a:r>
              <a:rPr lang="en-US" altLang="zh-CN" dirty="0">
                <a:ea typeface="宋体" charset="-122"/>
              </a:rPr>
              <a:t>{</a:t>
            </a:r>
          </a:p>
          <a:p>
            <a:r>
              <a:rPr lang="en-US" altLang="zh-CN" dirty="0">
                <a:ea typeface="宋体" charset="-122"/>
              </a:rPr>
              <a:t>	Cylinder c1(1,1),c2(2,2),c3(3,3);</a:t>
            </a:r>
          </a:p>
          <a:p>
            <a:r>
              <a:rPr lang="en-US" altLang="zh-CN" dirty="0">
                <a:ea typeface="宋体" charset="-122"/>
              </a:rPr>
              <a:t>	return 1;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输出结果为：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Costructing</a:t>
            </a:r>
            <a:r>
              <a:rPr lang="en-US" altLang="zh-CN" dirty="0">
                <a:ea typeface="宋体" charset="-122"/>
              </a:rPr>
              <a:t>...1 1</a:t>
            </a:r>
          </a:p>
          <a:p>
            <a:r>
              <a:rPr lang="en-US" altLang="zh-CN" dirty="0" err="1">
                <a:ea typeface="宋体" charset="-122"/>
              </a:rPr>
              <a:t>Costructing</a:t>
            </a:r>
            <a:r>
              <a:rPr lang="en-US" altLang="zh-CN" dirty="0">
                <a:ea typeface="宋体" charset="-122"/>
              </a:rPr>
              <a:t>...2 2</a:t>
            </a:r>
          </a:p>
          <a:p>
            <a:r>
              <a:rPr lang="en-US" altLang="zh-CN" dirty="0" err="1">
                <a:ea typeface="宋体" charset="-122"/>
              </a:rPr>
              <a:t>Costructing</a:t>
            </a:r>
            <a:r>
              <a:rPr lang="en-US" altLang="zh-CN" dirty="0">
                <a:ea typeface="宋体" charset="-122"/>
              </a:rPr>
              <a:t>...3 3</a:t>
            </a:r>
          </a:p>
          <a:p>
            <a:r>
              <a:rPr lang="en-US" altLang="zh-CN" dirty="0" err="1">
                <a:ea typeface="宋体" charset="-122"/>
              </a:rPr>
              <a:t>Distructing</a:t>
            </a:r>
            <a:r>
              <a:rPr lang="en-US" altLang="zh-CN" dirty="0">
                <a:ea typeface="宋体" charset="-122"/>
              </a:rPr>
              <a:t>...3 3</a:t>
            </a:r>
          </a:p>
          <a:p>
            <a:r>
              <a:rPr lang="en-US" altLang="zh-CN" dirty="0" err="1">
                <a:ea typeface="宋体" charset="-122"/>
              </a:rPr>
              <a:t>Distructing</a:t>
            </a:r>
            <a:r>
              <a:rPr lang="en-US" altLang="zh-CN" dirty="0">
                <a:ea typeface="宋体" charset="-122"/>
              </a:rPr>
              <a:t>...2 2</a:t>
            </a:r>
          </a:p>
          <a:p>
            <a:r>
              <a:rPr lang="en-US" altLang="zh-CN" dirty="0" err="1">
                <a:ea typeface="宋体" charset="-122"/>
              </a:rPr>
              <a:t>Distructing</a:t>
            </a:r>
            <a:r>
              <a:rPr lang="en-US" altLang="zh-CN" dirty="0">
                <a:ea typeface="宋体" charset="-122"/>
              </a:rPr>
              <a:t>...1 1</a:t>
            </a:r>
          </a:p>
          <a:p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ea typeface="宋体" charset="-122"/>
              </a:rPr>
              <a:t>源程序：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#include&lt;iostream&gt;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Demo {</a:t>
            </a:r>
          </a:p>
          <a:p>
            <a:r>
              <a:rPr lang="en-US" altLang="zh-CN" dirty="0">
                <a:ea typeface="宋体" charset="-122"/>
              </a:rPr>
              <a:t>      int id;</a:t>
            </a:r>
          </a:p>
          <a:p>
            <a:r>
              <a:rPr lang="en-US" altLang="zh-CN" dirty="0">
                <a:ea typeface="宋体" charset="-122"/>
              </a:rPr>
              <a:t>public:   Demo(int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){id = </a:t>
            </a:r>
            <a:r>
              <a:rPr lang="en-US" altLang="zh-CN" dirty="0" err="1">
                <a:ea typeface="宋体" charset="-122"/>
              </a:rPr>
              <a:t>i;cout</a:t>
            </a:r>
            <a:r>
              <a:rPr lang="en-US" altLang="zh-CN" dirty="0">
                <a:ea typeface="宋体" charset="-122"/>
              </a:rPr>
              <a:t>&lt;&lt;"id="&lt;&lt;id&lt;&lt;"Construct\n";}</a:t>
            </a:r>
          </a:p>
          <a:p>
            <a:r>
              <a:rPr lang="en-US" altLang="zh-CN" dirty="0">
                <a:ea typeface="宋体" charset="-122"/>
              </a:rPr>
              <a:t>     ~Demo(){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&lt;&lt;"id="&lt;&lt;id&lt;&lt;",Destruct\n";}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static Demo d1(1);</a:t>
            </a:r>
          </a:p>
          <a:p>
            <a:r>
              <a:rPr lang="en-US" altLang="zh-CN" dirty="0">
                <a:ea typeface="宋体" charset="-122"/>
              </a:rPr>
              <a:t>Demo d2(2);</a:t>
            </a:r>
          </a:p>
          <a:p>
            <a:r>
              <a:rPr lang="en-US" altLang="zh-CN" dirty="0">
                <a:ea typeface="宋体" charset="-122"/>
              </a:rPr>
              <a:t>void fun()</a:t>
            </a:r>
          </a:p>
          <a:p>
            <a:r>
              <a:rPr lang="en-US" altLang="zh-CN" dirty="0">
                <a:ea typeface="宋体" charset="-122"/>
              </a:rPr>
              <a:t>{Demo d3(3);static Demo d4(4);</a:t>
            </a:r>
          </a:p>
          <a:p>
            <a:r>
              <a:rPr lang="en-US" altLang="zh-CN" dirty="0">
                <a:ea typeface="宋体" charset="-122"/>
              </a:rPr>
              <a:t>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&lt;&lt;"fun \n";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r>
              <a:rPr lang="en-US" altLang="zh-CN" dirty="0">
                <a:ea typeface="宋体" charset="-122"/>
              </a:rPr>
              <a:t>int main ()</a:t>
            </a:r>
          </a:p>
          <a:p>
            <a:r>
              <a:rPr lang="en-US" altLang="zh-CN" dirty="0">
                <a:ea typeface="宋体" charset="-122"/>
              </a:rPr>
              <a:t>{   Demo d5(5);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&lt;&lt;"main \n";</a:t>
            </a:r>
          </a:p>
          <a:p>
            <a:r>
              <a:rPr lang="en-US" altLang="zh-CN" dirty="0">
                <a:ea typeface="宋体" charset="-122"/>
              </a:rPr>
              <a:t>    {	Demo d6(6);	}</a:t>
            </a:r>
          </a:p>
          <a:p>
            <a:r>
              <a:rPr lang="en-US" altLang="zh-CN" dirty="0">
                <a:ea typeface="宋体" charset="-122"/>
              </a:rPr>
              <a:t>    fun();</a:t>
            </a:r>
          </a:p>
          <a:p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</a:t>
            </a:r>
            <a:r>
              <a:rPr lang="en-US" altLang="zh-CN" dirty="0" err="1">
                <a:ea typeface="宋体" charset="-122"/>
              </a:rPr>
              <a:t>endmain</a:t>
            </a:r>
            <a:r>
              <a:rPr lang="en-US" altLang="zh-CN" dirty="0">
                <a:ea typeface="宋体" charset="-122"/>
              </a:rPr>
              <a:t> \n";</a:t>
            </a:r>
          </a:p>
          <a:p>
            <a:r>
              <a:rPr lang="en-US" altLang="zh-CN" dirty="0">
                <a:ea typeface="宋体" charset="-122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10</a:t>
            </a:r>
          </a:p>
          <a:p>
            <a:r>
              <a:rPr lang="en-US" altLang="zh-CN" dirty="0"/>
              <a:t>1 8 3 0 5 9 7 6 9 8</a:t>
            </a:r>
          </a:p>
          <a:p>
            <a:r>
              <a:rPr lang="en-US" altLang="zh-CN" dirty="0"/>
              <a:t>4 5</a:t>
            </a:r>
          </a:p>
          <a:p>
            <a:endParaRPr lang="en-US" altLang="zh-CN" dirty="0"/>
          </a:p>
          <a:p>
            <a:r>
              <a:rPr lang="en-US" altLang="zh-CN" dirty="0"/>
              <a:t>/////</a:t>
            </a:r>
          </a:p>
          <a:p>
            <a:r>
              <a:rPr lang="en-US" altLang="zh-CN" dirty="0" err="1"/>
              <a:t>sortpart</a:t>
            </a:r>
            <a:r>
              <a:rPr lang="zh-CN" altLang="en-US" dirty="0"/>
              <a:t>函数返回一个对象，结果正确的写法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LIST{</a:t>
            </a:r>
          </a:p>
          <a:p>
            <a:r>
              <a:rPr lang="en-US" altLang="zh-CN" dirty="0"/>
              <a:t>   int size;</a:t>
            </a:r>
          </a:p>
          <a:p>
            <a:r>
              <a:rPr lang="en-US" altLang="zh-CN" dirty="0"/>
              <a:t>   int *p;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LIST(){}</a:t>
            </a:r>
          </a:p>
          <a:p>
            <a:r>
              <a:rPr lang="en-US" altLang="zh-CN" dirty="0"/>
              <a:t>    LIST(int *</a:t>
            </a:r>
            <a:r>
              <a:rPr lang="en-US" altLang="zh-CN" dirty="0" err="1"/>
              <a:t>a,int</a:t>
            </a:r>
            <a:r>
              <a:rPr lang="en-US" altLang="zh-CN" dirty="0"/>
              <a:t> s):size(s){</a:t>
            </a:r>
          </a:p>
          <a:p>
            <a:r>
              <a:rPr lang="en-US" altLang="zh-CN" dirty="0"/>
              <a:t>      p=new int[size];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LIST(const LIST &amp; l):size(</a:t>
            </a:r>
            <a:r>
              <a:rPr lang="en-US" altLang="zh-CN" dirty="0" err="1"/>
              <a:t>l.size</a:t>
            </a:r>
            <a:r>
              <a:rPr lang="en-US" altLang="zh-CN" dirty="0"/>
              <a:t>){    //</a:t>
            </a:r>
            <a:r>
              <a:rPr lang="zh-CN" altLang="en-US" dirty="0"/>
              <a:t>注意，不加</a:t>
            </a:r>
            <a:r>
              <a:rPr lang="en-US" altLang="zh-CN" dirty="0"/>
              <a:t>const</a:t>
            </a:r>
            <a:r>
              <a:rPr lang="zh-CN" altLang="en-US" dirty="0"/>
              <a:t>，下面这条语句会出错： </a:t>
            </a:r>
            <a:r>
              <a:rPr lang="en-US" altLang="zh-CN" dirty="0"/>
              <a:t>LIST l2=l1.sortpart(</a:t>
            </a:r>
            <a:r>
              <a:rPr lang="en-US" altLang="zh-CN" dirty="0" err="1"/>
              <a:t>m,n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p=new int[size];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l.p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LIST </a:t>
            </a:r>
            <a:r>
              <a:rPr lang="en-US" altLang="zh-CN" dirty="0" err="1"/>
              <a:t>sortpart</a:t>
            </a:r>
            <a:r>
              <a:rPr lang="en-US" altLang="zh-CN" dirty="0"/>
              <a:t>(int </a:t>
            </a:r>
            <a:r>
              <a:rPr lang="en-US" altLang="zh-CN" dirty="0" err="1"/>
              <a:t>m,int</a:t>
            </a:r>
            <a:r>
              <a:rPr lang="en-US" altLang="zh-CN" dirty="0"/>
              <a:t> n){</a:t>
            </a:r>
          </a:p>
          <a:p>
            <a:r>
              <a:rPr lang="en-US" altLang="zh-CN" dirty="0"/>
              <a:t>       LIST </a:t>
            </a:r>
            <a:r>
              <a:rPr lang="en-US" altLang="zh-CN" dirty="0" err="1"/>
              <a:t>ll</a:t>
            </a:r>
            <a:r>
              <a:rPr lang="en-US" altLang="zh-CN" dirty="0"/>
              <a:t>(*this);</a:t>
            </a:r>
          </a:p>
          <a:p>
            <a:r>
              <a:rPr lang="en-US" altLang="zh-CN" dirty="0"/>
              <a:t>       int *s=ll.p+m-1,*t=</a:t>
            </a:r>
            <a:r>
              <a:rPr lang="en-US" altLang="zh-CN" dirty="0" err="1"/>
              <a:t>s+n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sort(</a:t>
            </a:r>
            <a:r>
              <a:rPr lang="en-US" altLang="zh-CN" dirty="0" err="1"/>
              <a:t>s,t,greater_equal</a:t>
            </a:r>
            <a:r>
              <a:rPr lang="en-US" altLang="zh-CN" dirty="0"/>
              <a:t>&lt;int&gt;());</a:t>
            </a:r>
          </a:p>
          <a:p>
            <a:r>
              <a:rPr lang="en-US" altLang="zh-CN" dirty="0"/>
              <a:t>       return </a:t>
            </a:r>
            <a:r>
              <a:rPr lang="en-US" altLang="zh-CN" dirty="0" err="1"/>
              <a:t>ll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print(){</a:t>
            </a:r>
          </a:p>
          <a:p>
            <a:r>
              <a:rPr lang="en-US" altLang="zh-CN" dirty="0"/>
              <a:t>   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for(</a:t>
            </a:r>
            <a:r>
              <a:rPr lang="en-US" altLang="zh-CN" dirty="0" err="1"/>
              <a:t>i</a:t>
            </a:r>
            <a:r>
              <a:rPr lang="en-US" altLang="zh-CN" dirty="0"/>
              <a:t>=0;i&lt;size-1;i++)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~LIST(){</a:t>
            </a:r>
          </a:p>
          <a:p>
            <a:r>
              <a:rPr lang="en-US" altLang="zh-CN" dirty="0"/>
              <a:t>      delete[] p;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*</a:t>
            </a:r>
            <a:r>
              <a:rPr lang="en-US" altLang="zh-CN" dirty="0" err="1"/>
              <a:t>p,size,m,n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&gt;&gt;size;</a:t>
            </a:r>
          </a:p>
          <a:p>
            <a:r>
              <a:rPr lang="en-US" altLang="zh-CN" dirty="0"/>
              <a:t>    p=new int[size];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LIST l1(</a:t>
            </a:r>
            <a:r>
              <a:rPr lang="en-US" altLang="zh-CN" dirty="0" err="1"/>
              <a:t>p,size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&gt;&gt;m&gt;&gt;n;</a:t>
            </a:r>
          </a:p>
          <a:p>
            <a:r>
              <a:rPr lang="en-US" altLang="zh-CN" dirty="0"/>
              <a:t>    LIST l2=l1.sortpart(</a:t>
            </a:r>
            <a:r>
              <a:rPr lang="en-US" altLang="zh-CN" dirty="0" err="1"/>
              <a:t>m,n</a:t>
            </a:r>
            <a:r>
              <a:rPr lang="en-US" altLang="zh-CN" dirty="0"/>
              <a:t>);  //</a:t>
            </a:r>
            <a:r>
              <a:rPr lang="zh-CN" altLang="en-US" dirty="0"/>
              <a:t>这种情况下获得的是函数内部那个对象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l2.print();</a:t>
            </a:r>
          </a:p>
          <a:p>
            <a:r>
              <a:rPr lang="en-US" altLang="zh-CN" dirty="0"/>
              <a:t>    //l1.sortpart(</a:t>
            </a:r>
            <a:r>
              <a:rPr lang="en-US" altLang="zh-CN" dirty="0" err="1"/>
              <a:t>m,n</a:t>
            </a:r>
            <a:r>
              <a:rPr lang="en-US" altLang="zh-CN" dirty="0"/>
              <a:t>).print();   //</a:t>
            </a:r>
            <a:r>
              <a:rPr lang="zh-CN" altLang="en-US" dirty="0"/>
              <a:t>也是对的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答案错误的写法：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LIST{</a:t>
            </a:r>
          </a:p>
          <a:p>
            <a:r>
              <a:rPr lang="en-US" altLang="zh-CN" dirty="0"/>
              <a:t>   int size;</a:t>
            </a:r>
          </a:p>
          <a:p>
            <a:r>
              <a:rPr lang="en-US" altLang="zh-CN" dirty="0"/>
              <a:t>   int *p;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LIST(){}</a:t>
            </a:r>
          </a:p>
          <a:p>
            <a:r>
              <a:rPr lang="en-US" altLang="zh-CN" dirty="0"/>
              <a:t>    LIST(int *</a:t>
            </a:r>
            <a:r>
              <a:rPr lang="en-US" altLang="zh-CN" dirty="0" err="1"/>
              <a:t>a,int</a:t>
            </a:r>
            <a:r>
              <a:rPr lang="en-US" altLang="zh-CN" dirty="0"/>
              <a:t> s):size(s){</a:t>
            </a:r>
          </a:p>
          <a:p>
            <a:r>
              <a:rPr lang="en-US" altLang="zh-CN" dirty="0"/>
              <a:t>      p=new int[size];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LIST(const LIST &amp; l):size(</a:t>
            </a:r>
            <a:r>
              <a:rPr lang="en-US" altLang="zh-CN" dirty="0" err="1"/>
              <a:t>l.size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p=new int[size];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l.p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LIST </a:t>
            </a:r>
            <a:r>
              <a:rPr lang="en-US" altLang="zh-CN" dirty="0" err="1"/>
              <a:t>sortpart</a:t>
            </a:r>
            <a:r>
              <a:rPr lang="en-US" altLang="zh-CN" dirty="0"/>
              <a:t>(int </a:t>
            </a:r>
            <a:r>
              <a:rPr lang="en-US" altLang="zh-CN" dirty="0" err="1"/>
              <a:t>m,int</a:t>
            </a:r>
            <a:r>
              <a:rPr lang="en-US" altLang="zh-CN" dirty="0"/>
              <a:t> n){</a:t>
            </a:r>
          </a:p>
          <a:p>
            <a:r>
              <a:rPr lang="en-US" altLang="zh-CN" dirty="0"/>
              <a:t>        LIST </a:t>
            </a:r>
            <a:r>
              <a:rPr lang="en-US" altLang="zh-CN" dirty="0" err="1"/>
              <a:t>ll</a:t>
            </a:r>
            <a:r>
              <a:rPr lang="en-US" altLang="zh-CN" dirty="0"/>
              <a:t>(*this);</a:t>
            </a:r>
          </a:p>
          <a:p>
            <a:r>
              <a:rPr lang="en-US" altLang="zh-CN" dirty="0"/>
              <a:t>        int *s=ll.p+m-1,*t=</a:t>
            </a:r>
            <a:r>
              <a:rPr lang="en-US" altLang="zh-CN" dirty="0" err="1"/>
              <a:t>s+n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sort(</a:t>
            </a:r>
            <a:r>
              <a:rPr lang="en-US" altLang="zh-CN" dirty="0" err="1"/>
              <a:t>s,t,greater_equal</a:t>
            </a:r>
            <a:r>
              <a:rPr lang="en-US" altLang="zh-CN" dirty="0"/>
              <a:t>&lt;int&gt;());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ll</a:t>
            </a:r>
            <a:r>
              <a:rPr lang="en-US" altLang="zh-CN" dirty="0"/>
              <a:t>;  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print(){</a:t>
            </a:r>
          </a:p>
          <a:p>
            <a:r>
              <a:rPr lang="en-US" altLang="zh-CN" dirty="0"/>
              <a:t>   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for(</a:t>
            </a:r>
            <a:r>
              <a:rPr lang="en-US" altLang="zh-CN" dirty="0" err="1"/>
              <a:t>i</a:t>
            </a:r>
            <a:r>
              <a:rPr lang="en-US" altLang="zh-CN" dirty="0"/>
              <a:t>=0;i&lt;size-1;i++)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~LIST(){</a:t>
            </a:r>
          </a:p>
          <a:p>
            <a:r>
              <a:rPr lang="en-US" altLang="zh-CN" dirty="0"/>
              <a:t>      delete[] p;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*</a:t>
            </a:r>
            <a:r>
              <a:rPr lang="en-US" altLang="zh-CN" dirty="0" err="1"/>
              <a:t>p,size,m,n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&gt;&gt;size;</a:t>
            </a:r>
          </a:p>
          <a:p>
            <a:r>
              <a:rPr lang="en-US" altLang="zh-CN" dirty="0"/>
              <a:t>    p=new int[size];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LIST l1(</a:t>
            </a:r>
            <a:r>
              <a:rPr lang="en-US" altLang="zh-CN" dirty="0" err="1"/>
              <a:t>p,size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&gt;&gt;m&gt;&gt;n;</a:t>
            </a:r>
          </a:p>
          <a:p>
            <a:r>
              <a:rPr lang="en-US" altLang="zh-CN" b="1" dirty="0"/>
              <a:t>    LIST l2; </a:t>
            </a:r>
          </a:p>
          <a:p>
            <a:r>
              <a:rPr lang="en-US" altLang="zh-CN" b="1" dirty="0"/>
              <a:t>    l2=l1.sortpart(</a:t>
            </a:r>
            <a:r>
              <a:rPr lang="en-US" altLang="zh-CN" b="1" dirty="0" err="1"/>
              <a:t>m,n</a:t>
            </a:r>
            <a:r>
              <a:rPr lang="en-US" altLang="zh-CN" b="1" dirty="0"/>
              <a:t>);     //</a:t>
            </a:r>
            <a:r>
              <a:rPr lang="zh-CN" altLang="en-US" b="1" dirty="0"/>
              <a:t>这种情况是调用的默认的赋值运算符，因为有指针，所以是错的，需要对赋值运算符重载，才会正确。</a:t>
            </a:r>
            <a:endParaRPr lang="en-US" altLang="zh-CN" b="1" dirty="0"/>
          </a:p>
          <a:p>
            <a:r>
              <a:rPr lang="en-US" altLang="zh-CN" dirty="0"/>
              <a:t>    l2.print();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////////////////////////////////////////</a:t>
            </a:r>
          </a:p>
          <a:p>
            <a:endParaRPr lang="en-US" altLang="zh-CN" dirty="0"/>
          </a:p>
          <a:p>
            <a:r>
              <a:rPr lang="zh-CN" altLang="en-US" dirty="0"/>
              <a:t>完美的程序：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LIST{</a:t>
            </a:r>
          </a:p>
          <a:p>
            <a:r>
              <a:rPr lang="en-US" altLang="zh-CN" dirty="0"/>
              <a:t>   int size;</a:t>
            </a:r>
          </a:p>
          <a:p>
            <a:r>
              <a:rPr lang="en-US" altLang="zh-CN" dirty="0"/>
              <a:t>   int *p;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LIST(){}</a:t>
            </a:r>
          </a:p>
          <a:p>
            <a:r>
              <a:rPr lang="en-US" altLang="zh-CN" dirty="0"/>
              <a:t>    LIST(int *</a:t>
            </a:r>
            <a:r>
              <a:rPr lang="en-US" altLang="zh-CN" dirty="0" err="1"/>
              <a:t>a,int</a:t>
            </a:r>
            <a:r>
              <a:rPr lang="en-US" altLang="zh-CN" dirty="0"/>
              <a:t> s):size(s){</a:t>
            </a:r>
          </a:p>
          <a:p>
            <a:r>
              <a:rPr lang="en-US" altLang="zh-CN" dirty="0"/>
              <a:t>      p=new int[size];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LIST(const LIST &amp; l):size(</a:t>
            </a:r>
            <a:r>
              <a:rPr lang="en-US" altLang="zh-CN" dirty="0" err="1"/>
              <a:t>l.size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p=new int[size];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l.p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LIST&amp; operator=(const LIST &amp; l){</a:t>
            </a:r>
          </a:p>
          <a:p>
            <a:r>
              <a:rPr lang="en-US" altLang="zh-CN" dirty="0"/>
              <a:t>      size=</a:t>
            </a:r>
            <a:r>
              <a:rPr lang="en-US" altLang="zh-CN" dirty="0" err="1"/>
              <a:t>l.size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p=new int[size];</a:t>
            </a:r>
          </a:p>
          <a:p>
            <a:r>
              <a:rPr lang="en-US" altLang="zh-CN" dirty="0"/>
              <a:t>  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l.p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LIST </a:t>
            </a:r>
            <a:r>
              <a:rPr lang="en-US" altLang="zh-CN" dirty="0" err="1"/>
              <a:t>sortpart</a:t>
            </a:r>
            <a:r>
              <a:rPr lang="en-US" altLang="zh-CN" dirty="0"/>
              <a:t>(int </a:t>
            </a:r>
            <a:r>
              <a:rPr lang="en-US" altLang="zh-CN" dirty="0" err="1"/>
              <a:t>m,int</a:t>
            </a:r>
            <a:r>
              <a:rPr lang="en-US" altLang="zh-CN" dirty="0"/>
              <a:t> n){</a:t>
            </a:r>
          </a:p>
          <a:p>
            <a:r>
              <a:rPr lang="en-US" altLang="zh-CN" dirty="0"/>
              <a:t>        LIST </a:t>
            </a:r>
            <a:r>
              <a:rPr lang="en-US" altLang="zh-CN" dirty="0" err="1"/>
              <a:t>ll</a:t>
            </a:r>
            <a:r>
              <a:rPr lang="en-US" altLang="zh-CN" dirty="0"/>
              <a:t>(*this);</a:t>
            </a:r>
          </a:p>
          <a:p>
            <a:r>
              <a:rPr lang="en-US" altLang="zh-CN" dirty="0"/>
              <a:t>        int *s=ll.p+m-1,*t=</a:t>
            </a:r>
            <a:r>
              <a:rPr lang="en-US" altLang="zh-CN" dirty="0" err="1"/>
              <a:t>s+n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sort(</a:t>
            </a:r>
            <a:r>
              <a:rPr lang="en-US" altLang="zh-CN" dirty="0" err="1"/>
              <a:t>s,t,greater_equal</a:t>
            </a:r>
            <a:r>
              <a:rPr lang="en-US" altLang="zh-CN" dirty="0"/>
              <a:t>&lt;int&gt;());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ll</a:t>
            </a:r>
            <a:r>
              <a:rPr lang="en-US" altLang="zh-CN" dirty="0"/>
              <a:t>;  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print(){</a:t>
            </a:r>
          </a:p>
          <a:p>
            <a:r>
              <a:rPr lang="en-US" altLang="zh-CN" dirty="0"/>
              <a:t>   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for(</a:t>
            </a:r>
            <a:r>
              <a:rPr lang="en-US" altLang="zh-CN" dirty="0" err="1"/>
              <a:t>i</a:t>
            </a:r>
            <a:r>
              <a:rPr lang="en-US" altLang="zh-CN" dirty="0"/>
              <a:t>=0;i&lt;size-1;i++)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cout</a:t>
            </a:r>
            <a:r>
              <a:rPr lang="en-US" altLang="zh-CN" dirty="0"/>
              <a:t>&lt;&lt;p[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~LIST(){</a:t>
            </a:r>
          </a:p>
          <a:p>
            <a:r>
              <a:rPr lang="en-US" altLang="zh-CN" dirty="0"/>
              <a:t>      delete[] p;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*</a:t>
            </a:r>
            <a:r>
              <a:rPr lang="en-US" altLang="zh-CN" dirty="0" err="1"/>
              <a:t>p,size,m,n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&gt;&gt;size;</a:t>
            </a:r>
          </a:p>
          <a:p>
            <a:r>
              <a:rPr lang="en-US" altLang="zh-CN" dirty="0"/>
              <a:t>    p=new int[size];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LIST l1(</a:t>
            </a:r>
            <a:r>
              <a:rPr lang="en-US" altLang="zh-CN" dirty="0" err="1"/>
              <a:t>p,size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&gt;&gt;m&gt;&gt;n;</a:t>
            </a:r>
          </a:p>
          <a:p>
            <a:r>
              <a:rPr lang="en-US" altLang="zh-CN" dirty="0"/>
              <a:t>    LIST l2;</a:t>
            </a:r>
          </a:p>
          <a:p>
            <a:r>
              <a:rPr lang="en-US" altLang="zh-CN" dirty="0"/>
              <a:t>    l2=l1.sortpart(</a:t>
            </a:r>
            <a:r>
              <a:rPr lang="en-US" altLang="zh-CN" dirty="0" err="1"/>
              <a:t>m,n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l2.print();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145217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补充内容：在程序中建立动态对象数组，以及对数组排序：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Student{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   int age;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Student(){}  //</a:t>
            </a:r>
            <a:r>
              <a:rPr lang="zh-CN" altLang="en-US" dirty="0"/>
              <a:t>也可以缺省，使用系统自带的缺省构造函数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void set(string </a:t>
            </a:r>
            <a:r>
              <a:rPr lang="en-US" altLang="zh-CN" dirty="0" err="1"/>
              <a:t>n,int</a:t>
            </a:r>
            <a:r>
              <a:rPr lang="en-US" altLang="zh-CN" dirty="0"/>
              <a:t> a){</a:t>
            </a:r>
          </a:p>
          <a:p>
            <a:r>
              <a:rPr lang="en-US" altLang="zh-CN" dirty="0"/>
              <a:t>      name=n;</a:t>
            </a:r>
          </a:p>
          <a:p>
            <a:r>
              <a:rPr lang="en-US" altLang="zh-CN" dirty="0"/>
              <a:t>      age=a;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print(){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&lt;&lt;name&lt;&lt;","&lt;&lt;age&lt;&lt;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getAge</a:t>
            </a:r>
            <a:r>
              <a:rPr lang="en-US" altLang="zh-CN" dirty="0"/>
              <a:t>(){return age;}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cmp</a:t>
            </a:r>
            <a:r>
              <a:rPr lang="en-US" altLang="zh-CN" dirty="0"/>
              <a:t>(Student t1,Student t2){</a:t>
            </a:r>
          </a:p>
          <a:p>
            <a:r>
              <a:rPr lang="en-US" altLang="zh-CN" dirty="0"/>
              <a:t>   return t1.getAge()&lt;t2.getAge();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t;</a:t>
            </a:r>
          </a:p>
          <a:p>
            <a:r>
              <a:rPr lang="en-US" altLang="zh-CN" dirty="0"/>
              <a:t>    string name;</a:t>
            </a:r>
          </a:p>
          <a:p>
            <a:r>
              <a:rPr lang="en-US" altLang="zh-CN" dirty="0"/>
              <a:t>    int age;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 Student *p=new Student[t];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&gt;&gt;name&gt;&gt;age;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].set(</a:t>
            </a:r>
            <a:r>
              <a:rPr lang="en-US" altLang="zh-CN" dirty="0" err="1"/>
              <a:t>name,age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sort(</a:t>
            </a:r>
            <a:r>
              <a:rPr lang="en-US" altLang="zh-CN" dirty="0" err="1"/>
              <a:t>p,p+t,cmp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].print();</a:t>
            </a:r>
          </a:p>
          <a:p>
            <a:endParaRPr lang="en-US" altLang="zh-CN" dirty="0"/>
          </a:p>
          <a:p>
            <a:r>
              <a:rPr lang="en-US" altLang="zh-CN" dirty="0"/>
              <a:t>    delete[] p;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</a:t>
            </a:r>
          </a:p>
          <a:p>
            <a:r>
              <a:rPr lang="zh-CN" altLang="en-US" dirty="0"/>
              <a:t>第二种写法：排序方法</a:t>
            </a:r>
            <a:r>
              <a:rPr lang="en-US" altLang="zh-CN" dirty="0" err="1"/>
              <a:t>cmp</a:t>
            </a:r>
            <a:r>
              <a:rPr lang="zh-CN" altLang="en-US" dirty="0"/>
              <a:t>参数不同：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Student{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   int age;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Student(){}  //</a:t>
            </a:r>
            <a:r>
              <a:rPr lang="zh-CN" altLang="en-US" dirty="0"/>
              <a:t>也可以缺省，使用系统自带的缺省构造函数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void set(string </a:t>
            </a:r>
            <a:r>
              <a:rPr lang="en-US" altLang="zh-CN" dirty="0" err="1"/>
              <a:t>n,int</a:t>
            </a:r>
            <a:r>
              <a:rPr lang="en-US" altLang="zh-CN" dirty="0"/>
              <a:t> a){</a:t>
            </a:r>
          </a:p>
          <a:p>
            <a:r>
              <a:rPr lang="en-US" altLang="zh-CN" dirty="0"/>
              <a:t>      name=n;</a:t>
            </a:r>
          </a:p>
          <a:p>
            <a:r>
              <a:rPr lang="en-US" altLang="zh-CN" dirty="0"/>
              <a:t>      age=a;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print(){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&lt;&lt;name&lt;&lt;","&lt;&lt;age&lt;&lt;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getAge</a:t>
            </a:r>
            <a:r>
              <a:rPr lang="en-US" altLang="zh-CN" dirty="0"/>
              <a:t>()const{return age;}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bool </a:t>
            </a:r>
            <a:r>
              <a:rPr lang="en-US" altLang="zh-CN" dirty="0" err="1"/>
              <a:t>cmp</a:t>
            </a:r>
            <a:r>
              <a:rPr lang="en-US" altLang="zh-CN" dirty="0"/>
              <a:t>(const Student&amp; t1,const Student&amp; t2){</a:t>
            </a:r>
          </a:p>
          <a:p>
            <a:r>
              <a:rPr lang="en-US" altLang="zh-CN" dirty="0"/>
              <a:t>   return t1.getAge()&lt;t2.getAge();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t;</a:t>
            </a:r>
          </a:p>
          <a:p>
            <a:r>
              <a:rPr lang="en-US" altLang="zh-CN" dirty="0"/>
              <a:t>    string name;</a:t>
            </a:r>
          </a:p>
          <a:p>
            <a:r>
              <a:rPr lang="en-US" altLang="zh-CN" dirty="0"/>
              <a:t>    int age;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 Student *p=new Student[t];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&gt;&gt;name&gt;&gt;age;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].set(</a:t>
            </a:r>
            <a:r>
              <a:rPr lang="en-US" altLang="zh-CN" dirty="0" err="1"/>
              <a:t>name,age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sort(</a:t>
            </a:r>
            <a:r>
              <a:rPr lang="en-US" altLang="zh-CN" dirty="0" err="1"/>
              <a:t>p,p+t,cmp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].print();</a:t>
            </a:r>
          </a:p>
          <a:p>
            <a:endParaRPr lang="en-US" altLang="zh-CN" dirty="0"/>
          </a:p>
          <a:p>
            <a:r>
              <a:rPr lang="en-US" altLang="zh-CN" dirty="0"/>
              <a:t>    delete[] p;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</a:t>
            </a:r>
          </a:p>
          <a:p>
            <a:r>
              <a:rPr lang="zh-CN" altLang="en-US" dirty="0"/>
              <a:t>创建动态数组也可以使用二级指针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Student{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   int age;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Student(string </a:t>
            </a:r>
            <a:r>
              <a:rPr lang="en-US" altLang="zh-CN" dirty="0" err="1"/>
              <a:t>name,int</a:t>
            </a:r>
            <a:r>
              <a:rPr lang="en-US" altLang="zh-CN" dirty="0"/>
              <a:t> age):name(name),age(age){}</a:t>
            </a:r>
          </a:p>
          <a:p>
            <a:r>
              <a:rPr lang="en-US" altLang="zh-CN" dirty="0"/>
              <a:t>   void print(){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&lt;&lt;name&lt;&lt;","&lt;&lt;age&lt;&lt;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int t;</a:t>
            </a:r>
          </a:p>
          <a:p>
            <a:r>
              <a:rPr lang="en-US" altLang="zh-CN" dirty="0"/>
              <a:t>    string name;</a:t>
            </a:r>
          </a:p>
          <a:p>
            <a:r>
              <a:rPr lang="en-US" altLang="zh-CN" dirty="0"/>
              <a:t>    int age;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 Student **p=new Student*[t];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&gt;&gt;name&gt;&gt;age;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]=new Student(</a:t>
            </a:r>
            <a:r>
              <a:rPr lang="en-US" altLang="zh-CN" dirty="0" err="1"/>
              <a:t>name,age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p[</a:t>
            </a:r>
            <a:r>
              <a:rPr lang="en-US" altLang="zh-CN" dirty="0" err="1"/>
              <a:t>i</a:t>
            </a:r>
            <a:r>
              <a:rPr lang="en-US" altLang="zh-CN" dirty="0"/>
              <a:t>]-&gt;print();</a:t>
            </a:r>
          </a:p>
          <a:p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t;i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delete 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delete[] p;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78852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Times New Roman" pitchFamily="18" charset="0"/>
              </a:rPr>
              <a:t>完整</a:t>
            </a: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的程序：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#include &lt;iostream&gt;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using namespace std;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class A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{ private: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int x;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A():x(0){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&lt;&lt;x&lt;&lt;",A0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A(int x1):x(x1){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&lt;&lt;x&lt;&lt;",A1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A(A&amp; a){x=a.x+1;cout&lt;&lt;x&lt;&lt;",A copy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~A(){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&lt;&lt;x&lt;&lt;",A destructor"&lt;&lt;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class B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{ private: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string name;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A a1;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B():name("Java"){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&lt;&lt;"B0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B(string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s,A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a):name(s),a1(a){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&lt;&lt;"B1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B(string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s,int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x):name(s),a1(x){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&lt;&lt;"B2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~B(){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&lt;&lt;"B destructor"&lt;&lt;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int main()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{  //B b1;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 A a(10);B b2("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",a);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//B b3("c",20);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///////////////////////////////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B b1;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A0 constructor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B0 constructor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B destructor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0,A destructor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2. A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(10);B b2("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c++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",a);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A1 constructor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A copy constructor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A copy constructor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B1 constructor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10,A destructor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B destructor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lang="es-ES" altLang="zh-CN" sz="12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10,A destructor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10,A destructor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3. B b3("c",20);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运行结果：</a:t>
            </a: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A0 constructor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B2 constructor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B destructor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          20,A destructor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sz="1200" dirty="0">
                <a:solidFill>
                  <a:srgbClr val="000000"/>
                </a:solidFill>
                <a:latin typeface="Times New Roman" pitchFamily="18" charset="0"/>
              </a:rPr>
              <a:t>/////////////////////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加上拷贝构造方法、类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后的完整程序：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 &lt;iostream&gt;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namespace std;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A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private: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int x;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A():x(0){</a:t>
            </a:r>
            <a:r>
              <a:rPr lang="en-US" altLang="zh-CN" dirty="0" err="1"/>
              <a:t>cout</a:t>
            </a:r>
            <a:r>
              <a:rPr lang="en-US" altLang="zh-CN" dirty="0"/>
              <a:t>&lt;&lt;"A0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A(int x1):x(x1){</a:t>
            </a:r>
            <a:r>
              <a:rPr lang="en-US" altLang="zh-CN" dirty="0" err="1"/>
              <a:t>cout</a:t>
            </a:r>
            <a:r>
              <a:rPr lang="en-US" altLang="zh-CN" dirty="0"/>
              <a:t>&lt;&lt;"A1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A(A&amp; a){x=</a:t>
            </a:r>
            <a:r>
              <a:rPr lang="en-US" altLang="zh-CN" dirty="0" err="1"/>
              <a:t>a.x;cout</a:t>
            </a:r>
            <a:r>
              <a:rPr lang="en-US" altLang="zh-CN" dirty="0"/>
              <a:t>&lt;&lt;"A copy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~A(){</a:t>
            </a:r>
            <a:r>
              <a:rPr lang="en-US" altLang="zh-CN" dirty="0" err="1"/>
              <a:t>cout</a:t>
            </a:r>
            <a:r>
              <a:rPr lang="en-US" altLang="zh-CN" dirty="0"/>
              <a:t>&lt;&lt;x&lt;&lt;",A destructor"&lt;&lt;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C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private: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int y;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C():y(0){</a:t>
            </a:r>
            <a:r>
              <a:rPr lang="en-US" altLang="zh-CN" dirty="0" err="1"/>
              <a:t>cout</a:t>
            </a:r>
            <a:r>
              <a:rPr lang="en-US" altLang="zh-CN" dirty="0"/>
              <a:t>&lt;&lt;"C0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C(int y1):y(y1){</a:t>
            </a:r>
            <a:r>
              <a:rPr lang="en-US" altLang="zh-CN" dirty="0" err="1"/>
              <a:t>cout</a:t>
            </a:r>
            <a:r>
              <a:rPr lang="en-US" altLang="zh-CN" dirty="0"/>
              <a:t>&lt;&lt;"C1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C(C&amp; a){y=</a:t>
            </a:r>
            <a:r>
              <a:rPr lang="en-US" altLang="zh-CN" dirty="0" err="1"/>
              <a:t>a.y;cout</a:t>
            </a:r>
            <a:r>
              <a:rPr lang="en-US" altLang="zh-CN" dirty="0"/>
              <a:t>&lt;&lt;"C copy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~C(){</a:t>
            </a:r>
            <a:r>
              <a:rPr lang="en-US" altLang="zh-CN" dirty="0" err="1"/>
              <a:t>cout</a:t>
            </a:r>
            <a:r>
              <a:rPr lang="en-US" altLang="zh-CN" dirty="0"/>
              <a:t>&lt;&lt;y&lt;&lt;",C destructor"&lt;&lt;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class B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private: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C c1;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string name;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A a1;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B():name("Java"){</a:t>
            </a:r>
            <a:r>
              <a:rPr lang="en-US" altLang="zh-CN" dirty="0" err="1"/>
              <a:t>cout</a:t>
            </a:r>
            <a:r>
              <a:rPr lang="en-US" altLang="zh-CN" dirty="0"/>
              <a:t>&lt;&lt;"B0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B(string </a:t>
            </a:r>
            <a:r>
              <a:rPr lang="en-US" altLang="zh-CN" dirty="0" err="1"/>
              <a:t>s,A</a:t>
            </a:r>
            <a:r>
              <a:rPr lang="en-US" altLang="zh-CN" dirty="0"/>
              <a:t> </a:t>
            </a:r>
            <a:r>
              <a:rPr lang="en-US" altLang="zh-CN" dirty="0" err="1"/>
              <a:t>a,C</a:t>
            </a:r>
            <a:r>
              <a:rPr lang="en-US" altLang="zh-CN" dirty="0"/>
              <a:t> c):name(s),a1(a),c1(c){</a:t>
            </a:r>
            <a:r>
              <a:rPr lang="en-US" altLang="zh-CN" dirty="0" err="1"/>
              <a:t>cout</a:t>
            </a:r>
            <a:r>
              <a:rPr lang="en-US" altLang="zh-CN" dirty="0"/>
              <a:t>&lt;&lt;"B1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B(string </a:t>
            </a:r>
            <a:r>
              <a:rPr lang="en-US" altLang="zh-CN" dirty="0" err="1"/>
              <a:t>s,int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y):name(s),a1(x),c1(y){</a:t>
            </a:r>
            <a:r>
              <a:rPr lang="en-US" altLang="zh-CN" dirty="0" err="1"/>
              <a:t>cout</a:t>
            </a:r>
            <a:r>
              <a:rPr lang="en-US" altLang="zh-CN" dirty="0"/>
              <a:t>&lt;&lt;"B2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~B(){</a:t>
            </a:r>
            <a:r>
              <a:rPr lang="en-US" altLang="zh-CN" dirty="0" err="1"/>
              <a:t>cout</a:t>
            </a:r>
            <a:r>
              <a:rPr lang="en-US" altLang="zh-CN" dirty="0"/>
              <a:t>&lt;&lt;"B destructor"&lt;&lt;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 main()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  //B b1;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//A a(10);C c(15);B b2("</a:t>
            </a:r>
            <a:r>
              <a:rPr lang="en-US" altLang="zh-CN" dirty="0" err="1"/>
              <a:t>c++</a:t>
            </a:r>
            <a:r>
              <a:rPr lang="en-US" altLang="zh-CN" dirty="0"/>
              <a:t>",</a:t>
            </a:r>
            <a:r>
              <a:rPr lang="en-US" altLang="zh-CN" dirty="0" err="1"/>
              <a:t>a,c</a:t>
            </a:r>
            <a:r>
              <a:rPr lang="en-US" altLang="zh-CN" dirty="0"/>
              <a:t>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B b3("c",20,25);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Times New Roman" pitchFamily="18" charset="0"/>
              </a:rPr>
              <a:t>完整</a:t>
            </a: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的程序：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#include &lt;iostream&gt;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using namespace std;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class A{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A(int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&lt;&lt;"A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~A(){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&lt;&lt;"A Destructor"&lt;&lt;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class B{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B(int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&lt;&lt;"B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~B(){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&lt;&lt;"B Destructor"&lt;&lt;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class Sample{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A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B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public: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Sample():b(20),a(10){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&lt;&lt;"Sample Constructor"&lt;&lt;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 ~Sample(){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&lt;&lt;"Sample Destructor"&lt;&lt;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;}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int main(){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  Sample s;</a:t>
            </a: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7541210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 smtClean="0">
                <a:ea typeface="宋体" charset="-122"/>
              </a:rPr>
              <a:t>class </a:t>
            </a:r>
            <a:r>
              <a:rPr lang="en-US" altLang="zh-CN" sz="1200" dirty="0" err="1">
                <a:ea typeface="宋体" charset="-122"/>
              </a:rPr>
              <a:t>CDate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  private: int year, month, day;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public:  </a:t>
            </a:r>
            <a:r>
              <a:rPr lang="en-US" altLang="zh-CN" sz="1200" dirty="0" err="1">
                <a:ea typeface="宋体" charset="-122"/>
              </a:rPr>
              <a:t>CDate</a:t>
            </a:r>
            <a:r>
              <a:rPr lang="en-US" altLang="zh-CN" sz="1200" dirty="0">
                <a:ea typeface="宋体" charset="-12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</a:t>
            </a:r>
            <a:r>
              <a:rPr lang="en-US" altLang="zh-CN" sz="1200" dirty="0" err="1">
                <a:ea typeface="宋体" charset="-122"/>
              </a:rPr>
              <a:t>CDate</a:t>
            </a:r>
            <a:r>
              <a:rPr lang="en-US" altLang="zh-CN" sz="1200" dirty="0">
                <a:ea typeface="宋体" charset="-122"/>
              </a:rPr>
              <a:t>(int y, int m, int d);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</a:t>
            </a:r>
            <a:r>
              <a:rPr lang="en-US" altLang="zh-CN" sz="1200" dirty="0" err="1">
                <a:ea typeface="宋体" charset="-122"/>
              </a:rPr>
              <a:t>CDate</a:t>
            </a:r>
            <a:r>
              <a:rPr lang="en-US" altLang="zh-CN" sz="1200" dirty="0">
                <a:ea typeface="宋体" charset="-122"/>
              </a:rPr>
              <a:t>(</a:t>
            </a:r>
            <a:r>
              <a:rPr lang="en-US" altLang="zh-CN" sz="1200" dirty="0" err="1">
                <a:ea typeface="宋体" charset="-122"/>
              </a:rPr>
              <a:t>CDate</a:t>
            </a:r>
            <a:r>
              <a:rPr lang="en-US" altLang="zh-CN" sz="1200" dirty="0">
                <a:ea typeface="宋体" charset="-122"/>
              </a:rPr>
              <a:t>&amp; c)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Software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       string name;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    </a:t>
            </a:r>
            <a:r>
              <a:rPr lang="en-US" altLang="zh-CN" sz="1200" dirty="0" err="1">
                <a:ea typeface="宋体" charset="-122"/>
              </a:rPr>
              <a:t>CDate</a:t>
            </a:r>
            <a:r>
              <a:rPr lang="en-US" altLang="zh-CN" sz="1200" dirty="0">
                <a:ea typeface="宋体" charset="-122"/>
              </a:rPr>
              <a:t> date;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 public: 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    Software();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    Software(string s, </a:t>
            </a:r>
            <a:r>
              <a:rPr lang="en-US" altLang="zh-CN" sz="1200" dirty="0" err="1">
                <a:ea typeface="宋体" charset="-122"/>
              </a:rPr>
              <a:t>CDate</a:t>
            </a:r>
            <a:r>
              <a:rPr lang="en-US" altLang="zh-CN" sz="1200" dirty="0">
                <a:ea typeface="宋体" charset="-122"/>
              </a:rPr>
              <a:t>&amp; c);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    Software(string </a:t>
            </a:r>
            <a:r>
              <a:rPr lang="en-US" altLang="zh-CN" sz="1200" dirty="0" err="1">
                <a:ea typeface="宋体" charset="-122"/>
              </a:rPr>
              <a:t>s,int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err="1">
                <a:ea typeface="宋体" charset="-122"/>
              </a:rPr>
              <a:t>y,int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err="1">
                <a:ea typeface="宋体" charset="-122"/>
              </a:rPr>
              <a:t>m,int</a:t>
            </a:r>
            <a:r>
              <a:rPr lang="en-US" altLang="zh-CN" sz="1200" dirty="0">
                <a:ea typeface="宋体" charset="-122"/>
              </a:rPr>
              <a:t> d);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 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#include &lt;iostream&gt;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#include &lt;</a:t>
            </a:r>
            <a:r>
              <a:rPr lang="en-US" altLang="zh-CN" sz="1200" dirty="0" err="1">
                <a:ea typeface="宋体" charset="-122"/>
              </a:rPr>
              <a:t>iomanip</a:t>
            </a:r>
            <a:r>
              <a:rPr lang="en-US" altLang="zh-CN" sz="1200" dirty="0">
                <a:ea typeface="宋体" charset="-122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using namespace std;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CDate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int year, month, day;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CDate():year(1900),month(1),day(1){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&lt;&lt;"0date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CDate(int y, int m, int d):year(y),month(m),day(d){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&lt;&lt;"1date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CDate(CDate&amp; c):year(</a:t>
            </a:r>
            <a:r>
              <a:rPr lang="en-US" altLang="zh-CN" sz="1200" dirty="0" err="1">
                <a:ea typeface="宋体" charset="-122"/>
              </a:rPr>
              <a:t>c.year</a:t>
            </a:r>
            <a:r>
              <a:rPr lang="en-US" altLang="zh-CN" sz="1200" dirty="0">
                <a:ea typeface="宋体" charset="-122"/>
              </a:rPr>
              <a:t>),month(</a:t>
            </a:r>
            <a:r>
              <a:rPr lang="en-US" altLang="zh-CN" sz="1200" dirty="0" err="1">
                <a:ea typeface="宋体" charset="-122"/>
              </a:rPr>
              <a:t>c.month</a:t>
            </a:r>
            <a:r>
              <a:rPr lang="en-US" altLang="zh-CN" sz="1200" dirty="0">
                <a:ea typeface="宋体" charset="-122"/>
              </a:rPr>
              <a:t>),day(</a:t>
            </a:r>
            <a:r>
              <a:rPr lang="en-US" altLang="zh-CN" sz="1200" dirty="0" err="1">
                <a:ea typeface="宋体" charset="-122"/>
              </a:rPr>
              <a:t>c.day</a:t>
            </a:r>
            <a:r>
              <a:rPr lang="en-US" altLang="zh-CN" sz="1200" dirty="0">
                <a:ea typeface="宋体" charset="-122"/>
              </a:rPr>
              <a:t>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&lt;&lt;"2date copy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void print(){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&lt;&lt;year&lt;&lt;"/"&lt;&lt;</a:t>
            </a:r>
            <a:r>
              <a:rPr lang="en-US" altLang="zh-CN" sz="1200" dirty="0" err="1">
                <a:ea typeface="宋体" charset="-122"/>
              </a:rPr>
              <a:t>setw</a:t>
            </a:r>
            <a:r>
              <a:rPr lang="en-US" altLang="zh-CN" sz="1200" dirty="0">
                <a:ea typeface="宋体" charset="-122"/>
              </a:rPr>
              <a:t>(2)&lt;&lt;</a:t>
            </a:r>
            <a:r>
              <a:rPr lang="en-US" altLang="zh-CN" sz="1200" dirty="0" err="1">
                <a:ea typeface="宋体" charset="-122"/>
              </a:rPr>
              <a:t>setfill</a:t>
            </a:r>
            <a:r>
              <a:rPr lang="en-US" altLang="zh-CN" sz="1200" dirty="0">
                <a:ea typeface="宋体" charset="-122"/>
              </a:rPr>
              <a:t>('0')&lt;&lt;month&lt;&lt;"/"&lt;&lt;</a:t>
            </a:r>
            <a:r>
              <a:rPr lang="en-US" altLang="zh-CN" sz="1200" dirty="0" err="1">
                <a:ea typeface="宋体" charset="-122"/>
              </a:rPr>
              <a:t>setw</a:t>
            </a:r>
            <a:r>
              <a:rPr lang="en-US" altLang="zh-CN" sz="1200" dirty="0">
                <a:ea typeface="宋体" charset="-122"/>
              </a:rPr>
              <a:t>(2)&lt;&lt;</a:t>
            </a:r>
            <a:r>
              <a:rPr lang="en-US" altLang="zh-CN" sz="1200" dirty="0" err="1">
                <a:ea typeface="宋体" charset="-122"/>
              </a:rPr>
              <a:t>setfill</a:t>
            </a:r>
            <a:r>
              <a:rPr lang="en-US" altLang="zh-CN" sz="1200" dirty="0">
                <a:ea typeface="宋体" charset="-122"/>
              </a:rPr>
              <a:t>('0')&lt;&lt;day&lt;&lt;</a:t>
            </a:r>
            <a:r>
              <a:rPr lang="en-US" altLang="zh-CN" sz="1200" dirty="0" err="1">
                <a:ea typeface="宋体" charset="-122"/>
              </a:rPr>
              <a:t>endl</a:t>
            </a:r>
            <a:r>
              <a:rPr lang="en-US" altLang="zh-CN" sz="1200" dirty="0">
                <a:ea typeface="宋体" charset="-122"/>
              </a:rPr>
              <a:t>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Software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string name;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 date;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Software():name("Java"){}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//</a:t>
            </a:r>
            <a:r>
              <a:rPr lang="zh-CN" altLang="en-US" sz="1200" dirty="0">
                <a:ea typeface="宋体" charset="-122"/>
              </a:rPr>
              <a:t>数据空间的分配是在调用构造函数前发生的，是用初始化列表实现的。如果没有初始化列表，则只负责分配空间，默认赋值；否则在分配空间的时候赋值。</a:t>
            </a: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    </a:t>
            </a:r>
            <a:r>
              <a:rPr lang="en-US" altLang="zh-CN" sz="1200" dirty="0">
                <a:ea typeface="宋体" charset="-122"/>
              </a:rPr>
              <a:t>//Software(string s,CDate&amp;  d):name(s),date(d){}  //</a:t>
            </a:r>
            <a:r>
              <a:rPr lang="zh-CN" altLang="en-US" sz="1200" dirty="0">
                <a:ea typeface="宋体" charset="-122"/>
              </a:rPr>
              <a:t>初始化列表中</a:t>
            </a:r>
            <a:r>
              <a:rPr lang="en-US" altLang="zh-CN" sz="1200" dirty="0">
                <a:ea typeface="宋体" charset="-122"/>
              </a:rPr>
              <a:t>date(d)</a:t>
            </a:r>
            <a:r>
              <a:rPr lang="zh-CN" altLang="en-US" sz="1200" dirty="0">
                <a:ea typeface="宋体" charset="-122"/>
              </a:rPr>
              <a:t>是调用的拷贝构造函数</a:t>
            </a: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      </a:t>
            </a:r>
            <a:r>
              <a:rPr lang="en-US" altLang="zh-CN" sz="1200" dirty="0">
                <a:ea typeface="宋体" charset="-122"/>
              </a:rPr>
              <a:t>Software(string s,CDate&amp;  d):name(s){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&lt;&lt;00&lt;&lt;</a:t>
            </a:r>
            <a:r>
              <a:rPr lang="en-US" altLang="zh-CN" sz="1200" dirty="0" err="1">
                <a:ea typeface="宋体" charset="-122"/>
              </a:rPr>
              <a:t>endl;date</a:t>
            </a:r>
            <a:r>
              <a:rPr lang="en-US" altLang="zh-CN" sz="1200" dirty="0">
                <a:ea typeface="宋体" charset="-122"/>
              </a:rPr>
              <a:t>=</a:t>
            </a:r>
            <a:r>
              <a:rPr lang="en-US" altLang="zh-CN" sz="1200" dirty="0" err="1">
                <a:ea typeface="宋体" charset="-122"/>
              </a:rPr>
              <a:t>d;cout</a:t>
            </a:r>
            <a:r>
              <a:rPr lang="en-US" altLang="zh-CN" sz="1200" dirty="0">
                <a:ea typeface="宋体" charset="-122"/>
              </a:rPr>
              <a:t>&lt;&lt;11&lt;&lt;</a:t>
            </a:r>
            <a:r>
              <a:rPr lang="en-US" altLang="zh-CN" sz="1200" dirty="0" err="1">
                <a:ea typeface="宋体" charset="-122"/>
              </a:rPr>
              <a:t>endl</a:t>
            </a:r>
            <a:r>
              <a:rPr lang="en-US" altLang="zh-CN" sz="1200" dirty="0">
                <a:ea typeface="宋体" charset="-122"/>
              </a:rPr>
              <a:t>;}  //</a:t>
            </a:r>
            <a:r>
              <a:rPr lang="zh-CN" altLang="en-US" sz="1200" dirty="0">
                <a:ea typeface="宋体" charset="-122"/>
              </a:rPr>
              <a:t>因为初始化列表中没有出现</a:t>
            </a:r>
            <a:r>
              <a:rPr lang="en-US" altLang="zh-CN" sz="1200" dirty="0">
                <a:ea typeface="宋体" charset="-122"/>
              </a:rPr>
              <a:t>date</a:t>
            </a:r>
            <a:r>
              <a:rPr lang="zh-CN" altLang="en-US" sz="1200" dirty="0">
                <a:ea typeface="宋体" charset="-122"/>
              </a:rPr>
              <a:t>，则直接调用</a:t>
            </a:r>
            <a:r>
              <a:rPr lang="en-US" altLang="zh-CN" sz="1200" dirty="0">
                <a:ea typeface="宋体" charset="-122"/>
              </a:rPr>
              <a:t>date</a:t>
            </a:r>
            <a:r>
              <a:rPr lang="zh-CN" altLang="en-US" sz="1200" dirty="0">
                <a:ea typeface="宋体" charset="-122"/>
              </a:rPr>
              <a:t>的默认构造方法给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                                                                                                                                          // date</a:t>
            </a:r>
            <a:r>
              <a:rPr lang="zh-CN" altLang="en-US" sz="1200" dirty="0">
                <a:ea typeface="宋体" charset="-122"/>
              </a:rPr>
              <a:t>分配了空间</a:t>
            </a:r>
            <a:r>
              <a:rPr lang="en-US" altLang="zh-CN" sz="1200" dirty="0">
                <a:ea typeface="宋体" charset="-122"/>
              </a:rPr>
              <a:t>,</a:t>
            </a:r>
            <a:r>
              <a:rPr lang="zh-CN" altLang="en-US" sz="1200" dirty="0">
                <a:ea typeface="宋体" charset="-122"/>
              </a:rPr>
              <a:t>语句</a:t>
            </a:r>
            <a:r>
              <a:rPr lang="en-US" altLang="zh-CN" sz="1200" dirty="0">
                <a:ea typeface="宋体" charset="-122"/>
              </a:rPr>
              <a:t>date=d;</a:t>
            </a:r>
            <a:r>
              <a:rPr lang="zh-CN" altLang="en-US" sz="1200" dirty="0">
                <a:ea typeface="宋体" charset="-122"/>
              </a:rPr>
              <a:t>是给</a:t>
            </a:r>
            <a:r>
              <a:rPr lang="en-US" altLang="zh-CN" sz="1200" dirty="0">
                <a:ea typeface="宋体" charset="-122"/>
              </a:rPr>
              <a:t>date</a:t>
            </a:r>
            <a:r>
              <a:rPr lang="zh-CN" altLang="en-US" sz="1200" dirty="0">
                <a:ea typeface="宋体" charset="-122"/>
              </a:rPr>
              <a:t>赋值。</a:t>
            </a:r>
          </a:p>
          <a:p>
            <a:pPr>
              <a:lnSpc>
                <a:spcPct val="80000"/>
              </a:lnSpc>
            </a:pPr>
            <a:endParaRPr lang="zh-CN" altLang="en-US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    </a:t>
            </a:r>
            <a:r>
              <a:rPr lang="en-US" altLang="zh-CN" sz="1200" dirty="0">
                <a:ea typeface="宋体" charset="-122"/>
              </a:rPr>
              <a:t>Software(string </a:t>
            </a:r>
            <a:r>
              <a:rPr lang="en-US" altLang="zh-CN" sz="1200" dirty="0" err="1">
                <a:ea typeface="宋体" charset="-122"/>
              </a:rPr>
              <a:t>s,int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err="1">
                <a:ea typeface="宋体" charset="-122"/>
              </a:rPr>
              <a:t>y,int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err="1">
                <a:ea typeface="宋体" charset="-122"/>
              </a:rPr>
              <a:t>m,int</a:t>
            </a:r>
            <a:r>
              <a:rPr lang="en-US" altLang="zh-CN" sz="1200" dirty="0">
                <a:ea typeface="宋体" charset="-122"/>
              </a:rPr>
              <a:t> d):name(s),date(</a:t>
            </a:r>
            <a:r>
              <a:rPr lang="en-US" altLang="zh-CN" sz="1200" dirty="0" err="1">
                <a:ea typeface="宋体" charset="-122"/>
              </a:rPr>
              <a:t>y,m,d</a:t>
            </a:r>
            <a:r>
              <a:rPr lang="en-US" altLang="zh-CN" sz="1200" dirty="0">
                <a:ea typeface="宋体" charset="-122"/>
              </a:rPr>
              <a:t>){ 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void print(){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&lt;&lt;name&lt;&lt;"----";</a:t>
            </a:r>
            <a:r>
              <a:rPr lang="en-US" altLang="zh-CN" sz="1200" dirty="0" err="1">
                <a:ea typeface="宋体" charset="-122"/>
              </a:rPr>
              <a:t>date.print</a:t>
            </a:r>
            <a:r>
              <a:rPr lang="en-US" altLang="zh-CN" sz="1200" dirty="0">
                <a:ea typeface="宋体" charset="-122"/>
              </a:rPr>
              <a:t>();}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   //Software s1;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//CDate d(2016,4,23);Software s1("</a:t>
            </a:r>
            <a:r>
              <a:rPr lang="en-US" altLang="zh-CN" sz="1200" dirty="0" err="1">
                <a:ea typeface="宋体" charset="-122"/>
              </a:rPr>
              <a:t>java",d</a:t>
            </a:r>
            <a:r>
              <a:rPr lang="en-US" altLang="zh-CN" sz="1200" dirty="0">
                <a:ea typeface="宋体" charset="-12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Software s1("C++",2016,4,15);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s1.print();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return 1;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////////////////////////////////////////////////</a:t>
            </a: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几种写法的输出比较：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1</a:t>
            </a:r>
            <a:r>
              <a:rPr lang="zh-CN" altLang="en-US" sz="1200" dirty="0">
                <a:ea typeface="宋体" charset="-122"/>
              </a:rPr>
              <a:t>、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#include &lt;iostream&gt;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using namespace std;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CDate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int year, month, day;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CDate():year(1900),month(1),day(1){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&lt;&lt;"0date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CDate(int y, int m, int d):year(y),month(m),day(d){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&lt;&lt;"1date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CDate(CDate&amp; c):year(</a:t>
            </a:r>
            <a:r>
              <a:rPr lang="en-US" altLang="zh-CN" sz="1200" dirty="0" err="1">
                <a:ea typeface="宋体" charset="-122"/>
              </a:rPr>
              <a:t>c.year</a:t>
            </a:r>
            <a:r>
              <a:rPr lang="en-US" altLang="zh-CN" sz="1200" dirty="0">
                <a:ea typeface="宋体" charset="-122"/>
              </a:rPr>
              <a:t>),month(</a:t>
            </a:r>
            <a:r>
              <a:rPr lang="en-US" altLang="zh-CN" sz="1200" dirty="0" err="1">
                <a:ea typeface="宋体" charset="-122"/>
              </a:rPr>
              <a:t>c.month</a:t>
            </a:r>
            <a:r>
              <a:rPr lang="en-US" altLang="zh-CN" sz="1200" dirty="0">
                <a:ea typeface="宋体" charset="-122"/>
              </a:rPr>
              <a:t>),day(</a:t>
            </a:r>
            <a:r>
              <a:rPr lang="en-US" altLang="zh-CN" sz="1200" dirty="0" err="1">
                <a:ea typeface="宋体" charset="-122"/>
              </a:rPr>
              <a:t>c.day</a:t>
            </a:r>
            <a:r>
              <a:rPr lang="en-US" altLang="zh-CN" sz="1200" dirty="0">
                <a:ea typeface="宋体" charset="-122"/>
              </a:rPr>
              <a:t>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&lt;&lt;"2date copy constructor\n";}};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Software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string name;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 date;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Software(string s,CDate&amp;  d):name(s),date(d){}  //</a:t>
            </a:r>
            <a:r>
              <a:rPr lang="zh-CN" altLang="en-US" sz="1200" dirty="0">
                <a:ea typeface="宋体" charset="-122"/>
              </a:rPr>
              <a:t>初始化列表中</a:t>
            </a:r>
            <a:r>
              <a:rPr lang="en-US" altLang="zh-CN" sz="1200" dirty="0">
                <a:ea typeface="宋体" charset="-122"/>
              </a:rPr>
              <a:t>date(d)</a:t>
            </a:r>
            <a:r>
              <a:rPr lang="zh-CN" altLang="en-US" sz="1200" dirty="0">
                <a:ea typeface="宋体" charset="-122"/>
              </a:rPr>
              <a:t>是调用的拷贝构造函数</a:t>
            </a: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   </a:t>
            </a:r>
            <a:r>
              <a:rPr lang="en-US" altLang="zh-CN" sz="1200" dirty="0">
                <a:ea typeface="宋体" charset="-122"/>
              </a:rPr>
              <a:t>// Software(string s,CDate&amp;  d):name(s){date=</a:t>
            </a:r>
            <a:r>
              <a:rPr lang="en-US" altLang="zh-CN" sz="1200" dirty="0" err="1">
                <a:ea typeface="宋体" charset="-122"/>
              </a:rPr>
              <a:t>d;date.setDate</a:t>
            </a:r>
            <a:r>
              <a:rPr lang="en-US" altLang="zh-CN" sz="1200" dirty="0">
                <a:ea typeface="宋体" charset="-122"/>
              </a:rPr>
              <a:t>(2000,1,1);}  //</a:t>
            </a:r>
            <a:r>
              <a:rPr lang="zh-CN" altLang="en-US" sz="1200" dirty="0">
                <a:ea typeface="宋体" charset="-122"/>
              </a:rPr>
              <a:t>调用的是默认构造函数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CDate d(2016,4,23);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Software s("</a:t>
            </a:r>
            <a:r>
              <a:rPr lang="en-US" altLang="zh-CN" sz="1200" dirty="0" err="1">
                <a:ea typeface="宋体" charset="-122"/>
              </a:rPr>
              <a:t>java",d</a:t>
            </a:r>
            <a:r>
              <a:rPr lang="en-US" altLang="zh-CN" sz="1200" dirty="0">
                <a:ea typeface="宋体" charset="-12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return 1;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输出结果：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1date constructor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2date copy constructor  //</a:t>
            </a:r>
            <a:r>
              <a:rPr lang="zh-CN" altLang="en-US" sz="1200" dirty="0">
                <a:ea typeface="宋体" charset="-122"/>
              </a:rPr>
              <a:t>初始化列表中</a:t>
            </a:r>
            <a:r>
              <a:rPr lang="en-US" altLang="zh-CN" sz="1200" dirty="0">
                <a:ea typeface="宋体" charset="-122"/>
              </a:rPr>
              <a:t>date(d)</a:t>
            </a:r>
            <a:r>
              <a:rPr lang="zh-CN" altLang="en-US" sz="1200" dirty="0">
                <a:ea typeface="宋体" charset="-122"/>
              </a:rPr>
              <a:t>是调用的拷贝构造函数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2</a:t>
            </a:r>
            <a:r>
              <a:rPr lang="zh-CN" altLang="en-US" sz="1200" dirty="0">
                <a:ea typeface="宋体" charset="-122"/>
              </a:rPr>
              <a:t>、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#include &lt;iostream&gt;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using namespace std;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CDate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int year, month, day;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CDate():year(1900),month(1),day(1){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&lt;&lt;"0date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CDate(int y, int m, int d):year(y),month(m),day(d){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&lt;&lt;"1date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CDate(CDate&amp; c):year(</a:t>
            </a:r>
            <a:r>
              <a:rPr lang="en-US" altLang="zh-CN" sz="1200" dirty="0" err="1">
                <a:ea typeface="宋体" charset="-122"/>
              </a:rPr>
              <a:t>c.year</a:t>
            </a:r>
            <a:r>
              <a:rPr lang="en-US" altLang="zh-CN" sz="1200" dirty="0">
                <a:ea typeface="宋体" charset="-122"/>
              </a:rPr>
              <a:t>),month(</a:t>
            </a:r>
            <a:r>
              <a:rPr lang="en-US" altLang="zh-CN" sz="1200" dirty="0" err="1">
                <a:ea typeface="宋体" charset="-122"/>
              </a:rPr>
              <a:t>c.month</a:t>
            </a:r>
            <a:r>
              <a:rPr lang="en-US" altLang="zh-CN" sz="1200" dirty="0">
                <a:ea typeface="宋体" charset="-122"/>
              </a:rPr>
              <a:t>),day(</a:t>
            </a:r>
            <a:r>
              <a:rPr lang="en-US" altLang="zh-CN" sz="1200" dirty="0" err="1">
                <a:ea typeface="宋体" charset="-122"/>
              </a:rPr>
              <a:t>c.day</a:t>
            </a:r>
            <a:r>
              <a:rPr lang="en-US" altLang="zh-CN" sz="1200" dirty="0">
                <a:ea typeface="宋体" charset="-122"/>
              </a:rPr>
              <a:t>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&lt;&lt;"2date copy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Software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string name;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 date;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//Software(string s,CDate&amp;  d):name(s),date(d){}  //</a:t>
            </a:r>
            <a:r>
              <a:rPr lang="zh-CN" altLang="en-US" sz="1200" dirty="0">
                <a:ea typeface="宋体" charset="-122"/>
              </a:rPr>
              <a:t>初始化列表中</a:t>
            </a:r>
            <a:r>
              <a:rPr lang="en-US" altLang="zh-CN" sz="1200" dirty="0">
                <a:ea typeface="宋体" charset="-122"/>
              </a:rPr>
              <a:t>date(d)</a:t>
            </a:r>
            <a:r>
              <a:rPr lang="zh-CN" altLang="en-US" sz="1200" dirty="0">
                <a:ea typeface="宋体" charset="-122"/>
              </a:rPr>
              <a:t>是调用的拷贝构造函数</a:t>
            </a: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    </a:t>
            </a:r>
            <a:r>
              <a:rPr lang="en-US" altLang="zh-CN" sz="1200" dirty="0">
                <a:ea typeface="宋体" charset="-122"/>
              </a:rPr>
              <a:t>Software(string s,CDate&amp;  d):name(s){date=d;}  //</a:t>
            </a:r>
            <a:r>
              <a:rPr lang="zh-CN" altLang="en-US" sz="1200" dirty="0">
                <a:ea typeface="宋体" charset="-122"/>
              </a:rPr>
              <a:t>调用的是</a:t>
            </a:r>
            <a:r>
              <a:rPr lang="en-US" altLang="zh-CN" sz="1200" dirty="0">
                <a:ea typeface="宋体" charset="-122"/>
              </a:rPr>
              <a:t>date</a:t>
            </a:r>
            <a:r>
              <a:rPr lang="zh-CN" altLang="en-US" sz="1200" dirty="0">
                <a:ea typeface="宋体" charset="-122"/>
              </a:rPr>
              <a:t>的默认构造函数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CDate d(2016,4,23);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Software s("</a:t>
            </a:r>
            <a:r>
              <a:rPr lang="en-US" altLang="zh-CN" sz="1200" dirty="0" err="1">
                <a:ea typeface="宋体" charset="-122"/>
              </a:rPr>
              <a:t>java",d</a:t>
            </a:r>
            <a:r>
              <a:rPr lang="en-US" altLang="zh-CN" sz="1200" dirty="0">
                <a:ea typeface="宋体" charset="-12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return 1;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输出结果：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1date constructor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0date constructor      //</a:t>
            </a:r>
            <a:r>
              <a:rPr lang="zh-CN" altLang="en-US" sz="1200" dirty="0">
                <a:ea typeface="宋体" charset="-122"/>
              </a:rPr>
              <a:t>调用的是默认构造函数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//</a:t>
            </a:r>
            <a:r>
              <a:rPr lang="zh-CN" altLang="en-US" sz="1200" dirty="0">
                <a:ea typeface="宋体" charset="-122"/>
              </a:rPr>
              <a:t>注意：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zh-CN" altLang="en-US" sz="1200" dirty="0">
                <a:ea typeface="宋体" charset="-122"/>
              </a:rPr>
              <a:t>如果</a:t>
            </a:r>
            <a:r>
              <a:rPr lang="en-US" altLang="zh-CN" sz="1200" dirty="0">
                <a:ea typeface="宋体" charset="-122"/>
              </a:rPr>
              <a:t>Software(string s,CDate&amp;  d)</a:t>
            </a:r>
            <a:r>
              <a:rPr lang="zh-CN" altLang="en-US" sz="1200" dirty="0">
                <a:ea typeface="宋体" charset="-122"/>
              </a:rPr>
              <a:t>中的</a:t>
            </a:r>
            <a:r>
              <a:rPr lang="en-US" altLang="zh-CN" sz="1200" dirty="0">
                <a:ea typeface="宋体" charset="-122"/>
              </a:rPr>
              <a:t>d</a:t>
            </a:r>
            <a:r>
              <a:rPr lang="zh-CN" altLang="en-US" sz="1200" dirty="0">
                <a:ea typeface="宋体" charset="-122"/>
              </a:rPr>
              <a:t>前不加</a:t>
            </a:r>
            <a:r>
              <a:rPr lang="en-US" altLang="zh-CN" sz="1200" dirty="0">
                <a:ea typeface="宋体" charset="-122"/>
              </a:rPr>
              <a:t>&amp;</a:t>
            </a:r>
            <a:r>
              <a:rPr lang="zh-CN" altLang="en-US" sz="1200" dirty="0">
                <a:ea typeface="宋体" charset="-122"/>
              </a:rPr>
              <a:t>，则要多输出一次拷贝构造函数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3</a:t>
            </a:r>
            <a:r>
              <a:rPr lang="zh-CN" altLang="en-US" sz="1200" dirty="0">
                <a:ea typeface="宋体" charset="-122"/>
              </a:rPr>
              <a:t>、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#include &lt;iostream&gt;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using namespace std;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CDate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int year, month, day;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CDate():year(1900),month(1),day(1){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&lt;&lt;"0date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CDate(int y, int m, int d):year(y),month(m),day(d){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&lt;&lt;"1date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CDate(CDate&amp; c):year(</a:t>
            </a:r>
            <a:r>
              <a:rPr lang="en-US" altLang="zh-CN" sz="1200" dirty="0" err="1">
                <a:ea typeface="宋体" charset="-122"/>
              </a:rPr>
              <a:t>c.year</a:t>
            </a:r>
            <a:r>
              <a:rPr lang="en-US" altLang="zh-CN" sz="1200" dirty="0">
                <a:ea typeface="宋体" charset="-122"/>
              </a:rPr>
              <a:t>),month(</a:t>
            </a:r>
            <a:r>
              <a:rPr lang="en-US" altLang="zh-CN" sz="1200" dirty="0" err="1">
                <a:ea typeface="宋体" charset="-122"/>
              </a:rPr>
              <a:t>c.month</a:t>
            </a:r>
            <a:r>
              <a:rPr lang="en-US" altLang="zh-CN" sz="1200" dirty="0">
                <a:ea typeface="宋体" charset="-122"/>
              </a:rPr>
              <a:t>),day(</a:t>
            </a:r>
            <a:r>
              <a:rPr lang="en-US" altLang="zh-CN" sz="1200" dirty="0" err="1">
                <a:ea typeface="宋体" charset="-122"/>
              </a:rPr>
              <a:t>c.day</a:t>
            </a:r>
            <a:r>
              <a:rPr lang="en-US" altLang="zh-CN" sz="1200" dirty="0">
                <a:ea typeface="宋体" charset="-122"/>
              </a:rPr>
              <a:t>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&lt;&lt;"2date copy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Software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string name;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 date;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Software():name("Java"){}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Software s;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return 1;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输出结果：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0date constructor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4</a:t>
            </a:r>
            <a:r>
              <a:rPr lang="zh-CN" altLang="en-US" sz="1200" dirty="0">
                <a:ea typeface="宋体" charset="-122"/>
              </a:rPr>
              <a:t>、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#include &lt;iostream&gt;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using namespace std;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CDate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int year, month, day;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 CDate():year(1900),month(1),day(1){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&lt;&lt;"0date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CDate(int y, int m, int d):year(y),month(m),day(d){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&lt;&lt;"1date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CDate(CDate&amp; c):year(</a:t>
            </a:r>
            <a:r>
              <a:rPr lang="en-US" altLang="zh-CN" sz="1200" dirty="0" err="1">
                <a:ea typeface="宋体" charset="-122"/>
              </a:rPr>
              <a:t>c.year</a:t>
            </a:r>
            <a:r>
              <a:rPr lang="en-US" altLang="zh-CN" sz="1200" dirty="0">
                <a:ea typeface="宋体" charset="-122"/>
              </a:rPr>
              <a:t>),month(</a:t>
            </a:r>
            <a:r>
              <a:rPr lang="en-US" altLang="zh-CN" sz="1200" dirty="0" err="1">
                <a:ea typeface="宋体" charset="-122"/>
              </a:rPr>
              <a:t>c.month</a:t>
            </a:r>
            <a:r>
              <a:rPr lang="en-US" altLang="zh-CN" sz="1200" dirty="0">
                <a:ea typeface="宋体" charset="-122"/>
              </a:rPr>
              <a:t>),day(</a:t>
            </a:r>
            <a:r>
              <a:rPr lang="en-US" altLang="zh-CN" sz="1200" dirty="0" err="1">
                <a:ea typeface="宋体" charset="-122"/>
              </a:rPr>
              <a:t>c.day</a:t>
            </a:r>
            <a:r>
              <a:rPr lang="en-US" altLang="zh-CN" sz="1200" dirty="0">
                <a:ea typeface="宋体" charset="-122"/>
              </a:rPr>
              <a:t>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&lt;&lt;"2date copy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Software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string name;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 date;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Software(string </a:t>
            </a:r>
            <a:r>
              <a:rPr lang="en-US" altLang="zh-CN" sz="1200" dirty="0" err="1">
                <a:ea typeface="宋体" charset="-122"/>
              </a:rPr>
              <a:t>s,int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err="1">
                <a:ea typeface="宋体" charset="-122"/>
              </a:rPr>
              <a:t>y,int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err="1">
                <a:ea typeface="宋体" charset="-122"/>
              </a:rPr>
              <a:t>m,int</a:t>
            </a:r>
            <a:r>
              <a:rPr lang="en-US" altLang="zh-CN" sz="1200" dirty="0">
                <a:ea typeface="宋体" charset="-122"/>
              </a:rPr>
              <a:t> d):name(s),date(</a:t>
            </a:r>
            <a:r>
              <a:rPr lang="en-US" altLang="zh-CN" sz="1200" dirty="0" err="1">
                <a:ea typeface="宋体" charset="-122"/>
              </a:rPr>
              <a:t>y,m,d</a:t>
            </a:r>
            <a:r>
              <a:rPr lang="en-US" altLang="zh-CN" sz="1200" dirty="0">
                <a:ea typeface="宋体" charset="-122"/>
              </a:rPr>
              <a:t>){ 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Software s1("C++",2016,4,15);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return 1;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输出结果：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1date constructor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5</a:t>
            </a:r>
            <a:r>
              <a:rPr lang="zh-CN" altLang="en-US" sz="1200" dirty="0">
                <a:ea typeface="宋体" charset="-122"/>
              </a:rPr>
              <a:t>、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#include &lt;iostream&gt;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using namespace std;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CDate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int year, month, day;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CDate():year(1900),month(1),day(1){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&lt;&lt;"0date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CDate(int y, int m, int d):year(y),month(m),day(d){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&lt;&lt;"1date constructor\n";}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CDate(CDate&amp; c):year(</a:t>
            </a:r>
            <a:r>
              <a:rPr lang="en-US" altLang="zh-CN" sz="1200" dirty="0" err="1">
                <a:ea typeface="宋体" charset="-122"/>
              </a:rPr>
              <a:t>c.year</a:t>
            </a:r>
            <a:r>
              <a:rPr lang="en-US" altLang="zh-CN" sz="1200" dirty="0">
                <a:ea typeface="宋体" charset="-122"/>
              </a:rPr>
              <a:t>),month(</a:t>
            </a:r>
            <a:r>
              <a:rPr lang="en-US" altLang="zh-CN" sz="1200" dirty="0" err="1">
                <a:ea typeface="宋体" charset="-122"/>
              </a:rPr>
              <a:t>c.month</a:t>
            </a:r>
            <a:r>
              <a:rPr lang="en-US" altLang="zh-CN" sz="1200" dirty="0">
                <a:ea typeface="宋体" charset="-122"/>
              </a:rPr>
              <a:t>),day(</a:t>
            </a:r>
            <a:r>
              <a:rPr lang="en-US" altLang="zh-CN" sz="1200" dirty="0" err="1">
                <a:ea typeface="宋体" charset="-122"/>
              </a:rPr>
              <a:t>c.day</a:t>
            </a:r>
            <a:r>
              <a:rPr lang="en-US" altLang="zh-CN" sz="1200" dirty="0">
                <a:ea typeface="宋体" charset="-122"/>
              </a:rPr>
              <a:t>){</a:t>
            </a:r>
            <a:r>
              <a:rPr lang="en-US" altLang="zh-CN" sz="1200" dirty="0" err="1">
                <a:ea typeface="宋体" charset="-122"/>
              </a:rPr>
              <a:t>cout</a:t>
            </a:r>
            <a:r>
              <a:rPr lang="en-US" altLang="zh-CN" sz="1200" dirty="0">
                <a:ea typeface="宋体" charset="-122"/>
              </a:rPr>
              <a:t>&lt;&lt;"2date copy constructor\n";}    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void </a:t>
            </a:r>
            <a:r>
              <a:rPr lang="en-US" altLang="zh-CN" sz="1200" dirty="0" err="1">
                <a:ea typeface="宋体" charset="-122"/>
              </a:rPr>
              <a:t>setDate</a:t>
            </a:r>
            <a:r>
              <a:rPr lang="en-US" altLang="zh-CN" sz="1200" dirty="0">
                <a:ea typeface="宋体" charset="-122"/>
              </a:rPr>
              <a:t>(int </a:t>
            </a:r>
            <a:r>
              <a:rPr lang="en-US" altLang="zh-CN" sz="1200" dirty="0" err="1">
                <a:ea typeface="宋体" charset="-122"/>
              </a:rPr>
              <a:t>y,int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err="1">
                <a:ea typeface="宋体" charset="-122"/>
              </a:rPr>
              <a:t>m,int</a:t>
            </a:r>
            <a:r>
              <a:rPr lang="en-US" altLang="zh-CN" sz="1200" dirty="0">
                <a:ea typeface="宋体" charset="-122"/>
              </a:rPr>
              <a:t> d){year=</a:t>
            </a:r>
            <a:r>
              <a:rPr lang="en-US" altLang="zh-CN" sz="1200" dirty="0" err="1">
                <a:ea typeface="宋体" charset="-122"/>
              </a:rPr>
              <a:t>y;month</a:t>
            </a:r>
            <a:r>
              <a:rPr lang="en-US" altLang="zh-CN" sz="1200" dirty="0">
                <a:ea typeface="宋体" charset="-122"/>
              </a:rPr>
              <a:t>=</a:t>
            </a:r>
            <a:r>
              <a:rPr lang="en-US" altLang="zh-CN" sz="1200" dirty="0" err="1">
                <a:ea typeface="宋体" charset="-122"/>
              </a:rPr>
              <a:t>m;day</a:t>
            </a:r>
            <a:r>
              <a:rPr lang="en-US" altLang="zh-CN" sz="1200" dirty="0">
                <a:ea typeface="宋体" charset="-122"/>
              </a:rPr>
              <a:t>=d;}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class Software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string name;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CDate date;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 Software(string </a:t>
            </a:r>
            <a:r>
              <a:rPr lang="en-US" altLang="zh-CN" sz="1200" dirty="0" err="1">
                <a:ea typeface="宋体" charset="-122"/>
              </a:rPr>
              <a:t>s,int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err="1">
                <a:ea typeface="宋体" charset="-122"/>
              </a:rPr>
              <a:t>y,int</a:t>
            </a: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err="1">
                <a:ea typeface="宋体" charset="-122"/>
              </a:rPr>
              <a:t>m,int</a:t>
            </a:r>
            <a:r>
              <a:rPr lang="en-US" altLang="zh-CN" sz="1200" dirty="0">
                <a:ea typeface="宋体" charset="-122"/>
              </a:rPr>
              <a:t> d):name(s){</a:t>
            </a:r>
            <a:r>
              <a:rPr lang="en-US" altLang="zh-CN" sz="1200" dirty="0" err="1">
                <a:ea typeface="宋体" charset="-122"/>
              </a:rPr>
              <a:t>date.setDate</a:t>
            </a:r>
            <a:r>
              <a:rPr lang="en-US" altLang="zh-CN" sz="1200" dirty="0">
                <a:ea typeface="宋体" charset="-122"/>
              </a:rPr>
              <a:t>(</a:t>
            </a:r>
            <a:r>
              <a:rPr lang="en-US" altLang="zh-CN" sz="1200" dirty="0" err="1">
                <a:ea typeface="宋体" charset="-122"/>
              </a:rPr>
              <a:t>y,m,d</a:t>
            </a:r>
            <a:r>
              <a:rPr lang="en-US" altLang="zh-CN" sz="1200" dirty="0">
                <a:ea typeface="宋体" charset="-122"/>
              </a:rPr>
              <a:t>);}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Software s1("C++",2016,4,15);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   return 1;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输出结果：</a:t>
            </a:r>
          </a:p>
          <a:p>
            <a:pPr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0date constructor</a:t>
            </a: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zh-CN" altLang="en-US" sz="1200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altLang="en-US" sz="1200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altLang="en-US" sz="1200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复合类看上去挺复杂，其实呢每个类都负责好自己的构造方法就可以了。如果一个类是普通类，假设它不含指针数据成员，那么提供两个构造方法就可以了，一个是不带参数的，一个是带参数的。很多同学不喜欢提供不带参数的构造方法，觉得它什么都不做，没啥用，但是普通类是有可能会被复合类定义为数据成员，如果复合类提供了不带参数的构造方法，那么就要求这个对象成员所在的类也提供不带参数的构造方法。因此提供一个不带参数的构造方法是很有必要的。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如果一个类是复合类，假设它不含指针数据成员，一般会提供</a:t>
            </a:r>
            <a:r>
              <a:rPr lang="en-US" altLang="zh-CN" sz="1200" dirty="0">
                <a:ea typeface="宋体" charset="-122"/>
              </a:rPr>
              <a:t>3</a:t>
            </a:r>
            <a:r>
              <a:rPr lang="zh-CN" altLang="en-US" sz="1200" dirty="0">
                <a:ea typeface="宋体" charset="-122"/>
              </a:rPr>
              <a:t>个构造方法，一个是不带参数的，一个是带对象参数的，一个是带所有参数的。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当然，如果一个类含有指针数据成员，还需要提供拷贝构造方法，析构方法，为了该类的对象之间可以正确赋值，还需要重载赋值运算符。</a:t>
            </a: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zh-CN" altLang="en-US" sz="1200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 private: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r>
              <a:rPr lang="en-US" altLang="zh-CN" dirty="0"/>
              <a:t>  public:</a:t>
            </a:r>
          </a:p>
          <a:p>
            <a:r>
              <a:rPr lang="en-US" altLang="zh-CN" dirty="0"/>
              <a:t>    A(</a:t>
            </a:r>
            <a:r>
              <a:rPr lang="en-US" altLang="zh-CN" dirty="0" err="1"/>
              <a:t>int</a:t>
            </a:r>
            <a:r>
              <a:rPr lang="en-US" altLang="zh-CN" dirty="0"/>
              <a:t> x1=0):x(x1){</a:t>
            </a:r>
            <a:r>
              <a:rPr lang="en-US" altLang="zh-CN" dirty="0" err="1"/>
              <a:t>cout</a:t>
            </a:r>
            <a:r>
              <a:rPr lang="en-US" altLang="zh-CN" dirty="0"/>
              <a:t>&lt;&lt;x&lt;&lt;" A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A(A&amp; a){x=</a:t>
            </a:r>
            <a:r>
              <a:rPr lang="en-US" altLang="zh-CN" dirty="0" err="1"/>
              <a:t>a.getX</a:t>
            </a:r>
            <a:r>
              <a:rPr lang="en-US" altLang="zh-CN" dirty="0"/>
              <a:t>();</a:t>
            </a:r>
            <a:r>
              <a:rPr lang="en-US" altLang="zh-CN" dirty="0" err="1"/>
              <a:t>cout</a:t>
            </a:r>
            <a:r>
              <a:rPr lang="en-US" altLang="zh-CN" dirty="0"/>
              <a:t>&lt;&lt;x&lt;&lt;" A copy constructor"&lt;&lt;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    void set(</a:t>
            </a:r>
            <a:r>
              <a:rPr lang="en-US" altLang="zh-CN" dirty="0" err="1"/>
              <a:t>int</a:t>
            </a:r>
            <a:r>
              <a:rPr lang="en-US" altLang="zh-CN" dirty="0"/>
              <a:t> x1){x=x1;}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 ~A(){</a:t>
            </a:r>
            <a:r>
              <a:rPr lang="en-US" altLang="zh-CN" dirty="0" err="1"/>
              <a:t>cout</a:t>
            </a:r>
            <a:r>
              <a:rPr lang="en-US" altLang="zh-CN" dirty="0"/>
              <a:t>&lt;&lt;x&lt;&lt;",A </a:t>
            </a:r>
            <a:r>
              <a:rPr lang="en-US" altLang="zh-CN" dirty="0" err="1"/>
              <a:t>distructor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A a1(1);</a:t>
            </a:r>
          </a:p>
          <a:p>
            <a:r>
              <a:rPr lang="en-US" altLang="zh-CN" dirty="0"/>
              <a:t>A f(A a2){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&lt;&lt;"fun start"&lt;&lt;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static A </a:t>
            </a:r>
            <a:r>
              <a:rPr lang="en-US" altLang="zh-CN" dirty="0" err="1"/>
              <a:t>a</a:t>
            </a:r>
            <a:r>
              <a:rPr lang="en-US" altLang="zh-CN" dirty="0"/>
              <a:t>(4);</a:t>
            </a:r>
          </a:p>
          <a:p>
            <a:r>
              <a:rPr lang="en-US" altLang="zh-CN" dirty="0"/>
              <a:t> return a;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  </a:t>
            </a:r>
            <a:r>
              <a:rPr lang="en-US" altLang="zh-CN" dirty="0" err="1"/>
              <a:t>cout</a:t>
            </a:r>
            <a:r>
              <a:rPr lang="en-US" altLang="zh-CN" dirty="0"/>
              <a:t>&lt;&lt;"main start"&lt;&lt;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A a2(2);</a:t>
            </a:r>
          </a:p>
          <a:p>
            <a:r>
              <a:rPr lang="en-US" altLang="zh-CN" dirty="0"/>
              <a:t>   A a3(3);</a:t>
            </a:r>
          </a:p>
          <a:p>
            <a:r>
              <a:rPr lang="en-US" altLang="zh-CN" dirty="0"/>
              <a:t>   a3=f(a2);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1 A constructor</a:t>
            </a:r>
          </a:p>
          <a:p>
            <a:r>
              <a:rPr lang="en-US" altLang="zh-CN" dirty="0"/>
              <a:t>main start</a:t>
            </a:r>
          </a:p>
          <a:p>
            <a:r>
              <a:rPr lang="en-US" altLang="zh-CN" dirty="0"/>
              <a:t>2 A constructor</a:t>
            </a:r>
          </a:p>
          <a:p>
            <a:r>
              <a:rPr lang="en-US" altLang="zh-CN" dirty="0"/>
              <a:t>3 A constructor</a:t>
            </a:r>
          </a:p>
          <a:p>
            <a:r>
              <a:rPr lang="en-US" altLang="zh-CN" dirty="0"/>
              <a:t>2 A copy constructor</a:t>
            </a:r>
          </a:p>
          <a:p>
            <a:r>
              <a:rPr lang="en-US" altLang="zh-CN" dirty="0"/>
              <a:t>fun start</a:t>
            </a:r>
          </a:p>
          <a:p>
            <a:r>
              <a:rPr lang="en-US" altLang="zh-CN" dirty="0"/>
              <a:t>4 A constructor</a:t>
            </a:r>
          </a:p>
          <a:p>
            <a:r>
              <a:rPr lang="en-US" altLang="zh-CN" dirty="0"/>
              <a:t>4 A copy constructor</a:t>
            </a:r>
          </a:p>
          <a:p>
            <a:r>
              <a:rPr lang="en-US" altLang="zh-CN" dirty="0"/>
              <a:t>4,A </a:t>
            </a:r>
            <a:r>
              <a:rPr lang="en-US" altLang="zh-CN" dirty="0" err="1"/>
              <a:t>distructor</a:t>
            </a:r>
            <a:endParaRPr lang="en-US" altLang="zh-CN" dirty="0"/>
          </a:p>
          <a:p>
            <a:r>
              <a:rPr lang="en-US" altLang="zh-CN" dirty="0"/>
              <a:t>2,A </a:t>
            </a:r>
            <a:r>
              <a:rPr lang="en-US" altLang="zh-CN" dirty="0" err="1"/>
              <a:t>distructor</a:t>
            </a:r>
            <a:endParaRPr lang="en-US" altLang="zh-CN" dirty="0"/>
          </a:p>
          <a:p>
            <a:r>
              <a:rPr lang="en-US" altLang="zh-CN" dirty="0"/>
              <a:t>4,A </a:t>
            </a:r>
            <a:r>
              <a:rPr lang="en-US" altLang="zh-CN" dirty="0" err="1"/>
              <a:t>distructor</a:t>
            </a:r>
            <a:endParaRPr lang="en-US" altLang="zh-CN" dirty="0"/>
          </a:p>
          <a:p>
            <a:r>
              <a:rPr lang="en-US" altLang="zh-CN" dirty="0"/>
              <a:t>2,A </a:t>
            </a:r>
            <a:r>
              <a:rPr lang="en-US" altLang="zh-CN" dirty="0" err="1"/>
              <a:t>distructor</a:t>
            </a:r>
            <a:endParaRPr lang="en-US" altLang="zh-CN" dirty="0"/>
          </a:p>
          <a:p>
            <a:r>
              <a:rPr lang="en-US" altLang="zh-CN" dirty="0"/>
              <a:t>4,A </a:t>
            </a:r>
            <a:r>
              <a:rPr lang="en-US" altLang="zh-CN" dirty="0" err="1"/>
              <a:t>distructor</a:t>
            </a:r>
            <a:endParaRPr lang="en-US" altLang="zh-CN" dirty="0"/>
          </a:p>
          <a:p>
            <a:r>
              <a:rPr lang="en-US" altLang="zh-CN" dirty="0"/>
              <a:t>1,A </a:t>
            </a:r>
            <a:r>
              <a:rPr lang="en-US" altLang="zh-CN" dirty="0" err="1"/>
              <a:t>distructor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CMyclass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public: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CMyclass</a:t>
            </a:r>
            <a:r>
              <a:rPr lang="en-US" altLang="zh-CN" dirty="0"/>
              <a:t>(){ </a:t>
            </a:r>
            <a:r>
              <a:rPr lang="en-US" altLang="zh-CN" dirty="0" err="1"/>
              <a:t>cout</a:t>
            </a:r>
            <a:r>
              <a:rPr lang="en-US" altLang="zh-CN" dirty="0"/>
              <a:t> &lt;&lt;this&lt;&lt; " constructor"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CMyclass</a:t>
            </a:r>
            <a:r>
              <a:rPr lang="en-US" altLang="zh-CN" dirty="0"/>
              <a:t>(</a:t>
            </a:r>
            <a:r>
              <a:rPr lang="en-US" altLang="zh-CN" dirty="0" err="1"/>
              <a:t>CMyclass</a:t>
            </a:r>
            <a:r>
              <a:rPr lang="en-US" altLang="zh-CN" dirty="0"/>
              <a:t>&amp; c){ </a:t>
            </a:r>
            <a:r>
              <a:rPr lang="en-US" altLang="zh-CN" dirty="0" err="1"/>
              <a:t>cout</a:t>
            </a:r>
            <a:r>
              <a:rPr lang="en-US" altLang="zh-CN" dirty="0"/>
              <a:t> &lt;&lt;this&lt;&lt; " copy constructor"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~</a:t>
            </a:r>
            <a:r>
              <a:rPr lang="en-US" altLang="zh-CN" dirty="0" err="1"/>
              <a:t>CMyclass</a:t>
            </a:r>
            <a:r>
              <a:rPr lang="en-US" altLang="zh-CN" dirty="0"/>
              <a:t>() { </a:t>
            </a:r>
            <a:r>
              <a:rPr lang="en-US" altLang="zh-CN" dirty="0" err="1"/>
              <a:t>cout</a:t>
            </a:r>
            <a:r>
              <a:rPr lang="en-US" altLang="zh-CN" dirty="0"/>
              <a:t> &lt;&lt;this&lt;&lt;  " destructor" &lt;&lt; 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CMyclass</a:t>
            </a:r>
            <a:r>
              <a:rPr lang="en-US" altLang="zh-CN" dirty="0"/>
              <a:t> obj;</a:t>
            </a:r>
          </a:p>
          <a:p>
            <a:r>
              <a:rPr lang="en-US" altLang="zh-CN" dirty="0" err="1"/>
              <a:t>CMyclass</a:t>
            </a:r>
            <a:r>
              <a:rPr lang="en-US" altLang="zh-CN" dirty="0"/>
              <a:t> fun(</a:t>
            </a:r>
            <a:r>
              <a:rPr lang="en-US" altLang="zh-CN" dirty="0" err="1"/>
              <a:t>CMyclass</a:t>
            </a:r>
            <a:r>
              <a:rPr lang="en-US" altLang="zh-CN" dirty="0"/>
              <a:t> </a:t>
            </a:r>
            <a:r>
              <a:rPr lang="en-US" altLang="zh-CN" dirty="0" err="1"/>
              <a:t>sobj</a:t>
            </a:r>
            <a:r>
              <a:rPr lang="en-US" altLang="zh-CN" dirty="0"/>
              <a:t> 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&lt;&lt;"fun start"&lt;&lt;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CMyclass</a:t>
            </a:r>
            <a:r>
              <a:rPr lang="en-US" altLang="zh-CN" dirty="0"/>
              <a:t> s;</a:t>
            </a:r>
          </a:p>
          <a:p>
            <a:r>
              <a:rPr lang="en-US" altLang="zh-CN" dirty="0"/>
              <a:t>    static </a:t>
            </a:r>
            <a:r>
              <a:rPr lang="en-US" altLang="zh-CN" dirty="0" err="1"/>
              <a:t>CMyclass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&lt;&lt;"fun end"&lt;&lt;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s;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   </a:t>
            </a:r>
            <a:r>
              <a:rPr lang="en-US" altLang="zh-CN" dirty="0" err="1"/>
              <a:t>cout</a:t>
            </a:r>
            <a:r>
              <a:rPr lang="en-US" altLang="zh-CN" dirty="0"/>
              <a:t>&lt;&lt;"main start"&lt;&lt;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CMyclass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    obj = fun(obj);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&lt;&lt;"main end"&lt;&lt;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完整的程序：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CN" dirty="0">
                <a:ea typeface="宋体" charset="-122"/>
              </a:rPr>
              <a:t>#include &lt;iostream&gt;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A{</a:t>
            </a:r>
          </a:p>
          <a:p>
            <a:r>
              <a:rPr lang="en-US" altLang="zh-CN" dirty="0">
                <a:ea typeface="宋体" charset="-122"/>
              </a:rPr>
              <a:t>   int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A(int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):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){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&lt;&lt;" Constructor"&lt;&lt;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r>
              <a:rPr lang="en-US" altLang="zh-CN" dirty="0">
                <a:ea typeface="宋体" charset="-122"/>
              </a:rPr>
              <a:t>   A(const A&amp; a):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 err="1">
                <a:ea typeface="宋体" charset="-122"/>
              </a:rPr>
              <a:t>a.i</a:t>
            </a:r>
            <a:r>
              <a:rPr lang="en-US" altLang="zh-CN" dirty="0">
                <a:ea typeface="宋体" charset="-122"/>
              </a:rPr>
              <a:t>){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&lt;&lt;" copy"&lt;&lt;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r>
              <a:rPr lang="en-US" altLang="zh-CN" dirty="0">
                <a:ea typeface="宋体" charset="-122"/>
              </a:rPr>
              <a:t>   ~A(){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&lt;&lt;" Destructor"&lt;&lt;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A a1(1);</a:t>
            </a:r>
          </a:p>
          <a:p>
            <a:r>
              <a:rPr lang="en-US" altLang="zh-CN" dirty="0">
                <a:ea typeface="宋体" charset="-122"/>
              </a:rPr>
              <a:t>A fun(A a2) {</a:t>
            </a: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&lt;&lt;"start fun"&lt;&lt;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;;</a:t>
            </a:r>
          </a:p>
          <a:p>
            <a:r>
              <a:rPr lang="en-US" altLang="zh-CN" dirty="0">
                <a:ea typeface="宋体" charset="-122"/>
              </a:rPr>
              <a:t>  static A a3(3);</a:t>
            </a:r>
          </a:p>
          <a:p>
            <a:r>
              <a:rPr lang="en-US" altLang="zh-CN" dirty="0">
                <a:ea typeface="宋体" charset="-122"/>
              </a:rPr>
              <a:t>  A a4(4);</a:t>
            </a: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&lt;&lt;"end fun"&lt;&lt;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return a4;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int main(){</a:t>
            </a: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&lt;&lt;"start main"&lt;&lt;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A a5(5);</a:t>
            </a:r>
          </a:p>
          <a:p>
            <a:r>
              <a:rPr lang="en-US" altLang="zh-CN" dirty="0">
                <a:ea typeface="宋体" charset="-122"/>
              </a:rPr>
              <a:t>  A b=fun(a5);</a:t>
            </a:r>
          </a:p>
          <a:p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&lt;&lt;"end main"&lt;&lt;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>
                <a:ea typeface="宋体" charset="-122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474724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</a:rPr>
              <a:t>完整的程序：</a:t>
            </a: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CN" dirty="0">
                <a:ea typeface="宋体" charset="-122"/>
              </a:rPr>
              <a:t>#include&lt;</a:t>
            </a:r>
            <a:r>
              <a:rPr lang="en-US" altLang="zh-CN" dirty="0" err="1">
                <a:ea typeface="宋体" charset="-122"/>
              </a:rPr>
              <a:t>iostream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CA</a:t>
            </a:r>
          </a:p>
          <a:p>
            <a:r>
              <a:rPr lang="en-US" altLang="zh-CN" dirty="0">
                <a:ea typeface="宋体" charset="-122"/>
              </a:rPr>
              <a:t>{    double *p;</a:t>
            </a:r>
          </a:p>
          <a:p>
            <a:r>
              <a:rPr lang="en-US" altLang="zh-CN" dirty="0">
                <a:ea typeface="宋体" charset="-122"/>
              </a:rPr>
              <a:t>    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n;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 CA(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= 1)</a:t>
            </a:r>
          </a:p>
          <a:p>
            <a:r>
              <a:rPr lang="en-US" altLang="zh-CN" dirty="0">
                <a:ea typeface="宋体" charset="-122"/>
              </a:rPr>
              <a:t>    {   p = new double[n =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];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"A constructor"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}</a:t>
            </a:r>
          </a:p>
          <a:p>
            <a:r>
              <a:rPr lang="en-US" altLang="zh-CN" dirty="0">
                <a:ea typeface="宋体" charset="-122"/>
              </a:rPr>
              <a:t>    ~CA() {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"A destructor"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   delete p;</a:t>
            </a:r>
          </a:p>
          <a:p>
            <a:r>
              <a:rPr lang="en-US" altLang="zh-CN" dirty="0">
                <a:ea typeface="宋体" charset="-122"/>
              </a:rPr>
              <a:t>    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class CB</a:t>
            </a:r>
          </a:p>
          <a:p>
            <a:r>
              <a:rPr lang="en-US" altLang="zh-CN" dirty="0">
                <a:ea typeface="宋体" charset="-122"/>
              </a:rPr>
              <a:t>{    CA *</a:t>
            </a:r>
            <a:r>
              <a:rPr lang="en-US" altLang="zh-CN" dirty="0" err="1">
                <a:ea typeface="宋体" charset="-122"/>
              </a:rPr>
              <a:t>p_a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len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   CB(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size = 1)</a:t>
            </a:r>
          </a:p>
          <a:p>
            <a:r>
              <a:rPr lang="en-US" altLang="zh-CN" dirty="0">
                <a:ea typeface="宋体" charset="-122"/>
              </a:rPr>
              <a:t>      {   </a:t>
            </a:r>
            <a:r>
              <a:rPr lang="en-US" altLang="zh-CN" dirty="0" err="1">
                <a:ea typeface="宋体" charset="-122"/>
              </a:rPr>
              <a:t>p_a</a:t>
            </a:r>
            <a:r>
              <a:rPr lang="en-US" altLang="zh-CN" dirty="0">
                <a:ea typeface="宋体" charset="-122"/>
              </a:rPr>
              <a:t> = new CA[</a:t>
            </a:r>
            <a:r>
              <a:rPr lang="en-US" altLang="zh-CN" dirty="0" err="1">
                <a:ea typeface="宋体" charset="-122"/>
              </a:rPr>
              <a:t>len</a:t>
            </a:r>
            <a:r>
              <a:rPr lang="en-US" altLang="zh-CN" dirty="0">
                <a:ea typeface="宋体" charset="-122"/>
              </a:rPr>
              <a:t> = size];</a:t>
            </a:r>
          </a:p>
          <a:p>
            <a:r>
              <a:rPr lang="en-US" altLang="zh-CN" dirty="0">
                <a:ea typeface="宋体" charset="-122"/>
              </a:rPr>
              <a:t>  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"B constructor"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 }</a:t>
            </a:r>
          </a:p>
          <a:p>
            <a:r>
              <a:rPr lang="en-US" altLang="zh-CN" dirty="0">
                <a:ea typeface="宋体" charset="-122"/>
              </a:rPr>
              <a:t>      ~CB()</a:t>
            </a:r>
          </a:p>
          <a:p>
            <a:r>
              <a:rPr lang="en-US" altLang="zh-CN" dirty="0">
                <a:ea typeface="宋体" charset="-122"/>
              </a:rPr>
              <a:t>      {</a:t>
            </a:r>
          </a:p>
          <a:p>
            <a:r>
              <a:rPr lang="en-US" altLang="zh-CN" dirty="0">
                <a:ea typeface="宋体" charset="-122"/>
              </a:rPr>
              <a:t>  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"B destructor"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 </a:t>
            </a:r>
          </a:p>
          <a:p>
            <a:r>
              <a:rPr lang="en-US" altLang="zh-CN" dirty="0">
                <a:ea typeface="宋体" charset="-122"/>
              </a:rPr>
              <a:t>          delete </a:t>
            </a:r>
            <a:r>
              <a:rPr lang="en-US" altLang="zh-CN" dirty="0" err="1">
                <a:ea typeface="宋体" charset="-122"/>
              </a:rPr>
              <a:t>p_a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 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main()</a:t>
            </a:r>
          </a:p>
          <a:p>
            <a:r>
              <a:rPr lang="en-US" altLang="zh-CN" dirty="0">
                <a:ea typeface="宋体" charset="-122"/>
              </a:rPr>
              <a:t>{  CB *</a:t>
            </a:r>
            <a:r>
              <a:rPr lang="en-US" altLang="zh-CN" dirty="0" err="1">
                <a:ea typeface="宋体" charset="-122"/>
              </a:rPr>
              <a:t>p_b</a:t>
            </a:r>
            <a:r>
              <a:rPr lang="en-US" altLang="zh-CN" dirty="0">
                <a:ea typeface="宋体" charset="-122"/>
              </a:rPr>
              <a:t> = new CB[3];</a:t>
            </a:r>
          </a:p>
          <a:p>
            <a:r>
              <a:rPr lang="en-US" altLang="zh-CN" dirty="0">
                <a:ea typeface="宋体" charset="-122"/>
              </a:rPr>
              <a:t>   delete </a:t>
            </a:r>
            <a:r>
              <a:rPr lang="en-US" altLang="zh-CN" dirty="0" err="1">
                <a:ea typeface="宋体" charset="-122"/>
              </a:rPr>
              <a:t>p_b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return 0;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问题：一共生成了</a:t>
            </a:r>
            <a:r>
              <a:rPr lang="en-US" altLang="zh-CN" dirty="0">
                <a:ea typeface="宋体" charset="-122"/>
              </a:rPr>
              <a:t>6</a:t>
            </a:r>
            <a:r>
              <a:rPr lang="zh-CN" altLang="en-US" dirty="0">
                <a:ea typeface="宋体" charset="-122"/>
              </a:rPr>
              <a:t>个对象，但只释放了</a:t>
            </a:r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个对象，数目不匹配。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修改如下：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#include&lt;</a:t>
            </a:r>
            <a:r>
              <a:rPr lang="en-US" altLang="zh-CN" dirty="0" err="1">
                <a:ea typeface="宋体" charset="-122"/>
              </a:rPr>
              <a:t>iostream</a:t>
            </a:r>
            <a:r>
              <a:rPr lang="en-US" altLang="zh-CN" dirty="0">
                <a:ea typeface="宋体" charset="-122"/>
              </a:rPr>
              <a:t>&gt;</a:t>
            </a:r>
          </a:p>
          <a:p>
            <a:r>
              <a:rPr lang="en-US" altLang="zh-CN" dirty="0">
                <a:ea typeface="宋体" charset="-122"/>
              </a:rPr>
              <a:t>using namespace std;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class CA</a:t>
            </a:r>
          </a:p>
          <a:p>
            <a:r>
              <a:rPr lang="en-US" altLang="zh-CN" dirty="0">
                <a:ea typeface="宋体" charset="-122"/>
              </a:rPr>
              <a:t>{    double *p;</a:t>
            </a:r>
          </a:p>
          <a:p>
            <a:r>
              <a:rPr lang="en-US" altLang="zh-CN" dirty="0">
                <a:ea typeface="宋体" charset="-122"/>
              </a:rPr>
              <a:t>    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n;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 CA(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= 1)</a:t>
            </a:r>
          </a:p>
          <a:p>
            <a:r>
              <a:rPr lang="en-US" altLang="zh-CN" dirty="0">
                <a:ea typeface="宋体" charset="-122"/>
              </a:rPr>
              <a:t>    {   p = new double[n =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];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"A constructor"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}</a:t>
            </a:r>
          </a:p>
          <a:p>
            <a:r>
              <a:rPr lang="en-US" altLang="zh-CN" dirty="0">
                <a:ea typeface="宋体" charset="-122"/>
              </a:rPr>
              <a:t>    ~CA() {</a:t>
            </a:r>
          </a:p>
          <a:p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"A destructor"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   delete[] p;</a:t>
            </a:r>
          </a:p>
          <a:p>
            <a:r>
              <a:rPr lang="en-US" altLang="zh-CN" dirty="0">
                <a:ea typeface="宋体" charset="-122"/>
              </a:rPr>
              <a:t>    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r>
              <a:rPr lang="en-US" altLang="zh-CN" dirty="0">
                <a:ea typeface="宋体" charset="-122"/>
              </a:rPr>
              <a:t>class CB</a:t>
            </a:r>
          </a:p>
          <a:p>
            <a:r>
              <a:rPr lang="en-US" altLang="zh-CN" dirty="0">
                <a:ea typeface="宋体" charset="-122"/>
              </a:rPr>
              <a:t>{    CA *</a:t>
            </a:r>
            <a:r>
              <a:rPr lang="en-US" altLang="zh-CN" dirty="0" err="1">
                <a:ea typeface="宋体" charset="-122"/>
              </a:rPr>
              <a:t>p_a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len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public:</a:t>
            </a:r>
          </a:p>
          <a:p>
            <a:r>
              <a:rPr lang="en-US" altLang="zh-CN" dirty="0">
                <a:ea typeface="宋体" charset="-122"/>
              </a:rPr>
              <a:t>      CB(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size = 1)</a:t>
            </a:r>
          </a:p>
          <a:p>
            <a:r>
              <a:rPr lang="en-US" altLang="zh-CN" dirty="0">
                <a:ea typeface="宋体" charset="-122"/>
              </a:rPr>
              <a:t>      {   </a:t>
            </a:r>
            <a:r>
              <a:rPr lang="en-US" altLang="zh-CN" dirty="0" err="1">
                <a:ea typeface="宋体" charset="-122"/>
              </a:rPr>
              <a:t>p_a</a:t>
            </a:r>
            <a:r>
              <a:rPr lang="en-US" altLang="zh-CN" dirty="0">
                <a:ea typeface="宋体" charset="-122"/>
              </a:rPr>
              <a:t> = new CA[</a:t>
            </a:r>
            <a:r>
              <a:rPr lang="en-US" altLang="zh-CN" dirty="0" err="1">
                <a:ea typeface="宋体" charset="-122"/>
              </a:rPr>
              <a:t>len</a:t>
            </a:r>
            <a:r>
              <a:rPr lang="en-US" altLang="zh-CN" dirty="0">
                <a:ea typeface="宋体" charset="-122"/>
              </a:rPr>
              <a:t> = size];</a:t>
            </a:r>
          </a:p>
          <a:p>
            <a:r>
              <a:rPr lang="en-US" altLang="zh-CN" dirty="0">
                <a:ea typeface="宋体" charset="-122"/>
              </a:rPr>
              <a:t>  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"B constructor"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 }</a:t>
            </a:r>
          </a:p>
          <a:p>
            <a:r>
              <a:rPr lang="en-US" altLang="zh-CN" dirty="0">
                <a:ea typeface="宋体" charset="-122"/>
              </a:rPr>
              <a:t>      ~CB()</a:t>
            </a:r>
          </a:p>
          <a:p>
            <a:r>
              <a:rPr lang="en-US" altLang="zh-CN" dirty="0">
                <a:ea typeface="宋体" charset="-122"/>
              </a:rPr>
              <a:t>      {</a:t>
            </a:r>
          </a:p>
          <a:p>
            <a:r>
              <a:rPr lang="en-US" altLang="zh-CN" dirty="0">
                <a:ea typeface="宋体" charset="-122"/>
              </a:rPr>
              <a:t>  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"B destructor"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     delete[] </a:t>
            </a:r>
            <a:r>
              <a:rPr lang="en-US" altLang="zh-CN" dirty="0" err="1">
                <a:ea typeface="宋体" charset="-122"/>
              </a:rPr>
              <a:t>p_a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   }</a:t>
            </a:r>
          </a:p>
          <a:p>
            <a:r>
              <a:rPr lang="en-US" altLang="zh-CN" dirty="0">
                <a:ea typeface="宋体" charset="-122"/>
              </a:rPr>
              <a:t>};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 main()</a:t>
            </a:r>
          </a:p>
          <a:p>
            <a:r>
              <a:rPr lang="en-US" altLang="zh-CN" dirty="0">
                <a:ea typeface="宋体" charset="-122"/>
              </a:rPr>
              <a:t>{  CB *</a:t>
            </a:r>
            <a:r>
              <a:rPr lang="en-US" altLang="zh-CN" dirty="0" err="1">
                <a:ea typeface="宋体" charset="-122"/>
              </a:rPr>
              <a:t>p_b</a:t>
            </a:r>
            <a:r>
              <a:rPr lang="en-US" altLang="zh-CN" dirty="0">
                <a:ea typeface="宋体" charset="-122"/>
              </a:rPr>
              <a:t> = new CB[3];</a:t>
            </a:r>
          </a:p>
          <a:p>
            <a:r>
              <a:rPr lang="en-US" altLang="zh-CN" dirty="0">
                <a:ea typeface="宋体" charset="-122"/>
              </a:rPr>
              <a:t>   delete[] </a:t>
            </a:r>
            <a:r>
              <a:rPr lang="en-US" altLang="zh-CN" dirty="0" err="1">
                <a:ea typeface="宋体" charset="-122"/>
              </a:rPr>
              <a:t>p_b</a:t>
            </a:r>
            <a:r>
              <a:rPr lang="en-US" altLang="zh-CN" dirty="0">
                <a:ea typeface="宋体" charset="-122"/>
              </a:rPr>
              <a:t>;</a:t>
            </a:r>
          </a:p>
          <a:p>
            <a:r>
              <a:rPr lang="en-US" altLang="zh-CN" dirty="0">
                <a:ea typeface="宋体" charset="-122"/>
              </a:rPr>
              <a:t>   return 0;</a:t>
            </a:r>
          </a:p>
          <a:p>
            <a:r>
              <a:rPr lang="en-US" altLang="zh-CN" dirty="0">
                <a:ea typeface="宋体" charset="-122"/>
              </a:rPr>
              <a:t>}</a:t>
            </a:r>
          </a:p>
          <a:p>
            <a:endParaRPr lang="zh-CN" altLang="en-US" dirty="0">
              <a:ea typeface="宋体" charset="-122"/>
            </a:endParaRPr>
          </a:p>
          <a:p>
            <a:pPr marL="2286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CPoint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x,y,z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CPoint</a:t>
            </a:r>
            <a:r>
              <a:rPr lang="en-US" altLang="zh-CN" dirty="0"/>
              <a:t>(){}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CPoint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z):x(x),y(y),z(z){}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getx</a:t>
            </a:r>
            <a:r>
              <a:rPr lang="en-US" altLang="zh-CN" dirty="0"/>
              <a:t>(){return x;}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gety</a:t>
            </a:r>
            <a:r>
              <a:rPr lang="en-US" altLang="zh-CN" dirty="0"/>
              <a:t>(){return y;}</a:t>
            </a:r>
          </a:p>
          <a:p>
            <a:r>
              <a:rPr lang="en-US" altLang="zh-CN" dirty="0"/>
              <a:t>   int </a:t>
            </a:r>
            <a:r>
              <a:rPr lang="en-US" altLang="zh-CN" dirty="0" err="1"/>
              <a:t>getz</a:t>
            </a:r>
            <a:r>
              <a:rPr lang="en-US" altLang="zh-CN" dirty="0"/>
              <a:t>(){return z;}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CCube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CPoint</a:t>
            </a:r>
            <a:r>
              <a:rPr lang="en-US" altLang="zh-CN" dirty="0"/>
              <a:t> *point;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CCube</a:t>
            </a:r>
            <a:r>
              <a:rPr lang="en-US" altLang="zh-CN" dirty="0"/>
              <a:t>(</a:t>
            </a:r>
            <a:r>
              <a:rPr lang="en-US" altLang="zh-CN" dirty="0" err="1"/>
              <a:t>CPoint</a:t>
            </a:r>
            <a:r>
              <a:rPr lang="en-US" altLang="zh-CN" dirty="0"/>
              <a:t>&amp; </a:t>
            </a:r>
            <a:r>
              <a:rPr lang="en-US" altLang="zh-CN" dirty="0" err="1"/>
              <a:t>a,CPoint</a:t>
            </a:r>
            <a:r>
              <a:rPr lang="en-US" altLang="zh-CN" dirty="0"/>
              <a:t>&amp; b){</a:t>
            </a:r>
          </a:p>
          <a:p>
            <a:r>
              <a:rPr lang="en-US" altLang="zh-CN" dirty="0"/>
              <a:t>      point=new </a:t>
            </a:r>
            <a:r>
              <a:rPr lang="en-US" altLang="zh-CN" dirty="0" err="1"/>
              <a:t>CPoint</a:t>
            </a:r>
            <a:r>
              <a:rPr lang="en-US" altLang="zh-CN" dirty="0"/>
              <a:t>[2];</a:t>
            </a:r>
          </a:p>
          <a:p>
            <a:r>
              <a:rPr lang="en-US" altLang="zh-CN" dirty="0"/>
              <a:t>      point[0]=a;</a:t>
            </a:r>
          </a:p>
          <a:p>
            <a:r>
              <a:rPr lang="en-US" altLang="zh-CN" dirty="0"/>
              <a:t>      point[1]=b;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CCube</a:t>
            </a:r>
            <a:r>
              <a:rPr lang="en-US" altLang="zh-CN" dirty="0"/>
              <a:t>(</a:t>
            </a:r>
            <a:r>
              <a:rPr lang="en-US" altLang="zh-CN" dirty="0" err="1"/>
              <a:t>CCube</a:t>
            </a:r>
            <a:r>
              <a:rPr lang="en-US" altLang="zh-CN" dirty="0"/>
              <a:t>&amp; c){</a:t>
            </a:r>
          </a:p>
          <a:p>
            <a:r>
              <a:rPr lang="en-US" altLang="zh-CN" dirty="0"/>
              <a:t>      point=new </a:t>
            </a:r>
            <a:r>
              <a:rPr lang="en-US" altLang="zh-CN" dirty="0" err="1"/>
              <a:t>CPoint</a:t>
            </a:r>
            <a:r>
              <a:rPr lang="en-US" altLang="zh-CN" dirty="0"/>
              <a:t>[2];</a:t>
            </a:r>
          </a:p>
          <a:p>
            <a:r>
              <a:rPr lang="en-US" altLang="zh-CN" dirty="0"/>
              <a:t>      point[0]=</a:t>
            </a:r>
            <a:r>
              <a:rPr lang="en-US" altLang="zh-CN" dirty="0" err="1"/>
              <a:t>c.point</a:t>
            </a:r>
            <a:r>
              <a:rPr lang="en-US" altLang="zh-CN" dirty="0"/>
              <a:t>[0];</a:t>
            </a:r>
          </a:p>
          <a:p>
            <a:r>
              <a:rPr lang="en-US" altLang="zh-CN" dirty="0"/>
              <a:t>      point[1]=</a:t>
            </a:r>
            <a:r>
              <a:rPr lang="en-US" altLang="zh-CN" dirty="0" err="1"/>
              <a:t>c.point</a:t>
            </a:r>
            <a:r>
              <a:rPr lang="en-US" altLang="zh-CN" dirty="0"/>
              <a:t>[1];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~</a:t>
            </a:r>
            <a:r>
              <a:rPr lang="en-US" altLang="zh-CN" dirty="0" err="1"/>
              <a:t>CCube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delete[] point;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int collide(</a:t>
            </a:r>
            <a:r>
              <a:rPr lang="en-US" altLang="zh-CN" dirty="0" err="1"/>
              <a:t>Ccube</a:t>
            </a:r>
            <a:r>
              <a:rPr lang="en-US" altLang="zh-CN" dirty="0"/>
              <a:t>&amp; r){</a:t>
            </a:r>
          </a:p>
          <a:p>
            <a:r>
              <a:rPr lang="en-US" altLang="zh-CN" dirty="0"/>
              <a:t>      if(</a:t>
            </a:r>
            <a:r>
              <a:rPr lang="en-US" altLang="zh-CN" dirty="0" err="1"/>
              <a:t>r.point</a:t>
            </a:r>
            <a:r>
              <a:rPr lang="en-US" altLang="zh-CN" dirty="0"/>
              <a:t>[0].</a:t>
            </a:r>
            <a:r>
              <a:rPr lang="en-US" altLang="zh-CN" dirty="0" err="1"/>
              <a:t>gety</a:t>
            </a:r>
            <a:r>
              <a:rPr lang="en-US" altLang="zh-CN" dirty="0"/>
              <a:t>()&gt;point[1].</a:t>
            </a:r>
            <a:r>
              <a:rPr lang="en-US" altLang="zh-CN" dirty="0" err="1"/>
              <a:t>gety</a:t>
            </a:r>
            <a:r>
              <a:rPr lang="en-US" altLang="zh-CN" dirty="0"/>
              <a:t>() ||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r.point</a:t>
            </a:r>
            <a:r>
              <a:rPr lang="en-US" altLang="zh-CN" dirty="0"/>
              <a:t>[1].</a:t>
            </a:r>
            <a:r>
              <a:rPr lang="en-US" altLang="zh-CN" dirty="0" err="1"/>
              <a:t>gety</a:t>
            </a:r>
            <a:r>
              <a:rPr lang="en-US" altLang="zh-CN" dirty="0"/>
              <a:t>()&lt;point[0].</a:t>
            </a:r>
            <a:r>
              <a:rPr lang="en-US" altLang="zh-CN" dirty="0" err="1"/>
              <a:t>gety</a:t>
            </a:r>
            <a:r>
              <a:rPr lang="en-US" altLang="zh-CN" dirty="0"/>
              <a:t>() ||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r.point</a:t>
            </a:r>
            <a:r>
              <a:rPr lang="en-US" altLang="zh-CN" dirty="0"/>
              <a:t>[1].</a:t>
            </a:r>
            <a:r>
              <a:rPr lang="en-US" altLang="zh-CN" dirty="0" err="1"/>
              <a:t>getz</a:t>
            </a:r>
            <a:r>
              <a:rPr lang="en-US" altLang="zh-CN" dirty="0"/>
              <a:t>()&gt;point[0].</a:t>
            </a:r>
            <a:r>
              <a:rPr lang="en-US" altLang="zh-CN" dirty="0" err="1"/>
              <a:t>getz</a:t>
            </a:r>
            <a:r>
              <a:rPr lang="en-US" altLang="zh-CN" dirty="0"/>
              <a:t>() ||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r.point</a:t>
            </a:r>
            <a:r>
              <a:rPr lang="en-US" altLang="zh-CN" dirty="0"/>
              <a:t>[0].</a:t>
            </a:r>
            <a:r>
              <a:rPr lang="en-US" altLang="zh-CN" dirty="0" err="1"/>
              <a:t>getz</a:t>
            </a:r>
            <a:r>
              <a:rPr lang="en-US" altLang="zh-CN" dirty="0"/>
              <a:t>()&lt;point[1].</a:t>
            </a:r>
            <a:r>
              <a:rPr lang="en-US" altLang="zh-CN" dirty="0" err="1"/>
              <a:t>getz</a:t>
            </a:r>
            <a:r>
              <a:rPr lang="en-US" altLang="zh-CN" dirty="0"/>
              <a:t>() ||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r.point</a:t>
            </a:r>
            <a:r>
              <a:rPr lang="en-US" altLang="zh-CN" dirty="0"/>
              <a:t>[1].</a:t>
            </a:r>
            <a:r>
              <a:rPr lang="en-US" altLang="zh-CN" dirty="0" err="1"/>
              <a:t>getx</a:t>
            </a:r>
            <a:r>
              <a:rPr lang="en-US" altLang="zh-CN" dirty="0"/>
              <a:t>()&lt;point[0].</a:t>
            </a:r>
            <a:r>
              <a:rPr lang="en-US" altLang="zh-CN" dirty="0" err="1"/>
              <a:t>getx</a:t>
            </a:r>
            <a:r>
              <a:rPr lang="en-US" altLang="zh-CN" dirty="0"/>
              <a:t>() ||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r.point</a:t>
            </a:r>
            <a:r>
              <a:rPr lang="en-US" altLang="zh-CN" dirty="0"/>
              <a:t>[0].</a:t>
            </a:r>
            <a:r>
              <a:rPr lang="en-US" altLang="zh-CN" dirty="0" err="1"/>
              <a:t>getx</a:t>
            </a:r>
            <a:r>
              <a:rPr lang="en-US" altLang="zh-CN" dirty="0"/>
              <a:t>()&gt;point[1].</a:t>
            </a:r>
            <a:r>
              <a:rPr lang="en-US" altLang="zh-CN" dirty="0" err="1"/>
              <a:t>getx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return 0;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else</a:t>
            </a:r>
          </a:p>
          <a:p>
            <a:r>
              <a:rPr lang="en-US" altLang="zh-CN" dirty="0"/>
              <a:t>        return 1;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int t,x1,y1,z1,x2,y2,z2;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 while(t--){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&gt;&gt;x1&gt;&gt;y1&gt;&gt;z1&gt;&gt;x2&gt;&gt;y2&gt;&gt;z2;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CPoint</a:t>
            </a:r>
            <a:r>
              <a:rPr lang="en-US" altLang="zh-CN" dirty="0"/>
              <a:t> a1(x1,y1,z1),b1(x2,y2,z2);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CCube</a:t>
            </a:r>
            <a:r>
              <a:rPr lang="en-US" altLang="zh-CN" dirty="0"/>
              <a:t> c1(a1,b1);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&gt;&gt;x1&gt;&gt;y1&gt;&gt;z1&gt;&gt;x2&gt;&gt;y2&gt;&gt;z2;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CPoint</a:t>
            </a:r>
            <a:r>
              <a:rPr lang="en-US" altLang="zh-CN" dirty="0"/>
              <a:t> a2(x1,y1,z1),b2(x2,y2,z2);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CCube</a:t>
            </a:r>
            <a:r>
              <a:rPr lang="en-US" altLang="zh-CN" dirty="0"/>
              <a:t> c2(a2,b2);</a:t>
            </a:r>
          </a:p>
          <a:p>
            <a:r>
              <a:rPr lang="en-US" altLang="zh-CN" dirty="0"/>
              <a:t>        if(c1.collide(c2))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&lt;&lt;"collide"&lt;&lt;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&lt;&lt;"have distance"&lt;&lt;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测试数据：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7 7 10 10 10 7</a:t>
            </a:r>
          </a:p>
          <a:p>
            <a:r>
              <a:rPr lang="en-US" altLang="zh-CN" dirty="0"/>
              <a:t>7 8 12 11 12 8</a:t>
            </a:r>
          </a:p>
          <a:p>
            <a:r>
              <a:rPr lang="en-US" altLang="zh-CN" dirty="0"/>
              <a:t>-1 -1 8 6 6 1</a:t>
            </a:r>
          </a:p>
          <a:p>
            <a:r>
              <a:rPr lang="en-US" altLang="zh-CN" dirty="0"/>
              <a:t>-10 -10 10 -8 -8 8</a:t>
            </a:r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collide</a:t>
            </a:r>
          </a:p>
          <a:p>
            <a:r>
              <a:rPr lang="en-US" altLang="zh-CN" dirty="0"/>
              <a:t>have distance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44155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测试数据：</a:t>
            </a:r>
            <a:endParaRPr lang="en-US" altLang="zh-CN" dirty="0"/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ADD 2018040801 </a:t>
            </a:r>
            <a:r>
              <a:rPr lang="zh-CN" altLang="en-US" dirty="0"/>
              <a:t>格力变频冷暖空调</a:t>
            </a:r>
            <a:r>
              <a:rPr lang="en-US" altLang="zh-CN" dirty="0"/>
              <a:t>KFR-26GW  2999  1</a:t>
            </a:r>
          </a:p>
          <a:p>
            <a:r>
              <a:rPr lang="en-US" altLang="zh-CN" dirty="0"/>
              <a:t>ADD 2018040802 </a:t>
            </a:r>
            <a:r>
              <a:rPr lang="zh-CN" altLang="en-US" dirty="0"/>
              <a:t>长虹</a:t>
            </a:r>
            <a:r>
              <a:rPr lang="en-US" altLang="zh-CN" dirty="0"/>
              <a:t>65D2P</a:t>
            </a:r>
            <a:r>
              <a:rPr lang="zh-CN" altLang="en-US" dirty="0"/>
              <a:t>高清</a:t>
            </a:r>
            <a:r>
              <a:rPr lang="en-US" altLang="zh-CN" dirty="0"/>
              <a:t>HDR</a:t>
            </a:r>
            <a:r>
              <a:rPr lang="zh-CN" altLang="en-US" dirty="0"/>
              <a:t>平板</a:t>
            </a:r>
            <a:r>
              <a:rPr lang="en-US" altLang="zh-CN" dirty="0"/>
              <a:t>LED</a:t>
            </a:r>
            <a:r>
              <a:rPr lang="zh-CN" altLang="en-US" dirty="0"/>
              <a:t>液晶 </a:t>
            </a:r>
            <a:r>
              <a:rPr lang="en-US" altLang="zh-CN" dirty="0"/>
              <a:t>4799 1</a:t>
            </a:r>
          </a:p>
          <a:p>
            <a:r>
              <a:rPr lang="en-US" altLang="zh-CN" dirty="0"/>
              <a:t>ADD 2018040803 </a:t>
            </a:r>
            <a:r>
              <a:rPr lang="zh-CN" altLang="en-US" dirty="0"/>
              <a:t>康佳</a:t>
            </a:r>
            <a:r>
              <a:rPr lang="en-US" altLang="zh-CN" dirty="0"/>
              <a:t>LED55X9</a:t>
            </a:r>
            <a:r>
              <a:rPr lang="zh-CN" altLang="en-US" dirty="0"/>
              <a:t>人工智能平板电视机 </a:t>
            </a:r>
            <a:r>
              <a:rPr lang="en-US" altLang="zh-CN" dirty="0"/>
              <a:t>4999 1</a:t>
            </a:r>
          </a:p>
          <a:p>
            <a:r>
              <a:rPr lang="en-US" altLang="zh-CN" dirty="0"/>
              <a:t>UP 2018040802</a:t>
            </a:r>
          </a:p>
          <a:p>
            <a:r>
              <a:rPr lang="en-US" altLang="zh-CN" dirty="0"/>
              <a:t>UP 2018040803</a:t>
            </a:r>
          </a:p>
          <a:p>
            <a:r>
              <a:rPr lang="en-US" altLang="zh-CN" dirty="0"/>
              <a:t>DOWN 2018040803</a:t>
            </a:r>
          </a:p>
          <a:p>
            <a:r>
              <a:rPr lang="en-US" altLang="zh-CN" dirty="0"/>
              <a:t>DELETE 2018040802</a:t>
            </a:r>
          </a:p>
          <a:p>
            <a:r>
              <a:rPr lang="en-US" altLang="zh-CN" dirty="0"/>
              <a:t>ADD 2018040802 </a:t>
            </a:r>
            <a:r>
              <a:rPr lang="zh-CN" altLang="en-US" dirty="0"/>
              <a:t>长虹</a:t>
            </a:r>
            <a:r>
              <a:rPr lang="en-US" altLang="zh-CN" dirty="0"/>
              <a:t>65D2P</a:t>
            </a:r>
            <a:r>
              <a:rPr lang="zh-CN" altLang="en-US" dirty="0"/>
              <a:t>高清</a:t>
            </a:r>
            <a:r>
              <a:rPr lang="en-US" altLang="zh-CN" dirty="0"/>
              <a:t>HDR</a:t>
            </a:r>
            <a:r>
              <a:rPr lang="zh-CN" altLang="en-US" dirty="0"/>
              <a:t>平板</a:t>
            </a:r>
            <a:r>
              <a:rPr lang="en-US" altLang="zh-CN" dirty="0"/>
              <a:t>LED</a:t>
            </a:r>
            <a:r>
              <a:rPr lang="zh-CN" altLang="en-US" dirty="0"/>
              <a:t>液晶 </a:t>
            </a:r>
            <a:r>
              <a:rPr lang="en-US" altLang="zh-CN" dirty="0"/>
              <a:t>4799 2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运行结果：</a:t>
            </a:r>
          </a:p>
          <a:p>
            <a:r>
              <a:rPr lang="zh-CN" altLang="en-US" dirty="0"/>
              <a:t>长虹</a:t>
            </a:r>
            <a:r>
              <a:rPr lang="en-US" altLang="zh-CN" dirty="0"/>
              <a:t>65D2P</a:t>
            </a:r>
            <a:r>
              <a:rPr lang="zh-CN" altLang="en-US" dirty="0"/>
              <a:t>高清</a:t>
            </a:r>
            <a:r>
              <a:rPr lang="en-US" altLang="zh-CN" dirty="0"/>
              <a:t>HDR</a:t>
            </a:r>
            <a:r>
              <a:rPr lang="zh-CN" altLang="en-US" dirty="0"/>
              <a:t>平板</a:t>
            </a:r>
            <a:r>
              <a:rPr lang="en-US" altLang="zh-CN" dirty="0"/>
              <a:t>LED</a:t>
            </a:r>
            <a:r>
              <a:rPr lang="zh-CN" altLang="en-US" dirty="0"/>
              <a:t>液晶</a:t>
            </a:r>
            <a:r>
              <a:rPr lang="en-US" altLang="zh-CN" dirty="0"/>
              <a:t>,4799,2,9598.00</a:t>
            </a:r>
          </a:p>
          <a:p>
            <a:r>
              <a:rPr lang="zh-CN" altLang="en-US" dirty="0"/>
              <a:t>康佳</a:t>
            </a:r>
            <a:r>
              <a:rPr lang="en-US" altLang="zh-CN" dirty="0"/>
              <a:t>LED55X9</a:t>
            </a:r>
            <a:r>
              <a:rPr lang="zh-CN" altLang="en-US" dirty="0"/>
              <a:t>人工智能平板电视机</a:t>
            </a:r>
            <a:r>
              <a:rPr lang="en-US" altLang="zh-CN" dirty="0"/>
              <a:t>,4999.00,1,4999.00</a:t>
            </a:r>
          </a:p>
          <a:p>
            <a:r>
              <a:rPr lang="zh-CN" altLang="en-US" dirty="0"/>
              <a:t>格力变频冷暖空调</a:t>
            </a:r>
            <a:r>
              <a:rPr lang="en-US" altLang="zh-CN" dirty="0"/>
              <a:t>KFR-26GW,2999.00,1,2999.00</a:t>
            </a:r>
          </a:p>
          <a:p>
            <a:r>
              <a:rPr lang="en-US" altLang="zh-CN" dirty="0"/>
              <a:t>num=4,sum=17596.00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////////////////////////////////////</a:t>
            </a:r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#include&lt;iomanip&gt;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Good{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id,name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double price;</a:t>
            </a:r>
          </a:p>
          <a:p>
            <a:r>
              <a:rPr lang="en-US" altLang="zh-CN" dirty="0"/>
              <a:t>    int num;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Good(){}</a:t>
            </a:r>
          </a:p>
          <a:p>
            <a:r>
              <a:rPr lang="en-US" altLang="zh-CN" dirty="0"/>
              <a:t>    Good(string </a:t>
            </a:r>
            <a:r>
              <a:rPr lang="en-US" altLang="zh-CN" dirty="0" err="1"/>
              <a:t>i,string</a:t>
            </a:r>
            <a:r>
              <a:rPr lang="en-US" altLang="zh-CN" dirty="0"/>
              <a:t> </a:t>
            </a:r>
            <a:r>
              <a:rPr lang="en-US" altLang="zh-CN" dirty="0" err="1"/>
              <a:t>na,double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n):id(</a:t>
            </a:r>
            <a:r>
              <a:rPr lang="en-US" altLang="zh-CN" dirty="0" err="1"/>
              <a:t>i</a:t>
            </a:r>
            <a:r>
              <a:rPr lang="en-US" altLang="zh-CN" dirty="0"/>
              <a:t>),name(</a:t>
            </a:r>
            <a:r>
              <a:rPr lang="en-US" altLang="zh-CN" dirty="0" err="1"/>
              <a:t>na</a:t>
            </a:r>
            <a:r>
              <a:rPr lang="en-US" altLang="zh-CN" dirty="0"/>
              <a:t>),price(p),num(n){}</a:t>
            </a:r>
          </a:p>
          <a:p>
            <a:r>
              <a:rPr lang="en-US" altLang="zh-CN" dirty="0"/>
              <a:t>    double </a:t>
            </a:r>
            <a:r>
              <a:rPr lang="en-US" altLang="zh-CN" dirty="0" err="1"/>
              <a:t>getSum</a:t>
            </a:r>
            <a:r>
              <a:rPr lang="en-US" altLang="zh-CN" dirty="0"/>
              <a:t>(){return price*num;}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getId</a:t>
            </a:r>
            <a:r>
              <a:rPr lang="en-US" altLang="zh-CN" dirty="0"/>
              <a:t>(){return id;}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getNum</a:t>
            </a:r>
            <a:r>
              <a:rPr lang="en-US" altLang="zh-CN" dirty="0"/>
              <a:t>(){return num;}</a:t>
            </a:r>
          </a:p>
          <a:p>
            <a:r>
              <a:rPr lang="en-US" altLang="zh-CN" dirty="0"/>
              <a:t>    void print(){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&lt;&lt;name&lt;&lt;","&lt;&lt;price&lt;&lt;","&lt;&lt;num&lt;&lt;","&lt;&lt;fixed&lt;&lt;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</a:t>
            </a:r>
            <a:r>
              <a:rPr lang="en-US" altLang="zh-CN" dirty="0" err="1"/>
              <a:t>getSum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addone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num++;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subone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if(num&gt;1)</a:t>
            </a:r>
          </a:p>
          <a:p>
            <a:r>
              <a:rPr lang="en-US" altLang="zh-CN" dirty="0"/>
              <a:t>        num--;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add(int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num+=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struct Node{</a:t>
            </a:r>
          </a:p>
          <a:p>
            <a:r>
              <a:rPr lang="en-US" altLang="zh-CN" dirty="0"/>
              <a:t>   Good data;</a:t>
            </a:r>
          </a:p>
          <a:p>
            <a:r>
              <a:rPr lang="en-US" altLang="zh-CN" dirty="0"/>
              <a:t>   Node* next;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Car{</a:t>
            </a:r>
          </a:p>
          <a:p>
            <a:r>
              <a:rPr lang="en-US" altLang="zh-CN" dirty="0"/>
              <a:t>   Node* 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Car(){</a:t>
            </a:r>
          </a:p>
          <a:p>
            <a:r>
              <a:rPr lang="en-US" altLang="zh-CN" dirty="0"/>
              <a:t>      head=new Node;</a:t>
            </a:r>
          </a:p>
          <a:p>
            <a:r>
              <a:rPr lang="en-US" altLang="zh-CN" dirty="0"/>
              <a:t>      head-&gt;next=NULL;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insertNode</a:t>
            </a:r>
            <a:r>
              <a:rPr lang="en-US" altLang="zh-CN" dirty="0"/>
              <a:t>(Good&amp; value){</a:t>
            </a:r>
          </a:p>
          <a:p>
            <a:r>
              <a:rPr lang="en-US" altLang="zh-CN" dirty="0"/>
              <a:t>      Node* s=new Node{</a:t>
            </a:r>
            <a:r>
              <a:rPr lang="en-US" altLang="zh-CN" dirty="0" err="1"/>
              <a:t>value,NULL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   s-&gt;next=head-&gt;next;</a:t>
            </a:r>
          </a:p>
          <a:p>
            <a:r>
              <a:rPr lang="en-US" altLang="zh-CN" dirty="0"/>
              <a:t>      head-&gt;next=s;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Node* </a:t>
            </a:r>
            <a:r>
              <a:rPr lang="en-US" altLang="zh-CN" dirty="0" err="1"/>
              <a:t>findNode</a:t>
            </a:r>
            <a:r>
              <a:rPr lang="en-US" altLang="zh-CN" dirty="0"/>
              <a:t>(string id){</a:t>
            </a:r>
          </a:p>
          <a:p>
            <a:r>
              <a:rPr lang="en-US" altLang="zh-CN" dirty="0"/>
              <a:t>      Node* p=head-&gt;next;</a:t>
            </a:r>
          </a:p>
          <a:p>
            <a:r>
              <a:rPr lang="en-US" altLang="zh-CN" dirty="0"/>
              <a:t>      while(p){</a:t>
            </a:r>
          </a:p>
          <a:p>
            <a:r>
              <a:rPr lang="en-US" altLang="zh-CN" dirty="0"/>
              <a:t>         if(p-&gt;</a:t>
            </a:r>
            <a:r>
              <a:rPr lang="en-US" altLang="zh-CN" dirty="0" err="1"/>
              <a:t>data.getId</a:t>
            </a:r>
            <a:r>
              <a:rPr lang="en-US" altLang="zh-CN" dirty="0"/>
              <a:t>()==id)</a:t>
            </a:r>
          </a:p>
          <a:p>
            <a:r>
              <a:rPr lang="en-US" altLang="zh-CN" dirty="0"/>
              <a:t>            return p;</a:t>
            </a:r>
          </a:p>
          <a:p>
            <a:r>
              <a:rPr lang="en-US" altLang="zh-CN" dirty="0"/>
              <a:t>         p=p-&gt;next;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return NULL;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</a:t>
            </a:r>
            <a:r>
              <a:rPr lang="en-US" altLang="zh-CN" dirty="0" err="1"/>
              <a:t>deleteNode</a:t>
            </a:r>
            <a:r>
              <a:rPr lang="en-US" altLang="zh-CN" dirty="0"/>
              <a:t>(string id){</a:t>
            </a:r>
          </a:p>
          <a:p>
            <a:r>
              <a:rPr lang="en-US" altLang="zh-CN" dirty="0"/>
              <a:t>      Node* p=head;</a:t>
            </a:r>
          </a:p>
          <a:p>
            <a:r>
              <a:rPr lang="en-US" altLang="zh-CN" dirty="0"/>
              <a:t>      while(p-&gt;next){</a:t>
            </a:r>
          </a:p>
          <a:p>
            <a:r>
              <a:rPr lang="en-US" altLang="zh-CN" dirty="0"/>
              <a:t>        if(p-&gt;next-&gt;</a:t>
            </a:r>
            <a:r>
              <a:rPr lang="en-US" altLang="zh-CN" dirty="0" err="1"/>
              <a:t>data.getId</a:t>
            </a:r>
            <a:r>
              <a:rPr lang="en-US" altLang="zh-CN" dirty="0"/>
              <a:t>()==id){</a:t>
            </a:r>
          </a:p>
          <a:p>
            <a:r>
              <a:rPr lang="en-US" altLang="zh-CN" dirty="0"/>
              <a:t>            Node* q=p-&gt;next;</a:t>
            </a:r>
          </a:p>
          <a:p>
            <a:r>
              <a:rPr lang="en-US" altLang="zh-CN" dirty="0"/>
              <a:t>            p-&gt;next=q-&gt;next;</a:t>
            </a:r>
          </a:p>
          <a:p>
            <a:r>
              <a:rPr lang="en-US" altLang="zh-CN" dirty="0"/>
              <a:t>            delete q;</a:t>
            </a:r>
          </a:p>
          <a:p>
            <a:r>
              <a:rPr lang="en-US" altLang="zh-CN" dirty="0"/>
              <a:t>            return;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p=p-&gt;next;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add(string </a:t>
            </a:r>
            <a:r>
              <a:rPr lang="en-US" altLang="zh-CN" dirty="0" err="1"/>
              <a:t>id,string</a:t>
            </a:r>
            <a:r>
              <a:rPr lang="en-US" altLang="zh-CN" dirty="0"/>
              <a:t> </a:t>
            </a:r>
            <a:r>
              <a:rPr lang="en-US" altLang="zh-CN" dirty="0" err="1"/>
              <a:t>name,double</a:t>
            </a:r>
            <a:r>
              <a:rPr lang="en-US" altLang="zh-CN" dirty="0"/>
              <a:t> </a:t>
            </a:r>
            <a:r>
              <a:rPr lang="en-US" altLang="zh-CN" dirty="0" err="1"/>
              <a:t>price,int</a:t>
            </a:r>
            <a:r>
              <a:rPr lang="en-US" altLang="zh-CN" dirty="0"/>
              <a:t> num){</a:t>
            </a:r>
          </a:p>
          <a:p>
            <a:r>
              <a:rPr lang="en-US" altLang="zh-CN" dirty="0"/>
              <a:t>       Node* p=</a:t>
            </a:r>
            <a:r>
              <a:rPr lang="en-US" altLang="zh-CN" dirty="0" err="1"/>
              <a:t>findNode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 if(p)</a:t>
            </a:r>
          </a:p>
          <a:p>
            <a:r>
              <a:rPr lang="en-US" altLang="zh-CN" dirty="0"/>
              <a:t>         p-&gt;</a:t>
            </a:r>
            <a:r>
              <a:rPr lang="en-US" altLang="zh-CN" dirty="0" err="1"/>
              <a:t>data.add</a:t>
            </a:r>
            <a:r>
              <a:rPr lang="en-US" altLang="zh-CN" dirty="0"/>
              <a:t>(num);</a:t>
            </a:r>
          </a:p>
          <a:p>
            <a:r>
              <a:rPr lang="en-US" altLang="zh-CN" dirty="0"/>
              <a:t>       else{</a:t>
            </a:r>
          </a:p>
          <a:p>
            <a:r>
              <a:rPr lang="en-US" altLang="zh-CN" dirty="0"/>
              <a:t>         Good d(</a:t>
            </a:r>
            <a:r>
              <a:rPr lang="en-US" altLang="zh-CN" dirty="0" err="1"/>
              <a:t>id,name,price,num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insertNode</a:t>
            </a:r>
            <a:r>
              <a:rPr lang="en-US" altLang="zh-CN" dirty="0"/>
              <a:t>(d);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up(string id){</a:t>
            </a:r>
          </a:p>
          <a:p>
            <a:r>
              <a:rPr lang="en-US" altLang="zh-CN" dirty="0"/>
              <a:t>      Node* p=</a:t>
            </a:r>
            <a:r>
              <a:rPr lang="en-US" altLang="zh-CN" dirty="0" err="1"/>
              <a:t>findNode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if(p)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data.addone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down(string id){</a:t>
            </a:r>
          </a:p>
          <a:p>
            <a:r>
              <a:rPr lang="en-US" altLang="zh-CN" dirty="0"/>
              <a:t>      Node* p=</a:t>
            </a:r>
            <a:r>
              <a:rPr lang="en-US" altLang="zh-CN" dirty="0" err="1"/>
              <a:t>findNode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if(p)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data.subone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void display(){</a:t>
            </a:r>
          </a:p>
          <a:p>
            <a:r>
              <a:rPr lang="en-US" altLang="zh-CN" dirty="0"/>
              <a:t>      int num=0;</a:t>
            </a:r>
          </a:p>
          <a:p>
            <a:r>
              <a:rPr lang="en-US" altLang="zh-CN" dirty="0"/>
              <a:t>      double sum=0;</a:t>
            </a:r>
          </a:p>
          <a:p>
            <a:r>
              <a:rPr lang="en-US" altLang="zh-CN" dirty="0"/>
              <a:t>      Node* p=head-&gt;next;</a:t>
            </a:r>
          </a:p>
          <a:p>
            <a:endParaRPr lang="en-US" altLang="zh-CN" dirty="0"/>
          </a:p>
          <a:p>
            <a:r>
              <a:rPr lang="en-US" altLang="zh-CN" dirty="0"/>
              <a:t>      while(p){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data.print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num+=p-&gt;</a:t>
            </a:r>
            <a:r>
              <a:rPr lang="en-US" altLang="zh-CN" dirty="0" err="1"/>
              <a:t>data.getNum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sum+=p-&gt;</a:t>
            </a:r>
            <a:r>
              <a:rPr lang="en-US" altLang="zh-CN" dirty="0" err="1"/>
              <a:t>data.getSum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p=p-&gt;next;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&lt;&lt;"num="&lt;&lt;num&lt;&lt;",sum="&lt;&lt;sum&lt;&lt;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 int n;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id,name,opera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int num;</a:t>
            </a:r>
          </a:p>
          <a:p>
            <a:r>
              <a:rPr lang="en-US" altLang="zh-CN" dirty="0"/>
              <a:t>    double price;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</a:p>
          <a:p>
            <a:r>
              <a:rPr lang="en-US" altLang="zh-CN" dirty="0"/>
              <a:t>    Car c;</a:t>
            </a:r>
          </a:p>
          <a:p>
            <a:r>
              <a:rPr lang="en-US" altLang="zh-CN" dirty="0"/>
              <a:t>    while(n--){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&gt;&gt;opera;</a:t>
            </a:r>
          </a:p>
          <a:p>
            <a:r>
              <a:rPr lang="en-US" altLang="zh-CN" dirty="0"/>
              <a:t>        if(opera=="ADD"){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cin</a:t>
            </a:r>
            <a:r>
              <a:rPr lang="en-US" altLang="zh-CN" dirty="0"/>
              <a:t>&gt;&gt;id&gt;&gt;name&gt;&gt;price&gt;&gt;num;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c.add</a:t>
            </a:r>
            <a:r>
              <a:rPr lang="en-US" altLang="zh-CN" dirty="0"/>
              <a:t>(</a:t>
            </a:r>
            <a:r>
              <a:rPr lang="en-US" altLang="zh-CN" dirty="0" err="1"/>
              <a:t>id,name,price,num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 if(opera=="UP"){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cin</a:t>
            </a:r>
            <a:r>
              <a:rPr lang="en-US" altLang="zh-CN" dirty="0"/>
              <a:t>&gt;&gt;id;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c.up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 if(opera=="DOWN"){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cin</a:t>
            </a:r>
            <a:r>
              <a:rPr lang="en-US" altLang="zh-CN" dirty="0"/>
              <a:t>&gt;&gt;id;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c.down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 if(opera=="DELETE") 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cin</a:t>
            </a:r>
            <a:r>
              <a:rPr lang="en-US" altLang="zh-CN" dirty="0"/>
              <a:t>&gt;&gt;id;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c.deleteNode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c.display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</a:t>
            </a:r>
          </a:p>
          <a:p>
            <a:r>
              <a:rPr lang="zh-CN" altLang="en-US" dirty="0"/>
              <a:t> 第二种写法：不设立结构</a:t>
            </a:r>
            <a:r>
              <a:rPr lang="en-US" altLang="zh-CN" dirty="0"/>
              <a:t>Node</a:t>
            </a:r>
            <a:r>
              <a:rPr lang="zh-CN" altLang="en-US" dirty="0"/>
              <a:t>，直接在类</a:t>
            </a:r>
            <a:r>
              <a:rPr lang="en-US" altLang="zh-CN" dirty="0"/>
              <a:t>Goods</a:t>
            </a:r>
            <a:r>
              <a:rPr lang="zh-CN" altLang="en-US" dirty="0"/>
              <a:t>中增加一个指针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#include&lt;iomanip&gt;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Goods{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id,name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double price;</a:t>
            </a:r>
          </a:p>
          <a:p>
            <a:r>
              <a:rPr lang="en-US" altLang="zh-CN" dirty="0"/>
              <a:t>    int num;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Goods* next;</a:t>
            </a:r>
          </a:p>
          <a:p>
            <a:r>
              <a:rPr lang="en-US" altLang="zh-CN" dirty="0"/>
              <a:t>    Goods(){next=NULL;}</a:t>
            </a:r>
          </a:p>
          <a:p>
            <a:r>
              <a:rPr lang="en-US" altLang="zh-CN" dirty="0"/>
              <a:t>    Goods(string </a:t>
            </a:r>
            <a:r>
              <a:rPr lang="en-US" altLang="zh-CN" dirty="0" err="1"/>
              <a:t>i,string</a:t>
            </a:r>
            <a:r>
              <a:rPr lang="en-US" altLang="zh-CN" dirty="0"/>
              <a:t> </a:t>
            </a:r>
            <a:r>
              <a:rPr lang="en-US" altLang="zh-CN" dirty="0" err="1"/>
              <a:t>na,double</a:t>
            </a:r>
            <a:r>
              <a:rPr lang="en-US" altLang="zh-CN" dirty="0"/>
              <a:t> </a:t>
            </a:r>
            <a:r>
              <a:rPr lang="en-US" altLang="zh-CN" dirty="0" err="1"/>
              <a:t>p,int</a:t>
            </a:r>
            <a:r>
              <a:rPr lang="en-US" altLang="zh-CN" dirty="0"/>
              <a:t> n):id(</a:t>
            </a:r>
            <a:r>
              <a:rPr lang="en-US" altLang="zh-CN" dirty="0" err="1"/>
              <a:t>i</a:t>
            </a:r>
            <a:r>
              <a:rPr lang="en-US" altLang="zh-CN" dirty="0"/>
              <a:t>),name(</a:t>
            </a:r>
            <a:r>
              <a:rPr lang="en-US" altLang="zh-CN" dirty="0" err="1"/>
              <a:t>na</a:t>
            </a:r>
            <a:r>
              <a:rPr lang="en-US" altLang="zh-CN" dirty="0"/>
              <a:t>),price(p),num(n),next(NULL){}</a:t>
            </a:r>
          </a:p>
          <a:p>
            <a:r>
              <a:rPr lang="en-US" altLang="zh-CN" dirty="0"/>
              <a:t>    double </a:t>
            </a:r>
            <a:r>
              <a:rPr lang="en-US" altLang="zh-CN" dirty="0" err="1"/>
              <a:t>getSum</a:t>
            </a:r>
            <a:r>
              <a:rPr lang="en-US" altLang="zh-CN" dirty="0"/>
              <a:t>(){return price*num;}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getId</a:t>
            </a:r>
            <a:r>
              <a:rPr lang="en-US" altLang="zh-CN" dirty="0"/>
              <a:t>(){return id;}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getNum</a:t>
            </a:r>
            <a:r>
              <a:rPr lang="en-US" altLang="zh-CN" dirty="0"/>
              <a:t>(){return num;}</a:t>
            </a:r>
          </a:p>
          <a:p>
            <a:r>
              <a:rPr lang="en-US" altLang="zh-CN" dirty="0"/>
              <a:t>    void print(){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&lt;&lt;name&lt;&lt;","&lt;&lt;price&lt;&lt;","&lt;&lt;num&lt;&lt;","&lt;&lt;fixed&lt;&lt;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</a:t>
            </a:r>
            <a:r>
              <a:rPr lang="en-US" altLang="zh-CN" dirty="0" err="1"/>
              <a:t>getSum</a:t>
            </a:r>
            <a:r>
              <a:rPr lang="en-US" altLang="zh-CN" dirty="0"/>
              <a:t>()&lt;&lt;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addone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num++;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subone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if(num&gt;1)</a:t>
            </a:r>
          </a:p>
          <a:p>
            <a:r>
              <a:rPr lang="en-US" altLang="zh-CN" dirty="0"/>
              <a:t>        num--;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add(int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num+=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class Shop{</a:t>
            </a:r>
          </a:p>
          <a:p>
            <a:r>
              <a:rPr lang="en-US" altLang="zh-CN" dirty="0"/>
              <a:t>  Goods *head;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Shop(){</a:t>
            </a:r>
          </a:p>
          <a:p>
            <a:r>
              <a:rPr lang="en-US" altLang="zh-CN" dirty="0"/>
              <a:t>    head=new Goods;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void </a:t>
            </a:r>
            <a:r>
              <a:rPr lang="en-US" altLang="zh-CN" dirty="0" err="1"/>
              <a:t>insertNode</a:t>
            </a:r>
            <a:r>
              <a:rPr lang="en-US" altLang="zh-CN" dirty="0"/>
              <a:t>(Goods&amp; value){</a:t>
            </a:r>
          </a:p>
          <a:p>
            <a:r>
              <a:rPr lang="en-US" altLang="zh-CN" dirty="0"/>
              <a:t>      Goods* s=new Goods(value);</a:t>
            </a:r>
          </a:p>
          <a:p>
            <a:r>
              <a:rPr lang="en-US" altLang="zh-CN" dirty="0"/>
              <a:t>      s-&gt;next=head-&gt;next;</a:t>
            </a:r>
          </a:p>
          <a:p>
            <a:r>
              <a:rPr lang="en-US" altLang="zh-CN" dirty="0"/>
              <a:t>      head-&gt;next=s;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Goods* </a:t>
            </a:r>
            <a:r>
              <a:rPr lang="en-US" altLang="zh-CN" dirty="0" err="1"/>
              <a:t>findNode</a:t>
            </a:r>
            <a:r>
              <a:rPr lang="en-US" altLang="zh-CN" dirty="0"/>
              <a:t>(string id){</a:t>
            </a:r>
          </a:p>
          <a:p>
            <a:r>
              <a:rPr lang="en-US" altLang="zh-CN" dirty="0"/>
              <a:t>     Goods* p=head-&gt;next;</a:t>
            </a:r>
          </a:p>
          <a:p>
            <a:r>
              <a:rPr lang="en-US" altLang="zh-CN" dirty="0"/>
              <a:t>     while(p){</a:t>
            </a:r>
          </a:p>
          <a:p>
            <a:r>
              <a:rPr lang="en-US" altLang="zh-CN" dirty="0"/>
              <a:t>        if(p-&gt;</a:t>
            </a:r>
            <a:r>
              <a:rPr lang="en-US" altLang="zh-CN" dirty="0" err="1"/>
              <a:t>getId</a:t>
            </a:r>
            <a:r>
              <a:rPr lang="en-US" altLang="zh-CN" dirty="0"/>
              <a:t>()==id)</a:t>
            </a:r>
          </a:p>
          <a:p>
            <a:r>
              <a:rPr lang="en-US" altLang="zh-CN" dirty="0"/>
              <a:t>            return p;</a:t>
            </a:r>
          </a:p>
          <a:p>
            <a:r>
              <a:rPr lang="en-US" altLang="zh-CN" dirty="0"/>
              <a:t>        p=p-&gt;next;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return NULL;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void </a:t>
            </a:r>
            <a:r>
              <a:rPr lang="en-US" altLang="zh-CN" dirty="0" err="1"/>
              <a:t>deleteNode</a:t>
            </a:r>
            <a:r>
              <a:rPr lang="en-US" altLang="zh-CN" dirty="0"/>
              <a:t>(string id){</a:t>
            </a:r>
          </a:p>
          <a:p>
            <a:r>
              <a:rPr lang="en-US" altLang="zh-CN" dirty="0"/>
              <a:t>      Goods* p=head,*q;</a:t>
            </a:r>
          </a:p>
          <a:p>
            <a:r>
              <a:rPr lang="en-US" altLang="zh-CN" dirty="0"/>
              <a:t>      while(p-&gt;next){</a:t>
            </a:r>
          </a:p>
          <a:p>
            <a:r>
              <a:rPr lang="en-US" altLang="zh-CN" dirty="0"/>
              <a:t>         if(p-&gt;next-&gt;</a:t>
            </a:r>
            <a:r>
              <a:rPr lang="en-US" altLang="zh-CN" dirty="0" err="1"/>
              <a:t>getId</a:t>
            </a:r>
            <a:r>
              <a:rPr lang="en-US" altLang="zh-CN" dirty="0"/>
              <a:t>()==id){</a:t>
            </a:r>
          </a:p>
          <a:p>
            <a:r>
              <a:rPr lang="en-US" altLang="zh-CN" dirty="0"/>
              <a:t>            q=p-&gt;next;</a:t>
            </a:r>
          </a:p>
          <a:p>
            <a:r>
              <a:rPr lang="en-US" altLang="zh-CN" dirty="0"/>
              <a:t>            p-&gt;next=q-&gt;next;</a:t>
            </a:r>
          </a:p>
          <a:p>
            <a:r>
              <a:rPr lang="en-US" altLang="zh-CN" dirty="0"/>
              <a:t>            delete q;</a:t>
            </a:r>
          </a:p>
          <a:p>
            <a:r>
              <a:rPr lang="en-US" altLang="zh-CN" dirty="0"/>
              <a:t>            return;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         p=p-&gt;next;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void add(string </a:t>
            </a:r>
            <a:r>
              <a:rPr lang="en-US" altLang="zh-CN" dirty="0" err="1"/>
              <a:t>id,string</a:t>
            </a:r>
            <a:r>
              <a:rPr lang="en-US" altLang="zh-CN" dirty="0"/>
              <a:t> </a:t>
            </a:r>
            <a:r>
              <a:rPr lang="en-US" altLang="zh-CN" dirty="0" err="1"/>
              <a:t>name,double</a:t>
            </a:r>
            <a:r>
              <a:rPr lang="en-US" altLang="zh-CN" dirty="0"/>
              <a:t> </a:t>
            </a:r>
            <a:r>
              <a:rPr lang="en-US" altLang="zh-CN" dirty="0" err="1"/>
              <a:t>price,int</a:t>
            </a:r>
            <a:r>
              <a:rPr lang="en-US" altLang="zh-CN" dirty="0"/>
              <a:t> num){</a:t>
            </a:r>
          </a:p>
          <a:p>
            <a:r>
              <a:rPr lang="en-US" altLang="zh-CN" dirty="0"/>
              <a:t>     Goods* p=</a:t>
            </a:r>
            <a:r>
              <a:rPr lang="en-US" altLang="zh-CN" dirty="0" err="1"/>
              <a:t>findNode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if(p)</a:t>
            </a:r>
          </a:p>
          <a:p>
            <a:r>
              <a:rPr lang="en-US" altLang="zh-CN" dirty="0"/>
              <a:t>        p-&gt;add(num);</a:t>
            </a:r>
          </a:p>
          <a:p>
            <a:r>
              <a:rPr lang="en-US" altLang="zh-CN" dirty="0"/>
              <a:t>     else{</a:t>
            </a:r>
          </a:p>
          <a:p>
            <a:r>
              <a:rPr lang="en-US" altLang="zh-CN" dirty="0"/>
              <a:t>        Goods value(</a:t>
            </a:r>
            <a:r>
              <a:rPr lang="en-US" altLang="zh-CN" dirty="0" err="1"/>
              <a:t>id,name,price,num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insertNode</a:t>
            </a:r>
            <a:r>
              <a:rPr lang="en-US" altLang="zh-CN" dirty="0"/>
              <a:t>(value);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void up(string id){</a:t>
            </a:r>
          </a:p>
          <a:p>
            <a:r>
              <a:rPr lang="en-US" altLang="zh-CN" dirty="0"/>
              <a:t>     Goods* p=</a:t>
            </a:r>
            <a:r>
              <a:rPr lang="en-US" altLang="zh-CN" dirty="0" err="1"/>
              <a:t>findNode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if(p)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addone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void down(string id){</a:t>
            </a:r>
          </a:p>
          <a:p>
            <a:r>
              <a:rPr lang="en-US" altLang="zh-CN" dirty="0"/>
              <a:t>     Goods* p=</a:t>
            </a:r>
            <a:r>
              <a:rPr lang="en-US" altLang="zh-CN" dirty="0" err="1"/>
              <a:t>findNode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if(p)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subone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  void display(){</a:t>
            </a:r>
          </a:p>
          <a:p>
            <a:r>
              <a:rPr lang="en-US" altLang="zh-CN" dirty="0"/>
              <a:t>     Goods* p=head-&gt;next;</a:t>
            </a:r>
          </a:p>
          <a:p>
            <a:r>
              <a:rPr lang="en-US" altLang="zh-CN" dirty="0"/>
              <a:t>     int num=0;</a:t>
            </a:r>
          </a:p>
          <a:p>
            <a:r>
              <a:rPr lang="en-US" altLang="zh-CN" dirty="0"/>
              <a:t>     double sum=0;</a:t>
            </a:r>
          </a:p>
          <a:p>
            <a:r>
              <a:rPr lang="en-US" altLang="zh-CN" dirty="0"/>
              <a:t>     while(p){</a:t>
            </a:r>
          </a:p>
          <a:p>
            <a:r>
              <a:rPr lang="en-US" altLang="zh-CN" dirty="0"/>
              <a:t>        p-&gt;print();</a:t>
            </a:r>
          </a:p>
          <a:p>
            <a:r>
              <a:rPr lang="en-US" altLang="zh-CN" dirty="0"/>
              <a:t>        sum+=p-&gt;</a:t>
            </a:r>
            <a:r>
              <a:rPr lang="en-US" altLang="zh-CN" dirty="0" err="1"/>
              <a:t>getSum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num+=p-&gt;</a:t>
            </a:r>
            <a:r>
              <a:rPr lang="en-US" altLang="zh-CN" dirty="0" err="1"/>
              <a:t>getNum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p=p-&gt;next;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&lt;&lt;"num="&lt;&lt;num&lt;&lt;",sum="&lt;&lt;fixed&lt;&lt;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(2)&lt;&lt;sum&lt;&lt;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endParaRPr lang="en-US" altLang="zh-CN" dirty="0"/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int t;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cin</a:t>
            </a:r>
            <a:r>
              <a:rPr lang="en-US" altLang="zh-CN" dirty="0"/>
              <a:t>&gt;&gt;t;</a:t>
            </a:r>
          </a:p>
          <a:p>
            <a:r>
              <a:rPr lang="en-US" altLang="zh-CN" dirty="0"/>
              <a:t>   string </a:t>
            </a:r>
            <a:r>
              <a:rPr lang="en-US" altLang="zh-CN" dirty="0" err="1"/>
              <a:t>id,name,order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int num;</a:t>
            </a:r>
          </a:p>
          <a:p>
            <a:r>
              <a:rPr lang="en-US" altLang="zh-CN" dirty="0"/>
              <a:t>   double price;</a:t>
            </a:r>
          </a:p>
          <a:p>
            <a:r>
              <a:rPr lang="en-US" altLang="zh-CN" dirty="0"/>
              <a:t>   Shop s;</a:t>
            </a:r>
          </a:p>
          <a:p>
            <a:r>
              <a:rPr lang="en-US" altLang="zh-CN" dirty="0"/>
              <a:t>   while(t--){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&gt;&gt;order;</a:t>
            </a:r>
          </a:p>
          <a:p>
            <a:r>
              <a:rPr lang="en-US" altLang="zh-CN" dirty="0"/>
              <a:t>      if(order=="ADD"){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&gt;&gt;id&gt;&gt;name&gt;&gt;price&gt;&gt;num;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s.add</a:t>
            </a:r>
            <a:r>
              <a:rPr lang="en-US" altLang="zh-CN" dirty="0"/>
              <a:t>(</a:t>
            </a:r>
            <a:r>
              <a:rPr lang="en-US" altLang="zh-CN" dirty="0" err="1"/>
              <a:t>id,name,price,num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else if(order=="UP"){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&gt;&gt;id;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s.up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else if(order=="DOWN"){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&gt;&gt;id;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s.down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else if(order=="DELETE"){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cin</a:t>
            </a:r>
            <a:r>
              <a:rPr lang="en-US" altLang="zh-CN" dirty="0"/>
              <a:t>&gt;&gt;id;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s.deleteNode</a:t>
            </a:r>
            <a:r>
              <a:rPr lang="en-US" altLang="zh-CN" dirty="0"/>
              <a:t>(id);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s.display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5270513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3589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类和对象</a:t>
            </a: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457866" y="44318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195600"/>
            <a:ext cx="7507300" cy="266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对象的描述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比较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：结构是复合类型数据的描述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 规定一个对象有：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哪些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成员属性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，每个属性是什么类型的数据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哪些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成员方法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，每个方法的名称、参数的名称、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参数和返回值 的类型、方法的具体实现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各个成员属性和方法的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可见性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55688" y="1177925"/>
            <a:ext cx="7834312" cy="508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定义一个</a:t>
            </a:r>
            <a:r>
              <a:rPr lang="zh-CN" altLang="en-US" sz="2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商品类</a:t>
            </a: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，包含</a:t>
            </a:r>
            <a:r>
              <a:rPr lang="zh-CN" altLang="en-US" sz="27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私有数据成员</a:t>
            </a: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：商品编号、名称、单价、数量。</a:t>
            </a:r>
            <a:r>
              <a:rPr lang="zh-CN" altLang="en-US" sz="27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有：计算总价（单价*数量）、输出商品信息。构造函数及其它函数可根据题目需要自行添加。</a:t>
            </a:r>
            <a:endParaRPr lang="en-US" altLang="zh-CN" sz="27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定义一个</a:t>
            </a:r>
            <a:r>
              <a:rPr lang="zh-CN" altLang="en-US" sz="2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购物车类</a:t>
            </a: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，包含</a:t>
            </a:r>
            <a:r>
              <a:rPr lang="zh-CN" altLang="en-US" sz="27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私有数据成员</a:t>
            </a: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：商品对象集合、商品总数、购物车所有商品总价。</a:t>
            </a:r>
            <a:r>
              <a:rPr lang="zh-CN" altLang="en-US" sz="27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有：添加商品、删除商品、减少商品数量、增加商品数量，输出购物车中的商品清单。构造函数及其它函数可根据题目需要自行添加。</a:t>
            </a:r>
            <a:endParaRPr lang="en-US" altLang="zh-CN" sz="27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编写</a:t>
            </a:r>
            <a:r>
              <a:rPr lang="zh-CN" altLang="en-US" sz="27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主函数</a:t>
            </a:r>
            <a:r>
              <a:rPr lang="zh-CN" altLang="en-US" sz="2700" dirty="0">
                <a:solidFill>
                  <a:schemeClr val="tx1"/>
                </a:solidFill>
                <a:ea typeface="宋体" panose="02010600030101010101" pitchFamily="2" charset="-122"/>
              </a:rPr>
              <a:t>，定义上述类对象，输出实现购物车的简单模拟。</a:t>
            </a:r>
            <a:endParaRPr lang="en-US" altLang="zh-CN" sz="27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8296914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67449" y="1279525"/>
            <a:ext cx="7438071" cy="452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    购物车操作分别用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ADD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表示，具体格式描述如下：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ADD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商品编号 商品名称 单价  数量   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添加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个或多个同类商品，若购物车已有指定编号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商品，只需增加数量；若无，添加在购物车首部。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商品编号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//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删除购物车中给定商品编号的商品。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UP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商品编号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   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购物车中商品编号的商品数量加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DOWN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商品编号       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购物车中商品编号的商品数量减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9693887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5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宋体" pitchFamily="2" charset="-122"/>
                <a:ea typeface="宋体" pitchFamily="2" charset="-122"/>
              </a:rPr>
              <a:t>（四）</a:t>
            </a:r>
          </a:p>
        </p:txBody>
      </p:sp>
    </p:spTree>
    <p:extLst>
      <p:ext uri="{BB962C8B-B14F-4D97-AF65-F5344CB8AC3E}">
        <p14:creationId xmlns:p14="http://schemas.microsoft.com/office/powerpoint/2010/main" xmlns="" val="8623278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四、静态成员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62600"/>
            <a:ext cx="75073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：用来说明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成员属性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34100"/>
            <a:ext cx="75073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类的所有对象共用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一个存储空间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描述这一类的对象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共有的数据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28644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例子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：计算一个群体中每个人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(1)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体重是否正常、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体重指数与大家的平均体重指数的差。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3996000"/>
            <a:ext cx="75073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(1)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只与他自己的身高、体重有关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既与他自己的体重指数有关、也与群体中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其他所有人的体重指数有关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8" grpId="0"/>
      <p:bldP spid="1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55700" y="1105960"/>
            <a:ext cx="7721600" cy="55707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CMan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{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string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szName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区分不同的人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float height, weight;//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保存一个人的身高和体重信息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float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figureQuota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保存一个人的体重指标信息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static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peopleTotal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保存群体的总人数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static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float quotaSum;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保存群体的全部体重指标之和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CMan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(string name, float h, float w);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float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computeQuota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();//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计算体重指标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 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float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getDiffToAverage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();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查看体重指标与群体平均指标的差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float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getQuota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();//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查看体重指标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~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CMan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();//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消除一个人对群体平均体重指标的影响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CMan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peopleTotal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=0;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float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CMan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::quotaSum=0;</a:t>
            </a:r>
          </a:p>
        </p:txBody>
      </p:sp>
      <p:sp>
        <p:nvSpPr>
          <p:cNvPr id="16" name="AutoShape 1076"/>
          <p:cNvSpPr>
            <a:spLocks noChangeArrowheads="1"/>
          </p:cNvSpPr>
          <p:nvPr/>
        </p:nvSpPr>
        <p:spPr bwMode="auto">
          <a:xfrm>
            <a:off x="4838892" y="1179802"/>
            <a:ext cx="2027734" cy="463846"/>
          </a:xfrm>
          <a:prstGeom prst="wedgeRectCallout">
            <a:avLst>
              <a:gd name="adj1" fmla="val -96537"/>
              <a:gd name="adj2" fmla="val 259119"/>
            </a:avLst>
          </a:prstGeom>
          <a:solidFill>
            <a:srgbClr val="CCFFFF"/>
          </a:solidFill>
          <a:ln w="38100">
            <a:solidFill>
              <a:schemeClr val="accent2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说明静态成员</a:t>
            </a:r>
          </a:p>
        </p:txBody>
      </p:sp>
      <p:sp>
        <p:nvSpPr>
          <p:cNvPr id="17" name="AutoShape 1076"/>
          <p:cNvSpPr>
            <a:spLocks noChangeArrowheads="1"/>
          </p:cNvSpPr>
          <p:nvPr/>
        </p:nvSpPr>
        <p:spPr bwMode="auto">
          <a:xfrm>
            <a:off x="4800601" y="5630636"/>
            <a:ext cx="3894825" cy="833178"/>
          </a:xfrm>
          <a:prstGeom prst="wedgeRectCallout">
            <a:avLst>
              <a:gd name="adj1" fmla="val -66142"/>
              <a:gd name="adj2" fmla="val 23739"/>
            </a:avLst>
          </a:prstGeom>
          <a:solidFill>
            <a:srgbClr val="CCFFFF"/>
          </a:solidFill>
          <a:ln w="38100">
            <a:solidFill>
              <a:schemeClr val="accent2"/>
            </a:solidFill>
            <a:miter lim="800000"/>
            <a:headEnd type="none" w="lg" len="lg"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在类之外以全局变量的方式对类的静态成员进行声明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7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2328785" y="2717105"/>
            <a:ext cx="4081145" cy="3328670"/>
          </a:xfrm>
          <a:custGeom>
            <a:avLst/>
            <a:gdLst/>
            <a:ahLst/>
            <a:cxnLst/>
            <a:rect l="l" t="t" r="r" b="b"/>
            <a:pathLst>
              <a:path w="4081145" h="3328670">
                <a:moveTo>
                  <a:pt x="31775" y="217991"/>
                </a:moveTo>
                <a:lnTo>
                  <a:pt x="31699" y="257653"/>
                </a:lnTo>
                <a:lnTo>
                  <a:pt x="31487" y="304124"/>
                </a:lnTo>
                <a:lnTo>
                  <a:pt x="31163" y="356647"/>
                </a:lnTo>
                <a:lnTo>
                  <a:pt x="30751" y="414465"/>
                </a:lnTo>
                <a:lnTo>
                  <a:pt x="30275" y="476821"/>
                </a:lnTo>
                <a:lnTo>
                  <a:pt x="29759" y="542957"/>
                </a:lnTo>
                <a:lnTo>
                  <a:pt x="29227" y="612117"/>
                </a:lnTo>
                <a:lnTo>
                  <a:pt x="28703" y="683542"/>
                </a:lnTo>
                <a:lnTo>
                  <a:pt x="28211" y="756477"/>
                </a:lnTo>
                <a:lnTo>
                  <a:pt x="27775" y="830163"/>
                </a:lnTo>
                <a:lnTo>
                  <a:pt x="27419" y="903843"/>
                </a:lnTo>
                <a:lnTo>
                  <a:pt x="27167" y="976760"/>
                </a:lnTo>
                <a:lnTo>
                  <a:pt x="27043" y="1048157"/>
                </a:lnTo>
                <a:lnTo>
                  <a:pt x="27071" y="1117277"/>
                </a:lnTo>
                <a:lnTo>
                  <a:pt x="27275" y="1183362"/>
                </a:lnTo>
                <a:lnTo>
                  <a:pt x="27679" y="1245655"/>
                </a:lnTo>
                <a:lnTo>
                  <a:pt x="28307" y="1303398"/>
                </a:lnTo>
                <a:lnTo>
                  <a:pt x="29183" y="1355836"/>
                </a:lnTo>
                <a:lnTo>
                  <a:pt x="30331" y="1402210"/>
                </a:lnTo>
                <a:lnTo>
                  <a:pt x="31775" y="1441763"/>
                </a:lnTo>
                <a:lnTo>
                  <a:pt x="33332" y="1475223"/>
                </a:lnTo>
                <a:lnTo>
                  <a:pt x="34625" y="1503866"/>
                </a:lnTo>
                <a:lnTo>
                  <a:pt x="36738" y="1548321"/>
                </a:lnTo>
                <a:lnTo>
                  <a:pt x="39917" y="1589015"/>
                </a:lnTo>
                <a:lnTo>
                  <a:pt x="58504" y="1619492"/>
                </a:lnTo>
                <a:lnTo>
                  <a:pt x="63601" y="1622428"/>
                </a:lnTo>
                <a:lnTo>
                  <a:pt x="93269" y="1646862"/>
                </a:lnTo>
                <a:lnTo>
                  <a:pt x="113406" y="1669815"/>
                </a:lnTo>
                <a:lnTo>
                  <a:pt x="122157" y="1679816"/>
                </a:lnTo>
                <a:lnTo>
                  <a:pt x="151636" y="1709846"/>
                </a:lnTo>
                <a:lnTo>
                  <a:pt x="189033" y="1739419"/>
                </a:lnTo>
                <a:lnTo>
                  <a:pt x="217685" y="1760492"/>
                </a:lnTo>
                <a:lnTo>
                  <a:pt x="235722" y="1773731"/>
                </a:lnTo>
                <a:lnTo>
                  <a:pt x="280961" y="1807225"/>
                </a:lnTo>
                <a:lnTo>
                  <a:pt x="340752" y="1852230"/>
                </a:lnTo>
                <a:lnTo>
                  <a:pt x="376976" y="1879856"/>
                </a:lnTo>
                <a:lnTo>
                  <a:pt x="417886" y="1911328"/>
                </a:lnTo>
                <a:lnTo>
                  <a:pt x="463829" y="1946969"/>
                </a:lnTo>
                <a:lnTo>
                  <a:pt x="515573" y="1988449"/>
                </a:lnTo>
                <a:lnTo>
                  <a:pt x="573304" y="2036702"/>
                </a:lnTo>
                <a:lnTo>
                  <a:pt x="636506" y="2090944"/>
                </a:lnTo>
                <a:lnTo>
                  <a:pt x="704664" y="2150392"/>
                </a:lnTo>
                <a:lnTo>
                  <a:pt x="777262" y="2214264"/>
                </a:lnTo>
                <a:lnTo>
                  <a:pt x="853782" y="2281776"/>
                </a:lnTo>
                <a:lnTo>
                  <a:pt x="933710" y="2352146"/>
                </a:lnTo>
                <a:lnTo>
                  <a:pt x="1016529" y="2424591"/>
                </a:lnTo>
                <a:lnTo>
                  <a:pt x="1101724" y="2498326"/>
                </a:lnTo>
                <a:lnTo>
                  <a:pt x="1188777" y="2572571"/>
                </a:lnTo>
                <a:lnTo>
                  <a:pt x="1277174" y="2646541"/>
                </a:lnTo>
                <a:lnTo>
                  <a:pt x="1366397" y="2719454"/>
                </a:lnTo>
                <a:lnTo>
                  <a:pt x="1455931" y="2790527"/>
                </a:lnTo>
                <a:lnTo>
                  <a:pt x="1545261" y="2858976"/>
                </a:lnTo>
                <a:lnTo>
                  <a:pt x="1633869" y="2924020"/>
                </a:lnTo>
                <a:lnTo>
                  <a:pt x="1721239" y="2984874"/>
                </a:lnTo>
                <a:lnTo>
                  <a:pt x="1806856" y="3040756"/>
                </a:lnTo>
                <a:lnTo>
                  <a:pt x="1890204" y="3090883"/>
                </a:lnTo>
                <a:lnTo>
                  <a:pt x="1970767" y="3134473"/>
                </a:lnTo>
                <a:lnTo>
                  <a:pt x="2048027" y="3170741"/>
                </a:lnTo>
                <a:lnTo>
                  <a:pt x="2124152" y="3201224"/>
                </a:lnTo>
                <a:lnTo>
                  <a:pt x="2201468" y="3228070"/>
                </a:lnTo>
                <a:lnTo>
                  <a:pt x="2279706" y="3251412"/>
                </a:lnTo>
                <a:lnTo>
                  <a:pt x="2358594" y="3271386"/>
                </a:lnTo>
                <a:lnTo>
                  <a:pt x="2437862" y="3288125"/>
                </a:lnTo>
                <a:lnTo>
                  <a:pt x="2517238" y="3301763"/>
                </a:lnTo>
                <a:lnTo>
                  <a:pt x="2596452" y="3312435"/>
                </a:lnTo>
                <a:lnTo>
                  <a:pt x="2675233" y="3320276"/>
                </a:lnTo>
                <a:lnTo>
                  <a:pt x="2753309" y="3325419"/>
                </a:lnTo>
                <a:lnTo>
                  <a:pt x="2830411" y="3327999"/>
                </a:lnTo>
                <a:lnTo>
                  <a:pt x="2906267" y="3328150"/>
                </a:lnTo>
                <a:lnTo>
                  <a:pt x="2980606" y="3326006"/>
                </a:lnTo>
                <a:lnTo>
                  <a:pt x="3053157" y="3321702"/>
                </a:lnTo>
                <a:lnTo>
                  <a:pt x="3123650" y="3315372"/>
                </a:lnTo>
                <a:lnTo>
                  <a:pt x="3191813" y="3307151"/>
                </a:lnTo>
                <a:lnTo>
                  <a:pt x="3257376" y="3297172"/>
                </a:lnTo>
                <a:lnTo>
                  <a:pt x="3320068" y="3285570"/>
                </a:lnTo>
                <a:lnTo>
                  <a:pt x="3379618" y="3272479"/>
                </a:lnTo>
                <a:lnTo>
                  <a:pt x="3435755" y="3258034"/>
                </a:lnTo>
                <a:lnTo>
                  <a:pt x="3488207" y="3242369"/>
                </a:lnTo>
                <a:lnTo>
                  <a:pt x="3537447" y="3223944"/>
                </a:lnTo>
                <a:lnTo>
                  <a:pt x="3584370" y="3201385"/>
                </a:lnTo>
                <a:lnTo>
                  <a:pt x="3629006" y="3175071"/>
                </a:lnTo>
                <a:lnTo>
                  <a:pt x="3671380" y="3145382"/>
                </a:lnTo>
                <a:lnTo>
                  <a:pt x="3711521" y="3112698"/>
                </a:lnTo>
                <a:lnTo>
                  <a:pt x="3749456" y="3077400"/>
                </a:lnTo>
                <a:lnTo>
                  <a:pt x="3785213" y="3039867"/>
                </a:lnTo>
                <a:lnTo>
                  <a:pt x="3818818" y="3000480"/>
                </a:lnTo>
                <a:lnTo>
                  <a:pt x="3850300" y="2959618"/>
                </a:lnTo>
                <a:lnTo>
                  <a:pt x="3879685" y="2917662"/>
                </a:lnTo>
                <a:lnTo>
                  <a:pt x="3907002" y="2874991"/>
                </a:lnTo>
                <a:lnTo>
                  <a:pt x="3932277" y="2831986"/>
                </a:lnTo>
                <a:lnTo>
                  <a:pt x="3955538" y="2789027"/>
                </a:lnTo>
                <a:lnTo>
                  <a:pt x="3976813" y="2746494"/>
                </a:lnTo>
                <a:lnTo>
                  <a:pt x="3996128" y="2704766"/>
                </a:lnTo>
                <a:lnTo>
                  <a:pt x="4013512" y="2664224"/>
                </a:lnTo>
                <a:lnTo>
                  <a:pt x="4028992" y="2625248"/>
                </a:lnTo>
                <a:lnTo>
                  <a:pt x="4042594" y="2588219"/>
                </a:lnTo>
                <a:lnTo>
                  <a:pt x="4064279" y="2521517"/>
                </a:lnTo>
                <a:lnTo>
                  <a:pt x="4077396" y="2461205"/>
                </a:lnTo>
                <a:lnTo>
                  <a:pt x="4081062" y="2402499"/>
                </a:lnTo>
                <a:lnTo>
                  <a:pt x="4079555" y="2373820"/>
                </a:lnTo>
                <a:lnTo>
                  <a:pt x="4070272" y="2317957"/>
                </a:lnTo>
                <a:lnTo>
                  <a:pt x="4053172" y="2264283"/>
                </a:lnTo>
                <a:lnTo>
                  <a:pt x="4028911" y="2213029"/>
                </a:lnTo>
                <a:lnTo>
                  <a:pt x="3998141" y="2164429"/>
                </a:lnTo>
                <a:lnTo>
                  <a:pt x="3961517" y="2118717"/>
                </a:lnTo>
                <a:lnTo>
                  <a:pt x="3919692" y="2076124"/>
                </a:lnTo>
                <a:lnTo>
                  <a:pt x="3873320" y="2036886"/>
                </a:lnTo>
                <a:lnTo>
                  <a:pt x="3822230" y="2001175"/>
                </a:lnTo>
                <a:lnTo>
                  <a:pt x="3762964" y="1969308"/>
                </a:lnTo>
                <a:lnTo>
                  <a:pt x="3695983" y="1941063"/>
                </a:lnTo>
                <a:lnTo>
                  <a:pt x="3659936" y="1928167"/>
                </a:lnTo>
                <a:lnTo>
                  <a:pt x="3622362" y="1916019"/>
                </a:lnTo>
                <a:lnTo>
                  <a:pt x="3583397" y="1904565"/>
                </a:lnTo>
                <a:lnTo>
                  <a:pt x="3543174" y="1893754"/>
                </a:lnTo>
                <a:lnTo>
                  <a:pt x="3501828" y="1883532"/>
                </a:lnTo>
                <a:lnTo>
                  <a:pt x="3459494" y="1873848"/>
                </a:lnTo>
                <a:lnTo>
                  <a:pt x="3416305" y="1864649"/>
                </a:lnTo>
                <a:lnTo>
                  <a:pt x="3372396" y="1855881"/>
                </a:lnTo>
                <a:lnTo>
                  <a:pt x="3327902" y="1847493"/>
                </a:lnTo>
                <a:lnTo>
                  <a:pt x="3282956" y="1839432"/>
                </a:lnTo>
                <a:lnTo>
                  <a:pt x="3237692" y="1831645"/>
                </a:lnTo>
                <a:lnTo>
                  <a:pt x="3192246" y="1824080"/>
                </a:lnTo>
                <a:lnTo>
                  <a:pt x="3146751" y="1816684"/>
                </a:lnTo>
                <a:lnTo>
                  <a:pt x="3101342" y="1809404"/>
                </a:lnTo>
                <a:lnTo>
                  <a:pt x="3056153" y="1802189"/>
                </a:lnTo>
                <a:lnTo>
                  <a:pt x="3009569" y="1795524"/>
                </a:lnTo>
                <a:lnTo>
                  <a:pt x="2960155" y="1789648"/>
                </a:lnTo>
                <a:lnTo>
                  <a:pt x="2908316" y="1784483"/>
                </a:lnTo>
                <a:lnTo>
                  <a:pt x="2854455" y="1779951"/>
                </a:lnTo>
                <a:lnTo>
                  <a:pt x="2798978" y="1775971"/>
                </a:lnTo>
                <a:lnTo>
                  <a:pt x="2742290" y="1772466"/>
                </a:lnTo>
                <a:lnTo>
                  <a:pt x="2684795" y="1769357"/>
                </a:lnTo>
                <a:lnTo>
                  <a:pt x="2626898" y="1766564"/>
                </a:lnTo>
                <a:lnTo>
                  <a:pt x="2569002" y="1764009"/>
                </a:lnTo>
                <a:lnTo>
                  <a:pt x="2511514" y="1761612"/>
                </a:lnTo>
                <a:lnTo>
                  <a:pt x="2454837" y="1759296"/>
                </a:lnTo>
                <a:lnTo>
                  <a:pt x="2399377" y="1756981"/>
                </a:lnTo>
                <a:lnTo>
                  <a:pt x="2345537" y="1754588"/>
                </a:lnTo>
                <a:lnTo>
                  <a:pt x="2293722" y="1752039"/>
                </a:lnTo>
                <a:lnTo>
                  <a:pt x="2244338" y="1749254"/>
                </a:lnTo>
                <a:lnTo>
                  <a:pt x="2197788" y="1746155"/>
                </a:lnTo>
                <a:lnTo>
                  <a:pt x="2154477" y="1742662"/>
                </a:lnTo>
                <a:lnTo>
                  <a:pt x="2114811" y="1738698"/>
                </a:lnTo>
                <a:lnTo>
                  <a:pt x="2048027" y="1729037"/>
                </a:lnTo>
                <a:lnTo>
                  <a:pt x="2021243" y="1724524"/>
                </a:lnTo>
                <a:lnTo>
                  <a:pt x="1998299" y="1721529"/>
                </a:lnTo>
                <a:lnTo>
                  <a:pt x="1978899" y="1719754"/>
                </a:lnTo>
                <a:lnTo>
                  <a:pt x="1962744" y="1718899"/>
                </a:lnTo>
                <a:lnTo>
                  <a:pt x="1949539" y="1718667"/>
                </a:lnTo>
                <a:lnTo>
                  <a:pt x="1938985" y="1718757"/>
                </a:lnTo>
                <a:lnTo>
                  <a:pt x="1930786" y="1718871"/>
                </a:lnTo>
                <a:lnTo>
                  <a:pt x="1924644" y="1718710"/>
                </a:lnTo>
                <a:lnTo>
                  <a:pt x="1914357" y="1695235"/>
                </a:lnTo>
                <a:lnTo>
                  <a:pt x="1914296" y="1684781"/>
                </a:lnTo>
                <a:lnTo>
                  <a:pt x="1911005" y="1636228"/>
                </a:lnTo>
                <a:lnTo>
                  <a:pt x="1903247" y="1586543"/>
                </a:lnTo>
                <a:lnTo>
                  <a:pt x="1898054" y="1554949"/>
                </a:lnTo>
                <a:lnTo>
                  <a:pt x="1888654" y="1476639"/>
                </a:lnTo>
                <a:lnTo>
                  <a:pt x="1884393" y="1431003"/>
                </a:lnTo>
                <a:lnTo>
                  <a:pt x="1880387" y="1381767"/>
                </a:lnTo>
                <a:lnTo>
                  <a:pt x="1876611" y="1329471"/>
                </a:lnTo>
                <a:lnTo>
                  <a:pt x="1873036" y="1274654"/>
                </a:lnTo>
                <a:lnTo>
                  <a:pt x="1869634" y="1217857"/>
                </a:lnTo>
                <a:lnTo>
                  <a:pt x="1866379" y="1159620"/>
                </a:lnTo>
                <a:lnTo>
                  <a:pt x="1863242" y="1100482"/>
                </a:lnTo>
                <a:lnTo>
                  <a:pt x="1860198" y="1040985"/>
                </a:lnTo>
                <a:lnTo>
                  <a:pt x="1857217" y="981667"/>
                </a:lnTo>
                <a:lnTo>
                  <a:pt x="1854272" y="923070"/>
                </a:lnTo>
                <a:lnTo>
                  <a:pt x="1851337" y="865733"/>
                </a:lnTo>
                <a:lnTo>
                  <a:pt x="1848383" y="810196"/>
                </a:lnTo>
                <a:lnTo>
                  <a:pt x="1845384" y="756999"/>
                </a:lnTo>
                <a:lnTo>
                  <a:pt x="1842312" y="706683"/>
                </a:lnTo>
                <a:lnTo>
                  <a:pt x="1839139" y="659787"/>
                </a:lnTo>
                <a:lnTo>
                  <a:pt x="1835838" y="616852"/>
                </a:lnTo>
                <a:lnTo>
                  <a:pt x="1832381" y="578417"/>
                </a:lnTo>
                <a:lnTo>
                  <a:pt x="1829332" y="543301"/>
                </a:lnTo>
                <a:lnTo>
                  <a:pt x="1827372" y="509926"/>
                </a:lnTo>
                <a:lnTo>
                  <a:pt x="1826310" y="478240"/>
                </a:lnTo>
                <a:lnTo>
                  <a:pt x="1825956" y="448188"/>
                </a:lnTo>
                <a:lnTo>
                  <a:pt x="1826119" y="419719"/>
                </a:lnTo>
                <a:lnTo>
                  <a:pt x="1826607" y="392778"/>
                </a:lnTo>
                <a:lnTo>
                  <a:pt x="1827230" y="367313"/>
                </a:lnTo>
                <a:lnTo>
                  <a:pt x="1827797" y="343270"/>
                </a:lnTo>
                <a:lnTo>
                  <a:pt x="1828118" y="320596"/>
                </a:lnTo>
                <a:lnTo>
                  <a:pt x="1828000" y="299239"/>
                </a:lnTo>
                <a:lnTo>
                  <a:pt x="1827254" y="279145"/>
                </a:lnTo>
                <a:lnTo>
                  <a:pt x="1819335" y="225909"/>
                </a:lnTo>
                <a:lnTo>
                  <a:pt x="1798886" y="182127"/>
                </a:lnTo>
                <a:lnTo>
                  <a:pt x="1760753" y="146363"/>
                </a:lnTo>
                <a:lnTo>
                  <a:pt x="1724152" y="129142"/>
                </a:lnTo>
                <a:lnTo>
                  <a:pt x="1679994" y="119150"/>
                </a:lnTo>
                <a:lnTo>
                  <a:pt x="1629361" y="115111"/>
                </a:lnTo>
                <a:lnTo>
                  <a:pt x="1601956" y="114925"/>
                </a:lnTo>
                <a:lnTo>
                  <a:pt x="1573338" y="115749"/>
                </a:lnTo>
                <a:lnTo>
                  <a:pt x="1513008" y="119788"/>
                </a:lnTo>
                <a:lnTo>
                  <a:pt x="1449455" y="125954"/>
                </a:lnTo>
                <a:lnTo>
                  <a:pt x="1383762" y="132969"/>
                </a:lnTo>
                <a:lnTo>
                  <a:pt x="1350452" y="136397"/>
                </a:lnTo>
                <a:lnTo>
                  <a:pt x="1283582" y="142297"/>
                </a:lnTo>
                <a:lnTo>
                  <a:pt x="1217280" y="145858"/>
                </a:lnTo>
                <a:lnTo>
                  <a:pt x="1151527" y="146537"/>
                </a:lnTo>
                <a:lnTo>
                  <a:pt x="1117095" y="147021"/>
                </a:lnTo>
                <a:lnTo>
                  <a:pt x="1045046" y="148704"/>
                </a:lnTo>
                <a:lnTo>
                  <a:pt x="969834" y="150972"/>
                </a:lnTo>
                <a:lnTo>
                  <a:pt x="931447" y="152188"/>
                </a:lnTo>
                <a:lnTo>
                  <a:pt x="892756" y="153386"/>
                </a:lnTo>
                <a:lnTo>
                  <a:pt x="853924" y="154510"/>
                </a:lnTo>
                <a:lnTo>
                  <a:pt x="815111" y="155507"/>
                </a:lnTo>
                <a:lnTo>
                  <a:pt x="776482" y="156321"/>
                </a:lnTo>
                <a:lnTo>
                  <a:pt x="738198" y="156897"/>
                </a:lnTo>
                <a:lnTo>
                  <a:pt x="700422" y="157180"/>
                </a:lnTo>
                <a:lnTo>
                  <a:pt x="663315" y="157116"/>
                </a:lnTo>
                <a:lnTo>
                  <a:pt x="591760" y="155726"/>
                </a:lnTo>
                <a:lnTo>
                  <a:pt x="524832" y="152288"/>
                </a:lnTo>
                <a:lnTo>
                  <a:pt x="463829" y="146363"/>
                </a:lnTo>
                <a:lnTo>
                  <a:pt x="407004" y="135952"/>
                </a:lnTo>
                <a:lnTo>
                  <a:pt x="352035" y="120047"/>
                </a:lnTo>
                <a:lnTo>
                  <a:pt x="299361" y="100373"/>
                </a:lnTo>
                <a:lnTo>
                  <a:pt x="249421" y="78661"/>
                </a:lnTo>
                <a:lnTo>
                  <a:pt x="202654" y="56637"/>
                </a:lnTo>
                <a:lnTo>
                  <a:pt x="180598" y="46049"/>
                </a:lnTo>
                <a:lnTo>
                  <a:pt x="159499" y="36031"/>
                </a:lnTo>
                <a:lnTo>
                  <a:pt x="120395" y="18571"/>
                </a:lnTo>
                <a:lnTo>
                  <a:pt x="70293" y="2059"/>
                </a:lnTo>
                <a:lnTo>
                  <a:pt x="56094" y="0"/>
                </a:lnTo>
                <a:lnTo>
                  <a:pt x="43236" y="23"/>
                </a:lnTo>
                <a:lnTo>
                  <a:pt x="31775" y="2345"/>
                </a:lnTo>
                <a:lnTo>
                  <a:pt x="22079" y="5401"/>
                </a:lnTo>
                <a:lnTo>
                  <a:pt x="14370" y="7663"/>
                </a:lnTo>
                <a:lnTo>
                  <a:pt x="0" y="16427"/>
                </a:lnTo>
                <a:lnTo>
                  <a:pt x="832" y="19548"/>
                </a:lnTo>
                <a:lnTo>
                  <a:pt x="2524" y="23750"/>
                </a:lnTo>
                <a:lnTo>
                  <a:pt x="4915" y="29301"/>
                </a:lnTo>
                <a:lnTo>
                  <a:pt x="7843" y="36469"/>
                </a:lnTo>
                <a:lnTo>
                  <a:pt x="21703" y="86677"/>
                </a:lnTo>
                <a:lnTo>
                  <a:pt x="27666" y="128454"/>
                </a:lnTo>
                <a:lnTo>
                  <a:pt x="31265" y="184205"/>
                </a:lnTo>
                <a:lnTo>
                  <a:pt x="31775" y="217991"/>
                </a:lnTo>
                <a:close/>
              </a:path>
            </a:pathLst>
          </a:custGeom>
          <a:ln w="571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2616841" y="2476878"/>
            <a:ext cx="26904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1230" algn="l"/>
              </a:tabLst>
            </a:pPr>
            <a:r>
              <a:rPr sz="2400" spc="-5" dirty="0">
                <a:latin typeface="Times New Roman"/>
                <a:cs typeface="Times New Roman"/>
              </a:rPr>
              <a:t>Jimm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-5" dirty="0">
                <a:latin typeface="Times New Roman"/>
                <a:cs typeface="Times New Roman"/>
              </a:rPr>
              <a:t>Bill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927100" y="2842232"/>
            <a:ext cx="1286261" cy="1285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</a:pPr>
            <a:r>
              <a:rPr sz="2400" dirty="0">
                <a:latin typeface="Times New Roman"/>
                <a:cs typeface="Times New Roman"/>
              </a:rPr>
              <a:t>szName </a:t>
            </a:r>
            <a:r>
              <a:rPr sz="2400" spc="-5" dirty="0">
                <a:latin typeface="Times New Roman"/>
                <a:cs typeface="Times New Roman"/>
              </a:rPr>
              <a:t>height weight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6909187" y="2405860"/>
            <a:ext cx="11039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Geroge</a:t>
            </a:r>
          </a:p>
        </p:txBody>
      </p:sp>
      <p:sp>
        <p:nvSpPr>
          <p:cNvPr id="11" name="object 10"/>
          <p:cNvSpPr/>
          <p:nvPr/>
        </p:nvSpPr>
        <p:spPr>
          <a:xfrm>
            <a:off x="4521593" y="4766945"/>
            <a:ext cx="1367790" cy="416559"/>
          </a:xfrm>
          <a:custGeom>
            <a:avLst/>
            <a:gdLst/>
            <a:ahLst/>
            <a:cxnLst/>
            <a:rect l="l" t="t" r="r" b="b"/>
            <a:pathLst>
              <a:path w="1367789" h="416560">
                <a:moveTo>
                  <a:pt x="0" y="0"/>
                </a:moveTo>
                <a:lnTo>
                  <a:pt x="0" y="416051"/>
                </a:lnTo>
                <a:lnTo>
                  <a:pt x="1367789" y="416051"/>
                </a:lnTo>
                <a:lnTo>
                  <a:pt x="136778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5116201" y="482825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4521593" y="5182996"/>
            <a:ext cx="1367790" cy="416559"/>
          </a:xfrm>
          <a:custGeom>
            <a:avLst/>
            <a:gdLst/>
            <a:ahLst/>
            <a:cxnLst/>
            <a:rect l="l" t="t" r="r" b="b"/>
            <a:pathLst>
              <a:path w="1367789" h="416560">
                <a:moveTo>
                  <a:pt x="0" y="0"/>
                </a:moveTo>
                <a:lnTo>
                  <a:pt x="0" y="416051"/>
                </a:lnTo>
                <a:lnTo>
                  <a:pt x="1367789" y="416051"/>
                </a:lnTo>
                <a:lnTo>
                  <a:pt x="136778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4697101" y="5244310"/>
            <a:ext cx="1016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290.749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1003301" y="4912078"/>
            <a:ext cx="1722634" cy="84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 marR="5080" indent="-37465">
              <a:lnSpc>
                <a:spcPct val="113700"/>
              </a:lnSpc>
            </a:pPr>
            <a:r>
              <a:rPr sz="2400" spc="-5" dirty="0">
                <a:latin typeface="Times New Roman"/>
                <a:cs typeface="Times New Roman"/>
              </a:rPr>
              <a:t>peopleTotal quotaSum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3931978" y="2760122"/>
            <a:ext cx="4838065" cy="3233420"/>
          </a:xfrm>
          <a:custGeom>
            <a:avLst/>
            <a:gdLst/>
            <a:ahLst/>
            <a:cxnLst/>
            <a:rect l="l" t="t" r="r" b="b"/>
            <a:pathLst>
              <a:path w="4838065" h="3233420">
                <a:moveTo>
                  <a:pt x="2748348" y="103346"/>
                </a:moveTo>
                <a:lnTo>
                  <a:pt x="2716604" y="131049"/>
                </a:lnTo>
                <a:lnTo>
                  <a:pt x="2689661" y="163349"/>
                </a:lnTo>
                <a:lnTo>
                  <a:pt x="2667089" y="199814"/>
                </a:lnTo>
                <a:lnTo>
                  <a:pt x="2648453" y="240012"/>
                </a:lnTo>
                <a:lnTo>
                  <a:pt x="2633322" y="283511"/>
                </a:lnTo>
                <a:lnTo>
                  <a:pt x="2621263" y="329879"/>
                </a:lnTo>
                <a:lnTo>
                  <a:pt x="2611843" y="378684"/>
                </a:lnTo>
                <a:lnTo>
                  <a:pt x="2604629" y="429494"/>
                </a:lnTo>
                <a:lnTo>
                  <a:pt x="2599189" y="481876"/>
                </a:lnTo>
                <a:lnTo>
                  <a:pt x="2595091" y="535400"/>
                </a:lnTo>
                <a:lnTo>
                  <a:pt x="2591901" y="589632"/>
                </a:lnTo>
                <a:lnTo>
                  <a:pt x="2589188" y="644140"/>
                </a:lnTo>
                <a:lnTo>
                  <a:pt x="2586518" y="698493"/>
                </a:lnTo>
                <a:lnTo>
                  <a:pt x="2583458" y="752259"/>
                </a:lnTo>
                <a:lnTo>
                  <a:pt x="2579577" y="805005"/>
                </a:lnTo>
                <a:lnTo>
                  <a:pt x="2574442" y="856299"/>
                </a:lnTo>
                <a:lnTo>
                  <a:pt x="2567619" y="905710"/>
                </a:lnTo>
                <a:lnTo>
                  <a:pt x="2558677" y="952805"/>
                </a:lnTo>
                <a:lnTo>
                  <a:pt x="2547182" y="997152"/>
                </a:lnTo>
                <a:lnTo>
                  <a:pt x="2532702" y="1038320"/>
                </a:lnTo>
                <a:lnTo>
                  <a:pt x="2516632" y="1077681"/>
                </a:lnTo>
                <a:lnTo>
                  <a:pt x="2500792" y="1116634"/>
                </a:lnTo>
                <a:lnTo>
                  <a:pt x="2485047" y="1155124"/>
                </a:lnTo>
                <a:lnTo>
                  <a:pt x="2469261" y="1193097"/>
                </a:lnTo>
                <a:lnTo>
                  <a:pt x="2453300" y="1230499"/>
                </a:lnTo>
                <a:lnTo>
                  <a:pt x="2437026" y="1267274"/>
                </a:lnTo>
                <a:lnTo>
                  <a:pt x="2420306" y="1303370"/>
                </a:lnTo>
                <a:lnTo>
                  <a:pt x="2403004" y="1338731"/>
                </a:lnTo>
                <a:lnTo>
                  <a:pt x="2384984" y="1373303"/>
                </a:lnTo>
                <a:lnTo>
                  <a:pt x="2366110" y="1407033"/>
                </a:lnTo>
                <a:lnTo>
                  <a:pt x="2346248" y="1439865"/>
                </a:lnTo>
                <a:lnTo>
                  <a:pt x="2325262" y="1471745"/>
                </a:lnTo>
                <a:lnTo>
                  <a:pt x="2279375" y="1532435"/>
                </a:lnTo>
                <a:lnTo>
                  <a:pt x="2254203" y="1561135"/>
                </a:lnTo>
                <a:lnTo>
                  <a:pt x="2227366" y="1588667"/>
                </a:lnTo>
                <a:lnTo>
                  <a:pt x="2198727" y="1614975"/>
                </a:lnTo>
                <a:lnTo>
                  <a:pt x="2168152" y="1640006"/>
                </a:lnTo>
                <a:lnTo>
                  <a:pt x="2135504" y="1663706"/>
                </a:lnTo>
                <a:lnTo>
                  <a:pt x="2100648" y="1686020"/>
                </a:lnTo>
                <a:lnTo>
                  <a:pt x="2062984" y="1706939"/>
                </a:lnTo>
                <a:lnTo>
                  <a:pt x="2022200" y="1726316"/>
                </a:lnTo>
                <a:lnTo>
                  <a:pt x="1978591" y="1744232"/>
                </a:lnTo>
                <a:lnTo>
                  <a:pt x="1932454" y="1760769"/>
                </a:lnTo>
                <a:lnTo>
                  <a:pt x="1884086" y="1776007"/>
                </a:lnTo>
                <a:lnTo>
                  <a:pt x="1833783" y="1790028"/>
                </a:lnTo>
                <a:lnTo>
                  <a:pt x="1781842" y="1802913"/>
                </a:lnTo>
                <a:lnTo>
                  <a:pt x="1728561" y="1814743"/>
                </a:lnTo>
                <a:lnTo>
                  <a:pt x="1674234" y="1825599"/>
                </a:lnTo>
                <a:lnTo>
                  <a:pt x="1619160" y="1835562"/>
                </a:lnTo>
                <a:lnTo>
                  <a:pt x="1563634" y="1844714"/>
                </a:lnTo>
                <a:lnTo>
                  <a:pt x="1507953" y="1853135"/>
                </a:lnTo>
                <a:lnTo>
                  <a:pt x="1452413" y="1860908"/>
                </a:lnTo>
                <a:lnTo>
                  <a:pt x="1397312" y="1868112"/>
                </a:lnTo>
                <a:lnTo>
                  <a:pt x="1342946" y="1874829"/>
                </a:lnTo>
                <a:lnTo>
                  <a:pt x="1289612" y="1881141"/>
                </a:lnTo>
                <a:lnTo>
                  <a:pt x="1237606" y="1887127"/>
                </a:lnTo>
                <a:lnTo>
                  <a:pt x="1187224" y="1892871"/>
                </a:lnTo>
                <a:lnTo>
                  <a:pt x="1138764" y="1898452"/>
                </a:lnTo>
                <a:lnTo>
                  <a:pt x="1092522" y="1903952"/>
                </a:lnTo>
                <a:lnTo>
                  <a:pt x="1047246" y="1907796"/>
                </a:lnTo>
                <a:lnTo>
                  <a:pt x="1001595" y="1908643"/>
                </a:lnTo>
                <a:lnTo>
                  <a:pt x="955730" y="1906925"/>
                </a:lnTo>
                <a:lnTo>
                  <a:pt x="909813" y="1903074"/>
                </a:lnTo>
                <a:lnTo>
                  <a:pt x="864006" y="1897522"/>
                </a:lnTo>
                <a:lnTo>
                  <a:pt x="818470" y="1890702"/>
                </a:lnTo>
                <a:lnTo>
                  <a:pt x="773367" y="1883045"/>
                </a:lnTo>
                <a:lnTo>
                  <a:pt x="728859" y="1874984"/>
                </a:lnTo>
                <a:lnTo>
                  <a:pt x="685108" y="1866949"/>
                </a:lnTo>
                <a:lnTo>
                  <a:pt x="642276" y="1859375"/>
                </a:lnTo>
                <a:lnTo>
                  <a:pt x="600523" y="1852692"/>
                </a:lnTo>
                <a:lnTo>
                  <a:pt x="560012" y="1847332"/>
                </a:lnTo>
                <a:lnTo>
                  <a:pt x="520905" y="1843728"/>
                </a:lnTo>
                <a:lnTo>
                  <a:pt x="447549" y="1843516"/>
                </a:lnTo>
                <a:lnTo>
                  <a:pt x="381748" y="1855510"/>
                </a:lnTo>
                <a:lnTo>
                  <a:pt x="324796" y="1883169"/>
                </a:lnTo>
                <a:lnTo>
                  <a:pt x="275397" y="1930238"/>
                </a:lnTo>
                <a:lnTo>
                  <a:pt x="248547" y="1962082"/>
                </a:lnTo>
                <a:lnTo>
                  <a:pt x="220166" y="1998919"/>
                </a:lnTo>
                <a:lnTo>
                  <a:pt x="190930" y="2040179"/>
                </a:lnTo>
                <a:lnTo>
                  <a:pt x="161513" y="2085296"/>
                </a:lnTo>
                <a:lnTo>
                  <a:pt x="132591" y="2133702"/>
                </a:lnTo>
                <a:lnTo>
                  <a:pt x="104837" y="2184829"/>
                </a:lnTo>
                <a:lnTo>
                  <a:pt x="78928" y="2238110"/>
                </a:lnTo>
                <a:lnTo>
                  <a:pt x="55538" y="2292978"/>
                </a:lnTo>
                <a:lnTo>
                  <a:pt x="35343" y="2348865"/>
                </a:lnTo>
                <a:lnTo>
                  <a:pt x="19016" y="2405203"/>
                </a:lnTo>
                <a:lnTo>
                  <a:pt x="7233" y="2461425"/>
                </a:lnTo>
                <a:lnTo>
                  <a:pt x="669" y="2516964"/>
                </a:lnTo>
                <a:lnTo>
                  <a:pt x="0" y="2571251"/>
                </a:lnTo>
                <a:lnTo>
                  <a:pt x="5898" y="2623720"/>
                </a:lnTo>
                <a:lnTo>
                  <a:pt x="19041" y="2673803"/>
                </a:lnTo>
                <a:lnTo>
                  <a:pt x="40103" y="2720933"/>
                </a:lnTo>
                <a:lnTo>
                  <a:pt x="69758" y="2764542"/>
                </a:lnTo>
                <a:lnTo>
                  <a:pt x="108681" y="2804062"/>
                </a:lnTo>
                <a:lnTo>
                  <a:pt x="157548" y="2838926"/>
                </a:lnTo>
                <a:lnTo>
                  <a:pt x="218085" y="2871671"/>
                </a:lnTo>
                <a:lnTo>
                  <a:pt x="290847" y="2904979"/>
                </a:lnTo>
                <a:lnTo>
                  <a:pt x="374755" y="2938497"/>
                </a:lnTo>
                <a:lnTo>
                  <a:pt x="468731" y="2971873"/>
                </a:lnTo>
                <a:lnTo>
                  <a:pt x="571695" y="3004756"/>
                </a:lnTo>
                <a:lnTo>
                  <a:pt x="682569" y="3036793"/>
                </a:lnTo>
                <a:lnTo>
                  <a:pt x="800274" y="3067632"/>
                </a:lnTo>
                <a:lnTo>
                  <a:pt x="923730" y="3096921"/>
                </a:lnTo>
                <a:lnTo>
                  <a:pt x="1051859" y="3124308"/>
                </a:lnTo>
                <a:lnTo>
                  <a:pt x="1183581" y="3149441"/>
                </a:lnTo>
                <a:lnTo>
                  <a:pt x="1317818" y="3171968"/>
                </a:lnTo>
                <a:lnTo>
                  <a:pt x="1453491" y="3191537"/>
                </a:lnTo>
                <a:lnTo>
                  <a:pt x="1589520" y="3207795"/>
                </a:lnTo>
                <a:lnTo>
                  <a:pt x="1724827" y="3220392"/>
                </a:lnTo>
                <a:lnTo>
                  <a:pt x="1858332" y="3228975"/>
                </a:lnTo>
                <a:lnTo>
                  <a:pt x="1988957" y="3233191"/>
                </a:lnTo>
                <a:lnTo>
                  <a:pt x="2115623" y="3232688"/>
                </a:lnTo>
                <a:lnTo>
                  <a:pt x="2237251" y="3227116"/>
                </a:lnTo>
                <a:lnTo>
                  <a:pt x="2352761" y="3216121"/>
                </a:lnTo>
                <a:lnTo>
                  <a:pt x="2461074" y="3199352"/>
                </a:lnTo>
                <a:lnTo>
                  <a:pt x="2565903" y="3176144"/>
                </a:lnTo>
                <a:lnTo>
                  <a:pt x="2671669" y="3146394"/>
                </a:lnTo>
                <a:lnTo>
                  <a:pt x="2778019" y="3110586"/>
                </a:lnTo>
                <a:lnTo>
                  <a:pt x="2884600" y="3069208"/>
                </a:lnTo>
                <a:lnTo>
                  <a:pt x="2991057" y="3022746"/>
                </a:lnTo>
                <a:lnTo>
                  <a:pt x="3097037" y="2971687"/>
                </a:lnTo>
                <a:lnTo>
                  <a:pt x="3202186" y="2916516"/>
                </a:lnTo>
                <a:lnTo>
                  <a:pt x="3306151" y="2857720"/>
                </a:lnTo>
                <a:lnTo>
                  <a:pt x="3408576" y="2795785"/>
                </a:lnTo>
                <a:lnTo>
                  <a:pt x="3509110" y="2731198"/>
                </a:lnTo>
                <a:lnTo>
                  <a:pt x="3607398" y="2664445"/>
                </a:lnTo>
                <a:lnTo>
                  <a:pt x="3703086" y="2596012"/>
                </a:lnTo>
                <a:lnTo>
                  <a:pt x="3795820" y="2526386"/>
                </a:lnTo>
                <a:lnTo>
                  <a:pt x="3885247" y="2456054"/>
                </a:lnTo>
                <a:lnTo>
                  <a:pt x="3971013" y="2385500"/>
                </a:lnTo>
                <a:lnTo>
                  <a:pt x="4052764" y="2315212"/>
                </a:lnTo>
                <a:lnTo>
                  <a:pt x="4130147" y="2245677"/>
                </a:lnTo>
                <a:lnTo>
                  <a:pt x="4202807" y="2177379"/>
                </a:lnTo>
                <a:lnTo>
                  <a:pt x="4270392" y="2110807"/>
                </a:lnTo>
                <a:lnTo>
                  <a:pt x="4332546" y="2046446"/>
                </a:lnTo>
                <a:lnTo>
                  <a:pt x="4389655" y="1981802"/>
                </a:lnTo>
                <a:lnTo>
                  <a:pt x="4442443" y="1914330"/>
                </a:lnTo>
                <a:lnTo>
                  <a:pt x="4491074" y="1844435"/>
                </a:lnTo>
                <a:lnTo>
                  <a:pt x="4535708" y="1772522"/>
                </a:lnTo>
                <a:lnTo>
                  <a:pt x="4576505" y="1698998"/>
                </a:lnTo>
                <a:lnTo>
                  <a:pt x="4613628" y="1624267"/>
                </a:lnTo>
                <a:lnTo>
                  <a:pt x="4647238" y="1548737"/>
                </a:lnTo>
                <a:lnTo>
                  <a:pt x="4677495" y="1472812"/>
                </a:lnTo>
                <a:lnTo>
                  <a:pt x="4704560" y="1396899"/>
                </a:lnTo>
                <a:lnTo>
                  <a:pt x="4728596" y="1321403"/>
                </a:lnTo>
                <a:lnTo>
                  <a:pt x="4749762" y="1246730"/>
                </a:lnTo>
                <a:lnTo>
                  <a:pt x="4768221" y="1173285"/>
                </a:lnTo>
                <a:lnTo>
                  <a:pt x="4784134" y="1101475"/>
                </a:lnTo>
                <a:lnTo>
                  <a:pt x="4797660" y="1031706"/>
                </a:lnTo>
                <a:lnTo>
                  <a:pt x="4808963" y="964382"/>
                </a:lnTo>
                <a:lnTo>
                  <a:pt x="4818202" y="899910"/>
                </a:lnTo>
                <a:lnTo>
                  <a:pt x="4825540" y="838696"/>
                </a:lnTo>
                <a:lnTo>
                  <a:pt x="4831137" y="781145"/>
                </a:lnTo>
                <a:lnTo>
                  <a:pt x="4835154" y="727663"/>
                </a:lnTo>
                <a:lnTo>
                  <a:pt x="4837752" y="678656"/>
                </a:lnTo>
                <a:lnTo>
                  <a:pt x="4837378" y="633584"/>
                </a:lnTo>
                <a:lnTo>
                  <a:pt x="4832815" y="591741"/>
                </a:lnTo>
                <a:lnTo>
                  <a:pt x="4824388" y="552937"/>
                </a:lnTo>
                <a:lnTo>
                  <a:pt x="4797247" y="483691"/>
                </a:lnTo>
                <a:lnTo>
                  <a:pt x="4758562" y="424331"/>
                </a:lnTo>
                <a:lnTo>
                  <a:pt x="4710939" y="373345"/>
                </a:lnTo>
                <a:lnTo>
                  <a:pt x="4656984" y="329220"/>
                </a:lnTo>
                <a:lnTo>
                  <a:pt x="4599303" y="290441"/>
                </a:lnTo>
                <a:lnTo>
                  <a:pt x="4540501" y="255496"/>
                </a:lnTo>
                <a:lnTo>
                  <a:pt x="4511494" y="238988"/>
                </a:lnTo>
                <a:lnTo>
                  <a:pt x="4483185" y="222871"/>
                </a:lnTo>
                <a:lnTo>
                  <a:pt x="4455899" y="206956"/>
                </a:lnTo>
                <a:lnTo>
                  <a:pt x="4429961" y="191053"/>
                </a:lnTo>
                <a:lnTo>
                  <a:pt x="4405698" y="174974"/>
                </a:lnTo>
                <a:lnTo>
                  <a:pt x="4382870" y="159358"/>
                </a:lnTo>
                <a:lnTo>
                  <a:pt x="4360897" y="144936"/>
                </a:lnTo>
                <a:lnTo>
                  <a:pt x="4318775" y="119470"/>
                </a:lnTo>
                <a:lnTo>
                  <a:pt x="4277851" y="98164"/>
                </a:lnTo>
                <a:lnTo>
                  <a:pt x="4236644" y="80608"/>
                </a:lnTo>
                <a:lnTo>
                  <a:pt x="4193672" y="66389"/>
                </a:lnTo>
                <a:lnTo>
                  <a:pt x="4147453" y="55096"/>
                </a:lnTo>
                <a:lnTo>
                  <a:pt x="4096508" y="46318"/>
                </a:lnTo>
                <a:lnTo>
                  <a:pt x="4039353" y="39643"/>
                </a:lnTo>
                <a:lnTo>
                  <a:pt x="3974508" y="34659"/>
                </a:lnTo>
                <a:lnTo>
                  <a:pt x="3900492" y="30956"/>
                </a:lnTo>
                <a:lnTo>
                  <a:pt x="3858179" y="28739"/>
                </a:lnTo>
                <a:lnTo>
                  <a:pt x="3810522" y="25679"/>
                </a:lnTo>
                <a:lnTo>
                  <a:pt x="3758143" y="22019"/>
                </a:lnTo>
                <a:lnTo>
                  <a:pt x="3701665" y="18002"/>
                </a:lnTo>
                <a:lnTo>
                  <a:pt x="3641710" y="13870"/>
                </a:lnTo>
                <a:lnTo>
                  <a:pt x="3578900" y="9867"/>
                </a:lnTo>
                <a:lnTo>
                  <a:pt x="3513858" y="6236"/>
                </a:lnTo>
                <a:lnTo>
                  <a:pt x="3447206" y="3219"/>
                </a:lnTo>
                <a:lnTo>
                  <a:pt x="3379566" y="1059"/>
                </a:lnTo>
                <a:lnTo>
                  <a:pt x="3311562" y="0"/>
                </a:lnTo>
                <a:lnTo>
                  <a:pt x="3243814" y="283"/>
                </a:lnTo>
                <a:lnTo>
                  <a:pt x="3176946" y="2152"/>
                </a:lnTo>
                <a:lnTo>
                  <a:pt x="3111580" y="5850"/>
                </a:lnTo>
                <a:lnTo>
                  <a:pt x="3048338" y="11620"/>
                </a:lnTo>
                <a:lnTo>
                  <a:pt x="2987843" y="19704"/>
                </a:lnTo>
                <a:lnTo>
                  <a:pt x="2930716" y="30346"/>
                </a:lnTo>
                <a:lnTo>
                  <a:pt x="2877581" y="43788"/>
                </a:lnTo>
                <a:lnTo>
                  <a:pt x="2829060" y="60274"/>
                </a:lnTo>
                <a:lnTo>
                  <a:pt x="2785775" y="80045"/>
                </a:lnTo>
                <a:lnTo>
                  <a:pt x="2748348" y="103346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4010287" y="2813689"/>
            <a:ext cx="2322195" cy="3573779"/>
          </a:xfrm>
          <a:custGeom>
            <a:avLst/>
            <a:gdLst/>
            <a:ahLst/>
            <a:cxnLst/>
            <a:rect l="l" t="t" r="r" b="b"/>
            <a:pathLst>
              <a:path w="2322195" h="3573779">
                <a:moveTo>
                  <a:pt x="438154" y="86355"/>
                </a:moveTo>
                <a:lnTo>
                  <a:pt x="392885" y="113557"/>
                </a:lnTo>
                <a:lnTo>
                  <a:pt x="350941" y="144498"/>
                </a:lnTo>
                <a:lnTo>
                  <a:pt x="312182" y="178961"/>
                </a:lnTo>
                <a:lnTo>
                  <a:pt x="276470" y="216731"/>
                </a:lnTo>
                <a:lnTo>
                  <a:pt x="243665" y="257591"/>
                </a:lnTo>
                <a:lnTo>
                  <a:pt x="213630" y="301326"/>
                </a:lnTo>
                <a:lnTo>
                  <a:pt x="186225" y="347720"/>
                </a:lnTo>
                <a:lnTo>
                  <a:pt x="161310" y="396556"/>
                </a:lnTo>
                <a:lnTo>
                  <a:pt x="138748" y="447619"/>
                </a:lnTo>
                <a:lnTo>
                  <a:pt x="118400" y="500693"/>
                </a:lnTo>
                <a:lnTo>
                  <a:pt x="100126" y="555561"/>
                </a:lnTo>
                <a:lnTo>
                  <a:pt x="83787" y="612007"/>
                </a:lnTo>
                <a:lnTo>
                  <a:pt x="69246" y="669816"/>
                </a:lnTo>
                <a:lnTo>
                  <a:pt x="56362" y="728772"/>
                </a:lnTo>
                <a:lnTo>
                  <a:pt x="44998" y="788657"/>
                </a:lnTo>
                <a:lnTo>
                  <a:pt x="35013" y="849258"/>
                </a:lnTo>
                <a:lnTo>
                  <a:pt x="26270" y="910356"/>
                </a:lnTo>
                <a:lnTo>
                  <a:pt x="18630" y="971737"/>
                </a:lnTo>
                <a:lnTo>
                  <a:pt x="11953" y="1033184"/>
                </a:lnTo>
                <a:lnTo>
                  <a:pt x="6100" y="1094481"/>
                </a:lnTo>
                <a:lnTo>
                  <a:pt x="1854" y="1157304"/>
                </a:lnTo>
                <a:lnTo>
                  <a:pt x="0" y="1223028"/>
                </a:lnTo>
                <a:lnTo>
                  <a:pt x="401" y="1291330"/>
                </a:lnTo>
                <a:lnTo>
                  <a:pt x="2924" y="1361889"/>
                </a:lnTo>
                <a:lnTo>
                  <a:pt x="7434" y="1434381"/>
                </a:lnTo>
                <a:lnTo>
                  <a:pt x="13795" y="1508485"/>
                </a:lnTo>
                <a:lnTo>
                  <a:pt x="21873" y="1583879"/>
                </a:lnTo>
                <a:lnTo>
                  <a:pt x="31533" y="1660239"/>
                </a:lnTo>
                <a:lnTo>
                  <a:pt x="42639" y="1737244"/>
                </a:lnTo>
                <a:lnTo>
                  <a:pt x="55059" y="1814571"/>
                </a:lnTo>
                <a:lnTo>
                  <a:pt x="68655" y="1891899"/>
                </a:lnTo>
                <a:lnTo>
                  <a:pt x="83294" y="1968904"/>
                </a:lnTo>
                <a:lnTo>
                  <a:pt x="98840" y="2045264"/>
                </a:lnTo>
                <a:lnTo>
                  <a:pt x="115159" y="2120658"/>
                </a:lnTo>
                <a:lnTo>
                  <a:pt x="132116" y="2194762"/>
                </a:lnTo>
                <a:lnTo>
                  <a:pt x="149576" y="2267254"/>
                </a:lnTo>
                <a:lnTo>
                  <a:pt x="167403" y="2337813"/>
                </a:lnTo>
                <a:lnTo>
                  <a:pt x="185464" y="2406115"/>
                </a:lnTo>
                <a:lnTo>
                  <a:pt x="203623" y="2471839"/>
                </a:lnTo>
                <a:lnTo>
                  <a:pt x="221746" y="2534661"/>
                </a:lnTo>
                <a:lnTo>
                  <a:pt x="240013" y="2596388"/>
                </a:lnTo>
                <a:lnTo>
                  <a:pt x="258523" y="2659031"/>
                </a:lnTo>
                <a:lnTo>
                  <a:pt x="277358" y="2722241"/>
                </a:lnTo>
                <a:lnTo>
                  <a:pt x="296599" y="2785664"/>
                </a:lnTo>
                <a:lnTo>
                  <a:pt x="316329" y="2848951"/>
                </a:lnTo>
                <a:lnTo>
                  <a:pt x="336631" y="2911749"/>
                </a:lnTo>
                <a:lnTo>
                  <a:pt x="357587" y="2973706"/>
                </a:lnTo>
                <a:lnTo>
                  <a:pt x="379279" y="3034472"/>
                </a:lnTo>
                <a:lnTo>
                  <a:pt x="401789" y="3093696"/>
                </a:lnTo>
                <a:lnTo>
                  <a:pt x="425200" y="3151024"/>
                </a:lnTo>
                <a:lnTo>
                  <a:pt x="449594" y="3206107"/>
                </a:lnTo>
                <a:lnTo>
                  <a:pt x="475053" y="3258592"/>
                </a:lnTo>
                <a:lnTo>
                  <a:pt x="501660" y="3308128"/>
                </a:lnTo>
                <a:lnTo>
                  <a:pt x="529497" y="3354364"/>
                </a:lnTo>
                <a:lnTo>
                  <a:pt x="558645" y="3396948"/>
                </a:lnTo>
                <a:lnTo>
                  <a:pt x="589189" y="3435528"/>
                </a:lnTo>
                <a:lnTo>
                  <a:pt x="621209" y="3469754"/>
                </a:lnTo>
                <a:lnTo>
                  <a:pt x="654788" y="3499273"/>
                </a:lnTo>
                <a:lnTo>
                  <a:pt x="690008" y="3523735"/>
                </a:lnTo>
                <a:lnTo>
                  <a:pt x="726952" y="3542787"/>
                </a:lnTo>
                <a:lnTo>
                  <a:pt x="766527" y="3556696"/>
                </a:lnTo>
                <a:lnTo>
                  <a:pt x="809351" y="3566294"/>
                </a:lnTo>
                <a:lnTo>
                  <a:pt x="855072" y="3571743"/>
                </a:lnTo>
                <a:lnTo>
                  <a:pt x="903340" y="3573200"/>
                </a:lnTo>
                <a:lnTo>
                  <a:pt x="953802" y="3570827"/>
                </a:lnTo>
                <a:lnTo>
                  <a:pt x="1006107" y="3564781"/>
                </a:lnTo>
                <a:lnTo>
                  <a:pt x="1059904" y="3555223"/>
                </a:lnTo>
                <a:lnTo>
                  <a:pt x="1114841" y="3542312"/>
                </a:lnTo>
                <a:lnTo>
                  <a:pt x="1170566" y="3526207"/>
                </a:lnTo>
                <a:lnTo>
                  <a:pt x="1226729" y="3507069"/>
                </a:lnTo>
                <a:lnTo>
                  <a:pt x="1282977" y="3485055"/>
                </a:lnTo>
                <a:lnTo>
                  <a:pt x="1338960" y="3460327"/>
                </a:lnTo>
                <a:lnTo>
                  <a:pt x="1394325" y="3433043"/>
                </a:lnTo>
                <a:lnTo>
                  <a:pt x="1448722" y="3403362"/>
                </a:lnTo>
                <a:lnTo>
                  <a:pt x="1501799" y="3371445"/>
                </a:lnTo>
                <a:lnTo>
                  <a:pt x="1553204" y="3337450"/>
                </a:lnTo>
                <a:lnTo>
                  <a:pt x="1602586" y="3301537"/>
                </a:lnTo>
                <a:lnTo>
                  <a:pt x="1649593" y="3263866"/>
                </a:lnTo>
                <a:lnTo>
                  <a:pt x="1693874" y="3224595"/>
                </a:lnTo>
                <a:lnTo>
                  <a:pt x="1735078" y="3183885"/>
                </a:lnTo>
                <a:lnTo>
                  <a:pt x="1774518" y="3140284"/>
                </a:lnTo>
                <a:lnTo>
                  <a:pt x="1813650" y="3092660"/>
                </a:lnTo>
                <a:lnTo>
                  <a:pt x="1852340" y="3041310"/>
                </a:lnTo>
                <a:lnTo>
                  <a:pt x="1890453" y="2986534"/>
                </a:lnTo>
                <a:lnTo>
                  <a:pt x="1927852" y="2928627"/>
                </a:lnTo>
                <a:lnTo>
                  <a:pt x="1964403" y="2867889"/>
                </a:lnTo>
                <a:lnTo>
                  <a:pt x="1999969" y="2804617"/>
                </a:lnTo>
                <a:lnTo>
                  <a:pt x="2034416" y="2739109"/>
                </a:lnTo>
                <a:lnTo>
                  <a:pt x="2067608" y="2671662"/>
                </a:lnTo>
                <a:lnTo>
                  <a:pt x="2099409" y="2602575"/>
                </a:lnTo>
                <a:lnTo>
                  <a:pt x="2129685" y="2532144"/>
                </a:lnTo>
                <a:lnTo>
                  <a:pt x="2158299" y="2460668"/>
                </a:lnTo>
                <a:lnTo>
                  <a:pt x="2185116" y="2388445"/>
                </a:lnTo>
                <a:lnTo>
                  <a:pt x="2210001" y="2315772"/>
                </a:lnTo>
                <a:lnTo>
                  <a:pt x="2232819" y="2242946"/>
                </a:lnTo>
                <a:lnTo>
                  <a:pt x="2253433" y="2170267"/>
                </a:lnTo>
                <a:lnTo>
                  <a:pt x="2271709" y="2098031"/>
                </a:lnTo>
                <a:lnTo>
                  <a:pt x="2287511" y="2026536"/>
                </a:lnTo>
                <a:lnTo>
                  <a:pt x="2300703" y="1956080"/>
                </a:lnTo>
                <a:lnTo>
                  <a:pt x="2311150" y="1886961"/>
                </a:lnTo>
                <a:lnTo>
                  <a:pt x="2318246" y="1816972"/>
                </a:lnTo>
                <a:lnTo>
                  <a:pt x="2321674" y="1744013"/>
                </a:lnTo>
                <a:lnTo>
                  <a:pt x="2321731" y="1668544"/>
                </a:lnTo>
                <a:lnTo>
                  <a:pt x="2318715" y="1591025"/>
                </a:lnTo>
                <a:lnTo>
                  <a:pt x="2312924" y="1511915"/>
                </a:lnTo>
                <a:lnTo>
                  <a:pt x="2304656" y="1431673"/>
                </a:lnTo>
                <a:lnTo>
                  <a:pt x="2294207" y="1350758"/>
                </a:lnTo>
                <a:lnTo>
                  <a:pt x="2281877" y="1269632"/>
                </a:lnTo>
                <a:lnTo>
                  <a:pt x="2267963" y="1188752"/>
                </a:lnTo>
                <a:lnTo>
                  <a:pt x="2252762" y="1108578"/>
                </a:lnTo>
                <a:lnTo>
                  <a:pt x="2236572" y="1029571"/>
                </a:lnTo>
                <a:lnTo>
                  <a:pt x="2219692" y="952189"/>
                </a:lnTo>
                <a:lnTo>
                  <a:pt x="2202418" y="876891"/>
                </a:lnTo>
                <a:lnTo>
                  <a:pt x="2185049" y="804138"/>
                </a:lnTo>
                <a:lnTo>
                  <a:pt x="2167882" y="734389"/>
                </a:lnTo>
                <a:lnTo>
                  <a:pt x="2151215" y="668103"/>
                </a:lnTo>
                <a:lnTo>
                  <a:pt x="2135346" y="605740"/>
                </a:lnTo>
                <a:lnTo>
                  <a:pt x="2120573" y="547759"/>
                </a:lnTo>
                <a:lnTo>
                  <a:pt x="2107193" y="494619"/>
                </a:lnTo>
                <a:lnTo>
                  <a:pt x="2095504" y="446781"/>
                </a:lnTo>
                <a:lnTo>
                  <a:pt x="2086209" y="403867"/>
                </a:lnTo>
                <a:lnTo>
                  <a:pt x="2079507" y="365030"/>
                </a:lnTo>
                <a:lnTo>
                  <a:pt x="2072047" y="298618"/>
                </a:lnTo>
                <a:lnTo>
                  <a:pt x="2069451" y="245602"/>
                </a:lnTo>
                <a:lnTo>
                  <a:pt x="2068829" y="223510"/>
                </a:lnTo>
                <a:lnTo>
                  <a:pt x="2068048" y="204039"/>
                </a:lnTo>
                <a:lnTo>
                  <a:pt x="2060150" y="158917"/>
                </a:lnTo>
                <a:lnTo>
                  <a:pt x="2034286" y="128635"/>
                </a:lnTo>
                <a:lnTo>
                  <a:pt x="1978065" y="106634"/>
                </a:lnTo>
                <a:lnTo>
                  <a:pt x="1917600" y="93328"/>
                </a:lnTo>
                <a:lnTo>
                  <a:pt x="1879096" y="86355"/>
                </a:lnTo>
                <a:lnTo>
                  <a:pt x="1833533" y="78760"/>
                </a:lnTo>
                <a:lnTo>
                  <a:pt x="1780155" y="70328"/>
                </a:lnTo>
                <a:lnTo>
                  <a:pt x="1719800" y="61333"/>
                </a:lnTo>
                <a:lnTo>
                  <a:pt x="1653306" y="52047"/>
                </a:lnTo>
                <a:lnTo>
                  <a:pt x="1581511" y="42743"/>
                </a:lnTo>
                <a:lnTo>
                  <a:pt x="1505253" y="33693"/>
                </a:lnTo>
                <a:lnTo>
                  <a:pt x="1425369" y="25170"/>
                </a:lnTo>
                <a:lnTo>
                  <a:pt x="1342697" y="17446"/>
                </a:lnTo>
                <a:lnTo>
                  <a:pt x="1258075" y="10795"/>
                </a:lnTo>
                <a:lnTo>
                  <a:pt x="1172341" y="5488"/>
                </a:lnTo>
                <a:lnTo>
                  <a:pt x="1086333" y="1799"/>
                </a:lnTo>
                <a:lnTo>
                  <a:pt x="1000888" y="0"/>
                </a:lnTo>
                <a:lnTo>
                  <a:pt x="916845" y="363"/>
                </a:lnTo>
                <a:lnTo>
                  <a:pt x="835040" y="3161"/>
                </a:lnTo>
                <a:lnTo>
                  <a:pt x="756313" y="8667"/>
                </a:lnTo>
                <a:lnTo>
                  <a:pt x="681500" y="17154"/>
                </a:lnTo>
                <a:lnTo>
                  <a:pt x="611440" y="28893"/>
                </a:lnTo>
                <a:lnTo>
                  <a:pt x="546971" y="44158"/>
                </a:lnTo>
                <a:lnTo>
                  <a:pt x="488929" y="63221"/>
                </a:lnTo>
                <a:lnTo>
                  <a:pt x="438154" y="86355"/>
                </a:lnTo>
                <a:close/>
              </a:path>
            </a:pathLst>
          </a:custGeom>
          <a:ln w="5715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4"/>
          <p:cNvGraphicFramePr>
            <a:graphicFrameLocks noGrp="1"/>
          </p:cNvGraphicFramePr>
          <p:nvPr/>
        </p:nvGraphicFramePr>
        <p:xfrm>
          <a:off x="2484196" y="2936811"/>
          <a:ext cx="1368552" cy="1263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052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Jimmy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290"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185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33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object 7"/>
          <p:cNvGraphicFramePr>
            <a:graphicFrameLocks noGrp="1"/>
          </p:cNvGraphicFramePr>
          <p:nvPr/>
        </p:nvGraphicFramePr>
        <p:xfrm>
          <a:off x="4507306" y="2936811"/>
          <a:ext cx="1367789" cy="126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053"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Bill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FF3300"/>
                      </a:solidFill>
                      <a:prstDash val="solid"/>
                    </a:lnL>
                    <a:lnR w="28574">
                      <a:solidFill>
                        <a:srgbClr val="FF3300"/>
                      </a:solidFill>
                      <a:prstDash val="solid"/>
                    </a:lnR>
                    <a:lnT w="28574">
                      <a:solidFill>
                        <a:srgbClr val="FF3300"/>
                      </a:solidFill>
                      <a:prstDash val="solid"/>
                    </a:lnT>
                    <a:lnB w="28574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290"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178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4">
                      <a:solidFill>
                        <a:srgbClr val="FF33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" name="object 8"/>
          <p:cNvGraphicFramePr>
            <a:graphicFrameLocks noGrp="1"/>
          </p:cNvGraphicFramePr>
          <p:nvPr/>
        </p:nvGraphicFramePr>
        <p:xfrm>
          <a:off x="6810832" y="2936811"/>
          <a:ext cx="1367790" cy="126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053"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Geoge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290"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165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33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167001" y="1147300"/>
            <a:ext cx="4827399" cy="120032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CMan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Jimmy("Jimmy", 185, 90), </a:t>
            </a:r>
          </a:p>
          <a:p>
            <a:pPr marL="12700"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Bill("Bill", 178, 65), </a:t>
            </a:r>
          </a:p>
          <a:p>
            <a:pPr marL="12700">
              <a:lnSpc>
                <a:spcPct val="10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George("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Geroge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", 165, 67);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静态成员的基本概念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626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在类成员前加关键字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static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，则该成员成为静态成员。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492900" y="4457701"/>
            <a:ext cx="6035999" cy="11937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a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		         </a:t>
            </a:r>
            <a:r>
              <a:rPr lang="pt-BR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静态数据成员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void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func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x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);   //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静态成员函数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2196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静态成员是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属于整个类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的，而不是属于该类的特定的对象的。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312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静态成员，包括了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0" grpId="0"/>
      <p:bldP spid="1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77900" y="10842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静态数据成员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54301" y="1833100"/>
            <a:ext cx="3887599" cy="341632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Cylinder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double radius;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double height;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//height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定义为静态成员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public:			   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volume();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 c1,c2;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492750" y="2138363"/>
            <a:ext cx="3397250" cy="2944812"/>
            <a:chOff x="5492750" y="2138363"/>
            <a:chExt cx="3397250" cy="2944812"/>
          </a:xfrm>
        </p:grpSpPr>
        <p:sp>
          <p:nvSpPr>
            <p:cNvPr id="49" name="矩形 48"/>
            <p:cNvSpPr/>
            <p:nvPr/>
          </p:nvSpPr>
          <p:spPr>
            <a:xfrm>
              <a:off x="5740401" y="4725988"/>
              <a:ext cx="3111500" cy="357187"/>
            </a:xfrm>
            <a:prstGeom prst="rect">
              <a:avLst/>
            </a:prstGeom>
            <a:solidFill>
              <a:srgbClr val="00FFFF"/>
            </a:solidFill>
            <a:ln w="25400" cap="flat" cmpd="sng" algn="ctr">
              <a:solidFill>
                <a:srgbClr val="FF33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rPr>
                <a:t>height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C3A1C"/>
                </a:solidFill>
                <a:effectLst/>
                <a:uLnTx/>
                <a:uFillTx/>
                <a:latin typeface="Arial"/>
                <a:ea typeface="隶书"/>
                <a:cs typeface="+mn-cs"/>
              </a:endParaRPr>
            </a:p>
          </p:txBody>
        </p:sp>
        <p:grpSp>
          <p:nvGrpSpPr>
            <p:cNvPr id="50" name="组合 13"/>
            <p:cNvGrpSpPr>
              <a:grpSpLocks/>
            </p:cNvGrpSpPr>
            <p:nvPr/>
          </p:nvGrpSpPr>
          <p:grpSpPr bwMode="auto">
            <a:xfrm>
              <a:off x="5492750" y="2138363"/>
              <a:ext cx="1571625" cy="2286000"/>
              <a:chOff x="1500166" y="3786190"/>
              <a:chExt cx="2143140" cy="2643206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1500166" y="3786190"/>
                <a:ext cx="2143140" cy="264320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643042" y="3999115"/>
                <a:ext cx="1857388" cy="2287107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1643042" y="4643396"/>
                <a:ext cx="1857388" cy="1836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/>
                </a:solidFill>
                <a:prstDash val="solid"/>
              </a:ln>
              <a:effectLst/>
            </p:spPr>
          </p:cxnSp>
          <p:sp>
            <p:nvSpPr>
              <p:cNvPr id="62" name="TextBox 8"/>
              <p:cNvSpPr txBox="1">
                <a:spLocks noChangeArrowheads="1"/>
              </p:cNvSpPr>
              <p:nvPr/>
            </p:nvSpPr>
            <p:spPr bwMode="auto">
              <a:xfrm>
                <a:off x="2071670" y="4143380"/>
                <a:ext cx="584080" cy="42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c1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1643042" y="5643776"/>
                <a:ext cx="18573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64" name="TextBox 11"/>
              <p:cNvSpPr txBox="1">
                <a:spLocks noChangeArrowheads="1"/>
              </p:cNvSpPr>
              <p:nvPr/>
            </p:nvSpPr>
            <p:spPr bwMode="auto">
              <a:xfrm>
                <a:off x="1939619" y="4828391"/>
                <a:ext cx="1108703" cy="747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radius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 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TextBox 12"/>
              <p:cNvSpPr txBox="1">
                <a:spLocks noChangeArrowheads="1"/>
              </p:cNvSpPr>
              <p:nvPr/>
            </p:nvSpPr>
            <p:spPr bwMode="auto">
              <a:xfrm>
                <a:off x="2285984" y="5786454"/>
                <a:ext cx="64633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……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组合 14"/>
            <p:cNvGrpSpPr>
              <a:grpSpLocks/>
            </p:cNvGrpSpPr>
            <p:nvPr/>
          </p:nvGrpSpPr>
          <p:grpSpPr bwMode="auto">
            <a:xfrm>
              <a:off x="7318375" y="2151063"/>
              <a:ext cx="1571625" cy="2286000"/>
              <a:chOff x="1500166" y="3786190"/>
              <a:chExt cx="2143140" cy="2643206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1500166" y="3786190"/>
                <a:ext cx="2143140" cy="264320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1643042" y="3999115"/>
                <a:ext cx="1857388" cy="2287107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1643042" y="4643396"/>
                <a:ext cx="1857388" cy="1836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/>
                </a:solidFill>
                <a:prstDash val="solid"/>
              </a:ln>
              <a:effectLst/>
            </p:spPr>
          </p:cxnSp>
          <p:sp>
            <p:nvSpPr>
              <p:cNvPr id="55" name="TextBox 18"/>
              <p:cNvSpPr txBox="1">
                <a:spLocks noChangeArrowheads="1"/>
              </p:cNvSpPr>
              <p:nvPr/>
            </p:nvSpPr>
            <p:spPr bwMode="auto">
              <a:xfrm>
                <a:off x="2296808" y="4143380"/>
                <a:ext cx="584080" cy="42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c2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1643042" y="5643776"/>
                <a:ext cx="185738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2073835" y="4843076"/>
                <a:ext cx="1108690" cy="724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radius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TextBox 21"/>
              <p:cNvSpPr txBox="1">
                <a:spLocks noChangeArrowheads="1"/>
              </p:cNvSpPr>
              <p:nvPr/>
            </p:nvSpPr>
            <p:spPr bwMode="auto">
              <a:xfrm>
                <a:off x="2285984" y="5786454"/>
                <a:ext cx="64633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……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160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只要在类中定义了静态数据成员，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即使不定义对象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也为静态数据成员分配空间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96700" y="36000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静态数据成员的初始化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22680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静态数据成员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在程序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编译时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分配空间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到程序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结束时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才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释放空间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3420000"/>
            <a:ext cx="7687200" cy="141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静态数据成员的初始化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只能在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类体外进行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，若不初始化，系统会默认赋值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（比如数值型数据默认为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）。</a:t>
            </a: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573217" y="4949182"/>
            <a:ext cx="5858200" cy="11175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 类名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::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静态数据成员名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值；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Cylinder::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height=10;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16000"/>
            <a:ext cx="7400679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类外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时，既可以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通过类名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，也可以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通过对象名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4216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静态数据成员解决了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同类对象之间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数据共享问题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776532" y="2239265"/>
            <a:ext cx="2978348" cy="9143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::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静态成员名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对象名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静态成员名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5264066" y="461920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79500" y="1068600"/>
            <a:ext cx="75073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类和对象的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：类代表了某一批对象的共性和特征。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类是对象的抽象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对象是类的具体实例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自选图形 79"/>
          <p:cNvSpPr>
            <a:spLocks noChangeAspect="1" noChangeArrowheads="1" noTextEdit="1"/>
          </p:cNvSpPr>
          <p:nvPr/>
        </p:nvSpPr>
        <p:spPr bwMode="auto">
          <a:xfrm>
            <a:off x="2303463" y="2465388"/>
            <a:ext cx="4465637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ans" altLang="en-US"/>
          </a:p>
        </p:txBody>
      </p:sp>
      <p:sp>
        <p:nvSpPr>
          <p:cNvPr id="8" name="矩形 81"/>
          <p:cNvSpPr>
            <a:spLocks noChangeArrowheads="1"/>
          </p:cNvSpPr>
          <p:nvPr/>
        </p:nvSpPr>
        <p:spPr bwMode="auto">
          <a:xfrm>
            <a:off x="6835775" y="664527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400">
                <a:solidFill>
                  <a:srgbClr val="000000"/>
                </a:solidFill>
                <a:latin typeface="Times New Roman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grpSp>
        <p:nvGrpSpPr>
          <p:cNvPr id="9" name="组合 84"/>
          <p:cNvGrpSpPr>
            <a:grpSpLocks/>
          </p:cNvGrpSpPr>
          <p:nvPr/>
        </p:nvGrpSpPr>
        <p:grpSpPr bwMode="auto">
          <a:xfrm>
            <a:off x="2727325" y="5081588"/>
            <a:ext cx="1620838" cy="1598612"/>
            <a:chOff x="3214" y="2901"/>
            <a:chExt cx="1021" cy="1007"/>
          </a:xfrm>
        </p:grpSpPr>
        <p:sp>
          <p:nvSpPr>
            <p:cNvPr id="10" name="椭圆 82"/>
            <p:cNvSpPr>
              <a:spLocks noChangeArrowheads="1"/>
            </p:cNvSpPr>
            <p:nvPr/>
          </p:nvSpPr>
          <p:spPr bwMode="auto">
            <a:xfrm>
              <a:off x="3214" y="2901"/>
              <a:ext cx="1021" cy="1007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2800">
                  <a:solidFill>
                    <a:schemeClr val="bg2"/>
                  </a:solidFill>
                  <a:latin typeface="Arial" charset="0"/>
                  <a:ea typeface="隶书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Char char="–"/>
                <a:defRPr sz="2400">
                  <a:solidFill>
                    <a:schemeClr val="bg2"/>
                  </a:solidFill>
                  <a:latin typeface="Arial" charset="0"/>
                  <a:ea typeface="隶书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  <a:ea typeface="隶书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Char char="–"/>
                <a:defRPr>
                  <a:solidFill>
                    <a:schemeClr val="bg2"/>
                  </a:solidFill>
                  <a:latin typeface="Arial" charset="0"/>
                  <a:ea typeface="隶书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Hans" altLang="en-US" sz="1800">
                <a:solidFill>
                  <a:schemeClr val="tx1"/>
                </a:solidFill>
                <a:ea typeface="宋体" charset="0"/>
              </a:endParaRPr>
            </a:p>
          </p:txBody>
        </p:sp>
        <p:sp>
          <p:nvSpPr>
            <p:cNvPr id="11" name="椭圆 83"/>
            <p:cNvSpPr>
              <a:spLocks noChangeArrowheads="1"/>
            </p:cNvSpPr>
            <p:nvPr/>
          </p:nvSpPr>
          <p:spPr bwMode="auto">
            <a:xfrm>
              <a:off x="3214" y="2901"/>
              <a:ext cx="1021" cy="1007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2800">
                  <a:solidFill>
                    <a:schemeClr val="bg2"/>
                  </a:solidFill>
                  <a:latin typeface="Arial" charset="0"/>
                  <a:ea typeface="隶书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Char char="–"/>
                <a:defRPr sz="2400">
                  <a:solidFill>
                    <a:schemeClr val="bg2"/>
                  </a:solidFill>
                  <a:latin typeface="Arial" charset="0"/>
                  <a:ea typeface="隶书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  <a:ea typeface="隶书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Char char="–"/>
                <a:defRPr>
                  <a:solidFill>
                    <a:schemeClr val="bg2"/>
                  </a:solidFill>
                  <a:latin typeface="Arial" charset="0"/>
                  <a:ea typeface="隶书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Hans" altLang="en-US" sz="1800">
                <a:solidFill>
                  <a:schemeClr val="tx1"/>
                </a:solidFill>
                <a:ea typeface="宋体" charset="0"/>
              </a:endParaRPr>
            </a:p>
          </p:txBody>
        </p:sp>
      </p:grpSp>
      <p:sp>
        <p:nvSpPr>
          <p:cNvPr id="14" name="矩形 85"/>
          <p:cNvSpPr>
            <a:spLocks noChangeArrowheads="1"/>
          </p:cNvSpPr>
          <p:nvPr/>
        </p:nvSpPr>
        <p:spPr bwMode="auto">
          <a:xfrm>
            <a:off x="2917825" y="52181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Hans" altLang="en-US" sz="1600" dirty="0">
                <a:solidFill>
                  <a:srgbClr val="000000"/>
                </a:solidFill>
                <a:latin typeface="宋体" charset="0"/>
                <a:ea typeface="宋体" charset="0"/>
              </a:rPr>
              <a:t>张三</a:t>
            </a:r>
            <a:endParaRPr lang="zh-Hans" altLang="en-US" sz="1600" dirty="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" name="矩形 86"/>
          <p:cNvSpPr>
            <a:spLocks noChangeArrowheads="1"/>
          </p:cNvSpPr>
          <p:nvPr/>
        </p:nvSpPr>
        <p:spPr bwMode="auto">
          <a:xfrm>
            <a:off x="3365500" y="53689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999999"/>
                </a:solidFill>
                <a:latin typeface="宋体" charset="0"/>
                <a:ea typeface="宋体" charset="0"/>
              </a:rPr>
              <a:t>,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16" name="矩形 87"/>
          <p:cNvSpPr>
            <a:spLocks noChangeArrowheads="1"/>
          </p:cNvSpPr>
          <p:nvPr/>
        </p:nvSpPr>
        <p:spPr bwMode="auto">
          <a:xfrm>
            <a:off x="3349625" y="5218113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 dirty="0">
                <a:solidFill>
                  <a:srgbClr val="000000"/>
                </a:solidFill>
                <a:latin typeface="宋体" charset="0"/>
                <a:ea typeface="宋体" charset="0"/>
              </a:rPr>
              <a:t>2000121</a:t>
            </a:r>
            <a:endParaRPr lang="en-US" altLang="zh-Hans" sz="1600" dirty="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7" name="矩形 88"/>
          <p:cNvSpPr>
            <a:spLocks noChangeArrowheads="1"/>
          </p:cNvSpPr>
          <p:nvPr/>
        </p:nvSpPr>
        <p:spPr bwMode="auto">
          <a:xfrm>
            <a:off x="3984625" y="53689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999999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20" name="矩形 89"/>
          <p:cNvSpPr>
            <a:spLocks noChangeArrowheads="1"/>
          </p:cNvSpPr>
          <p:nvPr/>
        </p:nvSpPr>
        <p:spPr bwMode="auto">
          <a:xfrm>
            <a:off x="2989263" y="5434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Hans" altLang="en-US" sz="1600">
                <a:solidFill>
                  <a:srgbClr val="000000"/>
                </a:solidFill>
                <a:latin typeface="宋体" charset="0"/>
                <a:ea typeface="宋体" charset="0"/>
              </a:rPr>
              <a:t>￥</a:t>
            </a:r>
            <a:endParaRPr lang="zh-Hans" altLang="en-U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1" name="矩形 90"/>
          <p:cNvSpPr>
            <a:spLocks noChangeArrowheads="1"/>
          </p:cNvSpPr>
          <p:nvPr/>
        </p:nvSpPr>
        <p:spPr bwMode="auto">
          <a:xfrm>
            <a:off x="3143250" y="54340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4800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2" name="矩形 91"/>
          <p:cNvSpPr>
            <a:spLocks noChangeArrowheads="1"/>
          </p:cNvSpPr>
          <p:nvPr/>
        </p:nvSpPr>
        <p:spPr bwMode="auto">
          <a:xfrm>
            <a:off x="3454400" y="54340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999999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23" name="矩形 92"/>
          <p:cNvSpPr>
            <a:spLocks noChangeArrowheads="1"/>
          </p:cNvSpPr>
          <p:nvPr/>
        </p:nvSpPr>
        <p:spPr bwMode="auto">
          <a:xfrm>
            <a:off x="3067050" y="56038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23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4" name="矩形 93"/>
          <p:cNvSpPr>
            <a:spLocks noChangeArrowheads="1"/>
          </p:cNvSpPr>
          <p:nvPr/>
        </p:nvSpPr>
        <p:spPr bwMode="auto">
          <a:xfrm>
            <a:off x="3292475" y="57118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999999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25" name="矩形 95"/>
          <p:cNvSpPr>
            <a:spLocks noChangeArrowheads="1"/>
          </p:cNvSpPr>
          <p:nvPr/>
        </p:nvSpPr>
        <p:spPr bwMode="auto">
          <a:xfrm>
            <a:off x="3057525" y="579437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payFee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6" name="矩形 96"/>
          <p:cNvSpPr>
            <a:spLocks noChangeArrowheads="1"/>
          </p:cNvSpPr>
          <p:nvPr/>
        </p:nvSpPr>
        <p:spPr bwMode="auto">
          <a:xfrm>
            <a:off x="3908425" y="60547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27" name="矩形 97"/>
          <p:cNvSpPr>
            <a:spLocks noChangeArrowheads="1"/>
          </p:cNvSpPr>
          <p:nvPr/>
        </p:nvSpPr>
        <p:spPr bwMode="auto">
          <a:xfrm>
            <a:off x="3057525" y="6081713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attendCourse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28" name="矩形 98"/>
          <p:cNvSpPr>
            <a:spLocks noChangeArrowheads="1"/>
          </p:cNvSpPr>
          <p:nvPr/>
        </p:nvSpPr>
        <p:spPr bwMode="auto">
          <a:xfrm>
            <a:off x="3984625" y="62230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29" name="矩形 99"/>
          <p:cNvSpPr>
            <a:spLocks noChangeArrowheads="1"/>
          </p:cNvSpPr>
          <p:nvPr/>
        </p:nvSpPr>
        <p:spPr bwMode="auto">
          <a:xfrm>
            <a:off x="4102100" y="2506663"/>
            <a:ext cx="11430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Hans" altLang="en-U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30" name="矩形 100"/>
          <p:cNvSpPr>
            <a:spLocks noChangeArrowheads="1"/>
          </p:cNvSpPr>
          <p:nvPr/>
        </p:nvSpPr>
        <p:spPr bwMode="auto">
          <a:xfrm>
            <a:off x="3852863" y="25527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Hans" altLang="en-US" sz="2000">
                <a:solidFill>
                  <a:srgbClr val="000000"/>
                </a:solidFill>
                <a:latin typeface="宋体" charset="0"/>
                <a:ea typeface="宋体" charset="0"/>
              </a:rPr>
              <a:t>类</a:t>
            </a:r>
            <a:r>
              <a:rPr lang="en-US" altLang="zh-Hans" sz="2000">
                <a:solidFill>
                  <a:srgbClr val="000000"/>
                </a:solidFill>
                <a:latin typeface="宋体" charset="0"/>
                <a:ea typeface="宋体" charset="0"/>
              </a:rPr>
              <a:t>CStudent</a:t>
            </a:r>
            <a:endParaRPr lang="en-US" altLang="zh-Hans" sz="20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31" name="矩形 103"/>
          <p:cNvSpPr>
            <a:spLocks noChangeArrowheads="1"/>
          </p:cNvSpPr>
          <p:nvPr/>
        </p:nvSpPr>
        <p:spPr bwMode="auto">
          <a:xfrm>
            <a:off x="5119688" y="2603500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400">
                <a:solidFill>
                  <a:srgbClr val="000000"/>
                </a:solidFill>
                <a:latin typeface="Times New Roman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grpSp>
        <p:nvGrpSpPr>
          <p:cNvPr id="32" name="组合 106"/>
          <p:cNvGrpSpPr>
            <a:grpSpLocks/>
          </p:cNvGrpSpPr>
          <p:nvPr/>
        </p:nvGrpSpPr>
        <p:grpSpPr bwMode="auto">
          <a:xfrm>
            <a:off x="3843338" y="2906713"/>
            <a:ext cx="1541462" cy="1731962"/>
            <a:chOff x="3917" y="1531"/>
            <a:chExt cx="971" cy="1091"/>
          </a:xfrm>
        </p:grpSpPr>
        <p:sp>
          <p:nvSpPr>
            <p:cNvPr id="33" name="任意多边形 104"/>
            <p:cNvSpPr>
              <a:spLocks/>
            </p:cNvSpPr>
            <p:nvPr/>
          </p:nvSpPr>
          <p:spPr bwMode="auto">
            <a:xfrm>
              <a:off x="3917" y="1531"/>
              <a:ext cx="971" cy="1091"/>
            </a:xfrm>
            <a:custGeom>
              <a:avLst/>
              <a:gdLst>
                <a:gd name="T0" fmla="*/ 0 w 12000"/>
                <a:gd name="T1" fmla="*/ 0 h 13500"/>
                <a:gd name="T2" fmla="*/ 0 w 12000"/>
                <a:gd name="T3" fmla="*/ 0 h 13500"/>
                <a:gd name="T4" fmla="*/ 0 w 12000"/>
                <a:gd name="T5" fmla="*/ 0 h 13500"/>
                <a:gd name="T6" fmla="*/ 0 w 12000"/>
                <a:gd name="T7" fmla="*/ 0 h 13500"/>
                <a:gd name="T8" fmla="*/ 0 w 12000"/>
                <a:gd name="T9" fmla="*/ 0 h 13500"/>
                <a:gd name="T10" fmla="*/ 0 w 12000"/>
                <a:gd name="T11" fmla="*/ 0 h 13500"/>
                <a:gd name="T12" fmla="*/ 0 w 12000"/>
                <a:gd name="T13" fmla="*/ 0 h 13500"/>
                <a:gd name="T14" fmla="*/ 0 w 12000"/>
                <a:gd name="T15" fmla="*/ 0 h 13500"/>
                <a:gd name="T16" fmla="*/ 0 w 12000"/>
                <a:gd name="T17" fmla="*/ 0 h 135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00"/>
                <a:gd name="T28" fmla="*/ 0 h 13500"/>
                <a:gd name="T29" fmla="*/ 12000 w 12000"/>
                <a:gd name="T30" fmla="*/ 13500 h 135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00" h="13500">
                  <a:moveTo>
                    <a:pt x="2000" y="0"/>
                  </a:moveTo>
                  <a:cubicBezTo>
                    <a:pt x="896" y="0"/>
                    <a:pt x="0" y="895"/>
                    <a:pt x="0" y="2000"/>
                  </a:cubicBezTo>
                  <a:lnTo>
                    <a:pt x="0" y="11500"/>
                  </a:lnTo>
                  <a:cubicBezTo>
                    <a:pt x="0" y="12604"/>
                    <a:pt x="896" y="13500"/>
                    <a:pt x="2000" y="13500"/>
                  </a:cubicBezTo>
                  <a:lnTo>
                    <a:pt x="10000" y="13500"/>
                  </a:lnTo>
                  <a:cubicBezTo>
                    <a:pt x="11105" y="13500"/>
                    <a:pt x="12000" y="12604"/>
                    <a:pt x="12000" y="11500"/>
                  </a:cubicBezTo>
                  <a:lnTo>
                    <a:pt x="12000" y="2000"/>
                  </a:lnTo>
                  <a:cubicBezTo>
                    <a:pt x="12000" y="895"/>
                    <a:pt x="11105" y="0"/>
                    <a:pt x="10000" y="0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Hans" altLang="en-US"/>
            </a:p>
          </p:txBody>
        </p:sp>
        <p:sp>
          <p:nvSpPr>
            <p:cNvPr id="34" name="任意多边形 105"/>
            <p:cNvSpPr>
              <a:spLocks/>
            </p:cNvSpPr>
            <p:nvPr/>
          </p:nvSpPr>
          <p:spPr bwMode="auto">
            <a:xfrm>
              <a:off x="3917" y="1531"/>
              <a:ext cx="971" cy="1091"/>
            </a:xfrm>
            <a:custGeom>
              <a:avLst/>
              <a:gdLst>
                <a:gd name="T0" fmla="*/ 0 w 12000"/>
                <a:gd name="T1" fmla="*/ 0 h 13500"/>
                <a:gd name="T2" fmla="*/ 0 w 12000"/>
                <a:gd name="T3" fmla="*/ 0 h 13500"/>
                <a:gd name="T4" fmla="*/ 0 w 12000"/>
                <a:gd name="T5" fmla="*/ 0 h 13500"/>
                <a:gd name="T6" fmla="*/ 0 w 12000"/>
                <a:gd name="T7" fmla="*/ 0 h 13500"/>
                <a:gd name="T8" fmla="*/ 0 w 12000"/>
                <a:gd name="T9" fmla="*/ 0 h 13500"/>
                <a:gd name="T10" fmla="*/ 0 w 12000"/>
                <a:gd name="T11" fmla="*/ 0 h 13500"/>
                <a:gd name="T12" fmla="*/ 0 w 12000"/>
                <a:gd name="T13" fmla="*/ 0 h 13500"/>
                <a:gd name="T14" fmla="*/ 0 w 12000"/>
                <a:gd name="T15" fmla="*/ 0 h 13500"/>
                <a:gd name="T16" fmla="*/ 0 w 12000"/>
                <a:gd name="T17" fmla="*/ 0 h 135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000"/>
                <a:gd name="T28" fmla="*/ 0 h 13500"/>
                <a:gd name="T29" fmla="*/ 12000 w 12000"/>
                <a:gd name="T30" fmla="*/ 13500 h 135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000" h="13500">
                  <a:moveTo>
                    <a:pt x="2000" y="0"/>
                  </a:moveTo>
                  <a:cubicBezTo>
                    <a:pt x="896" y="0"/>
                    <a:pt x="0" y="895"/>
                    <a:pt x="0" y="2000"/>
                  </a:cubicBezTo>
                  <a:lnTo>
                    <a:pt x="0" y="11500"/>
                  </a:lnTo>
                  <a:cubicBezTo>
                    <a:pt x="0" y="12604"/>
                    <a:pt x="896" y="13500"/>
                    <a:pt x="2000" y="13500"/>
                  </a:cubicBezTo>
                  <a:lnTo>
                    <a:pt x="10000" y="13500"/>
                  </a:lnTo>
                  <a:cubicBezTo>
                    <a:pt x="11105" y="13500"/>
                    <a:pt x="12000" y="12604"/>
                    <a:pt x="12000" y="11500"/>
                  </a:cubicBezTo>
                  <a:lnTo>
                    <a:pt x="12000" y="2000"/>
                  </a:lnTo>
                  <a:cubicBezTo>
                    <a:pt x="12000" y="895"/>
                    <a:pt x="11105" y="0"/>
                    <a:pt x="10000" y="0"/>
                  </a:cubicBezTo>
                  <a:lnTo>
                    <a:pt x="20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ans" altLang="en-US"/>
            </a:p>
          </p:txBody>
        </p:sp>
      </p:grpSp>
      <p:sp>
        <p:nvSpPr>
          <p:cNvPr id="35" name="矩形 107"/>
          <p:cNvSpPr>
            <a:spLocks noChangeArrowheads="1"/>
          </p:cNvSpPr>
          <p:nvPr/>
        </p:nvSpPr>
        <p:spPr bwMode="auto">
          <a:xfrm>
            <a:off x="4038600" y="2913063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 b="1" i="1">
                <a:solidFill>
                  <a:srgbClr val="000000"/>
                </a:solidFill>
                <a:latin typeface="宋体" charset="0"/>
                <a:ea typeface="宋体" charset="0"/>
              </a:rPr>
              <a:t>private:</a:t>
            </a:r>
            <a:endParaRPr lang="en-US" altLang="zh-Hans" sz="16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36" name="矩形 108"/>
          <p:cNvSpPr>
            <a:spLocks noChangeArrowheads="1"/>
          </p:cNvSpPr>
          <p:nvPr/>
        </p:nvSpPr>
        <p:spPr bwMode="auto">
          <a:xfrm>
            <a:off x="4660900" y="310038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 b="1" i="1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37" name="矩形 109"/>
          <p:cNvSpPr>
            <a:spLocks noChangeArrowheads="1"/>
          </p:cNvSpPr>
          <p:nvPr/>
        </p:nvSpPr>
        <p:spPr bwMode="auto">
          <a:xfrm>
            <a:off x="4038600" y="33178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 i="1">
                <a:solidFill>
                  <a:srgbClr val="000000"/>
                </a:solidFill>
                <a:latin typeface="宋体" charset="0"/>
                <a:ea typeface="宋体" charset="0"/>
              </a:rPr>
              <a:t> 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38" name="矩形 110"/>
          <p:cNvSpPr>
            <a:spLocks noChangeArrowheads="1"/>
          </p:cNvSpPr>
          <p:nvPr/>
        </p:nvSpPr>
        <p:spPr bwMode="auto">
          <a:xfrm>
            <a:off x="4194175" y="3057525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 i="1">
                <a:solidFill>
                  <a:srgbClr val="000000"/>
                </a:solidFill>
                <a:latin typeface="宋体" charset="0"/>
                <a:ea typeface="宋体" charset="0"/>
              </a:rPr>
              <a:t>name,id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39" name="矩形 112"/>
          <p:cNvSpPr>
            <a:spLocks noChangeArrowheads="1"/>
          </p:cNvSpPr>
          <p:nvPr/>
        </p:nvSpPr>
        <p:spPr bwMode="auto">
          <a:xfrm>
            <a:off x="3989388" y="3273425"/>
            <a:ext cx="101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 i="1" dirty="0">
                <a:solidFill>
                  <a:srgbClr val="000000"/>
                </a:solidFill>
                <a:latin typeface="宋体" charset="0"/>
                <a:ea typeface="宋体" charset="0"/>
              </a:rPr>
              <a:t>  </a:t>
            </a:r>
            <a:r>
              <a:rPr lang="en-US" altLang="zh-Hans" sz="1600" i="1" dirty="0" err="1">
                <a:solidFill>
                  <a:srgbClr val="000000"/>
                </a:solidFill>
                <a:latin typeface="宋体" charset="0"/>
                <a:ea typeface="宋体" charset="0"/>
              </a:rPr>
              <a:t>fee_paid</a:t>
            </a:r>
            <a:endParaRPr lang="en-US" altLang="zh-Hans" sz="1600" dirty="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40" name="矩形 114"/>
          <p:cNvSpPr>
            <a:spLocks noChangeArrowheads="1"/>
          </p:cNvSpPr>
          <p:nvPr/>
        </p:nvSpPr>
        <p:spPr bwMode="auto">
          <a:xfrm>
            <a:off x="3997325" y="3489325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 i="1">
                <a:solidFill>
                  <a:srgbClr val="000000"/>
                </a:solidFill>
                <a:latin typeface="宋体" charset="0"/>
                <a:ea typeface="宋体" charset="0"/>
              </a:rPr>
              <a:t>  credit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41" name="矩形 116"/>
          <p:cNvSpPr>
            <a:spLocks noChangeArrowheads="1"/>
          </p:cNvSpPr>
          <p:nvPr/>
        </p:nvSpPr>
        <p:spPr bwMode="auto">
          <a:xfrm>
            <a:off x="4038600" y="3705225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 b="1" i="1">
                <a:solidFill>
                  <a:srgbClr val="000000"/>
                </a:solidFill>
                <a:latin typeface="宋体" charset="0"/>
                <a:ea typeface="宋体" charset="0"/>
              </a:rPr>
              <a:t>public:</a:t>
            </a:r>
            <a:endParaRPr lang="en-US" altLang="zh-Hans" sz="16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42" name="矩形 118"/>
          <p:cNvSpPr>
            <a:spLocks noChangeArrowheads="1"/>
          </p:cNvSpPr>
          <p:nvPr/>
        </p:nvSpPr>
        <p:spPr bwMode="auto">
          <a:xfrm>
            <a:off x="4038600" y="3921125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 i="1">
                <a:solidFill>
                  <a:srgbClr val="000000"/>
                </a:solidFill>
                <a:latin typeface="宋体" charset="0"/>
                <a:ea typeface="宋体" charset="0"/>
              </a:rPr>
              <a:t>  payFee</a:t>
            </a:r>
            <a:endParaRPr lang="en-US" altLang="zh-Hans" sz="16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43" name="矩形 119"/>
          <p:cNvSpPr>
            <a:spLocks noChangeArrowheads="1"/>
          </p:cNvSpPr>
          <p:nvPr/>
        </p:nvSpPr>
        <p:spPr bwMode="auto">
          <a:xfrm>
            <a:off x="5043488" y="40973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 i="1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44" name="矩形 120"/>
          <p:cNvSpPr>
            <a:spLocks noChangeArrowheads="1"/>
          </p:cNvSpPr>
          <p:nvPr/>
        </p:nvSpPr>
        <p:spPr bwMode="auto">
          <a:xfrm>
            <a:off x="3925888" y="4210050"/>
            <a:ext cx="142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 i="1">
                <a:solidFill>
                  <a:srgbClr val="000000"/>
                </a:solidFill>
                <a:latin typeface="宋体" charset="0"/>
                <a:ea typeface="宋体" charset="0"/>
              </a:rPr>
              <a:t>  attendCourse</a:t>
            </a:r>
            <a:endParaRPr lang="en-US" altLang="zh-Hans" sz="16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45" name="矩形 121"/>
          <p:cNvSpPr>
            <a:spLocks noChangeArrowheads="1"/>
          </p:cNvSpPr>
          <p:nvPr/>
        </p:nvSpPr>
        <p:spPr bwMode="auto">
          <a:xfrm>
            <a:off x="5119688" y="42656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 i="1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46" name="任意多边形 122"/>
          <p:cNvSpPr>
            <a:spLocks noEditPoints="1"/>
          </p:cNvSpPr>
          <p:nvPr/>
        </p:nvSpPr>
        <p:spPr bwMode="auto">
          <a:xfrm>
            <a:off x="2411413" y="6172200"/>
            <a:ext cx="603250" cy="182563"/>
          </a:xfrm>
          <a:custGeom>
            <a:avLst/>
            <a:gdLst>
              <a:gd name="T0" fmla="*/ 2147483647 w 4692"/>
              <a:gd name="T1" fmla="*/ 2147483647 h 1427"/>
              <a:gd name="T2" fmla="*/ 2147483647 w 4692"/>
              <a:gd name="T3" fmla="*/ 2147483647 h 1427"/>
              <a:gd name="T4" fmla="*/ 2147483647 w 4692"/>
              <a:gd name="T5" fmla="*/ 2147483647 h 1427"/>
              <a:gd name="T6" fmla="*/ 2147483647 w 4692"/>
              <a:gd name="T7" fmla="*/ 2147483647 h 1427"/>
              <a:gd name="T8" fmla="*/ 2147483647 w 4692"/>
              <a:gd name="T9" fmla="*/ 2147483647 h 1427"/>
              <a:gd name="T10" fmla="*/ 2147483647 w 4692"/>
              <a:gd name="T11" fmla="*/ 2147483647 h 1427"/>
              <a:gd name="T12" fmla="*/ 2147483647 w 4692"/>
              <a:gd name="T13" fmla="*/ 2147483647 h 1427"/>
              <a:gd name="T14" fmla="*/ 2147483647 w 4692"/>
              <a:gd name="T15" fmla="*/ 2147483647 h 1427"/>
              <a:gd name="T16" fmla="*/ 2147483647 w 4692"/>
              <a:gd name="T17" fmla="*/ 2147483647 h 1427"/>
              <a:gd name="T18" fmla="*/ 2147483647 w 4692"/>
              <a:gd name="T19" fmla="*/ 2147483647 h 1427"/>
              <a:gd name="T20" fmla="*/ 2147483647 w 4692"/>
              <a:gd name="T21" fmla="*/ 2147483647 h 1427"/>
              <a:gd name="T22" fmla="*/ 2147483647 w 4692"/>
              <a:gd name="T23" fmla="*/ 2147483647 h 1427"/>
              <a:gd name="T24" fmla="*/ 2147483647 w 4692"/>
              <a:gd name="T25" fmla="*/ 2147483647 h 1427"/>
              <a:gd name="T26" fmla="*/ 2147483647 w 4692"/>
              <a:gd name="T27" fmla="*/ 2147483647 h 1427"/>
              <a:gd name="T28" fmla="*/ 2147483647 w 4692"/>
              <a:gd name="T29" fmla="*/ 2147483647 h 1427"/>
              <a:gd name="T30" fmla="*/ 2147483647 w 4692"/>
              <a:gd name="T31" fmla="*/ 2147483647 h 1427"/>
              <a:gd name="T32" fmla="*/ 2147483647 w 4692"/>
              <a:gd name="T33" fmla="*/ 2147483647 h 14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692"/>
              <a:gd name="T52" fmla="*/ 0 h 1427"/>
              <a:gd name="T53" fmla="*/ 4692 w 4692"/>
              <a:gd name="T54" fmla="*/ 1427 h 142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692" h="1427">
                <a:moveTo>
                  <a:pt x="44" y="1323"/>
                </a:moveTo>
                <a:lnTo>
                  <a:pt x="4584" y="283"/>
                </a:lnTo>
                <a:cubicBezTo>
                  <a:pt x="4611" y="277"/>
                  <a:pt x="4638" y="294"/>
                  <a:pt x="4644" y="321"/>
                </a:cubicBezTo>
                <a:cubicBezTo>
                  <a:pt x="4650" y="347"/>
                  <a:pt x="4633" y="374"/>
                  <a:pt x="4606" y="380"/>
                </a:cubicBezTo>
                <a:lnTo>
                  <a:pt x="66" y="1421"/>
                </a:lnTo>
                <a:cubicBezTo>
                  <a:pt x="39" y="1427"/>
                  <a:pt x="13" y="1410"/>
                  <a:pt x="6" y="1383"/>
                </a:cubicBezTo>
                <a:cubicBezTo>
                  <a:pt x="0" y="1356"/>
                  <a:pt x="17" y="1330"/>
                  <a:pt x="44" y="1323"/>
                </a:cubicBezTo>
                <a:close/>
                <a:moveTo>
                  <a:pt x="3726" y="8"/>
                </a:moveTo>
                <a:lnTo>
                  <a:pt x="4692" y="310"/>
                </a:lnTo>
                <a:lnTo>
                  <a:pt x="3954" y="1002"/>
                </a:lnTo>
                <a:cubicBezTo>
                  <a:pt x="3934" y="1021"/>
                  <a:pt x="3902" y="1020"/>
                  <a:pt x="3883" y="999"/>
                </a:cubicBezTo>
                <a:cubicBezTo>
                  <a:pt x="3864" y="979"/>
                  <a:pt x="3865" y="948"/>
                  <a:pt x="3885" y="929"/>
                </a:cubicBezTo>
                <a:lnTo>
                  <a:pt x="4561" y="295"/>
                </a:lnTo>
                <a:lnTo>
                  <a:pt x="4580" y="379"/>
                </a:lnTo>
                <a:lnTo>
                  <a:pt x="3696" y="103"/>
                </a:lnTo>
                <a:cubicBezTo>
                  <a:pt x="3670" y="95"/>
                  <a:pt x="3655" y="67"/>
                  <a:pt x="3663" y="41"/>
                </a:cubicBezTo>
                <a:cubicBezTo>
                  <a:pt x="3672" y="14"/>
                  <a:pt x="3700" y="0"/>
                  <a:pt x="3726" y="8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Hans" altLang="en-US"/>
          </a:p>
        </p:txBody>
      </p:sp>
      <p:sp>
        <p:nvSpPr>
          <p:cNvPr id="47" name="任意多边形 123"/>
          <p:cNvSpPr>
            <a:spLocks noEditPoints="1"/>
          </p:cNvSpPr>
          <p:nvPr/>
        </p:nvSpPr>
        <p:spPr bwMode="auto">
          <a:xfrm>
            <a:off x="2422525" y="6284913"/>
            <a:ext cx="601663" cy="182562"/>
          </a:xfrm>
          <a:custGeom>
            <a:avLst/>
            <a:gdLst>
              <a:gd name="T0" fmla="*/ 2147483647 w 4692"/>
              <a:gd name="T1" fmla="*/ 2147483647 h 1427"/>
              <a:gd name="T2" fmla="*/ 2147483647 w 4692"/>
              <a:gd name="T3" fmla="*/ 2147483647 h 1427"/>
              <a:gd name="T4" fmla="*/ 2147483647 w 4692"/>
              <a:gd name="T5" fmla="*/ 2147483647 h 1427"/>
              <a:gd name="T6" fmla="*/ 2147483647 w 4692"/>
              <a:gd name="T7" fmla="*/ 2147483647 h 1427"/>
              <a:gd name="T8" fmla="*/ 2147483647 w 4692"/>
              <a:gd name="T9" fmla="*/ 2147483647 h 1427"/>
              <a:gd name="T10" fmla="*/ 2147483647 w 4692"/>
              <a:gd name="T11" fmla="*/ 2147483647 h 1427"/>
              <a:gd name="T12" fmla="*/ 2147483647 w 4692"/>
              <a:gd name="T13" fmla="*/ 2147483647 h 1427"/>
              <a:gd name="T14" fmla="*/ 2147483647 w 4692"/>
              <a:gd name="T15" fmla="*/ 2147483647 h 1427"/>
              <a:gd name="T16" fmla="*/ 2147483647 w 4692"/>
              <a:gd name="T17" fmla="*/ 2147483647 h 1427"/>
              <a:gd name="T18" fmla="*/ 2147483647 w 4692"/>
              <a:gd name="T19" fmla="*/ 2147483647 h 1427"/>
              <a:gd name="T20" fmla="*/ 2147483647 w 4692"/>
              <a:gd name="T21" fmla="*/ 2147483647 h 1427"/>
              <a:gd name="T22" fmla="*/ 2147483647 w 4692"/>
              <a:gd name="T23" fmla="*/ 2147483647 h 1427"/>
              <a:gd name="T24" fmla="*/ 2147483647 w 4692"/>
              <a:gd name="T25" fmla="*/ 2147483647 h 1427"/>
              <a:gd name="T26" fmla="*/ 2147483647 w 4692"/>
              <a:gd name="T27" fmla="*/ 2147483647 h 1427"/>
              <a:gd name="T28" fmla="*/ 2147483647 w 4692"/>
              <a:gd name="T29" fmla="*/ 2147483647 h 1427"/>
              <a:gd name="T30" fmla="*/ 2147483647 w 4692"/>
              <a:gd name="T31" fmla="*/ 2147483647 h 1427"/>
              <a:gd name="T32" fmla="*/ 2147483647 w 4692"/>
              <a:gd name="T33" fmla="*/ 2147483647 h 14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692"/>
              <a:gd name="T52" fmla="*/ 0 h 1427"/>
              <a:gd name="T53" fmla="*/ 4692 w 4692"/>
              <a:gd name="T54" fmla="*/ 1427 h 142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692" h="1427">
                <a:moveTo>
                  <a:pt x="44" y="1323"/>
                </a:moveTo>
                <a:lnTo>
                  <a:pt x="4584" y="283"/>
                </a:lnTo>
                <a:cubicBezTo>
                  <a:pt x="4611" y="277"/>
                  <a:pt x="4638" y="294"/>
                  <a:pt x="4644" y="321"/>
                </a:cubicBezTo>
                <a:cubicBezTo>
                  <a:pt x="4650" y="347"/>
                  <a:pt x="4633" y="374"/>
                  <a:pt x="4606" y="380"/>
                </a:cubicBezTo>
                <a:lnTo>
                  <a:pt x="66" y="1421"/>
                </a:lnTo>
                <a:cubicBezTo>
                  <a:pt x="39" y="1427"/>
                  <a:pt x="13" y="1410"/>
                  <a:pt x="6" y="1383"/>
                </a:cubicBezTo>
                <a:cubicBezTo>
                  <a:pt x="0" y="1356"/>
                  <a:pt x="17" y="1330"/>
                  <a:pt x="44" y="1323"/>
                </a:cubicBezTo>
                <a:close/>
                <a:moveTo>
                  <a:pt x="3726" y="8"/>
                </a:moveTo>
                <a:lnTo>
                  <a:pt x="4692" y="310"/>
                </a:lnTo>
                <a:lnTo>
                  <a:pt x="3954" y="1002"/>
                </a:lnTo>
                <a:cubicBezTo>
                  <a:pt x="3934" y="1021"/>
                  <a:pt x="3902" y="1020"/>
                  <a:pt x="3883" y="999"/>
                </a:cubicBezTo>
                <a:cubicBezTo>
                  <a:pt x="3864" y="979"/>
                  <a:pt x="3865" y="948"/>
                  <a:pt x="3885" y="929"/>
                </a:cubicBezTo>
                <a:lnTo>
                  <a:pt x="4561" y="295"/>
                </a:lnTo>
                <a:lnTo>
                  <a:pt x="4580" y="379"/>
                </a:lnTo>
                <a:lnTo>
                  <a:pt x="3696" y="103"/>
                </a:lnTo>
                <a:cubicBezTo>
                  <a:pt x="3670" y="95"/>
                  <a:pt x="3655" y="67"/>
                  <a:pt x="3663" y="41"/>
                </a:cubicBezTo>
                <a:cubicBezTo>
                  <a:pt x="3672" y="14"/>
                  <a:pt x="3700" y="0"/>
                  <a:pt x="3726" y="8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Hans" altLang="en-US"/>
          </a:p>
        </p:txBody>
      </p:sp>
      <p:grpSp>
        <p:nvGrpSpPr>
          <p:cNvPr id="48" name="组合 126"/>
          <p:cNvGrpSpPr>
            <a:grpSpLocks/>
          </p:cNvGrpSpPr>
          <p:nvPr/>
        </p:nvGrpSpPr>
        <p:grpSpPr bwMode="auto">
          <a:xfrm>
            <a:off x="5065713" y="5094288"/>
            <a:ext cx="1619250" cy="1600200"/>
            <a:chOff x="4687" y="2909"/>
            <a:chExt cx="1020" cy="1008"/>
          </a:xfrm>
        </p:grpSpPr>
        <p:sp>
          <p:nvSpPr>
            <p:cNvPr id="49" name="椭圆 124"/>
            <p:cNvSpPr>
              <a:spLocks noChangeArrowheads="1"/>
            </p:cNvSpPr>
            <p:nvPr/>
          </p:nvSpPr>
          <p:spPr bwMode="auto">
            <a:xfrm>
              <a:off x="4687" y="2909"/>
              <a:ext cx="1020" cy="100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2800">
                  <a:solidFill>
                    <a:schemeClr val="bg2"/>
                  </a:solidFill>
                  <a:latin typeface="Arial" charset="0"/>
                  <a:ea typeface="隶书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Char char="–"/>
                <a:defRPr sz="2400">
                  <a:solidFill>
                    <a:schemeClr val="bg2"/>
                  </a:solidFill>
                  <a:latin typeface="Arial" charset="0"/>
                  <a:ea typeface="隶书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  <a:ea typeface="隶书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Char char="–"/>
                <a:defRPr>
                  <a:solidFill>
                    <a:schemeClr val="bg2"/>
                  </a:solidFill>
                  <a:latin typeface="Arial" charset="0"/>
                  <a:ea typeface="隶书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Hans" altLang="en-US" sz="1800">
                <a:solidFill>
                  <a:schemeClr val="tx1"/>
                </a:solidFill>
                <a:ea typeface="宋体" charset="0"/>
              </a:endParaRPr>
            </a:p>
          </p:txBody>
        </p:sp>
        <p:sp>
          <p:nvSpPr>
            <p:cNvPr id="50" name="椭圆 125"/>
            <p:cNvSpPr>
              <a:spLocks noChangeArrowheads="1"/>
            </p:cNvSpPr>
            <p:nvPr/>
          </p:nvSpPr>
          <p:spPr bwMode="auto">
            <a:xfrm>
              <a:off x="4687" y="2909"/>
              <a:ext cx="1020" cy="1008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2800">
                  <a:solidFill>
                    <a:schemeClr val="bg2"/>
                  </a:solidFill>
                  <a:latin typeface="Arial" charset="0"/>
                  <a:ea typeface="隶书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5050"/>
                </a:buClr>
                <a:buChar char="–"/>
                <a:defRPr sz="2400">
                  <a:solidFill>
                    <a:schemeClr val="bg2"/>
                  </a:solidFill>
                  <a:latin typeface="Arial" charset="0"/>
                  <a:ea typeface="隶书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2000">
                  <a:solidFill>
                    <a:schemeClr val="bg2"/>
                  </a:solidFill>
                  <a:latin typeface="Arial" charset="0"/>
                  <a:ea typeface="隶书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5050"/>
                </a:buClr>
                <a:buChar char="–"/>
                <a:defRPr>
                  <a:solidFill>
                    <a:schemeClr val="bg2"/>
                  </a:solidFill>
                  <a:latin typeface="Arial" charset="0"/>
                  <a:ea typeface="隶书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Char char="•"/>
                <a:defRPr sz="1600">
                  <a:solidFill>
                    <a:schemeClr val="bg2"/>
                  </a:solidFill>
                  <a:latin typeface="Arial" charset="0"/>
                  <a:ea typeface="隶书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Hans" altLang="en-US" sz="1800">
                <a:solidFill>
                  <a:schemeClr val="tx1"/>
                </a:solidFill>
                <a:ea typeface="宋体" charset="0"/>
              </a:endParaRPr>
            </a:p>
          </p:txBody>
        </p:sp>
      </p:grpSp>
      <p:sp>
        <p:nvSpPr>
          <p:cNvPr id="51" name="矩形 127"/>
          <p:cNvSpPr>
            <a:spLocks noChangeArrowheads="1"/>
          </p:cNvSpPr>
          <p:nvPr/>
        </p:nvSpPr>
        <p:spPr bwMode="auto">
          <a:xfrm>
            <a:off x="5292725" y="52181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Hans" altLang="en-US" sz="1600">
                <a:solidFill>
                  <a:srgbClr val="000000"/>
                </a:solidFill>
                <a:latin typeface="宋体" charset="0"/>
                <a:ea typeface="宋体" charset="0"/>
              </a:rPr>
              <a:t>李四</a:t>
            </a:r>
            <a:endParaRPr lang="zh-Hans" altLang="en-U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52" name="矩形 128"/>
          <p:cNvSpPr>
            <a:spLocks noChangeArrowheads="1"/>
          </p:cNvSpPr>
          <p:nvPr/>
        </p:nvSpPr>
        <p:spPr bwMode="auto">
          <a:xfrm>
            <a:off x="5705475" y="5384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999999"/>
                </a:solidFill>
                <a:latin typeface="宋体" charset="0"/>
                <a:ea typeface="宋体" charset="0"/>
              </a:rPr>
              <a:t>,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53" name="矩形 129"/>
          <p:cNvSpPr>
            <a:spLocks noChangeArrowheads="1"/>
          </p:cNvSpPr>
          <p:nvPr/>
        </p:nvSpPr>
        <p:spPr bwMode="auto">
          <a:xfrm>
            <a:off x="5726113" y="5218113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2000131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54" name="矩形 130"/>
          <p:cNvSpPr>
            <a:spLocks noChangeArrowheads="1"/>
          </p:cNvSpPr>
          <p:nvPr/>
        </p:nvSpPr>
        <p:spPr bwMode="auto">
          <a:xfrm>
            <a:off x="6323013" y="5384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999999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55" name="矩形 131"/>
          <p:cNvSpPr>
            <a:spLocks noChangeArrowheads="1"/>
          </p:cNvSpPr>
          <p:nvPr/>
        </p:nvSpPr>
        <p:spPr bwMode="auto">
          <a:xfrm>
            <a:off x="5395913" y="5434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Hans" altLang="en-US" sz="1600">
                <a:solidFill>
                  <a:srgbClr val="000000"/>
                </a:solidFill>
                <a:latin typeface="宋体" charset="0"/>
                <a:ea typeface="宋体" charset="0"/>
              </a:rPr>
              <a:t>￥</a:t>
            </a:r>
            <a:endParaRPr lang="zh-Hans" altLang="en-U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56" name="矩形 132"/>
          <p:cNvSpPr>
            <a:spLocks noChangeArrowheads="1"/>
          </p:cNvSpPr>
          <p:nvPr/>
        </p:nvSpPr>
        <p:spPr bwMode="auto">
          <a:xfrm>
            <a:off x="5551488" y="54340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4500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57" name="矩形 133"/>
          <p:cNvSpPr>
            <a:spLocks noChangeArrowheads="1"/>
          </p:cNvSpPr>
          <p:nvPr/>
        </p:nvSpPr>
        <p:spPr bwMode="auto">
          <a:xfrm>
            <a:off x="5861050" y="55546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58" name="矩形 134"/>
          <p:cNvSpPr>
            <a:spLocks noChangeArrowheads="1"/>
          </p:cNvSpPr>
          <p:nvPr/>
        </p:nvSpPr>
        <p:spPr bwMode="auto">
          <a:xfrm>
            <a:off x="5475288" y="56499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18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59" name="矩形 137"/>
          <p:cNvSpPr>
            <a:spLocks noChangeArrowheads="1"/>
          </p:cNvSpPr>
          <p:nvPr/>
        </p:nvSpPr>
        <p:spPr bwMode="auto">
          <a:xfrm>
            <a:off x="5395913" y="5865813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payFee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60" name="矩形 138"/>
          <p:cNvSpPr>
            <a:spLocks noChangeArrowheads="1"/>
          </p:cNvSpPr>
          <p:nvPr/>
        </p:nvSpPr>
        <p:spPr bwMode="auto">
          <a:xfrm>
            <a:off x="6246813" y="606742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61" name="矩形 139"/>
          <p:cNvSpPr>
            <a:spLocks noChangeArrowheads="1"/>
          </p:cNvSpPr>
          <p:nvPr/>
        </p:nvSpPr>
        <p:spPr bwMode="auto">
          <a:xfrm>
            <a:off x="5395913" y="6153150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600">
                <a:solidFill>
                  <a:srgbClr val="000000"/>
                </a:solidFill>
                <a:latin typeface="宋体" charset="0"/>
                <a:ea typeface="宋体" charset="0"/>
              </a:rPr>
              <a:t>attendCourse</a:t>
            </a:r>
            <a:endParaRPr lang="en-US" altLang="zh-Hans" sz="16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62" name="矩形 140"/>
          <p:cNvSpPr>
            <a:spLocks noChangeArrowheads="1"/>
          </p:cNvSpPr>
          <p:nvPr/>
        </p:nvSpPr>
        <p:spPr bwMode="auto">
          <a:xfrm>
            <a:off x="6323013" y="62357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63" name="任意多边形 141"/>
          <p:cNvSpPr>
            <a:spLocks noEditPoints="1"/>
          </p:cNvSpPr>
          <p:nvPr/>
        </p:nvSpPr>
        <p:spPr bwMode="auto">
          <a:xfrm>
            <a:off x="4749800" y="6184900"/>
            <a:ext cx="603250" cy="182563"/>
          </a:xfrm>
          <a:custGeom>
            <a:avLst/>
            <a:gdLst>
              <a:gd name="T0" fmla="*/ 2147483647 w 4692"/>
              <a:gd name="T1" fmla="*/ 2147483647 h 1427"/>
              <a:gd name="T2" fmla="*/ 2147483647 w 4692"/>
              <a:gd name="T3" fmla="*/ 2147483647 h 1427"/>
              <a:gd name="T4" fmla="*/ 2147483647 w 4692"/>
              <a:gd name="T5" fmla="*/ 2147483647 h 1427"/>
              <a:gd name="T6" fmla="*/ 2147483647 w 4692"/>
              <a:gd name="T7" fmla="*/ 2147483647 h 1427"/>
              <a:gd name="T8" fmla="*/ 2147483647 w 4692"/>
              <a:gd name="T9" fmla="*/ 2147483647 h 1427"/>
              <a:gd name="T10" fmla="*/ 2147483647 w 4692"/>
              <a:gd name="T11" fmla="*/ 2147483647 h 1427"/>
              <a:gd name="T12" fmla="*/ 2147483647 w 4692"/>
              <a:gd name="T13" fmla="*/ 2147483647 h 1427"/>
              <a:gd name="T14" fmla="*/ 2147483647 w 4692"/>
              <a:gd name="T15" fmla="*/ 2147483647 h 1427"/>
              <a:gd name="T16" fmla="*/ 2147483647 w 4692"/>
              <a:gd name="T17" fmla="*/ 2147483647 h 1427"/>
              <a:gd name="T18" fmla="*/ 2147483647 w 4692"/>
              <a:gd name="T19" fmla="*/ 2147483647 h 1427"/>
              <a:gd name="T20" fmla="*/ 2147483647 w 4692"/>
              <a:gd name="T21" fmla="*/ 2147483647 h 1427"/>
              <a:gd name="T22" fmla="*/ 2147483647 w 4692"/>
              <a:gd name="T23" fmla="*/ 2147483647 h 1427"/>
              <a:gd name="T24" fmla="*/ 2147483647 w 4692"/>
              <a:gd name="T25" fmla="*/ 2147483647 h 1427"/>
              <a:gd name="T26" fmla="*/ 2147483647 w 4692"/>
              <a:gd name="T27" fmla="*/ 2147483647 h 1427"/>
              <a:gd name="T28" fmla="*/ 2147483647 w 4692"/>
              <a:gd name="T29" fmla="*/ 2147483647 h 1427"/>
              <a:gd name="T30" fmla="*/ 2147483647 w 4692"/>
              <a:gd name="T31" fmla="*/ 2147483647 h 1427"/>
              <a:gd name="T32" fmla="*/ 2147483647 w 4692"/>
              <a:gd name="T33" fmla="*/ 2147483647 h 14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692"/>
              <a:gd name="T52" fmla="*/ 0 h 1427"/>
              <a:gd name="T53" fmla="*/ 4692 w 4692"/>
              <a:gd name="T54" fmla="*/ 1427 h 142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692" h="1427">
                <a:moveTo>
                  <a:pt x="44" y="1323"/>
                </a:moveTo>
                <a:lnTo>
                  <a:pt x="4584" y="283"/>
                </a:lnTo>
                <a:cubicBezTo>
                  <a:pt x="4611" y="277"/>
                  <a:pt x="4638" y="294"/>
                  <a:pt x="4644" y="321"/>
                </a:cubicBezTo>
                <a:cubicBezTo>
                  <a:pt x="4650" y="347"/>
                  <a:pt x="4633" y="374"/>
                  <a:pt x="4606" y="380"/>
                </a:cubicBezTo>
                <a:lnTo>
                  <a:pt x="66" y="1421"/>
                </a:lnTo>
                <a:cubicBezTo>
                  <a:pt x="39" y="1427"/>
                  <a:pt x="13" y="1410"/>
                  <a:pt x="6" y="1383"/>
                </a:cubicBezTo>
                <a:cubicBezTo>
                  <a:pt x="0" y="1356"/>
                  <a:pt x="17" y="1330"/>
                  <a:pt x="44" y="1323"/>
                </a:cubicBezTo>
                <a:close/>
                <a:moveTo>
                  <a:pt x="3726" y="8"/>
                </a:moveTo>
                <a:lnTo>
                  <a:pt x="4692" y="310"/>
                </a:lnTo>
                <a:lnTo>
                  <a:pt x="3954" y="1002"/>
                </a:lnTo>
                <a:cubicBezTo>
                  <a:pt x="3934" y="1021"/>
                  <a:pt x="3902" y="1020"/>
                  <a:pt x="3883" y="999"/>
                </a:cubicBezTo>
                <a:cubicBezTo>
                  <a:pt x="3864" y="979"/>
                  <a:pt x="3865" y="948"/>
                  <a:pt x="3885" y="929"/>
                </a:cubicBezTo>
                <a:lnTo>
                  <a:pt x="4561" y="295"/>
                </a:lnTo>
                <a:lnTo>
                  <a:pt x="4580" y="379"/>
                </a:lnTo>
                <a:lnTo>
                  <a:pt x="3696" y="103"/>
                </a:lnTo>
                <a:cubicBezTo>
                  <a:pt x="3670" y="95"/>
                  <a:pt x="3655" y="67"/>
                  <a:pt x="3663" y="41"/>
                </a:cubicBezTo>
                <a:cubicBezTo>
                  <a:pt x="3672" y="14"/>
                  <a:pt x="3700" y="0"/>
                  <a:pt x="3726" y="8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Hans" altLang="en-US"/>
          </a:p>
        </p:txBody>
      </p:sp>
      <p:sp>
        <p:nvSpPr>
          <p:cNvPr id="64" name="任意多边形 142"/>
          <p:cNvSpPr>
            <a:spLocks noEditPoints="1"/>
          </p:cNvSpPr>
          <p:nvPr/>
        </p:nvSpPr>
        <p:spPr bwMode="auto">
          <a:xfrm>
            <a:off x="4759325" y="6297613"/>
            <a:ext cx="603250" cy="182562"/>
          </a:xfrm>
          <a:custGeom>
            <a:avLst/>
            <a:gdLst>
              <a:gd name="T0" fmla="*/ 2147483647 w 4692"/>
              <a:gd name="T1" fmla="*/ 2147483647 h 1427"/>
              <a:gd name="T2" fmla="*/ 2147483647 w 4692"/>
              <a:gd name="T3" fmla="*/ 2147483647 h 1427"/>
              <a:gd name="T4" fmla="*/ 2147483647 w 4692"/>
              <a:gd name="T5" fmla="*/ 2147483647 h 1427"/>
              <a:gd name="T6" fmla="*/ 2147483647 w 4692"/>
              <a:gd name="T7" fmla="*/ 2147483647 h 1427"/>
              <a:gd name="T8" fmla="*/ 2147483647 w 4692"/>
              <a:gd name="T9" fmla="*/ 2147483647 h 1427"/>
              <a:gd name="T10" fmla="*/ 2147483647 w 4692"/>
              <a:gd name="T11" fmla="*/ 2147483647 h 1427"/>
              <a:gd name="T12" fmla="*/ 2147483647 w 4692"/>
              <a:gd name="T13" fmla="*/ 2147483647 h 1427"/>
              <a:gd name="T14" fmla="*/ 2147483647 w 4692"/>
              <a:gd name="T15" fmla="*/ 2147483647 h 1427"/>
              <a:gd name="T16" fmla="*/ 2147483647 w 4692"/>
              <a:gd name="T17" fmla="*/ 2147483647 h 1427"/>
              <a:gd name="T18" fmla="*/ 2147483647 w 4692"/>
              <a:gd name="T19" fmla="*/ 2147483647 h 1427"/>
              <a:gd name="T20" fmla="*/ 2147483647 w 4692"/>
              <a:gd name="T21" fmla="*/ 2147483647 h 1427"/>
              <a:gd name="T22" fmla="*/ 2147483647 w 4692"/>
              <a:gd name="T23" fmla="*/ 2147483647 h 1427"/>
              <a:gd name="T24" fmla="*/ 2147483647 w 4692"/>
              <a:gd name="T25" fmla="*/ 2147483647 h 1427"/>
              <a:gd name="T26" fmla="*/ 2147483647 w 4692"/>
              <a:gd name="T27" fmla="*/ 2147483647 h 1427"/>
              <a:gd name="T28" fmla="*/ 2147483647 w 4692"/>
              <a:gd name="T29" fmla="*/ 2147483647 h 1427"/>
              <a:gd name="T30" fmla="*/ 2147483647 w 4692"/>
              <a:gd name="T31" fmla="*/ 2147483647 h 1427"/>
              <a:gd name="T32" fmla="*/ 2147483647 w 4692"/>
              <a:gd name="T33" fmla="*/ 2147483647 h 14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692"/>
              <a:gd name="T52" fmla="*/ 0 h 1427"/>
              <a:gd name="T53" fmla="*/ 4692 w 4692"/>
              <a:gd name="T54" fmla="*/ 1427 h 142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692" h="1427">
                <a:moveTo>
                  <a:pt x="44" y="1323"/>
                </a:moveTo>
                <a:lnTo>
                  <a:pt x="4584" y="283"/>
                </a:lnTo>
                <a:cubicBezTo>
                  <a:pt x="4611" y="277"/>
                  <a:pt x="4638" y="294"/>
                  <a:pt x="4644" y="321"/>
                </a:cubicBezTo>
                <a:cubicBezTo>
                  <a:pt x="4650" y="347"/>
                  <a:pt x="4633" y="374"/>
                  <a:pt x="4606" y="380"/>
                </a:cubicBezTo>
                <a:lnTo>
                  <a:pt x="66" y="1421"/>
                </a:lnTo>
                <a:cubicBezTo>
                  <a:pt x="39" y="1427"/>
                  <a:pt x="13" y="1410"/>
                  <a:pt x="6" y="1383"/>
                </a:cubicBezTo>
                <a:cubicBezTo>
                  <a:pt x="0" y="1356"/>
                  <a:pt x="17" y="1330"/>
                  <a:pt x="44" y="1323"/>
                </a:cubicBezTo>
                <a:close/>
                <a:moveTo>
                  <a:pt x="3726" y="8"/>
                </a:moveTo>
                <a:lnTo>
                  <a:pt x="4692" y="310"/>
                </a:lnTo>
                <a:lnTo>
                  <a:pt x="3954" y="1002"/>
                </a:lnTo>
                <a:cubicBezTo>
                  <a:pt x="3934" y="1021"/>
                  <a:pt x="3902" y="1020"/>
                  <a:pt x="3883" y="999"/>
                </a:cubicBezTo>
                <a:cubicBezTo>
                  <a:pt x="3864" y="979"/>
                  <a:pt x="3865" y="948"/>
                  <a:pt x="3885" y="929"/>
                </a:cubicBezTo>
                <a:lnTo>
                  <a:pt x="4561" y="295"/>
                </a:lnTo>
                <a:lnTo>
                  <a:pt x="4580" y="379"/>
                </a:lnTo>
                <a:lnTo>
                  <a:pt x="3696" y="103"/>
                </a:lnTo>
                <a:cubicBezTo>
                  <a:pt x="3670" y="95"/>
                  <a:pt x="3655" y="67"/>
                  <a:pt x="3663" y="41"/>
                </a:cubicBezTo>
                <a:cubicBezTo>
                  <a:pt x="3672" y="14"/>
                  <a:pt x="3700" y="0"/>
                  <a:pt x="3726" y="8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Hans" altLang="en-US"/>
          </a:p>
        </p:txBody>
      </p:sp>
      <p:sp>
        <p:nvSpPr>
          <p:cNvPr id="65" name="任意多边形 143"/>
          <p:cNvSpPr>
            <a:spLocks noEditPoints="1"/>
          </p:cNvSpPr>
          <p:nvPr/>
        </p:nvSpPr>
        <p:spPr bwMode="auto">
          <a:xfrm>
            <a:off x="3927475" y="4649788"/>
            <a:ext cx="668338" cy="457200"/>
          </a:xfrm>
          <a:custGeom>
            <a:avLst/>
            <a:gdLst>
              <a:gd name="T0" fmla="*/ 2147483647 w 5211"/>
              <a:gd name="T1" fmla="*/ 2147483647 h 3564"/>
              <a:gd name="T2" fmla="*/ 2147483647 w 5211"/>
              <a:gd name="T3" fmla="*/ 2147483647 h 3564"/>
              <a:gd name="T4" fmla="*/ 2147483647 w 5211"/>
              <a:gd name="T5" fmla="*/ 2147483647 h 3564"/>
              <a:gd name="T6" fmla="*/ 2147483647 w 5211"/>
              <a:gd name="T7" fmla="*/ 2147483647 h 3564"/>
              <a:gd name="T8" fmla="*/ 2147483647 w 5211"/>
              <a:gd name="T9" fmla="*/ 2147483647 h 3564"/>
              <a:gd name="T10" fmla="*/ 2147483647 w 5211"/>
              <a:gd name="T11" fmla="*/ 2147483647 h 3564"/>
              <a:gd name="T12" fmla="*/ 2147483647 w 5211"/>
              <a:gd name="T13" fmla="*/ 2147483647 h 3564"/>
              <a:gd name="T14" fmla="*/ 2147483647 w 5211"/>
              <a:gd name="T15" fmla="*/ 2147483647 h 3564"/>
              <a:gd name="T16" fmla="*/ 0 w 5211"/>
              <a:gd name="T17" fmla="*/ 2147483647 h 3564"/>
              <a:gd name="T18" fmla="*/ 2147483647 w 5211"/>
              <a:gd name="T19" fmla="*/ 2147483647 h 3564"/>
              <a:gd name="T20" fmla="*/ 2147483647 w 5211"/>
              <a:gd name="T21" fmla="*/ 2147483647 h 3564"/>
              <a:gd name="T22" fmla="*/ 2147483647 w 5211"/>
              <a:gd name="T23" fmla="*/ 2147483647 h 3564"/>
              <a:gd name="T24" fmla="*/ 2147483647 w 5211"/>
              <a:gd name="T25" fmla="*/ 2147483647 h 3564"/>
              <a:gd name="T26" fmla="*/ 2147483647 w 5211"/>
              <a:gd name="T27" fmla="*/ 2147483647 h 3564"/>
              <a:gd name="T28" fmla="*/ 2147483647 w 5211"/>
              <a:gd name="T29" fmla="*/ 2147483647 h 3564"/>
              <a:gd name="T30" fmla="*/ 2147483647 w 5211"/>
              <a:gd name="T31" fmla="*/ 2147483647 h 3564"/>
              <a:gd name="T32" fmla="*/ 2147483647 w 5211"/>
              <a:gd name="T33" fmla="*/ 2147483647 h 35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211"/>
              <a:gd name="T52" fmla="*/ 0 h 3564"/>
              <a:gd name="T53" fmla="*/ 5211 w 5211"/>
              <a:gd name="T54" fmla="*/ 3564 h 35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211" h="3564">
                <a:moveTo>
                  <a:pt x="5183" y="98"/>
                </a:moveTo>
                <a:lnTo>
                  <a:pt x="110" y="3549"/>
                </a:lnTo>
                <a:cubicBezTo>
                  <a:pt x="87" y="3564"/>
                  <a:pt x="56" y="3558"/>
                  <a:pt x="40" y="3535"/>
                </a:cubicBezTo>
                <a:cubicBezTo>
                  <a:pt x="25" y="3512"/>
                  <a:pt x="31" y="3481"/>
                  <a:pt x="54" y="3466"/>
                </a:cubicBezTo>
                <a:lnTo>
                  <a:pt x="5126" y="16"/>
                </a:lnTo>
                <a:cubicBezTo>
                  <a:pt x="5149" y="0"/>
                  <a:pt x="5180" y="6"/>
                  <a:pt x="5196" y="29"/>
                </a:cubicBezTo>
                <a:cubicBezTo>
                  <a:pt x="5211" y="52"/>
                  <a:pt x="5205" y="83"/>
                  <a:pt x="5183" y="98"/>
                </a:cubicBezTo>
                <a:close/>
                <a:moveTo>
                  <a:pt x="1009" y="3493"/>
                </a:moveTo>
                <a:lnTo>
                  <a:pt x="0" y="3563"/>
                </a:lnTo>
                <a:lnTo>
                  <a:pt x="436" y="2650"/>
                </a:lnTo>
                <a:cubicBezTo>
                  <a:pt x="447" y="2625"/>
                  <a:pt x="477" y="2614"/>
                  <a:pt x="502" y="2626"/>
                </a:cubicBezTo>
                <a:cubicBezTo>
                  <a:pt x="527" y="2638"/>
                  <a:pt x="538" y="2668"/>
                  <a:pt x="526" y="2693"/>
                </a:cubicBezTo>
                <a:lnTo>
                  <a:pt x="127" y="3529"/>
                </a:lnTo>
                <a:lnTo>
                  <a:pt x="78" y="3457"/>
                </a:lnTo>
                <a:lnTo>
                  <a:pt x="1002" y="3393"/>
                </a:lnTo>
                <a:cubicBezTo>
                  <a:pt x="1030" y="3391"/>
                  <a:pt x="1054" y="3412"/>
                  <a:pt x="1055" y="3440"/>
                </a:cubicBezTo>
                <a:cubicBezTo>
                  <a:pt x="1057" y="3467"/>
                  <a:pt x="1037" y="3491"/>
                  <a:pt x="1009" y="3493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Hans" altLang="en-US"/>
          </a:p>
        </p:txBody>
      </p:sp>
      <p:sp>
        <p:nvSpPr>
          <p:cNvPr id="66" name="任意多边形 144"/>
          <p:cNvSpPr>
            <a:spLocks noEditPoints="1"/>
          </p:cNvSpPr>
          <p:nvPr/>
        </p:nvSpPr>
        <p:spPr bwMode="auto">
          <a:xfrm>
            <a:off x="4632325" y="4649788"/>
            <a:ext cx="749300" cy="484187"/>
          </a:xfrm>
          <a:custGeom>
            <a:avLst/>
            <a:gdLst>
              <a:gd name="T0" fmla="*/ 2147483647 w 5823"/>
              <a:gd name="T1" fmla="*/ 2147483647 h 3770"/>
              <a:gd name="T2" fmla="*/ 2147483647 w 5823"/>
              <a:gd name="T3" fmla="*/ 2147483647 h 3770"/>
              <a:gd name="T4" fmla="*/ 2147483647 w 5823"/>
              <a:gd name="T5" fmla="*/ 2147483647 h 3770"/>
              <a:gd name="T6" fmla="*/ 2147483647 w 5823"/>
              <a:gd name="T7" fmla="*/ 2147483647 h 3770"/>
              <a:gd name="T8" fmla="*/ 2147483647 w 5823"/>
              <a:gd name="T9" fmla="*/ 2147483647 h 3770"/>
              <a:gd name="T10" fmla="*/ 2147483647 w 5823"/>
              <a:gd name="T11" fmla="*/ 2147483647 h 3770"/>
              <a:gd name="T12" fmla="*/ 2147483647 w 5823"/>
              <a:gd name="T13" fmla="*/ 2147483647 h 3770"/>
              <a:gd name="T14" fmla="*/ 2147483647 w 5823"/>
              <a:gd name="T15" fmla="*/ 2147483647 h 3770"/>
              <a:gd name="T16" fmla="*/ 2147483647 w 5823"/>
              <a:gd name="T17" fmla="*/ 2147483647 h 3770"/>
              <a:gd name="T18" fmla="*/ 2147483647 w 5823"/>
              <a:gd name="T19" fmla="*/ 2147483647 h 3770"/>
              <a:gd name="T20" fmla="*/ 2147483647 w 5823"/>
              <a:gd name="T21" fmla="*/ 2147483647 h 3770"/>
              <a:gd name="T22" fmla="*/ 2147483647 w 5823"/>
              <a:gd name="T23" fmla="*/ 2147483647 h 3770"/>
              <a:gd name="T24" fmla="*/ 2147483647 w 5823"/>
              <a:gd name="T25" fmla="*/ 2147483647 h 3770"/>
              <a:gd name="T26" fmla="*/ 2147483647 w 5823"/>
              <a:gd name="T27" fmla="*/ 2147483647 h 3770"/>
              <a:gd name="T28" fmla="*/ 2147483647 w 5823"/>
              <a:gd name="T29" fmla="*/ 2147483647 h 3770"/>
              <a:gd name="T30" fmla="*/ 2147483647 w 5823"/>
              <a:gd name="T31" fmla="*/ 2147483647 h 3770"/>
              <a:gd name="T32" fmla="*/ 2147483647 w 5823"/>
              <a:gd name="T33" fmla="*/ 2147483647 h 377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823"/>
              <a:gd name="T52" fmla="*/ 0 h 3770"/>
              <a:gd name="T53" fmla="*/ 5823 w 5823"/>
              <a:gd name="T54" fmla="*/ 3770 h 377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823" h="3770">
                <a:moveTo>
                  <a:pt x="85" y="15"/>
                </a:moveTo>
                <a:lnTo>
                  <a:pt x="5767" y="3671"/>
                </a:lnTo>
                <a:cubicBezTo>
                  <a:pt x="5790" y="3686"/>
                  <a:pt x="5797" y="3717"/>
                  <a:pt x="5782" y="3740"/>
                </a:cubicBezTo>
                <a:cubicBezTo>
                  <a:pt x="5767" y="3763"/>
                  <a:pt x="5736" y="3770"/>
                  <a:pt x="5713" y="3755"/>
                </a:cubicBezTo>
                <a:lnTo>
                  <a:pt x="30" y="99"/>
                </a:lnTo>
                <a:cubicBezTo>
                  <a:pt x="7" y="84"/>
                  <a:pt x="0" y="53"/>
                  <a:pt x="15" y="30"/>
                </a:cubicBezTo>
                <a:cubicBezTo>
                  <a:pt x="30" y="7"/>
                  <a:pt x="61" y="0"/>
                  <a:pt x="85" y="15"/>
                </a:cubicBezTo>
                <a:close/>
                <a:moveTo>
                  <a:pt x="5364" y="2865"/>
                </a:moveTo>
                <a:lnTo>
                  <a:pt x="5823" y="3767"/>
                </a:lnTo>
                <a:lnTo>
                  <a:pt x="4812" y="3722"/>
                </a:lnTo>
                <a:cubicBezTo>
                  <a:pt x="4785" y="3721"/>
                  <a:pt x="4763" y="3698"/>
                  <a:pt x="4765" y="3670"/>
                </a:cubicBezTo>
                <a:cubicBezTo>
                  <a:pt x="4766" y="3643"/>
                  <a:pt x="4789" y="3621"/>
                  <a:pt x="4817" y="3623"/>
                </a:cubicBezTo>
                <a:lnTo>
                  <a:pt x="5742" y="3663"/>
                </a:lnTo>
                <a:lnTo>
                  <a:pt x="5695" y="3736"/>
                </a:lnTo>
                <a:lnTo>
                  <a:pt x="5275" y="2910"/>
                </a:lnTo>
                <a:cubicBezTo>
                  <a:pt x="5262" y="2886"/>
                  <a:pt x="5272" y="2856"/>
                  <a:pt x="5297" y="2843"/>
                </a:cubicBezTo>
                <a:cubicBezTo>
                  <a:pt x="5321" y="2830"/>
                  <a:pt x="5352" y="2840"/>
                  <a:pt x="5364" y="2865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Hans" altLang="en-US"/>
          </a:p>
        </p:txBody>
      </p:sp>
      <p:sp>
        <p:nvSpPr>
          <p:cNvPr id="67" name="矩形 152"/>
          <p:cNvSpPr>
            <a:spLocks noChangeArrowheads="1"/>
          </p:cNvSpPr>
          <p:nvPr/>
        </p:nvSpPr>
        <p:spPr bwMode="auto">
          <a:xfrm>
            <a:off x="5283200" y="6464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400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68" name="矩形 153"/>
          <p:cNvSpPr>
            <a:spLocks noChangeArrowheads="1"/>
          </p:cNvSpPr>
          <p:nvPr/>
        </p:nvSpPr>
        <p:spPr bwMode="auto">
          <a:xfrm>
            <a:off x="2611438" y="4675188"/>
            <a:ext cx="1077912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Hans" altLang="en-U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69" name="矩形 154"/>
          <p:cNvSpPr>
            <a:spLocks noChangeArrowheads="1"/>
          </p:cNvSpPr>
          <p:nvPr/>
        </p:nvSpPr>
        <p:spPr bwMode="auto">
          <a:xfrm>
            <a:off x="2917825" y="4784725"/>
            <a:ext cx="609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Hans" altLang="en-US" sz="1200">
                <a:solidFill>
                  <a:srgbClr val="000000"/>
                </a:solidFill>
                <a:latin typeface="宋体" charset="0"/>
                <a:ea typeface="宋体" charset="0"/>
              </a:rPr>
              <a:t>类对象</a:t>
            </a:r>
            <a:r>
              <a:rPr lang="en-US" altLang="zh-Hans" sz="1200">
                <a:solidFill>
                  <a:srgbClr val="000000"/>
                </a:solidFill>
                <a:latin typeface="宋体" charset="0"/>
                <a:ea typeface="宋体" charset="0"/>
              </a:rPr>
              <a:t>s1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70" name="矩形 157"/>
          <p:cNvSpPr>
            <a:spLocks noChangeArrowheads="1"/>
          </p:cNvSpPr>
          <p:nvPr/>
        </p:nvSpPr>
        <p:spPr bwMode="auto">
          <a:xfrm>
            <a:off x="3392488" y="478948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Hans" sz="1200">
                <a:solidFill>
                  <a:srgbClr val="000000"/>
                </a:solidFill>
                <a:latin typeface="宋体" charset="0"/>
                <a:ea typeface="宋体" charset="0"/>
              </a:rPr>
              <a:t> 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71" name="矩形 158"/>
          <p:cNvSpPr>
            <a:spLocks noChangeArrowheads="1"/>
          </p:cNvSpPr>
          <p:nvPr/>
        </p:nvSpPr>
        <p:spPr bwMode="auto">
          <a:xfrm>
            <a:off x="5605463" y="4683125"/>
            <a:ext cx="1077912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Hans" altLang="en-US" sz="1800">
              <a:solidFill>
                <a:schemeClr val="tx1"/>
              </a:solidFill>
              <a:ea typeface="宋体" charset="0"/>
            </a:endParaRPr>
          </a:p>
        </p:txBody>
      </p:sp>
      <p:sp>
        <p:nvSpPr>
          <p:cNvPr id="72" name="矩形 159"/>
          <p:cNvSpPr>
            <a:spLocks noChangeArrowheads="1"/>
          </p:cNvSpPr>
          <p:nvPr/>
        </p:nvSpPr>
        <p:spPr bwMode="auto">
          <a:xfrm>
            <a:off x="5729288" y="4784725"/>
            <a:ext cx="7159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FF5050"/>
              </a:buClr>
              <a:buChar char="•"/>
              <a:defRPr sz="2800">
                <a:solidFill>
                  <a:schemeClr val="bg2"/>
                </a:solidFill>
                <a:latin typeface="Arial" charset="0"/>
                <a:ea typeface="隶书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5050"/>
              </a:buClr>
              <a:buChar char="–"/>
              <a:defRPr sz="2400">
                <a:solidFill>
                  <a:schemeClr val="bg2"/>
                </a:solidFill>
                <a:latin typeface="Arial" charset="0"/>
                <a:ea typeface="隶书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2000">
                <a:solidFill>
                  <a:schemeClr val="bg2"/>
                </a:solidFill>
                <a:latin typeface="Arial" charset="0"/>
                <a:ea typeface="隶书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5050"/>
              </a:buClr>
              <a:buChar char="–"/>
              <a:defRPr>
                <a:solidFill>
                  <a:schemeClr val="bg2"/>
                </a:solidFill>
                <a:latin typeface="Arial" charset="0"/>
                <a:ea typeface="隶书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Char char="•"/>
              <a:defRPr sz="1600">
                <a:solidFill>
                  <a:schemeClr val="bg2"/>
                </a:solidFill>
                <a:latin typeface="Arial" charset="0"/>
                <a:ea typeface="隶书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Hans" altLang="en-US" sz="1200">
                <a:solidFill>
                  <a:srgbClr val="000000"/>
                </a:solidFill>
                <a:latin typeface="宋体" charset="0"/>
                <a:ea typeface="宋体" charset="0"/>
              </a:rPr>
              <a:t>类对象</a:t>
            </a:r>
            <a:r>
              <a:rPr lang="en-US" altLang="zh-Hans" sz="1200">
                <a:solidFill>
                  <a:srgbClr val="000000"/>
                </a:solidFill>
                <a:latin typeface="宋体" charset="0"/>
                <a:ea typeface="宋体" charset="0"/>
              </a:rPr>
              <a:t>s2</a:t>
            </a:r>
            <a:endParaRPr lang="en-US" altLang="zh-Hans" sz="1800">
              <a:solidFill>
                <a:schemeClr val="tx1"/>
              </a:solidFill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1" y="1248780"/>
            <a:ext cx="7333056" cy="147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函数中定义的静态变量使用的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表示该变量是放在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全局变量区存储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，在程序运行中始终存在，但是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只能在函数内访问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132000"/>
            <a:ext cx="7241618" cy="194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类中使用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来定义静态数据，表示该成员是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属于类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的，而不是属于某个对象，当然该类的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每个对象都可以访问这个静态变量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xmlns="" id="{5C115FF7-B206-4E02-A5C8-51951A6A9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4404" y="6380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函数中的静态变量和类中的静态变量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160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用来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流动变化的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对象个数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静态数据成员常用的场合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800000"/>
            <a:ext cx="7400679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作为一个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标志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，指示一个特定的动作是否发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生。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2848700"/>
            <a:ext cx="76872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一个指向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链表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第一个成员的指针。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3564000"/>
            <a:ext cx="76872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例子：在类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Cylinder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中使用静态数据成员记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录生成对象的个数。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92671" y="0"/>
            <a:ext cx="8832329" cy="813340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课堂练习：以下程序输出结果是什么？</a:t>
            </a:r>
            <a:endParaRPr sz="32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16000" y="1152000"/>
            <a:ext cx="7493000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Sample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B;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Sample(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a){A=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+=a;}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(Sample s);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Sample::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(Sample s)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&lt;&lt;"A="&lt;&lt;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s.A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&lt;&lt;",B="&lt;&lt;B&lt;&lt;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}</a:t>
            </a:r>
          </a:p>
          <a:p>
            <a:pPr eaLnBrk="1" hangingPunct="1"/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Sample::B=0; </a:t>
            </a:r>
          </a:p>
          <a:p>
            <a:pPr eaLnBrk="1" hangingPunct="1"/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main()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Sample s1(2),s2(5);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s1.func(s1); </a:t>
            </a:r>
          </a:p>
          <a:p>
            <a:pPr eaLnBrk="1" hangingPunct="1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s2.func(s2);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6474047" y="5831344"/>
            <a:ext cx="1933353" cy="83099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A=2,B=7</a:t>
            </a:r>
          </a:p>
          <a:p>
            <a:pPr eaLnBrk="1" hangingPunct="1"/>
            <a:r>
              <a:rPr lang="en-US" altLang="zh-CN" sz="2400" dirty="0"/>
              <a:t>A=5,B=7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92671" y="0"/>
            <a:ext cx="8832329" cy="813340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课堂练习：以下程序输出结果是什么？</a:t>
            </a:r>
            <a:endParaRPr sz="32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200" y="1141128"/>
            <a:ext cx="7975599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A():a(1){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num++;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&lt;&lt;"Constructing...."&lt;&lt;" "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&lt;&lt;num&lt;&lt;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A(int a):a(a){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num++;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&lt;&lt;"Constructing with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reference...."&lt;&lt;num&lt;&lt;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A(A &amp;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num++;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ra.a;cout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&lt;&lt;"Coping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Constructing..."&lt;&lt;num&lt;&lt;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~A(){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&lt;&lt;"Destructing..."&lt;&lt;num&lt;&lt;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endl;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--;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A::num=0;</a:t>
            </a:r>
          </a:p>
          <a:p>
            <a:pPr eaLnBrk="1" hangingPunct="1">
              <a:buNone/>
            </a:pP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A a1,a2(3),a3(a1);   }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5108835" y="4611231"/>
            <a:ext cx="4050527" cy="224676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C00000"/>
                </a:solidFill>
              </a:rPr>
              <a:t>运行结果：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000" dirty="0"/>
              <a:t>Constructing.... 1</a:t>
            </a:r>
          </a:p>
          <a:p>
            <a:pPr eaLnBrk="1" hangingPunct="1"/>
            <a:r>
              <a:rPr lang="en-US" altLang="zh-CN" sz="2000" dirty="0"/>
              <a:t>Constructing with reference....2</a:t>
            </a:r>
          </a:p>
          <a:p>
            <a:pPr eaLnBrk="1" hangingPunct="1"/>
            <a:r>
              <a:rPr lang="en-US" altLang="zh-CN" sz="2000" dirty="0"/>
              <a:t>Coping Constructing...3</a:t>
            </a:r>
          </a:p>
          <a:p>
            <a:pPr eaLnBrk="1" hangingPunct="1"/>
            <a:r>
              <a:rPr lang="en-US" altLang="zh-CN" sz="2000" dirty="0"/>
              <a:t>Destructing...3</a:t>
            </a:r>
          </a:p>
          <a:p>
            <a:pPr eaLnBrk="1" hangingPunct="1"/>
            <a:r>
              <a:rPr lang="en-US" altLang="zh-CN" sz="2000" dirty="0"/>
              <a:t>Destructing...2</a:t>
            </a:r>
          </a:p>
          <a:p>
            <a:pPr eaLnBrk="1" hangingPunct="1"/>
            <a:r>
              <a:rPr lang="en-US" altLang="zh-CN" sz="2000" dirty="0"/>
              <a:t>Destructing...1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77900" y="10842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静态成员函数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6000" y="17129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用关键字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static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为静态成员函数。</a:t>
            </a:r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1116000" y="2837400"/>
            <a:ext cx="740067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不能访问非静态数据成员和非静态成员函数，它只能访问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静态数据成员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其他的静态成员函数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4" name="Rectangle 77"/>
          <p:cNvSpPr>
            <a:spLocks noChangeArrowheads="1"/>
          </p:cNvSpPr>
          <p:nvPr/>
        </p:nvSpPr>
        <p:spPr bwMode="auto">
          <a:xfrm>
            <a:off x="1116000" y="4468305"/>
            <a:ext cx="76872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静态成员函数的作用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是为了能处理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静态数据成员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160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调用静态成员函数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时既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可用目标对象名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，也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可用类名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采用如下格式调用：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调用静态成员函数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535400" y="2235200"/>
            <a:ext cx="5970300" cy="11938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::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静态成员函数名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静态成员函数名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371601" y="3768785"/>
            <a:ext cx="7226299" cy="104028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注意：但这并不意味着此函数是属于对象的，而只是用对象的类型而已。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1" grpId="0" animBg="1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77900" y="10842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同一类不同对象的存储组织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080000" y="16875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类定义中的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分配由该类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所有对象共享的存储空间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1080000" y="2773900"/>
            <a:ext cx="7400679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类定义中的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非静态成员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 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各自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分配存储空间。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 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共享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同一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代码副本，共享存储空间。</a:t>
            </a: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1116000" y="4340285"/>
            <a:ext cx="7594599" cy="193899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原因</a:t>
            </a:r>
            <a:r>
              <a:rPr lang="zh-CN" altLang="en-US" sz="2400" dirty="0"/>
              <a:t>：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70C0"/>
                </a:solidFill>
              </a:rPr>
              <a:t>数据成员</a:t>
            </a:r>
            <a:r>
              <a:rPr lang="zh-CN" altLang="en-US" sz="2400" dirty="0"/>
              <a:t>：描述对象的状态，不同对象可能具有不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</a:t>
            </a:r>
            <a:r>
              <a:rPr lang="zh-CN" altLang="en-US" sz="2400" dirty="0"/>
              <a:t>同的状态 。</a:t>
            </a:r>
            <a:r>
              <a:rPr lang="en-US" altLang="zh-CN" sz="2400" dirty="0"/>
              <a:t>(</a:t>
            </a:r>
            <a:r>
              <a:rPr lang="zh-CN" altLang="en-US" sz="2400" dirty="0"/>
              <a:t>如人的身高，不同人身高可能就不一样</a:t>
            </a:r>
            <a:r>
              <a:rPr lang="en-US" altLang="zh-CN" sz="2400" dirty="0"/>
              <a:t>)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70C0"/>
                </a:solidFill>
              </a:rPr>
              <a:t>成员函数</a:t>
            </a:r>
            <a:r>
              <a:rPr lang="zh-CN" altLang="en-US" sz="2400" dirty="0"/>
              <a:t>：作为类对外界提供服务的界面，是对象行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</a:t>
            </a:r>
            <a:r>
              <a:rPr lang="zh-CN" altLang="en-US" sz="2400" dirty="0"/>
              <a:t>为的描述，同一类的对象的行为应该是一致的。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pic>
        <p:nvPicPr>
          <p:cNvPr id="6" name="图片 3" descr="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363" y="1731809"/>
            <a:ext cx="9037637" cy="3106738"/>
          </a:xfrm>
          <a:noFill/>
        </p:spPr>
      </p:pic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静态成员的使用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2302" y="1152000"/>
            <a:ext cx="4051298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double radius;	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double height;	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定义为静态成员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		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Cylinder(double r):radius(r){};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static double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getHeight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{return height;};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static void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setHeight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h)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{height=h;};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double volume();	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Cylinder::volume()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{return PI*radius*radius*height;}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673600" y="1152000"/>
            <a:ext cx="4470400" cy="532453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Cylinder::height=10;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在类体外对静态数据成员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</a:p>
          <a:p>
            <a:pPr eaLnBrk="1" hangingPunct="1">
              <a:buNone/>
            </a:pP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getHeight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setHeight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(20);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getHeight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 c1(2),c2(3);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c1.getHeight()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c2.getHeight()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c1.setHeight(30);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c1.getHeight()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c2.getHeight()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1;}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11671" y="0"/>
            <a:ext cx="8832329" cy="813340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静态成员函数的使用例子：计算学生的平均分</a:t>
            </a:r>
            <a:endParaRPr sz="32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93801" y="1071100"/>
            <a:ext cx="7645399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 eaLnBrk="1" hangingPunct="1">
              <a:buNone/>
            </a:pPr>
            <a:r>
              <a:rPr lang="en-US" altLang="zh-CN" sz="2400" dirty="0"/>
              <a:t>using namespace std;</a:t>
            </a:r>
          </a:p>
          <a:p>
            <a:pPr eaLnBrk="1" hangingPunct="1">
              <a:buNone/>
            </a:pPr>
            <a:r>
              <a:rPr lang="en-US" altLang="zh-CN" sz="2400" dirty="0"/>
              <a:t>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altLang="zh-CN" sz="2400" dirty="0"/>
              <a:t>   {                          //</a:t>
            </a:r>
            <a:r>
              <a:rPr lang="zh-CN" altLang="en-US" sz="2400" dirty="0"/>
              <a:t>定义</a:t>
            </a:r>
            <a:r>
              <a:rPr lang="en-US" altLang="zh-CN" sz="2400" dirty="0"/>
              <a:t>Student</a:t>
            </a:r>
            <a:r>
              <a:rPr lang="zh-CN" altLang="en-US" sz="2400" dirty="0"/>
              <a:t>类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int num;		         //</a:t>
            </a:r>
            <a:r>
              <a:rPr lang="zh-CN" altLang="en-US" sz="2400" dirty="0"/>
              <a:t>学号</a:t>
            </a:r>
          </a:p>
          <a:p>
            <a:pPr eaLnBrk="1" hangingPunct="1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int age;		         //</a:t>
            </a:r>
            <a:r>
              <a:rPr lang="zh-CN" altLang="en-US" sz="2400" dirty="0"/>
              <a:t>年龄</a:t>
            </a:r>
          </a:p>
          <a:p>
            <a:pPr eaLnBrk="1" hangingPunct="1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float score;	         //</a:t>
            </a:r>
            <a:r>
              <a:rPr lang="zh-CN" altLang="en-US" sz="2400" dirty="0"/>
              <a:t>成绩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float sum;           </a:t>
            </a:r>
            <a:r>
              <a:rPr lang="en-US" altLang="zh-CN" sz="2400" dirty="0"/>
              <a:t>//</a:t>
            </a:r>
            <a:r>
              <a:rPr lang="zh-CN" altLang="en-US" sz="2400" dirty="0"/>
              <a:t>静态数据成员</a:t>
            </a: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int count;            </a:t>
            </a:r>
            <a:r>
              <a:rPr lang="en-US" altLang="zh-CN" sz="2400" dirty="0"/>
              <a:t>//</a:t>
            </a:r>
            <a:r>
              <a:rPr lang="zh-CN" altLang="en-US" sz="2400" dirty="0"/>
              <a:t>静态数据成员</a:t>
            </a:r>
          </a:p>
          <a:p>
            <a:pPr eaLnBrk="1" hangingPunct="1">
              <a:buNone/>
            </a:pPr>
            <a:r>
              <a:rPr lang="en-US" altLang="zh-CN" sz="2400" dirty="0"/>
              <a:t>public:</a:t>
            </a:r>
          </a:p>
          <a:p>
            <a:pPr eaLnBrk="1" hangingPunct="1">
              <a:buNone/>
            </a:pPr>
            <a:r>
              <a:rPr lang="en-US" altLang="zh-CN" sz="2400" dirty="0"/>
              <a:t>   Student(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n,int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a,float</a:t>
            </a:r>
            <a:r>
              <a:rPr lang="en-US" altLang="zh-CN" sz="2400" dirty="0"/>
              <a:t> s): num(n),age(a),score(s)</a:t>
            </a:r>
          </a:p>
          <a:p>
            <a:pPr eaLnBrk="1" hangingPunct="1">
              <a:buNone/>
            </a:pPr>
            <a:r>
              <a:rPr lang="en-US" altLang="zh-CN" sz="2400" dirty="0"/>
              <a:t>       {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sum+=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score;count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++; </a:t>
            </a:r>
            <a:r>
              <a:rPr lang="en-US" altLang="zh-CN" sz="2400" dirty="0"/>
              <a:t>}    //</a:t>
            </a:r>
            <a:r>
              <a:rPr lang="zh-CN" altLang="en-US" sz="2400" dirty="0"/>
              <a:t>定义构造函数</a:t>
            </a:r>
          </a:p>
          <a:p>
            <a:pPr eaLnBrk="1" hangingPunct="1">
              <a:buNone/>
            </a:pPr>
            <a:r>
              <a:rPr lang="zh-CN" altLang="en-US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float average( );              </a:t>
            </a:r>
            <a:r>
              <a:rPr lang="en-US" altLang="zh-CN" sz="2400" dirty="0"/>
              <a:t>//</a:t>
            </a:r>
            <a:r>
              <a:rPr lang="zh-CN" altLang="en-US" sz="2400" dirty="0"/>
              <a:t>声明静态成员函数</a:t>
            </a:r>
          </a:p>
          <a:p>
            <a:pPr eaLnBrk="1" hangingPunct="1"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67300" y="10254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类的定义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2" name="AutoShape 52"/>
          <p:cNvSpPr>
            <a:spLocks noChangeArrowheads="1"/>
          </p:cNvSpPr>
          <p:nvPr/>
        </p:nvSpPr>
        <p:spPr bwMode="gray">
          <a:xfrm>
            <a:off x="1177159" y="1625600"/>
            <a:ext cx="6163441" cy="5232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class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{  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private: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&lt;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的说明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       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&lt;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的说明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      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protected: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&lt;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的说明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      ︰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注意这里的分号</a:t>
            </a:r>
          </a:p>
        </p:txBody>
      </p:sp>
      <p:sp>
        <p:nvSpPr>
          <p:cNvPr id="13" name="AutoShape 103"/>
          <p:cNvSpPr>
            <a:spLocks noChangeArrowheads="1"/>
          </p:cNvSpPr>
          <p:nvPr/>
        </p:nvSpPr>
        <p:spPr bwMode="auto">
          <a:xfrm>
            <a:off x="5333586" y="1092200"/>
            <a:ext cx="3810414" cy="1077575"/>
          </a:xfrm>
          <a:prstGeom prst="cloudCallout">
            <a:avLst>
              <a:gd name="adj1" fmla="val -51079"/>
              <a:gd name="adj2" fmla="val -83588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：类在定义时不分配任何内存空间。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68401" y="1210800"/>
            <a:ext cx="7594599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6350">
              <a:defRPr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float Student::average()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{  return(sum/count);   }</a:t>
            </a:r>
          </a:p>
          <a:p>
            <a:pPr indent="-6350">
              <a:defRPr/>
            </a:pPr>
            <a:r>
              <a:rPr lang="en-US" altLang="zh-CN" sz="2400" dirty="0">
                <a:cs typeface="Times New Roman" pitchFamily="18" charset="0"/>
              </a:rPr>
              <a:t>                                           //</a:t>
            </a:r>
            <a:r>
              <a:rPr lang="zh-CN" altLang="en-US" sz="2400" dirty="0">
                <a:cs typeface="Times New Roman" pitchFamily="18" charset="0"/>
              </a:rPr>
              <a:t>定义静态成员函数</a:t>
            </a:r>
            <a:endParaRPr lang="en-US" altLang="zh-CN" sz="2400" dirty="0">
              <a:cs typeface="Times New Roman" pitchFamily="18" charset="0"/>
            </a:endParaRPr>
          </a:p>
          <a:p>
            <a:pPr indent="-6350">
              <a:defRPr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float Student::sum=0;     </a:t>
            </a:r>
            <a:r>
              <a:rPr lang="en-US" altLang="zh-CN" sz="2400" dirty="0">
                <a:cs typeface="Times New Roman" pitchFamily="18" charset="0"/>
              </a:rPr>
              <a:t>//</a:t>
            </a:r>
            <a:r>
              <a:rPr lang="zh-CN" altLang="en-US" sz="2400" dirty="0">
                <a:cs typeface="Times New Roman" pitchFamily="18" charset="0"/>
              </a:rPr>
              <a:t>对静态数据成员初始化</a:t>
            </a:r>
          </a:p>
          <a:p>
            <a:pPr indent="-6350">
              <a:defRPr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Student::count=0;      </a:t>
            </a:r>
            <a:r>
              <a:rPr lang="en-US" altLang="zh-CN" sz="2400" dirty="0">
                <a:cs typeface="Times New Roman" pitchFamily="18" charset="0"/>
              </a:rPr>
              <a:t>//</a:t>
            </a:r>
            <a:r>
              <a:rPr lang="zh-CN" altLang="en-US" sz="2400" dirty="0">
                <a:cs typeface="Times New Roman" pitchFamily="18" charset="0"/>
              </a:rPr>
              <a:t>对静态数据成员初始化</a:t>
            </a:r>
          </a:p>
          <a:p>
            <a:pPr indent="-6350">
              <a:defRPr/>
            </a:pPr>
            <a:endParaRPr lang="zh-CN" altLang="en-US" sz="2400" dirty="0">
              <a:cs typeface="Times New Roman" pitchFamily="18" charset="0"/>
            </a:endParaRPr>
          </a:p>
          <a:p>
            <a:pPr indent="-6350">
              <a:defRPr/>
            </a:pPr>
            <a:r>
              <a:rPr lang="en-US" altLang="zh-CN" sz="2400" dirty="0" err="1">
                <a:cs typeface="Times New Roman" pitchFamily="18" charset="0"/>
              </a:rPr>
              <a:t>int</a:t>
            </a:r>
            <a:r>
              <a:rPr lang="en-US" altLang="zh-CN" sz="2400" dirty="0">
                <a:cs typeface="Times New Roman" pitchFamily="18" charset="0"/>
              </a:rPr>
              <a:t> main( ) {</a:t>
            </a:r>
          </a:p>
          <a:p>
            <a:pPr indent="-6350">
              <a:defRPr/>
            </a:pPr>
            <a:r>
              <a:rPr lang="en-US" altLang="zh-CN" sz="2400" dirty="0"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Student stud[3]</a:t>
            </a:r>
            <a:r>
              <a:rPr lang="en-US" altLang="zh-CN" sz="2400" dirty="0">
                <a:cs typeface="Times New Roman" pitchFamily="18" charset="0"/>
              </a:rPr>
              <a:t>={ Student(1001,18,70),</a:t>
            </a:r>
          </a:p>
          <a:p>
            <a:pPr indent="-6350">
              <a:defRPr/>
            </a:pPr>
            <a:r>
              <a:rPr lang="en-US" altLang="zh-CN" sz="2400" dirty="0">
                <a:cs typeface="Times New Roman" pitchFamily="18" charset="0"/>
              </a:rPr>
              <a:t>            Student(1002,19,78),Student(1005,20,98) };</a:t>
            </a:r>
          </a:p>
          <a:p>
            <a:pPr indent="-6350">
              <a:defRPr/>
            </a:pPr>
            <a:r>
              <a:rPr lang="en-US" altLang="zh-CN" sz="2400" dirty="0">
                <a:cs typeface="Times New Roman" pitchFamily="18" charset="0"/>
              </a:rPr>
              <a:t>          //</a:t>
            </a:r>
            <a:r>
              <a:rPr lang="zh-CN" altLang="en-US" sz="2400" dirty="0">
                <a:cs typeface="Times New Roman" pitchFamily="18" charset="0"/>
              </a:rPr>
              <a:t>定义对象数组并初始化</a:t>
            </a:r>
            <a:endParaRPr lang="en-US" altLang="zh-CN" sz="2400" dirty="0">
              <a:cs typeface="Times New Roman" pitchFamily="18" charset="0"/>
            </a:endParaRPr>
          </a:p>
          <a:p>
            <a:pPr indent="-6350">
              <a:defRPr/>
            </a:pPr>
            <a:r>
              <a:rPr lang="en-US" altLang="zh-CN" sz="2400" dirty="0">
                <a:cs typeface="Times New Roman" pitchFamily="18" charset="0"/>
              </a:rPr>
              <a:t>  </a:t>
            </a:r>
            <a:r>
              <a:rPr lang="en-US" altLang="zh-CN" sz="2400" dirty="0" err="1">
                <a:cs typeface="Times New Roman" pitchFamily="18" charset="0"/>
              </a:rPr>
              <a:t>cout</a:t>
            </a:r>
            <a:r>
              <a:rPr lang="en-US" altLang="zh-CN" sz="2400" dirty="0">
                <a:cs typeface="Times New Roman" pitchFamily="18" charset="0"/>
              </a:rPr>
              <a:t>&lt;&lt;"the average score of  3 students is "</a:t>
            </a:r>
          </a:p>
          <a:p>
            <a:pPr indent="-6350">
              <a:defRPr/>
            </a:pPr>
            <a:r>
              <a:rPr lang="en-US" altLang="zh-CN" sz="2400" dirty="0">
                <a:cs typeface="Times New Roman" pitchFamily="18" charset="0"/>
              </a:rPr>
              <a:t>          &lt;&lt;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Student::average( )</a:t>
            </a:r>
            <a:r>
              <a:rPr lang="en-US" altLang="zh-CN" sz="2400" dirty="0">
                <a:cs typeface="Times New Roman" pitchFamily="18" charset="0"/>
              </a:rPr>
              <a:t>&lt;&lt;</a:t>
            </a:r>
            <a:r>
              <a:rPr lang="en-US" altLang="zh-CN" sz="2400" dirty="0" err="1">
                <a:cs typeface="Times New Roman" pitchFamily="18" charset="0"/>
              </a:rPr>
              <a:t>endl</a:t>
            </a:r>
            <a:r>
              <a:rPr lang="en-US" altLang="zh-CN" sz="2400" dirty="0">
                <a:cs typeface="Times New Roman" pitchFamily="18" charset="0"/>
              </a:rPr>
              <a:t>;        </a:t>
            </a:r>
          </a:p>
          <a:p>
            <a:pPr indent="-6350">
              <a:defRPr/>
            </a:pPr>
            <a:r>
              <a:rPr lang="en-US" altLang="zh-CN" sz="2400" dirty="0">
                <a:cs typeface="Times New Roman" pitchFamily="18" charset="0"/>
              </a:rPr>
              <a:t>         //</a:t>
            </a:r>
            <a:r>
              <a:rPr lang="zh-CN" altLang="en-US" sz="2400" dirty="0">
                <a:cs typeface="Times New Roman" pitchFamily="18" charset="0"/>
              </a:rPr>
              <a:t>调用静态成员函数</a:t>
            </a:r>
            <a:endParaRPr lang="en-US" altLang="zh-CN" sz="2400" dirty="0">
              <a:cs typeface="Times New Roman" pitchFamily="18" charset="0"/>
            </a:endParaRPr>
          </a:p>
          <a:p>
            <a:pPr indent="-6350">
              <a:defRPr/>
            </a:pPr>
            <a:r>
              <a:rPr lang="en-US" altLang="zh-CN" sz="2400" dirty="0">
                <a:cs typeface="Times New Roman" pitchFamily="18" charset="0"/>
              </a:rPr>
              <a:t>   return 1;</a:t>
            </a:r>
            <a:endParaRPr lang="zh-CN" altLang="en-US" sz="2400" dirty="0">
              <a:cs typeface="Times New Roman" pitchFamily="18" charset="0"/>
            </a:endParaRPr>
          </a:p>
          <a:p>
            <a:pPr indent="-6350">
              <a:defRPr/>
            </a:pPr>
            <a:r>
              <a:rPr lang="en-US" altLang="zh-CN" sz="2400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92671" y="0"/>
            <a:ext cx="8832329" cy="813340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课堂练习：以下程序输出结果是什么？</a:t>
            </a:r>
            <a:endParaRPr sz="32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16000" y="1152000"/>
            <a:ext cx="3968064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(){x=0;}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(Sample&amp; s){}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int x;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nn-NO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void </a:t>
            </a:r>
            <a:r>
              <a:rPr lang="nn-NO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nn-NO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 i){x+=i;}</a:t>
            </a:r>
          </a:p>
          <a:p>
            <a:pPr eaLnBrk="1" hangingPunct="1">
              <a:buNone/>
            </a:pPr>
            <a:r>
              <a:rPr lang="nn-NO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void </a:t>
            </a:r>
            <a:r>
              <a:rPr lang="nn-NO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nn-NO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(){cout&lt;&lt;x;}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static Sample*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static Sample s;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return &amp;s;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5472979" y="1942469"/>
            <a:ext cx="1690318" cy="83099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运行结果：</a:t>
            </a:r>
            <a:r>
              <a:rPr lang="en-US" altLang="zh-CN" sz="2400" dirty="0"/>
              <a:t>30</a:t>
            </a:r>
            <a:endParaRPr lang="zh-CN" altLang="en-US" sz="24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42B25D5-E12B-42DA-80EC-353617A3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67" y="4522153"/>
            <a:ext cx="4922133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Sample*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=Sample::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s1-&gt;set(10);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Sample*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s2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=Sample::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GetObj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s2-&gt;set(20);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s1-&gt;print();      }</a:t>
            </a:r>
          </a:p>
        </p:txBody>
      </p:sp>
      <p:sp>
        <p:nvSpPr>
          <p:cNvPr id="10" name="Text Box 36">
            <a:extLst>
              <a:ext uri="{FF2B5EF4-FFF2-40B4-BE49-F238E27FC236}">
                <a16:creationId xmlns:a16="http://schemas.microsoft.com/office/drawing/2014/main" xmlns="" id="{6179437F-760E-4A5D-A3FA-E04DE6B51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504" y="3019793"/>
            <a:ext cx="3597838" cy="12003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思考问题：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2400" dirty="0"/>
              <a:t>函数</a:t>
            </a:r>
            <a:r>
              <a:rPr lang="en-US" altLang="zh-CN" sz="2400" dirty="0" err="1"/>
              <a:t>GetObj</a:t>
            </a:r>
            <a:r>
              <a:rPr lang="zh-CN" altLang="en-US" sz="2400" dirty="0"/>
              <a:t>的返回值类型可以改成</a:t>
            </a:r>
            <a:r>
              <a:rPr lang="en-US" altLang="zh-CN" sz="2400" dirty="0"/>
              <a:t>Sample&amp;</a:t>
            </a:r>
            <a:r>
              <a:rPr lang="zh-CN" altLang="en-US" sz="2400" dirty="0"/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xmlns="" val="3744582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0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55688" y="1028962"/>
            <a:ext cx="7829367" cy="540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建立一个类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NUM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，求指定范围内的所有的素数。具体要求如下：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私有数据成员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 *data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：存放指定范围内的所有素数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span1,span2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：存放要求计算的素数的范围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num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span1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span2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之间的素数的个数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static void process(int x, int y)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：求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x~y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范围内的所有素数，要求共享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数组。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static void print(int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y)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：输出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x~y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范围内所有的素数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其他数据或函数根据需要自拟。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286046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五、友元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7105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为了让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类外的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或另一个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，可以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类中的私有成员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，可以将它们声明为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2196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友元的声明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只能出现在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类定义的内部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，以关键字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声明。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3480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友元可以是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116000" y="5112674"/>
            <a:ext cx="7417300" cy="95410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：友元的引入</a:t>
            </a:r>
            <a:r>
              <a:rPr lang="zh-CN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破坏了类的封装性和数据的隐藏性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，请小心使用。</a:t>
            </a:r>
          </a:p>
        </p:txBody>
      </p:sp>
      <p:sp>
        <p:nvSpPr>
          <p:cNvPr id="9" name="Rectangle 77">
            <a:extLst>
              <a:ext uri="{FF2B5EF4-FFF2-40B4-BE49-F238E27FC236}">
                <a16:creationId xmlns:a16="http://schemas.microsoft.com/office/drawing/2014/main" xmlns="" id="{00C78FE6-2527-4912-B596-87F02C157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00" y="3974349"/>
            <a:ext cx="75073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友元不是本类的成员，所以不受访问控制影响。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3" grpId="0" animBg="1" autoUpdateAnimBg="0"/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77900" y="10842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友元函数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3900" y="17129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类中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一个类外的普通函数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其他类的成员函数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声明为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，就称为友元函数。</a:t>
            </a: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634800" y="2908301"/>
            <a:ext cx="5299400" cy="9778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friend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display(Time &amp;);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92671" y="0"/>
            <a:ext cx="8832329" cy="813340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1</a:t>
            </a:r>
            <a:r>
              <a:rPr lang="zh-CN" altLang="en-US" sz="32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、将普通函数声明为友元函数</a:t>
            </a:r>
            <a:endParaRPr sz="32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70791" y="1087965"/>
            <a:ext cx="8273209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int hour;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   int minute;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   int sec;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public:  Time(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int,int,int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void display(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&amp;);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类的友元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Time∷Time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h,int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m,int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s)     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</a:t>
            </a:r>
          </a:p>
          <a:p>
            <a:pPr eaLnBrk="1" hangingPunct="1"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hour=h;  minute=m;  sec=s;  }</a:t>
            </a:r>
          </a:p>
          <a:p>
            <a:pPr eaLnBrk="1" hangingPunct="1">
              <a:buNone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display(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Time&amp; 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        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友元不是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类的成员，所以只能通过对象访问私有成员</a:t>
            </a:r>
          </a:p>
          <a:p>
            <a:pPr eaLnBrk="1" hangingPunct="1">
              <a:buNone/>
            </a:pP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t.hour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&lt;&lt;″:″&lt;&lt;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t.minute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&lt;&lt;″:″&lt;&lt;t.sec&lt;&lt;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}</a:t>
            </a:r>
          </a:p>
          <a:p>
            <a:pPr eaLnBrk="1" hangingPunct="1">
              <a:buNone/>
            </a:pP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 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Time t1(10,13,56);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display(t1);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函数，实参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类对象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92671" y="0"/>
            <a:ext cx="8832329" cy="813340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2</a:t>
            </a:r>
            <a:r>
              <a:rPr lang="zh-CN" altLang="en-US" sz="32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、将另一个类的成员函数声明为友元</a:t>
            </a:r>
            <a:endParaRPr sz="32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57870" y="1141128"/>
            <a:ext cx="7528929" cy="415498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Date;         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类的提前引用声明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display(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&amp;);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//display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是成员函数，形参是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类对象的引用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                      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void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Time∷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(Date &amp;);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函数为友元成员函数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063847" y="5668764"/>
            <a:ext cx="7601688" cy="83099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一个函数</a:t>
            </a:r>
            <a:r>
              <a:rPr lang="zh-CN" altLang="en-US" sz="2400" dirty="0"/>
              <a:t>（普通函数或某个类的成员函数），可以被多个类声明为友元，这样就可以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引用多个类中的私有数据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77900" y="10842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友元类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063100" y="1636700"/>
            <a:ext cx="740067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如果需要把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一个类（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类）中的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所有成员函数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都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为另一个类（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类）的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，可以直接把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声明为类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380800" y="3276601"/>
            <a:ext cx="5134300" cy="31749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class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……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};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class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……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class A;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例子：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64000" y="1152000"/>
            <a:ext cx="4051299" cy="532453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Cylinder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public: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Cylinder():radius(1),height(1){}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Cylinder(double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r,double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h=2):radius(r),height(h){}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void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setRadius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r){radius=r;}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void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setHeight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(double h){height=h;}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void display(){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&lt;&lt;"radius="&lt;&lt;radius&lt;&lt;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",height="&lt;&lt;height&lt;&lt;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 class A;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private: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double radius;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double height;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004000" y="1152000"/>
            <a:ext cx="4038600" cy="532453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public: A(){}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changeCylinder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 &amp;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,double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r,double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h)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c.height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h;c.radius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=r; }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void display(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 &amp;c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c.height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 " 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c.radius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}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Cylinder c(1,2);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c.setHeight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c.setRadius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(8);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c.display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a.changeCylinder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(c,100,200);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a.display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(c);</a:t>
            </a:r>
          </a:p>
          <a:p>
            <a:pPr eaLnBrk="1" hangingPunct="1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1;    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16000"/>
            <a:ext cx="7400679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友元的关系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不具有交换性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，即友元关系具有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单向性。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关于友元的说明 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22680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友元的关系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不具有传递性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188000" y="3243064"/>
            <a:ext cx="7445153" cy="181588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6350">
              <a:buFontTx/>
              <a:buNone/>
            </a:pPr>
            <a:r>
              <a:rPr lang="zh-CN" altLang="en-US" sz="2800" dirty="0">
                <a:ea typeface="宋体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注意</a:t>
            </a:r>
            <a:r>
              <a:rPr lang="zh-CN" altLang="en-US" sz="2800" dirty="0">
                <a:ea typeface="宋体" charset="-122"/>
              </a:rPr>
              <a:t>：在实际工作中，除非确有必要，一般并不把整个类声明为友元类，而只将确实有需要的成员函数声明为友元函数，这样更安全一些。</a:t>
            </a:r>
            <a:endParaRPr lang="en-US" altLang="zh-CN" sz="28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44000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用户使用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定义自己的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抽象数据类型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。定义了一个类，也就是定义了一种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新的数据类型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019500"/>
            <a:ext cx="7570787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类有两种成员：</a:t>
            </a: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：用于表示实体抽象的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属性</a:t>
            </a:r>
          </a:p>
          <a:p>
            <a:pPr lvl="1"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：用来描述实体抽象的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行为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4500000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在类中使用关键字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private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protected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对类的每一个成员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数据或函数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指定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访问权限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来实现数据封装。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16000"/>
            <a:ext cx="7400679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面向对象程序设计的一个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基本原则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封装性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信息隐蔽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友元却可以访问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其他类中的私有成员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，不能不说这是对封装原则的一个小的破坏。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关于友元利弊的分析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205700"/>
            <a:ext cx="7400679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但是它能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有助于数据共享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，能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提高程序的效率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。在使用友元时，要注意到它的副作用，不要过多地使用友元，只有在使用它能使程序精炼，并能大大提高程序的效率时才用友元。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例子</a:t>
            </a:r>
            <a:r>
              <a:rPr lang="en-US" altLang="zh-CN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1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：友元函数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28000" y="1476000"/>
            <a:ext cx="4381499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include&lt;</a:t>
            </a:r>
            <a:r>
              <a:rPr lang="en-US" altLang="zh-CN" sz="2000" dirty="0" err="1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iostream</a:t>
            </a:r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&gt;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using namespace std;</a:t>
            </a:r>
          </a:p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class A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{   double a;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public: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A():a(0){}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A(double a1):a(a1){}</a:t>
            </a:r>
          </a:p>
          <a:p>
            <a:pPr lvl="0" eaLnBrk="1" hangingPunct="1"/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double add(A &amp;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r_a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)</a:t>
            </a:r>
          </a:p>
          <a:p>
            <a:pPr lvl="0" eaLnBrk="1" hangingPunct="1"/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  {  return 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a+r_a.a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;  }</a:t>
            </a:r>
          </a:p>
          <a:p>
            <a:pPr lvl="0" eaLnBrk="1" hangingPunct="1"/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double minus(A &amp;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r_a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)</a:t>
            </a:r>
          </a:p>
          <a:p>
            <a:pPr lvl="0" eaLnBrk="1" hangingPunct="1"/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 {  return a-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r_a.a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;  }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~A(){}</a:t>
            </a:r>
          </a:p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friend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double add(A&amp; a1,A&amp; a2);</a:t>
            </a:r>
          </a:p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friend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double minus(A&amp; a1,A&amp; a2);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};</a:t>
            </a:r>
            <a:endParaRPr lang="zh-CN" altLang="en-U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292000" y="1476000"/>
            <a:ext cx="3746500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add(A&amp; a1,A&amp; a2)</a:t>
            </a:r>
          </a:p>
          <a:p>
            <a:pPr eaLnBrk="1" hangingPunct="1">
              <a:buNone/>
            </a:pP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 return a1.a+a2.a;  }</a:t>
            </a:r>
          </a:p>
          <a:p>
            <a:pPr eaLnBrk="1" hangingPunct="1">
              <a:buNone/>
            </a:pP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minus(A&amp; a1,A&amp; a2)</a:t>
            </a:r>
          </a:p>
          <a:p>
            <a:pPr eaLnBrk="1" hangingPunct="1">
              <a:buNone/>
            </a:pP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{    return  a1.a- a2.a;  }</a:t>
            </a:r>
          </a:p>
          <a:p>
            <a:pPr eaLnBrk="1" hangingPunct="1">
              <a:buNone/>
            </a:pPr>
            <a:endParaRPr lang="pt-BR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pt-BR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A a1(2),a2(3);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cout&lt;&lt;</a:t>
            </a:r>
            <a:r>
              <a:rPr lang="pt-BR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a1.add(a2)</a:t>
            </a: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&lt;&lt;endl;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cout&lt;&lt;</a:t>
            </a:r>
            <a:r>
              <a:rPr lang="pt-BR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a1.minus(a2)</a:t>
            </a: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&lt;&lt;endl;</a:t>
            </a:r>
          </a:p>
          <a:p>
            <a:pPr eaLnBrk="1" hangingPunct="1">
              <a:buNone/>
            </a:pPr>
            <a:endParaRPr lang="pt-BR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cout&lt;&lt;</a:t>
            </a: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add(a1,a2)</a:t>
            </a: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&lt;&lt;endl;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cout&lt;&lt;</a:t>
            </a: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minus(a1,a2)</a:t>
            </a: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&lt;&lt;endl;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1;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例子</a:t>
            </a:r>
            <a:r>
              <a:rPr lang="en-US" altLang="zh-CN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2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：友元类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00000" y="1368000"/>
            <a:ext cx="3454399" cy="501675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#include&lt;</a:t>
            </a:r>
            <a:r>
              <a:rPr lang="en-US" altLang="zh-CN" sz="2000" dirty="0" err="1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iostream</a:t>
            </a:r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&gt;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using namespace std;</a:t>
            </a:r>
          </a:p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class A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{private:    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double a;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public: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A():a(0){}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A(double a1):a(a1){}</a:t>
            </a:r>
          </a:p>
          <a:p>
            <a:pPr lvl="0" eaLnBrk="1" hangingPunct="1"/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double add(A &amp;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r_a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)</a:t>
            </a:r>
          </a:p>
          <a:p>
            <a:pPr lvl="0" eaLnBrk="1" hangingPunct="1"/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  {  return 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a+r_a.a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;  }</a:t>
            </a:r>
          </a:p>
          <a:p>
            <a:pPr lvl="0" eaLnBrk="1" hangingPunct="1"/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double minus(A &amp;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r_a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)</a:t>
            </a:r>
          </a:p>
          <a:p>
            <a:pPr lvl="0" eaLnBrk="1" hangingPunct="1"/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  {  return a-</a:t>
            </a:r>
            <a:r>
              <a:rPr lang="en-US" altLang="zh-CN" sz="20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r_a.a</a:t>
            </a:r>
            <a:r>
              <a:rPr lang="en-US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;  }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~A(){}</a:t>
            </a:r>
          </a:p>
          <a:p>
            <a:pPr lvl="0" eaLnBrk="1" hangingPunct="1"/>
            <a:endParaRPr lang="en-US" altLang="zh-CN" sz="2000" dirty="0">
              <a:solidFill>
                <a:srgbClr val="4C3A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friend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class B;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};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428000" y="1368000"/>
            <a:ext cx="4572000" cy="501675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pt-BR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public:</a:t>
            </a:r>
          </a:p>
          <a:p>
            <a:pPr eaLnBrk="1" hangingPunct="1">
              <a:buNone/>
            </a:pP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double add(A &amp;r_a1,A &amp;r_a2)</a:t>
            </a:r>
          </a:p>
          <a:p>
            <a:pPr eaLnBrk="1" hangingPunct="1">
              <a:buNone/>
            </a:pP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  return r_a1.a+r_a2.a; }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minus(A &amp;r_a1,A &amp;r_a2)</a:t>
            </a:r>
          </a:p>
          <a:p>
            <a:pPr eaLnBrk="1" hangingPunct="1">
              <a:buNone/>
            </a:pP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  return r_a1.a-r_a2.a;  }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pt-BR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 A a1(2),a2(3);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cout&lt;&lt;</a:t>
            </a:r>
            <a:r>
              <a:rPr lang="pt-BR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a1.add(a2)</a:t>
            </a: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&lt;&lt;endl;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cout&lt;&lt;</a:t>
            </a:r>
            <a:r>
              <a:rPr lang="pt-BR" altLang="zh-CN" sz="20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a1.minus(a2)</a:t>
            </a: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&lt;&lt;endl;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B b;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cout&lt;&lt;</a:t>
            </a: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b.add(a1,a2)</a:t>
            </a: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&lt;&lt;endl;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cout&lt;&lt;</a:t>
            </a:r>
            <a:r>
              <a:rPr lang="pt-BR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b.minus(a1,a2)</a:t>
            </a: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&lt;&lt;endl;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1;</a:t>
            </a:r>
          </a:p>
          <a:p>
            <a:pPr eaLnBrk="1" hangingPunct="1">
              <a:buNone/>
            </a:pPr>
            <a:r>
              <a:rPr lang="pt-BR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r>
              <a:rPr lang="zh-CN" altLang="en-US" sz="3200" dirty="0">
                <a:ea typeface="宋体" panose="02010600030101010101" pitchFamily="2" charset="-122"/>
              </a:rPr>
              <a:t>下面程序的输出是什么？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7974" y="1043931"/>
            <a:ext cx="7988300" cy="578004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int n;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(){}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(int m){n=m;}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friend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Sample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Square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(Sample s);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void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print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(){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&lt;&lt;n&lt;&lt;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Sample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Square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(Sample s){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Sample s1;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s1.n=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s.n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s.n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return s1;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765880" y="2995035"/>
            <a:ext cx="2060394" cy="86793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运行结果为：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84946" y="4180344"/>
            <a:ext cx="2374094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main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(){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Sample a(10);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a=Square(a);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a.print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return 0;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3743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088951"/>
            <a:ext cx="6717800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dirty="0">
                <a:ea typeface="宋体" panose="02010600030101010101" pitchFamily="2" charset="-122"/>
              </a:rPr>
              <a:t>编程练习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判断两个圆的相对位置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88000" y="2448000"/>
            <a:ext cx="77041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Point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数据：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坐标，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坐标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方法：构造方法，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方法，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74621" y="1727700"/>
            <a:ext cx="3958409" cy="684940"/>
            <a:chOff x="728" y="1407"/>
            <a:chExt cx="4102" cy="444"/>
          </a:xfrm>
        </p:grpSpPr>
        <p:sp>
          <p:nvSpPr>
            <p:cNvPr id="15" name="AutoShape 62"/>
            <p:cNvSpPr>
              <a:spLocks noChangeArrowheads="1"/>
            </p:cNvSpPr>
            <p:nvPr/>
          </p:nvSpPr>
          <p:spPr bwMode="gray">
            <a:xfrm>
              <a:off x="742" y="1407"/>
              <a:ext cx="4088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第一步：分析类的结构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28" y="1407"/>
              <a:ext cx="4052" cy="444"/>
              <a:chOff x="742" y="1407"/>
              <a:chExt cx="3997" cy="444"/>
            </a:xfrm>
          </p:grpSpPr>
          <p:sp>
            <p:nvSpPr>
              <p:cNvPr id="17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1188000" y="3852000"/>
            <a:ext cx="77041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数据：圆心坐标，半径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方法：构造方法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Rectangle 77"/>
          <p:cNvSpPr>
            <a:spLocks noChangeArrowheads="1"/>
          </p:cNvSpPr>
          <p:nvPr/>
        </p:nvSpPr>
        <p:spPr bwMode="auto">
          <a:xfrm>
            <a:off x="1188000" y="5371500"/>
            <a:ext cx="77041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的友元函数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judge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判断两个圆是否相交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xmlns="" id="{7C63F7BA-016F-4960-B430-E0127F834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7700" y="0"/>
            <a:ext cx="6034283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zh-CN" altLang="en-US" sz="3600" dirty="0">
                <a:ea typeface="宋体" charset="-122"/>
              </a:rPr>
              <a:t>友元的实例讲解</a:t>
            </a:r>
            <a:endParaRPr lang="en-US" altLang="zh-CN" sz="36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1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094934" y="1080000"/>
            <a:ext cx="4632766" cy="684940"/>
            <a:chOff x="720" y="1407"/>
            <a:chExt cx="4088" cy="444"/>
          </a:xfrm>
        </p:grpSpPr>
        <p:sp>
          <p:nvSpPr>
            <p:cNvPr id="9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8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第二步：定义类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28" y="1407"/>
              <a:ext cx="4052" cy="444"/>
              <a:chOff x="742" y="1407"/>
              <a:chExt cx="3997" cy="444"/>
            </a:xfrm>
          </p:grpSpPr>
          <p:sp>
            <p:nvSpPr>
              <p:cNvPr id="1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003301" y="1790700"/>
            <a:ext cx="7746999" cy="50673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Point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x, y;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public: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Point(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x1=0,int y1=0):x(x1),y(y1){}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int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getX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(){return x;}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int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(){return y;}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};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Circle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Point p;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r;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public: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Circle(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x1,int y1,int r1):p(x1,y1),r(r1){}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friend void judge(Circle&amp; c1,Circle&amp; c2);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094934" y="1080000"/>
            <a:ext cx="7718866" cy="684940"/>
            <a:chOff x="720" y="1407"/>
            <a:chExt cx="4088" cy="444"/>
          </a:xfrm>
        </p:grpSpPr>
        <p:sp>
          <p:nvSpPr>
            <p:cNvPr id="9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8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另一种做法：将</a:t>
              </a:r>
              <a:r>
                <a:rPr lang="en-US" altLang="zh-CN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judge</a:t>
              </a: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声明为两个类的友元函数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28" y="1407"/>
              <a:ext cx="4052" cy="444"/>
              <a:chOff x="742" y="1407"/>
              <a:chExt cx="3997" cy="444"/>
            </a:xfrm>
          </p:grpSpPr>
          <p:sp>
            <p:nvSpPr>
              <p:cNvPr id="1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003301" y="1924492"/>
            <a:ext cx="7861299" cy="493350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Circle;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Point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public: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Point(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x1=0,int y1=0):x(x1),y(y1){}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friend void judge(Circle&amp; c1,Circle&amp; c2);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};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class Circle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Point p;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r;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public: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Circle(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x1,int y1,int r1):p(x1,y1),r(r1){}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friend void judge(Circle&amp; c1,Circle&amp; c2);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5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宋体" pitchFamily="2" charset="-122"/>
                <a:ea typeface="宋体" pitchFamily="2" charset="-122"/>
              </a:rPr>
              <a:t>（五）</a:t>
            </a:r>
          </a:p>
        </p:txBody>
      </p:sp>
    </p:spTree>
    <p:extLst>
      <p:ext uri="{BB962C8B-B14F-4D97-AF65-F5344CB8AC3E}">
        <p14:creationId xmlns:p14="http://schemas.microsoft.com/office/powerpoint/2010/main" xmlns="" val="161221016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六、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080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每个对象都维护了一个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指向自身的指针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，该指针称为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2232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每个对象都可以通过使用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确定其自身的地址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348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引用对象内部的成员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时，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指针是一个隐含的参数。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48000" y="4392000"/>
            <a:ext cx="5743900" cy="10286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Cylinder::volume()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 return PI*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(radius,2)*height; }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gray">
          <a:xfrm>
            <a:off x="1548000" y="5688000"/>
            <a:ext cx="7052000" cy="10286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 Cylinder::volume(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*this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return PI*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this-&gt;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radius,2)*(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this-&gt;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height); }</a:t>
            </a:r>
          </a:p>
        </p:txBody>
      </p:sp>
      <p:sp>
        <p:nvSpPr>
          <p:cNvPr id="13" name="下箭头 12"/>
          <p:cNvSpPr/>
          <p:nvPr/>
        </p:nvSpPr>
        <p:spPr bwMode="auto">
          <a:xfrm>
            <a:off x="4064000" y="5363796"/>
            <a:ext cx="228600" cy="454283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>
              <a:buNone/>
            </a:pPr>
            <a:endParaRPr lang="zh-CN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9" grpId="0" animBg="1"/>
      <p:bldP spid="14" grpId="0" animBg="1"/>
      <p:bldP spid="13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63100" y="41259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不同对象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同一成员函数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，如何保证成员函数不会错误地访问另一对象？ 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成员函数的存储方式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pic>
        <p:nvPicPr>
          <p:cNvPr id="6" name="图片 3" descr="F:\C++程序设计\tu\tu\图8.5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2038" y="1225550"/>
            <a:ext cx="5105400" cy="2360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>
            <a:off x="1662113" y="1712913"/>
            <a:ext cx="66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1177925" y="1528763"/>
            <a:ext cx="542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this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216247" y="5338564"/>
            <a:ext cx="7203853" cy="83099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6350">
              <a:buFontTx/>
              <a:buNone/>
            </a:pPr>
            <a:r>
              <a:rPr lang="zh-CN" altLang="en-US" sz="2400" dirty="0">
                <a:ea typeface="宋体" charset="-122"/>
              </a:rPr>
              <a:t>解析：</a:t>
            </a:r>
            <a:r>
              <a:rPr lang="en-US" altLang="zh-CN" sz="2400" dirty="0">
                <a:ea typeface="宋体" charset="-122"/>
              </a:rPr>
              <a:t>this</a:t>
            </a:r>
            <a:r>
              <a:rPr lang="zh-CN" altLang="en-US" sz="2400" dirty="0">
                <a:ea typeface="宋体" charset="-122"/>
              </a:rPr>
              <a:t>指针是隐式使用的，它是作为参数被传递给成员函数的。这个过程由编译系统自动实现。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690438"/>
            <a:ext cx="74438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成员：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一般是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，用于定义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类的外部接口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，在程序中的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任何部分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都可以访问。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0889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类成员的访问权限控制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168000"/>
            <a:ext cx="73803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成员：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private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一般是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，只能被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类自身的成员函数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访问。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类成员在默认情况下是私有的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4752000"/>
            <a:ext cx="74311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保护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成员：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protected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可以被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该类的成员函数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、以及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该类的直接或间接子类的成员函数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所访问。</a:t>
            </a:r>
          </a:p>
        </p:txBody>
      </p:sp>
      <p:sp>
        <p:nvSpPr>
          <p:cNvPr id="9" name="AutoShape 103"/>
          <p:cNvSpPr>
            <a:spLocks noChangeArrowheads="1"/>
          </p:cNvSpPr>
          <p:nvPr/>
        </p:nvSpPr>
        <p:spPr bwMode="auto">
          <a:xfrm>
            <a:off x="5333586" y="736600"/>
            <a:ext cx="3810414" cy="1546086"/>
          </a:xfrm>
          <a:prstGeom prst="cloudCallout">
            <a:avLst>
              <a:gd name="adj1" fmla="val -51079"/>
              <a:gd name="adj2" fmla="val -83588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：其他类的对象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黑体"/>
              </a:rPr>
              <a:t>如何访问和修改该类的私有数据？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2" grpId="0"/>
      <p:bldP spid="9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2000" y="11160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可以用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this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表示被调用的成员函数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当前所在的对象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141200" y="0"/>
            <a:ext cx="8832329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zh-CN" altLang="en-US" sz="3600" dirty="0">
                <a:ea typeface="宋体" charset="-122"/>
              </a:rPr>
              <a:t>显式使用</a:t>
            </a:r>
            <a:r>
              <a:rPr lang="en-US" altLang="zh-CN" sz="3600" dirty="0">
                <a:ea typeface="宋体" charset="-122"/>
              </a:rPr>
              <a:t>this</a:t>
            </a:r>
            <a:r>
              <a:rPr lang="zh-CN" altLang="en-US" sz="3600" dirty="0">
                <a:ea typeface="宋体" charset="-122"/>
              </a:rPr>
              <a:t>指针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317847" y="5173464"/>
            <a:ext cx="7254653" cy="12003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6350"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注意：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静态成员函数</a:t>
            </a:r>
            <a:r>
              <a:rPr lang="zh-CN" altLang="en-US" sz="2400" dirty="0">
                <a:ea typeface="宋体" charset="-122"/>
              </a:rPr>
              <a:t>不属于某个对象，所以在静态成员函数中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不能使用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this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指针</a:t>
            </a:r>
            <a:r>
              <a:rPr lang="zh-CN" altLang="en-US" sz="2400" dirty="0">
                <a:ea typeface="宋体" charset="-122"/>
              </a:rPr>
              <a:t>，它也不能访问类中的非静态成员。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1" y="2290300"/>
            <a:ext cx="6553199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private:</a:t>
            </a:r>
          </a:p>
          <a:p>
            <a:pPr lvl="0" eaLnBrk="1" hangingPunct="1"/>
            <a:r>
              <a:rPr lang="en-US" altLang="zh-CN" sz="24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double 	radius;</a:t>
            </a:r>
          </a:p>
          <a:p>
            <a:pPr lvl="0" eaLnBrk="1" hangingPunct="1"/>
            <a:r>
              <a:rPr lang="en-US" altLang="zh-CN" sz="24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double	height;</a:t>
            </a:r>
          </a:p>
          <a:p>
            <a:pPr lvl="0" eaLnBrk="1" hangingPunct="1"/>
            <a:r>
              <a:rPr lang="en-US" altLang="zh-CN" sz="24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public:</a:t>
            </a:r>
          </a:p>
          <a:p>
            <a:pPr lvl="0" eaLnBrk="1" hangingPunct="1"/>
            <a:r>
              <a:rPr lang="en-US" altLang="zh-CN" sz="24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Cylinder(double radius, double height)</a:t>
            </a:r>
          </a:p>
          <a:p>
            <a:pPr lvl="0" eaLnBrk="1" hangingPunct="1"/>
            <a:r>
              <a:rPr lang="en-US" altLang="zh-CN" sz="24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( *this).</a:t>
            </a:r>
            <a:r>
              <a:rPr lang="en-US" altLang="zh-CN" sz="24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radius=radius;  </a:t>
            </a:r>
          </a:p>
          <a:p>
            <a:pPr lvl="0" eaLnBrk="1" hangingPunct="1"/>
            <a:r>
              <a:rPr lang="en-US" altLang="zh-CN" sz="24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this-&gt;</a:t>
            </a:r>
            <a:r>
              <a:rPr lang="en-US" altLang="zh-CN" sz="24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height=height;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 autoUpdateAnimBg="0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141200" y="-1"/>
            <a:ext cx="8832329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指针的使用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1" y="1160000"/>
            <a:ext cx="7645399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class Cylinder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{      double radius;			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double height;	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public:		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Cylinder():radius(1),height(1){}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Cylinder(double </a:t>
            </a:r>
            <a:r>
              <a:rPr lang="en-US" altLang="zh-CN" sz="2000" dirty="0" err="1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r,double</a:t>
            </a:r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h){</a:t>
            </a:r>
          </a:p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     this-&gt;radius</a:t>
            </a:r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=r;</a:t>
            </a:r>
          </a:p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     this-&gt;height</a:t>
            </a:r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=h;}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double volume(){return 3.14*</a:t>
            </a:r>
            <a:r>
              <a:rPr lang="en-US" altLang="zh-CN" sz="2000" dirty="0" err="1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pow</a:t>
            </a:r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(radius,2)*height;}	</a:t>
            </a:r>
          </a:p>
          <a:p>
            <a:pPr lvl="0"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Cylinder compare(Cylinder &amp;c)</a:t>
            </a:r>
          </a:p>
          <a:p>
            <a:pPr lvl="0"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{      if(volume()&gt;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c.volume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())   </a:t>
            </a:r>
          </a:p>
          <a:p>
            <a:pPr lvl="0"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               return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*this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;</a:t>
            </a:r>
          </a:p>
          <a:p>
            <a:pPr lvl="0"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	    else   </a:t>
            </a:r>
          </a:p>
          <a:p>
            <a:pPr lvl="0"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               return c;</a:t>
            </a:r>
          </a:p>
          <a:p>
            <a:pPr lvl="0"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}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void print() 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   { </a:t>
            </a:r>
            <a:r>
              <a:rPr lang="en-US" altLang="zh-CN" sz="2000" dirty="0" err="1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cout</a:t>
            </a:r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&lt;&lt;"radius:"&lt;&lt;radius&lt;&lt;" ,height"&lt;&lt;height&lt;&lt;</a:t>
            </a:r>
            <a:r>
              <a:rPr lang="en-US" altLang="zh-CN" sz="2000" dirty="0" err="1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endl</a:t>
            </a:r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; }</a:t>
            </a:r>
          </a:p>
          <a:p>
            <a:pPr lvl="0" eaLnBrk="1" hangingPunct="1"/>
            <a:r>
              <a:rPr lang="en-US" altLang="zh-CN" sz="2000" dirty="0">
                <a:solidFill>
                  <a:srgbClr val="4C3A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0842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charset="-122"/>
              </a:rPr>
              <a:t>常对象</a:t>
            </a:r>
            <a:endParaRPr lang="en-US" altLang="zh-CN" dirty="0">
              <a:ea typeface="宋体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6000" y="1662100"/>
            <a:ext cx="74946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使用关键字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声明的对象称为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常对象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（常量对象）</a:t>
            </a:r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1116000" y="3929600"/>
            <a:ext cx="76851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声明常对象时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必须同时初始化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，且对象中的数据成员在程序的其他地方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不能被重新赋值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077700" y="0"/>
            <a:ext cx="8832329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七、常对象、常成员函数与常数据成员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5135971" y="2661797"/>
            <a:ext cx="3178500" cy="10286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对象名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c1; 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5040000"/>
            <a:ext cx="75962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一个对象被声明为常对象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，则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不能调用该对象的非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型的成员函数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，以避免这些函数会修改对象中的数据成员的值。</a:t>
            </a:r>
          </a:p>
        </p:txBody>
      </p:sp>
      <p:sp>
        <p:nvSpPr>
          <p:cNvPr id="12" name="AutoShape 52"/>
          <p:cNvSpPr>
            <a:spLocks noChangeArrowheads="1"/>
          </p:cNvSpPr>
          <p:nvPr/>
        </p:nvSpPr>
        <p:spPr bwMode="gray">
          <a:xfrm>
            <a:off x="1609400" y="2731912"/>
            <a:ext cx="2962600" cy="10286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 对象名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Cylinder c1;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0629" y="290578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9" grpId="0" animBg="1"/>
      <p:bldP spid="11" grpId="0"/>
      <p:bldP spid="12" grpId="0" animBg="1"/>
      <p:bldP spid="1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65200" y="3222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常成员函数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6000" y="1052500"/>
            <a:ext cx="75348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使用关键字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修饰的成员函数为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1080000" y="2916000"/>
            <a:ext cx="74967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只能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本类中的数据成员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修改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它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也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不能调用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该类中没有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修饰的成员函数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2196000" y="1836000"/>
            <a:ext cx="4804100" cy="10286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   函数名（参数表）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getHeight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4500000"/>
            <a:ext cx="77761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静态成员函数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不能声明为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5112000"/>
            <a:ext cx="83476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关键字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参与重载函数的区分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，下面是重载：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gray">
          <a:xfrm>
            <a:off x="2196000" y="5724000"/>
            <a:ext cx="3902400" cy="10286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nl-NL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void  getAB( 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nl-NL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void  getAB( ) </a:t>
            </a:r>
            <a:r>
              <a:rPr lang="nl-NL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nl-NL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9" grpId="0" animBg="1"/>
      <p:bldP spid="11" grpId="0"/>
      <p:bldP spid="13" grpId="0"/>
      <p:bldP spid="1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77900" y="10842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常数据成员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6000" y="1662100"/>
            <a:ext cx="75094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用关键字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声明的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称为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常数据成员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1116000" y="2735800"/>
            <a:ext cx="78904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常数据成员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值是不能改变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620000" y="4508501"/>
            <a:ext cx="3165800" cy="7238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hour=10;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3396200"/>
            <a:ext cx="74459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可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通过构造函数的参数初始化列表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定义时直接赋值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对常数据成员进行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620000" y="5364001"/>
            <a:ext cx="4677105" cy="1272470"/>
          </a:xfrm>
          <a:prstGeom prst="roundRect">
            <a:avLst>
              <a:gd name="adj" fmla="val 15185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int hour;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Time(int h):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hour(h)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}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//ok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Time(int h) {hour=h;}   //error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9" grpId="0" animBg="1"/>
      <p:bldP spid="11" grpId="0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141200" y="-1"/>
            <a:ext cx="8832329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成员示例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00701" y="2016000"/>
            <a:ext cx="7536900" cy="470898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class Stack</a:t>
            </a: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{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m_num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;</a:t>
            </a: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m_data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[100];</a:t>
            </a: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public:</a:t>
            </a: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void Push(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elem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);</a:t>
            </a: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int Pop( );</a:t>
            </a:r>
          </a:p>
          <a:p>
            <a:pPr lvl="0" eaLnBrk="1" hangingPunct="1"/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GetCount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() const;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// const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成员函数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};</a:t>
            </a:r>
          </a:p>
          <a:p>
            <a:pPr lvl="0" eaLnBrk="1" hangingPunct="1"/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  <a:p>
            <a:pPr lvl="0" eaLnBrk="1" hangingPunct="1"/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Stack::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GetCount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() const</a:t>
            </a: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{</a:t>
            </a: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++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m_num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;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编译错误，企图修改数据成员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m_num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</a:t>
            </a:r>
          </a:p>
          <a:p>
            <a:pPr lvl="0" eaLnBrk="1" hangingPunct="1"/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Pop();    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编译错误，企图调用非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const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函数</a:t>
            </a: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return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m_num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;</a:t>
            </a:r>
          </a:p>
          <a:p>
            <a:pPr lvl="0" eaLnBrk="1" hangingPunct="1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}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25000" y="1052500"/>
            <a:ext cx="7788800" cy="87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以下程序中，类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的成员函数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GetCount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仅用于返回元素个数，假设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GetCount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函数。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-6798"/>
            <a:ext cx="8832329" cy="844246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使用场合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1044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什么要使用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成员？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75800" y="1548000"/>
            <a:ext cx="7400679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如果一个类中，某些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数据成员的值不允许改变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，可将它们声明为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任何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不会修改数据成员的函数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都应该声明为 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const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类型。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如果在编写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成员函数时，不慎修改了数据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成员，或者调用了其它非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成员函数，编译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器将指出错误，这无疑会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提高程序的健壮性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4572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成员的其他注意事项</a:t>
            </a: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044000" y="5076000"/>
            <a:ext cx="740067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可以用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将构造函数和析构函数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定义为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如果定义了一个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常对象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，则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调用它的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，而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调用它的非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6000" y="1044000"/>
            <a:ext cx="74967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类的作用域一般指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在类的声明中用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一对花括号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括起来的部分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1116000" y="2160000"/>
            <a:ext cx="76491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在类作用域外，类成员只能通过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指向对象的指针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分别使用成员访问符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-&gt;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来访问。</a:t>
            </a: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077701" y="0"/>
            <a:ext cx="4523000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八、类的作用域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224000" y="3276000"/>
            <a:ext cx="7293300" cy="304528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A 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public 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x;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void f(){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k=x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;}   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正确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};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k=x;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错误，超出了类作用域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x;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正确，与类中的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属于不同的范围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9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0848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一般来说，类成员都具有类作用域。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1669000"/>
            <a:ext cx="7400679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下面给出类成员具有类作用域的一般条件，  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假设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是类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的一个成员：</a:t>
            </a:r>
          </a:p>
        </p:txBody>
      </p:sp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850700" y="2736000"/>
            <a:ext cx="3305500" cy="6476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class A{ …M….}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864000" y="3600000"/>
            <a:ext cx="76491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出现在类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的某个成员函数中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，且在该成员函数内没有声明同名的标识符；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864000" y="4464000"/>
            <a:ext cx="75311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出现在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a.M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A::M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表达式中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，其中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是类的一个对象；</a:t>
            </a: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864000" y="5328000"/>
            <a:ext cx="76237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出现在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p-&gt;M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这样的表达式中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，其中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是指向类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的一个对象的指针。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10" grpId="0" animBg="1"/>
      <p:bldP spid="11" grpId="0"/>
      <p:bldP spid="13" grpId="0"/>
      <p:bldP spid="14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6000" y="12049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对象的生存期指的是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终止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的这段时间。</a:t>
            </a:r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1116000" y="2340000"/>
            <a:ext cx="75581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对象的生存期概念与变量生存期概念一样，由对象声明决定。其中各个数据成员的生存期由对象生存期决定，对象存在时它就存在，对象被撤消时它就被撤消。</a:t>
            </a: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077701" y="0"/>
            <a:ext cx="4523000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九、对象的生存期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03300" y="20211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访问方式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可以如图解释：</a:t>
            </a:r>
          </a:p>
        </p:txBody>
      </p:sp>
      <p:pic>
        <p:nvPicPr>
          <p:cNvPr id="7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01776" y="2537713"/>
            <a:ext cx="4471392" cy="2950510"/>
          </a:xfrm>
          <a:noFill/>
        </p:spPr>
      </p:pic>
      <p:grpSp>
        <p:nvGrpSpPr>
          <p:cNvPr id="74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75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6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Rectangle 77">
            <a:extLst>
              <a:ext uri="{FF2B5EF4-FFF2-40B4-BE49-F238E27FC236}">
                <a16:creationId xmlns:a16="http://schemas.microsoft.com/office/drawing/2014/main" xmlns="" id="{410C986D-560D-4CA9-A929-E1A6D97F4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00" y="5549249"/>
            <a:ext cx="792143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也可以用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struct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来声明一个类，在以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struct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关键字声明的类中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访问控制修饰符可以省略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6000" y="1080000"/>
            <a:ext cx="75729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不同存储类型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的对象生存期也不同，按生存期的不同对象可分为如下三种：</a:t>
            </a: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077700" y="0"/>
            <a:ext cx="6288299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zh-CN" altLang="en-US" sz="3600" dirty="0">
                <a:ea typeface="宋体" charset="-122"/>
              </a:rPr>
              <a:t>不同存储类型的对象生存期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796400" y="2160000"/>
            <a:ext cx="77126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局部对象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：当对象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被定义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时，该对象被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，当程序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退出定义该对象所在的函数体或程序块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释放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该对象，具有动态生存期。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749300" y="3528000"/>
            <a:ext cx="79793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静态对象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：当程序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第一次执行所定义的静态对象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时，该对象被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，当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程序结束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时，该对象被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释放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783700" y="4572000"/>
            <a:ext cx="76999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全局对象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：当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程序开始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该对象，当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程序结束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时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释放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该对象。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  <p:bldP spid="7" grpId="0"/>
      <p:bldP spid="9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141200" y="-1"/>
            <a:ext cx="8832329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endParaRPr lang="en-US" altLang="zh-CN" sz="3600" dirty="0">
              <a:ea typeface="宋体" charset="-122"/>
            </a:endParaRP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1190300" y="1257301"/>
            <a:ext cx="4118300" cy="12572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Cylinder 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……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}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1139500" y="2641601"/>
            <a:ext cx="7534600" cy="40131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 cylinder1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    //cylinder1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为全局对象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void fun()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static Cylinder c3(1);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//c3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为静态对象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……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main()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{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cylinder2;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//cylinder2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为局部对象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…….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6000" y="1116000"/>
            <a:ext cx="75073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、简单类和构造函数</a:t>
            </a:r>
          </a:p>
        </p:txBody>
      </p:sp>
      <p:sp>
        <p:nvSpPr>
          <p:cNvPr id="23" name="Rectangle 77"/>
          <p:cNvSpPr>
            <a:spLocks noChangeArrowheads="1"/>
          </p:cNvSpPr>
          <p:nvPr/>
        </p:nvSpPr>
        <p:spPr bwMode="auto">
          <a:xfrm>
            <a:off x="1116000" y="1728000"/>
            <a:ext cx="75581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、拷贝构造函数</a:t>
            </a: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077701" y="0"/>
            <a:ext cx="4523000" cy="82680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r>
              <a:rPr lang="zh-CN" altLang="en-US" sz="3600" dirty="0">
                <a:ea typeface="宋体" charset="-122"/>
              </a:rPr>
              <a:t>十、类复习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2376000"/>
            <a:ext cx="75581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、析构函数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764900"/>
            <a:ext cx="75581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、复合类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4484900"/>
            <a:ext cx="75581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、静态成员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5168900"/>
            <a:ext cx="75581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>
                <a:solidFill>
                  <a:srgbClr val="000000"/>
                </a:solidFill>
                <a:ea typeface="宋体" panose="02010600030101010101" pitchFamily="2" charset="-122"/>
              </a:rPr>
              <a:t>友元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5832000"/>
            <a:ext cx="75581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、链表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051200"/>
            <a:ext cx="75581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、对象数组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77701" y="914289"/>
            <a:ext cx="8278812" cy="1011237"/>
          </a:xfrm>
        </p:spPr>
        <p:txBody>
          <a:bodyPr/>
          <a:lstStyle/>
          <a:p>
            <a:r>
              <a:rPr lang="zh-CN" altLang="en-US" sz="2800" b="0" dirty="0"/>
              <a:t>练习</a:t>
            </a:r>
            <a:r>
              <a:rPr lang="en-US" altLang="zh-CN" sz="2800" b="0" dirty="0"/>
              <a:t>1</a:t>
            </a:r>
            <a:r>
              <a:rPr lang="zh-CN" altLang="en-US" sz="2800" b="0" dirty="0"/>
              <a:t>：简单类和构造函数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06402" y="1708981"/>
            <a:ext cx="7829367" cy="581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建立一个点的类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Point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，具体要求如下：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私有数据成员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int  x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坐标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int  y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坐标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Point()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：不带参数的构造函数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Point(int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y)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：带参数的构造函数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set(int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y)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：给数据成员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x,y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赋值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double distance(Point&amp; p)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：求和点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之间的距离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：返回数据成员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的值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gety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：返回数据成员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的值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246E2BDA-23C0-4885-961C-80D78A6417A6}"/>
              </a:ext>
            </a:extLst>
          </p:cNvPr>
          <p:cNvSpPr txBox="1">
            <a:spLocks/>
          </p:cNvSpPr>
          <p:nvPr/>
        </p:nvSpPr>
        <p:spPr bwMode="auto">
          <a:xfrm>
            <a:off x="1077701" y="0"/>
            <a:ext cx="4523000" cy="8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0169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dirty="0">
                <a:ea typeface="宋体" charset="-122"/>
              </a:rPr>
              <a:t>十、类复习</a:t>
            </a:r>
            <a:endParaRPr lang="en-US" altLang="zh-CN" sz="36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990587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164411" y="930055"/>
            <a:ext cx="8278812" cy="1011237"/>
          </a:xfrm>
        </p:spPr>
        <p:txBody>
          <a:bodyPr/>
          <a:lstStyle/>
          <a:p>
            <a:r>
              <a:rPr lang="zh-CN" altLang="en-US" sz="2800" b="0" dirty="0"/>
              <a:t>练习</a:t>
            </a:r>
            <a:r>
              <a:rPr lang="en-US" altLang="zh-CN" sz="2800" b="0" dirty="0"/>
              <a:t>2</a:t>
            </a:r>
            <a:r>
              <a:rPr lang="zh-CN" altLang="en-US" sz="2800" b="0" dirty="0"/>
              <a:t>：拷贝构造函数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77701" y="1819340"/>
            <a:ext cx="7829367" cy="134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在练习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的基础上，增加一个拷贝构造函数：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Point(Point&amp; p)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：拷贝构造函数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246E2BDA-23C0-4885-961C-80D78A6417A6}"/>
              </a:ext>
            </a:extLst>
          </p:cNvPr>
          <p:cNvSpPr txBox="1">
            <a:spLocks/>
          </p:cNvSpPr>
          <p:nvPr/>
        </p:nvSpPr>
        <p:spPr bwMode="auto">
          <a:xfrm>
            <a:off x="1077701" y="0"/>
            <a:ext cx="4523000" cy="8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0169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>
                <a:ea typeface="宋体" charset="-122"/>
              </a:rPr>
              <a:t>十、类复习</a:t>
            </a:r>
            <a:endParaRPr lang="en-US" altLang="zh-CN" sz="36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382585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132880" y="953702"/>
            <a:ext cx="8278812" cy="1011237"/>
          </a:xfrm>
        </p:spPr>
        <p:txBody>
          <a:bodyPr/>
          <a:lstStyle/>
          <a:p>
            <a:r>
              <a:rPr lang="zh-CN" altLang="en-US" sz="2800" b="0" dirty="0"/>
              <a:t>练习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：析构函数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990637" y="1803574"/>
            <a:ext cx="7829367" cy="378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在练习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的基础上，增加一个数据成员，增加析构函数等，增加的部分如下：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私有数据成员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 *name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：存放点的名字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~Point()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：析构函数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char*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getname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返回点的名字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其他相关函数均需要修改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246E2BDA-23C0-4885-961C-80D78A6417A6}"/>
              </a:ext>
            </a:extLst>
          </p:cNvPr>
          <p:cNvSpPr txBox="1">
            <a:spLocks/>
          </p:cNvSpPr>
          <p:nvPr/>
        </p:nvSpPr>
        <p:spPr bwMode="auto">
          <a:xfrm>
            <a:off x="1077701" y="0"/>
            <a:ext cx="4523000" cy="8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0169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>
                <a:ea typeface="宋体" charset="-122"/>
              </a:rPr>
              <a:t>十、类复习</a:t>
            </a:r>
            <a:endParaRPr lang="en-US" altLang="zh-CN" sz="36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0293411"/>
      </p:ext>
    </p:extLst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156528" y="922171"/>
            <a:ext cx="8278812" cy="1011237"/>
          </a:xfrm>
        </p:spPr>
        <p:txBody>
          <a:bodyPr/>
          <a:lstStyle/>
          <a:p>
            <a:r>
              <a:rPr lang="zh-CN" altLang="en-US" sz="2800" b="0" dirty="0"/>
              <a:t>练习</a:t>
            </a:r>
            <a:r>
              <a:rPr lang="en-US" altLang="zh-CN" sz="2800" b="0" dirty="0"/>
              <a:t>4</a:t>
            </a:r>
            <a:r>
              <a:rPr lang="zh-CN" altLang="en-US" sz="2800" b="0" dirty="0"/>
              <a:t>：对象数组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935457" y="1747951"/>
            <a:ext cx="7829367" cy="215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在练习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的基础上，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程序中建立点的对象数组，求出两点间的最大距离，并输出两点的信息以及这个最大距离。使用了两种方式建立对象数组：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缺省构造函数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+set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（指针）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带参数构造函数（二级指针）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246E2BDA-23C0-4885-961C-80D78A6417A6}"/>
              </a:ext>
            </a:extLst>
          </p:cNvPr>
          <p:cNvSpPr txBox="1">
            <a:spLocks/>
          </p:cNvSpPr>
          <p:nvPr/>
        </p:nvSpPr>
        <p:spPr bwMode="auto">
          <a:xfrm>
            <a:off x="1077701" y="0"/>
            <a:ext cx="4523000" cy="8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0169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>
                <a:ea typeface="宋体" charset="-122"/>
              </a:rPr>
              <a:t>十、类复习</a:t>
            </a:r>
            <a:endParaRPr lang="en-US" altLang="zh-CN" sz="36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728399"/>
      </p:ext>
    </p:extLst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132881" y="977351"/>
            <a:ext cx="8278812" cy="1011237"/>
          </a:xfrm>
        </p:spPr>
        <p:txBody>
          <a:bodyPr/>
          <a:lstStyle/>
          <a:p>
            <a:r>
              <a:rPr lang="zh-CN" altLang="en-US" sz="2800" b="0" dirty="0"/>
              <a:t>练习</a:t>
            </a:r>
            <a:r>
              <a:rPr lang="en-US" altLang="zh-CN" sz="2800" b="0" dirty="0"/>
              <a:t>5</a:t>
            </a:r>
            <a:r>
              <a:rPr lang="zh-CN" altLang="en-US" sz="2800" b="0" dirty="0"/>
              <a:t>：复合类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951223" y="1850871"/>
            <a:ext cx="7829367" cy="344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在练习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的基础上，增加了一个矩形的类</a:t>
            </a:r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Rect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，该类的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具体要求如下：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私有数据成员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Point p0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：存放矩形左上角的坐标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Point p1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：存放矩形右下角的坐标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各种构造函数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 创建复合类的对象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judge(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Rect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 r)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 判断两个矩形谁的面积最大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246E2BDA-23C0-4885-961C-80D78A6417A6}"/>
              </a:ext>
            </a:extLst>
          </p:cNvPr>
          <p:cNvSpPr txBox="1">
            <a:spLocks/>
          </p:cNvSpPr>
          <p:nvPr/>
        </p:nvSpPr>
        <p:spPr bwMode="auto">
          <a:xfrm>
            <a:off x="1077701" y="0"/>
            <a:ext cx="4523000" cy="8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0169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>
                <a:ea typeface="宋体" charset="-122"/>
              </a:rPr>
              <a:t>十、类复习</a:t>
            </a:r>
            <a:endParaRPr lang="en-US" altLang="zh-CN" sz="36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0184273"/>
      </p:ext>
    </p:extLst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77701" y="1000999"/>
            <a:ext cx="8278812" cy="1011237"/>
          </a:xfrm>
        </p:spPr>
        <p:txBody>
          <a:bodyPr/>
          <a:lstStyle/>
          <a:p>
            <a:r>
              <a:rPr lang="zh-CN" altLang="en-US" sz="3200" b="0" dirty="0"/>
              <a:t>练习</a:t>
            </a:r>
            <a:r>
              <a:rPr lang="en-US" altLang="zh-CN" sz="3200" b="0" dirty="0"/>
              <a:t>6</a:t>
            </a:r>
            <a:r>
              <a:rPr lang="zh-CN" altLang="en-US" sz="3200" b="0" dirty="0"/>
              <a:t>：静态成员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951223" y="1850871"/>
            <a:ext cx="7829367" cy="296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在练习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的基础上，增加了一个静态变量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，用来记录矩形的个数；增加了一个静态函数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getcount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，具体如下：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私有数据成员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 count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：记录矩形的个数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static 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getcount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：输出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count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的值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246E2BDA-23C0-4885-961C-80D78A6417A6}"/>
              </a:ext>
            </a:extLst>
          </p:cNvPr>
          <p:cNvSpPr txBox="1">
            <a:spLocks/>
          </p:cNvSpPr>
          <p:nvPr/>
        </p:nvSpPr>
        <p:spPr bwMode="auto">
          <a:xfrm>
            <a:off x="1077701" y="0"/>
            <a:ext cx="4523000" cy="8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0169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>
                <a:ea typeface="宋体" charset="-122"/>
              </a:rPr>
              <a:t>十、类复习</a:t>
            </a:r>
            <a:endParaRPr lang="en-US" altLang="zh-CN" sz="36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4015240"/>
      </p:ext>
    </p:extLst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77701" y="1000999"/>
            <a:ext cx="8278812" cy="1011237"/>
          </a:xfrm>
        </p:spPr>
        <p:txBody>
          <a:bodyPr/>
          <a:lstStyle/>
          <a:p>
            <a:r>
              <a:rPr lang="zh-CN" altLang="en-US" sz="3200" b="0" dirty="0"/>
              <a:t>练习</a:t>
            </a:r>
            <a:r>
              <a:rPr lang="en-US" altLang="zh-CN" sz="3200" b="0" dirty="0"/>
              <a:t>7</a:t>
            </a:r>
            <a:r>
              <a:rPr lang="zh-CN" altLang="en-US" sz="3200" b="0" dirty="0"/>
              <a:t>：友元类和友元函数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951223" y="1850871"/>
            <a:ext cx="7829367" cy="175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在练习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的基础上，将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judge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函数修改成友元，做了两种类型的修改：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Rect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类修改成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Point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类的友元类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judge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函数修改成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Rect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类和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Point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类的友元函数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246E2BDA-23C0-4885-961C-80D78A6417A6}"/>
              </a:ext>
            </a:extLst>
          </p:cNvPr>
          <p:cNvSpPr txBox="1">
            <a:spLocks/>
          </p:cNvSpPr>
          <p:nvPr/>
        </p:nvSpPr>
        <p:spPr bwMode="auto">
          <a:xfrm>
            <a:off x="1077701" y="0"/>
            <a:ext cx="4523000" cy="8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0169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>
                <a:ea typeface="宋体" charset="-122"/>
              </a:rPr>
              <a:t>十、类复习</a:t>
            </a:r>
            <a:endParaRPr lang="en-US" altLang="zh-CN" sz="36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22290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0889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类的定义举例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圆柱体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2465463" y="2266471"/>
            <a:ext cx="1655762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2465463" y="4642958"/>
            <a:ext cx="1655762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465463" y="2553808"/>
            <a:ext cx="0" cy="2447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121225" y="2553808"/>
            <a:ext cx="0" cy="2447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329063" y="4930296"/>
            <a:ext cx="792162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3329063" y="2553808"/>
            <a:ext cx="0" cy="2376488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192663" y="478583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radius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192663" y="320150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height</a:t>
            </a:r>
          </a:p>
        </p:txBody>
      </p:sp>
    </p:spTree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77701" y="906406"/>
            <a:ext cx="8278812" cy="1011237"/>
          </a:xfrm>
        </p:spPr>
        <p:txBody>
          <a:bodyPr/>
          <a:lstStyle/>
          <a:p>
            <a:r>
              <a:rPr lang="zh-CN" altLang="en-US" sz="2800" b="0" dirty="0"/>
              <a:t>练习</a:t>
            </a:r>
            <a:r>
              <a:rPr lang="en-US" altLang="zh-CN" sz="2800" b="0" dirty="0"/>
              <a:t>8</a:t>
            </a:r>
            <a:r>
              <a:rPr lang="zh-CN" altLang="en-US" sz="2800" b="0" dirty="0"/>
              <a:t>：链表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974872" y="1748395"/>
            <a:ext cx="7688837" cy="378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从键盘输入学生信息，包括：姓名，学号，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分数，输入的学生信息使用链表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，将所有学生信息按照姓名升序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排序，链表具有创建、插入、删除、查找、打印的基本功能。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程序结构分析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：处理学生的基本信息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Node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：处理结点信息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：处理学生结点的插入、删除、查找、打印等基本功能。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246E2BDA-23C0-4885-961C-80D78A6417A6}"/>
              </a:ext>
            </a:extLst>
          </p:cNvPr>
          <p:cNvSpPr txBox="1">
            <a:spLocks/>
          </p:cNvSpPr>
          <p:nvPr/>
        </p:nvSpPr>
        <p:spPr bwMode="auto">
          <a:xfrm>
            <a:off x="1077701" y="0"/>
            <a:ext cx="4523000" cy="8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0169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>
                <a:ea typeface="宋体" charset="-122"/>
              </a:rPr>
              <a:t>十、类复习</a:t>
            </a:r>
            <a:endParaRPr lang="en-US" altLang="zh-CN" sz="3600" dirty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5388277"/>
      </p:ext>
    </p:extLst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1836000"/>
            <a:ext cx="77041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属性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半径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高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084301" y="1080000"/>
            <a:ext cx="3944899" cy="684940"/>
            <a:chOff x="720" y="1407"/>
            <a:chExt cx="4088" cy="444"/>
          </a:xfrm>
        </p:grpSpPr>
        <p:sp>
          <p:nvSpPr>
            <p:cNvPr id="9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8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第一步：分析类的结构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28" y="1407"/>
              <a:ext cx="4052" cy="444"/>
              <a:chOff x="742" y="1407"/>
              <a:chExt cx="3997" cy="444"/>
            </a:xfrm>
          </p:grpSpPr>
          <p:sp>
            <p:nvSpPr>
              <p:cNvPr id="1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3276000"/>
            <a:ext cx="7704100" cy="307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修改半径的方法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---set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获取半径的方法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---get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修改高的方法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获取高的方法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计算面积的方法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计算体积的方法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094934" y="1080000"/>
            <a:ext cx="4632766" cy="684940"/>
            <a:chOff x="720" y="1407"/>
            <a:chExt cx="4088" cy="444"/>
          </a:xfrm>
        </p:grpSpPr>
        <p:sp>
          <p:nvSpPr>
            <p:cNvPr id="9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8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第二步：定义“圆柱体”类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28" y="1407"/>
              <a:ext cx="4052" cy="444"/>
              <a:chOff x="742" y="1407"/>
              <a:chExt cx="3997" cy="444"/>
            </a:xfrm>
          </p:grpSpPr>
          <p:sp>
            <p:nvSpPr>
              <p:cNvPr id="1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038935" y="1924493"/>
            <a:ext cx="7817985" cy="4423144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public: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声明类的外部接口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setHeight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h);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成员函数，设置圆柱体的高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setRadius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r);   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成员函数，设置圆柱体的半径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double getRadius();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获取圆柱体的半径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getHeight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获取圆柱体的高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volume();	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计算圆柱体的体积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surface_area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计算圆柱体的表面积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private: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私有成员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radius;	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声明圆柱体的半径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height;	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声明圆柱体的高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8" name="AutoShape 103"/>
          <p:cNvSpPr>
            <a:spLocks noChangeArrowheads="1"/>
          </p:cNvSpPr>
          <p:nvPr/>
        </p:nvSpPr>
        <p:spPr bwMode="auto">
          <a:xfrm>
            <a:off x="5664200" y="943114"/>
            <a:ext cx="3479800" cy="1546086"/>
          </a:xfrm>
          <a:prstGeom prst="cloudCallout">
            <a:avLst>
              <a:gd name="adj1" fmla="val -51079"/>
              <a:gd name="adj2" fmla="val -83588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问题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volume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方法和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surface_area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方法为什么不带参数？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038935" y="1924493"/>
            <a:ext cx="7817985" cy="4423144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默认为私有成员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radius;	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声明圆柱体的半径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height;	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声明圆柱体的高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public: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声明类的外部接口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setHeight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h);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成员函数，设置圆柱体的高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setRadius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r);   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成员函数，设置圆柱体的半径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double getRadius();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获取圆柱体的半径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getHeight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获取圆柱体的高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volume();	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计算圆柱体的体积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surface_area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	  //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计算圆柱体的表面积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1137075" y="1128455"/>
            <a:ext cx="785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注意</a:t>
            </a:r>
            <a:r>
              <a:rPr lang="zh-CN" altLang="en-US" sz="2800" dirty="0">
                <a:ea typeface="宋体" charset="-122"/>
              </a:rPr>
              <a:t>：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若私有成员在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最前面</a:t>
            </a:r>
            <a:r>
              <a:rPr lang="zh-CN" altLang="en-US" sz="2800" dirty="0">
                <a:ea typeface="宋体" charset="-122"/>
              </a:rPr>
              <a:t>，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private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可以缺省。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前言：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面向过程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vs</a:t>
            </a:r>
            <a:r>
              <a:rPr lang="en-US" altLang="zh-CN" sz="3600" dirty="0"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面向对象</a:t>
            </a:r>
            <a:endParaRPr lang="en-US" altLang="zh-C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116000"/>
            <a:ext cx="7657600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1.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面向过程程序设计（结构化程序设计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50440" y="1754900"/>
            <a:ext cx="749665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面向过程程序设计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基本思想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语言）：用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进行过程的抽象，控制每一层过程的复杂 度，从而解决规模比较大的问题。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自顶向下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逐步求精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模块化设计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结构化编码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690438"/>
            <a:ext cx="74438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对于成员函数，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类的定义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内一般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只定义其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原型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具体实现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类外定义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0889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5. </a:t>
            </a:r>
            <a:r>
              <a:rPr lang="zh-CN" altLang="en-US" dirty="0">
                <a:ea typeface="宋体" panose="02010600030101010101" pitchFamily="2" charset="-122"/>
              </a:rPr>
              <a:t>类的实现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880000"/>
            <a:ext cx="395573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类实现的一般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格式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404000" y="3492000"/>
            <a:ext cx="7116236" cy="2498652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返回值类型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::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成员函数名（参数表）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函数体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994338" y="1186100"/>
            <a:ext cx="7445846" cy="510362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void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setHeight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h)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{     height=h;     }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void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setRadius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r)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{     radius=r;      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/*void Cylinder::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init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r,double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h)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{     radius=r;   height=h;   }*/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double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Cylinder::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getRadius()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{     return radius;	          }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double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getHeight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{    return height;	           }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double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Cylinder::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volume()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{   return 3.14*radius*radius*height;	     }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double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surface_area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{   return 2*3.14*radius*height+2*3.14*radius*radius;   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5389" y="365865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2060"/>
                </a:solidFill>
                <a:ea typeface="宋体" charset="-122"/>
              </a:rPr>
              <a:t>“圆柱体”类成员函数的实现</a:t>
            </a:r>
            <a:endParaRPr lang="en-US" altLang="zh-CN" sz="2800" dirty="0">
              <a:solidFill>
                <a:srgbClr val="00206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6200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是一种自定义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，声明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就可以看成是定义该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类的一个变量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008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6. </a:t>
            </a:r>
            <a:r>
              <a:rPr lang="zh-CN" altLang="en-US" dirty="0">
                <a:ea typeface="宋体" panose="02010600030101010101" pitchFamily="2" charset="-122"/>
              </a:rPr>
              <a:t>对象的声明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5999" y="2736000"/>
            <a:ext cx="7528271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类的变量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称为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类实例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对象实例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436782" y="5010728"/>
            <a:ext cx="6932518" cy="1567872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格式为：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对象名；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例如：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c1, c2[5], *c3, &amp;c4=c1;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c3=new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Cyliner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3456000"/>
            <a:ext cx="752827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和一般变量一样，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在定义时分配内存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。为每个类对象分配的内存中存放着每个类对象的数据成员的值。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/>
          <p:cNvSpPr txBox="1"/>
          <p:nvPr/>
        </p:nvSpPr>
        <p:spPr>
          <a:xfrm>
            <a:off x="1384866" y="1950356"/>
            <a:ext cx="35173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buClr>
                <a:srgbClr val="CC0000"/>
              </a:buClr>
              <a:buFont typeface="Wingdings"/>
              <a:buChar char=""/>
              <a:tabLst>
                <a:tab pos="483234" algn="l"/>
                <a:tab pos="139636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Cylinder 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spc="-5" dirty="0">
                <a:latin typeface="Times New Roman"/>
                <a:cs typeface="Times New Roman"/>
              </a:rPr>
              <a:t>c1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c2</a:t>
            </a:r>
            <a:r>
              <a:rPr sz="2400" spc="-5" dirty="0">
                <a:latin typeface="Times New Roman"/>
                <a:cs typeface="Times New Roman"/>
              </a:rPr>
              <a:t>[50];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2247901" y="2499332"/>
            <a:ext cx="3937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c1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5410201" y="2613886"/>
            <a:ext cx="685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Times New Roman"/>
                <a:cs typeface="Times New Roman"/>
              </a:rPr>
              <a:t>c2</a:t>
            </a:r>
            <a:r>
              <a:rPr sz="2400" spc="-5" dirty="0">
                <a:latin typeface="Times New Roman"/>
                <a:cs typeface="Times New Roman"/>
              </a:rPr>
              <a:t>[0]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389436" y="4179460"/>
            <a:ext cx="3258763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indent="-469900">
              <a:lnSpc>
                <a:spcPts val="2875"/>
              </a:lnSpc>
              <a:buClr>
                <a:srgbClr val="CC0000"/>
              </a:buClr>
              <a:buFont typeface="Wingdings"/>
              <a:buChar char=""/>
              <a:tabLst>
                <a:tab pos="483234" algn="l"/>
                <a:tab pos="1396365" algn="l"/>
              </a:tabLst>
            </a:pPr>
            <a:r>
              <a:rPr lang="en-US" altLang="zh-CN" sz="2400" spc="-5" dirty="0">
                <a:latin typeface="Times New Roman"/>
                <a:cs typeface="Times New Roman"/>
              </a:rPr>
              <a:t>Cylinder </a:t>
            </a:r>
            <a:r>
              <a:rPr sz="2400" dirty="0">
                <a:latin typeface="Times New Roman"/>
                <a:cs typeface="Times New Roman"/>
              </a:rPr>
              <a:t>	*</a:t>
            </a:r>
            <a:r>
              <a:rPr lang="en-US" sz="2400" dirty="0">
                <a:latin typeface="Times New Roman"/>
                <a:cs typeface="Times New Roman"/>
              </a:rPr>
              <a:t>c3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483234" indent="-470534">
              <a:lnSpc>
                <a:spcPts val="2875"/>
              </a:lnSpc>
              <a:buClr>
                <a:srgbClr val="CC0000"/>
              </a:buClr>
              <a:tabLst>
                <a:tab pos="48387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      c3</a:t>
            </a:r>
            <a:r>
              <a:rPr sz="2400" dirty="0">
                <a:latin typeface="Times New Roman"/>
                <a:cs typeface="Times New Roman"/>
              </a:rPr>
              <a:t> = new </a:t>
            </a:r>
            <a:r>
              <a:rPr lang="en-US" altLang="zh-CN" sz="2400" spc="-5" dirty="0">
                <a:latin typeface="Times New Roman"/>
                <a:cs typeface="Times New Roman"/>
              </a:rPr>
              <a:t>Cylinder 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1871783" y="5404584"/>
            <a:ext cx="36341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Times New Roman"/>
                <a:cs typeface="Times New Roman"/>
              </a:rPr>
              <a:t>c3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235517" y="5525642"/>
            <a:ext cx="502920" cy="114300"/>
          </a:xfrm>
          <a:custGeom>
            <a:avLst/>
            <a:gdLst/>
            <a:ahLst/>
            <a:cxnLst/>
            <a:rect l="l" t="t" r="r" b="b"/>
            <a:pathLst>
              <a:path w="502920" h="114300">
                <a:moveTo>
                  <a:pt x="407670" y="76200"/>
                </a:moveTo>
                <a:lnTo>
                  <a:pt x="407670" y="38100"/>
                </a:lnTo>
                <a:lnTo>
                  <a:pt x="0" y="38100"/>
                </a:lnTo>
                <a:lnTo>
                  <a:pt x="0" y="76200"/>
                </a:lnTo>
                <a:lnTo>
                  <a:pt x="407670" y="76200"/>
                </a:lnTo>
                <a:close/>
              </a:path>
              <a:path w="502920" h="114300">
                <a:moveTo>
                  <a:pt x="502919" y="57150"/>
                </a:moveTo>
                <a:lnTo>
                  <a:pt x="388619" y="0"/>
                </a:lnTo>
                <a:lnTo>
                  <a:pt x="388619" y="38100"/>
                </a:lnTo>
                <a:lnTo>
                  <a:pt x="407670" y="38100"/>
                </a:lnTo>
                <a:lnTo>
                  <a:pt x="407670" y="104774"/>
                </a:lnTo>
                <a:lnTo>
                  <a:pt x="502919" y="57150"/>
                </a:lnTo>
                <a:close/>
              </a:path>
              <a:path w="502920" h="114300">
                <a:moveTo>
                  <a:pt x="407670" y="104774"/>
                </a:moveTo>
                <a:lnTo>
                  <a:pt x="407670" y="76200"/>
                </a:lnTo>
                <a:lnTo>
                  <a:pt x="388619" y="76200"/>
                </a:lnTo>
                <a:lnTo>
                  <a:pt x="388619" y="114300"/>
                </a:lnTo>
                <a:lnTo>
                  <a:pt x="407670" y="104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 txBox="1"/>
          <p:nvPr/>
        </p:nvSpPr>
        <p:spPr>
          <a:xfrm>
            <a:off x="5435600" y="3513554"/>
            <a:ext cx="7112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Times New Roman"/>
                <a:cs typeface="Times New Roman"/>
              </a:rPr>
              <a:t>c2</a:t>
            </a:r>
            <a:r>
              <a:rPr sz="2400" spc="-5" dirty="0">
                <a:latin typeface="Times New Roman"/>
                <a:cs typeface="Times New Roman"/>
              </a:rPr>
              <a:t>[1]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5321865" y="4944183"/>
            <a:ext cx="8376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Times New Roman"/>
                <a:cs typeface="Times New Roman"/>
              </a:rPr>
              <a:t>c2</a:t>
            </a:r>
            <a:r>
              <a:rPr sz="2400" spc="-5" dirty="0">
                <a:latin typeface="Times New Roman"/>
                <a:cs typeface="Times New Roman"/>
              </a:rPr>
              <a:t>[49]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126632" y="1037405"/>
            <a:ext cx="7572867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对象的创建、存储示例</a:t>
            </a:r>
            <a:r>
              <a:rPr lang="en-US" altLang="zh-CN" sz="3200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:</a:t>
            </a:r>
            <a:endParaRPr lang="zh-CN" altLang="en-US" sz="32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667000" y="2578100"/>
          <a:ext cx="1612900" cy="9144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radius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height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768600" y="5334000"/>
          <a:ext cx="1612900" cy="9144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radius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height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159500" y="2603500"/>
          <a:ext cx="1651000" cy="32004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radius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height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radius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height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…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radius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height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1116001" y="1944000"/>
            <a:ext cx="75073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属于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同一个类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不同对象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，分别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占用不同的存储空间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11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13" name="图片 3" descr="F:\C++程序设计\tu\tu\图8.5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813" y="4214100"/>
            <a:ext cx="510540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116000" y="30960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用一段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共同空间存放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。在调用各对象的函数时，都去调用这个公用的函数代码。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80000" y="4142500"/>
            <a:ext cx="7507300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具有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保存信息的能力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对同一个对象：成员函数对对象属性的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更新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被对象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保存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；从成 员函数退出后，下一次再访问时，访问的是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新值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。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1154600"/>
            <a:ext cx="7850200" cy="266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即：对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同一个类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不同对象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object_1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object_2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，假设</a:t>
            </a:r>
            <a:r>
              <a:rPr lang="en-US" altLang="zh-CN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method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是该类提供 的一个方法，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object_1.method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object_2.method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执行的代码是相同的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object_1.method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object_2.method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所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操作的数据不同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80000" y="16200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使用成员选择运算符“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来访问对象中的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，格式如下：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008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7. </a:t>
            </a:r>
            <a:r>
              <a:rPr lang="zh-CN" altLang="en-US" dirty="0">
                <a:ea typeface="宋体" panose="02010600030101010101" pitchFamily="2" charset="-122"/>
              </a:rPr>
              <a:t>对象成员的访问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12000" y="2700001"/>
            <a:ext cx="5166923" cy="11989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对象名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数据成员名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对象名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成员函数名（参数表）</a:t>
            </a:r>
          </a:p>
        </p:txBody>
      </p:sp>
      <p:sp>
        <p:nvSpPr>
          <p:cNvPr id="13" name="AutoShape 52"/>
          <p:cNvSpPr>
            <a:spLocks noChangeArrowheads="1"/>
          </p:cNvSpPr>
          <p:nvPr/>
        </p:nvSpPr>
        <p:spPr bwMode="gray">
          <a:xfrm>
            <a:off x="1524700" y="4896000"/>
            <a:ext cx="5166923" cy="11862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-&gt;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数据成员名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-&gt;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成员函数名（参数表）</a:t>
            </a: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116000" y="42840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来访问时，格式如下：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7075" y="1026855"/>
            <a:ext cx="1326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>
                <a:ea typeface="宋体" charset="-122"/>
              </a:rPr>
              <a:t> 实例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45200" y="1558700"/>
            <a:ext cx="460320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	A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public: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int  x;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return x;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645200" y="3672783"/>
            <a:ext cx="56700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=5;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//error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 a1, a2, 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s=&amp;a2;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a1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x=5;  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//ok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a2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=a1;   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&lt;&lt;s-&gt;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getX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400" dirty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835181" y="4694726"/>
            <a:ext cx="2663619" cy="830997"/>
          </a:xfrm>
          <a:prstGeom prst="wedgeRectCallout">
            <a:avLst>
              <a:gd name="adj1" fmla="val -101971"/>
              <a:gd name="adj2" fmla="val 32976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en-US" sz="2400" dirty="0">
                <a:latin typeface="黑体"/>
                <a:cs typeface="黑体"/>
              </a:rPr>
              <a:t>同类的对象之间，可以直接赋值。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5688" y="974366"/>
            <a:ext cx="7766343" cy="366930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以下程序的输出是什么？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Sample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int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public: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void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init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(int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a,int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b){x=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a;y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=b;}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int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getx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(){return x;}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int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(){return y;}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Sample s;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s.init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(2,7);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(Sample::*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fp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)();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fp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=Sample::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getx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int v=(s.*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fp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)();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fp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=Sample::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int t=(s.*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fp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)();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&lt;&lt;v&lt;&lt;","&lt;&lt;t&lt;&lt;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       }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5813" y="5501374"/>
            <a:ext cx="226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答案：</a:t>
            </a:r>
            <a:r>
              <a:rPr lang="en-US" altLang="zh-CN" sz="2800" dirty="0">
                <a:solidFill>
                  <a:srgbClr val="FF0000"/>
                </a:solidFill>
                <a:latin typeface="宋体" charset="-122"/>
              </a:rPr>
              <a:t>2,7</a:t>
            </a:r>
            <a:endParaRPr lang="zh-CN" altLang="en-US" sz="2800" dirty="0">
              <a:solidFill>
                <a:srgbClr val="FF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36648" y="1018152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一个完整的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52000" y="2484000"/>
            <a:ext cx="73803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类界面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charset="-122"/>
              </a:rPr>
              <a:t> 包含类中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数据成员</a:t>
            </a:r>
            <a:r>
              <a:rPr lang="zh-CN" altLang="en-US" sz="2400" dirty="0">
                <a:solidFill>
                  <a:srgbClr val="000000"/>
                </a:solidFill>
                <a:ea typeface="宋体" charset="-122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成员函数</a:t>
            </a:r>
            <a:r>
              <a:rPr lang="zh-CN" altLang="en-US" sz="2400" dirty="0">
                <a:solidFill>
                  <a:srgbClr val="000000"/>
                </a:solidFill>
                <a:ea typeface="宋体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函数原型</a:t>
            </a:r>
            <a:r>
              <a:rPr lang="zh-CN" altLang="en-US" sz="2400" dirty="0">
                <a:solidFill>
                  <a:srgbClr val="000000"/>
                </a:solidFill>
                <a:ea typeface="宋体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52000" y="3708000"/>
            <a:ext cx="74311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类实现 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各个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具体实现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1152000" y="1692000"/>
            <a:ext cx="3615289" cy="684940"/>
            <a:chOff x="720" y="1407"/>
            <a:chExt cx="4088" cy="444"/>
          </a:xfrm>
        </p:grpSpPr>
        <p:sp>
          <p:nvSpPr>
            <p:cNvPr id="1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8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一、类界面与类实现 </a:t>
              </a:r>
            </a:p>
          </p:txBody>
        </p: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728" y="1407"/>
              <a:ext cx="4052" cy="444"/>
              <a:chOff x="742" y="1407"/>
              <a:chExt cx="3997" cy="444"/>
            </a:xfrm>
          </p:grpSpPr>
          <p:sp>
            <p:nvSpPr>
              <p:cNvPr id="1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113932" y="288105"/>
            <a:ext cx="7572867" cy="6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结构化程序设计的范型</a:t>
            </a:r>
            <a:endParaRPr lang="zh-CN" altLang="en-US" sz="32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1116000" y="4536000"/>
            <a:ext cx="7586565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大型程序中，有很多全局数据和全局函数，这导致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了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函数和数据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之间数目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巨大的潜在连接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7484" y="1494603"/>
            <a:ext cx="6913563" cy="2308948"/>
            <a:chOff x="748" y="812"/>
            <a:chExt cx="4629" cy="256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18" y="856"/>
              <a:ext cx="1340" cy="7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9pPr>
            </a:lstStyle>
            <a:p>
              <a:pPr algn="ctr" eaLnBrk="1" hangingPunct="1"/>
              <a:r>
                <a:rPr kumimoji="1" lang="zh-Hans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全局数据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406" y="856"/>
              <a:ext cx="1340" cy="7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9pPr>
            </a:lstStyle>
            <a:p>
              <a:pPr algn="ctr" eaLnBrk="1" hangingPunct="1"/>
              <a:r>
                <a:rPr kumimoji="1" lang="zh-Hans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全局数据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02" y="812"/>
              <a:ext cx="1340" cy="7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9pPr>
            </a:lstStyle>
            <a:p>
              <a:pPr algn="ctr" eaLnBrk="1" hangingPunct="1"/>
              <a:r>
                <a:rPr kumimoji="1" lang="zh-Hans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全局数据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48" y="1650"/>
              <a:ext cx="954" cy="173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/>
              <a:lightRig rig="freezing" dir="t"/>
            </a:scene3d>
            <a:sp3d>
              <a:bevelB prst="slope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9pPr>
            </a:lstStyle>
            <a:p>
              <a:pPr algn="ctr" eaLnBrk="1" hangingPunct="1"/>
              <a:endParaRPr kumimoji="1" lang="en-US" altLang="zh-Hans" sz="2400" dirty="0">
                <a:latin typeface="Times New Roman" charset="0"/>
              </a:endParaRPr>
            </a:p>
            <a:p>
              <a:pPr algn="ctr" eaLnBrk="1" hangingPunct="1"/>
              <a:r>
                <a:rPr kumimoji="1" lang="zh-Hans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函数</a:t>
              </a:r>
            </a:p>
            <a:p>
              <a:pPr algn="ctr" eaLnBrk="1" hangingPunct="1"/>
              <a:endParaRPr kumimoji="1" lang="zh-Hans" altLang="en-US" sz="2400" dirty="0">
                <a:latin typeface="Times New Roman" charset="0"/>
              </a:endParaRPr>
            </a:p>
            <a:p>
              <a:pPr algn="ctr" eaLnBrk="1" hangingPunct="1"/>
              <a:endParaRPr kumimoji="1" lang="en-US" altLang="zh-Hans" sz="2400" dirty="0">
                <a:latin typeface="Times New Roman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72" y="1650"/>
              <a:ext cx="956" cy="173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/>
              <a:lightRig rig="freezing" dir="t"/>
            </a:scene3d>
            <a:sp3d>
              <a:bevelB prst="relaxedInset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9pPr>
            </a:lstStyle>
            <a:p>
              <a:pPr algn="ctr" eaLnBrk="1" hangingPunct="1"/>
              <a:endParaRPr kumimoji="1" lang="en-US" altLang="zh-Hans" sz="2400" dirty="0">
                <a:latin typeface="Times New Roman" charset="0"/>
              </a:endParaRPr>
            </a:p>
            <a:p>
              <a:pPr algn="ctr" eaLnBrk="1" hangingPunct="1"/>
              <a:r>
                <a:rPr kumimoji="1" lang="zh-Hans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函数</a:t>
              </a:r>
            </a:p>
            <a:p>
              <a:pPr algn="ctr" eaLnBrk="1" hangingPunct="1"/>
              <a:endParaRPr kumimoji="1" lang="zh-Hans" altLang="en-US" sz="2400" dirty="0">
                <a:latin typeface="Times New Roman" charset="0"/>
              </a:endParaRPr>
            </a:p>
            <a:p>
              <a:pPr algn="ctr" eaLnBrk="1" hangingPunct="1"/>
              <a:endParaRPr kumimoji="1" lang="en-US" altLang="zh-Hans" sz="2400" dirty="0">
                <a:latin typeface="Times New Roman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98" y="1650"/>
              <a:ext cx="955" cy="173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/>
              <a:lightRig rig="freezing" dir="t"/>
            </a:scene3d>
            <a:sp3d>
              <a:bevelB prst="relaxedInset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9pPr>
            </a:lstStyle>
            <a:p>
              <a:pPr algn="ctr" eaLnBrk="1" hangingPunct="1"/>
              <a:endParaRPr kumimoji="1" lang="en-US" altLang="zh-Hans" sz="2400" dirty="0">
                <a:latin typeface="Times New Roman" charset="0"/>
              </a:endParaRPr>
            </a:p>
            <a:p>
              <a:pPr algn="ctr" eaLnBrk="1" hangingPunct="1"/>
              <a:r>
                <a:rPr kumimoji="1" lang="zh-Hans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函数</a:t>
              </a:r>
            </a:p>
            <a:p>
              <a:pPr algn="ctr" eaLnBrk="1" hangingPunct="1"/>
              <a:endParaRPr kumimoji="1" lang="zh-Hans" altLang="en-US" sz="2400" dirty="0">
                <a:latin typeface="Times New Roman" charset="0"/>
              </a:endParaRPr>
            </a:p>
            <a:p>
              <a:pPr algn="ctr" eaLnBrk="1" hangingPunct="1"/>
              <a:endParaRPr kumimoji="1" lang="en-US" altLang="zh-Hans" sz="2400" dirty="0">
                <a:latin typeface="Times New Roman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423" y="1650"/>
              <a:ext cx="954" cy="173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/>
              <a:lightRig rig="freezing" dir="t"/>
            </a:scene3d>
            <a:sp3d>
              <a:bevelB prst="relaxedInset"/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charset="0"/>
                  <a:ea typeface="宋体" charset="0"/>
                </a:defRPr>
              </a:lvl9pPr>
            </a:lstStyle>
            <a:p>
              <a:pPr algn="ctr" eaLnBrk="1" hangingPunct="1"/>
              <a:endParaRPr kumimoji="1" lang="en-US" altLang="zh-Hans" sz="2400" dirty="0">
                <a:latin typeface="Times New Roman" charset="0"/>
              </a:endParaRPr>
            </a:p>
            <a:p>
              <a:pPr algn="ctr" eaLnBrk="1" hangingPunct="1"/>
              <a:r>
                <a:rPr kumimoji="1" lang="zh-Hans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rPr>
                <a:t>函数</a:t>
              </a:r>
            </a:p>
            <a:p>
              <a:pPr algn="ctr" eaLnBrk="1" hangingPunct="1"/>
              <a:endParaRPr kumimoji="1" lang="zh-Hans" altLang="en-US" sz="2400" dirty="0">
                <a:latin typeface="Times New Roman" charset="0"/>
              </a:endParaRPr>
            </a:p>
            <a:p>
              <a:pPr algn="ctr" eaLnBrk="1" hangingPunct="1"/>
              <a:endParaRPr kumimoji="1" lang="en-US" altLang="zh-Hans" sz="2400" dirty="0">
                <a:latin typeface="Times New Roman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1247" y="1434"/>
              <a:ext cx="1588" cy="635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Hans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1746" y="1389"/>
              <a:ext cx="1724" cy="635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Hans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98" y="1434"/>
              <a:ext cx="544" cy="59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Hans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878" y="1434"/>
              <a:ext cx="635" cy="59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Hans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 flipV="1">
              <a:off x="3470" y="1389"/>
              <a:ext cx="1179" cy="635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Hans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 flipV="1">
              <a:off x="4694" y="1389"/>
              <a:ext cx="46" cy="635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Hans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1383" y="1389"/>
              <a:ext cx="1179" cy="635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Hans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2789" y="1344"/>
              <a:ext cx="1452" cy="68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Hans" altLang="en-US"/>
            </a:p>
          </p:txBody>
        </p:sp>
      </p:grp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1116000" y="5544000"/>
            <a:ext cx="7599265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若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全局数据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有所改动，可能会导致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所有访问这个数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据的全部函数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重写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080000" y="1728000"/>
            <a:ext cx="748574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类定义形式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类界面和类实现分开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。类的界面放在以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.h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为后缀名的文件中，类实现放置在以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cpp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为后缀名的文件中。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052404" y="1037470"/>
            <a:ext cx="3189987" cy="684940"/>
            <a:chOff x="720" y="1407"/>
            <a:chExt cx="4088" cy="444"/>
          </a:xfrm>
        </p:grpSpPr>
        <p:sp>
          <p:nvSpPr>
            <p:cNvPr id="9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8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ea typeface="宋体" panose="02010600030101010101" pitchFamily="2" charset="-122"/>
                </a:rPr>
                <a:t>二、两种实现方式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28" y="1407"/>
              <a:ext cx="4052" cy="444"/>
              <a:chOff x="742" y="1407"/>
              <a:chExt cx="3997" cy="444"/>
            </a:xfrm>
          </p:grpSpPr>
          <p:sp>
            <p:nvSpPr>
              <p:cNvPr id="14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080000" y="3564000"/>
            <a:ext cx="7432578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类定义形式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类界面和类实现全在类定义中完成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，这时其成员函数将默认为内联函数。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5097710"/>
            <a:ext cx="7432578" cy="134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一般处理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	当成员函数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较多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时应采用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形式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	当成员函数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比较简单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时应采用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形式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1557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实例题目：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建立圆柱体类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，并使用该类计算两个圆柱体的体积与表面积。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268400" y="2302101"/>
            <a:ext cx="7528271" cy="361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程序结构：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Cylinder.h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类的声明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Cylinder.cpp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#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include"Cylinder.h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"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类的实现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main()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函数：建立对象并计算体积与表面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1045138" y="1244600"/>
            <a:ext cx="6765362" cy="533722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public:	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					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void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setCylinder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r,double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h) ;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double getRadius();	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double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getHeight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	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double volume();	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double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surface_area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	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private:	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	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radius;		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double height;	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}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8089" y="429365"/>
            <a:ext cx="2120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>
                <a:ea typeface="宋体" charset="-122"/>
              </a:rPr>
              <a:t>//</a:t>
            </a:r>
            <a:r>
              <a:rPr lang="en-US" altLang="zh-CN" sz="2800" dirty="0" err="1">
                <a:ea typeface="宋体" charset="-122"/>
              </a:rPr>
              <a:t>Cylinder.h</a:t>
            </a:r>
            <a:endParaRPr lang="en-US" altLang="zh-CN" sz="28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816538" y="1088972"/>
            <a:ext cx="8098862" cy="576902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#include“Cylinder.h"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const double PI=3.1415926;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setCylinder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r,double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h)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{radius=r;  height=h;}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Cylinder::getRadius()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{return radius;}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double 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getHeight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{return height;}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Cylinder::volume()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{return PI*radius*radius*height;}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Cylinder::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surface_area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{return 2*PI*radius*height+2*PI*radius*radius;}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main()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cylinder1;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cylinder1.setCylinder(1,2);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&lt;&lt;"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surface_area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="&lt;&lt;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cylinder1.surface_area()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&lt;&lt;"volume="&lt;&lt;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cylinder1.volume()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return 0;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958389" y="416665"/>
            <a:ext cx="2838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>
                <a:ea typeface="宋体" charset="-122"/>
              </a:rPr>
              <a:t>   //Cylinder.cpp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03300" y="11480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另一种框架：适合较为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复杂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的程序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88000" y="1692000"/>
            <a:ext cx="7528271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Cylinder.h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类的声明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88000" y="2772000"/>
            <a:ext cx="7528271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Cylinder.cpp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#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include"Cylinder.h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"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类的实现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88000" y="4248000"/>
            <a:ext cx="7528271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main.cpp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#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include"Cylinder.h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"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main()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函数：建立对象并计算体积与表面积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94728" y="956949"/>
            <a:ext cx="7766343" cy="51480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以下程序的输出是什么？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7250" y="3773471"/>
            <a:ext cx="1334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答案：</a:t>
            </a:r>
            <a:endParaRPr lang="en-US" altLang="zh-CN" sz="2800" dirty="0">
              <a:solidFill>
                <a:srgbClr val="FF0000"/>
              </a:solidFill>
              <a:latin typeface="宋体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宋体" charset="-122"/>
              </a:rPr>
              <a:t>1,2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宋体" charset="-122"/>
              </a:rPr>
              <a:t>30,40</a:t>
            </a:r>
            <a:endParaRPr lang="zh-CN" altLang="en-US" sz="2800" dirty="0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37DA8177-C17B-43DB-968A-4E4A89F3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1402080"/>
            <a:ext cx="7766343" cy="530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Sample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int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public: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void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init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(int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i,int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j){  x=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y=j; 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void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copy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(Sample&amp; s){ x=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s.x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y=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s.y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void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setxy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(int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i,int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j){ x=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y=j;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void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(){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&lt;&lt;x&lt;&lt;","&lt;&lt;y&lt;&lt;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func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(Sample s1,Sample &amp;s2){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s1.setxy(10,20); s2.setxy(30,40);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int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Sample p,*q=new Sample;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p.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init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(1,2);  q-&gt;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init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(0,0);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q-&gt;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copy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(p); 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func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(p,*q); 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p.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  q-&gt;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print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 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72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52000" y="1163667"/>
            <a:ext cx="7532700" cy="24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定义一个满足如下要求的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Date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类，功能包括：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、可用下面的格式输出日期：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日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年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、可执行在日期上加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天的操作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、可初始化日期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52000" y="1163667"/>
            <a:ext cx="7532700" cy="337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编写一个类，实现简单的栈（用链表结构实现，每个结点的数据为一个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整数），数据的操作按后进先出的顺序。功能包括：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、初始化栈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、入栈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、出栈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、显示栈中的元素</a:t>
            </a:r>
          </a:p>
        </p:txBody>
      </p:sp>
    </p:spTree>
    <p:extLst>
      <p:ext uri="{BB962C8B-B14F-4D97-AF65-F5344CB8AC3E}">
        <p14:creationId xmlns:p14="http://schemas.microsoft.com/office/powerpoint/2010/main" xmlns="" val="113637621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二、构造函数和析构函数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0889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构造函数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grpSp>
        <p:nvGrpSpPr>
          <p:cNvPr id="11" name="组合 19">
            <a:extLst>
              <a:ext uri="{FF2B5EF4-FFF2-40B4-BE49-F238E27FC236}">
                <a16:creationId xmlns:a16="http://schemas.microsoft.com/office/drawing/2014/main" xmlns="" id="{F09C6B24-486E-4649-8504-BAD153CC1861}"/>
              </a:ext>
            </a:extLst>
          </p:cNvPr>
          <p:cNvGrpSpPr/>
          <p:nvPr/>
        </p:nvGrpSpPr>
        <p:grpSpPr>
          <a:xfrm>
            <a:off x="1352072" y="1231423"/>
            <a:ext cx="7105968" cy="3307672"/>
            <a:chOff x="1919585" y="3492500"/>
            <a:chExt cx="6385322" cy="4575591"/>
          </a:xfrm>
        </p:grpSpPr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1919585" y="3492500"/>
              <a:ext cx="6385322" cy="3724651"/>
              <a:chOff x="653" y="1344"/>
              <a:chExt cx="2076" cy="3066"/>
            </a:xfrm>
          </p:grpSpPr>
          <p:sp>
            <p:nvSpPr>
              <p:cNvPr id="19" name="AutoShape 74"/>
              <p:cNvSpPr>
                <a:spLocks noChangeArrowheads="1"/>
              </p:cNvSpPr>
              <p:nvPr/>
            </p:nvSpPr>
            <p:spPr bwMode="gray">
              <a:xfrm>
                <a:off x="653" y="2164"/>
                <a:ext cx="2076" cy="2246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Text Box 78"/>
            <p:cNvSpPr txBox="1">
              <a:spLocks noChangeArrowheads="1"/>
            </p:cNvSpPr>
            <p:nvPr/>
          </p:nvSpPr>
          <p:spPr bwMode="gray">
            <a:xfrm>
              <a:off x="2115294" y="4704622"/>
              <a:ext cx="5915868" cy="336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       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构造函数</a:t>
              </a:r>
              <a:r>
                <a:rPr lang="zh-CN" altLang="en-US" dirty="0">
                  <a:solidFill>
                    <a:srgbClr val="000000"/>
                  </a:solidFill>
                  <a:ea typeface="宋体" panose="02010600030101010101" pitchFamily="2" charset="-122"/>
                </a:rPr>
                <a:t>是类的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特殊成员函数</a:t>
              </a:r>
              <a:r>
                <a:rPr lang="zh-CN" altLang="en-US" dirty="0">
                  <a:solidFill>
                    <a:srgbClr val="000000"/>
                  </a:solidFill>
                  <a:ea typeface="宋体" panose="02010600030101010101" pitchFamily="2" charset="-122"/>
                </a:rPr>
                <a:t>，用于在声明类的对象时</a:t>
              </a:r>
              <a:r>
                <a:rPr lang="zh-CN" altLang="en-US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对其数据成员进行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初始化</a:t>
              </a:r>
              <a:r>
                <a:rPr lang="zh-CN" altLang="en-US" dirty="0">
                  <a:solidFill>
                    <a:srgbClr val="000000"/>
                  </a:solidFill>
                  <a:ea typeface="宋体" panose="02010600030101010101" pitchFamily="2" charset="-122"/>
                </a:rPr>
                <a:t>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44000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构造函数的名字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必须与类名同名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根据需要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可有可无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30195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指定返回值类型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也不可以。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40682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应被声明为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4824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在创建类的对象时被系统自动调用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，在程序的其他部分不能调用。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113932" y="288105"/>
            <a:ext cx="7572867" cy="6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结构化程序设计的缺点</a:t>
            </a:r>
            <a:endParaRPr lang="zh-CN" altLang="en-US" sz="3200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1116001" y="1188000"/>
            <a:ext cx="7507300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 程序设计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以功能为中心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而不是以数据为中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心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、按步骤来进行。程序由一组相互协作的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组成；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2813541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与处理数据的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之间是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的；</a:t>
            </a: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35640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很难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同时做到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高内聚低耦合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4320000"/>
            <a:ext cx="74311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大型软件的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编写比较复杂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，软件开发和维护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的费用比较高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软件危机问题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46575" y="413752"/>
            <a:ext cx="6768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实例：</a:t>
            </a:r>
            <a:r>
              <a:rPr lang="zh-CN" altLang="en-US" sz="3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无参</a:t>
            </a:r>
            <a:r>
              <a:rPr lang="zh-CN" altLang="en-US" sz="3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构造函数的</a:t>
            </a:r>
            <a:r>
              <a:rPr lang="en-US" altLang="zh-CN" sz="3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Cylinder</a:t>
            </a:r>
            <a:r>
              <a:rPr lang="zh-CN" altLang="en-US" sz="3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32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69926" y="1076434"/>
            <a:ext cx="4769177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Cylinder.h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Cylinder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public: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Cylinder();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void Cylinder();error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void set(double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r,double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getRadius();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getHeight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volume();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surface_area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private: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radius;	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height;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5439103" y="1876653"/>
            <a:ext cx="3307172" cy="44627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//Cylinder.cpp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......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Cylinder::Cylinder()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radius=5.0;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height=10.0;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//main.cpp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  cylinder1;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</a:t>
            </a:r>
            <a:r>
              <a:rPr lang="en-US" altLang="zh-CN" sz="2000" dirty="0"/>
              <a:t>//</a:t>
            </a:r>
            <a:r>
              <a:rPr lang="zh-CN" altLang="en-US" sz="2000" dirty="0"/>
              <a:t>自动调用无参构造函数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cylinder1.Cylinder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</a:t>
            </a:r>
          </a:p>
          <a:p>
            <a:pPr eaLnBrk="1" hangingPunct="1">
              <a:buNone/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</a:rPr>
              <a:t>//error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22775" y="401052"/>
            <a:ext cx="67681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实例：</a:t>
            </a:r>
            <a:r>
              <a:rPr lang="zh-CN" altLang="en-US" sz="3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有参</a:t>
            </a:r>
            <a:r>
              <a:rPr lang="zh-CN" altLang="en-US" sz="3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构造函数的</a:t>
            </a:r>
            <a:r>
              <a:rPr lang="en-US" altLang="zh-CN" sz="3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Cylinder</a:t>
            </a:r>
            <a:r>
              <a:rPr lang="zh-CN" altLang="en-US" sz="32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32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09626" y="1063734"/>
            <a:ext cx="4769177" cy="526297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Cylinder.h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Cylinder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public: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Cylinder(double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r,double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void set(double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r,double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h);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getRadius();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getHeight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volume();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surface_area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private: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radius;			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double height;	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5512797" y="1060589"/>
            <a:ext cx="3326403" cy="538609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//Cylinder.cpp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......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Cylinder::Cylinder(double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r,double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radius=r;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height=h;  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//main.cpp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  c1(2.0, 3.0);</a:t>
            </a:r>
          </a:p>
          <a:p>
            <a:pPr eaLnBrk="1" hangingPunct="1">
              <a:buNone/>
            </a:pPr>
            <a:r>
              <a:rPr lang="en-US" altLang="zh-CN" sz="2000" dirty="0"/>
              <a:t>//</a:t>
            </a:r>
            <a:r>
              <a:rPr lang="en-US" altLang="zh-CN" sz="2000" dirty="0">
                <a:solidFill>
                  <a:srgbClr val="C00000"/>
                </a:solidFill>
              </a:rPr>
              <a:t>ok</a:t>
            </a:r>
            <a:r>
              <a:rPr lang="zh-CN" altLang="en-US" sz="2000" dirty="0"/>
              <a:t>，自动调用带</a:t>
            </a:r>
            <a:r>
              <a:rPr lang="en-US" altLang="zh-CN" sz="2000" dirty="0"/>
              <a:t>2</a:t>
            </a:r>
            <a:r>
              <a:rPr lang="zh-CN" altLang="en-US" sz="2000" dirty="0"/>
              <a:t>个参数的构造函数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 c2;</a:t>
            </a:r>
          </a:p>
          <a:p>
            <a:pPr eaLnBrk="1" hangingPunct="1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>
                <a:solidFill>
                  <a:srgbClr val="C00000"/>
                </a:solidFill>
              </a:rPr>
              <a:t>error</a:t>
            </a:r>
            <a:r>
              <a:rPr lang="en-US" altLang="zh-CN" sz="2000" dirty="0" err="1"/>
              <a:t>,Cylinder</a:t>
            </a:r>
            <a:r>
              <a:rPr lang="zh-CN" altLang="en-US" sz="2000" dirty="0"/>
              <a:t>类没有提供无参构造函数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1872000"/>
            <a:ext cx="77424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类声明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没有声明任何构造函数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，则编译器会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为其生成一个无参构造函数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，以供生成对象时调用。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80000" y="33243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类声明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声明了有参构造函数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，则编译器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不再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为其提供无参构造函数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80000" y="4392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无参构造函数在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类声明时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有括号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声明对象时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应省略括号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080000" y="5508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与普通函数一样，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也可以定义为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内联函数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，可以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带默认参数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，也可以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2"/>
          <p:cNvSpPr>
            <a:spLocks noChangeArrowheads="1"/>
          </p:cNvSpPr>
          <p:nvPr/>
        </p:nvSpPr>
        <p:spPr bwMode="gray">
          <a:xfrm>
            <a:off x="816538" y="1088972"/>
            <a:ext cx="8098862" cy="576902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Cylinder.h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public: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			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Cylinder(){radius=1;	height=1;}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Cylinder(double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r,double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h=2)	</a:t>
            </a:r>
            <a:endParaRPr lang="zh-CN" altLang="en-US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radius=r; height=h; } 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重载函数、带一个默认参数</a:t>
            </a:r>
            <a:endParaRPr lang="en-US" altLang="zh-C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void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setCylinder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r,double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h);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double getRadius();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double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getHeight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double volume();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double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surface_area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private:	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double radius;			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double height;     };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1" name="矩形 10"/>
          <p:cNvSpPr/>
          <p:nvPr/>
        </p:nvSpPr>
        <p:spPr>
          <a:xfrm>
            <a:off x="1073575" y="401052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构造函数的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重载</a:t>
            </a:r>
            <a:endParaRPr lang="en-US" altLang="zh-CN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149775" y="1065824"/>
            <a:ext cx="6691218" cy="435090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main( 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cylinder1;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没有给实参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cylinder2(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15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只给定一个实参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cylinder3(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15,30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给定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个实参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*p1=new Cylinder;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Cylinder *p2=new Cylinder(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15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Cylinder *p3=new Cylinder(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15,30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return 0;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7" name="矩形 16"/>
          <p:cNvSpPr/>
          <p:nvPr/>
        </p:nvSpPr>
        <p:spPr>
          <a:xfrm>
            <a:off x="1149775" y="362952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构造函数的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调用</a:t>
            </a:r>
            <a:endParaRPr lang="en-US" altLang="zh-CN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84000" y="2196000"/>
            <a:ext cx="4303618" cy="1885372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Cylinder(double r,double h)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      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radius=r;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height=h;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};</a:t>
            </a:r>
          </a:p>
        </p:txBody>
      </p:sp>
      <p:sp>
        <p:nvSpPr>
          <p:cNvPr id="17" name="矩形 16"/>
          <p:cNvSpPr/>
          <p:nvPr/>
        </p:nvSpPr>
        <p:spPr>
          <a:xfrm>
            <a:off x="1098974" y="299452"/>
            <a:ext cx="7143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用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参数初始化表</a:t>
            </a: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对数据成员初始化</a:t>
            </a:r>
            <a:endParaRPr lang="en-US" altLang="zh-CN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116000" y="1080000"/>
            <a:ext cx="71009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不在函数体内对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数据成员初始化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，而是在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函数首部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实现。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3243263" y="4104000"/>
            <a:ext cx="285750" cy="500062"/>
          </a:xfrm>
          <a:prstGeom prst="downArrow">
            <a:avLst/>
          </a:prstGeom>
          <a:solidFill>
            <a:srgbClr val="FF3300"/>
          </a:solidFill>
          <a:ln w="25400" cap="flat" cmpd="sng" algn="ctr">
            <a:solidFill>
              <a:srgbClr val="FF3300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隶书"/>
              <a:cs typeface="+mn-cs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476000" y="4608000"/>
            <a:ext cx="7275418" cy="780472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Cylinder(double r,double h)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radius(r),height(h)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{}</a:t>
            </a:r>
          </a:p>
        </p:txBody>
      </p:sp>
      <p:sp>
        <p:nvSpPr>
          <p:cNvPr id="10" name="矩形 9"/>
          <p:cNvSpPr/>
          <p:nvPr/>
        </p:nvSpPr>
        <p:spPr>
          <a:xfrm>
            <a:off x="1390201" y="5724000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6350">
              <a:buFontTx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注意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这种写法仅限于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构造函数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7" grpId="0" animBg="1"/>
      <p:bldP spid="8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80000" y="1063268"/>
            <a:ext cx="7685691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使用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和构造函数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动态对象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23303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224000" y="2110014"/>
            <a:ext cx="7531536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main()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{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Cylinder *p1=new Cylinder(1,2);   </a:t>
            </a:r>
            <a:r>
              <a:rPr lang="en-US" altLang="zh-CN" sz="2400" dirty="0">
                <a:ea typeface="宋体" charset="-122"/>
              </a:rPr>
              <a:t>//</a:t>
            </a:r>
            <a:r>
              <a:rPr lang="zh-CN" altLang="en-US" sz="2400" dirty="0">
                <a:ea typeface="宋体" charset="-122"/>
              </a:rPr>
              <a:t>定义动态对象</a:t>
            </a:r>
            <a:endParaRPr lang="en-US" altLang="zh-CN" sz="2400" dirty="0">
              <a:ea typeface="宋体" charset="-122"/>
            </a:endParaRPr>
          </a:p>
          <a:p>
            <a:pPr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  int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x,y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cin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&gt;&gt;x&gt;&gt;y;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  Cylinder *p2=new Cylinder(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x,y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);    </a:t>
            </a:r>
            <a:r>
              <a:rPr lang="en-US" altLang="zh-CN" sz="2400" dirty="0">
                <a:ea typeface="宋体" charset="-122"/>
              </a:rPr>
              <a:t>//</a:t>
            </a:r>
            <a:r>
              <a:rPr lang="zh-CN" altLang="en-US" sz="2400" dirty="0">
                <a:ea typeface="宋体" charset="-122"/>
              </a:rPr>
              <a:t>定义动态对象</a:t>
            </a:r>
          </a:p>
          <a:p>
            <a:pPr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   delete p1;</a:t>
            </a:r>
            <a:r>
              <a:rPr lang="en-US" altLang="zh-CN" sz="2400" dirty="0">
                <a:ea typeface="宋体" charset="-122"/>
              </a:rPr>
              <a:t>			        //</a:t>
            </a:r>
            <a:r>
              <a:rPr lang="zh-CN" altLang="en-US" sz="2400" dirty="0">
                <a:ea typeface="宋体" charset="-122"/>
              </a:rPr>
              <a:t>释放对象</a:t>
            </a:r>
            <a:endParaRPr lang="en-US" altLang="zh-CN" sz="2400" dirty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   delete p2;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}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11971" y="375947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对象的动态建立与释放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1079082" y="1524013"/>
            <a:ext cx="56513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使用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释放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动态对象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44000" y="1063268"/>
            <a:ext cx="7685691" cy="175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对象数组：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成员是对象的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对象数组的初始化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：使用对象指针创建动态对象数组。该方法要求对象数组中的对象所在的类提供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不带参数的构造方法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赋值的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23303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4" name="矩形 73"/>
          <p:cNvSpPr/>
          <p:nvPr/>
        </p:nvSpPr>
        <p:spPr>
          <a:xfrm>
            <a:off x="1048175" y="312152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动态对象数组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64C32DE4-78A2-431C-B30A-51659437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677" y="2979896"/>
            <a:ext cx="421987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class A{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int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public: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A(){};</a:t>
            </a:r>
          </a:p>
          <a:p>
            <a:pPr>
              <a:buFontTx/>
              <a:buNone/>
            </a:pPr>
            <a:r>
              <a:rPr lang="es-E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A(int x,int y):x(x),y(y){}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void set(int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i,int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j){x=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i;y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=j;}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};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xmlns="" id="{FA83BDB7-8B66-4C2A-83BB-F1B03B70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192" y="2979896"/>
            <a:ext cx="3071499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int main(){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int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t,x,y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cin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&gt;&gt;t;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A* a=new A[t];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或者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 a[t];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for(int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=0;i&lt;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t;i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++){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cin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&gt;&gt;x&gt;&gt;y;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].set(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x,y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);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delete[] a;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}</a:t>
            </a: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44000" y="1063268"/>
            <a:ext cx="7685691" cy="127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对象数组的初始化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：使用二级对象指针创建动态对象数组，该方法只要求对象数组中的对象所在的类提供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带参数的构造方法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23303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5AD2578F-D2EC-4830-9CA1-935994C7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09" y="2563079"/>
            <a:ext cx="3730020" cy="193899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s-E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class A{</a:t>
            </a:r>
          </a:p>
          <a:p>
            <a:pPr>
              <a:buFontTx/>
              <a:buNone/>
            </a:pPr>
            <a:r>
              <a:rPr lang="es-E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int x,y;</a:t>
            </a:r>
          </a:p>
          <a:p>
            <a:pPr>
              <a:buFontTx/>
              <a:buNone/>
            </a:pPr>
            <a:r>
              <a:rPr lang="es-E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public:</a:t>
            </a:r>
          </a:p>
          <a:p>
            <a:pPr>
              <a:buFontTx/>
              <a:buNone/>
            </a:pPr>
            <a:r>
              <a:rPr lang="es-E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</a:t>
            </a:r>
            <a:r>
              <a:rPr lang="es-E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A(int x,int y):x(x),y(y){}</a:t>
            </a:r>
          </a:p>
          <a:p>
            <a:pPr>
              <a:buFontTx/>
              <a:buNone/>
            </a:pPr>
            <a:r>
              <a:rPr lang="es-E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};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xmlns="" id="{B01EB3EB-0BF6-4FE1-A4B5-D2396D01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40" y="2256264"/>
            <a:ext cx="3413052" cy="452431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int main(){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int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t,x,y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cin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&gt;&gt;t;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A **a=new A*[t];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for(int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=0;i&lt;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t;i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++){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cin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&gt;&gt;x&gt;&gt;y;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]=new A(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x,y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);</a:t>
            </a: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}</a:t>
            </a:r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for(int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t;i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delete a[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delete[] a;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}</a:t>
            </a:r>
            <a:endParaRPr lang="zh-CN" altLang="en-US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657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33007" y="1063268"/>
            <a:ext cx="7685691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概念区分：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23303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32146" y="1767551"/>
            <a:ext cx="5074980" cy="131112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 *c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=new Cylinder[3];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 *c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pt-B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=new Cylinder(2,3);</a:t>
            </a:r>
          </a:p>
          <a:p>
            <a:pPr marL="0" lvl="1">
              <a:lnSpc>
                <a:spcPct val="110000"/>
              </a:lnSpc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 **c3=new Cylinder*[3];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1353196" y="3362090"/>
            <a:ext cx="7152851" cy="2308324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解析：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c1</a:t>
            </a:r>
            <a:r>
              <a:rPr lang="zh-CN" altLang="en-US" sz="2400" dirty="0"/>
              <a:t>是对象指针，指向具有</a:t>
            </a:r>
            <a:r>
              <a:rPr lang="en-US" altLang="zh-CN" sz="2400" dirty="0"/>
              <a:t>3</a:t>
            </a:r>
            <a:r>
              <a:rPr lang="zh-CN" altLang="en-US" sz="2400" dirty="0"/>
              <a:t>个对象的动态数组。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c2</a:t>
            </a:r>
            <a:r>
              <a:rPr lang="zh-CN" altLang="en-US" sz="2400" dirty="0"/>
              <a:t>是对象指针，指向一个动态对象，该对象初始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</a:t>
            </a:r>
            <a:r>
              <a:rPr lang="zh-CN" altLang="en-US" sz="2400" dirty="0"/>
              <a:t>化值为（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c3</a:t>
            </a:r>
            <a:r>
              <a:rPr lang="zh-CN" altLang="en-US" sz="2400" dirty="0"/>
              <a:t>是二级对象指针，指向一个含</a:t>
            </a:r>
            <a:r>
              <a:rPr lang="en-US" altLang="zh-CN" sz="2400" dirty="0"/>
              <a:t>3</a:t>
            </a:r>
            <a:r>
              <a:rPr lang="zh-CN" altLang="en-US" sz="2400" dirty="0"/>
              <a:t>个指向对象的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 </a:t>
            </a:r>
            <a:r>
              <a:rPr lang="zh-CN" altLang="en-US" sz="2400" dirty="0"/>
              <a:t>指针数组。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113932" y="288105"/>
            <a:ext cx="7572867" cy="6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实际项目局限举例</a:t>
            </a: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1154100" y="1195900"/>
            <a:ext cx="758656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企业每个部门有自己的数据：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人事档案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财</a:t>
            </a:r>
            <a:endParaRPr lang="en-US" altLang="zh-C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务报表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销售数据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组合 54"/>
          <p:cNvGrpSpPr/>
          <p:nvPr/>
        </p:nvGrpSpPr>
        <p:grpSpPr>
          <a:xfrm>
            <a:off x="1145991" y="2889700"/>
            <a:ext cx="6598429" cy="2991392"/>
            <a:chOff x="1145991" y="2889700"/>
            <a:chExt cx="6598429" cy="2991392"/>
          </a:xfrm>
        </p:grpSpPr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2382935" y="2889700"/>
              <a:ext cx="5135465" cy="401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SzTx/>
                <a:buNone/>
              </a:pPr>
              <a:r>
                <a:rPr lang="zh-CN" altLang="en-US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结构化程序设计如下访问数据方式：</a:t>
              </a:r>
            </a:p>
          </p:txBody>
        </p:sp>
        <p:grpSp>
          <p:nvGrpSpPr>
            <p:cNvPr id="3" name="组合 37"/>
            <p:cNvGrpSpPr/>
            <p:nvPr/>
          </p:nvGrpSpPr>
          <p:grpSpPr>
            <a:xfrm>
              <a:off x="1145991" y="3668207"/>
              <a:ext cx="6598429" cy="2212885"/>
              <a:chOff x="853891" y="2944307"/>
              <a:chExt cx="6598429" cy="2212885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853891" y="2944307"/>
                <a:ext cx="6598429" cy="2135485"/>
                <a:chOff x="821" y="812"/>
                <a:chExt cx="4418" cy="2376"/>
              </a:xfrm>
            </p:grpSpPr>
            <p:sp>
              <p:nvSpPr>
                <p:cNvPr id="42" name="Oval 5"/>
                <p:cNvSpPr>
                  <a:spLocks noChangeArrowheads="1"/>
                </p:cNvSpPr>
                <p:nvPr/>
              </p:nvSpPr>
              <p:spPr bwMode="auto">
                <a:xfrm>
                  <a:off x="821" y="856"/>
                  <a:ext cx="1334" cy="723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latin typeface="Times New Roman" charset="0"/>
                    </a:rPr>
                    <a:t>人事档案</a:t>
                  </a:r>
                  <a:endParaRPr kumimoji="1" lang="zh-Hans" alt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43" name="Oval 6"/>
                <p:cNvSpPr>
                  <a:spLocks noChangeArrowheads="1"/>
                </p:cNvSpPr>
                <p:nvPr/>
              </p:nvSpPr>
              <p:spPr bwMode="auto">
                <a:xfrm>
                  <a:off x="2409" y="856"/>
                  <a:ext cx="1334" cy="723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latin typeface="Times New Roman" charset="0"/>
                    </a:rPr>
                    <a:t>财务报表</a:t>
                  </a:r>
                  <a:endParaRPr kumimoji="1" lang="zh-Hans" alt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44" name="Oval 7"/>
                <p:cNvSpPr>
                  <a:spLocks noChangeArrowheads="1"/>
                </p:cNvSpPr>
                <p:nvPr/>
              </p:nvSpPr>
              <p:spPr bwMode="auto">
                <a:xfrm>
                  <a:off x="3905" y="812"/>
                  <a:ext cx="1334" cy="723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9pPr>
                </a:lstStyle>
                <a:p>
                  <a:pPr algn="ctr" eaLnBrk="1" hangingPunct="1"/>
                  <a:r>
                    <a:rPr kumimoji="1" lang="zh-CN" altLang="en-US" sz="2400" dirty="0">
                      <a:latin typeface="Times New Roman" charset="0"/>
                    </a:rPr>
                    <a:t>销售数据</a:t>
                  </a:r>
                  <a:endParaRPr kumimoji="1" lang="zh-Hans" alt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45" name="Rectangle 9"/>
                <p:cNvSpPr>
                  <a:spLocks noChangeArrowheads="1"/>
                </p:cNvSpPr>
                <p:nvPr/>
              </p:nvSpPr>
              <p:spPr bwMode="auto">
                <a:xfrm>
                  <a:off x="2629" y="1852"/>
                  <a:ext cx="956" cy="1336"/>
                </a:xfrm>
                <a:prstGeom prst="rect">
                  <a:avLst/>
                </a:prstGeom>
                <a:solidFill>
                  <a:srgbClr val="FF99FF"/>
                </a:solidFill>
                <a:ln w="317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9pPr>
                </a:lstStyle>
                <a:p>
                  <a:pPr algn="ctr" eaLnBrk="1" hangingPunct="1"/>
                  <a:endParaRPr kumimoji="1" lang="en-US" altLang="zh-Hans" sz="2400" dirty="0">
                    <a:latin typeface="Times New Roman" charset="0"/>
                  </a:endParaRPr>
                </a:p>
                <a:p>
                  <a:pPr algn="ctr" eaLnBrk="1" hangingPunct="1"/>
                  <a:r>
                    <a:rPr kumimoji="1" lang="zh-CN" altLang="en-US" sz="2400" dirty="0">
                      <a:latin typeface="Times New Roman" charset="0"/>
                    </a:rPr>
                    <a:t>财务经理</a:t>
                  </a:r>
                  <a:endParaRPr kumimoji="1" lang="zh-Hans" altLang="en-US" sz="2400" dirty="0">
                    <a:latin typeface="Times New Roman" charset="0"/>
                  </a:endParaRPr>
                </a:p>
                <a:p>
                  <a:pPr algn="ctr" eaLnBrk="1" hangingPunct="1"/>
                  <a:endParaRPr kumimoji="1" lang="en-US" altLang="zh-Hans" sz="2400" dirty="0">
                    <a:latin typeface="Times New Roman" charset="0"/>
                  </a:endParaRPr>
                </a:p>
              </p:txBody>
            </p:sp>
            <p:sp>
              <p:nvSpPr>
                <p:cNvPr id="46" name="Rectangle 10"/>
                <p:cNvSpPr>
                  <a:spLocks noChangeArrowheads="1"/>
                </p:cNvSpPr>
                <p:nvPr/>
              </p:nvSpPr>
              <p:spPr bwMode="auto">
                <a:xfrm>
                  <a:off x="4050" y="1844"/>
                  <a:ext cx="1083" cy="1336"/>
                </a:xfrm>
                <a:prstGeom prst="rect">
                  <a:avLst/>
                </a:prstGeom>
                <a:solidFill>
                  <a:srgbClr val="FF99FF"/>
                </a:solidFill>
                <a:ln w="317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Lucida Sans Unicode" charset="0"/>
                      <a:ea typeface="宋体" charset="0"/>
                    </a:defRPr>
                  </a:lvl9pPr>
                </a:lstStyle>
                <a:p>
                  <a:pPr algn="ctr" eaLnBrk="1" hangingPunct="1"/>
                  <a:endParaRPr kumimoji="1" lang="en-US" altLang="zh-Hans" sz="2400" dirty="0">
                    <a:latin typeface="Times New Roman" charset="0"/>
                  </a:endParaRPr>
                </a:p>
                <a:p>
                  <a:pPr algn="ctr" eaLnBrk="1" hangingPunct="1"/>
                  <a:r>
                    <a:rPr kumimoji="1" lang="zh-CN" altLang="en-US" sz="2400" dirty="0">
                      <a:latin typeface="Times New Roman" charset="0"/>
                    </a:rPr>
                    <a:t>销售经理</a:t>
                  </a:r>
                  <a:endParaRPr kumimoji="1" lang="zh-Hans" altLang="en-US" sz="2400" dirty="0">
                    <a:latin typeface="Times New Roman" charset="0"/>
                  </a:endParaRPr>
                </a:p>
                <a:p>
                  <a:pPr algn="ctr" eaLnBrk="1" hangingPunct="1"/>
                  <a:endParaRPr kumimoji="1" lang="en-US" altLang="zh-Hans" sz="2400" dirty="0">
                    <a:latin typeface="Times New Roman" charset="0"/>
                  </a:endParaRPr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066" y="1339"/>
                  <a:ext cx="2125" cy="55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 anchor="ctr">
                  <a:spAutoFit/>
                </a:bodyPr>
                <a:lstStyle/>
                <a:p>
                  <a:endParaRPr lang="zh-Hans" alt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3062" y="1434"/>
                  <a:ext cx="0" cy="454"/>
                </a:xfrm>
                <a:prstGeom prst="line">
                  <a:avLst/>
                </a:prstGeom>
                <a:noFill/>
                <a:ln w="317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 anchor="ctr">
                  <a:spAutoFit/>
                </a:bodyPr>
                <a:lstStyle/>
                <a:p>
                  <a:endParaRPr lang="zh-Hans" alt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337" y="1389"/>
                  <a:ext cx="931" cy="463"/>
                </a:xfrm>
                <a:prstGeom prst="line">
                  <a:avLst/>
                </a:prstGeom>
                <a:noFill/>
                <a:ln w="317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 anchor="ctr">
                  <a:spAutoFit/>
                </a:bodyPr>
                <a:lstStyle/>
                <a:p>
                  <a:endParaRPr lang="zh-Hans" altLang="en-US"/>
                </a:p>
              </p:txBody>
            </p:sp>
            <p:sp>
              <p:nvSpPr>
                <p:cNvPr id="50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1930" y="1339"/>
                  <a:ext cx="999" cy="513"/>
                </a:xfrm>
                <a:prstGeom prst="line">
                  <a:avLst/>
                </a:prstGeom>
                <a:noFill/>
                <a:ln w="317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 anchor="ctr">
                  <a:spAutoFit/>
                </a:bodyPr>
                <a:lstStyle/>
                <a:p>
                  <a:endParaRPr lang="zh-Hans" altLang="en-US"/>
                </a:p>
              </p:txBody>
            </p:sp>
            <p:sp>
              <p:nvSpPr>
                <p:cNvPr id="51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3394" y="1434"/>
                  <a:ext cx="1255" cy="408"/>
                </a:xfrm>
                <a:prstGeom prst="line">
                  <a:avLst/>
                </a:prstGeom>
                <a:noFill/>
                <a:ln w="3175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 anchor="ctr">
                  <a:spAutoFit/>
                </a:bodyPr>
                <a:lstStyle/>
                <a:p>
                  <a:endParaRPr lang="zh-Hans" altLang="en-US"/>
                </a:p>
              </p:txBody>
            </p:sp>
            <p:sp>
              <p:nvSpPr>
                <p:cNvPr id="5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706" y="1434"/>
                  <a:ext cx="9" cy="408"/>
                </a:xfrm>
                <a:prstGeom prst="line">
                  <a:avLst/>
                </a:prstGeom>
                <a:noFill/>
                <a:ln w="3175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 anchor="ctr">
                  <a:spAutoFit/>
                </a:bodyPr>
                <a:lstStyle/>
                <a:p>
                  <a:endParaRPr lang="zh-Hans" altLang="en-US"/>
                </a:p>
              </p:txBody>
            </p:sp>
            <p:sp>
              <p:nvSpPr>
                <p:cNvPr id="5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618" y="1466"/>
                  <a:ext cx="961" cy="432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 anchor="ctr">
                  <a:spAutoFit/>
                </a:bodyPr>
                <a:lstStyle/>
                <a:p>
                  <a:endParaRPr lang="zh-Hans" altLang="en-US"/>
                </a:p>
              </p:txBody>
            </p:sp>
            <p:sp>
              <p:nvSpPr>
                <p:cNvPr id="5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30" y="1344"/>
                  <a:ext cx="2311" cy="544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92075" tIns="46038" rIns="92075" bIns="46038" anchor="ctr">
                  <a:spAutoFit/>
                </a:bodyPr>
                <a:lstStyle/>
                <a:p>
                  <a:endParaRPr lang="zh-Hans" altLang="en-US"/>
                </a:p>
              </p:txBody>
            </p:sp>
          </p:grpSp>
          <p:sp>
            <p:nvSpPr>
              <p:cNvPr id="40" name="Rectangle 9"/>
              <p:cNvSpPr>
                <a:spLocks noChangeArrowheads="1"/>
              </p:cNvSpPr>
              <p:nvPr/>
            </p:nvSpPr>
            <p:spPr bwMode="auto">
              <a:xfrm>
                <a:off x="1285896" y="3956221"/>
                <a:ext cx="1427818" cy="1200971"/>
              </a:xfrm>
              <a:prstGeom prst="rect">
                <a:avLst/>
              </a:prstGeom>
              <a:solidFill>
                <a:srgbClr val="FF99FF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charset="0"/>
                    <a:ea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charset="0"/>
                    <a:ea typeface="宋体" charset="0"/>
                  </a:defRPr>
                </a:lvl9pPr>
              </a:lstStyle>
              <a:p>
                <a:pPr algn="ctr" eaLnBrk="1" hangingPunct="1"/>
                <a:endParaRPr kumimoji="1" lang="en-US" altLang="zh-Hans" sz="2400" dirty="0">
                  <a:latin typeface="Times New Roman" charset="0"/>
                </a:endParaRPr>
              </a:p>
              <a:p>
                <a:pPr algn="ctr" eaLnBrk="1" hangingPunct="1"/>
                <a:r>
                  <a:rPr kumimoji="1" lang="zh-CN" altLang="en-US" sz="2400" dirty="0">
                    <a:latin typeface="Times New Roman" charset="0"/>
                  </a:rPr>
                  <a:t>人事经理</a:t>
                </a:r>
                <a:endParaRPr kumimoji="1" lang="zh-Hans" altLang="en-US" sz="2400" dirty="0">
                  <a:latin typeface="Times New Roman" charset="0"/>
                </a:endParaRPr>
              </a:p>
              <a:p>
                <a:pPr algn="ctr" eaLnBrk="1" hangingPunct="1"/>
                <a:endParaRPr kumimoji="1" lang="en-US" altLang="zh-Hans" sz="2400" dirty="0">
                  <a:latin typeface="Times New Roman" charset="0"/>
                </a:endParaRPr>
              </a:p>
            </p:txBody>
          </p:sp>
          <p:sp>
            <p:nvSpPr>
              <p:cNvPr id="41" name="Line 18"/>
              <p:cNvSpPr>
                <a:spLocks noChangeShapeType="1"/>
              </p:cNvSpPr>
              <p:nvPr/>
            </p:nvSpPr>
            <p:spPr bwMode="auto">
              <a:xfrm flipH="1" flipV="1">
                <a:off x="1595825" y="3532105"/>
                <a:ext cx="97432" cy="419727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 anchor="ctr">
                <a:spAutoFit/>
              </a:bodyPr>
              <a:lstStyle/>
              <a:p>
                <a:endParaRPr lang="zh-Hans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1080000" y="275529"/>
            <a:ext cx="6165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例子程序：</a:t>
            </a:r>
            <a:endParaRPr lang="en-US" altLang="zh-CN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7740000" y="1728000"/>
            <a:ext cx="933737" cy="452431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运行结果：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3</a:t>
            </a:r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1</a:t>
            </a:r>
          </a:p>
          <a:p>
            <a:endParaRPr lang="en-US" altLang="zh-CN" sz="2400" dirty="0"/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88000" y="1728000"/>
            <a:ext cx="6382381" cy="252992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	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 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public: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Test(int n) {cout&lt;&lt;“1\n”; }            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//(1)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Test(int n, int m) {cout&lt;&lt;“2\n”; } 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//(2)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Test() {cout&lt;&lt;“3\n”; }                    </a:t>
            </a: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//(3)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88000" y="4428000"/>
            <a:ext cx="6400504" cy="212365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1[3] = { {1},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{1,2}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};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三个元素分别用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(1),(2),(3)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  t2[3] = { Test(2,3), {1,2} ,1};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//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三个元素分别用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(2),(2),(1)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</a:p>
          <a:p>
            <a:pPr marL="0" lvl="1">
              <a:lnSpc>
                <a:spcPct val="110000"/>
              </a:lnSpc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  *t3[3] = { new Test(4), new Test(1,2) };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80000" y="1063268"/>
            <a:ext cx="7685691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下列程序运行结果？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7" grpId="0" animBg="1"/>
      <p:bldP spid="10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r>
              <a:rPr lang="zh-CN" altLang="en-US" sz="3200" dirty="0">
                <a:ea typeface="宋体" panose="02010600030101010101" pitchFamily="2" charset="-122"/>
              </a:rPr>
              <a:t>下面程序的输出是什么？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65200" y="1076435"/>
            <a:ext cx="7988300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"Constructor 1 Called" &lt;&lt;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 n ) :x(n){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"Constructor 2 Called" &lt;&lt;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2921" y="3987610"/>
            <a:ext cx="7952858" cy="26776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array1[2];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array2[2] = {4,5};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array3[2] = {3};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array4 = new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array5 = new 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CSample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[2]{1,2};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441939" y="0"/>
            <a:ext cx="2702061" cy="470898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/>
              <a:t>运行结果：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Constructor 1 Called</a:t>
            </a:r>
          </a:p>
          <a:p>
            <a:pPr eaLnBrk="1" hangingPunct="1"/>
            <a:r>
              <a:rPr lang="en-US" altLang="zh-CN" sz="2000" dirty="0"/>
              <a:t>Constructor 1 Called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Constructor 2 Called</a:t>
            </a:r>
          </a:p>
          <a:p>
            <a:pPr eaLnBrk="1" hangingPunct="1"/>
            <a:r>
              <a:rPr lang="en-US" altLang="zh-CN" sz="2000" dirty="0"/>
              <a:t>Constructor 2 Called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Constructor 2 Called</a:t>
            </a:r>
          </a:p>
          <a:p>
            <a:pPr eaLnBrk="1" hangingPunct="1"/>
            <a:r>
              <a:rPr lang="en-US" altLang="zh-CN" sz="2000" dirty="0"/>
              <a:t>Constructor 1 Called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Constructor 1 Called</a:t>
            </a:r>
          </a:p>
          <a:p>
            <a:pPr eaLnBrk="1" hangingPunct="1"/>
            <a:r>
              <a:rPr lang="en-US" altLang="zh-CN" sz="2000" dirty="0"/>
              <a:t>Constructor 1 Called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Constructor 2 Called</a:t>
            </a:r>
          </a:p>
          <a:p>
            <a:pPr eaLnBrk="1" hangingPunct="1"/>
            <a:r>
              <a:rPr lang="en-US" altLang="zh-CN" sz="2000" dirty="0"/>
              <a:t>Constructor 2 Called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55688" y="1076325"/>
            <a:ext cx="7532700" cy="540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建立一个类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，连接两个字符串后，将结果字符串中的字符按升序排列。例如，字符串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”pear”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，字符串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”apple”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，将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连接后得到字符串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pearapple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，存入字符数组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s3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，排序后得到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aaeelpppr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“。具体要求如下：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私有数据成员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 s1[80],s2[80]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：存放两个原始字符串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 s3[160]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：存放结果字符串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STR(char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a[],char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b[])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：构造函数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consort()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：合并字符串后存入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s3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，再对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s3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进行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排序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show()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：输出结果字符串</a:t>
            </a:r>
          </a:p>
        </p:txBody>
      </p:sp>
    </p:spTree>
    <p:extLst>
      <p:ext uri="{BB962C8B-B14F-4D97-AF65-F5344CB8AC3E}">
        <p14:creationId xmlns:p14="http://schemas.microsoft.com/office/powerpoint/2010/main" xmlns="" val="172468651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宋体" pitchFamily="2" charset="-122"/>
                <a:ea typeface="宋体" pitchFamily="2" charset="-122"/>
              </a:rPr>
              <a:t>（二）</a:t>
            </a:r>
          </a:p>
        </p:txBody>
      </p:sp>
    </p:spTree>
    <p:extLst>
      <p:ext uri="{BB962C8B-B14F-4D97-AF65-F5344CB8AC3E}">
        <p14:creationId xmlns:p14="http://schemas.microsoft.com/office/powerpoint/2010/main" xmlns="" val="2093220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6200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拷贝构造函数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复制构造函数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），是类的一个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008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拷贝构造函数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4020" y="2746177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它的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函数名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与类名相同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，但它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只有一个参数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，即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同类的一个对象的引用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，其声明为：</a:t>
            </a: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643116" y="3879768"/>
            <a:ext cx="5335450" cy="66848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X&amp;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 );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 const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X&amp;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 ); 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48000" y="4716000"/>
            <a:ext cx="6598473" cy="120032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			       </a:t>
            </a:r>
            <a:r>
              <a:rPr lang="en-US" altLang="zh-CN" sz="2400" dirty="0"/>
              <a:t>//</a:t>
            </a:r>
            <a:r>
              <a:rPr lang="zh-CN" altLang="en-US" sz="2400" dirty="0"/>
              <a:t>无参构造函数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r, double h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r>
              <a:rPr lang="en-US" altLang="zh-CN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/>
              <a:t>//</a:t>
            </a:r>
            <a:r>
              <a:rPr lang="zh-CN" altLang="en-US" sz="2400" dirty="0"/>
              <a:t>有参构造函数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Cylinder&amp;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400" dirty="0"/>
              <a:t>//</a:t>
            </a:r>
            <a:r>
              <a:rPr lang="zh-CN" altLang="en-US" sz="2400" dirty="0"/>
              <a:t>拷贝构造函数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1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28700" y="1073900"/>
            <a:ext cx="7400679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时，当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使用一个已知的对象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来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另一个对象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复制对象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时，系统会自动隐式地调用拷贝构造函数。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23303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430976" y="2842490"/>
            <a:ext cx="6946900" cy="83099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Cylinder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cylinder1</a:t>
            </a:r>
            <a:r>
              <a:rPr lang="en-US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(1,2);</a:t>
            </a:r>
            <a:r>
              <a:rPr lang="en-US" altLang="zh-CN" sz="2400" spc="-5" dirty="0">
                <a:latin typeface="Times New Roman"/>
                <a:cs typeface="Times New Roman"/>
              </a:rPr>
              <a:t>	      //</a:t>
            </a:r>
            <a:r>
              <a:rPr lang="zh-CN" altLang="en-US" sz="2400" spc="-5" dirty="0">
                <a:latin typeface="Times New Roman"/>
                <a:cs typeface="Times New Roman"/>
              </a:rPr>
              <a:t>调用有参构造函数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en-US" altLang="zh-CN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Cylinder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cylinder2</a:t>
            </a:r>
            <a:r>
              <a:rPr lang="en-US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en-US" altLang="zh-CN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cylinder1</a:t>
            </a:r>
            <a:r>
              <a:rPr lang="en-US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);  </a:t>
            </a:r>
            <a:r>
              <a:rPr lang="en-US" altLang="zh-CN" sz="2400" spc="-5" dirty="0">
                <a:latin typeface="Times New Roman"/>
                <a:cs typeface="Times New Roman"/>
              </a:rPr>
              <a:t>//</a:t>
            </a:r>
            <a:r>
              <a:rPr lang="zh-CN" altLang="en-US" sz="2400" spc="-5" dirty="0">
                <a:latin typeface="Times New Roman"/>
                <a:cs typeface="Times New Roman"/>
              </a:rPr>
              <a:t>调用拷贝构造函数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428565" y="4058143"/>
            <a:ext cx="4541720" cy="2340001"/>
            <a:chOff x="1428565" y="4058143"/>
            <a:chExt cx="4541720" cy="2340001"/>
          </a:xfrm>
        </p:grpSpPr>
        <p:grpSp>
          <p:nvGrpSpPr>
            <p:cNvPr id="48" name="组合 13"/>
            <p:cNvGrpSpPr>
              <a:grpSpLocks/>
            </p:cNvGrpSpPr>
            <p:nvPr/>
          </p:nvGrpSpPr>
          <p:grpSpPr bwMode="auto">
            <a:xfrm>
              <a:off x="1428565" y="4058144"/>
              <a:ext cx="1836000" cy="2340000"/>
              <a:chOff x="1500166" y="3786190"/>
              <a:chExt cx="2143140" cy="2643206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1500166" y="3786190"/>
                <a:ext cx="2143140" cy="264320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643042" y="4000504"/>
                <a:ext cx="1857388" cy="228601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643042" y="4643446"/>
                <a:ext cx="1857388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/>
                </a:solidFill>
                <a:prstDash val="solid"/>
              </a:ln>
              <a:effectLst/>
            </p:spPr>
          </p:cxnSp>
          <p:sp>
            <p:nvSpPr>
              <p:cNvPr id="52" name="TextBox 8"/>
              <p:cNvSpPr txBox="1">
                <a:spLocks noChangeArrowheads="1"/>
              </p:cNvSpPr>
              <p:nvPr/>
            </p:nvSpPr>
            <p:spPr bwMode="auto">
              <a:xfrm>
                <a:off x="2071670" y="4143380"/>
                <a:ext cx="1107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cylinder1</a:t>
                </a: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>
                <a:off x="1643042" y="5643578"/>
                <a:ext cx="1857388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54" name="TextBox 11"/>
              <p:cNvSpPr txBox="1">
                <a:spLocks noChangeArrowheads="1"/>
              </p:cNvSpPr>
              <p:nvPr/>
            </p:nvSpPr>
            <p:spPr bwMode="auto">
              <a:xfrm>
                <a:off x="2031058" y="4817767"/>
                <a:ext cx="1247080" cy="725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radius=1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height=2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TextBox 12"/>
              <p:cNvSpPr txBox="1">
                <a:spLocks noChangeArrowheads="1"/>
              </p:cNvSpPr>
              <p:nvPr/>
            </p:nvSpPr>
            <p:spPr bwMode="auto">
              <a:xfrm>
                <a:off x="2285984" y="5786454"/>
                <a:ext cx="64633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……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6" name="组合 14"/>
            <p:cNvGrpSpPr>
              <a:grpSpLocks/>
            </p:cNvGrpSpPr>
            <p:nvPr/>
          </p:nvGrpSpPr>
          <p:grpSpPr bwMode="auto">
            <a:xfrm>
              <a:off x="4134285" y="4058143"/>
              <a:ext cx="1836000" cy="2340000"/>
              <a:chOff x="1500166" y="3786190"/>
              <a:chExt cx="2143140" cy="2643206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1500166" y="3786190"/>
                <a:ext cx="2143140" cy="264320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1643042" y="4000504"/>
                <a:ext cx="1857388" cy="228601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>
                <a:off x="1643042" y="4643446"/>
                <a:ext cx="1857388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/>
                </a:solidFill>
                <a:prstDash val="solid"/>
              </a:ln>
              <a:effectLst/>
            </p:spPr>
          </p:cxnSp>
          <p:sp>
            <p:nvSpPr>
              <p:cNvPr id="60" name="TextBox 18"/>
              <p:cNvSpPr txBox="1">
                <a:spLocks noChangeArrowheads="1"/>
              </p:cNvSpPr>
              <p:nvPr/>
            </p:nvSpPr>
            <p:spPr bwMode="auto">
              <a:xfrm>
                <a:off x="2071670" y="4143380"/>
                <a:ext cx="1107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cylinder2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1643042" y="5643578"/>
                <a:ext cx="1857388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62" name="TextBox 20"/>
              <p:cNvSpPr txBox="1">
                <a:spLocks noChangeArrowheads="1"/>
              </p:cNvSpPr>
              <p:nvPr/>
            </p:nvSpPr>
            <p:spPr bwMode="auto">
              <a:xfrm>
                <a:off x="2059936" y="4804104"/>
                <a:ext cx="813043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radius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height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TextBox 21"/>
              <p:cNvSpPr txBox="1">
                <a:spLocks noChangeArrowheads="1"/>
              </p:cNvSpPr>
              <p:nvPr/>
            </p:nvSpPr>
            <p:spPr bwMode="auto">
              <a:xfrm>
                <a:off x="2285984" y="5786454"/>
                <a:ext cx="64633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……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65" name="直接箭头连接符 64"/>
            <p:cNvCxnSpPr/>
            <p:nvPr/>
          </p:nvCxnSpPr>
          <p:spPr>
            <a:xfrm flipV="1">
              <a:off x="3012250" y="5415148"/>
              <a:ext cx="1464747" cy="24617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>
            <a:xfrm flipV="1">
              <a:off x="3022146" y="5151912"/>
              <a:ext cx="1464747" cy="24617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70" name="Text Box 36"/>
          <p:cNvSpPr txBox="1">
            <a:spLocks noChangeArrowheads="1"/>
          </p:cNvSpPr>
          <p:nvPr/>
        </p:nvSpPr>
        <p:spPr bwMode="auto">
          <a:xfrm>
            <a:off x="6463315" y="4025589"/>
            <a:ext cx="2086919" cy="2677656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拷贝构造函数：将作为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实参的对象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的每个数据成员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，复制给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新声明的对象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的相应数据成员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2" name="TextBox 11"/>
          <p:cNvSpPr txBox="1">
            <a:spLocks noChangeArrowheads="1"/>
          </p:cNvSpPr>
          <p:nvPr/>
        </p:nvSpPr>
        <p:spPr bwMode="auto">
          <a:xfrm>
            <a:off x="5328000" y="4969408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=1</a:t>
            </a:r>
          </a:p>
        </p:txBody>
      </p:sp>
      <p:sp>
        <p:nvSpPr>
          <p:cNvPr id="73" name="TextBox 11"/>
          <p:cNvSpPr txBox="1">
            <a:spLocks noChangeArrowheads="1"/>
          </p:cNvSpPr>
          <p:nvPr/>
        </p:nvSpPr>
        <p:spPr bwMode="auto">
          <a:xfrm>
            <a:off x="5311382" y="5220000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=2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48175" y="312152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拷贝构造函数的调用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70" grpId="0" animBg="1" autoUpdateAnimBg="0"/>
      <p:bldP spid="72" grpId="0"/>
      <p:bldP spid="7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3935854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程序如果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没有定义拷贝构造函数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，那么编译器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生成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缺省的拷贝构造函数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1161162" y="1151625"/>
            <a:ext cx="5375275" cy="695325"/>
            <a:chOff x="624" y="670"/>
            <a:chExt cx="3386" cy="547"/>
          </a:xfrm>
        </p:grpSpPr>
        <p:sp>
          <p:nvSpPr>
            <p:cNvPr id="9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4" name="Text Box 78"/>
          <p:cNvSpPr txBox="1">
            <a:spLocks noChangeArrowheads="1"/>
          </p:cNvSpPr>
          <p:nvPr/>
        </p:nvSpPr>
        <p:spPr bwMode="gray">
          <a:xfrm>
            <a:off x="1080000" y="2122129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不允许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有形如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X( X  r)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的拷贝构造函数</a:t>
            </a:r>
          </a:p>
        </p:txBody>
      </p:sp>
      <p:sp>
        <p:nvSpPr>
          <p:cNvPr id="15" name="Text Box 78"/>
          <p:cNvSpPr txBox="1">
            <a:spLocks noChangeArrowheads="1"/>
          </p:cNvSpPr>
          <p:nvPr/>
        </p:nvSpPr>
        <p:spPr bwMode="gray">
          <a:xfrm>
            <a:off x="1080000" y="2853632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即使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缺省的构造函数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不存在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缺省的拷贝构造函数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仍然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存在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28700" y="10739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自己的拷贝构造函数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，则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缺省的拷贝构造函数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不存在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574306" y="5419271"/>
            <a:ext cx="6946900" cy="120032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</a:tabLst>
            </a:pPr>
            <a:r>
              <a:rPr lang="en-US" altLang="zh-CN" sz="2400" spc="-5" dirty="0">
                <a:latin typeface="Times New Roman"/>
                <a:cs typeface="Times New Roman"/>
              </a:rPr>
              <a:t>Cylinder c1</a:t>
            </a:r>
            <a:r>
              <a:rPr lang="en-US" altLang="zh-CN" sz="2400" dirty="0">
                <a:latin typeface="Times New Roman"/>
                <a:cs typeface="Times New Roman"/>
              </a:rPr>
              <a:t>;	</a:t>
            </a:r>
            <a:r>
              <a:rPr lang="en-US" altLang="zh-CN" sz="2400" spc="-5" dirty="0">
                <a:latin typeface="Times New Roman"/>
                <a:cs typeface="Times New Roman"/>
              </a:rPr>
              <a:t>/</a:t>
            </a:r>
            <a:r>
              <a:rPr lang="en-US" altLang="zh-CN" sz="2400" spc="-15" dirty="0">
                <a:latin typeface="Times New Roman"/>
                <a:cs typeface="Times New Roman"/>
              </a:rPr>
              <a:t>/</a:t>
            </a:r>
            <a:r>
              <a:rPr lang="zh-CN" altLang="en-US" sz="2400" spc="-5" dirty="0">
                <a:latin typeface="黑体"/>
                <a:cs typeface="黑体"/>
              </a:rPr>
              <a:t>调用缺省构造函数</a:t>
            </a:r>
            <a:endParaRPr lang="zh-CN" altLang="en-US" sz="24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400" spc="-5" dirty="0">
                <a:latin typeface="Times New Roman"/>
                <a:cs typeface="Times New Roman"/>
              </a:rPr>
              <a:t>Cylinder c2(c1);/</a:t>
            </a:r>
            <a:r>
              <a:rPr lang="en-US" altLang="zh-CN" sz="2400" spc="-15" dirty="0">
                <a:latin typeface="Times New Roman"/>
                <a:cs typeface="Times New Roman"/>
              </a:rPr>
              <a:t>/</a:t>
            </a:r>
            <a:r>
              <a:rPr lang="zh-CN" altLang="en-US" sz="2400" spc="-5" dirty="0">
                <a:latin typeface="黑体"/>
                <a:cs typeface="黑体"/>
              </a:rPr>
              <a:t>调用自己定义的拷贝构造函数，</a:t>
            </a:r>
            <a:endParaRPr lang="zh-CN" altLang="en-US" sz="2400" dirty="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zh-CN" sz="2400" spc="-5" dirty="0">
                <a:latin typeface="Times New Roman"/>
                <a:cs typeface="Times New Roman"/>
              </a:rPr>
              <a:t>//</a:t>
            </a:r>
            <a:r>
              <a:rPr lang="zh-CN" altLang="en-US" sz="2400" dirty="0">
                <a:latin typeface="黑体"/>
                <a:cs typeface="黑体"/>
              </a:rPr>
              <a:t>输出</a:t>
            </a:r>
            <a:r>
              <a:rPr lang="zh-CN" altLang="en-US" sz="2400" spc="-700" dirty="0">
                <a:latin typeface="黑体"/>
                <a:cs typeface="黑体"/>
              </a:rPr>
              <a:t> </a:t>
            </a:r>
            <a:r>
              <a:rPr lang="en-US" altLang="zh-CN" sz="2400" spc="-5" dirty="0">
                <a:latin typeface="Times New Roman"/>
                <a:cs typeface="Times New Roman"/>
              </a:rPr>
              <a:t>Cop</a:t>
            </a:r>
            <a:r>
              <a:rPr lang="en-US" altLang="zh-CN" sz="2400" dirty="0">
                <a:latin typeface="Times New Roman"/>
                <a:cs typeface="Times New Roman"/>
              </a:rPr>
              <a:t>y</a:t>
            </a:r>
            <a:r>
              <a:rPr lang="en-US" altLang="zh-CN" sz="2400" spc="-5" dirty="0">
                <a:latin typeface="Times New Roman"/>
                <a:cs typeface="Times New Roman"/>
              </a:rPr>
              <a:t> Constructo</a:t>
            </a:r>
            <a:r>
              <a:rPr lang="en-US" altLang="zh-CN" sz="2400" dirty="0">
                <a:latin typeface="Times New Roman"/>
                <a:cs typeface="Times New Roman"/>
              </a:rPr>
              <a:t>r</a:t>
            </a:r>
            <a:r>
              <a:rPr lang="en-US" altLang="zh-CN" sz="2400" spc="-5" dirty="0">
                <a:latin typeface="Times New Roman"/>
                <a:cs typeface="Times New Roman"/>
              </a:rPr>
              <a:t> called</a:t>
            </a:r>
            <a:endParaRPr lang="en-US" altLang="zh-CN" sz="2400" dirty="0">
              <a:latin typeface="Times New Roman"/>
              <a:cs typeface="Times New Roman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1557482" y="2206501"/>
            <a:ext cx="6426199" cy="292387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ts val="3190"/>
              </a:lnSpc>
            </a:pPr>
            <a:r>
              <a:rPr lang="en-US" altLang="zh-CN" sz="2400" spc="-5" dirty="0">
                <a:latin typeface="Times New Roman"/>
                <a:cs typeface="Times New Roman"/>
              </a:rPr>
              <a:t>clas</a:t>
            </a:r>
            <a:r>
              <a:rPr lang="en-US" altLang="zh-CN" sz="2400" dirty="0">
                <a:latin typeface="Times New Roman"/>
                <a:cs typeface="Times New Roman"/>
              </a:rPr>
              <a:t>s</a:t>
            </a:r>
            <a:r>
              <a:rPr lang="en-US" altLang="zh-CN" sz="2400" spc="-10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Times New Roman"/>
                <a:cs typeface="Times New Roman"/>
              </a:rPr>
              <a:t>Cylinder</a:t>
            </a:r>
            <a:r>
              <a:rPr lang="en-US" altLang="zh-CN" sz="240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ts val="3190"/>
              </a:lnSpc>
            </a:pPr>
            <a:r>
              <a:rPr lang="en-US" altLang="zh-CN" sz="2400" spc="-5" dirty="0">
                <a:latin typeface="Times New Roman"/>
                <a:cs typeface="Times New Roman"/>
              </a:rPr>
              <a:t>      privat</a:t>
            </a:r>
            <a:r>
              <a:rPr lang="en-US" altLang="zh-CN" sz="2400" dirty="0">
                <a:latin typeface="Times New Roman"/>
                <a:cs typeface="Times New Roman"/>
              </a:rPr>
              <a:t>e</a:t>
            </a:r>
            <a:r>
              <a:rPr lang="en-US" altLang="zh-CN" sz="2400" spc="-1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: </a:t>
            </a:r>
            <a:r>
              <a:rPr lang="en-US" altLang="zh-CN" sz="2400" spc="-5" dirty="0">
                <a:latin typeface="Times New Roman"/>
                <a:cs typeface="Times New Roman"/>
              </a:rPr>
              <a:t>doubl</a:t>
            </a:r>
            <a:r>
              <a:rPr lang="en-US" altLang="zh-CN" sz="2400" dirty="0">
                <a:latin typeface="Times New Roman"/>
                <a:cs typeface="Times New Roman"/>
              </a:rPr>
              <a:t>e</a:t>
            </a:r>
            <a:r>
              <a:rPr lang="en-US" altLang="zh-CN" sz="2400" spc="-5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 err="1">
                <a:latin typeface="Times New Roman"/>
                <a:cs typeface="Times New Roman"/>
              </a:rPr>
              <a:t>radius,height</a:t>
            </a:r>
            <a:r>
              <a:rPr lang="en-US" altLang="zh-CN" sz="2400" spc="-5" dirty="0">
                <a:latin typeface="Times New Roman"/>
                <a:cs typeface="Times New Roman"/>
              </a:rPr>
              <a:t>; </a:t>
            </a:r>
          </a:p>
          <a:p>
            <a:pPr marL="12700">
              <a:lnSpc>
                <a:spcPts val="3190"/>
              </a:lnSpc>
            </a:pPr>
            <a:r>
              <a:rPr lang="en-US" altLang="zh-CN" sz="2400" spc="-5" dirty="0">
                <a:latin typeface="Times New Roman"/>
                <a:cs typeface="Times New Roman"/>
              </a:rPr>
              <a:t>      </a:t>
            </a:r>
            <a:r>
              <a:rPr lang="en-US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public: </a:t>
            </a:r>
            <a:r>
              <a:rPr lang="en-US" altLang="zh-CN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Cylinder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en-US" altLang="zh-CN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Cylinder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&amp;</a:t>
            </a:r>
            <a:r>
              <a:rPr lang="en-US" altLang="zh-CN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</a:t>
            </a:r>
            <a:r>
              <a:rPr lang="en-US" altLang="zh-CN" sz="2400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)</a:t>
            </a:r>
            <a:r>
              <a:rPr lang="en-US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{ </a:t>
            </a:r>
          </a:p>
          <a:p>
            <a:pPr marL="12700">
              <a:lnSpc>
                <a:spcPts val="3190"/>
              </a:lnSpc>
            </a:pP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       radius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=</a:t>
            </a:r>
            <a:r>
              <a:rPr lang="en-US" altLang="zh-CN" sz="24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c. getRadius();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ts val="3190"/>
              </a:lnSpc>
            </a:pP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       height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=</a:t>
            </a:r>
            <a:r>
              <a:rPr lang="en-US" altLang="zh-CN" sz="2400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c. </a:t>
            </a:r>
            <a:r>
              <a:rPr lang="en-US" altLang="zh-CN" sz="24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getHeight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();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ts val="3190"/>
              </a:lnSpc>
            </a:pP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       </a:t>
            </a:r>
            <a:r>
              <a:rPr lang="en-US" altLang="zh-CN" sz="2400" spc="-5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cou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&lt;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&lt;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“Cop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y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Constructo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r</a:t>
            </a:r>
            <a:r>
              <a:rPr lang="en-US" altLang="zh-CN" sz="2400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called”;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lang="en-US" altLang="zh-CN" sz="2400" dirty="0">
                <a:latin typeface="Times New Roman"/>
                <a:cs typeface="Times New Roman"/>
              </a:rPr>
              <a:t>};</a:t>
            </a:r>
            <a:endParaRPr lang="zh-CN" altLang="en-US" sz="2400" dirty="0">
              <a:latin typeface="黑体"/>
              <a:cs typeface="黑体"/>
            </a:endParaRP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xmlns="" id="{488FEDF6-53FE-4855-8A98-FE5E7883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03" y="3429000"/>
            <a:ext cx="2680685" cy="83099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radius=c.radius;</a:t>
            </a: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height=c.height;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6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073900"/>
            <a:ext cx="7386732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浅拷贝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：简单地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将作为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实参的对象的每个数据成员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复制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给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新声明的对象的相应数据成员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4" name="矩形 73"/>
          <p:cNvSpPr/>
          <p:nvPr/>
        </p:nvSpPr>
        <p:spPr>
          <a:xfrm>
            <a:off x="1048175" y="31215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浅拷贝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1116000" y="2247578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系统提供的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缺省拷贝构造函数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就是使用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浅拷贝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500188" y="3327462"/>
            <a:ext cx="6000750" cy="3101913"/>
            <a:chOff x="1500188" y="3327462"/>
            <a:chExt cx="6000750" cy="3101913"/>
          </a:xfrm>
        </p:grpSpPr>
        <p:sp>
          <p:nvSpPr>
            <p:cNvPr id="29" name="矩形 28"/>
            <p:cNvSpPr/>
            <p:nvPr/>
          </p:nvSpPr>
          <p:spPr>
            <a:xfrm>
              <a:off x="2774301" y="3327462"/>
              <a:ext cx="3429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Cylinder cylinder2(cylinder1);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48" name="组合 13"/>
            <p:cNvGrpSpPr>
              <a:grpSpLocks/>
            </p:cNvGrpSpPr>
            <p:nvPr/>
          </p:nvGrpSpPr>
          <p:grpSpPr bwMode="auto">
            <a:xfrm>
              <a:off x="1500188" y="3786188"/>
              <a:ext cx="2143125" cy="2643187"/>
              <a:chOff x="1500166" y="3786190"/>
              <a:chExt cx="2143140" cy="2643206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1500166" y="3786190"/>
                <a:ext cx="2143140" cy="264320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1643042" y="4000504"/>
                <a:ext cx="1857388" cy="228601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1643042" y="4643446"/>
                <a:ext cx="1857388" cy="1587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/>
                </a:solidFill>
                <a:prstDash val="solid"/>
              </a:ln>
              <a:effectLst/>
            </p:spPr>
          </p:cxnSp>
          <p:sp>
            <p:nvSpPr>
              <p:cNvPr id="67" name="TextBox 8"/>
              <p:cNvSpPr txBox="1">
                <a:spLocks noChangeArrowheads="1"/>
              </p:cNvSpPr>
              <p:nvPr/>
            </p:nvSpPr>
            <p:spPr bwMode="auto">
              <a:xfrm>
                <a:off x="2071670" y="4143380"/>
                <a:ext cx="1107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cylinder1</a:t>
                </a: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1643042" y="5643578"/>
                <a:ext cx="1857388" cy="1587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>
                <a:off x="1714480" y="4857760"/>
                <a:ext cx="1871025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double radius=1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double height=2</a:t>
                </a: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TextBox 12"/>
              <p:cNvSpPr txBox="1">
                <a:spLocks noChangeArrowheads="1"/>
              </p:cNvSpPr>
              <p:nvPr/>
            </p:nvSpPr>
            <p:spPr bwMode="auto">
              <a:xfrm>
                <a:off x="2285984" y="5786454"/>
                <a:ext cx="64633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……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6" name="组合 14"/>
            <p:cNvGrpSpPr>
              <a:grpSpLocks/>
            </p:cNvGrpSpPr>
            <p:nvPr/>
          </p:nvGrpSpPr>
          <p:grpSpPr bwMode="auto">
            <a:xfrm>
              <a:off x="5357813" y="3786188"/>
              <a:ext cx="2143125" cy="2643187"/>
              <a:chOff x="1500166" y="3786190"/>
              <a:chExt cx="2143140" cy="2643206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1500166" y="3786190"/>
                <a:ext cx="2143140" cy="264320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1643042" y="4000504"/>
                <a:ext cx="1857388" cy="2286016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4C3A1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/>
                  <a:cs typeface="+mn-cs"/>
                </a:endParaRPr>
              </a:p>
            </p:txBody>
          </p:sp>
          <p:cxnSp>
            <p:nvCxnSpPr>
              <p:cNvPr id="79" name="直接连接符 78"/>
              <p:cNvCxnSpPr/>
              <p:nvPr/>
            </p:nvCxnSpPr>
            <p:spPr>
              <a:xfrm>
                <a:off x="1643042" y="4643446"/>
                <a:ext cx="1857388" cy="1587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/>
                </a:solidFill>
                <a:prstDash val="solid"/>
              </a:ln>
              <a:effectLst/>
            </p:spPr>
          </p:cxnSp>
          <p:sp>
            <p:nvSpPr>
              <p:cNvPr id="80" name="TextBox 18"/>
              <p:cNvSpPr txBox="1">
                <a:spLocks noChangeArrowheads="1"/>
              </p:cNvSpPr>
              <p:nvPr/>
            </p:nvSpPr>
            <p:spPr bwMode="auto">
              <a:xfrm>
                <a:off x="2071670" y="4143380"/>
                <a:ext cx="1107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cylinder2</a:t>
                </a: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>
                <a:off x="1643042" y="5643578"/>
                <a:ext cx="1857388" cy="1587"/>
              </a:xfrm>
              <a:prstGeom prst="line">
                <a:avLst/>
              </a:prstGeom>
              <a:noFill/>
              <a:ln w="9525" cap="flat" cmpd="sng" algn="ctr">
                <a:solidFill>
                  <a:srgbClr val="4C3A1C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82" name="TextBox 20"/>
              <p:cNvSpPr txBox="1">
                <a:spLocks noChangeArrowheads="1"/>
              </p:cNvSpPr>
              <p:nvPr/>
            </p:nvSpPr>
            <p:spPr bwMode="auto">
              <a:xfrm>
                <a:off x="2143109" y="4857760"/>
                <a:ext cx="1290707" cy="646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radius=1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height=2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Box 21"/>
              <p:cNvSpPr txBox="1">
                <a:spLocks noChangeArrowheads="1"/>
              </p:cNvSpPr>
              <p:nvPr/>
            </p:nvSpPr>
            <p:spPr bwMode="auto">
              <a:xfrm>
                <a:off x="2285984" y="5786454"/>
                <a:ext cx="64633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4C3A1C"/>
                    </a:solidFill>
                    <a:effectLst/>
                    <a:uLnTx/>
                    <a:uFillTx/>
                  </a:rPr>
                  <a:t>……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4C3A1C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84" name="直接箭头连接符 83"/>
            <p:cNvCxnSpPr/>
            <p:nvPr/>
          </p:nvCxnSpPr>
          <p:spPr>
            <a:xfrm flipV="1">
              <a:off x="3392631" y="5035138"/>
              <a:ext cx="2580657" cy="12988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>
            <a:xfrm flipV="1">
              <a:off x="3384468" y="5355771"/>
              <a:ext cx="2624446" cy="11877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095039" y="1130256"/>
            <a:ext cx="5958904" cy="45698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class CPerson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char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*name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char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*addres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public: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CPerson();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CPerson(char *n,char *a);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void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setName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(char* n){};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void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setA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(char* a);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void print();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};		</a:t>
            </a:r>
          </a:p>
        </p:txBody>
      </p:sp>
      <p:sp>
        <p:nvSpPr>
          <p:cNvPr id="17" name="矩形 16"/>
          <p:cNvSpPr/>
          <p:nvPr/>
        </p:nvSpPr>
        <p:spPr>
          <a:xfrm>
            <a:off x="1111674" y="413752"/>
            <a:ext cx="6165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问题：</a:t>
            </a:r>
            <a:r>
              <a:rPr lang="zh-CN" altLang="en-US" sz="3200" dirty="0">
                <a:ea typeface="宋体" charset="-122"/>
              </a:rPr>
              <a:t>当浅拷贝遇到指针</a:t>
            </a:r>
            <a:endParaRPr lang="en-US" altLang="zh-CN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1260599" y="5796000"/>
            <a:ext cx="5793344" cy="91307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00">
              <a:lnSpc>
                <a:spcPts val="3190"/>
              </a:lnSpc>
            </a:pPr>
            <a:r>
              <a:rPr lang="en-US" altLang="zh-CN" sz="2400" spc="-5" dirty="0">
                <a:latin typeface="Times New Roman"/>
                <a:cs typeface="Times New Roman"/>
              </a:rPr>
              <a:t>CPerson person1(“</a:t>
            </a:r>
            <a:r>
              <a:rPr lang="en-US" altLang="zh-CN" sz="2400" spc="-5" dirty="0" err="1">
                <a:latin typeface="Times New Roman"/>
                <a:cs typeface="Times New Roman"/>
              </a:rPr>
              <a:t>zhangsan</a:t>
            </a:r>
            <a:r>
              <a:rPr lang="en-US" altLang="zh-CN" sz="2400" spc="-5" dirty="0">
                <a:latin typeface="Times New Roman"/>
                <a:cs typeface="Times New Roman"/>
              </a:rPr>
              <a:t>”, “</a:t>
            </a:r>
            <a:r>
              <a:rPr lang="en-US" altLang="zh-CN" sz="2400" spc="-5" dirty="0" err="1">
                <a:latin typeface="Times New Roman"/>
                <a:cs typeface="Times New Roman"/>
              </a:rPr>
              <a:t>shenda</a:t>
            </a:r>
            <a:r>
              <a:rPr lang="en-US" altLang="zh-CN" sz="2400" spc="-5" dirty="0">
                <a:latin typeface="Times New Roman"/>
                <a:cs typeface="Times New Roman"/>
              </a:rPr>
              <a:t>”);</a:t>
            </a:r>
          </a:p>
          <a:p>
            <a:pPr marL="12700">
              <a:lnSpc>
                <a:spcPts val="3190"/>
              </a:lnSpc>
            </a:pPr>
            <a:r>
              <a:rPr lang="en-US" altLang="zh-CN" sz="2400" spc="-5" dirty="0">
                <a:latin typeface="Times New Roman"/>
                <a:cs typeface="Times New Roman"/>
              </a:rPr>
              <a:t>CPerson person2(person1);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DDAE93-5E91-4DC1-B640-ACBA3A0D6811}"/>
              </a:ext>
            </a:extLst>
          </p:cNvPr>
          <p:cNvSpPr txBox="1"/>
          <p:nvPr/>
        </p:nvSpPr>
        <p:spPr>
          <a:xfrm>
            <a:off x="8069580" y="6229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077900" y="284100"/>
            <a:ext cx="7572867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实际问题：</a:t>
            </a: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1164700" y="1194600"/>
            <a:ext cx="758656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每个部门的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数据不对外公开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部门之间通过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发送消息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获取对方的数据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/>
        </p:nvGraphicFramePr>
        <p:xfrm>
          <a:off x="2108200" y="2438400"/>
          <a:ext cx="4851400" cy="3695700"/>
        </p:xfrm>
        <a:graphic>
          <a:graphicData uri="http://schemas.openxmlformats.org/presentationml/2006/ole">
            <p:oleObj spid="_x0000_s1027" name="Picture" r:id="rId4" imgW="2428875" imgH="1857375" progId="Word.Picture.8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2634801" y="6178034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Hans" altLang="en-US" dirty="0"/>
              <a:t>虚线表示数据流，实线表示消息流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073900"/>
            <a:ext cx="7386732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的拷贝构造函数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48175" y="312152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问题解析：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1116000" y="3660742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必须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重写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拷贝构造函数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5" name="AutoShape 52"/>
          <p:cNvSpPr>
            <a:spLocks noChangeArrowheads="1"/>
          </p:cNvSpPr>
          <p:nvPr/>
        </p:nvSpPr>
        <p:spPr bwMode="gray">
          <a:xfrm>
            <a:off x="1512000" y="1656000"/>
            <a:ext cx="6019100" cy="175544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CPerson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CPerson &amp;r_p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	{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pt-B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r_p.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	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address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pt-B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r_p. address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26" name="AutoShape 52"/>
          <p:cNvSpPr>
            <a:spLocks noChangeArrowheads="1"/>
          </p:cNvSpPr>
          <p:nvPr/>
        </p:nvSpPr>
        <p:spPr bwMode="gray">
          <a:xfrm>
            <a:off x="1512000" y="4251488"/>
            <a:ext cx="6020259" cy="244619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CPerson(CPerson &amp;r_p)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{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name=new char[20];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address=new char[20];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strcpy(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pt-B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r_p.name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						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strcpy(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address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pt-B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r_p.address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}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						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25" grpId="0" animBg="1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073900"/>
            <a:ext cx="7386732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深拷贝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：为对象中的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指针成员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申请必要的内存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，在成功获得内存空间后，再把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被复制对象的指针所指向的内存中的值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拷贝到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新申请的内存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中。</a:t>
            </a: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1116000" y="3204000"/>
            <a:ext cx="740067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当类的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中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包含指针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时，应该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自定义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拷贝构造函数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，实现深拷贝，以避免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虚指针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的出现。</a:t>
            </a:r>
          </a:p>
        </p:txBody>
      </p:sp>
      <p:sp>
        <p:nvSpPr>
          <p:cNvPr id="4" name="矩形 3"/>
          <p:cNvSpPr/>
          <p:nvPr/>
        </p:nvSpPr>
        <p:spPr>
          <a:xfrm>
            <a:off x="1107551" y="31215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深拷贝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56A09A0-6BFD-474F-960E-ACA071B636BF}"/>
              </a:ext>
            </a:extLst>
          </p:cNvPr>
          <p:cNvSpPr txBox="1"/>
          <p:nvPr/>
        </p:nvSpPr>
        <p:spPr>
          <a:xfrm>
            <a:off x="8069580" y="6229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94728" y="956949"/>
            <a:ext cx="7766343" cy="51480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以下程序的输出是什么？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6183" y="6075799"/>
            <a:ext cx="245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charset="-122"/>
              </a:rPr>
              <a:t>答案：</a:t>
            </a:r>
            <a:r>
              <a:rPr lang="en-US" altLang="zh-CN" sz="2800" dirty="0">
                <a:solidFill>
                  <a:srgbClr val="FF0000"/>
                </a:solidFill>
                <a:latin typeface="宋体" charset="-122"/>
              </a:rPr>
              <a:t>3 12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37DA8177-C17B-43DB-968A-4E4A89F3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153" y="1402080"/>
            <a:ext cx="5614533" cy="539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Sample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int x;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public: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Sample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(int a):x(a){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Sample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(Sample &amp;a){ x=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a.x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++ +10;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void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print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(){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&lt;&lt;x&lt;&lt;" ";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Sample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(2),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s2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(s1);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s1.print();   s2.print();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9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11121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当用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一个对象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去初始化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同类的另一个对象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1116000" y="3340948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如果某函数有一个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参数是类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，那么该函数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被调用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时，类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的拷贝构造方法将被调用</a:t>
            </a:r>
            <a:endParaRPr lang="fr-FR" altLang="zh-CN" sz="2400" dirty="0">
              <a:latin typeface="Times New Roman"/>
              <a:cs typeface="Times New Roman"/>
            </a:endParaRP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944620" y="1750910"/>
            <a:ext cx="2903605" cy="1344716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c1(2,3);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c2(c1);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Cylinder c2 = c1;</a:t>
            </a:r>
          </a:p>
        </p:txBody>
      </p:sp>
      <p:sp>
        <p:nvSpPr>
          <p:cNvPr id="12" name="AutoShape 52"/>
          <p:cNvSpPr>
            <a:spLocks noChangeArrowheads="1"/>
          </p:cNvSpPr>
          <p:nvPr/>
        </p:nvSpPr>
        <p:spPr bwMode="gray">
          <a:xfrm>
            <a:off x="1944000" y="4432541"/>
            <a:ext cx="6526473" cy="163999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f(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 a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{  a.x = 1;  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 aObj;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 (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aObj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;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导致</a:t>
            </a: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的拷贝构造函数被调用，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生成形参传入函数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5364000" y="1605463"/>
            <a:ext cx="3098800" cy="156966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问题</a:t>
            </a:r>
            <a:r>
              <a:rPr lang="zh-CN" altLang="en-US" sz="2400" dirty="0"/>
              <a:t>：以下语句是否调用了拷贝构造函数</a:t>
            </a:r>
            <a:r>
              <a:rPr lang="en-US" altLang="zh-CN" sz="2400" dirty="0"/>
              <a:t>?</a:t>
            </a:r>
          </a:p>
          <a:p>
            <a:pPr eaLnBrk="1" hangingPunct="1"/>
            <a:r>
              <a:rPr lang="en-US" altLang="zh-CN" sz="2400" dirty="0"/>
              <a:t>Cylinder c1,c2;</a:t>
            </a:r>
          </a:p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c2=c1;</a:t>
            </a:r>
          </a:p>
        </p:txBody>
      </p:sp>
      <p:sp>
        <p:nvSpPr>
          <p:cNvPr id="9" name="矩形 8"/>
          <p:cNvSpPr/>
          <p:nvPr/>
        </p:nvSpPr>
        <p:spPr>
          <a:xfrm>
            <a:off x="1048175" y="312152"/>
            <a:ext cx="7188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拷贝构造函数在以下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三种</a:t>
            </a: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情况被调用：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  <p:bldP spid="13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044880" y="1112996"/>
            <a:ext cx="77424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函数的返回值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参数表中的形参对象、函数中的静态对象、动态对象和全局对象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时，则函数返回时，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的拷贝构造方法被调用。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156460" y="2537460"/>
            <a:ext cx="6831080" cy="394906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f(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) </a:t>
            </a: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return a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//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此时</a:t>
            </a:r>
            <a:r>
              <a:rPr lang="fr-FR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的拷贝构造函数被调用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即调用</a:t>
            </a:r>
            <a:r>
              <a:rPr lang="fr-FR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A(a);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int main( ) </a:t>
            </a: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A b,c;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 = f(b);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 return 0;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}     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450080" y="4180344"/>
            <a:ext cx="2692400" cy="2677656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问题</a:t>
            </a:r>
            <a:r>
              <a:rPr lang="zh-CN" altLang="en-US" sz="2400" dirty="0"/>
              <a:t>：以下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语句是否调用了拷贝构造函数</a:t>
            </a:r>
            <a:r>
              <a:rPr lang="en-US" altLang="zh-CN" sz="2400" dirty="0"/>
              <a:t>?</a:t>
            </a:r>
          </a:p>
          <a:p>
            <a:pPr eaLnBrk="1" hangingPunct="1"/>
            <a:r>
              <a:rPr lang="en-US" altLang="zh-CN" sz="2400" dirty="0"/>
              <a:t>A f( ) {</a:t>
            </a:r>
          </a:p>
          <a:p>
            <a:pPr eaLnBrk="1" hangingPunct="1"/>
            <a:r>
              <a:rPr lang="en-US" altLang="zh-CN" sz="2400" dirty="0"/>
              <a:t>    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;</a:t>
            </a:r>
          </a:p>
          <a:p>
            <a:pPr eaLnBrk="1" hangingPunct="1"/>
            <a:r>
              <a:rPr lang="en-US" altLang="zh-CN" sz="2400" dirty="0"/>
              <a:t>    return a;</a:t>
            </a:r>
          </a:p>
          <a:p>
            <a:pPr eaLnBrk="1" hangingPunct="1"/>
            <a:r>
              <a:rPr lang="en-US" altLang="zh-CN" sz="2400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0A31615-7F3B-4CCB-98FC-22AAABC7D14F}"/>
              </a:ext>
            </a:extLst>
          </p:cNvPr>
          <p:cNvSpPr txBox="1"/>
          <p:nvPr/>
        </p:nvSpPr>
        <p:spPr>
          <a:xfrm>
            <a:off x="5560505" y="6486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1151637" y="1113525"/>
            <a:ext cx="5375275" cy="695325"/>
            <a:chOff x="624" y="670"/>
            <a:chExt cx="3386" cy="547"/>
          </a:xfrm>
        </p:grpSpPr>
        <p:sp>
          <p:nvSpPr>
            <p:cNvPr id="9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>
            <a:extLst>
              <a:ext uri="{FF2B5EF4-FFF2-40B4-BE49-F238E27FC236}">
                <a16:creationId xmlns:a16="http://schemas.microsoft.com/office/drawing/2014/main" xmlns="" id="{D2F4116D-F703-4CD6-9EEC-03708CDA26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51637" y="1877493"/>
            <a:ext cx="774241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函数返回值是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的对象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，若想用这个返回的对象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一个新对象，则新对象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不会再调用拷贝构造函数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，直接使用函数返回的对象。若该类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重写了拷贝构造函数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，则参数前必须加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，否则会出现如下错误：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invalid initialization of non-const reference of type ‘A&amp;’ from an </a:t>
            </a:r>
            <a:r>
              <a:rPr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rvalue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of type ‘A’</a:t>
            </a:r>
            <a:endParaRPr lang="zh-CN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AutoShape 52">
            <a:extLst>
              <a:ext uri="{FF2B5EF4-FFF2-40B4-BE49-F238E27FC236}">
                <a16:creationId xmlns:a16="http://schemas.microsoft.com/office/drawing/2014/main" xmlns="" id="{D23655CF-A64A-43C6-99FD-F2FE70FA00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58918" y="4992465"/>
            <a:ext cx="5665807" cy="1776072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A fun(){    ……      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A a=fun();  //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没有调用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拷贝构造函数，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直接使用返回的对象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380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Text Box 78">
            <a:extLst>
              <a:ext uri="{FF2B5EF4-FFF2-40B4-BE49-F238E27FC236}">
                <a16:creationId xmlns:a16="http://schemas.microsoft.com/office/drawing/2014/main" xmlns="" id="{D2F4116D-F703-4CD6-9EEC-03708CDA26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08456" y="1236999"/>
            <a:ext cx="77424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函数返回值是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的对象的引用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，若想用这个返回的对象引用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一个新对象，则新对象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调用拷贝构造函数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生成。若该类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重写了拷贝构造函数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，则参数前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不用加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AutoShape 52">
            <a:extLst>
              <a:ext uri="{FF2B5EF4-FFF2-40B4-BE49-F238E27FC236}">
                <a16:creationId xmlns:a16="http://schemas.microsoft.com/office/drawing/2014/main" xmlns="" id="{D23655CF-A64A-43C6-99FD-F2FE70FA00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49394" y="3207645"/>
            <a:ext cx="5513904" cy="1776072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A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fun(){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……      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A a=fun();      //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拷贝构造函数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908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r>
              <a:rPr lang="zh-CN" altLang="en-US" sz="3200" dirty="0">
                <a:ea typeface="宋体" panose="02010600030101010101" pitchFamily="2" charset="-122"/>
              </a:rPr>
              <a:t>下面程序的输出是什么？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55700" y="1052684"/>
            <a:ext cx="7335157" cy="5632311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CX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{   </a:t>
            </a:r>
            <a:r>
              <a:rPr lang="en-US" altLang="zh-CN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int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n;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CX(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{ n =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nn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&lt;&lt; "one argument constructor called" &lt;&lt;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; 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CX(const CX &amp;r)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{ n =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r.n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&lt;&lt; "copy constructor called" &lt;&lt;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; 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void g(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CX x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 {  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main()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{  CX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xobj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(100);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g(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xobj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4346779" y="1041730"/>
            <a:ext cx="4461640" cy="10895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运行结果为：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one argument constructor called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copy constructor called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739295" y="4095440"/>
            <a:ext cx="5155322" cy="260379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当程序中的全局函数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g()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分别改为下列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形式时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程序运行的输出结果会怎样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342900" indent="-342900" eaLnBrk="1" hangingPunct="1"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1. void g(CX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 { }</a:t>
            </a:r>
            <a:b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2. CX g(CX x) { return x; }</a:t>
            </a:r>
            <a:b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3. CX g(CX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 { return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; }</a:t>
            </a:r>
            <a:b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4. CX &amp;g(CX &amp;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 { return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r_x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; }</a:t>
            </a:r>
            <a:b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5. CX &amp;g(CX x) { return x;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0889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析构函数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xmlns="" id="{F09C6B24-486E-4649-8504-BAD153CC1861}"/>
              </a:ext>
            </a:extLst>
          </p:cNvPr>
          <p:cNvGrpSpPr/>
          <p:nvPr/>
        </p:nvGrpSpPr>
        <p:grpSpPr>
          <a:xfrm>
            <a:off x="1352072" y="1231423"/>
            <a:ext cx="7105968" cy="3615448"/>
            <a:chOff x="1919585" y="3492500"/>
            <a:chExt cx="6385322" cy="5001346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919585" y="3492500"/>
              <a:ext cx="6385322" cy="3724651"/>
              <a:chOff x="653" y="1344"/>
              <a:chExt cx="2076" cy="3066"/>
            </a:xfrm>
          </p:grpSpPr>
          <p:sp>
            <p:nvSpPr>
              <p:cNvPr id="19" name="AutoShape 74"/>
              <p:cNvSpPr>
                <a:spLocks noChangeArrowheads="1"/>
              </p:cNvSpPr>
              <p:nvPr/>
            </p:nvSpPr>
            <p:spPr bwMode="gray">
              <a:xfrm>
                <a:off x="653" y="2164"/>
                <a:ext cx="2076" cy="2246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Text Box 78"/>
            <p:cNvSpPr txBox="1">
              <a:spLocks noChangeArrowheads="1"/>
            </p:cNvSpPr>
            <p:nvPr/>
          </p:nvSpPr>
          <p:spPr bwMode="gray">
            <a:xfrm>
              <a:off x="2115294" y="4704622"/>
              <a:ext cx="5915868" cy="3789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      </a:t>
              </a:r>
              <a:r>
                <a:rPr lang="zh-CN" altLang="en-US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析构函数</a:t>
              </a: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是类的另一</a:t>
              </a:r>
              <a:r>
                <a:rPr lang="zh-CN" altLang="en-US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特殊成员函数</a:t>
              </a: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，用于在</a:t>
              </a:r>
              <a:r>
                <a:rPr lang="zh-CN" altLang="en-US" sz="28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对象终止时由系统自动调用</a:t>
              </a: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，以</a:t>
              </a:r>
              <a:r>
                <a:rPr lang="zh-CN" altLang="en-US" sz="2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释放分配给对象的内存</a:t>
              </a: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836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析构函数的函数名应为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类名前加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sym typeface="Symbol"/>
              </a:rPr>
              <a:t>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”。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6000" y="1080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412000"/>
            <a:ext cx="802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析构函数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没有参数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也不能指定返回值类型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2988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一个类只能声明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析构函数。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3564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析构函数也是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的成员函数。</a:t>
            </a: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116000" y="4176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如果类中没有声明，则编译器会自动提供一个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带空函数体的析构函数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1116000" y="5184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析构函数一般做一些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清理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的工作：</a:t>
            </a:r>
          </a:p>
        </p:txBody>
      </p:sp>
      <p:sp>
        <p:nvSpPr>
          <p:cNvPr id="12" name="AutoShape 52"/>
          <p:cNvSpPr>
            <a:spLocks noChangeArrowheads="1"/>
          </p:cNvSpPr>
          <p:nvPr/>
        </p:nvSpPr>
        <p:spPr bwMode="gray">
          <a:xfrm>
            <a:off x="1607100" y="5757900"/>
            <a:ext cx="5924000" cy="780472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Test::~Test( )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</a:p>
          <a:p>
            <a:pPr marL="0" lvl="1" indent="0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&lt;&lt;"\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nDestructor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is active.\n";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  <p:bldP spid="9" grpId="0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116000"/>
            <a:ext cx="7657600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2.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面向对象程序设计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80000" y="1754900"/>
            <a:ext cx="7496659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面向对象程序设计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基本思想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语言）：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将世界看成是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不同种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的对象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构成的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每个对象拥有自己的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属性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行为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一个对象可以向另一个对象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发消息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，要求另一个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对象做某件事情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080000" y="4068000"/>
            <a:ext cx="7496659" cy="219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程序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执行过程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的变化：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一方面一个对象可以顺序地向不同对象发消息，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而一方面一个对象在接到某条消息而进行某个动作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时还可以向其他对象发消息，由这样的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消息序列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消息链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引发的行为过程，就是程序运行的过程。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15000" y="1188000"/>
            <a:ext cx="7282900" cy="2308324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chunk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: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* p;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chunk ()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{p = new char[10];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&lt;&lt;"start\n";}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~chunk ()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{delete[] p;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&lt;&lt;"end\n";}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350700" y="3672000"/>
            <a:ext cx="2065600" cy="156966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main()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chunk c;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400" dirty="0"/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333500" y="5436000"/>
            <a:ext cx="1905000" cy="1200329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运行结果：</a:t>
            </a:r>
            <a:r>
              <a:rPr lang="en-US" altLang="zh-CN" sz="2400" dirty="0"/>
              <a:t> </a:t>
            </a:r>
          </a:p>
          <a:p>
            <a:pPr eaLnBrk="1" hangingPunct="1"/>
            <a:r>
              <a:rPr lang="en-US" altLang="zh-CN" sz="2400" dirty="0"/>
              <a:t>start</a:t>
            </a:r>
          </a:p>
          <a:p>
            <a:pPr eaLnBrk="1" hangingPunct="1"/>
            <a:r>
              <a:rPr lang="en-US" altLang="zh-CN" sz="2400" dirty="0"/>
              <a:t>end</a:t>
            </a:r>
          </a:p>
        </p:txBody>
      </p:sp>
      <p:sp>
        <p:nvSpPr>
          <p:cNvPr id="7" name="矩形 6"/>
          <p:cNvSpPr/>
          <p:nvPr/>
        </p:nvSpPr>
        <p:spPr>
          <a:xfrm>
            <a:off x="1162475" y="337552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析构函数的执行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75300" y="2257200"/>
            <a:ext cx="7486100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Ctest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public: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~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Ctest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 “destructor called” &lt;&lt;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 () {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Ctest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array[2];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“End Main” &lt;&lt;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0;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918200" y="3550503"/>
            <a:ext cx="2667000" cy="156966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运行结果：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</a:p>
          <a:p>
            <a:pPr eaLnBrk="1" hangingPunct="1"/>
            <a:r>
              <a:rPr lang="en-US" altLang="zh-CN" sz="2400" dirty="0"/>
              <a:t>End Main</a:t>
            </a:r>
          </a:p>
          <a:p>
            <a:pPr eaLnBrk="1" hangingPunct="1"/>
            <a:r>
              <a:rPr lang="en-US" altLang="zh-CN" sz="2400" dirty="0"/>
              <a:t>destructor called</a:t>
            </a:r>
          </a:p>
          <a:p>
            <a:pPr eaLnBrk="1" hangingPunct="1"/>
            <a:r>
              <a:rPr lang="en-US" altLang="zh-CN" sz="2400" dirty="0"/>
              <a:t>destructor called</a:t>
            </a:r>
          </a:p>
        </p:txBody>
      </p:sp>
      <p:sp>
        <p:nvSpPr>
          <p:cNvPr id="7" name="矩形 6"/>
          <p:cNvSpPr/>
          <p:nvPr/>
        </p:nvSpPr>
        <p:spPr>
          <a:xfrm>
            <a:off x="1175175" y="337552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析构函数和数组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03300" y="1137500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对象数组生命期结束时，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对象数组的每个元素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析构函数都会被调用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327400" y="6027003"/>
            <a:ext cx="5359400" cy="83099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问题</a:t>
            </a:r>
            <a:r>
              <a:rPr lang="zh-CN" altLang="en-US" sz="2400" dirty="0"/>
              <a:t>：若改成如下语句，结果是什么？</a:t>
            </a:r>
            <a:endParaRPr lang="en-US" altLang="zh-CN" sz="2400" dirty="0"/>
          </a:p>
          <a:p>
            <a:pPr eaLnBrk="1" hangingPunct="1"/>
            <a:r>
              <a:rPr lang="en-US" altLang="zh-CN" sz="2400" dirty="0" err="1"/>
              <a:t>Ctest</a:t>
            </a:r>
            <a:r>
              <a:rPr lang="en-US" altLang="zh-CN" sz="2400" dirty="0"/>
              <a:t> *array=new </a:t>
            </a:r>
            <a:r>
              <a:rPr lang="en-US" altLang="zh-CN" sz="2400" dirty="0" err="1"/>
              <a:t>Ctest</a:t>
            </a:r>
            <a:r>
              <a:rPr lang="en-US" altLang="zh-CN" sz="2400" dirty="0"/>
              <a:t>[2];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 autoUpdateAnimBg="0"/>
      <p:bldP spid="9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487420" y="1841501"/>
            <a:ext cx="5967479" cy="16255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Ctest	* pTest;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pTest = new Ctest;	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构造函数调用</a:t>
            </a:r>
            <a:endParaRPr lang="pt-BR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 pTest; 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析构函数调用</a:t>
            </a:r>
            <a:endParaRPr lang="pt-BR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4374" y="299452"/>
            <a:ext cx="6165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析构函数和运算符 </a:t>
            </a:r>
            <a:r>
              <a:rPr lang="en-US" altLang="zh-CN" sz="3200" dirty="0">
                <a:solidFill>
                  <a:srgbClr val="002060"/>
                </a:solidFill>
                <a:ea typeface="宋体" charset="-122"/>
              </a:rPr>
              <a:t>delete</a:t>
            </a: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377353" y="3697176"/>
            <a:ext cx="6128347" cy="1586024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pTest = new Ctest[3]; 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构造函数调用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次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 []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pTest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析构函数调用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次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pTest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析构函数调用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次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03300" y="11375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运算导致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析构函数调用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71600" y="5582503"/>
            <a:ext cx="6616700" cy="83099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r>
              <a:rPr lang="zh-CN" altLang="en-US" sz="2400" dirty="0"/>
              <a:t>：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若</a:t>
            </a:r>
            <a:r>
              <a:rPr lang="en-US" altLang="zh-CN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ne</a:t>
            </a:r>
            <a:r>
              <a:rPr lang="en-US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w</a:t>
            </a:r>
            <a:r>
              <a:rPr lang="zh-CN" alt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一个对象数组，那么用</a:t>
            </a:r>
            <a:r>
              <a:rPr lang="en-US" altLang="zh-CN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delet</a:t>
            </a:r>
            <a:r>
              <a:rPr lang="en-US" altLang="zh-CN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e</a:t>
            </a:r>
            <a:r>
              <a:rPr lang="zh-CN" altLang="en-US" sz="2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释放时应该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写</a:t>
            </a:r>
            <a:r>
              <a:rPr lang="zh-CN" altLang="en-US" sz="2400" spc="-7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黑体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[]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C3B2398-C4A2-4205-8D49-39C55FF46AA6}"/>
              </a:ext>
            </a:extLst>
          </p:cNvPr>
          <p:cNvSpPr txBox="1"/>
          <p:nvPr/>
        </p:nvSpPr>
        <p:spPr>
          <a:xfrm>
            <a:off x="8497669" y="6343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37200" y="1190400"/>
            <a:ext cx="7244800" cy="440120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CMyclass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CMyclass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"constructor" &lt;&lt;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CMyclass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CMyclass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c){ 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"copy constructor" &lt;&lt;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~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CMyclass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"destructor" &lt;&lt;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eaLnBrk="1" hangingPunct="1"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CMyclass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CMyclass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CMyclass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pPr eaLnBrk="1" hangingPunct="1">
              <a:buNone/>
            </a:pPr>
            <a:r>
              <a:rPr lang="en-US" altLang="zh-CN" sz="2400" dirty="0"/>
              <a:t>                   </a:t>
            </a:r>
            <a:r>
              <a:rPr lang="en-US" altLang="zh-CN" sz="2000" dirty="0"/>
              <a:t>//</a:t>
            </a:r>
            <a:r>
              <a:rPr lang="zh-CN" altLang="en-US" sz="2000" dirty="0"/>
              <a:t>函数调用返回时生成临时对象返回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main(){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fun(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buNone/>
            </a:pPr>
            <a:r>
              <a:rPr lang="en-US" altLang="zh-CN" sz="2000" dirty="0"/>
              <a:t>                      //</a:t>
            </a:r>
            <a:r>
              <a:rPr lang="zh-CN" altLang="en-US" sz="2000" dirty="0"/>
              <a:t>函数调用的返回值（临时对象）被用过后，该临时对象析构函数被调用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6324600" y="4180344"/>
            <a:ext cx="2819400" cy="2677656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/>
              <a:t>运行结果：</a:t>
            </a:r>
            <a:endParaRPr lang="en-US" altLang="zh-CN" sz="2400" dirty="0"/>
          </a:p>
          <a:p>
            <a:pPr eaLnBrk="1" hangingPunct="1"/>
            <a:r>
              <a:rPr lang="es-ES" altLang="zh-CN" sz="2400" dirty="0"/>
              <a:t>constructor</a:t>
            </a:r>
          </a:p>
          <a:p>
            <a:pPr eaLnBrk="1" hangingPunct="1"/>
            <a:r>
              <a:rPr lang="es-ES" altLang="zh-CN" sz="2400" dirty="0"/>
              <a:t>copy constructor</a:t>
            </a:r>
          </a:p>
          <a:p>
            <a:pPr eaLnBrk="1" hangingPunct="1"/>
            <a:r>
              <a:rPr lang="es-ES" altLang="zh-CN" sz="2400" dirty="0"/>
              <a:t>copy constructor</a:t>
            </a:r>
          </a:p>
          <a:p>
            <a:pPr eaLnBrk="1" hangingPunct="1"/>
            <a:r>
              <a:rPr lang="es-ES" altLang="zh-CN" sz="2400" dirty="0"/>
              <a:t>destructor</a:t>
            </a:r>
          </a:p>
          <a:p>
            <a:pPr eaLnBrk="1" hangingPunct="1"/>
            <a:r>
              <a:rPr lang="es-ES" altLang="zh-CN" sz="2400" dirty="0"/>
              <a:t>destructor</a:t>
            </a:r>
          </a:p>
          <a:p>
            <a:pPr eaLnBrk="1" hangingPunct="1"/>
            <a:r>
              <a:rPr lang="es-ES" altLang="zh-CN" sz="2400" dirty="0"/>
              <a:t>destructor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719899" y="312152"/>
            <a:ext cx="842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析构函数在对象作为函数返回值返回后被调用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BC311E5-F6B0-4627-ADC9-EB43D0613129}"/>
              </a:ext>
            </a:extLst>
          </p:cNvPr>
          <p:cNvSpPr txBox="1"/>
          <p:nvPr/>
        </p:nvSpPr>
        <p:spPr>
          <a:xfrm>
            <a:off x="5499636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16000" y="1690438"/>
            <a:ext cx="3710000" cy="479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在一般情况下，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调用析构函数的次序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正好与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调用构造函数的次序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相反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最先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被调用的构造函数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，其对应的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同一对象中的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最后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被调用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最后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被调用的构造函数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，其对应的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最先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被调用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088951"/>
            <a:ext cx="6959100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调用构造函数和析构函数的顺序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pic>
        <p:nvPicPr>
          <p:cNvPr id="9" name="图片 1027" descr="F:\C++程序设计\tu\tu\图9.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5688" y="1778000"/>
            <a:ext cx="3976687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r>
              <a:rPr lang="zh-CN" altLang="en-US" sz="3200" dirty="0">
                <a:ea typeface="宋体" panose="02010600030101010101" pitchFamily="2" charset="-122"/>
              </a:rPr>
              <a:t>下面程序输出结果是什么？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52500" y="917912"/>
            <a:ext cx="7988300" cy="59400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Demo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int id;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   Demo(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){id 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i;cout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&lt;&lt;"id="&lt;&lt;id&lt;&lt;"Construct\n";}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~Demo(){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&lt;&lt;"id="&lt;&lt;id&lt;&lt;",Destruct\n";}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static Demo d1(1);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Demo d2(2);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void fun()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Demo d3(3); static Demo d4(4);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&lt;&lt;"fun \n";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main ()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Demo d5(5);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&lt;&lt;"main \n";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{	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Demo d6(6);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	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fun();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endmain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\n";   }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7051879" y="1447288"/>
            <a:ext cx="2092121" cy="541071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运行结果为：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id=1Construct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id=2Construct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id=5Construct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main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id=6Construct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id=6,Destruct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id=3Construct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id=4Construct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fun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id=3,Destruct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endmain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id=5,Destruct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id=4,Destruct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id=2,Destruct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id=1,Destruct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55688" y="1076325"/>
            <a:ext cx="7532700" cy="418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设有一个包含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个整数的数列，要求能够把从指定位置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开始的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个数排成降序，并输出新的完整的数列，数列存放在一维数组中。例如，原来数列有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个数，值为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{1,8,3,0,5,9,7,6,9,8}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，若要求把从第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个数开始的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个数排成降序，则得到的新数列为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{1,8,3,9,7,6,5,0,9,8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试建立一个类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，完成上述功能。具体要求如下：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私有数据成员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size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：数列元素个数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*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arr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：数列数组的起始指针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558020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55688" y="1076325"/>
            <a:ext cx="7835219" cy="331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公有成员函数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LIST(int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a[], 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len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：构造函数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LIST(const LST &amp; a)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：拷贝构造函数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LIST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sortpart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(int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m,int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n)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：将数列从第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个元素开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始的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个数排成降序，并返回一个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LST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对象。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print()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：输出新的完整数列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~LST()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：析构函数，释放数组空间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39346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3365" y="2617076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宋体" pitchFamily="2" charset="-122"/>
                <a:ea typeface="宋体" pitchFamily="2" charset="-122"/>
              </a:rPr>
              <a:t>（三）</a:t>
            </a:r>
          </a:p>
        </p:txBody>
      </p:sp>
    </p:spTree>
    <p:extLst>
      <p:ext uri="{BB962C8B-B14F-4D97-AF65-F5344CB8AC3E}">
        <p14:creationId xmlns:p14="http://schemas.microsoft.com/office/powerpoint/2010/main" xmlns="" val="8583096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三、复合类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62600"/>
            <a:ext cx="75073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复合类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是指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以其他类的对象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不能是复合类本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身的对象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其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584000" y="2772000"/>
            <a:ext cx="1979679" cy="12191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....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4040121" y="2772000"/>
            <a:ext cx="1992379" cy="12191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…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84001" y="4114801"/>
            <a:ext cx="6588956" cy="24129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private:   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		/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对象数据成员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 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…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	</a:t>
            </a:r>
            <a:endParaRPr lang="pt-BR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80000" y="1208800"/>
            <a:ext cx="7496659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基于面向对象的程序设计的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过程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抽象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出一个个的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，定义出不同类的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在对象之间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发消息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最终完成需求的目标</a:t>
            </a:r>
          </a:p>
        </p:txBody>
      </p:sp>
      <p:graphicFrame>
        <p:nvGraphicFramePr>
          <p:cNvPr id="63490" name="Object 2"/>
          <p:cNvGraphicFramePr>
            <a:graphicFrameLocks noGrp="1" noChangeAspect="1"/>
          </p:cNvGraphicFramePr>
          <p:nvPr/>
        </p:nvGraphicFramePr>
        <p:xfrm>
          <a:off x="2108200" y="2438400"/>
          <a:ext cx="4851400" cy="3695700"/>
        </p:xfrm>
        <a:graphic>
          <a:graphicData uri="http://schemas.openxmlformats.org/presentationml/2006/ole">
            <p:oleObj spid="_x0000_s2051" name="Picture" r:id="rId4" imgW="3238500" imgH="2476500" progId="Word.Picture.8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634801" y="6178034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Hans" altLang="en-US" dirty="0"/>
              <a:t>虚线表示数据流，实线表示消息流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复合类的对象的初始化 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62600"/>
            <a:ext cx="7507300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先对类中的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进行初始化（调用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该类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114100" y="3568701"/>
            <a:ext cx="6709100" cy="2257564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形参表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),..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),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 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),…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形参表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函数体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 	</a:t>
            </a:r>
            <a:endParaRPr lang="pt-BR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66800" y="21405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再对类中其他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非对象成员的成员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进行初始化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8174" y="3015734"/>
            <a:ext cx="529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复合类的构造函数应定义为如下形式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xmlns="" id="{46004830-6E3E-4331-8A11-E95DD024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90" y="5949308"/>
            <a:ext cx="3927782" cy="400110"/>
          </a:xfrm>
          <a:prstGeom prst="wedgeRectCallout">
            <a:avLst>
              <a:gd name="adj1" fmla="val -24993"/>
              <a:gd name="adj2" fmla="val -489791"/>
            </a:avLst>
          </a:prstGeom>
          <a:solidFill>
            <a:schemeClr val="bg1"/>
          </a:solidFill>
          <a:ln w="38100">
            <a:solidFill>
              <a:srgbClr val="993300"/>
            </a:solidFill>
            <a:miter lim="800000"/>
            <a:headEnd type="none" w="lg" len="lg"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en-US" sz="2000" dirty="0">
                <a:latin typeface="黑体"/>
                <a:cs typeface="黑体"/>
              </a:rPr>
              <a:t>类型</a:t>
            </a:r>
            <a:r>
              <a:rPr lang="en-US" altLang="zh-CN" sz="2000" dirty="0">
                <a:latin typeface="黑体"/>
                <a:cs typeface="黑体"/>
              </a:rPr>
              <a:t>1 </a:t>
            </a:r>
            <a:r>
              <a:rPr lang="zh-CN" altLang="en-US" sz="2000" dirty="0">
                <a:latin typeface="黑体"/>
                <a:cs typeface="黑体"/>
              </a:rPr>
              <a:t>形参</a:t>
            </a:r>
            <a:r>
              <a:rPr lang="en-US" altLang="zh-CN" sz="2000" dirty="0">
                <a:latin typeface="黑体"/>
                <a:cs typeface="黑体"/>
              </a:rPr>
              <a:t>1</a:t>
            </a:r>
            <a:r>
              <a:rPr lang="zh-CN" altLang="en-US" sz="2000" dirty="0">
                <a:latin typeface="黑体"/>
                <a:cs typeface="黑体"/>
              </a:rPr>
              <a:t>，</a:t>
            </a:r>
            <a:r>
              <a:rPr lang="en-US" altLang="zh-CN" sz="2000" dirty="0">
                <a:latin typeface="黑体"/>
                <a:cs typeface="黑体"/>
              </a:rPr>
              <a:t>…</a:t>
            </a:r>
            <a:r>
              <a:rPr lang="zh-CN" altLang="en-US" sz="2000" dirty="0">
                <a:latin typeface="黑体"/>
                <a:cs typeface="黑体"/>
              </a:rPr>
              <a:t>，类型</a:t>
            </a:r>
            <a:r>
              <a:rPr lang="en-US" altLang="zh-CN" sz="2000" dirty="0">
                <a:latin typeface="黑体"/>
                <a:cs typeface="黑体"/>
              </a:rPr>
              <a:t>n </a:t>
            </a:r>
            <a:r>
              <a:rPr lang="zh-CN" altLang="en-US" sz="2000" dirty="0">
                <a:latin typeface="黑体"/>
                <a:cs typeface="黑体"/>
              </a:rPr>
              <a:t>形参</a:t>
            </a:r>
            <a:r>
              <a:rPr lang="en-US" altLang="zh-CN" sz="2000" dirty="0">
                <a:latin typeface="黑体"/>
                <a:cs typeface="黑体"/>
              </a:rPr>
              <a:t>n</a:t>
            </a:r>
            <a:endParaRPr lang="zh-CN" alt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  <p:bldP spid="10" grpId="0"/>
      <p:bldP spid="8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77900" y="2089700"/>
            <a:ext cx="75073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 对类中的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包含的对象成员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进行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01700" y="2788200"/>
            <a:ext cx="75073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的定义（初始化列表）中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分别引用对象成员所属类的构造函数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来进行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065200" y="3791500"/>
            <a:ext cx="75073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对象成员所对应类的构造函数需要提供参数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必须在类定义构造函数的参数表中提供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1154100" y="1193800"/>
            <a:ext cx="5375275" cy="695325"/>
            <a:chOff x="624" y="670"/>
            <a:chExt cx="3386" cy="547"/>
          </a:xfrm>
        </p:grpSpPr>
        <p:sp>
          <p:nvSpPr>
            <p:cNvPr id="7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要点说明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1626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带有对象成员的类的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调用对象成员对应构造函数的次序 ：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16000" y="2232000"/>
            <a:ext cx="7507300" cy="46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依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类定义中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对象成员出现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先后次序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； 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2775500"/>
            <a:ext cx="7507300" cy="87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构造函数调用次序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依对象成员出现次序执行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，而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不是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依构造函数中所示调用先后的次序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3969300"/>
            <a:ext cx="75073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调用次序恰好与构造函数调用次序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相反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r>
              <a:rPr lang="zh-CN" altLang="en-US" sz="3200" dirty="0">
                <a:ea typeface="宋体" panose="02010600030101010101" pitchFamily="2" charset="-122"/>
              </a:rPr>
              <a:t>下面程序的输出是什么？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917912"/>
            <a:ext cx="7988300" cy="59400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A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 private: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x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():x(0){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&lt;&lt;"A0 constructor"&lt;&lt;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x1):x(x1)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&lt;&lt;"A1 constructor"&lt;&lt;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   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A(A&amp; a):x(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a.x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&lt;&lt;“copy constructor"&lt;&lt;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    </a:t>
            </a:r>
            <a:endParaRPr lang="en-US" altLang="zh-CN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~A()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&lt;&lt;x&lt;&lt;",A destructor"&lt;&lt;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 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B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 private: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string name; A a1;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public: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~B(){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&lt;&lt;"B destructor"&lt;&lt;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B():name("Java")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&lt;&lt;"B0 constructor"&lt;&lt;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B(string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s,A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a):name(s),a1(a)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&lt;&lt;"B1 constructor"&lt;&lt;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B(string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s,int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x):name(s),a1(x)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&lt;&lt;"B2 constructor"&lt;&lt;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main()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 b1; 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747905" y="917912"/>
            <a:ext cx="2207649" cy="1754326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运行结果为：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A0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B0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B destructor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0,A destructor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2994211" y="5731538"/>
            <a:ext cx="5961343" cy="112646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当主程序中的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B b1;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分别改为下列形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式时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程序运行的输出结果会怎样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342900" indent="-342900" eaLnBrk="1" hangingPunct="1">
              <a:buClr>
                <a:srgbClr val="FF5050"/>
              </a:buClr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1. A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(10);</a:t>
            </a:r>
            <a:r>
              <a:rPr lang="pt-BR" altLang="zh-CN" sz="2400" dirty="0">
                <a:solidFill>
                  <a:srgbClr val="000000"/>
                </a:solidFill>
                <a:latin typeface="Times New Roman" pitchFamily="18" charset="0"/>
              </a:rPr>
              <a:t>B b2("c++", a);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2. B b3("c",20);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r>
              <a:rPr lang="zh-CN" altLang="en-US" sz="3200" dirty="0">
                <a:ea typeface="宋体" panose="02010600030101010101" pitchFamily="2" charset="-122"/>
              </a:rPr>
              <a:t>下面程序的输出是什么？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917912"/>
            <a:ext cx="7988300" cy="59400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A(int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&lt;&lt;"A Constructor"&lt;&lt;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~A()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&lt;&lt;"A Destructor"&lt;&lt;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B(int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&lt;&lt;"B Constructor"&lt;&lt;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~B()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&lt;&lt;"B Destructor"&lt;&lt;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Sample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 B b;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Sample():b(20),a(10)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&lt;&lt;"Sample Constructor"&lt;&lt;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~Sample()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&lt;&lt;"Sample Destructor"&lt;&lt;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125453" y="871938"/>
            <a:ext cx="2853447" cy="2419124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运行结果为：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A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B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Sample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Sample Destructor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B Destructor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A Destructor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13FF22-1344-4A00-9DD0-920B41ACB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70" y="4143886"/>
            <a:ext cx="1647459" cy="113877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 main(){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Sample s;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0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080000" y="977900"/>
            <a:ext cx="4943295" cy="260349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CDate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private: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year, month, day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public: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CDate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CDate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(int y, int m, int d);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CDate</a:t>
            </a: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(CDate&amp; c)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7" name="矩形 16"/>
          <p:cNvSpPr/>
          <p:nvPr/>
        </p:nvSpPr>
        <p:spPr>
          <a:xfrm>
            <a:off x="1124374" y="299452"/>
            <a:ext cx="6165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复合类的例子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080001" y="3636000"/>
            <a:ext cx="6503648" cy="31623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pt-B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Software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    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string name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CDate date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public: 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Software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Software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(string s, 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CDate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 c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</a:t>
            </a:r>
            <a:r>
              <a:rPr lang="pt-B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Software</a:t>
            </a: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(string s,int y,int m,int d);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pt-B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081021" y="1854200"/>
            <a:ext cx="7758179" cy="40005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Point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x, y;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public: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Point():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x(0),y(0){}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Point(double x1,double y1):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x(x1),y(y1){}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setX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x1){x=x1;}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setY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(double y1){y=y1;}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print()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&lt;&lt;"x="&lt;&lt;x&lt;&lt;" y="&lt;&lt;y&lt;&lt;</a:t>
            </a: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;}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7" name="矩形 16"/>
          <p:cNvSpPr/>
          <p:nvPr/>
        </p:nvSpPr>
        <p:spPr>
          <a:xfrm>
            <a:off x="1124374" y="299452"/>
            <a:ext cx="6165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fr-FR" sz="3200" dirty="0">
                <a:solidFill>
                  <a:srgbClr val="002060"/>
                </a:solidFill>
                <a:ea typeface="宋体" charset="-122"/>
              </a:rPr>
              <a:t>例子：包含</a:t>
            </a:r>
            <a:r>
              <a:rPr lang="fr-FR" altLang="zh-CN" sz="3200" dirty="0">
                <a:solidFill>
                  <a:srgbClr val="002060"/>
                </a:solidFill>
                <a:ea typeface="宋体" charset="-122"/>
              </a:rPr>
              <a:t>Point</a:t>
            </a:r>
            <a:r>
              <a:rPr lang="zh-CN" altLang="fr-FR" sz="3200" dirty="0">
                <a:solidFill>
                  <a:srgbClr val="002060"/>
                </a:solidFill>
                <a:ea typeface="宋体" charset="-122"/>
              </a:rPr>
              <a:t>的</a:t>
            </a:r>
            <a:r>
              <a:rPr lang="fr-FR" altLang="zh-CN" sz="3200" dirty="0">
                <a:solidFill>
                  <a:srgbClr val="002060"/>
                </a:solidFill>
                <a:ea typeface="宋体" charset="-122"/>
              </a:rPr>
              <a:t>Circle</a:t>
            </a:r>
            <a:endParaRPr lang="en-US" altLang="zh-CN" sz="320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1168900"/>
            <a:ext cx="7507300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类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Point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068321" y="1790700"/>
            <a:ext cx="7758179" cy="47625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	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Point centre;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radius;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public: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Circle();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ir</a:t>
            </a:r>
            <a:r>
              <a:rPr lang="fr-F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cle(double x,double y,double r);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Circle(Point&amp; p,double r);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 getArea();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moveCentreTo(Point&amp; p);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print();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Contain(Point &amp;p);</a:t>
            </a: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1168900"/>
            <a:ext cx="7507300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复合类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Circle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084089" y="1065486"/>
            <a:ext cx="7050920" cy="5587863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 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CircleSet</a:t>
            </a: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 *c;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num;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public:</a:t>
            </a:r>
            <a:r>
              <a:rPr lang="fr-F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CircleSet();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 CircleSet(int 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fr-F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 CircleSet(Circle c[],int n);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CircleSet(Circle &amp;circleSet);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int find(Cirlce &amp;c);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add(Circle &amp;c);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int delCircle(Circle &amp;c);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 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comp(Circle &amp;c);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void sort(); 		</a:t>
            </a: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fr-FR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void print();   </a:t>
            </a:r>
            <a:r>
              <a:rPr lang="fr-FR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090600" y="406900"/>
            <a:ext cx="75073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复合类</a:t>
            </a:r>
            <a:r>
              <a:rPr lang="en-US" altLang="zh-CN" dirty="0" err="1">
                <a:solidFill>
                  <a:srgbClr val="000000"/>
                </a:solidFill>
                <a:ea typeface="宋体" panose="02010600030101010101" pitchFamily="2" charset="-122"/>
              </a:rPr>
              <a:t>CircleSet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230300" y="1772400"/>
            <a:ext cx="740067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构造函数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调用方式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隐式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拷贝构造函数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230300" y="3644400"/>
            <a:ext cx="7528271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析造函数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调用时机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230300" y="5156400"/>
            <a:ext cx="752827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各种构造函数和析构函数的调用时机</a:t>
            </a: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9235" y="800100"/>
            <a:ext cx="8832329" cy="830652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构造函数和析构函数小结</a:t>
            </a:r>
            <a:endParaRPr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一、类和对象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0889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对象和类的概念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1721400"/>
            <a:ext cx="7507300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代表了我们需要解决的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一个子问题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，包括：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描述这个问题用到的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：作为对象的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成员属性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解决这个子问题用到的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算法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：作为对象的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成员方 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法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，也称成员服务、成员函数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4180300"/>
            <a:ext cx="743110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对象的例子：</a:t>
            </a: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学生对象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：张三、李四、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2000" y="11882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构造函数是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752735" y="0"/>
            <a:ext cx="8832329" cy="830652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构造函数（定义）</a:t>
            </a: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52000" y="1771436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无返回值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，可以有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到多个参数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52000" y="2431836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用户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不定义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，自动生成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的；</a:t>
            </a: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152000" y="3062287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缺省的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构造函数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什么也不做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，没有参数；</a:t>
            </a:r>
          </a:p>
        </p:txBody>
      </p:sp>
      <p:sp>
        <p:nvSpPr>
          <p:cNvPr id="15" name="Rectangle 77"/>
          <p:cNvSpPr>
            <a:spLocks noChangeArrowheads="1"/>
          </p:cNvSpPr>
          <p:nvPr/>
        </p:nvSpPr>
        <p:spPr bwMode="auto">
          <a:xfrm>
            <a:off x="1152000" y="3714063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用户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，则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没有缺省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的；</a:t>
            </a:r>
          </a:p>
        </p:txBody>
      </p:sp>
      <p:sp>
        <p:nvSpPr>
          <p:cNvPr id="16" name="Rectangle 77"/>
          <p:cNvSpPr>
            <a:spLocks noChangeArrowheads="1"/>
          </p:cNvSpPr>
          <p:nvPr/>
        </p:nvSpPr>
        <p:spPr bwMode="auto">
          <a:xfrm>
            <a:off x="1152000" y="4349063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可以定义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多个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构造函数；</a:t>
            </a: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1152000" y="5047563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用于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对象的数据成员。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2000" y="1116000"/>
            <a:ext cx="7400679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定义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对象变量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 c1, c2(2), c3(3,5);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构造函数（调用方式）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52000" y="2304000"/>
            <a:ext cx="7400679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创建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新变量对象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时：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 * pc1 = new Complex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Complex * pc2 = new Complex(3,4)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52000" y="3852000"/>
            <a:ext cx="8398400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创建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数组对象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  array1[3] = { 1, Test(1,2) };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Test  *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pArray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[3] = new Test[3];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2000" y="1116000"/>
            <a:ext cx="740067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特殊构造函数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，只有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一个参数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，类型为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本类的引用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-35267"/>
            <a:ext cx="8832329" cy="90118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拷贝构造函数（复制构造函数）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52000" y="2232000"/>
            <a:ext cx="76999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没有定义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生成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缺省的拷贝构造函数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152000" y="2880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没有缺省拷贝构造函数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5" name="Rectangle 77"/>
          <p:cNvSpPr>
            <a:spLocks noChangeArrowheads="1"/>
          </p:cNvSpPr>
          <p:nvPr/>
        </p:nvSpPr>
        <p:spPr bwMode="auto">
          <a:xfrm>
            <a:off x="1152000" y="3564000"/>
            <a:ext cx="7400679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与前面说的构造函数无关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Complex  c2(c1); 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Complex c2 = c1;</a:t>
            </a:r>
          </a:p>
        </p:txBody>
      </p:sp>
      <p:sp>
        <p:nvSpPr>
          <p:cNvPr id="16" name="Rectangle 77"/>
          <p:cNvSpPr>
            <a:spLocks noChangeArrowheads="1"/>
          </p:cNvSpPr>
          <p:nvPr/>
        </p:nvSpPr>
        <p:spPr bwMode="auto">
          <a:xfrm>
            <a:off x="1152000" y="49107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参数传递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复制参数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1152000" y="55227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复制返回值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2000" y="11882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只有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752735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析构函数（定义）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52000" y="1771436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参数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52000" y="2431836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不定义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自动生成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，什么也不做；</a:t>
            </a: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152000" y="3062287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如果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没有缺省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的；</a:t>
            </a:r>
          </a:p>
        </p:txBody>
      </p:sp>
      <p:sp>
        <p:nvSpPr>
          <p:cNvPr id="15" name="Rectangle 77"/>
          <p:cNvSpPr>
            <a:spLocks noChangeArrowheads="1"/>
          </p:cNvSpPr>
          <p:nvPr/>
        </p:nvSpPr>
        <p:spPr bwMode="auto">
          <a:xfrm>
            <a:off x="1152000" y="3714063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完成对象消亡前的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收尾工作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6" name="Rectangle 77"/>
          <p:cNvSpPr>
            <a:spLocks noChangeArrowheads="1"/>
          </p:cNvSpPr>
          <p:nvPr/>
        </p:nvSpPr>
        <p:spPr bwMode="auto">
          <a:xfrm>
            <a:off x="1152000" y="4349063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~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… }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2000" y="1116000"/>
            <a:ext cx="7400679" cy="137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对象变量消亡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对象出作用域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删除动态对象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84000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析造函数（调用时机）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2000" y="11882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全局变量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函数运行前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6" y="60667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752735" y="4327"/>
            <a:ext cx="8832329" cy="821997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各种构造函数调用时机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52000" y="1771436"/>
            <a:ext cx="7560200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中变量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  main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函数开始后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52000" y="3132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函数中变量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静态变量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函数开始后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152000" y="2448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函数参数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函数被调用时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Rectangle 77"/>
          <p:cNvSpPr>
            <a:spLocks noChangeArrowheads="1"/>
          </p:cNvSpPr>
          <p:nvPr/>
        </p:nvSpPr>
        <p:spPr bwMode="auto">
          <a:xfrm>
            <a:off x="1152000" y="381600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函数返回时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1998" y="4716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全局变量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函数结束后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6978565" y="4041947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 altLang="zh-CN" sz="2400" dirty="0"/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752735" y="-35267"/>
            <a:ext cx="8832329" cy="901185"/>
          </a:xfrm>
          <a:prstGeom prst="rect">
            <a:avLst/>
          </a:prstGeom>
        </p:spPr>
        <p:txBody>
          <a:bodyPr vert="horz" wrap="square" lIns="0" tIns="270169" rIns="0" bIns="0" rtlCol="0">
            <a:spAutoFit/>
          </a:bodyPr>
          <a:lstStyle/>
          <a:p>
            <a:pPr marL="510540">
              <a:lnSpc>
                <a:spcPts val="489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  <a:cs typeface="黑体"/>
              </a:rPr>
              <a:t>各种析构函数调用时机</a:t>
            </a:r>
            <a:endParaRPr sz="3600" dirty="0">
              <a:solidFill>
                <a:srgbClr val="002060"/>
              </a:solidFill>
              <a:latin typeface="宋体" pitchFamily="2" charset="-122"/>
              <a:ea typeface="宋体" pitchFamily="2" charset="-122"/>
              <a:cs typeface="黑体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51999" y="326928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中变量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  main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函数结束时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51998" y="403200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函数中静态变量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函数结束后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151999" y="254928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函数参数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函数被调用结束后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77"/>
          <p:cNvSpPr>
            <a:spLocks noChangeArrowheads="1"/>
          </p:cNvSpPr>
          <p:nvPr/>
        </p:nvSpPr>
        <p:spPr bwMode="auto">
          <a:xfrm>
            <a:off x="1151999" y="1145280"/>
            <a:ext cx="740067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函数中变量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函数结束时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Rectangle 77"/>
          <p:cNvSpPr>
            <a:spLocks noChangeArrowheads="1"/>
          </p:cNvSpPr>
          <p:nvPr/>
        </p:nvSpPr>
        <p:spPr bwMode="auto">
          <a:xfrm>
            <a:off x="1151999" y="1829280"/>
            <a:ext cx="740067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函数返回值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函数被调用结束后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r>
              <a:rPr lang="zh-CN" altLang="en-US" sz="3200" dirty="0">
                <a:ea typeface="宋体" panose="02010600030101010101" pitchFamily="2" charset="-122"/>
              </a:rPr>
              <a:t>下面程序的输出是什么？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37974" y="1043931"/>
            <a:ext cx="7988300" cy="5570756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int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A(int 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 Constructor"&lt;&lt;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A(const</a:t>
            </a:r>
            <a:r>
              <a:rPr lang="zh-CN" alt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A&amp; a):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a.i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 copy"&lt;&lt;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~A(){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&lt;&lt;" Destructor"&lt;&lt;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 a1(1);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fun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 a2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 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&lt;&lt;“start fun”&lt;&lt;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static A a3(3);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 a4(4);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&lt;&lt;“end fun”&lt;&lt;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return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a4;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7057797" y="1543178"/>
            <a:ext cx="2061029" cy="50783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运行结果为：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1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start main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5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latin typeface="Times New Roman" pitchFamily="18" charset="0"/>
              </a:rPr>
              <a:t>5 copy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start fun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3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4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 fun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5 Destructor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 main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4 Destructor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5 Destructor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3 Destructor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1 Destructor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07371" y="4367918"/>
            <a:ext cx="3150426" cy="2246769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 main()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&lt;&lt;“start main”&lt;&lt;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A a5(5);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A b=fun(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a5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&lt;&lt;“end main”&lt;&lt;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4387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r>
              <a:rPr lang="zh-CN" altLang="en-US" sz="3200" dirty="0">
                <a:ea typeface="宋体" panose="02010600030101010101" pitchFamily="2" charset="-122"/>
              </a:rPr>
              <a:t>下面程序有没有错误？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52500" y="917912"/>
            <a:ext cx="7988300" cy="59400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CA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    double *p;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n;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 CA(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1)  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         p = new double[n 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 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&lt;&lt; "A constructor" &lt;&lt;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   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~CA() {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&lt;&lt; "A destructor" &lt;&lt;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delete p; 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class CB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    CA *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p_a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len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public:  CB(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size = 1)  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  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p_a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new CA[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len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size];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     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&lt;&lt; "B constructor" &lt;&lt;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   ~CB() {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&lt;&lt; “B destructor" &lt;&lt;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endl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delete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p_a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};</a:t>
            </a: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670879" y="965530"/>
            <a:ext cx="2295321" cy="3083921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运行结果为：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A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B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A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B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A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B constructor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B destructor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FF5050"/>
              </a:buClr>
            </a:pPr>
            <a:r>
              <a:rPr lang="es-ES" altLang="zh-CN" sz="2400" dirty="0">
                <a:solidFill>
                  <a:srgbClr val="000000"/>
                </a:solidFill>
                <a:latin typeface="Times New Roman" pitchFamily="18" charset="0"/>
              </a:rPr>
              <a:t>A destructor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3300" y="4156412"/>
            <a:ext cx="2844800" cy="187743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main()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{ CB *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p_b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= new CB[3];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delete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p_b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 return 0;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5050"/>
              </a:buClr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055688" y="65088"/>
            <a:ext cx="8278812" cy="1011237"/>
          </a:xfrm>
        </p:spPr>
        <p:txBody>
          <a:bodyPr/>
          <a:lstStyle/>
          <a:p>
            <a:r>
              <a:rPr lang="zh-CN" altLang="en-US" sz="3600" dirty="0"/>
              <a:t>练习：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55687" y="1076325"/>
            <a:ext cx="7735387" cy="459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假设坐标系采用下图中的三维坐标系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x,y,z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，原点为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(0,0,0)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定义点类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CPoint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   包含数据成员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坐标，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坐标，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坐标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。方法有：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返回各个数据成员的函数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等。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定义立方体类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CCube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(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假设立方体的边与坐标轴平行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包含数据成员：</a:t>
            </a:r>
            <a:r>
              <a:rPr lang="en-US" altLang="zh-CN" sz="2400" dirty="0" err="1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Cpoint</a:t>
            </a:r>
            <a:r>
              <a:rPr lang="en-US" altLang="zh-CN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*point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。方法有：带参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构造函数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动态生成点对象数组，数组大小为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。并根据参数设置立方体的坐标点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，坐标点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，如下图所示；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析构函数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 collide(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Ccube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 r)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：判断与立方体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是否发生碰撞。碰撞返回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，否则返回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2B9E055-A6DA-4FBC-B2C4-E806559D13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0719" y="5158009"/>
            <a:ext cx="2282007" cy="16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69145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E1FFF7"/>
        </a:solidFill>
        <a:ln w="38100">
          <a:solidFill>
            <a:srgbClr val="008000"/>
          </a:solidFill>
          <a:miter lim="800000"/>
          <a:headEnd/>
          <a:tailEnd/>
        </a:ln>
      </a:spPr>
      <a:bodyPr wrap="square">
        <a:spAutoFit/>
      </a:bodyPr>
      <a:lstStyle>
        <a:defPPr eaLnBrk="1" hangingPunct="1">
          <a:buNone/>
          <a:defRPr sz="2000"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56223</TotalTime>
  <Words>29546</Words>
  <Application>Microsoft Office PowerPoint</Application>
  <PresentationFormat>全屏显示(4:3)</PresentationFormat>
  <Paragraphs>6501</Paragraphs>
  <Slides>161</Slides>
  <Notes>156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161</vt:i4>
      </vt:variant>
    </vt:vector>
  </HeadingPairs>
  <TitlesOfParts>
    <vt:vector size="163" baseType="lpstr">
      <vt:lpstr>2008最新商务办公系列精品PPT模板</vt:lpstr>
      <vt:lpstr>Picture</vt:lpstr>
      <vt:lpstr>类和对象</vt:lpstr>
      <vt:lpstr>前言：面向过程 vs 面向对象</vt:lpstr>
      <vt:lpstr>幻灯片 3</vt:lpstr>
      <vt:lpstr>幻灯片 4</vt:lpstr>
      <vt:lpstr>幻灯片 5</vt:lpstr>
      <vt:lpstr>幻灯片 6</vt:lpstr>
      <vt:lpstr>幻灯片 7</vt:lpstr>
      <vt:lpstr>幻灯片 8</vt:lpstr>
      <vt:lpstr>一、类和对象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课堂练习：</vt:lpstr>
      <vt:lpstr>幻灯片 29</vt:lpstr>
      <vt:lpstr>幻灯片 30</vt:lpstr>
      <vt:lpstr>幻灯片 31</vt:lpstr>
      <vt:lpstr>幻灯片 32</vt:lpstr>
      <vt:lpstr>幻灯片 33</vt:lpstr>
      <vt:lpstr>幻灯片 34</vt:lpstr>
      <vt:lpstr>课堂练习：</vt:lpstr>
      <vt:lpstr>练习：</vt:lpstr>
      <vt:lpstr>练习：</vt:lpstr>
      <vt:lpstr>二、构造函数和析构函数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课堂练习：下面程序的输出是什么？</vt:lpstr>
      <vt:lpstr>练习：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课堂练习：</vt:lpstr>
      <vt:lpstr>幻灯片 63</vt:lpstr>
      <vt:lpstr>幻灯片 64</vt:lpstr>
      <vt:lpstr>幻灯片 65</vt:lpstr>
      <vt:lpstr>幻灯片 66</vt:lpstr>
      <vt:lpstr>课堂练习：下面程序的输出是什么？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课堂练习：下面程序输出结果是什么？</vt:lpstr>
      <vt:lpstr>练习：</vt:lpstr>
      <vt:lpstr>幻灯片 77</vt:lpstr>
      <vt:lpstr>幻灯片 78</vt:lpstr>
      <vt:lpstr>三、复合类</vt:lpstr>
      <vt:lpstr>复合类的对象的初始化 </vt:lpstr>
      <vt:lpstr>幻灯片 81</vt:lpstr>
      <vt:lpstr>幻灯片 82</vt:lpstr>
      <vt:lpstr>课堂练习：下面程序的输出是什么？</vt:lpstr>
      <vt:lpstr>课堂练习：下面程序的输出是什么？</vt:lpstr>
      <vt:lpstr>幻灯片 85</vt:lpstr>
      <vt:lpstr>幻灯片 86</vt:lpstr>
      <vt:lpstr>幻灯片 87</vt:lpstr>
      <vt:lpstr>幻灯片 88</vt:lpstr>
      <vt:lpstr>构造函数和析构函数小结</vt:lpstr>
      <vt:lpstr>构造函数（定义）</vt:lpstr>
      <vt:lpstr>构造函数（调用方式）</vt:lpstr>
      <vt:lpstr>拷贝构造函数（复制构造函数）</vt:lpstr>
      <vt:lpstr>析构函数（定义）</vt:lpstr>
      <vt:lpstr>析造函数（调用时机）</vt:lpstr>
      <vt:lpstr>各种构造函数调用时机</vt:lpstr>
      <vt:lpstr>各种析构函数调用时机</vt:lpstr>
      <vt:lpstr>课堂练习：下面程序的输出是什么？</vt:lpstr>
      <vt:lpstr>课堂练习：下面程序有没有错误？</vt:lpstr>
      <vt:lpstr>练习：</vt:lpstr>
      <vt:lpstr>练习：</vt:lpstr>
      <vt:lpstr>幻灯片 101</vt:lpstr>
      <vt:lpstr>幻灯片 102</vt:lpstr>
      <vt:lpstr>四、静态成员</vt:lpstr>
      <vt:lpstr>幻灯片 104</vt:lpstr>
      <vt:lpstr>幻灯片 105</vt:lpstr>
      <vt:lpstr>静态成员的基本概念</vt:lpstr>
      <vt:lpstr>幻灯片 107</vt:lpstr>
      <vt:lpstr>静态数据成员的初始化</vt:lpstr>
      <vt:lpstr>幻灯片 109</vt:lpstr>
      <vt:lpstr>函数中的静态变量和类中的静态变量</vt:lpstr>
      <vt:lpstr>静态数据成员常用的场合</vt:lpstr>
      <vt:lpstr>课堂练习：以下程序输出结果是什么？</vt:lpstr>
      <vt:lpstr>课堂练习：以下程序输出结果是什么？</vt:lpstr>
      <vt:lpstr>幻灯片 114</vt:lpstr>
      <vt:lpstr>调用静态成员函数</vt:lpstr>
      <vt:lpstr>幻灯片 116</vt:lpstr>
      <vt:lpstr>幻灯片 117</vt:lpstr>
      <vt:lpstr>静态成员的使用</vt:lpstr>
      <vt:lpstr>静态成员函数的使用例子：计算学生的平均分</vt:lpstr>
      <vt:lpstr>幻灯片 120</vt:lpstr>
      <vt:lpstr>课堂练习：以下程序输出结果是什么？</vt:lpstr>
      <vt:lpstr>练习：</vt:lpstr>
      <vt:lpstr>五、友元</vt:lpstr>
      <vt:lpstr>幻灯片 124</vt:lpstr>
      <vt:lpstr>1、将普通函数声明为友元函数</vt:lpstr>
      <vt:lpstr>2、将另一个类的成员函数声明为友元</vt:lpstr>
      <vt:lpstr>幻灯片 127</vt:lpstr>
      <vt:lpstr>例子：</vt:lpstr>
      <vt:lpstr>关于友元的说明 </vt:lpstr>
      <vt:lpstr>关于友元利弊的分析</vt:lpstr>
      <vt:lpstr>例子1：友元函数</vt:lpstr>
      <vt:lpstr>例子2：友元类</vt:lpstr>
      <vt:lpstr>课堂练习：下面程序的输出是什么？</vt:lpstr>
      <vt:lpstr>友元的实例讲解</vt:lpstr>
      <vt:lpstr>幻灯片 135</vt:lpstr>
      <vt:lpstr>幻灯片 136</vt:lpstr>
      <vt:lpstr>幻灯片 137</vt:lpstr>
      <vt:lpstr>六、this指针</vt:lpstr>
      <vt:lpstr>成员函数的存储方式</vt:lpstr>
      <vt:lpstr>显式使用this指针</vt:lpstr>
      <vt:lpstr>this指针的使用</vt:lpstr>
      <vt:lpstr>七、常对象、常成员函数与常数据成员</vt:lpstr>
      <vt:lpstr>幻灯片 143</vt:lpstr>
      <vt:lpstr>幻灯片 144</vt:lpstr>
      <vt:lpstr>const成员示例</vt:lpstr>
      <vt:lpstr>使用场合</vt:lpstr>
      <vt:lpstr>八、类的作用域</vt:lpstr>
      <vt:lpstr>幻灯片 148</vt:lpstr>
      <vt:lpstr>九、对象的生存期</vt:lpstr>
      <vt:lpstr>不同存储类型的对象生存期</vt:lpstr>
      <vt:lpstr>幻灯片 151</vt:lpstr>
      <vt:lpstr>十、类复习</vt:lpstr>
      <vt:lpstr>练习1：简单类和构造函数</vt:lpstr>
      <vt:lpstr>练习2：拷贝构造函数</vt:lpstr>
      <vt:lpstr>练习3：析构函数</vt:lpstr>
      <vt:lpstr>练习4：对象数组</vt:lpstr>
      <vt:lpstr>练习5：复合类</vt:lpstr>
      <vt:lpstr>练习6：静态成员</vt:lpstr>
      <vt:lpstr>练习7：友元类和友元函数</vt:lpstr>
      <vt:lpstr>练习8：链表</vt:lpstr>
      <vt:lpstr>幻灯片 161</vt:lpstr>
    </vt:vector>
  </TitlesOfParts>
  <Company>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win7</cp:lastModifiedBy>
  <cp:revision>2817</cp:revision>
  <dcterms:created xsi:type="dcterms:W3CDTF">2008-07-07T07:12:37Z</dcterms:created>
  <dcterms:modified xsi:type="dcterms:W3CDTF">2021-05-21T05:15:00Z</dcterms:modified>
</cp:coreProperties>
</file>