
<file path=[Content_Types].xml><?xml version="1.0" encoding="utf-8"?>
<Types xmlns="http://schemas.openxmlformats.org/package/2006/content-types">
  <Default Extension="jpeg" ContentType="image/jpeg"/>
  <Default Extension="wav" ContentType="audio/x-wav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8"/>
  </p:handoutMasterIdLst>
  <p:sldIdLst>
    <p:sldId id="434" r:id="rId3"/>
    <p:sldId id="947" r:id="rId5"/>
    <p:sldId id="889" r:id="rId6"/>
    <p:sldId id="948" r:id="rId7"/>
    <p:sldId id="949" r:id="rId8"/>
    <p:sldId id="930" r:id="rId9"/>
    <p:sldId id="928" r:id="rId10"/>
    <p:sldId id="929" r:id="rId11"/>
    <p:sldId id="931" r:id="rId12"/>
    <p:sldId id="951" r:id="rId13"/>
    <p:sldId id="950" r:id="rId14"/>
    <p:sldId id="952" r:id="rId15"/>
    <p:sldId id="953" r:id="rId16"/>
    <p:sldId id="954" r:id="rId17"/>
    <p:sldId id="955" r:id="rId18"/>
    <p:sldId id="957" r:id="rId19"/>
    <p:sldId id="956" r:id="rId20"/>
    <p:sldId id="958" r:id="rId21"/>
    <p:sldId id="959" r:id="rId22"/>
    <p:sldId id="960" r:id="rId23"/>
    <p:sldId id="961" r:id="rId24"/>
    <p:sldId id="962" r:id="rId25"/>
    <p:sldId id="963" r:id="rId26"/>
    <p:sldId id="964" r:id="rId27"/>
    <p:sldId id="966" r:id="rId28"/>
    <p:sldId id="894" r:id="rId29"/>
    <p:sldId id="981" r:id="rId30"/>
    <p:sldId id="967" r:id="rId31"/>
    <p:sldId id="976" r:id="rId32"/>
    <p:sldId id="979" r:id="rId33"/>
    <p:sldId id="977" r:id="rId34"/>
    <p:sldId id="978" r:id="rId35"/>
    <p:sldId id="980" r:id="rId36"/>
    <p:sldId id="945" r:id="rId37"/>
  </p:sldIdLst>
  <p:sldSz cx="9144000" cy="6858000" type="screen4x3"/>
  <p:notesSz cx="972312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g fang" initials="yf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E39"/>
    <a:srgbClr val="F8F8F8"/>
    <a:srgbClr val="FFFFFF"/>
    <a:srgbClr val="C0C0C0"/>
    <a:srgbClr val="2FBFFF"/>
    <a:srgbClr val="1C1C1C"/>
    <a:srgbClr val="969696"/>
    <a:srgbClr val="E36803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313" autoAdjust="0"/>
    <p:restoredTop sz="44183" autoAdjust="0"/>
  </p:normalViewPr>
  <p:slideViewPr>
    <p:cSldViewPr snapToGrid="0">
      <p:cViewPr varScale="1">
        <p:scale>
          <a:sx n="48" d="100"/>
          <a:sy n="48" d="100"/>
        </p:scale>
        <p:origin x="-431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5096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-5396"/>
    </p:cViewPr>
  </p:sorterViewPr>
  <p:notesViewPr>
    <p:cSldViewPr snapToGrid="0">
      <p:cViewPr varScale="1">
        <p:scale>
          <a:sx n="68" d="100"/>
          <a:sy n="68" d="100"/>
        </p:scale>
        <p:origin x="172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2" Type="http://schemas.openxmlformats.org/officeDocument/2006/relationships/commentAuthors" Target="commentAuthors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38" Type="http://schemas.openxmlformats.org/officeDocument/2006/relationships/handoutMaster" Target="handoutMasters/handoutMaster1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1481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07038" y="0"/>
            <a:ext cx="421481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421481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07038" y="6513513"/>
            <a:ext cx="421481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EF2C57C-DB31-44E9-81E4-607D253F6634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1481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07038" y="0"/>
            <a:ext cx="421481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48013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1550" y="3257550"/>
            <a:ext cx="7780338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  <a:endParaRPr lang="en-US" altLang="zh-CN" noProof="0"/>
          </a:p>
          <a:p>
            <a:pPr lvl="1"/>
            <a:r>
              <a:rPr lang="en-US" altLang="zh-CN" noProof="0"/>
              <a:t>Second level</a:t>
            </a:r>
            <a:endParaRPr lang="en-US" altLang="zh-CN" noProof="0"/>
          </a:p>
          <a:p>
            <a:pPr lvl="2"/>
            <a:r>
              <a:rPr lang="en-US" altLang="zh-CN" noProof="0"/>
              <a:t>Third level</a:t>
            </a:r>
            <a:endParaRPr lang="en-US" altLang="zh-CN" noProof="0"/>
          </a:p>
          <a:p>
            <a:pPr lvl="3"/>
            <a:r>
              <a:rPr lang="en-US" altLang="zh-CN" noProof="0"/>
              <a:t>Fourth level</a:t>
            </a:r>
            <a:endParaRPr lang="en-US" altLang="zh-CN" noProof="0"/>
          </a:p>
          <a:p>
            <a:pPr lvl="4"/>
            <a:r>
              <a:rPr lang="en-US" altLang="zh-CN" noProof="0"/>
              <a:t>Fifth level</a:t>
            </a:r>
            <a:endParaRPr lang="en-US" altLang="zh-CN" noProof="0"/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421481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07038" y="6513513"/>
            <a:ext cx="421481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71E443A-DDB4-424F-AD02-EE58CDCED874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5B5C99-FCE5-4531-8D79-5B18744E56D4}" type="slidenum">
              <a:rPr lang="zh-CN" altLang="en-US" b="0" smtClean="0"/>
            </a:fld>
            <a:endParaRPr lang="en-US" altLang="zh-CN" b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5B5C99-FCE5-4531-8D79-5B18744E56D4}" type="slidenum">
              <a:rPr lang="zh-CN" altLang="en-US" b="0" smtClean="0"/>
            </a:fld>
            <a:endParaRPr lang="en-US" altLang="zh-CN" b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5B5C99-FCE5-4531-8D79-5B18744E56D4}" type="slidenum">
              <a:rPr lang="zh-CN" altLang="en-US" b="0" smtClean="0"/>
            </a:fld>
            <a:endParaRPr lang="en-US" altLang="zh-CN" b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#include&lt;bits/</a:t>
            </a:r>
            <a:r>
              <a:rPr lang="en-US" altLang="zh-CN" dirty="0" err="1">
                <a:ea typeface="宋体" panose="02010600030101010101" pitchFamily="2" charset="-122"/>
              </a:rPr>
              <a:t>stdc</a:t>
            </a:r>
            <a:r>
              <a:rPr lang="en-US" altLang="zh-CN" dirty="0">
                <a:ea typeface="宋体" panose="02010600030101010101" pitchFamily="2" charset="-122"/>
              </a:rPr>
              <a:t>++.h&gt;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using namespace std;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struct </a:t>
            </a:r>
            <a:r>
              <a:rPr lang="en-US" altLang="zh-CN" dirty="0" err="1">
                <a:ea typeface="宋体" panose="02010600030101010101" pitchFamily="2" charset="-122"/>
              </a:rPr>
              <a:t>studentT</a:t>
            </a:r>
            <a:r>
              <a:rPr lang="en-US" altLang="zh-CN" dirty="0">
                <a:ea typeface="宋体" panose="02010600030101010101" pitchFamily="2" charset="-122"/>
              </a:rPr>
              <a:t> {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     char  no[10];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     char  name[10];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     int </a:t>
            </a:r>
            <a:r>
              <a:rPr lang="en-US" altLang="zh-CN" dirty="0" err="1">
                <a:ea typeface="宋体" panose="02010600030101010101" pitchFamily="2" charset="-122"/>
              </a:rPr>
              <a:t>chinese</a:t>
            </a:r>
            <a:r>
              <a:rPr lang="en-US" altLang="zh-CN" dirty="0">
                <a:ea typeface="宋体" panose="02010600030101010101" pitchFamily="2" charset="-122"/>
              </a:rPr>
              <a:t>;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     int math;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     int </a:t>
            </a:r>
            <a:r>
              <a:rPr lang="en-US" altLang="zh-CN" dirty="0" err="1">
                <a:ea typeface="宋体" panose="02010600030101010101" pitchFamily="2" charset="-122"/>
              </a:rPr>
              <a:t>english</a:t>
            </a:r>
            <a:r>
              <a:rPr lang="en-US" altLang="zh-CN" dirty="0">
                <a:ea typeface="宋体" panose="02010600030101010101" pitchFamily="2" charset="-122"/>
              </a:rPr>
              <a:t>;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};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int main()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{  </a:t>
            </a:r>
            <a:r>
              <a:rPr lang="en-US" altLang="zh-CN" dirty="0" err="1">
                <a:ea typeface="宋体" panose="02010600030101010101" pitchFamily="2" charset="-122"/>
              </a:rPr>
              <a:t>studentT</a:t>
            </a:r>
            <a:r>
              <a:rPr lang="en-US" altLang="zh-CN" dirty="0">
                <a:ea typeface="宋体" panose="02010600030101010101" pitchFamily="2" charset="-122"/>
              </a:rPr>
              <a:t> s={"001","aaa",90,89,93},s1=s;;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   </a:t>
            </a:r>
            <a:r>
              <a:rPr lang="en-US" altLang="zh-CN" dirty="0" err="1">
                <a:ea typeface="宋体" panose="02010600030101010101" pitchFamily="2" charset="-122"/>
              </a:rPr>
              <a:t>strcpy</a:t>
            </a:r>
            <a:r>
              <a:rPr lang="en-US" altLang="zh-CN" dirty="0">
                <a:ea typeface="宋体" panose="02010600030101010101" pitchFamily="2" charset="-122"/>
              </a:rPr>
              <a:t>(s1.name,"bbb");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   </a:t>
            </a:r>
            <a:r>
              <a:rPr lang="en-US" altLang="zh-CN" dirty="0" err="1">
                <a:ea typeface="宋体" panose="02010600030101010101" pitchFamily="2" charset="-122"/>
              </a:rPr>
              <a:t>cout</a:t>
            </a:r>
            <a:r>
              <a:rPr lang="en-US" altLang="zh-CN" dirty="0">
                <a:ea typeface="宋体" panose="02010600030101010101" pitchFamily="2" charset="-122"/>
              </a:rPr>
              <a:t>&lt;&lt;s.name&lt;&lt;</a:t>
            </a:r>
            <a:r>
              <a:rPr lang="en-US" altLang="zh-CN" dirty="0" err="1">
                <a:ea typeface="宋体" panose="02010600030101010101" pitchFamily="2" charset="-122"/>
              </a:rPr>
              <a:t>endl</a:t>
            </a:r>
            <a:r>
              <a:rPr lang="en-US" altLang="zh-CN" dirty="0">
                <a:ea typeface="宋体" panose="02010600030101010101" pitchFamily="2" charset="-122"/>
              </a:rPr>
              <a:t>;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   </a:t>
            </a:r>
            <a:r>
              <a:rPr lang="en-US" altLang="zh-CN" dirty="0" err="1">
                <a:ea typeface="宋体" panose="02010600030101010101" pitchFamily="2" charset="-122"/>
              </a:rPr>
              <a:t>cout</a:t>
            </a:r>
            <a:r>
              <a:rPr lang="en-US" altLang="zh-CN" dirty="0">
                <a:ea typeface="宋体" panose="02010600030101010101" pitchFamily="2" charset="-122"/>
              </a:rPr>
              <a:t>&lt;&lt;s1.name&lt;&lt;</a:t>
            </a:r>
            <a:r>
              <a:rPr lang="en-US" altLang="zh-CN" dirty="0" err="1">
                <a:ea typeface="宋体" panose="02010600030101010101" pitchFamily="2" charset="-122"/>
              </a:rPr>
              <a:t>endl</a:t>
            </a:r>
            <a:r>
              <a:rPr lang="en-US" altLang="zh-CN" dirty="0">
                <a:ea typeface="宋体" panose="02010600030101010101" pitchFamily="2" charset="-122"/>
              </a:rPr>
              <a:t>;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   </a:t>
            </a:r>
            <a:r>
              <a:rPr lang="en-US" altLang="zh-CN" dirty="0" err="1">
                <a:ea typeface="宋体" panose="02010600030101010101" pitchFamily="2" charset="-122"/>
              </a:rPr>
              <a:t>cout</a:t>
            </a:r>
            <a:r>
              <a:rPr lang="en-US" altLang="zh-CN" dirty="0">
                <a:ea typeface="宋体" panose="02010600030101010101" pitchFamily="2" charset="-122"/>
              </a:rPr>
              <a:t>&lt;&lt;&amp;s.name&lt;&lt;</a:t>
            </a:r>
            <a:r>
              <a:rPr lang="en-US" altLang="zh-CN" dirty="0" err="1">
                <a:ea typeface="宋体" panose="02010600030101010101" pitchFamily="2" charset="-122"/>
              </a:rPr>
              <a:t>endl</a:t>
            </a:r>
            <a:r>
              <a:rPr lang="en-US" altLang="zh-CN" dirty="0">
                <a:ea typeface="宋体" panose="02010600030101010101" pitchFamily="2" charset="-122"/>
              </a:rPr>
              <a:t>;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   </a:t>
            </a:r>
            <a:r>
              <a:rPr lang="en-US" altLang="zh-CN" dirty="0" err="1">
                <a:ea typeface="宋体" panose="02010600030101010101" pitchFamily="2" charset="-122"/>
              </a:rPr>
              <a:t>cout</a:t>
            </a:r>
            <a:r>
              <a:rPr lang="en-US" altLang="zh-CN" dirty="0">
                <a:ea typeface="宋体" panose="02010600030101010101" pitchFamily="2" charset="-122"/>
              </a:rPr>
              <a:t>&lt;&lt;&amp;s1.name&lt;&lt;</a:t>
            </a:r>
            <a:r>
              <a:rPr lang="en-US" altLang="zh-CN" dirty="0" err="1">
                <a:ea typeface="宋体" panose="02010600030101010101" pitchFamily="2" charset="-122"/>
              </a:rPr>
              <a:t>endl</a:t>
            </a:r>
            <a:r>
              <a:rPr lang="en-US" altLang="zh-CN" dirty="0">
                <a:ea typeface="宋体" panose="02010600030101010101" pitchFamily="2" charset="-122"/>
              </a:rPr>
              <a:t>;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   return 0;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}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5B5C99-FCE5-4531-8D79-5B18744E56D4}" type="slidenum">
              <a:rPr lang="zh-CN" altLang="en-US" b="0" smtClean="0"/>
            </a:fld>
            <a:endParaRPr lang="en-US" altLang="zh-CN" b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结构体变量和普通变量是一样的，都在内存中占据一定的内存区域，</a:t>
            </a:r>
            <a:r>
              <a:rPr lang="zh-CN" altLang="en-US" dirty="0" smtClean="0"/>
              <a:t>若将存储</a:t>
            </a:r>
            <a:r>
              <a:rPr lang="zh-CN" altLang="en-US" dirty="0"/>
              <a:t>区的首地址赋给一个指针变量</a:t>
            </a:r>
            <a:r>
              <a:rPr lang="en-US" altLang="zh-CN" dirty="0"/>
              <a:t>p</a:t>
            </a:r>
            <a:r>
              <a:rPr lang="zh-CN" altLang="en-US" dirty="0"/>
              <a:t>，则指针</a:t>
            </a:r>
            <a:r>
              <a:rPr lang="en-US" altLang="zh-CN" dirty="0"/>
              <a:t>p</a:t>
            </a:r>
            <a:r>
              <a:rPr lang="zh-CN" altLang="en-US" dirty="0"/>
              <a:t>指向此结构体变量，简称为结构体指针。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定义结构体指针的方法与定义普通指针变量的方法一样，只是类型为某个具体的结构体类型。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(*</a:t>
            </a:r>
            <a:r>
              <a:rPr lang="en-US" altLang="zh-CN" dirty="0" err="1"/>
              <a:t>sp</a:t>
            </a:r>
            <a:r>
              <a:rPr lang="en-US" altLang="zh-CN" dirty="0"/>
              <a:t>).name</a:t>
            </a:r>
            <a:r>
              <a:rPr lang="zh-CN" altLang="en-US" dirty="0"/>
              <a:t>：括号是不可以省略的，因为在</a:t>
            </a:r>
            <a:r>
              <a:rPr lang="en-US" altLang="zh-CN" dirty="0"/>
              <a:t>C++</a:t>
            </a:r>
            <a:r>
              <a:rPr lang="zh-CN" altLang="en-US" dirty="0"/>
              <a:t>中，</a:t>
            </a:r>
            <a:r>
              <a:rPr lang="en-US" altLang="zh-CN" dirty="0"/>
              <a:t>.</a:t>
            </a:r>
            <a:r>
              <a:rPr lang="zh-CN" altLang="en-US" dirty="0"/>
              <a:t>运算符的优先级比</a:t>
            </a:r>
            <a:r>
              <a:rPr lang="en-US" altLang="zh-CN" dirty="0"/>
              <a:t>*</a:t>
            </a:r>
            <a:r>
              <a:rPr lang="zh-CN" altLang="en-US" dirty="0"/>
              <a:t>高，因此若写成</a:t>
            </a:r>
            <a:r>
              <a:rPr lang="en-US" altLang="zh-CN" sz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*</a:t>
            </a:r>
            <a:r>
              <a:rPr lang="en-US" altLang="zh-CN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sp</a:t>
            </a:r>
            <a:r>
              <a:rPr lang="en-US" altLang="zh-CN" sz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.</a:t>
            </a:r>
            <a:r>
              <a:rPr lang="en-US" altLang="zh-CN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name</a:t>
            </a:r>
            <a:r>
              <a:rPr lang="zh-CN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，则系统会理解成</a:t>
            </a:r>
            <a:r>
              <a:rPr lang="en-US" altLang="zh-CN" sz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*</a:t>
            </a:r>
            <a:r>
              <a:rPr lang="zh-CN" altLang="en-US" sz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（</a:t>
            </a:r>
            <a:r>
              <a:rPr lang="en-US" altLang="zh-CN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sp</a:t>
            </a:r>
            <a:r>
              <a:rPr lang="en-US" altLang="zh-CN" sz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.</a:t>
            </a:r>
            <a:r>
              <a:rPr lang="en-US" altLang="zh-CN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name</a:t>
            </a:r>
            <a:r>
              <a:rPr lang="zh-CN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），</a:t>
            </a:r>
            <a:r>
              <a:rPr lang="en-US" altLang="zh-CN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sp</a:t>
            </a:r>
            <a:r>
              <a:rPr lang="zh-CN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是一个指针，指针没有</a:t>
            </a:r>
            <a:r>
              <a:rPr lang="en-US" altLang="zh-CN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.</a:t>
            </a:r>
            <a:r>
              <a:rPr lang="zh-CN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的这种用法。只有结构和类才有</a:t>
            </a:r>
            <a:r>
              <a:rPr lang="en-US" altLang="zh-CN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.</a:t>
            </a:r>
            <a:r>
              <a:rPr lang="zh-CN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的用法。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5B5C99-FCE5-4531-8D79-5B18744E56D4}" type="slidenum">
              <a:rPr lang="zh-CN" altLang="en-US" b="0" smtClean="0"/>
            </a:fld>
            <a:endParaRPr lang="en-US" altLang="zh-CN" b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结构体是一种数据类型，因此也可以定义结构体的数组，即这个数组的每个元素都是一个结构体</a:t>
            </a:r>
            <a:r>
              <a:rPr lang="zh-CN" altLang="en-US" dirty="0" smtClean="0"/>
              <a:t>变量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结构体数组元素的访问和普通数据类型数组元素的访问一样，使用数组名加下标来访问。然后再用</a:t>
            </a:r>
            <a:r>
              <a:rPr lang="en-US" altLang="zh-CN" dirty="0"/>
              <a:t>.</a:t>
            </a:r>
            <a:r>
              <a:rPr lang="zh-CN" altLang="en-US" dirty="0"/>
              <a:t>来访问每个元素的每个成员。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dirty="0" smtClean="0"/>
              <a:t>#</a:t>
            </a:r>
            <a:r>
              <a:rPr lang="en-US" altLang="zh-CN" dirty="0"/>
              <a:t>include&lt;iostream&gt;</a:t>
            </a:r>
            <a:endParaRPr lang="en-US" altLang="zh-CN" dirty="0"/>
          </a:p>
          <a:p>
            <a:r>
              <a:rPr lang="en-US" altLang="zh-CN" dirty="0"/>
              <a:t>using namespace std;</a:t>
            </a:r>
            <a:endParaRPr lang="en-US" altLang="zh-CN" dirty="0"/>
          </a:p>
          <a:p>
            <a:r>
              <a:rPr lang="en-US" altLang="zh-CN" dirty="0"/>
              <a:t>struct Person</a:t>
            </a:r>
            <a:endParaRPr lang="en-US" altLang="zh-CN" dirty="0"/>
          </a:p>
          <a:p>
            <a:r>
              <a:rPr lang="en-US" altLang="zh-CN" dirty="0"/>
              <a:t>{ char name[20];</a:t>
            </a:r>
            <a:endParaRPr lang="en-US" altLang="zh-CN" dirty="0"/>
          </a:p>
          <a:p>
            <a:r>
              <a:rPr lang="en-US" altLang="zh-CN" dirty="0"/>
              <a:t>  unsigned long id;</a:t>
            </a:r>
            <a:endParaRPr lang="en-US" altLang="zh-CN" dirty="0"/>
          </a:p>
          <a:p>
            <a:r>
              <a:rPr lang="en-US" altLang="zh-CN" dirty="0"/>
              <a:t>  float salary;</a:t>
            </a:r>
            <a:endParaRPr lang="en-US" altLang="zh-CN" dirty="0"/>
          </a:p>
          <a:p>
            <a:r>
              <a:rPr lang="en-US" altLang="zh-CN" dirty="0"/>
              <a:t>};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void Print(Person </a:t>
            </a:r>
            <a:r>
              <a:rPr lang="en-US" altLang="zh-CN" dirty="0" err="1"/>
              <a:t>pr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{  </a:t>
            </a:r>
            <a:r>
              <a:rPr lang="en-US" altLang="zh-CN" dirty="0" err="1"/>
              <a:t>cout</a:t>
            </a:r>
            <a:r>
              <a:rPr lang="en-US" altLang="zh-CN" dirty="0"/>
              <a:t>&lt;&lt;pr.name &lt;&lt;"    "</a:t>
            </a:r>
            <a:endParaRPr lang="en-US" altLang="zh-CN" dirty="0"/>
          </a:p>
          <a:p>
            <a:r>
              <a:rPr lang="en-US" altLang="zh-CN" dirty="0"/>
              <a:t>       &lt;&lt;pr.id &lt;&lt;"    "</a:t>
            </a:r>
            <a:endParaRPr lang="en-US" altLang="zh-CN" dirty="0"/>
          </a:p>
          <a:p>
            <a:r>
              <a:rPr lang="en-US" altLang="zh-CN" dirty="0"/>
              <a:t>       &lt;&lt;</a:t>
            </a:r>
            <a:r>
              <a:rPr lang="en-US" altLang="zh-CN" dirty="0" err="1"/>
              <a:t>pr.salary</a:t>
            </a:r>
            <a:r>
              <a:rPr lang="en-US" altLang="zh-CN" dirty="0"/>
              <a:t> 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r>
              <a:rPr lang="en-US" altLang="zh-CN" dirty="0"/>
              <a:t>int main()</a:t>
            </a:r>
            <a:endParaRPr lang="en-US" altLang="zh-CN" dirty="0"/>
          </a:p>
          <a:p>
            <a:r>
              <a:rPr lang="en-US" altLang="zh-CN" dirty="0"/>
              <a:t>{  Person </a:t>
            </a:r>
            <a:r>
              <a:rPr lang="en-US" altLang="zh-CN" dirty="0" err="1"/>
              <a:t>allone</a:t>
            </a:r>
            <a:r>
              <a:rPr lang="en-US" altLang="zh-CN" dirty="0"/>
              <a:t>[4]={</a:t>
            </a:r>
            <a:endParaRPr lang="en-US" altLang="zh-CN" dirty="0"/>
          </a:p>
          <a:p>
            <a:r>
              <a:rPr lang="en-US" altLang="zh-CN" dirty="0"/>
              <a:t>   {"</a:t>
            </a:r>
            <a:r>
              <a:rPr lang="en-US" altLang="zh-CN" dirty="0" err="1"/>
              <a:t>jone</a:t>
            </a:r>
            <a:r>
              <a:rPr lang="en-US" altLang="zh-CN" dirty="0"/>
              <a:t>", 12345, 339.0},</a:t>
            </a:r>
            <a:endParaRPr lang="en-US" altLang="zh-CN" dirty="0"/>
          </a:p>
          <a:p>
            <a:r>
              <a:rPr lang="en-US" altLang="zh-CN" dirty="0"/>
              <a:t>   {"</a:t>
            </a:r>
            <a:r>
              <a:rPr lang="en-US" altLang="zh-CN" dirty="0" err="1"/>
              <a:t>david</a:t>
            </a:r>
            <a:r>
              <a:rPr lang="en-US" altLang="zh-CN" dirty="0"/>
              <a:t>", 13916, 449.0},</a:t>
            </a:r>
            <a:endParaRPr lang="en-US" altLang="zh-CN" dirty="0"/>
          </a:p>
          <a:p>
            <a:r>
              <a:rPr lang="en-US" altLang="zh-CN" dirty="0"/>
              <a:t>   {"</a:t>
            </a:r>
            <a:r>
              <a:rPr lang="en-US" altLang="zh-CN" dirty="0" err="1"/>
              <a:t>marit</a:t>
            </a:r>
            <a:r>
              <a:rPr lang="en-US" altLang="zh-CN" dirty="0"/>
              <a:t>", 27519, 311.0},</a:t>
            </a:r>
            <a:endParaRPr lang="en-US" altLang="zh-CN" dirty="0"/>
          </a:p>
          <a:p>
            <a:r>
              <a:rPr lang="en-US" altLang="zh-CN" dirty="0"/>
              <a:t>   {"yoke",  12335, 511.0}};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for(int </a:t>
            </a:r>
            <a:r>
              <a:rPr lang="en-US" altLang="zh-CN" dirty="0" err="1"/>
              <a:t>i</a:t>
            </a:r>
            <a:r>
              <a:rPr lang="en-US" altLang="zh-CN" dirty="0"/>
              <a:t>=0; </a:t>
            </a:r>
            <a:r>
              <a:rPr lang="en-US" altLang="zh-CN" dirty="0" err="1"/>
              <a:t>i</a:t>
            </a:r>
            <a:r>
              <a:rPr lang="en-US" altLang="zh-CN" dirty="0"/>
              <a:t>&lt;4;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  <a:endParaRPr lang="en-US" altLang="zh-CN" dirty="0"/>
          </a:p>
          <a:p>
            <a:r>
              <a:rPr lang="en-US" altLang="zh-CN" dirty="0"/>
              <a:t>          Print(</a:t>
            </a:r>
            <a:r>
              <a:rPr lang="en-US" altLang="zh-CN" dirty="0" err="1"/>
              <a:t>allone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]);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/////////////////////////////////</a:t>
            </a:r>
            <a:endParaRPr lang="en-US" altLang="zh-CN" dirty="0"/>
          </a:p>
          <a:p>
            <a:r>
              <a:rPr lang="en-US" altLang="zh-CN" dirty="0"/>
              <a:t>#include&lt;iostream&gt;</a:t>
            </a:r>
            <a:endParaRPr lang="en-US" altLang="zh-CN" dirty="0"/>
          </a:p>
          <a:p>
            <a:r>
              <a:rPr lang="en-US" altLang="zh-CN" dirty="0"/>
              <a:t>using namespace std;</a:t>
            </a:r>
            <a:endParaRPr lang="en-US" altLang="zh-CN" dirty="0"/>
          </a:p>
          <a:p>
            <a:r>
              <a:rPr lang="en-US" altLang="zh-CN" dirty="0" err="1"/>
              <a:t>struct</a:t>
            </a:r>
            <a:r>
              <a:rPr lang="en-US" altLang="zh-CN" dirty="0"/>
              <a:t> Person</a:t>
            </a:r>
            <a:endParaRPr lang="en-US" altLang="zh-CN" dirty="0"/>
          </a:p>
          <a:p>
            <a:r>
              <a:rPr lang="en-US" altLang="zh-CN" dirty="0"/>
              <a:t>{ char name[20];</a:t>
            </a:r>
            <a:endParaRPr lang="en-US" altLang="zh-CN" dirty="0"/>
          </a:p>
          <a:p>
            <a:r>
              <a:rPr lang="en-US" altLang="zh-CN" dirty="0"/>
              <a:t>  unsigned long id;</a:t>
            </a:r>
            <a:endParaRPr lang="en-US" altLang="zh-CN" dirty="0"/>
          </a:p>
          <a:p>
            <a:r>
              <a:rPr lang="en-US" altLang="zh-CN" dirty="0"/>
              <a:t>  float salary;</a:t>
            </a:r>
            <a:endParaRPr lang="en-US" altLang="zh-CN" dirty="0"/>
          </a:p>
          <a:p>
            <a:r>
              <a:rPr lang="en-US" altLang="zh-CN" dirty="0"/>
              <a:t>};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void Print(Person pr)</a:t>
            </a:r>
            <a:endParaRPr lang="en-US" altLang="zh-CN" dirty="0"/>
          </a:p>
          <a:p>
            <a:r>
              <a:rPr lang="en-US" altLang="zh-CN" dirty="0"/>
              <a:t>{   </a:t>
            </a:r>
            <a:r>
              <a:rPr lang="en-US" altLang="zh-CN" dirty="0" err="1"/>
              <a:t>cout</a:t>
            </a:r>
            <a:r>
              <a:rPr lang="en-US" altLang="zh-CN" dirty="0"/>
              <a:t>&lt;&lt;&amp;pr&lt;&lt;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&lt;&lt;pr.name &lt;&lt;"    "</a:t>
            </a:r>
            <a:endParaRPr lang="en-US" altLang="zh-CN" dirty="0"/>
          </a:p>
          <a:p>
            <a:r>
              <a:rPr lang="en-US" altLang="zh-CN" dirty="0"/>
              <a:t>       &lt;&lt;pr.id &lt;&lt;"    "</a:t>
            </a:r>
            <a:endParaRPr lang="en-US" altLang="zh-CN" dirty="0"/>
          </a:p>
          <a:p>
            <a:r>
              <a:rPr lang="en-US" altLang="zh-CN" dirty="0"/>
              <a:t>       &lt;&lt;</a:t>
            </a:r>
            <a:r>
              <a:rPr lang="en-US" altLang="zh-CN" dirty="0" err="1"/>
              <a:t>pr.salary</a:t>
            </a:r>
            <a:r>
              <a:rPr lang="en-US" altLang="zh-CN" dirty="0"/>
              <a:t> 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  <a:endParaRPr lang="en-US" altLang="zh-CN" dirty="0"/>
          </a:p>
          <a:p>
            <a:r>
              <a:rPr lang="en-US" altLang="zh-CN" dirty="0"/>
              <a:t>{  Person </a:t>
            </a:r>
            <a:r>
              <a:rPr lang="en-US" altLang="zh-CN" dirty="0" err="1"/>
              <a:t>allone</a:t>
            </a:r>
            <a:r>
              <a:rPr lang="en-US" altLang="zh-CN" dirty="0"/>
              <a:t>[4]={</a:t>
            </a:r>
            <a:endParaRPr lang="en-US" altLang="zh-CN" dirty="0"/>
          </a:p>
          <a:p>
            <a:r>
              <a:rPr lang="en-US" altLang="zh-CN" dirty="0"/>
              <a:t>   {"</a:t>
            </a:r>
            <a:r>
              <a:rPr lang="en-US" altLang="zh-CN" dirty="0" err="1"/>
              <a:t>jone</a:t>
            </a:r>
            <a:r>
              <a:rPr lang="en-US" altLang="zh-CN" dirty="0"/>
              <a:t>", 12345, 339.0},</a:t>
            </a:r>
            <a:endParaRPr lang="en-US" altLang="zh-CN" dirty="0"/>
          </a:p>
          <a:p>
            <a:r>
              <a:rPr lang="en-US" altLang="zh-CN" dirty="0"/>
              <a:t>   {"</a:t>
            </a:r>
            <a:r>
              <a:rPr lang="en-US" altLang="zh-CN" dirty="0" err="1"/>
              <a:t>david</a:t>
            </a:r>
            <a:r>
              <a:rPr lang="en-US" altLang="zh-CN" dirty="0"/>
              <a:t>", 13916, 449.0},</a:t>
            </a:r>
            <a:endParaRPr lang="en-US" altLang="zh-CN" dirty="0"/>
          </a:p>
          <a:p>
            <a:r>
              <a:rPr lang="en-US" altLang="zh-CN" dirty="0"/>
              <a:t>   {"</a:t>
            </a:r>
            <a:r>
              <a:rPr lang="en-US" altLang="zh-CN" dirty="0" err="1"/>
              <a:t>marit</a:t>
            </a:r>
            <a:r>
              <a:rPr lang="en-US" altLang="zh-CN" dirty="0"/>
              <a:t>", 27519, 311.0},</a:t>
            </a:r>
            <a:endParaRPr lang="en-US" altLang="zh-CN" dirty="0"/>
          </a:p>
          <a:p>
            <a:r>
              <a:rPr lang="en-US" altLang="zh-CN" dirty="0"/>
              <a:t>   {"yoke",  12335, 511.0}};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 </a:t>
            </a:r>
            <a:r>
              <a:rPr lang="en-US" altLang="zh-CN" dirty="0" err="1"/>
              <a:t>i</a:t>
            </a:r>
            <a:r>
              <a:rPr lang="en-US" altLang="zh-CN" dirty="0"/>
              <a:t>&lt;4; </a:t>
            </a:r>
            <a:r>
              <a:rPr lang="en-US" altLang="zh-CN" dirty="0" err="1"/>
              <a:t>i</a:t>
            </a:r>
            <a:r>
              <a:rPr lang="en-US" altLang="zh-CN" dirty="0"/>
              <a:t>++){</a:t>
            </a:r>
            <a:endParaRPr lang="en-US" altLang="zh-CN" dirty="0"/>
          </a:p>
          <a:p>
            <a:r>
              <a:rPr lang="en-US" altLang="zh-CN" dirty="0"/>
              <a:t>          </a:t>
            </a:r>
            <a:r>
              <a:rPr lang="en-US" altLang="zh-CN" dirty="0" err="1"/>
              <a:t>cout</a:t>
            </a:r>
            <a:r>
              <a:rPr lang="en-US" altLang="zh-CN" dirty="0"/>
              <a:t>&lt;&lt;&amp;</a:t>
            </a:r>
            <a:r>
              <a:rPr lang="en-US" altLang="zh-CN" dirty="0" err="1"/>
              <a:t>allone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]&lt;&lt;"  ";  </a:t>
            </a:r>
            <a:endParaRPr lang="en-US" altLang="zh-CN" dirty="0"/>
          </a:p>
          <a:p>
            <a:r>
              <a:rPr lang="en-US" altLang="zh-CN" dirty="0"/>
              <a:t>          Print(</a:t>
            </a:r>
            <a:r>
              <a:rPr lang="en-US" altLang="zh-CN" dirty="0" err="1"/>
              <a:t>allone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]);</a:t>
            </a:r>
            <a:endParaRPr lang="en-US" altLang="zh-CN" dirty="0"/>
          </a:p>
          <a:p>
            <a:r>
              <a:rPr lang="en-US" altLang="zh-CN" dirty="0"/>
              <a:t>        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 }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运行结果：</a:t>
            </a:r>
            <a:endParaRPr lang="en-US" altLang="zh-CN" dirty="0"/>
          </a:p>
          <a:p>
            <a:r>
              <a:rPr lang="en-US" altLang="zh-CN" dirty="0"/>
              <a:t>0x6dfe6c  0x6dfe40</a:t>
            </a:r>
            <a:endParaRPr lang="en-US" altLang="zh-CN" dirty="0"/>
          </a:p>
          <a:p>
            <a:r>
              <a:rPr lang="en-US" altLang="zh-CN" dirty="0" err="1"/>
              <a:t>jone</a:t>
            </a:r>
            <a:r>
              <a:rPr lang="en-US" altLang="zh-CN" dirty="0"/>
              <a:t>    12345    339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0x6dfe88  0x6dfe40</a:t>
            </a:r>
            <a:endParaRPr lang="en-US" altLang="zh-CN" dirty="0"/>
          </a:p>
          <a:p>
            <a:r>
              <a:rPr lang="en-US" altLang="zh-CN" dirty="0" err="1"/>
              <a:t>david</a:t>
            </a:r>
            <a:r>
              <a:rPr lang="en-US" altLang="zh-CN" dirty="0"/>
              <a:t>    13916    449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0x6dfea4  0x6dfe40</a:t>
            </a:r>
            <a:endParaRPr lang="en-US" altLang="zh-CN" dirty="0"/>
          </a:p>
          <a:p>
            <a:r>
              <a:rPr lang="en-US" altLang="zh-CN" dirty="0" err="1"/>
              <a:t>marit</a:t>
            </a:r>
            <a:r>
              <a:rPr lang="en-US" altLang="zh-CN" dirty="0"/>
              <a:t>    27519    311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0x6dfec0  0x6dfe40</a:t>
            </a:r>
            <a:endParaRPr lang="en-US" altLang="zh-CN" dirty="0"/>
          </a:p>
          <a:p>
            <a:r>
              <a:rPr lang="en-US" altLang="zh-CN" dirty="0"/>
              <a:t>yoke    12335    511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注意：地址不同，是拷贝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zh-CN" dirty="0" smtClean="0"/>
              <a:t>#</a:t>
            </a:r>
            <a:r>
              <a:rPr lang="en-US" altLang="zh-CN" dirty="0"/>
              <a:t>include&lt;iostream&gt;</a:t>
            </a:r>
            <a:endParaRPr lang="en-US" altLang="zh-CN" dirty="0"/>
          </a:p>
          <a:p>
            <a:r>
              <a:rPr lang="en-US" altLang="zh-CN" dirty="0"/>
              <a:t>using namespace std;</a:t>
            </a:r>
            <a:endParaRPr lang="en-US" altLang="zh-CN" dirty="0"/>
          </a:p>
          <a:p>
            <a:r>
              <a:rPr lang="en-US" altLang="zh-CN" dirty="0" err="1"/>
              <a:t>struct</a:t>
            </a:r>
            <a:r>
              <a:rPr lang="en-US" altLang="zh-CN" dirty="0"/>
              <a:t> Person</a:t>
            </a:r>
            <a:endParaRPr lang="en-US" altLang="zh-CN" dirty="0"/>
          </a:p>
          <a:p>
            <a:r>
              <a:rPr lang="en-US" altLang="zh-CN" dirty="0"/>
              <a:t>{ char name[20];</a:t>
            </a:r>
            <a:endParaRPr lang="en-US" altLang="zh-CN" dirty="0"/>
          </a:p>
          <a:p>
            <a:r>
              <a:rPr lang="en-US" altLang="zh-CN" dirty="0"/>
              <a:t>  unsigned long id;</a:t>
            </a:r>
            <a:endParaRPr lang="en-US" altLang="zh-CN" dirty="0"/>
          </a:p>
          <a:p>
            <a:r>
              <a:rPr lang="en-US" altLang="zh-CN" dirty="0"/>
              <a:t>  float salary;</a:t>
            </a:r>
            <a:endParaRPr lang="en-US" altLang="zh-CN" dirty="0"/>
          </a:p>
          <a:p>
            <a:r>
              <a:rPr lang="en-US" altLang="zh-CN" dirty="0"/>
              <a:t>};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void Print(Person&amp; pr)</a:t>
            </a:r>
            <a:endParaRPr lang="en-US" altLang="zh-CN" dirty="0"/>
          </a:p>
          <a:p>
            <a:r>
              <a:rPr lang="en-US" altLang="zh-CN" dirty="0"/>
              <a:t>{   </a:t>
            </a:r>
            <a:r>
              <a:rPr lang="en-US" altLang="zh-CN" dirty="0" err="1"/>
              <a:t>cout</a:t>
            </a:r>
            <a:r>
              <a:rPr lang="en-US" altLang="zh-CN" dirty="0"/>
              <a:t>&lt;&lt;&amp;pr&lt;&lt;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&lt;&lt;pr.name &lt;&lt;"    "</a:t>
            </a:r>
            <a:endParaRPr lang="en-US" altLang="zh-CN" dirty="0"/>
          </a:p>
          <a:p>
            <a:r>
              <a:rPr lang="en-US" altLang="zh-CN" dirty="0"/>
              <a:t>       &lt;&lt;pr.id &lt;&lt;"    "</a:t>
            </a:r>
            <a:endParaRPr lang="en-US" altLang="zh-CN" dirty="0"/>
          </a:p>
          <a:p>
            <a:r>
              <a:rPr lang="en-US" altLang="zh-CN" dirty="0"/>
              <a:t>       &lt;&lt;</a:t>
            </a:r>
            <a:r>
              <a:rPr lang="en-US" altLang="zh-CN" dirty="0" err="1"/>
              <a:t>pr.salary</a:t>
            </a:r>
            <a:r>
              <a:rPr lang="en-US" altLang="zh-CN" dirty="0"/>
              <a:t> 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  <a:endParaRPr lang="en-US" altLang="zh-CN" dirty="0"/>
          </a:p>
          <a:p>
            <a:r>
              <a:rPr lang="en-US" altLang="zh-CN" dirty="0"/>
              <a:t>{  Person </a:t>
            </a:r>
            <a:r>
              <a:rPr lang="en-US" altLang="zh-CN" dirty="0" err="1"/>
              <a:t>allone</a:t>
            </a:r>
            <a:r>
              <a:rPr lang="en-US" altLang="zh-CN" dirty="0"/>
              <a:t>[4]={</a:t>
            </a:r>
            <a:endParaRPr lang="en-US" altLang="zh-CN" dirty="0"/>
          </a:p>
          <a:p>
            <a:r>
              <a:rPr lang="en-US" altLang="zh-CN" dirty="0"/>
              <a:t>   {"</a:t>
            </a:r>
            <a:r>
              <a:rPr lang="en-US" altLang="zh-CN" dirty="0" err="1"/>
              <a:t>jone</a:t>
            </a:r>
            <a:r>
              <a:rPr lang="en-US" altLang="zh-CN" dirty="0"/>
              <a:t>", 12345, 339.0},</a:t>
            </a:r>
            <a:endParaRPr lang="en-US" altLang="zh-CN" dirty="0"/>
          </a:p>
          <a:p>
            <a:r>
              <a:rPr lang="en-US" altLang="zh-CN" dirty="0"/>
              <a:t>   {"</a:t>
            </a:r>
            <a:r>
              <a:rPr lang="en-US" altLang="zh-CN" dirty="0" err="1"/>
              <a:t>david</a:t>
            </a:r>
            <a:r>
              <a:rPr lang="en-US" altLang="zh-CN" dirty="0"/>
              <a:t>", 13916, 449.0},</a:t>
            </a:r>
            <a:endParaRPr lang="en-US" altLang="zh-CN" dirty="0"/>
          </a:p>
          <a:p>
            <a:r>
              <a:rPr lang="en-US" altLang="zh-CN" dirty="0"/>
              <a:t>   {"</a:t>
            </a:r>
            <a:r>
              <a:rPr lang="en-US" altLang="zh-CN" dirty="0" err="1"/>
              <a:t>marit</a:t>
            </a:r>
            <a:r>
              <a:rPr lang="en-US" altLang="zh-CN" dirty="0"/>
              <a:t>", 27519, 311.0},</a:t>
            </a:r>
            <a:endParaRPr lang="en-US" altLang="zh-CN" dirty="0"/>
          </a:p>
          <a:p>
            <a:r>
              <a:rPr lang="en-US" altLang="zh-CN" dirty="0"/>
              <a:t>   {"yoke",  12335, 511.0}};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 </a:t>
            </a:r>
            <a:r>
              <a:rPr lang="en-US" altLang="zh-CN" dirty="0" err="1"/>
              <a:t>i</a:t>
            </a:r>
            <a:r>
              <a:rPr lang="en-US" altLang="zh-CN" dirty="0"/>
              <a:t>&lt;4; </a:t>
            </a:r>
            <a:r>
              <a:rPr lang="en-US" altLang="zh-CN" dirty="0" err="1"/>
              <a:t>i</a:t>
            </a:r>
            <a:r>
              <a:rPr lang="en-US" altLang="zh-CN" dirty="0"/>
              <a:t>++){</a:t>
            </a:r>
            <a:endParaRPr lang="en-US" altLang="zh-CN" dirty="0"/>
          </a:p>
          <a:p>
            <a:r>
              <a:rPr lang="en-US" altLang="zh-CN" dirty="0"/>
              <a:t>          </a:t>
            </a:r>
            <a:r>
              <a:rPr lang="en-US" altLang="zh-CN" dirty="0" err="1"/>
              <a:t>cout</a:t>
            </a:r>
            <a:r>
              <a:rPr lang="en-US" altLang="zh-CN" dirty="0"/>
              <a:t>&lt;&lt;&amp;</a:t>
            </a:r>
            <a:r>
              <a:rPr lang="en-US" altLang="zh-CN" dirty="0" err="1"/>
              <a:t>allone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]&lt;&lt;"  ";</a:t>
            </a:r>
            <a:endParaRPr lang="en-US" altLang="zh-CN" dirty="0"/>
          </a:p>
          <a:p>
            <a:r>
              <a:rPr lang="en-US" altLang="zh-CN" dirty="0"/>
              <a:t>          Print(</a:t>
            </a:r>
            <a:r>
              <a:rPr lang="en-US" altLang="zh-CN" dirty="0" err="1"/>
              <a:t>allone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]);</a:t>
            </a:r>
            <a:endParaRPr lang="en-US" altLang="zh-CN" dirty="0"/>
          </a:p>
          <a:p>
            <a:r>
              <a:rPr lang="en-US" altLang="zh-CN" dirty="0"/>
              <a:t>        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 }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运行结果：</a:t>
            </a:r>
            <a:endParaRPr lang="en-US" altLang="zh-CN" dirty="0"/>
          </a:p>
          <a:p>
            <a:r>
              <a:rPr lang="en-US" altLang="zh-CN" dirty="0"/>
              <a:t>0x6dfe6c  </a:t>
            </a:r>
            <a:r>
              <a:rPr lang="en-US" altLang="zh-CN" dirty="0" err="1"/>
              <a:t>0x6dfe6c</a:t>
            </a:r>
            <a:endParaRPr lang="en-US" altLang="zh-CN" dirty="0"/>
          </a:p>
          <a:p>
            <a:r>
              <a:rPr lang="en-US" altLang="zh-CN" dirty="0" err="1"/>
              <a:t>jone</a:t>
            </a:r>
            <a:r>
              <a:rPr lang="en-US" altLang="zh-CN" dirty="0"/>
              <a:t>    12345    339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0x6dfe88  </a:t>
            </a:r>
            <a:r>
              <a:rPr lang="en-US" altLang="zh-CN" dirty="0" err="1"/>
              <a:t>0x6dfe88</a:t>
            </a:r>
            <a:endParaRPr lang="en-US" altLang="zh-CN" dirty="0"/>
          </a:p>
          <a:p>
            <a:r>
              <a:rPr lang="en-US" altLang="zh-CN" dirty="0" err="1"/>
              <a:t>david</a:t>
            </a:r>
            <a:r>
              <a:rPr lang="en-US" altLang="zh-CN" dirty="0"/>
              <a:t>    13916    449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0x6dfea4  </a:t>
            </a:r>
            <a:r>
              <a:rPr lang="en-US" altLang="zh-CN" dirty="0" err="1"/>
              <a:t>0x6dfea4</a:t>
            </a:r>
            <a:endParaRPr lang="en-US" altLang="zh-CN" dirty="0"/>
          </a:p>
          <a:p>
            <a:r>
              <a:rPr lang="en-US" altLang="zh-CN" dirty="0" err="1"/>
              <a:t>marit</a:t>
            </a:r>
            <a:r>
              <a:rPr lang="en-US" altLang="zh-CN" dirty="0"/>
              <a:t>    27519    311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0x6dfec0  </a:t>
            </a:r>
            <a:r>
              <a:rPr lang="en-US" altLang="zh-CN" dirty="0" err="1"/>
              <a:t>0x6dfec0</a:t>
            </a:r>
            <a:endParaRPr lang="en-US" altLang="zh-CN" dirty="0"/>
          </a:p>
          <a:p>
            <a:r>
              <a:rPr lang="en-US" altLang="zh-CN" dirty="0"/>
              <a:t>yoke    12335    511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注意：地址相同，是同一个数据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4C2FE4-CFC3-46B2-9B9B-5F69A8466D09}" type="slidenum">
              <a:rPr lang="zh-CN" altLang="en-US" b="0" smtClean="0"/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en-US" dirty="0"/>
              <a:t>函数也可以返回一个结构体，函数返回一个结构体，是将该结构体的数据完整</a:t>
            </a:r>
            <a:r>
              <a:rPr lang="en-US" altLang="zh-CN" dirty="0"/>
              <a:t>copy</a:t>
            </a:r>
            <a:r>
              <a:rPr lang="zh-CN" altLang="en-US" dirty="0"/>
              <a:t>一份给接收的变量。</a:t>
            </a:r>
            <a:endParaRPr lang="en-US" altLang="zh-CN" dirty="0"/>
          </a:p>
          <a:p>
            <a:r>
              <a:rPr lang="zh-CN" altLang="en-US" dirty="0"/>
              <a:t>调试时，可以通过</a:t>
            </a:r>
            <a:r>
              <a:rPr lang="en-US" altLang="zh-CN" dirty="0"/>
              <a:t>&amp;temp</a:t>
            </a:r>
            <a:r>
              <a:rPr lang="zh-CN" altLang="en-US" dirty="0"/>
              <a:t>，和</a:t>
            </a:r>
            <a:r>
              <a:rPr lang="en-US" altLang="zh-CN" dirty="0"/>
              <a:t>&amp;e[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观察，它们地址不同，内容相同。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结构体变量的赋值通常是通过对它的每一个成员的赋值而实现。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源程序</a:t>
            </a:r>
            <a:endParaRPr lang="en-US" altLang="zh-CN" dirty="0"/>
          </a:p>
          <a:p>
            <a:r>
              <a:rPr lang="en-US" altLang="zh-CN" dirty="0"/>
              <a:t>#include&lt;iostream&gt;</a:t>
            </a:r>
            <a:endParaRPr lang="en-US" altLang="zh-CN" dirty="0"/>
          </a:p>
          <a:p>
            <a:r>
              <a:rPr lang="en-US" altLang="zh-CN" dirty="0"/>
              <a:t>using namespace std;</a:t>
            </a:r>
            <a:endParaRPr lang="en-US" altLang="zh-CN" dirty="0"/>
          </a:p>
          <a:p>
            <a:r>
              <a:rPr lang="en-US" altLang="zh-CN" dirty="0"/>
              <a:t>struct Person</a:t>
            </a:r>
            <a:endParaRPr lang="en-US" altLang="zh-CN" dirty="0"/>
          </a:p>
          <a:p>
            <a:r>
              <a:rPr lang="en-US" altLang="zh-CN" dirty="0"/>
              <a:t>{  char name[20];</a:t>
            </a:r>
            <a:endParaRPr lang="en-US" altLang="zh-CN" dirty="0"/>
          </a:p>
          <a:p>
            <a:r>
              <a:rPr lang="en-US" altLang="zh-CN" dirty="0"/>
              <a:t>   unsigned long id;</a:t>
            </a:r>
            <a:endParaRPr lang="en-US" altLang="zh-CN" dirty="0"/>
          </a:p>
          <a:p>
            <a:r>
              <a:rPr lang="en-US" altLang="zh-CN" dirty="0"/>
              <a:t>   float salary;</a:t>
            </a:r>
            <a:endParaRPr lang="en-US" altLang="zh-CN" dirty="0"/>
          </a:p>
          <a:p>
            <a:r>
              <a:rPr lang="en-US" altLang="zh-CN" dirty="0"/>
              <a:t>};</a:t>
            </a:r>
            <a:endParaRPr lang="en-US" altLang="zh-CN" dirty="0"/>
          </a:p>
          <a:p>
            <a:r>
              <a:rPr lang="en-US" altLang="zh-CN" dirty="0"/>
              <a:t>Person </a:t>
            </a:r>
            <a:r>
              <a:rPr lang="en-US" altLang="zh-CN" dirty="0" err="1"/>
              <a:t>GetPerson</a:t>
            </a:r>
            <a:r>
              <a:rPr lang="en-US" altLang="zh-CN" dirty="0"/>
              <a:t>()</a:t>
            </a:r>
            <a:endParaRPr lang="en-US" altLang="zh-CN" dirty="0"/>
          </a:p>
          <a:p>
            <a:r>
              <a:rPr lang="en-US" altLang="zh-CN" dirty="0"/>
              <a:t>{   Person temp;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cin</a:t>
            </a:r>
            <a:r>
              <a:rPr lang="en-US" altLang="zh-CN" dirty="0"/>
              <a:t>&gt;&gt;temp.name&gt;&gt; temp.id &gt;&gt;</a:t>
            </a:r>
            <a:r>
              <a:rPr lang="en-US" altLang="zh-CN" dirty="0" err="1"/>
              <a:t>temp.salary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return temp;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r>
              <a:rPr lang="en-US" altLang="zh-CN" dirty="0"/>
              <a:t>void Print(Person&amp; p)</a:t>
            </a:r>
            <a:endParaRPr lang="en-US" altLang="zh-CN" dirty="0"/>
          </a:p>
          <a:p>
            <a:r>
              <a:rPr lang="en-US" altLang="zh-CN" dirty="0"/>
              <a:t>{ </a:t>
            </a:r>
            <a:r>
              <a:rPr lang="en-US" altLang="zh-CN" dirty="0" err="1"/>
              <a:t>cout</a:t>
            </a:r>
            <a:r>
              <a:rPr lang="en-US" altLang="zh-CN" dirty="0"/>
              <a:t>&lt;&lt;p.name&lt;&lt;"</a:t>
            </a:r>
            <a:r>
              <a:rPr lang="zh-CN" altLang="en-US" dirty="0"/>
              <a:t>，</a:t>
            </a:r>
            <a:r>
              <a:rPr lang="en-US" altLang="zh-CN" dirty="0"/>
              <a:t>"&lt;&lt;p.id &lt;&lt;"</a:t>
            </a:r>
            <a:r>
              <a:rPr lang="zh-CN" altLang="en-US" dirty="0"/>
              <a:t>，</a:t>
            </a:r>
            <a:r>
              <a:rPr lang="en-US" altLang="zh-CN" dirty="0"/>
              <a:t>"&lt;&lt;</a:t>
            </a:r>
            <a:r>
              <a:rPr lang="en-US" altLang="zh-CN" dirty="0" err="1"/>
              <a:t>p.salary</a:t>
            </a:r>
            <a:r>
              <a:rPr lang="en-US" altLang="zh-CN" dirty="0"/>
              <a:t> 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int main()</a:t>
            </a:r>
            <a:endParaRPr lang="en-US" altLang="zh-CN" dirty="0"/>
          </a:p>
          <a:p>
            <a:r>
              <a:rPr lang="en-US" altLang="zh-CN" dirty="0"/>
              <a:t>{ Person e[3];</a:t>
            </a:r>
            <a:endParaRPr lang="en-US" altLang="zh-CN" dirty="0"/>
          </a:p>
          <a:p>
            <a:r>
              <a:rPr lang="en-US" altLang="zh-CN" dirty="0"/>
              <a:t>  for(int </a:t>
            </a:r>
            <a:r>
              <a:rPr lang="en-US" altLang="zh-CN" dirty="0" err="1"/>
              <a:t>i</a:t>
            </a:r>
            <a:r>
              <a:rPr lang="en-US" altLang="zh-CN" dirty="0"/>
              <a:t>=0; </a:t>
            </a:r>
            <a:r>
              <a:rPr lang="en-US" altLang="zh-CN" dirty="0" err="1"/>
              <a:t>i</a:t>
            </a:r>
            <a:r>
              <a:rPr lang="en-US" altLang="zh-CN" dirty="0"/>
              <a:t>&lt;3; </a:t>
            </a:r>
            <a:r>
              <a:rPr lang="en-US" altLang="zh-CN" dirty="0" err="1"/>
              <a:t>i</a:t>
            </a:r>
            <a:r>
              <a:rPr lang="en-US" altLang="zh-CN" dirty="0"/>
              <a:t>++){</a:t>
            </a:r>
            <a:endParaRPr lang="en-US" altLang="zh-CN" dirty="0"/>
          </a:p>
          <a:p>
            <a:r>
              <a:rPr lang="en-US" altLang="zh-CN" dirty="0"/>
              <a:t>      e[</a:t>
            </a:r>
            <a:r>
              <a:rPr lang="en-US" altLang="zh-CN" dirty="0" err="1"/>
              <a:t>i</a:t>
            </a:r>
            <a:r>
              <a:rPr lang="en-US" altLang="zh-CN" dirty="0"/>
              <a:t>]=</a:t>
            </a:r>
            <a:r>
              <a:rPr lang="en-US" altLang="zh-CN" dirty="0" err="1"/>
              <a:t>GetPerson</a:t>
            </a:r>
            <a:r>
              <a:rPr lang="en-US" altLang="zh-CN" dirty="0"/>
              <a:t>();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en-US" altLang="zh-CN" dirty="0" err="1"/>
              <a:t>cout</a:t>
            </a:r>
            <a:r>
              <a:rPr lang="en-US" altLang="zh-CN" dirty="0"/>
              <a:t>&lt;&lt;&amp;e[</a:t>
            </a:r>
            <a:r>
              <a:rPr lang="en-US" altLang="zh-CN" dirty="0" err="1"/>
              <a:t>i</a:t>
            </a:r>
            <a:r>
              <a:rPr lang="en-US" altLang="zh-CN" dirty="0"/>
              <a:t>]&lt;&lt;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  Print(e[</a:t>
            </a:r>
            <a:r>
              <a:rPr lang="en-US" altLang="zh-CN" dirty="0" err="1"/>
              <a:t>i</a:t>
            </a:r>
            <a:r>
              <a:rPr lang="en-US" altLang="zh-CN" dirty="0"/>
              <a:t>]);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}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/////////////////////////////</a:t>
            </a:r>
            <a:endParaRPr lang="en-US" altLang="zh-CN" dirty="0"/>
          </a:p>
          <a:p>
            <a:r>
              <a:rPr lang="zh-CN" altLang="en-US" dirty="0"/>
              <a:t>输出结构体的地址</a:t>
            </a:r>
            <a:endParaRPr lang="en-US" altLang="zh-CN" dirty="0"/>
          </a:p>
          <a:p>
            <a:r>
              <a:rPr lang="en-US" altLang="zh-CN" dirty="0"/>
              <a:t>#include&lt;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  <a:endParaRPr lang="en-US" altLang="zh-CN" dirty="0"/>
          </a:p>
          <a:p>
            <a:r>
              <a:rPr lang="en-US" altLang="zh-CN" dirty="0"/>
              <a:t>using namespace std;</a:t>
            </a:r>
            <a:endParaRPr lang="en-US" altLang="zh-CN" dirty="0"/>
          </a:p>
          <a:p>
            <a:r>
              <a:rPr lang="en-US" altLang="zh-CN" dirty="0" err="1"/>
              <a:t>struct</a:t>
            </a:r>
            <a:r>
              <a:rPr lang="en-US" altLang="zh-CN" dirty="0"/>
              <a:t> Person</a:t>
            </a:r>
            <a:endParaRPr lang="en-US" altLang="zh-CN" dirty="0"/>
          </a:p>
          <a:p>
            <a:r>
              <a:rPr lang="en-US" altLang="zh-CN" dirty="0"/>
              <a:t>{  char name[20];</a:t>
            </a:r>
            <a:endParaRPr lang="en-US" altLang="zh-CN" dirty="0"/>
          </a:p>
          <a:p>
            <a:r>
              <a:rPr lang="en-US" altLang="zh-CN" dirty="0"/>
              <a:t>   unsigned long id;</a:t>
            </a:r>
            <a:endParaRPr lang="en-US" altLang="zh-CN" dirty="0"/>
          </a:p>
          <a:p>
            <a:r>
              <a:rPr lang="en-US" altLang="zh-CN" dirty="0"/>
              <a:t>   float salary;</a:t>
            </a:r>
            <a:endParaRPr lang="en-US" altLang="zh-CN" dirty="0"/>
          </a:p>
          <a:p>
            <a:r>
              <a:rPr lang="en-US" altLang="zh-CN" dirty="0"/>
              <a:t>};</a:t>
            </a:r>
            <a:endParaRPr lang="en-US" altLang="zh-CN" dirty="0"/>
          </a:p>
          <a:p>
            <a:r>
              <a:rPr lang="en-US" altLang="zh-CN" dirty="0"/>
              <a:t>Person </a:t>
            </a:r>
            <a:r>
              <a:rPr lang="en-US" altLang="zh-CN" dirty="0" err="1"/>
              <a:t>GetPerson</a:t>
            </a:r>
            <a:r>
              <a:rPr lang="en-US" altLang="zh-CN" dirty="0"/>
              <a:t>()</a:t>
            </a:r>
            <a:endParaRPr lang="en-US" altLang="zh-CN" dirty="0"/>
          </a:p>
          <a:p>
            <a:r>
              <a:rPr lang="en-US" altLang="zh-CN" dirty="0"/>
              <a:t>{   Person temp;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&lt;&lt;&amp;temp&lt;&lt;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cin</a:t>
            </a:r>
            <a:r>
              <a:rPr lang="en-US" altLang="zh-CN" dirty="0"/>
              <a:t>&gt;&gt;temp.name&gt;&gt; temp.id &gt;&gt;</a:t>
            </a:r>
            <a:r>
              <a:rPr lang="en-US" altLang="zh-CN" dirty="0" err="1"/>
              <a:t>temp.salary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return temp;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r>
              <a:rPr lang="en-US" altLang="zh-CN" dirty="0"/>
              <a:t>void Print(Person&amp; p)</a:t>
            </a:r>
            <a:endParaRPr lang="en-US" altLang="zh-CN" dirty="0"/>
          </a:p>
          <a:p>
            <a:r>
              <a:rPr lang="en-US" altLang="zh-CN" dirty="0"/>
              <a:t>{ </a:t>
            </a:r>
            <a:r>
              <a:rPr lang="en-US" altLang="zh-CN" dirty="0" err="1"/>
              <a:t>cout</a:t>
            </a:r>
            <a:r>
              <a:rPr lang="en-US" altLang="zh-CN" dirty="0"/>
              <a:t>&lt;&lt;p.name&lt;&lt;"</a:t>
            </a:r>
            <a:r>
              <a:rPr lang="zh-CN" altLang="en-US" dirty="0"/>
              <a:t>，</a:t>
            </a:r>
            <a:r>
              <a:rPr lang="en-US" altLang="zh-CN" dirty="0"/>
              <a:t>"&lt;&lt;p.id &lt;&lt;"</a:t>
            </a:r>
            <a:r>
              <a:rPr lang="zh-CN" altLang="en-US" dirty="0"/>
              <a:t>，</a:t>
            </a:r>
            <a:r>
              <a:rPr lang="en-US" altLang="zh-CN" dirty="0"/>
              <a:t>"&lt;&lt;</a:t>
            </a:r>
            <a:r>
              <a:rPr lang="en-US" altLang="zh-CN" dirty="0" err="1"/>
              <a:t>p.salary</a:t>
            </a:r>
            <a:r>
              <a:rPr lang="en-US" altLang="zh-CN" dirty="0"/>
              <a:t> 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  <a:endParaRPr lang="en-US" altLang="zh-CN" dirty="0"/>
          </a:p>
          <a:p>
            <a:r>
              <a:rPr lang="en-US" altLang="zh-CN" dirty="0"/>
              <a:t>{ Person e[3];</a:t>
            </a:r>
            <a:endParaRPr lang="en-US" altLang="zh-CN" dirty="0"/>
          </a:p>
          <a:p>
            <a:r>
              <a:rPr lang="en-US" altLang="zh-CN" dirty="0"/>
              <a:t>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 </a:t>
            </a:r>
            <a:r>
              <a:rPr lang="en-US" altLang="zh-CN" dirty="0" err="1"/>
              <a:t>i</a:t>
            </a:r>
            <a:r>
              <a:rPr lang="en-US" altLang="zh-CN" dirty="0"/>
              <a:t>&lt;3; </a:t>
            </a:r>
            <a:r>
              <a:rPr lang="en-US" altLang="zh-CN" dirty="0" err="1"/>
              <a:t>i</a:t>
            </a:r>
            <a:r>
              <a:rPr lang="en-US" altLang="zh-CN" dirty="0"/>
              <a:t>++){</a:t>
            </a:r>
            <a:endParaRPr lang="en-US" altLang="zh-CN" dirty="0"/>
          </a:p>
          <a:p>
            <a:r>
              <a:rPr lang="en-US" altLang="zh-CN" dirty="0"/>
              <a:t>      e[</a:t>
            </a:r>
            <a:r>
              <a:rPr lang="en-US" altLang="zh-CN" dirty="0" err="1"/>
              <a:t>i</a:t>
            </a:r>
            <a:r>
              <a:rPr lang="en-US" altLang="zh-CN" dirty="0"/>
              <a:t>]=</a:t>
            </a:r>
            <a:r>
              <a:rPr lang="en-US" altLang="zh-CN" dirty="0" err="1"/>
              <a:t>GetPerson</a:t>
            </a:r>
            <a:r>
              <a:rPr lang="en-US" altLang="zh-CN" dirty="0"/>
              <a:t>();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en-US" altLang="zh-CN" dirty="0" err="1"/>
              <a:t>cout</a:t>
            </a:r>
            <a:r>
              <a:rPr lang="en-US" altLang="zh-CN" dirty="0"/>
              <a:t>&lt;&lt;&amp;e[</a:t>
            </a:r>
            <a:r>
              <a:rPr lang="en-US" altLang="zh-CN" dirty="0" err="1"/>
              <a:t>i</a:t>
            </a:r>
            <a:r>
              <a:rPr lang="en-US" altLang="zh-CN" dirty="0"/>
              <a:t>]&lt;&lt;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  Print(e[</a:t>
            </a:r>
            <a:r>
              <a:rPr lang="en-US" altLang="zh-CN" dirty="0" err="1"/>
              <a:t>i</a:t>
            </a:r>
            <a:r>
              <a:rPr lang="en-US" altLang="zh-CN" dirty="0"/>
              <a:t>]);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}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运行结果：</a:t>
            </a:r>
            <a:endParaRPr lang="en-US" altLang="zh-CN" dirty="0"/>
          </a:p>
          <a:p>
            <a:r>
              <a:rPr lang="en-US" altLang="zh-CN" dirty="0"/>
              <a:t>0x6dfe70</a:t>
            </a:r>
            <a:endParaRPr lang="en-US" altLang="zh-CN" dirty="0"/>
          </a:p>
          <a:p>
            <a:r>
              <a:rPr lang="en-US" altLang="zh-CN" dirty="0"/>
              <a:t>aa 1 1</a:t>
            </a:r>
            <a:endParaRPr lang="en-US" altLang="zh-CN" dirty="0"/>
          </a:p>
          <a:p>
            <a:r>
              <a:rPr lang="en-US" altLang="zh-CN" dirty="0"/>
              <a:t>0x6dfe98</a:t>
            </a:r>
            <a:endParaRPr lang="en-US" altLang="zh-CN" dirty="0"/>
          </a:p>
          <a:p>
            <a:r>
              <a:rPr lang="en-US" altLang="zh-CN" dirty="0"/>
              <a:t>aa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0x6dfe70</a:t>
            </a:r>
            <a:endParaRPr lang="en-US" altLang="zh-CN" dirty="0"/>
          </a:p>
          <a:p>
            <a:r>
              <a:rPr lang="en-US" altLang="zh-CN" dirty="0"/>
              <a:t>bb 2 2</a:t>
            </a:r>
            <a:endParaRPr lang="en-US" altLang="zh-CN" dirty="0"/>
          </a:p>
          <a:p>
            <a:r>
              <a:rPr lang="en-US" altLang="zh-CN" dirty="0"/>
              <a:t>0x6dfeb4</a:t>
            </a:r>
            <a:endParaRPr lang="en-US" altLang="zh-CN" dirty="0"/>
          </a:p>
          <a:p>
            <a:r>
              <a:rPr lang="en-US" altLang="zh-CN" dirty="0"/>
              <a:t>bb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0x6dfe70</a:t>
            </a:r>
            <a:endParaRPr lang="en-US" altLang="zh-CN" dirty="0"/>
          </a:p>
          <a:p>
            <a:r>
              <a:rPr lang="en-US" altLang="zh-CN" dirty="0"/>
              <a:t>cc 3 3</a:t>
            </a:r>
            <a:endParaRPr lang="en-US" altLang="zh-CN" dirty="0"/>
          </a:p>
          <a:p>
            <a:r>
              <a:rPr lang="en-US" altLang="zh-CN" dirty="0"/>
              <a:t>0x6dfed0</a:t>
            </a:r>
            <a:endParaRPr lang="en-US" altLang="zh-CN" dirty="0"/>
          </a:p>
          <a:p>
            <a:r>
              <a:rPr lang="en-US" altLang="zh-CN" dirty="0"/>
              <a:t>cc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//////////////////////////////////</a:t>
            </a:r>
            <a:endParaRPr lang="en-US" altLang="zh-CN" dirty="0"/>
          </a:p>
          <a:p>
            <a:r>
              <a:rPr lang="zh-CN" altLang="en-US" dirty="0"/>
              <a:t>可以改一下，函数使用引用的方式：</a:t>
            </a:r>
            <a:endParaRPr lang="en-US" altLang="zh-CN" dirty="0"/>
          </a:p>
          <a:p>
            <a:r>
              <a:rPr lang="en-US" altLang="zh-CN" dirty="0"/>
              <a:t>#include&lt;iostream&gt;</a:t>
            </a:r>
            <a:endParaRPr lang="en-US" altLang="zh-CN" dirty="0"/>
          </a:p>
          <a:p>
            <a:r>
              <a:rPr lang="en-US" altLang="zh-CN" dirty="0"/>
              <a:t>using namespace std;</a:t>
            </a:r>
            <a:endParaRPr lang="en-US" altLang="zh-CN" dirty="0"/>
          </a:p>
          <a:p>
            <a:r>
              <a:rPr lang="en-US" altLang="zh-CN" dirty="0"/>
              <a:t>struct Person</a:t>
            </a:r>
            <a:endParaRPr lang="en-US" altLang="zh-CN" dirty="0"/>
          </a:p>
          <a:p>
            <a:r>
              <a:rPr lang="en-US" altLang="zh-CN" dirty="0"/>
              <a:t>{  char name[20];</a:t>
            </a:r>
            <a:endParaRPr lang="en-US" altLang="zh-CN" dirty="0"/>
          </a:p>
          <a:p>
            <a:r>
              <a:rPr lang="en-US" altLang="zh-CN" dirty="0"/>
              <a:t>   unsigned long id;</a:t>
            </a:r>
            <a:endParaRPr lang="en-US" altLang="zh-CN" dirty="0"/>
          </a:p>
          <a:p>
            <a:r>
              <a:rPr lang="en-US" altLang="zh-CN" dirty="0"/>
              <a:t>   float salary;</a:t>
            </a:r>
            <a:endParaRPr lang="en-US" altLang="zh-CN" dirty="0"/>
          </a:p>
          <a:p>
            <a:r>
              <a:rPr lang="en-US" altLang="zh-CN" dirty="0"/>
              <a:t>};</a:t>
            </a:r>
            <a:endParaRPr lang="en-US" altLang="zh-CN" dirty="0"/>
          </a:p>
          <a:p>
            <a:r>
              <a:rPr lang="en-US" altLang="zh-CN" dirty="0"/>
              <a:t>void </a:t>
            </a:r>
            <a:r>
              <a:rPr lang="en-US" altLang="zh-CN" dirty="0" err="1"/>
              <a:t>GetPerson</a:t>
            </a:r>
            <a:r>
              <a:rPr lang="en-US" altLang="zh-CN" dirty="0"/>
              <a:t>(Person &amp; temp)</a:t>
            </a:r>
            <a:endParaRPr lang="en-US" altLang="zh-CN" dirty="0"/>
          </a:p>
          <a:p>
            <a:r>
              <a:rPr lang="en-US" altLang="zh-CN" dirty="0"/>
              <a:t>{   </a:t>
            </a:r>
            <a:r>
              <a:rPr lang="en-US" altLang="zh-CN" dirty="0" err="1"/>
              <a:t>cout</a:t>
            </a:r>
            <a:r>
              <a:rPr lang="en-US" altLang="zh-CN" dirty="0"/>
              <a:t>&lt;&lt;&amp;temp&lt;&lt;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cin</a:t>
            </a:r>
            <a:r>
              <a:rPr lang="en-US" altLang="zh-CN" dirty="0"/>
              <a:t>&gt;&gt;temp.name&gt;&gt; temp.id &gt;&gt;</a:t>
            </a:r>
            <a:r>
              <a:rPr lang="en-US" altLang="zh-CN" dirty="0" err="1"/>
              <a:t>temp.salary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r>
              <a:rPr lang="en-US" altLang="zh-CN" dirty="0"/>
              <a:t>void Print(Person&amp; p)</a:t>
            </a:r>
            <a:endParaRPr lang="en-US" altLang="zh-CN" dirty="0"/>
          </a:p>
          <a:p>
            <a:r>
              <a:rPr lang="en-US" altLang="zh-CN" dirty="0"/>
              <a:t>{ </a:t>
            </a:r>
            <a:r>
              <a:rPr lang="en-US" altLang="zh-CN" dirty="0" err="1"/>
              <a:t>cout</a:t>
            </a:r>
            <a:r>
              <a:rPr lang="en-US" altLang="zh-CN" dirty="0"/>
              <a:t>&lt;&lt;p.name&lt;&lt;"</a:t>
            </a:r>
            <a:r>
              <a:rPr lang="zh-CN" altLang="en-US" dirty="0"/>
              <a:t>，</a:t>
            </a:r>
            <a:r>
              <a:rPr lang="en-US" altLang="zh-CN" dirty="0"/>
              <a:t>"&lt;&lt;p.id &lt;&lt;"</a:t>
            </a:r>
            <a:r>
              <a:rPr lang="zh-CN" altLang="en-US" dirty="0"/>
              <a:t>，</a:t>
            </a:r>
            <a:r>
              <a:rPr lang="en-US" altLang="zh-CN" dirty="0"/>
              <a:t>"&lt;&lt;</a:t>
            </a:r>
            <a:r>
              <a:rPr lang="en-US" altLang="zh-CN" dirty="0" err="1"/>
              <a:t>p.salary</a:t>
            </a:r>
            <a:r>
              <a:rPr lang="en-US" altLang="zh-CN" dirty="0"/>
              <a:t> 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int main()</a:t>
            </a:r>
            <a:endParaRPr lang="en-US" altLang="zh-CN" dirty="0"/>
          </a:p>
          <a:p>
            <a:r>
              <a:rPr lang="en-US" altLang="zh-CN" dirty="0"/>
              <a:t>{ Person e[3];</a:t>
            </a:r>
            <a:endParaRPr lang="en-US" altLang="zh-CN" dirty="0"/>
          </a:p>
          <a:p>
            <a:r>
              <a:rPr lang="en-US" altLang="zh-CN" dirty="0"/>
              <a:t>  for(int </a:t>
            </a:r>
            <a:r>
              <a:rPr lang="en-US" altLang="zh-CN" dirty="0" err="1"/>
              <a:t>i</a:t>
            </a:r>
            <a:r>
              <a:rPr lang="en-US" altLang="zh-CN" dirty="0"/>
              <a:t>=0; </a:t>
            </a:r>
            <a:r>
              <a:rPr lang="en-US" altLang="zh-CN" dirty="0" err="1"/>
              <a:t>i</a:t>
            </a:r>
            <a:r>
              <a:rPr lang="en-US" altLang="zh-CN" dirty="0"/>
              <a:t>&lt;3; </a:t>
            </a:r>
            <a:r>
              <a:rPr lang="en-US" altLang="zh-CN" dirty="0" err="1"/>
              <a:t>i</a:t>
            </a:r>
            <a:r>
              <a:rPr lang="en-US" altLang="zh-CN" dirty="0"/>
              <a:t>++){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en-US" altLang="zh-CN" dirty="0" err="1"/>
              <a:t>GetPerson</a:t>
            </a:r>
            <a:r>
              <a:rPr lang="en-US" altLang="zh-CN" dirty="0"/>
              <a:t>(e[</a:t>
            </a:r>
            <a:r>
              <a:rPr lang="en-US" altLang="zh-CN" dirty="0" err="1"/>
              <a:t>i</a:t>
            </a:r>
            <a:r>
              <a:rPr lang="en-US" altLang="zh-CN" dirty="0"/>
              <a:t>]);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en-US" altLang="zh-CN" dirty="0" err="1"/>
              <a:t>cout</a:t>
            </a:r>
            <a:r>
              <a:rPr lang="en-US" altLang="zh-CN" dirty="0"/>
              <a:t>&lt;&lt;&amp;e[</a:t>
            </a:r>
            <a:r>
              <a:rPr lang="en-US" altLang="zh-CN" dirty="0" err="1"/>
              <a:t>i</a:t>
            </a:r>
            <a:r>
              <a:rPr lang="en-US" altLang="zh-CN" dirty="0"/>
              <a:t>]&lt;&lt;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  Print(e[</a:t>
            </a:r>
            <a:r>
              <a:rPr lang="en-US" altLang="zh-CN" dirty="0" err="1"/>
              <a:t>i</a:t>
            </a:r>
            <a:r>
              <a:rPr lang="en-US" altLang="zh-CN" dirty="0"/>
              <a:t>]);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}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en-US" dirty="0"/>
              <a:t>错误的源程序：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sz="1200" dirty="0"/>
              <a:t>#include&lt;</a:t>
            </a:r>
            <a:r>
              <a:rPr lang="en-US" altLang="zh-CN" sz="1200" dirty="0" err="1"/>
              <a:t>iostream</a:t>
            </a:r>
            <a:r>
              <a:rPr lang="en-US" altLang="zh-CN" sz="1200" dirty="0"/>
              <a:t>&gt;</a:t>
            </a:r>
            <a:endParaRPr lang="en-US" altLang="zh-CN" sz="1200" dirty="0"/>
          </a:p>
          <a:p>
            <a:pPr eaLnBrk="1" hangingPunct="1">
              <a:buNone/>
            </a:pPr>
            <a:r>
              <a:rPr lang="en-US" altLang="zh-CN" sz="1200" dirty="0"/>
              <a:t>using namespace std;</a:t>
            </a:r>
            <a:endParaRPr lang="en-US" altLang="zh-CN" sz="1200" dirty="0"/>
          </a:p>
          <a:p>
            <a:pPr eaLnBrk="1" hangingPunct="1">
              <a:buNone/>
            </a:pPr>
            <a:r>
              <a:rPr lang="en-US" altLang="zh-CN" sz="1200" dirty="0" err="1"/>
              <a:t>struct</a:t>
            </a:r>
            <a:r>
              <a:rPr lang="en-US" altLang="zh-CN" sz="1200" dirty="0"/>
              <a:t> Person</a:t>
            </a:r>
            <a:endParaRPr lang="en-US" altLang="zh-CN" sz="1200" dirty="0"/>
          </a:p>
          <a:p>
            <a:pPr eaLnBrk="1" hangingPunct="1">
              <a:buNone/>
            </a:pPr>
            <a:r>
              <a:rPr lang="en-US" altLang="zh-CN" sz="1200" dirty="0"/>
              <a:t>{  char name[20];</a:t>
            </a:r>
            <a:endParaRPr lang="en-US" altLang="zh-CN" sz="1200" dirty="0"/>
          </a:p>
          <a:p>
            <a:pPr eaLnBrk="1" hangingPunct="1">
              <a:buNone/>
            </a:pPr>
            <a:r>
              <a:rPr lang="en-US" altLang="zh-CN" sz="1200" dirty="0"/>
              <a:t>   unsigned long id;</a:t>
            </a:r>
            <a:endParaRPr lang="en-US" altLang="zh-CN" sz="1200" dirty="0"/>
          </a:p>
          <a:p>
            <a:pPr eaLnBrk="1" hangingPunct="1">
              <a:buNone/>
            </a:pPr>
            <a:r>
              <a:rPr lang="en-US" altLang="zh-CN" sz="1200" dirty="0"/>
              <a:t>   float salary;</a:t>
            </a:r>
            <a:endParaRPr lang="en-US" altLang="zh-CN" sz="1200" dirty="0"/>
          </a:p>
          <a:p>
            <a:pPr eaLnBrk="1" hangingPunct="1">
              <a:buNone/>
            </a:pPr>
            <a:r>
              <a:rPr lang="en-US" altLang="zh-CN" sz="1200" dirty="0"/>
              <a:t>};</a:t>
            </a:r>
            <a:endParaRPr lang="en-US" altLang="zh-CN" sz="1200" dirty="0"/>
          </a:p>
          <a:p>
            <a:pPr eaLnBrk="1" hangingPunct="1">
              <a:buNone/>
            </a:pPr>
            <a:r>
              <a:rPr lang="en-US" altLang="zh-CN" sz="1200" dirty="0"/>
              <a:t>Person&amp;  </a:t>
            </a:r>
            <a:r>
              <a:rPr lang="en-US" altLang="zh-CN" sz="1200" dirty="0" err="1"/>
              <a:t>GetPerson</a:t>
            </a:r>
            <a:r>
              <a:rPr lang="en-US" altLang="zh-CN" sz="1200" dirty="0"/>
              <a:t>()</a:t>
            </a:r>
            <a:endParaRPr lang="en-US" altLang="zh-CN" sz="1200" dirty="0"/>
          </a:p>
          <a:p>
            <a:pPr eaLnBrk="1" hangingPunct="1">
              <a:buNone/>
            </a:pPr>
            <a:r>
              <a:rPr lang="en-US" altLang="zh-CN" sz="1200" dirty="0"/>
              <a:t>{   Person temp;</a:t>
            </a:r>
            <a:endParaRPr lang="en-US" altLang="zh-CN" sz="1200" dirty="0"/>
          </a:p>
          <a:p>
            <a:pPr eaLnBrk="1" hangingPunct="1">
              <a:buNone/>
            </a:pPr>
            <a:r>
              <a:rPr lang="en-US" altLang="zh-CN" sz="1200" dirty="0"/>
              <a:t>    </a:t>
            </a:r>
            <a:r>
              <a:rPr lang="en-US" altLang="zh-CN" sz="1200" dirty="0" err="1"/>
              <a:t>cin</a:t>
            </a:r>
            <a:r>
              <a:rPr lang="en-US" altLang="zh-CN" sz="1200" dirty="0"/>
              <a:t>&gt;&gt;temp.name&gt;&gt;temp.id &gt;&gt;</a:t>
            </a:r>
            <a:r>
              <a:rPr lang="en-US" altLang="zh-CN" sz="1200" dirty="0" err="1"/>
              <a:t>temp.salary</a:t>
            </a:r>
            <a:r>
              <a:rPr lang="en-US" altLang="zh-CN" sz="1200" dirty="0"/>
              <a:t>;</a:t>
            </a:r>
            <a:endParaRPr lang="en-US" altLang="zh-CN" sz="1200" dirty="0"/>
          </a:p>
          <a:p>
            <a:pPr eaLnBrk="1" hangingPunct="1">
              <a:buNone/>
            </a:pPr>
            <a:r>
              <a:rPr lang="en-US" altLang="zh-CN" sz="1200" dirty="0"/>
              <a:t>    return temp;</a:t>
            </a:r>
            <a:endParaRPr lang="en-US" altLang="zh-CN" sz="1200" dirty="0"/>
          </a:p>
          <a:p>
            <a:pPr eaLnBrk="1" hangingPunct="1">
              <a:buNone/>
            </a:pPr>
            <a:r>
              <a:rPr lang="en-US" altLang="zh-CN" sz="1200" dirty="0"/>
              <a:t>}</a:t>
            </a:r>
            <a:endParaRPr lang="en-US" altLang="zh-CN" sz="1200" dirty="0"/>
          </a:p>
          <a:p>
            <a:pPr eaLnBrk="1" hangingPunct="1">
              <a:buNone/>
            </a:pPr>
            <a:r>
              <a:rPr lang="en-US" altLang="zh-CN" sz="1200" dirty="0"/>
              <a:t>void Print(Person&amp; p)</a:t>
            </a:r>
            <a:endParaRPr lang="en-US" altLang="zh-CN" sz="1200" dirty="0"/>
          </a:p>
          <a:p>
            <a:pPr eaLnBrk="1" hangingPunct="1">
              <a:buNone/>
            </a:pPr>
            <a:r>
              <a:rPr lang="en-US" altLang="zh-CN" sz="1200" dirty="0"/>
              <a:t>{ </a:t>
            </a:r>
            <a:r>
              <a:rPr lang="en-US" altLang="zh-CN" sz="1200" dirty="0" err="1"/>
              <a:t>cout</a:t>
            </a:r>
            <a:r>
              <a:rPr lang="en-US" altLang="zh-CN" sz="1200" dirty="0"/>
              <a:t> &lt;&lt;p.name &lt;&lt;"</a:t>
            </a:r>
            <a:r>
              <a:rPr lang="zh-CN" altLang="en-US" sz="1200" dirty="0"/>
              <a:t>，</a:t>
            </a:r>
            <a:r>
              <a:rPr lang="en-US" altLang="zh-CN" sz="1200" dirty="0"/>
              <a:t>"&lt;&lt;p.id &lt;&lt;"</a:t>
            </a:r>
            <a:r>
              <a:rPr lang="zh-CN" altLang="en-US" sz="1200" dirty="0"/>
              <a:t>，</a:t>
            </a:r>
            <a:r>
              <a:rPr lang="en-US" altLang="zh-CN" sz="1200" dirty="0"/>
              <a:t>"&lt;&lt;</a:t>
            </a:r>
            <a:r>
              <a:rPr lang="en-US" altLang="zh-CN" sz="1200" dirty="0" err="1"/>
              <a:t>p.salary</a:t>
            </a:r>
            <a:r>
              <a:rPr lang="en-US" altLang="zh-CN" sz="1200" dirty="0"/>
              <a:t> &lt;&lt;</a:t>
            </a:r>
            <a:r>
              <a:rPr lang="en-US" altLang="zh-CN" sz="1200" dirty="0" err="1"/>
              <a:t>endl</a:t>
            </a:r>
            <a:r>
              <a:rPr lang="en-US" altLang="zh-CN" sz="1200" dirty="0"/>
              <a:t>;</a:t>
            </a:r>
            <a:endParaRPr lang="en-US" altLang="zh-CN" sz="1200" dirty="0"/>
          </a:p>
          <a:p>
            <a:pPr eaLnBrk="1" hangingPunct="1">
              <a:buNone/>
            </a:pPr>
            <a:r>
              <a:rPr lang="en-US" altLang="zh-CN" sz="1200" dirty="0"/>
              <a:t>}</a:t>
            </a:r>
            <a:endParaRPr lang="en-US" altLang="zh-CN" sz="1200" dirty="0"/>
          </a:p>
          <a:p>
            <a:pPr eaLnBrk="1" hangingPunct="1">
              <a:buNone/>
            </a:pPr>
            <a:endParaRPr lang="en-US" altLang="zh-CN" sz="1200" dirty="0"/>
          </a:p>
          <a:p>
            <a:pPr eaLnBrk="1" hangingPunct="1">
              <a:buNone/>
            </a:pPr>
            <a:r>
              <a:rPr lang="en-US" altLang="zh-CN" sz="1200" dirty="0" err="1"/>
              <a:t>int</a:t>
            </a:r>
            <a:r>
              <a:rPr lang="en-US" altLang="zh-CN" sz="1200" dirty="0"/>
              <a:t> main()</a:t>
            </a:r>
            <a:endParaRPr lang="en-US" altLang="zh-CN" sz="1200" dirty="0"/>
          </a:p>
          <a:p>
            <a:pPr eaLnBrk="1" hangingPunct="1">
              <a:buNone/>
            </a:pPr>
            <a:r>
              <a:rPr lang="en-US" altLang="zh-CN" sz="1200" dirty="0"/>
              <a:t>{ Person e[3];</a:t>
            </a:r>
            <a:endParaRPr lang="en-US" altLang="zh-CN" sz="1200" dirty="0"/>
          </a:p>
          <a:p>
            <a:pPr eaLnBrk="1" hangingPunct="1">
              <a:buNone/>
            </a:pPr>
            <a:r>
              <a:rPr lang="en-US" altLang="zh-CN" sz="1200" dirty="0"/>
              <a:t>  for(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i</a:t>
            </a:r>
            <a:r>
              <a:rPr lang="en-US" altLang="zh-CN" sz="1200" dirty="0"/>
              <a:t>=0; </a:t>
            </a:r>
            <a:r>
              <a:rPr lang="en-US" altLang="zh-CN" sz="1200" dirty="0" err="1"/>
              <a:t>i</a:t>
            </a:r>
            <a:r>
              <a:rPr lang="en-US" altLang="zh-CN" sz="1200" dirty="0"/>
              <a:t>&lt;3; </a:t>
            </a:r>
            <a:r>
              <a:rPr lang="en-US" altLang="zh-CN" sz="1200" dirty="0" err="1"/>
              <a:t>i</a:t>
            </a:r>
            <a:r>
              <a:rPr lang="en-US" altLang="zh-CN" sz="1200" dirty="0"/>
              <a:t>++){</a:t>
            </a:r>
            <a:endParaRPr lang="en-US" altLang="zh-CN" sz="1200" dirty="0"/>
          </a:p>
          <a:p>
            <a:pPr eaLnBrk="1" hangingPunct="1">
              <a:buNone/>
            </a:pPr>
            <a:r>
              <a:rPr lang="en-US" altLang="zh-CN" sz="1200" dirty="0"/>
              <a:t>      e[</a:t>
            </a:r>
            <a:r>
              <a:rPr lang="en-US" altLang="zh-CN" sz="1200" dirty="0" err="1"/>
              <a:t>i</a:t>
            </a:r>
            <a:r>
              <a:rPr lang="en-US" altLang="zh-CN" sz="1200" dirty="0"/>
              <a:t>]=</a:t>
            </a:r>
            <a:r>
              <a:rPr lang="en-US" altLang="zh-CN" sz="1200" dirty="0" err="1"/>
              <a:t>GetPerson</a:t>
            </a:r>
            <a:r>
              <a:rPr lang="en-US" altLang="zh-CN" sz="1200" dirty="0"/>
              <a:t>();</a:t>
            </a:r>
            <a:endParaRPr lang="en-US" altLang="zh-CN" sz="1200" dirty="0"/>
          </a:p>
          <a:p>
            <a:pPr eaLnBrk="1" hangingPunct="1">
              <a:buNone/>
            </a:pPr>
            <a:r>
              <a:rPr lang="en-US" altLang="zh-CN" sz="1200" dirty="0"/>
              <a:t>      Print(e[</a:t>
            </a:r>
            <a:r>
              <a:rPr lang="en-US" altLang="zh-CN" sz="1200" dirty="0" err="1"/>
              <a:t>i</a:t>
            </a:r>
            <a:r>
              <a:rPr lang="en-US" altLang="zh-CN" sz="1200" dirty="0"/>
              <a:t>]);</a:t>
            </a:r>
            <a:endParaRPr lang="en-US" altLang="zh-CN" sz="1200" dirty="0"/>
          </a:p>
          <a:p>
            <a:pPr eaLnBrk="1" hangingPunct="1">
              <a:buNone/>
            </a:pPr>
            <a:r>
              <a:rPr lang="en-US" altLang="zh-CN" sz="1200" dirty="0"/>
              <a:t>  }</a:t>
            </a:r>
            <a:endParaRPr lang="en-US" altLang="zh-CN" sz="1200" dirty="0"/>
          </a:p>
          <a:p>
            <a:pPr eaLnBrk="1" hangingPunct="1">
              <a:buNone/>
            </a:pPr>
            <a:r>
              <a:rPr lang="en-US" altLang="zh-CN" sz="1200" dirty="0"/>
              <a:t>}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-------------------------------------------------</a:t>
            </a:r>
            <a:endParaRPr lang="en-US" altLang="zh-CN" dirty="0"/>
          </a:p>
          <a:p>
            <a:r>
              <a:rPr lang="zh-CN" altLang="en-US" dirty="0"/>
              <a:t>修改：改成静态型局部变量</a:t>
            </a:r>
            <a:endParaRPr lang="en-US" altLang="zh-CN" dirty="0"/>
          </a:p>
          <a:p>
            <a:r>
              <a:rPr lang="en-US" altLang="zh-CN" dirty="0"/>
              <a:t>#include&lt;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  <a:endParaRPr lang="en-US" altLang="zh-CN" dirty="0"/>
          </a:p>
          <a:p>
            <a:r>
              <a:rPr lang="en-US" altLang="zh-CN" dirty="0"/>
              <a:t>using namespace std;</a:t>
            </a:r>
            <a:endParaRPr lang="en-US" altLang="zh-CN" dirty="0"/>
          </a:p>
          <a:p>
            <a:r>
              <a:rPr lang="en-US" altLang="zh-CN" dirty="0" err="1"/>
              <a:t>struct</a:t>
            </a:r>
            <a:r>
              <a:rPr lang="en-US" altLang="zh-CN" dirty="0"/>
              <a:t> Person</a:t>
            </a:r>
            <a:endParaRPr lang="en-US" altLang="zh-CN" dirty="0"/>
          </a:p>
          <a:p>
            <a:r>
              <a:rPr lang="en-US" altLang="zh-CN" dirty="0"/>
              <a:t>{  char name[20];</a:t>
            </a:r>
            <a:endParaRPr lang="en-US" altLang="zh-CN" dirty="0"/>
          </a:p>
          <a:p>
            <a:r>
              <a:rPr lang="en-US" altLang="zh-CN" dirty="0"/>
              <a:t>   unsigned long id;</a:t>
            </a:r>
            <a:endParaRPr lang="en-US" altLang="zh-CN" dirty="0"/>
          </a:p>
          <a:p>
            <a:r>
              <a:rPr lang="en-US" altLang="zh-CN" dirty="0"/>
              <a:t>   float salary;</a:t>
            </a:r>
            <a:endParaRPr lang="en-US" altLang="zh-CN" dirty="0"/>
          </a:p>
          <a:p>
            <a:r>
              <a:rPr lang="en-US" altLang="zh-CN" dirty="0"/>
              <a:t>};</a:t>
            </a:r>
            <a:endParaRPr lang="en-US" altLang="zh-CN" dirty="0"/>
          </a:p>
          <a:p>
            <a:r>
              <a:rPr lang="en-US" altLang="zh-CN" dirty="0"/>
              <a:t>Person&amp; </a:t>
            </a:r>
            <a:r>
              <a:rPr lang="en-US" altLang="zh-CN" dirty="0" err="1"/>
              <a:t>GetPerson</a:t>
            </a:r>
            <a:r>
              <a:rPr lang="en-US" altLang="zh-CN" dirty="0"/>
              <a:t>()</a:t>
            </a:r>
            <a:endParaRPr lang="en-US" altLang="zh-CN" dirty="0"/>
          </a:p>
          <a:p>
            <a:r>
              <a:rPr lang="en-US" altLang="zh-CN" dirty="0"/>
              <a:t>{   static Person temp;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&lt;&lt;&amp;temp&lt;&lt;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cin</a:t>
            </a:r>
            <a:r>
              <a:rPr lang="en-US" altLang="zh-CN" dirty="0"/>
              <a:t>&gt;&gt;temp.name&gt;&gt; temp.id &gt;&gt;</a:t>
            </a:r>
            <a:r>
              <a:rPr lang="en-US" altLang="zh-CN" dirty="0" err="1"/>
              <a:t>temp.salary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return temp;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r>
              <a:rPr lang="en-US" altLang="zh-CN" dirty="0"/>
              <a:t>void Print(Person&amp; p)</a:t>
            </a:r>
            <a:endParaRPr lang="en-US" altLang="zh-CN" dirty="0"/>
          </a:p>
          <a:p>
            <a:r>
              <a:rPr lang="en-US" altLang="zh-CN" dirty="0"/>
              <a:t>{ </a:t>
            </a:r>
            <a:r>
              <a:rPr lang="en-US" altLang="zh-CN" dirty="0" err="1"/>
              <a:t>cout</a:t>
            </a:r>
            <a:r>
              <a:rPr lang="en-US" altLang="zh-CN" dirty="0"/>
              <a:t>&lt;&lt;p.name&lt;&lt;"</a:t>
            </a:r>
            <a:r>
              <a:rPr lang="zh-CN" altLang="en-US" dirty="0"/>
              <a:t>，</a:t>
            </a:r>
            <a:r>
              <a:rPr lang="en-US" altLang="zh-CN" dirty="0"/>
              <a:t>"&lt;&lt;p.id &lt;&lt;"</a:t>
            </a:r>
            <a:r>
              <a:rPr lang="zh-CN" altLang="en-US" dirty="0"/>
              <a:t>，</a:t>
            </a:r>
            <a:r>
              <a:rPr lang="en-US" altLang="zh-CN" dirty="0"/>
              <a:t>"&lt;&lt;</a:t>
            </a:r>
            <a:r>
              <a:rPr lang="en-US" altLang="zh-CN" dirty="0" err="1"/>
              <a:t>p.salary</a:t>
            </a:r>
            <a:r>
              <a:rPr lang="en-US" altLang="zh-CN" dirty="0"/>
              <a:t> 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  <a:endParaRPr lang="en-US" altLang="zh-CN" dirty="0"/>
          </a:p>
          <a:p>
            <a:r>
              <a:rPr lang="en-US" altLang="zh-CN" dirty="0"/>
              <a:t>{ Person e[3];</a:t>
            </a:r>
            <a:endParaRPr lang="en-US" altLang="zh-CN" dirty="0"/>
          </a:p>
          <a:p>
            <a:r>
              <a:rPr lang="en-US" altLang="zh-CN" dirty="0"/>
              <a:t>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 </a:t>
            </a:r>
            <a:r>
              <a:rPr lang="en-US" altLang="zh-CN" dirty="0" err="1"/>
              <a:t>i</a:t>
            </a:r>
            <a:r>
              <a:rPr lang="en-US" altLang="zh-CN" dirty="0"/>
              <a:t>&lt;3; </a:t>
            </a:r>
            <a:r>
              <a:rPr lang="en-US" altLang="zh-CN" dirty="0" err="1"/>
              <a:t>i</a:t>
            </a:r>
            <a:r>
              <a:rPr lang="en-US" altLang="zh-CN" dirty="0"/>
              <a:t>++){</a:t>
            </a:r>
            <a:endParaRPr lang="en-US" altLang="zh-CN" dirty="0"/>
          </a:p>
          <a:p>
            <a:r>
              <a:rPr lang="en-US" altLang="zh-CN" dirty="0"/>
              <a:t>      e[</a:t>
            </a:r>
            <a:r>
              <a:rPr lang="en-US" altLang="zh-CN" dirty="0" err="1"/>
              <a:t>i</a:t>
            </a:r>
            <a:r>
              <a:rPr lang="en-US" altLang="zh-CN" dirty="0"/>
              <a:t>]=</a:t>
            </a:r>
            <a:r>
              <a:rPr lang="en-US" altLang="zh-CN" dirty="0" err="1"/>
              <a:t>GetPerson</a:t>
            </a:r>
            <a:r>
              <a:rPr lang="en-US" altLang="zh-CN" dirty="0"/>
              <a:t>();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en-US" altLang="zh-CN" dirty="0" err="1"/>
              <a:t>cout</a:t>
            </a:r>
            <a:r>
              <a:rPr lang="en-US" altLang="zh-CN" dirty="0"/>
              <a:t>&lt;&lt;&amp;e[</a:t>
            </a:r>
            <a:r>
              <a:rPr lang="en-US" altLang="zh-CN" dirty="0" err="1"/>
              <a:t>i</a:t>
            </a:r>
            <a:r>
              <a:rPr lang="en-US" altLang="zh-CN" dirty="0"/>
              <a:t>]&lt;&lt;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  Print(e[</a:t>
            </a:r>
            <a:r>
              <a:rPr lang="en-US" altLang="zh-CN" dirty="0" err="1"/>
              <a:t>i</a:t>
            </a:r>
            <a:r>
              <a:rPr lang="en-US" altLang="zh-CN" dirty="0"/>
              <a:t>]);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}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或者：修改成全局变量</a:t>
            </a:r>
            <a:endParaRPr lang="en-US" altLang="zh-CN" dirty="0"/>
          </a:p>
          <a:p>
            <a:r>
              <a:rPr lang="en-US" altLang="zh-CN" dirty="0"/>
              <a:t>#include&lt;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  <a:endParaRPr lang="en-US" altLang="zh-CN" dirty="0"/>
          </a:p>
          <a:p>
            <a:r>
              <a:rPr lang="en-US" altLang="zh-CN" dirty="0"/>
              <a:t>using namespace std;</a:t>
            </a:r>
            <a:endParaRPr lang="en-US" altLang="zh-CN" dirty="0"/>
          </a:p>
          <a:p>
            <a:r>
              <a:rPr lang="en-US" altLang="zh-CN" dirty="0" err="1"/>
              <a:t>struct</a:t>
            </a:r>
            <a:r>
              <a:rPr lang="en-US" altLang="zh-CN" dirty="0"/>
              <a:t> Person</a:t>
            </a:r>
            <a:endParaRPr lang="en-US" altLang="zh-CN" dirty="0"/>
          </a:p>
          <a:p>
            <a:r>
              <a:rPr lang="en-US" altLang="zh-CN" dirty="0"/>
              <a:t>{  char name[20];</a:t>
            </a:r>
            <a:endParaRPr lang="en-US" altLang="zh-CN" dirty="0"/>
          </a:p>
          <a:p>
            <a:r>
              <a:rPr lang="en-US" altLang="zh-CN" dirty="0"/>
              <a:t>   unsigned long id;</a:t>
            </a:r>
            <a:endParaRPr lang="en-US" altLang="zh-CN" dirty="0"/>
          </a:p>
          <a:p>
            <a:r>
              <a:rPr lang="en-US" altLang="zh-CN" dirty="0"/>
              <a:t>   float salary;</a:t>
            </a:r>
            <a:endParaRPr lang="en-US" altLang="zh-CN" dirty="0"/>
          </a:p>
          <a:p>
            <a:r>
              <a:rPr lang="en-US" altLang="zh-CN" dirty="0"/>
              <a:t>};</a:t>
            </a:r>
            <a:endParaRPr lang="en-US" altLang="zh-CN" dirty="0"/>
          </a:p>
          <a:p>
            <a:r>
              <a:rPr lang="en-US" altLang="zh-CN" dirty="0"/>
              <a:t>Person temp;</a:t>
            </a:r>
            <a:endParaRPr lang="en-US" altLang="zh-CN" dirty="0"/>
          </a:p>
          <a:p>
            <a:r>
              <a:rPr lang="en-US" altLang="zh-CN" dirty="0"/>
              <a:t>Person&amp; </a:t>
            </a:r>
            <a:r>
              <a:rPr lang="en-US" altLang="zh-CN" dirty="0" err="1"/>
              <a:t>GetPerson</a:t>
            </a:r>
            <a:r>
              <a:rPr lang="en-US" altLang="zh-CN" dirty="0"/>
              <a:t>()</a:t>
            </a:r>
            <a:endParaRPr lang="en-US" altLang="zh-CN" dirty="0"/>
          </a:p>
          <a:p>
            <a:r>
              <a:rPr lang="en-US" altLang="zh-CN" dirty="0"/>
              <a:t>{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&lt;&lt;&amp;temp&lt;&lt;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cin</a:t>
            </a:r>
            <a:r>
              <a:rPr lang="en-US" altLang="zh-CN" dirty="0"/>
              <a:t>&gt;&gt;temp.name&gt;&gt; temp.id &gt;&gt;</a:t>
            </a:r>
            <a:r>
              <a:rPr lang="en-US" altLang="zh-CN" dirty="0" err="1"/>
              <a:t>temp.salary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return temp;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r>
              <a:rPr lang="en-US" altLang="zh-CN" dirty="0"/>
              <a:t>void Print(Person&amp; p)</a:t>
            </a:r>
            <a:endParaRPr lang="en-US" altLang="zh-CN" dirty="0"/>
          </a:p>
          <a:p>
            <a:r>
              <a:rPr lang="en-US" altLang="zh-CN" dirty="0"/>
              <a:t>{ </a:t>
            </a:r>
            <a:r>
              <a:rPr lang="en-US" altLang="zh-CN" dirty="0" err="1"/>
              <a:t>cout</a:t>
            </a:r>
            <a:r>
              <a:rPr lang="en-US" altLang="zh-CN" dirty="0"/>
              <a:t>&lt;&lt;p.name&lt;&lt;"</a:t>
            </a:r>
            <a:r>
              <a:rPr lang="zh-CN" altLang="en-US" dirty="0"/>
              <a:t>，</a:t>
            </a:r>
            <a:r>
              <a:rPr lang="en-US" altLang="zh-CN" dirty="0"/>
              <a:t>"&lt;&lt;p.id &lt;&lt;"</a:t>
            </a:r>
            <a:r>
              <a:rPr lang="zh-CN" altLang="en-US" dirty="0"/>
              <a:t>，</a:t>
            </a:r>
            <a:r>
              <a:rPr lang="en-US" altLang="zh-CN" dirty="0"/>
              <a:t>"&lt;&lt;</a:t>
            </a:r>
            <a:r>
              <a:rPr lang="en-US" altLang="zh-CN" dirty="0" err="1"/>
              <a:t>p.salary</a:t>
            </a:r>
            <a:r>
              <a:rPr lang="en-US" altLang="zh-CN" dirty="0"/>
              <a:t> 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  <a:endParaRPr lang="en-US" altLang="zh-CN" dirty="0"/>
          </a:p>
          <a:p>
            <a:r>
              <a:rPr lang="en-US" altLang="zh-CN" dirty="0"/>
              <a:t>{ Person e[3];</a:t>
            </a:r>
            <a:endParaRPr lang="en-US" altLang="zh-CN" dirty="0"/>
          </a:p>
          <a:p>
            <a:r>
              <a:rPr lang="en-US" altLang="zh-CN" dirty="0"/>
              <a:t>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 </a:t>
            </a:r>
            <a:r>
              <a:rPr lang="en-US" altLang="zh-CN" dirty="0" err="1"/>
              <a:t>i</a:t>
            </a:r>
            <a:r>
              <a:rPr lang="en-US" altLang="zh-CN" dirty="0"/>
              <a:t>&lt;3; </a:t>
            </a:r>
            <a:r>
              <a:rPr lang="en-US" altLang="zh-CN" dirty="0" err="1"/>
              <a:t>i</a:t>
            </a:r>
            <a:r>
              <a:rPr lang="en-US" altLang="zh-CN" dirty="0"/>
              <a:t>++){</a:t>
            </a:r>
            <a:endParaRPr lang="en-US" altLang="zh-CN" dirty="0"/>
          </a:p>
          <a:p>
            <a:r>
              <a:rPr lang="en-US" altLang="zh-CN" dirty="0"/>
              <a:t>      e[</a:t>
            </a:r>
            <a:r>
              <a:rPr lang="en-US" altLang="zh-CN" dirty="0" err="1"/>
              <a:t>i</a:t>
            </a:r>
            <a:r>
              <a:rPr lang="en-US" altLang="zh-CN" dirty="0"/>
              <a:t>]=</a:t>
            </a:r>
            <a:r>
              <a:rPr lang="en-US" altLang="zh-CN" dirty="0" err="1"/>
              <a:t>GetPerson</a:t>
            </a:r>
            <a:r>
              <a:rPr lang="en-US" altLang="zh-CN" dirty="0"/>
              <a:t>();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en-US" altLang="zh-CN" dirty="0" err="1"/>
              <a:t>cout</a:t>
            </a:r>
            <a:r>
              <a:rPr lang="en-US" altLang="zh-CN" dirty="0"/>
              <a:t>&lt;&lt;&amp;e[</a:t>
            </a:r>
            <a:r>
              <a:rPr lang="en-US" altLang="zh-CN" dirty="0" err="1"/>
              <a:t>i</a:t>
            </a:r>
            <a:r>
              <a:rPr lang="en-US" altLang="zh-CN" dirty="0"/>
              <a:t>]&lt;&lt;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  Print(e[</a:t>
            </a:r>
            <a:r>
              <a:rPr lang="en-US" altLang="zh-CN" dirty="0" err="1"/>
              <a:t>i</a:t>
            </a:r>
            <a:r>
              <a:rPr lang="en-US" altLang="zh-CN" dirty="0"/>
              <a:t>]);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}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或者：返回的是通过</a:t>
            </a:r>
            <a:r>
              <a:rPr lang="en-US" altLang="zh-CN" dirty="0"/>
              <a:t>new</a:t>
            </a:r>
            <a:r>
              <a:rPr lang="zh-CN" altLang="en-US" dirty="0"/>
              <a:t>创建的动态空间</a:t>
            </a:r>
            <a:endParaRPr lang="en-US" altLang="zh-CN" dirty="0"/>
          </a:p>
          <a:p>
            <a:r>
              <a:rPr lang="en-US" altLang="zh-CN" dirty="0"/>
              <a:t>#include&lt;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  <a:endParaRPr lang="en-US" altLang="zh-CN" dirty="0"/>
          </a:p>
          <a:p>
            <a:r>
              <a:rPr lang="en-US" altLang="zh-CN" dirty="0"/>
              <a:t>using namespace std;</a:t>
            </a:r>
            <a:endParaRPr lang="en-US" altLang="zh-CN" dirty="0"/>
          </a:p>
          <a:p>
            <a:r>
              <a:rPr lang="en-US" altLang="zh-CN" dirty="0" err="1"/>
              <a:t>struct</a:t>
            </a:r>
            <a:r>
              <a:rPr lang="en-US" altLang="zh-CN" dirty="0"/>
              <a:t> Person</a:t>
            </a:r>
            <a:endParaRPr lang="en-US" altLang="zh-CN" dirty="0"/>
          </a:p>
          <a:p>
            <a:r>
              <a:rPr lang="en-US" altLang="zh-CN" dirty="0"/>
              <a:t>{  char name[20];</a:t>
            </a:r>
            <a:endParaRPr lang="en-US" altLang="zh-CN" dirty="0"/>
          </a:p>
          <a:p>
            <a:r>
              <a:rPr lang="en-US" altLang="zh-CN" dirty="0"/>
              <a:t>   unsigned long id;</a:t>
            </a:r>
            <a:endParaRPr lang="en-US" altLang="zh-CN" dirty="0"/>
          </a:p>
          <a:p>
            <a:r>
              <a:rPr lang="en-US" altLang="zh-CN" dirty="0"/>
              <a:t>   float salary;</a:t>
            </a:r>
            <a:endParaRPr lang="en-US" altLang="zh-CN" dirty="0"/>
          </a:p>
          <a:p>
            <a:r>
              <a:rPr lang="en-US" altLang="zh-CN" dirty="0"/>
              <a:t>};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Person&amp; </a:t>
            </a:r>
            <a:r>
              <a:rPr lang="en-US" altLang="zh-CN" dirty="0" err="1"/>
              <a:t>GetPerson</a:t>
            </a:r>
            <a:r>
              <a:rPr lang="en-US" altLang="zh-CN" dirty="0"/>
              <a:t>()</a:t>
            </a:r>
            <a:endParaRPr lang="en-US" altLang="zh-CN" dirty="0"/>
          </a:p>
          <a:p>
            <a:r>
              <a:rPr lang="en-US" altLang="zh-CN" dirty="0"/>
              <a:t>{   Person *temp=new Person;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&lt;&lt;temp&lt;&lt;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cin</a:t>
            </a:r>
            <a:r>
              <a:rPr lang="en-US" altLang="zh-CN" dirty="0"/>
              <a:t>&gt;&gt;temp-&gt;name&gt;&gt; temp-&gt;id &gt;&gt;temp-&gt;salary;</a:t>
            </a:r>
            <a:endParaRPr lang="en-US" altLang="zh-CN" dirty="0"/>
          </a:p>
          <a:p>
            <a:r>
              <a:rPr lang="en-US" altLang="zh-CN" dirty="0"/>
              <a:t>    return *temp;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r>
              <a:rPr lang="en-US" altLang="zh-CN" dirty="0"/>
              <a:t>void Print(Person&amp; p)</a:t>
            </a:r>
            <a:endParaRPr lang="en-US" altLang="zh-CN" dirty="0"/>
          </a:p>
          <a:p>
            <a:r>
              <a:rPr lang="en-US" altLang="zh-CN" dirty="0"/>
              <a:t>{ </a:t>
            </a:r>
            <a:r>
              <a:rPr lang="en-US" altLang="zh-CN" dirty="0" err="1"/>
              <a:t>cout</a:t>
            </a:r>
            <a:r>
              <a:rPr lang="en-US" altLang="zh-CN" dirty="0"/>
              <a:t>&lt;&lt;p.name&lt;&lt;"</a:t>
            </a:r>
            <a:r>
              <a:rPr lang="zh-CN" altLang="en-US" dirty="0"/>
              <a:t>，</a:t>
            </a:r>
            <a:r>
              <a:rPr lang="en-US" altLang="zh-CN" dirty="0"/>
              <a:t>"&lt;&lt;p.id &lt;&lt;"</a:t>
            </a:r>
            <a:r>
              <a:rPr lang="zh-CN" altLang="en-US" dirty="0"/>
              <a:t>，</a:t>
            </a:r>
            <a:r>
              <a:rPr lang="en-US" altLang="zh-CN" dirty="0"/>
              <a:t>"&lt;&lt;</a:t>
            </a:r>
            <a:r>
              <a:rPr lang="en-US" altLang="zh-CN" dirty="0" err="1"/>
              <a:t>p.salary</a:t>
            </a:r>
            <a:r>
              <a:rPr lang="en-US" altLang="zh-CN" dirty="0"/>
              <a:t> 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  <a:endParaRPr lang="en-US" altLang="zh-CN" dirty="0"/>
          </a:p>
          <a:p>
            <a:r>
              <a:rPr lang="en-US" altLang="zh-CN" dirty="0"/>
              <a:t>{ Person *e;</a:t>
            </a:r>
            <a:endParaRPr lang="en-US" altLang="zh-CN" dirty="0"/>
          </a:p>
          <a:p>
            <a:r>
              <a:rPr lang="en-US" altLang="zh-CN" dirty="0"/>
              <a:t>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 </a:t>
            </a:r>
            <a:r>
              <a:rPr lang="en-US" altLang="zh-CN" dirty="0" err="1"/>
              <a:t>i</a:t>
            </a:r>
            <a:r>
              <a:rPr lang="en-US" altLang="zh-CN" dirty="0"/>
              <a:t>&lt;3; </a:t>
            </a:r>
            <a:r>
              <a:rPr lang="en-US" altLang="zh-CN" dirty="0" err="1"/>
              <a:t>i</a:t>
            </a:r>
            <a:r>
              <a:rPr lang="en-US" altLang="zh-CN" dirty="0"/>
              <a:t>++){</a:t>
            </a:r>
            <a:endParaRPr lang="en-US" altLang="zh-CN" dirty="0"/>
          </a:p>
          <a:p>
            <a:r>
              <a:rPr lang="en-US" altLang="zh-CN" dirty="0"/>
              <a:t>      e=&amp;</a:t>
            </a:r>
            <a:r>
              <a:rPr lang="en-US" altLang="zh-CN" dirty="0" err="1"/>
              <a:t>GetPerson</a:t>
            </a:r>
            <a:r>
              <a:rPr lang="en-US" altLang="zh-CN" dirty="0"/>
              <a:t>();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en-US" altLang="zh-CN" dirty="0" err="1"/>
              <a:t>cout</a:t>
            </a:r>
            <a:r>
              <a:rPr lang="en-US" altLang="zh-CN" dirty="0"/>
              <a:t>&lt;&lt;e&lt;&lt;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  Print(*e);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}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或者，返回的是来自参数表里的引用</a:t>
            </a:r>
            <a:endParaRPr lang="en-US" altLang="zh-CN" dirty="0"/>
          </a:p>
          <a:p>
            <a:r>
              <a:rPr lang="en-US" altLang="zh-CN" dirty="0"/>
              <a:t>#include&lt;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  <a:endParaRPr lang="en-US" altLang="zh-CN" dirty="0"/>
          </a:p>
          <a:p>
            <a:r>
              <a:rPr lang="en-US" altLang="zh-CN" dirty="0"/>
              <a:t>using namespace std;</a:t>
            </a:r>
            <a:endParaRPr lang="en-US" altLang="zh-CN" dirty="0"/>
          </a:p>
          <a:p>
            <a:r>
              <a:rPr lang="en-US" altLang="zh-CN" dirty="0" err="1"/>
              <a:t>struct</a:t>
            </a:r>
            <a:r>
              <a:rPr lang="en-US" altLang="zh-CN" dirty="0"/>
              <a:t> Person</a:t>
            </a:r>
            <a:endParaRPr lang="en-US" altLang="zh-CN" dirty="0"/>
          </a:p>
          <a:p>
            <a:r>
              <a:rPr lang="en-US" altLang="zh-CN" dirty="0"/>
              <a:t>{  char name[20];</a:t>
            </a:r>
            <a:endParaRPr lang="en-US" altLang="zh-CN" dirty="0"/>
          </a:p>
          <a:p>
            <a:r>
              <a:rPr lang="en-US" altLang="zh-CN" dirty="0"/>
              <a:t>   unsigned long id;</a:t>
            </a:r>
            <a:endParaRPr lang="en-US" altLang="zh-CN" dirty="0"/>
          </a:p>
          <a:p>
            <a:r>
              <a:rPr lang="en-US" altLang="zh-CN" dirty="0"/>
              <a:t>   float salary;</a:t>
            </a:r>
            <a:endParaRPr lang="en-US" altLang="zh-CN" dirty="0"/>
          </a:p>
          <a:p>
            <a:r>
              <a:rPr lang="en-US" altLang="zh-CN" dirty="0"/>
              <a:t>};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Person&amp; </a:t>
            </a:r>
            <a:r>
              <a:rPr lang="en-US" altLang="zh-CN" dirty="0" err="1"/>
              <a:t>GetPerson</a:t>
            </a:r>
            <a:r>
              <a:rPr lang="en-US" altLang="zh-CN" dirty="0"/>
              <a:t>(Person&amp; temp) //</a:t>
            </a:r>
            <a:r>
              <a:rPr lang="zh-CN" altLang="en-US" dirty="0"/>
              <a:t>注意：如果参数</a:t>
            </a:r>
            <a:r>
              <a:rPr lang="en-US" altLang="zh-CN" dirty="0"/>
              <a:t>temp</a:t>
            </a:r>
            <a:r>
              <a:rPr lang="zh-CN" altLang="en-US" dirty="0"/>
              <a:t>前没有加</a:t>
            </a:r>
            <a:r>
              <a:rPr lang="en-US" altLang="zh-CN" dirty="0"/>
              <a:t>&amp;</a:t>
            </a:r>
            <a:r>
              <a:rPr lang="zh-CN" altLang="en-US" dirty="0"/>
              <a:t>，程序就是错的。不加</a:t>
            </a:r>
            <a:r>
              <a:rPr lang="en-US" altLang="zh-CN" dirty="0"/>
              <a:t>&amp;</a:t>
            </a:r>
            <a:r>
              <a:rPr lang="zh-CN" altLang="en-US" dirty="0"/>
              <a:t>是值拷贝，当函数结束时，这个局部变量消失。</a:t>
            </a:r>
            <a:endParaRPr lang="en-US" altLang="zh-CN" dirty="0"/>
          </a:p>
          <a:p>
            <a:r>
              <a:rPr lang="en-US" altLang="zh-CN" dirty="0"/>
              <a:t>{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&lt;&lt;&amp;temp&lt;&lt;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cin</a:t>
            </a:r>
            <a:r>
              <a:rPr lang="en-US" altLang="zh-CN" dirty="0"/>
              <a:t>&gt;&gt;temp.name&gt;&gt; temp.id &gt;&gt;</a:t>
            </a:r>
            <a:r>
              <a:rPr lang="en-US" altLang="zh-CN" dirty="0" err="1"/>
              <a:t>temp.salary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return temp;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r>
              <a:rPr lang="en-US" altLang="zh-CN" dirty="0"/>
              <a:t>void Print(Person&amp; p)</a:t>
            </a:r>
            <a:endParaRPr lang="en-US" altLang="zh-CN" dirty="0"/>
          </a:p>
          <a:p>
            <a:r>
              <a:rPr lang="en-US" altLang="zh-CN" dirty="0"/>
              <a:t>{ </a:t>
            </a:r>
            <a:r>
              <a:rPr lang="en-US" altLang="zh-CN" dirty="0" err="1"/>
              <a:t>cout</a:t>
            </a:r>
            <a:r>
              <a:rPr lang="en-US" altLang="zh-CN" dirty="0"/>
              <a:t>&lt;&lt;p.name&lt;&lt;"</a:t>
            </a:r>
            <a:r>
              <a:rPr lang="zh-CN" altLang="en-US" dirty="0"/>
              <a:t>，</a:t>
            </a:r>
            <a:r>
              <a:rPr lang="en-US" altLang="zh-CN" dirty="0"/>
              <a:t>"&lt;&lt;p.id &lt;&lt;"</a:t>
            </a:r>
            <a:r>
              <a:rPr lang="zh-CN" altLang="en-US" dirty="0"/>
              <a:t>，</a:t>
            </a:r>
            <a:r>
              <a:rPr lang="en-US" altLang="zh-CN" dirty="0"/>
              <a:t>"&lt;&lt;</a:t>
            </a:r>
            <a:r>
              <a:rPr lang="en-US" altLang="zh-CN" dirty="0" err="1"/>
              <a:t>p.salary</a:t>
            </a:r>
            <a:r>
              <a:rPr lang="en-US" altLang="zh-CN" dirty="0"/>
              <a:t> 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  <a:endParaRPr lang="en-US" altLang="zh-CN" dirty="0"/>
          </a:p>
          <a:p>
            <a:r>
              <a:rPr lang="en-US" altLang="zh-CN" dirty="0"/>
              <a:t>{ Person e[3],s;</a:t>
            </a:r>
            <a:endParaRPr lang="en-US" altLang="zh-CN" dirty="0"/>
          </a:p>
          <a:p>
            <a:r>
              <a:rPr lang="en-US" altLang="zh-CN" dirty="0"/>
              <a:t>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 </a:t>
            </a:r>
            <a:r>
              <a:rPr lang="en-US" altLang="zh-CN" dirty="0" err="1"/>
              <a:t>i</a:t>
            </a:r>
            <a:r>
              <a:rPr lang="en-US" altLang="zh-CN" dirty="0"/>
              <a:t>&lt;3; </a:t>
            </a:r>
            <a:r>
              <a:rPr lang="en-US" altLang="zh-CN" dirty="0" err="1"/>
              <a:t>i</a:t>
            </a:r>
            <a:r>
              <a:rPr lang="en-US" altLang="zh-CN" dirty="0"/>
              <a:t>++){</a:t>
            </a:r>
            <a:endParaRPr lang="en-US" altLang="zh-CN" dirty="0"/>
          </a:p>
          <a:p>
            <a:r>
              <a:rPr lang="en-US" altLang="zh-CN" dirty="0"/>
              <a:t>      s=</a:t>
            </a:r>
            <a:r>
              <a:rPr lang="en-US" altLang="zh-CN" dirty="0" err="1"/>
              <a:t>GetPerson</a:t>
            </a:r>
            <a:r>
              <a:rPr lang="en-US" altLang="zh-CN" dirty="0"/>
              <a:t>(e[</a:t>
            </a:r>
            <a:r>
              <a:rPr lang="en-US" altLang="zh-CN" dirty="0" err="1"/>
              <a:t>i</a:t>
            </a:r>
            <a:r>
              <a:rPr lang="en-US" altLang="zh-CN" dirty="0"/>
              <a:t>]);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en-US" altLang="zh-CN" dirty="0" err="1"/>
              <a:t>cout</a:t>
            </a:r>
            <a:r>
              <a:rPr lang="en-US" altLang="zh-CN" dirty="0"/>
              <a:t>&lt;&lt;&amp;s&lt;&lt;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  Print(e[</a:t>
            </a:r>
            <a:r>
              <a:rPr lang="en-US" altLang="zh-CN" dirty="0" err="1"/>
              <a:t>i</a:t>
            </a:r>
            <a:r>
              <a:rPr lang="en-US" altLang="zh-CN" dirty="0"/>
              <a:t>]);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}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或者，返回的是参数表里的指针指向的数据</a:t>
            </a:r>
            <a:endParaRPr lang="en-US" altLang="zh-CN" dirty="0"/>
          </a:p>
          <a:p>
            <a:r>
              <a:rPr lang="en-US" altLang="zh-CN" dirty="0"/>
              <a:t>#include&lt;iostream&gt;</a:t>
            </a:r>
            <a:endParaRPr lang="en-US" altLang="zh-CN" dirty="0"/>
          </a:p>
          <a:p>
            <a:r>
              <a:rPr lang="en-US" altLang="zh-CN" dirty="0"/>
              <a:t>using namespace std;</a:t>
            </a:r>
            <a:endParaRPr lang="en-US" altLang="zh-CN" dirty="0"/>
          </a:p>
          <a:p>
            <a:r>
              <a:rPr lang="en-US" altLang="zh-CN" dirty="0"/>
              <a:t>struct Person</a:t>
            </a:r>
            <a:endParaRPr lang="en-US" altLang="zh-CN" dirty="0"/>
          </a:p>
          <a:p>
            <a:r>
              <a:rPr lang="en-US" altLang="zh-CN" dirty="0"/>
              <a:t>{  char name[20];</a:t>
            </a:r>
            <a:endParaRPr lang="en-US" altLang="zh-CN" dirty="0"/>
          </a:p>
          <a:p>
            <a:r>
              <a:rPr lang="en-US" altLang="zh-CN" dirty="0"/>
              <a:t>   unsigned long id;</a:t>
            </a:r>
            <a:endParaRPr lang="en-US" altLang="zh-CN" dirty="0"/>
          </a:p>
          <a:p>
            <a:r>
              <a:rPr lang="en-US" altLang="zh-CN" dirty="0"/>
              <a:t>   float salary;</a:t>
            </a:r>
            <a:endParaRPr lang="en-US" altLang="zh-CN" dirty="0"/>
          </a:p>
          <a:p>
            <a:r>
              <a:rPr lang="en-US" altLang="zh-CN" dirty="0"/>
              <a:t>};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Person&amp; </a:t>
            </a:r>
            <a:r>
              <a:rPr lang="en-US" altLang="zh-CN" dirty="0" err="1"/>
              <a:t>GetPerson</a:t>
            </a:r>
            <a:r>
              <a:rPr lang="en-US" altLang="zh-CN" dirty="0"/>
              <a:t>(Person* temp) //</a:t>
            </a:r>
            <a:r>
              <a:rPr lang="zh-CN" altLang="en-US" dirty="0"/>
              <a:t>注意：如果参数</a:t>
            </a:r>
            <a:r>
              <a:rPr lang="en-US" altLang="zh-CN" dirty="0"/>
              <a:t>temp</a:t>
            </a:r>
            <a:r>
              <a:rPr lang="zh-CN" altLang="en-US" dirty="0"/>
              <a:t>前没有加</a:t>
            </a:r>
            <a:r>
              <a:rPr lang="en-US" altLang="zh-CN" dirty="0"/>
              <a:t>&amp;</a:t>
            </a:r>
            <a:r>
              <a:rPr lang="zh-CN" altLang="en-US" dirty="0"/>
              <a:t>，程序就是错的。不加</a:t>
            </a:r>
            <a:r>
              <a:rPr lang="en-US" altLang="zh-CN" dirty="0"/>
              <a:t>&amp;</a:t>
            </a:r>
            <a:r>
              <a:rPr lang="zh-CN" altLang="en-US" dirty="0"/>
              <a:t>是值拷贝，当函数结束时，这个局部变量消失。</a:t>
            </a:r>
            <a:endParaRPr lang="zh-CN" altLang="en-US" dirty="0"/>
          </a:p>
          <a:p>
            <a:r>
              <a:rPr lang="en-US" altLang="zh-CN" dirty="0"/>
              <a:t>{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&lt;&lt;temp&lt;&lt;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cin</a:t>
            </a:r>
            <a:r>
              <a:rPr lang="en-US" altLang="zh-CN" dirty="0"/>
              <a:t>&gt;&gt;temp-&gt;name&gt;&gt; temp-&gt;id &gt;&gt;temp-&gt;salary;</a:t>
            </a:r>
            <a:endParaRPr lang="en-US" altLang="zh-CN" dirty="0"/>
          </a:p>
          <a:p>
            <a:r>
              <a:rPr lang="en-US" altLang="zh-CN" dirty="0"/>
              <a:t>    return *temp;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r>
              <a:rPr lang="en-US" altLang="zh-CN" dirty="0"/>
              <a:t>void Print(Person&amp; p)</a:t>
            </a:r>
            <a:endParaRPr lang="en-US" altLang="zh-CN" dirty="0"/>
          </a:p>
          <a:p>
            <a:r>
              <a:rPr lang="en-US" altLang="zh-CN" dirty="0"/>
              <a:t>{ </a:t>
            </a:r>
            <a:r>
              <a:rPr lang="en-US" altLang="zh-CN" dirty="0" err="1"/>
              <a:t>cout</a:t>
            </a:r>
            <a:r>
              <a:rPr lang="en-US" altLang="zh-CN" dirty="0"/>
              <a:t>&lt;&lt;p.name&lt;&lt;"</a:t>
            </a:r>
            <a:r>
              <a:rPr lang="zh-CN" altLang="en-US" dirty="0"/>
              <a:t>，</a:t>
            </a:r>
            <a:r>
              <a:rPr lang="en-US" altLang="zh-CN" dirty="0"/>
              <a:t>"&lt;&lt;p.id &lt;&lt;"</a:t>
            </a:r>
            <a:r>
              <a:rPr lang="zh-CN" altLang="en-US" dirty="0"/>
              <a:t>，</a:t>
            </a:r>
            <a:r>
              <a:rPr lang="en-US" altLang="zh-CN" dirty="0"/>
              <a:t>"&lt;&lt;</a:t>
            </a:r>
            <a:r>
              <a:rPr lang="en-US" altLang="zh-CN" dirty="0" err="1"/>
              <a:t>p.salary</a:t>
            </a:r>
            <a:r>
              <a:rPr lang="en-US" altLang="zh-CN" dirty="0"/>
              <a:t> 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int main()</a:t>
            </a:r>
            <a:endParaRPr lang="en-US" altLang="zh-CN" dirty="0"/>
          </a:p>
          <a:p>
            <a:r>
              <a:rPr lang="en-US" altLang="zh-CN" dirty="0"/>
              <a:t>{ Person e[3],s;</a:t>
            </a:r>
            <a:endParaRPr lang="en-US" altLang="zh-CN" dirty="0"/>
          </a:p>
          <a:p>
            <a:r>
              <a:rPr lang="en-US" altLang="zh-CN" dirty="0"/>
              <a:t>  for(int </a:t>
            </a:r>
            <a:r>
              <a:rPr lang="en-US" altLang="zh-CN" dirty="0" err="1"/>
              <a:t>i</a:t>
            </a:r>
            <a:r>
              <a:rPr lang="en-US" altLang="zh-CN" dirty="0"/>
              <a:t>=0; </a:t>
            </a:r>
            <a:r>
              <a:rPr lang="en-US" altLang="zh-CN" dirty="0" err="1"/>
              <a:t>i</a:t>
            </a:r>
            <a:r>
              <a:rPr lang="en-US" altLang="zh-CN" dirty="0"/>
              <a:t>&lt;3; </a:t>
            </a:r>
            <a:r>
              <a:rPr lang="en-US" altLang="zh-CN" dirty="0" err="1"/>
              <a:t>i</a:t>
            </a:r>
            <a:r>
              <a:rPr lang="en-US" altLang="zh-CN" dirty="0"/>
              <a:t>++){</a:t>
            </a:r>
            <a:endParaRPr lang="en-US" altLang="zh-CN" dirty="0"/>
          </a:p>
          <a:p>
            <a:r>
              <a:rPr lang="en-US" altLang="zh-CN" dirty="0"/>
              <a:t>      s=</a:t>
            </a:r>
            <a:r>
              <a:rPr lang="en-US" altLang="zh-CN" dirty="0" err="1"/>
              <a:t>GetPerson</a:t>
            </a:r>
            <a:r>
              <a:rPr lang="en-US" altLang="zh-CN" dirty="0"/>
              <a:t>(&amp;e[</a:t>
            </a:r>
            <a:r>
              <a:rPr lang="en-US" altLang="zh-CN" dirty="0" err="1"/>
              <a:t>i</a:t>
            </a:r>
            <a:r>
              <a:rPr lang="en-US" altLang="zh-CN" dirty="0"/>
              <a:t>]);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en-US" altLang="zh-CN" dirty="0" err="1"/>
              <a:t>cout</a:t>
            </a:r>
            <a:r>
              <a:rPr lang="en-US" altLang="zh-CN" dirty="0"/>
              <a:t>&lt;&lt;&amp;s&lt;&lt;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  Print(e[</a:t>
            </a:r>
            <a:r>
              <a:rPr lang="en-US" altLang="zh-CN" dirty="0" err="1"/>
              <a:t>i</a:t>
            </a:r>
            <a:r>
              <a:rPr lang="en-US" altLang="zh-CN" dirty="0"/>
              <a:t>]);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}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///////////////////////////////////////////</a:t>
            </a:r>
            <a:endParaRPr lang="en-US" altLang="zh-CN" dirty="0"/>
          </a:p>
          <a:p>
            <a:r>
              <a:rPr lang="zh-CN" altLang="en-US" dirty="0"/>
              <a:t>使用指针，可以看出引用使用的效果</a:t>
            </a:r>
            <a:endParaRPr lang="en-US" altLang="zh-CN" dirty="0"/>
          </a:p>
          <a:p>
            <a:r>
              <a:rPr lang="en-US" altLang="zh-CN" dirty="0"/>
              <a:t>#include&lt;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  <a:endParaRPr lang="en-US" altLang="zh-CN" dirty="0"/>
          </a:p>
          <a:p>
            <a:r>
              <a:rPr lang="en-US" altLang="zh-CN" dirty="0"/>
              <a:t>using namespace std;</a:t>
            </a:r>
            <a:endParaRPr lang="en-US" altLang="zh-CN" dirty="0"/>
          </a:p>
          <a:p>
            <a:r>
              <a:rPr lang="en-US" altLang="zh-CN" dirty="0" err="1"/>
              <a:t>struct</a:t>
            </a:r>
            <a:r>
              <a:rPr lang="en-US" altLang="zh-CN" dirty="0"/>
              <a:t> Person</a:t>
            </a:r>
            <a:endParaRPr lang="en-US" altLang="zh-CN" dirty="0"/>
          </a:p>
          <a:p>
            <a:r>
              <a:rPr lang="en-US" altLang="zh-CN" dirty="0"/>
              <a:t>{  char name[20];</a:t>
            </a:r>
            <a:endParaRPr lang="en-US" altLang="zh-CN" dirty="0"/>
          </a:p>
          <a:p>
            <a:r>
              <a:rPr lang="en-US" altLang="zh-CN" dirty="0"/>
              <a:t>   unsigned long id;</a:t>
            </a:r>
            <a:endParaRPr lang="en-US" altLang="zh-CN" dirty="0"/>
          </a:p>
          <a:p>
            <a:r>
              <a:rPr lang="en-US" altLang="zh-CN" dirty="0"/>
              <a:t>   float salary;</a:t>
            </a:r>
            <a:endParaRPr lang="en-US" altLang="zh-CN" dirty="0"/>
          </a:p>
          <a:p>
            <a:r>
              <a:rPr lang="en-US" altLang="zh-CN" dirty="0"/>
              <a:t>};</a:t>
            </a:r>
            <a:endParaRPr lang="en-US" altLang="zh-CN" dirty="0"/>
          </a:p>
          <a:p>
            <a:r>
              <a:rPr lang="en-US" altLang="zh-CN" dirty="0"/>
              <a:t>Person temp;</a:t>
            </a:r>
            <a:endParaRPr lang="en-US" altLang="zh-CN" dirty="0"/>
          </a:p>
          <a:p>
            <a:r>
              <a:rPr lang="en-US" altLang="zh-CN" dirty="0"/>
              <a:t>Person&amp; </a:t>
            </a:r>
            <a:r>
              <a:rPr lang="en-US" altLang="zh-CN" dirty="0" err="1"/>
              <a:t>GetPerson</a:t>
            </a:r>
            <a:r>
              <a:rPr lang="en-US" altLang="zh-CN" dirty="0"/>
              <a:t>()</a:t>
            </a:r>
            <a:endParaRPr lang="en-US" altLang="zh-CN" dirty="0"/>
          </a:p>
          <a:p>
            <a:r>
              <a:rPr lang="en-US" altLang="zh-CN" dirty="0"/>
              <a:t>{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&lt;&lt;&amp;temp&lt;&lt;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cin</a:t>
            </a:r>
            <a:r>
              <a:rPr lang="en-US" altLang="zh-CN" dirty="0"/>
              <a:t>&gt;&gt;temp.name&gt;&gt; temp.id &gt;&gt;</a:t>
            </a:r>
            <a:r>
              <a:rPr lang="en-US" altLang="zh-CN" dirty="0" err="1"/>
              <a:t>temp.salary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return temp;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r>
              <a:rPr lang="en-US" altLang="zh-CN" dirty="0"/>
              <a:t>void Print(Person&amp; p)</a:t>
            </a:r>
            <a:endParaRPr lang="en-US" altLang="zh-CN" dirty="0"/>
          </a:p>
          <a:p>
            <a:r>
              <a:rPr lang="en-US" altLang="zh-CN" dirty="0"/>
              <a:t>{ </a:t>
            </a:r>
            <a:r>
              <a:rPr lang="en-US" altLang="zh-CN" dirty="0" err="1"/>
              <a:t>cout</a:t>
            </a:r>
            <a:r>
              <a:rPr lang="en-US" altLang="zh-CN" dirty="0"/>
              <a:t>&lt;&lt;p.name&lt;&lt;"</a:t>
            </a:r>
            <a:r>
              <a:rPr lang="zh-CN" altLang="en-US" dirty="0"/>
              <a:t>，</a:t>
            </a:r>
            <a:r>
              <a:rPr lang="en-US" altLang="zh-CN" dirty="0"/>
              <a:t>"&lt;&lt;p.id &lt;&lt;"</a:t>
            </a:r>
            <a:r>
              <a:rPr lang="zh-CN" altLang="en-US" dirty="0"/>
              <a:t>，</a:t>
            </a:r>
            <a:r>
              <a:rPr lang="en-US" altLang="zh-CN" dirty="0"/>
              <a:t>"&lt;&lt;</a:t>
            </a:r>
            <a:r>
              <a:rPr lang="en-US" altLang="zh-CN" dirty="0" err="1"/>
              <a:t>p.salary</a:t>
            </a:r>
            <a:r>
              <a:rPr lang="en-US" altLang="zh-CN" dirty="0"/>
              <a:t> 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  <a:endParaRPr lang="en-US" altLang="zh-CN" dirty="0"/>
          </a:p>
          <a:p>
            <a:r>
              <a:rPr lang="en-US" altLang="zh-CN" dirty="0"/>
              <a:t>{ Person *e;</a:t>
            </a:r>
            <a:endParaRPr lang="en-US" altLang="zh-CN" dirty="0"/>
          </a:p>
          <a:p>
            <a:r>
              <a:rPr lang="en-US" altLang="zh-CN" dirty="0"/>
              <a:t>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 </a:t>
            </a:r>
            <a:r>
              <a:rPr lang="en-US" altLang="zh-CN" dirty="0" err="1"/>
              <a:t>i</a:t>
            </a:r>
            <a:r>
              <a:rPr lang="en-US" altLang="zh-CN" dirty="0"/>
              <a:t>&lt;3; </a:t>
            </a:r>
            <a:r>
              <a:rPr lang="en-US" altLang="zh-CN" dirty="0" err="1"/>
              <a:t>i</a:t>
            </a:r>
            <a:r>
              <a:rPr lang="en-US" altLang="zh-CN" dirty="0"/>
              <a:t>++){</a:t>
            </a:r>
            <a:endParaRPr lang="en-US" altLang="zh-CN" dirty="0"/>
          </a:p>
          <a:p>
            <a:r>
              <a:rPr lang="en-US" altLang="zh-CN" dirty="0"/>
              <a:t>      e=&amp;</a:t>
            </a:r>
            <a:r>
              <a:rPr lang="en-US" altLang="zh-CN" dirty="0" err="1"/>
              <a:t>GetPerson</a:t>
            </a:r>
            <a:r>
              <a:rPr lang="en-US" altLang="zh-CN" dirty="0"/>
              <a:t>();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en-US" altLang="zh-CN" dirty="0" err="1"/>
              <a:t>cout</a:t>
            </a:r>
            <a:r>
              <a:rPr lang="en-US" altLang="zh-CN" dirty="0"/>
              <a:t>&lt;&lt;e&lt;&lt;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  Print(*e);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}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当需要保存多个同类型的数据时，我们可以使用数组和链表两种方法。数组的特点是，逻辑上相邻的元素，物理存储位置也相邻。比如第</a:t>
            </a:r>
            <a:r>
              <a:rPr lang="en-US" altLang="zh-CN" dirty="0"/>
              <a:t>2</a:t>
            </a:r>
            <a:r>
              <a:rPr lang="zh-CN" altLang="en-US" dirty="0"/>
              <a:t>个元素，是紧挨着第</a:t>
            </a:r>
            <a:r>
              <a:rPr lang="en-US" altLang="zh-CN" dirty="0"/>
              <a:t>1</a:t>
            </a:r>
            <a:r>
              <a:rPr lang="zh-CN" altLang="en-US" dirty="0"/>
              <a:t>个元素存放的。因此可以通过数组名和下标来访问元素。为了保持这个特性，当在数组中插入一个元素或删除一个元素时，需要移动大量元素。</a:t>
            </a:r>
            <a:endParaRPr lang="en-US" altLang="zh-CN" dirty="0"/>
          </a:p>
          <a:p>
            <a:r>
              <a:rPr lang="zh-CN" altLang="en-US" dirty="0"/>
              <a:t>链表的特点是，逻辑上相邻的元素，物理存储位置可以不相邻，只要上一个元素知道下一个元素的存放地址就可以了。因此，当在链表中插入或删除一个元素时，就不需要移动元素，只要去修改下一个元素的地址就可以了，它更适用于存储的数据元素经常需要做插入与删除操作的情况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链表中的每个元素，除了记录数据外，还需要有一个指针，记录下一个元素的地址，结构体就是可以包含多个不同类型的数据的，因此结构体是实现链表结构的理想表现形式，今天我们来学习链表使用中的常见操作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en-US" dirty="0" smtClean="0"/>
              <a:t>带头</a:t>
            </a:r>
            <a:r>
              <a:rPr lang="zh-CN" altLang="en-US" dirty="0"/>
              <a:t>结点的链表的基本操作：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>
                <a:sym typeface="+mn-ea"/>
              </a:rPr>
              <a:t>#include&lt;</a:t>
            </a:r>
            <a:r>
              <a:rPr lang="en-US" altLang="zh-CN" dirty="0" err="1" smtClean="0">
                <a:sym typeface="+mn-ea"/>
              </a:rPr>
              <a:t>iostream</a:t>
            </a:r>
            <a:r>
              <a:rPr lang="en-US" altLang="zh-CN" dirty="0" smtClean="0">
                <a:sym typeface="+mn-ea"/>
              </a:rPr>
              <a:t>&gt;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#include&lt;</a:t>
            </a:r>
            <a:r>
              <a:rPr lang="en-US" altLang="zh-CN" dirty="0" err="1" smtClean="0">
                <a:sym typeface="+mn-ea"/>
              </a:rPr>
              <a:t>cmath</a:t>
            </a:r>
            <a:r>
              <a:rPr lang="en-US" altLang="zh-CN" dirty="0" smtClean="0">
                <a:sym typeface="+mn-ea"/>
              </a:rPr>
              <a:t>&gt;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using namespace std;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>
                <a:sym typeface="+mn-ea"/>
              </a:rPr>
              <a:t>struct</a:t>
            </a:r>
            <a:r>
              <a:rPr lang="en-US" altLang="zh-CN" dirty="0" smtClean="0">
                <a:sym typeface="+mn-ea"/>
              </a:rPr>
              <a:t> Node{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</a:t>
            </a:r>
            <a:r>
              <a:rPr lang="en-US" altLang="zh-CN" dirty="0" err="1" smtClean="0">
                <a:sym typeface="+mn-ea"/>
              </a:rPr>
              <a:t>int</a:t>
            </a:r>
            <a:r>
              <a:rPr lang="en-US" altLang="zh-CN" dirty="0" smtClean="0">
                <a:sym typeface="+mn-ea"/>
              </a:rPr>
              <a:t> e;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Node* next;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};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////////////////</a:t>
            </a:r>
            <a:r>
              <a:rPr lang="zh-CN" altLang="en-US" dirty="0" smtClean="0">
                <a:sym typeface="+mn-ea"/>
              </a:rPr>
              <a:t>插入一个元素</a:t>
            </a:r>
            <a:endParaRPr lang="zh-CN" altLang="en-US" dirty="0" smtClean="0"/>
          </a:p>
          <a:p>
            <a:r>
              <a:rPr lang="en-US" altLang="zh-CN" dirty="0" smtClean="0">
                <a:sym typeface="+mn-ea"/>
              </a:rPr>
              <a:t>void </a:t>
            </a:r>
            <a:r>
              <a:rPr lang="en-US" altLang="zh-CN" dirty="0" err="1" smtClean="0">
                <a:sym typeface="+mn-ea"/>
              </a:rPr>
              <a:t>insertList</a:t>
            </a:r>
            <a:r>
              <a:rPr lang="en-US" altLang="zh-CN" dirty="0" smtClean="0">
                <a:sym typeface="+mn-ea"/>
              </a:rPr>
              <a:t>(Node* </a:t>
            </a:r>
            <a:r>
              <a:rPr lang="en-US" altLang="zh-CN" dirty="0" err="1" smtClean="0">
                <a:sym typeface="+mn-ea"/>
              </a:rPr>
              <a:t>head,int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err="1" smtClean="0">
                <a:sym typeface="+mn-ea"/>
              </a:rPr>
              <a:t>i,int</a:t>
            </a:r>
            <a:r>
              <a:rPr lang="en-US" altLang="zh-CN" dirty="0" smtClean="0">
                <a:sym typeface="+mn-ea"/>
              </a:rPr>
              <a:t> e){     //</a:t>
            </a:r>
            <a:r>
              <a:rPr lang="zh-CN" altLang="en-US" dirty="0" smtClean="0">
                <a:sym typeface="+mn-ea"/>
              </a:rPr>
              <a:t>插入</a:t>
            </a:r>
            <a:endParaRPr lang="zh-CN" altLang="en-US" dirty="0" smtClean="0"/>
          </a:p>
          <a:p>
            <a:r>
              <a:rPr lang="zh-CN" altLang="en-US" dirty="0" smtClean="0">
                <a:sym typeface="+mn-ea"/>
              </a:rPr>
              <a:t>  </a:t>
            </a:r>
            <a:r>
              <a:rPr lang="en-US" altLang="zh-CN" dirty="0" smtClean="0">
                <a:sym typeface="+mn-ea"/>
              </a:rPr>
              <a:t>if(</a:t>
            </a:r>
            <a:r>
              <a:rPr lang="en-US" altLang="zh-CN" dirty="0" err="1" smtClean="0">
                <a:sym typeface="+mn-ea"/>
              </a:rPr>
              <a:t>i</a:t>
            </a:r>
            <a:r>
              <a:rPr lang="en-US" altLang="zh-CN" dirty="0" smtClean="0">
                <a:sym typeface="+mn-ea"/>
              </a:rPr>
              <a:t>&lt;1 || </a:t>
            </a:r>
            <a:r>
              <a:rPr lang="en-US" altLang="zh-CN" dirty="0" err="1" smtClean="0">
                <a:sym typeface="+mn-ea"/>
              </a:rPr>
              <a:t>i</a:t>
            </a:r>
            <a:r>
              <a:rPr lang="en-US" altLang="zh-CN" dirty="0" smtClean="0">
                <a:sym typeface="+mn-ea"/>
              </a:rPr>
              <a:t>&gt;head-&gt;e+1){  //</a:t>
            </a:r>
            <a:r>
              <a:rPr lang="en-US" altLang="zh-CN" dirty="0" err="1" smtClean="0">
                <a:sym typeface="+mn-ea"/>
              </a:rPr>
              <a:t>i</a:t>
            </a:r>
            <a:r>
              <a:rPr lang="zh-CN" altLang="en-US" dirty="0" smtClean="0">
                <a:sym typeface="+mn-ea"/>
              </a:rPr>
              <a:t>的合法位置：</a:t>
            </a:r>
            <a:r>
              <a:rPr lang="en-US" altLang="zh-CN" dirty="0" smtClean="0">
                <a:sym typeface="+mn-ea"/>
              </a:rPr>
              <a:t>1~head-&gt;e+1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</a:t>
            </a:r>
            <a:r>
              <a:rPr lang="en-US" altLang="zh-CN" dirty="0" err="1" smtClean="0">
                <a:sym typeface="+mn-ea"/>
              </a:rPr>
              <a:t>cout</a:t>
            </a:r>
            <a:r>
              <a:rPr lang="en-US" altLang="zh-CN" dirty="0" smtClean="0">
                <a:sym typeface="+mn-ea"/>
              </a:rPr>
              <a:t>&lt;&lt;"error"&lt;&lt;</a:t>
            </a:r>
            <a:r>
              <a:rPr lang="en-US" altLang="zh-CN" dirty="0" err="1" smtClean="0">
                <a:sym typeface="+mn-ea"/>
              </a:rPr>
              <a:t>endl</a:t>
            </a:r>
            <a:r>
              <a:rPr lang="en-US" altLang="zh-CN" dirty="0" smtClean="0">
                <a:sym typeface="+mn-ea"/>
              </a:rPr>
              <a:t>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return;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}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Node* p=head;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head-&gt;e++;  //</a:t>
            </a:r>
            <a:r>
              <a:rPr lang="zh-CN" altLang="en-US" dirty="0" smtClean="0">
                <a:sym typeface="+mn-ea"/>
              </a:rPr>
              <a:t>链表元素个数加</a:t>
            </a:r>
            <a:r>
              <a:rPr lang="en-US" altLang="zh-CN" dirty="0" smtClean="0">
                <a:sym typeface="+mn-ea"/>
              </a:rPr>
              <a:t>1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while(--</a:t>
            </a:r>
            <a:r>
              <a:rPr lang="en-US" altLang="zh-CN" dirty="0" err="1" smtClean="0">
                <a:sym typeface="+mn-ea"/>
              </a:rPr>
              <a:t>i</a:t>
            </a:r>
            <a:r>
              <a:rPr lang="en-US" altLang="zh-CN" dirty="0" smtClean="0">
                <a:sym typeface="+mn-ea"/>
              </a:rPr>
              <a:t>)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   p=p-&gt;next;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Node* s=new Node;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s-&gt;e=e;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s-&gt;next=p-&gt;next;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p-&gt;next=s;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}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//////</a:t>
            </a:r>
            <a:r>
              <a:rPr lang="zh-CN" altLang="en-US" dirty="0" smtClean="0">
                <a:sym typeface="+mn-ea"/>
              </a:rPr>
              <a:t>删除一个元素</a:t>
            </a:r>
            <a:endParaRPr lang="zh-CN" altLang="en-US" dirty="0" smtClean="0"/>
          </a:p>
          <a:p>
            <a:r>
              <a:rPr lang="en-US" altLang="zh-CN" dirty="0" smtClean="0">
                <a:sym typeface="+mn-ea"/>
              </a:rPr>
              <a:t>void </a:t>
            </a:r>
            <a:r>
              <a:rPr lang="en-US" altLang="zh-CN" dirty="0" err="1" smtClean="0">
                <a:sym typeface="+mn-ea"/>
              </a:rPr>
              <a:t>deleteList</a:t>
            </a:r>
            <a:r>
              <a:rPr lang="en-US" altLang="zh-CN" dirty="0" smtClean="0">
                <a:sym typeface="+mn-ea"/>
              </a:rPr>
              <a:t>(Node* </a:t>
            </a:r>
            <a:r>
              <a:rPr lang="en-US" altLang="zh-CN" dirty="0" err="1" smtClean="0">
                <a:sym typeface="+mn-ea"/>
              </a:rPr>
              <a:t>head,int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err="1" smtClean="0">
                <a:sym typeface="+mn-ea"/>
              </a:rPr>
              <a:t>i</a:t>
            </a:r>
            <a:r>
              <a:rPr lang="en-US" altLang="zh-CN" dirty="0" smtClean="0">
                <a:sym typeface="+mn-ea"/>
              </a:rPr>
              <a:t>){   //</a:t>
            </a:r>
            <a:r>
              <a:rPr lang="zh-CN" altLang="en-US" dirty="0" smtClean="0">
                <a:sym typeface="+mn-ea"/>
              </a:rPr>
              <a:t>删除</a:t>
            </a:r>
            <a:endParaRPr lang="zh-CN" altLang="en-US" dirty="0" smtClean="0"/>
          </a:p>
          <a:p>
            <a:r>
              <a:rPr lang="zh-CN" altLang="en-US" dirty="0" smtClean="0">
                <a:sym typeface="+mn-ea"/>
              </a:rPr>
              <a:t>  </a:t>
            </a:r>
            <a:r>
              <a:rPr lang="en-US" altLang="zh-CN" dirty="0" smtClean="0">
                <a:sym typeface="+mn-ea"/>
              </a:rPr>
              <a:t>if(</a:t>
            </a:r>
            <a:r>
              <a:rPr lang="en-US" altLang="zh-CN" dirty="0" err="1" smtClean="0">
                <a:sym typeface="+mn-ea"/>
              </a:rPr>
              <a:t>i</a:t>
            </a:r>
            <a:r>
              <a:rPr lang="en-US" altLang="zh-CN" dirty="0" smtClean="0">
                <a:sym typeface="+mn-ea"/>
              </a:rPr>
              <a:t>&lt;1 || </a:t>
            </a:r>
            <a:r>
              <a:rPr lang="en-US" altLang="zh-CN" dirty="0" err="1" smtClean="0">
                <a:sym typeface="+mn-ea"/>
              </a:rPr>
              <a:t>i</a:t>
            </a:r>
            <a:r>
              <a:rPr lang="en-US" altLang="zh-CN" dirty="0" smtClean="0">
                <a:sym typeface="+mn-ea"/>
              </a:rPr>
              <a:t>&gt;head-&gt;e){       //</a:t>
            </a:r>
            <a:r>
              <a:rPr lang="en-US" altLang="zh-CN" dirty="0" err="1" smtClean="0">
                <a:sym typeface="+mn-ea"/>
              </a:rPr>
              <a:t>i</a:t>
            </a:r>
            <a:r>
              <a:rPr lang="zh-CN" altLang="en-US" dirty="0" smtClean="0">
                <a:sym typeface="+mn-ea"/>
              </a:rPr>
              <a:t>的合法位置：</a:t>
            </a:r>
            <a:r>
              <a:rPr lang="en-US" altLang="zh-CN" dirty="0" smtClean="0">
                <a:sym typeface="+mn-ea"/>
              </a:rPr>
              <a:t>1~head-&gt;e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 </a:t>
            </a:r>
            <a:r>
              <a:rPr lang="en-US" altLang="zh-CN" dirty="0" err="1" smtClean="0">
                <a:sym typeface="+mn-ea"/>
              </a:rPr>
              <a:t>cout</a:t>
            </a:r>
            <a:r>
              <a:rPr lang="en-US" altLang="zh-CN" dirty="0" smtClean="0">
                <a:sym typeface="+mn-ea"/>
              </a:rPr>
              <a:t>&lt;&lt;"error"&lt;&lt;</a:t>
            </a:r>
            <a:r>
              <a:rPr lang="en-US" altLang="zh-CN" dirty="0" err="1" smtClean="0">
                <a:sym typeface="+mn-ea"/>
              </a:rPr>
              <a:t>endl</a:t>
            </a:r>
            <a:r>
              <a:rPr lang="en-US" altLang="zh-CN" dirty="0" smtClean="0">
                <a:sym typeface="+mn-ea"/>
              </a:rPr>
              <a:t>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 return;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}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head-&gt;e--;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Node* p=head;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while(--</a:t>
            </a:r>
            <a:r>
              <a:rPr lang="en-US" altLang="zh-CN" dirty="0" err="1" smtClean="0">
                <a:sym typeface="+mn-ea"/>
              </a:rPr>
              <a:t>i</a:t>
            </a:r>
            <a:r>
              <a:rPr lang="en-US" altLang="zh-CN" dirty="0" smtClean="0">
                <a:sym typeface="+mn-ea"/>
              </a:rPr>
              <a:t>)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p=p-&gt;next;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Node* q=p-&gt;next;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p-&gt;next=q-&gt;next;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delete q;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}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/////</a:t>
            </a:r>
            <a:r>
              <a:rPr lang="zh-CN" altLang="en-US" dirty="0" smtClean="0">
                <a:sym typeface="+mn-ea"/>
              </a:rPr>
              <a:t>创建链表</a:t>
            </a:r>
            <a:endParaRPr lang="zh-CN" altLang="en-US" dirty="0" smtClean="0"/>
          </a:p>
          <a:p>
            <a:r>
              <a:rPr lang="en-US" altLang="zh-CN" dirty="0" smtClean="0">
                <a:sym typeface="+mn-ea"/>
              </a:rPr>
              <a:t>Node* </a:t>
            </a:r>
            <a:r>
              <a:rPr lang="en-US" altLang="zh-CN" dirty="0" err="1" smtClean="0">
                <a:sym typeface="+mn-ea"/>
              </a:rPr>
              <a:t>creatList</a:t>
            </a:r>
            <a:r>
              <a:rPr lang="en-US" altLang="zh-CN" dirty="0" smtClean="0">
                <a:sym typeface="+mn-ea"/>
              </a:rPr>
              <a:t>(){   //</a:t>
            </a:r>
            <a:r>
              <a:rPr lang="zh-CN" altLang="en-US" dirty="0" smtClean="0">
                <a:sym typeface="+mn-ea"/>
              </a:rPr>
              <a:t>创建链表，从表头插入</a:t>
            </a:r>
            <a:endParaRPr lang="zh-CN" altLang="en-US" dirty="0" smtClean="0"/>
          </a:p>
          <a:p>
            <a:r>
              <a:rPr lang="zh-CN" altLang="en-US" dirty="0" smtClean="0">
                <a:sym typeface="+mn-ea"/>
              </a:rPr>
              <a:t>  </a:t>
            </a:r>
            <a:r>
              <a:rPr lang="en-US" altLang="zh-CN" dirty="0" err="1" smtClean="0">
                <a:sym typeface="+mn-ea"/>
              </a:rPr>
              <a:t>int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err="1" smtClean="0">
                <a:sym typeface="+mn-ea"/>
              </a:rPr>
              <a:t>n,e</a:t>
            </a:r>
            <a:r>
              <a:rPr lang="en-US" altLang="zh-CN" dirty="0" smtClean="0">
                <a:sym typeface="+mn-ea"/>
              </a:rPr>
              <a:t>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Node* head=new Node{0,NULL};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</a:t>
            </a:r>
            <a:r>
              <a:rPr lang="en-US" altLang="zh-CN" dirty="0" err="1" smtClean="0">
                <a:sym typeface="+mn-ea"/>
              </a:rPr>
              <a:t>cin</a:t>
            </a:r>
            <a:r>
              <a:rPr lang="en-US" altLang="zh-CN" dirty="0" smtClean="0">
                <a:sym typeface="+mn-ea"/>
              </a:rPr>
              <a:t>&gt;&gt;n;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for(</a:t>
            </a:r>
            <a:r>
              <a:rPr lang="en-US" altLang="zh-CN" dirty="0" err="1" smtClean="0">
                <a:sym typeface="+mn-ea"/>
              </a:rPr>
              <a:t>int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err="1" smtClean="0">
                <a:sym typeface="+mn-ea"/>
              </a:rPr>
              <a:t>i</a:t>
            </a:r>
            <a:r>
              <a:rPr lang="en-US" altLang="zh-CN" dirty="0" smtClean="0">
                <a:sym typeface="+mn-ea"/>
              </a:rPr>
              <a:t>=1;i&lt;=</a:t>
            </a:r>
            <a:r>
              <a:rPr lang="en-US" altLang="zh-CN" dirty="0" err="1" smtClean="0">
                <a:sym typeface="+mn-ea"/>
              </a:rPr>
              <a:t>n;i</a:t>
            </a:r>
            <a:r>
              <a:rPr lang="en-US" altLang="zh-CN" dirty="0" smtClean="0">
                <a:sym typeface="+mn-ea"/>
              </a:rPr>
              <a:t>++){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</a:t>
            </a:r>
            <a:r>
              <a:rPr lang="en-US" altLang="zh-CN" dirty="0" err="1" smtClean="0">
                <a:sym typeface="+mn-ea"/>
              </a:rPr>
              <a:t>cin</a:t>
            </a:r>
            <a:r>
              <a:rPr lang="en-US" altLang="zh-CN" dirty="0" smtClean="0">
                <a:sym typeface="+mn-ea"/>
              </a:rPr>
              <a:t>&gt;&gt;e;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</a:t>
            </a:r>
            <a:r>
              <a:rPr lang="en-US" altLang="zh-CN" dirty="0" err="1" smtClean="0">
                <a:sym typeface="+mn-ea"/>
              </a:rPr>
              <a:t>insertList</a:t>
            </a:r>
            <a:r>
              <a:rPr lang="en-US" altLang="zh-CN" dirty="0" smtClean="0">
                <a:sym typeface="+mn-ea"/>
              </a:rPr>
              <a:t>(head,1,e);//</a:t>
            </a:r>
            <a:r>
              <a:rPr lang="en-US" altLang="zh-CN" dirty="0" err="1" smtClean="0">
                <a:sym typeface="+mn-ea"/>
              </a:rPr>
              <a:t>insertList</a:t>
            </a:r>
            <a:r>
              <a:rPr lang="en-US" altLang="zh-CN" dirty="0" smtClean="0">
                <a:sym typeface="+mn-ea"/>
              </a:rPr>
              <a:t>(</a:t>
            </a:r>
            <a:r>
              <a:rPr lang="en-US" altLang="zh-CN" dirty="0" err="1" smtClean="0">
                <a:sym typeface="+mn-ea"/>
              </a:rPr>
              <a:t>head,i,e</a:t>
            </a:r>
            <a:r>
              <a:rPr lang="en-US" altLang="zh-CN" dirty="0" smtClean="0">
                <a:sym typeface="+mn-ea"/>
              </a:rPr>
              <a:t>);//</a:t>
            </a:r>
            <a:r>
              <a:rPr lang="zh-CN" altLang="en-US" dirty="0" smtClean="0">
                <a:sym typeface="+mn-ea"/>
              </a:rPr>
              <a:t>表尾插入</a:t>
            </a:r>
            <a:endParaRPr lang="zh-CN" altLang="en-US" dirty="0" smtClean="0"/>
          </a:p>
          <a:p>
            <a:r>
              <a:rPr lang="zh-CN" altLang="en-US" dirty="0" smtClean="0">
                <a:sym typeface="+mn-ea"/>
              </a:rPr>
              <a:t>  </a:t>
            </a:r>
            <a:r>
              <a:rPr lang="en-US" altLang="zh-CN" dirty="0" smtClean="0">
                <a:sym typeface="+mn-ea"/>
              </a:rPr>
              <a:t>}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return head;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}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Node* creatList1(){   //</a:t>
            </a:r>
            <a:r>
              <a:rPr lang="zh-CN" altLang="en-US" dirty="0" smtClean="0">
                <a:sym typeface="+mn-ea"/>
              </a:rPr>
              <a:t>创建链表，从表尾插入</a:t>
            </a:r>
            <a:endParaRPr lang="zh-CN" altLang="en-US" dirty="0" smtClean="0"/>
          </a:p>
          <a:p>
            <a:r>
              <a:rPr lang="zh-CN" altLang="en-US" dirty="0" smtClean="0">
                <a:sym typeface="+mn-ea"/>
              </a:rPr>
              <a:t>  </a:t>
            </a:r>
            <a:r>
              <a:rPr lang="en-US" altLang="zh-CN" dirty="0" err="1" smtClean="0">
                <a:sym typeface="+mn-ea"/>
              </a:rPr>
              <a:t>int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err="1" smtClean="0">
                <a:sym typeface="+mn-ea"/>
              </a:rPr>
              <a:t>n,e</a:t>
            </a:r>
            <a:r>
              <a:rPr lang="en-US" altLang="zh-CN" dirty="0" smtClean="0">
                <a:sym typeface="+mn-ea"/>
              </a:rPr>
              <a:t>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</a:t>
            </a:r>
            <a:r>
              <a:rPr lang="en-US" altLang="zh-CN" dirty="0" err="1" smtClean="0">
                <a:sym typeface="+mn-ea"/>
              </a:rPr>
              <a:t>cin</a:t>
            </a:r>
            <a:r>
              <a:rPr lang="en-US" altLang="zh-CN" dirty="0" smtClean="0">
                <a:sym typeface="+mn-ea"/>
              </a:rPr>
              <a:t>&gt;&gt;n;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Node *head=new Node{</a:t>
            </a:r>
            <a:r>
              <a:rPr lang="en-US" altLang="zh-CN" dirty="0" err="1" smtClean="0">
                <a:sym typeface="+mn-ea"/>
              </a:rPr>
              <a:t>n,NULL</a:t>
            </a:r>
            <a:r>
              <a:rPr lang="en-US" altLang="zh-CN" dirty="0" smtClean="0">
                <a:sym typeface="+mn-ea"/>
              </a:rPr>
              <a:t>},*p=head;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for(</a:t>
            </a:r>
            <a:r>
              <a:rPr lang="en-US" altLang="zh-CN" dirty="0" err="1" smtClean="0">
                <a:sym typeface="+mn-ea"/>
              </a:rPr>
              <a:t>int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err="1" smtClean="0">
                <a:sym typeface="+mn-ea"/>
              </a:rPr>
              <a:t>i</a:t>
            </a:r>
            <a:r>
              <a:rPr lang="en-US" altLang="zh-CN" dirty="0" smtClean="0">
                <a:sym typeface="+mn-ea"/>
              </a:rPr>
              <a:t>=1;i&lt;=</a:t>
            </a:r>
            <a:r>
              <a:rPr lang="en-US" altLang="zh-CN" dirty="0" err="1" smtClean="0">
                <a:sym typeface="+mn-ea"/>
              </a:rPr>
              <a:t>n;i</a:t>
            </a:r>
            <a:r>
              <a:rPr lang="en-US" altLang="zh-CN" dirty="0" smtClean="0">
                <a:sym typeface="+mn-ea"/>
              </a:rPr>
              <a:t>++){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</a:t>
            </a:r>
            <a:r>
              <a:rPr lang="en-US" altLang="zh-CN" dirty="0" err="1" smtClean="0">
                <a:sym typeface="+mn-ea"/>
              </a:rPr>
              <a:t>cin</a:t>
            </a:r>
            <a:r>
              <a:rPr lang="en-US" altLang="zh-CN" dirty="0" smtClean="0">
                <a:sym typeface="+mn-ea"/>
              </a:rPr>
              <a:t>&gt;&gt;e;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Node* s=new Node{</a:t>
            </a:r>
            <a:r>
              <a:rPr lang="en-US" altLang="zh-CN" dirty="0" err="1" smtClean="0">
                <a:sym typeface="+mn-ea"/>
              </a:rPr>
              <a:t>e,NULL</a:t>
            </a:r>
            <a:r>
              <a:rPr lang="en-US" altLang="zh-CN" dirty="0" smtClean="0">
                <a:sym typeface="+mn-ea"/>
              </a:rPr>
              <a:t>};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p-&gt;next=s;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p=s;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}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return head;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}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Node* creatList2(){   //</a:t>
            </a:r>
            <a:r>
              <a:rPr lang="zh-CN" altLang="en-US" dirty="0" smtClean="0">
                <a:sym typeface="+mn-ea"/>
              </a:rPr>
              <a:t>创建链表，从表头插入</a:t>
            </a:r>
            <a:endParaRPr lang="zh-CN" altLang="en-US" dirty="0" smtClean="0"/>
          </a:p>
          <a:p>
            <a:r>
              <a:rPr lang="zh-CN" altLang="en-US" dirty="0" smtClean="0">
                <a:sym typeface="+mn-ea"/>
              </a:rPr>
              <a:t>  </a:t>
            </a:r>
            <a:r>
              <a:rPr lang="en-US" altLang="zh-CN" dirty="0" err="1" smtClean="0">
                <a:sym typeface="+mn-ea"/>
              </a:rPr>
              <a:t>int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err="1" smtClean="0">
                <a:sym typeface="+mn-ea"/>
              </a:rPr>
              <a:t>n,e</a:t>
            </a:r>
            <a:r>
              <a:rPr lang="en-US" altLang="zh-CN" dirty="0" smtClean="0">
                <a:sym typeface="+mn-ea"/>
              </a:rPr>
              <a:t>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</a:t>
            </a:r>
            <a:r>
              <a:rPr lang="en-US" altLang="zh-CN" dirty="0" err="1" smtClean="0">
                <a:sym typeface="+mn-ea"/>
              </a:rPr>
              <a:t>cin</a:t>
            </a:r>
            <a:r>
              <a:rPr lang="en-US" altLang="zh-CN" dirty="0" smtClean="0">
                <a:sym typeface="+mn-ea"/>
              </a:rPr>
              <a:t>&gt;&gt;n;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Node *head=new Node{</a:t>
            </a:r>
            <a:r>
              <a:rPr lang="en-US" altLang="zh-CN" dirty="0" err="1" smtClean="0">
                <a:sym typeface="+mn-ea"/>
              </a:rPr>
              <a:t>n,NULL</a:t>
            </a:r>
            <a:r>
              <a:rPr lang="en-US" altLang="zh-CN" dirty="0" smtClean="0">
                <a:sym typeface="+mn-ea"/>
              </a:rPr>
              <a:t>};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for(</a:t>
            </a:r>
            <a:r>
              <a:rPr lang="en-US" altLang="zh-CN" dirty="0" err="1" smtClean="0">
                <a:sym typeface="+mn-ea"/>
              </a:rPr>
              <a:t>int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err="1" smtClean="0">
                <a:sym typeface="+mn-ea"/>
              </a:rPr>
              <a:t>i</a:t>
            </a:r>
            <a:r>
              <a:rPr lang="en-US" altLang="zh-CN" dirty="0" smtClean="0">
                <a:sym typeface="+mn-ea"/>
              </a:rPr>
              <a:t>=1;i&lt;=</a:t>
            </a:r>
            <a:r>
              <a:rPr lang="en-US" altLang="zh-CN" dirty="0" err="1" smtClean="0">
                <a:sym typeface="+mn-ea"/>
              </a:rPr>
              <a:t>n;i</a:t>
            </a:r>
            <a:r>
              <a:rPr lang="en-US" altLang="zh-CN" dirty="0" smtClean="0">
                <a:sym typeface="+mn-ea"/>
              </a:rPr>
              <a:t>++){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</a:t>
            </a:r>
            <a:r>
              <a:rPr lang="en-US" altLang="zh-CN" dirty="0" err="1" smtClean="0">
                <a:sym typeface="+mn-ea"/>
              </a:rPr>
              <a:t>cin</a:t>
            </a:r>
            <a:r>
              <a:rPr lang="en-US" altLang="zh-CN" dirty="0" smtClean="0">
                <a:sym typeface="+mn-ea"/>
              </a:rPr>
              <a:t>&gt;&gt;e;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Node* s=new Node{</a:t>
            </a:r>
            <a:r>
              <a:rPr lang="en-US" altLang="zh-CN" dirty="0" err="1" smtClean="0">
                <a:sym typeface="+mn-ea"/>
              </a:rPr>
              <a:t>e,NULL</a:t>
            </a:r>
            <a:r>
              <a:rPr lang="en-US" altLang="zh-CN" dirty="0" smtClean="0">
                <a:sym typeface="+mn-ea"/>
              </a:rPr>
              <a:t>};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s-&gt;next=head-&gt;next;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head-&gt;next=s;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}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return head;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}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////////////</a:t>
            </a:r>
            <a:r>
              <a:rPr lang="zh-CN" altLang="en-US" dirty="0" smtClean="0">
                <a:sym typeface="+mn-ea"/>
              </a:rPr>
              <a:t>显示链表的元素</a:t>
            </a:r>
            <a:endParaRPr lang="zh-CN" altLang="en-US" dirty="0" smtClean="0"/>
          </a:p>
          <a:p>
            <a:r>
              <a:rPr lang="en-US" altLang="zh-CN" dirty="0" smtClean="0">
                <a:sym typeface="+mn-ea"/>
              </a:rPr>
              <a:t>void </a:t>
            </a:r>
            <a:r>
              <a:rPr lang="en-US" altLang="zh-CN" dirty="0" err="1" smtClean="0">
                <a:sym typeface="+mn-ea"/>
              </a:rPr>
              <a:t>showList</a:t>
            </a:r>
            <a:r>
              <a:rPr lang="en-US" altLang="zh-CN" dirty="0" smtClean="0">
                <a:sym typeface="+mn-ea"/>
              </a:rPr>
              <a:t>(Node* head){  //</a:t>
            </a:r>
            <a:r>
              <a:rPr lang="zh-CN" altLang="en-US" dirty="0" smtClean="0">
                <a:sym typeface="+mn-ea"/>
              </a:rPr>
              <a:t>显示</a:t>
            </a:r>
            <a:endParaRPr lang="zh-CN" altLang="en-US" dirty="0" smtClean="0"/>
          </a:p>
          <a:p>
            <a:r>
              <a:rPr lang="zh-CN" altLang="en-US" dirty="0" smtClean="0">
                <a:sym typeface="+mn-ea"/>
              </a:rPr>
              <a:t>  </a:t>
            </a:r>
            <a:r>
              <a:rPr lang="en-US" altLang="zh-CN" dirty="0" smtClean="0">
                <a:sym typeface="+mn-ea"/>
              </a:rPr>
              <a:t>Node* p=head-&gt;next;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while(p-&gt;next){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</a:t>
            </a:r>
            <a:r>
              <a:rPr lang="en-US" altLang="zh-CN" dirty="0" err="1" smtClean="0">
                <a:sym typeface="+mn-ea"/>
              </a:rPr>
              <a:t>cout</a:t>
            </a:r>
            <a:r>
              <a:rPr lang="en-US" altLang="zh-CN" dirty="0" smtClean="0">
                <a:sym typeface="+mn-ea"/>
              </a:rPr>
              <a:t>&lt;&lt;p-&gt;e&lt;&lt;" ";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p=p-&gt;next;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}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</a:t>
            </a:r>
            <a:r>
              <a:rPr lang="en-US" altLang="zh-CN" dirty="0" err="1" smtClean="0">
                <a:sym typeface="+mn-ea"/>
              </a:rPr>
              <a:t>cout</a:t>
            </a:r>
            <a:r>
              <a:rPr lang="en-US" altLang="zh-CN" dirty="0" smtClean="0">
                <a:sym typeface="+mn-ea"/>
              </a:rPr>
              <a:t>&lt;&lt;p-&gt;e&lt;&lt;</a:t>
            </a:r>
            <a:r>
              <a:rPr lang="en-US" altLang="zh-CN" dirty="0" err="1" smtClean="0">
                <a:sym typeface="+mn-ea"/>
              </a:rPr>
              <a:t>endl</a:t>
            </a:r>
            <a:r>
              <a:rPr lang="en-US" altLang="zh-CN" dirty="0" smtClean="0">
                <a:sym typeface="+mn-ea"/>
              </a:rPr>
              <a:t>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}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//////</a:t>
            </a:r>
            <a:r>
              <a:rPr lang="zh-CN" altLang="en-US" dirty="0" smtClean="0">
                <a:sym typeface="+mn-ea"/>
              </a:rPr>
              <a:t>查找一个元素</a:t>
            </a:r>
            <a:endParaRPr lang="zh-CN" altLang="en-US" dirty="0" smtClean="0"/>
          </a:p>
          <a:p>
            <a:r>
              <a:rPr lang="en-US" altLang="zh-CN" dirty="0" smtClean="0">
                <a:sym typeface="+mn-ea"/>
              </a:rPr>
              <a:t>void </a:t>
            </a:r>
            <a:r>
              <a:rPr lang="en-US" altLang="zh-CN" dirty="0" err="1" smtClean="0">
                <a:sym typeface="+mn-ea"/>
              </a:rPr>
              <a:t>findList</a:t>
            </a:r>
            <a:r>
              <a:rPr lang="en-US" altLang="zh-CN" dirty="0" smtClean="0">
                <a:sym typeface="+mn-ea"/>
              </a:rPr>
              <a:t>(Node* </a:t>
            </a:r>
            <a:r>
              <a:rPr lang="en-US" altLang="zh-CN" dirty="0" err="1" smtClean="0">
                <a:sym typeface="+mn-ea"/>
              </a:rPr>
              <a:t>head,int</a:t>
            </a:r>
            <a:r>
              <a:rPr lang="en-US" altLang="zh-CN" dirty="0" smtClean="0">
                <a:sym typeface="+mn-ea"/>
              </a:rPr>
              <a:t> e){  //</a:t>
            </a:r>
            <a:r>
              <a:rPr lang="zh-CN" altLang="en-US" dirty="0" smtClean="0">
                <a:sym typeface="+mn-ea"/>
              </a:rPr>
              <a:t>查找</a:t>
            </a:r>
            <a:endParaRPr lang="zh-CN" altLang="en-US" dirty="0" smtClean="0"/>
          </a:p>
          <a:p>
            <a:r>
              <a:rPr lang="zh-CN" altLang="en-US" dirty="0" smtClean="0">
                <a:sym typeface="+mn-ea"/>
              </a:rPr>
              <a:t>   </a:t>
            </a:r>
            <a:r>
              <a:rPr lang="en-US" altLang="zh-CN" dirty="0" smtClean="0">
                <a:sym typeface="+mn-ea"/>
              </a:rPr>
              <a:t>Node* p=head-&gt;next;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while(p){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if(p-&gt;e==e)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    break;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p=p-&gt;next;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}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if(p)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</a:t>
            </a:r>
            <a:r>
              <a:rPr lang="en-US" altLang="zh-CN" dirty="0" err="1" smtClean="0">
                <a:sym typeface="+mn-ea"/>
              </a:rPr>
              <a:t>cout</a:t>
            </a:r>
            <a:r>
              <a:rPr lang="en-US" altLang="zh-CN" dirty="0" smtClean="0">
                <a:sym typeface="+mn-ea"/>
              </a:rPr>
              <a:t>&lt;&lt;"found"&lt;&lt;</a:t>
            </a:r>
            <a:r>
              <a:rPr lang="en-US" altLang="zh-CN" dirty="0" err="1" smtClean="0">
                <a:sym typeface="+mn-ea"/>
              </a:rPr>
              <a:t>endl</a:t>
            </a:r>
            <a:r>
              <a:rPr lang="en-US" altLang="zh-CN" dirty="0" smtClean="0">
                <a:sym typeface="+mn-ea"/>
              </a:rPr>
              <a:t>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else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</a:t>
            </a:r>
            <a:r>
              <a:rPr lang="en-US" altLang="zh-CN" dirty="0" err="1" smtClean="0">
                <a:sym typeface="+mn-ea"/>
              </a:rPr>
              <a:t>cout</a:t>
            </a:r>
            <a:r>
              <a:rPr lang="en-US" altLang="zh-CN" dirty="0" smtClean="0">
                <a:sym typeface="+mn-ea"/>
              </a:rPr>
              <a:t>&lt;&lt;"not found"&lt;&lt;</a:t>
            </a:r>
            <a:r>
              <a:rPr lang="en-US" altLang="zh-CN" dirty="0" err="1" smtClean="0">
                <a:sym typeface="+mn-ea"/>
              </a:rPr>
              <a:t>endl</a:t>
            </a:r>
            <a:r>
              <a:rPr lang="en-US" altLang="zh-CN" dirty="0" smtClean="0">
                <a:sym typeface="+mn-ea"/>
              </a:rPr>
              <a:t>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}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Node* find1(Node* </a:t>
            </a:r>
            <a:r>
              <a:rPr lang="en-US" altLang="zh-CN" dirty="0" err="1" smtClean="0">
                <a:sym typeface="+mn-ea"/>
              </a:rPr>
              <a:t>head,int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err="1" smtClean="0">
                <a:sym typeface="+mn-ea"/>
              </a:rPr>
              <a:t>i</a:t>
            </a:r>
            <a:r>
              <a:rPr lang="en-US" altLang="zh-CN" dirty="0" smtClean="0">
                <a:sym typeface="+mn-ea"/>
              </a:rPr>
              <a:t>){  //</a:t>
            </a:r>
            <a:r>
              <a:rPr lang="zh-CN" altLang="en-US" dirty="0" smtClean="0">
                <a:sym typeface="+mn-ea"/>
              </a:rPr>
              <a:t>查找</a:t>
            </a:r>
            <a:endParaRPr lang="zh-CN" altLang="en-US" dirty="0" smtClean="0"/>
          </a:p>
          <a:p>
            <a:r>
              <a:rPr lang="zh-CN" altLang="en-US" dirty="0" smtClean="0">
                <a:sym typeface="+mn-ea"/>
              </a:rPr>
              <a:t>  </a:t>
            </a:r>
            <a:r>
              <a:rPr lang="en-US" altLang="zh-CN" dirty="0" smtClean="0">
                <a:sym typeface="+mn-ea"/>
              </a:rPr>
              <a:t>if(</a:t>
            </a:r>
            <a:r>
              <a:rPr lang="en-US" altLang="zh-CN" dirty="0" err="1" smtClean="0">
                <a:sym typeface="+mn-ea"/>
              </a:rPr>
              <a:t>i</a:t>
            </a:r>
            <a:r>
              <a:rPr lang="en-US" altLang="zh-CN" dirty="0" smtClean="0">
                <a:sym typeface="+mn-ea"/>
              </a:rPr>
              <a:t>&lt;1 || </a:t>
            </a:r>
            <a:r>
              <a:rPr lang="en-US" altLang="zh-CN" dirty="0" err="1" smtClean="0">
                <a:sym typeface="+mn-ea"/>
              </a:rPr>
              <a:t>i</a:t>
            </a:r>
            <a:r>
              <a:rPr lang="en-US" altLang="zh-CN" dirty="0" smtClean="0">
                <a:sym typeface="+mn-ea"/>
              </a:rPr>
              <a:t>&gt;head-&gt;e){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</a:t>
            </a:r>
            <a:r>
              <a:rPr lang="en-US" altLang="zh-CN" dirty="0" err="1" smtClean="0">
                <a:sym typeface="+mn-ea"/>
              </a:rPr>
              <a:t>cout</a:t>
            </a:r>
            <a:r>
              <a:rPr lang="en-US" altLang="zh-CN" dirty="0" smtClean="0">
                <a:sym typeface="+mn-ea"/>
              </a:rPr>
              <a:t>&lt;&lt;"error"&lt;&lt;</a:t>
            </a:r>
            <a:r>
              <a:rPr lang="en-US" altLang="zh-CN" dirty="0" err="1" smtClean="0">
                <a:sym typeface="+mn-ea"/>
              </a:rPr>
              <a:t>endl</a:t>
            </a:r>
            <a:r>
              <a:rPr lang="en-US" altLang="zh-CN" dirty="0" smtClean="0">
                <a:sym typeface="+mn-ea"/>
              </a:rPr>
              <a:t>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return NULL;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}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Node* p=head;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while(</a:t>
            </a:r>
            <a:r>
              <a:rPr lang="en-US" altLang="zh-CN" dirty="0" err="1" smtClean="0">
                <a:sym typeface="+mn-ea"/>
              </a:rPr>
              <a:t>i</a:t>
            </a:r>
            <a:r>
              <a:rPr lang="en-US" altLang="zh-CN" dirty="0" smtClean="0">
                <a:sym typeface="+mn-ea"/>
              </a:rPr>
              <a:t>--)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p=p-&gt;next;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return p;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}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void </a:t>
            </a:r>
            <a:r>
              <a:rPr lang="en-US" altLang="zh-CN" dirty="0" err="1" smtClean="0">
                <a:sym typeface="+mn-ea"/>
              </a:rPr>
              <a:t>destroyList</a:t>
            </a:r>
            <a:r>
              <a:rPr lang="en-US" altLang="zh-CN" dirty="0" smtClean="0">
                <a:sym typeface="+mn-ea"/>
              </a:rPr>
              <a:t>(Node* head){  //</a:t>
            </a:r>
            <a:r>
              <a:rPr lang="zh-CN" altLang="en-US" dirty="0" smtClean="0">
                <a:sym typeface="+mn-ea"/>
              </a:rPr>
              <a:t>删除整个链表</a:t>
            </a:r>
            <a:endParaRPr lang="zh-CN" altLang="en-US" dirty="0" smtClean="0"/>
          </a:p>
          <a:p>
            <a:r>
              <a:rPr lang="zh-CN" altLang="en-US" dirty="0" smtClean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Node* p;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while(head-&gt;next){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  p=head-&gt;next;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  head-&gt;next=p-&gt;next;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  delete p;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}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delete head;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}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//////</a:t>
            </a:r>
            <a:r>
              <a:rPr lang="zh-CN" altLang="en-US" dirty="0" smtClean="0">
                <a:sym typeface="+mn-ea"/>
              </a:rPr>
              <a:t>主程序</a:t>
            </a:r>
            <a:endParaRPr lang="zh-CN" altLang="en-US" dirty="0" smtClean="0"/>
          </a:p>
          <a:p>
            <a:r>
              <a:rPr lang="en-US" altLang="zh-CN" dirty="0" err="1" smtClean="0">
                <a:sym typeface="+mn-ea"/>
              </a:rPr>
              <a:t>int</a:t>
            </a:r>
            <a:r>
              <a:rPr lang="en-US" altLang="zh-CN" dirty="0" smtClean="0">
                <a:sym typeface="+mn-ea"/>
              </a:rPr>
              <a:t> main()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{ Node* head=creatList2();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</a:t>
            </a:r>
            <a:r>
              <a:rPr lang="en-US" altLang="zh-CN" dirty="0" err="1" smtClean="0">
                <a:sym typeface="+mn-ea"/>
              </a:rPr>
              <a:t>showList</a:t>
            </a:r>
            <a:r>
              <a:rPr lang="en-US" altLang="zh-CN" dirty="0" smtClean="0">
                <a:sym typeface="+mn-ea"/>
              </a:rPr>
              <a:t>(head);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</a:t>
            </a:r>
            <a:r>
              <a:rPr lang="en-US" altLang="zh-CN" dirty="0" err="1" smtClean="0">
                <a:sym typeface="+mn-ea"/>
              </a:rPr>
              <a:t>insertList</a:t>
            </a:r>
            <a:r>
              <a:rPr lang="en-US" altLang="zh-CN" dirty="0" smtClean="0">
                <a:sym typeface="+mn-ea"/>
              </a:rPr>
              <a:t>(head,2,100);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</a:t>
            </a:r>
            <a:r>
              <a:rPr lang="en-US" altLang="zh-CN" dirty="0" err="1" smtClean="0">
                <a:sym typeface="+mn-ea"/>
              </a:rPr>
              <a:t>showList</a:t>
            </a:r>
            <a:r>
              <a:rPr lang="en-US" altLang="zh-CN" dirty="0" smtClean="0">
                <a:sym typeface="+mn-ea"/>
              </a:rPr>
              <a:t>(head);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</a:t>
            </a:r>
            <a:r>
              <a:rPr lang="en-US" altLang="zh-CN" dirty="0" err="1" smtClean="0">
                <a:sym typeface="+mn-ea"/>
              </a:rPr>
              <a:t>findList</a:t>
            </a:r>
            <a:r>
              <a:rPr lang="en-US" altLang="zh-CN" dirty="0" smtClean="0">
                <a:sym typeface="+mn-ea"/>
              </a:rPr>
              <a:t>(head,200);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</a:t>
            </a:r>
            <a:r>
              <a:rPr lang="en-US" altLang="zh-CN" dirty="0" err="1" smtClean="0">
                <a:sym typeface="+mn-ea"/>
              </a:rPr>
              <a:t>deleteList</a:t>
            </a:r>
            <a:r>
              <a:rPr lang="en-US" altLang="zh-CN" dirty="0" smtClean="0">
                <a:sym typeface="+mn-ea"/>
              </a:rPr>
              <a:t>(head,2);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</a:t>
            </a:r>
            <a:r>
              <a:rPr lang="en-US" altLang="zh-CN" dirty="0" err="1" smtClean="0">
                <a:sym typeface="+mn-ea"/>
              </a:rPr>
              <a:t>showList</a:t>
            </a:r>
            <a:r>
              <a:rPr lang="en-US" altLang="zh-CN" dirty="0" smtClean="0">
                <a:sym typeface="+mn-ea"/>
              </a:rPr>
              <a:t>(head);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Node* p=find1(head,1);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</a:t>
            </a:r>
            <a:r>
              <a:rPr lang="en-US" altLang="zh-CN" dirty="0" err="1" smtClean="0">
                <a:sym typeface="+mn-ea"/>
              </a:rPr>
              <a:t>cout</a:t>
            </a:r>
            <a:r>
              <a:rPr lang="en-US" altLang="zh-CN" dirty="0" smtClean="0">
                <a:sym typeface="+mn-ea"/>
              </a:rPr>
              <a:t>&lt;&lt;p-&gt;e&lt;&lt;</a:t>
            </a:r>
            <a:r>
              <a:rPr lang="en-US" altLang="zh-CN" dirty="0" err="1" smtClean="0">
                <a:sym typeface="+mn-ea"/>
              </a:rPr>
              <a:t>endl</a:t>
            </a:r>
            <a:r>
              <a:rPr lang="en-US" altLang="zh-CN" dirty="0" smtClean="0">
                <a:sym typeface="+mn-ea"/>
              </a:rPr>
              <a:t>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</a:t>
            </a:r>
            <a:r>
              <a:rPr lang="en-US" altLang="zh-CN" dirty="0" err="1" smtClean="0">
                <a:sym typeface="+mn-ea"/>
              </a:rPr>
              <a:t>destroyList</a:t>
            </a:r>
            <a:r>
              <a:rPr lang="en-US" altLang="zh-CN" dirty="0" smtClean="0">
                <a:sym typeface="+mn-ea"/>
              </a:rPr>
              <a:t>(head);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en-US" dirty="0" smtClean="0"/>
              <a:t>带头</a:t>
            </a:r>
            <a:r>
              <a:rPr lang="zh-CN" altLang="en-US" dirty="0"/>
              <a:t>结点的链表的基本操作：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>
                <a:sym typeface="+mn-ea"/>
              </a:rPr>
              <a:t>#include&lt;</a:t>
            </a:r>
            <a:r>
              <a:rPr lang="en-US" altLang="zh-CN" dirty="0" err="1" smtClean="0">
                <a:sym typeface="+mn-ea"/>
              </a:rPr>
              <a:t>iostream</a:t>
            </a:r>
            <a:r>
              <a:rPr lang="en-US" altLang="zh-CN" dirty="0" smtClean="0">
                <a:sym typeface="+mn-ea"/>
              </a:rPr>
              <a:t>&gt;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#include&lt;</a:t>
            </a:r>
            <a:r>
              <a:rPr lang="en-US" altLang="zh-CN" dirty="0" err="1" smtClean="0">
                <a:sym typeface="+mn-ea"/>
              </a:rPr>
              <a:t>cmath</a:t>
            </a:r>
            <a:r>
              <a:rPr lang="en-US" altLang="zh-CN" dirty="0" smtClean="0">
                <a:sym typeface="+mn-ea"/>
              </a:rPr>
              <a:t>&gt;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using namespace std;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>
                <a:sym typeface="+mn-ea"/>
              </a:rPr>
              <a:t>struct</a:t>
            </a:r>
            <a:r>
              <a:rPr lang="en-US" altLang="zh-CN" dirty="0" smtClean="0">
                <a:sym typeface="+mn-ea"/>
              </a:rPr>
              <a:t> Node{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</a:t>
            </a:r>
            <a:r>
              <a:rPr lang="en-US" altLang="zh-CN" dirty="0" err="1" smtClean="0">
                <a:sym typeface="+mn-ea"/>
              </a:rPr>
              <a:t>int</a:t>
            </a:r>
            <a:r>
              <a:rPr lang="en-US" altLang="zh-CN" dirty="0" smtClean="0">
                <a:sym typeface="+mn-ea"/>
              </a:rPr>
              <a:t> e;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Node* next;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};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////////////////</a:t>
            </a:r>
            <a:r>
              <a:rPr lang="zh-CN" altLang="en-US" dirty="0" smtClean="0">
                <a:sym typeface="+mn-ea"/>
              </a:rPr>
              <a:t>插入一个元素</a:t>
            </a:r>
            <a:endParaRPr lang="zh-CN" altLang="en-US" dirty="0" smtClean="0"/>
          </a:p>
          <a:p>
            <a:r>
              <a:rPr lang="en-US" altLang="zh-CN" dirty="0" smtClean="0">
                <a:sym typeface="+mn-ea"/>
              </a:rPr>
              <a:t>void </a:t>
            </a:r>
            <a:r>
              <a:rPr lang="en-US" altLang="zh-CN" dirty="0" err="1" smtClean="0">
                <a:sym typeface="+mn-ea"/>
              </a:rPr>
              <a:t>insertList</a:t>
            </a:r>
            <a:r>
              <a:rPr lang="en-US" altLang="zh-CN" dirty="0" smtClean="0">
                <a:sym typeface="+mn-ea"/>
              </a:rPr>
              <a:t>(Node* </a:t>
            </a:r>
            <a:r>
              <a:rPr lang="en-US" altLang="zh-CN" dirty="0" err="1" smtClean="0">
                <a:sym typeface="+mn-ea"/>
              </a:rPr>
              <a:t>head,int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err="1" smtClean="0">
                <a:sym typeface="+mn-ea"/>
              </a:rPr>
              <a:t>i,int</a:t>
            </a:r>
            <a:r>
              <a:rPr lang="en-US" altLang="zh-CN" dirty="0" smtClean="0">
                <a:sym typeface="+mn-ea"/>
              </a:rPr>
              <a:t> e){     //</a:t>
            </a:r>
            <a:r>
              <a:rPr lang="zh-CN" altLang="en-US" dirty="0" smtClean="0">
                <a:sym typeface="+mn-ea"/>
              </a:rPr>
              <a:t>插入</a:t>
            </a:r>
            <a:endParaRPr lang="zh-CN" altLang="en-US" dirty="0" smtClean="0"/>
          </a:p>
          <a:p>
            <a:r>
              <a:rPr lang="zh-CN" altLang="en-US" dirty="0" smtClean="0">
                <a:sym typeface="+mn-ea"/>
              </a:rPr>
              <a:t>  </a:t>
            </a:r>
            <a:r>
              <a:rPr lang="en-US" altLang="zh-CN" dirty="0" smtClean="0">
                <a:sym typeface="+mn-ea"/>
              </a:rPr>
              <a:t>if(</a:t>
            </a:r>
            <a:r>
              <a:rPr lang="en-US" altLang="zh-CN" dirty="0" err="1" smtClean="0">
                <a:sym typeface="+mn-ea"/>
              </a:rPr>
              <a:t>i</a:t>
            </a:r>
            <a:r>
              <a:rPr lang="en-US" altLang="zh-CN" dirty="0" smtClean="0">
                <a:sym typeface="+mn-ea"/>
              </a:rPr>
              <a:t>&lt;1 || </a:t>
            </a:r>
            <a:r>
              <a:rPr lang="en-US" altLang="zh-CN" dirty="0" err="1" smtClean="0">
                <a:sym typeface="+mn-ea"/>
              </a:rPr>
              <a:t>i</a:t>
            </a:r>
            <a:r>
              <a:rPr lang="en-US" altLang="zh-CN" dirty="0" smtClean="0">
                <a:sym typeface="+mn-ea"/>
              </a:rPr>
              <a:t>&gt;head-&gt;e+1){  //</a:t>
            </a:r>
            <a:r>
              <a:rPr lang="en-US" altLang="zh-CN" dirty="0" err="1" smtClean="0">
                <a:sym typeface="+mn-ea"/>
              </a:rPr>
              <a:t>i</a:t>
            </a:r>
            <a:r>
              <a:rPr lang="zh-CN" altLang="en-US" dirty="0" smtClean="0">
                <a:sym typeface="+mn-ea"/>
              </a:rPr>
              <a:t>的合法位置：</a:t>
            </a:r>
            <a:r>
              <a:rPr lang="en-US" altLang="zh-CN" dirty="0" smtClean="0">
                <a:sym typeface="+mn-ea"/>
              </a:rPr>
              <a:t>1~head-&gt;e+1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</a:t>
            </a:r>
            <a:r>
              <a:rPr lang="en-US" altLang="zh-CN" dirty="0" err="1" smtClean="0">
                <a:sym typeface="+mn-ea"/>
              </a:rPr>
              <a:t>cout</a:t>
            </a:r>
            <a:r>
              <a:rPr lang="en-US" altLang="zh-CN" dirty="0" smtClean="0">
                <a:sym typeface="+mn-ea"/>
              </a:rPr>
              <a:t>&lt;&lt;"error"&lt;&lt;</a:t>
            </a:r>
            <a:r>
              <a:rPr lang="en-US" altLang="zh-CN" dirty="0" err="1" smtClean="0">
                <a:sym typeface="+mn-ea"/>
              </a:rPr>
              <a:t>endl</a:t>
            </a:r>
            <a:r>
              <a:rPr lang="en-US" altLang="zh-CN" dirty="0" smtClean="0">
                <a:sym typeface="+mn-ea"/>
              </a:rPr>
              <a:t>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return;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}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Node* p=head;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head-&gt;e++;  //</a:t>
            </a:r>
            <a:r>
              <a:rPr lang="zh-CN" altLang="en-US" dirty="0" smtClean="0">
                <a:sym typeface="+mn-ea"/>
              </a:rPr>
              <a:t>链表元素个数加</a:t>
            </a:r>
            <a:r>
              <a:rPr lang="en-US" altLang="zh-CN" dirty="0" smtClean="0">
                <a:sym typeface="+mn-ea"/>
              </a:rPr>
              <a:t>1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while(--</a:t>
            </a:r>
            <a:r>
              <a:rPr lang="en-US" altLang="zh-CN" dirty="0" err="1" smtClean="0">
                <a:sym typeface="+mn-ea"/>
              </a:rPr>
              <a:t>i</a:t>
            </a:r>
            <a:r>
              <a:rPr lang="en-US" altLang="zh-CN" dirty="0" smtClean="0">
                <a:sym typeface="+mn-ea"/>
              </a:rPr>
              <a:t>)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   p=p-&gt;next;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Node* s=new Node;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s-&gt;e=e;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s-&gt;next=p-&gt;next;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p-&gt;next=s;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}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//////</a:t>
            </a:r>
            <a:r>
              <a:rPr lang="zh-CN" altLang="en-US" dirty="0" smtClean="0">
                <a:sym typeface="+mn-ea"/>
              </a:rPr>
              <a:t>删除一个元素</a:t>
            </a:r>
            <a:endParaRPr lang="zh-CN" altLang="en-US" dirty="0" smtClean="0"/>
          </a:p>
          <a:p>
            <a:r>
              <a:rPr lang="en-US" altLang="zh-CN" dirty="0" smtClean="0">
                <a:sym typeface="+mn-ea"/>
              </a:rPr>
              <a:t>void </a:t>
            </a:r>
            <a:r>
              <a:rPr lang="en-US" altLang="zh-CN" dirty="0" err="1" smtClean="0">
                <a:sym typeface="+mn-ea"/>
              </a:rPr>
              <a:t>deleteList</a:t>
            </a:r>
            <a:r>
              <a:rPr lang="en-US" altLang="zh-CN" dirty="0" smtClean="0">
                <a:sym typeface="+mn-ea"/>
              </a:rPr>
              <a:t>(Node* </a:t>
            </a:r>
            <a:r>
              <a:rPr lang="en-US" altLang="zh-CN" dirty="0" err="1" smtClean="0">
                <a:sym typeface="+mn-ea"/>
              </a:rPr>
              <a:t>head,int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err="1" smtClean="0">
                <a:sym typeface="+mn-ea"/>
              </a:rPr>
              <a:t>i</a:t>
            </a:r>
            <a:r>
              <a:rPr lang="en-US" altLang="zh-CN" dirty="0" smtClean="0">
                <a:sym typeface="+mn-ea"/>
              </a:rPr>
              <a:t>){   //</a:t>
            </a:r>
            <a:r>
              <a:rPr lang="zh-CN" altLang="en-US" dirty="0" smtClean="0">
                <a:sym typeface="+mn-ea"/>
              </a:rPr>
              <a:t>删除</a:t>
            </a:r>
            <a:endParaRPr lang="zh-CN" altLang="en-US" dirty="0" smtClean="0"/>
          </a:p>
          <a:p>
            <a:r>
              <a:rPr lang="zh-CN" altLang="en-US" dirty="0" smtClean="0">
                <a:sym typeface="+mn-ea"/>
              </a:rPr>
              <a:t>  </a:t>
            </a:r>
            <a:r>
              <a:rPr lang="en-US" altLang="zh-CN" dirty="0" smtClean="0">
                <a:sym typeface="+mn-ea"/>
              </a:rPr>
              <a:t>if(</a:t>
            </a:r>
            <a:r>
              <a:rPr lang="en-US" altLang="zh-CN" dirty="0" err="1" smtClean="0">
                <a:sym typeface="+mn-ea"/>
              </a:rPr>
              <a:t>i</a:t>
            </a:r>
            <a:r>
              <a:rPr lang="en-US" altLang="zh-CN" dirty="0" smtClean="0">
                <a:sym typeface="+mn-ea"/>
              </a:rPr>
              <a:t>&lt;1 || </a:t>
            </a:r>
            <a:r>
              <a:rPr lang="en-US" altLang="zh-CN" dirty="0" err="1" smtClean="0">
                <a:sym typeface="+mn-ea"/>
              </a:rPr>
              <a:t>i</a:t>
            </a:r>
            <a:r>
              <a:rPr lang="en-US" altLang="zh-CN" dirty="0" smtClean="0">
                <a:sym typeface="+mn-ea"/>
              </a:rPr>
              <a:t>&gt;head-&gt;e){       //</a:t>
            </a:r>
            <a:r>
              <a:rPr lang="en-US" altLang="zh-CN" dirty="0" err="1" smtClean="0">
                <a:sym typeface="+mn-ea"/>
              </a:rPr>
              <a:t>i</a:t>
            </a:r>
            <a:r>
              <a:rPr lang="zh-CN" altLang="en-US" dirty="0" smtClean="0">
                <a:sym typeface="+mn-ea"/>
              </a:rPr>
              <a:t>的合法位置：</a:t>
            </a:r>
            <a:r>
              <a:rPr lang="en-US" altLang="zh-CN" dirty="0" smtClean="0">
                <a:sym typeface="+mn-ea"/>
              </a:rPr>
              <a:t>1~head-&gt;e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 </a:t>
            </a:r>
            <a:r>
              <a:rPr lang="en-US" altLang="zh-CN" dirty="0" err="1" smtClean="0">
                <a:sym typeface="+mn-ea"/>
              </a:rPr>
              <a:t>cout</a:t>
            </a:r>
            <a:r>
              <a:rPr lang="en-US" altLang="zh-CN" dirty="0" smtClean="0">
                <a:sym typeface="+mn-ea"/>
              </a:rPr>
              <a:t>&lt;&lt;"error"&lt;&lt;</a:t>
            </a:r>
            <a:r>
              <a:rPr lang="en-US" altLang="zh-CN" dirty="0" err="1" smtClean="0">
                <a:sym typeface="+mn-ea"/>
              </a:rPr>
              <a:t>endl</a:t>
            </a:r>
            <a:r>
              <a:rPr lang="en-US" altLang="zh-CN" dirty="0" smtClean="0">
                <a:sym typeface="+mn-ea"/>
              </a:rPr>
              <a:t>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 return;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}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head-&gt;e--;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Node* p=head;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while(--</a:t>
            </a:r>
            <a:r>
              <a:rPr lang="en-US" altLang="zh-CN" dirty="0" err="1" smtClean="0">
                <a:sym typeface="+mn-ea"/>
              </a:rPr>
              <a:t>i</a:t>
            </a:r>
            <a:r>
              <a:rPr lang="en-US" altLang="zh-CN" dirty="0" smtClean="0">
                <a:sym typeface="+mn-ea"/>
              </a:rPr>
              <a:t>)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p=p-&gt;next;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Node* q=p-&gt;next;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p-&gt;next=q-&gt;next;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delete q;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}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/////</a:t>
            </a:r>
            <a:r>
              <a:rPr lang="zh-CN" altLang="en-US" dirty="0" smtClean="0">
                <a:sym typeface="+mn-ea"/>
              </a:rPr>
              <a:t>创建链表</a:t>
            </a:r>
            <a:endParaRPr lang="zh-CN" altLang="en-US" dirty="0" smtClean="0"/>
          </a:p>
          <a:p>
            <a:r>
              <a:rPr lang="en-US" altLang="zh-CN" dirty="0" smtClean="0">
                <a:sym typeface="+mn-ea"/>
              </a:rPr>
              <a:t>Node* </a:t>
            </a:r>
            <a:r>
              <a:rPr lang="en-US" altLang="zh-CN" dirty="0" err="1" smtClean="0">
                <a:sym typeface="+mn-ea"/>
              </a:rPr>
              <a:t>creatList</a:t>
            </a:r>
            <a:r>
              <a:rPr lang="en-US" altLang="zh-CN" dirty="0" smtClean="0">
                <a:sym typeface="+mn-ea"/>
              </a:rPr>
              <a:t>(){   //</a:t>
            </a:r>
            <a:r>
              <a:rPr lang="zh-CN" altLang="en-US" dirty="0" smtClean="0">
                <a:sym typeface="+mn-ea"/>
              </a:rPr>
              <a:t>创建链表，从表头插入</a:t>
            </a:r>
            <a:endParaRPr lang="zh-CN" altLang="en-US" dirty="0" smtClean="0"/>
          </a:p>
          <a:p>
            <a:r>
              <a:rPr lang="zh-CN" altLang="en-US" dirty="0" smtClean="0">
                <a:sym typeface="+mn-ea"/>
              </a:rPr>
              <a:t>  </a:t>
            </a:r>
            <a:r>
              <a:rPr lang="en-US" altLang="zh-CN" dirty="0" err="1" smtClean="0">
                <a:sym typeface="+mn-ea"/>
              </a:rPr>
              <a:t>int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err="1" smtClean="0">
                <a:sym typeface="+mn-ea"/>
              </a:rPr>
              <a:t>n,e</a:t>
            </a:r>
            <a:r>
              <a:rPr lang="en-US" altLang="zh-CN" dirty="0" smtClean="0">
                <a:sym typeface="+mn-ea"/>
              </a:rPr>
              <a:t>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Node* head=new Node{0,NULL};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</a:t>
            </a:r>
            <a:r>
              <a:rPr lang="en-US" altLang="zh-CN" dirty="0" err="1" smtClean="0">
                <a:sym typeface="+mn-ea"/>
              </a:rPr>
              <a:t>cin</a:t>
            </a:r>
            <a:r>
              <a:rPr lang="en-US" altLang="zh-CN" dirty="0" smtClean="0">
                <a:sym typeface="+mn-ea"/>
              </a:rPr>
              <a:t>&gt;&gt;n;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for(</a:t>
            </a:r>
            <a:r>
              <a:rPr lang="en-US" altLang="zh-CN" dirty="0" err="1" smtClean="0">
                <a:sym typeface="+mn-ea"/>
              </a:rPr>
              <a:t>int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err="1" smtClean="0">
                <a:sym typeface="+mn-ea"/>
              </a:rPr>
              <a:t>i</a:t>
            </a:r>
            <a:r>
              <a:rPr lang="en-US" altLang="zh-CN" dirty="0" smtClean="0">
                <a:sym typeface="+mn-ea"/>
              </a:rPr>
              <a:t>=1;i&lt;=</a:t>
            </a:r>
            <a:r>
              <a:rPr lang="en-US" altLang="zh-CN" dirty="0" err="1" smtClean="0">
                <a:sym typeface="+mn-ea"/>
              </a:rPr>
              <a:t>n;i</a:t>
            </a:r>
            <a:r>
              <a:rPr lang="en-US" altLang="zh-CN" dirty="0" smtClean="0">
                <a:sym typeface="+mn-ea"/>
              </a:rPr>
              <a:t>++){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</a:t>
            </a:r>
            <a:r>
              <a:rPr lang="en-US" altLang="zh-CN" dirty="0" err="1" smtClean="0">
                <a:sym typeface="+mn-ea"/>
              </a:rPr>
              <a:t>cin</a:t>
            </a:r>
            <a:r>
              <a:rPr lang="en-US" altLang="zh-CN" dirty="0" smtClean="0">
                <a:sym typeface="+mn-ea"/>
              </a:rPr>
              <a:t>&gt;&gt;e;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</a:t>
            </a:r>
            <a:r>
              <a:rPr lang="en-US" altLang="zh-CN" dirty="0" err="1" smtClean="0">
                <a:sym typeface="+mn-ea"/>
              </a:rPr>
              <a:t>insertList</a:t>
            </a:r>
            <a:r>
              <a:rPr lang="en-US" altLang="zh-CN" dirty="0" smtClean="0">
                <a:sym typeface="+mn-ea"/>
              </a:rPr>
              <a:t>(head,1,e);//</a:t>
            </a:r>
            <a:r>
              <a:rPr lang="en-US" altLang="zh-CN" dirty="0" err="1" smtClean="0">
                <a:sym typeface="+mn-ea"/>
              </a:rPr>
              <a:t>insertList</a:t>
            </a:r>
            <a:r>
              <a:rPr lang="en-US" altLang="zh-CN" dirty="0" smtClean="0">
                <a:sym typeface="+mn-ea"/>
              </a:rPr>
              <a:t>(</a:t>
            </a:r>
            <a:r>
              <a:rPr lang="en-US" altLang="zh-CN" dirty="0" err="1" smtClean="0">
                <a:sym typeface="+mn-ea"/>
              </a:rPr>
              <a:t>head,i,e</a:t>
            </a:r>
            <a:r>
              <a:rPr lang="en-US" altLang="zh-CN" dirty="0" smtClean="0">
                <a:sym typeface="+mn-ea"/>
              </a:rPr>
              <a:t>);//</a:t>
            </a:r>
            <a:r>
              <a:rPr lang="zh-CN" altLang="en-US" dirty="0" smtClean="0">
                <a:sym typeface="+mn-ea"/>
              </a:rPr>
              <a:t>表尾插入</a:t>
            </a:r>
            <a:endParaRPr lang="zh-CN" altLang="en-US" dirty="0" smtClean="0"/>
          </a:p>
          <a:p>
            <a:r>
              <a:rPr lang="zh-CN" altLang="en-US" dirty="0" smtClean="0">
                <a:sym typeface="+mn-ea"/>
              </a:rPr>
              <a:t>  </a:t>
            </a:r>
            <a:r>
              <a:rPr lang="en-US" altLang="zh-CN" dirty="0" smtClean="0">
                <a:sym typeface="+mn-ea"/>
              </a:rPr>
              <a:t>}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return head;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}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Node* creatList1(){   //</a:t>
            </a:r>
            <a:r>
              <a:rPr lang="zh-CN" altLang="en-US" dirty="0" smtClean="0">
                <a:sym typeface="+mn-ea"/>
              </a:rPr>
              <a:t>创建链表，从表尾插入</a:t>
            </a:r>
            <a:endParaRPr lang="zh-CN" altLang="en-US" dirty="0" smtClean="0"/>
          </a:p>
          <a:p>
            <a:r>
              <a:rPr lang="zh-CN" altLang="en-US" dirty="0" smtClean="0">
                <a:sym typeface="+mn-ea"/>
              </a:rPr>
              <a:t>  </a:t>
            </a:r>
            <a:r>
              <a:rPr lang="en-US" altLang="zh-CN" dirty="0" err="1" smtClean="0">
                <a:sym typeface="+mn-ea"/>
              </a:rPr>
              <a:t>int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err="1" smtClean="0">
                <a:sym typeface="+mn-ea"/>
              </a:rPr>
              <a:t>n,e</a:t>
            </a:r>
            <a:r>
              <a:rPr lang="en-US" altLang="zh-CN" dirty="0" smtClean="0">
                <a:sym typeface="+mn-ea"/>
              </a:rPr>
              <a:t>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</a:t>
            </a:r>
            <a:r>
              <a:rPr lang="en-US" altLang="zh-CN" dirty="0" err="1" smtClean="0">
                <a:sym typeface="+mn-ea"/>
              </a:rPr>
              <a:t>cin</a:t>
            </a:r>
            <a:r>
              <a:rPr lang="en-US" altLang="zh-CN" dirty="0" smtClean="0">
                <a:sym typeface="+mn-ea"/>
              </a:rPr>
              <a:t>&gt;&gt;n;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Node *head=new Node{</a:t>
            </a:r>
            <a:r>
              <a:rPr lang="en-US" altLang="zh-CN" dirty="0" err="1" smtClean="0">
                <a:sym typeface="+mn-ea"/>
              </a:rPr>
              <a:t>n,NULL</a:t>
            </a:r>
            <a:r>
              <a:rPr lang="en-US" altLang="zh-CN" dirty="0" smtClean="0">
                <a:sym typeface="+mn-ea"/>
              </a:rPr>
              <a:t>},*p=head;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for(</a:t>
            </a:r>
            <a:r>
              <a:rPr lang="en-US" altLang="zh-CN" dirty="0" err="1" smtClean="0">
                <a:sym typeface="+mn-ea"/>
              </a:rPr>
              <a:t>int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err="1" smtClean="0">
                <a:sym typeface="+mn-ea"/>
              </a:rPr>
              <a:t>i</a:t>
            </a:r>
            <a:r>
              <a:rPr lang="en-US" altLang="zh-CN" dirty="0" smtClean="0">
                <a:sym typeface="+mn-ea"/>
              </a:rPr>
              <a:t>=1;i&lt;=</a:t>
            </a:r>
            <a:r>
              <a:rPr lang="en-US" altLang="zh-CN" dirty="0" err="1" smtClean="0">
                <a:sym typeface="+mn-ea"/>
              </a:rPr>
              <a:t>n;i</a:t>
            </a:r>
            <a:r>
              <a:rPr lang="en-US" altLang="zh-CN" dirty="0" smtClean="0">
                <a:sym typeface="+mn-ea"/>
              </a:rPr>
              <a:t>++){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</a:t>
            </a:r>
            <a:r>
              <a:rPr lang="en-US" altLang="zh-CN" dirty="0" err="1" smtClean="0">
                <a:sym typeface="+mn-ea"/>
              </a:rPr>
              <a:t>cin</a:t>
            </a:r>
            <a:r>
              <a:rPr lang="en-US" altLang="zh-CN" dirty="0" smtClean="0">
                <a:sym typeface="+mn-ea"/>
              </a:rPr>
              <a:t>&gt;&gt;e;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Node* s=new Node{</a:t>
            </a:r>
            <a:r>
              <a:rPr lang="en-US" altLang="zh-CN" dirty="0" err="1" smtClean="0">
                <a:sym typeface="+mn-ea"/>
              </a:rPr>
              <a:t>e,NULL</a:t>
            </a:r>
            <a:r>
              <a:rPr lang="en-US" altLang="zh-CN" dirty="0" smtClean="0">
                <a:sym typeface="+mn-ea"/>
              </a:rPr>
              <a:t>};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p-&gt;next=s;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p=s;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}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return head;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}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Node* creatList2(){   //</a:t>
            </a:r>
            <a:r>
              <a:rPr lang="zh-CN" altLang="en-US" dirty="0" smtClean="0">
                <a:sym typeface="+mn-ea"/>
              </a:rPr>
              <a:t>创建链表，从表头插入</a:t>
            </a:r>
            <a:endParaRPr lang="zh-CN" altLang="en-US" dirty="0" smtClean="0"/>
          </a:p>
          <a:p>
            <a:r>
              <a:rPr lang="zh-CN" altLang="en-US" dirty="0" smtClean="0">
                <a:sym typeface="+mn-ea"/>
              </a:rPr>
              <a:t>  </a:t>
            </a:r>
            <a:r>
              <a:rPr lang="en-US" altLang="zh-CN" dirty="0" err="1" smtClean="0">
                <a:sym typeface="+mn-ea"/>
              </a:rPr>
              <a:t>int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err="1" smtClean="0">
                <a:sym typeface="+mn-ea"/>
              </a:rPr>
              <a:t>n,e</a:t>
            </a:r>
            <a:r>
              <a:rPr lang="en-US" altLang="zh-CN" dirty="0" smtClean="0">
                <a:sym typeface="+mn-ea"/>
              </a:rPr>
              <a:t>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</a:t>
            </a:r>
            <a:r>
              <a:rPr lang="en-US" altLang="zh-CN" dirty="0" err="1" smtClean="0">
                <a:sym typeface="+mn-ea"/>
              </a:rPr>
              <a:t>cin</a:t>
            </a:r>
            <a:r>
              <a:rPr lang="en-US" altLang="zh-CN" dirty="0" smtClean="0">
                <a:sym typeface="+mn-ea"/>
              </a:rPr>
              <a:t>&gt;&gt;n;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Node *head=new Node{</a:t>
            </a:r>
            <a:r>
              <a:rPr lang="en-US" altLang="zh-CN" dirty="0" err="1" smtClean="0">
                <a:sym typeface="+mn-ea"/>
              </a:rPr>
              <a:t>n,NULL</a:t>
            </a:r>
            <a:r>
              <a:rPr lang="en-US" altLang="zh-CN" dirty="0" smtClean="0">
                <a:sym typeface="+mn-ea"/>
              </a:rPr>
              <a:t>};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for(</a:t>
            </a:r>
            <a:r>
              <a:rPr lang="en-US" altLang="zh-CN" dirty="0" err="1" smtClean="0">
                <a:sym typeface="+mn-ea"/>
              </a:rPr>
              <a:t>int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err="1" smtClean="0">
                <a:sym typeface="+mn-ea"/>
              </a:rPr>
              <a:t>i</a:t>
            </a:r>
            <a:r>
              <a:rPr lang="en-US" altLang="zh-CN" dirty="0" smtClean="0">
                <a:sym typeface="+mn-ea"/>
              </a:rPr>
              <a:t>=1;i&lt;=</a:t>
            </a:r>
            <a:r>
              <a:rPr lang="en-US" altLang="zh-CN" dirty="0" err="1" smtClean="0">
                <a:sym typeface="+mn-ea"/>
              </a:rPr>
              <a:t>n;i</a:t>
            </a:r>
            <a:r>
              <a:rPr lang="en-US" altLang="zh-CN" dirty="0" smtClean="0">
                <a:sym typeface="+mn-ea"/>
              </a:rPr>
              <a:t>++){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</a:t>
            </a:r>
            <a:r>
              <a:rPr lang="en-US" altLang="zh-CN" dirty="0" err="1" smtClean="0">
                <a:sym typeface="+mn-ea"/>
              </a:rPr>
              <a:t>cin</a:t>
            </a:r>
            <a:r>
              <a:rPr lang="en-US" altLang="zh-CN" dirty="0" smtClean="0">
                <a:sym typeface="+mn-ea"/>
              </a:rPr>
              <a:t>&gt;&gt;e;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Node* s=new Node{</a:t>
            </a:r>
            <a:r>
              <a:rPr lang="en-US" altLang="zh-CN" dirty="0" err="1" smtClean="0">
                <a:sym typeface="+mn-ea"/>
              </a:rPr>
              <a:t>e,NULL</a:t>
            </a:r>
            <a:r>
              <a:rPr lang="en-US" altLang="zh-CN" dirty="0" smtClean="0">
                <a:sym typeface="+mn-ea"/>
              </a:rPr>
              <a:t>};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s-&gt;next=head-&gt;next;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head-&gt;next=s;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}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return head;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}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////////////</a:t>
            </a:r>
            <a:r>
              <a:rPr lang="zh-CN" altLang="en-US" dirty="0" smtClean="0">
                <a:sym typeface="+mn-ea"/>
              </a:rPr>
              <a:t>显示链表的元素</a:t>
            </a:r>
            <a:endParaRPr lang="zh-CN" altLang="en-US" dirty="0" smtClean="0"/>
          </a:p>
          <a:p>
            <a:r>
              <a:rPr lang="en-US" altLang="zh-CN" dirty="0" smtClean="0">
                <a:sym typeface="+mn-ea"/>
              </a:rPr>
              <a:t>void </a:t>
            </a:r>
            <a:r>
              <a:rPr lang="en-US" altLang="zh-CN" dirty="0" err="1" smtClean="0">
                <a:sym typeface="+mn-ea"/>
              </a:rPr>
              <a:t>showList</a:t>
            </a:r>
            <a:r>
              <a:rPr lang="en-US" altLang="zh-CN" dirty="0" smtClean="0">
                <a:sym typeface="+mn-ea"/>
              </a:rPr>
              <a:t>(Node* head){  //</a:t>
            </a:r>
            <a:r>
              <a:rPr lang="zh-CN" altLang="en-US" dirty="0" smtClean="0">
                <a:sym typeface="+mn-ea"/>
              </a:rPr>
              <a:t>显示</a:t>
            </a:r>
            <a:endParaRPr lang="zh-CN" altLang="en-US" dirty="0" smtClean="0"/>
          </a:p>
          <a:p>
            <a:r>
              <a:rPr lang="zh-CN" altLang="en-US" dirty="0" smtClean="0">
                <a:sym typeface="+mn-ea"/>
              </a:rPr>
              <a:t>  </a:t>
            </a:r>
            <a:r>
              <a:rPr lang="en-US" altLang="zh-CN" dirty="0" smtClean="0">
                <a:sym typeface="+mn-ea"/>
              </a:rPr>
              <a:t>Node* p=head-&gt;next;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while(p-&gt;next){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</a:t>
            </a:r>
            <a:r>
              <a:rPr lang="en-US" altLang="zh-CN" dirty="0" err="1" smtClean="0">
                <a:sym typeface="+mn-ea"/>
              </a:rPr>
              <a:t>cout</a:t>
            </a:r>
            <a:r>
              <a:rPr lang="en-US" altLang="zh-CN" dirty="0" smtClean="0">
                <a:sym typeface="+mn-ea"/>
              </a:rPr>
              <a:t>&lt;&lt;p-&gt;e&lt;&lt;" ";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p=p-&gt;next;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}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</a:t>
            </a:r>
            <a:r>
              <a:rPr lang="en-US" altLang="zh-CN" dirty="0" err="1" smtClean="0">
                <a:sym typeface="+mn-ea"/>
              </a:rPr>
              <a:t>cout</a:t>
            </a:r>
            <a:r>
              <a:rPr lang="en-US" altLang="zh-CN" dirty="0" smtClean="0">
                <a:sym typeface="+mn-ea"/>
              </a:rPr>
              <a:t>&lt;&lt;p-&gt;e&lt;&lt;</a:t>
            </a:r>
            <a:r>
              <a:rPr lang="en-US" altLang="zh-CN" dirty="0" err="1" smtClean="0">
                <a:sym typeface="+mn-ea"/>
              </a:rPr>
              <a:t>endl</a:t>
            </a:r>
            <a:r>
              <a:rPr lang="en-US" altLang="zh-CN" dirty="0" smtClean="0">
                <a:sym typeface="+mn-ea"/>
              </a:rPr>
              <a:t>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}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//////</a:t>
            </a:r>
            <a:r>
              <a:rPr lang="zh-CN" altLang="en-US" dirty="0" smtClean="0">
                <a:sym typeface="+mn-ea"/>
              </a:rPr>
              <a:t>查找一个元素</a:t>
            </a:r>
            <a:endParaRPr lang="zh-CN" altLang="en-US" dirty="0" smtClean="0"/>
          </a:p>
          <a:p>
            <a:r>
              <a:rPr lang="en-US" altLang="zh-CN" dirty="0" smtClean="0">
                <a:sym typeface="+mn-ea"/>
              </a:rPr>
              <a:t>void </a:t>
            </a:r>
            <a:r>
              <a:rPr lang="en-US" altLang="zh-CN" dirty="0" err="1" smtClean="0">
                <a:sym typeface="+mn-ea"/>
              </a:rPr>
              <a:t>findList</a:t>
            </a:r>
            <a:r>
              <a:rPr lang="en-US" altLang="zh-CN" dirty="0" smtClean="0">
                <a:sym typeface="+mn-ea"/>
              </a:rPr>
              <a:t>(Node* </a:t>
            </a:r>
            <a:r>
              <a:rPr lang="en-US" altLang="zh-CN" dirty="0" err="1" smtClean="0">
                <a:sym typeface="+mn-ea"/>
              </a:rPr>
              <a:t>head,int</a:t>
            </a:r>
            <a:r>
              <a:rPr lang="en-US" altLang="zh-CN" dirty="0" smtClean="0">
                <a:sym typeface="+mn-ea"/>
              </a:rPr>
              <a:t> e){  //</a:t>
            </a:r>
            <a:r>
              <a:rPr lang="zh-CN" altLang="en-US" dirty="0" smtClean="0">
                <a:sym typeface="+mn-ea"/>
              </a:rPr>
              <a:t>查找</a:t>
            </a:r>
            <a:endParaRPr lang="zh-CN" altLang="en-US" dirty="0" smtClean="0"/>
          </a:p>
          <a:p>
            <a:r>
              <a:rPr lang="zh-CN" altLang="en-US" dirty="0" smtClean="0">
                <a:sym typeface="+mn-ea"/>
              </a:rPr>
              <a:t>   </a:t>
            </a:r>
            <a:r>
              <a:rPr lang="en-US" altLang="zh-CN" dirty="0" smtClean="0">
                <a:sym typeface="+mn-ea"/>
              </a:rPr>
              <a:t>Node* p=head-&gt;next;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while(p){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if(p-&gt;e==e)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    break;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p=p-&gt;next;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}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if(p)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</a:t>
            </a:r>
            <a:r>
              <a:rPr lang="en-US" altLang="zh-CN" dirty="0" err="1" smtClean="0">
                <a:sym typeface="+mn-ea"/>
              </a:rPr>
              <a:t>cout</a:t>
            </a:r>
            <a:r>
              <a:rPr lang="en-US" altLang="zh-CN" dirty="0" smtClean="0">
                <a:sym typeface="+mn-ea"/>
              </a:rPr>
              <a:t>&lt;&lt;"found"&lt;&lt;</a:t>
            </a:r>
            <a:r>
              <a:rPr lang="en-US" altLang="zh-CN" dirty="0" err="1" smtClean="0">
                <a:sym typeface="+mn-ea"/>
              </a:rPr>
              <a:t>endl</a:t>
            </a:r>
            <a:r>
              <a:rPr lang="en-US" altLang="zh-CN" dirty="0" smtClean="0">
                <a:sym typeface="+mn-ea"/>
              </a:rPr>
              <a:t>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else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</a:t>
            </a:r>
            <a:r>
              <a:rPr lang="en-US" altLang="zh-CN" dirty="0" err="1" smtClean="0">
                <a:sym typeface="+mn-ea"/>
              </a:rPr>
              <a:t>cout</a:t>
            </a:r>
            <a:r>
              <a:rPr lang="en-US" altLang="zh-CN" dirty="0" smtClean="0">
                <a:sym typeface="+mn-ea"/>
              </a:rPr>
              <a:t>&lt;&lt;"not found"&lt;&lt;</a:t>
            </a:r>
            <a:r>
              <a:rPr lang="en-US" altLang="zh-CN" dirty="0" err="1" smtClean="0">
                <a:sym typeface="+mn-ea"/>
              </a:rPr>
              <a:t>endl</a:t>
            </a:r>
            <a:r>
              <a:rPr lang="en-US" altLang="zh-CN" dirty="0" smtClean="0">
                <a:sym typeface="+mn-ea"/>
              </a:rPr>
              <a:t>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}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Node* find1(Node* </a:t>
            </a:r>
            <a:r>
              <a:rPr lang="en-US" altLang="zh-CN" dirty="0" err="1" smtClean="0">
                <a:sym typeface="+mn-ea"/>
              </a:rPr>
              <a:t>head,int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err="1" smtClean="0">
                <a:sym typeface="+mn-ea"/>
              </a:rPr>
              <a:t>i</a:t>
            </a:r>
            <a:r>
              <a:rPr lang="en-US" altLang="zh-CN" dirty="0" smtClean="0">
                <a:sym typeface="+mn-ea"/>
              </a:rPr>
              <a:t>){  //</a:t>
            </a:r>
            <a:r>
              <a:rPr lang="zh-CN" altLang="en-US" dirty="0" smtClean="0">
                <a:sym typeface="+mn-ea"/>
              </a:rPr>
              <a:t>查找</a:t>
            </a:r>
            <a:endParaRPr lang="zh-CN" altLang="en-US" dirty="0" smtClean="0"/>
          </a:p>
          <a:p>
            <a:r>
              <a:rPr lang="zh-CN" altLang="en-US" dirty="0" smtClean="0">
                <a:sym typeface="+mn-ea"/>
              </a:rPr>
              <a:t>  </a:t>
            </a:r>
            <a:r>
              <a:rPr lang="en-US" altLang="zh-CN" dirty="0" smtClean="0">
                <a:sym typeface="+mn-ea"/>
              </a:rPr>
              <a:t>if(</a:t>
            </a:r>
            <a:r>
              <a:rPr lang="en-US" altLang="zh-CN" dirty="0" err="1" smtClean="0">
                <a:sym typeface="+mn-ea"/>
              </a:rPr>
              <a:t>i</a:t>
            </a:r>
            <a:r>
              <a:rPr lang="en-US" altLang="zh-CN" dirty="0" smtClean="0">
                <a:sym typeface="+mn-ea"/>
              </a:rPr>
              <a:t>&lt;1 || </a:t>
            </a:r>
            <a:r>
              <a:rPr lang="en-US" altLang="zh-CN" dirty="0" err="1" smtClean="0">
                <a:sym typeface="+mn-ea"/>
              </a:rPr>
              <a:t>i</a:t>
            </a:r>
            <a:r>
              <a:rPr lang="en-US" altLang="zh-CN" dirty="0" smtClean="0">
                <a:sym typeface="+mn-ea"/>
              </a:rPr>
              <a:t>&gt;head-&gt;e){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</a:t>
            </a:r>
            <a:r>
              <a:rPr lang="en-US" altLang="zh-CN" dirty="0" err="1" smtClean="0">
                <a:sym typeface="+mn-ea"/>
              </a:rPr>
              <a:t>cout</a:t>
            </a:r>
            <a:r>
              <a:rPr lang="en-US" altLang="zh-CN" dirty="0" smtClean="0">
                <a:sym typeface="+mn-ea"/>
              </a:rPr>
              <a:t>&lt;&lt;"error"&lt;&lt;</a:t>
            </a:r>
            <a:r>
              <a:rPr lang="en-US" altLang="zh-CN" dirty="0" err="1" smtClean="0">
                <a:sym typeface="+mn-ea"/>
              </a:rPr>
              <a:t>endl</a:t>
            </a:r>
            <a:r>
              <a:rPr lang="en-US" altLang="zh-CN" dirty="0" smtClean="0">
                <a:sym typeface="+mn-ea"/>
              </a:rPr>
              <a:t>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return NULL;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}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Node* p=head;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while(</a:t>
            </a:r>
            <a:r>
              <a:rPr lang="en-US" altLang="zh-CN" dirty="0" err="1" smtClean="0">
                <a:sym typeface="+mn-ea"/>
              </a:rPr>
              <a:t>i</a:t>
            </a:r>
            <a:r>
              <a:rPr lang="en-US" altLang="zh-CN" dirty="0" smtClean="0">
                <a:sym typeface="+mn-ea"/>
              </a:rPr>
              <a:t>--)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p=p-&gt;next;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return p;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}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void </a:t>
            </a:r>
            <a:r>
              <a:rPr lang="en-US" altLang="zh-CN" dirty="0" err="1" smtClean="0">
                <a:sym typeface="+mn-ea"/>
              </a:rPr>
              <a:t>destroyList</a:t>
            </a:r>
            <a:r>
              <a:rPr lang="en-US" altLang="zh-CN" dirty="0" smtClean="0">
                <a:sym typeface="+mn-ea"/>
              </a:rPr>
              <a:t>(Node* head){  //</a:t>
            </a:r>
            <a:r>
              <a:rPr lang="zh-CN" altLang="en-US" dirty="0" smtClean="0">
                <a:sym typeface="+mn-ea"/>
              </a:rPr>
              <a:t>删除整个链表</a:t>
            </a:r>
            <a:endParaRPr lang="zh-CN" altLang="en-US" dirty="0" smtClean="0"/>
          </a:p>
          <a:p>
            <a:r>
              <a:rPr lang="zh-CN" altLang="en-US" dirty="0" smtClean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Node* p;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while(head-&gt;next){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  p=head-&gt;next;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  head-&gt;next=p-&gt;next;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  delete p;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}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delete head;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}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//////</a:t>
            </a:r>
            <a:r>
              <a:rPr lang="zh-CN" altLang="en-US" dirty="0" smtClean="0">
                <a:sym typeface="+mn-ea"/>
              </a:rPr>
              <a:t>主程序</a:t>
            </a:r>
            <a:endParaRPr lang="zh-CN" altLang="en-US" dirty="0" smtClean="0"/>
          </a:p>
          <a:p>
            <a:r>
              <a:rPr lang="en-US" altLang="zh-CN" dirty="0" err="1" smtClean="0">
                <a:sym typeface="+mn-ea"/>
              </a:rPr>
              <a:t>int</a:t>
            </a:r>
            <a:r>
              <a:rPr lang="en-US" altLang="zh-CN" dirty="0" smtClean="0">
                <a:sym typeface="+mn-ea"/>
              </a:rPr>
              <a:t> main()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{ Node* head=creatList2();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</a:t>
            </a:r>
            <a:r>
              <a:rPr lang="en-US" altLang="zh-CN" dirty="0" err="1" smtClean="0">
                <a:sym typeface="+mn-ea"/>
              </a:rPr>
              <a:t>showList</a:t>
            </a:r>
            <a:r>
              <a:rPr lang="en-US" altLang="zh-CN" dirty="0" smtClean="0">
                <a:sym typeface="+mn-ea"/>
              </a:rPr>
              <a:t>(head);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</a:t>
            </a:r>
            <a:r>
              <a:rPr lang="en-US" altLang="zh-CN" dirty="0" err="1" smtClean="0">
                <a:sym typeface="+mn-ea"/>
              </a:rPr>
              <a:t>insertList</a:t>
            </a:r>
            <a:r>
              <a:rPr lang="en-US" altLang="zh-CN" dirty="0" smtClean="0">
                <a:sym typeface="+mn-ea"/>
              </a:rPr>
              <a:t>(head,2,100);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</a:t>
            </a:r>
            <a:r>
              <a:rPr lang="en-US" altLang="zh-CN" dirty="0" err="1" smtClean="0">
                <a:sym typeface="+mn-ea"/>
              </a:rPr>
              <a:t>showList</a:t>
            </a:r>
            <a:r>
              <a:rPr lang="en-US" altLang="zh-CN" dirty="0" smtClean="0">
                <a:sym typeface="+mn-ea"/>
              </a:rPr>
              <a:t>(head);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</a:t>
            </a:r>
            <a:r>
              <a:rPr lang="en-US" altLang="zh-CN" dirty="0" err="1" smtClean="0">
                <a:sym typeface="+mn-ea"/>
              </a:rPr>
              <a:t>findList</a:t>
            </a:r>
            <a:r>
              <a:rPr lang="en-US" altLang="zh-CN" dirty="0" smtClean="0">
                <a:sym typeface="+mn-ea"/>
              </a:rPr>
              <a:t>(head,200);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</a:t>
            </a:r>
            <a:r>
              <a:rPr lang="en-US" altLang="zh-CN" dirty="0" err="1" smtClean="0">
                <a:sym typeface="+mn-ea"/>
              </a:rPr>
              <a:t>deleteList</a:t>
            </a:r>
            <a:r>
              <a:rPr lang="en-US" altLang="zh-CN" dirty="0" smtClean="0">
                <a:sym typeface="+mn-ea"/>
              </a:rPr>
              <a:t>(head,2);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</a:t>
            </a:r>
            <a:r>
              <a:rPr lang="en-US" altLang="zh-CN" dirty="0" err="1" smtClean="0">
                <a:sym typeface="+mn-ea"/>
              </a:rPr>
              <a:t>showList</a:t>
            </a:r>
            <a:r>
              <a:rPr lang="en-US" altLang="zh-CN" dirty="0" smtClean="0">
                <a:sym typeface="+mn-ea"/>
              </a:rPr>
              <a:t>(head);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Node* p=find1(head,1);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</a:t>
            </a:r>
            <a:r>
              <a:rPr lang="en-US" altLang="zh-CN" dirty="0" err="1" smtClean="0">
                <a:sym typeface="+mn-ea"/>
              </a:rPr>
              <a:t>cout</a:t>
            </a:r>
            <a:r>
              <a:rPr lang="en-US" altLang="zh-CN" dirty="0" smtClean="0">
                <a:sym typeface="+mn-ea"/>
              </a:rPr>
              <a:t>&lt;&lt;p-&gt;e&lt;&lt;</a:t>
            </a:r>
            <a:r>
              <a:rPr lang="en-US" altLang="zh-CN" dirty="0" err="1" smtClean="0">
                <a:sym typeface="+mn-ea"/>
              </a:rPr>
              <a:t>endl</a:t>
            </a:r>
            <a:r>
              <a:rPr lang="en-US" altLang="zh-CN" dirty="0" smtClean="0">
                <a:sym typeface="+mn-ea"/>
              </a:rPr>
              <a:t>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</a:t>
            </a:r>
            <a:r>
              <a:rPr lang="en-US" altLang="zh-CN" dirty="0" err="1" smtClean="0">
                <a:sym typeface="+mn-ea"/>
              </a:rPr>
              <a:t>destroyList</a:t>
            </a:r>
            <a:r>
              <a:rPr lang="en-US" altLang="zh-CN" dirty="0" smtClean="0">
                <a:sym typeface="+mn-ea"/>
              </a:rPr>
              <a:t>(head);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dirty="0" smtClean="0"/>
              <a:t>void </a:t>
            </a:r>
            <a:r>
              <a:rPr lang="en-US" altLang="zh-CN" dirty="0" err="1"/>
              <a:t>InsertList</a:t>
            </a:r>
            <a:r>
              <a:rPr lang="en-US" altLang="zh-CN" dirty="0"/>
              <a:t>(Node *H, int </a:t>
            </a:r>
            <a:r>
              <a:rPr lang="en-US" altLang="zh-CN" dirty="0" err="1"/>
              <a:t>i</a:t>
            </a:r>
            <a:r>
              <a:rPr lang="en-US" altLang="zh-CN" dirty="0"/>
              <a:t>, int e){</a:t>
            </a:r>
            <a:endParaRPr lang="en-US" altLang="zh-CN" dirty="0"/>
          </a:p>
          <a:p>
            <a:r>
              <a:rPr lang="en-US" altLang="zh-CN" dirty="0"/>
              <a:t>  Node* p=H;</a:t>
            </a:r>
            <a:endParaRPr lang="en-US" altLang="zh-CN" dirty="0"/>
          </a:p>
          <a:p>
            <a:r>
              <a:rPr lang="en-US" altLang="zh-CN" dirty="0"/>
              <a:t>  if(</a:t>
            </a:r>
            <a:r>
              <a:rPr lang="en-US" altLang="zh-CN" dirty="0" err="1"/>
              <a:t>i</a:t>
            </a:r>
            <a:r>
              <a:rPr lang="en-US" altLang="zh-CN" dirty="0"/>
              <a:t>&lt;1 || </a:t>
            </a:r>
            <a:r>
              <a:rPr lang="en-US" altLang="zh-CN" dirty="0" err="1"/>
              <a:t>i</a:t>
            </a:r>
            <a:r>
              <a:rPr lang="en-US" altLang="zh-CN" dirty="0"/>
              <a:t>&gt;p-&gt;e+1){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&lt;&lt;"error"&lt;&lt;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return;</a:t>
            </a:r>
            <a:endParaRPr lang="en-US" altLang="zh-CN" dirty="0"/>
          </a:p>
          <a:p>
            <a:r>
              <a:rPr lang="en-US" altLang="zh-CN" dirty="0"/>
              <a:t>  }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2800" dirty="0"/>
              <a:t>  p-&gt;e++;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dirty="0"/>
              <a:t>  while(--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    p=p-&gt;next;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Node* s=new Node;</a:t>
            </a:r>
            <a:endParaRPr lang="en-US" altLang="zh-CN" dirty="0"/>
          </a:p>
          <a:p>
            <a:r>
              <a:rPr lang="en-US" altLang="zh-CN" dirty="0"/>
              <a:t>  s-&gt;data=e;</a:t>
            </a:r>
            <a:endParaRPr lang="en-US" altLang="zh-CN" dirty="0"/>
          </a:p>
          <a:p>
            <a:r>
              <a:rPr lang="en-US" altLang="zh-CN" dirty="0"/>
              <a:t>  s-&gt;next=p-&gt;next;</a:t>
            </a:r>
            <a:endParaRPr lang="en-US" altLang="zh-CN" dirty="0"/>
          </a:p>
          <a:p>
            <a:r>
              <a:rPr lang="en-US" altLang="zh-CN" dirty="0"/>
              <a:t>  p-&gt;next=s;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Show(H);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dirty="0" smtClean="0"/>
              <a:t>Node</a:t>
            </a:r>
            <a:r>
              <a:rPr lang="en-US" altLang="zh-CN" dirty="0"/>
              <a:t>* </a:t>
            </a:r>
            <a:r>
              <a:rPr lang="en-US" altLang="zh-CN" dirty="0" err="1"/>
              <a:t>creatList</a:t>
            </a:r>
            <a:r>
              <a:rPr lang="en-US" altLang="zh-CN" dirty="0"/>
              <a:t>(){   //</a:t>
            </a:r>
            <a:r>
              <a:rPr lang="zh-CN" altLang="en-US" dirty="0"/>
              <a:t>创建链表，从表头插入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int </a:t>
            </a:r>
            <a:r>
              <a:rPr lang="en-US" altLang="zh-CN" dirty="0" err="1"/>
              <a:t>n,e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Node* head=new Node{0,NULL};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cin</a:t>
            </a:r>
            <a:r>
              <a:rPr lang="en-US" altLang="zh-CN" dirty="0"/>
              <a:t>&gt;&gt;n;</a:t>
            </a:r>
            <a:endParaRPr lang="en-US" altLang="zh-CN" dirty="0"/>
          </a:p>
          <a:p>
            <a:r>
              <a:rPr lang="en-US" altLang="zh-CN" dirty="0"/>
              <a:t>  for(int </a:t>
            </a:r>
            <a:r>
              <a:rPr lang="en-US" altLang="zh-CN" dirty="0" err="1"/>
              <a:t>i</a:t>
            </a:r>
            <a:r>
              <a:rPr lang="en-US" altLang="zh-CN" dirty="0"/>
              <a:t>=1;i&lt;=</a:t>
            </a:r>
            <a:r>
              <a:rPr lang="en-US" altLang="zh-CN" dirty="0" err="1"/>
              <a:t>n;i</a:t>
            </a:r>
            <a:r>
              <a:rPr lang="en-US" altLang="zh-CN" dirty="0"/>
              <a:t>++){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cin</a:t>
            </a:r>
            <a:r>
              <a:rPr lang="en-US" altLang="zh-CN" dirty="0"/>
              <a:t>&gt;&gt;e;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insertList</a:t>
            </a:r>
            <a:r>
              <a:rPr lang="en-US" altLang="zh-CN" dirty="0"/>
              <a:t>(head,1,e);//</a:t>
            </a:r>
            <a:r>
              <a:rPr lang="en-US" altLang="zh-CN" dirty="0" err="1"/>
              <a:t>insertList</a:t>
            </a:r>
            <a:r>
              <a:rPr lang="en-US" altLang="zh-CN" dirty="0"/>
              <a:t>(</a:t>
            </a:r>
            <a:r>
              <a:rPr lang="en-US" altLang="zh-CN" dirty="0" err="1"/>
              <a:t>head,i,e</a:t>
            </a:r>
            <a:r>
              <a:rPr lang="en-US" altLang="zh-CN" dirty="0"/>
              <a:t>);//</a:t>
            </a:r>
            <a:r>
              <a:rPr lang="zh-CN" altLang="en-US" dirty="0"/>
              <a:t>表尾插入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}</a:t>
            </a:r>
            <a:endParaRPr lang="en-US" altLang="zh-CN" dirty="0"/>
          </a:p>
          <a:p>
            <a:r>
              <a:rPr lang="en-US" altLang="zh-CN" dirty="0"/>
              <a:t>  return head;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/////////////////////////////////////////////////</a:t>
            </a:r>
            <a:endParaRPr lang="en-US" altLang="zh-CN" dirty="0"/>
          </a:p>
          <a:p>
            <a:r>
              <a:rPr lang="en-US" altLang="zh-CN" dirty="0"/>
              <a:t>Node* creatList1(){   //</a:t>
            </a:r>
            <a:r>
              <a:rPr lang="zh-CN" altLang="en-US" dirty="0"/>
              <a:t>创建链表，从表尾插入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int </a:t>
            </a:r>
            <a:r>
              <a:rPr lang="en-US" altLang="zh-CN" dirty="0" err="1"/>
              <a:t>n,e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cin</a:t>
            </a:r>
            <a:r>
              <a:rPr lang="en-US" altLang="zh-CN" dirty="0"/>
              <a:t>&gt;&gt;n;</a:t>
            </a:r>
            <a:endParaRPr lang="en-US" altLang="zh-CN" dirty="0"/>
          </a:p>
          <a:p>
            <a:r>
              <a:rPr lang="en-US" altLang="zh-CN" dirty="0"/>
              <a:t>  Node *head=new Node{</a:t>
            </a:r>
            <a:r>
              <a:rPr lang="en-US" altLang="zh-CN" dirty="0" err="1"/>
              <a:t>n,NULL</a:t>
            </a:r>
            <a:r>
              <a:rPr lang="en-US" altLang="zh-CN" dirty="0"/>
              <a:t>},*p=head;</a:t>
            </a:r>
            <a:endParaRPr lang="en-US" altLang="zh-CN" dirty="0"/>
          </a:p>
          <a:p>
            <a:r>
              <a:rPr lang="en-US" altLang="zh-CN" dirty="0"/>
              <a:t>  for(int </a:t>
            </a:r>
            <a:r>
              <a:rPr lang="en-US" altLang="zh-CN" dirty="0" err="1"/>
              <a:t>i</a:t>
            </a:r>
            <a:r>
              <a:rPr lang="en-US" altLang="zh-CN" dirty="0"/>
              <a:t>=1;i&lt;=</a:t>
            </a:r>
            <a:r>
              <a:rPr lang="en-US" altLang="zh-CN" dirty="0" err="1"/>
              <a:t>n;i</a:t>
            </a:r>
            <a:r>
              <a:rPr lang="en-US" altLang="zh-CN" dirty="0"/>
              <a:t>++){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cin</a:t>
            </a:r>
            <a:r>
              <a:rPr lang="en-US" altLang="zh-CN" dirty="0"/>
              <a:t>&gt;&gt;e;</a:t>
            </a:r>
            <a:endParaRPr lang="en-US" altLang="zh-CN" dirty="0"/>
          </a:p>
          <a:p>
            <a:r>
              <a:rPr lang="en-US" altLang="zh-CN" dirty="0"/>
              <a:t>    Node* s=new Node{</a:t>
            </a:r>
            <a:r>
              <a:rPr lang="en-US" altLang="zh-CN" dirty="0" err="1"/>
              <a:t>e,NULL</a:t>
            </a:r>
            <a:r>
              <a:rPr lang="en-US" altLang="zh-CN" dirty="0"/>
              <a:t>};</a:t>
            </a:r>
            <a:endParaRPr lang="en-US" altLang="zh-CN" dirty="0"/>
          </a:p>
          <a:p>
            <a:r>
              <a:rPr lang="en-US" altLang="zh-CN" dirty="0"/>
              <a:t>    p-&gt;next=s;</a:t>
            </a:r>
            <a:endParaRPr lang="en-US" altLang="zh-CN" dirty="0"/>
          </a:p>
          <a:p>
            <a:r>
              <a:rPr lang="en-US" altLang="zh-CN" dirty="0"/>
              <a:t>    p=s;</a:t>
            </a:r>
            <a:endParaRPr lang="en-US" altLang="zh-CN" dirty="0"/>
          </a:p>
          <a:p>
            <a:r>
              <a:rPr lang="en-US" altLang="zh-CN" dirty="0"/>
              <a:t>  }</a:t>
            </a:r>
            <a:endParaRPr lang="en-US" altLang="zh-CN" dirty="0"/>
          </a:p>
          <a:p>
            <a:r>
              <a:rPr lang="en-US" altLang="zh-CN" dirty="0"/>
              <a:t>  return head;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/////////////////////////////////////////////////</a:t>
            </a:r>
            <a:endParaRPr lang="en-US" altLang="zh-CN" dirty="0"/>
          </a:p>
          <a:p>
            <a:r>
              <a:rPr lang="en-US" altLang="zh-CN" dirty="0"/>
              <a:t>Node* creatList2(){   //</a:t>
            </a:r>
            <a:r>
              <a:rPr lang="zh-CN" altLang="en-US" dirty="0"/>
              <a:t>创建链表，从表头插入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int </a:t>
            </a:r>
            <a:r>
              <a:rPr lang="en-US" altLang="zh-CN" dirty="0" err="1"/>
              <a:t>n,e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cin</a:t>
            </a:r>
            <a:r>
              <a:rPr lang="en-US" altLang="zh-CN" dirty="0"/>
              <a:t>&gt;&gt;n;</a:t>
            </a:r>
            <a:endParaRPr lang="en-US" altLang="zh-CN" dirty="0"/>
          </a:p>
          <a:p>
            <a:r>
              <a:rPr lang="en-US" altLang="zh-CN" dirty="0"/>
              <a:t>  Node *head=new Node{</a:t>
            </a:r>
            <a:r>
              <a:rPr lang="en-US" altLang="zh-CN" dirty="0" err="1"/>
              <a:t>n,NULL</a:t>
            </a:r>
            <a:r>
              <a:rPr lang="en-US" altLang="zh-CN" dirty="0"/>
              <a:t>};</a:t>
            </a:r>
            <a:endParaRPr lang="en-US" altLang="zh-CN" dirty="0"/>
          </a:p>
          <a:p>
            <a:r>
              <a:rPr lang="en-US" altLang="zh-CN" dirty="0"/>
              <a:t>  for(int </a:t>
            </a:r>
            <a:r>
              <a:rPr lang="en-US" altLang="zh-CN" dirty="0" err="1"/>
              <a:t>i</a:t>
            </a:r>
            <a:r>
              <a:rPr lang="en-US" altLang="zh-CN" dirty="0"/>
              <a:t>=1;i&lt;=</a:t>
            </a:r>
            <a:r>
              <a:rPr lang="en-US" altLang="zh-CN" dirty="0" err="1"/>
              <a:t>n;i</a:t>
            </a:r>
            <a:r>
              <a:rPr lang="en-US" altLang="zh-CN" dirty="0"/>
              <a:t>++){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cin</a:t>
            </a:r>
            <a:r>
              <a:rPr lang="en-US" altLang="zh-CN" dirty="0"/>
              <a:t>&gt;&gt;e;</a:t>
            </a:r>
            <a:endParaRPr lang="en-US" altLang="zh-CN" dirty="0"/>
          </a:p>
          <a:p>
            <a:r>
              <a:rPr lang="en-US" altLang="zh-CN" dirty="0"/>
              <a:t>    Node* s=new Node{</a:t>
            </a:r>
            <a:r>
              <a:rPr lang="en-US" altLang="zh-CN" dirty="0" err="1"/>
              <a:t>e,NULL</a:t>
            </a:r>
            <a:r>
              <a:rPr lang="en-US" altLang="zh-CN" dirty="0"/>
              <a:t>};</a:t>
            </a:r>
            <a:endParaRPr lang="en-US" altLang="zh-CN" dirty="0"/>
          </a:p>
          <a:p>
            <a:r>
              <a:rPr lang="en-US" altLang="zh-CN" dirty="0"/>
              <a:t>    s-&gt;next=head-&gt;next;</a:t>
            </a:r>
            <a:endParaRPr lang="en-US" altLang="zh-CN" dirty="0"/>
          </a:p>
          <a:p>
            <a:r>
              <a:rPr lang="en-US" altLang="zh-CN" dirty="0"/>
              <a:t>    head-&gt;next=s;</a:t>
            </a:r>
            <a:endParaRPr lang="en-US" altLang="zh-CN" dirty="0"/>
          </a:p>
          <a:p>
            <a:r>
              <a:rPr lang="en-US" altLang="zh-CN" dirty="0"/>
              <a:t>  }</a:t>
            </a:r>
            <a:endParaRPr lang="en-US" altLang="zh-CN" dirty="0"/>
          </a:p>
          <a:p>
            <a:r>
              <a:rPr lang="en-US" altLang="zh-CN" dirty="0"/>
              <a:t>  return head;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void </a:t>
            </a:r>
            <a:r>
              <a:rPr lang="en-US" altLang="zh-CN" dirty="0"/>
              <a:t>Find(Node *</a:t>
            </a:r>
            <a:r>
              <a:rPr lang="en-US" altLang="zh-CN" dirty="0" err="1"/>
              <a:t>H,int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) {</a:t>
            </a:r>
            <a:endParaRPr lang="en-US" altLang="zh-CN" dirty="0"/>
          </a:p>
          <a:p>
            <a:r>
              <a:rPr lang="en-US" altLang="zh-CN" dirty="0"/>
              <a:t> Node* p=H;</a:t>
            </a:r>
            <a:endParaRPr lang="en-US" altLang="zh-CN" dirty="0"/>
          </a:p>
          <a:p>
            <a:r>
              <a:rPr lang="en-US" altLang="zh-CN" dirty="0"/>
              <a:t> if(</a:t>
            </a:r>
            <a:r>
              <a:rPr lang="en-US" altLang="zh-CN" dirty="0" err="1"/>
              <a:t>i</a:t>
            </a:r>
            <a:r>
              <a:rPr lang="en-US" altLang="zh-CN" dirty="0"/>
              <a:t>&lt;1 || </a:t>
            </a:r>
            <a:r>
              <a:rPr lang="en-US" altLang="zh-CN" dirty="0" err="1"/>
              <a:t>i</a:t>
            </a:r>
            <a:r>
              <a:rPr lang="en-US" altLang="zh-CN" dirty="0"/>
              <a:t>&gt;p-&gt;e){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&lt;&lt;"error"&lt;&lt;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}</a:t>
            </a:r>
            <a:endParaRPr lang="en-US" altLang="zh-CN" dirty="0"/>
          </a:p>
          <a:p>
            <a:r>
              <a:rPr lang="en-US" altLang="zh-CN" dirty="0"/>
              <a:t> else{</a:t>
            </a:r>
            <a:endParaRPr lang="en-US" altLang="zh-CN" dirty="0"/>
          </a:p>
          <a:p>
            <a:r>
              <a:rPr lang="en-US" altLang="zh-CN" baseline="0" dirty="0"/>
              <a:t>   </a:t>
            </a:r>
            <a:r>
              <a:rPr lang="en-US" altLang="zh-CN" dirty="0"/>
              <a:t>while(</a:t>
            </a:r>
            <a:r>
              <a:rPr lang="en-US" altLang="zh-CN" dirty="0" err="1"/>
              <a:t>i</a:t>
            </a:r>
            <a:r>
              <a:rPr lang="en-US" altLang="zh-CN" dirty="0"/>
              <a:t>--)</a:t>
            </a:r>
            <a:endParaRPr lang="en-US" altLang="zh-CN" dirty="0"/>
          </a:p>
          <a:p>
            <a:r>
              <a:rPr lang="en-US" altLang="zh-CN" dirty="0"/>
              <a:t>     p=p-&gt;next;</a:t>
            </a:r>
            <a:endParaRPr lang="en-US" altLang="zh-CN" dirty="0"/>
          </a:p>
          <a:p>
            <a:r>
              <a:rPr lang="en-US" altLang="zh-CN" dirty="0"/>
              <a:t>   </a:t>
            </a:r>
            <a:r>
              <a:rPr lang="en-US" altLang="zh-CN" dirty="0" err="1"/>
              <a:t>cout</a:t>
            </a:r>
            <a:r>
              <a:rPr lang="en-US" altLang="zh-CN" dirty="0"/>
              <a:t> &lt;&lt; p-&gt;e&lt;&lt;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}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1200" dirty="0" smtClean="0"/>
              <a:t>void </a:t>
            </a:r>
            <a:r>
              <a:rPr lang="en-US" altLang="zh-CN" sz="1200" dirty="0"/>
              <a:t>Delete(Node *</a:t>
            </a:r>
            <a:r>
              <a:rPr lang="en-US" altLang="zh-CN" sz="1200" dirty="0" err="1"/>
              <a:t>H,int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i</a:t>
            </a:r>
            <a:r>
              <a:rPr lang="en-US" altLang="zh-CN" sz="1200" dirty="0"/>
              <a:t>) {</a:t>
            </a:r>
            <a:endParaRPr lang="en-US" altLang="zh-CN" sz="1200" dirty="0"/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1200" dirty="0"/>
              <a:t> Node* p=H;</a:t>
            </a:r>
            <a:endParaRPr lang="en-US" altLang="zh-CN" sz="1200" dirty="0"/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1200" dirty="0"/>
              <a:t> if(</a:t>
            </a:r>
            <a:r>
              <a:rPr lang="en-US" altLang="zh-CN" sz="1200" dirty="0" err="1"/>
              <a:t>i</a:t>
            </a:r>
            <a:r>
              <a:rPr lang="en-US" altLang="zh-CN" sz="1200" dirty="0"/>
              <a:t>&lt;1 || </a:t>
            </a:r>
            <a:r>
              <a:rPr lang="en-US" altLang="zh-CN" sz="1200" dirty="0" err="1"/>
              <a:t>i</a:t>
            </a:r>
            <a:r>
              <a:rPr lang="en-US" altLang="zh-CN" sz="1200" dirty="0"/>
              <a:t>&gt;p-&gt;e){</a:t>
            </a:r>
            <a:endParaRPr lang="en-US" altLang="zh-CN" sz="1200" dirty="0"/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1200" dirty="0"/>
              <a:t>    </a:t>
            </a:r>
            <a:r>
              <a:rPr lang="en-US" altLang="zh-CN" sz="1200" dirty="0" err="1"/>
              <a:t>cout</a:t>
            </a:r>
            <a:r>
              <a:rPr lang="en-US" altLang="zh-CN" sz="1200" dirty="0"/>
              <a:t>&lt;&lt;"error"&lt;&lt;</a:t>
            </a:r>
            <a:r>
              <a:rPr lang="en-US" altLang="zh-CN" sz="1200" dirty="0" err="1"/>
              <a:t>endl</a:t>
            </a:r>
            <a:r>
              <a:rPr lang="en-US" altLang="zh-CN" sz="1200" dirty="0"/>
              <a:t>;</a:t>
            </a:r>
            <a:endParaRPr lang="en-US" altLang="zh-CN" sz="1200" dirty="0"/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1200" dirty="0"/>
              <a:t>    return;</a:t>
            </a:r>
            <a:endParaRPr lang="en-US" altLang="zh-CN" sz="1200" dirty="0"/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1200" dirty="0"/>
              <a:t> }</a:t>
            </a:r>
            <a:endParaRPr lang="en-US" altLang="zh-CN" sz="1200" dirty="0"/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endParaRPr lang="en-US" altLang="zh-CN" sz="1200" dirty="0"/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1200" dirty="0"/>
              <a:t> p-&gt;e--;</a:t>
            </a:r>
            <a:endParaRPr lang="en-US" altLang="zh-CN" sz="1200" dirty="0"/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endParaRPr lang="en-US" altLang="zh-CN" sz="1200" dirty="0"/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1200" dirty="0"/>
              <a:t> while(--</a:t>
            </a:r>
            <a:r>
              <a:rPr lang="en-US" altLang="zh-CN" sz="1200" dirty="0" err="1"/>
              <a:t>i</a:t>
            </a:r>
            <a:r>
              <a:rPr lang="en-US" altLang="zh-CN" sz="1200" dirty="0"/>
              <a:t>)</a:t>
            </a:r>
            <a:endParaRPr lang="en-US" altLang="zh-CN" sz="1200" dirty="0"/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1200" dirty="0"/>
              <a:t>    p=p-&gt;next;</a:t>
            </a:r>
            <a:endParaRPr lang="en-US" altLang="zh-CN" sz="1200" dirty="0"/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endParaRPr lang="en-US" altLang="zh-CN" sz="1200" dirty="0"/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1200" dirty="0"/>
              <a:t> Node*</a:t>
            </a:r>
            <a:r>
              <a:rPr lang="en-US" altLang="zh-CN" sz="1200" baseline="0" dirty="0"/>
              <a:t> q=p-&gt;next;</a:t>
            </a:r>
            <a:endParaRPr lang="en-US" altLang="zh-CN" sz="1200" dirty="0"/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1200" dirty="0"/>
              <a:t> p-&gt;next=q-&gt;next;</a:t>
            </a:r>
            <a:endParaRPr lang="en-US" altLang="zh-CN" sz="1200" dirty="0"/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1200" dirty="0"/>
              <a:t> delete q;</a:t>
            </a:r>
            <a:endParaRPr lang="en-US" altLang="zh-CN" sz="1200" dirty="0"/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endParaRPr lang="en-US" altLang="zh-CN" sz="1200" dirty="0"/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1200" dirty="0"/>
              <a:t> Show(H);</a:t>
            </a:r>
            <a:endParaRPr lang="en-US" altLang="zh-CN" sz="1200" dirty="0"/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1200" dirty="0"/>
              <a:t>}</a:t>
            </a: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 smtClean="0"/>
              <a:t>void </a:t>
            </a:r>
            <a:r>
              <a:rPr lang="en-US" altLang="zh-CN" dirty="0"/>
              <a:t>Show(Node *H) {</a:t>
            </a:r>
            <a:endParaRPr lang="en-US" altLang="zh-CN" dirty="0"/>
          </a:p>
          <a:p>
            <a:r>
              <a:rPr lang="en-US" altLang="zh-CN" dirty="0"/>
              <a:t> Node* p=H-&gt;next;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cout</a:t>
            </a:r>
            <a:r>
              <a:rPr lang="en-US" altLang="zh-CN" dirty="0"/>
              <a:t>&lt;&lt;p-&gt;e&lt;&lt;" ";</a:t>
            </a:r>
            <a:endParaRPr lang="en-US" altLang="zh-CN" dirty="0"/>
          </a:p>
          <a:p>
            <a:r>
              <a:rPr lang="en-US" altLang="zh-CN" baseline="0" dirty="0"/>
              <a:t> </a:t>
            </a:r>
            <a:r>
              <a:rPr lang="en-US" altLang="zh-CN" dirty="0"/>
              <a:t>while(p){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&lt;&lt;p-&gt;e&lt;&lt;" ";</a:t>
            </a:r>
            <a:endParaRPr lang="en-US" altLang="zh-CN" dirty="0"/>
          </a:p>
          <a:p>
            <a:r>
              <a:rPr lang="en-US" altLang="zh-CN" dirty="0"/>
              <a:t>    p=p-&gt;next;</a:t>
            </a:r>
            <a:endParaRPr lang="en-US" altLang="zh-CN" dirty="0"/>
          </a:p>
          <a:p>
            <a:r>
              <a:rPr lang="en-US" altLang="zh-CN" dirty="0"/>
              <a:t> }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///////////////////////////////</a:t>
            </a:r>
            <a:endParaRPr lang="en-US" altLang="zh-CN" dirty="0"/>
          </a:p>
          <a:p>
            <a:r>
              <a:rPr lang="en-US" altLang="zh-CN" dirty="0"/>
              <a:t>void showList1(Node* head){  //</a:t>
            </a:r>
            <a:r>
              <a:rPr lang="zh-CN" altLang="en-US" dirty="0"/>
              <a:t>显示，最后一个元素不带空格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Node* p=head-&gt;next;</a:t>
            </a:r>
            <a:endParaRPr lang="en-US" altLang="zh-CN" dirty="0"/>
          </a:p>
          <a:p>
            <a:r>
              <a:rPr lang="en-US" altLang="zh-CN" dirty="0"/>
              <a:t>  while(p-&gt;next){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&lt;&lt;p-&gt;e&lt;&lt;" ";</a:t>
            </a:r>
            <a:endParaRPr lang="en-US" altLang="zh-CN" dirty="0"/>
          </a:p>
          <a:p>
            <a:r>
              <a:rPr lang="en-US" altLang="zh-CN" dirty="0"/>
              <a:t>    p=p-&gt;next;</a:t>
            </a:r>
            <a:endParaRPr lang="en-US" altLang="zh-CN" dirty="0"/>
          </a:p>
          <a:p>
            <a:r>
              <a:rPr lang="en-US" altLang="zh-CN" dirty="0"/>
              <a:t>  }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cout</a:t>
            </a:r>
            <a:r>
              <a:rPr lang="en-US" altLang="zh-CN" dirty="0"/>
              <a:t>&lt;&lt;p-&gt;e&lt;&lt;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5B5C99-FCE5-4531-8D79-5B18744E56D4}" type="slidenum">
              <a:rPr lang="zh-CN" altLang="en-US" b="0" smtClean="0"/>
            </a:fld>
            <a:endParaRPr lang="en-US" altLang="zh-CN" b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4D2A57-D80C-4037-A879-2AF894EE1F54}" type="slidenum">
              <a:rPr lang="zh-CN" altLang="en-US" b="0" smtClean="0"/>
            </a:fld>
            <a:endParaRPr lang="en-US" altLang="zh-CN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注意，这种格式定义的是一个结构体，而不是一个具体的变量。定义结构体相当于定义了一个数据类型，就像</a:t>
            </a:r>
            <a:r>
              <a:rPr lang="en-US" altLang="zh-CN" dirty="0">
                <a:ea typeface="宋体" panose="02010600030101010101" pitchFamily="2" charset="-122"/>
              </a:rPr>
              <a:t>int</a:t>
            </a:r>
            <a:r>
              <a:rPr lang="zh-CN" altLang="en-US" dirty="0">
                <a:ea typeface="宋体" panose="02010600030101010101" pitchFamily="2" charset="-122"/>
              </a:rPr>
              <a:t>类型，</a:t>
            </a:r>
            <a:r>
              <a:rPr lang="en-US" altLang="zh-CN" dirty="0">
                <a:ea typeface="宋体" panose="02010600030101010101" pitchFamily="2" charset="-122"/>
              </a:rPr>
              <a:t>char</a:t>
            </a:r>
            <a:r>
              <a:rPr lang="zh-CN" altLang="en-US" dirty="0">
                <a:ea typeface="宋体" panose="02010600030101010101" pitchFamily="2" charset="-122"/>
              </a:rPr>
              <a:t>类型一样，系统是不会为类型分配空间的，系统只会为变量或常量分配空间。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结构体中的字段名是不可以被独立访问的，它需要通过结构体变量名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zh-CN" alt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字段名的方式访问，因此</a:t>
            </a:r>
            <a:endParaRPr lang="en-US" altLang="zh-CN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1</a:t>
            </a:r>
            <a:r>
              <a:rPr lang="zh-CN" alt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、它是不会和程序中同名的变量名搞混的</a:t>
            </a:r>
            <a:endParaRPr lang="en-US" altLang="zh-CN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2</a:t>
            </a:r>
            <a:r>
              <a:rPr lang="zh-CN" alt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、不同结构体的字段名，也是不能独立访问的，它要先找到对应的结构体变量</a:t>
            </a:r>
            <a:r>
              <a:rPr lang="zh-CN" alt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名</a:t>
            </a:r>
            <a:r>
              <a:rPr lang="en-US" altLang="zh-CN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zh-CN" alt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字段名</a:t>
            </a:r>
            <a:r>
              <a:rPr lang="zh-CN" alt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访问，因为变量名是不允许相同的，因此变量</a:t>
            </a:r>
            <a:r>
              <a:rPr lang="zh-CN" alt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名</a:t>
            </a:r>
            <a:r>
              <a:rPr lang="en-US" altLang="zh-CN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zh-CN" alt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字段名</a:t>
            </a:r>
            <a:r>
              <a:rPr lang="zh-CN" alt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的这种访问方式也不会搞混</a:t>
            </a:r>
            <a:endParaRPr lang="en-US" altLang="zh-CN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4C2FE4-CFC3-46B2-9B9B-5F69A8466D09}" type="slidenum">
              <a:rPr lang="zh-CN" altLang="en-US" b="0" smtClean="0"/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5B5C99-FCE5-4531-8D79-5B18744E56D4}" type="slidenum">
              <a:rPr lang="zh-CN" altLang="en-US" b="0" smtClean="0"/>
            </a:fld>
            <a:endParaRPr lang="en-US" altLang="zh-CN" b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定义</a:t>
            </a:r>
            <a:r>
              <a:rPr lang="zh-CN" altLang="en-US" dirty="0"/>
              <a:t>结构体的变量，和定义普通变量一样。比如已经定义了结构体</a:t>
            </a:r>
            <a:r>
              <a:rPr lang="en-US" altLang="zh-CN" dirty="0" err="1"/>
              <a:t>studentT</a:t>
            </a:r>
            <a:r>
              <a:rPr lang="zh-CN" altLang="en-US" dirty="0"/>
              <a:t>，就可以定义</a:t>
            </a:r>
            <a:r>
              <a:rPr lang="en-US" altLang="zh-CN" dirty="0" err="1"/>
              <a:t>studentT</a:t>
            </a:r>
            <a:r>
              <a:rPr lang="zh-CN" altLang="en-US" dirty="0"/>
              <a:t> 的变量</a:t>
            </a:r>
            <a:r>
              <a:rPr lang="en-US" altLang="zh-CN" dirty="0"/>
              <a:t>student1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一旦定义了一个结构体类型的变量，系统在分配内存时就会分配一块连续的空间，依次存放它的每一个分量。这块空间总的名字就是结构体变量的名字。内部还有各自的名字 。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//////////////////////////////////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#include&lt;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using namespace std;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dateT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{  </a:t>
            </a:r>
            <a:r>
              <a:rPr lang="en-US" altLang="zh-CN" dirty="0" err="1"/>
              <a:t>int</a:t>
            </a:r>
            <a:r>
              <a:rPr lang="en-US" altLang="zh-CN" dirty="0"/>
              <a:t> month;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   </a:t>
            </a:r>
            <a:r>
              <a:rPr lang="en-US" altLang="zh-CN" dirty="0" err="1"/>
              <a:t>int</a:t>
            </a:r>
            <a:r>
              <a:rPr lang="en-US" altLang="zh-CN" dirty="0"/>
              <a:t> day;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   </a:t>
            </a:r>
            <a:r>
              <a:rPr lang="en-US" altLang="zh-CN" dirty="0" err="1"/>
              <a:t>int</a:t>
            </a:r>
            <a:r>
              <a:rPr lang="en-US" altLang="zh-CN" dirty="0"/>
              <a:t> year;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};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studentT</a:t>
            </a:r>
            <a:r>
              <a:rPr lang="en-US" altLang="zh-CN" dirty="0"/>
              <a:t> {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     char  no[10];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     char  name[10];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 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chinese</a:t>
            </a:r>
            <a:r>
              <a:rPr lang="en-US" altLang="zh-CN" dirty="0"/>
              <a:t>;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     </a:t>
            </a:r>
            <a:r>
              <a:rPr lang="en-US" altLang="zh-CN" dirty="0" err="1"/>
              <a:t>int</a:t>
            </a:r>
            <a:r>
              <a:rPr lang="en-US" altLang="zh-CN" dirty="0"/>
              <a:t> math;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 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english</a:t>
            </a:r>
            <a:r>
              <a:rPr lang="en-US" altLang="zh-CN" dirty="0"/>
              <a:t>;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     </a:t>
            </a:r>
            <a:r>
              <a:rPr lang="en-US" altLang="zh-CN" dirty="0" err="1"/>
              <a:t>dateT</a:t>
            </a:r>
            <a:r>
              <a:rPr lang="en-US" altLang="zh-CN" dirty="0"/>
              <a:t> birthday;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};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{  </a:t>
            </a:r>
            <a:r>
              <a:rPr lang="en-US" altLang="zh-CN" dirty="0" err="1"/>
              <a:t>studentT</a:t>
            </a:r>
            <a:r>
              <a:rPr lang="en-US" altLang="zh-CN" dirty="0"/>
              <a:t> s={"001","aaa",90,89,93,{2002,11,2}};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   //</a:t>
            </a:r>
            <a:r>
              <a:rPr lang="en-US" altLang="zh-CN" dirty="0" err="1"/>
              <a:t>cout</a:t>
            </a:r>
            <a:r>
              <a:rPr lang="en-US" altLang="zh-CN" dirty="0"/>
              <a:t>&lt;&lt;s&lt;&lt;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   </a:t>
            </a:r>
            <a:r>
              <a:rPr lang="en-US" altLang="zh-CN" dirty="0" err="1"/>
              <a:t>cout</a:t>
            </a:r>
            <a:r>
              <a:rPr lang="en-US" altLang="zh-CN" dirty="0"/>
              <a:t>&lt;&lt;&amp;s&lt;&lt;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   </a:t>
            </a:r>
            <a:r>
              <a:rPr lang="en-US" altLang="zh-CN" dirty="0" err="1"/>
              <a:t>cout</a:t>
            </a:r>
            <a:r>
              <a:rPr lang="en-US" altLang="zh-CN" dirty="0"/>
              <a:t>&lt;&lt;&amp;</a:t>
            </a:r>
            <a:r>
              <a:rPr lang="en-US" altLang="zh-CN" dirty="0" err="1"/>
              <a:t>s.chinese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   return 0;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42"/>
          <p:cNvSpPr>
            <a:spLocks noChangeArrowheads="1"/>
          </p:cNvSpPr>
          <p:nvPr/>
        </p:nvSpPr>
        <p:spPr bwMode="gray">
          <a:xfrm>
            <a:off x="3071813" y="0"/>
            <a:ext cx="1417637" cy="6858000"/>
          </a:xfrm>
          <a:prstGeom prst="rect">
            <a:avLst/>
          </a:prstGeom>
          <a:solidFill>
            <a:schemeClr val="accent2">
              <a:alpha val="7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Rectangle 1634"/>
          <p:cNvSpPr>
            <a:spLocks noChangeArrowheads="1"/>
          </p:cNvSpPr>
          <p:nvPr/>
        </p:nvSpPr>
        <p:spPr bwMode="gray">
          <a:xfrm>
            <a:off x="0" y="0"/>
            <a:ext cx="3152775" cy="68580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85882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Rectangle 1596"/>
          <p:cNvSpPr>
            <a:spLocks noChangeArrowheads="1"/>
          </p:cNvSpPr>
          <p:nvPr/>
        </p:nvSpPr>
        <p:spPr bwMode="gray">
          <a:xfrm>
            <a:off x="6902450" y="-11113"/>
            <a:ext cx="303213" cy="6858001"/>
          </a:xfrm>
          <a:prstGeom prst="rect">
            <a:avLst/>
          </a:prstGeom>
          <a:solidFill>
            <a:schemeClr val="accent2">
              <a:alpha val="3019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" name="Rectangle 1597"/>
          <p:cNvSpPr>
            <a:spLocks noChangeArrowheads="1"/>
          </p:cNvSpPr>
          <p:nvPr/>
        </p:nvSpPr>
        <p:spPr bwMode="gray">
          <a:xfrm>
            <a:off x="7158038" y="12700"/>
            <a:ext cx="227012" cy="6858000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" name="Rectangle 1592"/>
          <p:cNvSpPr>
            <a:spLocks noChangeArrowheads="1"/>
          </p:cNvSpPr>
          <p:nvPr/>
        </p:nvSpPr>
        <p:spPr bwMode="gray">
          <a:xfrm>
            <a:off x="4375150" y="0"/>
            <a:ext cx="1060450" cy="6858000"/>
          </a:xfrm>
          <a:prstGeom prst="rect">
            <a:avLst/>
          </a:prstGeom>
          <a:solidFill>
            <a:schemeClr val="accent2">
              <a:alpha val="6392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" name="Rectangle 1593"/>
          <p:cNvSpPr>
            <a:spLocks noChangeArrowheads="1"/>
          </p:cNvSpPr>
          <p:nvPr/>
        </p:nvSpPr>
        <p:spPr bwMode="gray">
          <a:xfrm>
            <a:off x="5359400" y="-17463"/>
            <a:ext cx="728663" cy="6938963"/>
          </a:xfrm>
          <a:prstGeom prst="rect">
            <a:avLst/>
          </a:prstGeom>
          <a:solidFill>
            <a:schemeClr val="accent2">
              <a:alpha val="5411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" name="Rectangle 1594"/>
          <p:cNvSpPr>
            <a:spLocks noChangeArrowheads="1"/>
          </p:cNvSpPr>
          <p:nvPr/>
        </p:nvSpPr>
        <p:spPr bwMode="gray">
          <a:xfrm>
            <a:off x="6018213" y="-19050"/>
            <a:ext cx="547687" cy="6938963"/>
          </a:xfrm>
          <a:prstGeom prst="rect">
            <a:avLst/>
          </a:prstGeom>
          <a:solidFill>
            <a:schemeClr val="accent2">
              <a:alpha val="47058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" name="Rectangle 1595"/>
          <p:cNvSpPr>
            <a:spLocks noChangeArrowheads="1"/>
          </p:cNvSpPr>
          <p:nvPr/>
        </p:nvSpPr>
        <p:spPr bwMode="gray">
          <a:xfrm>
            <a:off x="6505575" y="0"/>
            <a:ext cx="446088" cy="6858000"/>
          </a:xfrm>
          <a:prstGeom prst="rect">
            <a:avLst/>
          </a:prstGeom>
          <a:solidFill>
            <a:schemeClr val="accent2">
              <a:alpha val="36862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" name="Rectangle 1622"/>
          <p:cNvSpPr>
            <a:spLocks noChangeArrowheads="1"/>
          </p:cNvSpPr>
          <p:nvPr/>
        </p:nvSpPr>
        <p:spPr bwMode="gray">
          <a:xfrm>
            <a:off x="7339013" y="52388"/>
            <a:ext cx="136525" cy="6858000"/>
          </a:xfrm>
          <a:prstGeom prst="rect">
            <a:avLst/>
          </a:prstGeom>
          <a:solidFill>
            <a:schemeClr val="accent2">
              <a:alpha val="14902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3" name="Rectangle 1623"/>
          <p:cNvSpPr>
            <a:spLocks noChangeArrowheads="1"/>
          </p:cNvSpPr>
          <p:nvPr/>
        </p:nvSpPr>
        <p:spPr bwMode="gray">
          <a:xfrm>
            <a:off x="8366125" y="20638"/>
            <a:ext cx="344488" cy="6858000"/>
          </a:xfrm>
          <a:prstGeom prst="rect">
            <a:avLst/>
          </a:prstGeom>
          <a:solidFill>
            <a:schemeClr val="accent2">
              <a:alpha val="2313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4" name="Rectangle 1624"/>
          <p:cNvSpPr>
            <a:spLocks noChangeArrowheads="1"/>
          </p:cNvSpPr>
          <p:nvPr/>
        </p:nvSpPr>
        <p:spPr bwMode="gray">
          <a:xfrm>
            <a:off x="8664575" y="0"/>
            <a:ext cx="474663" cy="6858000"/>
          </a:xfrm>
          <a:prstGeom prst="rect">
            <a:avLst/>
          </a:prstGeom>
          <a:solidFill>
            <a:schemeClr val="accent2">
              <a:alpha val="27843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" name="Rectangle 1643"/>
          <p:cNvSpPr>
            <a:spLocks noChangeArrowheads="1"/>
          </p:cNvSpPr>
          <p:nvPr/>
        </p:nvSpPr>
        <p:spPr bwMode="gray">
          <a:xfrm>
            <a:off x="7953375" y="4763"/>
            <a:ext cx="136525" cy="6858000"/>
          </a:xfrm>
          <a:prstGeom prst="rect">
            <a:avLst/>
          </a:prstGeom>
          <a:solidFill>
            <a:schemeClr val="accent2">
              <a:alpha val="5882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6" name="Rectangle 1644"/>
          <p:cNvSpPr>
            <a:spLocks noChangeArrowheads="1"/>
          </p:cNvSpPr>
          <p:nvPr/>
        </p:nvSpPr>
        <p:spPr bwMode="gray">
          <a:xfrm>
            <a:off x="8045450" y="4763"/>
            <a:ext cx="168275" cy="6858000"/>
          </a:xfrm>
          <a:prstGeom prst="rect">
            <a:avLst/>
          </a:prstGeom>
          <a:solidFill>
            <a:schemeClr val="accent2">
              <a:alpha val="1215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7" name="Rectangle 1645"/>
          <p:cNvSpPr>
            <a:spLocks noChangeArrowheads="1"/>
          </p:cNvSpPr>
          <p:nvPr/>
        </p:nvSpPr>
        <p:spPr bwMode="gray">
          <a:xfrm>
            <a:off x="8177213" y="-11113"/>
            <a:ext cx="230187" cy="6858001"/>
          </a:xfrm>
          <a:prstGeom prst="rect">
            <a:avLst/>
          </a:prstGeom>
          <a:solidFill>
            <a:schemeClr val="accent2">
              <a:alpha val="1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36847" name="Rectangle 1647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3802063" y="1314450"/>
            <a:ext cx="5105400" cy="1470025"/>
          </a:xfrm>
        </p:spPr>
        <p:txBody>
          <a:bodyPr/>
          <a:lstStyle>
            <a:lvl1pPr algn="ctr">
              <a:defRPr sz="4400"/>
            </a:lvl1pPr>
          </a:lstStyle>
          <a:p>
            <a:pPr lvl="0"/>
            <a:r>
              <a:rPr lang="zh-CN" altLang="en-US" noProof="0" dirty="0"/>
              <a:t>按一下以編輯母片標題樣式</a:t>
            </a:r>
            <a:endParaRPr lang="zh-CN" altLang="en-US" noProof="0" dirty="0"/>
          </a:p>
        </p:txBody>
      </p:sp>
      <p:sp>
        <p:nvSpPr>
          <p:cNvPr id="436848" name="Rectangle 1648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3810000" y="2762250"/>
            <a:ext cx="5151438" cy="757238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/>
              <a:t>按一下以編輯母片副標題樣式</a:t>
            </a:r>
            <a:endParaRPr lang="zh-CN" altLang="en-US" noProof="0"/>
          </a:p>
        </p:txBody>
      </p:sp>
      <p:sp>
        <p:nvSpPr>
          <p:cNvPr id="18" name="Rectangle 1650"/>
          <p:cNvSpPr>
            <a:spLocks noGrp="1" noChangeArrowheads="1"/>
          </p:cNvSpPr>
          <p:nvPr>
            <p:ph type="ftr" sz="quarter" idx="10"/>
          </p:nvPr>
        </p:nvSpPr>
        <p:spPr bwMode="gray">
          <a:xfrm>
            <a:off x="3552825" y="6534150"/>
            <a:ext cx="2895600" cy="2349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649"/>
          <p:cNvSpPr>
            <a:spLocks noGrp="1" noChangeArrowheads="1"/>
          </p:cNvSpPr>
          <p:nvPr>
            <p:ph type="dt" sz="quarter" idx="11"/>
          </p:nvPr>
        </p:nvSpPr>
        <p:spPr bwMode="gray">
          <a:xfrm>
            <a:off x="6900863" y="6526213"/>
            <a:ext cx="213360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651"/>
          <p:cNvSpPr>
            <a:spLocks noGrp="1" noChangeArrowheads="1"/>
          </p:cNvSpPr>
          <p:nvPr>
            <p:ph type="sldNum" sz="quarter" idx="12"/>
          </p:nvPr>
        </p:nvSpPr>
        <p:spPr bwMode="gray">
          <a:xfrm>
            <a:off x="3011488" y="6527800"/>
            <a:ext cx="373062" cy="2349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E2EBD-3029-4DEC-8E6E-8C247268AFB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9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6" presetClass="emp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75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6" presetClass="emph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6" presetClass="emph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79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6" presetClass="emph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81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6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83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6" presetClass="emph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Scale>
                                      <p:cBhvr>
                                        <p:cTn id="85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6" presetClass="emph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Scale>
                                      <p:cBhvr>
                                        <p:cTn id="87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0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92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6" presetClass="emp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94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6" presetClass="emph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96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A42F47-74C9-4A15-869F-B4D80016636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8338" y="65088"/>
            <a:ext cx="1995487" cy="64595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1030288" y="65088"/>
            <a:ext cx="5835650" cy="64595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29580-A285-4EE2-9DBB-BCD0B7CD19D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688" y="65088"/>
            <a:ext cx="7958137" cy="10112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1030288" y="1163638"/>
            <a:ext cx="7961312" cy="5360987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C787F2-FB59-43BA-B988-201E4767008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3DBAEB-DCCE-498C-A008-1C7A5FDA32C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6CB8C-AF3F-463D-B822-8D5955701E0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030288" y="1163638"/>
            <a:ext cx="3903662" cy="53609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086350" y="1163638"/>
            <a:ext cx="3905250" cy="53609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6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325776-3203-4F30-950D-96A629279DB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6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6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6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F6F0C-0F7A-4CE2-A0F6-7CE65880374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6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6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C36085-C021-4DD6-A471-9461B8C45B4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6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6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D1F59-41CD-4FC4-9567-88123B8F605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Rectangle 46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C6DC49-FF4B-4545-8535-8EE16164310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Rectangle 46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F6AA1-7645-4974-8670-EC62B164016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jpeg"/><Relationship Id="rId14" Type="http://schemas.openxmlformats.org/officeDocument/2006/relationships/image" Target="../media/image2.jpeg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491"/>
          <p:cNvSpPr>
            <a:spLocks noChangeShapeType="1"/>
          </p:cNvSpPr>
          <p:nvPr/>
        </p:nvSpPr>
        <p:spPr bwMode="auto">
          <a:xfrm>
            <a:off x="1101725" y="1000125"/>
            <a:ext cx="7834313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002" name="Rectangle 474"/>
          <p:cNvSpPr>
            <a:spLocks noChangeArrowheads="1"/>
          </p:cNvSpPr>
          <p:nvPr/>
        </p:nvSpPr>
        <p:spPr bwMode="gray">
          <a:xfrm>
            <a:off x="269875" y="0"/>
            <a:ext cx="284163" cy="6889750"/>
          </a:xfrm>
          <a:prstGeom prst="rect">
            <a:avLst/>
          </a:prstGeom>
          <a:solidFill>
            <a:schemeClr val="accent2">
              <a:alpha val="7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1003" name="Rectangle 475"/>
          <p:cNvSpPr>
            <a:spLocks noChangeArrowheads="1"/>
          </p:cNvSpPr>
          <p:nvPr/>
        </p:nvSpPr>
        <p:spPr bwMode="gray">
          <a:xfrm>
            <a:off x="-12700" y="0"/>
            <a:ext cx="330200" cy="685800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28627"/>
                  <a:invGamma/>
                </a:schemeClr>
              </a:gs>
              <a:gs pos="100000">
                <a:schemeClr val="accent2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1005" name="Rectangle 477"/>
          <p:cNvSpPr>
            <a:spLocks noChangeArrowheads="1"/>
          </p:cNvSpPr>
          <p:nvPr/>
        </p:nvSpPr>
        <p:spPr bwMode="gray">
          <a:xfrm>
            <a:off x="749300" y="-14288"/>
            <a:ext cx="71438" cy="6872288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1007" name="Rectangle 479"/>
          <p:cNvSpPr>
            <a:spLocks noChangeArrowheads="1"/>
          </p:cNvSpPr>
          <p:nvPr/>
        </p:nvSpPr>
        <p:spPr bwMode="gray">
          <a:xfrm>
            <a:off x="508000" y="0"/>
            <a:ext cx="168275" cy="6865938"/>
          </a:xfrm>
          <a:prstGeom prst="rect">
            <a:avLst/>
          </a:prstGeom>
          <a:solidFill>
            <a:schemeClr val="accent2">
              <a:alpha val="5411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1009" name="Rectangle 481"/>
          <p:cNvSpPr>
            <a:spLocks noChangeArrowheads="1"/>
          </p:cNvSpPr>
          <p:nvPr/>
        </p:nvSpPr>
        <p:spPr bwMode="gray">
          <a:xfrm>
            <a:off x="661988" y="0"/>
            <a:ext cx="114300" cy="6872288"/>
          </a:xfrm>
          <a:prstGeom prst="rect">
            <a:avLst/>
          </a:prstGeom>
          <a:solidFill>
            <a:schemeClr val="accent2">
              <a:alpha val="36862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32" name="Rectangle 460"/>
          <p:cNvSpPr>
            <a:spLocks noGrp="1" noChangeArrowheads="1"/>
          </p:cNvSpPr>
          <p:nvPr>
            <p:ph type="title"/>
          </p:nvPr>
        </p:nvSpPr>
        <p:spPr bwMode="auto">
          <a:xfrm>
            <a:off x="1055688" y="65088"/>
            <a:ext cx="7958137" cy="101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按一下以編輯母片標題樣式</a:t>
            </a:r>
            <a:endParaRPr lang="zh-CN" altLang="en-US"/>
          </a:p>
        </p:txBody>
      </p:sp>
      <p:sp>
        <p:nvSpPr>
          <p:cNvPr id="1033" name="Rectangle 46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30288" y="1163638"/>
            <a:ext cx="7961312" cy="536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按一下以編輯母片</a:t>
            </a:r>
            <a:endParaRPr lang="zh-CN" altLang="en-US"/>
          </a:p>
          <a:p>
            <a:pPr lvl="1"/>
            <a:r>
              <a:rPr lang="zh-CN" altLang="en-US"/>
              <a:t>第二層</a:t>
            </a:r>
            <a:endParaRPr lang="zh-CN" altLang="en-US"/>
          </a:p>
          <a:p>
            <a:pPr lvl="2"/>
            <a:r>
              <a:rPr lang="zh-CN" altLang="en-US"/>
              <a:t>第三層</a:t>
            </a:r>
            <a:endParaRPr lang="zh-CN" altLang="en-US"/>
          </a:p>
          <a:p>
            <a:pPr lvl="3"/>
            <a:r>
              <a:rPr lang="zh-CN" altLang="en-US"/>
              <a:t>第四層</a:t>
            </a:r>
            <a:endParaRPr lang="zh-CN" altLang="en-US"/>
          </a:p>
          <a:p>
            <a:pPr lvl="4"/>
            <a:r>
              <a:rPr lang="zh-CN" altLang="en-US"/>
              <a:t>第五層</a:t>
            </a:r>
            <a:endParaRPr lang="zh-CN" altLang="en-US"/>
          </a:p>
        </p:txBody>
      </p:sp>
      <p:sp>
        <p:nvSpPr>
          <p:cNvPr id="150990" name="Rectangle 46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7913" y="6616700"/>
            <a:ext cx="21336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0991" name="Rectangle 46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38825" y="6616700"/>
            <a:ext cx="28956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0992" name="Rectangle 46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87825" y="6616700"/>
            <a:ext cx="661988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BA4AF4B-91E7-4363-9BEC-897795207D9D}" type="slidenum">
              <a:rPr lang="zh-CN" altLang="en-US"/>
            </a:fld>
            <a:endParaRPr lang="en-US" altLang="zh-CN"/>
          </a:p>
        </p:txBody>
      </p:sp>
      <p:sp>
        <p:nvSpPr>
          <p:cNvPr id="1037" name="Oval 508"/>
          <p:cNvSpPr>
            <a:spLocks noChangeArrowheads="1"/>
          </p:cNvSpPr>
          <p:nvPr/>
        </p:nvSpPr>
        <p:spPr bwMode="gray">
          <a:xfrm>
            <a:off x="438150" y="1892300"/>
            <a:ext cx="619125" cy="614363"/>
          </a:xfrm>
          <a:prstGeom prst="ellipse">
            <a:avLst/>
          </a:prstGeom>
          <a:blipFill dpi="0" rotWithShape="1">
            <a:blip r:embed="rId13" cstate="print"/>
            <a:srcRect/>
            <a:stretch>
              <a:fillRect/>
            </a:stretch>
          </a:blipFill>
          <a:ln w="28575" algn="ctr">
            <a:solidFill>
              <a:srgbClr val="F8F8F8">
                <a:alpha val="70195"/>
              </a:srgbClr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38" name="Oval 511"/>
          <p:cNvSpPr>
            <a:spLocks noChangeArrowheads="1"/>
          </p:cNvSpPr>
          <p:nvPr/>
        </p:nvSpPr>
        <p:spPr bwMode="gray">
          <a:xfrm>
            <a:off x="442913" y="315913"/>
            <a:ext cx="603250" cy="596900"/>
          </a:xfrm>
          <a:prstGeom prst="ellipse">
            <a:avLst/>
          </a:prstGeom>
          <a:blipFill dpi="0" rotWithShape="1">
            <a:blip r:embed="rId14" cstate="print"/>
            <a:srcRect/>
            <a:stretch>
              <a:fillRect/>
            </a:stretch>
          </a:blipFill>
          <a:ln w="57150" algn="ctr">
            <a:solidFill>
              <a:srgbClr val="F8F8F8">
                <a:alpha val="70195"/>
              </a:srgbClr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39" name="Oval 515"/>
          <p:cNvSpPr>
            <a:spLocks noChangeArrowheads="1"/>
          </p:cNvSpPr>
          <p:nvPr/>
        </p:nvSpPr>
        <p:spPr bwMode="gray">
          <a:xfrm>
            <a:off x="430213" y="1128713"/>
            <a:ext cx="603250" cy="593725"/>
          </a:xfrm>
          <a:prstGeom prst="ellipse">
            <a:avLst/>
          </a:prstGeom>
          <a:blipFill dpi="0" rotWithShape="1">
            <a:blip r:embed="rId15" cstate="print"/>
            <a:srcRect/>
            <a:stretch>
              <a:fillRect/>
            </a:stretch>
          </a:blipFill>
          <a:ln w="38100" algn="ctr">
            <a:solidFill>
              <a:srgbClr val="F8F8F8">
                <a:alpha val="70195"/>
              </a:srgbClr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10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1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1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10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1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1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15100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8" dur="500" fill="hold"/>
                                        <p:tgtEl>
                                          <p:spTgt spid="15100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30" dur="500" fill="hold"/>
                                        <p:tgtEl>
                                          <p:spTgt spid="15100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32" dur="500" fill="hold"/>
                                        <p:tgtEl>
                                          <p:spTgt spid="15100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500" fill="hold"/>
                                        <p:tgtEl>
                                          <p:spTgt spid="15100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Font typeface="Wingdings" panose="05000000000000000000" pitchFamily="2" charset="2"/>
        <a:buChar char="£"/>
        <a:defRPr sz="32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500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409" name="Rectangle 41"/>
          <p:cNvSpPr>
            <a:spLocks noGrp="1" noChangeArrowheads="1"/>
          </p:cNvSpPr>
          <p:nvPr>
            <p:ph type="ctrTitle"/>
          </p:nvPr>
        </p:nvSpPr>
        <p:spPr>
          <a:xfrm>
            <a:off x="3403600" y="1463675"/>
            <a:ext cx="5526088" cy="1470025"/>
          </a:xfrm>
          <a:effectLst>
            <a:outerShdw dist="17961" dir="2700000" algn="ctr" rotWithShape="0">
              <a:srgbClr val="F8F8F8">
                <a:alpha val="50000"/>
              </a:srgb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zh-CN" altLang="en-US" sz="5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结构体与链表</a:t>
            </a:r>
            <a:endParaRPr lang="zh-CN" altLang="en-US" sz="5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grpSp>
        <p:nvGrpSpPr>
          <p:cNvPr id="442418" name="Group 50"/>
          <p:cNvGrpSpPr/>
          <p:nvPr/>
        </p:nvGrpSpPr>
        <p:grpSpPr bwMode="auto">
          <a:xfrm>
            <a:off x="5780088" y="5492750"/>
            <a:ext cx="669925" cy="654050"/>
            <a:chOff x="4027" y="3016"/>
            <a:chExt cx="515" cy="505"/>
          </a:xfrm>
        </p:grpSpPr>
        <p:sp>
          <p:nvSpPr>
            <p:cNvPr id="442419" name="Oval 51"/>
            <p:cNvSpPr>
              <a:spLocks noChangeArrowheads="1"/>
            </p:cNvSpPr>
            <p:nvPr/>
          </p:nvSpPr>
          <p:spPr bwMode="gray">
            <a:xfrm>
              <a:off x="4027" y="3016"/>
              <a:ext cx="515" cy="50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431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4314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pic>
          <p:nvPicPr>
            <p:cNvPr id="5131" name="Picture 52" descr="sphere_highlight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46" y="3018"/>
              <a:ext cx="47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42421" name="Group 53"/>
          <p:cNvGrpSpPr/>
          <p:nvPr/>
        </p:nvGrpSpPr>
        <p:grpSpPr bwMode="auto">
          <a:xfrm>
            <a:off x="7170738" y="5029200"/>
            <a:ext cx="349250" cy="339725"/>
            <a:chOff x="4027" y="3016"/>
            <a:chExt cx="515" cy="505"/>
          </a:xfrm>
        </p:grpSpPr>
        <p:sp>
          <p:nvSpPr>
            <p:cNvPr id="442422" name="Oval 54"/>
            <p:cNvSpPr>
              <a:spLocks noChangeArrowheads="1"/>
            </p:cNvSpPr>
            <p:nvPr/>
          </p:nvSpPr>
          <p:spPr bwMode="gray">
            <a:xfrm>
              <a:off x="4027" y="3016"/>
              <a:ext cx="515" cy="505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44314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4314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pic>
          <p:nvPicPr>
            <p:cNvPr id="5129" name="Picture 55" descr="sphere_highligh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46" y="3018"/>
              <a:ext cx="47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42424" name="Oval 56"/>
          <p:cNvSpPr>
            <a:spLocks noChangeArrowheads="1"/>
          </p:cNvSpPr>
          <p:nvPr/>
        </p:nvSpPr>
        <p:spPr bwMode="gray">
          <a:xfrm>
            <a:off x="3960813" y="4986338"/>
            <a:ext cx="1082675" cy="1071562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28575" algn="ctr">
            <a:solidFill>
              <a:schemeClr val="bg1">
                <a:alpha val="70195"/>
              </a:schemeClr>
            </a:solidFill>
            <a:rou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42425" name="Oval 57"/>
          <p:cNvSpPr>
            <a:spLocks noChangeArrowheads="1"/>
          </p:cNvSpPr>
          <p:nvPr/>
        </p:nvSpPr>
        <p:spPr bwMode="gray">
          <a:xfrm>
            <a:off x="371475" y="536575"/>
            <a:ext cx="2759075" cy="2730500"/>
          </a:xfrm>
          <a:prstGeom prst="ellipse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 w="76200" algn="ctr">
            <a:solidFill>
              <a:schemeClr val="bg1">
                <a:alpha val="70195"/>
              </a:schemeClr>
            </a:solidFill>
            <a:rou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42426" name="Oval 58"/>
          <p:cNvSpPr>
            <a:spLocks noChangeArrowheads="1"/>
          </p:cNvSpPr>
          <p:nvPr/>
        </p:nvSpPr>
        <p:spPr bwMode="gray">
          <a:xfrm>
            <a:off x="1941513" y="3600450"/>
            <a:ext cx="1911350" cy="1892300"/>
          </a:xfrm>
          <a:prstGeom prst="ellipse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57150" algn="ctr">
            <a:solidFill>
              <a:schemeClr val="bg1">
                <a:alpha val="70195"/>
              </a:schemeClr>
            </a:solidFill>
            <a:rou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42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2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42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7" presetClass="path" presetSubtype="0" accel="50000" decel="5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0.0559 -0.10479 C 0.0559 -0.10456 0.05156 -0.05136 0.0401 -0.02661 C 0.02864 -0.00185 -0.00226 0.00462 -0.0184 -0.00579 " pathEditMode="relative" rAng="0" ptsTypes="fsf">
                                      <p:cBhvr>
                                        <p:cTn id="11" dur="1000" fill="hold"/>
                                        <p:tgtEl>
                                          <p:spTgt spid="4424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5" y="545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2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2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42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7" presetClass="path" presetSubtype="0" accel="50000" decel="5000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0.14236 -0.15476 C 0.14236 -0.15452 0.12535 -0.04603 0.10382 -0.01758 C 0.08229 0.01087 0.00382 0.02244 -0.0342 0.01874 " pathEditMode="relative" rAng="0" ptsTypes="fsf">
                                      <p:cBhvr>
                                        <p:cTn id="18" dur="1000" fill="hold"/>
                                        <p:tgtEl>
                                          <p:spTgt spid="4424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37" y="88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2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42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2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42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2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42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78"/>
          <p:cNvSpPr txBox="1">
            <a:spLocks noChangeArrowheads="1"/>
          </p:cNvSpPr>
          <p:nvPr/>
        </p:nvSpPr>
        <p:spPr bwMode="gray">
          <a:xfrm>
            <a:off x="1116000" y="1116000"/>
            <a:ext cx="75392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也可以在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定义结构体类型的同时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定义变量</a:t>
            </a:r>
            <a:endParaRPr lang="zh-CN" altLang="en-US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656000" y="1764000"/>
            <a:ext cx="3318148" cy="2332946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  <a:tabLst>
                <a:tab pos="5029200" algn="l"/>
              </a:tabLst>
            </a:pPr>
            <a:r>
              <a:rPr lang="en-US" altLang="zh-CN" sz="28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结构体类型名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字段声明；</a:t>
            </a:r>
            <a:endPara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tabLst>
                <a:tab pos="5029200" algn="l"/>
              </a:tabLst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…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tabLst>
                <a:tab pos="5029200" algn="l"/>
              </a:tabLst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结构体变量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364000" y="1764000"/>
            <a:ext cx="2924009" cy="2332946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  <a:tabLst>
                <a:tab pos="5029200" algn="l"/>
              </a:tabLst>
            </a:pPr>
            <a:r>
              <a:rPr lang="en-US" altLang="zh-CN" sz="28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tabLst>
                <a:tab pos="5029200" algn="l"/>
              </a:tabLst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字段声明；</a:t>
            </a:r>
            <a:endPara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tabLst>
                <a:tab pos="5029200" algn="l"/>
              </a:tabLst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…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tabLst>
                <a:tab pos="5029200" algn="l"/>
              </a:tabLst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结构体变量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12000" y="4320000"/>
            <a:ext cx="66688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区别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：前者可以继续用结构体类型名定义变量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Text Box 78"/>
          <p:cNvSpPr txBox="1">
            <a:spLocks noChangeArrowheads="1"/>
          </p:cNvSpPr>
          <p:nvPr/>
        </p:nvSpPr>
        <p:spPr bwMode="gray">
          <a:xfrm>
            <a:off x="1116000" y="5076000"/>
            <a:ext cx="75392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结构体变量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在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定义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时可以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初始化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，例如：</a:t>
            </a:r>
            <a:endParaRPr lang="zh-CN" altLang="en-US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55380" y="5652000"/>
            <a:ext cx="72994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studentT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student1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={“00001”,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“张三”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,87,90,77}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utoShape 18"/>
          <p:cNvSpPr>
            <a:spLocks noChangeArrowheads="1"/>
          </p:cNvSpPr>
          <p:nvPr/>
        </p:nvSpPr>
        <p:spPr bwMode="auto">
          <a:xfrm>
            <a:off x="7460249" y="1605143"/>
            <a:ext cx="1529372" cy="833178"/>
          </a:xfrm>
          <a:prstGeom prst="wedgeRectCallout">
            <a:avLst>
              <a:gd name="adj1" fmla="val -102433"/>
              <a:gd name="adj2" fmla="val 27945"/>
            </a:avLst>
          </a:prstGeom>
          <a:solidFill>
            <a:schemeClr val="bg1"/>
          </a:solidFill>
          <a:ln w="38100">
            <a:solidFill>
              <a:srgbClr val="0000FF"/>
            </a:solidFill>
            <a:miter lim="800000"/>
            <a:headEnd type="none" w="lg" len="lg"/>
          </a:ln>
        </p:spPr>
        <p:txBody>
          <a:bodyPr wrap="square" lIns="90000" tIns="46800" rIns="90000" bIns="46800" anchor="ctr">
            <a:spAutoFit/>
          </a:bodyPr>
          <a:lstStyle/>
          <a:p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结构类型名缺省了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0" grpId="0" animBg="1"/>
      <p:bldP spid="11" grpId="0"/>
      <p:bldP spid="12" grpId="0"/>
      <p:bldP spid="13" grpId="0"/>
      <p:bldP spid="8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/>
          <p:cNvSpPr txBox="1">
            <a:spLocks noChangeArrowheads="1"/>
          </p:cNvSpPr>
          <p:nvPr/>
        </p:nvSpPr>
        <p:spPr bwMode="auto">
          <a:xfrm>
            <a:off x="1096371" y="1111723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4. </a:t>
            </a:r>
            <a:r>
              <a:rPr lang="zh-CN" altLang="en-US" dirty="0">
                <a:ea typeface="宋体" panose="02010600030101010101" pitchFamily="2" charset="-122"/>
              </a:rPr>
              <a:t>结构体变量的访问</a:t>
            </a: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12" name="Rectangle 77"/>
          <p:cNvSpPr>
            <a:spLocks noChangeArrowheads="1"/>
          </p:cNvSpPr>
          <p:nvPr/>
        </p:nvSpPr>
        <p:spPr bwMode="auto">
          <a:xfrm>
            <a:off x="1116000" y="1787214"/>
            <a:ext cx="7641969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对结构体类型变量的访问一般为访问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它的成员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，格式为：</a:t>
            </a:r>
            <a:endParaRPr lang="zh-CN" altLang="en-US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759124" y="4826270"/>
            <a:ext cx="8384876" cy="1606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5000"/>
              <a:buFont typeface="Wingdings" panose="05000000000000000000" pitchFamily="2" charset="2"/>
              <a:buNone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77"/>
          <p:cNvSpPr>
            <a:spLocks noChangeArrowheads="1"/>
          </p:cNvSpPr>
          <p:nvPr/>
        </p:nvSpPr>
        <p:spPr bwMode="auto">
          <a:xfrm>
            <a:off x="1116000" y="3924000"/>
            <a:ext cx="7459089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例如：</a:t>
            </a:r>
            <a:r>
              <a:rPr lang="en-US" altLang="zh-CN" sz="28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studentT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s1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;   </a:t>
            </a:r>
            <a:endParaRPr lang="en-US" altLang="zh-CN" sz="28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                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s1.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name 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zh-CN" altLang="en-US" sz="28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8" name="AutoShape 52"/>
          <p:cNvSpPr>
            <a:spLocks noChangeArrowheads="1"/>
          </p:cNvSpPr>
          <p:nvPr/>
        </p:nvSpPr>
        <p:spPr bwMode="gray">
          <a:xfrm>
            <a:off x="2481943" y="2862372"/>
            <a:ext cx="2894100" cy="810993"/>
          </a:xfrm>
          <a:prstGeom prst="roundRect">
            <a:avLst>
              <a:gd name="adj" fmla="val 16667"/>
            </a:avLst>
          </a:prstGeom>
          <a:solidFill>
            <a:schemeClr val="accent2">
              <a:alpha val="3019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None/>
            </a:pP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变量名 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. 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成员名</a:t>
            </a:r>
            <a:endParaRPr lang="zh-CN" altLang="en-US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20" name="Rectangle 77"/>
          <p:cNvSpPr>
            <a:spLocks noChangeArrowheads="1"/>
          </p:cNvSpPr>
          <p:nvPr/>
        </p:nvSpPr>
        <p:spPr bwMode="auto">
          <a:xfrm>
            <a:off x="1116000" y="5101159"/>
            <a:ext cx="8028000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若成员中还包含结构体，可逐级展开，例如：</a:t>
            </a:r>
            <a:endParaRPr lang="en-US" altLang="zh-CN" sz="28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        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s1.birthday.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year</a:t>
            </a:r>
            <a:endParaRPr lang="en-US" altLang="zh-CN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" grpId="0"/>
      <p:bldP spid="8" grpId="0" animBg="1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/>
          <p:cNvSpPr txBox="1">
            <a:spLocks noChangeArrowheads="1"/>
          </p:cNvSpPr>
          <p:nvPr/>
        </p:nvSpPr>
        <p:spPr bwMode="auto">
          <a:xfrm>
            <a:off x="1096371" y="1111723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5. </a:t>
            </a:r>
            <a:r>
              <a:rPr lang="zh-CN" altLang="en-US" dirty="0">
                <a:ea typeface="宋体" panose="02010600030101010101" pitchFamily="2" charset="-122"/>
              </a:rPr>
              <a:t>结构体变量的赋值</a:t>
            </a: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12" name="Rectangle 77"/>
          <p:cNvSpPr>
            <a:spLocks noChangeArrowheads="1"/>
          </p:cNvSpPr>
          <p:nvPr/>
        </p:nvSpPr>
        <p:spPr bwMode="auto">
          <a:xfrm>
            <a:off x="1116000" y="1787214"/>
            <a:ext cx="7641969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 结构体变量的赋值通常是通过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对它的每一个成员的赋值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而实现。</a:t>
            </a:r>
            <a:endParaRPr lang="zh-CN" altLang="en-US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759124" y="4826270"/>
            <a:ext cx="8384876" cy="1606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5000"/>
              <a:buFont typeface="Wingdings" panose="05000000000000000000" pitchFamily="2" charset="2"/>
              <a:buNone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77"/>
          <p:cNvSpPr>
            <a:spLocks noChangeArrowheads="1"/>
          </p:cNvSpPr>
          <p:nvPr/>
        </p:nvSpPr>
        <p:spPr bwMode="auto">
          <a:xfrm>
            <a:off x="1211945" y="2915006"/>
            <a:ext cx="7459089" cy="341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如：输入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student1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的内容可用： </a:t>
            </a: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cin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 &gt;&gt; 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student1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.no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 &gt;&gt; 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student1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.name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      &gt;&gt; 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student1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.chinese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  &gt;&gt; 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student1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.math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      &gt;&gt; 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student1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.english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      &gt;&gt; 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student1.birthday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.year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      &gt;&gt; 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student1.birthday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.month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      &gt;&gt; 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student1.birthday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.day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;</a:t>
            </a:r>
            <a:endParaRPr lang="en-US" altLang="zh-CN" sz="28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7"/>
          <p:cNvSpPr>
            <a:spLocks noChangeArrowheads="1"/>
          </p:cNvSpPr>
          <p:nvPr/>
        </p:nvSpPr>
        <p:spPr bwMode="auto">
          <a:xfrm>
            <a:off x="1116000" y="1152000"/>
            <a:ext cx="7641969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同类型的结构变量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之间可以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相互赋值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：</a:t>
            </a:r>
            <a:endParaRPr lang="zh-CN" altLang="en-US" sz="28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759124" y="4826270"/>
            <a:ext cx="9558068" cy="2238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5000"/>
              <a:buFont typeface="Wingdings" panose="05000000000000000000" pitchFamily="2" charset="2"/>
              <a:buNone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77"/>
          <p:cNvSpPr>
            <a:spLocks noChangeArrowheads="1"/>
          </p:cNvSpPr>
          <p:nvPr/>
        </p:nvSpPr>
        <p:spPr bwMode="auto">
          <a:xfrm>
            <a:off x="1116000" y="1858097"/>
            <a:ext cx="7459089" cy="151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例如：</a:t>
            </a:r>
            <a:endParaRPr lang="zh-CN" altLang="en-US" sz="28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     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student1 = student2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;</a:t>
            </a:r>
            <a:endParaRPr lang="en-US" altLang="zh-CN" sz="28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   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将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student2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的成员对应赋给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student1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的成员</a:t>
            </a:r>
            <a:endParaRPr lang="zh-CN" altLang="en-US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/>
          <p:cNvSpPr txBox="1">
            <a:spLocks noChangeArrowheads="1"/>
          </p:cNvSpPr>
          <p:nvPr/>
        </p:nvSpPr>
        <p:spPr bwMode="auto">
          <a:xfrm>
            <a:off x="1096371" y="1111723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6. </a:t>
            </a:r>
            <a:r>
              <a:rPr lang="zh-CN" altLang="en-US" dirty="0">
                <a:ea typeface="宋体" panose="02010600030101010101" pitchFamily="2" charset="-122"/>
              </a:rPr>
              <a:t>结构体变量的输出</a:t>
            </a: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12" name="Rectangle 77"/>
          <p:cNvSpPr>
            <a:spLocks noChangeArrowheads="1"/>
          </p:cNvSpPr>
          <p:nvPr/>
        </p:nvSpPr>
        <p:spPr bwMode="auto">
          <a:xfrm>
            <a:off x="1116000" y="1787214"/>
            <a:ext cx="7641969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 结构体变量的输出通常是通过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输出它的每一个成员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而实现。</a:t>
            </a:r>
            <a:endParaRPr lang="zh-CN" altLang="en-US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759124" y="4826270"/>
            <a:ext cx="8384876" cy="1606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5000"/>
              <a:buFont typeface="Wingdings" panose="05000000000000000000" pitchFamily="2" charset="2"/>
              <a:buNone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77"/>
          <p:cNvSpPr>
            <a:spLocks noChangeArrowheads="1"/>
          </p:cNvSpPr>
          <p:nvPr/>
        </p:nvSpPr>
        <p:spPr bwMode="auto">
          <a:xfrm>
            <a:off x="1211945" y="2915006"/>
            <a:ext cx="7411793" cy="341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如：输出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student1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的内容可用： </a:t>
            </a:r>
            <a:endParaRPr lang="zh-CN" altLang="en-US" sz="28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cout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&lt;&lt; 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student1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.no 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&lt;&lt; 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student1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.name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     &lt;&lt; 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student1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.chinese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&lt;&lt; 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student1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.math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     &lt;&lt; 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student1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.english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     &lt;&lt; 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student1.birthday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.year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     &lt;&lt; 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student1.birthday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.month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     &lt;&lt;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student1.birthday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.day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;</a:t>
            </a: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2"/>
          <p:cNvSpPr>
            <a:spLocks noGrp="1" noChangeArrowheads="1"/>
          </p:cNvSpPr>
          <p:nvPr>
            <p:ph type="title"/>
          </p:nvPr>
        </p:nvSpPr>
        <p:spPr>
          <a:xfrm>
            <a:off x="1055688" y="65088"/>
            <a:ext cx="7958137" cy="1011237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二、结构体与指针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  <p:sp>
        <p:nvSpPr>
          <p:cNvPr id="10" name="Rectangle 9"/>
          <p:cNvSpPr txBox="1">
            <a:spLocks noChangeArrowheads="1"/>
          </p:cNvSpPr>
          <p:nvPr/>
        </p:nvSpPr>
        <p:spPr bwMode="auto">
          <a:xfrm>
            <a:off x="1116000" y="1190551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1. </a:t>
            </a:r>
            <a:r>
              <a:rPr lang="zh-CN" altLang="en-US" dirty="0">
                <a:ea typeface="宋体" panose="02010600030101010101" pitchFamily="2" charset="-122"/>
              </a:rPr>
              <a:t>指向结构的指针</a:t>
            </a:r>
            <a:endParaRPr lang="zh-CN" altLang="en-US" dirty="0"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7" name="Rectangle 77"/>
          <p:cNvSpPr>
            <a:spLocks noChangeArrowheads="1"/>
          </p:cNvSpPr>
          <p:nvPr/>
        </p:nvSpPr>
        <p:spPr bwMode="auto">
          <a:xfrm>
            <a:off x="1116000" y="1866043"/>
            <a:ext cx="7641969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直接定义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指针变量，例如：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     </a:t>
            </a:r>
            <a:r>
              <a:rPr lang="en-US" altLang="zh-CN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studentT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*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sp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;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59124" y="4826270"/>
            <a:ext cx="8384876" cy="1606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5000"/>
              <a:buFont typeface="Wingdings" panose="05000000000000000000" pitchFamily="2" charset="2"/>
              <a:buNone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3168000"/>
            <a:ext cx="7411793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 也可以在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定义结构体类型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的同时定义指向结构体的指针，例如：</a:t>
            </a:r>
            <a:endParaRPr lang="zh-CN" altLang="en-US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1836000" y="4270717"/>
            <a:ext cx="3318148" cy="2332946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  <a:tabLst>
                <a:tab pos="5029200" algn="l"/>
              </a:tabLst>
            </a:pPr>
            <a:r>
              <a:rPr lang="en-US" altLang="zh-CN" sz="28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结构体类型名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字段声明；</a:t>
            </a:r>
            <a:endPara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tabLst>
                <a:tab pos="5029200" algn="l"/>
              </a:tabLst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…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tabLst>
                <a:tab pos="5029200" algn="l"/>
              </a:tabLst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*结构体指针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 txBox="1">
            <a:spLocks noChangeArrowheads="1"/>
          </p:cNvSpPr>
          <p:nvPr/>
        </p:nvSpPr>
        <p:spPr bwMode="auto">
          <a:xfrm>
            <a:off x="1116000" y="1190551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2. </a:t>
            </a:r>
            <a:r>
              <a:rPr lang="zh-CN" altLang="en-US" dirty="0">
                <a:ea typeface="宋体" panose="02010600030101010101" pitchFamily="2" charset="-122"/>
              </a:rPr>
              <a:t>通过指针使用结构体</a:t>
            </a:r>
            <a:endParaRPr lang="zh-CN" altLang="en-US" dirty="0"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7" name="Rectangle 77"/>
          <p:cNvSpPr>
            <a:spLocks noChangeArrowheads="1"/>
          </p:cNvSpPr>
          <p:nvPr/>
        </p:nvSpPr>
        <p:spPr bwMode="auto">
          <a:xfrm>
            <a:off x="1116000" y="1866042"/>
            <a:ext cx="7641969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 给结构体指针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赋值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，例如：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     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sp = 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&amp;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student1;</a:t>
            </a:r>
            <a:endParaRPr lang="en-US" altLang="zh-CN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59124" y="4826270"/>
            <a:ext cx="8384876" cy="1606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5000"/>
              <a:buFont typeface="Wingdings" panose="05000000000000000000" pitchFamily="2" charset="2"/>
              <a:buNone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3168000"/>
            <a:ext cx="7411793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 结构体指针的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引用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（两种方式）：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" name="AutoShape 52"/>
          <p:cNvSpPr>
            <a:spLocks noChangeArrowheads="1"/>
          </p:cNvSpPr>
          <p:nvPr/>
        </p:nvSpPr>
        <p:spPr bwMode="gray">
          <a:xfrm>
            <a:off x="1844566" y="3808303"/>
            <a:ext cx="2592000" cy="756000"/>
          </a:xfrm>
          <a:prstGeom prst="roundRect">
            <a:avLst>
              <a:gd name="adj" fmla="val 16667"/>
            </a:avLst>
          </a:prstGeom>
          <a:solidFill>
            <a:schemeClr val="accent2">
              <a:alpha val="3019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None/>
            </a:pP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(*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指针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) 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. 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成员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6" name="AutoShape 52"/>
          <p:cNvSpPr>
            <a:spLocks noChangeArrowheads="1"/>
          </p:cNvSpPr>
          <p:nvPr/>
        </p:nvSpPr>
        <p:spPr bwMode="gray">
          <a:xfrm>
            <a:off x="1887226" y="4752000"/>
            <a:ext cx="2592000" cy="756000"/>
          </a:xfrm>
          <a:prstGeom prst="roundRect">
            <a:avLst>
              <a:gd name="adj" fmla="val 16667"/>
            </a:avLst>
          </a:prstGeom>
          <a:solidFill>
            <a:schemeClr val="accent2">
              <a:alpha val="3019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None/>
            </a:pP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指针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-&gt;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成员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752000" y="3938016"/>
            <a:ext cx="27446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如：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*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sp)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.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name</a:t>
            </a:r>
            <a:endPara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752000" y="4860000"/>
            <a:ext cx="25955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如：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sp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-&gt;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name</a:t>
            </a:r>
            <a:endParaRPr lang="zh-CN" altLang="en-US" sz="2800" dirty="0"/>
          </a:p>
        </p:txBody>
      </p:sp>
      <p:sp>
        <p:nvSpPr>
          <p:cNvPr id="19" name="矩形 18"/>
          <p:cNvSpPr/>
          <p:nvPr/>
        </p:nvSpPr>
        <p:spPr>
          <a:xfrm>
            <a:off x="882869" y="5722912"/>
            <a:ext cx="79142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说明：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-&gt;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是所有运算符中优先级最高的，</a:t>
            </a:r>
            <a:r>
              <a:rPr kumimoji="1"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通常程序员习惯使用</a:t>
            </a:r>
            <a:r>
              <a:rPr kumimoji="1"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第二种</a:t>
            </a:r>
            <a:r>
              <a:rPr kumimoji="1"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方法。</a:t>
            </a:r>
            <a:endParaRPr kumimoji="1"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 animBg="1"/>
      <p:bldP spid="16" grpId="0" animBg="1"/>
      <p:bldP spid="17" grpId="0"/>
      <p:bldP spid="18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/>
          <p:cNvSpPr txBox="1">
            <a:spLocks noChangeArrowheads="1"/>
          </p:cNvSpPr>
          <p:nvPr/>
        </p:nvSpPr>
        <p:spPr bwMode="auto">
          <a:xfrm>
            <a:off x="1096371" y="1111723"/>
            <a:ext cx="6681816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3.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通过指针动态分配结构体空间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12" name="Rectangle 77"/>
          <p:cNvSpPr>
            <a:spLocks noChangeArrowheads="1"/>
          </p:cNvSpPr>
          <p:nvPr/>
        </p:nvSpPr>
        <p:spPr bwMode="auto">
          <a:xfrm>
            <a:off x="1116000" y="1787214"/>
            <a:ext cx="7641969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 用法和申请普通的动态变量一样。如：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endParaRPr lang="zh-CN" altLang="en-US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759124" y="4826270"/>
            <a:ext cx="8384876" cy="1606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5000"/>
              <a:buFont typeface="Wingdings" panose="05000000000000000000" pitchFamily="2" charset="2"/>
              <a:buNone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AutoShape 52"/>
          <p:cNvSpPr>
            <a:spLocks noChangeArrowheads="1"/>
          </p:cNvSpPr>
          <p:nvPr/>
        </p:nvSpPr>
        <p:spPr bwMode="gray">
          <a:xfrm>
            <a:off x="1939159" y="2468232"/>
            <a:ext cx="4004441" cy="1425849"/>
          </a:xfrm>
          <a:prstGeom prst="roundRect">
            <a:avLst>
              <a:gd name="adj" fmla="val 16667"/>
            </a:avLst>
          </a:prstGeom>
          <a:solidFill>
            <a:schemeClr val="accent2">
              <a:alpha val="3019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ea typeface="宋体" panose="02010600030101010101" pitchFamily="2" charset="-122"/>
              </a:rPr>
              <a:t>studentT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*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sp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;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sp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= 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new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ea typeface="宋体" panose="02010600030101010101" pitchFamily="2" charset="-122"/>
              </a:rPr>
              <a:t>studentT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;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2"/>
          <p:cNvSpPr>
            <a:spLocks noGrp="1" noChangeArrowheads="1"/>
          </p:cNvSpPr>
          <p:nvPr>
            <p:ph type="title"/>
          </p:nvPr>
        </p:nvSpPr>
        <p:spPr>
          <a:xfrm>
            <a:off x="1055688" y="65088"/>
            <a:ext cx="7958137" cy="1011237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三、结构体与数组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  <p:sp>
        <p:nvSpPr>
          <p:cNvPr id="10" name="Rectangle 9"/>
          <p:cNvSpPr txBox="1">
            <a:spLocks noChangeArrowheads="1"/>
          </p:cNvSpPr>
          <p:nvPr/>
        </p:nvSpPr>
        <p:spPr bwMode="auto">
          <a:xfrm>
            <a:off x="1116000" y="1190551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1. </a:t>
            </a:r>
            <a:r>
              <a:rPr lang="zh-CN" altLang="en-US" dirty="0">
                <a:ea typeface="宋体" panose="02010600030101010101" pitchFamily="2" charset="-122"/>
              </a:rPr>
              <a:t>定义</a:t>
            </a:r>
            <a:endParaRPr lang="zh-CN" altLang="en-US" dirty="0"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7" name="Rectangle 77"/>
          <p:cNvSpPr>
            <a:spLocks noChangeArrowheads="1"/>
          </p:cNvSpPr>
          <p:nvPr/>
        </p:nvSpPr>
        <p:spPr bwMode="auto">
          <a:xfrm>
            <a:off x="1100235" y="1913339"/>
            <a:ext cx="7641969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 用于描述个体的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集合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。格式：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    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59124" y="4826270"/>
            <a:ext cx="8384876" cy="1606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5000"/>
              <a:buFont typeface="Wingdings" panose="05000000000000000000" pitchFamily="2" charset="2"/>
              <a:buNone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AutoShape 52"/>
          <p:cNvSpPr>
            <a:spLocks noChangeArrowheads="1"/>
          </p:cNvSpPr>
          <p:nvPr/>
        </p:nvSpPr>
        <p:spPr bwMode="gray">
          <a:xfrm>
            <a:off x="1671146" y="2625888"/>
            <a:ext cx="5896302" cy="1063243"/>
          </a:xfrm>
          <a:prstGeom prst="roundRect">
            <a:avLst>
              <a:gd name="adj" fmla="val 16667"/>
            </a:avLst>
          </a:prstGeom>
          <a:solidFill>
            <a:schemeClr val="accent2">
              <a:alpha val="3019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800" dirty="0">
                <a:solidFill>
                  <a:srgbClr val="C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ea typeface="宋体" panose="02010600030101010101" pitchFamily="2" charset="-122"/>
              </a:rPr>
              <a:t>studentT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   </a:t>
            </a:r>
            <a:r>
              <a:rPr lang="en-US" altLang="zh-CN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studentArray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[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SIZE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];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 txBox="1">
            <a:spLocks noChangeArrowheads="1"/>
          </p:cNvSpPr>
          <p:nvPr/>
        </p:nvSpPr>
        <p:spPr bwMode="auto">
          <a:xfrm>
            <a:off x="1080000" y="1052022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结构体数组的访问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7" name="Rectangle 77"/>
          <p:cNvSpPr>
            <a:spLocks noChangeArrowheads="1"/>
          </p:cNvSpPr>
          <p:nvPr/>
        </p:nvSpPr>
        <p:spPr bwMode="auto">
          <a:xfrm>
            <a:off x="1116000" y="1866042"/>
            <a:ext cx="7641969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访问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数组的某一成员的成员，例如：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    </a:t>
            </a:r>
            <a:r>
              <a:rPr lang="en-US" altLang="zh-CN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studentArray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[3] . 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name</a:t>
            </a:r>
            <a:endParaRPr lang="en-US" altLang="zh-CN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59124" y="4826270"/>
            <a:ext cx="8384876" cy="1606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5000"/>
              <a:buFont typeface="Wingdings" panose="05000000000000000000" pitchFamily="2" charset="2"/>
              <a:buNone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77"/>
          <p:cNvSpPr>
            <a:spLocks noChangeArrowheads="1"/>
          </p:cNvSpPr>
          <p:nvPr/>
        </p:nvSpPr>
        <p:spPr bwMode="auto">
          <a:xfrm>
            <a:off x="1116000" y="3153559"/>
            <a:ext cx="7641969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数组成员之间可相互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赋值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，例如：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    </a:t>
            </a:r>
            <a:r>
              <a:rPr lang="en-US" altLang="zh-CN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studentArray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[4] </a:t>
            </a:r>
            <a:r>
              <a:rPr lang="en-US" altLang="zh-CN" dirty="0"/>
              <a:t>= </a:t>
            </a:r>
            <a:r>
              <a:rPr lang="en-US" altLang="zh-CN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studentArray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[2]</a:t>
            </a:r>
            <a:endParaRPr lang="en-US" altLang="zh-CN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4" name="Rectangle 77"/>
          <p:cNvSpPr>
            <a:spLocks noChangeArrowheads="1"/>
          </p:cNvSpPr>
          <p:nvPr/>
        </p:nvSpPr>
        <p:spPr bwMode="auto">
          <a:xfrm>
            <a:off x="1080000" y="4464000"/>
            <a:ext cx="7641969" cy="151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结构数组的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初始化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，例如： 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    </a:t>
            </a:r>
            <a:r>
              <a:rPr lang="en-US" altLang="zh-CN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studentT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</a:t>
            </a:r>
            <a:r>
              <a:rPr lang="en-US" altLang="zh-CN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studentArray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[5]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= { {“00001”, “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张三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”, 80, 90,98 }, {…}, {…}, {…}};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/>
          </p:nvPr>
        </p:nvSpPr>
        <p:spPr>
          <a:xfrm>
            <a:off x="1065213" y="-17463"/>
            <a:ext cx="7958137" cy="1011238"/>
          </a:xfrm>
        </p:spPr>
        <p:txBody>
          <a:bodyPr/>
          <a:lstStyle/>
          <a:p>
            <a:pPr algn="ctr" eaLnBrk="1" hangingPunct="1"/>
            <a:r>
              <a:rPr lang="zh-CN" altLang="en-US" sz="4100">
                <a:ea typeface="宋体" panose="02010600030101010101" pitchFamily="2" charset="-122"/>
              </a:rPr>
              <a:t>目  录</a:t>
            </a:r>
            <a:endParaRPr lang="en-US" altLang="zh-CN" sz="4100">
              <a:ea typeface="宋体" panose="02010600030101010101" pitchFamily="2" charset="-122"/>
            </a:endParaRPr>
          </a:p>
        </p:txBody>
      </p:sp>
      <p:sp>
        <p:nvSpPr>
          <p:cNvPr id="6148" name="Line 37"/>
          <p:cNvSpPr>
            <a:spLocks noChangeShapeType="1"/>
          </p:cNvSpPr>
          <p:nvPr/>
        </p:nvSpPr>
        <p:spPr bwMode="auto">
          <a:xfrm flipV="1">
            <a:off x="3458725" y="3279227"/>
            <a:ext cx="782200" cy="3706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9" name="Line 38"/>
          <p:cNvSpPr>
            <a:spLocks noChangeShapeType="1"/>
          </p:cNvSpPr>
          <p:nvPr/>
        </p:nvSpPr>
        <p:spPr bwMode="auto">
          <a:xfrm flipV="1">
            <a:off x="3439346" y="3925613"/>
            <a:ext cx="880405" cy="1445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39"/>
          <p:cNvGrpSpPr/>
          <p:nvPr/>
        </p:nvGrpSpPr>
        <p:grpSpPr bwMode="auto">
          <a:xfrm>
            <a:off x="2979683" y="1963738"/>
            <a:ext cx="1387366" cy="716399"/>
            <a:chOff x="1492" y="1538"/>
            <a:chExt cx="624" cy="240"/>
          </a:xfrm>
        </p:grpSpPr>
        <p:sp>
          <p:nvSpPr>
            <p:cNvPr id="6179" name="Line 40"/>
            <p:cNvSpPr>
              <a:spLocks noChangeShapeType="1"/>
            </p:cNvSpPr>
            <p:nvPr/>
          </p:nvSpPr>
          <p:spPr bwMode="auto">
            <a:xfrm>
              <a:off x="1732" y="153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0" name="Line 41"/>
            <p:cNvSpPr>
              <a:spLocks noChangeShapeType="1"/>
            </p:cNvSpPr>
            <p:nvPr/>
          </p:nvSpPr>
          <p:spPr bwMode="auto">
            <a:xfrm flipV="1">
              <a:off x="1492" y="1538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42"/>
          <p:cNvGrpSpPr/>
          <p:nvPr/>
        </p:nvGrpSpPr>
        <p:grpSpPr bwMode="auto">
          <a:xfrm>
            <a:off x="2743200" y="4414344"/>
            <a:ext cx="1560787" cy="945931"/>
            <a:chOff x="1444" y="3218"/>
            <a:chExt cx="672" cy="192"/>
          </a:xfrm>
        </p:grpSpPr>
        <p:sp>
          <p:nvSpPr>
            <p:cNvPr id="6177" name="Line 43"/>
            <p:cNvSpPr>
              <a:spLocks noChangeShapeType="1"/>
            </p:cNvSpPr>
            <p:nvPr/>
          </p:nvSpPr>
          <p:spPr bwMode="auto">
            <a:xfrm>
              <a:off x="1732" y="341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8" name="Line 44"/>
            <p:cNvSpPr>
              <a:spLocks noChangeShapeType="1"/>
            </p:cNvSpPr>
            <p:nvPr/>
          </p:nvSpPr>
          <p:spPr bwMode="auto">
            <a:xfrm>
              <a:off x="1444" y="321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52" name="AutoShape 45"/>
          <p:cNvSpPr>
            <a:spLocks noChangeArrowheads="1"/>
          </p:cNvSpPr>
          <p:nvPr/>
        </p:nvSpPr>
        <p:spPr bwMode="gray">
          <a:xfrm>
            <a:off x="4263315" y="1713241"/>
            <a:ext cx="3744000" cy="43338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74158" name="Rectangle 46"/>
          <p:cNvSpPr>
            <a:spLocks noChangeArrowheads="1"/>
          </p:cNvSpPr>
          <p:nvPr/>
        </p:nvSpPr>
        <p:spPr bwMode="auto">
          <a:xfrm>
            <a:off x="4720515" y="1700690"/>
            <a:ext cx="20409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一、结构概述</a:t>
            </a:r>
            <a:endParaRPr lang="zh-CN" altLang="en-US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6154" name="AutoShape 47"/>
          <p:cNvSpPr>
            <a:spLocks noChangeArrowheads="1"/>
          </p:cNvSpPr>
          <p:nvPr/>
        </p:nvSpPr>
        <p:spPr bwMode="gray">
          <a:xfrm>
            <a:off x="4263314" y="2378403"/>
            <a:ext cx="3744000" cy="43338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155" name="AutoShape 49"/>
          <p:cNvSpPr>
            <a:spLocks noChangeArrowheads="1"/>
          </p:cNvSpPr>
          <p:nvPr/>
        </p:nvSpPr>
        <p:spPr bwMode="gray">
          <a:xfrm>
            <a:off x="4260140" y="3037216"/>
            <a:ext cx="3744000" cy="4349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74163" name="Oval 51"/>
          <p:cNvSpPr>
            <a:spLocks noChangeArrowheads="1"/>
          </p:cNvSpPr>
          <p:nvPr/>
        </p:nvSpPr>
        <p:spPr bwMode="gray">
          <a:xfrm>
            <a:off x="4183940" y="1818016"/>
            <a:ext cx="203200" cy="201612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74164" name="Oval 52"/>
          <p:cNvSpPr>
            <a:spLocks noChangeArrowheads="1"/>
          </p:cNvSpPr>
          <p:nvPr/>
        </p:nvSpPr>
        <p:spPr bwMode="gray">
          <a:xfrm>
            <a:off x="4195052" y="2495878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74165" name="Oval 53"/>
          <p:cNvSpPr>
            <a:spLocks noChangeArrowheads="1"/>
          </p:cNvSpPr>
          <p:nvPr/>
        </p:nvSpPr>
        <p:spPr bwMode="gray">
          <a:xfrm>
            <a:off x="4195052" y="3167391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159" name="AutoShape 54"/>
          <p:cNvSpPr>
            <a:spLocks noChangeArrowheads="1"/>
          </p:cNvSpPr>
          <p:nvPr/>
        </p:nvSpPr>
        <p:spPr bwMode="gray">
          <a:xfrm>
            <a:off x="4263315" y="3686503"/>
            <a:ext cx="3744000" cy="4349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74168" name="Oval 56"/>
          <p:cNvSpPr>
            <a:spLocks noChangeArrowheads="1"/>
          </p:cNvSpPr>
          <p:nvPr/>
        </p:nvSpPr>
        <p:spPr bwMode="gray">
          <a:xfrm>
            <a:off x="4183940" y="3810328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161" name="AutoShape 57"/>
          <p:cNvSpPr>
            <a:spLocks noChangeArrowheads="1"/>
          </p:cNvSpPr>
          <p:nvPr/>
        </p:nvSpPr>
        <p:spPr bwMode="gray">
          <a:xfrm>
            <a:off x="4263315" y="4388178"/>
            <a:ext cx="3744000" cy="43338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74171" name="Oval 59"/>
          <p:cNvSpPr>
            <a:spLocks noChangeArrowheads="1"/>
          </p:cNvSpPr>
          <p:nvPr/>
        </p:nvSpPr>
        <p:spPr bwMode="gray">
          <a:xfrm>
            <a:off x="4195052" y="4505653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4" name="Group 60"/>
          <p:cNvGrpSpPr/>
          <p:nvPr/>
        </p:nvGrpSpPr>
        <p:grpSpPr bwMode="auto">
          <a:xfrm>
            <a:off x="1320143" y="2488051"/>
            <a:ext cx="2373313" cy="2371725"/>
            <a:chOff x="192" y="1631"/>
            <a:chExt cx="1684" cy="1683"/>
          </a:xfrm>
        </p:grpSpPr>
        <p:sp>
          <p:nvSpPr>
            <p:cNvPr id="474173" name="Oval 61"/>
            <p:cNvSpPr>
              <a:spLocks noChangeArrowheads="1"/>
            </p:cNvSpPr>
            <p:nvPr/>
          </p:nvSpPr>
          <p:spPr bwMode="gray">
            <a:xfrm>
              <a:off x="192" y="1631"/>
              <a:ext cx="1684" cy="168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74174" name="Oval 62"/>
            <p:cNvSpPr>
              <a:spLocks noChangeArrowheads="1"/>
            </p:cNvSpPr>
            <p:nvPr/>
          </p:nvSpPr>
          <p:spPr bwMode="gray">
            <a:xfrm>
              <a:off x="304" y="1740"/>
              <a:ext cx="1461" cy="146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74175" name="Oval 63"/>
            <p:cNvSpPr>
              <a:spLocks noChangeArrowheads="1"/>
            </p:cNvSpPr>
            <p:nvPr/>
          </p:nvSpPr>
          <p:spPr bwMode="gray">
            <a:xfrm>
              <a:off x="288" y="1754"/>
              <a:ext cx="1461" cy="146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171" name="Oval 64"/>
            <p:cNvSpPr>
              <a:spLocks noChangeArrowheads="1"/>
            </p:cNvSpPr>
            <p:nvPr/>
          </p:nvSpPr>
          <p:spPr bwMode="gray">
            <a:xfrm>
              <a:off x="375" y="1814"/>
              <a:ext cx="1317" cy="131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72" name="Oval 65"/>
            <p:cNvSpPr>
              <a:spLocks noChangeArrowheads="1"/>
            </p:cNvSpPr>
            <p:nvPr/>
          </p:nvSpPr>
          <p:spPr bwMode="gray">
            <a:xfrm>
              <a:off x="396" y="1835"/>
              <a:ext cx="1276" cy="127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73" name="Oval 66"/>
            <p:cNvSpPr>
              <a:spLocks noChangeArrowheads="1"/>
            </p:cNvSpPr>
            <p:nvPr/>
          </p:nvSpPr>
          <p:spPr bwMode="gray">
            <a:xfrm>
              <a:off x="412" y="1842"/>
              <a:ext cx="1246" cy="124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74" name="Oval 67"/>
            <p:cNvSpPr>
              <a:spLocks noChangeArrowheads="1"/>
            </p:cNvSpPr>
            <p:nvPr/>
          </p:nvSpPr>
          <p:spPr bwMode="gray">
            <a:xfrm>
              <a:off x="426" y="1854"/>
              <a:ext cx="1184" cy="1164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75" name="Oval 68"/>
            <p:cNvSpPr>
              <a:spLocks noChangeArrowheads="1"/>
            </p:cNvSpPr>
            <p:nvPr/>
          </p:nvSpPr>
          <p:spPr bwMode="gray">
            <a:xfrm>
              <a:off x="480" y="1872"/>
              <a:ext cx="1053" cy="94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74181" name="Text Box 69"/>
            <p:cNvSpPr txBox="1">
              <a:spLocks noChangeArrowheads="1"/>
            </p:cNvSpPr>
            <p:nvPr/>
          </p:nvSpPr>
          <p:spPr bwMode="gray">
            <a:xfrm>
              <a:off x="472" y="2104"/>
              <a:ext cx="1060" cy="6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zh-CN" altLang="en-US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主要</a:t>
              </a:r>
              <a:endParaRPr lang="en-US" altLang="zh-CN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  <a:p>
              <a:pPr algn="ctr" eaLnBrk="1" hangingPunct="1">
                <a:defRPr/>
              </a:pPr>
              <a:r>
                <a:rPr lang="zh-CN" altLang="en-US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内容</a:t>
              </a:r>
              <a:endParaRPr lang="en-US" altLang="zh-CN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</p:grpSp>
      <p:sp>
        <p:nvSpPr>
          <p:cNvPr id="39" name="Rectangle 46"/>
          <p:cNvSpPr>
            <a:spLocks noChangeArrowheads="1"/>
          </p:cNvSpPr>
          <p:nvPr/>
        </p:nvSpPr>
        <p:spPr bwMode="auto">
          <a:xfrm>
            <a:off x="4720515" y="2338864"/>
            <a:ext cx="23503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二、结构与指针</a:t>
            </a:r>
            <a:endParaRPr lang="zh-CN" altLang="en-US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40" name="Rectangle 46"/>
          <p:cNvSpPr>
            <a:spLocks noChangeArrowheads="1"/>
          </p:cNvSpPr>
          <p:nvPr/>
        </p:nvSpPr>
        <p:spPr bwMode="auto">
          <a:xfrm>
            <a:off x="4720515" y="3042127"/>
            <a:ext cx="23503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三、结构与数组</a:t>
            </a:r>
            <a:endParaRPr lang="zh-CN" altLang="en-US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41" name="Rectangle 46"/>
          <p:cNvSpPr>
            <a:spLocks noChangeArrowheads="1"/>
          </p:cNvSpPr>
          <p:nvPr/>
        </p:nvSpPr>
        <p:spPr bwMode="auto">
          <a:xfrm>
            <a:off x="4720515" y="3704114"/>
            <a:ext cx="29690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四、结构与参数传递</a:t>
            </a:r>
            <a:endParaRPr lang="zh-CN" altLang="en-US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42" name="Rectangle 46"/>
          <p:cNvSpPr>
            <a:spLocks noChangeArrowheads="1"/>
          </p:cNvSpPr>
          <p:nvPr/>
        </p:nvSpPr>
        <p:spPr bwMode="auto">
          <a:xfrm>
            <a:off x="4720515" y="4374039"/>
            <a:ext cx="23503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五、返回结构体</a:t>
            </a:r>
            <a:endParaRPr lang="zh-CN" altLang="en-US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8" name="AutoShape 57"/>
          <p:cNvSpPr>
            <a:spLocks noChangeArrowheads="1"/>
          </p:cNvSpPr>
          <p:nvPr/>
        </p:nvSpPr>
        <p:spPr bwMode="gray">
          <a:xfrm>
            <a:off x="4289591" y="5064703"/>
            <a:ext cx="3744000" cy="43338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3" name="Oval 59"/>
          <p:cNvSpPr>
            <a:spLocks noChangeArrowheads="1"/>
          </p:cNvSpPr>
          <p:nvPr/>
        </p:nvSpPr>
        <p:spPr bwMode="gray">
          <a:xfrm>
            <a:off x="4221328" y="5253889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4" name="Rectangle 46"/>
          <p:cNvSpPr>
            <a:spLocks noChangeArrowheads="1"/>
          </p:cNvSpPr>
          <p:nvPr/>
        </p:nvSpPr>
        <p:spPr bwMode="auto">
          <a:xfrm>
            <a:off x="4746791" y="5064703"/>
            <a:ext cx="23503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六、结构和链表</a:t>
            </a:r>
            <a:endParaRPr lang="zh-CN" altLang="en-US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grpSp>
        <p:nvGrpSpPr>
          <p:cNvPr id="45" name="Group 39"/>
          <p:cNvGrpSpPr/>
          <p:nvPr/>
        </p:nvGrpSpPr>
        <p:grpSpPr bwMode="auto">
          <a:xfrm>
            <a:off x="3342289" y="2573338"/>
            <a:ext cx="882870" cy="359047"/>
            <a:chOff x="1492" y="1538"/>
            <a:chExt cx="624" cy="240"/>
          </a:xfrm>
        </p:grpSpPr>
        <p:sp>
          <p:nvSpPr>
            <p:cNvPr id="46" name="Line 40"/>
            <p:cNvSpPr>
              <a:spLocks noChangeShapeType="1"/>
            </p:cNvSpPr>
            <p:nvPr/>
          </p:nvSpPr>
          <p:spPr bwMode="auto">
            <a:xfrm>
              <a:off x="1732" y="153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41"/>
            <p:cNvSpPr>
              <a:spLocks noChangeShapeType="1"/>
            </p:cNvSpPr>
            <p:nvPr/>
          </p:nvSpPr>
          <p:spPr bwMode="auto">
            <a:xfrm flipV="1">
              <a:off x="1492" y="1538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8" name="Group 42"/>
          <p:cNvGrpSpPr/>
          <p:nvPr/>
        </p:nvGrpSpPr>
        <p:grpSpPr bwMode="auto">
          <a:xfrm>
            <a:off x="3216165" y="4319751"/>
            <a:ext cx="1072055" cy="315311"/>
            <a:chOff x="1444" y="3218"/>
            <a:chExt cx="672" cy="192"/>
          </a:xfrm>
        </p:grpSpPr>
        <p:sp>
          <p:nvSpPr>
            <p:cNvPr id="49" name="Line 43"/>
            <p:cNvSpPr>
              <a:spLocks noChangeShapeType="1"/>
            </p:cNvSpPr>
            <p:nvPr/>
          </p:nvSpPr>
          <p:spPr bwMode="auto">
            <a:xfrm>
              <a:off x="1732" y="341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44"/>
            <p:cNvSpPr>
              <a:spLocks noChangeShapeType="1"/>
            </p:cNvSpPr>
            <p:nvPr/>
          </p:nvSpPr>
          <p:spPr bwMode="auto">
            <a:xfrm>
              <a:off x="1444" y="321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4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4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58" grpId="0"/>
      <p:bldP spid="39" grpId="0"/>
      <p:bldP spid="40" grpId="0"/>
      <p:bldP spid="41" grpId="0"/>
      <p:bldP spid="42" grpId="0"/>
      <p:bldP spid="4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2"/>
          <p:cNvSpPr>
            <a:spLocks noGrp="1" noChangeArrowheads="1"/>
          </p:cNvSpPr>
          <p:nvPr>
            <p:ph type="title"/>
          </p:nvPr>
        </p:nvSpPr>
        <p:spPr>
          <a:xfrm>
            <a:off x="1055688" y="108000"/>
            <a:ext cx="7958137" cy="1011237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四、结构体与参数传递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Rectangle 9"/>
          <p:cNvSpPr txBox="1">
            <a:spLocks noChangeArrowheads="1"/>
          </p:cNvSpPr>
          <p:nvPr/>
        </p:nvSpPr>
        <p:spPr bwMode="auto">
          <a:xfrm>
            <a:off x="1116000" y="1116000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1.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传递结构体的数值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59124" y="4826270"/>
            <a:ext cx="8384876" cy="1606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5000"/>
              <a:buFont typeface="Wingdings" panose="05000000000000000000" pitchFamily="2" charset="2"/>
              <a:buNone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116000" y="1836000"/>
            <a:ext cx="3782311" cy="4893647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/>
              <a:t>#include&lt;</a:t>
            </a:r>
            <a:r>
              <a:rPr lang="en-US" altLang="zh-CN" sz="2400" dirty="0" err="1"/>
              <a:t>iostream</a:t>
            </a:r>
            <a:r>
              <a:rPr lang="en-US" altLang="zh-CN" sz="2400" dirty="0"/>
              <a:t>&gt;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using namespace std;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Person</a:t>
            </a:r>
            <a:endParaRPr lang="en-US" altLang="zh-CN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/>
              <a:t>{ char name[20];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unsigned long id;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float salary;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};</a:t>
            </a:r>
            <a:endParaRPr lang="en-US" altLang="zh-CN" sz="2400" dirty="0"/>
          </a:p>
          <a:p>
            <a:pPr eaLnBrk="1" hangingPunct="1">
              <a:buNone/>
            </a:pP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void Print(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 pr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{ 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&lt;&lt;pr.name &lt;&lt;"    "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     &lt;&lt;pr.id &lt;&lt;"    "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     &lt;&lt;</a:t>
            </a:r>
            <a:r>
              <a:rPr lang="en-US" altLang="zh-CN" sz="2400" dirty="0" err="1"/>
              <a:t>pr.salary</a:t>
            </a:r>
            <a:r>
              <a:rPr lang="en-US" altLang="zh-CN" sz="2400" dirty="0"/>
              <a:t> 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}</a:t>
            </a:r>
            <a:endParaRPr lang="en-US" altLang="zh-CN" sz="2400" dirty="0"/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5004000" y="2448000"/>
            <a:ext cx="3946992" cy="3785652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/>
              <a:t>int main()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{ 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 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allone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[4]</a:t>
            </a:r>
            <a:r>
              <a:rPr lang="en-US" altLang="zh-CN" sz="2400" dirty="0"/>
              <a:t>={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 {"</a:t>
            </a:r>
            <a:r>
              <a:rPr lang="en-US" altLang="zh-CN" sz="2400" dirty="0" err="1"/>
              <a:t>jone</a:t>
            </a:r>
            <a:r>
              <a:rPr lang="en-US" altLang="zh-CN" sz="2400" dirty="0"/>
              <a:t>", 12345, 339.0},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 {"</a:t>
            </a:r>
            <a:r>
              <a:rPr lang="en-US" altLang="zh-CN" sz="2400" dirty="0" err="1"/>
              <a:t>david</a:t>
            </a:r>
            <a:r>
              <a:rPr lang="en-US" altLang="zh-CN" sz="2400" dirty="0"/>
              <a:t>", 13916, 449.0},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 {"</a:t>
            </a:r>
            <a:r>
              <a:rPr lang="en-US" altLang="zh-CN" sz="2400" dirty="0" err="1"/>
              <a:t>marit</a:t>
            </a:r>
            <a:r>
              <a:rPr lang="en-US" altLang="zh-CN" sz="2400" dirty="0"/>
              <a:t>", 27519, 311.0},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 {"yoke",  12335, 511.0}};</a:t>
            </a:r>
            <a:endParaRPr lang="en-US" altLang="zh-CN" sz="2400" dirty="0"/>
          </a:p>
          <a:p>
            <a:pPr eaLnBrk="1" hangingPunct="1">
              <a:buNone/>
            </a:pP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  for(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&lt;4;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Print(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allone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]);</a:t>
            </a:r>
            <a:endParaRPr lang="en-US" altLang="zh-CN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/>
              <a:t>}</a:t>
            </a:r>
            <a:endParaRPr lang="en-US" altLang="zh-CN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8227348" y="63963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示例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 txBox="1">
            <a:spLocks noChangeArrowheads="1"/>
          </p:cNvSpPr>
          <p:nvPr/>
        </p:nvSpPr>
        <p:spPr bwMode="auto">
          <a:xfrm>
            <a:off x="1116000" y="1190551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传递结构体的引用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dirty="0"/>
          </a:p>
          <a:p>
            <a:pPr marL="0" indent="0" eaLnBrk="1" hangingPunct="1">
              <a:buClr>
                <a:schemeClr val="accent2"/>
              </a:buClr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59124" y="4826270"/>
            <a:ext cx="8384876" cy="1606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5000"/>
              <a:buFont typeface="Wingdings" panose="05000000000000000000" pitchFamily="2" charset="2"/>
              <a:buNone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41937" y="1964353"/>
            <a:ext cx="3782311" cy="4893647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/>
              <a:t>#include&lt;</a:t>
            </a:r>
            <a:r>
              <a:rPr lang="en-US" altLang="zh-CN" sz="2400" dirty="0" err="1"/>
              <a:t>iostream</a:t>
            </a:r>
            <a:r>
              <a:rPr lang="en-US" altLang="zh-CN" sz="2400" dirty="0"/>
              <a:t>&gt;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using namespace std;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Person</a:t>
            </a:r>
            <a:endParaRPr lang="en-US" altLang="zh-CN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/>
              <a:t>{ char name[20];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unsigned long id;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float salary;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};</a:t>
            </a:r>
            <a:endParaRPr lang="en-US" altLang="zh-CN" sz="2400" dirty="0"/>
          </a:p>
          <a:p>
            <a:pPr eaLnBrk="1" hangingPunct="1">
              <a:buNone/>
            </a:pP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void Print(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{ 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&lt;&lt;pr.name &lt;&lt;"    "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     &lt;&lt;pr.id &lt;&lt;"    "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     &lt;&lt;</a:t>
            </a:r>
            <a:r>
              <a:rPr lang="en-US" altLang="zh-CN" sz="2400" dirty="0" err="1"/>
              <a:t>pr.salary</a:t>
            </a:r>
            <a:r>
              <a:rPr lang="en-US" altLang="zh-CN" sz="2400" dirty="0"/>
              <a:t> 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}</a:t>
            </a:r>
            <a:endParaRPr lang="en-US" altLang="zh-CN" sz="2400" dirty="0"/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4944762" y="2487558"/>
            <a:ext cx="3946992" cy="3785652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main()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{ 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 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allone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[4]</a:t>
            </a:r>
            <a:r>
              <a:rPr lang="en-US" altLang="zh-CN" sz="2400" dirty="0"/>
              <a:t>={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 {"</a:t>
            </a:r>
            <a:r>
              <a:rPr lang="en-US" altLang="zh-CN" sz="2400" dirty="0" err="1"/>
              <a:t>jone</a:t>
            </a:r>
            <a:r>
              <a:rPr lang="en-US" altLang="zh-CN" sz="2400" dirty="0"/>
              <a:t>", 12345, 339.0},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 {"</a:t>
            </a:r>
            <a:r>
              <a:rPr lang="en-US" altLang="zh-CN" sz="2400" dirty="0" err="1"/>
              <a:t>david</a:t>
            </a:r>
            <a:r>
              <a:rPr lang="en-US" altLang="zh-CN" sz="2400" dirty="0"/>
              <a:t>", 13916, 449.0},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 {"</a:t>
            </a:r>
            <a:r>
              <a:rPr lang="en-US" altLang="zh-CN" sz="2400" dirty="0" err="1"/>
              <a:t>marit</a:t>
            </a:r>
            <a:r>
              <a:rPr lang="en-US" altLang="zh-CN" sz="2400" dirty="0"/>
              <a:t>", 27519, 311.0},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 {"yoke",  12335, 511.0}};</a:t>
            </a:r>
            <a:endParaRPr lang="en-US" altLang="zh-CN" sz="2400" dirty="0"/>
          </a:p>
          <a:p>
            <a:pPr eaLnBrk="1" hangingPunct="1">
              <a:buNone/>
            </a:pP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  for(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&lt;4;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Print(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allone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]);</a:t>
            </a:r>
            <a:endParaRPr lang="en-US" altLang="zh-CN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/>
              <a:t>}</a:t>
            </a:r>
            <a:endParaRPr lang="en-US" altLang="zh-CN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8227348" y="63963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示例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74" name="Text Box 78"/>
          <p:cNvSpPr txBox="1">
            <a:spLocks noChangeArrowheads="1"/>
          </p:cNvSpPr>
          <p:nvPr/>
        </p:nvSpPr>
        <p:spPr bwMode="gray">
          <a:xfrm>
            <a:off x="1116000" y="1908000"/>
            <a:ext cx="77424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结构体作为参数，有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值传递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和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引用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两种。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2" name="Group 79"/>
          <p:cNvGrpSpPr/>
          <p:nvPr/>
        </p:nvGrpSpPr>
        <p:grpSpPr bwMode="auto">
          <a:xfrm>
            <a:off x="1125538" y="1116000"/>
            <a:ext cx="5375275" cy="695325"/>
            <a:chOff x="624" y="670"/>
            <a:chExt cx="3386" cy="547"/>
          </a:xfrm>
        </p:grpSpPr>
        <p:sp>
          <p:nvSpPr>
            <p:cNvPr id="28680" name="AutoShape 80"/>
            <p:cNvSpPr>
              <a:spLocks noChangeArrowheads="1"/>
            </p:cNvSpPr>
            <p:nvPr/>
          </p:nvSpPr>
          <p:spPr bwMode="gray">
            <a:xfrm>
              <a:off x="624" y="670"/>
              <a:ext cx="1211" cy="547"/>
            </a:xfrm>
            <a:prstGeom prst="roundRect">
              <a:avLst>
                <a:gd name="adj" fmla="val 1034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8F4BE"/>
                </a:gs>
              </a:gsLst>
              <a:lin ang="2700000" scaled="1"/>
            </a:gradFill>
            <a:ln w="50800">
              <a:solidFill>
                <a:srgbClr val="44988C"/>
              </a:solidFill>
              <a:round/>
            </a:ln>
            <a:effectLst>
              <a:outerShdw dist="107763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681" name="Text Box 81"/>
            <p:cNvSpPr txBox="1">
              <a:spLocks noChangeArrowheads="1"/>
            </p:cNvSpPr>
            <p:nvPr/>
          </p:nvSpPr>
          <p:spPr bwMode="gray">
            <a:xfrm>
              <a:off x="707" y="724"/>
              <a:ext cx="3303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800" dirty="0">
                  <a:solidFill>
                    <a:srgbClr val="000000"/>
                  </a:solidFill>
                  <a:ea typeface="宋体" panose="02010600030101010101" pitchFamily="2" charset="-122"/>
                </a:rPr>
                <a:t>注意事项</a:t>
              </a:r>
              <a:endPara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1" name="Text Box 78"/>
          <p:cNvSpPr txBox="1">
            <a:spLocks noChangeArrowheads="1"/>
          </p:cNvSpPr>
          <p:nvPr/>
        </p:nvSpPr>
        <p:spPr bwMode="gray">
          <a:xfrm>
            <a:off x="1573213" y="2542592"/>
            <a:ext cx="757078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前者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需要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耗费空间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SzTx/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后者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只是引用原结构体的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地址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SzTx/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除非小结构体，一般很少用值传递</a:t>
            </a:r>
            <a:endParaRPr lang="zh-CN" altLang="en-US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74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2"/>
          <p:cNvSpPr>
            <a:spLocks noGrp="1" noChangeArrowheads="1"/>
          </p:cNvSpPr>
          <p:nvPr>
            <p:ph type="title"/>
          </p:nvPr>
        </p:nvSpPr>
        <p:spPr>
          <a:xfrm>
            <a:off x="1055688" y="65088"/>
            <a:ext cx="7958137" cy="1011237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五、返回结构体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  <p:sp>
        <p:nvSpPr>
          <p:cNvPr id="10" name="Rectangle 9"/>
          <p:cNvSpPr txBox="1">
            <a:spLocks noChangeArrowheads="1"/>
          </p:cNvSpPr>
          <p:nvPr/>
        </p:nvSpPr>
        <p:spPr bwMode="auto">
          <a:xfrm>
            <a:off x="1068704" y="1095958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1. </a:t>
            </a:r>
            <a:r>
              <a:rPr lang="zh-CN" altLang="en-US" dirty="0">
                <a:ea typeface="宋体" panose="02010600030101010101" pitchFamily="2" charset="-122"/>
              </a:rPr>
              <a:t>结构体作为函数返回值</a:t>
            </a:r>
            <a:endParaRPr lang="zh-CN" altLang="en-US" dirty="0"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dirty="0"/>
          </a:p>
          <a:p>
            <a:pPr marL="0" indent="0" eaLnBrk="1" hangingPunct="1">
              <a:buClr>
                <a:schemeClr val="accent2"/>
              </a:buClr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59124" y="4826270"/>
            <a:ext cx="8384876" cy="1606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5000"/>
              <a:buFont typeface="Wingdings" panose="05000000000000000000" pitchFamily="2" charset="2"/>
              <a:buNone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188000" y="1800000"/>
            <a:ext cx="3749028" cy="4893647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/>
              <a:t>#include&lt;</a:t>
            </a:r>
            <a:r>
              <a:rPr lang="en-US" altLang="zh-CN" sz="2400" dirty="0" err="1"/>
              <a:t>iostream</a:t>
            </a:r>
            <a:r>
              <a:rPr lang="en-US" altLang="zh-CN" sz="2400" dirty="0"/>
              <a:t>&gt;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using namespace std;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Person</a:t>
            </a:r>
            <a:endParaRPr lang="en-US" altLang="zh-CN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/>
              <a:t>{  char name[20];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  unsigned long id;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  float salary;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};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GetPerson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en-US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/>
              <a:t>{  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 temp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cin</a:t>
            </a:r>
            <a:r>
              <a:rPr lang="en-US" altLang="zh-CN" sz="2400" dirty="0"/>
              <a:t>&gt;&gt;temp.name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       &gt;&gt; temp.id 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       &gt;&gt;</a:t>
            </a:r>
            <a:r>
              <a:rPr lang="en-US" altLang="zh-CN" sz="2400" dirty="0" err="1"/>
              <a:t>temp.salary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  return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temp;  </a:t>
            </a:r>
            <a:r>
              <a:rPr lang="en-US" altLang="zh-CN" sz="2400" dirty="0"/>
              <a:t>}</a:t>
            </a:r>
            <a:endParaRPr lang="en-US" altLang="zh-CN" sz="2400" dirty="0"/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5148000" y="1836000"/>
            <a:ext cx="3678976" cy="4893647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Print(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Person&amp; p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/>
              <a:t>{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 &lt;&lt;p.name &lt;&lt;“</a:t>
            </a:r>
            <a:r>
              <a:rPr lang="zh-CN" altLang="en-US" sz="2400" dirty="0"/>
              <a:t>，</a:t>
            </a:r>
            <a:r>
              <a:rPr lang="en-US" altLang="zh-CN" sz="2400" dirty="0"/>
              <a:t>"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     &lt;&lt;p.id &lt;&lt;“</a:t>
            </a:r>
            <a:r>
              <a:rPr lang="zh-CN" altLang="en-US" sz="2400" dirty="0"/>
              <a:t>，</a:t>
            </a:r>
            <a:r>
              <a:rPr lang="en-US" altLang="zh-CN" sz="2400" dirty="0"/>
              <a:t>"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     &lt;&lt;</a:t>
            </a:r>
            <a:r>
              <a:rPr lang="en-US" altLang="zh-CN" sz="2400" dirty="0" err="1"/>
              <a:t>p.salary</a:t>
            </a:r>
            <a:r>
              <a:rPr lang="en-US" altLang="zh-CN" sz="2400" dirty="0"/>
              <a:t> 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}</a:t>
            </a:r>
            <a:endParaRPr lang="en-US" altLang="zh-CN" sz="2400" dirty="0"/>
          </a:p>
          <a:p>
            <a:pPr eaLnBrk="1" hangingPunct="1">
              <a:buNone/>
            </a:pP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main()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{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 e[3];</a:t>
            </a:r>
            <a:endParaRPr lang="en-US" altLang="zh-CN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/>
              <a:t>  for(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&lt;3;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++){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   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e[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400" dirty="0"/>
              <a:t>]=</a:t>
            </a:r>
            <a:r>
              <a:rPr lang="en-US" altLang="zh-CN" sz="2400" dirty="0" err="1"/>
              <a:t>GetPerson</a:t>
            </a:r>
            <a:r>
              <a:rPr lang="en-US" altLang="zh-CN" sz="2400" dirty="0"/>
              <a:t>();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    Print(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e[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en-US" altLang="zh-CN" sz="2400" dirty="0"/>
              <a:t>);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}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}</a:t>
            </a:r>
            <a:endParaRPr lang="en-US" altLang="zh-CN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8227348" y="63963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示例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 txBox="1">
            <a:spLocks noChangeArrowheads="1"/>
          </p:cNvSpPr>
          <p:nvPr/>
        </p:nvSpPr>
        <p:spPr bwMode="auto">
          <a:xfrm>
            <a:off x="1068704" y="1095958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返回结构的引用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dirty="0"/>
          </a:p>
          <a:p>
            <a:pPr marL="0" indent="0" eaLnBrk="1" hangingPunct="1">
              <a:buClr>
                <a:schemeClr val="accent2"/>
              </a:buClr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59124" y="4826270"/>
            <a:ext cx="8384876" cy="1606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5000"/>
              <a:buFont typeface="Wingdings" panose="05000000000000000000" pitchFamily="2" charset="2"/>
              <a:buNone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152000" y="1743634"/>
            <a:ext cx="3672828" cy="4893647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/>
              <a:t>#include&lt;</a:t>
            </a:r>
            <a:r>
              <a:rPr lang="en-US" altLang="zh-CN" sz="2400" dirty="0" err="1"/>
              <a:t>iostream</a:t>
            </a:r>
            <a:r>
              <a:rPr lang="en-US" altLang="zh-CN" sz="2400" dirty="0"/>
              <a:t>&gt;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using namespace std;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Person</a:t>
            </a:r>
            <a:endParaRPr lang="en-US" altLang="zh-CN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/>
              <a:t>{  char name[20];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  unsigned long id;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  float salary;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};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Person&amp; 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GetPerson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en-US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/>
              <a:t>{  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cin</a:t>
            </a:r>
            <a:r>
              <a:rPr lang="en-US" altLang="zh-CN" sz="2400" dirty="0"/>
              <a:t>&gt;&gt;temp.name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       &gt;&gt;temp.id 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       &gt;&gt;</a:t>
            </a:r>
            <a:r>
              <a:rPr lang="en-US" altLang="zh-CN" sz="2400" dirty="0" err="1"/>
              <a:t>temp.salary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  return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</a:t>
            </a:r>
            <a:r>
              <a:rPr lang="en-US" altLang="zh-CN" sz="2400" dirty="0"/>
              <a:t>;}</a:t>
            </a:r>
            <a:endParaRPr lang="en-US" altLang="zh-CN" sz="2400" dirty="0"/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5004000" y="1764000"/>
            <a:ext cx="3678976" cy="4893647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Print(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Person&amp; p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/>
              <a:t>{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 &lt;&lt;p.name &lt;&lt;“</a:t>
            </a:r>
            <a:r>
              <a:rPr lang="zh-CN" altLang="en-US" sz="2400" dirty="0"/>
              <a:t>，</a:t>
            </a:r>
            <a:r>
              <a:rPr lang="en-US" altLang="zh-CN" sz="2400" dirty="0"/>
              <a:t>"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     &lt;&lt;p.id &lt;&lt;“</a:t>
            </a:r>
            <a:r>
              <a:rPr lang="zh-CN" altLang="en-US" sz="2400" dirty="0"/>
              <a:t>，</a:t>
            </a:r>
            <a:r>
              <a:rPr lang="en-US" altLang="zh-CN" sz="2400" dirty="0"/>
              <a:t>"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     &lt;&lt;</a:t>
            </a:r>
            <a:r>
              <a:rPr lang="en-US" altLang="zh-CN" sz="2400" dirty="0" err="1"/>
              <a:t>p.salary</a:t>
            </a:r>
            <a:r>
              <a:rPr lang="en-US" altLang="zh-CN" sz="2400" dirty="0"/>
              <a:t> 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}</a:t>
            </a:r>
            <a:endParaRPr lang="en-US" altLang="zh-CN" sz="2400" dirty="0"/>
          </a:p>
          <a:p>
            <a:pPr eaLnBrk="1" hangingPunct="1">
              <a:buNone/>
            </a:pP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main()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{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 e[3];</a:t>
            </a:r>
            <a:endParaRPr lang="en-US" altLang="zh-CN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/>
              <a:t>  for(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&lt;3;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++){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   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e[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400" dirty="0"/>
              <a:t>]=</a:t>
            </a:r>
            <a:r>
              <a:rPr lang="en-US" altLang="zh-CN" sz="2400" dirty="0" err="1"/>
              <a:t>GetPerson</a:t>
            </a:r>
            <a:r>
              <a:rPr lang="en-US" altLang="zh-CN" sz="2400" dirty="0"/>
              <a:t>();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    Print(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e[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en-US" altLang="zh-CN" sz="2400" dirty="0"/>
              <a:t>);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}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}</a:t>
            </a:r>
            <a:endParaRPr lang="en-US" altLang="zh-CN" sz="2400" dirty="0"/>
          </a:p>
        </p:txBody>
      </p:sp>
      <p:sp>
        <p:nvSpPr>
          <p:cNvPr id="11" name="AutoShape 26"/>
          <p:cNvSpPr>
            <a:spLocks noChangeArrowheads="1"/>
          </p:cNvSpPr>
          <p:nvPr/>
        </p:nvSpPr>
        <p:spPr bwMode="auto">
          <a:xfrm>
            <a:off x="3977290" y="5655490"/>
            <a:ext cx="4966138" cy="1202510"/>
          </a:xfrm>
          <a:prstGeom prst="wedgeRectCallout">
            <a:avLst>
              <a:gd name="adj1" fmla="val -58485"/>
              <a:gd name="adj2" fmla="val -141"/>
            </a:avLst>
          </a:prstGeom>
          <a:solidFill>
            <a:srgbClr val="FFFFFF"/>
          </a:solidFill>
          <a:ln w="38100">
            <a:solidFill>
              <a:srgbClr val="339966"/>
            </a:solidFill>
            <a:miter lim="800000"/>
          </a:ln>
        </p:spPr>
        <p:txBody>
          <a:bodyPr wrap="square" lIns="90000" tIns="46800" rIns="90000" bIns="46800" anchor="ctr">
            <a:spAutoFit/>
          </a:bodyPr>
          <a:lstStyle/>
          <a:p>
            <a:pPr eaLnBrk="1" hangingPunct="1"/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error!</a:t>
            </a:r>
            <a:endParaRPr lang="en-US" altLang="zh-CN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不要返回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局部</a:t>
            </a:r>
            <a:r>
              <a:rPr lang="zh-CN" altLang="en-US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结构变量的引用</a:t>
            </a:r>
            <a:endParaRPr lang="zh-CN" altLang="en-US" sz="2400" dirty="0">
              <a:solidFill>
                <a:srgbClr val="007E3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要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全局</a:t>
            </a:r>
            <a:r>
              <a:rPr lang="zh-CN" altLang="en-US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静态</a:t>
            </a:r>
            <a:r>
              <a:rPr lang="zh-CN" altLang="en-US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结构变量的引用</a:t>
            </a:r>
            <a:endParaRPr lang="zh-CN" altLang="en-US" sz="2400" dirty="0">
              <a:solidFill>
                <a:srgbClr val="007E3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90323" y="52298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示例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2"/>
          <p:cNvSpPr>
            <a:spLocks noGrp="1" noChangeArrowheads="1"/>
          </p:cNvSpPr>
          <p:nvPr>
            <p:ph type="title"/>
          </p:nvPr>
        </p:nvSpPr>
        <p:spPr>
          <a:xfrm>
            <a:off x="1055688" y="65088"/>
            <a:ext cx="7958137" cy="1011237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六、结构体与链表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  <p:sp>
        <p:nvSpPr>
          <p:cNvPr id="10" name="Rectangle 9"/>
          <p:cNvSpPr txBox="1">
            <a:spLocks noChangeArrowheads="1"/>
          </p:cNvSpPr>
          <p:nvPr/>
        </p:nvSpPr>
        <p:spPr bwMode="auto">
          <a:xfrm>
            <a:off x="1116000" y="1190551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1. </a:t>
            </a:r>
            <a:r>
              <a:rPr lang="zh-CN" altLang="en-US" dirty="0">
                <a:ea typeface="宋体" panose="02010600030101010101" pitchFamily="2" charset="-122"/>
              </a:rPr>
              <a:t>定义</a:t>
            </a:r>
            <a:endParaRPr lang="zh-CN" altLang="en-US" dirty="0"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7" name="Rectangle 77"/>
          <p:cNvSpPr>
            <a:spLocks noChangeArrowheads="1"/>
          </p:cNvSpPr>
          <p:nvPr/>
        </p:nvSpPr>
        <p:spPr bwMode="auto">
          <a:xfrm>
            <a:off x="1100235" y="1913339"/>
            <a:ext cx="7840565" cy="151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  链表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—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结构体成员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含指向自身结构的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指针 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。格式：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    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" name="AutoShape 52"/>
          <p:cNvSpPr>
            <a:spLocks noChangeArrowheads="1"/>
          </p:cNvSpPr>
          <p:nvPr/>
        </p:nvSpPr>
        <p:spPr bwMode="gray">
          <a:xfrm>
            <a:off x="1865587" y="2972729"/>
            <a:ext cx="3620813" cy="2024940"/>
          </a:xfrm>
          <a:prstGeom prst="roundRect">
            <a:avLst>
              <a:gd name="adj" fmla="val 16667"/>
            </a:avLst>
          </a:prstGeom>
          <a:solidFill>
            <a:schemeClr val="accent2">
              <a:alpha val="3019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struct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Node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{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      </a:t>
            </a:r>
            <a:r>
              <a:rPr lang="en-US" altLang="zh-CN" dirty="0" err="1">
                <a:solidFill>
                  <a:schemeClr val="tx1"/>
                </a:solidFill>
                <a:ea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       e;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      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Node    *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next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;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  } *Head, *p;            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11" name="Group 53"/>
          <p:cNvGrpSpPr/>
          <p:nvPr/>
        </p:nvGrpSpPr>
        <p:grpSpPr bwMode="auto">
          <a:xfrm>
            <a:off x="6346806" y="4688928"/>
            <a:ext cx="2010015" cy="1546226"/>
            <a:chOff x="4377" y="2205"/>
            <a:chExt cx="1594" cy="974"/>
          </a:xfrm>
        </p:grpSpPr>
        <p:sp>
          <p:nvSpPr>
            <p:cNvPr id="12" name="Text Box 51"/>
            <p:cNvSpPr txBox="1">
              <a:spLocks noChangeArrowheads="1"/>
            </p:cNvSpPr>
            <p:nvPr/>
          </p:nvSpPr>
          <p:spPr bwMode="auto">
            <a:xfrm>
              <a:off x="4377" y="2205"/>
              <a:ext cx="1594" cy="3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 sz="32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e</a:t>
              </a:r>
              <a:endParaRPr kumimoji="0"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" name="Text Box 52"/>
            <p:cNvSpPr txBox="1">
              <a:spLocks noChangeArrowheads="1"/>
            </p:cNvSpPr>
            <p:nvPr/>
          </p:nvSpPr>
          <p:spPr bwMode="auto">
            <a:xfrm>
              <a:off x="4377" y="2578"/>
              <a:ext cx="1594" cy="6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下一个</a:t>
              </a:r>
              <a:r>
                <a:rPr kumimoji="0"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Node</a:t>
              </a:r>
              <a:r>
                <a:rPr kumimoji="0"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的地址</a:t>
              </a:r>
              <a:endParaRPr kumimoji="0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996659" y="990534"/>
            <a:ext cx="8014303" cy="53651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示例：</a:t>
            </a:r>
            <a:endParaRPr lang="en-US" altLang="zh-CN" sz="2800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862450" y="2021525"/>
            <a:ext cx="990600" cy="588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3200" dirty="0">
                <a:latin typeface="Arial" panose="020B0604020202020204" pitchFamily="34" charset="0"/>
              </a:rPr>
              <a:t> 20</a:t>
            </a:r>
            <a:endParaRPr kumimoji="0" lang="en-US" altLang="zh-CN" sz="3200" dirty="0">
              <a:latin typeface="Arial" panose="020B0604020202020204" pitchFamily="34" charset="0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862450" y="2618425"/>
            <a:ext cx="990600" cy="528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800" dirty="0">
                <a:latin typeface="Arial" panose="020B0604020202020204" pitchFamily="34" charset="0"/>
              </a:rPr>
              <a:t>2040</a:t>
            </a:r>
            <a:endParaRPr kumimoji="0" lang="en-US" altLang="zh-CN" sz="2800" dirty="0">
              <a:latin typeface="Arial" panose="020B0604020202020204" pitchFamily="34" charset="0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3829362" y="2038987"/>
            <a:ext cx="990600" cy="588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3200" dirty="0">
                <a:latin typeface="Arial" panose="020B0604020202020204" pitchFamily="34" charset="0"/>
              </a:rPr>
              <a:t> 30</a:t>
            </a:r>
            <a:endParaRPr kumimoji="0" lang="en-US" altLang="zh-CN" sz="3200" dirty="0">
              <a:latin typeface="Arial" panose="020B0604020202020204" pitchFamily="34" charset="0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3829362" y="2634300"/>
            <a:ext cx="990600" cy="523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800" dirty="0">
                <a:latin typeface="Arial" panose="020B0604020202020204" pitchFamily="34" charset="0"/>
              </a:rPr>
              <a:t>2020</a:t>
            </a:r>
            <a:endParaRPr kumimoji="0" lang="en-US" altLang="zh-CN" sz="2800" dirty="0">
              <a:latin typeface="Arial" panose="020B0604020202020204" pitchFamily="34" charset="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5962962" y="2038987"/>
            <a:ext cx="990600" cy="588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3200" dirty="0">
                <a:latin typeface="Arial" panose="020B0604020202020204" pitchFamily="34" charset="0"/>
              </a:rPr>
              <a:t> 25</a:t>
            </a:r>
            <a:endParaRPr kumimoji="0" lang="en-US" altLang="zh-CN" sz="3200" dirty="0">
              <a:latin typeface="Arial" panose="020B0604020202020204" pitchFamily="34" charset="0"/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5962962" y="2634300"/>
            <a:ext cx="9906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800" dirty="0">
                <a:latin typeface="Arial" panose="020B0604020202020204" pitchFamily="34" charset="0"/>
              </a:rPr>
              <a:t>2010</a:t>
            </a:r>
            <a:endParaRPr kumimoji="0" lang="en-US" altLang="zh-CN" sz="2800" dirty="0">
              <a:latin typeface="Arial" panose="020B0604020202020204" pitchFamily="34" charset="0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8020362" y="2038987"/>
            <a:ext cx="990600" cy="588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3200" dirty="0">
                <a:latin typeface="Arial" panose="020B0604020202020204" pitchFamily="34" charset="0"/>
              </a:rPr>
              <a:t> 40</a:t>
            </a:r>
            <a:endParaRPr kumimoji="0" lang="en-US" altLang="zh-CN" sz="3200" dirty="0">
              <a:latin typeface="Arial" panose="020B0604020202020204" pitchFamily="34" charset="0"/>
            </a:endParaRP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8020362" y="2634300"/>
            <a:ext cx="990600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000" dirty="0">
                <a:latin typeface="Arial" panose="020B0604020202020204" pitchFamily="34" charset="0"/>
              </a:rPr>
              <a:t>NULL</a:t>
            </a:r>
            <a:endParaRPr kumimoji="0" lang="en-US" altLang="zh-CN" sz="2000" dirty="0">
              <a:latin typeface="Arial" panose="020B0604020202020204" pitchFamily="34" charset="0"/>
            </a:endParaRPr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1124262" y="1823087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 dirty="0">
                <a:latin typeface="Arial" panose="020B0604020202020204" pitchFamily="34" charset="0"/>
              </a:rPr>
              <a:t>2000</a:t>
            </a:r>
            <a:endParaRPr kumimoji="0" lang="en-US" altLang="zh-CN" sz="1800" dirty="0">
              <a:latin typeface="Arial" panose="020B0604020202020204" pitchFamily="34" charset="0"/>
            </a:endParaRPr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3118162" y="1911987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 dirty="0">
                <a:latin typeface="Arial" panose="020B0604020202020204" pitchFamily="34" charset="0"/>
              </a:rPr>
              <a:t>2040</a:t>
            </a:r>
            <a:endParaRPr kumimoji="0" lang="en-US" altLang="zh-CN" sz="1800" dirty="0">
              <a:latin typeface="Arial" panose="020B0604020202020204" pitchFamily="34" charset="0"/>
            </a:endParaRPr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5264462" y="1937387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 dirty="0">
                <a:latin typeface="Arial" panose="020B0604020202020204" pitchFamily="34" charset="0"/>
              </a:rPr>
              <a:t>2020</a:t>
            </a:r>
            <a:endParaRPr kumimoji="0" lang="en-US" altLang="zh-CN" sz="1800" dirty="0">
              <a:latin typeface="Arial" panose="020B0604020202020204" pitchFamily="34" charset="0"/>
            </a:endParaRPr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7359962" y="1886587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 dirty="0">
                <a:latin typeface="Arial" panose="020B0604020202020204" pitchFamily="34" charset="0"/>
              </a:rPr>
              <a:t>2010</a:t>
            </a:r>
            <a:endParaRPr kumimoji="0" lang="en-US" altLang="zh-CN" sz="1800" dirty="0">
              <a:latin typeface="Arial" panose="020B0604020202020204" pitchFamily="34" charset="0"/>
            </a:endParaRP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1719575" y="4324987"/>
            <a:ext cx="10668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800" dirty="0">
                <a:latin typeface="Arial" panose="020B0604020202020204" pitchFamily="34" charset="0"/>
              </a:rPr>
              <a:t>2000</a:t>
            </a:r>
            <a:endParaRPr kumimoji="0" lang="en-US" altLang="zh-CN" sz="2800" dirty="0">
              <a:latin typeface="Arial" panose="020B0604020202020204" pitchFamily="34" charset="0"/>
            </a:endParaRP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837530" y="3637252"/>
            <a:ext cx="10249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400" dirty="0">
                <a:latin typeface="Arial" panose="020B0604020202020204" pitchFamily="34" charset="0"/>
              </a:rPr>
              <a:t>Head</a:t>
            </a:r>
            <a:endParaRPr kumimoji="0" lang="en-US" altLang="zh-CN" sz="2400" dirty="0">
              <a:latin typeface="Arial" panose="020B0604020202020204" pitchFamily="34" charset="0"/>
            </a:endParaRPr>
          </a:p>
        </p:txBody>
      </p:sp>
      <p:cxnSp>
        <p:nvCxnSpPr>
          <p:cNvPr id="26" name="AutoShape 24"/>
          <p:cNvCxnSpPr>
            <a:cxnSpLocks noChangeShapeType="1"/>
            <a:stCxn id="10" idx="3"/>
            <a:endCxn id="12" idx="1"/>
          </p:cNvCxnSpPr>
          <p:nvPr/>
        </p:nvCxnSpPr>
        <p:spPr bwMode="auto">
          <a:xfrm flipV="1">
            <a:off x="2853050" y="2334262"/>
            <a:ext cx="976312" cy="549275"/>
          </a:xfrm>
          <a:prstGeom prst="curvedConnector3">
            <a:avLst>
              <a:gd name="adj1" fmla="val 49917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25"/>
          <p:cNvCxnSpPr>
            <a:cxnSpLocks noChangeShapeType="1"/>
            <a:stCxn id="13" idx="3"/>
            <a:endCxn id="15" idx="1"/>
          </p:cNvCxnSpPr>
          <p:nvPr/>
        </p:nvCxnSpPr>
        <p:spPr bwMode="auto">
          <a:xfrm flipV="1">
            <a:off x="4819962" y="2333469"/>
            <a:ext cx="1143000" cy="562769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 flipV="1">
            <a:off x="6953562" y="2343787"/>
            <a:ext cx="1143000" cy="5334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AutoShape 30"/>
          <p:cNvCxnSpPr>
            <a:cxnSpLocks noChangeShapeType="1"/>
            <a:stCxn id="24" idx="3"/>
            <a:endCxn id="10" idx="2"/>
          </p:cNvCxnSpPr>
          <p:nvPr/>
        </p:nvCxnSpPr>
        <p:spPr bwMode="auto">
          <a:xfrm flipH="1" flipV="1">
            <a:off x="2357750" y="3147062"/>
            <a:ext cx="428625" cy="1443038"/>
          </a:xfrm>
          <a:prstGeom prst="curvedConnector4">
            <a:avLst>
              <a:gd name="adj1" fmla="val -53333"/>
              <a:gd name="adj2" fmla="val 59296"/>
            </a:avLst>
          </a:prstGeom>
          <a:noFill/>
          <a:ln w="222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 Box 8"/>
          <p:cNvSpPr txBox="1">
            <a:spLocks noChangeArrowheads="1"/>
          </p:cNvSpPr>
          <p:nvPr/>
        </p:nvSpPr>
        <p:spPr bwMode="auto">
          <a:xfrm>
            <a:off x="1721161" y="3740787"/>
            <a:ext cx="1058041" cy="588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3200" dirty="0">
                <a:latin typeface="Arial" panose="020B0604020202020204" pitchFamily="34" charset="0"/>
              </a:rPr>
              <a:t>4</a:t>
            </a:r>
            <a:endParaRPr kumimoji="0" lang="en-US" altLang="zh-CN" sz="3200" dirty="0">
              <a:latin typeface="Arial" panose="020B0604020202020204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 bwMode="auto">
          <a:xfrm>
            <a:off x="935343" y="5713015"/>
            <a:ext cx="7897801" cy="728892"/>
            <a:chOff x="431" y="3520"/>
            <a:chExt cx="4975" cy="459"/>
          </a:xfrm>
        </p:grpSpPr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745" y="3814"/>
              <a:ext cx="31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sm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1882" y="3611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</a:ln>
            <a:effectLst>
              <a:outerShdw dist="107763" dir="2700000" algn="ctr" rotWithShape="0">
                <a:srgbClr val="1C1C1C"/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2234" y="3622"/>
              <a:ext cx="1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2340" y="3814"/>
              <a:ext cx="31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sm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3283" y="3616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</a:ln>
            <a:effectLst>
              <a:outerShdw dist="107763" dir="2700000" algn="ctr" rotWithShape="0">
                <a:srgbClr val="1C1C1C"/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3655" y="3616"/>
              <a:ext cx="1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2964" y="3808"/>
              <a:ext cx="31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sm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4821" y="3610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</a:ln>
            <a:effectLst>
              <a:outerShdw dist="107763" dir="2700000" algn="ctr" rotWithShape="0">
                <a:srgbClr val="1C1C1C"/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5140" y="3610"/>
              <a:ext cx="1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Line 40"/>
            <p:cNvSpPr>
              <a:spLocks noChangeShapeType="1"/>
            </p:cNvSpPr>
            <p:nvPr/>
          </p:nvSpPr>
          <p:spPr bwMode="auto">
            <a:xfrm>
              <a:off x="3762" y="3808"/>
              <a:ext cx="348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sm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Text Box 41"/>
            <p:cNvSpPr txBox="1">
              <a:spLocks noChangeArrowheads="1"/>
            </p:cNvSpPr>
            <p:nvPr/>
          </p:nvSpPr>
          <p:spPr bwMode="auto">
            <a:xfrm>
              <a:off x="1870" y="3574"/>
              <a:ext cx="328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1" u="none" strike="noStrike" kern="0" cap="none" spc="0" normalizeH="0" baseline="0" noProof="0">
                  <a:ln>
                    <a:noFill/>
                  </a:ln>
                  <a:solidFill>
                    <a:srgbClr val="FF505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a</a:t>
              </a:r>
              <a:r>
                <a:rPr kumimoji="0" lang="en-US" altLang="zh-CN" sz="3200" b="1" i="0" u="none" strike="noStrike" kern="0" cap="none" spc="0" normalizeH="0" baseline="-25000" noProof="0">
                  <a:ln>
                    <a:noFill/>
                  </a:ln>
                  <a:solidFill>
                    <a:srgbClr val="FF505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2</a:t>
              </a:r>
              <a:endPara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3" name="Text Box 42"/>
            <p:cNvSpPr txBox="1">
              <a:spLocks noChangeArrowheads="1"/>
            </p:cNvSpPr>
            <p:nvPr/>
          </p:nvSpPr>
          <p:spPr bwMode="auto">
            <a:xfrm>
              <a:off x="3291" y="3568"/>
              <a:ext cx="291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1" u="none" strike="noStrike" kern="0" cap="none" spc="0" normalizeH="0" baseline="0" noProof="0">
                  <a:ln>
                    <a:noFill/>
                  </a:ln>
                  <a:solidFill>
                    <a:srgbClr val="FF505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a</a:t>
              </a:r>
              <a:r>
                <a:rPr kumimoji="0" lang="en-US" altLang="zh-CN" sz="3200" b="1" i="0" u="none" strike="noStrike" kern="0" cap="none" spc="0" normalizeH="0" baseline="-25000" noProof="0">
                  <a:ln>
                    <a:noFill/>
                  </a:ln>
                  <a:solidFill>
                    <a:srgbClr val="FF505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i</a:t>
              </a:r>
              <a:endPara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4" name="Text Box 43"/>
            <p:cNvSpPr txBox="1">
              <a:spLocks noChangeArrowheads="1"/>
            </p:cNvSpPr>
            <p:nvPr/>
          </p:nvSpPr>
          <p:spPr bwMode="auto">
            <a:xfrm>
              <a:off x="4821" y="3562"/>
              <a:ext cx="337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1" u="none" strike="noStrike" kern="0" cap="none" spc="0" normalizeH="0" baseline="0" noProof="0" dirty="0">
                  <a:ln>
                    <a:noFill/>
                  </a:ln>
                  <a:solidFill>
                    <a:srgbClr val="FF505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a</a:t>
              </a:r>
              <a:r>
                <a:rPr kumimoji="0" lang="en-US" altLang="zh-CN" sz="3200" b="1" i="0" u="none" strike="noStrike" kern="0" cap="none" spc="0" normalizeH="0" baseline="-25000" noProof="0" dirty="0">
                  <a:ln>
                    <a:noFill/>
                  </a:ln>
                  <a:solidFill>
                    <a:srgbClr val="FF505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n</a:t>
              </a: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5" name="Text Box 44"/>
            <p:cNvSpPr txBox="1">
              <a:spLocks noChangeArrowheads="1"/>
            </p:cNvSpPr>
            <p:nvPr/>
          </p:nvSpPr>
          <p:spPr bwMode="auto">
            <a:xfrm>
              <a:off x="5149" y="3616"/>
              <a:ext cx="257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6" name="Text Box 45"/>
            <p:cNvSpPr txBox="1">
              <a:spLocks noChangeArrowheads="1"/>
            </p:cNvSpPr>
            <p:nvPr/>
          </p:nvSpPr>
          <p:spPr bwMode="auto">
            <a:xfrm>
              <a:off x="431" y="3652"/>
              <a:ext cx="265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L</a:t>
              </a:r>
              <a:endPara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>
              <a:off x="4466" y="3808"/>
              <a:ext cx="348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sm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Text Box 47"/>
            <p:cNvSpPr txBox="1">
              <a:spLocks noChangeArrowheads="1"/>
            </p:cNvSpPr>
            <p:nvPr/>
          </p:nvSpPr>
          <p:spPr bwMode="auto">
            <a:xfrm>
              <a:off x="2645" y="3520"/>
              <a:ext cx="319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…</a:t>
              </a: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Text Box 48"/>
            <p:cNvSpPr txBox="1">
              <a:spLocks noChangeArrowheads="1"/>
            </p:cNvSpPr>
            <p:nvPr/>
          </p:nvSpPr>
          <p:spPr bwMode="auto">
            <a:xfrm>
              <a:off x="4102" y="3520"/>
              <a:ext cx="319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…</a:t>
              </a: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1020" y="3611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</a:ln>
            <a:effectLst>
              <a:outerShdw dist="107763" dir="2700000" algn="ctr" rotWithShape="0">
                <a:srgbClr val="1C1C1C"/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>
              <a:off x="1393" y="3611"/>
              <a:ext cx="1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Text Box 51"/>
            <p:cNvSpPr txBox="1">
              <a:spLocks noChangeArrowheads="1"/>
            </p:cNvSpPr>
            <p:nvPr/>
          </p:nvSpPr>
          <p:spPr bwMode="auto">
            <a:xfrm>
              <a:off x="1029" y="3563"/>
              <a:ext cx="328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1" u="none" strike="noStrike" kern="0" cap="none" spc="0" normalizeH="0" baseline="0" noProof="0">
                  <a:ln>
                    <a:noFill/>
                  </a:ln>
                  <a:solidFill>
                    <a:srgbClr val="FF505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a</a:t>
              </a:r>
              <a:r>
                <a:rPr kumimoji="0" lang="en-US" altLang="zh-CN" sz="3200" b="1" i="0" u="none" strike="noStrike" kern="0" cap="none" spc="0" normalizeH="0" baseline="-25000" noProof="0">
                  <a:ln>
                    <a:noFill/>
                  </a:ln>
                  <a:solidFill>
                    <a:srgbClr val="FF505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1</a:t>
              </a:r>
              <a:endPara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3" name="Line 52"/>
            <p:cNvSpPr>
              <a:spLocks noChangeShapeType="1"/>
            </p:cNvSpPr>
            <p:nvPr/>
          </p:nvSpPr>
          <p:spPr bwMode="auto">
            <a:xfrm>
              <a:off x="1519" y="3793"/>
              <a:ext cx="31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sm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6" grpId="0" animBg="1"/>
      <p:bldP spid="19" grpId="0" animBg="1"/>
      <p:bldP spid="2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996659" y="990534"/>
            <a:ext cx="8014303" cy="53651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链表元素的遍历：</a:t>
            </a:r>
            <a:endParaRPr lang="en-US" altLang="zh-CN" sz="2800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862450" y="2021525"/>
            <a:ext cx="990600" cy="588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3200" dirty="0">
                <a:latin typeface="Arial" panose="020B0604020202020204" pitchFamily="34" charset="0"/>
              </a:rPr>
              <a:t> 20</a:t>
            </a:r>
            <a:endParaRPr kumimoji="0" lang="en-US" altLang="zh-CN" sz="3200" dirty="0">
              <a:latin typeface="Arial" panose="020B0604020202020204" pitchFamily="34" charset="0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862450" y="2618425"/>
            <a:ext cx="990600" cy="528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800" dirty="0">
                <a:latin typeface="Arial" panose="020B0604020202020204" pitchFamily="34" charset="0"/>
              </a:rPr>
              <a:t>2040</a:t>
            </a:r>
            <a:endParaRPr kumimoji="0" lang="en-US" altLang="zh-CN" sz="2800" dirty="0">
              <a:latin typeface="Arial" panose="020B0604020202020204" pitchFamily="34" charset="0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3829362" y="2038987"/>
            <a:ext cx="990600" cy="588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3200" dirty="0">
                <a:latin typeface="Arial" panose="020B0604020202020204" pitchFamily="34" charset="0"/>
              </a:rPr>
              <a:t> 30</a:t>
            </a:r>
            <a:endParaRPr kumimoji="0" lang="en-US" altLang="zh-CN" sz="3200" dirty="0">
              <a:latin typeface="Arial" panose="020B0604020202020204" pitchFamily="34" charset="0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3829362" y="2634300"/>
            <a:ext cx="990600" cy="523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800" dirty="0">
                <a:latin typeface="Arial" panose="020B0604020202020204" pitchFamily="34" charset="0"/>
              </a:rPr>
              <a:t>2020</a:t>
            </a:r>
            <a:endParaRPr kumimoji="0" lang="en-US" altLang="zh-CN" sz="2800" dirty="0">
              <a:latin typeface="Arial" panose="020B0604020202020204" pitchFamily="34" charset="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5962962" y="2038987"/>
            <a:ext cx="990600" cy="588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3200" dirty="0">
                <a:latin typeface="Arial" panose="020B0604020202020204" pitchFamily="34" charset="0"/>
              </a:rPr>
              <a:t> 25</a:t>
            </a:r>
            <a:endParaRPr kumimoji="0" lang="en-US" altLang="zh-CN" sz="3200" dirty="0">
              <a:latin typeface="Arial" panose="020B0604020202020204" pitchFamily="34" charset="0"/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5962962" y="2634300"/>
            <a:ext cx="9906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800" dirty="0">
                <a:latin typeface="Arial" panose="020B0604020202020204" pitchFamily="34" charset="0"/>
              </a:rPr>
              <a:t>2010</a:t>
            </a:r>
            <a:endParaRPr kumimoji="0" lang="en-US" altLang="zh-CN" sz="2800" dirty="0">
              <a:latin typeface="Arial" panose="020B0604020202020204" pitchFamily="34" charset="0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8020362" y="2038987"/>
            <a:ext cx="990600" cy="588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3200" dirty="0">
                <a:latin typeface="Arial" panose="020B0604020202020204" pitchFamily="34" charset="0"/>
              </a:rPr>
              <a:t> 40</a:t>
            </a:r>
            <a:endParaRPr kumimoji="0" lang="en-US" altLang="zh-CN" sz="3200" dirty="0">
              <a:latin typeface="Arial" panose="020B0604020202020204" pitchFamily="34" charset="0"/>
            </a:endParaRP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8020362" y="2634300"/>
            <a:ext cx="990600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000" dirty="0">
                <a:latin typeface="Arial" panose="020B0604020202020204" pitchFamily="34" charset="0"/>
              </a:rPr>
              <a:t>NULL</a:t>
            </a:r>
            <a:endParaRPr kumimoji="0" lang="en-US" altLang="zh-CN" sz="2000" dirty="0">
              <a:latin typeface="Arial" panose="020B0604020202020204" pitchFamily="34" charset="0"/>
            </a:endParaRPr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1124262" y="1823087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 dirty="0">
                <a:latin typeface="Arial" panose="020B0604020202020204" pitchFamily="34" charset="0"/>
              </a:rPr>
              <a:t>2000</a:t>
            </a:r>
            <a:endParaRPr kumimoji="0" lang="en-US" altLang="zh-CN" sz="1800" dirty="0">
              <a:latin typeface="Arial" panose="020B0604020202020204" pitchFamily="34" charset="0"/>
            </a:endParaRPr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3118162" y="1911987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 dirty="0">
                <a:latin typeface="Arial" panose="020B0604020202020204" pitchFamily="34" charset="0"/>
              </a:rPr>
              <a:t>2040</a:t>
            </a:r>
            <a:endParaRPr kumimoji="0" lang="en-US" altLang="zh-CN" sz="1800" dirty="0">
              <a:latin typeface="Arial" panose="020B0604020202020204" pitchFamily="34" charset="0"/>
            </a:endParaRPr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5264462" y="1937387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 dirty="0">
                <a:latin typeface="Arial" panose="020B0604020202020204" pitchFamily="34" charset="0"/>
              </a:rPr>
              <a:t>2020</a:t>
            </a:r>
            <a:endParaRPr kumimoji="0" lang="en-US" altLang="zh-CN" sz="1800" dirty="0">
              <a:latin typeface="Arial" panose="020B0604020202020204" pitchFamily="34" charset="0"/>
            </a:endParaRPr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7359962" y="1886587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 dirty="0">
                <a:latin typeface="Arial" panose="020B0604020202020204" pitchFamily="34" charset="0"/>
              </a:rPr>
              <a:t>2010</a:t>
            </a:r>
            <a:endParaRPr kumimoji="0" lang="en-US" altLang="zh-CN" sz="1800" dirty="0">
              <a:latin typeface="Arial" panose="020B0604020202020204" pitchFamily="34" charset="0"/>
            </a:endParaRP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1719575" y="4324987"/>
            <a:ext cx="10668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800" dirty="0">
                <a:latin typeface="Arial" panose="020B0604020202020204" pitchFamily="34" charset="0"/>
              </a:rPr>
              <a:t>2000</a:t>
            </a:r>
            <a:endParaRPr kumimoji="0" lang="en-US" altLang="zh-CN" sz="2800" dirty="0">
              <a:latin typeface="Arial" panose="020B0604020202020204" pitchFamily="34" charset="0"/>
            </a:endParaRP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837530" y="3637252"/>
            <a:ext cx="10249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400" dirty="0">
                <a:latin typeface="Arial" panose="020B0604020202020204" pitchFamily="34" charset="0"/>
              </a:rPr>
              <a:t>Head</a:t>
            </a:r>
            <a:endParaRPr kumimoji="0" lang="en-US" altLang="zh-CN" sz="2400" dirty="0">
              <a:latin typeface="Arial" panose="020B0604020202020204" pitchFamily="34" charset="0"/>
            </a:endParaRPr>
          </a:p>
        </p:txBody>
      </p:sp>
      <p:cxnSp>
        <p:nvCxnSpPr>
          <p:cNvPr id="26" name="AutoShape 24"/>
          <p:cNvCxnSpPr>
            <a:cxnSpLocks noChangeShapeType="1"/>
            <a:stCxn id="10" idx="3"/>
            <a:endCxn id="12" idx="1"/>
          </p:cNvCxnSpPr>
          <p:nvPr/>
        </p:nvCxnSpPr>
        <p:spPr bwMode="auto">
          <a:xfrm flipV="1">
            <a:off x="2853050" y="2334262"/>
            <a:ext cx="976312" cy="549275"/>
          </a:xfrm>
          <a:prstGeom prst="curvedConnector3">
            <a:avLst>
              <a:gd name="adj1" fmla="val 49917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25"/>
          <p:cNvCxnSpPr>
            <a:cxnSpLocks noChangeShapeType="1"/>
            <a:stCxn id="13" idx="3"/>
            <a:endCxn id="15" idx="1"/>
          </p:cNvCxnSpPr>
          <p:nvPr/>
        </p:nvCxnSpPr>
        <p:spPr bwMode="auto">
          <a:xfrm flipV="1">
            <a:off x="4819962" y="2333469"/>
            <a:ext cx="1143000" cy="562769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 flipV="1">
            <a:off x="6953562" y="2343787"/>
            <a:ext cx="1143000" cy="5334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AutoShape 30"/>
          <p:cNvCxnSpPr>
            <a:cxnSpLocks noChangeShapeType="1"/>
            <a:stCxn id="24" idx="3"/>
            <a:endCxn id="10" idx="2"/>
          </p:cNvCxnSpPr>
          <p:nvPr/>
        </p:nvCxnSpPr>
        <p:spPr bwMode="auto">
          <a:xfrm flipH="1" flipV="1">
            <a:off x="2357750" y="3147062"/>
            <a:ext cx="428625" cy="1443038"/>
          </a:xfrm>
          <a:prstGeom prst="curvedConnector4">
            <a:avLst>
              <a:gd name="adj1" fmla="val -53333"/>
              <a:gd name="adj2" fmla="val 59296"/>
            </a:avLst>
          </a:prstGeom>
          <a:noFill/>
          <a:ln w="222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 Box 8"/>
          <p:cNvSpPr txBox="1">
            <a:spLocks noChangeArrowheads="1"/>
          </p:cNvSpPr>
          <p:nvPr/>
        </p:nvSpPr>
        <p:spPr bwMode="auto">
          <a:xfrm>
            <a:off x="1721161" y="3740787"/>
            <a:ext cx="1058041" cy="588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3200" dirty="0">
                <a:latin typeface="Arial" panose="020B0604020202020204" pitchFamily="34" charset="0"/>
              </a:rPr>
              <a:t>4</a:t>
            </a:r>
            <a:endParaRPr kumimoji="0" lang="en-US" altLang="zh-CN" sz="3200" dirty="0">
              <a:latin typeface="Arial" panose="020B0604020202020204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 bwMode="auto">
          <a:xfrm>
            <a:off x="935343" y="5713015"/>
            <a:ext cx="7897801" cy="728892"/>
            <a:chOff x="431" y="3520"/>
            <a:chExt cx="4975" cy="459"/>
          </a:xfrm>
        </p:grpSpPr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745" y="3814"/>
              <a:ext cx="31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sm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1882" y="3611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</a:ln>
            <a:effectLst>
              <a:outerShdw dist="107763" dir="2700000" algn="ctr" rotWithShape="0">
                <a:srgbClr val="1C1C1C"/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2234" y="3622"/>
              <a:ext cx="1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2340" y="3814"/>
              <a:ext cx="31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sm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3283" y="3616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</a:ln>
            <a:effectLst>
              <a:outerShdw dist="107763" dir="2700000" algn="ctr" rotWithShape="0">
                <a:srgbClr val="1C1C1C"/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3655" y="3616"/>
              <a:ext cx="1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2964" y="3808"/>
              <a:ext cx="31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sm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4821" y="3610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</a:ln>
            <a:effectLst>
              <a:outerShdw dist="107763" dir="2700000" algn="ctr" rotWithShape="0">
                <a:srgbClr val="1C1C1C"/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5140" y="3610"/>
              <a:ext cx="1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Line 40"/>
            <p:cNvSpPr>
              <a:spLocks noChangeShapeType="1"/>
            </p:cNvSpPr>
            <p:nvPr/>
          </p:nvSpPr>
          <p:spPr bwMode="auto">
            <a:xfrm>
              <a:off x="3762" y="3808"/>
              <a:ext cx="348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sm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Text Box 41"/>
            <p:cNvSpPr txBox="1">
              <a:spLocks noChangeArrowheads="1"/>
            </p:cNvSpPr>
            <p:nvPr/>
          </p:nvSpPr>
          <p:spPr bwMode="auto">
            <a:xfrm>
              <a:off x="1870" y="3574"/>
              <a:ext cx="328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1" u="none" strike="noStrike" kern="0" cap="none" spc="0" normalizeH="0" baseline="0" noProof="0">
                  <a:ln>
                    <a:noFill/>
                  </a:ln>
                  <a:solidFill>
                    <a:srgbClr val="FF505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a</a:t>
              </a:r>
              <a:r>
                <a:rPr kumimoji="0" lang="en-US" altLang="zh-CN" sz="3200" b="1" i="0" u="none" strike="noStrike" kern="0" cap="none" spc="0" normalizeH="0" baseline="-25000" noProof="0">
                  <a:ln>
                    <a:noFill/>
                  </a:ln>
                  <a:solidFill>
                    <a:srgbClr val="FF505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2</a:t>
              </a:r>
              <a:endPara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3" name="Text Box 42"/>
            <p:cNvSpPr txBox="1">
              <a:spLocks noChangeArrowheads="1"/>
            </p:cNvSpPr>
            <p:nvPr/>
          </p:nvSpPr>
          <p:spPr bwMode="auto">
            <a:xfrm>
              <a:off x="3291" y="3568"/>
              <a:ext cx="291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1" u="none" strike="noStrike" kern="0" cap="none" spc="0" normalizeH="0" baseline="0" noProof="0">
                  <a:ln>
                    <a:noFill/>
                  </a:ln>
                  <a:solidFill>
                    <a:srgbClr val="FF505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a</a:t>
              </a:r>
              <a:r>
                <a:rPr kumimoji="0" lang="en-US" altLang="zh-CN" sz="3200" b="1" i="0" u="none" strike="noStrike" kern="0" cap="none" spc="0" normalizeH="0" baseline="-25000" noProof="0">
                  <a:ln>
                    <a:noFill/>
                  </a:ln>
                  <a:solidFill>
                    <a:srgbClr val="FF505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i</a:t>
              </a:r>
              <a:endPara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4" name="Text Box 43"/>
            <p:cNvSpPr txBox="1">
              <a:spLocks noChangeArrowheads="1"/>
            </p:cNvSpPr>
            <p:nvPr/>
          </p:nvSpPr>
          <p:spPr bwMode="auto">
            <a:xfrm>
              <a:off x="4821" y="3562"/>
              <a:ext cx="337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1" u="none" strike="noStrike" kern="0" cap="none" spc="0" normalizeH="0" baseline="0" noProof="0" dirty="0">
                  <a:ln>
                    <a:noFill/>
                  </a:ln>
                  <a:solidFill>
                    <a:srgbClr val="FF505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a</a:t>
              </a:r>
              <a:r>
                <a:rPr kumimoji="0" lang="en-US" altLang="zh-CN" sz="3200" b="1" i="0" u="none" strike="noStrike" kern="0" cap="none" spc="0" normalizeH="0" baseline="-25000" noProof="0" dirty="0">
                  <a:ln>
                    <a:noFill/>
                  </a:ln>
                  <a:solidFill>
                    <a:srgbClr val="FF505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n</a:t>
              </a: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5" name="Text Box 44"/>
            <p:cNvSpPr txBox="1">
              <a:spLocks noChangeArrowheads="1"/>
            </p:cNvSpPr>
            <p:nvPr/>
          </p:nvSpPr>
          <p:spPr bwMode="auto">
            <a:xfrm>
              <a:off x="5149" y="3616"/>
              <a:ext cx="257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6" name="Text Box 45"/>
            <p:cNvSpPr txBox="1">
              <a:spLocks noChangeArrowheads="1"/>
            </p:cNvSpPr>
            <p:nvPr/>
          </p:nvSpPr>
          <p:spPr bwMode="auto">
            <a:xfrm>
              <a:off x="431" y="3652"/>
              <a:ext cx="265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L</a:t>
              </a:r>
              <a:endPara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>
              <a:off x="4466" y="3808"/>
              <a:ext cx="348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sm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Text Box 47"/>
            <p:cNvSpPr txBox="1">
              <a:spLocks noChangeArrowheads="1"/>
            </p:cNvSpPr>
            <p:nvPr/>
          </p:nvSpPr>
          <p:spPr bwMode="auto">
            <a:xfrm>
              <a:off x="2645" y="3520"/>
              <a:ext cx="319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…</a:t>
              </a: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Text Box 48"/>
            <p:cNvSpPr txBox="1">
              <a:spLocks noChangeArrowheads="1"/>
            </p:cNvSpPr>
            <p:nvPr/>
          </p:nvSpPr>
          <p:spPr bwMode="auto">
            <a:xfrm>
              <a:off x="4102" y="3520"/>
              <a:ext cx="319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…</a:t>
              </a: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1020" y="3611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</a:ln>
            <a:effectLst>
              <a:outerShdw dist="107763" dir="2700000" algn="ctr" rotWithShape="0">
                <a:srgbClr val="1C1C1C"/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>
              <a:off x="1393" y="3611"/>
              <a:ext cx="1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Text Box 51"/>
            <p:cNvSpPr txBox="1">
              <a:spLocks noChangeArrowheads="1"/>
            </p:cNvSpPr>
            <p:nvPr/>
          </p:nvSpPr>
          <p:spPr bwMode="auto">
            <a:xfrm>
              <a:off x="1029" y="3563"/>
              <a:ext cx="328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1" u="none" strike="noStrike" kern="0" cap="none" spc="0" normalizeH="0" baseline="0" noProof="0">
                  <a:ln>
                    <a:noFill/>
                  </a:ln>
                  <a:solidFill>
                    <a:srgbClr val="FF505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a</a:t>
              </a:r>
              <a:r>
                <a:rPr kumimoji="0" lang="en-US" altLang="zh-CN" sz="3200" b="1" i="0" u="none" strike="noStrike" kern="0" cap="none" spc="0" normalizeH="0" baseline="-25000" noProof="0">
                  <a:ln>
                    <a:noFill/>
                  </a:ln>
                  <a:solidFill>
                    <a:srgbClr val="FF505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1</a:t>
              </a:r>
              <a:endPara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3" name="Line 52"/>
            <p:cNvSpPr>
              <a:spLocks noChangeShapeType="1"/>
            </p:cNvSpPr>
            <p:nvPr/>
          </p:nvSpPr>
          <p:spPr bwMode="auto">
            <a:xfrm>
              <a:off x="1519" y="3793"/>
              <a:ext cx="31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sm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4" name="Rectangle 172"/>
          <p:cNvSpPr>
            <a:spLocks noChangeArrowheads="1"/>
          </p:cNvSpPr>
          <p:nvPr/>
        </p:nvSpPr>
        <p:spPr bwMode="auto">
          <a:xfrm>
            <a:off x="4351666" y="3770829"/>
            <a:ext cx="3922696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008000"/>
            </a:solidFill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Node* p=head-&gt;next;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while(p){ 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//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对数据域处理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8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p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=p-&gt;next;  }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 txBox="1">
            <a:spLocks noChangeArrowheads="1"/>
          </p:cNvSpPr>
          <p:nvPr/>
        </p:nvSpPr>
        <p:spPr bwMode="auto">
          <a:xfrm>
            <a:off x="1116000" y="1116000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2. </a:t>
            </a:r>
            <a:r>
              <a:rPr lang="zh-CN" altLang="en-US" dirty="0">
                <a:ea typeface="宋体" panose="02010600030101010101" pitchFamily="2" charset="-122"/>
              </a:rPr>
              <a:t>插入结点</a:t>
            </a:r>
            <a:endParaRPr lang="zh-CN" altLang="en-US" dirty="0"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7" name="Rectangle 77"/>
          <p:cNvSpPr>
            <a:spLocks noChangeArrowheads="1"/>
          </p:cNvSpPr>
          <p:nvPr/>
        </p:nvSpPr>
        <p:spPr bwMode="auto">
          <a:xfrm>
            <a:off x="1116000" y="1728000"/>
            <a:ext cx="7641969" cy="972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void </a:t>
            </a:r>
            <a:r>
              <a:rPr lang="en-US" altLang="zh-CN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insertList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(Node *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head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, int </a:t>
            </a:r>
            <a:r>
              <a:rPr lang="en-US" altLang="zh-CN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, int 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e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)</a:t>
            </a:r>
            <a:endParaRPr lang="en-US" altLang="zh-CN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400050" lvl="2" indent="0">
              <a:lnSpc>
                <a:spcPct val="11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在链表的第</a:t>
            </a:r>
            <a:r>
              <a:rPr lang="en-US" altLang="zh-CN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个位置插入一个新元素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4" name="Rectangle 172"/>
          <p:cNvSpPr>
            <a:spLocks noChangeArrowheads="1"/>
          </p:cNvSpPr>
          <p:nvPr/>
        </p:nvSpPr>
        <p:spPr bwMode="auto">
          <a:xfrm>
            <a:off x="1536700" y="3096500"/>
            <a:ext cx="3543300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008000"/>
            </a:solidFill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Node* s=new Node;  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s-&gt;e=e;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9" name="Group 60"/>
          <p:cNvGrpSpPr/>
          <p:nvPr/>
        </p:nvGrpSpPr>
        <p:grpSpPr bwMode="auto">
          <a:xfrm>
            <a:off x="787400" y="4392000"/>
            <a:ext cx="4343400" cy="2362200"/>
            <a:chOff x="144" y="2736"/>
            <a:chExt cx="2736" cy="1488"/>
          </a:xfrm>
        </p:grpSpPr>
        <p:sp>
          <p:nvSpPr>
            <p:cNvPr id="120" name="Rectangle 8"/>
            <p:cNvSpPr>
              <a:spLocks noChangeArrowheads="1"/>
            </p:cNvSpPr>
            <p:nvPr/>
          </p:nvSpPr>
          <p:spPr bwMode="auto">
            <a:xfrm>
              <a:off x="788" y="3456"/>
              <a:ext cx="617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</a:ln>
            <a:effectLst>
              <a:outerShdw dist="107763" dir="2700000" algn="ctr" rotWithShape="0">
                <a:srgbClr val="1C1C1C"/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121" name="Line 9"/>
            <p:cNvSpPr>
              <a:spLocks noChangeShapeType="1"/>
            </p:cNvSpPr>
            <p:nvPr/>
          </p:nvSpPr>
          <p:spPr bwMode="auto">
            <a:xfrm>
              <a:off x="1181" y="3456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2" name="Line 10"/>
            <p:cNvSpPr>
              <a:spLocks noChangeShapeType="1"/>
            </p:cNvSpPr>
            <p:nvPr/>
          </p:nvSpPr>
          <p:spPr bwMode="auto">
            <a:xfrm>
              <a:off x="452" y="3648"/>
              <a:ext cx="33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sm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3" name="Line 11"/>
            <p:cNvSpPr>
              <a:spLocks noChangeShapeType="1"/>
            </p:cNvSpPr>
            <p:nvPr/>
          </p:nvSpPr>
          <p:spPr bwMode="auto">
            <a:xfrm>
              <a:off x="1293" y="3648"/>
              <a:ext cx="33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sm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4" name="Text Box 12"/>
            <p:cNvSpPr txBox="1">
              <a:spLocks noChangeArrowheads="1"/>
            </p:cNvSpPr>
            <p:nvPr/>
          </p:nvSpPr>
          <p:spPr bwMode="auto">
            <a:xfrm>
              <a:off x="797" y="3408"/>
              <a:ext cx="431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1" u="none" strike="noStrike" kern="0" cap="none" spc="0" normalizeH="0" baseline="0" noProof="0">
                  <a:ln>
                    <a:noFill/>
                  </a:ln>
                  <a:solidFill>
                    <a:srgbClr val="FF505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a</a:t>
              </a:r>
              <a:r>
                <a:rPr kumimoji="0" lang="en-US" altLang="zh-CN" sz="3200" b="1" i="0" u="none" strike="noStrike" kern="0" cap="none" spc="0" normalizeH="0" baseline="-25000" noProof="0">
                  <a:ln>
                    <a:noFill/>
                  </a:ln>
                  <a:solidFill>
                    <a:srgbClr val="FF505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i-1</a:t>
              </a:r>
              <a:endPara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grpSp>
          <p:nvGrpSpPr>
            <p:cNvPr id="125" name="Group 13"/>
            <p:cNvGrpSpPr/>
            <p:nvPr/>
          </p:nvGrpSpPr>
          <p:grpSpPr bwMode="auto">
            <a:xfrm>
              <a:off x="1629" y="3408"/>
              <a:ext cx="617" cy="384"/>
              <a:chOff x="2877" y="3696"/>
              <a:chExt cx="617" cy="384"/>
            </a:xfrm>
          </p:grpSpPr>
          <p:sp>
            <p:nvSpPr>
              <p:cNvPr id="138" name="Rectangle 14"/>
              <p:cNvSpPr>
                <a:spLocks noChangeArrowheads="1"/>
              </p:cNvSpPr>
              <p:nvPr/>
            </p:nvSpPr>
            <p:spPr bwMode="auto">
              <a:xfrm>
                <a:off x="2877" y="3744"/>
                <a:ext cx="617" cy="33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</a:ln>
              <a:effectLst>
                <a:outerShdw dist="107763" dir="2700000" algn="ctr" rotWithShape="0">
                  <a:srgbClr val="1C1C1C"/>
                </a:outerShdw>
              </a:effec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139" name="Line 15"/>
              <p:cNvSpPr>
                <a:spLocks noChangeShapeType="1"/>
              </p:cNvSpPr>
              <p:nvPr/>
            </p:nvSpPr>
            <p:spPr bwMode="auto">
              <a:xfrm>
                <a:off x="3270" y="3744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0" name="Text Box 16"/>
              <p:cNvSpPr txBox="1">
                <a:spLocks noChangeArrowheads="1"/>
              </p:cNvSpPr>
              <p:nvPr/>
            </p:nvSpPr>
            <p:spPr bwMode="auto">
              <a:xfrm>
                <a:off x="2886" y="3696"/>
                <a:ext cx="291" cy="36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i="1" u="none" strike="noStrike" kern="0" cap="none" spc="0" normalizeH="0" baseline="0" noProof="0">
                    <a:ln>
                      <a:noFill/>
                    </a:ln>
                    <a:solidFill>
                      <a:srgbClr val="FF5050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a</a:t>
                </a:r>
                <a:r>
                  <a:rPr kumimoji="0" lang="en-US" altLang="zh-CN" sz="3200" b="1" i="0" u="none" strike="noStrike" kern="0" cap="none" spc="0" normalizeH="0" baseline="-25000" noProof="0">
                    <a:ln>
                      <a:noFill/>
                    </a:ln>
                    <a:solidFill>
                      <a:srgbClr val="FF5050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i</a:t>
                </a:r>
                <a:endPara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26" name="Text Box 17"/>
            <p:cNvSpPr txBox="1">
              <a:spLocks noChangeArrowheads="1"/>
            </p:cNvSpPr>
            <p:nvPr/>
          </p:nvSpPr>
          <p:spPr bwMode="auto">
            <a:xfrm>
              <a:off x="624" y="2736"/>
              <a:ext cx="203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s</a:t>
              </a:r>
              <a:endPara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27" name="Text Box 18"/>
            <p:cNvSpPr txBox="1">
              <a:spLocks noChangeArrowheads="1"/>
            </p:cNvSpPr>
            <p:nvPr/>
          </p:nvSpPr>
          <p:spPr bwMode="auto">
            <a:xfrm>
              <a:off x="144" y="3456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…</a:t>
              </a: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8" name="Text Box 19"/>
            <p:cNvSpPr txBox="1">
              <a:spLocks noChangeArrowheads="1"/>
            </p:cNvSpPr>
            <p:nvPr/>
          </p:nvSpPr>
          <p:spPr bwMode="auto">
            <a:xfrm>
              <a:off x="2448" y="3456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…</a:t>
              </a: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29" name="Group 20"/>
            <p:cNvGrpSpPr/>
            <p:nvPr/>
          </p:nvGrpSpPr>
          <p:grpSpPr bwMode="auto">
            <a:xfrm>
              <a:off x="1200" y="2736"/>
              <a:ext cx="617" cy="384"/>
              <a:chOff x="2448" y="3024"/>
              <a:chExt cx="617" cy="384"/>
            </a:xfrm>
          </p:grpSpPr>
          <p:sp>
            <p:nvSpPr>
              <p:cNvPr id="135" name="Rectangle 21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617" cy="33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</a:ln>
              <a:effectLst>
                <a:outerShdw dist="107763" dir="2700000" algn="ctr" rotWithShape="0">
                  <a:srgbClr val="1C1C1C"/>
                </a:outerShdw>
              </a:effec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136" name="Line 22"/>
              <p:cNvSpPr>
                <a:spLocks noChangeShapeType="1"/>
              </p:cNvSpPr>
              <p:nvPr/>
            </p:nvSpPr>
            <p:spPr bwMode="auto">
              <a:xfrm>
                <a:off x="2841" y="3072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7" name="Text Box 23"/>
              <p:cNvSpPr txBox="1">
                <a:spLocks noChangeArrowheads="1"/>
              </p:cNvSpPr>
              <p:nvPr/>
            </p:nvSpPr>
            <p:spPr bwMode="auto">
              <a:xfrm>
                <a:off x="2457" y="3024"/>
                <a:ext cx="375" cy="36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i="1" u="none" strike="noStrike" kern="0" cap="none" spc="0" normalizeH="0" baseline="0" noProof="0">
                    <a:ln>
                      <a:noFill/>
                    </a:ln>
                    <a:solidFill>
                      <a:srgbClr val="FF5050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e</a:t>
                </a:r>
                <a:endPara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30" name="Line 24"/>
            <p:cNvSpPr>
              <a:spLocks noChangeShapeType="1"/>
            </p:cNvSpPr>
            <p:nvPr/>
          </p:nvSpPr>
          <p:spPr bwMode="auto">
            <a:xfrm>
              <a:off x="2134" y="3648"/>
              <a:ext cx="33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sm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1" name="Line 25"/>
            <p:cNvSpPr>
              <a:spLocks noChangeShapeType="1"/>
            </p:cNvSpPr>
            <p:nvPr/>
          </p:nvSpPr>
          <p:spPr bwMode="auto">
            <a:xfrm>
              <a:off x="864" y="2928"/>
              <a:ext cx="33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sm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2" name="Text Box 54"/>
            <p:cNvSpPr txBox="1">
              <a:spLocks noChangeArrowheads="1"/>
            </p:cNvSpPr>
            <p:nvPr/>
          </p:nvSpPr>
          <p:spPr bwMode="auto">
            <a:xfrm>
              <a:off x="1200" y="3936"/>
              <a:ext cx="768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插入前</a:t>
              </a: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3" name="Line 56"/>
            <p:cNvSpPr>
              <a:spLocks noChangeShapeType="1"/>
            </p:cNvSpPr>
            <p:nvPr/>
          </p:nvSpPr>
          <p:spPr bwMode="auto">
            <a:xfrm>
              <a:off x="960" y="3216"/>
              <a:ext cx="0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sm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4" name="Text Box 57"/>
            <p:cNvSpPr txBox="1">
              <a:spLocks noChangeArrowheads="1"/>
            </p:cNvSpPr>
            <p:nvPr/>
          </p:nvSpPr>
          <p:spPr bwMode="auto">
            <a:xfrm>
              <a:off x="720" y="3072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p</a:t>
              </a:r>
              <a:endPara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1" name="Group 61"/>
          <p:cNvGrpSpPr/>
          <p:nvPr/>
        </p:nvGrpSpPr>
        <p:grpSpPr bwMode="auto">
          <a:xfrm>
            <a:off x="4968000" y="4392000"/>
            <a:ext cx="3733800" cy="2362200"/>
            <a:chOff x="3216" y="2736"/>
            <a:chExt cx="2352" cy="1488"/>
          </a:xfrm>
        </p:grpSpPr>
        <p:sp>
          <p:nvSpPr>
            <p:cNvPr id="142" name="Text Box 26"/>
            <p:cNvSpPr txBox="1">
              <a:spLocks noChangeArrowheads="1"/>
            </p:cNvSpPr>
            <p:nvPr/>
          </p:nvSpPr>
          <p:spPr bwMode="auto">
            <a:xfrm>
              <a:off x="5136" y="3552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…</a:t>
              </a: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43" name="Group 27"/>
            <p:cNvGrpSpPr/>
            <p:nvPr/>
          </p:nvGrpSpPr>
          <p:grpSpPr bwMode="auto">
            <a:xfrm>
              <a:off x="3216" y="2736"/>
              <a:ext cx="2326" cy="1056"/>
              <a:chOff x="2832" y="2832"/>
              <a:chExt cx="2326" cy="1056"/>
            </a:xfrm>
          </p:grpSpPr>
          <p:sp>
            <p:nvSpPr>
              <p:cNvPr id="147" name="Rectangle 28"/>
              <p:cNvSpPr>
                <a:spLocks noChangeArrowheads="1"/>
              </p:cNvSpPr>
              <p:nvPr/>
            </p:nvSpPr>
            <p:spPr bwMode="auto">
              <a:xfrm>
                <a:off x="3476" y="3552"/>
                <a:ext cx="617" cy="33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</a:ln>
              <a:effectLst>
                <a:outerShdw dist="107763" dir="2700000" algn="ctr" rotWithShape="0">
                  <a:srgbClr val="1C1C1C"/>
                </a:outerShdw>
              </a:effec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148" name="Line 29"/>
              <p:cNvSpPr>
                <a:spLocks noChangeShapeType="1"/>
              </p:cNvSpPr>
              <p:nvPr/>
            </p:nvSpPr>
            <p:spPr bwMode="auto">
              <a:xfrm>
                <a:off x="3869" y="3552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9" name="Line 30"/>
              <p:cNvSpPr>
                <a:spLocks noChangeShapeType="1"/>
              </p:cNvSpPr>
              <p:nvPr/>
            </p:nvSpPr>
            <p:spPr bwMode="auto">
              <a:xfrm>
                <a:off x="3140" y="3744"/>
                <a:ext cx="33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tailEnd type="triangle" w="sm" len="med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0" name="Text Box 31"/>
              <p:cNvSpPr txBox="1">
                <a:spLocks noChangeArrowheads="1"/>
              </p:cNvSpPr>
              <p:nvPr/>
            </p:nvSpPr>
            <p:spPr bwMode="auto">
              <a:xfrm>
                <a:off x="3485" y="3504"/>
                <a:ext cx="431" cy="36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i="1" u="none" strike="noStrike" kern="0" cap="none" spc="0" normalizeH="0" baseline="0" noProof="0">
                    <a:ln>
                      <a:noFill/>
                    </a:ln>
                    <a:solidFill>
                      <a:srgbClr val="FF5050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a</a:t>
                </a:r>
                <a:r>
                  <a:rPr kumimoji="0" lang="en-US" altLang="zh-CN" sz="3200" b="1" i="0" u="none" strike="noStrike" kern="0" cap="none" spc="0" normalizeH="0" baseline="-25000" noProof="0">
                    <a:ln>
                      <a:noFill/>
                    </a:ln>
                    <a:solidFill>
                      <a:srgbClr val="FF5050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i-1</a:t>
                </a:r>
                <a:endPara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51" name="Group 32"/>
              <p:cNvGrpSpPr/>
              <p:nvPr/>
            </p:nvGrpSpPr>
            <p:grpSpPr bwMode="auto">
              <a:xfrm>
                <a:off x="4317" y="3504"/>
                <a:ext cx="617" cy="384"/>
                <a:chOff x="2877" y="3696"/>
                <a:chExt cx="617" cy="384"/>
              </a:xfrm>
            </p:grpSpPr>
            <p:sp>
              <p:nvSpPr>
                <p:cNvPr id="170" name="Rectangle 33"/>
                <p:cNvSpPr>
                  <a:spLocks noChangeArrowheads="1"/>
                </p:cNvSpPr>
                <p:nvPr/>
              </p:nvSpPr>
              <p:spPr bwMode="auto">
                <a:xfrm>
                  <a:off x="2877" y="3744"/>
                  <a:ext cx="617" cy="336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rgbClr val="000000"/>
                  </a:solidFill>
                  <a:miter lim="800000"/>
                </a:ln>
                <a:effectLst>
                  <a:outerShdw dist="107763" dir="2700000" algn="ctr" rotWithShape="0">
                    <a:srgbClr val="1C1C1C"/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1" name="Line 34"/>
                <p:cNvSpPr>
                  <a:spLocks noChangeShapeType="1"/>
                </p:cNvSpPr>
                <p:nvPr/>
              </p:nvSpPr>
              <p:spPr bwMode="auto">
                <a:xfrm>
                  <a:off x="3270" y="3744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2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2886" y="3696"/>
                  <a:ext cx="291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3200" b="1" i="1" u="none" strike="noStrike" kern="0" cap="none" spc="0" normalizeH="0" baseline="0" noProof="0">
                      <a:ln>
                        <a:noFill/>
                      </a:ln>
                      <a:solidFill>
                        <a:srgbClr val="FF505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</a:rPr>
                    <a:t>a</a:t>
                  </a:r>
                  <a:r>
                    <a:rPr kumimoji="0" lang="en-US" altLang="zh-CN" sz="3200" b="1" i="0" u="none" strike="noStrike" kern="0" cap="none" spc="0" normalizeH="0" baseline="-25000" noProof="0">
                      <a:ln>
                        <a:noFill/>
                      </a:ln>
                      <a:solidFill>
                        <a:srgbClr val="FF505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</a:rPr>
                    <a:t>i</a:t>
                  </a:r>
                  <a:endParaRPr kumimoji="0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52" name="Text Box 36"/>
              <p:cNvSpPr txBox="1">
                <a:spLocks noChangeArrowheads="1"/>
              </p:cNvSpPr>
              <p:nvPr/>
            </p:nvSpPr>
            <p:spPr bwMode="auto">
              <a:xfrm>
                <a:off x="3312" y="2832"/>
                <a:ext cx="203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CC3300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s</a:t>
                </a:r>
                <a:endParaRPr kumimoji="0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3" name="Text Box 37"/>
              <p:cNvSpPr txBox="1">
                <a:spLocks noChangeArrowheads="1"/>
              </p:cNvSpPr>
              <p:nvPr/>
            </p:nvSpPr>
            <p:spPr bwMode="auto">
              <a:xfrm>
                <a:off x="2832" y="3552"/>
                <a:ext cx="432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…</a:t>
                </a: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54" name="Group 38"/>
              <p:cNvGrpSpPr/>
              <p:nvPr/>
            </p:nvGrpSpPr>
            <p:grpSpPr bwMode="auto">
              <a:xfrm>
                <a:off x="3888" y="2832"/>
                <a:ext cx="617" cy="384"/>
                <a:chOff x="2448" y="3024"/>
                <a:chExt cx="617" cy="384"/>
              </a:xfrm>
            </p:grpSpPr>
            <p:sp>
              <p:nvSpPr>
                <p:cNvPr id="167" name="Rectangle 39"/>
                <p:cNvSpPr>
                  <a:spLocks noChangeArrowheads="1"/>
                </p:cNvSpPr>
                <p:nvPr/>
              </p:nvSpPr>
              <p:spPr bwMode="auto">
                <a:xfrm>
                  <a:off x="2448" y="3072"/>
                  <a:ext cx="617" cy="336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rgbClr val="000000"/>
                  </a:solidFill>
                  <a:miter lim="800000"/>
                </a:ln>
                <a:effectLst>
                  <a:outerShdw dist="107763" dir="2700000" algn="ctr" rotWithShape="0">
                    <a:srgbClr val="1C1C1C"/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8" name="Line 40"/>
                <p:cNvSpPr>
                  <a:spLocks noChangeShapeType="1"/>
                </p:cNvSpPr>
                <p:nvPr/>
              </p:nvSpPr>
              <p:spPr bwMode="auto">
                <a:xfrm>
                  <a:off x="2841" y="3072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9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2457" y="3024"/>
                  <a:ext cx="375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3200" b="1" i="1" u="none" strike="noStrike" kern="0" cap="none" spc="0" normalizeH="0" baseline="0" noProof="0">
                      <a:ln>
                        <a:noFill/>
                      </a:ln>
                      <a:solidFill>
                        <a:srgbClr val="FF505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</a:rPr>
                    <a:t>e</a:t>
                  </a:r>
                  <a:endParaRPr kumimoji="0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55" name="Line 42"/>
              <p:cNvSpPr>
                <a:spLocks noChangeShapeType="1"/>
              </p:cNvSpPr>
              <p:nvPr/>
            </p:nvSpPr>
            <p:spPr bwMode="auto">
              <a:xfrm>
                <a:off x="4822" y="3744"/>
                <a:ext cx="33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tailEnd type="triangle" w="sm" len="med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6" name="Line 43"/>
              <p:cNvSpPr>
                <a:spLocks noChangeShapeType="1"/>
              </p:cNvSpPr>
              <p:nvPr/>
            </p:nvSpPr>
            <p:spPr bwMode="auto">
              <a:xfrm>
                <a:off x="3552" y="3024"/>
                <a:ext cx="33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tailEnd type="triangle" w="sm" len="med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57" name="Group 44"/>
              <p:cNvGrpSpPr/>
              <p:nvPr/>
            </p:nvGrpSpPr>
            <p:grpSpPr bwMode="auto">
              <a:xfrm>
                <a:off x="3744" y="3168"/>
                <a:ext cx="240" cy="576"/>
                <a:chOff x="3744" y="3168"/>
                <a:chExt cx="240" cy="576"/>
              </a:xfrm>
            </p:grpSpPr>
            <p:sp>
              <p:nvSpPr>
                <p:cNvPr id="163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3981" y="3408"/>
                  <a:ext cx="3" cy="336"/>
                </a:xfrm>
                <a:prstGeom prst="line">
                  <a:avLst/>
                </a:prstGeom>
                <a:noFill/>
                <a:ln w="38100">
                  <a:solidFill>
                    <a:srgbClr val="FF00FF"/>
                  </a:solidFill>
                  <a:round/>
                  <a:tailEnd type="none" w="sm" len="med"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4" name="Line 46"/>
                <p:cNvSpPr>
                  <a:spLocks noChangeShapeType="1"/>
                </p:cNvSpPr>
                <p:nvPr/>
              </p:nvSpPr>
              <p:spPr bwMode="auto">
                <a:xfrm flipH="1" flipV="1">
                  <a:off x="3744" y="3408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rgbClr val="FF00FF"/>
                  </a:solidFill>
                  <a:round/>
                  <a:tailEnd type="none" w="sm" len="med"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5" name="Line 47"/>
                <p:cNvSpPr>
                  <a:spLocks noChangeShapeType="1"/>
                </p:cNvSpPr>
                <p:nvPr/>
              </p:nvSpPr>
              <p:spPr bwMode="auto">
                <a:xfrm>
                  <a:off x="3744" y="3168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rgbClr val="FF00FF"/>
                  </a:solidFill>
                  <a:round/>
                  <a:tailEnd type="none" w="sm" len="med"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6" name="Line 48"/>
                <p:cNvSpPr>
                  <a:spLocks noChangeShapeType="1"/>
                </p:cNvSpPr>
                <p:nvPr/>
              </p:nvSpPr>
              <p:spPr bwMode="auto">
                <a:xfrm flipH="1" flipV="1">
                  <a:off x="3744" y="3168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rgbClr val="FF00FF"/>
                  </a:solidFill>
                  <a:round/>
                  <a:headEnd type="triangl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58" name="Group 49"/>
              <p:cNvGrpSpPr/>
              <p:nvPr/>
            </p:nvGrpSpPr>
            <p:grpSpPr bwMode="auto">
              <a:xfrm>
                <a:off x="4368" y="3072"/>
                <a:ext cx="307" cy="480"/>
                <a:chOff x="4368" y="3072"/>
                <a:chExt cx="307" cy="480"/>
              </a:xfrm>
            </p:grpSpPr>
            <p:sp>
              <p:nvSpPr>
                <p:cNvPr id="159" name="Line 50"/>
                <p:cNvSpPr>
                  <a:spLocks noChangeShapeType="1"/>
                </p:cNvSpPr>
                <p:nvPr/>
              </p:nvSpPr>
              <p:spPr bwMode="auto">
                <a:xfrm flipH="1" flipV="1">
                  <a:off x="4464" y="3312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rgbClr val="00FF00"/>
                  </a:solidFill>
                  <a:round/>
                  <a:headEnd type="triangle" w="sm" len="lg"/>
                  <a:tailEnd type="none" w="sm" len="med"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0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4464" y="3312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rgbClr val="00FF00"/>
                  </a:solidFill>
                  <a:round/>
                  <a:tailEnd type="none" w="sm" len="med"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1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4656" y="3072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rgbClr val="00FF00"/>
                  </a:solidFill>
                  <a:round/>
                  <a:tailEnd type="none" w="sm" len="med"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2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4368" y="3072"/>
                  <a:ext cx="307" cy="0"/>
                </a:xfrm>
                <a:prstGeom prst="line">
                  <a:avLst/>
                </a:prstGeom>
                <a:noFill/>
                <a:ln w="381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144" name="Text Box 55"/>
            <p:cNvSpPr txBox="1">
              <a:spLocks noChangeArrowheads="1"/>
            </p:cNvSpPr>
            <p:nvPr/>
          </p:nvSpPr>
          <p:spPr bwMode="auto">
            <a:xfrm>
              <a:off x="4272" y="3936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插入后</a:t>
              </a: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5" name="Line 58"/>
            <p:cNvSpPr>
              <a:spLocks noChangeShapeType="1"/>
            </p:cNvSpPr>
            <p:nvPr/>
          </p:nvSpPr>
          <p:spPr bwMode="auto">
            <a:xfrm>
              <a:off x="4032" y="3216"/>
              <a:ext cx="0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sm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6" name="Text Box 59"/>
            <p:cNvSpPr txBox="1">
              <a:spLocks noChangeArrowheads="1"/>
            </p:cNvSpPr>
            <p:nvPr/>
          </p:nvSpPr>
          <p:spPr bwMode="auto">
            <a:xfrm>
              <a:off x="3792" y="3072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p</a:t>
              </a:r>
              <a:endPara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73" name="Rectangle 172"/>
          <p:cNvSpPr>
            <a:spLocks noChangeArrowheads="1"/>
          </p:cNvSpPr>
          <p:nvPr/>
        </p:nvSpPr>
        <p:spPr bwMode="auto">
          <a:xfrm>
            <a:off x="5232400" y="3096000"/>
            <a:ext cx="3365500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008000"/>
            </a:solidFill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s-&gt;next = p-&gt;next; 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p-&gt;next = s;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8227348" y="63963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示例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17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 txBox="1">
            <a:spLocks noChangeArrowheads="1"/>
          </p:cNvSpPr>
          <p:nvPr/>
        </p:nvSpPr>
        <p:spPr bwMode="auto">
          <a:xfrm>
            <a:off x="1116000" y="1116000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3. </a:t>
            </a:r>
            <a:r>
              <a:rPr lang="zh-CN" altLang="en-US" dirty="0">
                <a:ea typeface="宋体" panose="02010600030101010101" pitchFamily="2" charset="-122"/>
              </a:rPr>
              <a:t>创建链表</a:t>
            </a:r>
            <a:endParaRPr lang="zh-CN" altLang="en-US" dirty="0"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7" name="Rectangle 77"/>
          <p:cNvSpPr>
            <a:spLocks noChangeArrowheads="1"/>
          </p:cNvSpPr>
          <p:nvPr/>
        </p:nvSpPr>
        <p:spPr bwMode="auto">
          <a:xfrm>
            <a:off x="1116000" y="1728000"/>
            <a:ext cx="7641969" cy="972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Node* </a:t>
            </a:r>
            <a:r>
              <a:rPr lang="en-US" altLang="zh-CN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creatList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()</a:t>
            </a:r>
            <a:endParaRPr lang="en-US" altLang="zh-CN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400050" lvl="2" indent="0">
              <a:lnSpc>
                <a:spcPct val="11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直接调用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插入结点函数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来创建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4" name="Rectangle 172"/>
          <p:cNvSpPr>
            <a:spLocks noChangeArrowheads="1"/>
          </p:cNvSpPr>
          <p:nvPr/>
        </p:nvSpPr>
        <p:spPr bwMode="auto">
          <a:xfrm>
            <a:off x="1562100" y="2791700"/>
            <a:ext cx="6235700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008000"/>
            </a:solidFill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Node* 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new Node{0,NULL}; 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创建头结点</a:t>
            </a:r>
            <a:endParaRPr lang="zh-CN" altLang="en-US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88" name="Group 30"/>
          <p:cNvGrpSpPr/>
          <p:nvPr/>
        </p:nvGrpSpPr>
        <p:grpSpPr bwMode="auto">
          <a:xfrm>
            <a:off x="938213" y="5784850"/>
            <a:ext cx="7897812" cy="728663"/>
            <a:chOff x="431" y="3521"/>
            <a:chExt cx="4975" cy="459"/>
          </a:xfrm>
        </p:grpSpPr>
        <p:sp>
          <p:nvSpPr>
            <p:cNvPr id="89" name="Line 31"/>
            <p:cNvSpPr>
              <a:spLocks noChangeShapeType="1"/>
            </p:cNvSpPr>
            <p:nvPr/>
          </p:nvSpPr>
          <p:spPr bwMode="auto">
            <a:xfrm>
              <a:off x="745" y="3815"/>
              <a:ext cx="31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sm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Rectangle 32"/>
            <p:cNvSpPr>
              <a:spLocks noChangeArrowheads="1"/>
            </p:cNvSpPr>
            <p:nvPr/>
          </p:nvSpPr>
          <p:spPr bwMode="auto">
            <a:xfrm>
              <a:off x="1882" y="3612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</a:ln>
            <a:effectLst>
              <a:outerShdw dist="107763" dir="2700000" algn="ctr" rotWithShape="0">
                <a:srgbClr val="1C1C1C"/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91" name="Line 33"/>
            <p:cNvSpPr>
              <a:spLocks noChangeShapeType="1"/>
            </p:cNvSpPr>
            <p:nvPr/>
          </p:nvSpPr>
          <p:spPr bwMode="auto">
            <a:xfrm>
              <a:off x="2234" y="3623"/>
              <a:ext cx="1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Line 34"/>
            <p:cNvSpPr>
              <a:spLocks noChangeShapeType="1"/>
            </p:cNvSpPr>
            <p:nvPr/>
          </p:nvSpPr>
          <p:spPr bwMode="auto">
            <a:xfrm>
              <a:off x="2340" y="3815"/>
              <a:ext cx="31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sm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Rectangle 35"/>
            <p:cNvSpPr>
              <a:spLocks noChangeArrowheads="1"/>
            </p:cNvSpPr>
            <p:nvPr/>
          </p:nvSpPr>
          <p:spPr bwMode="auto">
            <a:xfrm>
              <a:off x="3283" y="3617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</a:ln>
            <a:effectLst>
              <a:outerShdw dist="107763" dir="2700000" algn="ctr" rotWithShape="0">
                <a:srgbClr val="1C1C1C"/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94" name="Line 36"/>
            <p:cNvSpPr>
              <a:spLocks noChangeShapeType="1"/>
            </p:cNvSpPr>
            <p:nvPr/>
          </p:nvSpPr>
          <p:spPr bwMode="auto">
            <a:xfrm>
              <a:off x="3655" y="3617"/>
              <a:ext cx="1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Line 37"/>
            <p:cNvSpPr>
              <a:spLocks noChangeShapeType="1"/>
            </p:cNvSpPr>
            <p:nvPr/>
          </p:nvSpPr>
          <p:spPr bwMode="auto">
            <a:xfrm>
              <a:off x="2964" y="3809"/>
              <a:ext cx="31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sm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Rectangle 38"/>
            <p:cNvSpPr>
              <a:spLocks noChangeArrowheads="1"/>
            </p:cNvSpPr>
            <p:nvPr/>
          </p:nvSpPr>
          <p:spPr bwMode="auto">
            <a:xfrm>
              <a:off x="4821" y="3611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</a:ln>
            <a:effectLst>
              <a:outerShdw dist="107763" dir="2700000" algn="ctr" rotWithShape="0">
                <a:srgbClr val="1C1C1C"/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97" name="Line 39"/>
            <p:cNvSpPr>
              <a:spLocks noChangeShapeType="1"/>
            </p:cNvSpPr>
            <p:nvPr/>
          </p:nvSpPr>
          <p:spPr bwMode="auto">
            <a:xfrm>
              <a:off x="5140" y="3611"/>
              <a:ext cx="1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Line 40"/>
            <p:cNvSpPr>
              <a:spLocks noChangeShapeType="1"/>
            </p:cNvSpPr>
            <p:nvPr/>
          </p:nvSpPr>
          <p:spPr bwMode="auto">
            <a:xfrm>
              <a:off x="3762" y="3809"/>
              <a:ext cx="348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sm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Text Box 41"/>
            <p:cNvSpPr txBox="1">
              <a:spLocks noChangeArrowheads="1"/>
            </p:cNvSpPr>
            <p:nvPr/>
          </p:nvSpPr>
          <p:spPr bwMode="auto">
            <a:xfrm>
              <a:off x="1870" y="3575"/>
              <a:ext cx="328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1" u="none" strike="noStrike" kern="0" cap="none" spc="0" normalizeH="0" baseline="0" noProof="0">
                  <a:ln>
                    <a:noFill/>
                  </a:ln>
                  <a:solidFill>
                    <a:srgbClr val="FF505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a</a:t>
              </a:r>
              <a:r>
                <a:rPr kumimoji="0" lang="en-US" altLang="zh-CN" sz="3200" b="1" i="0" u="none" strike="noStrike" kern="0" cap="none" spc="0" normalizeH="0" baseline="-25000" noProof="0">
                  <a:ln>
                    <a:noFill/>
                  </a:ln>
                  <a:solidFill>
                    <a:srgbClr val="FF505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2</a:t>
              </a:r>
              <a:endPara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00" name="Text Box 42"/>
            <p:cNvSpPr txBox="1">
              <a:spLocks noChangeArrowheads="1"/>
            </p:cNvSpPr>
            <p:nvPr/>
          </p:nvSpPr>
          <p:spPr bwMode="auto">
            <a:xfrm>
              <a:off x="3291" y="3569"/>
              <a:ext cx="291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1" u="none" strike="noStrike" kern="0" cap="none" spc="0" normalizeH="0" baseline="0" noProof="0">
                  <a:ln>
                    <a:noFill/>
                  </a:ln>
                  <a:solidFill>
                    <a:srgbClr val="FF505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a</a:t>
              </a:r>
              <a:r>
                <a:rPr kumimoji="0" lang="en-US" altLang="zh-CN" sz="3200" b="1" i="0" u="none" strike="noStrike" kern="0" cap="none" spc="0" normalizeH="0" baseline="-25000" noProof="0">
                  <a:ln>
                    <a:noFill/>
                  </a:ln>
                  <a:solidFill>
                    <a:srgbClr val="FF505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i</a:t>
              </a:r>
              <a:endPara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01" name="Text Box 43"/>
            <p:cNvSpPr txBox="1">
              <a:spLocks noChangeArrowheads="1"/>
            </p:cNvSpPr>
            <p:nvPr/>
          </p:nvSpPr>
          <p:spPr bwMode="auto">
            <a:xfrm>
              <a:off x="4821" y="3563"/>
              <a:ext cx="337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1" u="none" strike="noStrike" kern="0" cap="none" spc="0" normalizeH="0" baseline="0" noProof="0" dirty="0">
                  <a:ln>
                    <a:noFill/>
                  </a:ln>
                  <a:solidFill>
                    <a:srgbClr val="FF505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a</a:t>
              </a:r>
              <a:r>
                <a:rPr kumimoji="0" lang="en-US" altLang="zh-CN" sz="3200" b="1" i="0" u="none" strike="noStrike" kern="0" cap="none" spc="0" normalizeH="0" baseline="-25000" noProof="0" dirty="0">
                  <a:ln>
                    <a:noFill/>
                  </a:ln>
                  <a:solidFill>
                    <a:srgbClr val="FF505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n</a:t>
              </a: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02" name="Text Box 44"/>
            <p:cNvSpPr txBox="1">
              <a:spLocks noChangeArrowheads="1"/>
            </p:cNvSpPr>
            <p:nvPr/>
          </p:nvSpPr>
          <p:spPr bwMode="auto">
            <a:xfrm>
              <a:off x="5149" y="3617"/>
              <a:ext cx="257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03" name="Text Box 45"/>
            <p:cNvSpPr txBox="1">
              <a:spLocks noChangeArrowheads="1"/>
            </p:cNvSpPr>
            <p:nvPr/>
          </p:nvSpPr>
          <p:spPr bwMode="auto">
            <a:xfrm>
              <a:off x="431" y="3653"/>
              <a:ext cx="265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L</a:t>
              </a:r>
              <a:endPara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04" name="Line 46"/>
            <p:cNvSpPr>
              <a:spLocks noChangeShapeType="1"/>
            </p:cNvSpPr>
            <p:nvPr/>
          </p:nvSpPr>
          <p:spPr bwMode="auto">
            <a:xfrm>
              <a:off x="4466" y="3809"/>
              <a:ext cx="348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sm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Text Box 47"/>
            <p:cNvSpPr txBox="1">
              <a:spLocks noChangeArrowheads="1"/>
            </p:cNvSpPr>
            <p:nvPr/>
          </p:nvSpPr>
          <p:spPr bwMode="auto">
            <a:xfrm>
              <a:off x="2645" y="3521"/>
              <a:ext cx="319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…</a:t>
              </a: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Text Box 48"/>
            <p:cNvSpPr txBox="1">
              <a:spLocks noChangeArrowheads="1"/>
            </p:cNvSpPr>
            <p:nvPr/>
          </p:nvSpPr>
          <p:spPr bwMode="auto">
            <a:xfrm>
              <a:off x="4102" y="3521"/>
              <a:ext cx="319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…</a:t>
              </a: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Rectangle 49"/>
            <p:cNvSpPr>
              <a:spLocks noChangeArrowheads="1"/>
            </p:cNvSpPr>
            <p:nvPr/>
          </p:nvSpPr>
          <p:spPr bwMode="auto">
            <a:xfrm>
              <a:off x="1020" y="3612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</a:ln>
            <a:effectLst>
              <a:outerShdw dist="107763" dir="2700000" algn="ctr" rotWithShape="0">
                <a:srgbClr val="1C1C1C"/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108" name="Line 50"/>
            <p:cNvSpPr>
              <a:spLocks noChangeShapeType="1"/>
            </p:cNvSpPr>
            <p:nvPr/>
          </p:nvSpPr>
          <p:spPr bwMode="auto">
            <a:xfrm>
              <a:off x="1393" y="3612"/>
              <a:ext cx="1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Text Box 51"/>
            <p:cNvSpPr txBox="1">
              <a:spLocks noChangeArrowheads="1"/>
            </p:cNvSpPr>
            <p:nvPr/>
          </p:nvSpPr>
          <p:spPr bwMode="auto">
            <a:xfrm>
              <a:off x="1029" y="3564"/>
              <a:ext cx="328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1" u="none" strike="noStrike" kern="0" cap="none" spc="0" normalizeH="0" baseline="0" noProof="0">
                  <a:ln>
                    <a:noFill/>
                  </a:ln>
                  <a:solidFill>
                    <a:srgbClr val="FF505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a</a:t>
              </a:r>
              <a:r>
                <a:rPr kumimoji="0" lang="en-US" altLang="zh-CN" sz="3200" b="1" i="0" u="none" strike="noStrike" kern="0" cap="none" spc="0" normalizeH="0" baseline="-25000" noProof="0">
                  <a:ln>
                    <a:noFill/>
                  </a:ln>
                  <a:solidFill>
                    <a:srgbClr val="FF505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1</a:t>
              </a:r>
              <a:endPara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10" name="Line 52"/>
            <p:cNvSpPr>
              <a:spLocks noChangeShapeType="1"/>
            </p:cNvSpPr>
            <p:nvPr/>
          </p:nvSpPr>
          <p:spPr bwMode="auto">
            <a:xfrm>
              <a:off x="1519" y="3793"/>
              <a:ext cx="31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sm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11" name="Rectangle 172"/>
          <p:cNvSpPr>
            <a:spLocks noChangeArrowheads="1"/>
          </p:cNvSpPr>
          <p:nvPr/>
        </p:nvSpPr>
        <p:spPr bwMode="auto">
          <a:xfrm>
            <a:off x="1568450" y="3857387"/>
            <a:ext cx="6223000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008000"/>
            </a:solidFill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n, e;  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8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cin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&gt;&gt;n	</a:t>
            </a:r>
            <a:endParaRPr lang="zh-CN" altLang="en-US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(</a:t>
            </a:r>
            <a:r>
              <a:rPr lang="en-US" altLang="zh-CN" sz="28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j=1; j&lt;=n; j++)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  </a:t>
            </a:r>
            <a:r>
              <a:rPr lang="en-US" altLang="zh-CN" sz="28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cin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&gt;&gt;e;   </a:t>
            </a:r>
            <a:r>
              <a:rPr lang="en-US" altLang="zh-CN" sz="28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InsertList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(head, j, e); }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1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2"/>
          <p:cNvSpPr>
            <a:spLocks noGrp="1" noChangeArrowheads="1"/>
          </p:cNvSpPr>
          <p:nvPr>
            <p:ph type="title"/>
          </p:nvPr>
        </p:nvSpPr>
        <p:spPr>
          <a:xfrm>
            <a:off x="1055688" y="65088"/>
            <a:ext cx="7958137" cy="1011237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一、结构概述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  <p:sp>
        <p:nvSpPr>
          <p:cNvPr id="8" name="Rectangle 77"/>
          <p:cNvSpPr>
            <a:spLocks noChangeArrowheads="1"/>
          </p:cNvSpPr>
          <p:nvPr/>
        </p:nvSpPr>
        <p:spPr bwMode="auto">
          <a:xfrm>
            <a:off x="1136234" y="1880938"/>
            <a:ext cx="7733142" cy="525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打印学生成绩单 ，格式如下：</a:t>
            </a:r>
            <a:endParaRPr lang="zh-CN" altLang="en-US" sz="28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0" name="Rectangle 9"/>
          <p:cNvSpPr txBox="1">
            <a:spLocks noChangeArrowheads="1"/>
          </p:cNvSpPr>
          <p:nvPr/>
        </p:nvSpPr>
        <p:spPr bwMode="auto">
          <a:xfrm>
            <a:off x="1143668" y="1190551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1. </a:t>
            </a:r>
            <a:r>
              <a:rPr lang="zh-CN" altLang="en-US" dirty="0">
                <a:ea typeface="宋体" panose="02010600030101010101" pitchFamily="2" charset="-122"/>
              </a:rPr>
              <a:t>结构的引入</a:t>
            </a:r>
            <a:endParaRPr lang="zh-CN" altLang="en-US" dirty="0"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3000" dirty="0">
              <a:ea typeface="宋体" panose="02010600030101010101" pitchFamily="2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155701" y="2631529"/>
          <a:ext cx="6774353" cy="216105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35706"/>
                <a:gridCol w="1576552"/>
                <a:gridCol w="1371600"/>
                <a:gridCol w="1371600"/>
                <a:gridCol w="1418895"/>
              </a:tblGrid>
              <a:tr h="44748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学号</a:t>
                      </a:r>
                      <a:endParaRPr lang="zh-CN" altLang="en-US" sz="2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姓名</a:t>
                      </a:r>
                      <a:endParaRPr lang="zh-CN" altLang="en-US" sz="2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语文</a:t>
                      </a:r>
                      <a:endParaRPr lang="zh-CN" altLang="en-US" sz="2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数学</a:t>
                      </a:r>
                      <a:endParaRPr lang="zh-CN" altLang="en-US" sz="2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英语</a:t>
                      </a:r>
                      <a:endParaRPr lang="zh-CN" altLang="en-US" sz="2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547632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9pPr>
                    </a:lstStyle>
                    <a:p>
                      <a:pPr marL="478155" marR="0" lvl="0" indent="-47815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00001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9pPr>
                    </a:lstStyle>
                    <a:p>
                      <a:pPr marL="478155" marR="0" lvl="0" indent="-47815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张三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9pPr>
                    </a:lstStyle>
                    <a:p>
                      <a:pPr marL="478155" marR="0" lvl="0" indent="-47815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96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9pPr>
                    </a:lstStyle>
                    <a:p>
                      <a:pPr marL="478155" marR="0" lvl="0" indent="-47815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94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9pPr>
                    </a:lstStyle>
                    <a:p>
                      <a:pPr marL="478155" marR="0" lvl="0" indent="-47815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88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</a:tr>
              <a:tr h="547632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9pPr>
                    </a:lstStyle>
                    <a:p>
                      <a:pPr marL="478155" marR="0" lvl="0" indent="-47815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00003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9pPr>
                    </a:lstStyle>
                    <a:p>
                      <a:pPr marL="478155" marR="0" lvl="0" indent="-47815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李四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9pPr>
                    </a:lstStyle>
                    <a:p>
                      <a:pPr marL="478155" marR="0" lvl="0" indent="-47815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89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9pPr>
                    </a:lstStyle>
                    <a:p>
                      <a:pPr marL="478155" marR="0" lvl="0" indent="-47815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70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9pPr>
                    </a:lstStyle>
                    <a:p>
                      <a:pPr marL="478155" marR="0" lvl="0" indent="-47815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76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</a:tr>
              <a:tr h="547632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9pPr>
                    </a:lstStyle>
                    <a:p>
                      <a:pPr marL="478155" marR="0" lvl="0" indent="-47815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00004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9pPr>
                    </a:lstStyle>
                    <a:p>
                      <a:pPr marL="478155" marR="0" lvl="0" indent="-47815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王五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9pPr>
                    </a:lstStyle>
                    <a:p>
                      <a:pPr marL="478155" marR="0" lvl="0" indent="-47815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9pPr>
                    </a:lstStyle>
                    <a:p>
                      <a:pPr marL="478155" marR="0" lvl="0" indent="-47815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87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9pPr>
                    </a:lstStyle>
                    <a:p>
                      <a:pPr marL="478155" marR="0" lvl="0" indent="-47815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78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13" name="Rectangle 77"/>
          <p:cNvSpPr>
            <a:spLocks noChangeArrowheads="1"/>
          </p:cNvSpPr>
          <p:nvPr/>
        </p:nvSpPr>
        <p:spPr bwMode="auto">
          <a:xfrm>
            <a:off x="1190141" y="5148855"/>
            <a:ext cx="6944866" cy="634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问题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：如何在程序中表示这组学生信息？</a:t>
            </a:r>
            <a:endParaRPr lang="zh-CN" altLang="en-US" sz="28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 txBox="1">
            <a:spLocks noChangeArrowheads="1"/>
          </p:cNvSpPr>
          <p:nvPr/>
        </p:nvSpPr>
        <p:spPr bwMode="auto">
          <a:xfrm>
            <a:off x="1116000" y="1116000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4. </a:t>
            </a:r>
            <a:r>
              <a:rPr lang="zh-CN" altLang="en-US" dirty="0">
                <a:ea typeface="宋体" panose="02010600030101010101" pitchFamily="2" charset="-122"/>
              </a:rPr>
              <a:t>查找元素</a:t>
            </a:r>
            <a:endParaRPr lang="zh-CN" altLang="en-US" dirty="0"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7" name="Rectangle 77"/>
          <p:cNvSpPr>
            <a:spLocks noChangeArrowheads="1"/>
          </p:cNvSpPr>
          <p:nvPr/>
        </p:nvSpPr>
        <p:spPr bwMode="auto">
          <a:xfrm>
            <a:off x="1116000" y="1728000"/>
            <a:ext cx="7641969" cy="529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void </a:t>
            </a:r>
            <a:r>
              <a:rPr lang="en-US" altLang="zh-CN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searchList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(Node* 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head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, int </a:t>
            </a:r>
            <a:r>
              <a:rPr lang="en-US" altLang="zh-CN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)</a:t>
            </a:r>
            <a:endParaRPr lang="en-US" altLang="zh-CN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64" name="Rectangle 172"/>
          <p:cNvSpPr>
            <a:spLocks noChangeArrowheads="1"/>
          </p:cNvSpPr>
          <p:nvPr/>
        </p:nvSpPr>
        <p:spPr bwMode="auto">
          <a:xfrm>
            <a:off x="1790700" y="2486900"/>
            <a:ext cx="4394200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008000"/>
            </a:solidFill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Node* p=head;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while(</a:t>
            </a:r>
            <a:r>
              <a:rPr lang="en-US" altLang="zh-CN" sz="28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--)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p=p-&gt;next;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8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&lt;&lt; p-&gt;e &lt;&lt; </a:t>
            </a:r>
            <a:r>
              <a:rPr lang="en-US" altLang="zh-CN" sz="28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endl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30"/>
          <p:cNvGrpSpPr/>
          <p:nvPr/>
        </p:nvGrpSpPr>
        <p:grpSpPr bwMode="auto">
          <a:xfrm>
            <a:off x="963613" y="5149850"/>
            <a:ext cx="7897812" cy="728663"/>
            <a:chOff x="431" y="3521"/>
            <a:chExt cx="4975" cy="459"/>
          </a:xfrm>
        </p:grpSpPr>
        <p:sp>
          <p:nvSpPr>
            <p:cNvPr id="89" name="Line 31"/>
            <p:cNvSpPr>
              <a:spLocks noChangeShapeType="1"/>
            </p:cNvSpPr>
            <p:nvPr/>
          </p:nvSpPr>
          <p:spPr bwMode="auto">
            <a:xfrm>
              <a:off x="745" y="3815"/>
              <a:ext cx="31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sm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Rectangle 32"/>
            <p:cNvSpPr>
              <a:spLocks noChangeArrowheads="1"/>
            </p:cNvSpPr>
            <p:nvPr/>
          </p:nvSpPr>
          <p:spPr bwMode="auto">
            <a:xfrm>
              <a:off x="1882" y="3612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</a:ln>
            <a:effectLst>
              <a:outerShdw dist="107763" dir="2700000" algn="ctr" rotWithShape="0">
                <a:srgbClr val="1C1C1C"/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91" name="Line 33"/>
            <p:cNvSpPr>
              <a:spLocks noChangeShapeType="1"/>
            </p:cNvSpPr>
            <p:nvPr/>
          </p:nvSpPr>
          <p:spPr bwMode="auto">
            <a:xfrm>
              <a:off x="2234" y="3623"/>
              <a:ext cx="1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Line 34"/>
            <p:cNvSpPr>
              <a:spLocks noChangeShapeType="1"/>
            </p:cNvSpPr>
            <p:nvPr/>
          </p:nvSpPr>
          <p:spPr bwMode="auto">
            <a:xfrm>
              <a:off x="2340" y="3815"/>
              <a:ext cx="31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sm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Rectangle 35"/>
            <p:cNvSpPr>
              <a:spLocks noChangeArrowheads="1"/>
            </p:cNvSpPr>
            <p:nvPr/>
          </p:nvSpPr>
          <p:spPr bwMode="auto">
            <a:xfrm>
              <a:off x="3283" y="3617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</a:ln>
            <a:effectLst>
              <a:outerShdw dist="107763" dir="2700000" algn="ctr" rotWithShape="0">
                <a:srgbClr val="1C1C1C"/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94" name="Line 36"/>
            <p:cNvSpPr>
              <a:spLocks noChangeShapeType="1"/>
            </p:cNvSpPr>
            <p:nvPr/>
          </p:nvSpPr>
          <p:spPr bwMode="auto">
            <a:xfrm>
              <a:off x="3655" y="3617"/>
              <a:ext cx="1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Line 37"/>
            <p:cNvSpPr>
              <a:spLocks noChangeShapeType="1"/>
            </p:cNvSpPr>
            <p:nvPr/>
          </p:nvSpPr>
          <p:spPr bwMode="auto">
            <a:xfrm>
              <a:off x="2964" y="3809"/>
              <a:ext cx="31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sm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Rectangle 38"/>
            <p:cNvSpPr>
              <a:spLocks noChangeArrowheads="1"/>
            </p:cNvSpPr>
            <p:nvPr/>
          </p:nvSpPr>
          <p:spPr bwMode="auto">
            <a:xfrm>
              <a:off x="4821" y="3611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</a:ln>
            <a:effectLst>
              <a:outerShdw dist="107763" dir="2700000" algn="ctr" rotWithShape="0">
                <a:srgbClr val="1C1C1C"/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97" name="Line 39"/>
            <p:cNvSpPr>
              <a:spLocks noChangeShapeType="1"/>
            </p:cNvSpPr>
            <p:nvPr/>
          </p:nvSpPr>
          <p:spPr bwMode="auto">
            <a:xfrm>
              <a:off x="5140" y="3611"/>
              <a:ext cx="1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Line 40"/>
            <p:cNvSpPr>
              <a:spLocks noChangeShapeType="1"/>
            </p:cNvSpPr>
            <p:nvPr/>
          </p:nvSpPr>
          <p:spPr bwMode="auto">
            <a:xfrm>
              <a:off x="3762" y="3809"/>
              <a:ext cx="348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sm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Text Box 41"/>
            <p:cNvSpPr txBox="1">
              <a:spLocks noChangeArrowheads="1"/>
            </p:cNvSpPr>
            <p:nvPr/>
          </p:nvSpPr>
          <p:spPr bwMode="auto">
            <a:xfrm>
              <a:off x="1870" y="3575"/>
              <a:ext cx="328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1" u="none" strike="noStrike" kern="0" cap="none" spc="0" normalizeH="0" baseline="0" noProof="0">
                  <a:ln>
                    <a:noFill/>
                  </a:ln>
                  <a:solidFill>
                    <a:srgbClr val="FF505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a</a:t>
              </a:r>
              <a:r>
                <a:rPr kumimoji="0" lang="en-US" altLang="zh-CN" sz="3200" b="1" i="0" u="none" strike="noStrike" kern="0" cap="none" spc="0" normalizeH="0" baseline="-25000" noProof="0">
                  <a:ln>
                    <a:noFill/>
                  </a:ln>
                  <a:solidFill>
                    <a:srgbClr val="FF505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2</a:t>
              </a:r>
              <a:endPara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00" name="Text Box 42"/>
            <p:cNvSpPr txBox="1">
              <a:spLocks noChangeArrowheads="1"/>
            </p:cNvSpPr>
            <p:nvPr/>
          </p:nvSpPr>
          <p:spPr bwMode="auto">
            <a:xfrm>
              <a:off x="3291" y="3569"/>
              <a:ext cx="291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1" u="none" strike="noStrike" kern="0" cap="none" spc="0" normalizeH="0" baseline="0" noProof="0">
                  <a:ln>
                    <a:noFill/>
                  </a:ln>
                  <a:solidFill>
                    <a:srgbClr val="FF505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a</a:t>
              </a:r>
              <a:r>
                <a:rPr kumimoji="0" lang="en-US" altLang="zh-CN" sz="3200" b="1" i="0" u="none" strike="noStrike" kern="0" cap="none" spc="0" normalizeH="0" baseline="-25000" noProof="0">
                  <a:ln>
                    <a:noFill/>
                  </a:ln>
                  <a:solidFill>
                    <a:srgbClr val="FF505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i</a:t>
              </a:r>
              <a:endPara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01" name="Text Box 43"/>
            <p:cNvSpPr txBox="1">
              <a:spLocks noChangeArrowheads="1"/>
            </p:cNvSpPr>
            <p:nvPr/>
          </p:nvSpPr>
          <p:spPr bwMode="auto">
            <a:xfrm>
              <a:off x="4821" y="3563"/>
              <a:ext cx="337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1" u="none" strike="noStrike" kern="0" cap="none" spc="0" normalizeH="0" baseline="0" noProof="0" dirty="0">
                  <a:ln>
                    <a:noFill/>
                  </a:ln>
                  <a:solidFill>
                    <a:srgbClr val="FF505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a</a:t>
              </a:r>
              <a:r>
                <a:rPr kumimoji="0" lang="en-US" altLang="zh-CN" sz="3200" b="1" i="0" u="none" strike="noStrike" kern="0" cap="none" spc="0" normalizeH="0" baseline="-25000" noProof="0" dirty="0">
                  <a:ln>
                    <a:noFill/>
                  </a:ln>
                  <a:solidFill>
                    <a:srgbClr val="FF505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n</a:t>
              </a: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02" name="Text Box 44"/>
            <p:cNvSpPr txBox="1">
              <a:spLocks noChangeArrowheads="1"/>
            </p:cNvSpPr>
            <p:nvPr/>
          </p:nvSpPr>
          <p:spPr bwMode="auto">
            <a:xfrm>
              <a:off x="5149" y="3617"/>
              <a:ext cx="257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03" name="Text Box 45"/>
            <p:cNvSpPr txBox="1">
              <a:spLocks noChangeArrowheads="1"/>
            </p:cNvSpPr>
            <p:nvPr/>
          </p:nvSpPr>
          <p:spPr bwMode="auto">
            <a:xfrm>
              <a:off x="431" y="3653"/>
              <a:ext cx="265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L</a:t>
              </a:r>
              <a:endPara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04" name="Line 46"/>
            <p:cNvSpPr>
              <a:spLocks noChangeShapeType="1"/>
            </p:cNvSpPr>
            <p:nvPr/>
          </p:nvSpPr>
          <p:spPr bwMode="auto">
            <a:xfrm>
              <a:off x="4466" y="3809"/>
              <a:ext cx="348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sm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Text Box 47"/>
            <p:cNvSpPr txBox="1">
              <a:spLocks noChangeArrowheads="1"/>
            </p:cNvSpPr>
            <p:nvPr/>
          </p:nvSpPr>
          <p:spPr bwMode="auto">
            <a:xfrm>
              <a:off x="2645" y="3521"/>
              <a:ext cx="319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…</a:t>
              </a: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Text Box 48"/>
            <p:cNvSpPr txBox="1">
              <a:spLocks noChangeArrowheads="1"/>
            </p:cNvSpPr>
            <p:nvPr/>
          </p:nvSpPr>
          <p:spPr bwMode="auto">
            <a:xfrm>
              <a:off x="4102" y="3521"/>
              <a:ext cx="319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…</a:t>
              </a: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Rectangle 49"/>
            <p:cNvSpPr>
              <a:spLocks noChangeArrowheads="1"/>
            </p:cNvSpPr>
            <p:nvPr/>
          </p:nvSpPr>
          <p:spPr bwMode="auto">
            <a:xfrm>
              <a:off x="1020" y="3612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</a:ln>
            <a:effectLst>
              <a:outerShdw dist="107763" dir="2700000" algn="ctr" rotWithShape="0">
                <a:srgbClr val="1C1C1C"/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108" name="Line 50"/>
            <p:cNvSpPr>
              <a:spLocks noChangeShapeType="1"/>
            </p:cNvSpPr>
            <p:nvPr/>
          </p:nvSpPr>
          <p:spPr bwMode="auto">
            <a:xfrm>
              <a:off x="1393" y="3612"/>
              <a:ext cx="1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Text Box 51"/>
            <p:cNvSpPr txBox="1">
              <a:spLocks noChangeArrowheads="1"/>
            </p:cNvSpPr>
            <p:nvPr/>
          </p:nvSpPr>
          <p:spPr bwMode="auto">
            <a:xfrm>
              <a:off x="1029" y="3564"/>
              <a:ext cx="328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1" u="none" strike="noStrike" kern="0" cap="none" spc="0" normalizeH="0" baseline="0" noProof="0">
                  <a:ln>
                    <a:noFill/>
                  </a:ln>
                  <a:solidFill>
                    <a:srgbClr val="FF505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a</a:t>
              </a:r>
              <a:r>
                <a:rPr kumimoji="0" lang="en-US" altLang="zh-CN" sz="3200" b="1" i="0" u="none" strike="noStrike" kern="0" cap="none" spc="0" normalizeH="0" baseline="-25000" noProof="0">
                  <a:ln>
                    <a:noFill/>
                  </a:ln>
                  <a:solidFill>
                    <a:srgbClr val="FF505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1</a:t>
              </a:r>
              <a:endPara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10" name="Line 52"/>
            <p:cNvSpPr>
              <a:spLocks noChangeShapeType="1"/>
            </p:cNvSpPr>
            <p:nvPr/>
          </p:nvSpPr>
          <p:spPr bwMode="auto">
            <a:xfrm>
              <a:off x="1519" y="3793"/>
              <a:ext cx="31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sm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 txBox="1">
            <a:spLocks noChangeArrowheads="1"/>
          </p:cNvSpPr>
          <p:nvPr/>
        </p:nvSpPr>
        <p:spPr bwMode="auto">
          <a:xfrm>
            <a:off x="1116000" y="1116000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5. </a:t>
            </a:r>
            <a:r>
              <a:rPr lang="zh-CN" altLang="en-US" dirty="0">
                <a:ea typeface="宋体" panose="02010600030101010101" pitchFamily="2" charset="-122"/>
              </a:rPr>
              <a:t>删除结点</a:t>
            </a:r>
            <a:endParaRPr lang="zh-CN" altLang="en-US" dirty="0"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7" name="Rectangle 77"/>
          <p:cNvSpPr>
            <a:spLocks noChangeArrowheads="1"/>
          </p:cNvSpPr>
          <p:nvPr/>
        </p:nvSpPr>
        <p:spPr bwMode="auto">
          <a:xfrm>
            <a:off x="1116000" y="1728000"/>
            <a:ext cx="7641969" cy="972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void </a:t>
            </a:r>
            <a:r>
              <a:rPr lang="en-US" altLang="zh-CN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deleteList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(Node *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head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, int </a:t>
            </a:r>
            <a:r>
              <a:rPr lang="en-US" altLang="zh-CN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)</a:t>
            </a:r>
            <a:endParaRPr lang="en-US" altLang="zh-CN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400050" lvl="2" indent="0">
              <a:lnSpc>
                <a:spcPct val="11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删除链表第</a:t>
            </a:r>
            <a:r>
              <a:rPr lang="en-US" altLang="zh-CN" dirty="0" err="1">
                <a:solidFill>
                  <a:schemeClr val="tx1"/>
                </a:solidFill>
                <a:ea typeface="宋体" panose="02010600030101010101" pitchFamily="2" charset="-122"/>
              </a:rPr>
              <a:t>i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个位置的元素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4" name="Rectangle 172"/>
          <p:cNvSpPr>
            <a:spLocks noChangeArrowheads="1"/>
          </p:cNvSpPr>
          <p:nvPr/>
        </p:nvSpPr>
        <p:spPr bwMode="auto">
          <a:xfrm>
            <a:off x="1599293" y="2890699"/>
            <a:ext cx="6874102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008000"/>
            </a:solidFill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q=p-&gt;next; p-&gt;next = q-&gt;next; delete q;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1" name="Group 102"/>
          <p:cNvGrpSpPr/>
          <p:nvPr/>
        </p:nvGrpSpPr>
        <p:grpSpPr bwMode="auto">
          <a:xfrm>
            <a:off x="2254250" y="3886200"/>
            <a:ext cx="5627688" cy="1219200"/>
            <a:chOff x="1204" y="2448"/>
            <a:chExt cx="3545" cy="768"/>
          </a:xfrm>
        </p:grpSpPr>
        <p:sp>
          <p:nvSpPr>
            <p:cNvPr id="62" name="Line 63"/>
            <p:cNvSpPr>
              <a:spLocks noChangeShapeType="1"/>
            </p:cNvSpPr>
            <p:nvPr/>
          </p:nvSpPr>
          <p:spPr bwMode="auto">
            <a:xfrm>
              <a:off x="1204" y="2661"/>
              <a:ext cx="292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Rectangle 64"/>
            <p:cNvSpPr>
              <a:spLocks noChangeArrowheads="1"/>
            </p:cNvSpPr>
            <p:nvPr/>
          </p:nvSpPr>
          <p:spPr bwMode="auto">
            <a:xfrm>
              <a:off x="1496" y="2496"/>
              <a:ext cx="631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9900"/>
              </a:solidFill>
              <a:miter lim="800000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5" name="Line 65"/>
            <p:cNvSpPr>
              <a:spLocks noChangeShapeType="1"/>
            </p:cNvSpPr>
            <p:nvPr/>
          </p:nvSpPr>
          <p:spPr bwMode="auto">
            <a:xfrm>
              <a:off x="1933" y="2496"/>
              <a:ext cx="0" cy="288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Line 66"/>
            <p:cNvSpPr>
              <a:spLocks noChangeShapeType="1"/>
            </p:cNvSpPr>
            <p:nvPr/>
          </p:nvSpPr>
          <p:spPr bwMode="auto">
            <a:xfrm>
              <a:off x="2030" y="2661"/>
              <a:ext cx="631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Rectangle 67"/>
            <p:cNvSpPr>
              <a:spLocks noChangeArrowheads="1"/>
            </p:cNvSpPr>
            <p:nvPr/>
          </p:nvSpPr>
          <p:spPr bwMode="auto">
            <a:xfrm>
              <a:off x="2661" y="2496"/>
              <a:ext cx="631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9900"/>
              </a:solidFill>
              <a:miter lim="800000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8" name="Line 68"/>
            <p:cNvSpPr>
              <a:spLocks noChangeShapeType="1"/>
            </p:cNvSpPr>
            <p:nvPr/>
          </p:nvSpPr>
          <p:spPr bwMode="auto">
            <a:xfrm>
              <a:off x="3098" y="2496"/>
              <a:ext cx="0" cy="288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Line 69"/>
            <p:cNvSpPr>
              <a:spLocks noChangeShapeType="1"/>
            </p:cNvSpPr>
            <p:nvPr/>
          </p:nvSpPr>
          <p:spPr bwMode="auto">
            <a:xfrm>
              <a:off x="3195" y="2661"/>
              <a:ext cx="631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Rectangle 70"/>
            <p:cNvSpPr>
              <a:spLocks noChangeArrowheads="1"/>
            </p:cNvSpPr>
            <p:nvPr/>
          </p:nvSpPr>
          <p:spPr bwMode="auto">
            <a:xfrm>
              <a:off x="3826" y="2496"/>
              <a:ext cx="631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9900"/>
              </a:solidFill>
              <a:miter lim="800000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71" name="Line 71"/>
            <p:cNvSpPr>
              <a:spLocks noChangeShapeType="1"/>
            </p:cNvSpPr>
            <p:nvPr/>
          </p:nvSpPr>
          <p:spPr bwMode="auto">
            <a:xfrm>
              <a:off x="4263" y="2496"/>
              <a:ext cx="0" cy="288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Line 72"/>
            <p:cNvSpPr>
              <a:spLocks noChangeShapeType="1"/>
            </p:cNvSpPr>
            <p:nvPr/>
          </p:nvSpPr>
          <p:spPr bwMode="auto">
            <a:xfrm>
              <a:off x="4360" y="2661"/>
              <a:ext cx="389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Text Box 95"/>
            <p:cNvSpPr txBox="1">
              <a:spLocks noChangeArrowheads="1"/>
            </p:cNvSpPr>
            <p:nvPr/>
          </p:nvSpPr>
          <p:spPr bwMode="auto">
            <a:xfrm>
              <a:off x="1680" y="2928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p</a:t>
              </a:r>
              <a:endParaRPr lang="en-US" altLang="zh-CN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4" name="Line 96"/>
            <p:cNvSpPr>
              <a:spLocks noChangeShapeType="1"/>
            </p:cNvSpPr>
            <p:nvPr/>
          </p:nvSpPr>
          <p:spPr bwMode="auto">
            <a:xfrm flipV="1">
              <a:off x="1680" y="2784"/>
              <a:ext cx="0" cy="24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5" name="Group 97"/>
            <p:cNvGrpSpPr/>
            <p:nvPr/>
          </p:nvGrpSpPr>
          <p:grpSpPr bwMode="auto">
            <a:xfrm>
              <a:off x="1536" y="2448"/>
              <a:ext cx="2689" cy="336"/>
              <a:chOff x="1584" y="1776"/>
              <a:chExt cx="2689" cy="336"/>
            </a:xfrm>
          </p:grpSpPr>
          <p:sp>
            <p:nvSpPr>
              <p:cNvPr id="76" name="Rectangle 98"/>
              <p:cNvSpPr>
                <a:spLocks noChangeArrowheads="1"/>
              </p:cNvSpPr>
              <p:nvPr/>
            </p:nvSpPr>
            <p:spPr bwMode="auto">
              <a:xfrm>
                <a:off x="1584" y="1776"/>
                <a:ext cx="355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a</a:t>
                </a:r>
                <a:r>
                  <a:rPr lang="en-US" altLang="zh-CN" b="1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i-1</a:t>
                </a:r>
                <a:endParaRPr lang="en-US" altLang="zh-CN" b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77" name="Rectangle 99"/>
              <p:cNvSpPr>
                <a:spLocks noChangeArrowheads="1"/>
              </p:cNvSpPr>
              <p:nvPr/>
            </p:nvSpPr>
            <p:spPr bwMode="auto">
              <a:xfrm>
                <a:off x="3888" y="1824"/>
                <a:ext cx="385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a</a:t>
                </a:r>
                <a:r>
                  <a:rPr lang="en-US" altLang="zh-CN" b="1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i+1</a:t>
                </a:r>
                <a:endParaRPr lang="en-US" altLang="zh-CN" b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78" name="Rectangle 100"/>
              <p:cNvSpPr>
                <a:spLocks noChangeArrowheads="1"/>
              </p:cNvSpPr>
              <p:nvPr/>
            </p:nvSpPr>
            <p:spPr bwMode="auto">
              <a:xfrm>
                <a:off x="2736" y="1824"/>
                <a:ext cx="24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a</a:t>
                </a:r>
                <a:r>
                  <a:rPr lang="en-US" altLang="zh-CN" b="1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i</a:t>
                </a:r>
                <a:endParaRPr lang="en-US" altLang="zh-CN" b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</p:grpSp>
      <p:sp>
        <p:nvSpPr>
          <p:cNvPr id="79" name="Text Box 103"/>
          <p:cNvSpPr txBox="1">
            <a:spLocks noChangeArrowheads="1"/>
          </p:cNvSpPr>
          <p:nvPr/>
        </p:nvSpPr>
        <p:spPr bwMode="auto">
          <a:xfrm>
            <a:off x="876300" y="39624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删除前</a:t>
            </a:r>
            <a:endParaRPr lang="zh-CN" altLang="en-US" dirty="0"/>
          </a:p>
        </p:txBody>
      </p:sp>
      <p:grpSp>
        <p:nvGrpSpPr>
          <p:cNvPr id="80" name="Group 105"/>
          <p:cNvGrpSpPr/>
          <p:nvPr/>
        </p:nvGrpSpPr>
        <p:grpSpPr bwMode="auto">
          <a:xfrm>
            <a:off x="882650" y="5581650"/>
            <a:ext cx="7383463" cy="1276350"/>
            <a:chOff x="336" y="3360"/>
            <a:chExt cx="4651" cy="804"/>
          </a:xfrm>
        </p:grpSpPr>
        <p:sp>
          <p:nvSpPr>
            <p:cNvPr id="81" name="Line 73"/>
            <p:cNvSpPr>
              <a:spLocks noChangeShapeType="1"/>
            </p:cNvSpPr>
            <p:nvPr/>
          </p:nvSpPr>
          <p:spPr bwMode="auto">
            <a:xfrm>
              <a:off x="1204" y="3649"/>
              <a:ext cx="292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Rectangle 74"/>
            <p:cNvSpPr>
              <a:spLocks noChangeArrowheads="1"/>
            </p:cNvSpPr>
            <p:nvPr/>
          </p:nvSpPr>
          <p:spPr bwMode="auto">
            <a:xfrm>
              <a:off x="1496" y="3484"/>
              <a:ext cx="631" cy="289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9900"/>
              </a:solidFill>
              <a:miter lim="800000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3" name="Line 75"/>
            <p:cNvSpPr>
              <a:spLocks noChangeShapeType="1"/>
            </p:cNvSpPr>
            <p:nvPr/>
          </p:nvSpPr>
          <p:spPr bwMode="auto">
            <a:xfrm>
              <a:off x="1933" y="3484"/>
              <a:ext cx="0" cy="289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Line 76"/>
            <p:cNvSpPr>
              <a:spLocks noChangeShapeType="1"/>
            </p:cNvSpPr>
            <p:nvPr/>
          </p:nvSpPr>
          <p:spPr bwMode="auto">
            <a:xfrm>
              <a:off x="2030" y="3649"/>
              <a:ext cx="631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prstDash val="sysDot"/>
              <a:rou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" name="Rectangle 77"/>
            <p:cNvSpPr>
              <a:spLocks noChangeArrowheads="1"/>
            </p:cNvSpPr>
            <p:nvPr/>
          </p:nvSpPr>
          <p:spPr bwMode="auto">
            <a:xfrm>
              <a:off x="2661" y="3484"/>
              <a:ext cx="631" cy="289"/>
            </a:xfrm>
            <a:prstGeom prst="rect">
              <a:avLst/>
            </a:prstGeom>
            <a:solidFill>
              <a:srgbClr val="000066"/>
            </a:solidFill>
            <a:ln w="9525">
              <a:solidFill>
                <a:srgbClr val="000066"/>
              </a:solidFill>
              <a:miter lim="800000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6" name="Line 78"/>
            <p:cNvSpPr>
              <a:spLocks noChangeShapeType="1"/>
            </p:cNvSpPr>
            <p:nvPr/>
          </p:nvSpPr>
          <p:spPr bwMode="auto">
            <a:xfrm>
              <a:off x="3098" y="3484"/>
              <a:ext cx="0" cy="289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Line 79"/>
            <p:cNvSpPr>
              <a:spLocks noChangeShapeType="1"/>
            </p:cNvSpPr>
            <p:nvPr/>
          </p:nvSpPr>
          <p:spPr bwMode="auto">
            <a:xfrm>
              <a:off x="3195" y="3649"/>
              <a:ext cx="631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Rectangle 80"/>
            <p:cNvSpPr>
              <a:spLocks noChangeArrowheads="1"/>
            </p:cNvSpPr>
            <p:nvPr/>
          </p:nvSpPr>
          <p:spPr bwMode="auto">
            <a:xfrm>
              <a:off x="3826" y="3484"/>
              <a:ext cx="631" cy="289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9900"/>
              </a:solidFill>
              <a:miter lim="800000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9" name="Line 81"/>
            <p:cNvSpPr>
              <a:spLocks noChangeShapeType="1"/>
            </p:cNvSpPr>
            <p:nvPr/>
          </p:nvSpPr>
          <p:spPr bwMode="auto">
            <a:xfrm>
              <a:off x="4263" y="3484"/>
              <a:ext cx="0" cy="289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Line 82"/>
            <p:cNvSpPr>
              <a:spLocks noChangeShapeType="1"/>
            </p:cNvSpPr>
            <p:nvPr/>
          </p:nvSpPr>
          <p:spPr bwMode="auto">
            <a:xfrm>
              <a:off x="4360" y="3649"/>
              <a:ext cx="389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Text Box 83"/>
            <p:cNvSpPr txBox="1">
              <a:spLocks noChangeArrowheads="1"/>
            </p:cNvSpPr>
            <p:nvPr/>
          </p:nvSpPr>
          <p:spPr bwMode="auto">
            <a:xfrm>
              <a:off x="816" y="3487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endParaRPr lang="zh-CN" altLang="en-US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2" name="Text Box 84"/>
            <p:cNvSpPr txBox="1">
              <a:spLocks noChangeArrowheads="1"/>
            </p:cNvSpPr>
            <p:nvPr/>
          </p:nvSpPr>
          <p:spPr bwMode="auto">
            <a:xfrm>
              <a:off x="4680" y="3496"/>
              <a:ext cx="307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009900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</a:t>
              </a:r>
              <a:endParaRPr lang="zh-CN" altLang="en-US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3" name="Text Box 85"/>
            <p:cNvSpPr txBox="1">
              <a:spLocks noChangeArrowheads="1"/>
            </p:cNvSpPr>
            <p:nvPr/>
          </p:nvSpPr>
          <p:spPr bwMode="auto">
            <a:xfrm>
              <a:off x="1496" y="3480"/>
              <a:ext cx="355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r>
                <a:rPr lang="en-US" altLang="zh-CN" b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i-1</a:t>
              </a:r>
              <a:endParaRPr lang="en-US" altLang="zh-CN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4" name="Text Box 86"/>
            <p:cNvSpPr txBox="1">
              <a:spLocks noChangeArrowheads="1"/>
            </p:cNvSpPr>
            <p:nvPr/>
          </p:nvSpPr>
          <p:spPr bwMode="auto">
            <a:xfrm>
              <a:off x="2758" y="3480"/>
              <a:ext cx="248" cy="288"/>
            </a:xfrm>
            <a:prstGeom prst="rect">
              <a:avLst/>
            </a:prstGeom>
            <a:solidFill>
              <a:srgbClr val="000066"/>
            </a:solidFill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r>
                <a:rPr lang="en-US" altLang="zh-CN" b="1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endParaRPr lang="en-US" altLang="zh-CN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5" name="Text Box 87"/>
            <p:cNvSpPr txBox="1">
              <a:spLocks noChangeArrowheads="1"/>
            </p:cNvSpPr>
            <p:nvPr/>
          </p:nvSpPr>
          <p:spPr bwMode="auto">
            <a:xfrm>
              <a:off x="3835" y="3480"/>
              <a:ext cx="385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r>
                <a:rPr lang="en-US" altLang="zh-CN" b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i+1</a:t>
              </a:r>
              <a:endParaRPr lang="en-US" altLang="zh-CN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6" name="Line 88"/>
            <p:cNvSpPr>
              <a:spLocks noChangeShapeType="1"/>
            </p:cNvSpPr>
            <p:nvPr/>
          </p:nvSpPr>
          <p:spPr bwMode="auto">
            <a:xfrm flipV="1">
              <a:off x="1690" y="3814"/>
              <a:ext cx="0" cy="24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" name="Line 89"/>
            <p:cNvSpPr>
              <a:spLocks noChangeShapeType="1"/>
            </p:cNvSpPr>
            <p:nvPr/>
          </p:nvSpPr>
          <p:spPr bwMode="auto">
            <a:xfrm flipV="1">
              <a:off x="2855" y="3814"/>
              <a:ext cx="0" cy="24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" name="Text Box 90"/>
            <p:cNvSpPr txBox="1">
              <a:spLocks noChangeArrowheads="1"/>
            </p:cNvSpPr>
            <p:nvPr/>
          </p:nvSpPr>
          <p:spPr bwMode="auto">
            <a:xfrm>
              <a:off x="1690" y="3876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p</a:t>
              </a:r>
              <a:endParaRPr lang="en-US" altLang="zh-CN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9" name="Text Box 91"/>
            <p:cNvSpPr txBox="1">
              <a:spLocks noChangeArrowheads="1"/>
            </p:cNvSpPr>
            <p:nvPr/>
          </p:nvSpPr>
          <p:spPr bwMode="auto">
            <a:xfrm>
              <a:off x="2885" y="3876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q</a:t>
              </a:r>
              <a:endParaRPr lang="en-US" altLang="zh-CN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0" name="Line 92"/>
            <p:cNvSpPr>
              <a:spLocks noChangeShapeType="1"/>
            </p:cNvSpPr>
            <p:nvPr/>
          </p:nvSpPr>
          <p:spPr bwMode="auto">
            <a:xfrm flipV="1">
              <a:off x="2030" y="3360"/>
              <a:ext cx="243" cy="206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" name="Line 93"/>
            <p:cNvSpPr>
              <a:spLocks noChangeShapeType="1"/>
            </p:cNvSpPr>
            <p:nvPr/>
          </p:nvSpPr>
          <p:spPr bwMode="auto">
            <a:xfrm>
              <a:off x="3632" y="3360"/>
              <a:ext cx="194" cy="12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" name="Line 94"/>
            <p:cNvSpPr>
              <a:spLocks noChangeShapeType="1"/>
            </p:cNvSpPr>
            <p:nvPr/>
          </p:nvSpPr>
          <p:spPr bwMode="auto">
            <a:xfrm flipH="1">
              <a:off x="2273" y="3360"/>
              <a:ext cx="1359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" name="Text Box 104"/>
            <p:cNvSpPr txBox="1">
              <a:spLocks noChangeArrowheads="1"/>
            </p:cNvSpPr>
            <p:nvPr/>
          </p:nvSpPr>
          <p:spPr bwMode="auto">
            <a:xfrm>
              <a:off x="336" y="3504"/>
              <a:ext cx="720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删除后</a:t>
              </a:r>
              <a:endParaRPr lang="zh-CN" altLang="en-US"/>
            </a:p>
          </p:txBody>
        </p:sp>
      </p:grpSp>
      <p:sp>
        <p:nvSpPr>
          <p:cNvPr id="104" name="Text Box 106"/>
          <p:cNvSpPr txBox="1">
            <a:spLocks noChangeArrowheads="1"/>
          </p:cNvSpPr>
          <p:nvPr/>
        </p:nvSpPr>
        <p:spPr bwMode="auto">
          <a:xfrm>
            <a:off x="5219700" y="5105400"/>
            <a:ext cx="38862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p-&gt;next = p-&gt;next -&gt;next</a:t>
            </a:r>
            <a:endParaRPr lang="en-US" altLang="zh-CN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 txBox="1">
            <a:spLocks noChangeArrowheads="1"/>
          </p:cNvSpPr>
          <p:nvPr/>
        </p:nvSpPr>
        <p:spPr bwMode="auto">
          <a:xfrm>
            <a:off x="1116000" y="1116000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6. </a:t>
            </a:r>
            <a:r>
              <a:rPr lang="zh-CN" altLang="en-US" dirty="0">
                <a:ea typeface="宋体" panose="02010600030101010101" pitchFamily="2" charset="-122"/>
              </a:rPr>
              <a:t>输出链表元素</a:t>
            </a:r>
            <a:endParaRPr lang="zh-CN" altLang="en-US" dirty="0"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7" name="Rectangle 77"/>
          <p:cNvSpPr>
            <a:spLocks noChangeArrowheads="1"/>
          </p:cNvSpPr>
          <p:nvPr/>
        </p:nvSpPr>
        <p:spPr bwMode="auto">
          <a:xfrm>
            <a:off x="1116000" y="1728000"/>
            <a:ext cx="7641969" cy="529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void </a:t>
            </a:r>
            <a:r>
              <a:rPr lang="en-US" altLang="zh-CN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showList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(Node* head)</a:t>
            </a:r>
            <a:endParaRPr lang="en-US" altLang="zh-CN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64" name="Rectangle 172"/>
          <p:cNvSpPr>
            <a:spLocks noChangeArrowheads="1"/>
          </p:cNvSpPr>
          <p:nvPr/>
        </p:nvSpPr>
        <p:spPr bwMode="auto">
          <a:xfrm>
            <a:off x="1790700" y="2486900"/>
            <a:ext cx="4394200" cy="2246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008000"/>
            </a:solidFill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Node* p=head-&gt;next;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while(p){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8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&lt;&lt;p-&gt;e&lt;&lt;" ";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p=p-&gt;next;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30"/>
          <p:cNvGrpSpPr/>
          <p:nvPr/>
        </p:nvGrpSpPr>
        <p:grpSpPr bwMode="auto">
          <a:xfrm>
            <a:off x="963613" y="5149850"/>
            <a:ext cx="7897812" cy="728663"/>
            <a:chOff x="431" y="3521"/>
            <a:chExt cx="4975" cy="459"/>
          </a:xfrm>
        </p:grpSpPr>
        <p:sp>
          <p:nvSpPr>
            <p:cNvPr id="89" name="Line 31"/>
            <p:cNvSpPr>
              <a:spLocks noChangeShapeType="1"/>
            </p:cNvSpPr>
            <p:nvPr/>
          </p:nvSpPr>
          <p:spPr bwMode="auto">
            <a:xfrm>
              <a:off x="745" y="3815"/>
              <a:ext cx="31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sm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Rectangle 32"/>
            <p:cNvSpPr>
              <a:spLocks noChangeArrowheads="1"/>
            </p:cNvSpPr>
            <p:nvPr/>
          </p:nvSpPr>
          <p:spPr bwMode="auto">
            <a:xfrm>
              <a:off x="1882" y="3612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</a:ln>
            <a:effectLst>
              <a:outerShdw dist="107763" dir="2700000" algn="ctr" rotWithShape="0">
                <a:srgbClr val="1C1C1C"/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91" name="Line 33"/>
            <p:cNvSpPr>
              <a:spLocks noChangeShapeType="1"/>
            </p:cNvSpPr>
            <p:nvPr/>
          </p:nvSpPr>
          <p:spPr bwMode="auto">
            <a:xfrm>
              <a:off x="2234" y="3623"/>
              <a:ext cx="1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Line 34"/>
            <p:cNvSpPr>
              <a:spLocks noChangeShapeType="1"/>
            </p:cNvSpPr>
            <p:nvPr/>
          </p:nvSpPr>
          <p:spPr bwMode="auto">
            <a:xfrm>
              <a:off x="2340" y="3815"/>
              <a:ext cx="31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sm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Rectangle 35"/>
            <p:cNvSpPr>
              <a:spLocks noChangeArrowheads="1"/>
            </p:cNvSpPr>
            <p:nvPr/>
          </p:nvSpPr>
          <p:spPr bwMode="auto">
            <a:xfrm>
              <a:off x="3283" y="3617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</a:ln>
            <a:effectLst>
              <a:outerShdw dist="107763" dir="2700000" algn="ctr" rotWithShape="0">
                <a:srgbClr val="1C1C1C"/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94" name="Line 36"/>
            <p:cNvSpPr>
              <a:spLocks noChangeShapeType="1"/>
            </p:cNvSpPr>
            <p:nvPr/>
          </p:nvSpPr>
          <p:spPr bwMode="auto">
            <a:xfrm>
              <a:off x="3655" y="3617"/>
              <a:ext cx="1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Line 37"/>
            <p:cNvSpPr>
              <a:spLocks noChangeShapeType="1"/>
            </p:cNvSpPr>
            <p:nvPr/>
          </p:nvSpPr>
          <p:spPr bwMode="auto">
            <a:xfrm>
              <a:off x="2964" y="3809"/>
              <a:ext cx="31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sm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Rectangle 38"/>
            <p:cNvSpPr>
              <a:spLocks noChangeArrowheads="1"/>
            </p:cNvSpPr>
            <p:nvPr/>
          </p:nvSpPr>
          <p:spPr bwMode="auto">
            <a:xfrm>
              <a:off x="4821" y="3611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</a:ln>
            <a:effectLst>
              <a:outerShdw dist="107763" dir="2700000" algn="ctr" rotWithShape="0">
                <a:srgbClr val="1C1C1C"/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97" name="Line 39"/>
            <p:cNvSpPr>
              <a:spLocks noChangeShapeType="1"/>
            </p:cNvSpPr>
            <p:nvPr/>
          </p:nvSpPr>
          <p:spPr bwMode="auto">
            <a:xfrm>
              <a:off x="5140" y="3611"/>
              <a:ext cx="1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Line 40"/>
            <p:cNvSpPr>
              <a:spLocks noChangeShapeType="1"/>
            </p:cNvSpPr>
            <p:nvPr/>
          </p:nvSpPr>
          <p:spPr bwMode="auto">
            <a:xfrm>
              <a:off x="3762" y="3809"/>
              <a:ext cx="348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sm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Text Box 41"/>
            <p:cNvSpPr txBox="1">
              <a:spLocks noChangeArrowheads="1"/>
            </p:cNvSpPr>
            <p:nvPr/>
          </p:nvSpPr>
          <p:spPr bwMode="auto">
            <a:xfrm>
              <a:off x="1870" y="3575"/>
              <a:ext cx="328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1" u="none" strike="noStrike" kern="0" cap="none" spc="0" normalizeH="0" baseline="0" noProof="0">
                  <a:ln>
                    <a:noFill/>
                  </a:ln>
                  <a:solidFill>
                    <a:srgbClr val="FF505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a</a:t>
              </a:r>
              <a:r>
                <a:rPr kumimoji="0" lang="en-US" altLang="zh-CN" sz="3200" b="1" i="0" u="none" strike="noStrike" kern="0" cap="none" spc="0" normalizeH="0" baseline="-25000" noProof="0">
                  <a:ln>
                    <a:noFill/>
                  </a:ln>
                  <a:solidFill>
                    <a:srgbClr val="FF505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2</a:t>
              </a:r>
              <a:endPara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00" name="Text Box 42"/>
            <p:cNvSpPr txBox="1">
              <a:spLocks noChangeArrowheads="1"/>
            </p:cNvSpPr>
            <p:nvPr/>
          </p:nvSpPr>
          <p:spPr bwMode="auto">
            <a:xfrm>
              <a:off x="3291" y="3569"/>
              <a:ext cx="291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1" u="none" strike="noStrike" kern="0" cap="none" spc="0" normalizeH="0" baseline="0" noProof="0">
                  <a:ln>
                    <a:noFill/>
                  </a:ln>
                  <a:solidFill>
                    <a:srgbClr val="FF505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a</a:t>
              </a:r>
              <a:r>
                <a:rPr kumimoji="0" lang="en-US" altLang="zh-CN" sz="3200" b="1" i="0" u="none" strike="noStrike" kern="0" cap="none" spc="0" normalizeH="0" baseline="-25000" noProof="0">
                  <a:ln>
                    <a:noFill/>
                  </a:ln>
                  <a:solidFill>
                    <a:srgbClr val="FF505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i</a:t>
              </a:r>
              <a:endPara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01" name="Text Box 43"/>
            <p:cNvSpPr txBox="1">
              <a:spLocks noChangeArrowheads="1"/>
            </p:cNvSpPr>
            <p:nvPr/>
          </p:nvSpPr>
          <p:spPr bwMode="auto">
            <a:xfrm>
              <a:off x="4821" y="3563"/>
              <a:ext cx="337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1" u="none" strike="noStrike" kern="0" cap="none" spc="0" normalizeH="0" baseline="0" noProof="0" dirty="0">
                  <a:ln>
                    <a:noFill/>
                  </a:ln>
                  <a:solidFill>
                    <a:srgbClr val="FF505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a</a:t>
              </a:r>
              <a:r>
                <a:rPr kumimoji="0" lang="en-US" altLang="zh-CN" sz="3200" b="1" i="0" u="none" strike="noStrike" kern="0" cap="none" spc="0" normalizeH="0" baseline="-25000" noProof="0" dirty="0">
                  <a:ln>
                    <a:noFill/>
                  </a:ln>
                  <a:solidFill>
                    <a:srgbClr val="FF505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n</a:t>
              </a: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02" name="Text Box 44"/>
            <p:cNvSpPr txBox="1">
              <a:spLocks noChangeArrowheads="1"/>
            </p:cNvSpPr>
            <p:nvPr/>
          </p:nvSpPr>
          <p:spPr bwMode="auto">
            <a:xfrm>
              <a:off x="5149" y="3617"/>
              <a:ext cx="257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03" name="Text Box 45"/>
            <p:cNvSpPr txBox="1">
              <a:spLocks noChangeArrowheads="1"/>
            </p:cNvSpPr>
            <p:nvPr/>
          </p:nvSpPr>
          <p:spPr bwMode="auto">
            <a:xfrm>
              <a:off x="431" y="3653"/>
              <a:ext cx="265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L</a:t>
              </a:r>
              <a:endPara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04" name="Line 46"/>
            <p:cNvSpPr>
              <a:spLocks noChangeShapeType="1"/>
            </p:cNvSpPr>
            <p:nvPr/>
          </p:nvSpPr>
          <p:spPr bwMode="auto">
            <a:xfrm>
              <a:off x="4466" y="3809"/>
              <a:ext cx="348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sm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Text Box 47"/>
            <p:cNvSpPr txBox="1">
              <a:spLocks noChangeArrowheads="1"/>
            </p:cNvSpPr>
            <p:nvPr/>
          </p:nvSpPr>
          <p:spPr bwMode="auto">
            <a:xfrm>
              <a:off x="2645" y="3521"/>
              <a:ext cx="319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…</a:t>
              </a: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Text Box 48"/>
            <p:cNvSpPr txBox="1">
              <a:spLocks noChangeArrowheads="1"/>
            </p:cNvSpPr>
            <p:nvPr/>
          </p:nvSpPr>
          <p:spPr bwMode="auto">
            <a:xfrm>
              <a:off x="4102" y="3521"/>
              <a:ext cx="319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…</a:t>
              </a: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Rectangle 49"/>
            <p:cNvSpPr>
              <a:spLocks noChangeArrowheads="1"/>
            </p:cNvSpPr>
            <p:nvPr/>
          </p:nvSpPr>
          <p:spPr bwMode="auto">
            <a:xfrm>
              <a:off x="1020" y="3612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</a:ln>
            <a:effectLst>
              <a:outerShdw dist="107763" dir="2700000" algn="ctr" rotWithShape="0">
                <a:srgbClr val="1C1C1C"/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108" name="Line 50"/>
            <p:cNvSpPr>
              <a:spLocks noChangeShapeType="1"/>
            </p:cNvSpPr>
            <p:nvPr/>
          </p:nvSpPr>
          <p:spPr bwMode="auto">
            <a:xfrm>
              <a:off x="1393" y="3612"/>
              <a:ext cx="1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Text Box 51"/>
            <p:cNvSpPr txBox="1">
              <a:spLocks noChangeArrowheads="1"/>
            </p:cNvSpPr>
            <p:nvPr/>
          </p:nvSpPr>
          <p:spPr bwMode="auto">
            <a:xfrm>
              <a:off x="1029" y="3564"/>
              <a:ext cx="328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1" u="none" strike="noStrike" kern="0" cap="none" spc="0" normalizeH="0" baseline="0" noProof="0">
                  <a:ln>
                    <a:noFill/>
                  </a:ln>
                  <a:solidFill>
                    <a:srgbClr val="FF505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a</a:t>
              </a:r>
              <a:r>
                <a:rPr kumimoji="0" lang="en-US" altLang="zh-CN" sz="3200" b="1" i="0" u="none" strike="noStrike" kern="0" cap="none" spc="0" normalizeH="0" baseline="-25000" noProof="0">
                  <a:ln>
                    <a:noFill/>
                  </a:ln>
                  <a:solidFill>
                    <a:srgbClr val="FF505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1</a:t>
              </a:r>
              <a:endPara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10" name="Line 52"/>
            <p:cNvSpPr>
              <a:spLocks noChangeShapeType="1"/>
            </p:cNvSpPr>
            <p:nvPr/>
          </p:nvSpPr>
          <p:spPr bwMode="auto">
            <a:xfrm>
              <a:off x="1519" y="3793"/>
              <a:ext cx="31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sm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 txBox="1">
            <a:spLocks noChangeArrowheads="1"/>
          </p:cNvSpPr>
          <p:nvPr/>
        </p:nvSpPr>
        <p:spPr bwMode="auto">
          <a:xfrm>
            <a:off x="1116000" y="1116000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7. </a:t>
            </a:r>
            <a:r>
              <a:rPr lang="zh-CN" altLang="en-US" dirty="0">
                <a:ea typeface="宋体" panose="02010600030101010101" pitchFamily="2" charset="-122"/>
              </a:rPr>
              <a:t>删除链表</a:t>
            </a:r>
            <a:endParaRPr lang="zh-CN" altLang="en-US" dirty="0"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7" name="Rectangle 77"/>
          <p:cNvSpPr>
            <a:spLocks noChangeArrowheads="1"/>
          </p:cNvSpPr>
          <p:nvPr/>
        </p:nvSpPr>
        <p:spPr bwMode="auto">
          <a:xfrm>
            <a:off x="1116000" y="1728000"/>
            <a:ext cx="7641969" cy="529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void </a:t>
            </a:r>
            <a:r>
              <a:rPr lang="en-US" altLang="zh-CN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destroyList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(Node* head)</a:t>
            </a:r>
            <a:endParaRPr lang="en-US" altLang="zh-CN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64" name="Rectangle 172"/>
          <p:cNvSpPr>
            <a:spLocks noChangeArrowheads="1"/>
          </p:cNvSpPr>
          <p:nvPr/>
        </p:nvSpPr>
        <p:spPr bwMode="auto">
          <a:xfrm>
            <a:off x="1790700" y="2486900"/>
            <a:ext cx="5094732" cy="31085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008000"/>
            </a:solidFill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Node* p;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while(head-&gt;next){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p=head-&gt;next;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head-&gt;next=p-&gt;next;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delete p;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}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delete head;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91" name="WordArt 491"/>
          <p:cNvSpPr>
            <a:spLocks noChangeArrowheads="1" noChangeShapeType="1" noTextEdit="1"/>
          </p:cNvSpPr>
          <p:nvPr/>
        </p:nvSpPr>
        <p:spPr bwMode="gray">
          <a:xfrm>
            <a:off x="3556000" y="1739900"/>
            <a:ext cx="5222875" cy="7461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125"/>
              </a:avLst>
            </a:prstTxWarp>
          </a:bodyPr>
          <a:lstStyle/>
          <a:p>
            <a:pPr algn="ctr"/>
            <a:r>
              <a:rPr lang="zh-CN" altLang="en-US" sz="3600" kern="10">
                <a:ln w="25400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rgbClr val="3A265E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effectLst>
                  <a:prstShdw prst="shdw13" dist="53882" dir="2700000">
                    <a:srgbClr val="000000">
                      <a:alpha val="50000"/>
                    </a:srgbClr>
                  </a:prstShdw>
                </a:effectLst>
                <a:latin typeface="+mn-ea"/>
                <a:cs typeface="+mn-ea"/>
              </a:rPr>
              <a:t>谢谢</a:t>
            </a:r>
            <a:endParaRPr lang="zh-CN" altLang="en-US" sz="3600" kern="10">
              <a:ln w="25400">
                <a:solidFill>
                  <a:schemeClr val="bg1"/>
                </a:solidFill>
                <a:round/>
              </a:ln>
              <a:gradFill rotWithShape="1">
                <a:gsLst>
                  <a:gs pos="0">
                    <a:srgbClr val="3A265E"/>
                  </a:gs>
                  <a:gs pos="100000">
                    <a:schemeClr val="accent1"/>
                  </a:gs>
                </a:gsLst>
                <a:lin ang="5400000" scaled="1"/>
              </a:gradFill>
              <a:effectLst>
                <a:prstShdw prst="shdw13" dist="53882" dir="2700000">
                  <a:srgbClr val="000000">
                    <a:alpha val="50000"/>
                  </a:srgbClr>
                </a:prstShdw>
              </a:effectLst>
              <a:latin typeface="+mn-ea"/>
              <a:cs typeface="+mn-ea"/>
            </a:endParaRPr>
          </a:p>
        </p:txBody>
      </p:sp>
      <p:grpSp>
        <p:nvGrpSpPr>
          <p:cNvPr id="2" name="Group 512"/>
          <p:cNvGrpSpPr/>
          <p:nvPr/>
        </p:nvGrpSpPr>
        <p:grpSpPr bwMode="auto">
          <a:xfrm>
            <a:off x="5932488" y="5632450"/>
            <a:ext cx="669925" cy="654050"/>
            <a:chOff x="4027" y="3016"/>
            <a:chExt cx="515" cy="505"/>
          </a:xfrm>
        </p:grpSpPr>
        <p:sp>
          <p:nvSpPr>
            <p:cNvPr id="26113" name="Oval 513"/>
            <p:cNvSpPr>
              <a:spLocks noChangeArrowheads="1"/>
            </p:cNvSpPr>
            <p:nvPr/>
          </p:nvSpPr>
          <p:spPr bwMode="gray">
            <a:xfrm>
              <a:off x="4027" y="3016"/>
              <a:ext cx="515" cy="50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431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4314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pic>
          <p:nvPicPr>
            <p:cNvPr id="87051" name="Picture 514" descr="sphere_highlight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46" y="3018"/>
              <a:ext cx="47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515"/>
          <p:cNvGrpSpPr/>
          <p:nvPr/>
        </p:nvGrpSpPr>
        <p:grpSpPr bwMode="auto">
          <a:xfrm>
            <a:off x="7323138" y="5181600"/>
            <a:ext cx="349250" cy="339725"/>
            <a:chOff x="4027" y="3016"/>
            <a:chExt cx="515" cy="505"/>
          </a:xfrm>
        </p:grpSpPr>
        <p:sp>
          <p:nvSpPr>
            <p:cNvPr id="26116" name="Oval 516"/>
            <p:cNvSpPr>
              <a:spLocks noChangeArrowheads="1"/>
            </p:cNvSpPr>
            <p:nvPr/>
          </p:nvSpPr>
          <p:spPr bwMode="gray">
            <a:xfrm>
              <a:off x="4027" y="3016"/>
              <a:ext cx="515" cy="505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44314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4314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pic>
          <p:nvPicPr>
            <p:cNvPr id="87049" name="Picture 517" descr="sphere_highligh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46" y="3018"/>
              <a:ext cx="47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118" name="Oval 518"/>
          <p:cNvSpPr>
            <a:spLocks noChangeArrowheads="1"/>
          </p:cNvSpPr>
          <p:nvPr/>
        </p:nvSpPr>
        <p:spPr bwMode="gray">
          <a:xfrm>
            <a:off x="4113213" y="5138738"/>
            <a:ext cx="1082675" cy="1071562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28575" algn="ctr">
            <a:solidFill>
              <a:schemeClr val="bg1">
                <a:alpha val="70195"/>
              </a:schemeClr>
            </a:solidFill>
            <a:rou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6119" name="Oval 519"/>
          <p:cNvSpPr>
            <a:spLocks noChangeArrowheads="1"/>
          </p:cNvSpPr>
          <p:nvPr/>
        </p:nvSpPr>
        <p:spPr bwMode="gray">
          <a:xfrm>
            <a:off x="581025" y="723900"/>
            <a:ext cx="2759075" cy="2730500"/>
          </a:xfrm>
          <a:prstGeom prst="ellipse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 w="76200" algn="ctr">
            <a:solidFill>
              <a:schemeClr val="bg1">
                <a:alpha val="70195"/>
              </a:schemeClr>
            </a:solidFill>
            <a:rou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6120" name="Oval 520"/>
          <p:cNvSpPr>
            <a:spLocks noChangeArrowheads="1"/>
          </p:cNvSpPr>
          <p:nvPr/>
        </p:nvSpPr>
        <p:spPr bwMode="gray">
          <a:xfrm>
            <a:off x="2003425" y="3657600"/>
            <a:ext cx="1911350" cy="1892300"/>
          </a:xfrm>
          <a:prstGeom prst="ellipse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57150" algn="ctr">
            <a:solidFill>
              <a:schemeClr val="bg1">
                <a:alpha val="70195"/>
              </a:schemeClr>
            </a:solidFill>
            <a:rou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7" presetClass="path" presetSubtype="0" accel="50000" decel="5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0.0559 -0.10479 C 0.0559 -0.10456 0.05156 -0.05136 0.0401 -0.02661 C 0.02864 -0.00185 -0.00226 0.00462 -0.0184 -0.00579 " pathEditMode="relative" rAng="0" ptsTypes="fsf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5" y="545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7" presetClass="path" presetSubtype="0" accel="50000" decel="5000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0.14236 -0.15476 C 0.14236 -0.15452 0.12535 -0.04603 0.10382 -0.01758 C 0.08229 0.01087 0.00382 0.02244 -0.0342 0.01874 " pathEditMode="relative" rAng="0" ptsTypes="fsf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37" y="88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6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6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ChangeArrowheads="1"/>
          </p:cNvSpPr>
          <p:nvPr/>
        </p:nvSpPr>
        <p:spPr bwMode="auto">
          <a:xfrm>
            <a:off x="3554413" y="308292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5364" name="Text Box 6"/>
          <p:cNvSpPr txBox="1">
            <a:spLocks noChangeArrowheads="1"/>
          </p:cNvSpPr>
          <p:nvPr/>
        </p:nvSpPr>
        <p:spPr bwMode="auto">
          <a:xfrm>
            <a:off x="1113932" y="288105"/>
            <a:ext cx="7572867" cy="73250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解决方案</a:t>
            </a:r>
            <a:r>
              <a:rPr lang="zh-CN" altLang="en-US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猜想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使用二维数组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" name="Rectangle 77"/>
          <p:cNvSpPr>
            <a:spLocks noChangeArrowheads="1"/>
          </p:cNvSpPr>
          <p:nvPr/>
        </p:nvSpPr>
        <p:spPr bwMode="auto">
          <a:xfrm>
            <a:off x="1100235" y="1124441"/>
            <a:ext cx="8043765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用二维的数组来表示，该方案不可行，因为这些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信息有不同的类型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  <a:endParaRPr lang="zh-CN" altLang="en-US" sz="28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1" name="Rectangle 77"/>
          <p:cNvSpPr>
            <a:spLocks noChangeArrowheads="1"/>
          </p:cNvSpPr>
          <p:nvPr/>
        </p:nvSpPr>
        <p:spPr bwMode="auto">
          <a:xfrm>
            <a:off x="1100234" y="2096441"/>
            <a:ext cx="8043765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每一列用一个一维数组来表示，这种方法称为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并联数组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，但要保证每位学生信息的正确性很难。</a:t>
            </a:r>
            <a:endParaRPr lang="zh-CN" altLang="en-US" sz="28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2" name="Rectangle 77"/>
          <p:cNvSpPr>
            <a:spLocks noChangeArrowheads="1"/>
          </p:cNvSpPr>
          <p:nvPr/>
        </p:nvSpPr>
        <p:spPr bwMode="auto">
          <a:xfrm>
            <a:off x="1037173" y="3250801"/>
            <a:ext cx="7917641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思路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：当我们考虑逻辑地组织数据时，应该将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一个人的所有信息项放在一起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，即保持相关性。</a:t>
            </a:r>
            <a:endParaRPr lang="zh-CN" altLang="en-US" sz="28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1407948" y="4476227"/>
          <a:ext cx="6774353" cy="216105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35706"/>
                <a:gridCol w="1576552"/>
                <a:gridCol w="1371600"/>
                <a:gridCol w="1371600"/>
                <a:gridCol w="1418895"/>
              </a:tblGrid>
              <a:tr h="44748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学号</a:t>
                      </a:r>
                      <a:endParaRPr lang="zh-CN" altLang="en-US" sz="2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姓名</a:t>
                      </a:r>
                      <a:endParaRPr lang="zh-CN" altLang="en-US" sz="2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语文</a:t>
                      </a:r>
                      <a:endParaRPr lang="zh-CN" altLang="en-US" sz="2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数学</a:t>
                      </a:r>
                      <a:endParaRPr lang="zh-CN" altLang="en-US" sz="2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英语</a:t>
                      </a:r>
                      <a:endParaRPr lang="zh-CN" altLang="en-US" sz="2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547632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9pPr>
                    </a:lstStyle>
                    <a:p>
                      <a:pPr marL="478155" marR="0" lvl="0" indent="-47815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E3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00001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7E39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9pPr>
                    </a:lstStyle>
                    <a:p>
                      <a:pPr marL="478155" marR="0" lvl="0" indent="-47815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E3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张三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7E39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9pPr>
                    </a:lstStyle>
                    <a:p>
                      <a:pPr marL="478155" marR="0" lvl="0" indent="-47815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E3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96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7E39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9pPr>
                    </a:lstStyle>
                    <a:p>
                      <a:pPr marL="478155" marR="0" lvl="0" indent="-47815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E3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94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7E39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9pPr>
                    </a:lstStyle>
                    <a:p>
                      <a:pPr marL="478155" marR="0" lvl="0" indent="-47815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E3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88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7E39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</a:tr>
              <a:tr h="547632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9pPr>
                    </a:lstStyle>
                    <a:p>
                      <a:pPr marL="478155" marR="0" lvl="0" indent="-47815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00003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9pPr>
                    </a:lstStyle>
                    <a:p>
                      <a:pPr marL="478155" marR="0" lvl="0" indent="-47815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李四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9pPr>
                    </a:lstStyle>
                    <a:p>
                      <a:pPr marL="478155" marR="0" lvl="0" indent="-47815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89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9pPr>
                    </a:lstStyle>
                    <a:p>
                      <a:pPr marL="478155" marR="0" lvl="0" indent="-47815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70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9pPr>
                    </a:lstStyle>
                    <a:p>
                      <a:pPr marL="478155" marR="0" lvl="0" indent="-47815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76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</a:tr>
              <a:tr h="547632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9pPr>
                    </a:lstStyle>
                    <a:p>
                      <a:pPr marL="478155" marR="0" lvl="0" indent="-47815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00004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9pPr>
                    </a:lstStyle>
                    <a:p>
                      <a:pPr marL="478155" marR="0" lvl="0" indent="-47815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王五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9pPr>
                    </a:lstStyle>
                    <a:p>
                      <a:pPr marL="478155" marR="0" lvl="0" indent="-47815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90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9pPr>
                    </a:lstStyle>
                    <a:p>
                      <a:pPr marL="478155" marR="0" lvl="0" indent="-47815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87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9pPr>
                    </a:lstStyle>
                    <a:p>
                      <a:pPr marL="478155" marR="0" lvl="0" indent="-47815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78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ChangeArrowheads="1"/>
          </p:cNvSpPr>
          <p:nvPr/>
        </p:nvSpPr>
        <p:spPr bwMode="auto">
          <a:xfrm>
            <a:off x="3554413" y="308292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5364" name="Text Box 6"/>
          <p:cNvSpPr txBox="1">
            <a:spLocks noChangeArrowheads="1"/>
          </p:cNvSpPr>
          <p:nvPr/>
        </p:nvSpPr>
        <p:spPr bwMode="auto">
          <a:xfrm>
            <a:off x="1113932" y="288105"/>
            <a:ext cx="7572867" cy="73250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解决方案：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" name="Rectangle 77"/>
          <p:cNvSpPr>
            <a:spLocks noChangeArrowheads="1"/>
          </p:cNvSpPr>
          <p:nvPr/>
        </p:nvSpPr>
        <p:spPr bwMode="auto">
          <a:xfrm>
            <a:off x="1068705" y="1250565"/>
            <a:ext cx="4370398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我们希望的结构</a:t>
            </a:r>
            <a:endParaRPr lang="zh-CN" altLang="en-US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在数据库中称为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记录</a:t>
            </a:r>
            <a:endParaRPr lang="zh-CN" alt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在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C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中称为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结构体</a:t>
            </a:r>
            <a:endParaRPr lang="zh-CN" alt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在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C++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中称为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对象</a:t>
            </a:r>
            <a:endParaRPr lang="zh-CN" alt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p"/>
            </a:pPr>
            <a:endParaRPr lang="zh-CN" altLang="en-US" sz="28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8" name="Group 165"/>
          <p:cNvGraphicFramePr/>
          <p:nvPr/>
        </p:nvGraphicFramePr>
        <p:xfrm>
          <a:off x="5648000" y="599090"/>
          <a:ext cx="1803400" cy="5943600"/>
        </p:xfrm>
        <a:graphic>
          <a:graphicData uri="http://schemas.openxmlformats.org/drawingml/2006/table">
            <a:tbl>
              <a:tblPr/>
              <a:tblGrid>
                <a:gridCol w="901700"/>
                <a:gridCol w="901700"/>
              </a:tblGrid>
              <a:tr h="322263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学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生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一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00001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张三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96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94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88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学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生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二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00003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李四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89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70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76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学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生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三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00004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王五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90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87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78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7"/>
          <p:cNvSpPr>
            <a:spLocks noChangeArrowheads="1"/>
          </p:cNvSpPr>
          <p:nvPr/>
        </p:nvSpPr>
        <p:spPr bwMode="auto">
          <a:xfrm>
            <a:off x="1116000" y="1152000"/>
            <a:ext cx="7641969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结构体类型允许程序员把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一些分量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聚合成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一个整体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，用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一个变量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表示。</a:t>
            </a:r>
            <a:endParaRPr lang="zh-CN" altLang="en-US" sz="28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759124" y="4826270"/>
            <a:ext cx="9558068" cy="2238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5000"/>
              <a:buFont typeface="Wingdings" panose="05000000000000000000" pitchFamily="2" charset="2"/>
              <a:buNone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77"/>
          <p:cNvSpPr>
            <a:spLocks noChangeArrowheads="1"/>
          </p:cNvSpPr>
          <p:nvPr/>
        </p:nvSpPr>
        <p:spPr bwMode="auto">
          <a:xfrm>
            <a:off x="1116000" y="2268000"/>
            <a:ext cx="7459089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一个结构体的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各个分量都有名字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，把这些分量称为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成员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(member)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  <a:endParaRPr lang="zh-CN" altLang="en-US" sz="28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77"/>
          <p:cNvSpPr>
            <a:spLocks noChangeArrowheads="1"/>
          </p:cNvSpPr>
          <p:nvPr/>
        </p:nvSpPr>
        <p:spPr bwMode="auto">
          <a:xfrm>
            <a:off x="1116000" y="3420000"/>
            <a:ext cx="7459089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由于结构体的成员可以是各种类型的，程序员能创建适合于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问题的数据聚合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  <a:endParaRPr lang="zh-CN" altLang="en-US" sz="28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113932" y="288105"/>
            <a:ext cx="7572867" cy="73250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选择理由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Rectangle 77"/>
          <p:cNvSpPr>
            <a:spLocks noChangeArrowheads="1"/>
          </p:cNvSpPr>
          <p:nvPr/>
        </p:nvSpPr>
        <p:spPr bwMode="auto">
          <a:xfrm>
            <a:off x="1116000" y="4608000"/>
            <a:ext cx="7459089" cy="1852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结构体的使用</a:t>
            </a:r>
            <a:endParaRPr lang="zh-CN" altLang="en-US" sz="28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定义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一个新的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结构体类型 </a:t>
            </a:r>
            <a:endParaRPr lang="zh-CN" altLang="en-US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定义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新类型的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变量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endParaRPr lang="zh-CN" alt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访问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结构体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变量</a:t>
            </a:r>
            <a:endParaRPr lang="zh-CN" altLang="en-US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" grpId="0"/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152000" y="1811464"/>
            <a:ext cx="73133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 一般格式为：</a:t>
            </a: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" name="AutoShape 52"/>
          <p:cNvSpPr>
            <a:spLocks noChangeArrowheads="1"/>
          </p:cNvSpPr>
          <p:nvPr/>
        </p:nvSpPr>
        <p:spPr bwMode="gray">
          <a:xfrm>
            <a:off x="1167270" y="2499764"/>
            <a:ext cx="3893462" cy="2040705"/>
          </a:xfrm>
          <a:prstGeom prst="roundRect">
            <a:avLst>
              <a:gd name="adj" fmla="val 16667"/>
            </a:avLst>
          </a:prstGeom>
          <a:solidFill>
            <a:schemeClr val="accent2">
              <a:alpha val="3019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None/>
            </a:pPr>
            <a:r>
              <a:rPr lang="en-US" altLang="zh-CN" sz="28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struct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结构体类型名</a:t>
            </a:r>
            <a:endParaRPr lang="zh-CN" altLang="en-US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{  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字段声明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；</a:t>
            </a:r>
            <a:endParaRPr lang="zh-CN" alt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	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……</a:t>
            </a:r>
            <a:endParaRPr lang="en-US" altLang="zh-CN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}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；</a:t>
            </a:r>
            <a:endParaRPr lang="zh-CN" altLang="en-US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0" name="Rectangle 9"/>
          <p:cNvSpPr txBox="1">
            <a:spLocks noChangeArrowheads="1"/>
          </p:cNvSpPr>
          <p:nvPr/>
        </p:nvSpPr>
        <p:spPr bwMode="auto">
          <a:xfrm>
            <a:off x="1143668" y="1190551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2. </a:t>
            </a:r>
            <a:r>
              <a:rPr lang="zh-CN" altLang="en-US" dirty="0">
                <a:ea typeface="宋体" panose="02010600030101010101" pitchFamily="2" charset="-122"/>
              </a:rPr>
              <a:t>结构体的定义</a:t>
            </a: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5708236" y="1860582"/>
            <a:ext cx="19853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Wingdings" panose="05000000000000000000" pitchFamily="2" charset="2"/>
              <a:buChar char="p"/>
            </a:pPr>
            <a:r>
              <a:rPr lang="zh-CN" altLang="fr-FR" sz="2800" dirty="0">
                <a:solidFill>
                  <a:schemeClr val="tx1"/>
                </a:solidFill>
                <a:ea typeface="宋体" panose="02010600030101010101" pitchFamily="2" charset="-122"/>
              </a:rPr>
              <a:t>   例如：</a:t>
            </a:r>
            <a:endParaRPr lang="zh-CN" altLang="fr-FR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589369" y="2509943"/>
            <a:ext cx="3061992" cy="4013406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tabLst>
                <a:tab pos="5029200" algn="l"/>
              </a:tabLst>
            </a:pPr>
            <a:r>
              <a:rPr lang="en-US" altLang="zh-CN" sz="2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studentT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tabLst>
                <a:tab pos="5029200" algn="l"/>
              </a:tabLst>
            </a:pPr>
            <a:r>
              <a:rPr lang="pt-BR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char  no[10];</a:t>
            </a:r>
            <a:endParaRPr lang="pt-BR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tabLst>
                <a:tab pos="5029200" algn="l"/>
              </a:tabLst>
            </a:pPr>
            <a:r>
              <a:rPr lang="pt-BR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char  name[10];</a:t>
            </a:r>
            <a:endParaRPr lang="pt-BR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tabLst>
                <a:tab pos="5029200" algn="l"/>
              </a:tabLst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chinese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tabLst>
                <a:tab pos="5029200" algn="l"/>
              </a:tabLst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int math;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tabLst>
                <a:tab pos="5029200" algn="l"/>
              </a:tabLst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int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english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tabLst>
                <a:tab pos="5029200" algn="l"/>
              </a:tabLst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74" name="Text Box 78"/>
          <p:cNvSpPr txBox="1">
            <a:spLocks noChangeArrowheads="1"/>
          </p:cNvSpPr>
          <p:nvPr/>
        </p:nvSpPr>
        <p:spPr bwMode="gray">
          <a:xfrm>
            <a:off x="1116000" y="1908000"/>
            <a:ext cx="77424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字段名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可与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程序中的变量名相同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。 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2" name="Group 79"/>
          <p:cNvGrpSpPr/>
          <p:nvPr/>
        </p:nvGrpSpPr>
        <p:grpSpPr bwMode="auto">
          <a:xfrm>
            <a:off x="1125538" y="1116000"/>
            <a:ext cx="5375275" cy="695325"/>
            <a:chOff x="624" y="670"/>
            <a:chExt cx="3386" cy="547"/>
          </a:xfrm>
        </p:grpSpPr>
        <p:sp>
          <p:nvSpPr>
            <p:cNvPr id="28680" name="AutoShape 80"/>
            <p:cNvSpPr>
              <a:spLocks noChangeArrowheads="1"/>
            </p:cNvSpPr>
            <p:nvPr/>
          </p:nvSpPr>
          <p:spPr bwMode="gray">
            <a:xfrm>
              <a:off x="624" y="670"/>
              <a:ext cx="1219" cy="547"/>
            </a:xfrm>
            <a:prstGeom prst="roundRect">
              <a:avLst>
                <a:gd name="adj" fmla="val 1034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8F4BE"/>
                </a:gs>
              </a:gsLst>
              <a:lin ang="2700000" scaled="1"/>
            </a:gradFill>
            <a:ln w="50800">
              <a:solidFill>
                <a:srgbClr val="44988C"/>
              </a:solidFill>
              <a:round/>
            </a:ln>
            <a:effectLst>
              <a:outerShdw dist="107763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681" name="Text Box 81"/>
            <p:cNvSpPr txBox="1">
              <a:spLocks noChangeArrowheads="1"/>
            </p:cNvSpPr>
            <p:nvPr/>
          </p:nvSpPr>
          <p:spPr bwMode="gray">
            <a:xfrm>
              <a:off x="707" y="724"/>
              <a:ext cx="3303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800" dirty="0">
                  <a:solidFill>
                    <a:srgbClr val="000000"/>
                  </a:solidFill>
                  <a:ea typeface="宋体" panose="02010600030101010101" pitchFamily="2" charset="-122"/>
                </a:rPr>
                <a:t>注意事项</a:t>
              </a:r>
              <a:endPara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1" name="Text Box 78"/>
          <p:cNvSpPr txBox="1">
            <a:spLocks noChangeArrowheads="1"/>
          </p:cNvSpPr>
          <p:nvPr/>
        </p:nvSpPr>
        <p:spPr bwMode="gray">
          <a:xfrm>
            <a:off x="1116000" y="2448000"/>
            <a:ext cx="75707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在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不同的结构体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中可以有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相同的字段名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。 </a:t>
            </a:r>
            <a:endParaRPr lang="zh-CN" altLang="en-US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3" name="Text Box 78"/>
          <p:cNvSpPr txBox="1">
            <a:spLocks noChangeArrowheads="1"/>
          </p:cNvSpPr>
          <p:nvPr/>
        </p:nvSpPr>
        <p:spPr bwMode="gray">
          <a:xfrm>
            <a:off x="1116000" y="3024000"/>
            <a:ext cx="757078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结构体成员的类型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可以是任意类型，当然也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可以是结构体类型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 Box 78"/>
          <p:cNvSpPr txBox="1">
            <a:spLocks noChangeArrowheads="1"/>
          </p:cNvSpPr>
          <p:nvPr/>
        </p:nvSpPr>
        <p:spPr bwMode="gray">
          <a:xfrm>
            <a:off x="1116000" y="4032000"/>
            <a:ext cx="75707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例如：</a:t>
            </a:r>
            <a:endParaRPr lang="zh-CN" altLang="en-US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641218" y="4323804"/>
            <a:ext cx="2734823" cy="2332946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  <a:tabLst>
                <a:tab pos="5029200" algn="l"/>
              </a:tabLst>
            </a:pP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dateT</a:t>
            </a:r>
            <a:endParaRPr lang="en-US" altLang="zh-CN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tabLst>
                <a:tab pos="5029200" algn="l"/>
              </a:tabLst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month;</a:t>
            </a:r>
            <a:endPara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tabLst>
                <a:tab pos="5029200" algn="l"/>
              </a:tabLst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day;</a:t>
            </a:r>
            <a:endPara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tabLst>
                <a:tab pos="5029200" algn="l"/>
              </a:tabLst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year;    }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841618" y="4292274"/>
            <a:ext cx="2924009" cy="2332946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  <a:tabLst>
                <a:tab pos="5029200" algn="l"/>
              </a:tabLst>
            </a:pP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studentT</a:t>
            </a:r>
            <a:endParaRPr lang="en-US" altLang="zh-CN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tabLst>
                <a:tab pos="5029200" algn="l"/>
              </a:tabLst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{ ...</a:t>
            </a:r>
            <a:endPara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tabLst>
                <a:tab pos="5029200" algn="l"/>
              </a:tabLst>
            </a:pP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dateT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birthday;</a:t>
            </a:r>
            <a:endPara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tabLst>
                <a:tab pos="5029200" algn="l"/>
              </a:tabLst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 </a:t>
            </a:r>
            <a:endParaRPr lang="en-US" altLang="zh-CN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74" grpId="0"/>
      <p:bldP spid="11" grpId="0"/>
      <p:bldP spid="13" grpId="0"/>
      <p:bldP spid="8" grpId="0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/>
          <p:cNvSpPr txBox="1">
            <a:spLocks noChangeArrowheads="1"/>
          </p:cNvSpPr>
          <p:nvPr/>
        </p:nvSpPr>
        <p:spPr bwMode="auto">
          <a:xfrm>
            <a:off x="1096371" y="1111723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3. </a:t>
            </a:r>
            <a:r>
              <a:rPr lang="zh-CN" altLang="en-US" dirty="0">
                <a:ea typeface="宋体" panose="02010600030101010101" pitchFamily="2" charset="-122"/>
              </a:rPr>
              <a:t>结构体变量的定义</a:t>
            </a: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12" name="Rectangle 77"/>
          <p:cNvSpPr>
            <a:spLocks noChangeArrowheads="1"/>
          </p:cNvSpPr>
          <p:nvPr/>
        </p:nvSpPr>
        <p:spPr bwMode="auto">
          <a:xfrm>
            <a:off x="1116000" y="1787214"/>
            <a:ext cx="7641969" cy="525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 一般格式为：</a:t>
            </a:r>
            <a:endParaRPr lang="zh-CN" altLang="en-US" sz="28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759124" y="4826270"/>
            <a:ext cx="9558068" cy="2238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5000"/>
              <a:buFont typeface="Wingdings" panose="05000000000000000000" pitchFamily="2" charset="2"/>
              <a:buNone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77"/>
          <p:cNvSpPr>
            <a:spLocks noChangeArrowheads="1"/>
          </p:cNvSpPr>
          <p:nvPr/>
        </p:nvSpPr>
        <p:spPr bwMode="auto">
          <a:xfrm>
            <a:off x="1116000" y="3924000"/>
            <a:ext cx="7459089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例如：</a:t>
            </a:r>
            <a:r>
              <a:rPr lang="en-US" altLang="zh-CN" sz="28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studentT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student1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;</a:t>
            </a:r>
            <a:endParaRPr lang="zh-CN" altLang="en-US" sz="28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8" name="AutoShape 52"/>
          <p:cNvSpPr>
            <a:spLocks noChangeArrowheads="1"/>
          </p:cNvSpPr>
          <p:nvPr/>
        </p:nvSpPr>
        <p:spPr bwMode="gray">
          <a:xfrm>
            <a:off x="1892483" y="2420938"/>
            <a:ext cx="4825818" cy="952884"/>
          </a:xfrm>
          <a:prstGeom prst="roundRect">
            <a:avLst>
              <a:gd name="adj" fmla="val 16667"/>
            </a:avLst>
          </a:prstGeom>
          <a:solidFill>
            <a:schemeClr val="accent2">
              <a:alpha val="3019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None/>
            </a:pP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结构体类型名   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结构体变量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；</a:t>
            </a:r>
            <a:endParaRPr lang="zh-CN" altLang="en-US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grpSp>
        <p:nvGrpSpPr>
          <p:cNvPr id="9" name="Group 13"/>
          <p:cNvGrpSpPr/>
          <p:nvPr/>
        </p:nvGrpSpPr>
        <p:grpSpPr bwMode="auto">
          <a:xfrm>
            <a:off x="1093707" y="4644000"/>
            <a:ext cx="7550152" cy="1079500"/>
            <a:chOff x="560" y="3256"/>
            <a:chExt cx="4576" cy="680"/>
          </a:xfrm>
        </p:grpSpPr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1360" y="3256"/>
              <a:ext cx="3776" cy="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400" b="1">
                  <a:latin typeface="Times New Roman" panose="02020603050405020304" pitchFamily="18" charset="0"/>
                </a:rPr>
                <a:t> </a:t>
              </a:r>
              <a:endParaRPr lang="en-US" altLang="zh-CN" sz="2400" b="1">
                <a:solidFill>
                  <a:schemeClr val="bg2"/>
                </a:solidFill>
              </a:endParaRPr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4296" y="3437"/>
              <a:ext cx="704" cy="258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 dirty="0" err="1">
                  <a:ea typeface="黑体" panose="02010609060101010101" pitchFamily="2" charset="-122"/>
                </a:rPr>
                <a:t>english</a:t>
              </a:r>
              <a:endParaRPr kumimoji="1" lang="en-US" altLang="zh-CN" sz="2000" b="1" dirty="0">
                <a:ea typeface="黑体" panose="02010609060101010101" pitchFamily="2" charset="-122"/>
              </a:endParaRPr>
            </a:p>
          </p:txBody>
        </p:sp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>
              <a:off x="3646" y="3437"/>
              <a:ext cx="568" cy="258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 dirty="0">
                  <a:ea typeface="黑体" panose="02010609060101010101" pitchFamily="2" charset="-122"/>
                </a:rPr>
                <a:t>math</a:t>
              </a:r>
              <a:endParaRPr kumimoji="1" lang="en-US" altLang="zh-CN" sz="2000" b="1" dirty="0">
                <a:ea typeface="黑体" panose="02010609060101010101" pitchFamily="2" charset="-122"/>
              </a:endParaRPr>
            </a:p>
          </p:txBody>
        </p:sp>
        <p:sp>
          <p:nvSpPr>
            <p:cNvPr id="15" name="Text Box 8"/>
            <p:cNvSpPr txBox="1">
              <a:spLocks noChangeArrowheads="1"/>
            </p:cNvSpPr>
            <p:nvPr/>
          </p:nvSpPr>
          <p:spPr bwMode="auto">
            <a:xfrm>
              <a:off x="2822" y="3439"/>
              <a:ext cx="720" cy="258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 err="1">
                  <a:ea typeface="黑体" panose="02010609060101010101" pitchFamily="2" charset="-122"/>
                </a:rPr>
                <a:t>chinese</a:t>
              </a:r>
              <a:endParaRPr kumimoji="1" lang="en-US" altLang="zh-CN" sz="2000" b="1" dirty="0">
                <a:ea typeface="黑体" panose="02010609060101010101" pitchFamily="2" charset="-122"/>
              </a:endParaRPr>
            </a:p>
          </p:txBody>
        </p:sp>
        <p:sp>
          <p:nvSpPr>
            <p:cNvPr id="16" name="Text Box 9"/>
            <p:cNvSpPr txBox="1">
              <a:spLocks noChangeArrowheads="1"/>
            </p:cNvSpPr>
            <p:nvPr/>
          </p:nvSpPr>
          <p:spPr bwMode="auto">
            <a:xfrm>
              <a:off x="2096" y="3439"/>
              <a:ext cx="568" cy="258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ea typeface="黑体" panose="02010609060101010101" pitchFamily="2" charset="-122"/>
                </a:rPr>
                <a:t>name</a:t>
              </a:r>
              <a:endParaRPr kumimoji="1" lang="en-US" altLang="zh-CN" sz="2000" b="1">
                <a:ea typeface="黑体" panose="02010609060101010101" pitchFamily="2" charset="-122"/>
              </a:endParaRPr>
            </a:p>
          </p:txBody>
        </p:sp>
        <p:sp>
          <p:nvSpPr>
            <p:cNvPr id="17" name="Text Box 10"/>
            <p:cNvSpPr txBox="1">
              <a:spLocks noChangeArrowheads="1"/>
            </p:cNvSpPr>
            <p:nvPr/>
          </p:nvSpPr>
          <p:spPr bwMode="auto">
            <a:xfrm>
              <a:off x="1584" y="3439"/>
              <a:ext cx="371" cy="258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>
                  <a:ea typeface="黑体" panose="02010609060101010101" pitchFamily="2" charset="-122"/>
                </a:rPr>
                <a:t>no</a:t>
              </a:r>
              <a:endParaRPr kumimoji="1" lang="en-US" altLang="zh-CN" sz="2000">
                <a:ea typeface="黑体" panose="02010609060101010101" pitchFamily="2" charset="-122"/>
              </a:endParaRPr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560" y="3481"/>
              <a:ext cx="800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 dirty="0">
                  <a:ea typeface="黑体" panose="02010609060101010101" pitchFamily="2" charset="-122"/>
                </a:rPr>
                <a:t>student1</a:t>
              </a:r>
              <a:endParaRPr kumimoji="1" lang="en-US" altLang="zh-CN" sz="2000" b="1" dirty="0"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" grpId="0"/>
      <p:bldP spid="8" grpId="0" animBg="1"/>
    </p:bldLst>
  </p:timing>
</p:sld>
</file>

<file path=ppt/theme/theme1.xml><?xml version="1.0" encoding="utf-8"?>
<a:theme xmlns:a="http://schemas.openxmlformats.org/drawingml/2006/main" name="2008最新商务办公系列精品PPT模板">
  <a:themeElements>
    <a:clrScheme name="2008最新商务办公系列精品PPT模板 1">
      <a:dk1>
        <a:srgbClr val="30311D"/>
      </a:dk1>
      <a:lt1>
        <a:srgbClr val="FFFFFF"/>
      </a:lt1>
      <a:dk2>
        <a:srgbClr val="003366"/>
      </a:dk2>
      <a:lt2>
        <a:srgbClr val="DDDDDD"/>
      </a:lt2>
      <a:accent1>
        <a:srgbClr val="7E52CC"/>
      </a:accent1>
      <a:accent2>
        <a:srgbClr val="4A9ACC"/>
      </a:accent2>
      <a:accent3>
        <a:srgbClr val="FFFFFF"/>
      </a:accent3>
      <a:accent4>
        <a:srgbClr val="272817"/>
      </a:accent4>
      <a:accent5>
        <a:srgbClr val="C0B3E2"/>
      </a:accent5>
      <a:accent6>
        <a:srgbClr val="428BB9"/>
      </a:accent6>
      <a:hlink>
        <a:srgbClr val="4582A7"/>
      </a:hlink>
      <a:folHlink>
        <a:srgbClr val="B2AF7A"/>
      </a:folHlink>
    </a:clrScheme>
    <a:fontScheme name="2008最新商务办公系列精品PPT模板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857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857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2008最新商务办公系列精品PPT模板 1">
        <a:dk1>
          <a:srgbClr val="30311D"/>
        </a:dk1>
        <a:lt1>
          <a:srgbClr val="FFFFFF"/>
        </a:lt1>
        <a:dk2>
          <a:srgbClr val="003366"/>
        </a:dk2>
        <a:lt2>
          <a:srgbClr val="DDDDDD"/>
        </a:lt2>
        <a:accent1>
          <a:srgbClr val="7E52CC"/>
        </a:accent1>
        <a:accent2>
          <a:srgbClr val="4A9ACC"/>
        </a:accent2>
        <a:accent3>
          <a:srgbClr val="FFFFFF"/>
        </a:accent3>
        <a:accent4>
          <a:srgbClr val="272817"/>
        </a:accent4>
        <a:accent5>
          <a:srgbClr val="C0B3E2"/>
        </a:accent5>
        <a:accent6>
          <a:srgbClr val="428BB9"/>
        </a:accent6>
        <a:hlink>
          <a:srgbClr val="4582A7"/>
        </a:hlink>
        <a:folHlink>
          <a:srgbClr val="B2AF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8最新商务办公系列精品PPT模板 2">
        <a:dk1>
          <a:srgbClr val="000000"/>
        </a:dk1>
        <a:lt1>
          <a:srgbClr val="FFFFFF"/>
        </a:lt1>
        <a:dk2>
          <a:srgbClr val="702424"/>
        </a:dk2>
        <a:lt2>
          <a:srgbClr val="C0C0C0"/>
        </a:lt2>
        <a:accent1>
          <a:srgbClr val="54BBBE"/>
        </a:accent1>
        <a:accent2>
          <a:srgbClr val="E49514"/>
        </a:accent2>
        <a:accent3>
          <a:srgbClr val="FFFFFF"/>
        </a:accent3>
        <a:accent4>
          <a:srgbClr val="000000"/>
        </a:accent4>
        <a:accent5>
          <a:srgbClr val="B3DADB"/>
        </a:accent5>
        <a:accent6>
          <a:srgbClr val="CF8711"/>
        </a:accent6>
        <a:hlink>
          <a:srgbClr val="6C9A42"/>
        </a:hlink>
        <a:folHlink>
          <a:srgbClr val="82ABB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8最新商务办公系列精品PPT模板 3">
        <a:dk1>
          <a:srgbClr val="003366"/>
        </a:dk1>
        <a:lt1>
          <a:srgbClr val="FFFFFF"/>
        </a:lt1>
        <a:dk2>
          <a:srgbClr val="000000"/>
        </a:dk2>
        <a:lt2>
          <a:srgbClr val="DDDDDD"/>
        </a:lt2>
        <a:accent1>
          <a:srgbClr val="438ACB"/>
        </a:accent1>
        <a:accent2>
          <a:srgbClr val="32A287"/>
        </a:accent2>
        <a:accent3>
          <a:srgbClr val="FFFFFF"/>
        </a:accent3>
        <a:accent4>
          <a:srgbClr val="002A56"/>
        </a:accent4>
        <a:accent5>
          <a:srgbClr val="B0C4E2"/>
        </a:accent5>
        <a:accent6>
          <a:srgbClr val="2C927A"/>
        </a:accent6>
        <a:hlink>
          <a:srgbClr val="729943"/>
        </a:hlink>
        <a:folHlink>
          <a:srgbClr val="82B4B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2008最新商务办公系列精品PPT模板</Template>
  <TotalTime>0</TotalTime>
  <Words>5468</Words>
  <Application>WPS 演示</Application>
  <PresentationFormat>全屏显示(4:3)</PresentationFormat>
  <Paragraphs>877</Paragraphs>
  <Slides>34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50" baseType="lpstr">
      <vt:lpstr>Arial</vt:lpstr>
      <vt:lpstr>宋体</vt:lpstr>
      <vt:lpstr>Wingdings</vt:lpstr>
      <vt:lpstr>Lucida Sans Unicode</vt:lpstr>
      <vt:lpstr>Times New Roman</vt:lpstr>
      <vt:lpstr>Calibri</vt:lpstr>
      <vt:lpstr>楷体_GB2312</vt:lpstr>
      <vt:lpstr>新宋体</vt:lpstr>
      <vt:lpstr>Courier New</vt:lpstr>
      <vt:lpstr>黑体</vt:lpstr>
      <vt:lpstr>微软雅黑</vt:lpstr>
      <vt:lpstr>Arial Unicode MS</vt:lpstr>
      <vt:lpstr>等线</vt:lpstr>
      <vt:lpstr>Symbol</vt:lpstr>
      <vt:lpstr>楷体</vt:lpstr>
      <vt:lpstr>2008最新商务办公系列精品PPT模板</vt:lpstr>
      <vt:lpstr>结构体与链表</vt:lpstr>
      <vt:lpstr>目  录</vt:lpstr>
      <vt:lpstr>一、结构概述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二、结构体与指针</vt:lpstr>
      <vt:lpstr>PowerPoint 演示文稿</vt:lpstr>
      <vt:lpstr>PowerPoint 演示文稿</vt:lpstr>
      <vt:lpstr>三、结构体与数组</vt:lpstr>
      <vt:lpstr>PowerPoint 演示文稿</vt:lpstr>
      <vt:lpstr>四、结构体与参数传递</vt:lpstr>
      <vt:lpstr>PowerPoint 演示文稿</vt:lpstr>
      <vt:lpstr>PowerPoint 演示文稿</vt:lpstr>
      <vt:lpstr>五、返回结构体</vt:lpstr>
      <vt:lpstr>PowerPoint 演示文稿</vt:lpstr>
      <vt:lpstr>六、结构体与链表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rst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Sunny</dc:creator>
  <cp:lastModifiedBy>Net</cp:lastModifiedBy>
  <cp:revision>1671</cp:revision>
  <dcterms:created xsi:type="dcterms:W3CDTF">2008-07-07T07:12:00Z</dcterms:created>
  <dcterms:modified xsi:type="dcterms:W3CDTF">2021-03-26T06:16:17Z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