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12"/>
  </p:notesMasterIdLst>
  <p:handoutMasterIdLst>
    <p:handoutMasterId r:id="rId113"/>
  </p:handoutMasterIdLst>
  <p:sldIdLst>
    <p:sldId id="434" r:id="rId2"/>
    <p:sldId id="1412" r:id="rId3"/>
    <p:sldId id="1141" r:id="rId4"/>
    <p:sldId id="1153" r:id="rId5"/>
    <p:sldId id="1304" r:id="rId6"/>
    <p:sldId id="1305" r:id="rId7"/>
    <p:sldId id="1398" r:id="rId8"/>
    <p:sldId id="1307" r:id="rId9"/>
    <p:sldId id="1308" r:id="rId10"/>
    <p:sldId id="1309" r:id="rId11"/>
    <p:sldId id="1310" r:id="rId12"/>
    <p:sldId id="1399" r:id="rId13"/>
    <p:sldId id="1313" r:id="rId14"/>
    <p:sldId id="1312" r:id="rId15"/>
    <p:sldId id="1314" r:id="rId16"/>
    <p:sldId id="1332" r:id="rId17"/>
    <p:sldId id="1333" r:id="rId18"/>
    <p:sldId id="1334" r:id="rId19"/>
    <p:sldId id="1335" r:id="rId20"/>
    <p:sldId id="1336" r:id="rId21"/>
    <p:sldId id="1343" r:id="rId22"/>
    <p:sldId id="1400" r:id="rId23"/>
    <p:sldId id="1402" r:id="rId24"/>
    <p:sldId id="1401" r:id="rId25"/>
    <p:sldId id="1337" r:id="rId26"/>
    <p:sldId id="1404" r:id="rId27"/>
    <p:sldId id="1338" r:id="rId28"/>
    <p:sldId id="1339" r:id="rId29"/>
    <p:sldId id="1405" r:id="rId30"/>
    <p:sldId id="1340" r:id="rId31"/>
    <p:sldId id="1341" r:id="rId32"/>
    <p:sldId id="1406" r:id="rId33"/>
    <p:sldId id="1342" r:id="rId34"/>
    <p:sldId id="1324" r:id="rId35"/>
    <p:sldId id="1325" r:id="rId36"/>
    <p:sldId id="1329" r:id="rId37"/>
    <p:sldId id="1326" r:id="rId38"/>
    <p:sldId id="1327" r:id="rId39"/>
    <p:sldId id="1330" r:id="rId40"/>
    <p:sldId id="1422" r:id="rId41"/>
    <p:sldId id="1423" r:id="rId42"/>
    <p:sldId id="1331" r:id="rId43"/>
    <p:sldId id="1424" r:id="rId44"/>
    <p:sldId id="1344" r:id="rId45"/>
    <p:sldId id="1345" r:id="rId46"/>
    <p:sldId id="1346" r:id="rId47"/>
    <p:sldId id="1348" r:id="rId48"/>
    <p:sldId id="1349" r:id="rId49"/>
    <p:sldId id="1351" r:id="rId50"/>
    <p:sldId id="1350" r:id="rId51"/>
    <p:sldId id="1352" r:id="rId52"/>
    <p:sldId id="1408" r:id="rId53"/>
    <p:sldId id="908" r:id="rId54"/>
    <p:sldId id="1353" r:id="rId55"/>
    <p:sldId id="1354" r:id="rId56"/>
    <p:sldId id="1355" r:id="rId57"/>
    <p:sldId id="1356" r:id="rId58"/>
    <p:sldId id="1358" r:id="rId59"/>
    <p:sldId id="1359" r:id="rId60"/>
    <p:sldId id="1410" r:id="rId61"/>
    <p:sldId id="1411" r:id="rId62"/>
    <p:sldId id="1361" r:id="rId63"/>
    <p:sldId id="1413" r:id="rId64"/>
    <p:sldId id="1362" r:id="rId65"/>
    <p:sldId id="1363" r:id="rId66"/>
    <p:sldId id="1364" r:id="rId67"/>
    <p:sldId id="1365" r:id="rId68"/>
    <p:sldId id="1366" r:id="rId69"/>
    <p:sldId id="1367" r:id="rId70"/>
    <p:sldId id="1368" r:id="rId71"/>
    <p:sldId id="1369" r:id="rId72"/>
    <p:sldId id="1370" r:id="rId73"/>
    <p:sldId id="1371" r:id="rId74"/>
    <p:sldId id="1372" r:id="rId75"/>
    <p:sldId id="1373" r:id="rId76"/>
    <p:sldId id="1374" r:id="rId77"/>
    <p:sldId id="1376" r:id="rId78"/>
    <p:sldId id="1375" r:id="rId79"/>
    <p:sldId id="1414" r:id="rId80"/>
    <p:sldId id="1377" r:id="rId81"/>
    <p:sldId id="1440" r:id="rId82"/>
    <p:sldId id="1452" r:id="rId83"/>
    <p:sldId id="1439" r:id="rId84"/>
    <p:sldId id="1378" r:id="rId85"/>
    <p:sldId id="1415" r:id="rId86"/>
    <p:sldId id="1379" r:id="rId87"/>
    <p:sldId id="1381" r:id="rId88"/>
    <p:sldId id="1416" r:id="rId89"/>
    <p:sldId id="1417" r:id="rId90"/>
    <p:sldId id="1383" r:id="rId91"/>
    <p:sldId id="1384" r:id="rId92"/>
    <p:sldId id="1385" r:id="rId93"/>
    <p:sldId id="1386" r:id="rId94"/>
    <p:sldId id="1418" r:id="rId95"/>
    <p:sldId id="1451" r:id="rId96"/>
    <p:sldId id="1389" r:id="rId97"/>
    <p:sldId id="1390" r:id="rId98"/>
    <p:sldId id="1388" r:id="rId99"/>
    <p:sldId id="1391" r:id="rId100"/>
    <p:sldId id="1392" r:id="rId101"/>
    <p:sldId id="1393" r:id="rId102"/>
    <p:sldId id="1394" r:id="rId103"/>
    <p:sldId id="1419" r:id="rId104"/>
    <p:sldId id="1395" r:id="rId105"/>
    <p:sldId id="1420" r:id="rId106"/>
    <p:sldId id="1396" r:id="rId107"/>
    <p:sldId id="1434" r:id="rId108"/>
    <p:sldId id="1449" r:id="rId109"/>
    <p:sldId id="1450" r:id="rId110"/>
    <p:sldId id="945" r:id="rId111"/>
  </p:sldIdLst>
  <p:sldSz cx="9144000" cy="6858000" type="screen4x3"/>
  <p:notesSz cx="9723438" cy="68580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E39"/>
    <a:srgbClr val="C0C0C0"/>
    <a:srgbClr val="969696"/>
    <a:srgbClr val="F8F8F8"/>
    <a:srgbClr val="FFFFFF"/>
    <a:srgbClr val="2FBFFF"/>
    <a:srgbClr val="1C1C1C"/>
    <a:srgbClr val="E36803"/>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316" autoAdjust="0"/>
    <p:restoredTop sz="42724" autoAdjust="0"/>
  </p:normalViewPr>
  <p:slideViewPr>
    <p:cSldViewPr snapToGrid="0">
      <p:cViewPr varScale="1">
        <p:scale>
          <a:sx n="49" d="100"/>
          <a:sy n="49" d="100"/>
        </p:scale>
        <p:origin x="4026" y="30"/>
      </p:cViewPr>
      <p:guideLst>
        <p:guide orient="horz" pos="2160"/>
        <p:guide pos="2880"/>
      </p:guideLst>
    </p:cSldViewPr>
  </p:slideViewPr>
  <p:outlineViewPr>
    <p:cViewPr>
      <p:scale>
        <a:sx n="33" d="100"/>
        <a:sy n="33" d="100"/>
      </p:scale>
      <p:origin x="0" y="-25096"/>
    </p:cViewPr>
  </p:outlineViewPr>
  <p:notesTextViewPr>
    <p:cViewPr>
      <p:scale>
        <a:sx n="125" d="100"/>
        <a:sy n="125" d="100"/>
      </p:scale>
      <p:origin x="0" y="0"/>
    </p:cViewPr>
  </p:notesTextViewPr>
  <p:sorterViewPr>
    <p:cViewPr varScale="1">
      <p:scale>
        <a:sx n="1" d="1"/>
        <a:sy n="1" d="1"/>
      </p:scale>
      <p:origin x="0" y="-19296"/>
    </p:cViewPr>
  </p:sorterViewPr>
  <p:notesViewPr>
    <p:cSldViewPr snapToGrid="0">
      <p:cViewPr varScale="1">
        <p:scale>
          <a:sx n="68" d="100"/>
          <a:sy n="68" d="100"/>
        </p:scale>
        <p:origin x="1728" y="6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27651" name="Rectangle 3"/>
          <p:cNvSpPr>
            <a:spLocks noGrp="1" noChangeArrowheads="1"/>
          </p:cNvSpPr>
          <p:nvPr>
            <p:ph type="dt" sz="quarter" idx="1"/>
          </p:nvPr>
        </p:nvSpPr>
        <p:spPr bwMode="auto">
          <a:xfrm>
            <a:off x="5507038" y="0"/>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ea typeface="宋体" panose="02010600030101010101" pitchFamily="2" charset="-122"/>
              </a:defRPr>
            </a:lvl1pPr>
          </a:lstStyle>
          <a:p>
            <a:pPr>
              <a:defRPr/>
            </a:pPr>
            <a:endParaRPr lang="en-US" altLang="zh-CN"/>
          </a:p>
        </p:txBody>
      </p:sp>
      <p:sp>
        <p:nvSpPr>
          <p:cNvPr id="27652" name="Rectangle 4"/>
          <p:cNvSpPr>
            <a:spLocks noGrp="1" noChangeArrowheads="1"/>
          </p:cNvSpPr>
          <p:nvPr>
            <p:ph type="ftr" sz="quarter" idx="2"/>
          </p:nvPr>
        </p:nvSpPr>
        <p:spPr bwMode="auto">
          <a:xfrm>
            <a:off x="0" y="6513513"/>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27653" name="Rectangle 5"/>
          <p:cNvSpPr>
            <a:spLocks noGrp="1" noChangeArrowheads="1"/>
          </p:cNvSpPr>
          <p:nvPr>
            <p:ph type="sldNum" sz="quarter" idx="3"/>
          </p:nvPr>
        </p:nvSpPr>
        <p:spPr bwMode="auto">
          <a:xfrm>
            <a:off x="5507038" y="6513513"/>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pPr>
              <a:defRPr/>
            </a:pPr>
            <a:fld id="{1EF2C57C-DB31-44E9-81E4-607D253F6634}"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161795" name="Rectangle 3"/>
          <p:cNvSpPr>
            <a:spLocks noGrp="1" noChangeArrowheads="1"/>
          </p:cNvSpPr>
          <p:nvPr>
            <p:ph type="dt" idx="1"/>
          </p:nvPr>
        </p:nvSpPr>
        <p:spPr bwMode="auto">
          <a:xfrm>
            <a:off x="5507038" y="0"/>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3148013" y="514350"/>
            <a:ext cx="3429000" cy="2571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1797" name="Rectangle 5"/>
          <p:cNvSpPr>
            <a:spLocks noGrp="1" noChangeArrowheads="1"/>
          </p:cNvSpPr>
          <p:nvPr>
            <p:ph type="body" sz="quarter" idx="3"/>
          </p:nvPr>
        </p:nvSpPr>
        <p:spPr bwMode="auto">
          <a:xfrm>
            <a:off x="971550" y="3257550"/>
            <a:ext cx="7780338"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61798" name="Rectangle 6"/>
          <p:cNvSpPr>
            <a:spLocks noGrp="1" noChangeArrowheads="1"/>
          </p:cNvSpPr>
          <p:nvPr>
            <p:ph type="ftr" sz="quarter" idx="4"/>
          </p:nvPr>
        </p:nvSpPr>
        <p:spPr bwMode="auto">
          <a:xfrm>
            <a:off x="0" y="6513513"/>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161799" name="Rectangle 7"/>
          <p:cNvSpPr>
            <a:spLocks noGrp="1" noChangeArrowheads="1"/>
          </p:cNvSpPr>
          <p:nvPr>
            <p:ph type="sldNum" sz="quarter" idx="5"/>
          </p:nvPr>
        </p:nvSpPr>
        <p:spPr bwMode="auto">
          <a:xfrm>
            <a:off x="5507038" y="6513513"/>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pPr>
              <a:defRPr/>
            </a:pPr>
            <a:fld id="{771E443A-DDB4-424F-AD02-EE58CDCED87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endParaRPr lang="en-US" altLang="zh-CN" dirty="0">
              <a:ea typeface="宋体" charset="-122"/>
            </a:endParaRPr>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10</a:t>
            </a:fld>
            <a:endParaRPr lang="en-US"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102</a:t>
            </a:fld>
            <a:endParaRPr lang="en-US"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103</a:t>
            </a:fld>
            <a:endParaRPr lang="en-US"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7500" lnSpcReduction="20000"/>
          </a:bodyPr>
          <a:lstStyle/>
          <a:p>
            <a:r>
              <a:rPr lang="en-US" altLang="zh-CN" dirty="0"/>
              <a:t>#include&lt;</a:t>
            </a:r>
            <a:r>
              <a:rPr lang="en-US" altLang="zh-CN" dirty="0" err="1"/>
              <a:t>iostream</a:t>
            </a:r>
            <a:r>
              <a:rPr lang="en-US" altLang="zh-CN" dirty="0"/>
              <a:t>&gt;</a:t>
            </a:r>
          </a:p>
          <a:p>
            <a:r>
              <a:rPr lang="en-US" altLang="zh-CN" dirty="0"/>
              <a:t>using namespace std;</a:t>
            </a:r>
          </a:p>
          <a:p>
            <a:r>
              <a:rPr lang="en-US" altLang="zh-CN" dirty="0"/>
              <a:t>class Animal         //</a:t>
            </a:r>
            <a:r>
              <a:rPr lang="zh-CN" altLang="en-US" dirty="0"/>
              <a:t>抽象类</a:t>
            </a:r>
          </a:p>
          <a:p>
            <a:r>
              <a:rPr lang="en-US" altLang="zh-CN" dirty="0"/>
              <a:t>{public:</a:t>
            </a:r>
          </a:p>
          <a:p>
            <a:r>
              <a:rPr lang="en-US" altLang="zh-CN" dirty="0"/>
              <a:t>  void virtual cry()=0;   //</a:t>
            </a:r>
            <a:r>
              <a:rPr lang="zh-CN" altLang="en-US" dirty="0"/>
              <a:t>纯虚函数</a:t>
            </a:r>
          </a:p>
          <a:p>
            <a:r>
              <a:rPr lang="en-US" altLang="zh-CN" dirty="0"/>
              <a:t>};</a:t>
            </a:r>
          </a:p>
          <a:p>
            <a:r>
              <a:rPr lang="en-US" altLang="zh-CN" dirty="0"/>
              <a:t>class </a:t>
            </a:r>
            <a:r>
              <a:rPr lang="en-US" altLang="zh-CN" dirty="0" err="1"/>
              <a:t>Dog:public</a:t>
            </a:r>
            <a:r>
              <a:rPr lang="en-US" altLang="zh-CN" dirty="0"/>
              <a:t> Animal</a:t>
            </a:r>
          </a:p>
          <a:p>
            <a:r>
              <a:rPr lang="en-US" altLang="zh-CN" dirty="0"/>
              <a:t>{public:</a:t>
            </a:r>
          </a:p>
          <a:p>
            <a:r>
              <a:rPr lang="en-US" altLang="zh-CN" dirty="0"/>
              <a:t>   void cry(){</a:t>
            </a:r>
            <a:r>
              <a:rPr lang="en-US" altLang="zh-CN" dirty="0" err="1"/>
              <a:t>cout</a:t>
            </a:r>
            <a:r>
              <a:rPr lang="en-US" altLang="zh-CN" dirty="0"/>
              <a:t>&lt;&lt;"I am a </a:t>
            </a:r>
            <a:r>
              <a:rPr lang="en-US" altLang="zh-CN" dirty="0" err="1"/>
              <a:t>dog,wangwang</a:t>
            </a:r>
            <a:r>
              <a:rPr lang="en-US" altLang="zh-CN" dirty="0"/>
              <a:t>" &lt;&lt;</a:t>
            </a:r>
            <a:r>
              <a:rPr lang="en-US" altLang="zh-CN" dirty="0" err="1"/>
              <a:t>endl</a:t>
            </a:r>
            <a:r>
              <a:rPr lang="en-US" altLang="zh-CN" dirty="0"/>
              <a:t>;}</a:t>
            </a:r>
          </a:p>
          <a:p>
            <a:r>
              <a:rPr lang="en-US" altLang="zh-CN" dirty="0"/>
              <a:t>};</a:t>
            </a:r>
          </a:p>
          <a:p>
            <a:r>
              <a:rPr lang="en-US" altLang="zh-CN" dirty="0"/>
              <a:t>class </a:t>
            </a:r>
            <a:r>
              <a:rPr lang="en-US" altLang="zh-CN" dirty="0" err="1"/>
              <a:t>Cat:public</a:t>
            </a:r>
            <a:r>
              <a:rPr lang="en-US" altLang="zh-CN" dirty="0"/>
              <a:t> Animal</a:t>
            </a:r>
          </a:p>
          <a:p>
            <a:r>
              <a:rPr lang="en-US" altLang="zh-CN" dirty="0"/>
              <a:t>{public:</a:t>
            </a:r>
          </a:p>
          <a:p>
            <a:r>
              <a:rPr lang="en-US" altLang="zh-CN" dirty="0"/>
              <a:t>    void cry(){</a:t>
            </a:r>
            <a:r>
              <a:rPr lang="en-US" altLang="zh-CN" dirty="0" err="1"/>
              <a:t>cout</a:t>
            </a:r>
            <a:r>
              <a:rPr lang="en-US" altLang="zh-CN" dirty="0"/>
              <a:t>&lt;&lt;"I am a cat ,</a:t>
            </a:r>
            <a:r>
              <a:rPr lang="en-US" altLang="zh-CN" dirty="0" err="1"/>
              <a:t>miaomiao</a:t>
            </a:r>
            <a:r>
              <a:rPr lang="en-US" altLang="zh-CN" dirty="0"/>
              <a:t>" &lt;&lt;</a:t>
            </a:r>
            <a:r>
              <a:rPr lang="en-US" altLang="zh-CN" dirty="0" err="1"/>
              <a:t>endl</a:t>
            </a:r>
            <a:r>
              <a:rPr lang="en-US" altLang="zh-CN" dirty="0"/>
              <a:t>;}</a:t>
            </a:r>
          </a:p>
          <a:p>
            <a:r>
              <a:rPr lang="en-US" altLang="zh-CN" dirty="0"/>
              <a:t>};</a:t>
            </a:r>
          </a:p>
          <a:p>
            <a:r>
              <a:rPr lang="en-US" altLang="zh-CN" dirty="0" err="1"/>
              <a:t>int</a:t>
            </a:r>
            <a:r>
              <a:rPr lang="en-US" altLang="zh-CN" dirty="0"/>
              <a:t> main()</a:t>
            </a:r>
          </a:p>
          <a:p>
            <a:r>
              <a:rPr lang="en-US" altLang="zh-CN" dirty="0"/>
              <a:t>{  Animal *</a:t>
            </a:r>
            <a:r>
              <a:rPr lang="en-US" altLang="zh-CN" dirty="0" err="1"/>
              <a:t>p_animal</a:t>
            </a:r>
            <a:r>
              <a:rPr lang="en-US" altLang="zh-CN" dirty="0"/>
              <a:t>;</a:t>
            </a:r>
          </a:p>
          <a:p>
            <a:r>
              <a:rPr lang="en-US" altLang="zh-CN" dirty="0"/>
              <a:t>//error  Animal </a:t>
            </a:r>
            <a:r>
              <a:rPr lang="en-US" altLang="zh-CN" dirty="0" err="1"/>
              <a:t>animal</a:t>
            </a:r>
            <a:r>
              <a:rPr lang="en-US" altLang="zh-CN" dirty="0"/>
              <a:t>;</a:t>
            </a:r>
          </a:p>
          <a:p>
            <a:r>
              <a:rPr lang="en-US" altLang="zh-CN" dirty="0"/>
              <a:t>	Dog </a:t>
            </a:r>
            <a:r>
              <a:rPr lang="en-US" altLang="zh-CN" dirty="0" err="1"/>
              <a:t>dog</a:t>
            </a:r>
            <a:r>
              <a:rPr lang="en-US" altLang="zh-CN" dirty="0"/>
              <a:t>;</a:t>
            </a:r>
          </a:p>
          <a:p>
            <a:r>
              <a:rPr lang="en-US" altLang="zh-CN" dirty="0"/>
              <a:t>	Cat </a:t>
            </a:r>
            <a:r>
              <a:rPr lang="en-US" altLang="zh-CN" dirty="0" err="1"/>
              <a:t>cat</a:t>
            </a:r>
            <a:r>
              <a:rPr lang="en-US" altLang="zh-CN" dirty="0"/>
              <a:t>;</a:t>
            </a:r>
          </a:p>
          <a:p>
            <a:endParaRPr lang="en-US" altLang="zh-CN" dirty="0"/>
          </a:p>
          <a:p>
            <a:r>
              <a:rPr lang="en-US" altLang="zh-CN" dirty="0"/>
              <a:t>	</a:t>
            </a:r>
            <a:r>
              <a:rPr lang="en-US" altLang="zh-CN" dirty="0" err="1"/>
              <a:t>p_animal</a:t>
            </a:r>
            <a:r>
              <a:rPr lang="en-US" altLang="zh-CN" dirty="0"/>
              <a:t>=&amp;dog;</a:t>
            </a:r>
          </a:p>
          <a:p>
            <a:r>
              <a:rPr lang="en-US" altLang="zh-CN" dirty="0"/>
              <a:t>	</a:t>
            </a:r>
            <a:r>
              <a:rPr lang="en-US" altLang="zh-CN" dirty="0" err="1"/>
              <a:t>p_animal</a:t>
            </a:r>
            <a:r>
              <a:rPr lang="en-US" altLang="zh-CN" dirty="0"/>
              <a:t>-&gt;cry();</a:t>
            </a:r>
          </a:p>
          <a:p>
            <a:r>
              <a:rPr lang="en-US" altLang="zh-CN" dirty="0"/>
              <a:t>	</a:t>
            </a:r>
            <a:r>
              <a:rPr lang="en-US" altLang="zh-CN" dirty="0" err="1"/>
              <a:t>p_animal</a:t>
            </a:r>
            <a:r>
              <a:rPr lang="en-US" altLang="zh-CN" dirty="0"/>
              <a:t>=&amp;cat;</a:t>
            </a:r>
          </a:p>
          <a:p>
            <a:r>
              <a:rPr lang="en-US" altLang="zh-CN" dirty="0"/>
              <a:t>	</a:t>
            </a:r>
            <a:r>
              <a:rPr lang="en-US" altLang="zh-CN" dirty="0" err="1"/>
              <a:t>p_animal</a:t>
            </a:r>
            <a:r>
              <a:rPr lang="en-US" altLang="zh-CN" dirty="0"/>
              <a:t>-&gt;cry();</a:t>
            </a:r>
          </a:p>
          <a:p>
            <a:r>
              <a:rPr lang="en-US" altLang="zh-CN" dirty="0"/>
              <a:t>	return 0;</a:t>
            </a:r>
          </a:p>
          <a:p>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104</a:t>
            </a:fld>
            <a:endParaRPr lang="en-US"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0000" lnSpcReduction="20000"/>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D1,D2</a:t>
            </a:r>
            <a:r>
              <a:rPr lang="zh-CN" altLang="en-US" dirty="0"/>
              <a:t>中的</a:t>
            </a:r>
            <a:r>
              <a:rPr lang="en-US" altLang="zh-CN" dirty="0"/>
              <a:t>show</a:t>
            </a:r>
            <a:r>
              <a:rPr lang="zh-CN" altLang="en-US" dirty="0"/>
              <a:t>函数虽然访问权限变成私有的，但都是虚函数，因为编译系统仍然将它认为是和</a:t>
            </a:r>
            <a:r>
              <a:rPr lang="en-US" altLang="zh-CN" dirty="0"/>
              <a:t>base</a:t>
            </a:r>
            <a:r>
              <a:rPr lang="zh-CN" altLang="en-US" dirty="0"/>
              <a:t>中的</a:t>
            </a:r>
            <a:r>
              <a:rPr lang="en-US" altLang="zh-CN" dirty="0"/>
              <a:t>show</a:t>
            </a:r>
            <a:r>
              <a:rPr lang="zh-CN" altLang="en-US" dirty="0"/>
              <a:t>相同的，因此要覆盖从</a:t>
            </a:r>
            <a:r>
              <a:rPr lang="en-US" altLang="zh-CN" dirty="0"/>
              <a:t>base</a:t>
            </a:r>
            <a:r>
              <a:rPr lang="zh-CN" altLang="en-US" dirty="0"/>
              <a:t>中继承的</a:t>
            </a:r>
            <a:r>
              <a:rPr lang="en-US" altLang="zh-CN" dirty="0"/>
              <a:t>show</a:t>
            </a:r>
            <a:r>
              <a:rPr lang="zh-CN" altLang="en-US" dirty="0"/>
              <a:t>。因为在</a:t>
            </a:r>
            <a:r>
              <a:rPr lang="en-US" altLang="zh-CN" dirty="0"/>
              <a:t>base</a:t>
            </a:r>
            <a:r>
              <a:rPr lang="zh-CN" altLang="en-US" dirty="0"/>
              <a:t>中</a:t>
            </a:r>
            <a:r>
              <a:rPr lang="en-US" altLang="zh-CN" dirty="0"/>
              <a:t>show</a:t>
            </a:r>
            <a:r>
              <a:rPr lang="zh-CN" altLang="en-US" dirty="0"/>
              <a:t>是</a:t>
            </a:r>
            <a:r>
              <a:rPr lang="en-US" altLang="zh-CN" dirty="0"/>
              <a:t>public</a:t>
            </a:r>
            <a:r>
              <a:rPr lang="zh-CN" altLang="en-US" dirty="0"/>
              <a:t>访问权限，因此可以访问，而且也是虚函数，所以编译器对</a:t>
            </a:r>
            <a:r>
              <a:rPr lang="en-US" altLang="zh-CN" dirty="0" err="1"/>
              <a:t>a.show</a:t>
            </a:r>
            <a:r>
              <a:rPr lang="en-US" altLang="zh-CN" dirty="0"/>
              <a:t>()</a:t>
            </a:r>
            <a:r>
              <a:rPr lang="zh-CN" altLang="en-US" dirty="0"/>
              <a:t>的调用采用动态联编。</a:t>
            </a: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#include&lt;iostream&gt;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using namespace std;</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class base{</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public:</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virtual void show()=0;</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class D1:public base{</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private:</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void show(){</a:t>
            </a:r>
            <a:r>
              <a:rPr lang="en-US" altLang="zh-CN" dirty="0" err="1"/>
              <a:t>cout</a:t>
            </a:r>
            <a:r>
              <a:rPr lang="en-US" altLang="zh-CN" dirty="0"/>
              <a:t>&lt;&lt;"D1"&lt;&lt;</a:t>
            </a:r>
            <a:r>
              <a:rPr lang="en-US" altLang="zh-CN" dirty="0" err="1"/>
              <a:t>endl</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class D2:public base{</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private:</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void show(){</a:t>
            </a:r>
            <a:r>
              <a:rPr lang="en-US" altLang="zh-CN" dirty="0" err="1"/>
              <a:t>cout</a:t>
            </a:r>
            <a:r>
              <a:rPr lang="en-US" altLang="zh-CN" dirty="0"/>
              <a:t>&lt;&lt;"D2"&lt;&lt;</a:t>
            </a:r>
            <a:r>
              <a:rPr lang="en-US" altLang="zh-CN" dirty="0" err="1"/>
              <a:t>endl</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void fun(base&amp; a){</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a.show</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int main()</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D1 </a:t>
            </a:r>
            <a:r>
              <a:rPr lang="en-US" altLang="zh-CN" dirty="0" err="1"/>
              <a:t>d1</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D2 </a:t>
            </a:r>
            <a:r>
              <a:rPr lang="en-US" altLang="zh-CN" dirty="0" err="1"/>
              <a:t>d2</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fun(d1);</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fun(d2);</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//d1.show(); //error</a:t>
            </a:r>
            <a:r>
              <a:rPr lang="zh-CN" altLang="en-US" dirty="0"/>
              <a:t>，私有函数不能在类外被访问</a:t>
            </a: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a:t>    </a:t>
            </a:r>
            <a:r>
              <a:rPr lang="en-US" altLang="zh-CN" dirty="0"/>
              <a:t>//d2.show();</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return 0;</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105</a:t>
            </a:fld>
            <a:endParaRPr lang="en-US"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#include&lt;</a:t>
            </a:r>
            <a:r>
              <a:rPr lang="en-US" altLang="zh-CN" dirty="0" err="1"/>
              <a:t>iostream</a:t>
            </a:r>
            <a:r>
              <a:rPr lang="en-US" altLang="zh-CN" dirty="0"/>
              <a:t>&gt;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using namespace std;</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class </a:t>
            </a:r>
            <a:r>
              <a:rPr lang="en-US" altLang="zh-CN" dirty="0" err="1"/>
              <a:t>CMusic</a:t>
            </a: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public:</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CMusic</a:t>
            </a:r>
            <a:r>
              <a:rPr lang="en-US" altLang="zh-CN" dirty="0"/>
              <a:t>()  {</a:t>
            </a:r>
            <a:r>
              <a:rPr lang="en-US" altLang="zh-CN" dirty="0" err="1"/>
              <a:t>cout</a:t>
            </a:r>
            <a:r>
              <a:rPr lang="en-US" altLang="zh-CN" dirty="0"/>
              <a:t> &lt;&lt; "Music constructor" &lt;&lt; </a:t>
            </a:r>
            <a:r>
              <a:rPr lang="en-US" altLang="zh-CN" dirty="0" err="1"/>
              <a:t>endl</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virtual void listen() = 0;</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void sing() {</a:t>
            </a:r>
            <a:r>
              <a:rPr lang="en-US" altLang="zh-CN" dirty="0" err="1"/>
              <a:t>cout</a:t>
            </a:r>
            <a:r>
              <a:rPr lang="en-US" altLang="zh-CN" dirty="0"/>
              <a:t> &lt;&lt; "Singing music" &lt;&lt; </a:t>
            </a:r>
            <a:r>
              <a:rPr lang="en-US" altLang="zh-CN" dirty="0" err="1"/>
              <a:t>endl</a:t>
            </a:r>
            <a:r>
              <a:rPr lang="en-US" altLang="zh-CN" dirty="0"/>
              <a:t>; }</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CMusic</a:t>
            </a:r>
            <a:r>
              <a:rPr lang="en-US" altLang="zh-CN" dirty="0"/>
              <a:t>() {</a:t>
            </a:r>
            <a:r>
              <a:rPr lang="en-US" altLang="zh-CN" dirty="0" err="1"/>
              <a:t>cout</a:t>
            </a:r>
            <a:r>
              <a:rPr lang="en-US" altLang="zh-CN" dirty="0"/>
              <a:t> &lt;&lt; "Music destructor" &lt;&lt; </a:t>
            </a:r>
            <a:r>
              <a:rPr lang="en-US" altLang="zh-CN" dirty="0" err="1"/>
              <a:t>endl</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class </a:t>
            </a:r>
            <a:r>
              <a:rPr lang="en-US" altLang="zh-CN" dirty="0" err="1"/>
              <a:t>CRockMusic</a:t>
            </a:r>
            <a:r>
              <a:rPr lang="en-US" altLang="zh-CN" dirty="0"/>
              <a:t> : public </a:t>
            </a:r>
            <a:r>
              <a:rPr lang="en-US" altLang="zh-CN" dirty="0" err="1"/>
              <a:t>CMusic</a:t>
            </a: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public:</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CRockMusic</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cout</a:t>
            </a:r>
            <a:r>
              <a:rPr lang="en-US" altLang="zh-CN" dirty="0"/>
              <a:t> &lt;&lt; "Rock music constructor" &lt;&lt; </a:t>
            </a:r>
            <a:r>
              <a:rPr lang="en-US" altLang="zh-CN" dirty="0" err="1"/>
              <a:t>endl</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virtual void listen()</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cout</a:t>
            </a:r>
            <a:r>
              <a:rPr lang="en-US" altLang="zh-CN" dirty="0"/>
              <a:t> &lt;&lt; "Listening rock music" &lt;&lt; </a:t>
            </a:r>
            <a:r>
              <a:rPr lang="en-US" altLang="zh-CN" dirty="0" err="1"/>
              <a:t>endl</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void sing()</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cout</a:t>
            </a:r>
            <a:r>
              <a:rPr lang="en-US" altLang="zh-CN" dirty="0"/>
              <a:t> &lt;&lt; "Singing rock music" &lt;&lt; </a:t>
            </a:r>
            <a:r>
              <a:rPr lang="en-US" altLang="zh-CN" dirty="0" err="1"/>
              <a:t>endl</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CRockMusic</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cout</a:t>
            </a:r>
            <a:r>
              <a:rPr lang="en-US" altLang="zh-CN" dirty="0"/>
              <a:t> &lt;&lt; "Rock music destructor" &lt;&lt; </a:t>
            </a:r>
            <a:r>
              <a:rPr lang="en-US" altLang="zh-CN" dirty="0" err="1"/>
              <a:t>endl</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err="1"/>
              <a:t>int</a:t>
            </a:r>
            <a:r>
              <a:rPr lang="en-US" altLang="zh-CN" dirty="0"/>
              <a:t> main(){</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CRockMusic</a:t>
            </a:r>
            <a:r>
              <a:rPr lang="en-US" altLang="zh-CN" dirty="0"/>
              <a:t> </a:t>
            </a:r>
            <a:r>
              <a:rPr lang="en-US" altLang="zh-CN" dirty="0" err="1"/>
              <a:t>r_music</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CMusic</a:t>
            </a:r>
            <a:r>
              <a:rPr lang="en-US" altLang="zh-CN" dirty="0"/>
              <a:t> *</a:t>
            </a:r>
            <a:r>
              <a:rPr lang="en-US" altLang="zh-CN" dirty="0" err="1"/>
              <a:t>p_music</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r_music.listen</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r_music.sing</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p_music</a:t>
            </a:r>
            <a:r>
              <a:rPr lang="en-US" altLang="zh-CN" dirty="0"/>
              <a:t> = &amp;</a:t>
            </a:r>
            <a:r>
              <a:rPr lang="en-US" altLang="zh-CN" dirty="0" err="1"/>
              <a:t>r_music</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p_music</a:t>
            </a:r>
            <a:r>
              <a:rPr lang="en-US" altLang="zh-CN" dirty="0"/>
              <a:t>-&gt;listen();</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p_music</a:t>
            </a:r>
            <a:r>
              <a:rPr lang="en-US" altLang="zh-CN" dirty="0"/>
              <a:t>-&gt;sing();</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a:t>若这个程序的最后加一条语句</a:t>
            </a:r>
            <a:r>
              <a:rPr lang="en-US" altLang="zh-CN" dirty="0"/>
              <a:t>:delete </a:t>
            </a:r>
            <a:r>
              <a:rPr lang="en-US" altLang="zh-CN" dirty="0" err="1"/>
              <a:t>p_music</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1</a:t>
            </a:r>
            <a:r>
              <a:rPr lang="zh-CN" altLang="en-US" dirty="0"/>
              <a:t>、输出结果为？</a:t>
            </a: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Music constructor</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Rock music constructor</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Listening rock music</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Singing rock music</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Listening rock music</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Singing music</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Music destructor</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Rock music destructor</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Music destructor</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a:t>若基类的析构函数前加</a:t>
            </a:r>
            <a:r>
              <a:rPr lang="en-US" altLang="zh-CN" dirty="0"/>
              <a:t>virtual</a:t>
            </a:r>
            <a:r>
              <a:rPr lang="zh-CN" altLang="en-US" dirty="0"/>
              <a:t>，则输出结果为？</a:t>
            </a: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Music constructor</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Rock music constructor</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Listening rock music</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Singing rock music</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Listening rock music</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Singing music</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Rock music destructor</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Music destructor</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Rock music destructor</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Music destructor</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106</a:t>
            </a:fld>
            <a:endParaRPr lang="en-US"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zh-CN" altLang="en-US" dirty="0" smtClean="0"/>
              <a:t>测试数据</a:t>
            </a:r>
            <a:r>
              <a:rPr lang="zh-CN" altLang="en-US" dirty="0"/>
              <a:t>：</a:t>
            </a:r>
          </a:p>
          <a:p>
            <a:r>
              <a:rPr lang="en-US" altLang="zh-CN" dirty="0"/>
              <a:t>today</a:t>
            </a:r>
          </a:p>
          <a:p>
            <a:r>
              <a:rPr lang="en-US" altLang="zh-CN" dirty="0"/>
              <a:t>2</a:t>
            </a:r>
          </a:p>
          <a:p>
            <a:r>
              <a:rPr lang="en-US" altLang="zh-CN" dirty="0"/>
              <a:t>this</a:t>
            </a:r>
          </a:p>
          <a:p>
            <a:r>
              <a:rPr lang="en-US" altLang="zh-CN" dirty="0"/>
              <a:t>6</a:t>
            </a:r>
          </a:p>
          <a:p>
            <a:r>
              <a:rPr lang="en-US" altLang="zh-CN" dirty="0"/>
              <a:t>that</a:t>
            </a:r>
          </a:p>
          <a:p>
            <a:r>
              <a:rPr lang="en-US" altLang="zh-CN" dirty="0"/>
              <a:t>3</a:t>
            </a:r>
          </a:p>
          <a:p>
            <a:endParaRPr lang="en-US" altLang="zh-CN" dirty="0"/>
          </a:p>
          <a:p>
            <a:r>
              <a:rPr lang="zh-CN" altLang="en-US" dirty="0"/>
              <a:t>数据说明：</a:t>
            </a:r>
          </a:p>
          <a:p>
            <a:r>
              <a:rPr lang="en-US" altLang="zh-CN" dirty="0"/>
              <a:t>today  //</a:t>
            </a:r>
            <a:r>
              <a:rPr lang="zh-CN" altLang="en-US" dirty="0"/>
              <a:t>初始</a:t>
            </a:r>
          </a:p>
          <a:p>
            <a:r>
              <a:rPr lang="en-US" altLang="zh-CN" dirty="0"/>
              <a:t>2     //</a:t>
            </a:r>
            <a:r>
              <a:rPr lang="zh-CN" altLang="en-US" dirty="0"/>
              <a:t>插入</a:t>
            </a:r>
          </a:p>
          <a:p>
            <a:r>
              <a:rPr lang="en-US" altLang="zh-CN" dirty="0"/>
              <a:t>this</a:t>
            </a:r>
          </a:p>
          <a:p>
            <a:r>
              <a:rPr lang="en-US" altLang="zh-CN" dirty="0"/>
              <a:t>6     //</a:t>
            </a:r>
            <a:r>
              <a:rPr lang="zh-CN" altLang="en-US" dirty="0"/>
              <a:t>替换</a:t>
            </a:r>
          </a:p>
          <a:p>
            <a:r>
              <a:rPr lang="en-US" altLang="zh-CN" dirty="0"/>
              <a:t>that</a:t>
            </a:r>
          </a:p>
          <a:p>
            <a:r>
              <a:rPr lang="en-US" altLang="zh-CN" dirty="0"/>
              <a:t>//</a:t>
            </a:r>
            <a:r>
              <a:rPr lang="zh-CN" altLang="en-US" dirty="0"/>
              <a:t>删除</a:t>
            </a:r>
          </a:p>
          <a:p>
            <a:endParaRPr lang="zh-CN" altLang="en-US" dirty="0"/>
          </a:p>
          <a:p>
            <a:r>
              <a:rPr lang="zh-CN" altLang="en-US" dirty="0"/>
              <a:t>运行结果：</a:t>
            </a:r>
          </a:p>
          <a:p>
            <a:r>
              <a:rPr lang="en-US" altLang="zh-CN" dirty="0"/>
              <a:t>today</a:t>
            </a:r>
          </a:p>
          <a:p>
            <a:r>
              <a:rPr lang="en-US" altLang="zh-CN" dirty="0"/>
              <a:t>2</a:t>
            </a:r>
          </a:p>
          <a:p>
            <a:r>
              <a:rPr lang="en-US" altLang="zh-CN" dirty="0"/>
              <a:t>this</a:t>
            </a:r>
          </a:p>
          <a:p>
            <a:r>
              <a:rPr lang="en-US" altLang="zh-CN" dirty="0" err="1"/>
              <a:t>tothisday</a:t>
            </a:r>
            <a:endParaRPr lang="en-US" altLang="zh-CN" dirty="0"/>
          </a:p>
          <a:p>
            <a:r>
              <a:rPr lang="en-US" altLang="zh-CN" dirty="0"/>
              <a:t>6</a:t>
            </a:r>
          </a:p>
          <a:p>
            <a:r>
              <a:rPr lang="en-US" altLang="zh-CN" dirty="0"/>
              <a:t>that</a:t>
            </a:r>
          </a:p>
          <a:p>
            <a:r>
              <a:rPr lang="en-US" altLang="zh-CN" dirty="0" err="1"/>
              <a:t>tothisthat</a:t>
            </a:r>
            <a:endParaRPr lang="en-US" altLang="zh-CN" dirty="0"/>
          </a:p>
          <a:p>
            <a:r>
              <a:rPr lang="en-US" altLang="zh-CN" dirty="0"/>
              <a:t>3</a:t>
            </a:r>
          </a:p>
          <a:p>
            <a:r>
              <a:rPr lang="en-US" altLang="zh-CN" dirty="0" err="1"/>
              <a:t>tothist</a:t>
            </a:r>
            <a:endParaRPr lang="en-US" altLang="zh-CN" dirty="0"/>
          </a:p>
          <a:p>
            <a:endParaRPr lang="en-US" altLang="zh-CN" dirty="0"/>
          </a:p>
          <a:p>
            <a:r>
              <a:rPr lang="en-US" altLang="zh-CN" dirty="0"/>
              <a:t>///////////////////////</a:t>
            </a:r>
          </a:p>
          <a:p>
            <a:r>
              <a:rPr lang="en-US" altLang="zh-CN" dirty="0"/>
              <a:t>#include&lt;iostream&gt;</a:t>
            </a:r>
          </a:p>
          <a:p>
            <a:r>
              <a:rPr lang="en-US" altLang="zh-CN" dirty="0"/>
              <a:t>#include&lt;cstring&gt;</a:t>
            </a:r>
          </a:p>
          <a:p>
            <a:r>
              <a:rPr lang="en-US" altLang="zh-CN" dirty="0"/>
              <a:t>using namespace std;</a:t>
            </a:r>
          </a:p>
          <a:p>
            <a:endParaRPr lang="en-US" altLang="zh-CN" dirty="0"/>
          </a:p>
          <a:p>
            <a:r>
              <a:rPr lang="en-US" altLang="zh-CN" dirty="0"/>
              <a:t>class String{</a:t>
            </a:r>
          </a:p>
          <a:p>
            <a:r>
              <a:rPr lang="en-US" altLang="zh-CN" dirty="0"/>
              <a:t>protected:</a:t>
            </a:r>
          </a:p>
          <a:p>
            <a:r>
              <a:rPr lang="en-US" altLang="zh-CN" dirty="0"/>
              <a:t>    char* p;</a:t>
            </a:r>
          </a:p>
          <a:p>
            <a:r>
              <a:rPr lang="en-US" altLang="zh-CN" dirty="0"/>
              <a:t>public:</a:t>
            </a:r>
          </a:p>
          <a:p>
            <a:r>
              <a:rPr lang="en-US" altLang="zh-CN" dirty="0"/>
              <a:t>    String():p(0){}</a:t>
            </a:r>
          </a:p>
          <a:p>
            <a:r>
              <a:rPr lang="en-US" altLang="zh-CN" dirty="0"/>
              <a:t>    String(char *s){</a:t>
            </a:r>
          </a:p>
          <a:p>
            <a:r>
              <a:rPr lang="en-US" altLang="zh-CN" dirty="0"/>
              <a:t>       p=new char[</a:t>
            </a:r>
            <a:r>
              <a:rPr lang="en-US" altLang="zh-CN" dirty="0" err="1"/>
              <a:t>strlen</a:t>
            </a:r>
            <a:r>
              <a:rPr lang="en-US" altLang="zh-CN" dirty="0"/>
              <a:t>(s)+1];</a:t>
            </a:r>
          </a:p>
          <a:p>
            <a:r>
              <a:rPr lang="en-US" altLang="zh-CN" dirty="0"/>
              <a:t>       </a:t>
            </a:r>
            <a:r>
              <a:rPr lang="en-US" altLang="zh-CN" dirty="0" err="1"/>
              <a:t>strcpy</a:t>
            </a:r>
            <a:r>
              <a:rPr lang="en-US" altLang="zh-CN" dirty="0"/>
              <a:t>(</a:t>
            </a:r>
            <a:r>
              <a:rPr lang="en-US" altLang="zh-CN" dirty="0" err="1"/>
              <a:t>p,s</a:t>
            </a:r>
            <a:r>
              <a:rPr lang="en-US" altLang="zh-CN" dirty="0"/>
              <a:t>);</a:t>
            </a:r>
          </a:p>
          <a:p>
            <a:r>
              <a:rPr lang="en-US" altLang="zh-CN" dirty="0"/>
              <a:t>    }</a:t>
            </a:r>
          </a:p>
          <a:p>
            <a:r>
              <a:rPr lang="en-US" altLang="zh-CN" dirty="0"/>
              <a:t>    void </a:t>
            </a:r>
            <a:r>
              <a:rPr lang="en-US" altLang="zh-CN" dirty="0" err="1"/>
              <a:t>setString</a:t>
            </a:r>
            <a:r>
              <a:rPr lang="en-US" altLang="zh-CN" dirty="0"/>
              <a:t>(char *s){</a:t>
            </a:r>
          </a:p>
          <a:p>
            <a:r>
              <a:rPr lang="en-US" altLang="zh-CN" dirty="0"/>
              <a:t>       if(p)</a:t>
            </a:r>
          </a:p>
          <a:p>
            <a:r>
              <a:rPr lang="en-US" altLang="zh-CN" dirty="0"/>
              <a:t>        delete[] p;</a:t>
            </a:r>
          </a:p>
          <a:p>
            <a:r>
              <a:rPr lang="en-US" altLang="zh-CN" dirty="0"/>
              <a:t>       p=new char[</a:t>
            </a:r>
            <a:r>
              <a:rPr lang="en-US" altLang="zh-CN" dirty="0" err="1"/>
              <a:t>strlen</a:t>
            </a:r>
            <a:r>
              <a:rPr lang="en-US" altLang="zh-CN" dirty="0"/>
              <a:t>(s)+1];</a:t>
            </a:r>
          </a:p>
          <a:p>
            <a:r>
              <a:rPr lang="en-US" altLang="zh-CN" dirty="0"/>
              <a:t>       </a:t>
            </a:r>
            <a:r>
              <a:rPr lang="en-US" altLang="zh-CN" dirty="0" err="1"/>
              <a:t>strcpy</a:t>
            </a:r>
            <a:r>
              <a:rPr lang="en-US" altLang="zh-CN" dirty="0"/>
              <a:t>(</a:t>
            </a:r>
            <a:r>
              <a:rPr lang="en-US" altLang="zh-CN" dirty="0" err="1"/>
              <a:t>p,s</a:t>
            </a:r>
            <a:r>
              <a:rPr lang="en-US" altLang="zh-CN" dirty="0"/>
              <a:t>);</a:t>
            </a:r>
          </a:p>
          <a:p>
            <a:r>
              <a:rPr lang="en-US" altLang="zh-CN" dirty="0"/>
              <a:t>    }</a:t>
            </a:r>
          </a:p>
          <a:p>
            <a:r>
              <a:rPr lang="en-US" altLang="zh-CN" dirty="0"/>
              <a:t>    void print(){</a:t>
            </a:r>
            <a:r>
              <a:rPr lang="en-US" altLang="zh-CN" dirty="0" err="1"/>
              <a:t>cout</a:t>
            </a:r>
            <a:r>
              <a:rPr lang="en-US" altLang="zh-CN" dirty="0"/>
              <a:t>&lt;&lt;p&lt;&lt;</a:t>
            </a:r>
            <a:r>
              <a:rPr lang="en-US" altLang="zh-CN" dirty="0" err="1"/>
              <a:t>endl</a:t>
            </a:r>
            <a:r>
              <a:rPr lang="en-US" altLang="zh-CN" dirty="0"/>
              <a:t>;}</a:t>
            </a:r>
          </a:p>
          <a:p>
            <a:r>
              <a:rPr lang="en-US" altLang="zh-CN" dirty="0"/>
              <a:t>    ~String(){</a:t>
            </a:r>
          </a:p>
          <a:p>
            <a:r>
              <a:rPr lang="en-US" altLang="zh-CN" dirty="0"/>
              <a:t>       if(p)</a:t>
            </a:r>
          </a:p>
          <a:p>
            <a:r>
              <a:rPr lang="en-US" altLang="zh-CN" dirty="0"/>
              <a:t>        delete[] p;</a:t>
            </a:r>
          </a:p>
          <a:p>
            <a:r>
              <a:rPr lang="en-US" altLang="zh-CN" dirty="0"/>
              <a:t>    }</a:t>
            </a:r>
          </a:p>
          <a:p>
            <a:r>
              <a:rPr lang="en-US" altLang="zh-CN" dirty="0"/>
              <a:t>};</a:t>
            </a:r>
          </a:p>
          <a:p>
            <a:endParaRPr lang="en-US" altLang="zh-CN" dirty="0"/>
          </a:p>
          <a:p>
            <a:r>
              <a:rPr lang="en-US" altLang="zh-CN" dirty="0"/>
              <a:t>class </a:t>
            </a:r>
            <a:r>
              <a:rPr lang="en-US" altLang="zh-CN" dirty="0" err="1"/>
              <a:t>Edit_String:public</a:t>
            </a:r>
            <a:r>
              <a:rPr lang="en-US" altLang="zh-CN" dirty="0"/>
              <a:t> String{</a:t>
            </a:r>
          </a:p>
          <a:p>
            <a:r>
              <a:rPr lang="en-US" altLang="zh-CN" dirty="0"/>
              <a:t>   int cursor;</a:t>
            </a:r>
          </a:p>
          <a:p>
            <a:r>
              <a:rPr lang="en-US" altLang="zh-CN" dirty="0"/>
              <a:t>public:</a:t>
            </a:r>
          </a:p>
          <a:p>
            <a:r>
              <a:rPr lang="en-US" altLang="zh-CN" dirty="0"/>
              <a:t>   </a:t>
            </a:r>
            <a:r>
              <a:rPr lang="en-US" altLang="zh-CN" dirty="0" err="1"/>
              <a:t>Edit_String</a:t>
            </a:r>
            <a:r>
              <a:rPr lang="en-US" altLang="zh-CN" dirty="0"/>
              <a:t>():cursor(0){}</a:t>
            </a:r>
          </a:p>
          <a:p>
            <a:r>
              <a:rPr lang="en-US" altLang="zh-CN" dirty="0"/>
              <a:t>   </a:t>
            </a:r>
            <a:r>
              <a:rPr lang="en-US" altLang="zh-CN" dirty="0" err="1"/>
              <a:t>Edit_String</a:t>
            </a:r>
            <a:r>
              <a:rPr lang="en-US" altLang="zh-CN" dirty="0"/>
              <a:t>(char *</a:t>
            </a:r>
            <a:r>
              <a:rPr lang="en-US" altLang="zh-CN" dirty="0" err="1"/>
              <a:t>s,int</a:t>
            </a:r>
            <a:r>
              <a:rPr lang="en-US" altLang="zh-CN" dirty="0"/>
              <a:t> cursor=0):String(s),cursor(cursor){}</a:t>
            </a:r>
          </a:p>
          <a:p>
            <a:r>
              <a:rPr lang="en-US" altLang="zh-CN" dirty="0"/>
              <a:t>   void </a:t>
            </a:r>
            <a:r>
              <a:rPr lang="en-US" altLang="zh-CN" dirty="0" err="1"/>
              <a:t>setCursor</a:t>
            </a:r>
            <a:r>
              <a:rPr lang="en-US" altLang="zh-CN" dirty="0"/>
              <a:t>(int x){cursor=x;}</a:t>
            </a:r>
          </a:p>
          <a:p>
            <a:r>
              <a:rPr lang="en-US" altLang="zh-CN" dirty="0"/>
              <a:t>   int </a:t>
            </a:r>
            <a:r>
              <a:rPr lang="en-US" altLang="zh-CN" dirty="0" err="1"/>
              <a:t>getCursor</a:t>
            </a:r>
            <a:r>
              <a:rPr lang="en-US" altLang="zh-CN" dirty="0"/>
              <a:t>(){return cursor;}</a:t>
            </a:r>
          </a:p>
          <a:p>
            <a:r>
              <a:rPr lang="en-US" altLang="zh-CN" dirty="0"/>
              <a:t>   void </a:t>
            </a:r>
            <a:r>
              <a:rPr lang="en-US" altLang="zh-CN" dirty="0" err="1"/>
              <a:t>insertString</a:t>
            </a:r>
            <a:r>
              <a:rPr lang="en-US" altLang="zh-CN" dirty="0"/>
              <a:t>(char *s){</a:t>
            </a:r>
          </a:p>
          <a:p>
            <a:r>
              <a:rPr lang="en-US" altLang="zh-CN" dirty="0"/>
              <a:t>      int n=</a:t>
            </a:r>
            <a:r>
              <a:rPr lang="en-US" altLang="zh-CN" dirty="0" err="1"/>
              <a:t>strlen</a:t>
            </a:r>
            <a:r>
              <a:rPr lang="en-US" altLang="zh-CN" dirty="0"/>
              <a:t>(s);</a:t>
            </a:r>
          </a:p>
          <a:p>
            <a:r>
              <a:rPr lang="en-US" altLang="zh-CN" dirty="0"/>
              <a:t>      int length=</a:t>
            </a:r>
            <a:r>
              <a:rPr lang="en-US" altLang="zh-CN" dirty="0" err="1"/>
              <a:t>strlen</a:t>
            </a:r>
            <a:r>
              <a:rPr lang="en-US" altLang="zh-CN" dirty="0"/>
              <a:t>(p);</a:t>
            </a:r>
          </a:p>
          <a:p>
            <a:r>
              <a:rPr lang="en-US" altLang="zh-CN" dirty="0"/>
              <a:t>      if(cursor&lt;0 || cursor&gt;length){</a:t>
            </a:r>
          </a:p>
          <a:p>
            <a:r>
              <a:rPr lang="en-US" altLang="zh-CN" dirty="0"/>
              <a:t>         cursor=0;</a:t>
            </a:r>
          </a:p>
          <a:p>
            <a:r>
              <a:rPr lang="en-US" altLang="zh-CN" dirty="0"/>
              <a:t>         return;</a:t>
            </a:r>
          </a:p>
          <a:p>
            <a:r>
              <a:rPr lang="en-US" altLang="zh-CN" dirty="0"/>
              <a:t>      }</a:t>
            </a:r>
          </a:p>
          <a:p>
            <a:r>
              <a:rPr lang="en-US" altLang="zh-CN" dirty="0"/>
              <a:t>      if(p==0)</a:t>
            </a:r>
          </a:p>
          <a:p>
            <a:r>
              <a:rPr lang="en-US" altLang="zh-CN" dirty="0"/>
              <a:t>         </a:t>
            </a:r>
            <a:r>
              <a:rPr lang="en-US" altLang="zh-CN" dirty="0" err="1"/>
              <a:t>setString</a:t>
            </a:r>
            <a:r>
              <a:rPr lang="en-US" altLang="zh-CN" dirty="0"/>
              <a:t>(s);</a:t>
            </a:r>
          </a:p>
          <a:p>
            <a:r>
              <a:rPr lang="en-US" altLang="zh-CN" dirty="0"/>
              <a:t>      else</a:t>
            </a:r>
          </a:p>
          <a:p>
            <a:r>
              <a:rPr lang="en-US" altLang="zh-CN" dirty="0"/>
              <a:t>      {</a:t>
            </a:r>
          </a:p>
          <a:p>
            <a:r>
              <a:rPr lang="en-US" altLang="zh-CN" dirty="0"/>
              <a:t>       char *t=new char[length+n+1];</a:t>
            </a:r>
          </a:p>
          <a:p>
            <a:r>
              <a:rPr lang="en-US" altLang="zh-CN" dirty="0"/>
              <a:t>       int </a:t>
            </a:r>
            <a:r>
              <a:rPr lang="en-US" altLang="zh-CN" dirty="0" err="1"/>
              <a:t>i,j</a:t>
            </a:r>
            <a:r>
              <a:rPr lang="en-US" altLang="zh-CN" dirty="0"/>
              <a:t>;</a:t>
            </a:r>
          </a:p>
          <a:p>
            <a:r>
              <a:rPr lang="en-US" altLang="zh-CN" dirty="0"/>
              <a:t>       for(</a:t>
            </a:r>
            <a:r>
              <a:rPr lang="en-US" altLang="zh-CN" dirty="0" err="1"/>
              <a:t>i</a:t>
            </a:r>
            <a:r>
              <a:rPr lang="en-US" altLang="zh-CN" dirty="0"/>
              <a:t>=0;i&lt;</a:t>
            </a:r>
            <a:r>
              <a:rPr lang="en-US" altLang="zh-CN" dirty="0" err="1"/>
              <a:t>cursor;i</a:t>
            </a:r>
            <a:r>
              <a:rPr lang="en-US" altLang="zh-CN" dirty="0"/>
              <a:t>++)</a:t>
            </a:r>
          </a:p>
          <a:p>
            <a:r>
              <a:rPr lang="en-US" altLang="zh-CN" dirty="0"/>
              <a:t>         t[</a:t>
            </a:r>
            <a:r>
              <a:rPr lang="en-US" altLang="zh-CN" dirty="0" err="1"/>
              <a:t>i</a:t>
            </a:r>
            <a:r>
              <a:rPr lang="en-US" altLang="zh-CN" dirty="0"/>
              <a:t>]=p[</a:t>
            </a:r>
            <a:r>
              <a:rPr lang="en-US" altLang="zh-CN" dirty="0" err="1"/>
              <a:t>i</a:t>
            </a:r>
            <a:r>
              <a:rPr lang="en-US" altLang="zh-CN" dirty="0"/>
              <a:t>];</a:t>
            </a:r>
          </a:p>
          <a:p>
            <a:r>
              <a:rPr lang="en-US" altLang="zh-CN" dirty="0"/>
              <a:t>       for(j=0;j&lt;</a:t>
            </a:r>
            <a:r>
              <a:rPr lang="en-US" altLang="zh-CN" dirty="0" err="1"/>
              <a:t>n;j</a:t>
            </a:r>
            <a:r>
              <a:rPr lang="en-US" altLang="zh-CN" dirty="0"/>
              <a:t>++)</a:t>
            </a:r>
          </a:p>
          <a:p>
            <a:r>
              <a:rPr lang="en-US" altLang="zh-CN" dirty="0"/>
              <a:t>         t[</a:t>
            </a:r>
            <a:r>
              <a:rPr lang="en-US" altLang="zh-CN" dirty="0" err="1"/>
              <a:t>i</a:t>
            </a:r>
            <a:r>
              <a:rPr lang="en-US" altLang="zh-CN" dirty="0"/>
              <a:t>++]=s[j];</a:t>
            </a:r>
          </a:p>
          <a:p>
            <a:r>
              <a:rPr lang="en-US" altLang="zh-CN" dirty="0"/>
              <a:t>       for(j=</a:t>
            </a:r>
            <a:r>
              <a:rPr lang="en-US" altLang="zh-CN" dirty="0" err="1"/>
              <a:t>cursor;j</a:t>
            </a:r>
            <a:r>
              <a:rPr lang="en-US" altLang="zh-CN" dirty="0"/>
              <a:t>&lt;</a:t>
            </a:r>
            <a:r>
              <a:rPr lang="en-US" altLang="zh-CN" dirty="0" err="1"/>
              <a:t>length;j</a:t>
            </a:r>
            <a:r>
              <a:rPr lang="en-US" altLang="zh-CN" dirty="0"/>
              <a:t>++)</a:t>
            </a:r>
          </a:p>
          <a:p>
            <a:r>
              <a:rPr lang="en-US" altLang="zh-CN" dirty="0"/>
              <a:t>         t[</a:t>
            </a:r>
            <a:r>
              <a:rPr lang="en-US" altLang="zh-CN" dirty="0" err="1"/>
              <a:t>i</a:t>
            </a:r>
            <a:r>
              <a:rPr lang="en-US" altLang="zh-CN" dirty="0"/>
              <a:t>++]=p[j];</a:t>
            </a:r>
          </a:p>
          <a:p>
            <a:r>
              <a:rPr lang="en-US" altLang="zh-CN" dirty="0"/>
              <a:t>       t[</a:t>
            </a:r>
            <a:r>
              <a:rPr lang="en-US" altLang="zh-CN" dirty="0" err="1"/>
              <a:t>i</a:t>
            </a:r>
            <a:r>
              <a:rPr lang="en-US" altLang="zh-CN" dirty="0"/>
              <a:t>]=0;</a:t>
            </a:r>
          </a:p>
          <a:p>
            <a:r>
              <a:rPr lang="en-US" altLang="zh-CN" dirty="0"/>
              <a:t>       </a:t>
            </a:r>
            <a:r>
              <a:rPr lang="en-US" altLang="zh-CN" dirty="0" err="1"/>
              <a:t>setString</a:t>
            </a:r>
            <a:r>
              <a:rPr lang="en-US" altLang="zh-CN" dirty="0"/>
              <a:t>(t);</a:t>
            </a:r>
          </a:p>
          <a:p>
            <a:r>
              <a:rPr lang="en-US" altLang="zh-CN" dirty="0"/>
              <a:t>       delete[] t;</a:t>
            </a:r>
          </a:p>
          <a:p>
            <a:r>
              <a:rPr lang="en-US" altLang="zh-CN" dirty="0"/>
              <a:t>     }</a:t>
            </a:r>
          </a:p>
          <a:p>
            <a:r>
              <a:rPr lang="en-US" altLang="zh-CN" dirty="0"/>
              <a:t>   }</a:t>
            </a:r>
          </a:p>
          <a:p>
            <a:r>
              <a:rPr lang="en-US" altLang="zh-CN" dirty="0"/>
              <a:t>   void </a:t>
            </a:r>
            <a:r>
              <a:rPr lang="en-US" altLang="zh-CN" dirty="0" err="1"/>
              <a:t>replaceString</a:t>
            </a:r>
            <a:r>
              <a:rPr lang="en-US" altLang="zh-CN" dirty="0"/>
              <a:t>(char *s){</a:t>
            </a:r>
          </a:p>
          <a:p>
            <a:r>
              <a:rPr lang="en-US" altLang="zh-CN" dirty="0"/>
              <a:t>       int n=</a:t>
            </a:r>
            <a:r>
              <a:rPr lang="en-US" altLang="zh-CN" dirty="0" err="1"/>
              <a:t>strlen</a:t>
            </a:r>
            <a:r>
              <a:rPr lang="en-US" altLang="zh-CN" dirty="0"/>
              <a:t>(s);</a:t>
            </a:r>
          </a:p>
          <a:p>
            <a:r>
              <a:rPr lang="en-US" altLang="zh-CN" dirty="0"/>
              <a:t>       int length=</a:t>
            </a:r>
            <a:r>
              <a:rPr lang="en-US" altLang="zh-CN" dirty="0" err="1"/>
              <a:t>strlen</a:t>
            </a:r>
            <a:r>
              <a:rPr lang="en-US" altLang="zh-CN" dirty="0"/>
              <a:t>(p);</a:t>
            </a:r>
          </a:p>
          <a:p>
            <a:r>
              <a:rPr lang="en-US" altLang="zh-CN" dirty="0"/>
              <a:t>       if(cursor&lt;0 || cursor&gt;=length){</a:t>
            </a:r>
          </a:p>
          <a:p>
            <a:r>
              <a:rPr lang="en-US" altLang="zh-CN" dirty="0"/>
              <a:t>         cursor=0;</a:t>
            </a:r>
          </a:p>
          <a:p>
            <a:r>
              <a:rPr lang="en-US" altLang="zh-CN" dirty="0"/>
              <a:t>         return;</a:t>
            </a:r>
          </a:p>
          <a:p>
            <a:r>
              <a:rPr lang="en-US" altLang="zh-CN" dirty="0"/>
              <a:t>      }</a:t>
            </a:r>
          </a:p>
          <a:p>
            <a:r>
              <a:rPr lang="en-US" altLang="zh-CN" dirty="0"/>
              <a:t>      if(p==0)</a:t>
            </a:r>
          </a:p>
          <a:p>
            <a:r>
              <a:rPr lang="en-US" altLang="zh-CN" dirty="0"/>
              <a:t>         </a:t>
            </a:r>
            <a:r>
              <a:rPr lang="en-US" altLang="zh-CN" dirty="0" err="1"/>
              <a:t>setString</a:t>
            </a:r>
            <a:r>
              <a:rPr lang="en-US" altLang="zh-CN" dirty="0"/>
              <a:t>(s);</a:t>
            </a:r>
          </a:p>
          <a:p>
            <a:r>
              <a:rPr lang="en-US" altLang="zh-CN" dirty="0"/>
              <a:t>      else</a:t>
            </a:r>
          </a:p>
          <a:p>
            <a:r>
              <a:rPr lang="en-US" altLang="zh-CN" dirty="0"/>
              <a:t>      {</a:t>
            </a:r>
          </a:p>
          <a:p>
            <a:r>
              <a:rPr lang="en-US" altLang="zh-CN" dirty="0"/>
              <a:t>         if(</a:t>
            </a:r>
            <a:r>
              <a:rPr lang="en-US" altLang="zh-CN" dirty="0" err="1"/>
              <a:t>cursor+n</a:t>
            </a:r>
            <a:r>
              <a:rPr lang="en-US" altLang="zh-CN" dirty="0"/>
              <a:t>&lt;=length) {</a:t>
            </a:r>
          </a:p>
          <a:p>
            <a:r>
              <a:rPr lang="en-US" altLang="zh-CN" dirty="0"/>
              <a:t>            for(int </a:t>
            </a:r>
            <a:r>
              <a:rPr lang="en-US" altLang="zh-CN" dirty="0" err="1"/>
              <a:t>i</a:t>
            </a:r>
            <a:r>
              <a:rPr lang="en-US" altLang="zh-CN" dirty="0"/>
              <a:t>=0;i&lt;</a:t>
            </a:r>
            <a:r>
              <a:rPr lang="en-US" altLang="zh-CN" dirty="0" err="1"/>
              <a:t>n;i</a:t>
            </a:r>
            <a:r>
              <a:rPr lang="en-US" altLang="zh-CN" dirty="0"/>
              <a:t>++)</a:t>
            </a:r>
          </a:p>
          <a:p>
            <a:r>
              <a:rPr lang="en-US" altLang="zh-CN" dirty="0"/>
              <a:t>                p[</a:t>
            </a:r>
            <a:r>
              <a:rPr lang="en-US" altLang="zh-CN" dirty="0" err="1"/>
              <a:t>i+cursor</a:t>
            </a:r>
            <a:r>
              <a:rPr lang="en-US" altLang="zh-CN" dirty="0"/>
              <a:t>]=s[</a:t>
            </a:r>
            <a:r>
              <a:rPr lang="en-US" altLang="zh-CN" dirty="0" err="1"/>
              <a:t>i</a:t>
            </a:r>
            <a:r>
              <a:rPr lang="en-US" altLang="zh-CN" dirty="0"/>
              <a:t>];</a:t>
            </a:r>
          </a:p>
          <a:p>
            <a:r>
              <a:rPr lang="en-US" altLang="zh-CN" dirty="0"/>
              <a:t>         }</a:t>
            </a:r>
          </a:p>
          <a:p>
            <a:r>
              <a:rPr lang="en-US" altLang="zh-CN" dirty="0"/>
              <a:t>         else{</a:t>
            </a:r>
          </a:p>
          <a:p>
            <a:r>
              <a:rPr lang="en-US" altLang="zh-CN" dirty="0"/>
              <a:t>            char *t=new char[cursor+n+1];</a:t>
            </a:r>
          </a:p>
          <a:p>
            <a:r>
              <a:rPr lang="en-US" altLang="zh-CN" dirty="0"/>
              <a:t>            int </a:t>
            </a:r>
            <a:r>
              <a:rPr lang="en-US" altLang="zh-CN" dirty="0" err="1"/>
              <a:t>i,j</a:t>
            </a:r>
            <a:r>
              <a:rPr lang="en-US" altLang="zh-CN" dirty="0"/>
              <a:t>;</a:t>
            </a:r>
          </a:p>
          <a:p>
            <a:r>
              <a:rPr lang="en-US" altLang="zh-CN" dirty="0"/>
              <a:t>            for(</a:t>
            </a:r>
            <a:r>
              <a:rPr lang="en-US" altLang="zh-CN" dirty="0" err="1"/>
              <a:t>i</a:t>
            </a:r>
            <a:r>
              <a:rPr lang="en-US" altLang="zh-CN" dirty="0"/>
              <a:t>=0;i&lt;</a:t>
            </a:r>
            <a:r>
              <a:rPr lang="en-US" altLang="zh-CN" dirty="0" err="1"/>
              <a:t>cursor;i</a:t>
            </a:r>
            <a:r>
              <a:rPr lang="en-US" altLang="zh-CN" dirty="0"/>
              <a:t>++)</a:t>
            </a:r>
          </a:p>
          <a:p>
            <a:r>
              <a:rPr lang="en-US" altLang="zh-CN" dirty="0"/>
              <a:t>                t[</a:t>
            </a:r>
            <a:r>
              <a:rPr lang="en-US" altLang="zh-CN" dirty="0" err="1"/>
              <a:t>i</a:t>
            </a:r>
            <a:r>
              <a:rPr lang="en-US" altLang="zh-CN" dirty="0"/>
              <a:t>]=p[</a:t>
            </a:r>
            <a:r>
              <a:rPr lang="en-US" altLang="zh-CN" dirty="0" err="1"/>
              <a:t>i</a:t>
            </a:r>
            <a:r>
              <a:rPr lang="en-US" altLang="zh-CN" dirty="0"/>
              <a:t>];</a:t>
            </a:r>
          </a:p>
          <a:p>
            <a:r>
              <a:rPr lang="en-US" altLang="zh-CN" dirty="0"/>
              <a:t>            for(j=0;j&lt;</a:t>
            </a:r>
            <a:r>
              <a:rPr lang="en-US" altLang="zh-CN" dirty="0" err="1"/>
              <a:t>n;j</a:t>
            </a:r>
            <a:r>
              <a:rPr lang="en-US" altLang="zh-CN" dirty="0"/>
              <a:t>++)</a:t>
            </a:r>
          </a:p>
          <a:p>
            <a:r>
              <a:rPr lang="en-US" altLang="zh-CN" dirty="0"/>
              <a:t>                t[</a:t>
            </a:r>
            <a:r>
              <a:rPr lang="en-US" altLang="zh-CN" dirty="0" err="1"/>
              <a:t>i</a:t>
            </a:r>
            <a:r>
              <a:rPr lang="en-US" altLang="zh-CN" dirty="0"/>
              <a:t>++]=s[j];</a:t>
            </a:r>
          </a:p>
          <a:p>
            <a:r>
              <a:rPr lang="en-US" altLang="zh-CN" dirty="0"/>
              <a:t>            t[</a:t>
            </a:r>
            <a:r>
              <a:rPr lang="en-US" altLang="zh-CN" dirty="0" err="1"/>
              <a:t>i</a:t>
            </a:r>
            <a:r>
              <a:rPr lang="en-US" altLang="zh-CN" dirty="0"/>
              <a:t>]=0;</a:t>
            </a:r>
          </a:p>
          <a:p>
            <a:r>
              <a:rPr lang="en-US" altLang="zh-CN" dirty="0"/>
              <a:t>            </a:t>
            </a:r>
            <a:r>
              <a:rPr lang="en-US" altLang="zh-CN" dirty="0" err="1"/>
              <a:t>setString</a:t>
            </a:r>
            <a:r>
              <a:rPr lang="en-US" altLang="zh-CN" dirty="0"/>
              <a:t>(t);</a:t>
            </a:r>
          </a:p>
          <a:p>
            <a:r>
              <a:rPr lang="en-US" altLang="zh-CN" dirty="0"/>
              <a:t>            delete[] t;</a:t>
            </a:r>
          </a:p>
          <a:p>
            <a:r>
              <a:rPr lang="en-US" altLang="zh-CN" dirty="0"/>
              <a:t>         }</a:t>
            </a:r>
          </a:p>
          <a:p>
            <a:r>
              <a:rPr lang="en-US" altLang="zh-CN" dirty="0"/>
              <a:t>      }</a:t>
            </a:r>
          </a:p>
          <a:p>
            <a:r>
              <a:rPr lang="en-US" altLang="zh-CN" dirty="0"/>
              <a:t>   }</a:t>
            </a:r>
          </a:p>
          <a:p>
            <a:r>
              <a:rPr lang="en-US" altLang="zh-CN" dirty="0"/>
              <a:t>   void </a:t>
            </a:r>
            <a:r>
              <a:rPr lang="en-US" altLang="zh-CN" dirty="0" err="1"/>
              <a:t>deleteString</a:t>
            </a:r>
            <a:r>
              <a:rPr lang="en-US" altLang="zh-CN" dirty="0"/>
              <a:t>(int </a:t>
            </a:r>
            <a:r>
              <a:rPr lang="en-US" altLang="zh-CN" dirty="0" err="1"/>
              <a:t>len</a:t>
            </a:r>
            <a:r>
              <a:rPr lang="en-US" altLang="zh-CN" dirty="0"/>
              <a:t>){</a:t>
            </a:r>
          </a:p>
          <a:p>
            <a:r>
              <a:rPr lang="en-US" altLang="zh-CN" dirty="0"/>
              <a:t>      int length=</a:t>
            </a:r>
            <a:r>
              <a:rPr lang="en-US" altLang="zh-CN" dirty="0" err="1"/>
              <a:t>strlen</a:t>
            </a:r>
            <a:r>
              <a:rPr lang="en-US" altLang="zh-CN" dirty="0"/>
              <a:t>(p);</a:t>
            </a:r>
          </a:p>
          <a:p>
            <a:r>
              <a:rPr lang="en-US" altLang="zh-CN" dirty="0"/>
              <a:t>      if(cursor&lt;0 || cursor&gt;=length || p==0){</a:t>
            </a:r>
          </a:p>
          <a:p>
            <a:r>
              <a:rPr lang="en-US" altLang="zh-CN" dirty="0"/>
              <a:t>         cursor=0;</a:t>
            </a:r>
          </a:p>
          <a:p>
            <a:r>
              <a:rPr lang="en-US" altLang="zh-CN" dirty="0"/>
              <a:t>         return;</a:t>
            </a:r>
          </a:p>
          <a:p>
            <a:r>
              <a:rPr lang="en-US" altLang="zh-CN" dirty="0"/>
              <a:t>      }</a:t>
            </a:r>
          </a:p>
          <a:p>
            <a:r>
              <a:rPr lang="en-US" altLang="zh-CN" dirty="0"/>
              <a:t>      int n=(</a:t>
            </a:r>
            <a:r>
              <a:rPr lang="en-US" altLang="zh-CN" dirty="0" err="1"/>
              <a:t>cursor+len</a:t>
            </a:r>
            <a:r>
              <a:rPr lang="en-US" altLang="zh-CN" dirty="0"/>
              <a:t>&gt;=length)?</a:t>
            </a:r>
            <a:r>
              <a:rPr lang="en-US" altLang="zh-CN" dirty="0" err="1"/>
              <a:t>cursor:length-len</a:t>
            </a:r>
            <a:r>
              <a:rPr lang="en-US" altLang="zh-CN" dirty="0"/>
              <a:t>;</a:t>
            </a:r>
          </a:p>
          <a:p>
            <a:r>
              <a:rPr lang="en-US" altLang="zh-CN" dirty="0"/>
              <a:t>      char* t=new char[n+1];</a:t>
            </a:r>
          </a:p>
          <a:p>
            <a:r>
              <a:rPr lang="en-US" altLang="zh-CN" dirty="0"/>
              <a:t>      int </a:t>
            </a:r>
            <a:r>
              <a:rPr lang="en-US" altLang="zh-CN" dirty="0" err="1"/>
              <a:t>i,j</a:t>
            </a:r>
            <a:r>
              <a:rPr lang="en-US" altLang="zh-CN" dirty="0"/>
              <a:t>;</a:t>
            </a:r>
          </a:p>
          <a:p>
            <a:r>
              <a:rPr lang="en-US" altLang="zh-CN" dirty="0"/>
              <a:t>      for(</a:t>
            </a:r>
            <a:r>
              <a:rPr lang="en-US" altLang="zh-CN" dirty="0" err="1"/>
              <a:t>i</a:t>
            </a:r>
            <a:r>
              <a:rPr lang="en-US" altLang="zh-CN" dirty="0"/>
              <a:t>=0;i&lt;</a:t>
            </a:r>
            <a:r>
              <a:rPr lang="en-US" altLang="zh-CN" dirty="0" err="1"/>
              <a:t>cursor;i</a:t>
            </a:r>
            <a:r>
              <a:rPr lang="en-US" altLang="zh-CN" dirty="0"/>
              <a:t>++)</a:t>
            </a:r>
          </a:p>
          <a:p>
            <a:r>
              <a:rPr lang="en-US" altLang="zh-CN" dirty="0"/>
              <a:t>        t[</a:t>
            </a:r>
            <a:r>
              <a:rPr lang="en-US" altLang="zh-CN" dirty="0" err="1"/>
              <a:t>i</a:t>
            </a:r>
            <a:r>
              <a:rPr lang="en-US" altLang="zh-CN" dirty="0"/>
              <a:t>]=p[</a:t>
            </a:r>
            <a:r>
              <a:rPr lang="en-US" altLang="zh-CN" dirty="0" err="1"/>
              <a:t>i</a:t>
            </a:r>
            <a:r>
              <a:rPr lang="en-US" altLang="zh-CN" dirty="0"/>
              <a:t>];</a:t>
            </a:r>
          </a:p>
          <a:p>
            <a:r>
              <a:rPr lang="en-US" altLang="zh-CN" dirty="0"/>
              <a:t>      if(</a:t>
            </a:r>
            <a:r>
              <a:rPr lang="en-US" altLang="zh-CN" dirty="0" err="1"/>
              <a:t>cursor+len</a:t>
            </a:r>
            <a:r>
              <a:rPr lang="en-US" altLang="zh-CN" dirty="0"/>
              <a:t>&lt;length){</a:t>
            </a:r>
          </a:p>
          <a:p>
            <a:r>
              <a:rPr lang="en-US" altLang="zh-CN" dirty="0"/>
              <a:t>        for(j=</a:t>
            </a:r>
            <a:r>
              <a:rPr lang="en-US" altLang="zh-CN" dirty="0" err="1"/>
              <a:t>cursor+len;j</a:t>
            </a:r>
            <a:r>
              <a:rPr lang="en-US" altLang="zh-CN" dirty="0"/>
              <a:t>&lt;</a:t>
            </a:r>
            <a:r>
              <a:rPr lang="en-US" altLang="zh-CN" dirty="0" err="1"/>
              <a:t>length;j</a:t>
            </a:r>
            <a:r>
              <a:rPr lang="en-US" altLang="zh-CN" dirty="0"/>
              <a:t>++)</a:t>
            </a:r>
          </a:p>
          <a:p>
            <a:r>
              <a:rPr lang="en-US" altLang="zh-CN" dirty="0"/>
              <a:t>            t[</a:t>
            </a:r>
            <a:r>
              <a:rPr lang="en-US" altLang="zh-CN" dirty="0" err="1"/>
              <a:t>i</a:t>
            </a:r>
            <a:r>
              <a:rPr lang="en-US" altLang="zh-CN" dirty="0"/>
              <a:t>++]=p[j];</a:t>
            </a:r>
          </a:p>
          <a:p>
            <a:r>
              <a:rPr lang="en-US" altLang="zh-CN" dirty="0"/>
              <a:t>      }</a:t>
            </a:r>
          </a:p>
          <a:p>
            <a:r>
              <a:rPr lang="en-US" altLang="zh-CN" dirty="0"/>
              <a:t>      t[</a:t>
            </a:r>
            <a:r>
              <a:rPr lang="en-US" altLang="zh-CN" dirty="0" err="1"/>
              <a:t>i</a:t>
            </a:r>
            <a:r>
              <a:rPr lang="en-US" altLang="zh-CN" dirty="0"/>
              <a:t>]=0;</a:t>
            </a:r>
          </a:p>
          <a:p>
            <a:r>
              <a:rPr lang="en-US" altLang="zh-CN" dirty="0"/>
              <a:t>      </a:t>
            </a:r>
            <a:r>
              <a:rPr lang="en-US" altLang="zh-CN" dirty="0" err="1"/>
              <a:t>setString</a:t>
            </a:r>
            <a:r>
              <a:rPr lang="en-US" altLang="zh-CN" dirty="0"/>
              <a:t>(t);</a:t>
            </a:r>
          </a:p>
          <a:p>
            <a:r>
              <a:rPr lang="en-US" altLang="zh-CN" dirty="0"/>
              <a:t>      delete[] t;</a:t>
            </a:r>
          </a:p>
          <a:p>
            <a:r>
              <a:rPr lang="en-US" altLang="zh-CN" dirty="0"/>
              <a:t>   }</a:t>
            </a:r>
          </a:p>
          <a:p>
            <a:r>
              <a:rPr lang="en-US" altLang="zh-CN" dirty="0"/>
              <a:t>};</a:t>
            </a:r>
          </a:p>
          <a:p>
            <a:endParaRPr lang="en-US" altLang="zh-CN" dirty="0"/>
          </a:p>
          <a:p>
            <a:r>
              <a:rPr lang="en-US" altLang="zh-CN" dirty="0"/>
              <a:t>int main(){</a:t>
            </a:r>
          </a:p>
          <a:p>
            <a:r>
              <a:rPr lang="en-US" altLang="zh-CN" dirty="0"/>
              <a:t>    char p[20];</a:t>
            </a:r>
          </a:p>
          <a:p>
            <a:r>
              <a:rPr lang="en-US" altLang="zh-CN" dirty="0"/>
              <a:t>    int n;</a:t>
            </a:r>
          </a:p>
          <a:p>
            <a:endParaRPr lang="en-US" altLang="zh-CN" dirty="0"/>
          </a:p>
          <a:p>
            <a:r>
              <a:rPr lang="en-US" altLang="zh-CN" dirty="0"/>
              <a:t>    </a:t>
            </a:r>
            <a:r>
              <a:rPr lang="en-US" altLang="zh-CN" dirty="0" err="1"/>
              <a:t>cin</a:t>
            </a:r>
            <a:r>
              <a:rPr lang="en-US" altLang="zh-CN" dirty="0"/>
              <a:t>&gt;&gt;p;</a:t>
            </a:r>
          </a:p>
          <a:p>
            <a:r>
              <a:rPr lang="en-US" altLang="zh-CN" dirty="0"/>
              <a:t>    </a:t>
            </a:r>
            <a:r>
              <a:rPr lang="en-US" altLang="zh-CN" dirty="0" err="1"/>
              <a:t>Edit_String</a:t>
            </a:r>
            <a:r>
              <a:rPr lang="en-US" altLang="zh-CN" dirty="0"/>
              <a:t> e(p);</a:t>
            </a:r>
          </a:p>
          <a:p>
            <a:endParaRPr lang="en-US" altLang="zh-CN" dirty="0"/>
          </a:p>
          <a:p>
            <a:r>
              <a:rPr lang="en-US" altLang="zh-CN" dirty="0"/>
              <a:t>    </a:t>
            </a:r>
            <a:r>
              <a:rPr lang="en-US" altLang="zh-CN" dirty="0" err="1"/>
              <a:t>cin</a:t>
            </a:r>
            <a:r>
              <a:rPr lang="en-US" altLang="zh-CN" dirty="0"/>
              <a:t>&gt;&gt;n&gt;&gt;p;</a:t>
            </a:r>
          </a:p>
          <a:p>
            <a:r>
              <a:rPr lang="en-US" altLang="zh-CN" dirty="0"/>
              <a:t>    </a:t>
            </a:r>
            <a:r>
              <a:rPr lang="en-US" altLang="zh-CN" dirty="0" err="1"/>
              <a:t>e.setCursor</a:t>
            </a:r>
            <a:r>
              <a:rPr lang="en-US" altLang="zh-CN" dirty="0"/>
              <a:t>(n);</a:t>
            </a:r>
          </a:p>
          <a:p>
            <a:r>
              <a:rPr lang="en-US" altLang="zh-CN" dirty="0"/>
              <a:t>    </a:t>
            </a:r>
            <a:r>
              <a:rPr lang="en-US" altLang="zh-CN" dirty="0" err="1"/>
              <a:t>e.insertString</a:t>
            </a:r>
            <a:r>
              <a:rPr lang="en-US" altLang="zh-CN" dirty="0"/>
              <a:t>(p);</a:t>
            </a:r>
          </a:p>
          <a:p>
            <a:r>
              <a:rPr lang="en-US" altLang="zh-CN" dirty="0"/>
              <a:t>    </a:t>
            </a:r>
            <a:r>
              <a:rPr lang="en-US" altLang="zh-CN" dirty="0" err="1"/>
              <a:t>e.print</a:t>
            </a:r>
            <a:r>
              <a:rPr lang="en-US" altLang="zh-CN" dirty="0"/>
              <a:t>();</a:t>
            </a:r>
          </a:p>
          <a:p>
            <a:endParaRPr lang="en-US" altLang="zh-CN" dirty="0"/>
          </a:p>
          <a:p>
            <a:r>
              <a:rPr lang="en-US" altLang="zh-CN" dirty="0"/>
              <a:t>    </a:t>
            </a:r>
            <a:r>
              <a:rPr lang="en-US" altLang="zh-CN" dirty="0" err="1"/>
              <a:t>cin</a:t>
            </a:r>
            <a:r>
              <a:rPr lang="en-US" altLang="zh-CN" dirty="0"/>
              <a:t>&gt;&gt;n&gt;&gt;p;</a:t>
            </a:r>
          </a:p>
          <a:p>
            <a:r>
              <a:rPr lang="en-US" altLang="zh-CN" dirty="0"/>
              <a:t>    </a:t>
            </a:r>
            <a:r>
              <a:rPr lang="en-US" altLang="zh-CN" dirty="0" err="1"/>
              <a:t>e.setCursor</a:t>
            </a:r>
            <a:r>
              <a:rPr lang="en-US" altLang="zh-CN" dirty="0"/>
              <a:t>(n);</a:t>
            </a:r>
          </a:p>
          <a:p>
            <a:r>
              <a:rPr lang="en-US" altLang="zh-CN" dirty="0"/>
              <a:t>    </a:t>
            </a:r>
            <a:r>
              <a:rPr lang="en-US" altLang="zh-CN" dirty="0" err="1"/>
              <a:t>e.replaceString</a:t>
            </a:r>
            <a:r>
              <a:rPr lang="en-US" altLang="zh-CN" dirty="0"/>
              <a:t>(p);</a:t>
            </a:r>
          </a:p>
          <a:p>
            <a:r>
              <a:rPr lang="en-US" altLang="zh-CN" dirty="0"/>
              <a:t>    </a:t>
            </a:r>
            <a:r>
              <a:rPr lang="en-US" altLang="zh-CN" dirty="0" err="1"/>
              <a:t>e.print</a:t>
            </a:r>
            <a:r>
              <a:rPr lang="en-US" altLang="zh-CN" dirty="0"/>
              <a:t>();</a:t>
            </a:r>
          </a:p>
          <a:p>
            <a:endParaRPr lang="en-US" altLang="zh-CN" dirty="0"/>
          </a:p>
          <a:p>
            <a:r>
              <a:rPr lang="en-US" altLang="zh-CN" dirty="0"/>
              <a:t>    </a:t>
            </a:r>
            <a:r>
              <a:rPr lang="en-US" altLang="zh-CN" dirty="0" err="1"/>
              <a:t>cin</a:t>
            </a:r>
            <a:r>
              <a:rPr lang="en-US" altLang="zh-CN" dirty="0"/>
              <a:t>&gt;&gt;n;</a:t>
            </a:r>
          </a:p>
          <a:p>
            <a:r>
              <a:rPr lang="en-US" altLang="zh-CN" dirty="0"/>
              <a:t>    </a:t>
            </a:r>
            <a:r>
              <a:rPr lang="en-US" altLang="zh-CN" dirty="0" err="1"/>
              <a:t>e.deleteString</a:t>
            </a:r>
            <a:r>
              <a:rPr lang="en-US" altLang="zh-CN" dirty="0"/>
              <a:t>(n);</a:t>
            </a:r>
          </a:p>
          <a:p>
            <a:r>
              <a:rPr lang="en-US" altLang="zh-CN" dirty="0"/>
              <a:t>    </a:t>
            </a:r>
            <a:r>
              <a:rPr lang="en-US" altLang="zh-CN" dirty="0" err="1"/>
              <a:t>e.print</a:t>
            </a:r>
            <a:r>
              <a:rPr lang="en-US" altLang="zh-CN" dirty="0"/>
              <a:t>();</a:t>
            </a:r>
          </a:p>
          <a:p>
            <a:r>
              <a:rPr lang="en-US" altLang="zh-CN" dirty="0"/>
              <a:t>}</a:t>
            </a:r>
          </a:p>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107</a:t>
            </a:fld>
            <a:endParaRPr lang="en-US"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zh-CN" altLang="en-US" dirty="0" smtClean="0"/>
              <a:t>测试数据</a:t>
            </a:r>
            <a:r>
              <a:rPr lang="zh-CN" altLang="en-US" dirty="0"/>
              <a:t>：</a:t>
            </a:r>
          </a:p>
          <a:p>
            <a:r>
              <a:rPr lang="en-US" altLang="zh-CN" dirty="0"/>
              <a:t>5</a:t>
            </a:r>
          </a:p>
          <a:p>
            <a:r>
              <a:rPr lang="en-US" altLang="zh-CN" dirty="0"/>
              <a:t>1 1</a:t>
            </a:r>
          </a:p>
          <a:p>
            <a:r>
              <a:rPr lang="en-US" altLang="zh-CN" dirty="0"/>
              <a:t>2 1</a:t>
            </a:r>
          </a:p>
          <a:p>
            <a:r>
              <a:rPr lang="en-US" altLang="zh-CN" dirty="0"/>
              <a:t>1 2</a:t>
            </a:r>
          </a:p>
          <a:p>
            <a:r>
              <a:rPr lang="en-US" altLang="zh-CN" dirty="0"/>
              <a:t>1 3</a:t>
            </a:r>
          </a:p>
          <a:p>
            <a:r>
              <a:rPr lang="en-US" altLang="zh-CN" dirty="0"/>
              <a:t>2 2</a:t>
            </a:r>
          </a:p>
          <a:p>
            <a:endParaRPr lang="en-US" altLang="zh-CN" dirty="0"/>
          </a:p>
          <a:p>
            <a:r>
              <a:rPr lang="zh-CN" altLang="en-US" dirty="0"/>
              <a:t>数据说明：</a:t>
            </a:r>
          </a:p>
          <a:p>
            <a:r>
              <a:rPr lang="en-US" altLang="zh-CN" dirty="0"/>
              <a:t>5      //</a:t>
            </a:r>
            <a:r>
              <a:rPr lang="zh-CN" altLang="en-US" dirty="0"/>
              <a:t>图形个数</a:t>
            </a:r>
          </a:p>
          <a:p>
            <a:r>
              <a:rPr lang="en-US" altLang="zh-CN" dirty="0"/>
              <a:t>1 1  //1</a:t>
            </a:r>
            <a:r>
              <a:rPr lang="zh-CN" altLang="en-US" dirty="0"/>
              <a:t>表示圆，</a:t>
            </a:r>
            <a:r>
              <a:rPr lang="en-US" altLang="zh-CN" dirty="0"/>
              <a:t>1</a:t>
            </a:r>
            <a:r>
              <a:rPr lang="zh-CN" altLang="en-US" dirty="0"/>
              <a:t>表示半径</a:t>
            </a:r>
          </a:p>
          <a:p>
            <a:r>
              <a:rPr lang="en-US" altLang="zh-CN" dirty="0"/>
              <a:t>2 1  //2</a:t>
            </a:r>
            <a:r>
              <a:rPr lang="zh-CN" altLang="en-US" dirty="0"/>
              <a:t>表示正方形，</a:t>
            </a:r>
            <a:r>
              <a:rPr lang="en-US" altLang="zh-CN" dirty="0"/>
              <a:t>1</a:t>
            </a:r>
            <a:r>
              <a:rPr lang="zh-CN" altLang="en-US" dirty="0"/>
              <a:t>表示边长</a:t>
            </a:r>
          </a:p>
          <a:p>
            <a:r>
              <a:rPr lang="en-US" altLang="zh-CN" dirty="0"/>
              <a:t>1 2</a:t>
            </a:r>
          </a:p>
          <a:p>
            <a:r>
              <a:rPr lang="en-US" altLang="zh-CN" dirty="0"/>
              <a:t>1 3</a:t>
            </a:r>
          </a:p>
          <a:p>
            <a:r>
              <a:rPr lang="en-US" altLang="zh-CN" dirty="0"/>
              <a:t>2 2</a:t>
            </a:r>
          </a:p>
          <a:p>
            <a:endParaRPr lang="en-US" altLang="zh-CN" dirty="0"/>
          </a:p>
          <a:p>
            <a:r>
              <a:rPr lang="en-US" altLang="zh-CN" dirty="0"/>
              <a:t>///////////////////////</a:t>
            </a:r>
            <a:endParaRPr lang="zh-CN" altLang="en-US" dirty="0"/>
          </a:p>
          <a:p>
            <a:r>
              <a:rPr lang="en-US" altLang="zh-CN" dirty="0"/>
              <a:t>#include&lt;iostream&gt;</a:t>
            </a:r>
          </a:p>
          <a:p>
            <a:r>
              <a:rPr lang="en-US" altLang="zh-CN" dirty="0"/>
              <a:t>using namespace std;</a:t>
            </a:r>
          </a:p>
          <a:p>
            <a:endParaRPr lang="en-US" altLang="zh-CN" dirty="0"/>
          </a:p>
          <a:p>
            <a:r>
              <a:rPr lang="en-US" altLang="zh-CN" dirty="0"/>
              <a:t>class Shape{</a:t>
            </a:r>
          </a:p>
          <a:p>
            <a:r>
              <a:rPr lang="en-US" altLang="zh-CN" dirty="0"/>
              <a:t>protected:</a:t>
            </a:r>
          </a:p>
          <a:p>
            <a:r>
              <a:rPr lang="en-US" altLang="zh-CN" dirty="0"/>
              <a:t>    string name;</a:t>
            </a:r>
          </a:p>
          <a:p>
            <a:r>
              <a:rPr lang="en-US" altLang="zh-CN" dirty="0"/>
              <a:t>public:</a:t>
            </a:r>
          </a:p>
          <a:p>
            <a:r>
              <a:rPr lang="en-US" altLang="zh-CN" dirty="0"/>
              <a:t>    Shape(string name):name(name){}</a:t>
            </a:r>
          </a:p>
          <a:p>
            <a:r>
              <a:rPr lang="en-US" altLang="zh-CN" dirty="0"/>
              <a:t>    string </a:t>
            </a:r>
            <a:r>
              <a:rPr lang="en-US" altLang="zh-CN" dirty="0" err="1"/>
              <a:t>getname</a:t>
            </a:r>
            <a:r>
              <a:rPr lang="en-US" altLang="zh-CN" dirty="0"/>
              <a:t>(){return name;}</a:t>
            </a:r>
          </a:p>
          <a:p>
            <a:r>
              <a:rPr lang="en-US" altLang="zh-CN" dirty="0"/>
              <a:t>    virtual double </a:t>
            </a:r>
            <a:r>
              <a:rPr lang="en-US" altLang="zh-CN" dirty="0" err="1"/>
              <a:t>getarea</a:t>
            </a:r>
            <a:r>
              <a:rPr lang="en-US" altLang="zh-CN" dirty="0"/>
              <a:t>()=0;</a:t>
            </a:r>
          </a:p>
          <a:p>
            <a:r>
              <a:rPr lang="en-US" altLang="zh-CN" dirty="0"/>
              <a:t>    void print(){</a:t>
            </a:r>
            <a:r>
              <a:rPr lang="en-US" altLang="zh-CN" dirty="0" err="1"/>
              <a:t>cout</a:t>
            </a:r>
            <a:r>
              <a:rPr lang="en-US" altLang="zh-CN" dirty="0"/>
              <a:t>&lt;&lt;"</a:t>
            </a:r>
            <a:r>
              <a:rPr lang="zh-CN" altLang="en-US" dirty="0"/>
              <a:t>我是</a:t>
            </a:r>
            <a:r>
              <a:rPr lang="en-US" altLang="zh-CN" dirty="0"/>
              <a:t>"&lt;&lt;name&lt;&lt;",</a:t>
            </a:r>
            <a:r>
              <a:rPr lang="zh-CN" altLang="en-US" dirty="0"/>
              <a:t>面积</a:t>
            </a:r>
            <a:r>
              <a:rPr lang="en-US" altLang="zh-CN" dirty="0"/>
              <a:t>="&lt;&lt;</a:t>
            </a:r>
            <a:r>
              <a:rPr lang="en-US" altLang="zh-CN" dirty="0" err="1"/>
              <a:t>getarea</a:t>
            </a:r>
            <a:r>
              <a:rPr lang="en-US" altLang="zh-CN" dirty="0"/>
              <a:t>()&lt;&lt;</a:t>
            </a:r>
            <a:r>
              <a:rPr lang="en-US" altLang="zh-CN" dirty="0" err="1"/>
              <a:t>endl</a:t>
            </a:r>
            <a:r>
              <a:rPr lang="en-US" altLang="zh-CN" dirty="0"/>
              <a:t>;}</a:t>
            </a:r>
          </a:p>
          <a:p>
            <a:r>
              <a:rPr lang="en-US" altLang="zh-CN" dirty="0"/>
              <a:t>};</a:t>
            </a:r>
          </a:p>
          <a:p>
            <a:endParaRPr lang="en-US" altLang="zh-CN" dirty="0"/>
          </a:p>
          <a:p>
            <a:r>
              <a:rPr lang="en-US" altLang="zh-CN" dirty="0"/>
              <a:t>class </a:t>
            </a:r>
            <a:r>
              <a:rPr lang="en-US" altLang="zh-CN" dirty="0" err="1"/>
              <a:t>Circle:public</a:t>
            </a:r>
            <a:r>
              <a:rPr lang="en-US" altLang="zh-CN" dirty="0"/>
              <a:t> Shape{</a:t>
            </a:r>
          </a:p>
          <a:p>
            <a:r>
              <a:rPr lang="en-US" altLang="zh-CN" dirty="0"/>
              <a:t>   double r;</a:t>
            </a:r>
          </a:p>
          <a:p>
            <a:r>
              <a:rPr lang="en-US" altLang="zh-CN" dirty="0"/>
              <a:t>public:</a:t>
            </a:r>
          </a:p>
          <a:p>
            <a:r>
              <a:rPr lang="en-US" altLang="zh-CN" dirty="0"/>
              <a:t>   Circle(double r):Shape("</a:t>
            </a:r>
            <a:r>
              <a:rPr lang="zh-CN" altLang="en-US" dirty="0"/>
              <a:t>圆</a:t>
            </a:r>
            <a:r>
              <a:rPr lang="en-US" altLang="zh-CN" dirty="0"/>
              <a:t>"),r(r){}</a:t>
            </a:r>
          </a:p>
          <a:p>
            <a:r>
              <a:rPr lang="en-US" altLang="zh-CN" dirty="0"/>
              <a:t>   double </a:t>
            </a:r>
            <a:r>
              <a:rPr lang="en-US" altLang="zh-CN" dirty="0" err="1"/>
              <a:t>getarea</a:t>
            </a:r>
            <a:r>
              <a:rPr lang="en-US" altLang="zh-CN" dirty="0"/>
              <a:t>(){return 3.14*r*r;}</a:t>
            </a:r>
          </a:p>
          <a:p>
            <a:r>
              <a:rPr lang="en-US" altLang="zh-CN" dirty="0"/>
              <a:t>};</a:t>
            </a:r>
          </a:p>
          <a:p>
            <a:endParaRPr lang="en-US" altLang="zh-CN" dirty="0"/>
          </a:p>
          <a:p>
            <a:r>
              <a:rPr lang="en-US" altLang="zh-CN" dirty="0"/>
              <a:t>class </a:t>
            </a:r>
            <a:r>
              <a:rPr lang="en-US" altLang="zh-CN" dirty="0" err="1"/>
              <a:t>Square:public</a:t>
            </a:r>
            <a:r>
              <a:rPr lang="en-US" altLang="zh-CN" dirty="0"/>
              <a:t> Shape{</a:t>
            </a:r>
          </a:p>
          <a:p>
            <a:r>
              <a:rPr lang="en-US" altLang="zh-CN" dirty="0"/>
              <a:t>   double r;</a:t>
            </a:r>
          </a:p>
          <a:p>
            <a:r>
              <a:rPr lang="en-US" altLang="zh-CN" dirty="0"/>
              <a:t>public:</a:t>
            </a:r>
          </a:p>
          <a:p>
            <a:r>
              <a:rPr lang="en-US" altLang="zh-CN" dirty="0"/>
              <a:t>   Square(double r):Shape("</a:t>
            </a:r>
            <a:r>
              <a:rPr lang="zh-CN" altLang="en-US" dirty="0"/>
              <a:t>正方形</a:t>
            </a:r>
            <a:r>
              <a:rPr lang="en-US" altLang="zh-CN" dirty="0"/>
              <a:t>"),r(r){}</a:t>
            </a:r>
          </a:p>
          <a:p>
            <a:r>
              <a:rPr lang="en-US" altLang="zh-CN" dirty="0"/>
              <a:t>   double </a:t>
            </a:r>
            <a:r>
              <a:rPr lang="en-US" altLang="zh-CN" dirty="0" err="1"/>
              <a:t>getarea</a:t>
            </a:r>
            <a:r>
              <a:rPr lang="en-US" altLang="zh-CN" dirty="0"/>
              <a:t>(){return r*r;}</a:t>
            </a:r>
          </a:p>
          <a:p>
            <a:r>
              <a:rPr lang="en-US" altLang="zh-CN" dirty="0"/>
              <a:t>};</a:t>
            </a:r>
          </a:p>
          <a:p>
            <a:endParaRPr lang="en-US" altLang="zh-CN" dirty="0"/>
          </a:p>
          <a:p>
            <a:r>
              <a:rPr lang="en-US" altLang="zh-CN" dirty="0"/>
              <a:t>struct Node{</a:t>
            </a:r>
          </a:p>
          <a:p>
            <a:r>
              <a:rPr lang="en-US" altLang="zh-CN" dirty="0"/>
              <a:t>   Shape *data;</a:t>
            </a:r>
          </a:p>
          <a:p>
            <a:r>
              <a:rPr lang="en-US" altLang="zh-CN" dirty="0"/>
              <a:t>   Node* next;</a:t>
            </a:r>
          </a:p>
          <a:p>
            <a:r>
              <a:rPr lang="en-US" altLang="zh-CN" dirty="0"/>
              <a:t>};</a:t>
            </a:r>
          </a:p>
          <a:p>
            <a:endParaRPr lang="en-US" altLang="zh-CN" dirty="0"/>
          </a:p>
          <a:p>
            <a:r>
              <a:rPr lang="en-US" altLang="zh-CN" dirty="0"/>
              <a:t>class List{</a:t>
            </a:r>
          </a:p>
          <a:p>
            <a:r>
              <a:rPr lang="en-US" altLang="zh-CN" dirty="0"/>
              <a:t>   Node* head;</a:t>
            </a:r>
          </a:p>
          <a:p>
            <a:r>
              <a:rPr lang="en-US" altLang="zh-CN" dirty="0"/>
              <a:t>public:</a:t>
            </a:r>
          </a:p>
          <a:p>
            <a:r>
              <a:rPr lang="en-US" altLang="zh-CN" dirty="0"/>
              <a:t>   void </a:t>
            </a:r>
            <a:r>
              <a:rPr lang="en-US" altLang="zh-CN" dirty="0" err="1"/>
              <a:t>initList</a:t>
            </a:r>
            <a:r>
              <a:rPr lang="en-US" altLang="zh-CN" dirty="0"/>
              <a:t>(){</a:t>
            </a:r>
          </a:p>
          <a:p>
            <a:r>
              <a:rPr lang="en-US" altLang="zh-CN" dirty="0"/>
              <a:t>      head=new Node{0,0};</a:t>
            </a:r>
          </a:p>
          <a:p>
            <a:r>
              <a:rPr lang="en-US" altLang="zh-CN" dirty="0"/>
              <a:t>      Node* p=head;</a:t>
            </a:r>
          </a:p>
          <a:p>
            <a:r>
              <a:rPr lang="en-US" altLang="zh-CN" dirty="0"/>
              <a:t>      int </a:t>
            </a:r>
            <a:r>
              <a:rPr lang="en-US" altLang="zh-CN" dirty="0" err="1"/>
              <a:t>t,type,r</a:t>
            </a:r>
            <a:r>
              <a:rPr lang="en-US" altLang="zh-CN" dirty="0"/>
              <a:t>;</a:t>
            </a:r>
          </a:p>
          <a:p>
            <a:r>
              <a:rPr lang="en-US" altLang="zh-CN" dirty="0"/>
              <a:t>      </a:t>
            </a:r>
            <a:r>
              <a:rPr lang="en-US" altLang="zh-CN" dirty="0" err="1"/>
              <a:t>cin</a:t>
            </a:r>
            <a:r>
              <a:rPr lang="en-US" altLang="zh-CN" dirty="0"/>
              <a:t>&gt;&gt;t;</a:t>
            </a:r>
          </a:p>
          <a:p>
            <a:r>
              <a:rPr lang="en-US" altLang="zh-CN" dirty="0"/>
              <a:t>      while(t--){</a:t>
            </a:r>
          </a:p>
          <a:p>
            <a:r>
              <a:rPr lang="en-US" altLang="zh-CN" dirty="0"/>
              <a:t>          </a:t>
            </a:r>
            <a:r>
              <a:rPr lang="en-US" altLang="zh-CN" dirty="0" err="1"/>
              <a:t>cin</a:t>
            </a:r>
            <a:r>
              <a:rPr lang="en-US" altLang="zh-CN" dirty="0"/>
              <a:t>&gt;&gt;type&gt;&gt;r;</a:t>
            </a:r>
          </a:p>
          <a:p>
            <a:r>
              <a:rPr lang="en-US" altLang="zh-CN" dirty="0"/>
              <a:t>          Node *s;</a:t>
            </a:r>
          </a:p>
          <a:p>
            <a:r>
              <a:rPr lang="en-US" altLang="zh-CN" dirty="0"/>
              <a:t>          if(type==1)</a:t>
            </a:r>
          </a:p>
          <a:p>
            <a:r>
              <a:rPr lang="en-US" altLang="zh-CN" dirty="0"/>
              <a:t>             s=new Node{new Circle(r),NULL};</a:t>
            </a:r>
          </a:p>
          <a:p>
            <a:r>
              <a:rPr lang="en-US" altLang="zh-CN" dirty="0"/>
              <a:t>          else</a:t>
            </a:r>
          </a:p>
          <a:p>
            <a:r>
              <a:rPr lang="en-US" altLang="zh-CN" dirty="0"/>
              <a:t>             s=new Node{new Square(r),NULL};</a:t>
            </a:r>
          </a:p>
          <a:p>
            <a:r>
              <a:rPr lang="en-US" altLang="zh-CN" dirty="0"/>
              <a:t>          p-&gt;next=s;</a:t>
            </a:r>
          </a:p>
          <a:p>
            <a:r>
              <a:rPr lang="en-US" altLang="zh-CN" dirty="0"/>
              <a:t>          p=s;</a:t>
            </a:r>
          </a:p>
          <a:p>
            <a:r>
              <a:rPr lang="en-US" altLang="zh-CN" dirty="0"/>
              <a:t>      }</a:t>
            </a:r>
          </a:p>
          <a:p>
            <a:r>
              <a:rPr lang="en-US" altLang="zh-CN" dirty="0"/>
              <a:t>   }</a:t>
            </a:r>
          </a:p>
          <a:p>
            <a:r>
              <a:rPr lang="en-US" altLang="zh-CN" dirty="0"/>
              <a:t>   void </a:t>
            </a:r>
            <a:r>
              <a:rPr lang="en-US" altLang="zh-CN" dirty="0" err="1"/>
              <a:t>printList</a:t>
            </a:r>
            <a:r>
              <a:rPr lang="en-US" altLang="zh-CN" dirty="0"/>
              <a:t>(){</a:t>
            </a:r>
          </a:p>
          <a:p>
            <a:r>
              <a:rPr lang="en-US" altLang="zh-CN" dirty="0"/>
              <a:t>      Node* p=head-&gt;next;</a:t>
            </a:r>
          </a:p>
          <a:p>
            <a:r>
              <a:rPr lang="en-US" altLang="zh-CN" dirty="0"/>
              <a:t>      while(p){</a:t>
            </a:r>
          </a:p>
          <a:p>
            <a:r>
              <a:rPr lang="en-US" altLang="zh-CN" dirty="0"/>
              <a:t>        p-&gt;data-&gt;print();</a:t>
            </a:r>
          </a:p>
          <a:p>
            <a:r>
              <a:rPr lang="en-US" altLang="zh-CN" dirty="0"/>
              <a:t>        p=p-&gt;next;</a:t>
            </a:r>
          </a:p>
          <a:p>
            <a:r>
              <a:rPr lang="en-US" altLang="zh-CN" dirty="0"/>
              <a:t>      }</a:t>
            </a:r>
          </a:p>
          <a:p>
            <a:r>
              <a:rPr lang="en-US" altLang="zh-CN" dirty="0"/>
              <a:t>   }</a:t>
            </a:r>
          </a:p>
          <a:p>
            <a:r>
              <a:rPr lang="en-US" altLang="zh-CN" dirty="0"/>
              <a:t>   void </a:t>
            </a:r>
            <a:r>
              <a:rPr lang="en-US" altLang="zh-CN" dirty="0" err="1"/>
              <a:t>countList</a:t>
            </a:r>
            <a:r>
              <a:rPr lang="en-US" altLang="zh-CN" dirty="0"/>
              <a:t>(){</a:t>
            </a:r>
          </a:p>
          <a:p>
            <a:r>
              <a:rPr lang="en-US" altLang="zh-CN" dirty="0"/>
              <a:t>      Node *p=head-&gt;next;</a:t>
            </a:r>
          </a:p>
          <a:p>
            <a:r>
              <a:rPr lang="en-US" altLang="zh-CN" dirty="0"/>
              <a:t>      int circle=0,square=0;</a:t>
            </a:r>
          </a:p>
          <a:p>
            <a:r>
              <a:rPr lang="en-US" altLang="zh-CN" dirty="0"/>
              <a:t>      double sum=0;</a:t>
            </a:r>
          </a:p>
          <a:p>
            <a:r>
              <a:rPr lang="en-US" altLang="zh-CN" dirty="0"/>
              <a:t>      while(p){</a:t>
            </a:r>
          </a:p>
          <a:p>
            <a:r>
              <a:rPr lang="en-US" altLang="zh-CN" dirty="0"/>
              <a:t>         if(p-&gt;data-&gt;</a:t>
            </a:r>
            <a:r>
              <a:rPr lang="en-US" altLang="zh-CN" dirty="0" err="1"/>
              <a:t>getname</a:t>
            </a:r>
            <a:r>
              <a:rPr lang="en-US" altLang="zh-CN" dirty="0"/>
              <a:t>()=="</a:t>
            </a:r>
            <a:r>
              <a:rPr lang="zh-CN" altLang="en-US" dirty="0"/>
              <a:t>圆</a:t>
            </a:r>
            <a:r>
              <a:rPr lang="en-US" altLang="zh-CN" dirty="0"/>
              <a:t>")</a:t>
            </a:r>
          </a:p>
          <a:p>
            <a:r>
              <a:rPr lang="en-US" altLang="zh-CN" dirty="0"/>
              <a:t>            circle++;</a:t>
            </a:r>
          </a:p>
          <a:p>
            <a:r>
              <a:rPr lang="en-US" altLang="zh-CN" dirty="0"/>
              <a:t>         else</a:t>
            </a:r>
          </a:p>
          <a:p>
            <a:r>
              <a:rPr lang="en-US" altLang="zh-CN" dirty="0"/>
              <a:t>            square++;</a:t>
            </a:r>
          </a:p>
          <a:p>
            <a:r>
              <a:rPr lang="en-US" altLang="zh-CN" dirty="0"/>
              <a:t>         sum+=p-&gt;data-&gt;</a:t>
            </a:r>
            <a:r>
              <a:rPr lang="en-US" altLang="zh-CN" dirty="0" err="1"/>
              <a:t>getarea</a:t>
            </a:r>
            <a:r>
              <a:rPr lang="en-US" altLang="zh-CN" dirty="0"/>
              <a:t>();</a:t>
            </a:r>
          </a:p>
          <a:p>
            <a:r>
              <a:rPr lang="en-US" altLang="zh-CN" dirty="0"/>
              <a:t>         p=p-&gt;next;</a:t>
            </a:r>
          </a:p>
          <a:p>
            <a:r>
              <a:rPr lang="en-US" altLang="zh-CN" dirty="0"/>
              <a:t>      }</a:t>
            </a:r>
          </a:p>
          <a:p>
            <a:r>
              <a:rPr lang="en-US" altLang="zh-CN" dirty="0"/>
              <a:t>      </a:t>
            </a:r>
            <a:r>
              <a:rPr lang="en-US" altLang="zh-CN" dirty="0" err="1"/>
              <a:t>cout</a:t>
            </a:r>
            <a:r>
              <a:rPr lang="en-US" altLang="zh-CN" dirty="0"/>
              <a:t>&lt;&lt;"</a:t>
            </a:r>
            <a:r>
              <a:rPr lang="zh-CN" altLang="en-US" dirty="0"/>
              <a:t>圆有</a:t>
            </a:r>
            <a:r>
              <a:rPr lang="en-US" altLang="zh-CN" dirty="0"/>
              <a:t>"&lt;&lt;circle&lt;&lt;"</a:t>
            </a:r>
            <a:r>
              <a:rPr lang="zh-CN" altLang="en-US" dirty="0"/>
              <a:t>个，正方形有</a:t>
            </a:r>
            <a:r>
              <a:rPr lang="en-US" altLang="zh-CN" dirty="0"/>
              <a:t>"&lt;&lt;square&lt;&lt;"</a:t>
            </a:r>
            <a:r>
              <a:rPr lang="zh-CN" altLang="en-US" dirty="0"/>
              <a:t>个，总面积</a:t>
            </a:r>
            <a:r>
              <a:rPr lang="en-US" altLang="zh-CN" dirty="0"/>
              <a:t>="&lt;&lt;sum&lt;&lt;</a:t>
            </a:r>
            <a:r>
              <a:rPr lang="en-US" altLang="zh-CN" dirty="0" err="1"/>
              <a:t>endl</a:t>
            </a:r>
            <a:r>
              <a:rPr lang="en-US" altLang="zh-CN" dirty="0"/>
              <a:t>;</a:t>
            </a:r>
          </a:p>
          <a:p>
            <a:r>
              <a:rPr lang="en-US" altLang="zh-CN" dirty="0"/>
              <a:t>   }</a:t>
            </a:r>
          </a:p>
          <a:p>
            <a:r>
              <a:rPr lang="en-US" altLang="zh-CN" dirty="0"/>
              <a:t>};</a:t>
            </a:r>
          </a:p>
          <a:p>
            <a:endParaRPr lang="en-US" altLang="zh-CN" dirty="0"/>
          </a:p>
          <a:p>
            <a:r>
              <a:rPr lang="en-US" altLang="zh-CN" dirty="0"/>
              <a:t>int main(){</a:t>
            </a:r>
          </a:p>
          <a:p>
            <a:r>
              <a:rPr lang="en-US" altLang="zh-CN" dirty="0"/>
              <a:t>    List l;</a:t>
            </a:r>
          </a:p>
          <a:p>
            <a:r>
              <a:rPr lang="en-US" altLang="zh-CN" dirty="0"/>
              <a:t>    </a:t>
            </a:r>
            <a:r>
              <a:rPr lang="en-US" altLang="zh-CN" dirty="0" err="1"/>
              <a:t>l.initList</a:t>
            </a:r>
            <a:r>
              <a:rPr lang="en-US" altLang="zh-CN" dirty="0"/>
              <a:t>();</a:t>
            </a:r>
          </a:p>
          <a:p>
            <a:r>
              <a:rPr lang="en-US" altLang="zh-CN" dirty="0"/>
              <a:t>    </a:t>
            </a:r>
            <a:r>
              <a:rPr lang="en-US" altLang="zh-CN" dirty="0" err="1"/>
              <a:t>l.printList</a:t>
            </a:r>
            <a:r>
              <a:rPr lang="en-US" altLang="zh-CN" dirty="0"/>
              <a:t>();</a:t>
            </a:r>
          </a:p>
          <a:p>
            <a:r>
              <a:rPr lang="en-US" altLang="zh-CN" dirty="0"/>
              <a:t>    </a:t>
            </a:r>
            <a:r>
              <a:rPr lang="en-US" altLang="zh-CN" dirty="0" err="1"/>
              <a:t>l.countList</a:t>
            </a:r>
            <a:r>
              <a:rPr lang="en-US" altLang="zh-CN" dirty="0"/>
              <a:t>();</a:t>
            </a:r>
          </a:p>
          <a:p>
            <a:r>
              <a:rPr lang="en-US" altLang="zh-CN" dirty="0"/>
              <a:t>}</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108</a:t>
            </a:fld>
            <a:endParaRPr lang="en-US" altLang="zh-CN"/>
          </a:p>
        </p:txBody>
      </p:sp>
    </p:spTree>
    <p:extLst>
      <p:ext uri="{BB962C8B-B14F-4D97-AF65-F5344CB8AC3E}">
        <p14:creationId xmlns:p14="http://schemas.microsoft.com/office/powerpoint/2010/main" val="29224673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109</a:t>
            </a:fld>
            <a:endParaRPr lang="en-US" altLang="zh-CN"/>
          </a:p>
        </p:txBody>
      </p:sp>
    </p:spTree>
    <p:extLst>
      <p:ext uri="{BB962C8B-B14F-4D97-AF65-F5344CB8AC3E}">
        <p14:creationId xmlns:p14="http://schemas.microsoft.com/office/powerpoint/2010/main" val="3180689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endParaRPr lang="zh-CN" altLang="en-US" dirty="0">
              <a:ea typeface="宋体" charset="-122"/>
            </a:endParaRPr>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14</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zh-CN" altLang="en-US" dirty="0" smtClean="0"/>
              <a:t>保护</a:t>
            </a:r>
            <a:r>
              <a:rPr lang="zh-CN" altLang="en-US" dirty="0"/>
              <a:t>成员：</a:t>
            </a:r>
            <a:r>
              <a:rPr lang="en-US" altLang="zh-CN" dirty="0"/>
              <a:t>protected</a:t>
            </a:r>
            <a:r>
              <a:rPr lang="zh-CN" altLang="en-US" dirty="0"/>
              <a:t>成员</a:t>
            </a:r>
          </a:p>
          <a:p>
            <a:r>
              <a:rPr lang="zh-CN" altLang="en-US" dirty="0"/>
              <a:t>可以被该类的成员函数、以及该类的直接或间接子类的成员函数所访问。</a:t>
            </a:r>
          </a:p>
          <a:p>
            <a:endParaRPr lang="en-US" altLang="zh-CN" dirty="0"/>
          </a:p>
          <a:p>
            <a:r>
              <a:rPr lang="en-US" altLang="zh-CN" dirty="0"/>
              <a:t>#include&lt;iostream&gt;</a:t>
            </a:r>
          </a:p>
          <a:p>
            <a:r>
              <a:rPr lang="en-US" altLang="zh-CN" dirty="0"/>
              <a:t>using namespace std;</a:t>
            </a:r>
          </a:p>
          <a:p>
            <a:r>
              <a:rPr lang="en-US" altLang="zh-CN" dirty="0"/>
              <a:t>class  </a:t>
            </a:r>
            <a:r>
              <a:rPr lang="en-US" altLang="zh-CN" dirty="0" err="1"/>
              <a:t>Rect</a:t>
            </a:r>
            <a:endParaRPr lang="en-US" altLang="zh-CN" dirty="0"/>
          </a:p>
          <a:p>
            <a:r>
              <a:rPr lang="en-US" altLang="zh-CN" dirty="0"/>
              <a:t>{ protected:</a:t>
            </a:r>
          </a:p>
          <a:p>
            <a:r>
              <a:rPr lang="en-US" altLang="zh-CN" dirty="0"/>
              <a:t>     double width;</a:t>
            </a:r>
          </a:p>
          <a:p>
            <a:r>
              <a:rPr lang="en-US" altLang="zh-CN" dirty="0"/>
              <a:t>     double length;</a:t>
            </a:r>
          </a:p>
          <a:p>
            <a:r>
              <a:rPr lang="en-US" altLang="zh-CN" dirty="0"/>
              <a:t>   public:</a:t>
            </a:r>
          </a:p>
          <a:p>
            <a:r>
              <a:rPr lang="en-US" altLang="zh-CN" dirty="0"/>
              <a:t>     double </a:t>
            </a:r>
            <a:r>
              <a:rPr lang="en-US" altLang="zh-CN" dirty="0" err="1"/>
              <a:t>getarea</a:t>
            </a:r>
            <a:r>
              <a:rPr lang="en-US" altLang="zh-CN" dirty="0"/>
              <a:t>();</a:t>
            </a:r>
          </a:p>
          <a:p>
            <a:r>
              <a:rPr lang="en-US" altLang="zh-CN" dirty="0"/>
              <a:t>     void print();</a:t>
            </a:r>
          </a:p>
          <a:p>
            <a:r>
              <a:rPr lang="en-US" altLang="zh-CN" dirty="0"/>
              <a:t>};</a:t>
            </a:r>
          </a:p>
          <a:p>
            <a:r>
              <a:rPr lang="en-US" altLang="zh-CN" dirty="0"/>
              <a:t>class  Cylinder: public </a:t>
            </a:r>
            <a:r>
              <a:rPr lang="en-US" altLang="zh-CN" dirty="0" err="1"/>
              <a:t>Rect</a:t>
            </a:r>
            <a:endParaRPr lang="en-US" altLang="zh-CN" dirty="0"/>
          </a:p>
          <a:p>
            <a:r>
              <a:rPr lang="en-US" altLang="zh-CN" dirty="0"/>
              <a:t>{  private:</a:t>
            </a:r>
          </a:p>
          <a:p>
            <a:r>
              <a:rPr lang="en-US" altLang="zh-CN" dirty="0"/>
              <a:t>      double height;</a:t>
            </a:r>
          </a:p>
          <a:p>
            <a:r>
              <a:rPr lang="en-US" altLang="zh-CN" dirty="0"/>
              <a:t>            //</a:t>
            </a:r>
            <a:r>
              <a:rPr lang="zh-CN" altLang="en-US" dirty="0"/>
              <a:t>新增加的数据成员</a:t>
            </a:r>
          </a:p>
          <a:p>
            <a:r>
              <a:rPr lang="zh-CN" altLang="en-US" dirty="0"/>
              <a:t>    </a:t>
            </a:r>
            <a:r>
              <a:rPr lang="en-US" altLang="zh-CN" dirty="0"/>
              <a:t>public:</a:t>
            </a:r>
          </a:p>
          <a:p>
            <a:r>
              <a:rPr lang="en-US" altLang="zh-CN" dirty="0"/>
              <a:t>      double </a:t>
            </a:r>
            <a:r>
              <a:rPr lang="en-US" altLang="zh-CN" dirty="0" err="1"/>
              <a:t>getVol</a:t>
            </a:r>
            <a:r>
              <a:rPr lang="en-US" altLang="zh-CN" dirty="0"/>
              <a:t>();  </a:t>
            </a:r>
          </a:p>
          <a:p>
            <a:r>
              <a:rPr lang="en-US" altLang="zh-CN" dirty="0"/>
              <a:t>             //</a:t>
            </a:r>
            <a:r>
              <a:rPr lang="zh-CN" altLang="en-US" dirty="0"/>
              <a:t>新增加的成员函数</a:t>
            </a:r>
          </a:p>
          <a:p>
            <a:r>
              <a:rPr lang="zh-CN" altLang="en-US" dirty="0"/>
              <a:t>      </a:t>
            </a:r>
            <a:r>
              <a:rPr lang="en-US" altLang="zh-CN" dirty="0"/>
              <a:t>void print(); </a:t>
            </a:r>
          </a:p>
          <a:p>
            <a:r>
              <a:rPr lang="en-US" altLang="zh-CN" dirty="0"/>
              <a:t>             //</a:t>
            </a:r>
            <a:r>
              <a:rPr lang="zh-CN" altLang="en-US" dirty="0"/>
              <a:t>重写父类的方法</a:t>
            </a:r>
          </a:p>
          <a:p>
            <a:r>
              <a:rPr lang="en-US" altLang="zh-CN" dirty="0"/>
              <a:t>};</a:t>
            </a:r>
          </a:p>
          <a:p>
            <a:endParaRPr lang="en-US" altLang="zh-CN" dirty="0"/>
          </a:p>
          <a:p>
            <a:endParaRPr lang="en-US" altLang="zh-CN" dirty="0"/>
          </a:p>
          <a:p>
            <a:r>
              <a:rPr lang="en-US" altLang="zh-CN" dirty="0"/>
              <a:t>////////////////////////</a:t>
            </a:r>
          </a:p>
          <a:p>
            <a:endParaRPr lang="en-US" altLang="zh-CN" dirty="0"/>
          </a:p>
          <a:p>
            <a:r>
              <a:rPr lang="en-US" altLang="zh-CN" dirty="0"/>
              <a:t>#include&lt;iostream&gt;</a:t>
            </a:r>
          </a:p>
          <a:p>
            <a:r>
              <a:rPr lang="en-US" altLang="zh-CN" dirty="0"/>
              <a:t>using namespace std;</a:t>
            </a:r>
          </a:p>
          <a:p>
            <a:r>
              <a:rPr lang="en-US" altLang="zh-CN" dirty="0"/>
              <a:t>class  </a:t>
            </a:r>
            <a:r>
              <a:rPr lang="en-US" altLang="zh-CN" dirty="0" err="1"/>
              <a:t>Rect</a:t>
            </a:r>
            <a:endParaRPr lang="en-US" altLang="zh-CN" dirty="0"/>
          </a:p>
          <a:p>
            <a:r>
              <a:rPr lang="en-US" altLang="zh-CN" dirty="0"/>
              <a:t>{ protected:</a:t>
            </a:r>
          </a:p>
          <a:p>
            <a:r>
              <a:rPr lang="en-US" altLang="zh-CN" dirty="0"/>
              <a:t>     double width;</a:t>
            </a:r>
          </a:p>
          <a:p>
            <a:r>
              <a:rPr lang="en-US" altLang="zh-CN" dirty="0"/>
              <a:t>     double length;</a:t>
            </a:r>
          </a:p>
          <a:p>
            <a:r>
              <a:rPr lang="en-US" altLang="zh-CN" dirty="0"/>
              <a:t>   public:</a:t>
            </a:r>
          </a:p>
          <a:p>
            <a:r>
              <a:rPr lang="en-US" altLang="zh-CN" dirty="0"/>
              <a:t>     </a:t>
            </a:r>
            <a:r>
              <a:rPr lang="en-US" altLang="zh-CN" dirty="0" err="1"/>
              <a:t>Rect</a:t>
            </a:r>
            <a:r>
              <a:rPr lang="en-US" altLang="zh-CN" dirty="0"/>
              <a:t>(double </a:t>
            </a:r>
            <a:r>
              <a:rPr lang="en-US" altLang="zh-CN" dirty="0" err="1"/>
              <a:t>width,double</a:t>
            </a:r>
            <a:r>
              <a:rPr lang="en-US" altLang="zh-CN" dirty="0"/>
              <a:t> length):width(width),length(length){};</a:t>
            </a:r>
          </a:p>
          <a:p>
            <a:r>
              <a:rPr lang="en-US" altLang="zh-CN" dirty="0"/>
              <a:t>     double </a:t>
            </a:r>
            <a:r>
              <a:rPr lang="en-US" altLang="zh-CN" dirty="0" err="1"/>
              <a:t>getarea</a:t>
            </a:r>
            <a:r>
              <a:rPr lang="en-US" altLang="zh-CN" dirty="0"/>
              <a:t>(){return width*length;}</a:t>
            </a:r>
          </a:p>
          <a:p>
            <a:r>
              <a:rPr lang="en-US" altLang="zh-CN" dirty="0"/>
              <a:t>     void print(){</a:t>
            </a:r>
            <a:r>
              <a:rPr lang="en-US" altLang="zh-CN" dirty="0" err="1"/>
              <a:t>cout</a:t>
            </a:r>
            <a:r>
              <a:rPr lang="en-US" altLang="zh-CN" dirty="0"/>
              <a:t>&lt;&lt;"width="&lt;&lt;width&lt;&lt;",length="&lt;&lt;length;}</a:t>
            </a:r>
          </a:p>
          <a:p>
            <a:r>
              <a:rPr lang="en-US" altLang="zh-CN" dirty="0"/>
              <a:t>};</a:t>
            </a:r>
          </a:p>
          <a:p>
            <a:r>
              <a:rPr lang="en-US" altLang="zh-CN" dirty="0"/>
              <a:t>class  Cylinder: public </a:t>
            </a:r>
            <a:r>
              <a:rPr lang="en-US" altLang="zh-CN" dirty="0" err="1"/>
              <a:t>Rect</a:t>
            </a:r>
            <a:endParaRPr lang="en-US" altLang="zh-CN" dirty="0"/>
          </a:p>
          <a:p>
            <a:r>
              <a:rPr lang="en-US" altLang="zh-CN" dirty="0"/>
              <a:t>{  private:</a:t>
            </a:r>
          </a:p>
          <a:p>
            <a:r>
              <a:rPr lang="en-US" altLang="zh-CN" dirty="0"/>
              <a:t>      double height;</a:t>
            </a:r>
          </a:p>
          <a:p>
            <a:r>
              <a:rPr lang="en-US" altLang="zh-CN" dirty="0"/>
              <a:t>            //</a:t>
            </a:r>
            <a:r>
              <a:rPr lang="zh-CN" altLang="en-US" dirty="0"/>
              <a:t>新增加的数据成员</a:t>
            </a:r>
          </a:p>
          <a:p>
            <a:r>
              <a:rPr lang="zh-CN" altLang="en-US" dirty="0"/>
              <a:t>    </a:t>
            </a:r>
            <a:r>
              <a:rPr lang="en-US" altLang="zh-CN" dirty="0"/>
              <a:t>public:</a:t>
            </a:r>
          </a:p>
          <a:p>
            <a:r>
              <a:rPr lang="en-US" altLang="zh-CN" dirty="0"/>
              <a:t>      Cylinder(double </a:t>
            </a:r>
            <a:r>
              <a:rPr lang="en-US" altLang="zh-CN" dirty="0" err="1"/>
              <a:t>width,double</a:t>
            </a:r>
            <a:r>
              <a:rPr lang="en-US" altLang="zh-CN" dirty="0"/>
              <a:t> </a:t>
            </a:r>
            <a:r>
              <a:rPr lang="en-US" altLang="zh-CN" dirty="0" err="1"/>
              <a:t>length,double</a:t>
            </a:r>
            <a:r>
              <a:rPr lang="en-US" altLang="zh-CN" dirty="0"/>
              <a:t> height):</a:t>
            </a:r>
            <a:r>
              <a:rPr lang="en-US" altLang="zh-CN" dirty="0" err="1"/>
              <a:t>Rect</a:t>
            </a:r>
            <a:r>
              <a:rPr lang="en-US" altLang="zh-CN" dirty="0"/>
              <a:t>(</a:t>
            </a:r>
            <a:r>
              <a:rPr lang="en-US" altLang="zh-CN" dirty="0" err="1"/>
              <a:t>width,length</a:t>
            </a:r>
            <a:r>
              <a:rPr lang="en-US" altLang="zh-CN" dirty="0"/>
              <a:t>),height(height){}</a:t>
            </a:r>
          </a:p>
          <a:p>
            <a:r>
              <a:rPr lang="en-US" altLang="zh-CN" dirty="0"/>
              <a:t>      double </a:t>
            </a:r>
            <a:r>
              <a:rPr lang="en-US" altLang="zh-CN" dirty="0" err="1"/>
              <a:t>getVol</a:t>
            </a:r>
            <a:r>
              <a:rPr lang="en-US" altLang="zh-CN" dirty="0"/>
              <a:t>(){</a:t>
            </a:r>
          </a:p>
          <a:p>
            <a:r>
              <a:rPr lang="en-US" altLang="zh-CN" dirty="0"/>
              <a:t>          return </a:t>
            </a:r>
            <a:r>
              <a:rPr lang="en-US" altLang="zh-CN" dirty="0" err="1"/>
              <a:t>getarea</a:t>
            </a:r>
            <a:r>
              <a:rPr lang="en-US" altLang="zh-CN" dirty="0"/>
              <a:t>()*height;</a:t>
            </a:r>
          </a:p>
          <a:p>
            <a:r>
              <a:rPr lang="en-US" altLang="zh-CN" dirty="0"/>
              <a:t>      }</a:t>
            </a:r>
          </a:p>
          <a:p>
            <a:r>
              <a:rPr lang="en-US" altLang="zh-CN" dirty="0"/>
              <a:t>             //</a:t>
            </a:r>
            <a:r>
              <a:rPr lang="zh-CN" altLang="en-US" dirty="0"/>
              <a:t>新增加的成员函数</a:t>
            </a:r>
          </a:p>
          <a:p>
            <a:r>
              <a:rPr lang="zh-CN" altLang="en-US" dirty="0"/>
              <a:t>      </a:t>
            </a:r>
            <a:r>
              <a:rPr lang="en-US" altLang="zh-CN" dirty="0"/>
              <a:t>void print(){</a:t>
            </a:r>
          </a:p>
          <a:p>
            <a:r>
              <a:rPr lang="en-US" altLang="zh-CN" dirty="0"/>
              <a:t>          </a:t>
            </a:r>
            <a:r>
              <a:rPr lang="en-US" altLang="zh-CN" dirty="0" err="1"/>
              <a:t>Rect</a:t>
            </a:r>
            <a:r>
              <a:rPr lang="en-US" altLang="zh-CN" dirty="0"/>
              <a:t>::print();</a:t>
            </a:r>
          </a:p>
          <a:p>
            <a:r>
              <a:rPr lang="en-US" altLang="zh-CN" dirty="0"/>
              <a:t>          </a:t>
            </a:r>
            <a:r>
              <a:rPr lang="en-US" altLang="zh-CN" dirty="0" err="1"/>
              <a:t>cout</a:t>
            </a:r>
            <a:r>
              <a:rPr lang="en-US" altLang="zh-CN" dirty="0"/>
              <a:t>&lt;&lt;",height="&lt;&lt;height&lt;&lt;</a:t>
            </a:r>
            <a:r>
              <a:rPr lang="en-US" altLang="zh-CN" dirty="0" err="1"/>
              <a:t>endl</a:t>
            </a:r>
            <a:r>
              <a:rPr lang="en-US" altLang="zh-CN" dirty="0"/>
              <a:t>;</a:t>
            </a:r>
          </a:p>
          <a:p>
            <a:r>
              <a:rPr lang="en-US" altLang="zh-CN" dirty="0"/>
              <a:t>      }</a:t>
            </a:r>
          </a:p>
          <a:p>
            <a:r>
              <a:rPr lang="en-US" altLang="zh-CN" dirty="0"/>
              <a:t>             //</a:t>
            </a:r>
            <a:r>
              <a:rPr lang="zh-CN" altLang="en-US" dirty="0"/>
              <a:t>重写父类的方法</a:t>
            </a:r>
          </a:p>
          <a:p>
            <a:r>
              <a:rPr lang="en-US" altLang="zh-CN" dirty="0"/>
              <a:t>};</a:t>
            </a:r>
          </a:p>
          <a:p>
            <a:endParaRPr lang="en-US" altLang="zh-CN" dirty="0"/>
          </a:p>
          <a:p>
            <a:r>
              <a:rPr lang="en-US" altLang="zh-CN" dirty="0" err="1"/>
              <a:t>int</a:t>
            </a:r>
            <a:r>
              <a:rPr lang="en-US" altLang="zh-CN" dirty="0"/>
              <a:t> main(){</a:t>
            </a:r>
          </a:p>
          <a:p>
            <a:r>
              <a:rPr lang="en-US" altLang="zh-CN" dirty="0"/>
              <a:t>  Cylinder c(1,2,3);</a:t>
            </a:r>
          </a:p>
          <a:p>
            <a:r>
              <a:rPr lang="en-US" altLang="zh-CN" dirty="0"/>
              <a:t>  </a:t>
            </a:r>
            <a:r>
              <a:rPr lang="en-US" altLang="zh-CN" dirty="0" err="1"/>
              <a:t>c.print</a:t>
            </a:r>
            <a:r>
              <a:rPr lang="en-US" altLang="zh-CN" dirty="0"/>
              <a:t>();</a:t>
            </a:r>
          </a:p>
          <a:p>
            <a:r>
              <a:rPr lang="en-US" altLang="zh-CN" dirty="0"/>
              <a:t>  </a:t>
            </a:r>
            <a:r>
              <a:rPr lang="en-US" altLang="zh-CN" dirty="0" err="1"/>
              <a:t>cout</a:t>
            </a:r>
            <a:r>
              <a:rPr lang="en-US" altLang="zh-CN" dirty="0"/>
              <a:t>&lt;&lt;</a:t>
            </a:r>
            <a:r>
              <a:rPr lang="en-US" altLang="zh-CN" dirty="0" err="1"/>
              <a:t>c.getarea</a:t>
            </a:r>
            <a:r>
              <a:rPr lang="en-US" altLang="zh-CN" dirty="0"/>
              <a:t>()&lt;&lt;</a:t>
            </a:r>
            <a:r>
              <a:rPr lang="en-US" altLang="zh-CN" dirty="0" err="1"/>
              <a:t>endl</a:t>
            </a:r>
            <a:r>
              <a:rPr lang="en-US" altLang="zh-CN" dirty="0"/>
              <a:t>;</a:t>
            </a:r>
          </a:p>
          <a:p>
            <a:r>
              <a:rPr lang="en-US" altLang="zh-CN" dirty="0"/>
              <a:t>  </a:t>
            </a:r>
            <a:r>
              <a:rPr lang="en-US" altLang="zh-CN" dirty="0" err="1"/>
              <a:t>cout</a:t>
            </a:r>
            <a:r>
              <a:rPr lang="en-US" altLang="zh-CN" dirty="0"/>
              <a:t>&lt;&lt;</a:t>
            </a:r>
            <a:r>
              <a:rPr lang="en-US" altLang="zh-CN" dirty="0" err="1"/>
              <a:t>c.getVol</a:t>
            </a:r>
            <a:r>
              <a:rPr lang="en-US" altLang="zh-CN" dirty="0"/>
              <a:t>()&lt;&lt;</a:t>
            </a:r>
            <a:r>
              <a:rPr lang="en-US" altLang="zh-CN" dirty="0" err="1"/>
              <a:t>endl</a:t>
            </a:r>
            <a:r>
              <a:rPr lang="en-US" altLang="zh-CN" dirty="0"/>
              <a:t>;</a:t>
            </a:r>
          </a:p>
          <a:p>
            <a:r>
              <a:rPr lang="en-US" altLang="zh-CN" dirty="0"/>
              <a:t>  </a:t>
            </a:r>
            <a:r>
              <a:rPr lang="en-US" altLang="zh-CN" dirty="0" err="1"/>
              <a:t>c.print</a:t>
            </a:r>
            <a:r>
              <a:rPr lang="en-US" altLang="zh-CN" dirty="0"/>
              <a:t>();</a:t>
            </a:r>
          </a:p>
          <a:p>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16</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18</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771E443A-DDB4-424F-AD02-EE58CDCED874}" type="slidenum">
              <a:rPr lang="zh-CN" altLang="en-US" smtClean="0"/>
              <a:pPr>
                <a:defRPr/>
              </a:pPr>
              <a:t>2</a:t>
            </a:fld>
            <a:endParaRPr lang="en-US" altLang="zh-CN"/>
          </a:p>
        </p:txBody>
      </p:sp>
    </p:spTree>
    <p:extLst>
      <p:ext uri="{BB962C8B-B14F-4D97-AF65-F5344CB8AC3E}">
        <p14:creationId xmlns:p14="http://schemas.microsoft.com/office/powerpoint/2010/main" val="3007510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20</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21</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22</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23</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24</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b="0"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25</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26</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27</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793750" indent="-457200" algn="l" eaLnBrk="1" hangingPunct="1">
              <a:lnSpc>
                <a:spcPct val="150000"/>
              </a:lnSpc>
              <a:defRPr/>
            </a:pPr>
            <a:endParaRPr lang="en-US" altLang="zh-Hans" b="0"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28</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30</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31</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32</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33</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34</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35</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36</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37</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38</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39</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7500" lnSpcReduction="20000"/>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#include &lt;iostream&gt;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using namespace std;</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class data{</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public:</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data(){</a:t>
            </a:r>
            <a:r>
              <a:rPr lang="en-US" altLang="zh-CN" dirty="0" err="1"/>
              <a:t>cout</a:t>
            </a:r>
            <a:r>
              <a:rPr lang="en-US" altLang="zh-CN" dirty="0"/>
              <a:t>&lt;&lt;"class data"&lt;&lt;</a:t>
            </a:r>
            <a:r>
              <a:rPr lang="en-US" altLang="zh-CN" dirty="0" err="1"/>
              <a:t>endl</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class a{</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data d1;</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public:</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a:t>
            </a:r>
            <a:r>
              <a:rPr lang="en-US" altLang="zh-CN" dirty="0" err="1"/>
              <a:t>cout</a:t>
            </a:r>
            <a:r>
              <a:rPr lang="en-US" altLang="zh-CN" dirty="0"/>
              <a:t>&lt;&lt;"class a"&lt;&lt;</a:t>
            </a:r>
            <a:r>
              <a:rPr lang="en-US" altLang="zh-CN" dirty="0" err="1"/>
              <a:t>endl</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class b:public a{</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data d2;</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public:</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b(){</a:t>
            </a:r>
            <a:r>
              <a:rPr lang="en-US" altLang="zh-CN" dirty="0" err="1"/>
              <a:t>cout</a:t>
            </a:r>
            <a:r>
              <a:rPr lang="en-US" altLang="zh-CN" dirty="0"/>
              <a:t>&lt;&lt;"data b"&lt;&lt;</a:t>
            </a:r>
            <a:r>
              <a:rPr lang="en-US" altLang="zh-CN" dirty="0" err="1"/>
              <a:t>endl</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class c:public b{</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public:</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c(){</a:t>
            </a:r>
            <a:r>
              <a:rPr lang="en-US" altLang="zh-CN" dirty="0" err="1"/>
              <a:t>cout</a:t>
            </a:r>
            <a:r>
              <a:rPr lang="en-US" altLang="zh-CN" dirty="0"/>
              <a:t>&lt;&lt;"class c"&lt;&lt;</a:t>
            </a:r>
            <a:r>
              <a:rPr lang="en-US" altLang="zh-CN" dirty="0" err="1"/>
              <a:t>endl</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int main(){</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c obj;</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40</a:t>
            </a:fld>
            <a:endParaRPr lang="en-US" altLang="zh-CN"/>
          </a:p>
        </p:txBody>
      </p:sp>
    </p:spTree>
    <p:extLst>
      <p:ext uri="{BB962C8B-B14F-4D97-AF65-F5344CB8AC3E}">
        <p14:creationId xmlns:p14="http://schemas.microsoft.com/office/powerpoint/2010/main" val="522220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a:t>
            </a:r>
            <a:r>
              <a:rPr lang="en-US" altLang="zh-CN" dirty="0"/>
              <a:t>include&lt;iostream&gt;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using namespace std;</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class base{</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static int x;</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public:</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base(int x){this-&gt;x=x;}</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static void set(int x){base::x=x;}</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static void print(){</a:t>
            </a:r>
            <a:r>
              <a:rPr lang="en-US" altLang="zh-CN" dirty="0" err="1"/>
              <a:t>cout</a:t>
            </a:r>
            <a:r>
              <a:rPr lang="en-US" altLang="zh-CN" dirty="0"/>
              <a:t>&lt;&lt;x;}</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int base::x=0;</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class </a:t>
            </a:r>
            <a:r>
              <a:rPr lang="en-US" altLang="zh-CN" dirty="0" err="1"/>
              <a:t>derive:public</a:t>
            </a:r>
            <a:r>
              <a:rPr lang="en-US" altLang="zh-CN" dirty="0"/>
              <a:t> base{</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public:</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derive(int x):base(x){}</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int main(){</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base b(10);</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derive d(20);</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derive::set(40);</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b.print</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d.print</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return 0;</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a:t>
            </a:r>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41</a:t>
            </a:fld>
            <a:endParaRPr lang="en-US" altLang="zh-CN"/>
          </a:p>
        </p:txBody>
      </p:sp>
    </p:spTree>
    <p:extLst>
      <p:ext uri="{BB962C8B-B14F-4D97-AF65-F5344CB8AC3E}">
        <p14:creationId xmlns:p14="http://schemas.microsoft.com/office/powerpoint/2010/main" val="19561285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42</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32500" lnSpcReduction="20000"/>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#include&lt;</a:t>
            </a:r>
            <a:r>
              <a:rPr lang="en-US" altLang="zh-CN" dirty="0" err="1"/>
              <a:t>iostream</a:t>
            </a:r>
            <a:r>
              <a:rPr lang="en-US" altLang="zh-CN" dirty="0"/>
              <a:t>&gt;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using namespace std;</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class CA{</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private: </a:t>
            </a:r>
            <a:r>
              <a:rPr lang="en-US" altLang="zh-CN" dirty="0" err="1"/>
              <a:t>int</a:t>
            </a:r>
            <a:r>
              <a:rPr lang="en-US" altLang="zh-CN" dirty="0"/>
              <a:t> a;</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public:</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CA()</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  a=0;</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cout</a:t>
            </a:r>
            <a:r>
              <a:rPr lang="en-US" altLang="zh-CN" dirty="0"/>
              <a:t>&lt;&lt;"A's default constructor " &lt;&lt; </a:t>
            </a:r>
            <a:r>
              <a:rPr lang="en-US" altLang="zh-CN" dirty="0" err="1"/>
              <a:t>endl</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CA(</a:t>
            </a:r>
            <a:r>
              <a:rPr lang="en-US" altLang="zh-CN" dirty="0" err="1"/>
              <a:t>int</a:t>
            </a:r>
            <a:r>
              <a:rPr lang="en-US" altLang="zh-CN" dirty="0"/>
              <a:t> </a:t>
            </a:r>
            <a:r>
              <a:rPr lang="en-US" altLang="zh-CN" dirty="0" err="1"/>
              <a:t>i</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  a=</a:t>
            </a:r>
            <a:r>
              <a:rPr lang="en-US" altLang="zh-CN" dirty="0" err="1"/>
              <a:t>i</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cout</a:t>
            </a:r>
            <a:r>
              <a:rPr lang="en-US" altLang="zh-CN" dirty="0"/>
              <a:t>&lt;&lt;"A's constructor " &lt;&lt;</a:t>
            </a:r>
            <a:r>
              <a:rPr lang="en-US" altLang="zh-CN" dirty="0" err="1"/>
              <a:t>endl</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~CA()</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 </a:t>
            </a:r>
            <a:r>
              <a:rPr lang="en-US" altLang="zh-CN" dirty="0" err="1"/>
              <a:t>cout</a:t>
            </a:r>
            <a:r>
              <a:rPr lang="en-US" altLang="zh-CN" dirty="0"/>
              <a:t>&lt;&lt;"A's destructor "&lt;&lt;</a:t>
            </a:r>
            <a:r>
              <a:rPr lang="en-US" altLang="zh-CN" dirty="0" err="1"/>
              <a:t>endl</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void print() const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 </a:t>
            </a:r>
            <a:r>
              <a:rPr lang="en-US" altLang="zh-CN" dirty="0" err="1"/>
              <a:t>cout</a:t>
            </a:r>
            <a:r>
              <a:rPr lang="en-US" altLang="zh-CN" dirty="0"/>
              <a:t>&lt;&lt; a &lt;&lt;</a:t>
            </a:r>
            <a:r>
              <a:rPr lang="en-US" altLang="zh-CN" dirty="0" err="1"/>
              <a:t>endl</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class CB : public CA{</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private: </a:t>
            </a:r>
            <a:r>
              <a:rPr lang="en-US" altLang="zh-CN" dirty="0" err="1"/>
              <a:t>int</a:t>
            </a:r>
            <a:r>
              <a:rPr lang="en-US" altLang="zh-CN" dirty="0"/>
              <a:t> b;</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public:</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CB()</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   b=0;</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cout</a:t>
            </a:r>
            <a:r>
              <a:rPr lang="en-US" altLang="zh-CN" dirty="0"/>
              <a:t>&lt;&lt;"B's default constructor "&lt;&lt;</a:t>
            </a:r>
            <a:r>
              <a:rPr lang="en-US" altLang="zh-CN" dirty="0" err="1"/>
              <a:t>endl</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CB(</a:t>
            </a:r>
            <a:r>
              <a:rPr lang="en-US" altLang="zh-CN" dirty="0" err="1"/>
              <a:t>int</a:t>
            </a:r>
            <a:r>
              <a:rPr lang="en-US" altLang="zh-CN" dirty="0"/>
              <a:t> </a:t>
            </a:r>
            <a:r>
              <a:rPr lang="en-US" altLang="zh-CN" dirty="0" err="1"/>
              <a:t>i,int</a:t>
            </a:r>
            <a:r>
              <a:rPr lang="en-US" altLang="zh-CN" dirty="0"/>
              <a:t> j):CA(j)</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   b=</a:t>
            </a:r>
            <a:r>
              <a:rPr lang="en-US" altLang="zh-CN" dirty="0" err="1"/>
              <a:t>i</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cout</a:t>
            </a:r>
            <a:r>
              <a:rPr lang="en-US" altLang="zh-CN" dirty="0"/>
              <a:t>&lt;&lt;"B's constructor "&lt;&lt;</a:t>
            </a:r>
            <a:r>
              <a:rPr lang="en-US" altLang="zh-CN" dirty="0" err="1"/>
              <a:t>endl</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~CB()</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 </a:t>
            </a:r>
            <a:r>
              <a:rPr lang="en-US" altLang="zh-CN" dirty="0" err="1"/>
              <a:t>cout</a:t>
            </a:r>
            <a:r>
              <a:rPr lang="en-US" altLang="zh-CN" dirty="0"/>
              <a:t>&lt;&lt;"B's destructor "&lt;&lt;</a:t>
            </a:r>
            <a:r>
              <a:rPr lang="en-US" altLang="zh-CN" dirty="0" err="1"/>
              <a:t>endl</a:t>
            </a:r>
            <a:r>
              <a:rPr lang="en-US" altLang="zh-CN" dirty="0"/>
              <a:t>; }</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void print() const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   CA::print();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cout</a:t>
            </a:r>
            <a:r>
              <a:rPr lang="en-US" altLang="zh-CN" dirty="0"/>
              <a:t>&lt;&lt; b &lt;&lt;</a:t>
            </a:r>
            <a:r>
              <a:rPr lang="en-US" altLang="zh-CN" dirty="0" err="1"/>
              <a:t>endl</a:t>
            </a:r>
            <a:r>
              <a:rPr lang="en-US" altLang="zh-CN" dirty="0"/>
              <a:t>;  }</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err="1"/>
              <a:t>int</a:t>
            </a:r>
            <a:r>
              <a:rPr lang="en-US" altLang="zh-CN" dirty="0"/>
              <a:t> main()</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CB </a:t>
            </a:r>
            <a:r>
              <a:rPr lang="en-US" altLang="zh-CN" dirty="0" err="1"/>
              <a:t>obj</a:t>
            </a:r>
            <a:r>
              <a:rPr lang="en-US" altLang="zh-CN" dirty="0"/>
              <a:t>(5,6);</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obj.print</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return 0;</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43</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32500" lnSpcReduction="20000"/>
          </a:bodyPr>
          <a:lstStyle/>
          <a:p>
            <a:r>
              <a:rPr lang="zh-CN" altLang="en-US" dirty="0" smtClean="0"/>
              <a:t>注意</a:t>
            </a:r>
            <a:r>
              <a:rPr lang="zh-CN" altLang="en-US" dirty="0"/>
              <a:t>：当基类和派生类定义中出现同名数据成员和成员函数时，子类对象看到的是在子类中重新定义的数据成员和成员函数。当一个子类对象赋值给一个父类对象，父类对象看到的是父类中定义的数据成员和成员函数。</a:t>
            </a:r>
            <a:endParaRPr lang="en-US" altLang="zh-CN" dirty="0"/>
          </a:p>
          <a:p>
            <a:r>
              <a:rPr lang="en-US" altLang="zh-CN" dirty="0"/>
              <a:t>#include&lt;iostream&gt;</a:t>
            </a:r>
          </a:p>
          <a:p>
            <a:r>
              <a:rPr lang="en-US" altLang="zh-CN" dirty="0"/>
              <a:t>using namespace std;</a:t>
            </a:r>
          </a:p>
          <a:p>
            <a:endParaRPr lang="en-US" altLang="zh-CN" dirty="0"/>
          </a:p>
          <a:p>
            <a:r>
              <a:rPr lang="en-US" altLang="zh-CN" dirty="0"/>
              <a:t>class A{</a:t>
            </a:r>
          </a:p>
          <a:p>
            <a:r>
              <a:rPr lang="en-US" altLang="zh-CN" dirty="0"/>
              <a:t>public:</a:t>
            </a:r>
          </a:p>
          <a:p>
            <a:r>
              <a:rPr lang="en-US" altLang="zh-CN" dirty="0"/>
              <a:t>    int </a:t>
            </a:r>
            <a:r>
              <a:rPr lang="en-US" altLang="zh-CN" dirty="0" err="1"/>
              <a:t>i</a:t>
            </a:r>
            <a:r>
              <a:rPr lang="en-US" altLang="zh-CN" dirty="0"/>
              <a:t>=10;</a:t>
            </a:r>
          </a:p>
          <a:p>
            <a:r>
              <a:rPr lang="en-US" altLang="zh-CN" dirty="0"/>
              <a:t>    void f(){</a:t>
            </a:r>
          </a:p>
          <a:p>
            <a:r>
              <a:rPr lang="en-US" altLang="zh-CN" dirty="0"/>
              <a:t>       </a:t>
            </a:r>
            <a:r>
              <a:rPr lang="en-US" altLang="zh-CN" dirty="0" err="1"/>
              <a:t>cout</a:t>
            </a:r>
            <a:r>
              <a:rPr lang="en-US" altLang="zh-CN" dirty="0"/>
              <a:t>&lt;&lt;"A"&lt;&lt;</a:t>
            </a:r>
            <a:r>
              <a:rPr lang="en-US" altLang="zh-CN" dirty="0" err="1"/>
              <a:t>endl</a:t>
            </a:r>
            <a:r>
              <a:rPr lang="en-US" altLang="zh-CN" dirty="0"/>
              <a:t>;</a:t>
            </a:r>
          </a:p>
          <a:p>
            <a:r>
              <a:rPr lang="en-US" altLang="zh-CN" dirty="0"/>
              <a:t>    }</a:t>
            </a:r>
          </a:p>
          <a:p>
            <a:r>
              <a:rPr lang="en-US" altLang="zh-CN" dirty="0"/>
              <a:t>};</a:t>
            </a:r>
          </a:p>
          <a:p>
            <a:endParaRPr lang="en-US" altLang="zh-CN" dirty="0"/>
          </a:p>
          <a:p>
            <a:r>
              <a:rPr lang="en-US" altLang="zh-CN" dirty="0"/>
              <a:t>class B:public A{</a:t>
            </a:r>
          </a:p>
          <a:p>
            <a:r>
              <a:rPr lang="en-US" altLang="zh-CN" dirty="0"/>
              <a:t>public:</a:t>
            </a:r>
          </a:p>
          <a:p>
            <a:r>
              <a:rPr lang="en-US" altLang="zh-CN" dirty="0"/>
              <a:t>   int </a:t>
            </a:r>
            <a:r>
              <a:rPr lang="en-US" altLang="zh-CN" dirty="0" err="1"/>
              <a:t>i</a:t>
            </a:r>
            <a:r>
              <a:rPr lang="en-US" altLang="zh-CN" dirty="0"/>
              <a:t>=100;</a:t>
            </a:r>
          </a:p>
          <a:p>
            <a:r>
              <a:rPr lang="en-US" altLang="zh-CN" dirty="0"/>
              <a:t>   void f(){</a:t>
            </a:r>
          </a:p>
          <a:p>
            <a:r>
              <a:rPr lang="en-US" altLang="zh-CN" dirty="0"/>
              <a:t>       </a:t>
            </a:r>
            <a:r>
              <a:rPr lang="en-US" altLang="zh-CN" dirty="0" err="1"/>
              <a:t>cout</a:t>
            </a:r>
            <a:r>
              <a:rPr lang="en-US" altLang="zh-CN" dirty="0"/>
              <a:t>&lt;&lt;"B"&lt;&lt;</a:t>
            </a:r>
            <a:r>
              <a:rPr lang="en-US" altLang="zh-CN" dirty="0" err="1"/>
              <a:t>endl</a:t>
            </a:r>
            <a:r>
              <a:rPr lang="en-US" altLang="zh-CN" dirty="0"/>
              <a:t>;</a:t>
            </a:r>
          </a:p>
          <a:p>
            <a:r>
              <a:rPr lang="en-US" altLang="zh-CN" dirty="0"/>
              <a:t>    }</a:t>
            </a:r>
          </a:p>
          <a:p>
            <a:r>
              <a:rPr lang="en-US" altLang="zh-CN" dirty="0"/>
              <a:t>};</a:t>
            </a:r>
          </a:p>
          <a:p>
            <a:endParaRPr lang="en-US" altLang="zh-CN" dirty="0"/>
          </a:p>
          <a:p>
            <a:r>
              <a:rPr lang="en-US" altLang="zh-CN" dirty="0"/>
              <a:t>int main(){</a:t>
            </a:r>
          </a:p>
          <a:p>
            <a:r>
              <a:rPr lang="en-US" altLang="zh-CN" dirty="0"/>
              <a:t>    A </a:t>
            </a:r>
            <a:r>
              <a:rPr lang="en-US" altLang="zh-CN" dirty="0" err="1"/>
              <a:t>a</a:t>
            </a:r>
            <a:r>
              <a:rPr lang="en-US" altLang="zh-CN" dirty="0"/>
              <a:t>;</a:t>
            </a:r>
          </a:p>
          <a:p>
            <a:endParaRPr lang="en-US" altLang="zh-CN" dirty="0"/>
          </a:p>
          <a:p>
            <a:r>
              <a:rPr lang="en-US" altLang="zh-CN" dirty="0"/>
              <a:t>    B </a:t>
            </a:r>
            <a:r>
              <a:rPr lang="en-US" altLang="zh-CN" dirty="0" err="1"/>
              <a:t>b</a:t>
            </a:r>
            <a:r>
              <a:rPr lang="en-US" altLang="zh-CN" dirty="0"/>
              <a:t>;</a:t>
            </a:r>
          </a:p>
          <a:p>
            <a:r>
              <a:rPr lang="en-US" altLang="zh-CN" dirty="0"/>
              <a:t>    </a:t>
            </a:r>
            <a:r>
              <a:rPr lang="en-US" altLang="zh-CN" dirty="0" err="1"/>
              <a:t>cout</a:t>
            </a:r>
            <a:r>
              <a:rPr lang="en-US" altLang="zh-CN" dirty="0"/>
              <a:t>&lt;&lt;</a:t>
            </a:r>
            <a:r>
              <a:rPr lang="en-US" altLang="zh-CN" dirty="0" err="1"/>
              <a:t>b.i</a:t>
            </a:r>
            <a:r>
              <a:rPr lang="en-US" altLang="zh-CN" dirty="0"/>
              <a:t>&lt;&lt;</a:t>
            </a:r>
            <a:r>
              <a:rPr lang="en-US" altLang="zh-CN" dirty="0" err="1"/>
              <a:t>endl</a:t>
            </a:r>
            <a:r>
              <a:rPr lang="en-US" altLang="zh-CN" dirty="0"/>
              <a:t>;</a:t>
            </a:r>
          </a:p>
          <a:p>
            <a:r>
              <a:rPr lang="en-US" altLang="zh-CN" dirty="0"/>
              <a:t>    </a:t>
            </a:r>
            <a:r>
              <a:rPr lang="en-US" altLang="zh-CN" dirty="0" err="1"/>
              <a:t>b.f</a:t>
            </a:r>
            <a:r>
              <a:rPr lang="en-US" altLang="zh-CN" dirty="0"/>
              <a:t>();</a:t>
            </a:r>
          </a:p>
          <a:p>
            <a:endParaRPr lang="en-US" altLang="zh-CN" dirty="0"/>
          </a:p>
          <a:p>
            <a:r>
              <a:rPr lang="en-US" altLang="zh-CN" dirty="0"/>
              <a:t>    //b=a;  error</a:t>
            </a:r>
          </a:p>
          <a:p>
            <a:endParaRPr lang="en-US" altLang="zh-CN" dirty="0"/>
          </a:p>
          <a:p>
            <a:r>
              <a:rPr lang="en-US" altLang="zh-CN" dirty="0"/>
              <a:t>    a=b;</a:t>
            </a:r>
          </a:p>
          <a:p>
            <a:r>
              <a:rPr lang="en-US" altLang="zh-CN" dirty="0"/>
              <a:t>    </a:t>
            </a:r>
            <a:r>
              <a:rPr lang="en-US" altLang="zh-CN" dirty="0" err="1"/>
              <a:t>cout</a:t>
            </a:r>
            <a:r>
              <a:rPr lang="en-US" altLang="zh-CN" dirty="0"/>
              <a:t>&lt;&lt;</a:t>
            </a:r>
            <a:r>
              <a:rPr lang="en-US" altLang="zh-CN" dirty="0" err="1"/>
              <a:t>a.i</a:t>
            </a:r>
            <a:r>
              <a:rPr lang="en-US" altLang="zh-CN" dirty="0"/>
              <a:t>&lt;&lt;</a:t>
            </a:r>
            <a:r>
              <a:rPr lang="en-US" altLang="zh-CN" dirty="0" err="1"/>
              <a:t>endl</a:t>
            </a:r>
            <a:r>
              <a:rPr lang="en-US" altLang="zh-CN" dirty="0"/>
              <a:t>;</a:t>
            </a:r>
          </a:p>
          <a:p>
            <a:r>
              <a:rPr lang="en-US" altLang="zh-CN" dirty="0"/>
              <a:t>    </a:t>
            </a:r>
            <a:r>
              <a:rPr lang="en-US" altLang="zh-CN" dirty="0" err="1"/>
              <a:t>a.f</a:t>
            </a:r>
            <a:r>
              <a:rPr lang="en-US" altLang="zh-CN" dirty="0"/>
              <a:t>();</a:t>
            </a:r>
          </a:p>
          <a:p>
            <a:r>
              <a:rPr lang="en-US" altLang="zh-CN" dirty="0"/>
              <a:t>}</a:t>
            </a:r>
          </a:p>
          <a:p>
            <a:endParaRPr lang="en-US" altLang="zh-CN" dirty="0"/>
          </a:p>
          <a:p>
            <a:r>
              <a:rPr lang="zh-CN" altLang="en-US" dirty="0"/>
              <a:t>运行后的结果：</a:t>
            </a:r>
            <a:endParaRPr lang="en-US" altLang="zh-CN" dirty="0"/>
          </a:p>
          <a:p>
            <a:r>
              <a:rPr lang="en-US" altLang="zh-CN" dirty="0"/>
              <a:t>100</a:t>
            </a:r>
          </a:p>
          <a:p>
            <a:r>
              <a:rPr lang="en-US" altLang="zh-CN" dirty="0"/>
              <a:t>B</a:t>
            </a:r>
          </a:p>
          <a:p>
            <a:r>
              <a:rPr lang="en-US" altLang="zh-CN" dirty="0"/>
              <a:t>10</a:t>
            </a:r>
          </a:p>
          <a:p>
            <a:r>
              <a:rPr lang="en-US" altLang="zh-CN" dirty="0"/>
              <a:t>A</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44</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en-US" altLang="zh-CN" dirty="0" smtClean="0">
                <a:ea typeface="宋体" charset="-122"/>
              </a:rPr>
              <a:t>#</a:t>
            </a:r>
            <a:r>
              <a:rPr lang="en-US" altLang="zh-CN" dirty="0">
                <a:ea typeface="宋体" charset="-122"/>
              </a:rPr>
              <a:t>include&lt;iostream&gt;</a:t>
            </a:r>
          </a:p>
          <a:p>
            <a:r>
              <a:rPr lang="en-US" altLang="zh-CN" dirty="0">
                <a:ea typeface="宋体" charset="-122"/>
              </a:rPr>
              <a:t>using namespace std;</a:t>
            </a:r>
          </a:p>
          <a:p>
            <a:endParaRPr lang="en-US" altLang="zh-CN" dirty="0">
              <a:ea typeface="宋体" charset="-122"/>
            </a:endParaRPr>
          </a:p>
          <a:p>
            <a:r>
              <a:rPr lang="en-US" altLang="zh-CN" dirty="0">
                <a:ea typeface="宋体" charset="-122"/>
              </a:rPr>
              <a:t>class </a:t>
            </a:r>
            <a:r>
              <a:rPr lang="en-US" altLang="zh-CN" dirty="0" err="1">
                <a:ea typeface="宋体" charset="-122"/>
              </a:rPr>
              <a:t>CPoint</a:t>
            </a:r>
            <a:r>
              <a:rPr lang="en-US" altLang="zh-CN" dirty="0">
                <a:ea typeface="宋体" charset="-122"/>
              </a:rPr>
              <a:t>{</a:t>
            </a:r>
          </a:p>
          <a:p>
            <a:r>
              <a:rPr lang="en-US" altLang="zh-CN" dirty="0">
                <a:ea typeface="宋体" charset="-122"/>
              </a:rPr>
              <a:t>protected:</a:t>
            </a:r>
          </a:p>
          <a:p>
            <a:r>
              <a:rPr lang="en-US" altLang="zh-CN" dirty="0">
                <a:ea typeface="宋体" charset="-122"/>
              </a:rPr>
              <a:t>    double x;</a:t>
            </a:r>
          </a:p>
          <a:p>
            <a:r>
              <a:rPr lang="en-US" altLang="zh-CN" dirty="0">
                <a:ea typeface="宋体" charset="-122"/>
              </a:rPr>
              <a:t>    double y;</a:t>
            </a:r>
          </a:p>
          <a:p>
            <a:r>
              <a:rPr lang="en-US" altLang="zh-CN" dirty="0">
                <a:ea typeface="宋体" charset="-122"/>
              </a:rPr>
              <a:t>public:</a:t>
            </a:r>
          </a:p>
          <a:p>
            <a:r>
              <a:rPr lang="en-US" altLang="zh-CN" dirty="0">
                <a:ea typeface="宋体" charset="-122"/>
              </a:rPr>
              <a:t>    </a:t>
            </a:r>
            <a:r>
              <a:rPr lang="en-US" altLang="zh-CN" dirty="0" err="1">
                <a:ea typeface="宋体" charset="-122"/>
              </a:rPr>
              <a:t>CPoint</a:t>
            </a:r>
            <a:r>
              <a:rPr lang="en-US" altLang="zh-CN" dirty="0">
                <a:ea typeface="宋体" charset="-122"/>
              </a:rPr>
              <a:t>(double x=0,double y=0):x(x),y(y){}</a:t>
            </a:r>
          </a:p>
          <a:p>
            <a:r>
              <a:rPr lang="en-US" altLang="zh-CN" dirty="0">
                <a:ea typeface="宋体" charset="-122"/>
              </a:rPr>
              <a:t>    void print(){</a:t>
            </a:r>
            <a:r>
              <a:rPr lang="en-US" altLang="zh-CN" dirty="0" err="1">
                <a:ea typeface="宋体" charset="-122"/>
              </a:rPr>
              <a:t>cout</a:t>
            </a:r>
            <a:r>
              <a:rPr lang="en-US" altLang="zh-CN" dirty="0">
                <a:ea typeface="宋体" charset="-122"/>
              </a:rPr>
              <a:t>&lt;&lt;"x="&lt;&lt;x&lt;&lt;",y="&lt;&lt;y;}</a:t>
            </a:r>
          </a:p>
          <a:p>
            <a:r>
              <a:rPr lang="en-US" altLang="zh-CN" dirty="0">
                <a:ea typeface="宋体" charset="-122"/>
              </a:rPr>
              <a:t>};</a:t>
            </a:r>
          </a:p>
          <a:p>
            <a:endParaRPr lang="en-US" altLang="zh-CN" dirty="0">
              <a:ea typeface="宋体" charset="-122"/>
            </a:endParaRPr>
          </a:p>
          <a:p>
            <a:r>
              <a:rPr lang="en-US" altLang="zh-CN" dirty="0">
                <a:ea typeface="宋体" charset="-122"/>
              </a:rPr>
              <a:t>class </a:t>
            </a:r>
            <a:r>
              <a:rPr lang="en-US" altLang="zh-CN" dirty="0" err="1">
                <a:ea typeface="宋体" charset="-122"/>
              </a:rPr>
              <a:t>CCircle:public</a:t>
            </a:r>
            <a:r>
              <a:rPr lang="en-US" altLang="zh-CN" dirty="0">
                <a:ea typeface="宋体" charset="-122"/>
              </a:rPr>
              <a:t> </a:t>
            </a:r>
            <a:r>
              <a:rPr lang="en-US" altLang="zh-CN" dirty="0" err="1">
                <a:ea typeface="宋体" charset="-122"/>
              </a:rPr>
              <a:t>CPoint</a:t>
            </a:r>
            <a:r>
              <a:rPr lang="en-US" altLang="zh-CN" dirty="0">
                <a:ea typeface="宋体" charset="-122"/>
              </a:rPr>
              <a:t>{</a:t>
            </a:r>
          </a:p>
          <a:p>
            <a:r>
              <a:rPr lang="en-US" altLang="zh-CN" dirty="0">
                <a:ea typeface="宋体" charset="-122"/>
              </a:rPr>
              <a:t>protected:</a:t>
            </a:r>
          </a:p>
          <a:p>
            <a:r>
              <a:rPr lang="en-US" altLang="zh-CN" dirty="0">
                <a:ea typeface="宋体" charset="-122"/>
              </a:rPr>
              <a:t>    double r;</a:t>
            </a:r>
          </a:p>
          <a:p>
            <a:r>
              <a:rPr lang="en-US" altLang="zh-CN" dirty="0">
                <a:ea typeface="宋体" charset="-122"/>
              </a:rPr>
              <a:t>public:</a:t>
            </a:r>
          </a:p>
          <a:p>
            <a:r>
              <a:rPr lang="en-US" altLang="zh-CN" dirty="0">
                <a:ea typeface="宋体" charset="-122"/>
              </a:rPr>
              <a:t>    </a:t>
            </a:r>
            <a:r>
              <a:rPr lang="en-US" altLang="zh-CN" dirty="0" err="1">
                <a:ea typeface="宋体" charset="-122"/>
              </a:rPr>
              <a:t>CCircle</a:t>
            </a:r>
            <a:r>
              <a:rPr lang="en-US" altLang="zh-CN" dirty="0">
                <a:ea typeface="宋体" charset="-122"/>
              </a:rPr>
              <a:t>(double x=0,double y=0,double r=0):</a:t>
            </a:r>
            <a:r>
              <a:rPr lang="en-US" altLang="zh-CN" dirty="0" err="1">
                <a:ea typeface="宋体" charset="-122"/>
              </a:rPr>
              <a:t>CPoint</a:t>
            </a:r>
            <a:r>
              <a:rPr lang="en-US" altLang="zh-CN" dirty="0">
                <a:ea typeface="宋体" charset="-122"/>
              </a:rPr>
              <a:t>(</a:t>
            </a:r>
            <a:r>
              <a:rPr lang="en-US" altLang="zh-CN" dirty="0" err="1">
                <a:ea typeface="宋体" charset="-122"/>
              </a:rPr>
              <a:t>x,y</a:t>
            </a:r>
            <a:r>
              <a:rPr lang="en-US" altLang="zh-CN" dirty="0">
                <a:ea typeface="宋体" charset="-122"/>
              </a:rPr>
              <a:t>),r(r){}</a:t>
            </a:r>
          </a:p>
          <a:p>
            <a:r>
              <a:rPr lang="en-US" altLang="zh-CN" dirty="0">
                <a:ea typeface="宋体" charset="-122"/>
              </a:rPr>
              <a:t>    double </a:t>
            </a:r>
            <a:r>
              <a:rPr lang="en-US" altLang="zh-CN" dirty="0" err="1">
                <a:ea typeface="宋体" charset="-122"/>
              </a:rPr>
              <a:t>getarea</a:t>
            </a:r>
            <a:r>
              <a:rPr lang="en-US" altLang="zh-CN" dirty="0">
                <a:ea typeface="宋体" charset="-122"/>
              </a:rPr>
              <a:t>(){return 3.14*r*r;}</a:t>
            </a:r>
          </a:p>
          <a:p>
            <a:r>
              <a:rPr lang="en-US" altLang="zh-CN" dirty="0">
                <a:ea typeface="宋体" charset="-122"/>
              </a:rPr>
              <a:t>    void print(){</a:t>
            </a:r>
            <a:r>
              <a:rPr lang="en-US" altLang="zh-CN" dirty="0" err="1">
                <a:ea typeface="宋体" charset="-122"/>
              </a:rPr>
              <a:t>CPoint</a:t>
            </a:r>
            <a:r>
              <a:rPr lang="en-US" altLang="zh-CN" dirty="0">
                <a:ea typeface="宋体" charset="-122"/>
              </a:rPr>
              <a:t>::print();</a:t>
            </a:r>
            <a:r>
              <a:rPr lang="en-US" altLang="zh-CN" dirty="0" err="1">
                <a:ea typeface="宋体" charset="-122"/>
              </a:rPr>
              <a:t>cout</a:t>
            </a:r>
            <a:r>
              <a:rPr lang="en-US" altLang="zh-CN" dirty="0">
                <a:ea typeface="宋体" charset="-122"/>
              </a:rPr>
              <a:t>&lt;&lt;",r="&lt;&lt;r;}</a:t>
            </a:r>
          </a:p>
          <a:p>
            <a:r>
              <a:rPr lang="en-US" altLang="zh-CN" dirty="0">
                <a:ea typeface="宋体" charset="-122"/>
              </a:rPr>
              <a:t>};</a:t>
            </a:r>
          </a:p>
          <a:p>
            <a:endParaRPr lang="en-US" altLang="zh-CN" dirty="0">
              <a:ea typeface="宋体" charset="-122"/>
            </a:endParaRPr>
          </a:p>
          <a:p>
            <a:r>
              <a:rPr lang="en-US" altLang="zh-CN" dirty="0">
                <a:ea typeface="宋体" charset="-122"/>
              </a:rPr>
              <a:t>class </a:t>
            </a:r>
            <a:r>
              <a:rPr lang="en-US" altLang="zh-CN" dirty="0" err="1">
                <a:ea typeface="宋体" charset="-122"/>
              </a:rPr>
              <a:t>CCylinder:public</a:t>
            </a:r>
            <a:r>
              <a:rPr lang="en-US" altLang="zh-CN" dirty="0">
                <a:ea typeface="宋体" charset="-122"/>
              </a:rPr>
              <a:t> </a:t>
            </a:r>
            <a:r>
              <a:rPr lang="en-US" altLang="zh-CN" dirty="0" err="1">
                <a:ea typeface="宋体" charset="-122"/>
              </a:rPr>
              <a:t>CCircle</a:t>
            </a:r>
            <a:r>
              <a:rPr lang="en-US" altLang="zh-CN" dirty="0">
                <a:ea typeface="宋体" charset="-122"/>
              </a:rPr>
              <a:t>{</a:t>
            </a:r>
          </a:p>
          <a:p>
            <a:r>
              <a:rPr lang="en-US" altLang="zh-CN" dirty="0">
                <a:ea typeface="宋体" charset="-122"/>
              </a:rPr>
              <a:t>   double h;</a:t>
            </a:r>
          </a:p>
          <a:p>
            <a:r>
              <a:rPr lang="en-US" altLang="zh-CN" dirty="0">
                <a:ea typeface="宋体" charset="-122"/>
              </a:rPr>
              <a:t>public:</a:t>
            </a:r>
          </a:p>
          <a:p>
            <a:r>
              <a:rPr lang="en-US" altLang="zh-CN" dirty="0">
                <a:ea typeface="宋体" charset="-122"/>
              </a:rPr>
              <a:t>   </a:t>
            </a:r>
            <a:r>
              <a:rPr lang="en-US" altLang="zh-CN" dirty="0" err="1">
                <a:ea typeface="宋体" charset="-122"/>
              </a:rPr>
              <a:t>CCylinder</a:t>
            </a:r>
            <a:r>
              <a:rPr lang="en-US" altLang="zh-CN" dirty="0">
                <a:ea typeface="宋体" charset="-122"/>
              </a:rPr>
              <a:t>(double x=0,double y=0,double r=0,double h=0):</a:t>
            </a:r>
            <a:r>
              <a:rPr lang="en-US" altLang="zh-CN" dirty="0" err="1">
                <a:ea typeface="宋体" charset="-122"/>
              </a:rPr>
              <a:t>CCircle</a:t>
            </a:r>
            <a:r>
              <a:rPr lang="en-US" altLang="zh-CN" dirty="0">
                <a:ea typeface="宋体" charset="-122"/>
              </a:rPr>
              <a:t>(</a:t>
            </a:r>
            <a:r>
              <a:rPr lang="en-US" altLang="zh-CN" dirty="0" err="1">
                <a:ea typeface="宋体" charset="-122"/>
              </a:rPr>
              <a:t>x,y,r</a:t>
            </a:r>
            <a:r>
              <a:rPr lang="en-US" altLang="zh-CN" dirty="0">
                <a:ea typeface="宋体" charset="-122"/>
              </a:rPr>
              <a:t>),h(h){}</a:t>
            </a:r>
          </a:p>
          <a:p>
            <a:r>
              <a:rPr lang="en-US" altLang="zh-CN" dirty="0">
                <a:ea typeface="宋体" charset="-122"/>
              </a:rPr>
              <a:t>   double </a:t>
            </a:r>
            <a:r>
              <a:rPr lang="en-US" altLang="zh-CN" dirty="0" err="1">
                <a:ea typeface="宋体" charset="-122"/>
              </a:rPr>
              <a:t>getvolume</a:t>
            </a:r>
            <a:r>
              <a:rPr lang="en-US" altLang="zh-CN" dirty="0">
                <a:ea typeface="宋体" charset="-122"/>
              </a:rPr>
              <a:t>(){return </a:t>
            </a:r>
            <a:r>
              <a:rPr lang="en-US" altLang="zh-CN" dirty="0" err="1">
                <a:ea typeface="宋体" charset="-122"/>
              </a:rPr>
              <a:t>getarea</a:t>
            </a:r>
            <a:r>
              <a:rPr lang="en-US" altLang="zh-CN" dirty="0">
                <a:ea typeface="宋体" charset="-122"/>
              </a:rPr>
              <a:t>()*h;}</a:t>
            </a:r>
          </a:p>
          <a:p>
            <a:r>
              <a:rPr lang="en-US" altLang="zh-CN" dirty="0">
                <a:ea typeface="宋体" charset="-122"/>
              </a:rPr>
              <a:t>   void print(){</a:t>
            </a:r>
            <a:r>
              <a:rPr lang="en-US" altLang="zh-CN" dirty="0" err="1">
                <a:ea typeface="宋体" charset="-122"/>
              </a:rPr>
              <a:t>CCircle</a:t>
            </a:r>
            <a:r>
              <a:rPr lang="en-US" altLang="zh-CN" dirty="0">
                <a:ea typeface="宋体" charset="-122"/>
              </a:rPr>
              <a:t>::print();</a:t>
            </a:r>
            <a:r>
              <a:rPr lang="en-US" altLang="zh-CN" dirty="0" err="1">
                <a:ea typeface="宋体" charset="-122"/>
              </a:rPr>
              <a:t>cout</a:t>
            </a:r>
            <a:r>
              <a:rPr lang="en-US" altLang="zh-CN" dirty="0">
                <a:ea typeface="宋体" charset="-122"/>
              </a:rPr>
              <a:t>&lt;&lt;",h="&lt;&lt;h;}</a:t>
            </a:r>
          </a:p>
          <a:p>
            <a:r>
              <a:rPr lang="en-US" altLang="zh-CN" dirty="0">
                <a:ea typeface="宋体" charset="-122"/>
              </a:rPr>
              <a:t>};</a:t>
            </a:r>
          </a:p>
          <a:p>
            <a:endParaRPr lang="en-US" altLang="zh-CN" dirty="0">
              <a:ea typeface="宋体" charset="-122"/>
            </a:endParaRPr>
          </a:p>
          <a:p>
            <a:r>
              <a:rPr lang="en-US" altLang="zh-CN" dirty="0">
                <a:ea typeface="宋体" charset="-122"/>
              </a:rPr>
              <a:t>int main(){</a:t>
            </a:r>
          </a:p>
          <a:p>
            <a:r>
              <a:rPr lang="en-US" altLang="zh-CN" dirty="0">
                <a:ea typeface="宋体" charset="-122"/>
              </a:rPr>
              <a:t>   </a:t>
            </a:r>
            <a:r>
              <a:rPr lang="en-US" altLang="zh-CN" dirty="0" err="1">
                <a:ea typeface="宋体" charset="-122"/>
              </a:rPr>
              <a:t>CCylinder</a:t>
            </a:r>
            <a:r>
              <a:rPr lang="en-US" altLang="zh-CN" dirty="0">
                <a:ea typeface="宋体" charset="-122"/>
              </a:rPr>
              <a:t> c(1,2,3,4);</a:t>
            </a:r>
          </a:p>
          <a:p>
            <a:r>
              <a:rPr lang="en-US" altLang="zh-CN" dirty="0">
                <a:ea typeface="宋体" charset="-122"/>
              </a:rPr>
              <a:t>   </a:t>
            </a:r>
            <a:r>
              <a:rPr lang="en-US" altLang="zh-CN" dirty="0" err="1">
                <a:ea typeface="宋体" charset="-122"/>
              </a:rPr>
              <a:t>c.print</a:t>
            </a:r>
            <a:r>
              <a:rPr lang="en-US" altLang="zh-CN" dirty="0">
                <a:ea typeface="宋体" charset="-122"/>
              </a:rPr>
              <a:t>();</a:t>
            </a:r>
          </a:p>
          <a:p>
            <a:r>
              <a:rPr lang="en-US" altLang="zh-CN" dirty="0">
                <a:ea typeface="宋体" charset="-122"/>
              </a:rPr>
              <a:t>   </a:t>
            </a:r>
            <a:r>
              <a:rPr lang="en-US" altLang="zh-CN" dirty="0" err="1">
                <a:ea typeface="宋体" charset="-122"/>
              </a:rPr>
              <a:t>cout</a:t>
            </a:r>
            <a:r>
              <a:rPr lang="en-US" altLang="zh-CN" dirty="0">
                <a:ea typeface="宋体" charset="-122"/>
              </a:rPr>
              <a:t>&lt;&lt;</a:t>
            </a:r>
            <a:r>
              <a:rPr lang="en-US" altLang="zh-CN" dirty="0" err="1">
                <a:ea typeface="宋体" charset="-122"/>
              </a:rPr>
              <a:t>endl</a:t>
            </a:r>
            <a:r>
              <a:rPr lang="en-US" altLang="zh-CN" dirty="0">
                <a:ea typeface="宋体" charset="-122"/>
              </a:rPr>
              <a:t>;</a:t>
            </a:r>
          </a:p>
          <a:p>
            <a:endParaRPr lang="en-US" altLang="zh-CN" dirty="0">
              <a:ea typeface="宋体" charset="-122"/>
            </a:endParaRPr>
          </a:p>
          <a:p>
            <a:r>
              <a:rPr lang="en-US" altLang="zh-CN" dirty="0">
                <a:ea typeface="宋体" charset="-122"/>
              </a:rPr>
              <a:t>   </a:t>
            </a:r>
            <a:r>
              <a:rPr lang="en-US" altLang="zh-CN" dirty="0" err="1">
                <a:ea typeface="宋体" charset="-122"/>
              </a:rPr>
              <a:t>CCircle</a:t>
            </a:r>
            <a:r>
              <a:rPr lang="en-US" altLang="zh-CN" dirty="0">
                <a:ea typeface="宋体" charset="-122"/>
              </a:rPr>
              <a:t> c1;</a:t>
            </a:r>
          </a:p>
          <a:p>
            <a:r>
              <a:rPr lang="en-US" altLang="zh-CN" dirty="0">
                <a:ea typeface="宋体" charset="-122"/>
              </a:rPr>
              <a:t>   c1=c;</a:t>
            </a:r>
          </a:p>
          <a:p>
            <a:r>
              <a:rPr lang="en-US" altLang="zh-CN" dirty="0">
                <a:ea typeface="宋体" charset="-122"/>
              </a:rPr>
              <a:t>   c1.print();</a:t>
            </a:r>
          </a:p>
          <a:p>
            <a:r>
              <a:rPr lang="en-US" altLang="zh-CN" dirty="0">
                <a:ea typeface="宋体" charset="-122"/>
              </a:rPr>
              <a:t>   </a:t>
            </a:r>
            <a:r>
              <a:rPr lang="en-US" altLang="zh-CN" dirty="0" err="1">
                <a:ea typeface="宋体" charset="-122"/>
              </a:rPr>
              <a:t>cout</a:t>
            </a:r>
            <a:r>
              <a:rPr lang="en-US" altLang="zh-CN" dirty="0">
                <a:ea typeface="宋体" charset="-122"/>
              </a:rPr>
              <a:t>&lt;&lt;</a:t>
            </a:r>
            <a:r>
              <a:rPr lang="en-US" altLang="zh-CN" dirty="0" err="1">
                <a:ea typeface="宋体" charset="-122"/>
              </a:rPr>
              <a:t>endl</a:t>
            </a:r>
            <a:r>
              <a:rPr lang="en-US" altLang="zh-CN" dirty="0">
                <a:ea typeface="宋体" charset="-122"/>
              </a:rPr>
              <a:t>;</a:t>
            </a:r>
          </a:p>
          <a:p>
            <a:endParaRPr lang="en-US" altLang="zh-CN" dirty="0">
              <a:ea typeface="宋体" charset="-122"/>
            </a:endParaRPr>
          </a:p>
          <a:p>
            <a:r>
              <a:rPr lang="en-US" altLang="zh-CN" dirty="0">
                <a:ea typeface="宋体" charset="-122"/>
              </a:rPr>
              <a:t>   </a:t>
            </a:r>
            <a:r>
              <a:rPr lang="en-US" altLang="zh-CN" dirty="0" err="1">
                <a:ea typeface="宋体" charset="-122"/>
              </a:rPr>
              <a:t>CPoint</a:t>
            </a:r>
            <a:r>
              <a:rPr lang="en-US" altLang="zh-CN" dirty="0">
                <a:ea typeface="宋体" charset="-122"/>
              </a:rPr>
              <a:t> c2;</a:t>
            </a:r>
          </a:p>
          <a:p>
            <a:r>
              <a:rPr lang="en-US" altLang="zh-CN" dirty="0">
                <a:ea typeface="宋体" charset="-122"/>
              </a:rPr>
              <a:t>   c2=c;</a:t>
            </a:r>
          </a:p>
          <a:p>
            <a:r>
              <a:rPr lang="en-US" altLang="zh-CN" dirty="0">
                <a:ea typeface="宋体" charset="-122"/>
              </a:rPr>
              <a:t>   c2.print();</a:t>
            </a:r>
          </a:p>
          <a:p>
            <a:r>
              <a:rPr lang="en-US" altLang="zh-CN" dirty="0">
                <a:ea typeface="宋体" charset="-122"/>
              </a:rPr>
              <a:t>   </a:t>
            </a:r>
            <a:r>
              <a:rPr lang="en-US" altLang="zh-CN" dirty="0" err="1">
                <a:ea typeface="宋体" charset="-122"/>
              </a:rPr>
              <a:t>cout</a:t>
            </a:r>
            <a:r>
              <a:rPr lang="en-US" altLang="zh-CN" dirty="0">
                <a:ea typeface="宋体" charset="-122"/>
              </a:rPr>
              <a:t>&lt;&lt;</a:t>
            </a:r>
            <a:r>
              <a:rPr lang="en-US" altLang="zh-CN" dirty="0" err="1">
                <a:ea typeface="宋体" charset="-122"/>
              </a:rPr>
              <a:t>endl</a:t>
            </a:r>
            <a:r>
              <a:rPr lang="en-US" altLang="zh-CN" dirty="0">
                <a:ea typeface="宋体" charset="-122"/>
              </a:rPr>
              <a:t>;</a:t>
            </a:r>
          </a:p>
          <a:p>
            <a:endParaRPr lang="en-US" altLang="zh-CN" dirty="0">
              <a:ea typeface="宋体" charset="-122"/>
            </a:endParaRPr>
          </a:p>
          <a:p>
            <a:r>
              <a:rPr lang="en-US" altLang="zh-CN" dirty="0">
                <a:ea typeface="宋体" charset="-122"/>
              </a:rPr>
              <a:t>   return 0;</a:t>
            </a:r>
          </a:p>
          <a:p>
            <a:r>
              <a:rPr lang="en-US" altLang="zh-CN" dirty="0">
                <a:ea typeface="宋体" charset="-122"/>
              </a:rPr>
              <a:t>}</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45</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46</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注意</a:t>
            </a:r>
            <a:r>
              <a:rPr lang="zh-CN" altLang="en-US" dirty="0"/>
              <a:t>到这种赋值情况：</a:t>
            </a:r>
            <a:r>
              <a:rPr lang="en-US" altLang="zh-CN" dirty="0"/>
              <a:t> (</a:t>
            </a:r>
            <a:r>
              <a:rPr lang="en-US" altLang="zh-CN" dirty="0" err="1"/>
              <a:t>CPoint</a:t>
            </a:r>
            <a:r>
              <a:rPr lang="zh-CN" altLang="en-US" dirty="0"/>
              <a:t>）</a:t>
            </a:r>
            <a:r>
              <a:rPr lang="en-US" altLang="zh-CN" dirty="0"/>
              <a:t>circle = point; </a:t>
            </a:r>
            <a:r>
              <a:rPr lang="zh-CN" altLang="en-US" dirty="0"/>
              <a:t>虽然语法上不会出错，但没有发生赋值，即</a:t>
            </a:r>
            <a:r>
              <a:rPr lang="en-US" altLang="zh-CN" dirty="0"/>
              <a:t>circle</a:t>
            </a:r>
            <a:r>
              <a:rPr lang="zh-CN" altLang="en-US" dirty="0"/>
              <a:t>仍然保持原来的值，哪怕是它从父类继承过来的成员，值也没有发生变化。</a:t>
            </a:r>
            <a:endParaRPr lang="en-US" altLang="zh-CN"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47</a:t>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en-US" altLang="zh-CN" dirty="0"/>
              <a:t>#include&lt;iostream&gt;</a:t>
            </a:r>
          </a:p>
          <a:p>
            <a:r>
              <a:rPr lang="en-US" altLang="zh-CN" dirty="0"/>
              <a:t>using namespace std;</a:t>
            </a:r>
          </a:p>
          <a:p>
            <a:endParaRPr lang="en-US" altLang="zh-CN" dirty="0"/>
          </a:p>
          <a:p>
            <a:r>
              <a:rPr lang="en-US" altLang="zh-CN" dirty="0"/>
              <a:t>class </a:t>
            </a:r>
            <a:r>
              <a:rPr lang="en-US" altLang="zh-CN" dirty="0" err="1"/>
              <a:t>CPoint</a:t>
            </a:r>
            <a:r>
              <a:rPr lang="en-US" altLang="zh-CN" dirty="0"/>
              <a:t>{</a:t>
            </a:r>
          </a:p>
          <a:p>
            <a:r>
              <a:rPr lang="en-US" altLang="zh-CN" dirty="0"/>
              <a:t>protected:</a:t>
            </a:r>
          </a:p>
          <a:p>
            <a:r>
              <a:rPr lang="en-US" altLang="zh-CN" dirty="0"/>
              <a:t>    double x;</a:t>
            </a:r>
          </a:p>
          <a:p>
            <a:r>
              <a:rPr lang="en-US" altLang="zh-CN" dirty="0"/>
              <a:t>    double y;</a:t>
            </a:r>
          </a:p>
          <a:p>
            <a:r>
              <a:rPr lang="en-US" altLang="zh-CN" dirty="0"/>
              <a:t>public:</a:t>
            </a:r>
          </a:p>
          <a:p>
            <a:r>
              <a:rPr lang="en-US" altLang="zh-CN" dirty="0"/>
              <a:t>    </a:t>
            </a:r>
            <a:r>
              <a:rPr lang="en-US" altLang="zh-CN" dirty="0" err="1"/>
              <a:t>CPoint</a:t>
            </a:r>
            <a:r>
              <a:rPr lang="en-US" altLang="zh-CN" dirty="0"/>
              <a:t>(double x=0,double y=0):x(x),y(y){}</a:t>
            </a:r>
          </a:p>
          <a:p>
            <a:r>
              <a:rPr lang="en-US" altLang="zh-CN" dirty="0"/>
              <a:t>    void print(){</a:t>
            </a:r>
            <a:r>
              <a:rPr lang="en-US" altLang="zh-CN" dirty="0" err="1"/>
              <a:t>cout</a:t>
            </a:r>
            <a:r>
              <a:rPr lang="en-US" altLang="zh-CN" dirty="0"/>
              <a:t>&lt;&lt;"x="&lt;&lt;x&lt;&lt;",y="&lt;&lt;y;}</a:t>
            </a:r>
          </a:p>
          <a:p>
            <a:r>
              <a:rPr lang="en-US" altLang="zh-CN" dirty="0"/>
              <a:t>};</a:t>
            </a:r>
          </a:p>
          <a:p>
            <a:endParaRPr lang="en-US" altLang="zh-CN" dirty="0"/>
          </a:p>
          <a:p>
            <a:r>
              <a:rPr lang="en-US" altLang="zh-CN" dirty="0"/>
              <a:t>class </a:t>
            </a:r>
            <a:r>
              <a:rPr lang="en-US" altLang="zh-CN" dirty="0" err="1"/>
              <a:t>CCircle:public</a:t>
            </a:r>
            <a:r>
              <a:rPr lang="en-US" altLang="zh-CN" dirty="0"/>
              <a:t> </a:t>
            </a:r>
            <a:r>
              <a:rPr lang="en-US" altLang="zh-CN" dirty="0" err="1"/>
              <a:t>CPoint</a:t>
            </a:r>
            <a:r>
              <a:rPr lang="en-US" altLang="zh-CN" dirty="0"/>
              <a:t>{</a:t>
            </a:r>
          </a:p>
          <a:p>
            <a:r>
              <a:rPr lang="en-US" altLang="zh-CN" dirty="0"/>
              <a:t>protected:</a:t>
            </a:r>
          </a:p>
          <a:p>
            <a:r>
              <a:rPr lang="en-US" altLang="zh-CN" dirty="0"/>
              <a:t>    double r;</a:t>
            </a:r>
          </a:p>
          <a:p>
            <a:r>
              <a:rPr lang="en-US" altLang="zh-CN" dirty="0"/>
              <a:t>public:</a:t>
            </a:r>
          </a:p>
          <a:p>
            <a:r>
              <a:rPr lang="en-US" altLang="zh-CN" dirty="0"/>
              <a:t>    </a:t>
            </a:r>
            <a:r>
              <a:rPr lang="en-US" altLang="zh-CN" dirty="0" err="1"/>
              <a:t>CCircle</a:t>
            </a:r>
            <a:r>
              <a:rPr lang="en-US" altLang="zh-CN" dirty="0"/>
              <a:t>(double x=0,double y=0,double r=0):</a:t>
            </a:r>
            <a:r>
              <a:rPr lang="en-US" altLang="zh-CN" dirty="0" err="1"/>
              <a:t>CPoint</a:t>
            </a:r>
            <a:r>
              <a:rPr lang="en-US" altLang="zh-CN" dirty="0"/>
              <a:t>(</a:t>
            </a:r>
            <a:r>
              <a:rPr lang="en-US" altLang="zh-CN" dirty="0" err="1"/>
              <a:t>x,y</a:t>
            </a:r>
            <a:r>
              <a:rPr lang="en-US" altLang="zh-CN" dirty="0"/>
              <a:t>),r(r){}</a:t>
            </a:r>
          </a:p>
          <a:p>
            <a:r>
              <a:rPr lang="en-US" altLang="zh-CN" dirty="0"/>
              <a:t>    double </a:t>
            </a:r>
            <a:r>
              <a:rPr lang="en-US" altLang="zh-CN" dirty="0" err="1"/>
              <a:t>getarea</a:t>
            </a:r>
            <a:r>
              <a:rPr lang="en-US" altLang="zh-CN" dirty="0"/>
              <a:t>(){return 3.14*r*r;}</a:t>
            </a:r>
          </a:p>
          <a:p>
            <a:r>
              <a:rPr lang="en-US" altLang="zh-CN" dirty="0"/>
              <a:t>    void print(){</a:t>
            </a:r>
            <a:r>
              <a:rPr lang="en-US" altLang="zh-CN" dirty="0" err="1"/>
              <a:t>CPoint</a:t>
            </a:r>
            <a:r>
              <a:rPr lang="en-US" altLang="zh-CN" dirty="0"/>
              <a:t>::print();</a:t>
            </a:r>
            <a:r>
              <a:rPr lang="en-US" altLang="zh-CN" dirty="0" err="1"/>
              <a:t>cout</a:t>
            </a:r>
            <a:r>
              <a:rPr lang="en-US" altLang="zh-CN" dirty="0"/>
              <a:t>&lt;&lt;",r="&lt;&lt;r;}</a:t>
            </a:r>
          </a:p>
          <a:p>
            <a:r>
              <a:rPr lang="en-US" altLang="zh-CN" dirty="0"/>
              <a:t>};</a:t>
            </a:r>
          </a:p>
          <a:p>
            <a:endParaRPr lang="en-US" altLang="zh-CN" dirty="0"/>
          </a:p>
          <a:p>
            <a:r>
              <a:rPr lang="en-US" altLang="zh-CN" dirty="0"/>
              <a:t>class </a:t>
            </a:r>
            <a:r>
              <a:rPr lang="en-US" altLang="zh-CN" dirty="0" err="1"/>
              <a:t>CCylinder:public</a:t>
            </a:r>
            <a:r>
              <a:rPr lang="en-US" altLang="zh-CN" dirty="0"/>
              <a:t> </a:t>
            </a:r>
            <a:r>
              <a:rPr lang="en-US" altLang="zh-CN" dirty="0" err="1"/>
              <a:t>CCircle</a:t>
            </a:r>
            <a:r>
              <a:rPr lang="en-US" altLang="zh-CN" dirty="0"/>
              <a:t>{</a:t>
            </a:r>
          </a:p>
          <a:p>
            <a:r>
              <a:rPr lang="en-US" altLang="zh-CN" dirty="0"/>
              <a:t>   double h;</a:t>
            </a:r>
          </a:p>
          <a:p>
            <a:r>
              <a:rPr lang="en-US" altLang="zh-CN" dirty="0"/>
              <a:t>public:</a:t>
            </a:r>
          </a:p>
          <a:p>
            <a:r>
              <a:rPr lang="en-US" altLang="zh-CN" dirty="0"/>
              <a:t>   </a:t>
            </a:r>
            <a:r>
              <a:rPr lang="en-US" altLang="zh-CN" dirty="0" err="1"/>
              <a:t>CCylinder</a:t>
            </a:r>
            <a:r>
              <a:rPr lang="en-US" altLang="zh-CN" dirty="0"/>
              <a:t>(double x=0,double y=0,double r=0,double h=0):</a:t>
            </a:r>
            <a:r>
              <a:rPr lang="en-US" altLang="zh-CN" dirty="0" err="1"/>
              <a:t>CCircle</a:t>
            </a:r>
            <a:r>
              <a:rPr lang="en-US" altLang="zh-CN" dirty="0"/>
              <a:t>(</a:t>
            </a:r>
            <a:r>
              <a:rPr lang="en-US" altLang="zh-CN" dirty="0" err="1"/>
              <a:t>x,y,r</a:t>
            </a:r>
            <a:r>
              <a:rPr lang="en-US" altLang="zh-CN" dirty="0"/>
              <a:t>),h(h){}</a:t>
            </a:r>
          </a:p>
          <a:p>
            <a:r>
              <a:rPr lang="en-US" altLang="zh-CN" dirty="0"/>
              <a:t>   double </a:t>
            </a:r>
            <a:r>
              <a:rPr lang="en-US" altLang="zh-CN" dirty="0" err="1"/>
              <a:t>getvolume</a:t>
            </a:r>
            <a:r>
              <a:rPr lang="en-US" altLang="zh-CN" dirty="0"/>
              <a:t>(){return </a:t>
            </a:r>
            <a:r>
              <a:rPr lang="en-US" altLang="zh-CN" dirty="0" err="1"/>
              <a:t>getarea</a:t>
            </a:r>
            <a:r>
              <a:rPr lang="en-US" altLang="zh-CN" dirty="0"/>
              <a:t>()*h;}</a:t>
            </a:r>
          </a:p>
          <a:p>
            <a:r>
              <a:rPr lang="en-US" altLang="zh-CN" dirty="0"/>
              <a:t>   void print(){</a:t>
            </a:r>
            <a:r>
              <a:rPr lang="en-US" altLang="zh-CN" dirty="0" err="1"/>
              <a:t>CCircle</a:t>
            </a:r>
            <a:r>
              <a:rPr lang="en-US" altLang="zh-CN" dirty="0"/>
              <a:t>::print();</a:t>
            </a:r>
            <a:r>
              <a:rPr lang="en-US" altLang="zh-CN" dirty="0" err="1"/>
              <a:t>cout</a:t>
            </a:r>
            <a:r>
              <a:rPr lang="en-US" altLang="zh-CN" dirty="0"/>
              <a:t>&lt;&lt;",h="&lt;&lt;h;}</a:t>
            </a:r>
          </a:p>
          <a:p>
            <a:r>
              <a:rPr lang="en-US" altLang="zh-CN" dirty="0"/>
              <a:t>};</a:t>
            </a:r>
          </a:p>
          <a:p>
            <a:endParaRPr lang="en-US" altLang="zh-CN" dirty="0"/>
          </a:p>
          <a:p>
            <a:r>
              <a:rPr lang="en-US" altLang="zh-CN" dirty="0"/>
              <a:t>int main(){</a:t>
            </a:r>
          </a:p>
          <a:p>
            <a:r>
              <a:rPr lang="en-US" altLang="zh-CN" dirty="0"/>
              <a:t>   </a:t>
            </a:r>
            <a:r>
              <a:rPr lang="en-US" altLang="zh-CN" dirty="0" err="1"/>
              <a:t>CCylinder</a:t>
            </a:r>
            <a:r>
              <a:rPr lang="en-US" altLang="zh-CN" dirty="0"/>
              <a:t> c(1,2,3,4);</a:t>
            </a:r>
          </a:p>
          <a:p>
            <a:r>
              <a:rPr lang="en-US" altLang="zh-CN" dirty="0"/>
              <a:t>   </a:t>
            </a:r>
            <a:r>
              <a:rPr lang="en-US" altLang="zh-CN" dirty="0" err="1"/>
              <a:t>c.print</a:t>
            </a:r>
            <a:r>
              <a:rPr lang="en-US" altLang="zh-CN" dirty="0"/>
              <a:t>();</a:t>
            </a:r>
          </a:p>
          <a:p>
            <a:r>
              <a:rPr lang="en-US" altLang="zh-CN" dirty="0"/>
              <a:t>   </a:t>
            </a:r>
            <a:r>
              <a:rPr lang="en-US" altLang="zh-CN" dirty="0" err="1"/>
              <a:t>cout</a:t>
            </a:r>
            <a:r>
              <a:rPr lang="en-US" altLang="zh-CN" dirty="0"/>
              <a:t>&lt;&lt;</a:t>
            </a:r>
            <a:r>
              <a:rPr lang="en-US" altLang="zh-CN" dirty="0" err="1"/>
              <a:t>endl</a:t>
            </a:r>
            <a:r>
              <a:rPr lang="en-US" altLang="zh-CN" dirty="0"/>
              <a:t>;</a:t>
            </a:r>
          </a:p>
          <a:p>
            <a:endParaRPr lang="en-US" altLang="zh-CN" dirty="0"/>
          </a:p>
          <a:p>
            <a:r>
              <a:rPr lang="en-US" altLang="zh-CN" dirty="0"/>
              <a:t>   </a:t>
            </a:r>
            <a:r>
              <a:rPr lang="en-US" altLang="zh-CN" dirty="0" err="1"/>
              <a:t>CCircle</a:t>
            </a:r>
            <a:r>
              <a:rPr lang="en-US" altLang="zh-CN" dirty="0"/>
              <a:t> c1;</a:t>
            </a:r>
          </a:p>
          <a:p>
            <a:r>
              <a:rPr lang="en-US" altLang="zh-CN" dirty="0"/>
              <a:t>   c1=c;</a:t>
            </a:r>
          </a:p>
          <a:p>
            <a:r>
              <a:rPr lang="en-US" altLang="zh-CN" dirty="0"/>
              <a:t>   c1.print();</a:t>
            </a:r>
          </a:p>
          <a:p>
            <a:r>
              <a:rPr lang="en-US" altLang="zh-CN" dirty="0"/>
              <a:t>   </a:t>
            </a:r>
            <a:r>
              <a:rPr lang="en-US" altLang="zh-CN" dirty="0" err="1"/>
              <a:t>cout</a:t>
            </a:r>
            <a:r>
              <a:rPr lang="en-US" altLang="zh-CN" dirty="0"/>
              <a:t>&lt;&lt;</a:t>
            </a:r>
            <a:r>
              <a:rPr lang="en-US" altLang="zh-CN" dirty="0" err="1"/>
              <a:t>endl</a:t>
            </a:r>
            <a:r>
              <a:rPr lang="en-US" altLang="zh-CN" dirty="0"/>
              <a:t>;</a:t>
            </a:r>
          </a:p>
          <a:p>
            <a:endParaRPr lang="en-US" altLang="zh-CN" dirty="0"/>
          </a:p>
          <a:p>
            <a:r>
              <a:rPr lang="en-US" altLang="zh-CN" dirty="0"/>
              <a:t>   </a:t>
            </a:r>
            <a:r>
              <a:rPr lang="en-US" altLang="zh-CN" dirty="0" err="1"/>
              <a:t>CPoint</a:t>
            </a:r>
            <a:r>
              <a:rPr lang="en-US" altLang="zh-CN" dirty="0"/>
              <a:t> c2;</a:t>
            </a:r>
          </a:p>
          <a:p>
            <a:r>
              <a:rPr lang="en-US" altLang="zh-CN" dirty="0"/>
              <a:t>   c2=c;</a:t>
            </a:r>
          </a:p>
          <a:p>
            <a:r>
              <a:rPr lang="en-US" altLang="zh-CN" dirty="0"/>
              <a:t>   c2.print();</a:t>
            </a:r>
          </a:p>
          <a:p>
            <a:r>
              <a:rPr lang="en-US" altLang="zh-CN" dirty="0"/>
              <a:t>   </a:t>
            </a:r>
            <a:r>
              <a:rPr lang="en-US" altLang="zh-CN" dirty="0" err="1"/>
              <a:t>cout</a:t>
            </a:r>
            <a:r>
              <a:rPr lang="en-US" altLang="zh-CN" dirty="0"/>
              <a:t>&lt;&lt;</a:t>
            </a:r>
            <a:r>
              <a:rPr lang="en-US" altLang="zh-CN" dirty="0" err="1"/>
              <a:t>endl</a:t>
            </a:r>
            <a:r>
              <a:rPr lang="en-US" altLang="zh-CN" dirty="0"/>
              <a:t>;</a:t>
            </a:r>
          </a:p>
          <a:p>
            <a:endParaRPr lang="en-US" altLang="zh-CN" dirty="0"/>
          </a:p>
          <a:p>
            <a:r>
              <a:rPr lang="en-US" altLang="zh-CN" dirty="0"/>
              <a:t>   return 1;</a:t>
            </a:r>
          </a:p>
          <a:p>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48</a:t>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49</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a:t>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注意</a:t>
            </a:r>
            <a:r>
              <a:rPr lang="zh-CN" altLang="en-US" dirty="0"/>
              <a:t>：虽然基类指针可以强制转换成派生类指针，但如果派生类包含基类没有的数据，则在强制转换后这个数据的值是不确定的一个值。因此，强制类型转换只适合在派生类中没有新增数据，即和基类等尺寸的情况下使用。但编译器是支持这种操作的。</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50</a:t>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zh-CN" altLang="en-US" dirty="0"/>
              <a:t>注意：虽然基类指针可以强制转换成派生类指针，但如果派生类包含基类没有的数据，则在强制转换后这个数据的值是不确定的一个值。因此，强制类型转换只适合在派生类中没有新增数据，即和基类等尺寸的情况下使用。但编译器是支持这种操作的。</a:t>
            </a:r>
          </a:p>
          <a:p>
            <a:endParaRPr lang="en-US" altLang="zh-CN" dirty="0"/>
          </a:p>
          <a:p>
            <a:endParaRPr lang="en-US" altLang="zh-CN" dirty="0"/>
          </a:p>
          <a:p>
            <a:r>
              <a:rPr lang="en-US" altLang="zh-CN" dirty="0"/>
              <a:t>#include&lt;iostream&gt;</a:t>
            </a:r>
          </a:p>
          <a:p>
            <a:r>
              <a:rPr lang="en-US" altLang="zh-CN" dirty="0"/>
              <a:t>using namespace std;</a:t>
            </a:r>
          </a:p>
          <a:p>
            <a:endParaRPr lang="en-US" altLang="zh-CN" dirty="0"/>
          </a:p>
          <a:p>
            <a:r>
              <a:rPr lang="en-US" altLang="zh-CN" dirty="0"/>
              <a:t>class </a:t>
            </a:r>
            <a:r>
              <a:rPr lang="en-US" altLang="zh-CN" dirty="0" err="1"/>
              <a:t>CPoint</a:t>
            </a:r>
            <a:r>
              <a:rPr lang="en-US" altLang="zh-CN" dirty="0"/>
              <a:t>{</a:t>
            </a:r>
          </a:p>
          <a:p>
            <a:r>
              <a:rPr lang="en-US" altLang="zh-CN" dirty="0"/>
              <a:t>protected:</a:t>
            </a:r>
          </a:p>
          <a:p>
            <a:r>
              <a:rPr lang="en-US" altLang="zh-CN" dirty="0"/>
              <a:t>	double </a:t>
            </a:r>
            <a:r>
              <a:rPr lang="en-US" altLang="zh-CN" dirty="0" err="1"/>
              <a:t>x,y</a:t>
            </a:r>
            <a:r>
              <a:rPr lang="en-US" altLang="zh-CN" dirty="0"/>
              <a:t>;</a:t>
            </a:r>
          </a:p>
          <a:p>
            <a:r>
              <a:rPr lang="en-US" altLang="zh-CN" dirty="0"/>
              <a:t>public:</a:t>
            </a:r>
          </a:p>
          <a:p>
            <a:r>
              <a:rPr lang="en-US" altLang="zh-CN" dirty="0"/>
              <a:t>	</a:t>
            </a:r>
            <a:r>
              <a:rPr lang="en-US" altLang="zh-CN" dirty="0" err="1"/>
              <a:t>CPoint</a:t>
            </a:r>
            <a:r>
              <a:rPr lang="en-US" altLang="zh-CN" dirty="0"/>
              <a:t>(double _</a:t>
            </a:r>
            <a:r>
              <a:rPr lang="en-US" altLang="zh-CN" dirty="0" err="1"/>
              <a:t>x,double</a:t>
            </a:r>
            <a:r>
              <a:rPr lang="en-US" altLang="zh-CN" dirty="0"/>
              <a:t> _y):x(_x),y(_y){}</a:t>
            </a:r>
          </a:p>
          <a:p>
            <a:r>
              <a:rPr lang="en-US" altLang="zh-CN" dirty="0"/>
              <a:t>	void print(){</a:t>
            </a:r>
          </a:p>
          <a:p>
            <a:r>
              <a:rPr lang="en-US" altLang="zh-CN"/>
              <a:t>	cout</a:t>
            </a:r>
            <a:r>
              <a:rPr lang="en-US" altLang="zh-CN" dirty="0"/>
              <a:t>&lt;&lt;"Point:("&lt;&lt;x&lt;&lt;","&lt;&lt;y&lt;&lt;")"&lt;&lt;</a:t>
            </a:r>
            <a:r>
              <a:rPr lang="en-US" altLang="zh-CN" dirty="0" err="1"/>
              <a:t>endl</a:t>
            </a:r>
            <a:r>
              <a:rPr lang="en-US" altLang="zh-CN" dirty="0"/>
              <a:t>;</a:t>
            </a:r>
          </a:p>
          <a:p>
            <a:r>
              <a:rPr lang="en-US" altLang="zh-CN" dirty="0"/>
              <a:t>	}</a:t>
            </a:r>
          </a:p>
          <a:p>
            <a:r>
              <a:rPr lang="en-US" altLang="zh-CN" dirty="0"/>
              <a:t>};</a:t>
            </a:r>
          </a:p>
          <a:p>
            <a:endParaRPr lang="en-US" altLang="zh-CN" dirty="0"/>
          </a:p>
          <a:p>
            <a:r>
              <a:rPr lang="en-US" altLang="zh-CN" dirty="0"/>
              <a:t>class </a:t>
            </a:r>
            <a:r>
              <a:rPr lang="en-US" altLang="zh-CN" dirty="0" err="1"/>
              <a:t>CCircle:public</a:t>
            </a:r>
            <a:r>
              <a:rPr lang="en-US" altLang="zh-CN" dirty="0"/>
              <a:t> </a:t>
            </a:r>
            <a:r>
              <a:rPr lang="en-US" altLang="zh-CN" dirty="0" err="1"/>
              <a:t>CPoint</a:t>
            </a:r>
            <a:r>
              <a:rPr lang="en-US" altLang="zh-CN" dirty="0"/>
              <a:t>{</a:t>
            </a:r>
          </a:p>
          <a:p>
            <a:r>
              <a:rPr lang="en-US" altLang="zh-CN" dirty="0"/>
              <a:t>protected:</a:t>
            </a:r>
          </a:p>
          <a:p>
            <a:r>
              <a:rPr lang="en-US" altLang="zh-CN" dirty="0"/>
              <a:t>	double r;</a:t>
            </a:r>
          </a:p>
          <a:p>
            <a:r>
              <a:rPr lang="en-US" altLang="zh-CN" dirty="0"/>
              <a:t>public:</a:t>
            </a:r>
          </a:p>
          <a:p>
            <a:r>
              <a:rPr lang="en-US" altLang="zh-CN" dirty="0"/>
              <a:t>	</a:t>
            </a:r>
            <a:r>
              <a:rPr lang="en-US" altLang="zh-CN" dirty="0" err="1"/>
              <a:t>CCircle</a:t>
            </a:r>
            <a:r>
              <a:rPr lang="en-US" altLang="zh-CN" dirty="0"/>
              <a:t>(double _</a:t>
            </a:r>
            <a:r>
              <a:rPr lang="en-US" altLang="zh-CN" dirty="0" err="1"/>
              <a:t>x,double</a:t>
            </a:r>
            <a:r>
              <a:rPr lang="en-US" altLang="zh-CN" dirty="0"/>
              <a:t> _</a:t>
            </a:r>
            <a:r>
              <a:rPr lang="en-US" altLang="zh-CN" dirty="0" err="1"/>
              <a:t>y,double</a:t>
            </a:r>
            <a:r>
              <a:rPr lang="en-US" altLang="zh-CN" dirty="0"/>
              <a:t> _r):</a:t>
            </a:r>
            <a:r>
              <a:rPr lang="en-US" altLang="zh-CN" dirty="0" err="1"/>
              <a:t>CPoint</a:t>
            </a:r>
            <a:r>
              <a:rPr lang="en-US" altLang="zh-CN" dirty="0"/>
              <a:t>(_</a:t>
            </a:r>
            <a:r>
              <a:rPr lang="en-US" altLang="zh-CN" dirty="0" err="1"/>
              <a:t>x,_y</a:t>
            </a:r>
            <a:r>
              <a:rPr lang="en-US" altLang="zh-CN" dirty="0"/>
              <a:t>),r(_r){}</a:t>
            </a:r>
          </a:p>
          <a:p>
            <a:r>
              <a:rPr lang="en-US" altLang="zh-CN" dirty="0"/>
              <a:t>	double </a:t>
            </a:r>
            <a:r>
              <a:rPr lang="en-US" altLang="zh-CN" dirty="0" err="1"/>
              <a:t>getArea</a:t>
            </a:r>
            <a:r>
              <a:rPr lang="en-US" altLang="zh-CN" dirty="0"/>
              <a:t>(){</a:t>
            </a:r>
          </a:p>
          <a:p>
            <a:r>
              <a:rPr lang="en-US" altLang="zh-CN" dirty="0"/>
              <a:t>		return 3.14*r*r;</a:t>
            </a:r>
          </a:p>
          <a:p>
            <a:r>
              <a:rPr lang="en-US" altLang="zh-CN" dirty="0"/>
              <a:t>	}</a:t>
            </a:r>
          </a:p>
          <a:p>
            <a:r>
              <a:rPr lang="en-US" altLang="zh-CN" dirty="0"/>
              <a:t>	void print(){</a:t>
            </a:r>
          </a:p>
          <a:p>
            <a:r>
              <a:rPr lang="en-US" altLang="zh-CN" dirty="0"/>
              <a:t>		</a:t>
            </a:r>
            <a:r>
              <a:rPr lang="en-US" altLang="zh-CN" dirty="0" err="1"/>
              <a:t>cout</a:t>
            </a:r>
            <a:r>
              <a:rPr lang="en-US" altLang="zh-CN" dirty="0"/>
              <a:t>&lt;&lt;"Circle:("&lt;&lt;x&lt;&lt;","&lt;&lt;y&lt;&lt;"),"&lt;&lt;r&lt;&lt;</a:t>
            </a:r>
            <a:r>
              <a:rPr lang="en-US" altLang="zh-CN" dirty="0" err="1"/>
              <a:t>endl</a:t>
            </a:r>
            <a:r>
              <a:rPr lang="en-US" altLang="zh-CN" dirty="0"/>
              <a:t>;</a:t>
            </a:r>
          </a:p>
          <a:p>
            <a:r>
              <a:rPr lang="en-US" altLang="zh-CN" dirty="0"/>
              <a:t>	}</a:t>
            </a:r>
          </a:p>
          <a:p>
            <a:r>
              <a:rPr lang="en-US" altLang="zh-CN" dirty="0"/>
              <a:t>	void </a:t>
            </a:r>
            <a:r>
              <a:rPr lang="en-US" altLang="zh-CN" dirty="0" err="1"/>
              <a:t>printCircle</a:t>
            </a:r>
            <a:r>
              <a:rPr lang="en-US" altLang="zh-CN" dirty="0"/>
              <a:t>(){</a:t>
            </a:r>
          </a:p>
          <a:p>
            <a:r>
              <a:rPr lang="en-US" altLang="zh-CN" dirty="0"/>
              <a:t>		</a:t>
            </a:r>
            <a:r>
              <a:rPr lang="en-US" altLang="zh-CN" dirty="0" err="1"/>
              <a:t>cout</a:t>
            </a:r>
            <a:r>
              <a:rPr lang="en-US" altLang="zh-CN" dirty="0"/>
              <a:t>&lt;&lt;"Circle"&lt;&lt;</a:t>
            </a:r>
            <a:r>
              <a:rPr lang="en-US" altLang="zh-CN" dirty="0" err="1"/>
              <a:t>endl</a:t>
            </a:r>
            <a:r>
              <a:rPr lang="en-US" altLang="zh-CN" dirty="0"/>
              <a:t>;</a:t>
            </a:r>
          </a:p>
          <a:p>
            <a:r>
              <a:rPr lang="en-US" altLang="zh-CN" dirty="0"/>
              <a:t>	}</a:t>
            </a:r>
          </a:p>
          <a:p>
            <a:r>
              <a:rPr lang="en-US" altLang="zh-CN" dirty="0"/>
              <a:t>};</a:t>
            </a:r>
          </a:p>
          <a:p>
            <a:endParaRPr lang="en-US" altLang="zh-CN" dirty="0"/>
          </a:p>
          <a:p>
            <a:r>
              <a:rPr lang="en-US" altLang="zh-CN" dirty="0"/>
              <a:t>class </a:t>
            </a:r>
            <a:r>
              <a:rPr lang="en-US" altLang="zh-CN" dirty="0" err="1"/>
              <a:t>CCylinder:public</a:t>
            </a:r>
            <a:r>
              <a:rPr lang="en-US" altLang="zh-CN" dirty="0"/>
              <a:t> </a:t>
            </a:r>
            <a:r>
              <a:rPr lang="en-US" altLang="zh-CN" dirty="0" err="1"/>
              <a:t>CCircle</a:t>
            </a:r>
            <a:r>
              <a:rPr lang="en-US" altLang="zh-CN" dirty="0"/>
              <a:t>{</a:t>
            </a:r>
          </a:p>
          <a:p>
            <a:r>
              <a:rPr lang="en-US" altLang="zh-CN" dirty="0"/>
              <a:t>	double h;</a:t>
            </a:r>
          </a:p>
          <a:p>
            <a:r>
              <a:rPr lang="en-US" altLang="zh-CN" dirty="0"/>
              <a:t>public:</a:t>
            </a:r>
          </a:p>
          <a:p>
            <a:r>
              <a:rPr lang="en-US" altLang="zh-CN" dirty="0"/>
              <a:t>	</a:t>
            </a:r>
            <a:r>
              <a:rPr lang="en-US" altLang="zh-CN" dirty="0" err="1"/>
              <a:t>CCylinder</a:t>
            </a:r>
            <a:r>
              <a:rPr lang="en-US" altLang="zh-CN" dirty="0"/>
              <a:t>(double _</a:t>
            </a:r>
            <a:r>
              <a:rPr lang="en-US" altLang="zh-CN" dirty="0" err="1"/>
              <a:t>x,double</a:t>
            </a:r>
            <a:r>
              <a:rPr lang="en-US" altLang="zh-CN" dirty="0"/>
              <a:t> _</a:t>
            </a:r>
            <a:r>
              <a:rPr lang="en-US" altLang="zh-CN" dirty="0" err="1"/>
              <a:t>y,double</a:t>
            </a:r>
            <a:r>
              <a:rPr lang="en-US" altLang="zh-CN" dirty="0"/>
              <a:t> _</a:t>
            </a:r>
            <a:r>
              <a:rPr lang="en-US" altLang="zh-CN" dirty="0" err="1"/>
              <a:t>r,double</a:t>
            </a:r>
            <a:r>
              <a:rPr lang="en-US" altLang="zh-CN" dirty="0"/>
              <a:t> _h):</a:t>
            </a:r>
            <a:r>
              <a:rPr lang="en-US" altLang="zh-CN" dirty="0" err="1"/>
              <a:t>CCircle</a:t>
            </a:r>
            <a:r>
              <a:rPr lang="en-US" altLang="zh-CN" dirty="0"/>
              <a:t>(_</a:t>
            </a:r>
            <a:r>
              <a:rPr lang="en-US" altLang="zh-CN" dirty="0" err="1"/>
              <a:t>x,_y,_r</a:t>
            </a:r>
            <a:r>
              <a:rPr lang="en-US" altLang="zh-CN" dirty="0"/>
              <a:t>),h(_h){}</a:t>
            </a:r>
          </a:p>
          <a:p>
            <a:r>
              <a:rPr lang="en-US" altLang="zh-CN" dirty="0"/>
              <a:t>	double </a:t>
            </a:r>
            <a:r>
              <a:rPr lang="en-US" altLang="zh-CN" dirty="0" err="1"/>
              <a:t>getVol</a:t>
            </a:r>
            <a:r>
              <a:rPr lang="en-US" altLang="zh-CN" dirty="0"/>
              <a:t>(){</a:t>
            </a:r>
          </a:p>
          <a:p>
            <a:r>
              <a:rPr lang="en-US" altLang="zh-CN" dirty="0"/>
              <a:t>		return </a:t>
            </a:r>
            <a:r>
              <a:rPr lang="en-US" altLang="zh-CN" dirty="0" err="1"/>
              <a:t>getArea</a:t>
            </a:r>
            <a:r>
              <a:rPr lang="en-US" altLang="zh-CN" dirty="0"/>
              <a:t>()*h;</a:t>
            </a:r>
          </a:p>
          <a:p>
            <a:r>
              <a:rPr lang="en-US" altLang="zh-CN" dirty="0"/>
              <a:t>	}</a:t>
            </a:r>
          </a:p>
          <a:p>
            <a:r>
              <a:rPr lang="en-US" altLang="zh-CN" dirty="0"/>
              <a:t>	void print(){</a:t>
            </a:r>
          </a:p>
          <a:p>
            <a:r>
              <a:rPr lang="en-US" altLang="zh-CN" dirty="0"/>
              <a:t>		</a:t>
            </a:r>
            <a:r>
              <a:rPr lang="en-US" altLang="zh-CN" dirty="0" err="1"/>
              <a:t>cout</a:t>
            </a:r>
            <a:r>
              <a:rPr lang="en-US" altLang="zh-CN" dirty="0"/>
              <a:t>&lt;&lt;"Cylinder:("&lt;&lt;x&lt;&lt;","&lt;&lt;y&lt;&lt;"),"&lt;&lt;r&lt;&lt;","&lt;&lt;h&lt;&lt;</a:t>
            </a:r>
            <a:r>
              <a:rPr lang="en-US" altLang="zh-CN" dirty="0" err="1"/>
              <a:t>endl</a:t>
            </a:r>
            <a:r>
              <a:rPr lang="en-US" altLang="zh-CN" dirty="0"/>
              <a:t>;</a:t>
            </a:r>
          </a:p>
          <a:p>
            <a:r>
              <a:rPr lang="en-US" altLang="zh-CN" dirty="0"/>
              <a:t>	}</a:t>
            </a:r>
          </a:p>
          <a:p>
            <a:r>
              <a:rPr lang="en-US" altLang="zh-CN" dirty="0"/>
              <a:t>};</a:t>
            </a:r>
          </a:p>
          <a:p>
            <a:endParaRPr lang="en-US" altLang="zh-CN" dirty="0"/>
          </a:p>
          <a:p>
            <a:r>
              <a:rPr lang="en-US" altLang="zh-CN" dirty="0" err="1"/>
              <a:t>int</a:t>
            </a:r>
            <a:r>
              <a:rPr lang="en-US" altLang="zh-CN" dirty="0"/>
              <a:t> main()</a:t>
            </a:r>
          </a:p>
          <a:p>
            <a:r>
              <a:rPr lang="en-US" altLang="zh-CN" dirty="0"/>
              <a:t>{</a:t>
            </a:r>
          </a:p>
          <a:p>
            <a:r>
              <a:rPr lang="en-US" altLang="zh-CN" dirty="0"/>
              <a:t>   double </a:t>
            </a:r>
            <a:r>
              <a:rPr lang="en-US" altLang="zh-CN" dirty="0" err="1"/>
              <a:t>x,y,r,h</a:t>
            </a:r>
            <a:r>
              <a:rPr lang="en-US" altLang="zh-CN" dirty="0"/>
              <a:t>;</a:t>
            </a:r>
          </a:p>
          <a:p>
            <a:r>
              <a:rPr lang="en-US" altLang="zh-CN" dirty="0"/>
              <a:t>   </a:t>
            </a:r>
            <a:r>
              <a:rPr lang="en-US" altLang="zh-CN" dirty="0" err="1"/>
              <a:t>cin</a:t>
            </a:r>
            <a:r>
              <a:rPr lang="en-US" altLang="zh-CN" dirty="0"/>
              <a:t>&gt;&gt;x&gt;&gt;y&gt;&gt;r&gt;&gt;h;</a:t>
            </a:r>
          </a:p>
          <a:p>
            <a:r>
              <a:rPr lang="en-US" altLang="zh-CN" dirty="0"/>
              <a:t>   </a:t>
            </a:r>
            <a:r>
              <a:rPr lang="en-US" altLang="zh-CN" dirty="0" err="1"/>
              <a:t>CPoint</a:t>
            </a:r>
            <a:r>
              <a:rPr lang="en-US" altLang="zh-CN" dirty="0"/>
              <a:t>  point(</a:t>
            </a:r>
            <a:r>
              <a:rPr lang="en-US" altLang="zh-CN" dirty="0" err="1"/>
              <a:t>x,y</a:t>
            </a:r>
            <a:r>
              <a:rPr lang="en-US" altLang="zh-CN" dirty="0"/>
              <a:t>), *</a:t>
            </a:r>
            <a:r>
              <a:rPr lang="en-US" altLang="zh-CN" dirty="0" err="1"/>
              <a:t>p_point</a:t>
            </a:r>
            <a:r>
              <a:rPr lang="en-US" altLang="zh-CN" dirty="0"/>
              <a:t> = &amp;point;</a:t>
            </a:r>
          </a:p>
          <a:p>
            <a:r>
              <a:rPr lang="en-US" altLang="zh-CN" dirty="0"/>
              <a:t>    </a:t>
            </a:r>
            <a:r>
              <a:rPr lang="en-US" altLang="zh-CN" dirty="0" err="1"/>
              <a:t>CCircle</a:t>
            </a:r>
            <a:r>
              <a:rPr lang="en-US" altLang="zh-CN" dirty="0"/>
              <a:t>  circle(</a:t>
            </a:r>
            <a:r>
              <a:rPr lang="en-US" altLang="zh-CN" dirty="0" err="1"/>
              <a:t>x,y,r</a:t>
            </a:r>
            <a:r>
              <a:rPr lang="en-US" altLang="zh-CN" dirty="0"/>
              <a:t>), *</a:t>
            </a:r>
            <a:r>
              <a:rPr lang="en-US" altLang="zh-CN" dirty="0" err="1"/>
              <a:t>p_circle</a:t>
            </a:r>
            <a:r>
              <a:rPr lang="en-US" altLang="zh-CN" dirty="0"/>
              <a:t> = &amp;circle;</a:t>
            </a:r>
          </a:p>
          <a:p>
            <a:r>
              <a:rPr lang="en-US" altLang="zh-CN" dirty="0"/>
              <a:t>    ((</a:t>
            </a:r>
            <a:r>
              <a:rPr lang="en-US" altLang="zh-CN" dirty="0" err="1"/>
              <a:t>CCircle</a:t>
            </a:r>
            <a:r>
              <a:rPr lang="en-US" altLang="zh-CN" dirty="0"/>
              <a:t>*)</a:t>
            </a:r>
            <a:r>
              <a:rPr lang="en-US" altLang="zh-CN" dirty="0" err="1"/>
              <a:t>p_point</a:t>
            </a:r>
            <a:r>
              <a:rPr lang="en-US" altLang="zh-CN" dirty="0"/>
              <a:t>)-&gt;</a:t>
            </a:r>
            <a:r>
              <a:rPr lang="en-US" altLang="zh-CN" dirty="0" err="1"/>
              <a:t>printCircle</a:t>
            </a:r>
            <a:r>
              <a:rPr lang="en-US" altLang="zh-CN" dirty="0"/>
              <a:t>();</a:t>
            </a:r>
          </a:p>
          <a:p>
            <a:r>
              <a:rPr lang="en-US" altLang="zh-CN" dirty="0"/>
              <a:t>    ((</a:t>
            </a:r>
            <a:r>
              <a:rPr lang="en-US" altLang="zh-CN" dirty="0" err="1"/>
              <a:t>CCircle</a:t>
            </a:r>
            <a:r>
              <a:rPr lang="en-US" altLang="zh-CN" dirty="0"/>
              <a:t>*)</a:t>
            </a:r>
            <a:r>
              <a:rPr lang="en-US" altLang="zh-CN" dirty="0" err="1"/>
              <a:t>p_point</a:t>
            </a:r>
            <a:r>
              <a:rPr lang="en-US" altLang="zh-CN" dirty="0"/>
              <a:t>)-&gt;print();</a:t>
            </a:r>
          </a:p>
          <a:p>
            <a:r>
              <a:rPr lang="en-US" altLang="zh-CN" dirty="0"/>
              <a:t>    </a:t>
            </a:r>
            <a:r>
              <a:rPr lang="en-US" altLang="zh-CN" dirty="0" err="1"/>
              <a:t>p_point</a:t>
            </a:r>
            <a:r>
              <a:rPr lang="en-US" altLang="zh-CN" dirty="0"/>
              <a:t>=</a:t>
            </a:r>
            <a:r>
              <a:rPr lang="en-US" altLang="zh-CN" dirty="0" err="1"/>
              <a:t>p_circle</a:t>
            </a:r>
            <a:r>
              <a:rPr lang="en-US" altLang="zh-CN" dirty="0"/>
              <a:t>;</a:t>
            </a:r>
          </a:p>
          <a:p>
            <a:r>
              <a:rPr lang="en-US" altLang="zh-CN" dirty="0"/>
              <a:t>    </a:t>
            </a:r>
            <a:r>
              <a:rPr lang="en-US" altLang="zh-CN" dirty="0" err="1"/>
              <a:t>p_point</a:t>
            </a:r>
            <a:r>
              <a:rPr lang="en-US" altLang="zh-CN" dirty="0"/>
              <a:t>-&gt;print();</a:t>
            </a:r>
          </a:p>
          <a:p>
            <a:r>
              <a:rPr lang="en-US" altLang="zh-CN" dirty="0"/>
              <a:t>    return 1;</a:t>
            </a:r>
          </a:p>
          <a:p>
            <a:r>
              <a:rPr lang="en-US" altLang="zh-CN" dirty="0"/>
              <a:t>}</a:t>
            </a:r>
          </a:p>
          <a:p>
            <a:r>
              <a:rPr lang="zh-CN" altLang="en-US" dirty="0"/>
              <a:t>运行结果：</a:t>
            </a:r>
            <a:endParaRPr lang="en-US" altLang="zh-CN" dirty="0"/>
          </a:p>
          <a:p>
            <a:r>
              <a:rPr lang="fr-FR" altLang="zh-CN" dirty="0"/>
              <a:t>1 2 3 4</a:t>
            </a:r>
          </a:p>
          <a:p>
            <a:r>
              <a:rPr lang="fr-FR" altLang="zh-CN" dirty="0"/>
              <a:t>Circle</a:t>
            </a:r>
          </a:p>
          <a:p>
            <a:r>
              <a:rPr lang="fr-FR" altLang="zh-CN" dirty="0"/>
              <a:t>Circle:(1,2),4    </a:t>
            </a:r>
          </a:p>
          <a:p>
            <a:r>
              <a:rPr lang="en-US" altLang="zh-CN" dirty="0"/>
              <a:t>//</a:t>
            </a:r>
            <a:r>
              <a:rPr lang="zh-CN" altLang="en-US" dirty="0"/>
              <a:t>注意这个</a:t>
            </a:r>
            <a:r>
              <a:rPr lang="en-US" altLang="zh-CN" dirty="0"/>
              <a:t>4</a:t>
            </a:r>
            <a:r>
              <a:rPr lang="zh-CN" altLang="en-US" dirty="0"/>
              <a:t>，派生类比基类多了一个数据，当把基类指针强制转换成派生类指针时，这个多出的数据值是不确定的，大部分时候是输入数据的最后一个值</a:t>
            </a:r>
            <a:endParaRPr lang="fr-FR" altLang="zh-CN" dirty="0"/>
          </a:p>
          <a:p>
            <a:r>
              <a:rPr lang="fr-FR" altLang="zh-CN" dirty="0"/>
              <a:t>Point:(1,2)</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51</a:t>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0000" lnSpcReduction="20000"/>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#include&lt;</a:t>
            </a:r>
            <a:r>
              <a:rPr lang="en-US" altLang="zh-CN" dirty="0" err="1"/>
              <a:t>iostream</a:t>
            </a:r>
            <a:r>
              <a:rPr lang="en-US" altLang="zh-CN" dirty="0"/>
              <a:t>&gt;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using namespace std;</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class A</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public:</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a:t>
            </a:r>
            <a:r>
              <a:rPr lang="en-US" altLang="zh-CN" dirty="0" err="1"/>
              <a:t>cout</a:t>
            </a:r>
            <a:r>
              <a:rPr lang="en-US" altLang="zh-CN" dirty="0"/>
              <a:t>&lt;&lt;"A's constructor "&lt;&lt;</a:t>
            </a:r>
            <a:r>
              <a:rPr lang="en-US" altLang="zh-CN" dirty="0" err="1"/>
              <a:t>endl</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a:t>
            </a:r>
            <a:r>
              <a:rPr lang="en-US" altLang="zh-CN" dirty="0" err="1"/>
              <a:t>cout</a:t>
            </a:r>
            <a:r>
              <a:rPr lang="en-US" altLang="zh-CN" dirty="0"/>
              <a:t>&lt;&lt;"A's destructor"&lt;&lt;</a:t>
            </a:r>
            <a:r>
              <a:rPr lang="en-US" altLang="zh-CN" dirty="0" err="1"/>
              <a:t>endl</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void  print() {</a:t>
            </a:r>
            <a:r>
              <a:rPr lang="en-US" altLang="zh-CN" dirty="0" err="1"/>
              <a:t>cout</a:t>
            </a:r>
            <a:r>
              <a:rPr lang="en-US" altLang="zh-CN" dirty="0"/>
              <a:t>&lt;&lt; "I am A"&lt;&lt;</a:t>
            </a:r>
            <a:r>
              <a:rPr lang="en-US" altLang="zh-CN" dirty="0" err="1"/>
              <a:t>endl</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class B:public A</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public:</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B(){</a:t>
            </a:r>
            <a:r>
              <a:rPr lang="en-US" altLang="zh-CN" dirty="0" err="1"/>
              <a:t>cout</a:t>
            </a:r>
            <a:r>
              <a:rPr lang="en-US" altLang="zh-CN" dirty="0"/>
              <a:t>&lt;&lt;"B's constructor "&lt;&lt;</a:t>
            </a:r>
            <a:r>
              <a:rPr lang="en-US" altLang="zh-CN" dirty="0" err="1"/>
              <a:t>endl</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~B(){</a:t>
            </a:r>
            <a:r>
              <a:rPr lang="en-US" altLang="zh-CN" dirty="0" err="1"/>
              <a:t>cout</a:t>
            </a:r>
            <a:r>
              <a:rPr lang="en-US" altLang="zh-CN" dirty="0"/>
              <a:t>&lt;&lt;"B's destructor "&lt;&lt;</a:t>
            </a:r>
            <a:r>
              <a:rPr lang="en-US" altLang="zh-CN" dirty="0" err="1"/>
              <a:t>endl</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void print(){</a:t>
            </a:r>
            <a:r>
              <a:rPr lang="en-US" altLang="zh-CN" dirty="0" err="1"/>
              <a:t>cout</a:t>
            </a:r>
            <a:r>
              <a:rPr lang="en-US" altLang="zh-CN" dirty="0"/>
              <a:t>&lt;&lt; "I am B"&lt;&lt;</a:t>
            </a:r>
            <a:r>
              <a:rPr lang="en-US" altLang="zh-CN" dirty="0" err="1"/>
              <a:t>endl</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void </a:t>
            </a:r>
            <a:r>
              <a:rPr lang="en-US" altLang="zh-CN" dirty="0" err="1"/>
              <a:t>printOne</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cout</a:t>
            </a:r>
            <a:r>
              <a:rPr lang="en-US" altLang="zh-CN" dirty="0"/>
              <a:t>&lt;&lt;"I am B too."&lt;&lt;</a:t>
            </a:r>
            <a:r>
              <a:rPr lang="en-US" altLang="zh-CN" dirty="0" err="1"/>
              <a:t>endl</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err="1"/>
              <a:t>int</a:t>
            </a:r>
            <a:r>
              <a:rPr lang="en-US" altLang="zh-CN" dirty="0"/>
              <a:t> main()</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 </a:t>
            </a:r>
            <a:r>
              <a:rPr lang="en-US" altLang="zh-CN" dirty="0" err="1"/>
              <a:t>a</a:t>
            </a:r>
            <a:r>
              <a:rPr lang="en-US" altLang="zh-CN" dirty="0"/>
              <a:t>,*pa=&amp;a;</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B </a:t>
            </a:r>
            <a:r>
              <a:rPr lang="en-US" altLang="zh-CN" dirty="0" err="1"/>
              <a:t>b</a:t>
            </a:r>
            <a:r>
              <a:rPr lang="en-US" altLang="zh-CN" dirty="0"/>
              <a:t>,*</a:t>
            </a:r>
            <a:r>
              <a:rPr lang="en-US" altLang="zh-CN" dirty="0" err="1"/>
              <a:t>pb</a:t>
            </a:r>
            <a:r>
              <a:rPr lang="en-US" altLang="zh-CN" dirty="0"/>
              <a:t>=&amp;b;</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a=b;</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a.print</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a.printOne</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pa=</a:t>
            </a:r>
            <a:r>
              <a:rPr lang="en-US" altLang="zh-CN" dirty="0" err="1"/>
              <a:t>pb</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pa-&gt;print();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//pa-&gt;</a:t>
            </a:r>
            <a:r>
              <a:rPr lang="en-US" altLang="zh-CN" dirty="0" err="1"/>
              <a:t>printOne</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((B*)pa)-&gt;</a:t>
            </a:r>
            <a:r>
              <a:rPr lang="en-US" altLang="zh-CN" dirty="0" err="1"/>
              <a:t>printOne</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  </a:t>
            </a:r>
            <a:r>
              <a:rPr lang="en-US" altLang="zh-CN" dirty="0" err="1"/>
              <a:t>pb</a:t>
            </a:r>
            <a:r>
              <a:rPr lang="en-US" altLang="zh-CN" dirty="0"/>
              <a:t>-&gt;</a:t>
            </a:r>
            <a:r>
              <a:rPr lang="en-US" altLang="zh-CN" dirty="0" err="1"/>
              <a:t>printOne</a:t>
            </a:r>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52</a:t>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54</a:t>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55</a:t>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56</a:t>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57</a:t>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58</a:t>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59</a:t>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32500" lnSpcReduction="20000"/>
          </a:bodyPr>
          <a:lstStyle/>
          <a:p>
            <a:r>
              <a:rPr lang="en-US" altLang="zh-CN" dirty="0"/>
              <a:t>#include&lt;iostream&gt;</a:t>
            </a:r>
          </a:p>
          <a:p>
            <a:r>
              <a:rPr lang="en-US" altLang="zh-CN" dirty="0"/>
              <a:t>using namespace std;</a:t>
            </a:r>
          </a:p>
          <a:p>
            <a:endParaRPr lang="en-US" altLang="zh-CN" dirty="0"/>
          </a:p>
          <a:p>
            <a:r>
              <a:rPr lang="en-US" altLang="zh-CN" dirty="0"/>
              <a:t>class CA{</a:t>
            </a:r>
          </a:p>
          <a:p>
            <a:r>
              <a:rPr lang="en-US" altLang="zh-CN" dirty="0"/>
              <a:t>    int  a;</a:t>
            </a:r>
          </a:p>
          <a:p>
            <a:r>
              <a:rPr lang="en-US" altLang="zh-CN" dirty="0"/>
              <a:t>public:</a:t>
            </a:r>
          </a:p>
          <a:p>
            <a:r>
              <a:rPr lang="en-US" altLang="zh-CN" dirty="0"/>
              <a:t>    CA(int x):a(x) {</a:t>
            </a:r>
            <a:r>
              <a:rPr lang="en-US" altLang="zh-CN" dirty="0" err="1"/>
              <a:t>cout</a:t>
            </a:r>
            <a:r>
              <a:rPr lang="en-US" altLang="zh-CN" dirty="0"/>
              <a:t>&lt;&lt; "CA constructor!"&lt;&lt;</a:t>
            </a:r>
            <a:r>
              <a:rPr lang="en-US" altLang="zh-CN" dirty="0" err="1"/>
              <a:t>endl</a:t>
            </a:r>
            <a:r>
              <a:rPr lang="en-US" altLang="zh-CN" dirty="0"/>
              <a:t>; }</a:t>
            </a:r>
          </a:p>
          <a:p>
            <a:r>
              <a:rPr lang="en-US" altLang="zh-CN" dirty="0"/>
              <a:t>    void set(int x) { a = x; }</a:t>
            </a:r>
          </a:p>
          <a:p>
            <a:r>
              <a:rPr lang="en-US" altLang="zh-CN" dirty="0"/>
              <a:t>    void print() {</a:t>
            </a:r>
            <a:r>
              <a:rPr lang="en-US" altLang="zh-CN" dirty="0" err="1"/>
              <a:t>cout</a:t>
            </a:r>
            <a:r>
              <a:rPr lang="en-US" altLang="zh-CN" dirty="0"/>
              <a:t> &lt;&lt; a &lt;&lt; </a:t>
            </a:r>
            <a:r>
              <a:rPr lang="en-US" altLang="zh-CN" dirty="0" err="1"/>
              <a:t>endl</a:t>
            </a:r>
            <a:r>
              <a:rPr lang="en-US" altLang="zh-CN" dirty="0"/>
              <a:t>;}</a:t>
            </a:r>
          </a:p>
          <a:p>
            <a:r>
              <a:rPr lang="en-US" altLang="zh-CN" dirty="0"/>
              <a:t>     ~CA() { </a:t>
            </a:r>
            <a:r>
              <a:rPr lang="en-US" altLang="zh-CN" dirty="0" err="1"/>
              <a:t>cout</a:t>
            </a:r>
            <a:r>
              <a:rPr lang="en-US" altLang="zh-CN" dirty="0"/>
              <a:t>&lt;&lt;"CA destructor!"&lt;&lt;</a:t>
            </a:r>
            <a:r>
              <a:rPr lang="en-US" altLang="zh-CN" dirty="0" err="1"/>
              <a:t>endl</a:t>
            </a:r>
            <a:r>
              <a:rPr lang="en-US" altLang="zh-CN" dirty="0"/>
              <a:t>; }</a:t>
            </a:r>
          </a:p>
          <a:p>
            <a:r>
              <a:rPr lang="en-US" altLang="zh-CN" dirty="0"/>
              <a:t>};</a:t>
            </a:r>
          </a:p>
          <a:p>
            <a:endParaRPr lang="en-US" altLang="zh-CN" dirty="0"/>
          </a:p>
          <a:p>
            <a:r>
              <a:rPr lang="en-US" altLang="zh-CN" dirty="0"/>
              <a:t>class CB{</a:t>
            </a:r>
          </a:p>
          <a:p>
            <a:r>
              <a:rPr lang="en-US" altLang="zh-CN" dirty="0"/>
              <a:t>    int  b;</a:t>
            </a:r>
          </a:p>
          <a:p>
            <a:r>
              <a:rPr lang="en-US" altLang="zh-CN" dirty="0"/>
              <a:t> public:</a:t>
            </a:r>
          </a:p>
          <a:p>
            <a:r>
              <a:rPr lang="en-US" altLang="zh-CN" dirty="0"/>
              <a:t>    CB(int x):b(x) {</a:t>
            </a:r>
            <a:r>
              <a:rPr lang="en-US" altLang="zh-CN" dirty="0" err="1"/>
              <a:t>cout</a:t>
            </a:r>
            <a:r>
              <a:rPr lang="en-US" altLang="zh-CN" dirty="0"/>
              <a:t>&lt;&lt; "CB constructor!"&lt;&lt;</a:t>
            </a:r>
            <a:r>
              <a:rPr lang="en-US" altLang="zh-CN" dirty="0" err="1"/>
              <a:t>endl</a:t>
            </a:r>
            <a:r>
              <a:rPr lang="en-US" altLang="zh-CN" dirty="0"/>
              <a:t>; }</a:t>
            </a:r>
          </a:p>
          <a:p>
            <a:r>
              <a:rPr lang="en-US" altLang="zh-CN" dirty="0"/>
              <a:t>    void set(int x) { b = x; }</a:t>
            </a:r>
          </a:p>
          <a:p>
            <a:r>
              <a:rPr lang="en-US" altLang="zh-CN" dirty="0"/>
              <a:t>    void print() { </a:t>
            </a:r>
            <a:r>
              <a:rPr lang="en-US" altLang="zh-CN" dirty="0" err="1"/>
              <a:t>cout</a:t>
            </a:r>
            <a:r>
              <a:rPr lang="en-US" altLang="zh-CN" dirty="0"/>
              <a:t> &lt;&lt; b &lt;&lt; </a:t>
            </a:r>
            <a:r>
              <a:rPr lang="en-US" altLang="zh-CN" dirty="0" err="1"/>
              <a:t>endl</a:t>
            </a:r>
            <a:r>
              <a:rPr lang="en-US" altLang="zh-CN" dirty="0"/>
              <a:t>; }</a:t>
            </a:r>
          </a:p>
          <a:p>
            <a:r>
              <a:rPr lang="en-US" altLang="zh-CN" dirty="0"/>
              <a:t>    ~CB() { </a:t>
            </a:r>
            <a:r>
              <a:rPr lang="en-US" altLang="zh-CN" dirty="0" err="1"/>
              <a:t>cout</a:t>
            </a:r>
            <a:r>
              <a:rPr lang="en-US" altLang="zh-CN" dirty="0"/>
              <a:t>&lt;&lt;"CB destructor!"&lt;&lt;</a:t>
            </a:r>
            <a:r>
              <a:rPr lang="en-US" altLang="zh-CN" dirty="0" err="1"/>
              <a:t>endl</a:t>
            </a:r>
            <a:r>
              <a:rPr lang="en-US" altLang="zh-CN" dirty="0"/>
              <a:t>; }</a:t>
            </a:r>
          </a:p>
          <a:p>
            <a:r>
              <a:rPr lang="en-US" altLang="zh-CN" dirty="0"/>
              <a:t>};</a:t>
            </a:r>
          </a:p>
          <a:p>
            <a:endParaRPr lang="en-US" altLang="zh-CN" dirty="0"/>
          </a:p>
          <a:p>
            <a:r>
              <a:rPr lang="en-US" altLang="zh-CN" dirty="0"/>
              <a:t>class CC : public CA, public CB{</a:t>
            </a:r>
          </a:p>
          <a:p>
            <a:r>
              <a:rPr lang="en-US" altLang="zh-CN" dirty="0"/>
              <a:t>   int  c;</a:t>
            </a:r>
          </a:p>
          <a:p>
            <a:r>
              <a:rPr lang="en-US" altLang="zh-CN" dirty="0"/>
              <a:t>public:</a:t>
            </a:r>
          </a:p>
          <a:p>
            <a:r>
              <a:rPr lang="en-US" altLang="zh-CN" dirty="0"/>
              <a:t>   CC(int </a:t>
            </a:r>
            <a:r>
              <a:rPr lang="en-US" altLang="zh-CN" dirty="0" err="1"/>
              <a:t>x,int</a:t>
            </a:r>
            <a:r>
              <a:rPr lang="en-US" altLang="zh-CN" dirty="0"/>
              <a:t> </a:t>
            </a:r>
            <a:r>
              <a:rPr lang="en-US" altLang="zh-CN" dirty="0" err="1"/>
              <a:t>y,int</a:t>
            </a:r>
            <a:r>
              <a:rPr lang="en-US" altLang="zh-CN" dirty="0"/>
              <a:t> z):CA(x),CB(y),c(z)</a:t>
            </a:r>
          </a:p>
          <a:p>
            <a:r>
              <a:rPr lang="en-US" altLang="zh-CN" dirty="0"/>
              <a:t>   {  </a:t>
            </a:r>
            <a:r>
              <a:rPr lang="en-US" altLang="zh-CN" dirty="0" err="1"/>
              <a:t>cout</a:t>
            </a:r>
            <a:r>
              <a:rPr lang="en-US" altLang="zh-CN" dirty="0"/>
              <a:t>&lt;&lt; "CC constructor!"&lt;&lt;</a:t>
            </a:r>
            <a:r>
              <a:rPr lang="en-US" altLang="zh-CN" dirty="0" err="1"/>
              <a:t>endl</a:t>
            </a:r>
            <a:r>
              <a:rPr lang="en-US" altLang="zh-CN" dirty="0"/>
              <a:t>;  }</a:t>
            </a:r>
          </a:p>
          <a:p>
            <a:r>
              <a:rPr lang="en-US" altLang="zh-CN" dirty="0"/>
              <a:t>   void set(int x, int y, int z)</a:t>
            </a:r>
          </a:p>
          <a:p>
            <a:r>
              <a:rPr lang="en-US" altLang="zh-CN" dirty="0"/>
              <a:t>   {   CA::set(x);   CB::set(y);   c = z;    }</a:t>
            </a:r>
          </a:p>
          <a:p>
            <a:r>
              <a:rPr lang="en-US" altLang="zh-CN" dirty="0"/>
              <a:t>   void print() { </a:t>
            </a:r>
            <a:r>
              <a:rPr lang="en-US" altLang="zh-CN" dirty="0" err="1"/>
              <a:t>cout</a:t>
            </a:r>
            <a:r>
              <a:rPr lang="en-US" altLang="zh-CN" dirty="0"/>
              <a:t> &lt;&lt; c &lt;&lt; </a:t>
            </a:r>
            <a:r>
              <a:rPr lang="en-US" altLang="zh-CN" dirty="0" err="1"/>
              <a:t>endl</a:t>
            </a:r>
            <a:r>
              <a:rPr lang="en-US" altLang="zh-CN" dirty="0"/>
              <a:t>; }</a:t>
            </a:r>
          </a:p>
          <a:p>
            <a:r>
              <a:rPr lang="en-US" altLang="zh-CN" dirty="0"/>
              <a:t>   ~CC() { </a:t>
            </a:r>
            <a:r>
              <a:rPr lang="en-US" altLang="zh-CN" dirty="0" err="1"/>
              <a:t>cout</a:t>
            </a:r>
            <a:r>
              <a:rPr lang="en-US" altLang="zh-CN" dirty="0"/>
              <a:t>&lt;&lt;"CC destructor!"&lt;&lt;</a:t>
            </a:r>
            <a:r>
              <a:rPr lang="en-US" altLang="zh-CN" dirty="0" err="1"/>
              <a:t>endl</a:t>
            </a:r>
            <a:r>
              <a:rPr lang="en-US" altLang="zh-CN" dirty="0"/>
              <a:t>;}</a:t>
            </a:r>
          </a:p>
          <a:p>
            <a:r>
              <a:rPr lang="en-US" altLang="zh-CN" dirty="0"/>
              <a:t>};</a:t>
            </a:r>
          </a:p>
          <a:p>
            <a:endParaRPr lang="en-US" altLang="zh-CN" dirty="0"/>
          </a:p>
          <a:p>
            <a:r>
              <a:rPr lang="en-US" altLang="zh-CN" dirty="0"/>
              <a:t>int main()</a:t>
            </a:r>
          </a:p>
          <a:p>
            <a:r>
              <a:rPr lang="en-US" altLang="zh-CN" dirty="0"/>
              <a:t>{   CC obj(1,2,3);</a:t>
            </a:r>
          </a:p>
          <a:p>
            <a:r>
              <a:rPr lang="en-US" altLang="zh-CN" dirty="0"/>
              <a:t>    obj.CA::print();</a:t>
            </a:r>
          </a:p>
          <a:p>
            <a:r>
              <a:rPr lang="en-US" altLang="zh-CN" dirty="0"/>
              <a:t>    </a:t>
            </a:r>
            <a:r>
              <a:rPr lang="en-US" altLang="zh-CN" dirty="0" err="1"/>
              <a:t>obj.CB</a:t>
            </a:r>
            <a:r>
              <a:rPr lang="en-US" altLang="zh-CN" dirty="0"/>
              <a:t>::print();</a:t>
            </a:r>
          </a:p>
          <a:p>
            <a:r>
              <a:rPr lang="en-US" altLang="zh-CN" dirty="0"/>
              <a:t>    </a:t>
            </a:r>
            <a:r>
              <a:rPr lang="en-US" altLang="zh-CN" dirty="0" err="1"/>
              <a:t>obj.print</a:t>
            </a:r>
            <a:r>
              <a:rPr lang="en-US" altLang="zh-CN" dirty="0"/>
              <a:t>();</a:t>
            </a:r>
          </a:p>
          <a:p>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60</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a:t>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61</a:t>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62</a:t>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63</a:t>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r>
              <a:rPr lang="zh-CN" altLang="en-US" dirty="0"/>
              <a:t>注意：子类不能重载父</a:t>
            </a:r>
            <a:r>
              <a:rPr lang="zh-CN" altLang="en-US" dirty="0" smtClean="0"/>
              <a:t>类函数</a:t>
            </a:r>
            <a:endParaRPr lang="en-US" altLang="zh-CN" dirty="0"/>
          </a:p>
          <a:p>
            <a:endParaRPr lang="en-US" altLang="zh-CN" dirty="0"/>
          </a:p>
          <a:p>
            <a:r>
              <a:rPr lang="zh-CN" altLang="en-US" dirty="0"/>
              <a:t>例子：</a:t>
            </a:r>
            <a:endParaRPr lang="en-US" altLang="zh-CN" dirty="0"/>
          </a:p>
          <a:p>
            <a:r>
              <a:rPr lang="en-US" altLang="zh-CN" dirty="0"/>
              <a:t>#include&lt;iostream&gt;</a:t>
            </a:r>
          </a:p>
          <a:p>
            <a:r>
              <a:rPr lang="en-US" altLang="zh-CN" dirty="0"/>
              <a:t>using namespace std;</a:t>
            </a:r>
          </a:p>
          <a:p>
            <a:endParaRPr lang="en-US" altLang="zh-CN" dirty="0"/>
          </a:p>
          <a:p>
            <a:r>
              <a:rPr lang="en-US" altLang="zh-CN" dirty="0"/>
              <a:t>class A</a:t>
            </a:r>
          </a:p>
          <a:p>
            <a:r>
              <a:rPr lang="en-US" altLang="zh-CN" dirty="0"/>
              <a:t>{</a:t>
            </a:r>
          </a:p>
          <a:p>
            <a:r>
              <a:rPr lang="en-US" altLang="zh-CN" dirty="0"/>
              <a:t>  public:</a:t>
            </a:r>
          </a:p>
          <a:p>
            <a:r>
              <a:rPr lang="en-US" altLang="zh-CN" dirty="0"/>
              <a:t>    void f(int </a:t>
            </a:r>
            <a:r>
              <a:rPr lang="en-US" altLang="zh-CN" dirty="0" err="1"/>
              <a:t>i</a:t>
            </a:r>
            <a:r>
              <a:rPr lang="en-US" altLang="zh-CN" dirty="0"/>
              <a:t>) { </a:t>
            </a:r>
            <a:r>
              <a:rPr lang="en-US" altLang="zh-CN" dirty="0" err="1"/>
              <a:t>cout</a:t>
            </a:r>
            <a:r>
              <a:rPr lang="en-US" altLang="zh-CN" dirty="0"/>
              <a:t>&lt;&lt;"class A"&lt;&lt;</a:t>
            </a:r>
            <a:r>
              <a:rPr lang="en-US" altLang="zh-CN" dirty="0" err="1"/>
              <a:t>endl</a:t>
            </a:r>
            <a:r>
              <a:rPr lang="en-US" altLang="zh-CN" dirty="0"/>
              <a:t>; }</a:t>
            </a:r>
          </a:p>
          <a:p>
            <a:r>
              <a:rPr lang="en-US" altLang="zh-CN" dirty="0"/>
              <a:t>};</a:t>
            </a:r>
          </a:p>
          <a:p>
            <a:endParaRPr lang="en-US" altLang="zh-CN" dirty="0"/>
          </a:p>
          <a:p>
            <a:r>
              <a:rPr lang="en-US" altLang="zh-CN" dirty="0"/>
              <a:t>class B : public A</a:t>
            </a:r>
          </a:p>
          <a:p>
            <a:r>
              <a:rPr lang="en-US" altLang="zh-CN" dirty="0"/>
              <a:t>{</a:t>
            </a:r>
          </a:p>
          <a:p>
            <a:r>
              <a:rPr lang="en-US" altLang="zh-CN" dirty="0"/>
              <a:t>  public:</a:t>
            </a:r>
          </a:p>
          <a:p>
            <a:r>
              <a:rPr lang="en-US" altLang="zh-CN" dirty="0"/>
              <a:t>    void f() {  </a:t>
            </a:r>
            <a:r>
              <a:rPr lang="en-US" altLang="zh-CN" dirty="0" err="1"/>
              <a:t>cout</a:t>
            </a:r>
            <a:r>
              <a:rPr lang="en-US" altLang="zh-CN" dirty="0"/>
              <a:t>&lt;&lt;"class B"&lt;&lt;</a:t>
            </a:r>
            <a:r>
              <a:rPr lang="en-US" altLang="zh-CN" dirty="0" err="1"/>
              <a:t>endl</a:t>
            </a:r>
            <a:r>
              <a:rPr lang="en-US" altLang="zh-CN" dirty="0"/>
              <a:t>;  }</a:t>
            </a:r>
          </a:p>
          <a:p>
            <a:r>
              <a:rPr lang="en-US" altLang="zh-CN" dirty="0"/>
              <a:t>};</a:t>
            </a:r>
          </a:p>
          <a:p>
            <a:endParaRPr lang="en-US" altLang="zh-CN" dirty="0"/>
          </a:p>
          <a:p>
            <a:r>
              <a:rPr lang="en-US" altLang="zh-CN" dirty="0"/>
              <a:t>int main()</a:t>
            </a:r>
          </a:p>
          <a:p>
            <a:r>
              <a:rPr lang="en-US" altLang="zh-CN" dirty="0"/>
              <a:t>{</a:t>
            </a:r>
          </a:p>
          <a:p>
            <a:r>
              <a:rPr lang="en-US" altLang="zh-CN" dirty="0"/>
              <a:t>  B </a:t>
            </a:r>
            <a:r>
              <a:rPr lang="en-US" altLang="zh-CN" dirty="0" err="1"/>
              <a:t>b</a:t>
            </a:r>
            <a:r>
              <a:rPr lang="en-US" altLang="zh-CN" dirty="0"/>
              <a:t>;</a:t>
            </a:r>
          </a:p>
          <a:p>
            <a:r>
              <a:rPr lang="en-US" altLang="zh-CN" dirty="0"/>
              <a:t>  </a:t>
            </a:r>
            <a:r>
              <a:rPr lang="en-US" altLang="zh-CN" dirty="0" err="1"/>
              <a:t>b.f</a:t>
            </a:r>
            <a:r>
              <a:rPr lang="en-US" altLang="zh-CN" dirty="0"/>
              <a:t>();</a:t>
            </a:r>
          </a:p>
          <a:p>
            <a:r>
              <a:rPr lang="en-US" altLang="zh-CN" dirty="0"/>
              <a:t>  //</a:t>
            </a:r>
            <a:r>
              <a:rPr lang="en-US" altLang="zh-CN" dirty="0" err="1"/>
              <a:t>b.f</a:t>
            </a:r>
            <a:r>
              <a:rPr lang="en-US" altLang="zh-CN" dirty="0"/>
              <a:t>(1); error: no matching function for call to 'B::f(int)'</a:t>
            </a:r>
          </a:p>
          <a:p>
            <a:r>
              <a:rPr lang="en-US" altLang="zh-CN" dirty="0"/>
              <a:t>  return 0;</a:t>
            </a:r>
          </a:p>
          <a:p>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64</a:t>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65</a:t>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66</a:t>
            </a:fld>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67</a:t>
            </a:fld>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68</a:t>
            </a:fld>
            <a:endParaRPr lang="en-US"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69</a:t>
            </a:fld>
            <a:endParaRPr lang="en-US"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70</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a:t>
            </a:fld>
            <a:endParaRPr lang="en-US"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en-US" altLang="zh-CN" dirty="0" smtClean="0">
                <a:ea typeface="宋体" charset="-122"/>
              </a:rPr>
              <a:t>#</a:t>
            </a:r>
            <a:r>
              <a:rPr lang="en-US" altLang="zh-CN" dirty="0">
                <a:ea typeface="宋体" charset="-122"/>
              </a:rPr>
              <a:t>include&lt;iostream&gt;</a:t>
            </a:r>
          </a:p>
          <a:p>
            <a:r>
              <a:rPr lang="en-US" altLang="zh-CN" dirty="0">
                <a:ea typeface="宋体" charset="-122"/>
              </a:rPr>
              <a:t>using namespace std;</a:t>
            </a:r>
          </a:p>
          <a:p>
            <a:r>
              <a:rPr lang="en-US" altLang="zh-CN" dirty="0">
                <a:ea typeface="宋体" charset="-122"/>
              </a:rPr>
              <a:t>#include&lt;string&gt;</a:t>
            </a:r>
          </a:p>
          <a:p>
            <a:r>
              <a:rPr lang="en-US" altLang="zh-CN" dirty="0">
                <a:ea typeface="宋体" charset="-122"/>
              </a:rPr>
              <a:t>class </a:t>
            </a:r>
            <a:r>
              <a:rPr lang="en-US" altLang="zh-CN" dirty="0" err="1">
                <a:ea typeface="宋体" charset="-122"/>
              </a:rPr>
              <a:t>CPerson</a:t>
            </a:r>
            <a:r>
              <a:rPr lang="en-US" altLang="zh-CN" dirty="0">
                <a:ea typeface="宋体" charset="-122"/>
              </a:rPr>
              <a:t>{</a:t>
            </a:r>
          </a:p>
          <a:p>
            <a:r>
              <a:rPr lang="en-US" altLang="zh-CN" dirty="0">
                <a:ea typeface="宋体" charset="-122"/>
              </a:rPr>
              <a:t>protected:</a:t>
            </a:r>
          </a:p>
          <a:p>
            <a:r>
              <a:rPr lang="en-US" altLang="zh-CN" dirty="0">
                <a:ea typeface="宋体" charset="-122"/>
              </a:rPr>
              <a:t>	string name;</a:t>
            </a:r>
          </a:p>
          <a:p>
            <a:r>
              <a:rPr lang="en-US" altLang="zh-CN" dirty="0">
                <a:ea typeface="宋体" charset="-122"/>
              </a:rPr>
              <a:t>public:</a:t>
            </a:r>
          </a:p>
          <a:p>
            <a:r>
              <a:rPr lang="en-US" altLang="zh-CN" dirty="0">
                <a:ea typeface="宋体" charset="-122"/>
              </a:rPr>
              <a:t>    </a:t>
            </a:r>
            <a:r>
              <a:rPr lang="en-US" altLang="zh-CN" dirty="0" err="1">
                <a:ea typeface="宋体" charset="-122"/>
              </a:rPr>
              <a:t>CPerson</a:t>
            </a:r>
            <a:r>
              <a:rPr lang="en-US" altLang="zh-CN" dirty="0">
                <a:ea typeface="宋体" charset="-122"/>
              </a:rPr>
              <a:t>():name("</a:t>
            </a:r>
            <a:r>
              <a:rPr lang="en-US" altLang="zh-CN" dirty="0" err="1">
                <a:ea typeface="宋体" charset="-122"/>
              </a:rPr>
              <a:t>zhangsan</a:t>
            </a:r>
            <a:r>
              <a:rPr lang="en-US" altLang="zh-CN" dirty="0">
                <a:ea typeface="宋体" charset="-122"/>
              </a:rPr>
              <a:t>"){</a:t>
            </a:r>
          </a:p>
          <a:p>
            <a:r>
              <a:rPr lang="en-US" altLang="zh-CN" dirty="0">
                <a:ea typeface="宋体" charset="-122"/>
              </a:rPr>
              <a:t>		</a:t>
            </a:r>
            <a:r>
              <a:rPr lang="en-US" altLang="zh-CN" dirty="0" err="1">
                <a:ea typeface="宋体" charset="-122"/>
              </a:rPr>
              <a:t>cout</a:t>
            </a:r>
            <a:r>
              <a:rPr lang="en-US" altLang="zh-CN" dirty="0">
                <a:ea typeface="宋体" charset="-122"/>
              </a:rPr>
              <a:t>&lt;&lt;"***</a:t>
            </a:r>
            <a:r>
              <a:rPr lang="en-US" altLang="zh-CN" dirty="0" err="1">
                <a:ea typeface="宋体" charset="-122"/>
              </a:rPr>
              <a:t>CPerson</a:t>
            </a:r>
            <a:r>
              <a:rPr lang="en-US" altLang="zh-CN" dirty="0">
                <a:ea typeface="宋体" charset="-122"/>
              </a:rPr>
              <a:t> Constructor***"&lt;&lt;</a:t>
            </a:r>
            <a:r>
              <a:rPr lang="en-US" altLang="zh-CN" dirty="0" err="1">
                <a:ea typeface="宋体" charset="-122"/>
              </a:rPr>
              <a:t>endl</a:t>
            </a:r>
            <a:r>
              <a:rPr lang="en-US" altLang="zh-CN" dirty="0">
                <a:ea typeface="宋体" charset="-122"/>
              </a:rPr>
              <a:t>;</a:t>
            </a:r>
          </a:p>
          <a:p>
            <a:r>
              <a:rPr lang="en-US" altLang="zh-CN" dirty="0">
                <a:ea typeface="宋体" charset="-122"/>
              </a:rPr>
              <a:t>	}</a:t>
            </a:r>
          </a:p>
          <a:p>
            <a:r>
              <a:rPr lang="en-US" altLang="zh-CN" dirty="0">
                <a:ea typeface="宋体" charset="-122"/>
              </a:rPr>
              <a:t>	</a:t>
            </a:r>
            <a:r>
              <a:rPr lang="en-US" altLang="zh-CN" dirty="0" err="1">
                <a:ea typeface="宋体" charset="-122"/>
              </a:rPr>
              <a:t>CPerson</a:t>
            </a:r>
            <a:r>
              <a:rPr lang="en-US" altLang="zh-CN" dirty="0">
                <a:ea typeface="宋体" charset="-122"/>
              </a:rPr>
              <a:t>(string _name):name(_name){</a:t>
            </a:r>
          </a:p>
          <a:p>
            <a:r>
              <a:rPr lang="en-US" altLang="zh-CN" dirty="0">
                <a:ea typeface="宋体" charset="-122"/>
              </a:rPr>
              <a:t>		</a:t>
            </a:r>
            <a:r>
              <a:rPr lang="en-US" altLang="zh-CN" dirty="0" err="1">
                <a:ea typeface="宋体" charset="-122"/>
              </a:rPr>
              <a:t>cout</a:t>
            </a:r>
            <a:r>
              <a:rPr lang="en-US" altLang="zh-CN" dirty="0">
                <a:ea typeface="宋体" charset="-122"/>
              </a:rPr>
              <a:t>&lt;&lt;"***</a:t>
            </a:r>
            <a:r>
              <a:rPr lang="en-US" altLang="zh-CN" dirty="0" err="1">
                <a:ea typeface="宋体" charset="-122"/>
              </a:rPr>
              <a:t>CPerson</a:t>
            </a:r>
            <a:r>
              <a:rPr lang="en-US" altLang="zh-CN" dirty="0">
                <a:ea typeface="宋体" charset="-122"/>
              </a:rPr>
              <a:t> Constructor***"&lt;&lt;</a:t>
            </a:r>
            <a:r>
              <a:rPr lang="en-US" altLang="zh-CN" dirty="0" err="1">
                <a:ea typeface="宋体" charset="-122"/>
              </a:rPr>
              <a:t>endl</a:t>
            </a:r>
            <a:r>
              <a:rPr lang="en-US" altLang="zh-CN" dirty="0">
                <a:ea typeface="宋体" charset="-122"/>
              </a:rPr>
              <a:t>;</a:t>
            </a:r>
          </a:p>
          <a:p>
            <a:r>
              <a:rPr lang="en-US" altLang="zh-CN" dirty="0">
                <a:ea typeface="宋体" charset="-122"/>
              </a:rPr>
              <a:t>	}</a:t>
            </a:r>
          </a:p>
          <a:p>
            <a:r>
              <a:rPr lang="en-US" altLang="zh-CN" dirty="0">
                <a:ea typeface="宋体" charset="-122"/>
              </a:rPr>
              <a:t>	~</a:t>
            </a:r>
            <a:r>
              <a:rPr lang="en-US" altLang="zh-CN" dirty="0" err="1">
                <a:ea typeface="宋体" charset="-122"/>
              </a:rPr>
              <a:t>CPerson</a:t>
            </a:r>
            <a:r>
              <a:rPr lang="en-US" altLang="zh-CN" dirty="0">
                <a:ea typeface="宋体" charset="-122"/>
              </a:rPr>
              <a:t>(){</a:t>
            </a:r>
          </a:p>
          <a:p>
            <a:r>
              <a:rPr lang="en-US" altLang="zh-CN" dirty="0">
                <a:ea typeface="宋体" charset="-122"/>
              </a:rPr>
              <a:t>		</a:t>
            </a:r>
            <a:r>
              <a:rPr lang="en-US" altLang="zh-CN" dirty="0" err="1">
                <a:ea typeface="宋体" charset="-122"/>
              </a:rPr>
              <a:t>cout</a:t>
            </a:r>
            <a:r>
              <a:rPr lang="en-US" altLang="zh-CN" dirty="0">
                <a:ea typeface="宋体" charset="-122"/>
              </a:rPr>
              <a:t>&lt;&lt;"---</a:t>
            </a:r>
            <a:r>
              <a:rPr lang="en-US" altLang="zh-CN" dirty="0" err="1">
                <a:ea typeface="宋体" charset="-122"/>
              </a:rPr>
              <a:t>CPerson</a:t>
            </a:r>
            <a:r>
              <a:rPr lang="en-US" altLang="zh-CN" dirty="0">
                <a:ea typeface="宋体" charset="-122"/>
              </a:rPr>
              <a:t> </a:t>
            </a:r>
            <a:r>
              <a:rPr lang="en-US" altLang="zh-CN" dirty="0" err="1">
                <a:ea typeface="宋体" charset="-122"/>
              </a:rPr>
              <a:t>distructor</a:t>
            </a:r>
            <a:r>
              <a:rPr lang="en-US" altLang="zh-CN" dirty="0">
                <a:ea typeface="宋体" charset="-122"/>
              </a:rPr>
              <a:t>---"&lt;&lt;name&lt;&lt;</a:t>
            </a:r>
            <a:r>
              <a:rPr lang="en-US" altLang="zh-CN" dirty="0" err="1">
                <a:ea typeface="宋体" charset="-122"/>
              </a:rPr>
              <a:t>endl</a:t>
            </a:r>
            <a:r>
              <a:rPr lang="en-US" altLang="zh-CN" dirty="0">
                <a:ea typeface="宋体" charset="-122"/>
              </a:rPr>
              <a:t>;</a:t>
            </a:r>
          </a:p>
          <a:p>
            <a:r>
              <a:rPr lang="en-US" altLang="zh-CN" dirty="0">
                <a:ea typeface="宋体" charset="-122"/>
              </a:rPr>
              <a:t>	}</a:t>
            </a:r>
          </a:p>
          <a:p>
            <a:r>
              <a:rPr lang="en-US" altLang="zh-CN" dirty="0">
                <a:ea typeface="宋体" charset="-122"/>
              </a:rPr>
              <a:t>};</a:t>
            </a:r>
          </a:p>
          <a:p>
            <a:r>
              <a:rPr lang="en-US" altLang="zh-CN" dirty="0">
                <a:ea typeface="宋体" charset="-122"/>
              </a:rPr>
              <a:t>class </a:t>
            </a:r>
            <a:r>
              <a:rPr lang="en-US" altLang="zh-CN" dirty="0" err="1">
                <a:ea typeface="宋体" charset="-122"/>
              </a:rPr>
              <a:t>CStudent</a:t>
            </a:r>
            <a:r>
              <a:rPr lang="en-US" altLang="zh-CN" dirty="0">
                <a:ea typeface="宋体" charset="-122"/>
              </a:rPr>
              <a:t> :public </a:t>
            </a:r>
            <a:r>
              <a:rPr lang="en-US" altLang="zh-CN" dirty="0" err="1">
                <a:ea typeface="宋体" charset="-122"/>
              </a:rPr>
              <a:t>CPerson</a:t>
            </a:r>
            <a:endParaRPr lang="en-US" altLang="zh-CN" dirty="0">
              <a:ea typeface="宋体" charset="-122"/>
            </a:endParaRPr>
          </a:p>
          <a:p>
            <a:r>
              <a:rPr lang="en-US" altLang="zh-CN" dirty="0">
                <a:ea typeface="宋体" charset="-122"/>
              </a:rPr>
              <a:t>{</a:t>
            </a:r>
          </a:p>
          <a:p>
            <a:r>
              <a:rPr lang="en-US" altLang="zh-CN" dirty="0">
                <a:ea typeface="宋体" charset="-122"/>
              </a:rPr>
              <a:t>protected:</a:t>
            </a:r>
          </a:p>
          <a:p>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stuNo</a:t>
            </a:r>
            <a:r>
              <a:rPr lang="en-US" altLang="zh-CN" dirty="0">
                <a:ea typeface="宋体" charset="-122"/>
              </a:rPr>
              <a:t>;</a:t>
            </a:r>
          </a:p>
          <a:p>
            <a:r>
              <a:rPr lang="en-US" altLang="zh-CN" dirty="0">
                <a:ea typeface="宋体" charset="-122"/>
              </a:rPr>
              <a:t>public:</a:t>
            </a:r>
          </a:p>
          <a:p>
            <a:r>
              <a:rPr lang="en-US" altLang="zh-CN" dirty="0">
                <a:ea typeface="宋体" charset="-122"/>
              </a:rPr>
              <a:t>    </a:t>
            </a:r>
            <a:r>
              <a:rPr lang="en-US" altLang="zh-CN" dirty="0" err="1">
                <a:ea typeface="宋体" charset="-122"/>
              </a:rPr>
              <a:t>CStudent</a:t>
            </a:r>
            <a:r>
              <a:rPr lang="en-US" altLang="zh-CN" dirty="0">
                <a:ea typeface="宋体" charset="-122"/>
              </a:rPr>
              <a:t>(string _name="</a:t>
            </a:r>
            <a:r>
              <a:rPr lang="en-US" altLang="zh-CN" dirty="0" err="1">
                <a:ea typeface="宋体" charset="-122"/>
              </a:rPr>
              <a:t>zhangsan",int</a:t>
            </a:r>
            <a:r>
              <a:rPr lang="en-US" altLang="zh-CN" dirty="0">
                <a:ea typeface="宋体" charset="-122"/>
              </a:rPr>
              <a:t> _no=2018150001):</a:t>
            </a:r>
            <a:r>
              <a:rPr lang="en-US" altLang="zh-CN" dirty="0" err="1">
                <a:ea typeface="宋体" charset="-122"/>
              </a:rPr>
              <a:t>stuNo</a:t>
            </a:r>
            <a:r>
              <a:rPr lang="en-US" altLang="zh-CN" dirty="0">
                <a:ea typeface="宋体" charset="-122"/>
              </a:rPr>
              <a:t>(_no),</a:t>
            </a:r>
            <a:r>
              <a:rPr lang="en-US" altLang="zh-CN" dirty="0" err="1">
                <a:ea typeface="宋体" charset="-122"/>
              </a:rPr>
              <a:t>CPerson</a:t>
            </a:r>
            <a:r>
              <a:rPr lang="en-US" altLang="zh-CN" dirty="0">
                <a:ea typeface="宋体" charset="-122"/>
              </a:rPr>
              <a:t>(_name){</a:t>
            </a:r>
          </a:p>
          <a:p>
            <a:r>
              <a:rPr lang="en-US" altLang="zh-CN" dirty="0">
                <a:ea typeface="宋体" charset="-122"/>
              </a:rPr>
              <a:t>		</a:t>
            </a:r>
            <a:r>
              <a:rPr lang="en-US" altLang="zh-CN" dirty="0" err="1">
                <a:ea typeface="宋体" charset="-122"/>
              </a:rPr>
              <a:t>cout</a:t>
            </a:r>
            <a:r>
              <a:rPr lang="en-US" altLang="zh-CN" dirty="0">
                <a:ea typeface="宋体" charset="-122"/>
              </a:rPr>
              <a:t>&lt;&lt;"***</a:t>
            </a:r>
            <a:r>
              <a:rPr lang="en-US" altLang="zh-CN" dirty="0" err="1">
                <a:ea typeface="宋体" charset="-122"/>
              </a:rPr>
              <a:t>CStudent</a:t>
            </a:r>
            <a:r>
              <a:rPr lang="en-US" altLang="zh-CN" dirty="0">
                <a:ea typeface="宋体" charset="-122"/>
              </a:rPr>
              <a:t> Constructor***"&lt;&lt;</a:t>
            </a:r>
            <a:r>
              <a:rPr lang="en-US" altLang="zh-CN" dirty="0" err="1">
                <a:ea typeface="宋体" charset="-122"/>
              </a:rPr>
              <a:t>endl</a:t>
            </a:r>
            <a:r>
              <a:rPr lang="en-US" altLang="zh-CN" dirty="0">
                <a:ea typeface="宋体" charset="-122"/>
              </a:rPr>
              <a:t>;}</a:t>
            </a:r>
          </a:p>
          <a:p>
            <a:r>
              <a:rPr lang="en-US" altLang="zh-CN" dirty="0">
                <a:ea typeface="宋体" charset="-122"/>
              </a:rPr>
              <a:t>	void print(){</a:t>
            </a:r>
          </a:p>
          <a:p>
            <a:r>
              <a:rPr lang="en-US" altLang="zh-CN" dirty="0">
                <a:ea typeface="宋体" charset="-122"/>
              </a:rPr>
              <a:t>		</a:t>
            </a:r>
            <a:r>
              <a:rPr lang="en-US" altLang="zh-CN" dirty="0" err="1">
                <a:ea typeface="宋体" charset="-122"/>
              </a:rPr>
              <a:t>cout</a:t>
            </a:r>
            <a:r>
              <a:rPr lang="en-US" altLang="zh-CN" dirty="0">
                <a:ea typeface="宋体" charset="-122"/>
              </a:rPr>
              <a:t>&lt;&lt;"Student:"&lt;&lt;</a:t>
            </a:r>
            <a:r>
              <a:rPr lang="en-US" altLang="zh-CN" dirty="0" err="1">
                <a:ea typeface="宋体" charset="-122"/>
              </a:rPr>
              <a:t>stuNo</a:t>
            </a:r>
            <a:r>
              <a:rPr lang="en-US" altLang="zh-CN" dirty="0">
                <a:ea typeface="宋体" charset="-122"/>
              </a:rPr>
              <a:t>&lt;&lt;" "&lt;&lt;name&lt;&lt;</a:t>
            </a:r>
            <a:r>
              <a:rPr lang="en-US" altLang="zh-CN" dirty="0" err="1">
                <a:ea typeface="宋体" charset="-122"/>
              </a:rPr>
              <a:t>endl</a:t>
            </a:r>
            <a:r>
              <a:rPr lang="en-US" altLang="zh-CN" dirty="0">
                <a:ea typeface="宋体" charset="-122"/>
              </a:rPr>
              <a:t>;}</a:t>
            </a:r>
          </a:p>
          <a:p>
            <a:r>
              <a:rPr lang="en-US" altLang="zh-CN" dirty="0">
                <a:ea typeface="宋体" charset="-122"/>
              </a:rPr>
              <a:t>    ~</a:t>
            </a:r>
            <a:r>
              <a:rPr lang="en-US" altLang="zh-CN" dirty="0" err="1">
                <a:ea typeface="宋体" charset="-122"/>
              </a:rPr>
              <a:t>CStudent</a:t>
            </a:r>
            <a:r>
              <a:rPr lang="en-US" altLang="zh-CN" dirty="0">
                <a:ea typeface="宋体" charset="-122"/>
              </a:rPr>
              <a:t>(){</a:t>
            </a:r>
          </a:p>
          <a:p>
            <a:r>
              <a:rPr lang="en-US" altLang="zh-CN" dirty="0">
                <a:ea typeface="宋体" charset="-122"/>
              </a:rPr>
              <a:t>		</a:t>
            </a:r>
            <a:r>
              <a:rPr lang="en-US" altLang="zh-CN" dirty="0" err="1">
                <a:ea typeface="宋体" charset="-122"/>
              </a:rPr>
              <a:t>cout</a:t>
            </a:r>
            <a:r>
              <a:rPr lang="en-US" altLang="zh-CN" dirty="0">
                <a:ea typeface="宋体" charset="-122"/>
              </a:rPr>
              <a:t>&lt;&lt;"---</a:t>
            </a:r>
            <a:r>
              <a:rPr lang="en-US" altLang="zh-CN" dirty="0" err="1">
                <a:ea typeface="宋体" charset="-122"/>
              </a:rPr>
              <a:t>CStudent</a:t>
            </a:r>
            <a:r>
              <a:rPr lang="en-US" altLang="zh-CN" dirty="0">
                <a:ea typeface="宋体" charset="-122"/>
              </a:rPr>
              <a:t> Destructor---"&lt;&lt;</a:t>
            </a:r>
            <a:r>
              <a:rPr lang="en-US" altLang="zh-CN" dirty="0" err="1">
                <a:ea typeface="宋体" charset="-122"/>
              </a:rPr>
              <a:t>endl</a:t>
            </a:r>
            <a:r>
              <a:rPr lang="en-US" altLang="zh-CN" dirty="0">
                <a:ea typeface="宋体" charset="-122"/>
              </a:rPr>
              <a:t>; }</a:t>
            </a:r>
          </a:p>
          <a:p>
            <a:r>
              <a:rPr lang="en-US" altLang="zh-CN" dirty="0">
                <a:ea typeface="宋体" charset="-122"/>
              </a:rPr>
              <a:t>};</a:t>
            </a:r>
          </a:p>
          <a:p>
            <a:r>
              <a:rPr lang="en-US" altLang="zh-CN" dirty="0">
                <a:ea typeface="宋体" charset="-122"/>
              </a:rPr>
              <a:t>class </a:t>
            </a:r>
            <a:r>
              <a:rPr lang="en-US" altLang="zh-CN" dirty="0" err="1">
                <a:ea typeface="宋体" charset="-122"/>
              </a:rPr>
              <a:t>CTeacher:public</a:t>
            </a:r>
            <a:r>
              <a:rPr lang="en-US" altLang="zh-CN" dirty="0">
                <a:ea typeface="宋体" charset="-122"/>
              </a:rPr>
              <a:t> </a:t>
            </a:r>
            <a:r>
              <a:rPr lang="en-US" altLang="zh-CN" dirty="0" err="1">
                <a:ea typeface="宋体" charset="-122"/>
              </a:rPr>
              <a:t>CPerson</a:t>
            </a:r>
            <a:endParaRPr lang="en-US" altLang="zh-CN" dirty="0">
              <a:ea typeface="宋体" charset="-122"/>
            </a:endParaRPr>
          </a:p>
          <a:p>
            <a:r>
              <a:rPr lang="en-US" altLang="zh-CN" dirty="0">
                <a:ea typeface="宋体" charset="-122"/>
              </a:rPr>
              <a:t>{</a:t>
            </a:r>
          </a:p>
          <a:p>
            <a:r>
              <a:rPr lang="en-US" altLang="zh-CN" dirty="0">
                <a:ea typeface="宋体" charset="-122"/>
              </a:rPr>
              <a:t>protected:</a:t>
            </a:r>
          </a:p>
          <a:p>
            <a:r>
              <a:rPr lang="en-US" altLang="zh-CN" dirty="0">
                <a:ea typeface="宋体" charset="-122"/>
              </a:rPr>
              <a:t>     string title;</a:t>
            </a:r>
          </a:p>
          <a:p>
            <a:r>
              <a:rPr lang="en-US" altLang="zh-CN" dirty="0">
                <a:ea typeface="宋体" charset="-122"/>
              </a:rPr>
              <a:t>public:</a:t>
            </a:r>
          </a:p>
          <a:p>
            <a:r>
              <a:rPr lang="en-US" altLang="zh-CN" dirty="0">
                <a:ea typeface="宋体" charset="-122"/>
              </a:rPr>
              <a:t>	</a:t>
            </a:r>
            <a:r>
              <a:rPr lang="en-US" altLang="zh-CN" dirty="0" err="1">
                <a:ea typeface="宋体" charset="-122"/>
              </a:rPr>
              <a:t>CTeacher</a:t>
            </a:r>
            <a:r>
              <a:rPr lang="en-US" altLang="zh-CN" dirty="0">
                <a:ea typeface="宋体" charset="-122"/>
              </a:rPr>
              <a:t>(string _name="</a:t>
            </a:r>
            <a:r>
              <a:rPr lang="en-US" altLang="zh-CN" dirty="0" err="1">
                <a:ea typeface="宋体" charset="-122"/>
              </a:rPr>
              <a:t>lisi",string</a:t>
            </a:r>
            <a:r>
              <a:rPr lang="en-US" altLang="zh-CN" dirty="0">
                <a:ea typeface="宋体" charset="-122"/>
              </a:rPr>
              <a:t> _title="Professor"):title(_title),</a:t>
            </a:r>
            <a:r>
              <a:rPr lang="en-US" altLang="zh-CN" dirty="0" err="1">
                <a:ea typeface="宋体" charset="-122"/>
              </a:rPr>
              <a:t>CPerson</a:t>
            </a:r>
            <a:r>
              <a:rPr lang="en-US" altLang="zh-CN" dirty="0">
                <a:ea typeface="宋体" charset="-122"/>
              </a:rPr>
              <a:t>(_name){</a:t>
            </a:r>
          </a:p>
          <a:p>
            <a:r>
              <a:rPr lang="en-US" altLang="zh-CN" dirty="0">
                <a:ea typeface="宋体" charset="-122"/>
              </a:rPr>
              <a:t>	  </a:t>
            </a:r>
            <a:r>
              <a:rPr lang="en-US" altLang="zh-CN" dirty="0" err="1">
                <a:ea typeface="宋体" charset="-122"/>
              </a:rPr>
              <a:t>cout</a:t>
            </a:r>
            <a:r>
              <a:rPr lang="en-US" altLang="zh-CN" dirty="0">
                <a:ea typeface="宋体" charset="-122"/>
              </a:rPr>
              <a:t>&lt;&lt;"***</a:t>
            </a:r>
            <a:r>
              <a:rPr lang="en-US" altLang="zh-CN" dirty="0" err="1">
                <a:ea typeface="宋体" charset="-122"/>
              </a:rPr>
              <a:t>CTeacher</a:t>
            </a:r>
            <a:r>
              <a:rPr lang="en-US" altLang="zh-CN" dirty="0">
                <a:ea typeface="宋体" charset="-122"/>
              </a:rPr>
              <a:t> Constructor***"&lt;&lt;</a:t>
            </a:r>
            <a:r>
              <a:rPr lang="en-US" altLang="zh-CN" dirty="0" err="1">
                <a:ea typeface="宋体" charset="-122"/>
              </a:rPr>
              <a:t>endl</a:t>
            </a:r>
            <a:r>
              <a:rPr lang="en-US" altLang="zh-CN" dirty="0">
                <a:ea typeface="宋体" charset="-122"/>
              </a:rPr>
              <a:t>;}</a:t>
            </a:r>
          </a:p>
          <a:p>
            <a:r>
              <a:rPr lang="en-US" altLang="zh-CN" dirty="0">
                <a:ea typeface="宋体" charset="-122"/>
              </a:rPr>
              <a:t>    void print(){</a:t>
            </a:r>
          </a:p>
          <a:p>
            <a:r>
              <a:rPr lang="en-US" altLang="zh-CN" dirty="0">
                <a:ea typeface="宋体" charset="-122"/>
              </a:rPr>
              <a:t>		</a:t>
            </a:r>
            <a:r>
              <a:rPr lang="en-US" altLang="zh-CN" dirty="0" err="1">
                <a:ea typeface="宋体" charset="-122"/>
              </a:rPr>
              <a:t>cout</a:t>
            </a:r>
            <a:r>
              <a:rPr lang="en-US" altLang="zh-CN" dirty="0">
                <a:ea typeface="宋体" charset="-122"/>
              </a:rPr>
              <a:t>&lt;&lt;"Teacher:"&lt;&lt;title&lt;&lt;" "&lt;&lt;name&lt;&lt;</a:t>
            </a:r>
            <a:r>
              <a:rPr lang="en-US" altLang="zh-CN" dirty="0" err="1">
                <a:ea typeface="宋体" charset="-122"/>
              </a:rPr>
              <a:t>endl</a:t>
            </a:r>
            <a:r>
              <a:rPr lang="en-US" altLang="zh-CN" dirty="0">
                <a:ea typeface="宋体" charset="-122"/>
              </a:rPr>
              <a:t>;}</a:t>
            </a:r>
          </a:p>
          <a:p>
            <a:r>
              <a:rPr lang="en-US" altLang="zh-CN" dirty="0">
                <a:ea typeface="宋体" charset="-122"/>
              </a:rPr>
              <a:t>    ~</a:t>
            </a:r>
            <a:r>
              <a:rPr lang="en-US" altLang="zh-CN" dirty="0" err="1">
                <a:ea typeface="宋体" charset="-122"/>
              </a:rPr>
              <a:t>CTeacher</a:t>
            </a:r>
            <a:r>
              <a:rPr lang="en-US" altLang="zh-CN" dirty="0">
                <a:ea typeface="宋体" charset="-122"/>
              </a:rPr>
              <a:t>() {</a:t>
            </a:r>
          </a:p>
          <a:p>
            <a:r>
              <a:rPr lang="en-US" altLang="zh-CN" dirty="0">
                <a:ea typeface="宋体" charset="-122"/>
              </a:rPr>
              <a:t>		</a:t>
            </a:r>
            <a:r>
              <a:rPr lang="en-US" altLang="zh-CN" dirty="0" err="1">
                <a:ea typeface="宋体" charset="-122"/>
              </a:rPr>
              <a:t>cout</a:t>
            </a:r>
            <a:r>
              <a:rPr lang="en-US" altLang="zh-CN" dirty="0">
                <a:ea typeface="宋体" charset="-122"/>
              </a:rPr>
              <a:t>&lt;&lt;"---</a:t>
            </a:r>
            <a:r>
              <a:rPr lang="en-US" altLang="zh-CN" dirty="0" err="1">
                <a:ea typeface="宋体" charset="-122"/>
              </a:rPr>
              <a:t>CTeacher</a:t>
            </a:r>
            <a:r>
              <a:rPr lang="en-US" altLang="zh-CN" dirty="0">
                <a:ea typeface="宋体" charset="-122"/>
              </a:rPr>
              <a:t> Destructor---"&lt;&lt;</a:t>
            </a:r>
            <a:r>
              <a:rPr lang="en-US" altLang="zh-CN" dirty="0" err="1">
                <a:ea typeface="宋体" charset="-122"/>
              </a:rPr>
              <a:t>endl</a:t>
            </a:r>
            <a:r>
              <a:rPr lang="en-US" altLang="zh-CN" dirty="0">
                <a:ea typeface="宋体" charset="-122"/>
              </a:rPr>
              <a:t>; }</a:t>
            </a:r>
          </a:p>
          <a:p>
            <a:r>
              <a:rPr lang="en-US" altLang="zh-CN" dirty="0">
                <a:ea typeface="宋体" charset="-122"/>
              </a:rPr>
              <a:t>};</a:t>
            </a:r>
          </a:p>
          <a:p>
            <a:r>
              <a:rPr lang="en-US" altLang="zh-CN" dirty="0">
                <a:ea typeface="宋体" charset="-122"/>
              </a:rPr>
              <a:t>class CStudentOnJob : public </a:t>
            </a:r>
            <a:r>
              <a:rPr lang="en-US" altLang="zh-CN" dirty="0" err="1">
                <a:ea typeface="宋体" charset="-122"/>
              </a:rPr>
              <a:t>CStudent,public</a:t>
            </a:r>
            <a:r>
              <a:rPr lang="en-US" altLang="zh-CN" dirty="0">
                <a:ea typeface="宋体" charset="-122"/>
              </a:rPr>
              <a:t> </a:t>
            </a:r>
            <a:r>
              <a:rPr lang="en-US" altLang="zh-CN" dirty="0" err="1">
                <a:ea typeface="宋体" charset="-122"/>
              </a:rPr>
              <a:t>CTeacher</a:t>
            </a:r>
            <a:endParaRPr lang="en-US" altLang="zh-CN" dirty="0">
              <a:ea typeface="宋体" charset="-122"/>
            </a:endParaRPr>
          </a:p>
          <a:p>
            <a:r>
              <a:rPr lang="en-US" altLang="zh-CN" dirty="0">
                <a:ea typeface="宋体" charset="-122"/>
              </a:rPr>
              <a:t>{</a:t>
            </a:r>
          </a:p>
          <a:p>
            <a:r>
              <a:rPr lang="en-US" altLang="zh-CN" dirty="0">
                <a:ea typeface="宋体" charset="-122"/>
              </a:rPr>
              <a:t>private:</a:t>
            </a:r>
          </a:p>
          <a:p>
            <a:r>
              <a:rPr lang="en-US" altLang="zh-CN" dirty="0">
                <a:ea typeface="宋体" charset="-122"/>
              </a:rPr>
              <a:t>    string research;     //</a:t>
            </a:r>
            <a:r>
              <a:rPr lang="zh-CN" altLang="en-US" dirty="0">
                <a:ea typeface="宋体" charset="-122"/>
              </a:rPr>
              <a:t>研究方向</a:t>
            </a:r>
          </a:p>
          <a:p>
            <a:r>
              <a:rPr lang="en-US" altLang="zh-CN" dirty="0">
                <a:ea typeface="宋体" charset="-122"/>
              </a:rPr>
              <a:t>public:</a:t>
            </a:r>
          </a:p>
          <a:p>
            <a:r>
              <a:rPr lang="en-US" altLang="zh-CN" dirty="0">
                <a:ea typeface="宋体" charset="-122"/>
              </a:rPr>
              <a:t>    CStudentOnJob(string _research):research(_research){</a:t>
            </a:r>
          </a:p>
          <a:p>
            <a:r>
              <a:rPr lang="en-US" altLang="zh-CN" dirty="0">
                <a:ea typeface="宋体" charset="-122"/>
              </a:rPr>
              <a:t>         </a:t>
            </a:r>
            <a:r>
              <a:rPr lang="en-US" altLang="zh-CN" dirty="0" err="1">
                <a:ea typeface="宋体" charset="-122"/>
              </a:rPr>
              <a:t>cout</a:t>
            </a:r>
            <a:r>
              <a:rPr lang="en-US" altLang="zh-CN" dirty="0">
                <a:ea typeface="宋体" charset="-122"/>
              </a:rPr>
              <a:t>&lt;&lt;"***CStudentOnJob Constructor***"&lt;&lt;</a:t>
            </a:r>
            <a:r>
              <a:rPr lang="en-US" altLang="zh-CN" dirty="0" err="1">
                <a:ea typeface="宋体" charset="-122"/>
              </a:rPr>
              <a:t>endl</a:t>
            </a:r>
            <a:r>
              <a:rPr lang="en-US" altLang="zh-CN" dirty="0">
                <a:ea typeface="宋体" charset="-122"/>
              </a:rPr>
              <a:t>;}</a:t>
            </a:r>
          </a:p>
          <a:p>
            <a:r>
              <a:rPr lang="en-US" altLang="zh-CN" dirty="0">
                <a:ea typeface="宋体" charset="-122"/>
              </a:rPr>
              <a:t>	CStudentOnJob(string _</a:t>
            </a:r>
            <a:r>
              <a:rPr lang="en-US" altLang="zh-CN" dirty="0" err="1">
                <a:ea typeface="宋体" charset="-122"/>
              </a:rPr>
              <a:t>name,int</a:t>
            </a:r>
            <a:r>
              <a:rPr lang="en-US" altLang="zh-CN" dirty="0">
                <a:ea typeface="宋体" charset="-122"/>
              </a:rPr>
              <a:t> _</a:t>
            </a:r>
            <a:r>
              <a:rPr lang="en-US" altLang="zh-CN" dirty="0" err="1">
                <a:ea typeface="宋体" charset="-122"/>
              </a:rPr>
              <a:t>stuNo,string</a:t>
            </a:r>
            <a:r>
              <a:rPr lang="en-US" altLang="zh-CN" dirty="0">
                <a:ea typeface="宋体" charset="-122"/>
              </a:rPr>
              <a:t> _</a:t>
            </a:r>
            <a:r>
              <a:rPr lang="en-US" altLang="zh-CN" dirty="0" err="1">
                <a:ea typeface="宋体" charset="-122"/>
              </a:rPr>
              <a:t>title,string</a:t>
            </a:r>
            <a:r>
              <a:rPr lang="en-US" altLang="zh-CN" dirty="0">
                <a:ea typeface="宋体" charset="-122"/>
              </a:rPr>
              <a:t> _research):</a:t>
            </a:r>
          </a:p>
          <a:p>
            <a:r>
              <a:rPr lang="en-US" altLang="zh-CN" dirty="0">
                <a:ea typeface="宋体" charset="-122"/>
              </a:rPr>
              <a:t>		 </a:t>
            </a:r>
            <a:r>
              <a:rPr lang="en-US" altLang="zh-CN" dirty="0" err="1">
                <a:ea typeface="宋体" charset="-122"/>
              </a:rPr>
              <a:t>CStudent</a:t>
            </a:r>
            <a:r>
              <a:rPr lang="en-US" altLang="zh-CN" dirty="0">
                <a:ea typeface="宋体" charset="-122"/>
              </a:rPr>
              <a:t>(_</a:t>
            </a:r>
            <a:r>
              <a:rPr lang="en-US" altLang="zh-CN" dirty="0" err="1">
                <a:ea typeface="宋体" charset="-122"/>
              </a:rPr>
              <a:t>name,_stuNo</a:t>
            </a:r>
            <a:r>
              <a:rPr lang="en-US" altLang="zh-CN" dirty="0">
                <a:ea typeface="宋体" charset="-122"/>
              </a:rPr>
              <a:t>),</a:t>
            </a:r>
            <a:r>
              <a:rPr lang="en-US" altLang="zh-CN" dirty="0" err="1">
                <a:ea typeface="宋体" charset="-122"/>
              </a:rPr>
              <a:t>CTeacher</a:t>
            </a:r>
            <a:r>
              <a:rPr lang="en-US" altLang="zh-CN" dirty="0">
                <a:ea typeface="宋体" charset="-122"/>
              </a:rPr>
              <a:t>(_</a:t>
            </a:r>
            <a:r>
              <a:rPr lang="en-US" altLang="zh-CN" dirty="0" err="1">
                <a:ea typeface="宋体" charset="-122"/>
              </a:rPr>
              <a:t>name,_title</a:t>
            </a:r>
            <a:r>
              <a:rPr lang="en-US" altLang="zh-CN" dirty="0">
                <a:ea typeface="宋体" charset="-122"/>
              </a:rPr>
              <a:t>),research(_research){</a:t>
            </a:r>
          </a:p>
          <a:p>
            <a:r>
              <a:rPr lang="en-US" altLang="zh-CN" dirty="0">
                <a:ea typeface="宋体" charset="-122"/>
              </a:rPr>
              <a:t>		</a:t>
            </a:r>
            <a:r>
              <a:rPr lang="en-US" altLang="zh-CN" dirty="0" err="1">
                <a:ea typeface="宋体" charset="-122"/>
              </a:rPr>
              <a:t>cout</a:t>
            </a:r>
            <a:r>
              <a:rPr lang="en-US" altLang="zh-CN" dirty="0">
                <a:ea typeface="宋体" charset="-122"/>
              </a:rPr>
              <a:t>&lt;&lt;"***CStudentOnJob Constructor***"&lt;&lt;</a:t>
            </a:r>
            <a:r>
              <a:rPr lang="en-US" altLang="zh-CN" dirty="0" err="1">
                <a:ea typeface="宋体" charset="-122"/>
              </a:rPr>
              <a:t>endl</a:t>
            </a:r>
            <a:r>
              <a:rPr lang="en-US" altLang="zh-CN" dirty="0">
                <a:ea typeface="宋体" charset="-122"/>
              </a:rPr>
              <a:t>;}</a:t>
            </a:r>
          </a:p>
          <a:p>
            <a:r>
              <a:rPr lang="en-US" altLang="zh-CN" dirty="0">
                <a:ea typeface="宋体" charset="-122"/>
              </a:rPr>
              <a:t>    void print()</a:t>
            </a:r>
          </a:p>
          <a:p>
            <a:r>
              <a:rPr lang="en-US" altLang="zh-CN" dirty="0">
                <a:ea typeface="宋体" charset="-122"/>
              </a:rPr>
              <a:t>    {</a:t>
            </a:r>
          </a:p>
          <a:p>
            <a:r>
              <a:rPr lang="en-US" altLang="zh-CN" dirty="0">
                <a:ea typeface="宋体" charset="-122"/>
              </a:rPr>
              <a:t>         </a:t>
            </a:r>
            <a:r>
              <a:rPr lang="en-US" altLang="zh-CN" dirty="0" err="1">
                <a:ea typeface="宋体" charset="-122"/>
              </a:rPr>
              <a:t>cout</a:t>
            </a:r>
            <a:r>
              <a:rPr lang="en-US" altLang="zh-CN" dirty="0">
                <a:ea typeface="宋体" charset="-122"/>
              </a:rPr>
              <a:t>&lt;&lt;name&lt;&lt;" "&lt;&lt;</a:t>
            </a:r>
            <a:r>
              <a:rPr lang="en-US" altLang="zh-CN" dirty="0" err="1">
                <a:ea typeface="宋体" charset="-122"/>
              </a:rPr>
              <a:t>stuNo</a:t>
            </a:r>
            <a:r>
              <a:rPr lang="en-US" altLang="zh-CN" dirty="0">
                <a:ea typeface="宋体" charset="-122"/>
              </a:rPr>
              <a:t>&lt;&lt;" "&lt;&lt;title&lt;&lt;" "&lt;&lt; research&lt;&lt;</a:t>
            </a:r>
            <a:r>
              <a:rPr lang="en-US" altLang="zh-CN" dirty="0" err="1">
                <a:ea typeface="宋体" charset="-122"/>
              </a:rPr>
              <a:t>endl</a:t>
            </a:r>
            <a:r>
              <a:rPr lang="en-US" altLang="zh-CN" dirty="0">
                <a:ea typeface="宋体" charset="-122"/>
              </a:rPr>
              <a:t>;//</a:t>
            </a:r>
            <a:r>
              <a:rPr lang="zh-CN" altLang="en-US" dirty="0">
                <a:ea typeface="宋体" charset="-122"/>
              </a:rPr>
              <a:t>二义性</a:t>
            </a:r>
          </a:p>
          <a:p>
            <a:r>
              <a:rPr lang="zh-CN" altLang="en-US" dirty="0">
                <a:ea typeface="宋体" charset="-122"/>
              </a:rPr>
              <a:t>    </a:t>
            </a:r>
            <a:r>
              <a:rPr lang="en-US" altLang="zh-CN" dirty="0">
                <a:ea typeface="宋体" charset="-122"/>
              </a:rPr>
              <a:t>}</a:t>
            </a:r>
          </a:p>
          <a:p>
            <a:r>
              <a:rPr lang="en-US" altLang="zh-CN" dirty="0">
                <a:ea typeface="宋体" charset="-122"/>
              </a:rPr>
              <a:t>    ~CStudentOnJob()</a:t>
            </a:r>
          </a:p>
          <a:p>
            <a:r>
              <a:rPr lang="en-US" altLang="zh-CN" dirty="0">
                <a:ea typeface="宋体" charset="-122"/>
              </a:rPr>
              <a:t>    {</a:t>
            </a:r>
          </a:p>
          <a:p>
            <a:r>
              <a:rPr lang="en-US" altLang="zh-CN" dirty="0">
                <a:ea typeface="宋体" charset="-122"/>
              </a:rPr>
              <a:t>         </a:t>
            </a:r>
            <a:r>
              <a:rPr lang="en-US" altLang="zh-CN" dirty="0" err="1">
                <a:ea typeface="宋体" charset="-122"/>
              </a:rPr>
              <a:t>cout</a:t>
            </a:r>
            <a:r>
              <a:rPr lang="en-US" altLang="zh-CN" dirty="0">
                <a:ea typeface="宋体" charset="-122"/>
              </a:rPr>
              <a:t>&lt;&lt;"---CStudentOnJob Destructor---"&lt;&lt;</a:t>
            </a:r>
            <a:r>
              <a:rPr lang="en-US" altLang="zh-CN" dirty="0" err="1">
                <a:ea typeface="宋体" charset="-122"/>
              </a:rPr>
              <a:t>endl</a:t>
            </a:r>
            <a:r>
              <a:rPr lang="en-US" altLang="zh-CN" dirty="0">
                <a:ea typeface="宋体" charset="-122"/>
              </a:rPr>
              <a:t>;</a:t>
            </a:r>
          </a:p>
          <a:p>
            <a:r>
              <a:rPr lang="en-US" altLang="zh-CN" dirty="0">
                <a:ea typeface="宋体" charset="-122"/>
              </a:rPr>
              <a:t>    }</a:t>
            </a:r>
          </a:p>
          <a:p>
            <a:r>
              <a:rPr lang="en-US" altLang="zh-CN" dirty="0">
                <a:ea typeface="宋体" charset="-122"/>
              </a:rPr>
              <a:t>};</a:t>
            </a:r>
          </a:p>
          <a:p>
            <a:endParaRPr lang="en-US" altLang="zh-CN" dirty="0">
              <a:ea typeface="宋体" charset="-122"/>
            </a:endParaRPr>
          </a:p>
          <a:p>
            <a:r>
              <a:rPr lang="en-US" altLang="zh-CN" dirty="0" err="1">
                <a:ea typeface="宋体" charset="-122"/>
              </a:rPr>
              <a:t>int</a:t>
            </a:r>
            <a:r>
              <a:rPr lang="en-US" altLang="zh-CN" dirty="0">
                <a:ea typeface="宋体" charset="-122"/>
              </a:rPr>
              <a:t> main()</a:t>
            </a:r>
          </a:p>
          <a:p>
            <a:r>
              <a:rPr lang="en-US" altLang="zh-CN" dirty="0">
                <a:ea typeface="宋体" charset="-122"/>
              </a:rPr>
              <a:t>{</a:t>
            </a:r>
          </a:p>
          <a:p>
            <a:r>
              <a:rPr lang="en-US" altLang="zh-CN" dirty="0">
                <a:ea typeface="宋体" charset="-122"/>
              </a:rPr>
              <a:t>	CStudentOnJob </a:t>
            </a:r>
            <a:r>
              <a:rPr lang="en-US" altLang="zh-CN" dirty="0" err="1">
                <a:ea typeface="宋体" charset="-122"/>
              </a:rPr>
              <a:t>stu</a:t>
            </a:r>
            <a:r>
              <a:rPr lang="en-US" altLang="zh-CN" dirty="0">
                <a:ea typeface="宋体" charset="-122"/>
              </a:rPr>
              <a:t>("chen",2017001,"Lecture","software");</a:t>
            </a:r>
          </a:p>
          <a:p>
            <a:r>
              <a:rPr lang="en-US" altLang="zh-CN" dirty="0">
                <a:ea typeface="宋体" charset="-122"/>
              </a:rPr>
              <a:t>	</a:t>
            </a:r>
            <a:r>
              <a:rPr lang="en-US" altLang="zh-CN" dirty="0" err="1">
                <a:ea typeface="宋体" charset="-122"/>
              </a:rPr>
              <a:t>stu.print</a:t>
            </a:r>
            <a:r>
              <a:rPr lang="en-US" altLang="zh-CN" dirty="0">
                <a:ea typeface="宋体" charset="-122"/>
              </a:rPr>
              <a:t>();</a:t>
            </a:r>
          </a:p>
          <a:p>
            <a:endParaRPr lang="en-US" altLang="zh-CN" dirty="0">
              <a:ea typeface="宋体" charset="-122"/>
            </a:endParaRPr>
          </a:p>
          <a:p>
            <a:r>
              <a:rPr lang="en-US" altLang="zh-CN" dirty="0">
                <a:ea typeface="宋体" charset="-122"/>
              </a:rPr>
              <a:t>	return 1;</a:t>
            </a:r>
          </a:p>
          <a:p>
            <a:r>
              <a:rPr lang="en-US" altLang="zh-CN" dirty="0">
                <a:ea typeface="宋体" charset="-122"/>
              </a:rPr>
              <a:t>}</a:t>
            </a:r>
          </a:p>
          <a:p>
            <a:endParaRPr lang="en-US" altLang="zh-CN" dirty="0">
              <a:ea typeface="宋体" charset="-122"/>
            </a:endParaRPr>
          </a:p>
          <a:p>
            <a:r>
              <a:rPr lang="zh-CN" altLang="en-US" dirty="0">
                <a:ea typeface="宋体" charset="-122"/>
              </a:rPr>
              <a:t>该程序运行会出错：</a:t>
            </a:r>
            <a:endParaRPr lang="en-US" altLang="zh-CN" dirty="0">
              <a:ea typeface="宋体" charset="-122"/>
            </a:endParaRPr>
          </a:p>
          <a:p>
            <a:r>
              <a:rPr lang="en-US" altLang="zh-CN" dirty="0">
                <a:ea typeface="宋体" charset="-122"/>
              </a:rPr>
              <a:t>void print()</a:t>
            </a:r>
          </a:p>
          <a:p>
            <a:r>
              <a:rPr lang="en-US" altLang="zh-CN" dirty="0">
                <a:ea typeface="宋体" charset="-122"/>
              </a:rPr>
              <a:t>    {</a:t>
            </a:r>
          </a:p>
          <a:p>
            <a:r>
              <a:rPr lang="en-US" altLang="zh-CN" dirty="0">
                <a:ea typeface="宋体" charset="-122"/>
              </a:rPr>
              <a:t>         </a:t>
            </a:r>
            <a:r>
              <a:rPr lang="en-US" altLang="zh-CN" dirty="0" err="1">
                <a:ea typeface="宋体" charset="-122"/>
              </a:rPr>
              <a:t>cout</a:t>
            </a:r>
            <a:r>
              <a:rPr lang="en-US" altLang="zh-CN" dirty="0">
                <a:ea typeface="宋体" charset="-122"/>
              </a:rPr>
              <a:t>&lt;&lt;name&lt;&lt;" "&lt;&lt;</a:t>
            </a:r>
            <a:r>
              <a:rPr lang="en-US" altLang="zh-CN" dirty="0" err="1">
                <a:ea typeface="宋体" charset="-122"/>
              </a:rPr>
              <a:t>stuNo</a:t>
            </a:r>
            <a:r>
              <a:rPr lang="en-US" altLang="zh-CN" dirty="0">
                <a:ea typeface="宋体" charset="-122"/>
              </a:rPr>
              <a:t>&lt;&lt;" "&lt;&lt;title&lt;&lt;" "&lt;&lt; research&lt;&lt;</a:t>
            </a:r>
            <a:r>
              <a:rPr lang="en-US" altLang="zh-CN" dirty="0" err="1">
                <a:ea typeface="宋体" charset="-122"/>
              </a:rPr>
              <a:t>endl</a:t>
            </a:r>
            <a:r>
              <a:rPr lang="en-US" altLang="zh-CN" dirty="0">
                <a:ea typeface="宋体" charset="-122"/>
              </a:rPr>
              <a:t>;//</a:t>
            </a:r>
            <a:r>
              <a:rPr lang="zh-CN" altLang="en-US" dirty="0">
                <a:ea typeface="宋体" charset="-122"/>
              </a:rPr>
              <a:t>二义性</a:t>
            </a:r>
          </a:p>
          <a:p>
            <a:r>
              <a:rPr lang="zh-CN" altLang="en-US" dirty="0">
                <a:ea typeface="宋体" charset="-122"/>
              </a:rPr>
              <a:t>    </a:t>
            </a:r>
            <a:r>
              <a:rPr lang="en-US" altLang="zh-CN" dirty="0">
                <a:ea typeface="宋体" charset="-122"/>
              </a:rPr>
              <a:t>}</a:t>
            </a:r>
            <a:endParaRPr lang="zh-CN" altLang="en-US" dirty="0">
              <a:ea typeface="宋体"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71</a:t>
            </a:fld>
            <a:endParaRPr lang="en-US"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72</a:t>
            </a:fld>
            <a:endParaRPr lang="en-US"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73</a:t>
            </a:fld>
            <a:endParaRPr lang="en-US"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74</a:t>
            </a:fld>
            <a:endParaRPr lang="en-US"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ea typeface="宋体" charset="-122"/>
            </a:endParaRPr>
          </a:p>
          <a:p>
            <a:endParaRPr lang="en-US" altLang="zh-CN" dirty="0">
              <a:ea typeface="宋体" charset="-122"/>
            </a:endParaRPr>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75</a:t>
            </a:fld>
            <a:endParaRPr lang="en-US"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76</a:t>
            </a:fld>
            <a:endParaRPr lang="en-US"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77</a:t>
            </a:fld>
            <a:endParaRPr lang="en-US"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zh-CN" altLang="en-US" dirty="0">
                <a:ea typeface="宋体" charset="-122"/>
              </a:rPr>
              <a:t>完整的程序：</a:t>
            </a:r>
            <a:endParaRPr lang="en-US" altLang="zh-CN" dirty="0">
              <a:ea typeface="宋体" charset="-122"/>
            </a:endParaRPr>
          </a:p>
          <a:p>
            <a:endParaRPr lang="en-US" altLang="zh-CN" dirty="0">
              <a:ea typeface="宋体" charset="-122"/>
            </a:endParaRPr>
          </a:p>
          <a:p>
            <a:r>
              <a:rPr lang="en-US" altLang="zh-CN" dirty="0">
                <a:ea typeface="宋体" charset="-122"/>
              </a:rPr>
              <a:t>#include&lt;iostream&gt;</a:t>
            </a:r>
          </a:p>
          <a:p>
            <a:r>
              <a:rPr lang="en-US" altLang="zh-CN" dirty="0">
                <a:ea typeface="宋体" charset="-122"/>
              </a:rPr>
              <a:t>using namespace std;</a:t>
            </a:r>
          </a:p>
          <a:p>
            <a:endParaRPr lang="en-US" altLang="zh-CN" dirty="0">
              <a:ea typeface="宋体" charset="-122"/>
            </a:endParaRPr>
          </a:p>
          <a:p>
            <a:r>
              <a:rPr lang="en-US" altLang="zh-CN" dirty="0">
                <a:ea typeface="宋体" charset="-122"/>
              </a:rPr>
              <a:t>class </a:t>
            </a:r>
            <a:r>
              <a:rPr lang="en-US" altLang="zh-CN" dirty="0" err="1">
                <a:ea typeface="宋体" charset="-122"/>
              </a:rPr>
              <a:t>CPerson</a:t>
            </a:r>
            <a:r>
              <a:rPr lang="en-US" altLang="zh-CN" dirty="0">
                <a:ea typeface="宋体" charset="-122"/>
              </a:rPr>
              <a:t>{</a:t>
            </a:r>
          </a:p>
          <a:p>
            <a:r>
              <a:rPr lang="en-US" altLang="zh-CN" dirty="0">
                <a:ea typeface="宋体" charset="-122"/>
              </a:rPr>
              <a:t>protected:</a:t>
            </a:r>
          </a:p>
          <a:p>
            <a:r>
              <a:rPr lang="en-US" altLang="zh-CN" dirty="0">
                <a:ea typeface="宋体" charset="-122"/>
              </a:rPr>
              <a:t>	string name;</a:t>
            </a:r>
          </a:p>
          <a:p>
            <a:r>
              <a:rPr lang="en-US" altLang="zh-CN" dirty="0">
                <a:ea typeface="宋体" charset="-122"/>
              </a:rPr>
              <a:t>public:</a:t>
            </a:r>
          </a:p>
          <a:p>
            <a:r>
              <a:rPr lang="en-US" altLang="zh-CN" dirty="0">
                <a:ea typeface="宋体" charset="-122"/>
              </a:rPr>
              <a:t>	</a:t>
            </a:r>
            <a:r>
              <a:rPr lang="en-US" altLang="zh-CN" dirty="0" err="1">
                <a:ea typeface="宋体" charset="-122"/>
              </a:rPr>
              <a:t>CPerson</a:t>
            </a:r>
            <a:r>
              <a:rPr lang="en-US" altLang="zh-CN" dirty="0">
                <a:ea typeface="宋体" charset="-122"/>
              </a:rPr>
              <a:t>(string _name="</a:t>
            </a:r>
            <a:r>
              <a:rPr lang="en-US" altLang="zh-CN" dirty="0" err="1">
                <a:ea typeface="宋体" charset="-122"/>
              </a:rPr>
              <a:t>zhangsan</a:t>
            </a:r>
            <a:r>
              <a:rPr lang="en-US" altLang="zh-CN" dirty="0">
                <a:ea typeface="宋体" charset="-122"/>
              </a:rPr>
              <a:t>"):name(_name){</a:t>
            </a:r>
          </a:p>
          <a:p>
            <a:r>
              <a:rPr lang="en-US" altLang="zh-CN" dirty="0">
                <a:ea typeface="宋体" charset="-122"/>
              </a:rPr>
              <a:t>		</a:t>
            </a:r>
            <a:r>
              <a:rPr lang="en-US" altLang="zh-CN" dirty="0" err="1">
                <a:ea typeface="宋体" charset="-122"/>
              </a:rPr>
              <a:t>cout</a:t>
            </a:r>
            <a:r>
              <a:rPr lang="en-US" altLang="zh-CN" dirty="0">
                <a:ea typeface="宋体" charset="-122"/>
              </a:rPr>
              <a:t>&lt;&lt;"***</a:t>
            </a:r>
            <a:r>
              <a:rPr lang="en-US" altLang="zh-CN" dirty="0" err="1">
                <a:ea typeface="宋体" charset="-122"/>
              </a:rPr>
              <a:t>CPerson</a:t>
            </a:r>
            <a:r>
              <a:rPr lang="en-US" altLang="zh-CN" dirty="0">
                <a:ea typeface="宋体" charset="-122"/>
              </a:rPr>
              <a:t> Constructor***"&lt;&lt;</a:t>
            </a:r>
            <a:r>
              <a:rPr lang="en-US" altLang="zh-CN" dirty="0" err="1">
                <a:ea typeface="宋体" charset="-122"/>
              </a:rPr>
              <a:t>endl</a:t>
            </a:r>
            <a:r>
              <a:rPr lang="en-US" altLang="zh-CN" dirty="0">
                <a:ea typeface="宋体" charset="-122"/>
              </a:rPr>
              <a:t>;</a:t>
            </a:r>
          </a:p>
          <a:p>
            <a:r>
              <a:rPr lang="en-US" altLang="zh-CN" dirty="0">
                <a:ea typeface="宋体" charset="-122"/>
              </a:rPr>
              <a:t>	}</a:t>
            </a:r>
          </a:p>
          <a:p>
            <a:r>
              <a:rPr lang="en-US" altLang="zh-CN" dirty="0">
                <a:ea typeface="宋体" charset="-122"/>
              </a:rPr>
              <a:t>	~</a:t>
            </a:r>
            <a:r>
              <a:rPr lang="en-US" altLang="zh-CN" dirty="0" err="1">
                <a:ea typeface="宋体" charset="-122"/>
              </a:rPr>
              <a:t>CPerson</a:t>
            </a:r>
            <a:r>
              <a:rPr lang="en-US" altLang="zh-CN" dirty="0">
                <a:ea typeface="宋体" charset="-122"/>
              </a:rPr>
              <a:t>(){</a:t>
            </a:r>
          </a:p>
          <a:p>
            <a:r>
              <a:rPr lang="en-US" altLang="zh-CN" dirty="0">
                <a:ea typeface="宋体" charset="-122"/>
              </a:rPr>
              <a:t>		</a:t>
            </a:r>
            <a:r>
              <a:rPr lang="en-US" altLang="zh-CN" dirty="0" err="1">
                <a:ea typeface="宋体" charset="-122"/>
              </a:rPr>
              <a:t>cout</a:t>
            </a:r>
            <a:r>
              <a:rPr lang="en-US" altLang="zh-CN" dirty="0">
                <a:ea typeface="宋体" charset="-122"/>
              </a:rPr>
              <a:t>&lt;&lt;"---</a:t>
            </a:r>
            <a:r>
              <a:rPr lang="en-US" altLang="zh-CN" dirty="0" err="1">
                <a:ea typeface="宋体" charset="-122"/>
              </a:rPr>
              <a:t>CPerson</a:t>
            </a:r>
            <a:r>
              <a:rPr lang="en-US" altLang="zh-CN" dirty="0">
                <a:ea typeface="宋体" charset="-122"/>
              </a:rPr>
              <a:t> </a:t>
            </a:r>
            <a:r>
              <a:rPr lang="en-US" altLang="zh-CN" dirty="0" err="1">
                <a:ea typeface="宋体" charset="-122"/>
              </a:rPr>
              <a:t>distructor</a:t>
            </a:r>
            <a:r>
              <a:rPr lang="en-US" altLang="zh-CN" dirty="0">
                <a:ea typeface="宋体" charset="-122"/>
              </a:rPr>
              <a:t>---"&lt;&lt;name&lt;&lt;</a:t>
            </a:r>
            <a:r>
              <a:rPr lang="en-US" altLang="zh-CN" dirty="0" err="1">
                <a:ea typeface="宋体" charset="-122"/>
              </a:rPr>
              <a:t>endl</a:t>
            </a:r>
            <a:r>
              <a:rPr lang="en-US" altLang="zh-CN" dirty="0">
                <a:ea typeface="宋体" charset="-122"/>
              </a:rPr>
              <a:t>;</a:t>
            </a:r>
          </a:p>
          <a:p>
            <a:r>
              <a:rPr lang="en-US" altLang="zh-CN" dirty="0">
                <a:ea typeface="宋体" charset="-122"/>
              </a:rPr>
              <a:t>	}</a:t>
            </a:r>
          </a:p>
          <a:p>
            <a:r>
              <a:rPr lang="en-US" altLang="zh-CN" dirty="0">
                <a:ea typeface="宋体" charset="-122"/>
              </a:rPr>
              <a:t>};</a:t>
            </a:r>
          </a:p>
          <a:p>
            <a:r>
              <a:rPr lang="en-US" altLang="zh-CN" dirty="0">
                <a:ea typeface="宋体" charset="-122"/>
              </a:rPr>
              <a:t>class </a:t>
            </a:r>
            <a:r>
              <a:rPr lang="en-US" altLang="zh-CN" dirty="0" err="1">
                <a:ea typeface="宋体" charset="-122"/>
              </a:rPr>
              <a:t>CStudent</a:t>
            </a:r>
            <a:r>
              <a:rPr lang="en-US" altLang="zh-CN" dirty="0">
                <a:ea typeface="宋体" charset="-122"/>
              </a:rPr>
              <a:t> :virtual public </a:t>
            </a:r>
            <a:r>
              <a:rPr lang="en-US" altLang="zh-CN" dirty="0" err="1">
                <a:ea typeface="宋体" charset="-122"/>
              </a:rPr>
              <a:t>CPerson</a:t>
            </a:r>
            <a:endParaRPr lang="en-US" altLang="zh-CN" dirty="0">
              <a:ea typeface="宋体" charset="-122"/>
            </a:endParaRPr>
          </a:p>
          <a:p>
            <a:r>
              <a:rPr lang="en-US" altLang="zh-CN" dirty="0">
                <a:ea typeface="宋体" charset="-122"/>
              </a:rPr>
              <a:t>{</a:t>
            </a:r>
          </a:p>
          <a:p>
            <a:r>
              <a:rPr lang="en-US" altLang="zh-CN" dirty="0">
                <a:ea typeface="宋体" charset="-122"/>
              </a:rPr>
              <a:t>protected:</a:t>
            </a:r>
          </a:p>
          <a:p>
            <a:r>
              <a:rPr lang="en-US" altLang="zh-CN" dirty="0">
                <a:ea typeface="宋体" charset="-122"/>
              </a:rPr>
              <a:t>    int </a:t>
            </a:r>
            <a:r>
              <a:rPr lang="en-US" altLang="zh-CN" dirty="0" err="1">
                <a:ea typeface="宋体" charset="-122"/>
              </a:rPr>
              <a:t>stuNo</a:t>
            </a:r>
            <a:r>
              <a:rPr lang="en-US" altLang="zh-CN" dirty="0">
                <a:ea typeface="宋体" charset="-122"/>
              </a:rPr>
              <a:t>;</a:t>
            </a:r>
          </a:p>
          <a:p>
            <a:r>
              <a:rPr lang="en-US" altLang="zh-CN" dirty="0">
                <a:ea typeface="宋体" charset="-122"/>
              </a:rPr>
              <a:t>public:</a:t>
            </a:r>
          </a:p>
          <a:p>
            <a:r>
              <a:rPr lang="en-US" altLang="zh-CN" dirty="0">
                <a:ea typeface="宋体" charset="-122"/>
              </a:rPr>
              <a:t>    </a:t>
            </a:r>
            <a:r>
              <a:rPr lang="en-US" altLang="zh-CN" dirty="0" err="1">
                <a:ea typeface="宋体" charset="-122"/>
              </a:rPr>
              <a:t>CStudent</a:t>
            </a:r>
            <a:r>
              <a:rPr lang="en-US" altLang="zh-CN" dirty="0">
                <a:ea typeface="宋体" charset="-122"/>
              </a:rPr>
              <a:t>(string _name="</a:t>
            </a:r>
            <a:r>
              <a:rPr lang="en-US" altLang="zh-CN" dirty="0" err="1">
                <a:ea typeface="宋体" charset="-122"/>
              </a:rPr>
              <a:t>zhangsan</a:t>
            </a:r>
            <a:r>
              <a:rPr lang="en-US" altLang="zh-CN" dirty="0">
                <a:ea typeface="宋体" charset="-122"/>
              </a:rPr>
              <a:t>",int _no=2018150001):</a:t>
            </a:r>
            <a:r>
              <a:rPr lang="en-US" altLang="zh-CN" dirty="0" err="1">
                <a:ea typeface="宋体" charset="-122"/>
              </a:rPr>
              <a:t>stuNo</a:t>
            </a:r>
            <a:r>
              <a:rPr lang="en-US" altLang="zh-CN" dirty="0">
                <a:ea typeface="宋体" charset="-122"/>
              </a:rPr>
              <a:t>(_no),</a:t>
            </a:r>
            <a:r>
              <a:rPr lang="en-US" altLang="zh-CN" dirty="0" err="1">
                <a:ea typeface="宋体" charset="-122"/>
              </a:rPr>
              <a:t>CPerson</a:t>
            </a:r>
            <a:r>
              <a:rPr lang="en-US" altLang="zh-CN" dirty="0">
                <a:ea typeface="宋体" charset="-122"/>
              </a:rPr>
              <a:t>(_name){</a:t>
            </a:r>
          </a:p>
          <a:p>
            <a:r>
              <a:rPr lang="en-US" altLang="zh-CN" dirty="0">
                <a:ea typeface="宋体" charset="-122"/>
              </a:rPr>
              <a:t>		</a:t>
            </a:r>
            <a:r>
              <a:rPr lang="en-US" altLang="zh-CN" dirty="0" err="1">
                <a:ea typeface="宋体" charset="-122"/>
              </a:rPr>
              <a:t>cout</a:t>
            </a:r>
            <a:r>
              <a:rPr lang="en-US" altLang="zh-CN" dirty="0">
                <a:ea typeface="宋体" charset="-122"/>
              </a:rPr>
              <a:t>&lt;&lt;"***</a:t>
            </a:r>
            <a:r>
              <a:rPr lang="en-US" altLang="zh-CN" dirty="0" err="1">
                <a:ea typeface="宋体" charset="-122"/>
              </a:rPr>
              <a:t>CStudent</a:t>
            </a:r>
            <a:r>
              <a:rPr lang="en-US" altLang="zh-CN" dirty="0">
                <a:ea typeface="宋体" charset="-122"/>
              </a:rPr>
              <a:t> Constructor***"&lt;&lt;</a:t>
            </a:r>
            <a:r>
              <a:rPr lang="en-US" altLang="zh-CN" dirty="0" err="1">
                <a:ea typeface="宋体" charset="-122"/>
              </a:rPr>
              <a:t>endl</a:t>
            </a:r>
            <a:r>
              <a:rPr lang="en-US" altLang="zh-CN" dirty="0">
                <a:ea typeface="宋体" charset="-122"/>
              </a:rPr>
              <a:t>;}</a:t>
            </a:r>
          </a:p>
          <a:p>
            <a:r>
              <a:rPr lang="en-US" altLang="zh-CN" dirty="0">
                <a:ea typeface="宋体" charset="-122"/>
              </a:rPr>
              <a:t>	void print(){</a:t>
            </a:r>
          </a:p>
          <a:p>
            <a:r>
              <a:rPr lang="en-US" altLang="zh-CN" dirty="0">
                <a:ea typeface="宋体" charset="-122"/>
              </a:rPr>
              <a:t>		</a:t>
            </a:r>
            <a:r>
              <a:rPr lang="en-US" altLang="zh-CN" dirty="0" err="1">
                <a:ea typeface="宋体" charset="-122"/>
              </a:rPr>
              <a:t>cout</a:t>
            </a:r>
            <a:r>
              <a:rPr lang="en-US" altLang="zh-CN" dirty="0">
                <a:ea typeface="宋体" charset="-122"/>
              </a:rPr>
              <a:t>&lt;&lt;"Student:"&lt;&lt;name&lt;&lt;" "&lt;&lt;</a:t>
            </a:r>
            <a:r>
              <a:rPr lang="en-US" altLang="zh-CN" dirty="0" err="1">
                <a:ea typeface="宋体" charset="-122"/>
              </a:rPr>
              <a:t>stuNo</a:t>
            </a:r>
            <a:r>
              <a:rPr lang="en-US" altLang="zh-CN" dirty="0">
                <a:ea typeface="宋体" charset="-122"/>
              </a:rPr>
              <a:t>&lt;&lt;</a:t>
            </a:r>
            <a:r>
              <a:rPr lang="en-US" altLang="zh-CN" dirty="0" err="1">
                <a:ea typeface="宋体" charset="-122"/>
              </a:rPr>
              <a:t>endl</a:t>
            </a:r>
            <a:r>
              <a:rPr lang="en-US" altLang="zh-CN" dirty="0">
                <a:ea typeface="宋体" charset="-122"/>
              </a:rPr>
              <a:t>;}</a:t>
            </a:r>
          </a:p>
          <a:p>
            <a:r>
              <a:rPr lang="en-US" altLang="zh-CN" dirty="0">
                <a:ea typeface="宋体" charset="-122"/>
              </a:rPr>
              <a:t>    ~</a:t>
            </a:r>
            <a:r>
              <a:rPr lang="en-US" altLang="zh-CN" dirty="0" err="1">
                <a:ea typeface="宋体" charset="-122"/>
              </a:rPr>
              <a:t>CStudent</a:t>
            </a:r>
            <a:r>
              <a:rPr lang="en-US" altLang="zh-CN" dirty="0">
                <a:ea typeface="宋体" charset="-122"/>
              </a:rPr>
              <a:t>(){</a:t>
            </a:r>
          </a:p>
          <a:p>
            <a:r>
              <a:rPr lang="en-US" altLang="zh-CN" dirty="0">
                <a:ea typeface="宋体" charset="-122"/>
              </a:rPr>
              <a:t>		</a:t>
            </a:r>
            <a:r>
              <a:rPr lang="en-US" altLang="zh-CN" dirty="0" err="1">
                <a:ea typeface="宋体" charset="-122"/>
              </a:rPr>
              <a:t>cout</a:t>
            </a:r>
            <a:r>
              <a:rPr lang="en-US" altLang="zh-CN" dirty="0">
                <a:ea typeface="宋体" charset="-122"/>
              </a:rPr>
              <a:t>&lt;&lt;"---</a:t>
            </a:r>
            <a:r>
              <a:rPr lang="en-US" altLang="zh-CN" dirty="0" err="1">
                <a:ea typeface="宋体" charset="-122"/>
              </a:rPr>
              <a:t>CStudent</a:t>
            </a:r>
            <a:r>
              <a:rPr lang="en-US" altLang="zh-CN" dirty="0">
                <a:ea typeface="宋体" charset="-122"/>
              </a:rPr>
              <a:t> Destructor---"&lt;&lt;</a:t>
            </a:r>
            <a:r>
              <a:rPr lang="en-US" altLang="zh-CN" dirty="0" err="1">
                <a:ea typeface="宋体" charset="-122"/>
              </a:rPr>
              <a:t>endl</a:t>
            </a:r>
            <a:r>
              <a:rPr lang="en-US" altLang="zh-CN" dirty="0">
                <a:ea typeface="宋体" charset="-122"/>
              </a:rPr>
              <a:t>; }</a:t>
            </a:r>
          </a:p>
          <a:p>
            <a:r>
              <a:rPr lang="en-US" altLang="zh-CN" dirty="0">
                <a:ea typeface="宋体" charset="-122"/>
              </a:rPr>
              <a:t>};</a:t>
            </a:r>
          </a:p>
          <a:p>
            <a:r>
              <a:rPr lang="en-US" altLang="zh-CN" dirty="0">
                <a:ea typeface="宋体" charset="-122"/>
              </a:rPr>
              <a:t>class </a:t>
            </a:r>
            <a:r>
              <a:rPr lang="en-US" altLang="zh-CN" dirty="0" err="1">
                <a:ea typeface="宋体" charset="-122"/>
              </a:rPr>
              <a:t>CTeacher:virtual</a:t>
            </a:r>
            <a:r>
              <a:rPr lang="en-US" altLang="zh-CN" dirty="0">
                <a:ea typeface="宋体" charset="-122"/>
              </a:rPr>
              <a:t> public </a:t>
            </a:r>
            <a:r>
              <a:rPr lang="en-US" altLang="zh-CN" dirty="0" err="1">
                <a:ea typeface="宋体" charset="-122"/>
              </a:rPr>
              <a:t>CPerson</a:t>
            </a:r>
            <a:endParaRPr lang="en-US" altLang="zh-CN" dirty="0">
              <a:ea typeface="宋体" charset="-122"/>
            </a:endParaRPr>
          </a:p>
          <a:p>
            <a:r>
              <a:rPr lang="en-US" altLang="zh-CN" dirty="0">
                <a:ea typeface="宋体" charset="-122"/>
              </a:rPr>
              <a:t>{</a:t>
            </a:r>
          </a:p>
          <a:p>
            <a:r>
              <a:rPr lang="en-US" altLang="zh-CN" dirty="0">
                <a:ea typeface="宋体" charset="-122"/>
              </a:rPr>
              <a:t>protected:</a:t>
            </a:r>
          </a:p>
          <a:p>
            <a:r>
              <a:rPr lang="en-US" altLang="zh-CN" dirty="0">
                <a:ea typeface="宋体" charset="-122"/>
              </a:rPr>
              <a:t>     string title;</a:t>
            </a:r>
          </a:p>
          <a:p>
            <a:r>
              <a:rPr lang="en-US" altLang="zh-CN" dirty="0">
                <a:ea typeface="宋体" charset="-122"/>
              </a:rPr>
              <a:t>public:</a:t>
            </a:r>
          </a:p>
          <a:p>
            <a:r>
              <a:rPr lang="en-US" altLang="zh-CN" dirty="0">
                <a:ea typeface="宋体" charset="-122"/>
              </a:rPr>
              <a:t>	</a:t>
            </a:r>
            <a:r>
              <a:rPr lang="en-US" altLang="zh-CN" dirty="0" err="1">
                <a:ea typeface="宋体" charset="-122"/>
              </a:rPr>
              <a:t>CTeacher</a:t>
            </a:r>
            <a:r>
              <a:rPr lang="en-US" altLang="zh-CN" dirty="0">
                <a:ea typeface="宋体" charset="-122"/>
              </a:rPr>
              <a:t>(string _name="</a:t>
            </a:r>
            <a:r>
              <a:rPr lang="en-US" altLang="zh-CN" dirty="0" err="1">
                <a:ea typeface="宋体" charset="-122"/>
              </a:rPr>
              <a:t>lisi</a:t>
            </a:r>
            <a:r>
              <a:rPr lang="en-US" altLang="zh-CN" dirty="0">
                <a:ea typeface="宋体" charset="-122"/>
              </a:rPr>
              <a:t>",string _title="Professor"):title(_title),</a:t>
            </a:r>
            <a:r>
              <a:rPr lang="en-US" altLang="zh-CN" dirty="0" err="1">
                <a:ea typeface="宋体" charset="-122"/>
              </a:rPr>
              <a:t>CPerson</a:t>
            </a:r>
            <a:r>
              <a:rPr lang="en-US" altLang="zh-CN" dirty="0">
                <a:ea typeface="宋体" charset="-122"/>
              </a:rPr>
              <a:t>(_name){</a:t>
            </a:r>
          </a:p>
          <a:p>
            <a:r>
              <a:rPr lang="en-US" altLang="zh-CN" dirty="0">
                <a:ea typeface="宋体" charset="-122"/>
              </a:rPr>
              <a:t>	  </a:t>
            </a:r>
            <a:r>
              <a:rPr lang="en-US" altLang="zh-CN" dirty="0" err="1">
                <a:ea typeface="宋体" charset="-122"/>
              </a:rPr>
              <a:t>cout</a:t>
            </a:r>
            <a:r>
              <a:rPr lang="en-US" altLang="zh-CN" dirty="0">
                <a:ea typeface="宋体" charset="-122"/>
              </a:rPr>
              <a:t>&lt;&lt;"***</a:t>
            </a:r>
            <a:r>
              <a:rPr lang="en-US" altLang="zh-CN" dirty="0" err="1">
                <a:ea typeface="宋体" charset="-122"/>
              </a:rPr>
              <a:t>CTeacher</a:t>
            </a:r>
            <a:r>
              <a:rPr lang="en-US" altLang="zh-CN" dirty="0">
                <a:ea typeface="宋体" charset="-122"/>
              </a:rPr>
              <a:t> Constructor***"&lt;&lt;</a:t>
            </a:r>
            <a:r>
              <a:rPr lang="en-US" altLang="zh-CN" dirty="0" err="1">
                <a:ea typeface="宋体" charset="-122"/>
              </a:rPr>
              <a:t>endl</a:t>
            </a:r>
            <a:r>
              <a:rPr lang="en-US" altLang="zh-CN" dirty="0">
                <a:ea typeface="宋体" charset="-122"/>
              </a:rPr>
              <a:t>;}</a:t>
            </a:r>
          </a:p>
          <a:p>
            <a:r>
              <a:rPr lang="en-US" altLang="zh-CN" dirty="0">
                <a:ea typeface="宋体" charset="-122"/>
              </a:rPr>
              <a:t>    void print(){</a:t>
            </a:r>
          </a:p>
          <a:p>
            <a:r>
              <a:rPr lang="en-US" altLang="zh-CN" dirty="0">
                <a:ea typeface="宋体" charset="-122"/>
              </a:rPr>
              <a:t>		</a:t>
            </a:r>
            <a:r>
              <a:rPr lang="en-US" altLang="zh-CN" dirty="0" err="1">
                <a:ea typeface="宋体" charset="-122"/>
              </a:rPr>
              <a:t>cout</a:t>
            </a:r>
            <a:r>
              <a:rPr lang="en-US" altLang="zh-CN" dirty="0">
                <a:ea typeface="宋体" charset="-122"/>
              </a:rPr>
              <a:t>&lt;&lt;"Teacher:"&lt;&lt;name&lt;&lt;" "&lt;&lt;title&lt;&lt;</a:t>
            </a:r>
            <a:r>
              <a:rPr lang="en-US" altLang="zh-CN" dirty="0" err="1">
                <a:ea typeface="宋体" charset="-122"/>
              </a:rPr>
              <a:t>endl</a:t>
            </a:r>
            <a:r>
              <a:rPr lang="en-US" altLang="zh-CN" dirty="0">
                <a:ea typeface="宋体" charset="-122"/>
              </a:rPr>
              <a:t>;}</a:t>
            </a:r>
          </a:p>
          <a:p>
            <a:r>
              <a:rPr lang="en-US" altLang="zh-CN" dirty="0">
                <a:ea typeface="宋体" charset="-122"/>
              </a:rPr>
              <a:t>    ~</a:t>
            </a:r>
            <a:r>
              <a:rPr lang="en-US" altLang="zh-CN" dirty="0" err="1">
                <a:ea typeface="宋体" charset="-122"/>
              </a:rPr>
              <a:t>CTeacher</a:t>
            </a:r>
            <a:r>
              <a:rPr lang="en-US" altLang="zh-CN" dirty="0">
                <a:ea typeface="宋体" charset="-122"/>
              </a:rPr>
              <a:t>() {</a:t>
            </a:r>
          </a:p>
          <a:p>
            <a:r>
              <a:rPr lang="en-US" altLang="zh-CN" dirty="0">
                <a:ea typeface="宋体" charset="-122"/>
              </a:rPr>
              <a:t>		</a:t>
            </a:r>
            <a:r>
              <a:rPr lang="en-US" altLang="zh-CN" dirty="0" err="1">
                <a:ea typeface="宋体" charset="-122"/>
              </a:rPr>
              <a:t>cout</a:t>
            </a:r>
            <a:r>
              <a:rPr lang="en-US" altLang="zh-CN" dirty="0">
                <a:ea typeface="宋体" charset="-122"/>
              </a:rPr>
              <a:t>&lt;&lt;"---</a:t>
            </a:r>
            <a:r>
              <a:rPr lang="en-US" altLang="zh-CN" dirty="0" err="1">
                <a:ea typeface="宋体" charset="-122"/>
              </a:rPr>
              <a:t>CTeacher</a:t>
            </a:r>
            <a:r>
              <a:rPr lang="en-US" altLang="zh-CN" dirty="0">
                <a:ea typeface="宋体" charset="-122"/>
              </a:rPr>
              <a:t> Destructor---"&lt;&lt;</a:t>
            </a:r>
            <a:r>
              <a:rPr lang="en-US" altLang="zh-CN" dirty="0" err="1">
                <a:ea typeface="宋体" charset="-122"/>
              </a:rPr>
              <a:t>endl</a:t>
            </a:r>
            <a:r>
              <a:rPr lang="en-US" altLang="zh-CN" dirty="0">
                <a:ea typeface="宋体" charset="-122"/>
              </a:rPr>
              <a:t>; }</a:t>
            </a:r>
          </a:p>
          <a:p>
            <a:r>
              <a:rPr lang="en-US" altLang="zh-CN" dirty="0">
                <a:ea typeface="宋体" charset="-122"/>
              </a:rPr>
              <a:t>};</a:t>
            </a:r>
          </a:p>
          <a:p>
            <a:r>
              <a:rPr lang="en-US" altLang="zh-CN" dirty="0">
                <a:ea typeface="宋体" charset="-122"/>
              </a:rPr>
              <a:t>class CStudentOnJob : public </a:t>
            </a:r>
            <a:r>
              <a:rPr lang="en-US" altLang="zh-CN" dirty="0" err="1">
                <a:ea typeface="宋体" charset="-122"/>
              </a:rPr>
              <a:t>CStudent,public</a:t>
            </a:r>
            <a:r>
              <a:rPr lang="en-US" altLang="zh-CN" dirty="0">
                <a:ea typeface="宋体" charset="-122"/>
              </a:rPr>
              <a:t> </a:t>
            </a:r>
            <a:r>
              <a:rPr lang="en-US" altLang="zh-CN" dirty="0" err="1">
                <a:ea typeface="宋体" charset="-122"/>
              </a:rPr>
              <a:t>CTeacher</a:t>
            </a:r>
            <a:endParaRPr lang="en-US" altLang="zh-CN" dirty="0">
              <a:ea typeface="宋体" charset="-122"/>
            </a:endParaRPr>
          </a:p>
          <a:p>
            <a:r>
              <a:rPr lang="en-US" altLang="zh-CN" dirty="0">
                <a:ea typeface="宋体" charset="-122"/>
              </a:rPr>
              <a:t>{</a:t>
            </a:r>
          </a:p>
          <a:p>
            <a:r>
              <a:rPr lang="en-US" altLang="zh-CN" dirty="0">
                <a:ea typeface="宋体" charset="-122"/>
              </a:rPr>
              <a:t>private:</a:t>
            </a:r>
          </a:p>
          <a:p>
            <a:r>
              <a:rPr lang="en-US" altLang="zh-CN" dirty="0">
                <a:ea typeface="宋体" charset="-122"/>
              </a:rPr>
              <a:t>    string research;     //</a:t>
            </a:r>
            <a:r>
              <a:rPr lang="zh-CN" altLang="en-US" dirty="0">
                <a:ea typeface="宋体" charset="-122"/>
              </a:rPr>
              <a:t>研究方向</a:t>
            </a:r>
          </a:p>
          <a:p>
            <a:r>
              <a:rPr lang="en-US" altLang="zh-CN" dirty="0">
                <a:ea typeface="宋体" charset="-122"/>
              </a:rPr>
              <a:t>public:</a:t>
            </a:r>
          </a:p>
          <a:p>
            <a:r>
              <a:rPr lang="en-US" altLang="zh-CN" dirty="0">
                <a:ea typeface="宋体" charset="-122"/>
              </a:rPr>
              <a:t>	CStudentOnJob(string _</a:t>
            </a:r>
            <a:r>
              <a:rPr lang="en-US" altLang="zh-CN" dirty="0" err="1">
                <a:ea typeface="宋体" charset="-122"/>
              </a:rPr>
              <a:t>name,int</a:t>
            </a:r>
            <a:r>
              <a:rPr lang="en-US" altLang="zh-CN" dirty="0">
                <a:ea typeface="宋体" charset="-122"/>
              </a:rPr>
              <a:t> _</a:t>
            </a:r>
            <a:r>
              <a:rPr lang="en-US" altLang="zh-CN" dirty="0" err="1">
                <a:ea typeface="宋体" charset="-122"/>
              </a:rPr>
              <a:t>stuNo,string</a:t>
            </a:r>
            <a:r>
              <a:rPr lang="en-US" altLang="zh-CN" dirty="0">
                <a:ea typeface="宋体" charset="-122"/>
              </a:rPr>
              <a:t> _</a:t>
            </a:r>
            <a:r>
              <a:rPr lang="en-US" altLang="zh-CN" dirty="0" err="1">
                <a:ea typeface="宋体" charset="-122"/>
              </a:rPr>
              <a:t>title,string</a:t>
            </a:r>
            <a:r>
              <a:rPr lang="en-US" altLang="zh-CN" dirty="0">
                <a:ea typeface="宋体" charset="-122"/>
              </a:rPr>
              <a:t> _research):</a:t>
            </a:r>
          </a:p>
          <a:p>
            <a:r>
              <a:rPr lang="en-US" altLang="zh-CN" dirty="0">
                <a:ea typeface="宋体" charset="-122"/>
              </a:rPr>
              <a:t>		 </a:t>
            </a:r>
            <a:r>
              <a:rPr lang="en-US" altLang="zh-CN" dirty="0" err="1">
                <a:ea typeface="宋体" charset="-122"/>
              </a:rPr>
              <a:t>CPerson</a:t>
            </a:r>
            <a:r>
              <a:rPr lang="en-US" altLang="zh-CN" dirty="0">
                <a:ea typeface="宋体" charset="-122"/>
              </a:rPr>
              <a:t>(_name),     //</a:t>
            </a:r>
            <a:r>
              <a:rPr lang="zh-CN" altLang="en-US" dirty="0">
                <a:ea typeface="宋体" charset="-122"/>
              </a:rPr>
              <a:t>如果缺省，</a:t>
            </a:r>
            <a:r>
              <a:rPr lang="en-US" altLang="zh-CN" dirty="0" err="1">
                <a:ea typeface="宋体" charset="-122"/>
              </a:rPr>
              <a:t>Cperson</a:t>
            </a:r>
            <a:r>
              <a:rPr lang="zh-CN" altLang="en-US" dirty="0">
                <a:ea typeface="宋体" charset="-122"/>
              </a:rPr>
              <a:t>就会调用不带参数的构造方法，姓名并没有赋值进去。</a:t>
            </a:r>
            <a:endParaRPr lang="en-US" altLang="zh-CN" dirty="0">
              <a:ea typeface="宋体" charset="-122"/>
            </a:endParaRPr>
          </a:p>
          <a:p>
            <a:r>
              <a:rPr lang="en-US" altLang="zh-CN" dirty="0">
                <a:ea typeface="宋体" charset="-122"/>
              </a:rPr>
              <a:t>         </a:t>
            </a:r>
            <a:r>
              <a:rPr lang="en-US" altLang="zh-CN" dirty="0" err="1">
                <a:ea typeface="宋体" charset="-122"/>
              </a:rPr>
              <a:t>CStudent</a:t>
            </a:r>
            <a:r>
              <a:rPr lang="en-US" altLang="zh-CN" dirty="0">
                <a:ea typeface="宋体" charset="-122"/>
              </a:rPr>
              <a:t>(_name,_</a:t>
            </a:r>
            <a:r>
              <a:rPr lang="en-US" altLang="zh-CN" dirty="0" err="1">
                <a:ea typeface="宋体" charset="-122"/>
              </a:rPr>
              <a:t>stuNo</a:t>
            </a:r>
            <a:r>
              <a:rPr lang="en-US" altLang="zh-CN" dirty="0">
                <a:ea typeface="宋体" charset="-122"/>
              </a:rPr>
              <a:t>),</a:t>
            </a:r>
          </a:p>
          <a:p>
            <a:r>
              <a:rPr lang="en-US" altLang="zh-CN" dirty="0">
                <a:ea typeface="宋体" charset="-122"/>
              </a:rPr>
              <a:t>         </a:t>
            </a:r>
            <a:r>
              <a:rPr lang="en-US" altLang="zh-CN" dirty="0" err="1">
                <a:ea typeface="宋体" charset="-122"/>
              </a:rPr>
              <a:t>CTeacher</a:t>
            </a:r>
            <a:r>
              <a:rPr lang="en-US" altLang="zh-CN" dirty="0">
                <a:ea typeface="宋体" charset="-122"/>
              </a:rPr>
              <a:t>(_</a:t>
            </a:r>
            <a:r>
              <a:rPr lang="en-US" altLang="zh-CN" dirty="0" err="1">
                <a:ea typeface="宋体" charset="-122"/>
              </a:rPr>
              <a:t>name,_title</a:t>
            </a:r>
            <a:r>
              <a:rPr lang="en-US" altLang="zh-CN" dirty="0">
                <a:ea typeface="宋体" charset="-122"/>
              </a:rPr>
              <a:t>),</a:t>
            </a:r>
          </a:p>
          <a:p>
            <a:r>
              <a:rPr lang="en-US" altLang="zh-CN" dirty="0">
                <a:ea typeface="宋体" charset="-122"/>
              </a:rPr>
              <a:t>         research(_research){</a:t>
            </a:r>
          </a:p>
          <a:p>
            <a:r>
              <a:rPr lang="en-US" altLang="zh-CN" dirty="0">
                <a:ea typeface="宋体" charset="-122"/>
              </a:rPr>
              <a:t>		</a:t>
            </a:r>
            <a:r>
              <a:rPr lang="en-US" altLang="zh-CN" dirty="0" err="1">
                <a:ea typeface="宋体" charset="-122"/>
              </a:rPr>
              <a:t>cout</a:t>
            </a:r>
            <a:r>
              <a:rPr lang="en-US" altLang="zh-CN" dirty="0">
                <a:ea typeface="宋体" charset="-122"/>
              </a:rPr>
              <a:t>&lt;&lt;"***CStudentOnJob Constructor***"&lt;&lt;</a:t>
            </a:r>
            <a:r>
              <a:rPr lang="en-US" altLang="zh-CN" dirty="0" err="1">
                <a:ea typeface="宋体" charset="-122"/>
              </a:rPr>
              <a:t>endl</a:t>
            </a:r>
            <a:r>
              <a:rPr lang="en-US" altLang="zh-CN" dirty="0">
                <a:ea typeface="宋体" charset="-122"/>
              </a:rPr>
              <a:t>;}</a:t>
            </a:r>
          </a:p>
          <a:p>
            <a:r>
              <a:rPr lang="en-US" altLang="zh-CN" dirty="0">
                <a:ea typeface="宋体" charset="-122"/>
              </a:rPr>
              <a:t>    void print()</a:t>
            </a:r>
          </a:p>
          <a:p>
            <a:r>
              <a:rPr lang="en-US" altLang="zh-CN" dirty="0">
                <a:ea typeface="宋体" charset="-122"/>
              </a:rPr>
              <a:t>    {</a:t>
            </a:r>
          </a:p>
          <a:p>
            <a:r>
              <a:rPr lang="en-US" altLang="zh-CN" dirty="0">
                <a:ea typeface="宋体" charset="-122"/>
              </a:rPr>
              <a:t>         </a:t>
            </a:r>
            <a:r>
              <a:rPr lang="en-US" altLang="zh-CN" dirty="0" err="1">
                <a:ea typeface="宋体" charset="-122"/>
              </a:rPr>
              <a:t>cout</a:t>
            </a:r>
            <a:r>
              <a:rPr lang="en-US" altLang="zh-CN" dirty="0">
                <a:ea typeface="宋体" charset="-122"/>
              </a:rPr>
              <a:t>&lt;&lt;"</a:t>
            </a:r>
            <a:r>
              <a:rPr lang="en-US" altLang="zh-CN" dirty="0" err="1">
                <a:ea typeface="宋体" charset="-122"/>
              </a:rPr>
              <a:t>StudentOnJob</a:t>
            </a:r>
            <a:r>
              <a:rPr lang="en-US" altLang="zh-CN" dirty="0">
                <a:ea typeface="宋体" charset="-122"/>
              </a:rPr>
              <a:t>:"&lt;&lt;name&lt;&lt;" "&lt;&lt;</a:t>
            </a:r>
            <a:r>
              <a:rPr lang="en-US" altLang="zh-CN" dirty="0" err="1">
                <a:ea typeface="宋体" charset="-122"/>
              </a:rPr>
              <a:t>stuNo</a:t>
            </a:r>
            <a:r>
              <a:rPr lang="en-US" altLang="zh-CN" dirty="0">
                <a:ea typeface="宋体" charset="-122"/>
              </a:rPr>
              <a:t>&lt;&lt;" "&lt;&lt;title&lt;&lt;" "&lt;&lt; research&lt;&lt;</a:t>
            </a:r>
            <a:r>
              <a:rPr lang="en-US" altLang="zh-CN" dirty="0" err="1">
                <a:ea typeface="宋体" charset="-122"/>
              </a:rPr>
              <a:t>endl</a:t>
            </a:r>
            <a:r>
              <a:rPr lang="en-US" altLang="zh-CN" dirty="0">
                <a:ea typeface="宋体" charset="-122"/>
              </a:rPr>
              <a:t>;//</a:t>
            </a:r>
            <a:r>
              <a:rPr lang="zh-CN" altLang="en-US" dirty="0">
                <a:ea typeface="宋体" charset="-122"/>
              </a:rPr>
              <a:t>二义性</a:t>
            </a:r>
          </a:p>
          <a:p>
            <a:r>
              <a:rPr lang="zh-CN" altLang="en-US" dirty="0">
                <a:ea typeface="宋体" charset="-122"/>
              </a:rPr>
              <a:t>    </a:t>
            </a:r>
            <a:r>
              <a:rPr lang="en-US" altLang="zh-CN" dirty="0">
                <a:ea typeface="宋体" charset="-122"/>
              </a:rPr>
              <a:t>}</a:t>
            </a:r>
          </a:p>
          <a:p>
            <a:r>
              <a:rPr lang="en-US" altLang="zh-CN" dirty="0">
                <a:ea typeface="宋体" charset="-122"/>
              </a:rPr>
              <a:t>    ~CStudentOnJob()</a:t>
            </a:r>
          </a:p>
          <a:p>
            <a:r>
              <a:rPr lang="en-US" altLang="zh-CN" dirty="0">
                <a:ea typeface="宋体" charset="-122"/>
              </a:rPr>
              <a:t>    {</a:t>
            </a:r>
          </a:p>
          <a:p>
            <a:r>
              <a:rPr lang="en-US" altLang="zh-CN" dirty="0">
                <a:ea typeface="宋体" charset="-122"/>
              </a:rPr>
              <a:t>         </a:t>
            </a:r>
            <a:r>
              <a:rPr lang="en-US" altLang="zh-CN" dirty="0" err="1">
                <a:ea typeface="宋体" charset="-122"/>
              </a:rPr>
              <a:t>cout</a:t>
            </a:r>
            <a:r>
              <a:rPr lang="en-US" altLang="zh-CN" dirty="0">
                <a:ea typeface="宋体" charset="-122"/>
              </a:rPr>
              <a:t>&lt;&lt;"---CStudentOnJob Destructor---"&lt;&lt;</a:t>
            </a:r>
            <a:r>
              <a:rPr lang="en-US" altLang="zh-CN" dirty="0" err="1">
                <a:ea typeface="宋体" charset="-122"/>
              </a:rPr>
              <a:t>endl</a:t>
            </a:r>
            <a:r>
              <a:rPr lang="en-US" altLang="zh-CN" dirty="0">
                <a:ea typeface="宋体" charset="-122"/>
              </a:rPr>
              <a:t>;</a:t>
            </a:r>
          </a:p>
          <a:p>
            <a:r>
              <a:rPr lang="en-US" altLang="zh-CN" dirty="0">
                <a:ea typeface="宋体" charset="-122"/>
              </a:rPr>
              <a:t>    }</a:t>
            </a:r>
          </a:p>
          <a:p>
            <a:r>
              <a:rPr lang="en-US" altLang="zh-CN" dirty="0">
                <a:ea typeface="宋体" charset="-122"/>
              </a:rPr>
              <a:t>};</a:t>
            </a:r>
          </a:p>
          <a:p>
            <a:endParaRPr lang="en-US" altLang="zh-CN" dirty="0">
              <a:ea typeface="宋体" charset="-122"/>
            </a:endParaRPr>
          </a:p>
          <a:p>
            <a:r>
              <a:rPr lang="en-US" altLang="zh-CN" dirty="0">
                <a:ea typeface="宋体" charset="-122"/>
              </a:rPr>
              <a:t>int main()</a:t>
            </a:r>
          </a:p>
          <a:p>
            <a:r>
              <a:rPr lang="en-US" altLang="zh-CN" dirty="0">
                <a:ea typeface="宋体" charset="-122"/>
              </a:rPr>
              <a:t>{</a:t>
            </a:r>
          </a:p>
          <a:p>
            <a:r>
              <a:rPr lang="en-US" altLang="zh-CN" dirty="0">
                <a:ea typeface="宋体" charset="-122"/>
              </a:rPr>
              <a:t>	CStudentOnJob </a:t>
            </a:r>
            <a:r>
              <a:rPr lang="en-US" altLang="zh-CN" dirty="0" err="1">
                <a:ea typeface="宋体" charset="-122"/>
              </a:rPr>
              <a:t>stu</a:t>
            </a:r>
            <a:r>
              <a:rPr lang="en-US" altLang="zh-CN" dirty="0">
                <a:ea typeface="宋体" charset="-122"/>
              </a:rPr>
              <a:t>("chen",2017001,"professor","software");</a:t>
            </a:r>
          </a:p>
          <a:p>
            <a:r>
              <a:rPr lang="en-US" altLang="zh-CN" dirty="0">
                <a:ea typeface="宋体" charset="-122"/>
              </a:rPr>
              <a:t>	</a:t>
            </a:r>
            <a:r>
              <a:rPr lang="en-US" altLang="zh-CN" dirty="0" err="1">
                <a:ea typeface="宋体" charset="-122"/>
              </a:rPr>
              <a:t>stu.print</a:t>
            </a:r>
            <a:r>
              <a:rPr lang="en-US" altLang="zh-CN" dirty="0">
                <a:ea typeface="宋体" charset="-122"/>
              </a:rPr>
              <a:t>();</a:t>
            </a:r>
          </a:p>
          <a:p>
            <a:endParaRPr lang="en-US" altLang="zh-CN" dirty="0">
              <a:ea typeface="宋体" charset="-122"/>
            </a:endParaRPr>
          </a:p>
          <a:p>
            <a:r>
              <a:rPr lang="en-US" altLang="zh-CN" dirty="0">
                <a:ea typeface="宋体" charset="-122"/>
              </a:rPr>
              <a:t>	return 0;</a:t>
            </a:r>
          </a:p>
          <a:p>
            <a:r>
              <a:rPr lang="en-US" altLang="zh-CN" dirty="0">
                <a:ea typeface="宋体" charset="-122"/>
              </a:rPr>
              <a:t>}</a:t>
            </a:r>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78</a:t>
            </a:fld>
            <a:endParaRPr lang="en-US"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zh-CN" altLang="en-US" dirty="0" smtClean="0"/>
              <a:t>虚</a:t>
            </a:r>
            <a:r>
              <a:rPr lang="zh-CN" altLang="en-US" dirty="0"/>
              <a:t>基类是为了消除</a:t>
            </a:r>
            <a:r>
              <a:rPr lang="en-US" altLang="zh-CN" dirty="0"/>
              <a:t>C++</a:t>
            </a:r>
            <a:r>
              <a:rPr lang="zh-CN" altLang="en-US" dirty="0"/>
              <a:t>多重继承中，因为派生类间接继承基类</a:t>
            </a:r>
            <a:r>
              <a:rPr lang="en-US" altLang="zh-CN" dirty="0"/>
              <a:t>2</a:t>
            </a:r>
            <a:r>
              <a:rPr lang="zh-CN" altLang="en-US" dirty="0"/>
              <a:t>次以上而产生的二义性问题，通过将这个基类声明为虚基类，就可以在它的间接派生类中只产生一个唯一的基类对象。那么由谁来调用虚基类的构造函数呢？</a:t>
            </a:r>
            <a:r>
              <a:rPr lang="en-US" altLang="zh-CN" dirty="0"/>
              <a:t>C++</a:t>
            </a:r>
            <a:r>
              <a:rPr lang="zh-CN" altLang="en-US" dirty="0"/>
              <a:t>规定，虚基类对象由最派生类的构造函数调用虚基类的构造函数进行初始化。最派生类指的是在继承关系中，产生对象的那个派生类</a:t>
            </a:r>
            <a:r>
              <a:rPr lang="zh-CN" altLang="en-US" dirty="0" smtClean="0"/>
              <a:t>。因此</a:t>
            </a:r>
            <a:r>
              <a:rPr lang="zh-CN" altLang="en-US" dirty="0"/>
              <a:t>，在最派生类的成员初始化列表中必须给出对虚基类构造函数的调用，如果没有列出，则会自动调用虚基类的缺省构造函数。</a:t>
            </a:r>
            <a:endParaRPr lang="en-US" altLang="zh-CN" dirty="0"/>
          </a:p>
          <a:p>
            <a:endParaRPr lang="en-US" altLang="zh-CN" dirty="0"/>
          </a:p>
          <a:p>
            <a:r>
              <a:rPr lang="zh-CN" altLang="en-US" dirty="0"/>
              <a:t>原始程序：</a:t>
            </a:r>
            <a:endParaRPr lang="en-US" altLang="zh-CN" dirty="0"/>
          </a:p>
          <a:p>
            <a:r>
              <a:rPr lang="en-US" altLang="zh-CN" dirty="0"/>
              <a:t>#include&lt;iostream&gt;</a:t>
            </a:r>
          </a:p>
          <a:p>
            <a:r>
              <a:rPr lang="en-US" altLang="zh-CN" dirty="0"/>
              <a:t>using namespace std;</a:t>
            </a:r>
          </a:p>
          <a:p>
            <a:endParaRPr lang="en-US" altLang="zh-CN" dirty="0"/>
          </a:p>
          <a:p>
            <a:r>
              <a:rPr lang="en-US" altLang="zh-CN" dirty="0"/>
              <a:t>class </a:t>
            </a:r>
            <a:r>
              <a:rPr lang="en-US" altLang="zh-CN" dirty="0" err="1"/>
              <a:t>CPerson</a:t>
            </a:r>
            <a:r>
              <a:rPr lang="en-US" altLang="zh-CN" dirty="0"/>
              <a:t>{</a:t>
            </a:r>
          </a:p>
          <a:p>
            <a:r>
              <a:rPr lang="en-US" altLang="zh-CN" dirty="0"/>
              <a:t>protected:</a:t>
            </a:r>
          </a:p>
          <a:p>
            <a:r>
              <a:rPr lang="en-US" altLang="zh-CN" dirty="0"/>
              <a:t>	string name;</a:t>
            </a:r>
          </a:p>
          <a:p>
            <a:r>
              <a:rPr lang="en-US" altLang="zh-CN" dirty="0"/>
              <a:t>public:</a:t>
            </a:r>
          </a:p>
          <a:p>
            <a:r>
              <a:rPr lang="en-US" altLang="zh-CN" dirty="0"/>
              <a:t>	</a:t>
            </a:r>
            <a:r>
              <a:rPr lang="en-US" altLang="zh-CN" dirty="0" err="1"/>
              <a:t>CPerson</a:t>
            </a:r>
            <a:r>
              <a:rPr lang="en-US" altLang="zh-CN" dirty="0"/>
              <a:t>(string _name="</a:t>
            </a:r>
            <a:r>
              <a:rPr lang="en-US" altLang="zh-CN" dirty="0" err="1"/>
              <a:t>zhangsan</a:t>
            </a:r>
            <a:r>
              <a:rPr lang="en-US" altLang="zh-CN" dirty="0"/>
              <a:t>"):name(_name){</a:t>
            </a:r>
          </a:p>
          <a:p>
            <a:r>
              <a:rPr lang="en-US" altLang="zh-CN" dirty="0"/>
              <a:t>		</a:t>
            </a:r>
            <a:r>
              <a:rPr lang="en-US" altLang="zh-CN" dirty="0" err="1"/>
              <a:t>cout</a:t>
            </a:r>
            <a:r>
              <a:rPr lang="en-US" altLang="zh-CN" dirty="0"/>
              <a:t>&lt;&lt;"***</a:t>
            </a:r>
            <a:r>
              <a:rPr lang="en-US" altLang="zh-CN" dirty="0" err="1"/>
              <a:t>CPerson</a:t>
            </a:r>
            <a:r>
              <a:rPr lang="en-US" altLang="zh-CN" dirty="0"/>
              <a:t> Constructor***"&lt;&lt;</a:t>
            </a:r>
            <a:r>
              <a:rPr lang="en-US" altLang="zh-CN" dirty="0" err="1"/>
              <a:t>endl</a:t>
            </a:r>
            <a:r>
              <a:rPr lang="en-US" altLang="zh-CN" dirty="0"/>
              <a:t>;</a:t>
            </a:r>
          </a:p>
          <a:p>
            <a:r>
              <a:rPr lang="en-US" altLang="zh-CN" dirty="0"/>
              <a:t>	}</a:t>
            </a:r>
          </a:p>
          <a:p>
            <a:r>
              <a:rPr lang="en-US" altLang="zh-CN" dirty="0"/>
              <a:t>	~</a:t>
            </a:r>
            <a:r>
              <a:rPr lang="en-US" altLang="zh-CN" dirty="0" err="1"/>
              <a:t>CPerson</a:t>
            </a:r>
            <a:r>
              <a:rPr lang="en-US" altLang="zh-CN" dirty="0"/>
              <a:t>(){</a:t>
            </a:r>
          </a:p>
          <a:p>
            <a:r>
              <a:rPr lang="en-US" altLang="zh-CN" dirty="0"/>
              <a:t>		</a:t>
            </a:r>
            <a:r>
              <a:rPr lang="en-US" altLang="zh-CN" dirty="0" err="1"/>
              <a:t>cout</a:t>
            </a:r>
            <a:r>
              <a:rPr lang="en-US" altLang="zh-CN" dirty="0"/>
              <a:t>&lt;&lt;"---</a:t>
            </a:r>
            <a:r>
              <a:rPr lang="en-US" altLang="zh-CN" dirty="0" err="1"/>
              <a:t>CPerson</a:t>
            </a:r>
            <a:r>
              <a:rPr lang="en-US" altLang="zh-CN" dirty="0"/>
              <a:t> </a:t>
            </a:r>
            <a:r>
              <a:rPr lang="en-US" altLang="zh-CN" dirty="0" err="1"/>
              <a:t>distructor</a:t>
            </a:r>
            <a:r>
              <a:rPr lang="en-US" altLang="zh-CN" dirty="0"/>
              <a:t>---"&lt;&lt;name&lt;&lt;</a:t>
            </a:r>
            <a:r>
              <a:rPr lang="en-US" altLang="zh-CN" dirty="0" err="1"/>
              <a:t>endl</a:t>
            </a:r>
            <a:r>
              <a:rPr lang="en-US" altLang="zh-CN" dirty="0"/>
              <a:t>;</a:t>
            </a:r>
          </a:p>
          <a:p>
            <a:r>
              <a:rPr lang="en-US" altLang="zh-CN" dirty="0"/>
              <a:t>	}</a:t>
            </a:r>
          </a:p>
          <a:p>
            <a:r>
              <a:rPr lang="en-US" altLang="zh-CN" dirty="0"/>
              <a:t>};</a:t>
            </a:r>
          </a:p>
          <a:p>
            <a:r>
              <a:rPr lang="en-US" altLang="zh-CN" dirty="0"/>
              <a:t>class </a:t>
            </a:r>
            <a:r>
              <a:rPr lang="en-US" altLang="zh-CN" dirty="0" err="1"/>
              <a:t>CStudent</a:t>
            </a:r>
            <a:r>
              <a:rPr lang="en-US" altLang="zh-CN" dirty="0"/>
              <a:t> :virtual public </a:t>
            </a:r>
            <a:r>
              <a:rPr lang="en-US" altLang="zh-CN" dirty="0" err="1"/>
              <a:t>CPerson</a:t>
            </a:r>
            <a:endParaRPr lang="en-US" altLang="zh-CN" dirty="0"/>
          </a:p>
          <a:p>
            <a:r>
              <a:rPr lang="en-US" altLang="zh-CN" dirty="0"/>
              <a:t>{</a:t>
            </a:r>
          </a:p>
          <a:p>
            <a:r>
              <a:rPr lang="en-US" altLang="zh-CN" dirty="0"/>
              <a:t>protected:</a:t>
            </a:r>
          </a:p>
          <a:p>
            <a:r>
              <a:rPr lang="en-US" altLang="zh-CN" dirty="0"/>
              <a:t>    int </a:t>
            </a:r>
            <a:r>
              <a:rPr lang="en-US" altLang="zh-CN" dirty="0" err="1"/>
              <a:t>stuNo</a:t>
            </a:r>
            <a:r>
              <a:rPr lang="en-US" altLang="zh-CN" dirty="0"/>
              <a:t>;</a:t>
            </a:r>
          </a:p>
          <a:p>
            <a:r>
              <a:rPr lang="en-US" altLang="zh-CN" dirty="0"/>
              <a:t>public:</a:t>
            </a:r>
          </a:p>
          <a:p>
            <a:r>
              <a:rPr lang="en-US" altLang="zh-CN" dirty="0"/>
              <a:t>    </a:t>
            </a:r>
            <a:r>
              <a:rPr lang="en-US" altLang="zh-CN" dirty="0" err="1"/>
              <a:t>CStudent</a:t>
            </a:r>
            <a:r>
              <a:rPr lang="en-US" altLang="zh-CN" dirty="0"/>
              <a:t>(string _name="</a:t>
            </a:r>
            <a:r>
              <a:rPr lang="en-US" altLang="zh-CN" dirty="0" err="1"/>
              <a:t>zhangsan</a:t>
            </a:r>
            <a:r>
              <a:rPr lang="en-US" altLang="zh-CN" dirty="0"/>
              <a:t>",int _no=2018150001):</a:t>
            </a:r>
            <a:r>
              <a:rPr lang="en-US" altLang="zh-CN" dirty="0" err="1"/>
              <a:t>stuNo</a:t>
            </a:r>
            <a:r>
              <a:rPr lang="en-US" altLang="zh-CN" dirty="0"/>
              <a:t>(_no),</a:t>
            </a:r>
            <a:r>
              <a:rPr lang="en-US" altLang="zh-CN" dirty="0" err="1"/>
              <a:t>CPerson</a:t>
            </a:r>
            <a:r>
              <a:rPr lang="en-US" altLang="zh-CN" dirty="0"/>
              <a:t>(_name){</a:t>
            </a:r>
          </a:p>
          <a:p>
            <a:r>
              <a:rPr lang="en-US" altLang="zh-CN" dirty="0"/>
              <a:t>		</a:t>
            </a:r>
            <a:r>
              <a:rPr lang="en-US" altLang="zh-CN" dirty="0" err="1"/>
              <a:t>cout</a:t>
            </a:r>
            <a:r>
              <a:rPr lang="en-US" altLang="zh-CN" dirty="0"/>
              <a:t>&lt;&lt;"***</a:t>
            </a:r>
            <a:r>
              <a:rPr lang="en-US" altLang="zh-CN" dirty="0" err="1"/>
              <a:t>CStudent</a:t>
            </a:r>
            <a:r>
              <a:rPr lang="en-US" altLang="zh-CN" dirty="0"/>
              <a:t> Constructor***"&lt;&lt;</a:t>
            </a:r>
            <a:r>
              <a:rPr lang="en-US" altLang="zh-CN" dirty="0" err="1"/>
              <a:t>endl</a:t>
            </a:r>
            <a:r>
              <a:rPr lang="en-US" altLang="zh-CN" dirty="0"/>
              <a:t>;}</a:t>
            </a:r>
          </a:p>
          <a:p>
            <a:r>
              <a:rPr lang="en-US" altLang="zh-CN" dirty="0"/>
              <a:t>	void print(){</a:t>
            </a:r>
          </a:p>
          <a:p>
            <a:r>
              <a:rPr lang="en-US" altLang="zh-CN" dirty="0"/>
              <a:t>		</a:t>
            </a:r>
            <a:r>
              <a:rPr lang="en-US" altLang="zh-CN" dirty="0" err="1"/>
              <a:t>cout</a:t>
            </a:r>
            <a:r>
              <a:rPr lang="en-US" altLang="zh-CN" dirty="0"/>
              <a:t>&lt;&lt;"Student:"&lt;&lt;name&lt;&lt;" "&lt;&lt;</a:t>
            </a:r>
            <a:r>
              <a:rPr lang="en-US" altLang="zh-CN" dirty="0" err="1"/>
              <a:t>stuNo</a:t>
            </a:r>
            <a:r>
              <a:rPr lang="en-US" altLang="zh-CN" dirty="0"/>
              <a:t>&lt;&lt;</a:t>
            </a:r>
            <a:r>
              <a:rPr lang="en-US" altLang="zh-CN" dirty="0" err="1"/>
              <a:t>endl</a:t>
            </a:r>
            <a:r>
              <a:rPr lang="en-US" altLang="zh-CN" dirty="0"/>
              <a:t>;}</a:t>
            </a:r>
          </a:p>
          <a:p>
            <a:r>
              <a:rPr lang="en-US" altLang="zh-CN" dirty="0"/>
              <a:t>    ~</a:t>
            </a:r>
            <a:r>
              <a:rPr lang="en-US" altLang="zh-CN" dirty="0" err="1"/>
              <a:t>CStudent</a:t>
            </a:r>
            <a:r>
              <a:rPr lang="en-US" altLang="zh-CN" dirty="0"/>
              <a:t>(){</a:t>
            </a:r>
          </a:p>
          <a:p>
            <a:r>
              <a:rPr lang="en-US" altLang="zh-CN" dirty="0"/>
              <a:t>		</a:t>
            </a:r>
            <a:r>
              <a:rPr lang="en-US" altLang="zh-CN" dirty="0" err="1"/>
              <a:t>cout</a:t>
            </a:r>
            <a:r>
              <a:rPr lang="en-US" altLang="zh-CN" dirty="0"/>
              <a:t>&lt;&lt;"---</a:t>
            </a:r>
            <a:r>
              <a:rPr lang="en-US" altLang="zh-CN" dirty="0" err="1"/>
              <a:t>CStudent</a:t>
            </a:r>
            <a:r>
              <a:rPr lang="en-US" altLang="zh-CN" dirty="0"/>
              <a:t> Destructor---"&lt;&lt;</a:t>
            </a:r>
            <a:r>
              <a:rPr lang="en-US" altLang="zh-CN" dirty="0" err="1"/>
              <a:t>endl</a:t>
            </a:r>
            <a:r>
              <a:rPr lang="en-US" altLang="zh-CN" dirty="0"/>
              <a:t>; }</a:t>
            </a:r>
          </a:p>
          <a:p>
            <a:r>
              <a:rPr lang="en-US" altLang="zh-CN" dirty="0"/>
              <a:t>};</a:t>
            </a:r>
          </a:p>
          <a:p>
            <a:r>
              <a:rPr lang="en-US" altLang="zh-CN" dirty="0"/>
              <a:t>class </a:t>
            </a:r>
            <a:r>
              <a:rPr lang="en-US" altLang="zh-CN" dirty="0" err="1"/>
              <a:t>CTeacher:virtual</a:t>
            </a:r>
            <a:r>
              <a:rPr lang="en-US" altLang="zh-CN" dirty="0"/>
              <a:t> public </a:t>
            </a:r>
            <a:r>
              <a:rPr lang="en-US" altLang="zh-CN" dirty="0" err="1"/>
              <a:t>CPerson</a:t>
            </a:r>
            <a:endParaRPr lang="en-US" altLang="zh-CN" dirty="0"/>
          </a:p>
          <a:p>
            <a:r>
              <a:rPr lang="en-US" altLang="zh-CN" dirty="0"/>
              <a:t>{</a:t>
            </a:r>
          </a:p>
          <a:p>
            <a:r>
              <a:rPr lang="en-US" altLang="zh-CN" dirty="0"/>
              <a:t>protected:</a:t>
            </a:r>
          </a:p>
          <a:p>
            <a:r>
              <a:rPr lang="en-US" altLang="zh-CN" dirty="0"/>
              <a:t>     string title;</a:t>
            </a:r>
          </a:p>
          <a:p>
            <a:r>
              <a:rPr lang="en-US" altLang="zh-CN" dirty="0"/>
              <a:t>public:</a:t>
            </a:r>
          </a:p>
          <a:p>
            <a:r>
              <a:rPr lang="en-US" altLang="zh-CN" dirty="0"/>
              <a:t>	</a:t>
            </a:r>
            <a:r>
              <a:rPr lang="en-US" altLang="zh-CN" dirty="0" err="1"/>
              <a:t>CTeacher</a:t>
            </a:r>
            <a:r>
              <a:rPr lang="en-US" altLang="zh-CN" dirty="0"/>
              <a:t>(string _name="</a:t>
            </a:r>
            <a:r>
              <a:rPr lang="en-US" altLang="zh-CN" dirty="0" err="1"/>
              <a:t>lisi</a:t>
            </a:r>
            <a:r>
              <a:rPr lang="en-US" altLang="zh-CN" dirty="0"/>
              <a:t>",string _title="Professor"):title(_title),</a:t>
            </a:r>
            <a:r>
              <a:rPr lang="en-US" altLang="zh-CN" dirty="0" err="1"/>
              <a:t>CPerson</a:t>
            </a:r>
            <a:r>
              <a:rPr lang="en-US" altLang="zh-CN" dirty="0"/>
              <a:t>(_name){</a:t>
            </a:r>
          </a:p>
          <a:p>
            <a:r>
              <a:rPr lang="en-US" altLang="zh-CN" dirty="0"/>
              <a:t>	  </a:t>
            </a:r>
            <a:r>
              <a:rPr lang="en-US" altLang="zh-CN" dirty="0" err="1"/>
              <a:t>cout</a:t>
            </a:r>
            <a:r>
              <a:rPr lang="en-US" altLang="zh-CN" dirty="0"/>
              <a:t>&lt;&lt;"***</a:t>
            </a:r>
            <a:r>
              <a:rPr lang="en-US" altLang="zh-CN" dirty="0" err="1"/>
              <a:t>CTeacher</a:t>
            </a:r>
            <a:r>
              <a:rPr lang="en-US" altLang="zh-CN" dirty="0"/>
              <a:t> Constructor***"&lt;&lt;</a:t>
            </a:r>
            <a:r>
              <a:rPr lang="en-US" altLang="zh-CN" dirty="0" err="1"/>
              <a:t>endl</a:t>
            </a:r>
            <a:r>
              <a:rPr lang="en-US" altLang="zh-CN" dirty="0"/>
              <a:t>;}</a:t>
            </a:r>
          </a:p>
          <a:p>
            <a:r>
              <a:rPr lang="en-US" altLang="zh-CN" dirty="0"/>
              <a:t>    void print(){</a:t>
            </a:r>
          </a:p>
          <a:p>
            <a:r>
              <a:rPr lang="en-US" altLang="zh-CN" dirty="0"/>
              <a:t>		</a:t>
            </a:r>
            <a:r>
              <a:rPr lang="en-US" altLang="zh-CN" dirty="0" err="1"/>
              <a:t>cout</a:t>
            </a:r>
            <a:r>
              <a:rPr lang="en-US" altLang="zh-CN" dirty="0"/>
              <a:t>&lt;&lt;"Teacher:"&lt;&lt;name&lt;&lt;" "&lt;&lt;title&lt;&lt;</a:t>
            </a:r>
            <a:r>
              <a:rPr lang="en-US" altLang="zh-CN" dirty="0" err="1"/>
              <a:t>endl</a:t>
            </a:r>
            <a:r>
              <a:rPr lang="en-US" altLang="zh-CN" dirty="0"/>
              <a:t>;}</a:t>
            </a:r>
          </a:p>
          <a:p>
            <a:r>
              <a:rPr lang="en-US" altLang="zh-CN" dirty="0"/>
              <a:t>    ~</a:t>
            </a:r>
            <a:r>
              <a:rPr lang="en-US" altLang="zh-CN" dirty="0" err="1"/>
              <a:t>CTeacher</a:t>
            </a:r>
            <a:r>
              <a:rPr lang="en-US" altLang="zh-CN" dirty="0"/>
              <a:t>() {</a:t>
            </a:r>
          </a:p>
          <a:p>
            <a:r>
              <a:rPr lang="en-US" altLang="zh-CN" dirty="0"/>
              <a:t>		</a:t>
            </a:r>
            <a:r>
              <a:rPr lang="en-US" altLang="zh-CN" dirty="0" err="1"/>
              <a:t>cout</a:t>
            </a:r>
            <a:r>
              <a:rPr lang="en-US" altLang="zh-CN" dirty="0"/>
              <a:t>&lt;&lt;"---</a:t>
            </a:r>
            <a:r>
              <a:rPr lang="en-US" altLang="zh-CN" dirty="0" err="1"/>
              <a:t>CTeacher</a:t>
            </a:r>
            <a:r>
              <a:rPr lang="en-US" altLang="zh-CN" dirty="0"/>
              <a:t> Destructor---"&lt;&lt;</a:t>
            </a:r>
            <a:r>
              <a:rPr lang="en-US" altLang="zh-CN" dirty="0" err="1"/>
              <a:t>endl</a:t>
            </a:r>
            <a:r>
              <a:rPr lang="en-US" altLang="zh-CN" dirty="0"/>
              <a:t>; }</a:t>
            </a:r>
          </a:p>
          <a:p>
            <a:r>
              <a:rPr lang="en-US" altLang="zh-CN" dirty="0"/>
              <a:t>};</a:t>
            </a:r>
          </a:p>
          <a:p>
            <a:r>
              <a:rPr lang="en-US" altLang="zh-CN" dirty="0"/>
              <a:t>class </a:t>
            </a:r>
            <a:r>
              <a:rPr lang="en-US" altLang="zh-CN" dirty="0" err="1"/>
              <a:t>CStudentOnJob</a:t>
            </a:r>
            <a:r>
              <a:rPr lang="en-US" altLang="zh-CN" dirty="0"/>
              <a:t> : public </a:t>
            </a:r>
            <a:r>
              <a:rPr lang="en-US" altLang="zh-CN" dirty="0" err="1"/>
              <a:t>CStudent,public</a:t>
            </a:r>
            <a:r>
              <a:rPr lang="en-US" altLang="zh-CN" dirty="0"/>
              <a:t> </a:t>
            </a:r>
            <a:r>
              <a:rPr lang="en-US" altLang="zh-CN" dirty="0" err="1"/>
              <a:t>CTeacher</a:t>
            </a:r>
            <a:endParaRPr lang="en-US" altLang="zh-CN" dirty="0"/>
          </a:p>
          <a:p>
            <a:r>
              <a:rPr lang="en-US" altLang="zh-CN" dirty="0"/>
              <a:t>{</a:t>
            </a:r>
          </a:p>
          <a:p>
            <a:r>
              <a:rPr lang="en-US" altLang="zh-CN" dirty="0"/>
              <a:t>private:</a:t>
            </a:r>
          </a:p>
          <a:p>
            <a:r>
              <a:rPr lang="en-US" altLang="zh-CN" dirty="0"/>
              <a:t>    string research;     //</a:t>
            </a:r>
            <a:r>
              <a:rPr lang="zh-CN" altLang="en-US" dirty="0"/>
              <a:t>研究方向</a:t>
            </a:r>
          </a:p>
          <a:p>
            <a:r>
              <a:rPr lang="en-US" altLang="zh-CN" dirty="0"/>
              <a:t>public:</a:t>
            </a:r>
          </a:p>
          <a:p>
            <a:r>
              <a:rPr lang="en-US" altLang="zh-CN" dirty="0"/>
              <a:t>	</a:t>
            </a:r>
            <a:r>
              <a:rPr lang="en-US" altLang="zh-CN" dirty="0" err="1"/>
              <a:t>CStudentOnJob</a:t>
            </a:r>
            <a:r>
              <a:rPr lang="en-US" altLang="zh-CN" dirty="0"/>
              <a:t>(string _</a:t>
            </a:r>
            <a:r>
              <a:rPr lang="en-US" altLang="zh-CN" dirty="0" err="1"/>
              <a:t>name,int</a:t>
            </a:r>
            <a:r>
              <a:rPr lang="en-US" altLang="zh-CN" dirty="0"/>
              <a:t> _</a:t>
            </a:r>
            <a:r>
              <a:rPr lang="en-US" altLang="zh-CN" dirty="0" err="1"/>
              <a:t>stuNo,string</a:t>
            </a:r>
            <a:r>
              <a:rPr lang="en-US" altLang="zh-CN" dirty="0"/>
              <a:t> _</a:t>
            </a:r>
            <a:r>
              <a:rPr lang="en-US" altLang="zh-CN" dirty="0" err="1"/>
              <a:t>title,string</a:t>
            </a:r>
            <a:r>
              <a:rPr lang="en-US" altLang="zh-CN" dirty="0"/>
              <a:t> _research):</a:t>
            </a:r>
          </a:p>
          <a:p>
            <a:r>
              <a:rPr lang="en-US" altLang="zh-CN" dirty="0"/>
              <a:t>		 </a:t>
            </a:r>
            <a:r>
              <a:rPr lang="en-US" altLang="zh-CN" dirty="0" err="1"/>
              <a:t>CPerson</a:t>
            </a:r>
            <a:r>
              <a:rPr lang="en-US" altLang="zh-CN" dirty="0"/>
              <a:t>(_name),     //</a:t>
            </a:r>
            <a:r>
              <a:rPr lang="zh-CN" altLang="en-US" dirty="0"/>
              <a:t>如果缺省，</a:t>
            </a:r>
            <a:r>
              <a:rPr lang="en-US" altLang="zh-CN" dirty="0" err="1"/>
              <a:t>Cperson</a:t>
            </a:r>
            <a:r>
              <a:rPr lang="zh-CN" altLang="en-US" dirty="0"/>
              <a:t>就会调用不带参数的构造方法，姓名并没有赋值进去。</a:t>
            </a:r>
          </a:p>
          <a:p>
            <a:r>
              <a:rPr lang="zh-CN" altLang="en-US" dirty="0"/>
              <a:t>         </a:t>
            </a:r>
            <a:r>
              <a:rPr lang="en-US" altLang="zh-CN" dirty="0" err="1"/>
              <a:t>CStudent</a:t>
            </a:r>
            <a:r>
              <a:rPr lang="en-US" altLang="zh-CN" dirty="0"/>
              <a:t>(_name,_</a:t>
            </a:r>
            <a:r>
              <a:rPr lang="en-US" altLang="zh-CN" dirty="0" err="1"/>
              <a:t>stuNo</a:t>
            </a:r>
            <a:r>
              <a:rPr lang="en-US" altLang="zh-CN" dirty="0"/>
              <a:t>),</a:t>
            </a:r>
          </a:p>
          <a:p>
            <a:r>
              <a:rPr lang="en-US" altLang="zh-CN" dirty="0"/>
              <a:t>         </a:t>
            </a:r>
            <a:r>
              <a:rPr lang="en-US" altLang="zh-CN" dirty="0" err="1"/>
              <a:t>CTeacher</a:t>
            </a:r>
            <a:r>
              <a:rPr lang="en-US" altLang="zh-CN" dirty="0"/>
              <a:t>(_</a:t>
            </a:r>
            <a:r>
              <a:rPr lang="en-US" altLang="zh-CN" dirty="0" err="1"/>
              <a:t>name,_title</a:t>
            </a:r>
            <a:r>
              <a:rPr lang="en-US" altLang="zh-CN" dirty="0"/>
              <a:t>),</a:t>
            </a:r>
          </a:p>
          <a:p>
            <a:r>
              <a:rPr lang="en-US" altLang="zh-CN" dirty="0"/>
              <a:t>         research(_research){</a:t>
            </a:r>
          </a:p>
          <a:p>
            <a:r>
              <a:rPr lang="en-US" altLang="zh-CN" dirty="0"/>
              <a:t>		</a:t>
            </a:r>
            <a:r>
              <a:rPr lang="en-US" altLang="zh-CN" dirty="0" err="1"/>
              <a:t>cout</a:t>
            </a:r>
            <a:r>
              <a:rPr lang="en-US" altLang="zh-CN" dirty="0"/>
              <a:t>&lt;&lt;"***</a:t>
            </a:r>
            <a:r>
              <a:rPr lang="en-US" altLang="zh-CN" dirty="0" err="1"/>
              <a:t>CStudentOnJob</a:t>
            </a:r>
            <a:r>
              <a:rPr lang="en-US" altLang="zh-CN" dirty="0"/>
              <a:t> Constructor***"&lt;&lt;</a:t>
            </a:r>
            <a:r>
              <a:rPr lang="en-US" altLang="zh-CN" dirty="0" err="1"/>
              <a:t>endl</a:t>
            </a:r>
            <a:r>
              <a:rPr lang="en-US" altLang="zh-CN" dirty="0"/>
              <a:t>;}</a:t>
            </a:r>
          </a:p>
          <a:p>
            <a:r>
              <a:rPr lang="en-US" altLang="zh-CN" dirty="0"/>
              <a:t>    void print()</a:t>
            </a:r>
          </a:p>
          <a:p>
            <a:r>
              <a:rPr lang="en-US" altLang="zh-CN" dirty="0"/>
              <a:t>    {</a:t>
            </a:r>
          </a:p>
          <a:p>
            <a:r>
              <a:rPr lang="en-US" altLang="zh-CN" dirty="0"/>
              <a:t>         </a:t>
            </a:r>
            <a:r>
              <a:rPr lang="en-US" altLang="zh-CN" dirty="0" err="1"/>
              <a:t>cout</a:t>
            </a:r>
            <a:r>
              <a:rPr lang="en-US" altLang="zh-CN" dirty="0"/>
              <a:t>&lt;&lt;"</a:t>
            </a:r>
            <a:r>
              <a:rPr lang="en-US" altLang="zh-CN" dirty="0" err="1"/>
              <a:t>StudentOnJob</a:t>
            </a:r>
            <a:r>
              <a:rPr lang="en-US" altLang="zh-CN" dirty="0"/>
              <a:t>:"&lt;&lt;name&lt;&lt;" "&lt;&lt;</a:t>
            </a:r>
            <a:r>
              <a:rPr lang="en-US" altLang="zh-CN" dirty="0" err="1"/>
              <a:t>stuNo</a:t>
            </a:r>
            <a:r>
              <a:rPr lang="en-US" altLang="zh-CN" dirty="0"/>
              <a:t>&lt;&lt;" "&lt;&lt;title&lt;&lt;" "&lt;&lt; research&lt;&lt;</a:t>
            </a:r>
            <a:r>
              <a:rPr lang="en-US" altLang="zh-CN" dirty="0" err="1"/>
              <a:t>endl</a:t>
            </a:r>
            <a:r>
              <a:rPr lang="en-US" altLang="zh-CN" dirty="0"/>
              <a:t>;//</a:t>
            </a:r>
            <a:r>
              <a:rPr lang="zh-CN" altLang="en-US" dirty="0"/>
              <a:t>二义性</a:t>
            </a:r>
          </a:p>
          <a:p>
            <a:r>
              <a:rPr lang="zh-CN" altLang="en-US" dirty="0"/>
              <a:t>    </a:t>
            </a:r>
            <a:r>
              <a:rPr lang="en-US" altLang="zh-CN" dirty="0"/>
              <a:t>}</a:t>
            </a:r>
          </a:p>
          <a:p>
            <a:r>
              <a:rPr lang="en-US" altLang="zh-CN" dirty="0"/>
              <a:t>    ~</a:t>
            </a:r>
            <a:r>
              <a:rPr lang="en-US" altLang="zh-CN" dirty="0" err="1"/>
              <a:t>CStudentOnJob</a:t>
            </a:r>
            <a:r>
              <a:rPr lang="en-US" altLang="zh-CN" dirty="0"/>
              <a:t>()</a:t>
            </a:r>
          </a:p>
          <a:p>
            <a:r>
              <a:rPr lang="en-US" altLang="zh-CN" dirty="0"/>
              <a:t>    {</a:t>
            </a:r>
          </a:p>
          <a:p>
            <a:r>
              <a:rPr lang="en-US" altLang="zh-CN" dirty="0"/>
              <a:t>         </a:t>
            </a:r>
            <a:r>
              <a:rPr lang="en-US" altLang="zh-CN" dirty="0" err="1"/>
              <a:t>cout</a:t>
            </a:r>
            <a:r>
              <a:rPr lang="en-US" altLang="zh-CN" dirty="0"/>
              <a:t>&lt;&lt;"---</a:t>
            </a:r>
            <a:r>
              <a:rPr lang="en-US" altLang="zh-CN" dirty="0" err="1"/>
              <a:t>CStudentOnJob</a:t>
            </a:r>
            <a:r>
              <a:rPr lang="en-US" altLang="zh-CN" dirty="0"/>
              <a:t> Destructor---"&lt;&lt;</a:t>
            </a:r>
            <a:r>
              <a:rPr lang="en-US" altLang="zh-CN" dirty="0" err="1"/>
              <a:t>endl</a:t>
            </a:r>
            <a:r>
              <a:rPr lang="en-US" altLang="zh-CN" dirty="0"/>
              <a:t>;</a:t>
            </a:r>
          </a:p>
          <a:p>
            <a:r>
              <a:rPr lang="en-US" altLang="zh-CN" dirty="0"/>
              <a:t>    }</a:t>
            </a:r>
          </a:p>
          <a:p>
            <a:r>
              <a:rPr lang="en-US" altLang="zh-CN" dirty="0"/>
              <a:t>};</a:t>
            </a:r>
          </a:p>
          <a:p>
            <a:endParaRPr lang="en-US" altLang="zh-CN" dirty="0"/>
          </a:p>
          <a:p>
            <a:r>
              <a:rPr lang="en-US" altLang="zh-CN" dirty="0"/>
              <a:t>int main()</a:t>
            </a:r>
          </a:p>
          <a:p>
            <a:r>
              <a:rPr lang="en-US" altLang="zh-CN" dirty="0"/>
              <a:t>{</a:t>
            </a:r>
          </a:p>
          <a:p>
            <a:r>
              <a:rPr lang="en-US" altLang="zh-CN" dirty="0"/>
              <a:t>	</a:t>
            </a:r>
            <a:r>
              <a:rPr lang="en-US" altLang="zh-CN" dirty="0" err="1"/>
              <a:t>CStudentOnJob</a:t>
            </a:r>
            <a:r>
              <a:rPr lang="en-US" altLang="zh-CN" dirty="0"/>
              <a:t> </a:t>
            </a:r>
            <a:r>
              <a:rPr lang="en-US" altLang="zh-CN" dirty="0" err="1"/>
              <a:t>stu</a:t>
            </a:r>
            <a:r>
              <a:rPr lang="en-US" altLang="zh-CN" dirty="0"/>
              <a:t>("chen",2017001,"professor","software");</a:t>
            </a:r>
          </a:p>
          <a:p>
            <a:r>
              <a:rPr lang="en-US" altLang="zh-CN" dirty="0"/>
              <a:t>	</a:t>
            </a:r>
            <a:r>
              <a:rPr lang="en-US" altLang="zh-CN" dirty="0" err="1"/>
              <a:t>stu.print</a:t>
            </a:r>
            <a:r>
              <a:rPr lang="en-US" altLang="zh-CN" dirty="0"/>
              <a:t>();</a:t>
            </a:r>
          </a:p>
          <a:p>
            <a:endParaRPr lang="en-US" altLang="zh-CN" dirty="0"/>
          </a:p>
          <a:p>
            <a:r>
              <a:rPr lang="en-US" altLang="zh-CN" dirty="0"/>
              <a:t>	return 0;</a:t>
            </a:r>
          </a:p>
          <a:p>
            <a:r>
              <a:rPr lang="en-US" altLang="zh-CN" dirty="0"/>
              <a:t>}</a:t>
            </a:r>
          </a:p>
          <a:p>
            <a:endParaRPr lang="en-US" altLang="zh-CN" dirty="0"/>
          </a:p>
          <a:p>
            <a:endParaRPr lang="en-US" altLang="zh-CN" dirty="0"/>
          </a:p>
          <a:p>
            <a:endParaRPr lang="en-US" altLang="zh-CN" dirty="0"/>
          </a:p>
          <a:p>
            <a:r>
              <a:rPr lang="zh-CN" altLang="en-US" dirty="0"/>
              <a:t>程序</a:t>
            </a:r>
            <a:r>
              <a:rPr lang="en-US" altLang="zh-CN" dirty="0"/>
              <a:t>1</a:t>
            </a:r>
            <a:r>
              <a:rPr lang="zh-CN" altLang="en-US" dirty="0"/>
              <a:t>：</a:t>
            </a:r>
            <a:endParaRPr lang="en-US" altLang="zh-CN" dirty="0"/>
          </a:p>
          <a:p>
            <a:r>
              <a:rPr lang="en-US" altLang="zh-CN" dirty="0"/>
              <a:t>#include&lt;iostream&gt;</a:t>
            </a:r>
          </a:p>
          <a:p>
            <a:r>
              <a:rPr lang="en-US" altLang="zh-CN" dirty="0"/>
              <a:t>using namespace std;</a:t>
            </a:r>
          </a:p>
          <a:p>
            <a:endParaRPr lang="en-US" altLang="zh-CN" dirty="0"/>
          </a:p>
          <a:p>
            <a:r>
              <a:rPr lang="en-US" altLang="zh-CN" dirty="0"/>
              <a:t>class </a:t>
            </a:r>
            <a:r>
              <a:rPr lang="en-US" altLang="zh-CN" dirty="0" err="1"/>
              <a:t>CPerson</a:t>
            </a:r>
            <a:r>
              <a:rPr lang="en-US" altLang="zh-CN" dirty="0"/>
              <a:t>{</a:t>
            </a:r>
          </a:p>
          <a:p>
            <a:r>
              <a:rPr lang="en-US" altLang="zh-CN" dirty="0"/>
              <a:t>protected:</a:t>
            </a:r>
          </a:p>
          <a:p>
            <a:r>
              <a:rPr lang="en-US" altLang="zh-CN" dirty="0"/>
              <a:t>	string name;</a:t>
            </a:r>
          </a:p>
          <a:p>
            <a:r>
              <a:rPr lang="en-US" altLang="zh-CN" dirty="0"/>
              <a:t>public:</a:t>
            </a:r>
          </a:p>
          <a:p>
            <a:r>
              <a:rPr lang="en-US" altLang="zh-CN" dirty="0"/>
              <a:t>	</a:t>
            </a:r>
            <a:r>
              <a:rPr lang="en-US" altLang="zh-CN" dirty="0" err="1"/>
              <a:t>CPerson</a:t>
            </a:r>
            <a:r>
              <a:rPr lang="en-US" altLang="zh-CN" dirty="0"/>
              <a:t>(string _name="</a:t>
            </a:r>
            <a:r>
              <a:rPr lang="en-US" altLang="zh-CN" dirty="0" err="1"/>
              <a:t>zhangsan</a:t>
            </a:r>
            <a:r>
              <a:rPr lang="en-US" altLang="zh-CN" dirty="0"/>
              <a:t>"):name(_name){</a:t>
            </a:r>
          </a:p>
          <a:p>
            <a:r>
              <a:rPr lang="en-US" altLang="zh-CN" dirty="0"/>
              <a:t>		</a:t>
            </a:r>
            <a:r>
              <a:rPr lang="en-US" altLang="zh-CN" dirty="0" err="1"/>
              <a:t>cout</a:t>
            </a:r>
            <a:r>
              <a:rPr lang="en-US" altLang="zh-CN" dirty="0"/>
              <a:t>&lt;&lt;"***</a:t>
            </a:r>
            <a:r>
              <a:rPr lang="en-US" altLang="zh-CN" dirty="0" err="1"/>
              <a:t>CPerson</a:t>
            </a:r>
            <a:r>
              <a:rPr lang="en-US" altLang="zh-CN" dirty="0"/>
              <a:t> Constructor***"&lt;&lt;</a:t>
            </a:r>
            <a:r>
              <a:rPr lang="en-US" altLang="zh-CN" dirty="0" err="1"/>
              <a:t>endl</a:t>
            </a:r>
            <a:r>
              <a:rPr lang="en-US" altLang="zh-CN" dirty="0"/>
              <a:t>;</a:t>
            </a:r>
          </a:p>
          <a:p>
            <a:r>
              <a:rPr lang="en-US" altLang="zh-CN" dirty="0"/>
              <a:t>	}</a:t>
            </a:r>
          </a:p>
          <a:p>
            <a:r>
              <a:rPr lang="en-US" altLang="zh-CN" dirty="0"/>
              <a:t>	~</a:t>
            </a:r>
            <a:r>
              <a:rPr lang="en-US" altLang="zh-CN" dirty="0" err="1"/>
              <a:t>CPerson</a:t>
            </a:r>
            <a:r>
              <a:rPr lang="en-US" altLang="zh-CN" dirty="0"/>
              <a:t>(){</a:t>
            </a:r>
          </a:p>
          <a:p>
            <a:r>
              <a:rPr lang="en-US" altLang="zh-CN" dirty="0"/>
              <a:t>		</a:t>
            </a:r>
            <a:r>
              <a:rPr lang="en-US" altLang="zh-CN" dirty="0" err="1"/>
              <a:t>cout</a:t>
            </a:r>
            <a:r>
              <a:rPr lang="en-US" altLang="zh-CN" dirty="0"/>
              <a:t>&lt;&lt;"---</a:t>
            </a:r>
            <a:r>
              <a:rPr lang="en-US" altLang="zh-CN" dirty="0" err="1"/>
              <a:t>CPerson</a:t>
            </a:r>
            <a:r>
              <a:rPr lang="en-US" altLang="zh-CN" dirty="0"/>
              <a:t> </a:t>
            </a:r>
            <a:r>
              <a:rPr lang="en-US" altLang="zh-CN" dirty="0" err="1"/>
              <a:t>distructor</a:t>
            </a:r>
            <a:r>
              <a:rPr lang="en-US" altLang="zh-CN" dirty="0"/>
              <a:t>---"&lt;&lt;name&lt;&lt;</a:t>
            </a:r>
            <a:r>
              <a:rPr lang="en-US" altLang="zh-CN" dirty="0" err="1"/>
              <a:t>endl</a:t>
            </a:r>
            <a:r>
              <a:rPr lang="en-US" altLang="zh-CN" dirty="0"/>
              <a:t>;</a:t>
            </a:r>
          </a:p>
          <a:p>
            <a:r>
              <a:rPr lang="en-US" altLang="zh-CN" dirty="0"/>
              <a:t>	}</a:t>
            </a:r>
          </a:p>
          <a:p>
            <a:r>
              <a:rPr lang="en-US" altLang="zh-CN" dirty="0"/>
              <a:t>};</a:t>
            </a:r>
          </a:p>
          <a:p>
            <a:r>
              <a:rPr lang="en-US" altLang="zh-CN" dirty="0"/>
              <a:t>class </a:t>
            </a:r>
            <a:r>
              <a:rPr lang="en-US" altLang="zh-CN" dirty="0" err="1"/>
              <a:t>CStudent</a:t>
            </a:r>
            <a:r>
              <a:rPr lang="en-US" altLang="zh-CN" dirty="0"/>
              <a:t> :virtual public </a:t>
            </a:r>
            <a:r>
              <a:rPr lang="en-US" altLang="zh-CN" dirty="0" err="1"/>
              <a:t>CPerson</a:t>
            </a:r>
            <a:endParaRPr lang="en-US" altLang="zh-CN" dirty="0"/>
          </a:p>
          <a:p>
            <a:r>
              <a:rPr lang="en-US" altLang="zh-CN" dirty="0"/>
              <a:t>{</a:t>
            </a:r>
          </a:p>
          <a:p>
            <a:r>
              <a:rPr lang="en-US" altLang="zh-CN" dirty="0"/>
              <a:t>protected:</a:t>
            </a:r>
          </a:p>
          <a:p>
            <a:r>
              <a:rPr lang="en-US" altLang="zh-CN" dirty="0"/>
              <a:t>    int </a:t>
            </a:r>
            <a:r>
              <a:rPr lang="en-US" altLang="zh-CN" dirty="0" err="1"/>
              <a:t>stuNo</a:t>
            </a:r>
            <a:r>
              <a:rPr lang="en-US" altLang="zh-CN" dirty="0"/>
              <a:t>;</a:t>
            </a:r>
          </a:p>
          <a:p>
            <a:r>
              <a:rPr lang="en-US" altLang="zh-CN" dirty="0"/>
              <a:t>public:</a:t>
            </a:r>
          </a:p>
          <a:p>
            <a:r>
              <a:rPr lang="en-US" altLang="zh-CN" dirty="0"/>
              <a:t>    </a:t>
            </a:r>
            <a:r>
              <a:rPr lang="en-US" altLang="zh-CN" dirty="0" err="1"/>
              <a:t>CStudent</a:t>
            </a:r>
            <a:r>
              <a:rPr lang="en-US" altLang="zh-CN" dirty="0"/>
              <a:t>(string _name="</a:t>
            </a:r>
            <a:r>
              <a:rPr lang="en-US" altLang="zh-CN" dirty="0" err="1"/>
              <a:t>zhangsan</a:t>
            </a:r>
            <a:r>
              <a:rPr lang="en-US" altLang="zh-CN" dirty="0"/>
              <a:t>",int _no=2018150001):</a:t>
            </a:r>
            <a:r>
              <a:rPr lang="en-US" altLang="zh-CN" dirty="0" err="1"/>
              <a:t>stuNo</a:t>
            </a:r>
            <a:r>
              <a:rPr lang="en-US" altLang="zh-CN" dirty="0"/>
              <a:t>(_no),</a:t>
            </a:r>
            <a:r>
              <a:rPr lang="en-US" altLang="zh-CN" dirty="0" err="1"/>
              <a:t>CPerson</a:t>
            </a:r>
            <a:r>
              <a:rPr lang="en-US" altLang="zh-CN" dirty="0"/>
              <a:t>(_name){</a:t>
            </a:r>
          </a:p>
          <a:p>
            <a:r>
              <a:rPr lang="en-US" altLang="zh-CN" dirty="0"/>
              <a:t>		</a:t>
            </a:r>
            <a:r>
              <a:rPr lang="en-US" altLang="zh-CN" dirty="0" err="1"/>
              <a:t>cout</a:t>
            </a:r>
            <a:r>
              <a:rPr lang="en-US" altLang="zh-CN" dirty="0"/>
              <a:t>&lt;&lt;"***</a:t>
            </a:r>
            <a:r>
              <a:rPr lang="en-US" altLang="zh-CN" dirty="0" err="1"/>
              <a:t>CStudent</a:t>
            </a:r>
            <a:r>
              <a:rPr lang="en-US" altLang="zh-CN" dirty="0"/>
              <a:t> Constructor***"&lt;&lt;</a:t>
            </a:r>
            <a:r>
              <a:rPr lang="en-US" altLang="zh-CN" dirty="0" err="1"/>
              <a:t>endl</a:t>
            </a:r>
            <a:r>
              <a:rPr lang="en-US" altLang="zh-CN" dirty="0"/>
              <a:t>;}</a:t>
            </a:r>
          </a:p>
          <a:p>
            <a:r>
              <a:rPr lang="en-US" altLang="zh-CN" dirty="0"/>
              <a:t>	void print(){</a:t>
            </a:r>
          </a:p>
          <a:p>
            <a:r>
              <a:rPr lang="en-US" altLang="zh-CN" dirty="0"/>
              <a:t>		</a:t>
            </a:r>
            <a:r>
              <a:rPr lang="en-US" altLang="zh-CN" dirty="0" err="1"/>
              <a:t>cout</a:t>
            </a:r>
            <a:r>
              <a:rPr lang="en-US" altLang="zh-CN" dirty="0"/>
              <a:t>&lt;&lt;"Student:"&lt;&lt;name&lt;&lt;" "&lt;&lt;</a:t>
            </a:r>
            <a:r>
              <a:rPr lang="en-US" altLang="zh-CN" dirty="0" err="1"/>
              <a:t>stuNo</a:t>
            </a:r>
            <a:r>
              <a:rPr lang="en-US" altLang="zh-CN" dirty="0"/>
              <a:t>&lt;&lt;</a:t>
            </a:r>
            <a:r>
              <a:rPr lang="en-US" altLang="zh-CN" dirty="0" err="1"/>
              <a:t>endl</a:t>
            </a:r>
            <a:r>
              <a:rPr lang="en-US" altLang="zh-CN" dirty="0"/>
              <a:t>;}</a:t>
            </a:r>
          </a:p>
          <a:p>
            <a:r>
              <a:rPr lang="en-US" altLang="zh-CN" dirty="0"/>
              <a:t>    ~</a:t>
            </a:r>
            <a:r>
              <a:rPr lang="en-US" altLang="zh-CN" dirty="0" err="1"/>
              <a:t>CStudent</a:t>
            </a:r>
            <a:r>
              <a:rPr lang="en-US" altLang="zh-CN" dirty="0"/>
              <a:t>(){</a:t>
            </a:r>
          </a:p>
          <a:p>
            <a:r>
              <a:rPr lang="en-US" altLang="zh-CN" dirty="0"/>
              <a:t>		</a:t>
            </a:r>
            <a:r>
              <a:rPr lang="en-US" altLang="zh-CN" dirty="0" err="1"/>
              <a:t>cout</a:t>
            </a:r>
            <a:r>
              <a:rPr lang="en-US" altLang="zh-CN" dirty="0"/>
              <a:t>&lt;&lt;"---</a:t>
            </a:r>
            <a:r>
              <a:rPr lang="en-US" altLang="zh-CN" dirty="0" err="1"/>
              <a:t>CStudent</a:t>
            </a:r>
            <a:r>
              <a:rPr lang="en-US" altLang="zh-CN" dirty="0"/>
              <a:t> Destructor---"&lt;&lt;</a:t>
            </a:r>
            <a:r>
              <a:rPr lang="en-US" altLang="zh-CN" dirty="0" err="1"/>
              <a:t>endl</a:t>
            </a:r>
            <a:r>
              <a:rPr lang="en-US" altLang="zh-CN" dirty="0"/>
              <a:t>; }</a:t>
            </a:r>
          </a:p>
          <a:p>
            <a:r>
              <a:rPr lang="en-US" altLang="zh-CN" dirty="0"/>
              <a:t>};</a:t>
            </a:r>
          </a:p>
          <a:p>
            <a:r>
              <a:rPr lang="en-US" altLang="zh-CN" dirty="0"/>
              <a:t>class </a:t>
            </a:r>
            <a:r>
              <a:rPr lang="en-US" altLang="zh-CN" dirty="0" err="1"/>
              <a:t>CTeacher:virtual</a:t>
            </a:r>
            <a:r>
              <a:rPr lang="en-US" altLang="zh-CN" dirty="0"/>
              <a:t> public </a:t>
            </a:r>
            <a:r>
              <a:rPr lang="en-US" altLang="zh-CN" dirty="0" err="1"/>
              <a:t>CPerson</a:t>
            </a:r>
            <a:endParaRPr lang="en-US" altLang="zh-CN" dirty="0"/>
          </a:p>
          <a:p>
            <a:r>
              <a:rPr lang="en-US" altLang="zh-CN" dirty="0"/>
              <a:t>{</a:t>
            </a:r>
          </a:p>
          <a:p>
            <a:r>
              <a:rPr lang="en-US" altLang="zh-CN" dirty="0"/>
              <a:t>protected:</a:t>
            </a:r>
          </a:p>
          <a:p>
            <a:r>
              <a:rPr lang="en-US" altLang="zh-CN" dirty="0"/>
              <a:t>     string title;</a:t>
            </a:r>
          </a:p>
          <a:p>
            <a:r>
              <a:rPr lang="en-US" altLang="zh-CN" dirty="0"/>
              <a:t>public:</a:t>
            </a:r>
          </a:p>
          <a:p>
            <a:r>
              <a:rPr lang="en-US" altLang="zh-CN" dirty="0"/>
              <a:t>	</a:t>
            </a:r>
            <a:r>
              <a:rPr lang="en-US" altLang="zh-CN" dirty="0" err="1"/>
              <a:t>CTeacher</a:t>
            </a:r>
            <a:r>
              <a:rPr lang="en-US" altLang="zh-CN" dirty="0"/>
              <a:t>(string _name="</a:t>
            </a:r>
            <a:r>
              <a:rPr lang="en-US" altLang="zh-CN" dirty="0" err="1"/>
              <a:t>lisi</a:t>
            </a:r>
            <a:r>
              <a:rPr lang="en-US" altLang="zh-CN" dirty="0"/>
              <a:t>",string _title="Professor"):title(_title),</a:t>
            </a:r>
            <a:r>
              <a:rPr lang="en-US" altLang="zh-CN" dirty="0" err="1"/>
              <a:t>CPerson</a:t>
            </a:r>
            <a:r>
              <a:rPr lang="en-US" altLang="zh-CN" dirty="0"/>
              <a:t>(_name){</a:t>
            </a:r>
          </a:p>
          <a:p>
            <a:r>
              <a:rPr lang="en-US" altLang="zh-CN" dirty="0"/>
              <a:t>	  </a:t>
            </a:r>
            <a:r>
              <a:rPr lang="en-US" altLang="zh-CN" dirty="0" err="1"/>
              <a:t>cout</a:t>
            </a:r>
            <a:r>
              <a:rPr lang="en-US" altLang="zh-CN" dirty="0"/>
              <a:t>&lt;&lt;"***</a:t>
            </a:r>
            <a:r>
              <a:rPr lang="en-US" altLang="zh-CN" dirty="0" err="1"/>
              <a:t>CTeacher</a:t>
            </a:r>
            <a:r>
              <a:rPr lang="en-US" altLang="zh-CN" dirty="0"/>
              <a:t> Constructor***"&lt;&lt;</a:t>
            </a:r>
            <a:r>
              <a:rPr lang="en-US" altLang="zh-CN" dirty="0" err="1"/>
              <a:t>endl</a:t>
            </a:r>
            <a:r>
              <a:rPr lang="en-US" altLang="zh-CN" dirty="0"/>
              <a:t>;}</a:t>
            </a:r>
          </a:p>
          <a:p>
            <a:r>
              <a:rPr lang="en-US" altLang="zh-CN" dirty="0"/>
              <a:t>    void print(){</a:t>
            </a:r>
          </a:p>
          <a:p>
            <a:r>
              <a:rPr lang="en-US" altLang="zh-CN" dirty="0"/>
              <a:t>		</a:t>
            </a:r>
            <a:r>
              <a:rPr lang="en-US" altLang="zh-CN" dirty="0" err="1"/>
              <a:t>cout</a:t>
            </a:r>
            <a:r>
              <a:rPr lang="en-US" altLang="zh-CN" dirty="0"/>
              <a:t>&lt;&lt;"Teacher:"&lt;&lt;name&lt;&lt;" "&lt;&lt;title&lt;&lt;</a:t>
            </a:r>
            <a:r>
              <a:rPr lang="en-US" altLang="zh-CN" dirty="0" err="1"/>
              <a:t>endl</a:t>
            </a:r>
            <a:r>
              <a:rPr lang="en-US" altLang="zh-CN" dirty="0"/>
              <a:t>;}</a:t>
            </a:r>
          </a:p>
          <a:p>
            <a:r>
              <a:rPr lang="en-US" altLang="zh-CN" dirty="0"/>
              <a:t>    ~</a:t>
            </a:r>
            <a:r>
              <a:rPr lang="en-US" altLang="zh-CN" dirty="0" err="1"/>
              <a:t>CTeacher</a:t>
            </a:r>
            <a:r>
              <a:rPr lang="en-US" altLang="zh-CN" dirty="0"/>
              <a:t>() {</a:t>
            </a:r>
          </a:p>
          <a:p>
            <a:r>
              <a:rPr lang="en-US" altLang="zh-CN" dirty="0"/>
              <a:t>		</a:t>
            </a:r>
            <a:r>
              <a:rPr lang="en-US" altLang="zh-CN" dirty="0" err="1"/>
              <a:t>cout</a:t>
            </a:r>
            <a:r>
              <a:rPr lang="en-US" altLang="zh-CN" dirty="0"/>
              <a:t>&lt;&lt;"---</a:t>
            </a:r>
            <a:r>
              <a:rPr lang="en-US" altLang="zh-CN" dirty="0" err="1"/>
              <a:t>CTeacher</a:t>
            </a:r>
            <a:r>
              <a:rPr lang="en-US" altLang="zh-CN" dirty="0"/>
              <a:t> Destructor---"&lt;&lt;</a:t>
            </a:r>
            <a:r>
              <a:rPr lang="en-US" altLang="zh-CN" dirty="0" err="1"/>
              <a:t>endl</a:t>
            </a:r>
            <a:r>
              <a:rPr lang="en-US" altLang="zh-CN" dirty="0"/>
              <a:t>; }</a:t>
            </a:r>
          </a:p>
          <a:p>
            <a:r>
              <a:rPr lang="en-US" altLang="zh-CN" dirty="0"/>
              <a:t>};</a:t>
            </a:r>
          </a:p>
          <a:p>
            <a:r>
              <a:rPr lang="en-US" altLang="zh-CN" dirty="0"/>
              <a:t>class </a:t>
            </a:r>
            <a:r>
              <a:rPr lang="en-US" altLang="zh-CN" dirty="0" err="1"/>
              <a:t>CStudentOnJob</a:t>
            </a:r>
            <a:r>
              <a:rPr lang="en-US" altLang="zh-CN" dirty="0"/>
              <a:t> : public </a:t>
            </a:r>
            <a:r>
              <a:rPr lang="en-US" altLang="zh-CN" dirty="0" err="1"/>
              <a:t>CStudent,public</a:t>
            </a:r>
            <a:r>
              <a:rPr lang="en-US" altLang="zh-CN" dirty="0"/>
              <a:t> </a:t>
            </a:r>
            <a:r>
              <a:rPr lang="en-US" altLang="zh-CN" dirty="0" err="1"/>
              <a:t>CTeacher</a:t>
            </a:r>
            <a:endParaRPr lang="en-US" altLang="zh-CN" dirty="0"/>
          </a:p>
          <a:p>
            <a:r>
              <a:rPr lang="en-US" altLang="zh-CN" dirty="0"/>
              <a:t>{</a:t>
            </a:r>
          </a:p>
          <a:p>
            <a:r>
              <a:rPr lang="en-US" altLang="zh-CN" dirty="0"/>
              <a:t>private:</a:t>
            </a:r>
          </a:p>
          <a:p>
            <a:r>
              <a:rPr lang="en-US" altLang="zh-CN" dirty="0"/>
              <a:t>    string research;     //</a:t>
            </a:r>
            <a:r>
              <a:rPr lang="zh-CN" altLang="en-US" dirty="0"/>
              <a:t>研究方向</a:t>
            </a:r>
          </a:p>
          <a:p>
            <a:r>
              <a:rPr lang="en-US" altLang="zh-CN" dirty="0"/>
              <a:t>public:</a:t>
            </a:r>
          </a:p>
          <a:p>
            <a:r>
              <a:rPr lang="en-US" altLang="zh-CN" dirty="0"/>
              <a:t>	</a:t>
            </a:r>
            <a:r>
              <a:rPr lang="en-US" altLang="zh-CN" dirty="0" err="1"/>
              <a:t>CStudentOnJob</a:t>
            </a:r>
            <a:r>
              <a:rPr lang="en-US" altLang="zh-CN" dirty="0"/>
              <a:t>(string _</a:t>
            </a:r>
            <a:r>
              <a:rPr lang="en-US" altLang="zh-CN" dirty="0" err="1"/>
              <a:t>name,int</a:t>
            </a:r>
            <a:r>
              <a:rPr lang="en-US" altLang="zh-CN" dirty="0"/>
              <a:t> _</a:t>
            </a:r>
            <a:r>
              <a:rPr lang="en-US" altLang="zh-CN" dirty="0" err="1"/>
              <a:t>stuNo,string</a:t>
            </a:r>
            <a:r>
              <a:rPr lang="en-US" altLang="zh-CN" dirty="0"/>
              <a:t> _</a:t>
            </a:r>
            <a:r>
              <a:rPr lang="en-US" altLang="zh-CN" dirty="0" err="1"/>
              <a:t>title,string</a:t>
            </a:r>
            <a:r>
              <a:rPr lang="en-US" altLang="zh-CN" dirty="0"/>
              <a:t> _research):</a:t>
            </a:r>
          </a:p>
          <a:p>
            <a:r>
              <a:rPr lang="en-US" altLang="zh-CN" dirty="0"/>
              <a:t>		 </a:t>
            </a:r>
            <a:r>
              <a:rPr lang="en-US" altLang="zh-CN" dirty="0" err="1"/>
              <a:t>CPerson</a:t>
            </a:r>
            <a:r>
              <a:rPr lang="en-US" altLang="zh-CN" dirty="0"/>
              <a:t>(_name),     //</a:t>
            </a:r>
            <a:r>
              <a:rPr lang="zh-CN" altLang="en-US" dirty="0"/>
              <a:t>如果缺省，</a:t>
            </a:r>
            <a:r>
              <a:rPr lang="en-US" altLang="zh-CN" dirty="0" err="1"/>
              <a:t>Cperson</a:t>
            </a:r>
            <a:r>
              <a:rPr lang="zh-CN" altLang="en-US" dirty="0"/>
              <a:t>就会调用不带参数的构造方法，姓名并没有赋值进去。</a:t>
            </a:r>
          </a:p>
          <a:p>
            <a:r>
              <a:rPr lang="zh-CN" altLang="en-US" dirty="0"/>
              <a:t>         </a:t>
            </a:r>
            <a:r>
              <a:rPr lang="en-US" altLang="zh-CN" dirty="0" err="1"/>
              <a:t>CStudent</a:t>
            </a:r>
            <a:r>
              <a:rPr lang="en-US" altLang="zh-CN" dirty="0"/>
              <a:t>(_name,_</a:t>
            </a:r>
            <a:r>
              <a:rPr lang="en-US" altLang="zh-CN" dirty="0" err="1"/>
              <a:t>stuNo</a:t>
            </a:r>
            <a:r>
              <a:rPr lang="en-US" altLang="zh-CN" dirty="0"/>
              <a:t>),</a:t>
            </a:r>
          </a:p>
          <a:p>
            <a:r>
              <a:rPr lang="en-US" altLang="zh-CN" dirty="0"/>
              <a:t>         </a:t>
            </a:r>
            <a:r>
              <a:rPr lang="en-US" altLang="zh-CN" dirty="0" err="1"/>
              <a:t>CTeacher</a:t>
            </a:r>
            <a:r>
              <a:rPr lang="en-US" altLang="zh-CN" dirty="0"/>
              <a:t>(_</a:t>
            </a:r>
            <a:r>
              <a:rPr lang="en-US" altLang="zh-CN" dirty="0" err="1"/>
              <a:t>name,_title</a:t>
            </a:r>
            <a:r>
              <a:rPr lang="en-US" altLang="zh-CN" dirty="0"/>
              <a:t>),</a:t>
            </a:r>
          </a:p>
          <a:p>
            <a:r>
              <a:rPr lang="en-US" altLang="zh-CN" dirty="0"/>
              <a:t>         research(_research){</a:t>
            </a:r>
          </a:p>
          <a:p>
            <a:r>
              <a:rPr lang="en-US" altLang="zh-CN" dirty="0"/>
              <a:t>		</a:t>
            </a:r>
            <a:r>
              <a:rPr lang="en-US" altLang="zh-CN" dirty="0" err="1"/>
              <a:t>cout</a:t>
            </a:r>
            <a:r>
              <a:rPr lang="en-US" altLang="zh-CN" dirty="0"/>
              <a:t>&lt;&lt;"***</a:t>
            </a:r>
            <a:r>
              <a:rPr lang="en-US" altLang="zh-CN" dirty="0" err="1"/>
              <a:t>CStudentOnJob</a:t>
            </a:r>
            <a:r>
              <a:rPr lang="en-US" altLang="zh-CN" dirty="0"/>
              <a:t> Constructor***"&lt;&lt;</a:t>
            </a:r>
            <a:r>
              <a:rPr lang="en-US" altLang="zh-CN" dirty="0" err="1"/>
              <a:t>endl</a:t>
            </a:r>
            <a:r>
              <a:rPr lang="en-US" altLang="zh-CN" dirty="0"/>
              <a:t>;}</a:t>
            </a:r>
          </a:p>
          <a:p>
            <a:r>
              <a:rPr lang="en-US" altLang="zh-CN" dirty="0"/>
              <a:t>    </a:t>
            </a:r>
            <a:r>
              <a:rPr lang="en-US" altLang="zh-CN" dirty="0" err="1"/>
              <a:t>CStudentOnJob</a:t>
            </a:r>
            <a:r>
              <a:rPr lang="en-US" altLang="zh-CN" dirty="0"/>
              <a:t>(</a:t>
            </a:r>
            <a:r>
              <a:rPr lang="en-US" altLang="zh-CN" dirty="0" err="1"/>
              <a:t>CStudentOnJob</a:t>
            </a:r>
            <a:r>
              <a:rPr lang="en-US" altLang="zh-CN" dirty="0"/>
              <a:t> &amp;s):</a:t>
            </a:r>
          </a:p>
          <a:p>
            <a:r>
              <a:rPr lang="en-US" altLang="zh-CN" dirty="0"/>
              <a:t>		 </a:t>
            </a:r>
            <a:r>
              <a:rPr lang="en-US" altLang="zh-CN" dirty="0" err="1"/>
              <a:t>CPerson</a:t>
            </a:r>
            <a:r>
              <a:rPr lang="en-US" altLang="zh-CN" dirty="0"/>
              <a:t>(s.name),     //</a:t>
            </a:r>
            <a:r>
              <a:rPr lang="zh-CN" altLang="en-US" dirty="0"/>
              <a:t>如果缺省，</a:t>
            </a:r>
            <a:r>
              <a:rPr lang="en-US" altLang="zh-CN" dirty="0" err="1"/>
              <a:t>Cperson</a:t>
            </a:r>
            <a:r>
              <a:rPr lang="zh-CN" altLang="en-US" dirty="0"/>
              <a:t>就会调用不带参数的构造方法，姓名并没有赋值进去。</a:t>
            </a:r>
          </a:p>
          <a:p>
            <a:r>
              <a:rPr lang="zh-CN" altLang="en-US" dirty="0"/>
              <a:t>         </a:t>
            </a:r>
            <a:r>
              <a:rPr lang="en-US" altLang="zh-CN" dirty="0" err="1"/>
              <a:t>CStudent</a:t>
            </a:r>
            <a:r>
              <a:rPr lang="en-US" altLang="zh-CN" dirty="0"/>
              <a:t>("",</a:t>
            </a:r>
            <a:r>
              <a:rPr lang="en-US" altLang="zh-CN" dirty="0" err="1"/>
              <a:t>s.stuNo</a:t>
            </a:r>
            <a:r>
              <a:rPr lang="en-US" altLang="zh-CN" dirty="0"/>
              <a:t>),</a:t>
            </a:r>
          </a:p>
          <a:p>
            <a:r>
              <a:rPr lang="en-US" altLang="zh-CN" dirty="0"/>
              <a:t>         </a:t>
            </a:r>
            <a:r>
              <a:rPr lang="en-US" altLang="zh-CN" dirty="0" err="1"/>
              <a:t>CTeacher</a:t>
            </a:r>
            <a:r>
              <a:rPr lang="en-US" altLang="zh-CN" dirty="0"/>
              <a:t>("",</a:t>
            </a:r>
            <a:r>
              <a:rPr lang="en-US" altLang="zh-CN" dirty="0" err="1"/>
              <a:t>s.title</a:t>
            </a:r>
            <a:r>
              <a:rPr lang="en-US" altLang="zh-CN" dirty="0"/>
              <a:t>),</a:t>
            </a:r>
          </a:p>
          <a:p>
            <a:r>
              <a:rPr lang="en-US" altLang="zh-CN" dirty="0"/>
              <a:t>         research(</a:t>
            </a:r>
            <a:r>
              <a:rPr lang="en-US" altLang="zh-CN" dirty="0" err="1"/>
              <a:t>s.research</a:t>
            </a:r>
            <a:r>
              <a:rPr lang="en-US" altLang="zh-CN" dirty="0"/>
              <a:t>){</a:t>
            </a:r>
          </a:p>
          <a:p>
            <a:r>
              <a:rPr lang="en-US" altLang="zh-CN" dirty="0"/>
              <a:t>		</a:t>
            </a:r>
            <a:r>
              <a:rPr lang="en-US" altLang="zh-CN" dirty="0" err="1"/>
              <a:t>cout</a:t>
            </a:r>
            <a:r>
              <a:rPr lang="en-US" altLang="zh-CN" dirty="0"/>
              <a:t>&lt;&lt;"***</a:t>
            </a:r>
            <a:r>
              <a:rPr lang="en-US" altLang="zh-CN" dirty="0" err="1"/>
              <a:t>CStudentOnJob</a:t>
            </a:r>
            <a:r>
              <a:rPr lang="en-US" altLang="zh-CN" dirty="0"/>
              <a:t> copy  Constructor***"&lt;&lt;</a:t>
            </a:r>
            <a:r>
              <a:rPr lang="en-US" altLang="zh-CN" dirty="0" err="1"/>
              <a:t>endl</a:t>
            </a:r>
            <a:r>
              <a:rPr lang="en-US" altLang="zh-CN" dirty="0"/>
              <a:t>;}</a:t>
            </a:r>
          </a:p>
          <a:p>
            <a:r>
              <a:rPr lang="en-US" altLang="zh-CN" dirty="0"/>
              <a:t>    void print()</a:t>
            </a:r>
          </a:p>
          <a:p>
            <a:r>
              <a:rPr lang="en-US" altLang="zh-CN" dirty="0"/>
              <a:t>    {</a:t>
            </a:r>
          </a:p>
          <a:p>
            <a:r>
              <a:rPr lang="en-US" altLang="zh-CN" dirty="0"/>
              <a:t>         </a:t>
            </a:r>
            <a:r>
              <a:rPr lang="en-US" altLang="zh-CN" dirty="0" err="1"/>
              <a:t>cout</a:t>
            </a:r>
            <a:r>
              <a:rPr lang="en-US" altLang="zh-CN" dirty="0"/>
              <a:t>&lt;&lt;"</a:t>
            </a:r>
            <a:r>
              <a:rPr lang="en-US" altLang="zh-CN" dirty="0" err="1"/>
              <a:t>StudentOnJob</a:t>
            </a:r>
            <a:r>
              <a:rPr lang="en-US" altLang="zh-CN" dirty="0"/>
              <a:t>:"&lt;&lt;name&lt;&lt;" "&lt;&lt;</a:t>
            </a:r>
            <a:r>
              <a:rPr lang="en-US" altLang="zh-CN" dirty="0" err="1"/>
              <a:t>stuNo</a:t>
            </a:r>
            <a:r>
              <a:rPr lang="en-US" altLang="zh-CN" dirty="0"/>
              <a:t>&lt;&lt;" "&lt;&lt;title&lt;&lt;" "&lt;&lt; research&lt;&lt;</a:t>
            </a:r>
            <a:r>
              <a:rPr lang="en-US" altLang="zh-CN" dirty="0" err="1"/>
              <a:t>endl</a:t>
            </a:r>
            <a:r>
              <a:rPr lang="en-US" altLang="zh-CN" dirty="0"/>
              <a:t>;//</a:t>
            </a:r>
            <a:r>
              <a:rPr lang="zh-CN" altLang="en-US" dirty="0"/>
              <a:t>二义性</a:t>
            </a:r>
          </a:p>
          <a:p>
            <a:r>
              <a:rPr lang="zh-CN" altLang="en-US" dirty="0"/>
              <a:t>    </a:t>
            </a:r>
            <a:r>
              <a:rPr lang="en-US" altLang="zh-CN" dirty="0"/>
              <a:t>}</a:t>
            </a:r>
          </a:p>
          <a:p>
            <a:r>
              <a:rPr lang="en-US" altLang="zh-CN" dirty="0"/>
              <a:t>    ~</a:t>
            </a:r>
            <a:r>
              <a:rPr lang="en-US" altLang="zh-CN" dirty="0" err="1"/>
              <a:t>CStudentOnJob</a:t>
            </a:r>
            <a:r>
              <a:rPr lang="en-US" altLang="zh-CN" dirty="0"/>
              <a:t>()</a:t>
            </a:r>
          </a:p>
          <a:p>
            <a:r>
              <a:rPr lang="en-US" altLang="zh-CN" dirty="0"/>
              <a:t>    {</a:t>
            </a:r>
          </a:p>
          <a:p>
            <a:r>
              <a:rPr lang="en-US" altLang="zh-CN" dirty="0"/>
              <a:t>         </a:t>
            </a:r>
            <a:r>
              <a:rPr lang="en-US" altLang="zh-CN" dirty="0" err="1"/>
              <a:t>cout</a:t>
            </a:r>
            <a:r>
              <a:rPr lang="en-US" altLang="zh-CN" dirty="0"/>
              <a:t>&lt;&lt;"---</a:t>
            </a:r>
            <a:r>
              <a:rPr lang="en-US" altLang="zh-CN" dirty="0" err="1"/>
              <a:t>CStudentOnJob</a:t>
            </a:r>
            <a:r>
              <a:rPr lang="en-US" altLang="zh-CN" dirty="0"/>
              <a:t> Destructor---"&lt;&lt;</a:t>
            </a:r>
            <a:r>
              <a:rPr lang="en-US" altLang="zh-CN" dirty="0" err="1"/>
              <a:t>endl</a:t>
            </a:r>
            <a:r>
              <a:rPr lang="en-US" altLang="zh-CN" dirty="0"/>
              <a:t>;</a:t>
            </a:r>
          </a:p>
          <a:p>
            <a:r>
              <a:rPr lang="en-US" altLang="zh-CN" dirty="0"/>
              <a:t>    }</a:t>
            </a:r>
          </a:p>
          <a:p>
            <a:r>
              <a:rPr lang="en-US" altLang="zh-CN" dirty="0"/>
              <a:t>};</a:t>
            </a:r>
          </a:p>
          <a:p>
            <a:endParaRPr lang="en-US" altLang="zh-CN" dirty="0"/>
          </a:p>
          <a:p>
            <a:r>
              <a:rPr lang="en-US" altLang="zh-CN" dirty="0"/>
              <a:t>int main()</a:t>
            </a:r>
          </a:p>
          <a:p>
            <a:r>
              <a:rPr lang="en-US" altLang="zh-CN" dirty="0"/>
              <a:t>{</a:t>
            </a:r>
          </a:p>
          <a:p>
            <a:r>
              <a:rPr lang="en-US" altLang="zh-CN" dirty="0"/>
              <a:t>	</a:t>
            </a:r>
            <a:r>
              <a:rPr lang="en-US" altLang="zh-CN" dirty="0" err="1"/>
              <a:t>CStudentOnJob</a:t>
            </a:r>
            <a:r>
              <a:rPr lang="en-US" altLang="zh-CN" dirty="0"/>
              <a:t> </a:t>
            </a:r>
            <a:r>
              <a:rPr lang="en-US" altLang="zh-CN" dirty="0" err="1"/>
              <a:t>stu</a:t>
            </a:r>
            <a:r>
              <a:rPr lang="en-US" altLang="zh-CN" dirty="0"/>
              <a:t>("chen",2017001,"professor","software");</a:t>
            </a:r>
          </a:p>
          <a:p>
            <a:r>
              <a:rPr lang="en-US" altLang="zh-CN" dirty="0"/>
              <a:t>	</a:t>
            </a:r>
            <a:r>
              <a:rPr lang="en-US" altLang="zh-CN" dirty="0" err="1"/>
              <a:t>stu.print</a:t>
            </a:r>
            <a:r>
              <a:rPr lang="en-US" altLang="zh-CN" dirty="0"/>
              <a:t>();</a:t>
            </a:r>
          </a:p>
          <a:p>
            <a:r>
              <a:rPr lang="en-US" altLang="zh-CN" dirty="0"/>
              <a:t>	</a:t>
            </a:r>
            <a:r>
              <a:rPr lang="en-US" altLang="zh-CN" dirty="0" err="1"/>
              <a:t>cout</a:t>
            </a:r>
            <a:r>
              <a:rPr lang="en-US" altLang="zh-CN" dirty="0"/>
              <a:t>&lt;&lt;</a:t>
            </a:r>
            <a:r>
              <a:rPr lang="en-US" altLang="zh-CN" dirty="0" err="1"/>
              <a:t>endl</a:t>
            </a:r>
            <a:r>
              <a:rPr lang="en-US" altLang="zh-CN" dirty="0"/>
              <a:t>;</a:t>
            </a:r>
          </a:p>
          <a:p>
            <a:r>
              <a:rPr lang="en-US" altLang="zh-CN" dirty="0"/>
              <a:t>	</a:t>
            </a:r>
            <a:r>
              <a:rPr lang="en-US" altLang="zh-CN" dirty="0" err="1"/>
              <a:t>CStudentOnJob</a:t>
            </a:r>
            <a:r>
              <a:rPr lang="en-US" altLang="zh-CN" dirty="0"/>
              <a:t> stu1(</a:t>
            </a:r>
            <a:r>
              <a:rPr lang="en-US" altLang="zh-CN" dirty="0" err="1"/>
              <a:t>stu</a:t>
            </a:r>
            <a:r>
              <a:rPr lang="en-US" altLang="zh-CN" dirty="0"/>
              <a:t>);</a:t>
            </a:r>
          </a:p>
          <a:p>
            <a:r>
              <a:rPr lang="en-US" altLang="zh-CN" dirty="0"/>
              <a:t>	stu1.print();</a:t>
            </a:r>
          </a:p>
          <a:p>
            <a:endParaRPr lang="en-US" altLang="zh-CN" dirty="0"/>
          </a:p>
          <a:p>
            <a:r>
              <a:rPr lang="en-US" altLang="zh-CN" dirty="0"/>
              <a:t>	return 1;</a:t>
            </a:r>
          </a:p>
          <a:p>
            <a:r>
              <a:rPr lang="en-US" altLang="zh-CN" dirty="0"/>
              <a:t>}</a:t>
            </a:r>
          </a:p>
          <a:p>
            <a:endParaRPr lang="en-US" altLang="zh-CN" dirty="0"/>
          </a:p>
          <a:p>
            <a:r>
              <a:rPr lang="zh-CN" altLang="en-US" dirty="0"/>
              <a:t>程序</a:t>
            </a:r>
            <a:r>
              <a:rPr lang="en-US" altLang="zh-CN" dirty="0"/>
              <a:t>2</a:t>
            </a:r>
            <a:r>
              <a:rPr lang="zh-CN" altLang="en-US" dirty="0"/>
              <a:t>：</a:t>
            </a:r>
            <a:endParaRPr lang="en-US" altLang="zh-CN" dirty="0"/>
          </a:p>
          <a:p>
            <a:r>
              <a:rPr lang="en-US" altLang="zh-CN" dirty="0"/>
              <a:t>#include&lt;iostream&gt;</a:t>
            </a:r>
          </a:p>
          <a:p>
            <a:r>
              <a:rPr lang="en-US" altLang="zh-CN" dirty="0"/>
              <a:t>using namespace std;</a:t>
            </a:r>
          </a:p>
          <a:p>
            <a:endParaRPr lang="en-US" altLang="zh-CN" dirty="0"/>
          </a:p>
          <a:p>
            <a:r>
              <a:rPr lang="en-US" altLang="zh-CN" dirty="0"/>
              <a:t>class </a:t>
            </a:r>
            <a:r>
              <a:rPr lang="en-US" altLang="zh-CN" dirty="0" err="1"/>
              <a:t>CPerson</a:t>
            </a:r>
            <a:r>
              <a:rPr lang="en-US" altLang="zh-CN" dirty="0"/>
              <a:t>{</a:t>
            </a:r>
          </a:p>
          <a:p>
            <a:r>
              <a:rPr lang="en-US" altLang="zh-CN" dirty="0"/>
              <a:t>	string name;</a:t>
            </a:r>
          </a:p>
          <a:p>
            <a:r>
              <a:rPr lang="en-US" altLang="zh-CN" dirty="0"/>
              <a:t>public:</a:t>
            </a:r>
          </a:p>
          <a:p>
            <a:r>
              <a:rPr lang="en-US" altLang="zh-CN" dirty="0"/>
              <a:t>	</a:t>
            </a:r>
            <a:r>
              <a:rPr lang="en-US" altLang="zh-CN" dirty="0" err="1"/>
              <a:t>CPerson</a:t>
            </a:r>
            <a:r>
              <a:rPr lang="en-US" altLang="zh-CN" dirty="0"/>
              <a:t>(string _name="</a:t>
            </a:r>
            <a:r>
              <a:rPr lang="en-US" altLang="zh-CN" dirty="0" err="1"/>
              <a:t>zhangsan</a:t>
            </a:r>
            <a:r>
              <a:rPr lang="en-US" altLang="zh-CN" dirty="0"/>
              <a:t>"):name(_name){</a:t>
            </a:r>
          </a:p>
          <a:p>
            <a:r>
              <a:rPr lang="en-US" altLang="zh-CN" dirty="0"/>
              <a:t>		</a:t>
            </a:r>
            <a:r>
              <a:rPr lang="en-US" altLang="zh-CN" dirty="0" err="1"/>
              <a:t>cout</a:t>
            </a:r>
            <a:r>
              <a:rPr lang="en-US" altLang="zh-CN" dirty="0"/>
              <a:t>&lt;&lt;"***</a:t>
            </a:r>
            <a:r>
              <a:rPr lang="en-US" altLang="zh-CN" dirty="0" err="1"/>
              <a:t>CPerson</a:t>
            </a:r>
            <a:r>
              <a:rPr lang="en-US" altLang="zh-CN" dirty="0"/>
              <a:t> Constructor***"&lt;&lt;</a:t>
            </a:r>
            <a:r>
              <a:rPr lang="en-US" altLang="zh-CN" dirty="0" err="1"/>
              <a:t>endl</a:t>
            </a:r>
            <a:r>
              <a:rPr lang="en-US" altLang="zh-CN" dirty="0"/>
              <a:t>;</a:t>
            </a:r>
          </a:p>
          <a:p>
            <a:r>
              <a:rPr lang="en-US" altLang="zh-CN" dirty="0"/>
              <a:t>	}</a:t>
            </a:r>
          </a:p>
          <a:p>
            <a:r>
              <a:rPr lang="en-US" altLang="zh-CN" dirty="0"/>
              <a:t>	~</a:t>
            </a:r>
            <a:r>
              <a:rPr lang="en-US" altLang="zh-CN" dirty="0" err="1"/>
              <a:t>CPerson</a:t>
            </a:r>
            <a:r>
              <a:rPr lang="en-US" altLang="zh-CN" dirty="0"/>
              <a:t>(){</a:t>
            </a:r>
          </a:p>
          <a:p>
            <a:r>
              <a:rPr lang="en-US" altLang="zh-CN" dirty="0"/>
              <a:t>		</a:t>
            </a:r>
            <a:r>
              <a:rPr lang="en-US" altLang="zh-CN" dirty="0" err="1"/>
              <a:t>cout</a:t>
            </a:r>
            <a:r>
              <a:rPr lang="en-US" altLang="zh-CN" dirty="0"/>
              <a:t>&lt;&lt;"---</a:t>
            </a:r>
            <a:r>
              <a:rPr lang="en-US" altLang="zh-CN" dirty="0" err="1"/>
              <a:t>CPerson</a:t>
            </a:r>
            <a:r>
              <a:rPr lang="en-US" altLang="zh-CN" dirty="0"/>
              <a:t> </a:t>
            </a:r>
            <a:r>
              <a:rPr lang="en-US" altLang="zh-CN" dirty="0" err="1"/>
              <a:t>distructor</a:t>
            </a:r>
            <a:r>
              <a:rPr lang="en-US" altLang="zh-CN" dirty="0"/>
              <a:t>---"&lt;&lt;name&lt;&lt;</a:t>
            </a:r>
            <a:r>
              <a:rPr lang="en-US" altLang="zh-CN" dirty="0" err="1"/>
              <a:t>endl</a:t>
            </a:r>
            <a:r>
              <a:rPr lang="en-US" altLang="zh-CN" dirty="0"/>
              <a:t>;</a:t>
            </a:r>
          </a:p>
          <a:p>
            <a:r>
              <a:rPr lang="en-US" altLang="zh-CN" dirty="0"/>
              <a:t>	}</a:t>
            </a:r>
          </a:p>
          <a:p>
            <a:r>
              <a:rPr lang="en-US" altLang="zh-CN" dirty="0"/>
              <a:t>	string </a:t>
            </a:r>
            <a:r>
              <a:rPr lang="en-US" altLang="zh-CN" dirty="0" err="1"/>
              <a:t>getName</a:t>
            </a:r>
            <a:r>
              <a:rPr lang="en-US" altLang="zh-CN" dirty="0"/>
              <a:t>(){return name;}</a:t>
            </a:r>
          </a:p>
          <a:p>
            <a:r>
              <a:rPr lang="en-US" altLang="zh-CN" dirty="0"/>
              <a:t>};</a:t>
            </a:r>
          </a:p>
          <a:p>
            <a:r>
              <a:rPr lang="en-US" altLang="zh-CN" dirty="0"/>
              <a:t>class </a:t>
            </a:r>
            <a:r>
              <a:rPr lang="en-US" altLang="zh-CN" dirty="0" err="1"/>
              <a:t>CStudent</a:t>
            </a:r>
            <a:r>
              <a:rPr lang="en-US" altLang="zh-CN" dirty="0"/>
              <a:t> :virtual public </a:t>
            </a:r>
            <a:r>
              <a:rPr lang="en-US" altLang="zh-CN" dirty="0" err="1"/>
              <a:t>CPerson</a:t>
            </a:r>
            <a:endParaRPr lang="en-US" altLang="zh-CN" dirty="0"/>
          </a:p>
          <a:p>
            <a:r>
              <a:rPr lang="en-US" altLang="zh-CN" dirty="0"/>
              <a:t>{</a:t>
            </a:r>
          </a:p>
          <a:p>
            <a:r>
              <a:rPr lang="en-US" altLang="zh-CN" dirty="0"/>
              <a:t>    int </a:t>
            </a:r>
            <a:r>
              <a:rPr lang="en-US" altLang="zh-CN" dirty="0" err="1"/>
              <a:t>stuNo</a:t>
            </a:r>
            <a:r>
              <a:rPr lang="en-US" altLang="zh-CN" dirty="0"/>
              <a:t>;</a:t>
            </a:r>
          </a:p>
          <a:p>
            <a:r>
              <a:rPr lang="en-US" altLang="zh-CN" dirty="0"/>
              <a:t>public:</a:t>
            </a:r>
          </a:p>
          <a:p>
            <a:r>
              <a:rPr lang="en-US" altLang="zh-CN" dirty="0"/>
              <a:t>    </a:t>
            </a:r>
            <a:r>
              <a:rPr lang="en-US" altLang="zh-CN" dirty="0" err="1"/>
              <a:t>CStudent</a:t>
            </a:r>
            <a:r>
              <a:rPr lang="en-US" altLang="zh-CN" dirty="0"/>
              <a:t>(string _name="</a:t>
            </a:r>
            <a:r>
              <a:rPr lang="en-US" altLang="zh-CN" dirty="0" err="1"/>
              <a:t>zhangsan</a:t>
            </a:r>
            <a:r>
              <a:rPr lang="en-US" altLang="zh-CN" dirty="0"/>
              <a:t>",int _no=2018150001):</a:t>
            </a:r>
            <a:r>
              <a:rPr lang="en-US" altLang="zh-CN" dirty="0" err="1"/>
              <a:t>stuNo</a:t>
            </a:r>
            <a:r>
              <a:rPr lang="en-US" altLang="zh-CN" dirty="0"/>
              <a:t>(_no),</a:t>
            </a:r>
            <a:r>
              <a:rPr lang="en-US" altLang="zh-CN" dirty="0" err="1"/>
              <a:t>CPerson</a:t>
            </a:r>
            <a:r>
              <a:rPr lang="en-US" altLang="zh-CN" dirty="0"/>
              <a:t>(_name){</a:t>
            </a:r>
          </a:p>
          <a:p>
            <a:r>
              <a:rPr lang="en-US" altLang="zh-CN" dirty="0"/>
              <a:t>		</a:t>
            </a:r>
            <a:r>
              <a:rPr lang="en-US" altLang="zh-CN" dirty="0" err="1"/>
              <a:t>cout</a:t>
            </a:r>
            <a:r>
              <a:rPr lang="en-US" altLang="zh-CN" dirty="0"/>
              <a:t>&lt;&lt;"***</a:t>
            </a:r>
            <a:r>
              <a:rPr lang="en-US" altLang="zh-CN" dirty="0" err="1"/>
              <a:t>CStudent</a:t>
            </a:r>
            <a:r>
              <a:rPr lang="en-US" altLang="zh-CN" dirty="0"/>
              <a:t> Constructor***"&lt;&lt;</a:t>
            </a:r>
            <a:r>
              <a:rPr lang="en-US" altLang="zh-CN" dirty="0" err="1"/>
              <a:t>endl</a:t>
            </a:r>
            <a:r>
              <a:rPr lang="en-US" altLang="zh-CN" dirty="0"/>
              <a:t>;}</a:t>
            </a:r>
          </a:p>
          <a:p>
            <a:r>
              <a:rPr lang="en-US" altLang="zh-CN" dirty="0"/>
              <a:t>	void print(){</a:t>
            </a:r>
          </a:p>
          <a:p>
            <a:r>
              <a:rPr lang="en-US" altLang="zh-CN" dirty="0"/>
              <a:t>		</a:t>
            </a:r>
            <a:r>
              <a:rPr lang="en-US" altLang="zh-CN" dirty="0" err="1"/>
              <a:t>cout</a:t>
            </a:r>
            <a:r>
              <a:rPr lang="en-US" altLang="zh-CN" dirty="0"/>
              <a:t>&lt;&lt;"Student:"&lt;&lt;</a:t>
            </a:r>
            <a:r>
              <a:rPr lang="en-US" altLang="zh-CN" dirty="0" err="1"/>
              <a:t>getName</a:t>
            </a:r>
            <a:r>
              <a:rPr lang="en-US" altLang="zh-CN" dirty="0"/>
              <a:t>()&lt;&lt;" "&lt;&lt;</a:t>
            </a:r>
            <a:r>
              <a:rPr lang="en-US" altLang="zh-CN" dirty="0" err="1"/>
              <a:t>stuNo</a:t>
            </a:r>
            <a:r>
              <a:rPr lang="en-US" altLang="zh-CN" dirty="0"/>
              <a:t>&lt;&lt;</a:t>
            </a:r>
            <a:r>
              <a:rPr lang="en-US" altLang="zh-CN" dirty="0" err="1"/>
              <a:t>endl</a:t>
            </a:r>
            <a:r>
              <a:rPr lang="en-US" altLang="zh-CN" dirty="0"/>
              <a:t>;}</a:t>
            </a:r>
          </a:p>
          <a:p>
            <a:r>
              <a:rPr lang="en-US" altLang="zh-CN" dirty="0"/>
              <a:t>    ~</a:t>
            </a:r>
            <a:r>
              <a:rPr lang="en-US" altLang="zh-CN" dirty="0" err="1"/>
              <a:t>CStudent</a:t>
            </a:r>
            <a:r>
              <a:rPr lang="en-US" altLang="zh-CN" dirty="0"/>
              <a:t>(){</a:t>
            </a:r>
          </a:p>
          <a:p>
            <a:r>
              <a:rPr lang="en-US" altLang="zh-CN" dirty="0"/>
              <a:t>		</a:t>
            </a:r>
            <a:r>
              <a:rPr lang="en-US" altLang="zh-CN" dirty="0" err="1"/>
              <a:t>cout</a:t>
            </a:r>
            <a:r>
              <a:rPr lang="en-US" altLang="zh-CN" dirty="0"/>
              <a:t>&lt;&lt;"---</a:t>
            </a:r>
            <a:r>
              <a:rPr lang="en-US" altLang="zh-CN" dirty="0" err="1"/>
              <a:t>CStudent</a:t>
            </a:r>
            <a:r>
              <a:rPr lang="en-US" altLang="zh-CN" dirty="0"/>
              <a:t> Destructor---"&lt;&lt;</a:t>
            </a:r>
            <a:r>
              <a:rPr lang="en-US" altLang="zh-CN" dirty="0" err="1"/>
              <a:t>endl</a:t>
            </a:r>
            <a:r>
              <a:rPr lang="en-US" altLang="zh-CN" dirty="0"/>
              <a:t>; }</a:t>
            </a:r>
          </a:p>
          <a:p>
            <a:r>
              <a:rPr lang="en-US" altLang="zh-CN" dirty="0"/>
              <a:t>    int </a:t>
            </a:r>
            <a:r>
              <a:rPr lang="en-US" altLang="zh-CN" dirty="0" err="1"/>
              <a:t>getStuNo</a:t>
            </a:r>
            <a:r>
              <a:rPr lang="en-US" altLang="zh-CN" dirty="0"/>
              <a:t>(){return </a:t>
            </a:r>
            <a:r>
              <a:rPr lang="en-US" altLang="zh-CN" dirty="0" err="1"/>
              <a:t>stuNo</a:t>
            </a:r>
            <a:r>
              <a:rPr lang="en-US" altLang="zh-CN" dirty="0"/>
              <a:t>;}</a:t>
            </a:r>
          </a:p>
          <a:p>
            <a:r>
              <a:rPr lang="en-US" altLang="zh-CN" dirty="0"/>
              <a:t>};</a:t>
            </a:r>
          </a:p>
          <a:p>
            <a:r>
              <a:rPr lang="en-US" altLang="zh-CN" dirty="0"/>
              <a:t>class </a:t>
            </a:r>
            <a:r>
              <a:rPr lang="en-US" altLang="zh-CN" dirty="0" err="1"/>
              <a:t>CTeacher:virtual</a:t>
            </a:r>
            <a:r>
              <a:rPr lang="en-US" altLang="zh-CN" dirty="0"/>
              <a:t> public </a:t>
            </a:r>
            <a:r>
              <a:rPr lang="en-US" altLang="zh-CN" dirty="0" err="1"/>
              <a:t>CPerson</a:t>
            </a:r>
            <a:endParaRPr lang="en-US" altLang="zh-CN" dirty="0"/>
          </a:p>
          <a:p>
            <a:r>
              <a:rPr lang="en-US" altLang="zh-CN" dirty="0"/>
              <a:t>{</a:t>
            </a:r>
          </a:p>
          <a:p>
            <a:r>
              <a:rPr lang="en-US" altLang="zh-CN" dirty="0"/>
              <a:t>     string title;</a:t>
            </a:r>
          </a:p>
          <a:p>
            <a:r>
              <a:rPr lang="en-US" altLang="zh-CN" dirty="0"/>
              <a:t>public:</a:t>
            </a:r>
          </a:p>
          <a:p>
            <a:r>
              <a:rPr lang="en-US" altLang="zh-CN" dirty="0"/>
              <a:t>	</a:t>
            </a:r>
            <a:r>
              <a:rPr lang="en-US" altLang="zh-CN" dirty="0" err="1"/>
              <a:t>CTeacher</a:t>
            </a:r>
            <a:r>
              <a:rPr lang="en-US" altLang="zh-CN" dirty="0"/>
              <a:t>(string _name="</a:t>
            </a:r>
            <a:r>
              <a:rPr lang="en-US" altLang="zh-CN" dirty="0" err="1"/>
              <a:t>lisi</a:t>
            </a:r>
            <a:r>
              <a:rPr lang="en-US" altLang="zh-CN" dirty="0"/>
              <a:t>",string _title="Professor"):title(_title),</a:t>
            </a:r>
            <a:r>
              <a:rPr lang="en-US" altLang="zh-CN" dirty="0" err="1"/>
              <a:t>CPerson</a:t>
            </a:r>
            <a:r>
              <a:rPr lang="en-US" altLang="zh-CN" dirty="0"/>
              <a:t>(_name){</a:t>
            </a:r>
          </a:p>
          <a:p>
            <a:r>
              <a:rPr lang="en-US" altLang="zh-CN" dirty="0"/>
              <a:t>	  </a:t>
            </a:r>
            <a:r>
              <a:rPr lang="en-US" altLang="zh-CN" dirty="0" err="1"/>
              <a:t>cout</a:t>
            </a:r>
            <a:r>
              <a:rPr lang="en-US" altLang="zh-CN" dirty="0"/>
              <a:t>&lt;&lt;"***</a:t>
            </a:r>
            <a:r>
              <a:rPr lang="en-US" altLang="zh-CN" dirty="0" err="1"/>
              <a:t>CTeacher</a:t>
            </a:r>
            <a:r>
              <a:rPr lang="en-US" altLang="zh-CN" dirty="0"/>
              <a:t> Constructor***"&lt;&lt;</a:t>
            </a:r>
            <a:r>
              <a:rPr lang="en-US" altLang="zh-CN" dirty="0" err="1"/>
              <a:t>endl</a:t>
            </a:r>
            <a:r>
              <a:rPr lang="en-US" altLang="zh-CN" dirty="0"/>
              <a:t>;}</a:t>
            </a:r>
          </a:p>
          <a:p>
            <a:r>
              <a:rPr lang="en-US" altLang="zh-CN" dirty="0"/>
              <a:t>    void print(){</a:t>
            </a:r>
          </a:p>
          <a:p>
            <a:r>
              <a:rPr lang="en-US" altLang="zh-CN" dirty="0"/>
              <a:t>		</a:t>
            </a:r>
            <a:r>
              <a:rPr lang="en-US" altLang="zh-CN" dirty="0" err="1"/>
              <a:t>cout</a:t>
            </a:r>
            <a:r>
              <a:rPr lang="en-US" altLang="zh-CN" dirty="0"/>
              <a:t>&lt;&lt;"Teacher:"&lt;&lt;</a:t>
            </a:r>
            <a:r>
              <a:rPr lang="en-US" altLang="zh-CN" dirty="0" err="1"/>
              <a:t>getName</a:t>
            </a:r>
            <a:r>
              <a:rPr lang="en-US" altLang="zh-CN" dirty="0"/>
              <a:t>()&lt;&lt;" "&lt;&lt;title&lt;&lt;</a:t>
            </a:r>
            <a:r>
              <a:rPr lang="en-US" altLang="zh-CN" dirty="0" err="1"/>
              <a:t>endl</a:t>
            </a:r>
            <a:r>
              <a:rPr lang="en-US" altLang="zh-CN" dirty="0"/>
              <a:t>;}</a:t>
            </a:r>
          </a:p>
          <a:p>
            <a:r>
              <a:rPr lang="en-US" altLang="zh-CN" dirty="0"/>
              <a:t>    ~</a:t>
            </a:r>
            <a:r>
              <a:rPr lang="en-US" altLang="zh-CN" dirty="0" err="1"/>
              <a:t>CTeacher</a:t>
            </a:r>
            <a:r>
              <a:rPr lang="en-US" altLang="zh-CN" dirty="0"/>
              <a:t>() {</a:t>
            </a:r>
          </a:p>
          <a:p>
            <a:r>
              <a:rPr lang="en-US" altLang="zh-CN" dirty="0"/>
              <a:t>		</a:t>
            </a:r>
            <a:r>
              <a:rPr lang="en-US" altLang="zh-CN" dirty="0" err="1"/>
              <a:t>cout</a:t>
            </a:r>
            <a:r>
              <a:rPr lang="en-US" altLang="zh-CN" dirty="0"/>
              <a:t>&lt;&lt;"---</a:t>
            </a:r>
            <a:r>
              <a:rPr lang="en-US" altLang="zh-CN" dirty="0" err="1"/>
              <a:t>CTeacher</a:t>
            </a:r>
            <a:r>
              <a:rPr lang="en-US" altLang="zh-CN" dirty="0"/>
              <a:t> Destructor---"&lt;&lt;</a:t>
            </a:r>
            <a:r>
              <a:rPr lang="en-US" altLang="zh-CN" dirty="0" err="1"/>
              <a:t>endl</a:t>
            </a:r>
            <a:r>
              <a:rPr lang="en-US" altLang="zh-CN" dirty="0"/>
              <a:t>; }</a:t>
            </a:r>
          </a:p>
          <a:p>
            <a:r>
              <a:rPr lang="en-US" altLang="zh-CN" dirty="0"/>
              <a:t>    string </a:t>
            </a:r>
            <a:r>
              <a:rPr lang="en-US" altLang="zh-CN" dirty="0" err="1"/>
              <a:t>getTitle</a:t>
            </a:r>
            <a:r>
              <a:rPr lang="en-US" altLang="zh-CN" dirty="0"/>
              <a:t>(){return title;}</a:t>
            </a:r>
          </a:p>
          <a:p>
            <a:r>
              <a:rPr lang="en-US" altLang="zh-CN" dirty="0"/>
              <a:t>};</a:t>
            </a:r>
          </a:p>
          <a:p>
            <a:r>
              <a:rPr lang="en-US" altLang="zh-CN" dirty="0"/>
              <a:t>class </a:t>
            </a:r>
            <a:r>
              <a:rPr lang="en-US" altLang="zh-CN" dirty="0" err="1"/>
              <a:t>CStudentOnJob</a:t>
            </a:r>
            <a:r>
              <a:rPr lang="en-US" altLang="zh-CN" dirty="0"/>
              <a:t> : public </a:t>
            </a:r>
            <a:r>
              <a:rPr lang="en-US" altLang="zh-CN" dirty="0" err="1"/>
              <a:t>CStudent,public</a:t>
            </a:r>
            <a:r>
              <a:rPr lang="en-US" altLang="zh-CN" dirty="0"/>
              <a:t> </a:t>
            </a:r>
            <a:r>
              <a:rPr lang="en-US" altLang="zh-CN" dirty="0" err="1"/>
              <a:t>CTeacher</a:t>
            </a:r>
            <a:endParaRPr lang="en-US" altLang="zh-CN" dirty="0"/>
          </a:p>
          <a:p>
            <a:r>
              <a:rPr lang="en-US" altLang="zh-CN" dirty="0"/>
              <a:t>{</a:t>
            </a:r>
          </a:p>
          <a:p>
            <a:r>
              <a:rPr lang="en-US" altLang="zh-CN" dirty="0"/>
              <a:t>private:</a:t>
            </a:r>
          </a:p>
          <a:p>
            <a:r>
              <a:rPr lang="en-US" altLang="zh-CN" dirty="0"/>
              <a:t>    string research;     //</a:t>
            </a:r>
            <a:r>
              <a:rPr lang="zh-CN" altLang="en-US" dirty="0"/>
              <a:t>研究方向</a:t>
            </a:r>
          </a:p>
          <a:p>
            <a:r>
              <a:rPr lang="en-US" altLang="zh-CN" dirty="0"/>
              <a:t>public:</a:t>
            </a:r>
          </a:p>
          <a:p>
            <a:r>
              <a:rPr lang="en-US" altLang="zh-CN" dirty="0"/>
              <a:t>	</a:t>
            </a:r>
            <a:r>
              <a:rPr lang="en-US" altLang="zh-CN" dirty="0" err="1"/>
              <a:t>CStudentOnJob</a:t>
            </a:r>
            <a:r>
              <a:rPr lang="en-US" altLang="zh-CN" dirty="0"/>
              <a:t>(string _</a:t>
            </a:r>
            <a:r>
              <a:rPr lang="en-US" altLang="zh-CN" dirty="0" err="1"/>
              <a:t>name,int</a:t>
            </a:r>
            <a:r>
              <a:rPr lang="en-US" altLang="zh-CN" dirty="0"/>
              <a:t> _</a:t>
            </a:r>
            <a:r>
              <a:rPr lang="en-US" altLang="zh-CN" dirty="0" err="1"/>
              <a:t>stuNo,string</a:t>
            </a:r>
            <a:r>
              <a:rPr lang="en-US" altLang="zh-CN" dirty="0"/>
              <a:t> _</a:t>
            </a:r>
            <a:r>
              <a:rPr lang="en-US" altLang="zh-CN" dirty="0" err="1"/>
              <a:t>title,string</a:t>
            </a:r>
            <a:r>
              <a:rPr lang="en-US" altLang="zh-CN" dirty="0"/>
              <a:t> _research):</a:t>
            </a:r>
          </a:p>
          <a:p>
            <a:r>
              <a:rPr lang="en-US" altLang="zh-CN" dirty="0"/>
              <a:t>		 </a:t>
            </a:r>
            <a:r>
              <a:rPr lang="en-US" altLang="zh-CN" dirty="0" err="1"/>
              <a:t>CPerson</a:t>
            </a:r>
            <a:r>
              <a:rPr lang="en-US" altLang="zh-CN" dirty="0"/>
              <a:t>(_name),     //</a:t>
            </a:r>
            <a:r>
              <a:rPr lang="zh-CN" altLang="en-US" dirty="0"/>
              <a:t>如果缺省，</a:t>
            </a:r>
            <a:r>
              <a:rPr lang="en-US" altLang="zh-CN" dirty="0" err="1"/>
              <a:t>Cperson</a:t>
            </a:r>
            <a:r>
              <a:rPr lang="zh-CN" altLang="en-US" dirty="0"/>
              <a:t>就会调用不带参数的构造方法，姓名并没有赋值进去。</a:t>
            </a:r>
          </a:p>
          <a:p>
            <a:r>
              <a:rPr lang="zh-CN" altLang="en-US" dirty="0"/>
              <a:t>         </a:t>
            </a:r>
            <a:r>
              <a:rPr lang="en-US" altLang="zh-CN" dirty="0" err="1"/>
              <a:t>CStudent</a:t>
            </a:r>
            <a:r>
              <a:rPr lang="en-US" altLang="zh-CN" dirty="0"/>
              <a:t>(_name,_</a:t>
            </a:r>
            <a:r>
              <a:rPr lang="en-US" altLang="zh-CN" dirty="0" err="1"/>
              <a:t>stuNo</a:t>
            </a:r>
            <a:r>
              <a:rPr lang="en-US" altLang="zh-CN" dirty="0"/>
              <a:t>),</a:t>
            </a:r>
          </a:p>
          <a:p>
            <a:r>
              <a:rPr lang="en-US" altLang="zh-CN" dirty="0"/>
              <a:t>         </a:t>
            </a:r>
            <a:r>
              <a:rPr lang="en-US" altLang="zh-CN" dirty="0" err="1"/>
              <a:t>CTeacher</a:t>
            </a:r>
            <a:r>
              <a:rPr lang="en-US" altLang="zh-CN" dirty="0"/>
              <a:t>(_</a:t>
            </a:r>
            <a:r>
              <a:rPr lang="en-US" altLang="zh-CN" dirty="0" err="1"/>
              <a:t>name,_title</a:t>
            </a:r>
            <a:r>
              <a:rPr lang="en-US" altLang="zh-CN" dirty="0"/>
              <a:t>),</a:t>
            </a:r>
          </a:p>
          <a:p>
            <a:r>
              <a:rPr lang="en-US" altLang="zh-CN" dirty="0"/>
              <a:t>         research(_research){</a:t>
            </a:r>
          </a:p>
          <a:p>
            <a:r>
              <a:rPr lang="en-US" altLang="zh-CN" dirty="0"/>
              <a:t>		</a:t>
            </a:r>
            <a:r>
              <a:rPr lang="en-US" altLang="zh-CN" dirty="0" err="1"/>
              <a:t>cout</a:t>
            </a:r>
            <a:r>
              <a:rPr lang="en-US" altLang="zh-CN" dirty="0"/>
              <a:t>&lt;&lt;"***</a:t>
            </a:r>
            <a:r>
              <a:rPr lang="en-US" altLang="zh-CN" dirty="0" err="1"/>
              <a:t>CStudentOnJob</a:t>
            </a:r>
            <a:r>
              <a:rPr lang="en-US" altLang="zh-CN" dirty="0"/>
              <a:t> Constructor***"&lt;&lt;</a:t>
            </a:r>
            <a:r>
              <a:rPr lang="en-US" altLang="zh-CN" dirty="0" err="1"/>
              <a:t>endl</a:t>
            </a:r>
            <a:r>
              <a:rPr lang="en-US" altLang="zh-CN" dirty="0"/>
              <a:t>;}</a:t>
            </a:r>
          </a:p>
          <a:p>
            <a:r>
              <a:rPr lang="en-US" altLang="zh-CN" dirty="0"/>
              <a:t>    </a:t>
            </a:r>
            <a:r>
              <a:rPr lang="en-US" altLang="zh-CN" dirty="0" err="1"/>
              <a:t>CStudentOnJob</a:t>
            </a:r>
            <a:r>
              <a:rPr lang="en-US" altLang="zh-CN" dirty="0"/>
              <a:t>(</a:t>
            </a:r>
            <a:r>
              <a:rPr lang="en-US" altLang="zh-CN" dirty="0" err="1"/>
              <a:t>CStudentOnJob</a:t>
            </a:r>
            <a:r>
              <a:rPr lang="en-US" altLang="zh-CN" dirty="0"/>
              <a:t> &amp;s):</a:t>
            </a:r>
          </a:p>
          <a:p>
            <a:r>
              <a:rPr lang="en-US" altLang="zh-CN" dirty="0"/>
              <a:t>		 </a:t>
            </a:r>
            <a:r>
              <a:rPr lang="en-US" altLang="zh-CN" dirty="0" err="1"/>
              <a:t>CPerson</a:t>
            </a:r>
            <a:r>
              <a:rPr lang="en-US" altLang="zh-CN" dirty="0"/>
              <a:t>(</a:t>
            </a:r>
            <a:r>
              <a:rPr lang="en-US" altLang="zh-CN" dirty="0" err="1"/>
              <a:t>s.getName</a:t>
            </a:r>
            <a:r>
              <a:rPr lang="en-US" altLang="zh-CN" dirty="0"/>
              <a:t>()),     //</a:t>
            </a:r>
            <a:r>
              <a:rPr lang="zh-CN" altLang="en-US" dirty="0"/>
              <a:t>如果缺省，</a:t>
            </a:r>
            <a:r>
              <a:rPr lang="en-US" altLang="zh-CN" dirty="0" err="1"/>
              <a:t>Cperson</a:t>
            </a:r>
            <a:r>
              <a:rPr lang="zh-CN" altLang="en-US" dirty="0"/>
              <a:t>就会调用不带参数的构造方法，姓名并没有赋值进去。</a:t>
            </a:r>
          </a:p>
          <a:p>
            <a:r>
              <a:rPr lang="zh-CN" altLang="en-US" dirty="0"/>
              <a:t>         </a:t>
            </a:r>
            <a:r>
              <a:rPr lang="en-US" altLang="zh-CN" dirty="0" err="1"/>
              <a:t>CStudent</a:t>
            </a:r>
            <a:r>
              <a:rPr lang="en-US" altLang="zh-CN" dirty="0"/>
              <a:t>("",</a:t>
            </a:r>
            <a:r>
              <a:rPr lang="en-US" altLang="zh-CN" dirty="0" err="1"/>
              <a:t>s.getStuNo</a:t>
            </a:r>
            <a:r>
              <a:rPr lang="en-US" altLang="zh-CN" dirty="0"/>
              <a:t>()),</a:t>
            </a:r>
          </a:p>
          <a:p>
            <a:r>
              <a:rPr lang="en-US" altLang="zh-CN" dirty="0"/>
              <a:t>         </a:t>
            </a:r>
            <a:r>
              <a:rPr lang="en-US" altLang="zh-CN" dirty="0" err="1"/>
              <a:t>CTeacher</a:t>
            </a:r>
            <a:r>
              <a:rPr lang="en-US" altLang="zh-CN" dirty="0"/>
              <a:t>("",</a:t>
            </a:r>
            <a:r>
              <a:rPr lang="en-US" altLang="zh-CN" dirty="0" err="1"/>
              <a:t>s.getTitle</a:t>
            </a:r>
            <a:r>
              <a:rPr lang="en-US" altLang="zh-CN" dirty="0"/>
              <a:t>()),</a:t>
            </a:r>
          </a:p>
          <a:p>
            <a:r>
              <a:rPr lang="en-US" altLang="zh-CN" dirty="0"/>
              <a:t>         research(</a:t>
            </a:r>
            <a:r>
              <a:rPr lang="en-US" altLang="zh-CN" dirty="0" err="1"/>
              <a:t>s.research</a:t>
            </a:r>
            <a:r>
              <a:rPr lang="en-US" altLang="zh-CN" dirty="0"/>
              <a:t>){</a:t>
            </a:r>
          </a:p>
          <a:p>
            <a:r>
              <a:rPr lang="en-US" altLang="zh-CN" dirty="0"/>
              <a:t>		</a:t>
            </a:r>
            <a:r>
              <a:rPr lang="en-US" altLang="zh-CN" dirty="0" err="1"/>
              <a:t>cout</a:t>
            </a:r>
            <a:r>
              <a:rPr lang="en-US" altLang="zh-CN" dirty="0"/>
              <a:t>&lt;&lt;"***</a:t>
            </a:r>
            <a:r>
              <a:rPr lang="en-US" altLang="zh-CN" dirty="0" err="1"/>
              <a:t>CStudentOnJob</a:t>
            </a:r>
            <a:r>
              <a:rPr lang="en-US" altLang="zh-CN" dirty="0"/>
              <a:t> copy Constructor***"&lt;&lt;</a:t>
            </a:r>
            <a:r>
              <a:rPr lang="en-US" altLang="zh-CN" dirty="0" err="1"/>
              <a:t>endl</a:t>
            </a:r>
            <a:r>
              <a:rPr lang="en-US" altLang="zh-CN" dirty="0"/>
              <a:t>;}</a:t>
            </a:r>
          </a:p>
          <a:p>
            <a:r>
              <a:rPr lang="en-US" altLang="zh-CN" dirty="0"/>
              <a:t>    void print()</a:t>
            </a:r>
          </a:p>
          <a:p>
            <a:r>
              <a:rPr lang="en-US" altLang="zh-CN" dirty="0"/>
              <a:t>    {</a:t>
            </a:r>
          </a:p>
          <a:p>
            <a:r>
              <a:rPr lang="en-US" altLang="zh-CN" dirty="0"/>
              <a:t>         </a:t>
            </a:r>
            <a:r>
              <a:rPr lang="en-US" altLang="zh-CN" dirty="0" err="1"/>
              <a:t>cout</a:t>
            </a:r>
            <a:r>
              <a:rPr lang="en-US" altLang="zh-CN" dirty="0"/>
              <a:t>&lt;&lt;"</a:t>
            </a:r>
            <a:r>
              <a:rPr lang="en-US" altLang="zh-CN" dirty="0" err="1"/>
              <a:t>StudentOnJob</a:t>
            </a:r>
            <a:r>
              <a:rPr lang="en-US" altLang="zh-CN" dirty="0"/>
              <a:t>:"&lt;&lt;</a:t>
            </a:r>
            <a:r>
              <a:rPr lang="en-US" altLang="zh-CN" dirty="0" err="1"/>
              <a:t>getName</a:t>
            </a:r>
            <a:r>
              <a:rPr lang="en-US" altLang="zh-CN" dirty="0"/>
              <a:t>()&lt;&lt;" "&lt;&lt;</a:t>
            </a:r>
            <a:r>
              <a:rPr lang="en-US" altLang="zh-CN" dirty="0" err="1"/>
              <a:t>getStuNo</a:t>
            </a:r>
            <a:r>
              <a:rPr lang="en-US" altLang="zh-CN" dirty="0"/>
              <a:t>()&lt;&lt;" "&lt;&lt;</a:t>
            </a:r>
            <a:r>
              <a:rPr lang="en-US" altLang="zh-CN" dirty="0" err="1"/>
              <a:t>getTitle</a:t>
            </a:r>
            <a:r>
              <a:rPr lang="en-US" altLang="zh-CN" dirty="0"/>
              <a:t>()&lt;&lt;" "&lt;&lt; research&lt;&lt;</a:t>
            </a:r>
            <a:r>
              <a:rPr lang="en-US" altLang="zh-CN" dirty="0" err="1"/>
              <a:t>endl</a:t>
            </a:r>
            <a:r>
              <a:rPr lang="en-US" altLang="zh-CN" dirty="0"/>
              <a:t>;//</a:t>
            </a:r>
            <a:r>
              <a:rPr lang="zh-CN" altLang="en-US" dirty="0"/>
              <a:t>二义性</a:t>
            </a:r>
          </a:p>
          <a:p>
            <a:r>
              <a:rPr lang="zh-CN" altLang="en-US" dirty="0"/>
              <a:t>    </a:t>
            </a:r>
            <a:r>
              <a:rPr lang="en-US" altLang="zh-CN" dirty="0"/>
              <a:t>}</a:t>
            </a:r>
          </a:p>
          <a:p>
            <a:r>
              <a:rPr lang="en-US" altLang="zh-CN" dirty="0"/>
              <a:t>    ~</a:t>
            </a:r>
            <a:r>
              <a:rPr lang="en-US" altLang="zh-CN" dirty="0" err="1"/>
              <a:t>CStudentOnJob</a:t>
            </a:r>
            <a:r>
              <a:rPr lang="en-US" altLang="zh-CN" dirty="0"/>
              <a:t>()</a:t>
            </a:r>
          </a:p>
          <a:p>
            <a:r>
              <a:rPr lang="en-US" altLang="zh-CN" dirty="0"/>
              <a:t>    {</a:t>
            </a:r>
          </a:p>
          <a:p>
            <a:r>
              <a:rPr lang="en-US" altLang="zh-CN" dirty="0"/>
              <a:t>         </a:t>
            </a:r>
            <a:r>
              <a:rPr lang="en-US" altLang="zh-CN" dirty="0" err="1"/>
              <a:t>cout</a:t>
            </a:r>
            <a:r>
              <a:rPr lang="en-US" altLang="zh-CN" dirty="0"/>
              <a:t>&lt;&lt;"---</a:t>
            </a:r>
            <a:r>
              <a:rPr lang="en-US" altLang="zh-CN" dirty="0" err="1"/>
              <a:t>CStudentOnJob</a:t>
            </a:r>
            <a:r>
              <a:rPr lang="en-US" altLang="zh-CN" dirty="0"/>
              <a:t> Destructor---"&lt;&lt;</a:t>
            </a:r>
            <a:r>
              <a:rPr lang="en-US" altLang="zh-CN" dirty="0" err="1"/>
              <a:t>endl</a:t>
            </a:r>
            <a:r>
              <a:rPr lang="en-US" altLang="zh-CN" dirty="0"/>
              <a:t>;</a:t>
            </a:r>
          </a:p>
          <a:p>
            <a:r>
              <a:rPr lang="en-US" altLang="zh-CN" dirty="0"/>
              <a:t>    }</a:t>
            </a:r>
          </a:p>
          <a:p>
            <a:r>
              <a:rPr lang="en-US" altLang="zh-CN" dirty="0"/>
              <a:t>};</a:t>
            </a:r>
          </a:p>
          <a:p>
            <a:endParaRPr lang="en-US" altLang="zh-CN" dirty="0"/>
          </a:p>
          <a:p>
            <a:r>
              <a:rPr lang="en-US" altLang="zh-CN" dirty="0"/>
              <a:t>int main()</a:t>
            </a:r>
          </a:p>
          <a:p>
            <a:r>
              <a:rPr lang="en-US" altLang="zh-CN" dirty="0"/>
              <a:t>{</a:t>
            </a:r>
          </a:p>
          <a:p>
            <a:r>
              <a:rPr lang="en-US" altLang="zh-CN" dirty="0"/>
              <a:t>	</a:t>
            </a:r>
            <a:r>
              <a:rPr lang="en-US" altLang="zh-CN" dirty="0" err="1"/>
              <a:t>CStudentOnJob</a:t>
            </a:r>
            <a:r>
              <a:rPr lang="en-US" altLang="zh-CN" dirty="0"/>
              <a:t> </a:t>
            </a:r>
            <a:r>
              <a:rPr lang="en-US" altLang="zh-CN" dirty="0" err="1"/>
              <a:t>stu</a:t>
            </a:r>
            <a:r>
              <a:rPr lang="en-US" altLang="zh-CN" dirty="0"/>
              <a:t>("chen",2017001,"professor","software");</a:t>
            </a:r>
          </a:p>
          <a:p>
            <a:r>
              <a:rPr lang="en-US" altLang="zh-CN" dirty="0"/>
              <a:t>	</a:t>
            </a:r>
            <a:r>
              <a:rPr lang="en-US" altLang="zh-CN" dirty="0" err="1"/>
              <a:t>stu.print</a:t>
            </a:r>
            <a:r>
              <a:rPr lang="en-US" altLang="zh-CN" dirty="0"/>
              <a:t>();</a:t>
            </a:r>
          </a:p>
          <a:p>
            <a:r>
              <a:rPr lang="en-US" altLang="zh-CN" dirty="0"/>
              <a:t>	</a:t>
            </a:r>
            <a:r>
              <a:rPr lang="en-US" altLang="zh-CN" dirty="0" err="1"/>
              <a:t>cout</a:t>
            </a:r>
            <a:r>
              <a:rPr lang="en-US" altLang="zh-CN" dirty="0"/>
              <a:t>&lt;&lt;</a:t>
            </a:r>
            <a:r>
              <a:rPr lang="en-US" altLang="zh-CN" dirty="0" err="1"/>
              <a:t>endl</a:t>
            </a:r>
            <a:r>
              <a:rPr lang="en-US" altLang="zh-CN" dirty="0"/>
              <a:t>;</a:t>
            </a:r>
          </a:p>
          <a:p>
            <a:r>
              <a:rPr lang="en-US" altLang="zh-CN" dirty="0"/>
              <a:t>	</a:t>
            </a:r>
            <a:r>
              <a:rPr lang="en-US" altLang="zh-CN" dirty="0" err="1"/>
              <a:t>CStudentOnJob</a:t>
            </a:r>
            <a:r>
              <a:rPr lang="en-US" altLang="zh-CN" dirty="0"/>
              <a:t> stu1(</a:t>
            </a:r>
            <a:r>
              <a:rPr lang="en-US" altLang="zh-CN" dirty="0" err="1"/>
              <a:t>stu</a:t>
            </a:r>
            <a:r>
              <a:rPr lang="en-US" altLang="zh-CN" dirty="0"/>
              <a:t>);</a:t>
            </a:r>
          </a:p>
          <a:p>
            <a:r>
              <a:rPr lang="en-US" altLang="zh-CN" dirty="0"/>
              <a:t>	stu1.print();</a:t>
            </a:r>
          </a:p>
          <a:p>
            <a:endParaRPr lang="en-US" altLang="zh-CN" dirty="0"/>
          </a:p>
          <a:p>
            <a:r>
              <a:rPr lang="en-US" altLang="zh-CN" dirty="0"/>
              <a:t>	return 1;</a:t>
            </a:r>
          </a:p>
          <a:p>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79</a:t>
            </a:fld>
            <a:endParaRPr lang="en-US"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pPr eaLnBrk="1" hangingPunct="1"/>
            <a:r>
              <a:rPr lang="en-US" altLang="zh-CN" dirty="0">
                <a:ea typeface="宋体" charset="-122"/>
              </a:rPr>
              <a:t>#include&lt;iostream&gt;</a:t>
            </a:r>
          </a:p>
          <a:p>
            <a:pPr eaLnBrk="1" hangingPunct="1"/>
            <a:r>
              <a:rPr lang="en-US" altLang="zh-CN" dirty="0">
                <a:ea typeface="宋体" charset="-122"/>
              </a:rPr>
              <a:t>#include&lt;</a:t>
            </a:r>
            <a:r>
              <a:rPr lang="en-US" altLang="zh-CN" dirty="0" err="1">
                <a:ea typeface="宋体" charset="-122"/>
              </a:rPr>
              <a:t>cstring</a:t>
            </a:r>
            <a:r>
              <a:rPr lang="en-US" altLang="zh-CN" dirty="0">
                <a:ea typeface="宋体" charset="-122"/>
              </a:rPr>
              <a:t>&gt;</a:t>
            </a:r>
          </a:p>
          <a:p>
            <a:pPr eaLnBrk="1" hangingPunct="1"/>
            <a:r>
              <a:rPr lang="en-US" altLang="zh-CN" dirty="0">
                <a:ea typeface="宋体" charset="-122"/>
              </a:rPr>
              <a:t>using namespace std;</a:t>
            </a:r>
          </a:p>
          <a:p>
            <a:pPr eaLnBrk="1" hangingPunct="1"/>
            <a:endParaRPr lang="en-US" altLang="zh-CN" dirty="0">
              <a:ea typeface="宋体" charset="-122"/>
            </a:endParaRPr>
          </a:p>
          <a:p>
            <a:pPr eaLnBrk="1" hangingPunct="1"/>
            <a:r>
              <a:rPr lang="en-US" altLang="zh-CN" dirty="0">
                <a:ea typeface="宋体" charset="-122"/>
              </a:rPr>
              <a:t>class BASE1</a:t>
            </a:r>
          </a:p>
          <a:p>
            <a:pPr eaLnBrk="1" hangingPunct="1"/>
            <a:r>
              <a:rPr lang="en-US" altLang="zh-CN" dirty="0">
                <a:ea typeface="宋体" charset="-122"/>
              </a:rPr>
              <a:t>{   int j;</a:t>
            </a:r>
          </a:p>
          <a:p>
            <a:pPr eaLnBrk="1" hangingPunct="1"/>
            <a:r>
              <a:rPr lang="en-US" altLang="zh-CN" dirty="0">
                <a:ea typeface="宋体" charset="-122"/>
              </a:rPr>
              <a:t> public :BASE1(int _j):j(_j){</a:t>
            </a:r>
            <a:r>
              <a:rPr lang="en-US" altLang="zh-CN" dirty="0" err="1">
                <a:ea typeface="宋体" charset="-122"/>
              </a:rPr>
              <a:t>cout</a:t>
            </a:r>
            <a:r>
              <a:rPr lang="en-US" altLang="zh-CN" dirty="0">
                <a:ea typeface="宋体" charset="-122"/>
              </a:rPr>
              <a:t>&lt;&lt; "BASE1's constructor"&lt;&lt;</a:t>
            </a:r>
            <a:r>
              <a:rPr lang="en-US" altLang="zh-CN" dirty="0" err="1">
                <a:ea typeface="宋体" charset="-122"/>
              </a:rPr>
              <a:t>endl</a:t>
            </a:r>
            <a:r>
              <a:rPr lang="en-US" altLang="zh-CN" dirty="0">
                <a:ea typeface="宋体" charset="-122"/>
              </a:rPr>
              <a:t>;}</a:t>
            </a:r>
          </a:p>
          <a:p>
            <a:pPr eaLnBrk="1" hangingPunct="1"/>
            <a:r>
              <a:rPr lang="en-US" altLang="zh-CN" dirty="0">
                <a:ea typeface="宋体" charset="-122"/>
              </a:rPr>
              <a:t>};</a:t>
            </a:r>
          </a:p>
          <a:p>
            <a:pPr eaLnBrk="1" hangingPunct="1"/>
            <a:r>
              <a:rPr lang="en-US" altLang="zh-CN" dirty="0">
                <a:ea typeface="宋体" charset="-122"/>
              </a:rPr>
              <a:t>class BASE2</a:t>
            </a:r>
          </a:p>
          <a:p>
            <a:pPr eaLnBrk="1" hangingPunct="1"/>
            <a:r>
              <a:rPr lang="en-US" altLang="zh-CN" dirty="0">
                <a:ea typeface="宋体" charset="-122"/>
              </a:rPr>
              <a:t>{   int k;</a:t>
            </a:r>
          </a:p>
          <a:p>
            <a:pPr eaLnBrk="1" hangingPunct="1"/>
            <a:r>
              <a:rPr lang="en-US" altLang="zh-CN" dirty="0">
                <a:ea typeface="宋体" charset="-122"/>
              </a:rPr>
              <a:t> public : BASE2(int _k):k(_k){</a:t>
            </a:r>
            <a:r>
              <a:rPr lang="en-US" altLang="zh-CN" dirty="0" err="1">
                <a:ea typeface="宋体" charset="-122"/>
              </a:rPr>
              <a:t>cout</a:t>
            </a:r>
            <a:r>
              <a:rPr lang="en-US" altLang="zh-CN" dirty="0">
                <a:ea typeface="宋体" charset="-122"/>
              </a:rPr>
              <a:t>&lt;&lt;"BASE2'sconstructor"&lt;&lt;</a:t>
            </a:r>
            <a:r>
              <a:rPr lang="en-US" altLang="zh-CN" dirty="0" err="1">
                <a:ea typeface="宋体" charset="-122"/>
              </a:rPr>
              <a:t>endl</a:t>
            </a:r>
            <a:r>
              <a:rPr lang="en-US" altLang="zh-CN" dirty="0">
                <a:ea typeface="宋体" charset="-122"/>
              </a:rPr>
              <a:t>;}</a:t>
            </a:r>
          </a:p>
          <a:p>
            <a:pPr eaLnBrk="1" hangingPunct="1"/>
            <a:r>
              <a:rPr lang="en-US" altLang="zh-CN" dirty="0">
                <a:ea typeface="宋体" charset="-122"/>
              </a:rPr>
              <a:t>               void print(float f){</a:t>
            </a:r>
            <a:r>
              <a:rPr lang="en-US" altLang="zh-CN" dirty="0" err="1">
                <a:ea typeface="宋体" charset="-122"/>
              </a:rPr>
              <a:t>cout</a:t>
            </a:r>
            <a:r>
              <a:rPr lang="en-US" altLang="zh-CN" dirty="0">
                <a:ea typeface="宋体" charset="-122"/>
              </a:rPr>
              <a:t>&lt;&lt;f&lt;&lt;</a:t>
            </a:r>
            <a:r>
              <a:rPr lang="en-US" altLang="zh-CN" dirty="0" err="1">
                <a:ea typeface="宋体" charset="-122"/>
              </a:rPr>
              <a:t>endl</a:t>
            </a:r>
            <a:r>
              <a:rPr lang="en-US" altLang="zh-CN" dirty="0">
                <a:ea typeface="宋体" charset="-122"/>
              </a:rPr>
              <a:t>;}</a:t>
            </a:r>
          </a:p>
          <a:p>
            <a:pPr eaLnBrk="1" hangingPunct="1"/>
            <a:r>
              <a:rPr lang="en-US" altLang="zh-CN" dirty="0">
                <a:ea typeface="宋体" charset="-122"/>
              </a:rPr>
              <a:t>};</a:t>
            </a:r>
          </a:p>
          <a:p>
            <a:pPr eaLnBrk="1" hangingPunct="1"/>
            <a:r>
              <a:rPr lang="en-US" altLang="zh-CN" dirty="0">
                <a:ea typeface="宋体" charset="-122"/>
              </a:rPr>
              <a:t>class DERIVED : public BASE1, virtual public BASE2</a:t>
            </a:r>
          </a:p>
          <a:p>
            <a:pPr eaLnBrk="1" hangingPunct="1"/>
            <a:r>
              <a:rPr lang="en-US" altLang="zh-CN" dirty="0">
                <a:ea typeface="宋体" charset="-122"/>
              </a:rPr>
              <a:t>{   int sum;</a:t>
            </a:r>
          </a:p>
          <a:p>
            <a:pPr eaLnBrk="1" hangingPunct="1"/>
            <a:r>
              <a:rPr lang="en-US" altLang="zh-CN" dirty="0">
                <a:ea typeface="宋体" charset="-122"/>
              </a:rPr>
              <a:t> public: DERIVED(int _</a:t>
            </a:r>
            <a:r>
              <a:rPr lang="en-US" altLang="zh-CN" dirty="0" err="1">
                <a:ea typeface="宋体" charset="-122"/>
              </a:rPr>
              <a:t>j,int</a:t>
            </a:r>
            <a:r>
              <a:rPr lang="en-US" altLang="zh-CN" dirty="0">
                <a:ea typeface="宋体" charset="-122"/>
              </a:rPr>
              <a:t> _</a:t>
            </a:r>
            <a:r>
              <a:rPr lang="en-US" altLang="zh-CN" dirty="0" err="1">
                <a:ea typeface="宋体" charset="-122"/>
              </a:rPr>
              <a:t>k,int</a:t>
            </a:r>
            <a:r>
              <a:rPr lang="en-US" altLang="zh-CN" dirty="0">
                <a:ea typeface="宋体" charset="-122"/>
              </a:rPr>
              <a:t> _sum):BASE1(_j),BASE2(_k),sum(_sum)</a:t>
            </a:r>
          </a:p>
          <a:p>
            <a:pPr eaLnBrk="1" hangingPunct="1"/>
            <a:r>
              <a:rPr lang="en-US" altLang="zh-CN" dirty="0">
                <a:ea typeface="宋体" charset="-122"/>
              </a:rPr>
              <a:t>              {</a:t>
            </a:r>
            <a:r>
              <a:rPr lang="en-US" altLang="zh-CN" dirty="0" err="1">
                <a:ea typeface="宋体" charset="-122"/>
              </a:rPr>
              <a:t>cout</a:t>
            </a:r>
            <a:r>
              <a:rPr lang="en-US" altLang="zh-CN" dirty="0">
                <a:ea typeface="宋体" charset="-122"/>
              </a:rPr>
              <a:t>&lt;&lt;"DERIVED's constructor"&lt;&lt;</a:t>
            </a:r>
            <a:r>
              <a:rPr lang="en-US" altLang="zh-CN" dirty="0" err="1">
                <a:ea typeface="宋体" charset="-122"/>
              </a:rPr>
              <a:t>endl</a:t>
            </a:r>
            <a:r>
              <a:rPr lang="en-US" altLang="zh-CN" dirty="0">
                <a:ea typeface="宋体" charset="-122"/>
              </a:rPr>
              <a:t>;}</a:t>
            </a:r>
          </a:p>
          <a:p>
            <a:pPr eaLnBrk="1" hangingPunct="1"/>
            <a:r>
              <a:rPr lang="en-US" altLang="zh-CN" dirty="0">
                <a:ea typeface="宋体" charset="-122"/>
              </a:rPr>
              <a:t>              void print(int f){</a:t>
            </a:r>
            <a:r>
              <a:rPr lang="en-US" altLang="zh-CN" dirty="0" err="1">
                <a:ea typeface="宋体" charset="-122"/>
              </a:rPr>
              <a:t>cout</a:t>
            </a:r>
            <a:r>
              <a:rPr lang="en-US" altLang="zh-CN" dirty="0">
                <a:ea typeface="宋体" charset="-122"/>
              </a:rPr>
              <a:t>&lt;&lt;f&lt;&lt;</a:t>
            </a:r>
            <a:r>
              <a:rPr lang="en-US" altLang="zh-CN" dirty="0" err="1">
                <a:ea typeface="宋体" charset="-122"/>
              </a:rPr>
              <a:t>endl</a:t>
            </a:r>
            <a:r>
              <a:rPr lang="en-US" altLang="zh-CN" dirty="0">
                <a:ea typeface="宋体" charset="-122"/>
              </a:rPr>
              <a:t>;}</a:t>
            </a:r>
          </a:p>
          <a:p>
            <a:pPr eaLnBrk="1" hangingPunct="1"/>
            <a:r>
              <a:rPr lang="en-US" altLang="zh-CN" dirty="0">
                <a:ea typeface="宋体" charset="-122"/>
              </a:rPr>
              <a:t>};</a:t>
            </a:r>
          </a:p>
          <a:p>
            <a:pPr eaLnBrk="1" hangingPunct="1"/>
            <a:r>
              <a:rPr lang="en-US" altLang="zh-CN" dirty="0">
                <a:ea typeface="宋体" charset="-122"/>
              </a:rPr>
              <a:t>int main()</a:t>
            </a:r>
          </a:p>
          <a:p>
            <a:pPr eaLnBrk="1" hangingPunct="1"/>
            <a:r>
              <a:rPr lang="en-US" altLang="zh-CN" dirty="0">
                <a:ea typeface="宋体" charset="-122"/>
              </a:rPr>
              <a:t>{   DERIVED  d(1,2,3); </a:t>
            </a:r>
            <a:r>
              <a:rPr lang="en-US" altLang="zh-CN" dirty="0" err="1">
                <a:ea typeface="宋体" charset="-122"/>
              </a:rPr>
              <a:t>d.print</a:t>
            </a:r>
            <a:r>
              <a:rPr lang="en-US" altLang="zh-CN" dirty="0">
                <a:ea typeface="宋体" charset="-122"/>
              </a:rPr>
              <a:t>(10.11);</a:t>
            </a:r>
          </a:p>
          <a:p>
            <a:pPr eaLnBrk="1" hangingPunct="1"/>
            <a:r>
              <a:rPr lang="en-US" altLang="zh-CN" dirty="0">
                <a:ea typeface="宋体" charset="-122"/>
              </a:rPr>
              <a:t>    return 0;  </a:t>
            </a:r>
          </a:p>
          <a:p>
            <a:pPr eaLnBrk="1" hangingPunct="1"/>
            <a:r>
              <a:rPr lang="en-US" altLang="zh-CN" dirty="0">
                <a:ea typeface="宋体" charset="-122"/>
              </a:rPr>
              <a:t>}</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80</a:t>
            </a:fld>
            <a:endParaRPr lang="en-US" altLang="zh-CN"/>
          </a:p>
        </p:txBody>
      </p:sp>
    </p:spTree>
    <p:extLst>
      <p:ext uri="{BB962C8B-B14F-4D97-AF65-F5344CB8AC3E}">
        <p14:creationId xmlns:p14="http://schemas.microsoft.com/office/powerpoint/2010/main" val="3948257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8</a:t>
            </a:fld>
            <a:endParaRPr lang="en-US"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zh-CN" altLang="en-US" dirty="0"/>
              <a:t>当一个继承结构很复杂时，每一个类都有可能成为最派生类，所以最派生类是相对的。正因为如此，需要在继承图中，从下到上沿箭头到达虚基类的继承路径上的，所有派生类的构造函数的成员初始化列表中，都要列出虚基类构造函数的调用。而创建对象时，只由最派生类的构造函数调用虚基类的构造函数。最派生类的基类的成员初始化列表中列出的对虚基类构造函数的调用将被忽略。</a:t>
            </a:r>
            <a:endParaRPr lang="en-US" altLang="zh-CN" dirty="0"/>
          </a:p>
          <a:p>
            <a:r>
              <a:rPr lang="zh-CN" altLang="en-US" dirty="0"/>
              <a:t>比如：在类</a:t>
            </a:r>
            <a:r>
              <a:rPr lang="en-US" altLang="zh-CN" dirty="0"/>
              <a:t>B,C,D,E</a:t>
            </a:r>
            <a:r>
              <a:rPr lang="zh-CN" altLang="en-US" dirty="0"/>
              <a:t>中都列出了对虚基类构造函数</a:t>
            </a:r>
            <a:r>
              <a:rPr lang="en-US" altLang="zh-CN" dirty="0"/>
              <a:t>A</a:t>
            </a:r>
            <a:r>
              <a:rPr lang="zh-CN" altLang="en-US" dirty="0"/>
              <a:t>的调用，但当创建</a:t>
            </a:r>
            <a:r>
              <a:rPr lang="en-US" altLang="zh-CN" dirty="0"/>
              <a:t>D</a:t>
            </a:r>
            <a:r>
              <a:rPr lang="zh-CN" altLang="en-US" dirty="0"/>
              <a:t>的对象时，由</a:t>
            </a:r>
            <a:r>
              <a:rPr lang="en-US" altLang="zh-CN" dirty="0"/>
              <a:t>D</a:t>
            </a:r>
            <a:r>
              <a:rPr lang="zh-CN" altLang="en-US" dirty="0"/>
              <a:t>的构造函数的成员初始化列表列出的对虚基类的构造函数的调用被执行，其基类</a:t>
            </a:r>
            <a:r>
              <a:rPr lang="en-US" altLang="zh-CN" dirty="0"/>
              <a:t>B,C</a:t>
            </a:r>
            <a:r>
              <a:rPr lang="zh-CN" altLang="en-US" dirty="0"/>
              <a:t>中列出的对虚基类构造函数的调用被忽略。同理，当创建</a:t>
            </a:r>
            <a:r>
              <a:rPr lang="en-US" altLang="zh-CN" dirty="0"/>
              <a:t>E</a:t>
            </a:r>
            <a:r>
              <a:rPr lang="zh-CN" altLang="en-US" dirty="0"/>
              <a:t>的对象时，由</a:t>
            </a:r>
            <a:r>
              <a:rPr lang="en-US" altLang="zh-CN" dirty="0"/>
              <a:t>E</a:t>
            </a:r>
            <a:r>
              <a:rPr lang="zh-CN" altLang="en-US" dirty="0"/>
              <a:t>的构造函数的成员初始化列表列出的对虚基类的构造函数的调用被执行，其基类</a:t>
            </a:r>
            <a:r>
              <a:rPr lang="en-US" altLang="zh-CN" dirty="0"/>
              <a:t>D</a:t>
            </a:r>
            <a:r>
              <a:rPr lang="zh-CN" altLang="en-US" dirty="0"/>
              <a:t>中列出的对虚基类够好函数的调用被忽略</a:t>
            </a:r>
          </a:p>
          <a:p>
            <a:endParaRPr lang="en-US" altLang="zh-CN" dirty="0"/>
          </a:p>
          <a:p>
            <a:r>
              <a:rPr lang="en-US" altLang="zh-CN" dirty="0"/>
              <a:t>#include&lt;iostream&gt;</a:t>
            </a:r>
          </a:p>
          <a:p>
            <a:r>
              <a:rPr lang="en-US" altLang="zh-CN" dirty="0"/>
              <a:t>using namespace std;</a:t>
            </a:r>
          </a:p>
          <a:p>
            <a:endParaRPr lang="en-US" altLang="zh-CN" dirty="0"/>
          </a:p>
          <a:p>
            <a:r>
              <a:rPr lang="en-US" altLang="zh-CN" dirty="0"/>
              <a:t>class A{</a:t>
            </a:r>
          </a:p>
          <a:p>
            <a:r>
              <a:rPr lang="en-US" altLang="zh-CN" dirty="0"/>
              <a:t>protected:</a:t>
            </a:r>
          </a:p>
          <a:p>
            <a:r>
              <a:rPr lang="en-US" altLang="zh-CN" dirty="0"/>
              <a:t>    int a;</a:t>
            </a:r>
          </a:p>
          <a:p>
            <a:r>
              <a:rPr lang="en-US" altLang="zh-CN" dirty="0"/>
              <a:t>public:</a:t>
            </a:r>
          </a:p>
          <a:p>
            <a:r>
              <a:rPr lang="en-US" altLang="zh-CN" dirty="0"/>
              <a:t>    A(int a):a(a){</a:t>
            </a:r>
            <a:r>
              <a:rPr lang="en-US" altLang="zh-CN" dirty="0" err="1"/>
              <a:t>cout</a:t>
            </a:r>
            <a:r>
              <a:rPr lang="en-US" altLang="zh-CN" dirty="0"/>
              <a:t>&lt;&lt;"a="&lt;&lt;a&lt;&lt;</a:t>
            </a:r>
            <a:r>
              <a:rPr lang="en-US" altLang="zh-CN" dirty="0" err="1"/>
              <a:t>endl</a:t>
            </a:r>
            <a:r>
              <a:rPr lang="en-US" altLang="zh-CN" dirty="0"/>
              <a:t>;}</a:t>
            </a:r>
          </a:p>
          <a:p>
            <a:r>
              <a:rPr lang="en-US" altLang="zh-CN" dirty="0"/>
              <a:t>};</a:t>
            </a:r>
          </a:p>
          <a:p>
            <a:endParaRPr lang="en-US" altLang="zh-CN" dirty="0"/>
          </a:p>
          <a:p>
            <a:r>
              <a:rPr lang="en-US" altLang="zh-CN" dirty="0"/>
              <a:t>class B:virtual public A{</a:t>
            </a:r>
          </a:p>
          <a:p>
            <a:r>
              <a:rPr lang="en-US" altLang="zh-CN" dirty="0"/>
              <a:t>protected:</a:t>
            </a:r>
          </a:p>
          <a:p>
            <a:r>
              <a:rPr lang="en-US" altLang="zh-CN" dirty="0"/>
              <a:t>    int b;</a:t>
            </a:r>
          </a:p>
          <a:p>
            <a:r>
              <a:rPr lang="en-US" altLang="zh-CN" dirty="0"/>
              <a:t>public:</a:t>
            </a:r>
          </a:p>
          <a:p>
            <a:r>
              <a:rPr lang="en-US" altLang="zh-CN" dirty="0"/>
              <a:t>    B(int </a:t>
            </a:r>
            <a:r>
              <a:rPr lang="en-US" altLang="zh-CN" dirty="0" err="1"/>
              <a:t>a,int</a:t>
            </a:r>
            <a:r>
              <a:rPr lang="en-US" altLang="zh-CN" dirty="0"/>
              <a:t> b):A(a),b(b){</a:t>
            </a:r>
            <a:r>
              <a:rPr lang="en-US" altLang="zh-CN" dirty="0" err="1"/>
              <a:t>cout</a:t>
            </a:r>
            <a:r>
              <a:rPr lang="en-US" altLang="zh-CN" dirty="0"/>
              <a:t>&lt;&lt;"a="&lt;&lt;a&lt;&lt;",b="&lt;&lt;b&lt;&lt;</a:t>
            </a:r>
            <a:r>
              <a:rPr lang="en-US" altLang="zh-CN" dirty="0" err="1"/>
              <a:t>endl</a:t>
            </a:r>
            <a:r>
              <a:rPr lang="en-US" altLang="zh-CN" dirty="0"/>
              <a:t>;}</a:t>
            </a:r>
          </a:p>
          <a:p>
            <a:r>
              <a:rPr lang="en-US" altLang="zh-CN" dirty="0"/>
              <a:t>};</a:t>
            </a:r>
          </a:p>
          <a:p>
            <a:endParaRPr lang="en-US" altLang="zh-CN" dirty="0"/>
          </a:p>
          <a:p>
            <a:r>
              <a:rPr lang="en-US" altLang="zh-CN" dirty="0"/>
              <a:t>class C:virtual public A{</a:t>
            </a:r>
          </a:p>
          <a:p>
            <a:r>
              <a:rPr lang="en-US" altLang="zh-CN" dirty="0"/>
              <a:t>protected:</a:t>
            </a:r>
          </a:p>
          <a:p>
            <a:r>
              <a:rPr lang="en-US" altLang="zh-CN" dirty="0"/>
              <a:t>    int c;</a:t>
            </a:r>
          </a:p>
          <a:p>
            <a:r>
              <a:rPr lang="en-US" altLang="zh-CN" dirty="0"/>
              <a:t>public:</a:t>
            </a:r>
          </a:p>
          <a:p>
            <a:r>
              <a:rPr lang="en-US" altLang="zh-CN" dirty="0"/>
              <a:t>    C(int </a:t>
            </a:r>
            <a:r>
              <a:rPr lang="en-US" altLang="zh-CN" dirty="0" err="1"/>
              <a:t>a,int</a:t>
            </a:r>
            <a:r>
              <a:rPr lang="en-US" altLang="zh-CN" dirty="0"/>
              <a:t> c):A(a),c(c){</a:t>
            </a:r>
            <a:r>
              <a:rPr lang="en-US" altLang="zh-CN" dirty="0" err="1"/>
              <a:t>cout</a:t>
            </a:r>
            <a:r>
              <a:rPr lang="en-US" altLang="zh-CN" dirty="0"/>
              <a:t>&lt;&lt;"a="&lt;&lt;a&lt;&lt;",c="&lt;&lt;c&lt;&lt;</a:t>
            </a:r>
            <a:r>
              <a:rPr lang="en-US" altLang="zh-CN" dirty="0" err="1"/>
              <a:t>endl</a:t>
            </a:r>
            <a:r>
              <a:rPr lang="en-US" altLang="zh-CN" dirty="0"/>
              <a:t>;}</a:t>
            </a:r>
          </a:p>
          <a:p>
            <a:r>
              <a:rPr lang="en-US" altLang="zh-CN" dirty="0"/>
              <a:t>};</a:t>
            </a:r>
          </a:p>
          <a:p>
            <a:endParaRPr lang="en-US" altLang="zh-CN" dirty="0"/>
          </a:p>
          <a:p>
            <a:r>
              <a:rPr lang="en-US" altLang="zh-CN" dirty="0"/>
              <a:t>class D:public </a:t>
            </a:r>
            <a:r>
              <a:rPr lang="en-US" altLang="zh-CN" dirty="0" err="1"/>
              <a:t>B,public</a:t>
            </a:r>
            <a:r>
              <a:rPr lang="en-US" altLang="zh-CN" dirty="0"/>
              <a:t> C{</a:t>
            </a:r>
          </a:p>
          <a:p>
            <a:r>
              <a:rPr lang="en-US" altLang="zh-CN" dirty="0"/>
              <a:t>protected:</a:t>
            </a:r>
          </a:p>
          <a:p>
            <a:r>
              <a:rPr lang="en-US" altLang="zh-CN" dirty="0"/>
              <a:t>    int d;</a:t>
            </a:r>
          </a:p>
          <a:p>
            <a:r>
              <a:rPr lang="en-US" altLang="zh-CN" dirty="0"/>
              <a:t>public:</a:t>
            </a:r>
          </a:p>
          <a:p>
            <a:r>
              <a:rPr lang="en-US" altLang="zh-CN" dirty="0"/>
              <a:t>    D(int a1,int </a:t>
            </a:r>
            <a:r>
              <a:rPr lang="en-US" altLang="zh-CN" dirty="0" err="1"/>
              <a:t>b,int</a:t>
            </a:r>
            <a:r>
              <a:rPr lang="en-US" altLang="zh-CN" dirty="0"/>
              <a:t> </a:t>
            </a:r>
            <a:r>
              <a:rPr lang="en-US" altLang="zh-CN" dirty="0" err="1"/>
              <a:t>c,int</a:t>
            </a:r>
            <a:r>
              <a:rPr lang="en-US" altLang="zh-CN" dirty="0"/>
              <a:t> d):A(a1),B(0,b),C(0,c),d(d){</a:t>
            </a:r>
            <a:r>
              <a:rPr lang="en-US" altLang="zh-CN" dirty="0" err="1"/>
              <a:t>cout</a:t>
            </a:r>
            <a:r>
              <a:rPr lang="en-US" altLang="zh-CN" dirty="0"/>
              <a:t>&lt;&lt;"a="&lt;&lt;a&lt;&lt;",b="&lt;&lt;b&lt;&lt;",c="&lt;&lt;c&lt;&lt;",d="&lt;&lt;d&lt;&lt;</a:t>
            </a:r>
            <a:r>
              <a:rPr lang="en-US" altLang="zh-CN" dirty="0" err="1"/>
              <a:t>endl</a:t>
            </a:r>
            <a:r>
              <a:rPr lang="en-US" altLang="zh-CN" dirty="0"/>
              <a:t>;}</a:t>
            </a:r>
          </a:p>
          <a:p>
            <a:r>
              <a:rPr lang="en-US" altLang="zh-CN" dirty="0"/>
              <a:t>};</a:t>
            </a:r>
          </a:p>
          <a:p>
            <a:endParaRPr lang="en-US" altLang="zh-CN" dirty="0"/>
          </a:p>
          <a:p>
            <a:r>
              <a:rPr lang="en-US" altLang="zh-CN" dirty="0"/>
              <a:t>class E:public D{</a:t>
            </a:r>
          </a:p>
          <a:p>
            <a:r>
              <a:rPr lang="en-US" altLang="zh-CN" dirty="0"/>
              <a:t>   int e;</a:t>
            </a:r>
          </a:p>
          <a:p>
            <a:r>
              <a:rPr lang="en-US" altLang="zh-CN" dirty="0"/>
              <a:t>public:</a:t>
            </a:r>
          </a:p>
          <a:p>
            <a:r>
              <a:rPr lang="en-US" altLang="zh-CN" dirty="0"/>
              <a:t>   E(int a1,int </a:t>
            </a:r>
            <a:r>
              <a:rPr lang="en-US" altLang="zh-CN" dirty="0" err="1"/>
              <a:t>b,int</a:t>
            </a:r>
            <a:r>
              <a:rPr lang="en-US" altLang="zh-CN" dirty="0"/>
              <a:t> </a:t>
            </a:r>
            <a:r>
              <a:rPr lang="en-US" altLang="zh-CN" dirty="0" err="1"/>
              <a:t>c,int</a:t>
            </a:r>
            <a:r>
              <a:rPr lang="en-US" altLang="zh-CN" dirty="0"/>
              <a:t> </a:t>
            </a:r>
            <a:r>
              <a:rPr lang="en-US" altLang="zh-CN" dirty="0" err="1"/>
              <a:t>d,int</a:t>
            </a:r>
            <a:r>
              <a:rPr lang="en-US" altLang="zh-CN" dirty="0"/>
              <a:t> e):A(a1),D(0,b,c,d),e(e){</a:t>
            </a:r>
            <a:r>
              <a:rPr lang="en-US" altLang="zh-CN" dirty="0" err="1"/>
              <a:t>cout</a:t>
            </a:r>
            <a:r>
              <a:rPr lang="en-US" altLang="zh-CN" dirty="0"/>
              <a:t>&lt;&lt;"a="&lt;&lt;a&lt;&lt;",b="&lt;&lt;b&lt;&lt;",c="&lt;&lt;c&lt;&lt;",d="&lt;&lt;d&lt;&lt;",e="&lt;&lt;e&lt;&lt;</a:t>
            </a:r>
            <a:r>
              <a:rPr lang="en-US" altLang="zh-CN" dirty="0" err="1"/>
              <a:t>endl</a:t>
            </a:r>
            <a:r>
              <a:rPr lang="en-US" altLang="zh-CN" dirty="0"/>
              <a:t>;}</a:t>
            </a:r>
          </a:p>
          <a:p>
            <a:endParaRPr lang="en-US" altLang="zh-CN" dirty="0"/>
          </a:p>
          <a:p>
            <a:r>
              <a:rPr lang="en-US" altLang="zh-CN" dirty="0"/>
              <a:t>};</a:t>
            </a:r>
          </a:p>
          <a:p>
            <a:endParaRPr lang="en-US" altLang="zh-CN" dirty="0"/>
          </a:p>
          <a:p>
            <a:r>
              <a:rPr lang="en-US" altLang="zh-CN" dirty="0"/>
              <a:t>int main(){</a:t>
            </a:r>
          </a:p>
          <a:p>
            <a:r>
              <a:rPr lang="en-US" altLang="zh-CN" dirty="0"/>
              <a:t>  E e(1,2,3,4,5);</a:t>
            </a:r>
          </a:p>
          <a:p>
            <a:r>
              <a:rPr lang="en-US" altLang="zh-CN" dirty="0"/>
              <a:t>  </a:t>
            </a:r>
            <a:r>
              <a:rPr lang="en-US" altLang="zh-CN" dirty="0" err="1"/>
              <a:t>cout</a:t>
            </a:r>
            <a:r>
              <a:rPr lang="en-US" altLang="zh-CN" dirty="0"/>
              <a:t>&lt;&lt;</a:t>
            </a:r>
            <a:r>
              <a:rPr lang="en-US" altLang="zh-CN" dirty="0" err="1"/>
              <a:t>endl</a:t>
            </a:r>
            <a:r>
              <a:rPr lang="en-US" altLang="zh-CN" dirty="0"/>
              <a:t>;</a:t>
            </a:r>
          </a:p>
          <a:p>
            <a:r>
              <a:rPr lang="en-US" altLang="zh-CN" dirty="0"/>
              <a:t>  D d(1,2,3,4);</a:t>
            </a:r>
          </a:p>
          <a:p>
            <a:r>
              <a:rPr lang="en-US" altLang="zh-CN" dirty="0"/>
              <a:t>  </a:t>
            </a:r>
            <a:r>
              <a:rPr lang="en-US" altLang="zh-CN" dirty="0" err="1"/>
              <a:t>cout</a:t>
            </a:r>
            <a:r>
              <a:rPr lang="en-US" altLang="zh-CN" dirty="0"/>
              <a:t>&lt;&lt;</a:t>
            </a:r>
            <a:r>
              <a:rPr lang="en-US" altLang="zh-CN" dirty="0" err="1"/>
              <a:t>endl</a:t>
            </a:r>
            <a:r>
              <a:rPr lang="en-US" altLang="zh-CN" dirty="0"/>
              <a:t>;</a:t>
            </a:r>
          </a:p>
          <a:p>
            <a:r>
              <a:rPr lang="en-US" altLang="zh-CN" dirty="0"/>
              <a:t>}</a:t>
            </a:r>
          </a:p>
          <a:p>
            <a:endParaRPr lang="en-US" altLang="zh-CN" dirty="0"/>
          </a:p>
          <a:p>
            <a:r>
              <a:rPr lang="zh-CN" altLang="en-US" dirty="0"/>
              <a:t>注意：输出产生的问题：是因为</a:t>
            </a:r>
            <a:r>
              <a:rPr lang="en-US" altLang="zh-CN" dirty="0"/>
              <a:t>B</a:t>
            </a:r>
            <a:r>
              <a:rPr lang="zh-CN" altLang="en-US" dirty="0"/>
              <a:t>、</a:t>
            </a:r>
            <a:r>
              <a:rPr lang="en-US" altLang="zh-CN" dirty="0"/>
              <a:t>C</a:t>
            </a:r>
            <a:r>
              <a:rPr lang="zh-CN" altLang="en-US" dirty="0"/>
              <a:t>构造函数的参数</a:t>
            </a:r>
            <a:r>
              <a:rPr lang="en-US" altLang="zh-CN" dirty="0"/>
              <a:t>a</a:t>
            </a:r>
            <a:r>
              <a:rPr lang="zh-CN" altLang="en-US" dirty="0"/>
              <a:t>和它们从</a:t>
            </a:r>
            <a:r>
              <a:rPr lang="en-US" altLang="zh-CN" dirty="0"/>
              <a:t>A</a:t>
            </a:r>
            <a:r>
              <a:rPr lang="zh-CN" altLang="en-US" dirty="0"/>
              <a:t>继承的变量</a:t>
            </a:r>
            <a:r>
              <a:rPr lang="en-US" altLang="zh-CN" dirty="0"/>
              <a:t>a</a:t>
            </a:r>
            <a:r>
              <a:rPr lang="zh-CN" altLang="en-US" dirty="0"/>
              <a:t>重名了，因此需要改成如下形式：</a:t>
            </a:r>
            <a:r>
              <a:rPr lang="en-US" altLang="zh-CN" dirty="0"/>
              <a:t>A::a</a:t>
            </a:r>
            <a:r>
              <a:rPr lang="zh-CN" altLang="en-US" dirty="0"/>
              <a:t>，或者</a:t>
            </a:r>
            <a:r>
              <a:rPr lang="en-US" altLang="zh-CN" dirty="0"/>
              <a:t>this-&gt;a</a:t>
            </a:r>
            <a:r>
              <a:rPr lang="zh-CN" altLang="en-US" dirty="0"/>
              <a:t>来访问从</a:t>
            </a:r>
            <a:r>
              <a:rPr lang="en-US" altLang="zh-CN" dirty="0"/>
              <a:t>A</a:t>
            </a:r>
            <a:r>
              <a:rPr lang="zh-CN" altLang="en-US" dirty="0"/>
              <a:t>继承的数据</a:t>
            </a:r>
            <a:r>
              <a:rPr lang="en-US" altLang="zh-CN" dirty="0"/>
              <a:t>a</a:t>
            </a:r>
          </a:p>
          <a:p>
            <a:endParaRPr lang="en-US" altLang="zh-CN" dirty="0"/>
          </a:p>
          <a:p>
            <a:r>
              <a:rPr lang="en-US" altLang="zh-CN" dirty="0"/>
              <a:t>////////////////////////</a:t>
            </a:r>
          </a:p>
          <a:p>
            <a:r>
              <a:rPr lang="en-US" altLang="zh-CN" dirty="0"/>
              <a:t>#include&lt;iostream&gt;</a:t>
            </a:r>
          </a:p>
          <a:p>
            <a:r>
              <a:rPr lang="en-US" altLang="zh-CN" dirty="0"/>
              <a:t>using namespace std;</a:t>
            </a:r>
          </a:p>
          <a:p>
            <a:endParaRPr lang="en-US" altLang="zh-CN" dirty="0"/>
          </a:p>
          <a:p>
            <a:r>
              <a:rPr lang="en-US" altLang="zh-CN" dirty="0"/>
              <a:t>class A{</a:t>
            </a:r>
          </a:p>
          <a:p>
            <a:r>
              <a:rPr lang="en-US" altLang="zh-CN" dirty="0"/>
              <a:t>protected:</a:t>
            </a:r>
          </a:p>
          <a:p>
            <a:r>
              <a:rPr lang="en-US" altLang="zh-CN" dirty="0"/>
              <a:t>    int a;</a:t>
            </a:r>
          </a:p>
          <a:p>
            <a:r>
              <a:rPr lang="en-US" altLang="zh-CN" dirty="0"/>
              <a:t>public:</a:t>
            </a:r>
          </a:p>
          <a:p>
            <a:r>
              <a:rPr lang="en-US" altLang="zh-CN" dirty="0"/>
              <a:t>    A(int a):a(a){</a:t>
            </a:r>
            <a:r>
              <a:rPr lang="en-US" altLang="zh-CN" dirty="0" err="1"/>
              <a:t>cout</a:t>
            </a:r>
            <a:r>
              <a:rPr lang="en-US" altLang="zh-CN" dirty="0"/>
              <a:t>&lt;&lt;"a="&lt;&lt;a&lt;&lt;</a:t>
            </a:r>
            <a:r>
              <a:rPr lang="en-US" altLang="zh-CN" dirty="0" err="1"/>
              <a:t>endl</a:t>
            </a:r>
            <a:r>
              <a:rPr lang="en-US" altLang="zh-CN" dirty="0"/>
              <a:t>;}</a:t>
            </a:r>
          </a:p>
          <a:p>
            <a:r>
              <a:rPr lang="en-US" altLang="zh-CN" dirty="0"/>
              <a:t>};</a:t>
            </a:r>
          </a:p>
          <a:p>
            <a:endParaRPr lang="en-US" altLang="zh-CN" dirty="0"/>
          </a:p>
          <a:p>
            <a:r>
              <a:rPr lang="en-US" altLang="zh-CN" dirty="0"/>
              <a:t>class B:virtual public A{</a:t>
            </a:r>
          </a:p>
          <a:p>
            <a:r>
              <a:rPr lang="en-US" altLang="zh-CN" dirty="0"/>
              <a:t>protected:</a:t>
            </a:r>
          </a:p>
          <a:p>
            <a:r>
              <a:rPr lang="en-US" altLang="zh-CN" dirty="0"/>
              <a:t>    int b;</a:t>
            </a:r>
          </a:p>
          <a:p>
            <a:r>
              <a:rPr lang="en-US" altLang="zh-CN" dirty="0"/>
              <a:t>public:</a:t>
            </a:r>
          </a:p>
          <a:p>
            <a:r>
              <a:rPr lang="en-US" altLang="zh-CN" dirty="0"/>
              <a:t>    B(int </a:t>
            </a:r>
            <a:r>
              <a:rPr lang="en-US" altLang="zh-CN" dirty="0" err="1"/>
              <a:t>a,int</a:t>
            </a:r>
            <a:r>
              <a:rPr lang="en-US" altLang="zh-CN" dirty="0"/>
              <a:t> b):A(a),b(b){</a:t>
            </a:r>
            <a:r>
              <a:rPr lang="en-US" altLang="zh-CN" dirty="0" err="1"/>
              <a:t>cout</a:t>
            </a:r>
            <a:r>
              <a:rPr lang="en-US" altLang="zh-CN" dirty="0"/>
              <a:t>&lt;&lt;"a="&lt;&lt;A::a&lt;&lt;",b="&lt;&lt;b&lt;&lt;</a:t>
            </a:r>
            <a:r>
              <a:rPr lang="en-US" altLang="zh-CN" dirty="0" err="1"/>
              <a:t>endl</a:t>
            </a:r>
            <a:r>
              <a:rPr lang="en-US" altLang="zh-CN" dirty="0"/>
              <a:t>;}</a:t>
            </a:r>
          </a:p>
          <a:p>
            <a:r>
              <a:rPr lang="en-US" altLang="zh-CN" dirty="0"/>
              <a:t>};</a:t>
            </a:r>
          </a:p>
          <a:p>
            <a:endParaRPr lang="en-US" altLang="zh-CN" dirty="0"/>
          </a:p>
          <a:p>
            <a:r>
              <a:rPr lang="en-US" altLang="zh-CN" dirty="0"/>
              <a:t>class C:virtual public A{</a:t>
            </a:r>
          </a:p>
          <a:p>
            <a:r>
              <a:rPr lang="en-US" altLang="zh-CN" dirty="0"/>
              <a:t>protected:</a:t>
            </a:r>
          </a:p>
          <a:p>
            <a:r>
              <a:rPr lang="en-US" altLang="zh-CN" dirty="0"/>
              <a:t>    int c;</a:t>
            </a:r>
          </a:p>
          <a:p>
            <a:r>
              <a:rPr lang="en-US" altLang="zh-CN" dirty="0"/>
              <a:t>public:</a:t>
            </a:r>
          </a:p>
          <a:p>
            <a:r>
              <a:rPr lang="en-US" altLang="zh-CN" dirty="0"/>
              <a:t>    C(int </a:t>
            </a:r>
            <a:r>
              <a:rPr lang="en-US" altLang="zh-CN" dirty="0" err="1"/>
              <a:t>a,int</a:t>
            </a:r>
            <a:r>
              <a:rPr lang="en-US" altLang="zh-CN" dirty="0"/>
              <a:t> c):A(a),c(c){</a:t>
            </a:r>
            <a:r>
              <a:rPr lang="en-US" altLang="zh-CN" dirty="0" err="1"/>
              <a:t>cout</a:t>
            </a:r>
            <a:r>
              <a:rPr lang="en-US" altLang="zh-CN" dirty="0"/>
              <a:t>&lt;&lt;"a="&lt;&lt;A::a&lt;&lt;",c="&lt;&lt;c&lt;&lt;</a:t>
            </a:r>
            <a:r>
              <a:rPr lang="en-US" altLang="zh-CN" dirty="0" err="1"/>
              <a:t>endl</a:t>
            </a:r>
            <a:r>
              <a:rPr lang="en-US" altLang="zh-CN" dirty="0"/>
              <a:t>;}</a:t>
            </a:r>
          </a:p>
          <a:p>
            <a:r>
              <a:rPr lang="en-US" altLang="zh-CN" dirty="0"/>
              <a:t>};</a:t>
            </a:r>
          </a:p>
          <a:p>
            <a:endParaRPr lang="en-US" altLang="zh-CN" dirty="0"/>
          </a:p>
          <a:p>
            <a:r>
              <a:rPr lang="en-US" altLang="zh-CN" dirty="0"/>
              <a:t>class D:public </a:t>
            </a:r>
            <a:r>
              <a:rPr lang="en-US" altLang="zh-CN" dirty="0" err="1"/>
              <a:t>B,public</a:t>
            </a:r>
            <a:r>
              <a:rPr lang="en-US" altLang="zh-CN" dirty="0"/>
              <a:t> C{</a:t>
            </a:r>
          </a:p>
          <a:p>
            <a:r>
              <a:rPr lang="en-US" altLang="zh-CN" dirty="0"/>
              <a:t>protected:</a:t>
            </a:r>
          </a:p>
          <a:p>
            <a:r>
              <a:rPr lang="en-US" altLang="zh-CN" dirty="0"/>
              <a:t>    int d;</a:t>
            </a:r>
          </a:p>
          <a:p>
            <a:r>
              <a:rPr lang="en-US" altLang="zh-CN" dirty="0"/>
              <a:t>public:</a:t>
            </a:r>
          </a:p>
          <a:p>
            <a:r>
              <a:rPr lang="en-US" altLang="zh-CN" dirty="0"/>
              <a:t>    D(int a1,int </a:t>
            </a:r>
            <a:r>
              <a:rPr lang="en-US" altLang="zh-CN" dirty="0" err="1"/>
              <a:t>b,int</a:t>
            </a:r>
            <a:r>
              <a:rPr lang="en-US" altLang="zh-CN" dirty="0"/>
              <a:t> </a:t>
            </a:r>
            <a:r>
              <a:rPr lang="en-US" altLang="zh-CN" dirty="0" err="1"/>
              <a:t>c,int</a:t>
            </a:r>
            <a:r>
              <a:rPr lang="en-US" altLang="zh-CN" dirty="0"/>
              <a:t> d):A(a1),B(0,b),C(0,c),d(d){</a:t>
            </a:r>
            <a:r>
              <a:rPr lang="en-US" altLang="zh-CN" dirty="0" err="1"/>
              <a:t>cout</a:t>
            </a:r>
            <a:r>
              <a:rPr lang="en-US" altLang="zh-CN" dirty="0"/>
              <a:t>&lt;&lt;"a="&lt;&lt;A::a&lt;&lt;",b="&lt;&lt;b&lt;&lt;",c="&lt;&lt;c&lt;&lt;",d="&lt;&lt;d&lt;&lt;</a:t>
            </a:r>
            <a:r>
              <a:rPr lang="en-US" altLang="zh-CN" dirty="0" err="1"/>
              <a:t>endl</a:t>
            </a:r>
            <a:r>
              <a:rPr lang="en-US" altLang="zh-CN" dirty="0"/>
              <a:t>;}</a:t>
            </a:r>
          </a:p>
          <a:p>
            <a:r>
              <a:rPr lang="en-US" altLang="zh-CN" dirty="0"/>
              <a:t>};</a:t>
            </a:r>
          </a:p>
          <a:p>
            <a:endParaRPr lang="en-US" altLang="zh-CN" dirty="0"/>
          </a:p>
          <a:p>
            <a:r>
              <a:rPr lang="en-US" altLang="zh-CN" dirty="0"/>
              <a:t>class E:public D{</a:t>
            </a:r>
          </a:p>
          <a:p>
            <a:r>
              <a:rPr lang="en-US" altLang="zh-CN" dirty="0"/>
              <a:t>   int e;</a:t>
            </a:r>
          </a:p>
          <a:p>
            <a:r>
              <a:rPr lang="en-US" altLang="zh-CN" dirty="0"/>
              <a:t>public:</a:t>
            </a:r>
          </a:p>
          <a:p>
            <a:r>
              <a:rPr lang="en-US" altLang="zh-CN" dirty="0"/>
              <a:t>   E(int a1,int </a:t>
            </a:r>
            <a:r>
              <a:rPr lang="en-US" altLang="zh-CN" dirty="0" err="1"/>
              <a:t>b,int</a:t>
            </a:r>
            <a:r>
              <a:rPr lang="en-US" altLang="zh-CN" dirty="0"/>
              <a:t> </a:t>
            </a:r>
            <a:r>
              <a:rPr lang="en-US" altLang="zh-CN" dirty="0" err="1"/>
              <a:t>c,int</a:t>
            </a:r>
            <a:r>
              <a:rPr lang="en-US" altLang="zh-CN" dirty="0"/>
              <a:t> </a:t>
            </a:r>
            <a:r>
              <a:rPr lang="en-US" altLang="zh-CN" dirty="0" err="1"/>
              <a:t>d,int</a:t>
            </a:r>
            <a:r>
              <a:rPr lang="en-US" altLang="zh-CN" dirty="0"/>
              <a:t> e):A(a1),D(0,b,c,d),e(e){</a:t>
            </a:r>
            <a:r>
              <a:rPr lang="en-US" altLang="zh-CN" dirty="0" err="1"/>
              <a:t>cout</a:t>
            </a:r>
            <a:r>
              <a:rPr lang="en-US" altLang="zh-CN" dirty="0"/>
              <a:t>&lt;&lt;"a="&lt;&lt;A::a&lt;&lt;",b="&lt;&lt;b&lt;&lt;",c="&lt;&lt;c&lt;&lt;",d="&lt;&lt;d&lt;&lt;",e="&lt;&lt;e&lt;&lt;</a:t>
            </a:r>
            <a:r>
              <a:rPr lang="en-US" altLang="zh-CN" dirty="0" err="1"/>
              <a:t>endl</a:t>
            </a:r>
            <a:r>
              <a:rPr lang="en-US" altLang="zh-CN" dirty="0"/>
              <a:t>;}</a:t>
            </a:r>
          </a:p>
          <a:p>
            <a:endParaRPr lang="en-US" altLang="zh-CN" dirty="0"/>
          </a:p>
          <a:p>
            <a:r>
              <a:rPr lang="en-US" altLang="zh-CN" dirty="0"/>
              <a:t>};</a:t>
            </a:r>
          </a:p>
          <a:p>
            <a:endParaRPr lang="en-US" altLang="zh-CN" dirty="0"/>
          </a:p>
          <a:p>
            <a:r>
              <a:rPr lang="en-US" altLang="zh-CN" dirty="0"/>
              <a:t>int main(){</a:t>
            </a:r>
          </a:p>
          <a:p>
            <a:r>
              <a:rPr lang="en-US" altLang="zh-CN" dirty="0"/>
              <a:t>  E e(1,2,3,4,5);</a:t>
            </a:r>
          </a:p>
          <a:p>
            <a:r>
              <a:rPr lang="en-US" altLang="zh-CN" dirty="0"/>
              <a:t>  </a:t>
            </a:r>
            <a:r>
              <a:rPr lang="en-US" altLang="zh-CN" dirty="0" err="1"/>
              <a:t>cout</a:t>
            </a:r>
            <a:r>
              <a:rPr lang="en-US" altLang="zh-CN" dirty="0"/>
              <a:t>&lt;&lt;</a:t>
            </a:r>
            <a:r>
              <a:rPr lang="en-US" altLang="zh-CN" dirty="0" err="1"/>
              <a:t>endl</a:t>
            </a:r>
            <a:r>
              <a:rPr lang="en-US" altLang="zh-CN" dirty="0"/>
              <a:t>;</a:t>
            </a:r>
          </a:p>
          <a:p>
            <a:r>
              <a:rPr lang="en-US" altLang="zh-CN" dirty="0"/>
              <a:t>  D d(1,2,3,4);</a:t>
            </a:r>
          </a:p>
          <a:p>
            <a:r>
              <a:rPr lang="en-US" altLang="zh-CN" dirty="0"/>
              <a:t>  </a:t>
            </a:r>
            <a:r>
              <a:rPr lang="en-US" altLang="zh-CN" dirty="0" err="1"/>
              <a:t>cout</a:t>
            </a:r>
            <a:r>
              <a:rPr lang="en-US" altLang="zh-CN" dirty="0"/>
              <a:t>&lt;&lt;</a:t>
            </a:r>
            <a:r>
              <a:rPr lang="en-US" altLang="zh-CN" dirty="0" err="1"/>
              <a:t>endl</a:t>
            </a:r>
            <a:r>
              <a:rPr lang="en-US" altLang="zh-CN" dirty="0"/>
              <a:t>;</a:t>
            </a:r>
          </a:p>
          <a:p>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81</a:t>
            </a:fld>
            <a:endParaRPr lang="en-US" altLang="zh-CN"/>
          </a:p>
        </p:txBody>
      </p:sp>
    </p:spTree>
    <p:extLst>
      <p:ext uri="{BB962C8B-B14F-4D97-AF65-F5344CB8AC3E}">
        <p14:creationId xmlns:p14="http://schemas.microsoft.com/office/powerpoint/2010/main" val="93674368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zh-CN" altLang="en-US" dirty="0"/>
              <a:t>测试数据：</a:t>
            </a:r>
            <a:r>
              <a:rPr lang="en-US" altLang="zh-CN" dirty="0"/>
              <a:t>1-</a:t>
            </a:r>
            <a:r>
              <a:rPr lang="zh-CN" altLang="en-US" dirty="0"/>
              <a:t>表示经理；</a:t>
            </a:r>
            <a:r>
              <a:rPr lang="en-US" altLang="zh-CN" dirty="0"/>
              <a:t>2-</a:t>
            </a:r>
            <a:r>
              <a:rPr lang="zh-CN" altLang="en-US" dirty="0"/>
              <a:t>表示技术人员；</a:t>
            </a:r>
            <a:r>
              <a:rPr lang="en-US" altLang="zh-CN" dirty="0"/>
              <a:t>3-</a:t>
            </a:r>
            <a:r>
              <a:rPr lang="zh-CN" altLang="en-US" dirty="0"/>
              <a:t>销售员；</a:t>
            </a:r>
            <a:r>
              <a:rPr lang="en-US" altLang="zh-CN" dirty="0"/>
              <a:t>4-</a:t>
            </a:r>
            <a:r>
              <a:rPr lang="zh-CN" altLang="en-US" dirty="0"/>
              <a:t>销售经理</a:t>
            </a:r>
            <a:endParaRPr lang="en-US" altLang="zh-CN" dirty="0"/>
          </a:p>
          <a:p>
            <a:endParaRPr lang="en-US" altLang="zh-CN" dirty="0"/>
          </a:p>
          <a:p>
            <a:r>
              <a:rPr lang="en-US" altLang="zh-CN" dirty="0"/>
              <a:t>4</a:t>
            </a:r>
          </a:p>
          <a:p>
            <a:r>
              <a:rPr lang="en-US" altLang="zh-CN" dirty="0"/>
              <a:t>1 001 </a:t>
            </a:r>
            <a:r>
              <a:rPr lang="zh-CN" altLang="en-US" dirty="0"/>
              <a:t>张三     </a:t>
            </a:r>
          </a:p>
          <a:p>
            <a:r>
              <a:rPr lang="en-US" altLang="zh-CN" dirty="0"/>
              <a:t>2 002 </a:t>
            </a:r>
            <a:r>
              <a:rPr lang="zh-CN" altLang="en-US" dirty="0"/>
              <a:t>李四 </a:t>
            </a:r>
            <a:r>
              <a:rPr lang="en-US" altLang="zh-CN" dirty="0"/>
              <a:t>200  </a:t>
            </a:r>
          </a:p>
          <a:p>
            <a:r>
              <a:rPr lang="en-US" altLang="zh-CN" dirty="0"/>
              <a:t>3 003 </a:t>
            </a:r>
            <a:r>
              <a:rPr lang="zh-CN" altLang="en-US" dirty="0"/>
              <a:t>王五 </a:t>
            </a:r>
            <a:r>
              <a:rPr lang="en-US" altLang="zh-CN" dirty="0"/>
              <a:t>100000 </a:t>
            </a:r>
          </a:p>
          <a:p>
            <a:r>
              <a:rPr lang="en-US" altLang="zh-CN" dirty="0"/>
              <a:t>4 004 </a:t>
            </a:r>
            <a:r>
              <a:rPr lang="zh-CN" altLang="en-US" dirty="0"/>
              <a:t>赵六 </a:t>
            </a:r>
            <a:r>
              <a:rPr lang="en-US" altLang="zh-CN" dirty="0"/>
              <a:t>500000 </a:t>
            </a:r>
          </a:p>
          <a:p>
            <a:endParaRPr lang="en-US" altLang="zh-CN" dirty="0"/>
          </a:p>
          <a:p>
            <a:r>
              <a:rPr lang="zh-CN" altLang="en-US" dirty="0"/>
              <a:t>运行结果：</a:t>
            </a:r>
            <a:endParaRPr lang="en-US" altLang="zh-CN" dirty="0"/>
          </a:p>
          <a:p>
            <a:endParaRPr lang="en-US" altLang="zh-CN" dirty="0"/>
          </a:p>
          <a:p>
            <a:r>
              <a:rPr lang="zh-CN" altLang="en-US" dirty="0"/>
              <a:t>编号</a:t>
            </a:r>
            <a:r>
              <a:rPr lang="en-US" altLang="zh-CN" dirty="0"/>
              <a:t>:001,</a:t>
            </a:r>
            <a:r>
              <a:rPr lang="zh-CN" altLang="en-US" dirty="0"/>
              <a:t>姓名</a:t>
            </a:r>
            <a:r>
              <a:rPr lang="en-US" altLang="zh-CN" dirty="0"/>
              <a:t>:</a:t>
            </a:r>
            <a:r>
              <a:rPr lang="zh-CN" altLang="en-US" dirty="0"/>
              <a:t>张三</a:t>
            </a:r>
            <a:r>
              <a:rPr lang="en-US" altLang="zh-CN" dirty="0"/>
              <a:t>,</a:t>
            </a:r>
            <a:r>
              <a:rPr lang="zh-CN" altLang="en-US" dirty="0"/>
              <a:t>职位</a:t>
            </a:r>
            <a:r>
              <a:rPr lang="en-US" altLang="zh-CN" dirty="0"/>
              <a:t>:</a:t>
            </a:r>
            <a:r>
              <a:rPr lang="zh-CN" altLang="en-US" dirty="0"/>
              <a:t>经理</a:t>
            </a:r>
          </a:p>
          <a:p>
            <a:r>
              <a:rPr lang="zh-CN" altLang="en-US" dirty="0"/>
              <a:t>月薪：</a:t>
            </a:r>
            <a:r>
              <a:rPr lang="en-US" altLang="zh-CN" dirty="0"/>
              <a:t>50000</a:t>
            </a:r>
            <a:r>
              <a:rPr lang="zh-CN" altLang="en-US" dirty="0"/>
              <a:t>元</a:t>
            </a:r>
          </a:p>
          <a:p>
            <a:r>
              <a:rPr lang="zh-CN" altLang="en-US" dirty="0"/>
              <a:t>编号</a:t>
            </a:r>
            <a:r>
              <a:rPr lang="en-US" altLang="zh-CN" dirty="0"/>
              <a:t>:002,</a:t>
            </a:r>
            <a:r>
              <a:rPr lang="zh-CN" altLang="en-US" dirty="0"/>
              <a:t>姓名</a:t>
            </a:r>
            <a:r>
              <a:rPr lang="en-US" altLang="zh-CN" dirty="0"/>
              <a:t>:</a:t>
            </a:r>
            <a:r>
              <a:rPr lang="zh-CN" altLang="en-US" dirty="0"/>
              <a:t>李四</a:t>
            </a:r>
            <a:r>
              <a:rPr lang="en-US" altLang="zh-CN" dirty="0"/>
              <a:t>,</a:t>
            </a:r>
            <a:r>
              <a:rPr lang="zh-CN" altLang="en-US" dirty="0"/>
              <a:t>职位</a:t>
            </a:r>
            <a:r>
              <a:rPr lang="en-US" altLang="zh-CN" dirty="0"/>
              <a:t>:</a:t>
            </a:r>
            <a:r>
              <a:rPr lang="zh-CN" altLang="en-US" dirty="0"/>
              <a:t>技术人员</a:t>
            </a:r>
            <a:r>
              <a:rPr lang="en-US" altLang="zh-CN" dirty="0"/>
              <a:t>,</a:t>
            </a:r>
            <a:r>
              <a:rPr lang="zh-CN" altLang="en-US" dirty="0"/>
              <a:t>工作时间</a:t>
            </a:r>
            <a:r>
              <a:rPr lang="en-US" altLang="zh-CN" dirty="0"/>
              <a:t>:200</a:t>
            </a:r>
            <a:r>
              <a:rPr lang="zh-CN" altLang="en-US" dirty="0"/>
              <a:t>小时</a:t>
            </a:r>
          </a:p>
          <a:p>
            <a:r>
              <a:rPr lang="zh-CN" altLang="en-US" dirty="0"/>
              <a:t>月薪：</a:t>
            </a:r>
            <a:r>
              <a:rPr lang="en-US" altLang="zh-CN" dirty="0"/>
              <a:t>14000</a:t>
            </a:r>
            <a:r>
              <a:rPr lang="zh-CN" altLang="en-US" dirty="0"/>
              <a:t>元</a:t>
            </a:r>
          </a:p>
          <a:p>
            <a:r>
              <a:rPr lang="zh-CN" altLang="en-US" dirty="0"/>
              <a:t>编号</a:t>
            </a:r>
            <a:r>
              <a:rPr lang="en-US" altLang="zh-CN" dirty="0"/>
              <a:t>:003,</a:t>
            </a:r>
            <a:r>
              <a:rPr lang="zh-CN" altLang="en-US" dirty="0"/>
              <a:t>姓名</a:t>
            </a:r>
            <a:r>
              <a:rPr lang="en-US" altLang="zh-CN" dirty="0"/>
              <a:t>:</a:t>
            </a:r>
            <a:r>
              <a:rPr lang="zh-CN" altLang="en-US" dirty="0"/>
              <a:t>王五</a:t>
            </a:r>
            <a:r>
              <a:rPr lang="en-US" altLang="zh-CN" dirty="0"/>
              <a:t>,</a:t>
            </a:r>
            <a:r>
              <a:rPr lang="zh-CN" altLang="en-US" dirty="0"/>
              <a:t>职位</a:t>
            </a:r>
            <a:r>
              <a:rPr lang="en-US" altLang="zh-CN" dirty="0"/>
              <a:t>:</a:t>
            </a:r>
            <a:r>
              <a:rPr lang="zh-CN" altLang="en-US" dirty="0"/>
              <a:t>销售人员</a:t>
            </a:r>
            <a:r>
              <a:rPr lang="en-US" altLang="zh-CN" dirty="0"/>
              <a:t>,</a:t>
            </a:r>
            <a:r>
              <a:rPr lang="zh-CN" altLang="en-US" dirty="0"/>
              <a:t>销售额</a:t>
            </a:r>
            <a:r>
              <a:rPr lang="en-US" altLang="zh-CN" dirty="0"/>
              <a:t>:100000</a:t>
            </a:r>
            <a:r>
              <a:rPr lang="zh-CN" altLang="en-US" dirty="0"/>
              <a:t>元</a:t>
            </a:r>
          </a:p>
          <a:p>
            <a:r>
              <a:rPr lang="zh-CN" altLang="en-US" dirty="0"/>
              <a:t>月薪：</a:t>
            </a:r>
            <a:r>
              <a:rPr lang="en-US" altLang="zh-CN" dirty="0"/>
              <a:t>10000</a:t>
            </a:r>
            <a:r>
              <a:rPr lang="zh-CN" altLang="en-US" dirty="0"/>
              <a:t>元</a:t>
            </a:r>
          </a:p>
          <a:p>
            <a:r>
              <a:rPr lang="zh-CN" altLang="en-US" dirty="0"/>
              <a:t>编号</a:t>
            </a:r>
            <a:r>
              <a:rPr lang="en-US" altLang="zh-CN" dirty="0"/>
              <a:t>:004,</a:t>
            </a:r>
            <a:r>
              <a:rPr lang="zh-CN" altLang="en-US" dirty="0"/>
              <a:t>姓名</a:t>
            </a:r>
            <a:r>
              <a:rPr lang="en-US" altLang="zh-CN" dirty="0"/>
              <a:t>:</a:t>
            </a:r>
            <a:r>
              <a:rPr lang="zh-CN" altLang="en-US" dirty="0"/>
              <a:t>赵六</a:t>
            </a:r>
            <a:r>
              <a:rPr lang="en-US" altLang="zh-CN" dirty="0"/>
              <a:t>,</a:t>
            </a:r>
            <a:r>
              <a:rPr lang="zh-CN" altLang="en-US" dirty="0"/>
              <a:t>职位</a:t>
            </a:r>
            <a:r>
              <a:rPr lang="en-US" altLang="zh-CN" dirty="0"/>
              <a:t>:</a:t>
            </a:r>
            <a:r>
              <a:rPr lang="zh-CN" altLang="en-US" dirty="0"/>
              <a:t>销售经理</a:t>
            </a:r>
            <a:r>
              <a:rPr lang="en-US" altLang="zh-CN" dirty="0"/>
              <a:t>,</a:t>
            </a:r>
            <a:r>
              <a:rPr lang="zh-CN" altLang="en-US" dirty="0"/>
              <a:t>月销售额总额</a:t>
            </a:r>
            <a:r>
              <a:rPr lang="en-US" altLang="zh-CN" dirty="0"/>
              <a:t>:500000</a:t>
            </a:r>
            <a:r>
              <a:rPr lang="zh-CN" altLang="en-US" dirty="0"/>
              <a:t>元</a:t>
            </a:r>
          </a:p>
          <a:p>
            <a:r>
              <a:rPr lang="zh-CN" altLang="en-US" dirty="0"/>
              <a:t>月薪：</a:t>
            </a:r>
            <a:r>
              <a:rPr lang="en-US" altLang="zh-CN" dirty="0"/>
              <a:t>25000</a:t>
            </a:r>
            <a:r>
              <a:rPr lang="zh-CN" altLang="en-US" dirty="0"/>
              <a:t>元</a:t>
            </a:r>
          </a:p>
          <a:p>
            <a:endParaRPr lang="en-US" altLang="zh-CN" dirty="0"/>
          </a:p>
          <a:p>
            <a:r>
              <a:rPr lang="en-US" altLang="zh-CN" dirty="0"/>
              <a:t>///////////////////////</a:t>
            </a:r>
          </a:p>
          <a:p>
            <a:r>
              <a:rPr lang="en-US" altLang="zh-CN" dirty="0"/>
              <a:t>#include&lt;iostream&gt;</a:t>
            </a:r>
          </a:p>
          <a:p>
            <a:r>
              <a:rPr lang="en-US" altLang="zh-CN" dirty="0"/>
              <a:t>#include&lt;stdio.h&gt;</a:t>
            </a:r>
          </a:p>
          <a:p>
            <a:r>
              <a:rPr lang="en-US" altLang="zh-CN" dirty="0"/>
              <a:t>using namespace std;</a:t>
            </a:r>
          </a:p>
          <a:p>
            <a:endParaRPr lang="en-US" altLang="zh-CN" dirty="0"/>
          </a:p>
          <a:p>
            <a:r>
              <a:rPr lang="en-US" altLang="zh-CN" dirty="0"/>
              <a:t>class Employee</a:t>
            </a:r>
          </a:p>
          <a:p>
            <a:r>
              <a:rPr lang="en-US" altLang="zh-CN" dirty="0"/>
              <a:t>{</a:t>
            </a:r>
          </a:p>
          <a:p>
            <a:r>
              <a:rPr lang="en-US" altLang="zh-CN" dirty="0"/>
              <a:t>protected:</a:t>
            </a:r>
          </a:p>
          <a:p>
            <a:r>
              <a:rPr lang="en-US" altLang="zh-CN" dirty="0"/>
              <a:t>   string num;  //</a:t>
            </a:r>
            <a:r>
              <a:rPr lang="zh-CN" altLang="en-US" dirty="0"/>
              <a:t>编号</a:t>
            </a:r>
          </a:p>
          <a:p>
            <a:r>
              <a:rPr lang="zh-CN" altLang="en-US" dirty="0"/>
              <a:t>   </a:t>
            </a:r>
            <a:r>
              <a:rPr lang="en-US" altLang="zh-CN" dirty="0"/>
              <a:t>string name; //</a:t>
            </a:r>
            <a:r>
              <a:rPr lang="zh-CN" altLang="en-US" dirty="0"/>
              <a:t>姓名</a:t>
            </a:r>
          </a:p>
          <a:p>
            <a:r>
              <a:rPr lang="zh-CN" altLang="en-US" dirty="0"/>
              <a:t>   </a:t>
            </a:r>
            <a:r>
              <a:rPr lang="en-US" altLang="zh-CN" dirty="0"/>
              <a:t>string position ; //</a:t>
            </a:r>
            <a:r>
              <a:rPr lang="zh-CN" altLang="en-US" dirty="0"/>
              <a:t>职位</a:t>
            </a:r>
          </a:p>
          <a:p>
            <a:r>
              <a:rPr lang="zh-CN" altLang="en-US" dirty="0"/>
              <a:t>   </a:t>
            </a:r>
            <a:r>
              <a:rPr lang="en-US" altLang="zh-CN" dirty="0"/>
              <a:t>float salary;</a:t>
            </a:r>
          </a:p>
          <a:p>
            <a:r>
              <a:rPr lang="en-US" altLang="zh-CN" dirty="0"/>
              <a:t>public:</a:t>
            </a:r>
          </a:p>
          <a:p>
            <a:r>
              <a:rPr lang="en-US" altLang="zh-CN" dirty="0"/>
              <a:t>   Employee(string </a:t>
            </a:r>
            <a:r>
              <a:rPr lang="en-US" altLang="zh-CN" dirty="0" err="1"/>
              <a:t>n,string</a:t>
            </a:r>
            <a:r>
              <a:rPr lang="en-US" altLang="zh-CN" dirty="0"/>
              <a:t> </a:t>
            </a:r>
            <a:r>
              <a:rPr lang="en-US" altLang="zh-CN" dirty="0" err="1"/>
              <a:t>na,string</a:t>
            </a:r>
            <a:r>
              <a:rPr lang="en-US" altLang="zh-CN" dirty="0"/>
              <a:t> pos):num(n),name(</a:t>
            </a:r>
            <a:r>
              <a:rPr lang="en-US" altLang="zh-CN" dirty="0" err="1"/>
              <a:t>na</a:t>
            </a:r>
            <a:r>
              <a:rPr lang="en-US" altLang="zh-CN" dirty="0"/>
              <a:t>),position(pos){}</a:t>
            </a:r>
          </a:p>
          <a:p>
            <a:r>
              <a:rPr lang="en-US" altLang="zh-CN" dirty="0"/>
              <a:t>   void </a:t>
            </a:r>
            <a:r>
              <a:rPr lang="en-US" altLang="zh-CN" dirty="0" err="1"/>
              <a:t>displayInfo</a:t>
            </a:r>
            <a:r>
              <a:rPr lang="en-US" altLang="zh-CN" dirty="0"/>
              <a:t>(){ </a:t>
            </a:r>
            <a:r>
              <a:rPr lang="en-US" altLang="zh-CN" dirty="0" err="1"/>
              <a:t>cout</a:t>
            </a:r>
            <a:r>
              <a:rPr lang="en-US" altLang="zh-CN" dirty="0"/>
              <a:t>&lt;&lt;"</a:t>
            </a:r>
            <a:r>
              <a:rPr lang="zh-CN" altLang="en-US" dirty="0"/>
              <a:t>编号</a:t>
            </a:r>
            <a:r>
              <a:rPr lang="en-US" altLang="zh-CN" dirty="0"/>
              <a:t>:"&lt;&lt;num&lt;&lt;",</a:t>
            </a:r>
            <a:r>
              <a:rPr lang="zh-CN" altLang="en-US" dirty="0"/>
              <a:t>姓名</a:t>
            </a:r>
            <a:r>
              <a:rPr lang="en-US" altLang="zh-CN" dirty="0"/>
              <a:t>:"&lt;&lt;name&lt;&lt;",</a:t>
            </a:r>
            <a:r>
              <a:rPr lang="zh-CN" altLang="en-US" dirty="0"/>
              <a:t>职位</a:t>
            </a:r>
            <a:r>
              <a:rPr lang="en-US" altLang="zh-CN" dirty="0"/>
              <a:t>:"&lt;&lt;position;}</a:t>
            </a:r>
          </a:p>
          <a:p>
            <a:r>
              <a:rPr lang="en-US" altLang="zh-CN" dirty="0"/>
              <a:t>   void </a:t>
            </a:r>
            <a:r>
              <a:rPr lang="en-US" altLang="zh-CN" dirty="0" err="1"/>
              <a:t>displaySalary</a:t>
            </a:r>
            <a:r>
              <a:rPr lang="en-US" altLang="zh-CN" dirty="0"/>
              <a:t>(){ </a:t>
            </a:r>
            <a:r>
              <a:rPr lang="en-US" altLang="zh-CN" dirty="0" err="1"/>
              <a:t>cout</a:t>
            </a:r>
            <a:r>
              <a:rPr lang="en-US" altLang="zh-CN" dirty="0"/>
              <a:t>&lt;&lt;"</a:t>
            </a:r>
            <a:r>
              <a:rPr lang="zh-CN" altLang="en-US" dirty="0"/>
              <a:t>月薪：</a:t>
            </a:r>
            <a:r>
              <a:rPr lang="en-US" altLang="zh-CN" dirty="0"/>
              <a:t>"&lt;&lt; salary&lt;&lt;"</a:t>
            </a:r>
            <a:r>
              <a:rPr lang="zh-CN" altLang="en-US" dirty="0"/>
              <a:t>元</a:t>
            </a:r>
            <a:r>
              <a:rPr lang="en-US" altLang="zh-CN" dirty="0"/>
              <a:t>"&lt;&lt;</a:t>
            </a:r>
            <a:r>
              <a:rPr lang="en-US" altLang="zh-CN" dirty="0" err="1"/>
              <a:t>endl</a:t>
            </a:r>
            <a:r>
              <a:rPr lang="en-US" altLang="zh-CN" dirty="0"/>
              <a:t>;}</a:t>
            </a:r>
          </a:p>
          <a:p>
            <a:r>
              <a:rPr lang="en-US" altLang="zh-CN" dirty="0"/>
              <a:t>};</a:t>
            </a:r>
          </a:p>
          <a:p>
            <a:endParaRPr lang="en-US" altLang="zh-CN" dirty="0"/>
          </a:p>
          <a:p>
            <a:r>
              <a:rPr lang="en-US" altLang="zh-CN" dirty="0"/>
              <a:t>class </a:t>
            </a:r>
            <a:r>
              <a:rPr lang="en-US" altLang="zh-CN" dirty="0" err="1"/>
              <a:t>Manager:virtual</a:t>
            </a:r>
            <a:r>
              <a:rPr lang="en-US" altLang="zh-CN" dirty="0"/>
              <a:t> public Employee</a:t>
            </a:r>
          </a:p>
          <a:p>
            <a:r>
              <a:rPr lang="en-US" altLang="zh-CN" dirty="0"/>
              <a:t>{</a:t>
            </a:r>
          </a:p>
          <a:p>
            <a:r>
              <a:rPr lang="en-US" altLang="zh-CN" dirty="0"/>
              <a:t>public:</a:t>
            </a:r>
          </a:p>
          <a:p>
            <a:r>
              <a:rPr lang="en-US" altLang="zh-CN" dirty="0"/>
              <a:t>     Manager(string </a:t>
            </a:r>
            <a:r>
              <a:rPr lang="en-US" altLang="zh-CN" dirty="0" err="1"/>
              <a:t>n,string</a:t>
            </a:r>
            <a:r>
              <a:rPr lang="en-US" altLang="zh-CN" dirty="0"/>
              <a:t> </a:t>
            </a:r>
            <a:r>
              <a:rPr lang="en-US" altLang="zh-CN" dirty="0" err="1"/>
              <a:t>na,string</a:t>
            </a:r>
            <a:r>
              <a:rPr lang="en-US" altLang="zh-CN" dirty="0"/>
              <a:t> pos):Employee(</a:t>
            </a:r>
            <a:r>
              <a:rPr lang="en-US" altLang="zh-CN" dirty="0" err="1"/>
              <a:t>n,na,pos</a:t>
            </a:r>
            <a:r>
              <a:rPr lang="en-US" altLang="zh-CN" dirty="0"/>
              <a:t>){</a:t>
            </a:r>
          </a:p>
          <a:p>
            <a:r>
              <a:rPr lang="en-US" altLang="zh-CN" dirty="0"/>
              <a:t>         salary=50000;</a:t>
            </a:r>
          </a:p>
          <a:p>
            <a:r>
              <a:rPr lang="en-US" altLang="zh-CN" dirty="0"/>
              <a:t>     }</a:t>
            </a:r>
          </a:p>
          <a:p>
            <a:r>
              <a:rPr lang="en-US" altLang="zh-CN" dirty="0"/>
              <a:t>     void </a:t>
            </a:r>
            <a:r>
              <a:rPr lang="en-US" altLang="zh-CN" dirty="0" err="1"/>
              <a:t>displayInfo</a:t>
            </a:r>
            <a:r>
              <a:rPr lang="en-US" altLang="zh-CN" dirty="0"/>
              <a:t>(){</a:t>
            </a:r>
          </a:p>
          <a:p>
            <a:r>
              <a:rPr lang="en-US" altLang="zh-CN" dirty="0"/>
              <a:t>          Employee::</a:t>
            </a:r>
            <a:r>
              <a:rPr lang="en-US" altLang="zh-CN" dirty="0" err="1"/>
              <a:t>displayInfo</a:t>
            </a:r>
            <a:r>
              <a:rPr lang="en-US" altLang="zh-CN" dirty="0"/>
              <a:t>();</a:t>
            </a:r>
          </a:p>
          <a:p>
            <a:r>
              <a:rPr lang="en-US" altLang="zh-CN" dirty="0"/>
              <a:t>          </a:t>
            </a:r>
            <a:r>
              <a:rPr lang="en-US" altLang="zh-CN" dirty="0" err="1"/>
              <a:t>cout</a:t>
            </a:r>
            <a:r>
              <a:rPr lang="en-US" altLang="zh-CN" dirty="0"/>
              <a:t>&lt;&lt;</a:t>
            </a:r>
            <a:r>
              <a:rPr lang="en-US" altLang="zh-CN" dirty="0" err="1"/>
              <a:t>endl</a:t>
            </a:r>
            <a:r>
              <a:rPr lang="en-US" altLang="zh-CN" dirty="0"/>
              <a:t>;</a:t>
            </a:r>
          </a:p>
          <a:p>
            <a:r>
              <a:rPr lang="en-US" altLang="zh-CN" dirty="0"/>
              <a:t>     }</a:t>
            </a:r>
          </a:p>
          <a:p>
            <a:r>
              <a:rPr lang="en-US" altLang="zh-CN" dirty="0"/>
              <a:t>};</a:t>
            </a:r>
          </a:p>
          <a:p>
            <a:endParaRPr lang="en-US" altLang="zh-CN" dirty="0"/>
          </a:p>
          <a:p>
            <a:r>
              <a:rPr lang="en-US" altLang="zh-CN" dirty="0"/>
              <a:t>class </a:t>
            </a:r>
            <a:r>
              <a:rPr lang="en-US" altLang="zh-CN" dirty="0" err="1"/>
              <a:t>Technician:virtual</a:t>
            </a:r>
            <a:r>
              <a:rPr lang="en-US" altLang="zh-CN" dirty="0"/>
              <a:t> public Employee</a:t>
            </a:r>
          </a:p>
          <a:p>
            <a:r>
              <a:rPr lang="en-US" altLang="zh-CN" dirty="0"/>
              <a:t>{</a:t>
            </a:r>
          </a:p>
          <a:p>
            <a:r>
              <a:rPr lang="en-US" altLang="zh-CN" dirty="0"/>
              <a:t>protected:</a:t>
            </a:r>
          </a:p>
          <a:p>
            <a:r>
              <a:rPr lang="en-US" altLang="zh-CN" dirty="0"/>
              <a:t>    float times;  //</a:t>
            </a:r>
            <a:r>
              <a:rPr lang="zh-CN" altLang="en-US" dirty="0"/>
              <a:t>工作时间</a:t>
            </a:r>
          </a:p>
          <a:p>
            <a:r>
              <a:rPr lang="en-US" altLang="zh-CN" dirty="0"/>
              <a:t>public:</a:t>
            </a:r>
          </a:p>
          <a:p>
            <a:r>
              <a:rPr lang="en-US" altLang="zh-CN" dirty="0"/>
              <a:t>    Technician(string </a:t>
            </a:r>
            <a:r>
              <a:rPr lang="en-US" altLang="zh-CN" dirty="0" err="1"/>
              <a:t>n,string</a:t>
            </a:r>
            <a:r>
              <a:rPr lang="en-US" altLang="zh-CN" dirty="0"/>
              <a:t> </a:t>
            </a:r>
            <a:r>
              <a:rPr lang="en-US" altLang="zh-CN" dirty="0" err="1"/>
              <a:t>na,string</a:t>
            </a:r>
            <a:r>
              <a:rPr lang="en-US" altLang="zh-CN" dirty="0"/>
              <a:t> </a:t>
            </a:r>
            <a:r>
              <a:rPr lang="en-US" altLang="zh-CN" dirty="0" err="1"/>
              <a:t>pos,float</a:t>
            </a:r>
            <a:r>
              <a:rPr lang="en-US" altLang="zh-CN" dirty="0"/>
              <a:t> t):Employee(</a:t>
            </a:r>
            <a:r>
              <a:rPr lang="en-US" altLang="zh-CN" dirty="0" err="1"/>
              <a:t>n,na,pos</a:t>
            </a:r>
            <a:r>
              <a:rPr lang="en-US" altLang="zh-CN" dirty="0"/>
              <a:t>),times(t){</a:t>
            </a:r>
          </a:p>
          <a:p>
            <a:r>
              <a:rPr lang="en-US" altLang="zh-CN" dirty="0"/>
              <a:t>        salary= 70*times;</a:t>
            </a:r>
          </a:p>
          <a:p>
            <a:r>
              <a:rPr lang="en-US" altLang="zh-CN" dirty="0"/>
              <a:t>    }</a:t>
            </a:r>
          </a:p>
          <a:p>
            <a:r>
              <a:rPr lang="en-US" altLang="zh-CN" dirty="0"/>
              <a:t>    void </a:t>
            </a:r>
            <a:r>
              <a:rPr lang="en-US" altLang="zh-CN" dirty="0" err="1"/>
              <a:t>displayInfo</a:t>
            </a:r>
            <a:r>
              <a:rPr lang="en-US" altLang="zh-CN" dirty="0"/>
              <a:t>(){</a:t>
            </a:r>
          </a:p>
          <a:p>
            <a:r>
              <a:rPr lang="en-US" altLang="zh-CN" dirty="0"/>
              <a:t>         Employee::</a:t>
            </a:r>
            <a:r>
              <a:rPr lang="en-US" altLang="zh-CN" dirty="0" err="1"/>
              <a:t>displayInfo</a:t>
            </a:r>
            <a:r>
              <a:rPr lang="en-US" altLang="zh-CN" dirty="0"/>
              <a:t>();</a:t>
            </a:r>
          </a:p>
          <a:p>
            <a:r>
              <a:rPr lang="en-US" altLang="zh-CN" dirty="0"/>
              <a:t>         </a:t>
            </a:r>
            <a:r>
              <a:rPr lang="en-US" altLang="zh-CN" dirty="0" err="1"/>
              <a:t>cout</a:t>
            </a:r>
            <a:r>
              <a:rPr lang="en-US" altLang="zh-CN" dirty="0"/>
              <a:t>&lt;&lt;",</a:t>
            </a:r>
            <a:r>
              <a:rPr lang="zh-CN" altLang="en-US" dirty="0"/>
              <a:t>工作时间</a:t>
            </a:r>
            <a:r>
              <a:rPr lang="en-US" altLang="zh-CN" dirty="0"/>
              <a:t>:"&lt;&lt;times&lt;&lt;"</a:t>
            </a:r>
            <a:r>
              <a:rPr lang="zh-CN" altLang="en-US" dirty="0"/>
              <a:t>小时</a:t>
            </a:r>
            <a:r>
              <a:rPr lang="en-US" altLang="zh-CN" dirty="0"/>
              <a:t>"&lt;&lt;</a:t>
            </a:r>
            <a:r>
              <a:rPr lang="en-US" altLang="zh-CN" dirty="0" err="1"/>
              <a:t>endl</a:t>
            </a:r>
            <a:r>
              <a:rPr lang="en-US" altLang="zh-CN" dirty="0"/>
              <a:t>;</a:t>
            </a:r>
          </a:p>
          <a:p>
            <a:endParaRPr lang="en-US" altLang="zh-CN" dirty="0"/>
          </a:p>
          <a:p>
            <a:r>
              <a:rPr lang="en-US" altLang="zh-CN" dirty="0"/>
              <a:t>    }</a:t>
            </a:r>
          </a:p>
          <a:p>
            <a:r>
              <a:rPr lang="en-US" altLang="zh-CN" dirty="0"/>
              <a:t>};</a:t>
            </a:r>
          </a:p>
          <a:p>
            <a:endParaRPr lang="en-US" altLang="zh-CN" dirty="0"/>
          </a:p>
          <a:p>
            <a:r>
              <a:rPr lang="en-US" altLang="zh-CN" dirty="0"/>
              <a:t>class  Salesman :virtual public Employee</a:t>
            </a:r>
          </a:p>
          <a:p>
            <a:r>
              <a:rPr lang="en-US" altLang="zh-CN" dirty="0"/>
              <a:t>{</a:t>
            </a:r>
          </a:p>
          <a:p>
            <a:r>
              <a:rPr lang="en-US" altLang="zh-CN" dirty="0"/>
              <a:t>protected:</a:t>
            </a:r>
          </a:p>
          <a:p>
            <a:r>
              <a:rPr lang="en-US" altLang="zh-CN" dirty="0"/>
              <a:t>    float sale; //</a:t>
            </a:r>
            <a:r>
              <a:rPr lang="zh-CN" altLang="en-US" dirty="0"/>
              <a:t>销售额</a:t>
            </a:r>
          </a:p>
          <a:p>
            <a:r>
              <a:rPr lang="en-US" altLang="zh-CN" dirty="0"/>
              <a:t>public:</a:t>
            </a:r>
          </a:p>
          <a:p>
            <a:r>
              <a:rPr lang="en-US" altLang="zh-CN" dirty="0"/>
              <a:t>    Salesman(string </a:t>
            </a:r>
            <a:r>
              <a:rPr lang="en-US" altLang="zh-CN" dirty="0" err="1"/>
              <a:t>n,string</a:t>
            </a:r>
            <a:r>
              <a:rPr lang="en-US" altLang="zh-CN" dirty="0"/>
              <a:t> </a:t>
            </a:r>
            <a:r>
              <a:rPr lang="en-US" altLang="zh-CN" dirty="0" err="1"/>
              <a:t>na,string</a:t>
            </a:r>
            <a:r>
              <a:rPr lang="en-US" altLang="zh-CN" dirty="0"/>
              <a:t> </a:t>
            </a:r>
            <a:r>
              <a:rPr lang="en-US" altLang="zh-CN" dirty="0" err="1"/>
              <a:t>pos,float</a:t>
            </a:r>
            <a:r>
              <a:rPr lang="en-US" altLang="zh-CN" dirty="0"/>
              <a:t> s):Employee(</a:t>
            </a:r>
            <a:r>
              <a:rPr lang="en-US" altLang="zh-CN" dirty="0" err="1"/>
              <a:t>n,na,pos</a:t>
            </a:r>
            <a:r>
              <a:rPr lang="en-US" altLang="zh-CN" dirty="0"/>
              <a:t>),sale(s){</a:t>
            </a:r>
          </a:p>
          <a:p>
            <a:r>
              <a:rPr lang="en-US" altLang="zh-CN" dirty="0"/>
              <a:t>        salary=sale*0.1;</a:t>
            </a:r>
          </a:p>
          <a:p>
            <a:r>
              <a:rPr lang="en-US" altLang="zh-CN" dirty="0"/>
              <a:t>    }</a:t>
            </a:r>
          </a:p>
          <a:p>
            <a:r>
              <a:rPr lang="en-US" altLang="zh-CN" dirty="0"/>
              <a:t>    void </a:t>
            </a:r>
            <a:r>
              <a:rPr lang="en-US" altLang="zh-CN" dirty="0" err="1"/>
              <a:t>displayInfo</a:t>
            </a:r>
            <a:r>
              <a:rPr lang="en-US" altLang="zh-CN" dirty="0"/>
              <a:t>(){</a:t>
            </a:r>
          </a:p>
          <a:p>
            <a:r>
              <a:rPr lang="en-US" altLang="zh-CN" dirty="0"/>
              <a:t>         Employee::</a:t>
            </a:r>
            <a:r>
              <a:rPr lang="en-US" altLang="zh-CN" dirty="0" err="1"/>
              <a:t>displayInfo</a:t>
            </a:r>
            <a:r>
              <a:rPr lang="en-US" altLang="zh-CN" dirty="0"/>
              <a:t>();</a:t>
            </a:r>
          </a:p>
          <a:p>
            <a:r>
              <a:rPr lang="en-US" altLang="zh-CN" dirty="0"/>
              <a:t>         </a:t>
            </a:r>
            <a:r>
              <a:rPr lang="en-US" altLang="zh-CN" dirty="0" err="1"/>
              <a:t>cout</a:t>
            </a:r>
            <a:r>
              <a:rPr lang="en-US" altLang="zh-CN" dirty="0"/>
              <a:t>&lt;&lt;",</a:t>
            </a:r>
            <a:r>
              <a:rPr lang="zh-CN" altLang="en-US" dirty="0"/>
              <a:t>销售额</a:t>
            </a:r>
            <a:r>
              <a:rPr lang="en-US" altLang="zh-CN" dirty="0"/>
              <a:t>:"&lt;&lt;sale&lt;&lt;"</a:t>
            </a:r>
            <a:r>
              <a:rPr lang="zh-CN" altLang="en-US" dirty="0"/>
              <a:t>元</a:t>
            </a:r>
            <a:r>
              <a:rPr lang="en-US" altLang="zh-CN" dirty="0"/>
              <a:t>"&lt;&lt;</a:t>
            </a:r>
            <a:r>
              <a:rPr lang="en-US" altLang="zh-CN" dirty="0" err="1"/>
              <a:t>endl</a:t>
            </a:r>
            <a:r>
              <a:rPr lang="en-US" altLang="zh-CN" dirty="0"/>
              <a:t>;</a:t>
            </a:r>
          </a:p>
          <a:p>
            <a:endParaRPr lang="en-US" altLang="zh-CN" dirty="0"/>
          </a:p>
          <a:p>
            <a:r>
              <a:rPr lang="en-US" altLang="zh-CN" dirty="0"/>
              <a:t>    }</a:t>
            </a:r>
          </a:p>
          <a:p>
            <a:r>
              <a:rPr lang="en-US" altLang="zh-CN" dirty="0"/>
              <a:t>};</a:t>
            </a:r>
          </a:p>
          <a:p>
            <a:endParaRPr lang="en-US" altLang="zh-CN" dirty="0"/>
          </a:p>
          <a:p>
            <a:r>
              <a:rPr lang="en-US" altLang="zh-CN" dirty="0"/>
              <a:t>class </a:t>
            </a:r>
            <a:r>
              <a:rPr lang="en-US" altLang="zh-CN" dirty="0" err="1"/>
              <a:t>Salesmanager:public</a:t>
            </a:r>
            <a:r>
              <a:rPr lang="en-US" altLang="zh-CN" dirty="0"/>
              <a:t> </a:t>
            </a:r>
            <a:r>
              <a:rPr lang="en-US" altLang="zh-CN" dirty="0" err="1"/>
              <a:t>Manager,public</a:t>
            </a:r>
            <a:r>
              <a:rPr lang="en-US" altLang="zh-CN" dirty="0"/>
              <a:t> Salesman</a:t>
            </a:r>
          </a:p>
          <a:p>
            <a:r>
              <a:rPr lang="en-US" altLang="zh-CN" dirty="0"/>
              <a:t>{</a:t>
            </a:r>
          </a:p>
          <a:p>
            <a:r>
              <a:rPr lang="en-US" altLang="zh-CN" dirty="0"/>
              <a:t>public:</a:t>
            </a:r>
          </a:p>
          <a:p>
            <a:r>
              <a:rPr lang="en-US" altLang="zh-CN" dirty="0"/>
              <a:t>      </a:t>
            </a:r>
            <a:r>
              <a:rPr lang="en-US" altLang="zh-CN" dirty="0" err="1"/>
              <a:t>Salesmanager</a:t>
            </a:r>
            <a:r>
              <a:rPr lang="en-US" altLang="zh-CN" dirty="0"/>
              <a:t>(string </a:t>
            </a:r>
            <a:r>
              <a:rPr lang="en-US" altLang="zh-CN" dirty="0" err="1"/>
              <a:t>n,string</a:t>
            </a:r>
            <a:r>
              <a:rPr lang="en-US" altLang="zh-CN" dirty="0"/>
              <a:t> </a:t>
            </a:r>
            <a:r>
              <a:rPr lang="en-US" altLang="zh-CN" dirty="0" err="1"/>
              <a:t>na,string</a:t>
            </a:r>
            <a:r>
              <a:rPr lang="en-US" altLang="zh-CN" dirty="0"/>
              <a:t> </a:t>
            </a:r>
            <a:r>
              <a:rPr lang="en-US" altLang="zh-CN" dirty="0" err="1"/>
              <a:t>pos,float</a:t>
            </a:r>
            <a:r>
              <a:rPr lang="en-US" altLang="zh-CN" dirty="0"/>
              <a:t> s):Employee(</a:t>
            </a:r>
            <a:r>
              <a:rPr lang="en-US" altLang="zh-CN" dirty="0" err="1"/>
              <a:t>n,na,pos</a:t>
            </a:r>
            <a:r>
              <a:rPr lang="en-US" altLang="zh-CN" dirty="0"/>
              <a:t>),Manager(</a:t>
            </a:r>
            <a:r>
              <a:rPr lang="en-US" altLang="zh-CN" dirty="0" err="1"/>
              <a:t>n,na,pos</a:t>
            </a:r>
            <a:r>
              <a:rPr lang="en-US" altLang="zh-CN" dirty="0"/>
              <a:t>),Salesman(</a:t>
            </a:r>
            <a:r>
              <a:rPr lang="en-US" altLang="zh-CN" dirty="0" err="1"/>
              <a:t>n,na,pos,s</a:t>
            </a:r>
            <a:r>
              <a:rPr lang="en-US" altLang="zh-CN" dirty="0"/>
              <a:t>){</a:t>
            </a:r>
          </a:p>
          <a:p>
            <a:r>
              <a:rPr lang="en-US" altLang="zh-CN" dirty="0"/>
              <a:t>         salary=sale*0.03+10000;</a:t>
            </a:r>
          </a:p>
          <a:p>
            <a:r>
              <a:rPr lang="en-US" altLang="zh-CN" dirty="0"/>
              <a:t>      }</a:t>
            </a:r>
          </a:p>
          <a:p>
            <a:r>
              <a:rPr lang="en-US" altLang="zh-CN" dirty="0"/>
              <a:t>      void </a:t>
            </a:r>
            <a:r>
              <a:rPr lang="en-US" altLang="zh-CN" dirty="0" err="1"/>
              <a:t>displayInfo</a:t>
            </a:r>
            <a:r>
              <a:rPr lang="en-US" altLang="zh-CN" dirty="0"/>
              <a:t>(){</a:t>
            </a:r>
          </a:p>
          <a:p>
            <a:r>
              <a:rPr lang="en-US" altLang="zh-CN" dirty="0"/>
              <a:t>         Employee::</a:t>
            </a:r>
            <a:r>
              <a:rPr lang="en-US" altLang="zh-CN" dirty="0" err="1"/>
              <a:t>displayInfo</a:t>
            </a:r>
            <a:r>
              <a:rPr lang="en-US" altLang="zh-CN" dirty="0"/>
              <a:t>();</a:t>
            </a:r>
          </a:p>
          <a:p>
            <a:r>
              <a:rPr lang="en-US" altLang="zh-CN" dirty="0"/>
              <a:t>         </a:t>
            </a:r>
            <a:r>
              <a:rPr lang="en-US" altLang="zh-CN" dirty="0" err="1"/>
              <a:t>cout</a:t>
            </a:r>
            <a:r>
              <a:rPr lang="en-US" altLang="zh-CN" dirty="0"/>
              <a:t>&lt;&lt;",</a:t>
            </a:r>
            <a:r>
              <a:rPr lang="zh-CN" altLang="en-US" dirty="0"/>
              <a:t>月销售额总额</a:t>
            </a:r>
            <a:r>
              <a:rPr lang="en-US" altLang="zh-CN" dirty="0"/>
              <a:t>:"&lt;&lt;sale&lt;&lt;"</a:t>
            </a:r>
            <a:r>
              <a:rPr lang="zh-CN" altLang="en-US" dirty="0"/>
              <a:t>元</a:t>
            </a:r>
            <a:r>
              <a:rPr lang="en-US" altLang="zh-CN" dirty="0"/>
              <a:t>"&lt;&lt;</a:t>
            </a:r>
            <a:r>
              <a:rPr lang="en-US" altLang="zh-CN" dirty="0" err="1"/>
              <a:t>endl</a:t>
            </a:r>
            <a:r>
              <a:rPr lang="en-US" altLang="zh-CN" dirty="0"/>
              <a:t>;</a:t>
            </a:r>
          </a:p>
          <a:p>
            <a:endParaRPr lang="en-US" altLang="zh-CN" dirty="0"/>
          </a:p>
          <a:p>
            <a:r>
              <a:rPr lang="en-US" altLang="zh-CN" dirty="0"/>
              <a:t>     }</a:t>
            </a:r>
          </a:p>
          <a:p>
            <a:r>
              <a:rPr lang="en-US" altLang="zh-CN" dirty="0"/>
              <a:t>};</a:t>
            </a:r>
          </a:p>
          <a:p>
            <a:endParaRPr lang="en-US" altLang="zh-CN" dirty="0"/>
          </a:p>
          <a:p>
            <a:r>
              <a:rPr lang="en-US" altLang="zh-CN" dirty="0"/>
              <a:t>int main ()</a:t>
            </a:r>
          </a:p>
          <a:p>
            <a:r>
              <a:rPr lang="en-US" altLang="zh-CN" dirty="0"/>
              <a:t>{   int </a:t>
            </a:r>
            <a:r>
              <a:rPr lang="en-US" altLang="zh-CN" dirty="0" err="1"/>
              <a:t>t,id</a:t>
            </a:r>
            <a:r>
              <a:rPr lang="en-US" altLang="zh-CN" dirty="0"/>
              <a:t>;</a:t>
            </a:r>
          </a:p>
          <a:p>
            <a:r>
              <a:rPr lang="en-US" altLang="zh-CN" dirty="0"/>
              <a:t>    string </a:t>
            </a:r>
            <a:r>
              <a:rPr lang="en-US" altLang="zh-CN" dirty="0" err="1"/>
              <a:t>num,name,position</a:t>
            </a:r>
            <a:r>
              <a:rPr lang="en-US" altLang="zh-CN" dirty="0"/>
              <a:t>;</a:t>
            </a:r>
          </a:p>
          <a:p>
            <a:r>
              <a:rPr lang="en-US" altLang="zh-CN" dirty="0"/>
              <a:t>    float </a:t>
            </a:r>
            <a:r>
              <a:rPr lang="en-US" altLang="zh-CN" dirty="0" err="1"/>
              <a:t>times,sale</a:t>
            </a:r>
            <a:r>
              <a:rPr lang="en-US" altLang="zh-CN" dirty="0"/>
              <a:t>;</a:t>
            </a:r>
          </a:p>
          <a:p>
            <a:r>
              <a:rPr lang="en-US" altLang="zh-CN" dirty="0"/>
              <a:t>    </a:t>
            </a:r>
            <a:r>
              <a:rPr lang="en-US" altLang="zh-CN" dirty="0" err="1"/>
              <a:t>freopen</a:t>
            </a:r>
            <a:r>
              <a:rPr lang="en-US" altLang="zh-CN" dirty="0"/>
              <a:t>("d:\\a.txt","r",stdin);</a:t>
            </a:r>
          </a:p>
          <a:p>
            <a:endParaRPr lang="en-US" altLang="zh-CN" dirty="0"/>
          </a:p>
          <a:p>
            <a:r>
              <a:rPr lang="en-US" altLang="zh-CN" dirty="0"/>
              <a:t>    </a:t>
            </a:r>
            <a:r>
              <a:rPr lang="en-US" altLang="zh-CN" dirty="0" err="1"/>
              <a:t>cin</a:t>
            </a:r>
            <a:r>
              <a:rPr lang="en-US" altLang="zh-CN" dirty="0"/>
              <a:t>&gt;&gt;t;</a:t>
            </a:r>
          </a:p>
          <a:p>
            <a:endParaRPr lang="en-US" altLang="zh-CN" dirty="0"/>
          </a:p>
          <a:p>
            <a:r>
              <a:rPr lang="en-US" altLang="zh-CN" dirty="0"/>
              <a:t>    while(t--){</a:t>
            </a:r>
          </a:p>
          <a:p>
            <a:r>
              <a:rPr lang="en-US" altLang="zh-CN" dirty="0"/>
              <a:t>        </a:t>
            </a:r>
            <a:r>
              <a:rPr lang="en-US" altLang="zh-CN" dirty="0" err="1"/>
              <a:t>cin</a:t>
            </a:r>
            <a:r>
              <a:rPr lang="en-US" altLang="zh-CN" dirty="0"/>
              <a:t>&gt;&gt;id&gt;&gt;num&gt;&gt;name;</a:t>
            </a:r>
          </a:p>
          <a:p>
            <a:r>
              <a:rPr lang="en-US" altLang="zh-CN" dirty="0"/>
              <a:t>        switch(id){</a:t>
            </a:r>
          </a:p>
          <a:p>
            <a:r>
              <a:rPr lang="en-US" altLang="zh-CN" dirty="0"/>
              <a:t>          case 1:{ Manager p(</a:t>
            </a:r>
            <a:r>
              <a:rPr lang="en-US" altLang="zh-CN" dirty="0" err="1"/>
              <a:t>num,name</a:t>
            </a:r>
            <a:r>
              <a:rPr lang="en-US" altLang="zh-CN" dirty="0"/>
              <a:t>,"</a:t>
            </a:r>
            <a:r>
              <a:rPr lang="zh-CN" altLang="en-US" dirty="0"/>
              <a:t>经理</a:t>
            </a:r>
            <a:r>
              <a:rPr lang="en-US" altLang="zh-CN" dirty="0"/>
              <a:t>");</a:t>
            </a:r>
          </a:p>
          <a:p>
            <a:r>
              <a:rPr lang="en-US" altLang="zh-CN" dirty="0"/>
              <a:t>                   </a:t>
            </a:r>
            <a:r>
              <a:rPr lang="en-US" altLang="zh-CN" dirty="0" err="1"/>
              <a:t>p.displayInfo</a:t>
            </a:r>
            <a:r>
              <a:rPr lang="en-US" altLang="zh-CN" dirty="0"/>
              <a:t>();</a:t>
            </a:r>
          </a:p>
          <a:p>
            <a:r>
              <a:rPr lang="en-US" altLang="zh-CN" dirty="0"/>
              <a:t>                   </a:t>
            </a:r>
            <a:r>
              <a:rPr lang="en-US" altLang="zh-CN" dirty="0" err="1"/>
              <a:t>p.displaySalary</a:t>
            </a:r>
            <a:r>
              <a:rPr lang="en-US" altLang="zh-CN" dirty="0"/>
              <a:t>();</a:t>
            </a:r>
          </a:p>
          <a:p>
            <a:r>
              <a:rPr lang="en-US" altLang="zh-CN" dirty="0"/>
              <a:t>                   break;</a:t>
            </a:r>
          </a:p>
          <a:p>
            <a:r>
              <a:rPr lang="en-US" altLang="zh-CN" dirty="0"/>
              <a:t>                 }</a:t>
            </a:r>
          </a:p>
          <a:p>
            <a:r>
              <a:rPr lang="en-US" altLang="zh-CN" dirty="0"/>
              <a:t>          case 2:{ </a:t>
            </a:r>
            <a:r>
              <a:rPr lang="en-US" altLang="zh-CN" dirty="0" err="1"/>
              <a:t>cin</a:t>
            </a:r>
            <a:r>
              <a:rPr lang="en-US" altLang="zh-CN" dirty="0"/>
              <a:t>&gt;&gt;times;</a:t>
            </a:r>
          </a:p>
          <a:p>
            <a:r>
              <a:rPr lang="en-US" altLang="zh-CN" dirty="0"/>
              <a:t>                   Technician p(</a:t>
            </a:r>
            <a:r>
              <a:rPr lang="en-US" altLang="zh-CN" dirty="0" err="1"/>
              <a:t>num,name</a:t>
            </a:r>
            <a:r>
              <a:rPr lang="en-US" altLang="zh-CN" dirty="0"/>
              <a:t>,"</a:t>
            </a:r>
            <a:r>
              <a:rPr lang="zh-CN" altLang="en-US" dirty="0"/>
              <a:t>技术人员</a:t>
            </a:r>
            <a:r>
              <a:rPr lang="en-US" altLang="zh-CN" dirty="0"/>
              <a:t>",times);</a:t>
            </a:r>
          </a:p>
          <a:p>
            <a:r>
              <a:rPr lang="en-US" altLang="zh-CN" dirty="0"/>
              <a:t>                   </a:t>
            </a:r>
            <a:r>
              <a:rPr lang="en-US" altLang="zh-CN" dirty="0" err="1"/>
              <a:t>p.displayInfo</a:t>
            </a:r>
            <a:r>
              <a:rPr lang="en-US" altLang="zh-CN" dirty="0"/>
              <a:t>();</a:t>
            </a:r>
          </a:p>
          <a:p>
            <a:r>
              <a:rPr lang="en-US" altLang="zh-CN" dirty="0"/>
              <a:t>                   </a:t>
            </a:r>
            <a:r>
              <a:rPr lang="en-US" altLang="zh-CN" dirty="0" err="1"/>
              <a:t>p.displaySalary</a:t>
            </a:r>
            <a:r>
              <a:rPr lang="en-US" altLang="zh-CN" dirty="0"/>
              <a:t>();</a:t>
            </a:r>
          </a:p>
          <a:p>
            <a:r>
              <a:rPr lang="en-US" altLang="zh-CN" dirty="0"/>
              <a:t>                   break;</a:t>
            </a:r>
          </a:p>
          <a:p>
            <a:r>
              <a:rPr lang="en-US" altLang="zh-CN" dirty="0"/>
              <a:t>                 }</a:t>
            </a:r>
          </a:p>
          <a:p>
            <a:r>
              <a:rPr lang="en-US" altLang="zh-CN" dirty="0"/>
              <a:t>          case 3:{ </a:t>
            </a:r>
            <a:r>
              <a:rPr lang="en-US" altLang="zh-CN" dirty="0" err="1"/>
              <a:t>cin</a:t>
            </a:r>
            <a:r>
              <a:rPr lang="en-US" altLang="zh-CN" dirty="0"/>
              <a:t>&gt;&gt;sale;</a:t>
            </a:r>
          </a:p>
          <a:p>
            <a:r>
              <a:rPr lang="en-US" altLang="zh-CN" dirty="0"/>
              <a:t>                   Salesman p(</a:t>
            </a:r>
            <a:r>
              <a:rPr lang="en-US" altLang="zh-CN" dirty="0" err="1"/>
              <a:t>num,name</a:t>
            </a:r>
            <a:r>
              <a:rPr lang="en-US" altLang="zh-CN" dirty="0"/>
              <a:t>,"</a:t>
            </a:r>
            <a:r>
              <a:rPr lang="zh-CN" altLang="en-US" dirty="0"/>
              <a:t>销售人员</a:t>
            </a:r>
            <a:r>
              <a:rPr lang="en-US" altLang="zh-CN" dirty="0"/>
              <a:t>",sale);</a:t>
            </a:r>
          </a:p>
          <a:p>
            <a:r>
              <a:rPr lang="en-US" altLang="zh-CN" dirty="0"/>
              <a:t>                   </a:t>
            </a:r>
            <a:r>
              <a:rPr lang="en-US" altLang="zh-CN" dirty="0" err="1"/>
              <a:t>p.displayInfo</a:t>
            </a:r>
            <a:r>
              <a:rPr lang="en-US" altLang="zh-CN" dirty="0"/>
              <a:t>();</a:t>
            </a:r>
          </a:p>
          <a:p>
            <a:r>
              <a:rPr lang="en-US" altLang="zh-CN" dirty="0"/>
              <a:t>                   </a:t>
            </a:r>
            <a:r>
              <a:rPr lang="en-US" altLang="zh-CN" dirty="0" err="1"/>
              <a:t>p.displaySalary</a:t>
            </a:r>
            <a:r>
              <a:rPr lang="en-US" altLang="zh-CN" dirty="0"/>
              <a:t>();</a:t>
            </a:r>
          </a:p>
          <a:p>
            <a:r>
              <a:rPr lang="en-US" altLang="zh-CN" dirty="0"/>
              <a:t>                   break;</a:t>
            </a:r>
          </a:p>
          <a:p>
            <a:r>
              <a:rPr lang="en-US" altLang="zh-CN" dirty="0"/>
              <a:t>                 }</a:t>
            </a:r>
          </a:p>
          <a:p>
            <a:r>
              <a:rPr lang="en-US" altLang="zh-CN" dirty="0"/>
              <a:t>          case 4:{ </a:t>
            </a:r>
            <a:r>
              <a:rPr lang="en-US" altLang="zh-CN" dirty="0" err="1"/>
              <a:t>cin</a:t>
            </a:r>
            <a:r>
              <a:rPr lang="en-US" altLang="zh-CN" dirty="0"/>
              <a:t>&gt;&gt;sale;</a:t>
            </a:r>
          </a:p>
          <a:p>
            <a:r>
              <a:rPr lang="en-US" altLang="zh-CN" dirty="0"/>
              <a:t>                   </a:t>
            </a:r>
            <a:r>
              <a:rPr lang="en-US" altLang="zh-CN" dirty="0" err="1"/>
              <a:t>Salesmanager</a:t>
            </a:r>
            <a:r>
              <a:rPr lang="en-US" altLang="zh-CN" dirty="0"/>
              <a:t> p(</a:t>
            </a:r>
            <a:r>
              <a:rPr lang="en-US" altLang="zh-CN" dirty="0" err="1"/>
              <a:t>num,name</a:t>
            </a:r>
            <a:r>
              <a:rPr lang="en-US" altLang="zh-CN" dirty="0"/>
              <a:t>,"</a:t>
            </a:r>
            <a:r>
              <a:rPr lang="zh-CN" altLang="en-US" dirty="0"/>
              <a:t>销售经理</a:t>
            </a:r>
            <a:r>
              <a:rPr lang="en-US" altLang="zh-CN" dirty="0"/>
              <a:t>",sale);</a:t>
            </a:r>
          </a:p>
          <a:p>
            <a:r>
              <a:rPr lang="en-US" altLang="zh-CN" dirty="0"/>
              <a:t>                   </a:t>
            </a:r>
            <a:r>
              <a:rPr lang="en-US" altLang="zh-CN" dirty="0" err="1"/>
              <a:t>p.displayInfo</a:t>
            </a:r>
            <a:r>
              <a:rPr lang="en-US" altLang="zh-CN" dirty="0"/>
              <a:t>();</a:t>
            </a:r>
          </a:p>
          <a:p>
            <a:r>
              <a:rPr lang="en-US" altLang="zh-CN" dirty="0"/>
              <a:t>                   </a:t>
            </a:r>
            <a:r>
              <a:rPr lang="en-US" altLang="zh-CN" dirty="0" err="1"/>
              <a:t>p.displaySalary</a:t>
            </a:r>
            <a:r>
              <a:rPr lang="en-US" altLang="zh-CN" dirty="0"/>
              <a:t>();</a:t>
            </a:r>
          </a:p>
          <a:p>
            <a:r>
              <a:rPr lang="en-US" altLang="zh-CN" dirty="0"/>
              <a:t>                   break;</a:t>
            </a:r>
          </a:p>
          <a:p>
            <a:r>
              <a:rPr lang="en-US" altLang="zh-CN" dirty="0"/>
              <a:t>                 }</a:t>
            </a:r>
          </a:p>
          <a:p>
            <a:r>
              <a:rPr lang="en-US" altLang="zh-CN" dirty="0"/>
              <a:t>        }</a:t>
            </a:r>
          </a:p>
          <a:p>
            <a:r>
              <a:rPr lang="en-US" altLang="zh-CN" dirty="0"/>
              <a:t>    }</a:t>
            </a:r>
          </a:p>
          <a:p>
            <a:r>
              <a:rPr lang="en-US" altLang="zh-CN" dirty="0"/>
              <a:t>    return 0;</a:t>
            </a:r>
          </a:p>
          <a:p>
            <a:r>
              <a:rPr lang="en-US" altLang="zh-CN"/>
              <a:t>}</a:t>
            </a:r>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82</a:t>
            </a:fld>
            <a:endParaRPr lang="en-US" altLang="zh-CN"/>
          </a:p>
        </p:txBody>
      </p:sp>
    </p:spTree>
    <p:extLst>
      <p:ext uri="{BB962C8B-B14F-4D97-AF65-F5344CB8AC3E}">
        <p14:creationId xmlns:p14="http://schemas.microsoft.com/office/powerpoint/2010/main" val="380268577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en-US" altLang="zh-CN" dirty="0" smtClean="0"/>
              <a:t>#</a:t>
            </a:r>
            <a:r>
              <a:rPr lang="en-US" altLang="zh-CN" dirty="0"/>
              <a:t>include&lt;iostream&gt;</a:t>
            </a:r>
          </a:p>
          <a:p>
            <a:r>
              <a:rPr lang="en-US" altLang="zh-CN" dirty="0"/>
              <a:t>using namespace std;</a:t>
            </a:r>
          </a:p>
          <a:p>
            <a:endParaRPr lang="en-US" altLang="zh-CN" dirty="0"/>
          </a:p>
          <a:p>
            <a:r>
              <a:rPr lang="en-US" altLang="zh-CN" dirty="0"/>
              <a:t>class Animal{</a:t>
            </a:r>
          </a:p>
          <a:p>
            <a:r>
              <a:rPr lang="en-US" altLang="zh-CN" dirty="0"/>
              <a:t>protected:</a:t>
            </a:r>
          </a:p>
          <a:p>
            <a:r>
              <a:rPr lang="en-US" altLang="zh-CN" dirty="0"/>
              <a:t>    string name;</a:t>
            </a:r>
          </a:p>
          <a:p>
            <a:r>
              <a:rPr lang="en-US" altLang="zh-CN" dirty="0"/>
              <a:t>    </a:t>
            </a:r>
            <a:r>
              <a:rPr lang="en-US" altLang="zh-CN" dirty="0" err="1"/>
              <a:t>int</a:t>
            </a:r>
            <a:r>
              <a:rPr lang="en-US" altLang="zh-CN" dirty="0"/>
              <a:t> age;</a:t>
            </a:r>
          </a:p>
          <a:p>
            <a:r>
              <a:rPr lang="en-US" altLang="zh-CN" dirty="0"/>
              <a:t>    </a:t>
            </a:r>
            <a:r>
              <a:rPr lang="en-US" altLang="zh-CN" dirty="0" err="1"/>
              <a:t>int</a:t>
            </a:r>
            <a:r>
              <a:rPr lang="en-US" altLang="zh-CN" dirty="0"/>
              <a:t> weight;</a:t>
            </a:r>
          </a:p>
          <a:p>
            <a:r>
              <a:rPr lang="en-US" altLang="zh-CN" dirty="0"/>
              <a:t>public:</a:t>
            </a:r>
          </a:p>
          <a:p>
            <a:r>
              <a:rPr lang="en-US" altLang="zh-CN" dirty="0"/>
              <a:t>    Animal(string name="",</a:t>
            </a:r>
            <a:r>
              <a:rPr lang="en-US" altLang="zh-CN" dirty="0" err="1"/>
              <a:t>int</a:t>
            </a:r>
            <a:r>
              <a:rPr lang="en-US" altLang="zh-CN" dirty="0"/>
              <a:t> age=0,int weight=0):name(name),age(age),weight(weight){}</a:t>
            </a:r>
          </a:p>
          <a:p>
            <a:r>
              <a:rPr lang="en-US" altLang="zh-CN" dirty="0"/>
              <a:t>    void speak(){</a:t>
            </a:r>
            <a:r>
              <a:rPr lang="en-US" altLang="zh-CN" dirty="0" err="1"/>
              <a:t>cout</a:t>
            </a:r>
            <a:r>
              <a:rPr lang="en-US" altLang="zh-CN" dirty="0"/>
              <a:t>&lt;&lt;"</a:t>
            </a:r>
            <a:r>
              <a:rPr lang="en-US" altLang="zh-CN" dirty="0" err="1"/>
              <a:t>emmmm</a:t>
            </a:r>
            <a:r>
              <a:rPr lang="en-US" altLang="zh-CN" dirty="0"/>
              <a:t>"&lt;&lt;</a:t>
            </a:r>
            <a:r>
              <a:rPr lang="en-US" altLang="zh-CN" dirty="0" err="1"/>
              <a:t>endl</a:t>
            </a:r>
            <a:r>
              <a:rPr lang="en-US" altLang="zh-CN" dirty="0"/>
              <a:t>;}</a:t>
            </a:r>
          </a:p>
          <a:p>
            <a:r>
              <a:rPr lang="en-US" altLang="zh-CN" dirty="0"/>
              <a:t>};</a:t>
            </a:r>
          </a:p>
          <a:p>
            <a:endParaRPr lang="en-US" altLang="zh-CN" dirty="0"/>
          </a:p>
          <a:p>
            <a:r>
              <a:rPr lang="en-US" altLang="zh-CN" dirty="0"/>
              <a:t>class </a:t>
            </a:r>
            <a:r>
              <a:rPr lang="en-US" altLang="zh-CN" dirty="0" err="1"/>
              <a:t>Tiger:public</a:t>
            </a:r>
            <a:r>
              <a:rPr lang="en-US" altLang="zh-CN" dirty="0"/>
              <a:t> Animal{</a:t>
            </a:r>
          </a:p>
          <a:p>
            <a:r>
              <a:rPr lang="en-US" altLang="zh-CN" dirty="0"/>
              <a:t>public:</a:t>
            </a:r>
          </a:p>
          <a:p>
            <a:r>
              <a:rPr lang="en-US" altLang="zh-CN" dirty="0"/>
              <a:t>   Tiger(string name="",</a:t>
            </a:r>
            <a:r>
              <a:rPr lang="en-US" altLang="zh-CN" dirty="0" err="1"/>
              <a:t>int</a:t>
            </a:r>
            <a:r>
              <a:rPr lang="en-US" altLang="zh-CN" dirty="0"/>
              <a:t> age=0,int weight=0):Animal(</a:t>
            </a:r>
            <a:r>
              <a:rPr lang="en-US" altLang="zh-CN" dirty="0" err="1"/>
              <a:t>name,age,weight</a:t>
            </a:r>
            <a:r>
              <a:rPr lang="en-US" altLang="zh-CN" dirty="0"/>
              <a:t>){}</a:t>
            </a:r>
          </a:p>
          <a:p>
            <a:r>
              <a:rPr lang="en-US" altLang="zh-CN" dirty="0"/>
              <a:t>   void speak(){</a:t>
            </a:r>
            <a:r>
              <a:rPr lang="en-US" altLang="zh-CN" dirty="0" err="1"/>
              <a:t>cout</a:t>
            </a:r>
            <a:r>
              <a:rPr lang="en-US" altLang="zh-CN" dirty="0"/>
              <a:t>&lt;&lt;"woo"&lt;&lt;</a:t>
            </a:r>
            <a:r>
              <a:rPr lang="en-US" altLang="zh-CN" dirty="0" err="1"/>
              <a:t>endl</a:t>
            </a:r>
            <a:r>
              <a:rPr lang="en-US" altLang="zh-CN" dirty="0"/>
              <a:t>;}</a:t>
            </a:r>
          </a:p>
          <a:p>
            <a:r>
              <a:rPr lang="en-US" altLang="zh-CN" dirty="0"/>
              <a:t>};</a:t>
            </a:r>
          </a:p>
          <a:p>
            <a:endParaRPr lang="en-US" altLang="zh-CN" dirty="0"/>
          </a:p>
          <a:p>
            <a:r>
              <a:rPr lang="en-US" altLang="zh-CN" dirty="0"/>
              <a:t>class </a:t>
            </a:r>
            <a:r>
              <a:rPr lang="en-US" altLang="zh-CN" dirty="0" err="1"/>
              <a:t>Dog:public</a:t>
            </a:r>
            <a:r>
              <a:rPr lang="en-US" altLang="zh-CN" dirty="0"/>
              <a:t> Animal{</a:t>
            </a:r>
          </a:p>
          <a:p>
            <a:r>
              <a:rPr lang="en-US" altLang="zh-CN" dirty="0"/>
              <a:t>public:</a:t>
            </a:r>
          </a:p>
          <a:p>
            <a:r>
              <a:rPr lang="en-US" altLang="zh-CN" dirty="0"/>
              <a:t>   Dog(string name="",</a:t>
            </a:r>
            <a:r>
              <a:rPr lang="en-US" altLang="zh-CN" dirty="0" err="1"/>
              <a:t>int</a:t>
            </a:r>
            <a:r>
              <a:rPr lang="en-US" altLang="zh-CN" dirty="0"/>
              <a:t> age=0,int weight=0):Animal(</a:t>
            </a:r>
            <a:r>
              <a:rPr lang="en-US" altLang="zh-CN" dirty="0" err="1"/>
              <a:t>name,age,weight</a:t>
            </a:r>
            <a:r>
              <a:rPr lang="en-US" altLang="zh-CN" dirty="0"/>
              <a:t>){}</a:t>
            </a:r>
          </a:p>
          <a:p>
            <a:r>
              <a:rPr lang="en-US" altLang="zh-CN" dirty="0"/>
              <a:t>   void speak(){</a:t>
            </a:r>
            <a:r>
              <a:rPr lang="en-US" altLang="zh-CN" dirty="0" err="1"/>
              <a:t>cout</a:t>
            </a:r>
            <a:r>
              <a:rPr lang="en-US" altLang="zh-CN" dirty="0"/>
              <a:t>&lt;&lt;"</a:t>
            </a:r>
            <a:r>
              <a:rPr lang="en-US" altLang="zh-CN" dirty="0" err="1"/>
              <a:t>wang</a:t>
            </a:r>
            <a:r>
              <a:rPr lang="en-US" altLang="zh-CN" dirty="0"/>
              <a:t> </a:t>
            </a:r>
            <a:r>
              <a:rPr lang="en-US" altLang="zh-CN" dirty="0" err="1"/>
              <a:t>wang</a:t>
            </a:r>
            <a:r>
              <a:rPr lang="en-US" altLang="zh-CN" dirty="0"/>
              <a:t>"&lt;&lt;</a:t>
            </a:r>
            <a:r>
              <a:rPr lang="en-US" altLang="zh-CN" dirty="0" err="1"/>
              <a:t>endl</a:t>
            </a:r>
            <a:r>
              <a:rPr lang="en-US" altLang="zh-CN" dirty="0"/>
              <a:t>;}</a:t>
            </a:r>
          </a:p>
          <a:p>
            <a:r>
              <a:rPr lang="en-US" altLang="zh-CN" dirty="0"/>
              <a:t>};</a:t>
            </a:r>
          </a:p>
          <a:p>
            <a:endParaRPr lang="en-US" altLang="zh-CN" dirty="0"/>
          </a:p>
          <a:p>
            <a:r>
              <a:rPr lang="en-US" altLang="zh-CN" dirty="0" err="1"/>
              <a:t>int</a:t>
            </a:r>
            <a:r>
              <a:rPr lang="en-US" altLang="zh-CN" dirty="0"/>
              <a:t> main(){</a:t>
            </a:r>
          </a:p>
          <a:p>
            <a:r>
              <a:rPr lang="en-US" altLang="zh-CN" dirty="0"/>
              <a:t>   Animal *p;</a:t>
            </a:r>
          </a:p>
          <a:p>
            <a:r>
              <a:rPr lang="en-US" altLang="zh-CN" dirty="0"/>
              <a:t>   p=new Dog("aaa",2,10);  </a:t>
            </a:r>
          </a:p>
          <a:p>
            <a:r>
              <a:rPr lang="en-US" altLang="zh-CN" dirty="0"/>
              <a:t>   //p-&gt;speak();</a:t>
            </a:r>
          </a:p>
          <a:p>
            <a:r>
              <a:rPr lang="en-US" altLang="zh-CN" dirty="0"/>
              <a:t>   ((Dog*)p)-&gt;speak();</a:t>
            </a:r>
          </a:p>
          <a:p>
            <a:r>
              <a:rPr lang="en-US" altLang="zh-CN" dirty="0"/>
              <a:t>   p=new Tiger("bbb",3,50);</a:t>
            </a:r>
          </a:p>
          <a:p>
            <a:r>
              <a:rPr lang="en-US" altLang="zh-CN" dirty="0"/>
              <a:t>   //p-&gt;speak();</a:t>
            </a:r>
          </a:p>
          <a:p>
            <a:r>
              <a:rPr lang="en-US" altLang="zh-CN" dirty="0"/>
              <a:t>  ((Tiger*)p)-&gt;speak();</a:t>
            </a:r>
          </a:p>
          <a:p>
            <a:r>
              <a:rPr lang="en-US" altLang="zh-CN" dirty="0"/>
              <a:t>   return 1;</a:t>
            </a:r>
          </a:p>
          <a:p>
            <a:r>
              <a:rPr lang="en-US" altLang="zh-CN" dirty="0"/>
              <a:t>}</a:t>
            </a:r>
          </a:p>
          <a:p>
            <a:endParaRPr lang="en-US" altLang="zh-CN" dirty="0"/>
          </a:p>
          <a:p>
            <a:r>
              <a:rPr lang="en-US" altLang="zh-CN" dirty="0"/>
              <a:t>/////////////////////////////////</a:t>
            </a:r>
          </a:p>
          <a:p>
            <a:endParaRPr lang="en-US" altLang="zh-CN" dirty="0"/>
          </a:p>
          <a:p>
            <a:r>
              <a:rPr lang="zh-CN" altLang="en-US" dirty="0"/>
              <a:t>使用虚函数的写法：</a:t>
            </a:r>
            <a:endParaRPr lang="en-US" altLang="zh-CN" dirty="0"/>
          </a:p>
          <a:p>
            <a:r>
              <a:rPr lang="en-US" altLang="zh-CN" dirty="0"/>
              <a:t>#include&lt;iostream&gt;</a:t>
            </a:r>
          </a:p>
          <a:p>
            <a:r>
              <a:rPr lang="en-US" altLang="zh-CN" dirty="0"/>
              <a:t>using namespace std;</a:t>
            </a:r>
          </a:p>
          <a:p>
            <a:endParaRPr lang="en-US" altLang="zh-CN" dirty="0"/>
          </a:p>
          <a:p>
            <a:r>
              <a:rPr lang="en-US" altLang="zh-CN" dirty="0"/>
              <a:t>class Animal{</a:t>
            </a:r>
          </a:p>
          <a:p>
            <a:r>
              <a:rPr lang="en-US" altLang="zh-CN" dirty="0"/>
              <a:t>    string name;</a:t>
            </a:r>
          </a:p>
          <a:p>
            <a:r>
              <a:rPr lang="en-US" altLang="zh-CN" dirty="0"/>
              <a:t>    int age;</a:t>
            </a:r>
          </a:p>
          <a:p>
            <a:r>
              <a:rPr lang="en-US" altLang="zh-CN" dirty="0"/>
              <a:t>    int weight;</a:t>
            </a:r>
          </a:p>
          <a:p>
            <a:r>
              <a:rPr lang="en-US" altLang="zh-CN" dirty="0"/>
              <a:t>public:</a:t>
            </a:r>
          </a:p>
          <a:p>
            <a:r>
              <a:rPr lang="en-US" altLang="zh-CN" dirty="0"/>
              <a:t>    Animal(string name="",int age=0,int weight=0):name(name),age(age),weight(weight){}</a:t>
            </a:r>
          </a:p>
          <a:p>
            <a:r>
              <a:rPr lang="en-US" altLang="zh-CN" dirty="0"/>
              <a:t>    virtual void speak()=0;</a:t>
            </a:r>
          </a:p>
          <a:p>
            <a:r>
              <a:rPr lang="en-US" altLang="zh-CN" dirty="0"/>
              <a:t>};</a:t>
            </a:r>
          </a:p>
          <a:p>
            <a:endParaRPr lang="en-US" altLang="zh-CN" dirty="0"/>
          </a:p>
          <a:p>
            <a:r>
              <a:rPr lang="en-US" altLang="zh-CN" dirty="0"/>
              <a:t>class </a:t>
            </a:r>
            <a:r>
              <a:rPr lang="en-US" altLang="zh-CN" dirty="0" err="1"/>
              <a:t>Tiger:public</a:t>
            </a:r>
            <a:r>
              <a:rPr lang="en-US" altLang="zh-CN" dirty="0"/>
              <a:t> Animal{</a:t>
            </a:r>
          </a:p>
          <a:p>
            <a:r>
              <a:rPr lang="en-US" altLang="zh-CN" dirty="0"/>
              <a:t>public:</a:t>
            </a:r>
          </a:p>
          <a:p>
            <a:r>
              <a:rPr lang="en-US" altLang="zh-CN" dirty="0"/>
              <a:t>   Tiger(string name="",int age=0,int weight=0):Animal(</a:t>
            </a:r>
            <a:r>
              <a:rPr lang="en-US" altLang="zh-CN" dirty="0" err="1"/>
              <a:t>name,age,weight</a:t>
            </a:r>
            <a:r>
              <a:rPr lang="en-US" altLang="zh-CN" dirty="0"/>
              <a:t>){}</a:t>
            </a:r>
          </a:p>
          <a:p>
            <a:r>
              <a:rPr lang="en-US" altLang="zh-CN" dirty="0"/>
              <a:t>   void speak(){</a:t>
            </a:r>
            <a:r>
              <a:rPr lang="en-US" altLang="zh-CN" dirty="0" err="1"/>
              <a:t>cout</a:t>
            </a:r>
            <a:r>
              <a:rPr lang="en-US" altLang="zh-CN" dirty="0"/>
              <a:t>&lt;&lt;"woo"&lt;&lt;</a:t>
            </a:r>
            <a:r>
              <a:rPr lang="en-US" altLang="zh-CN" dirty="0" err="1"/>
              <a:t>endl</a:t>
            </a:r>
            <a:r>
              <a:rPr lang="en-US" altLang="zh-CN" dirty="0"/>
              <a:t>;}</a:t>
            </a:r>
          </a:p>
          <a:p>
            <a:r>
              <a:rPr lang="en-US" altLang="zh-CN" dirty="0"/>
              <a:t>};</a:t>
            </a:r>
          </a:p>
          <a:p>
            <a:endParaRPr lang="en-US" altLang="zh-CN" dirty="0"/>
          </a:p>
          <a:p>
            <a:r>
              <a:rPr lang="en-US" altLang="zh-CN" dirty="0"/>
              <a:t>class </a:t>
            </a:r>
            <a:r>
              <a:rPr lang="en-US" altLang="zh-CN" dirty="0" err="1"/>
              <a:t>Dog:public</a:t>
            </a:r>
            <a:r>
              <a:rPr lang="en-US" altLang="zh-CN" dirty="0"/>
              <a:t> Animal{</a:t>
            </a:r>
          </a:p>
          <a:p>
            <a:r>
              <a:rPr lang="en-US" altLang="zh-CN" dirty="0"/>
              <a:t>public:</a:t>
            </a:r>
          </a:p>
          <a:p>
            <a:r>
              <a:rPr lang="en-US" altLang="zh-CN" dirty="0"/>
              <a:t>   Dog(string name="",int age=0,int weight=0):Animal(</a:t>
            </a:r>
            <a:r>
              <a:rPr lang="en-US" altLang="zh-CN" dirty="0" err="1"/>
              <a:t>name,age,weight</a:t>
            </a:r>
            <a:r>
              <a:rPr lang="en-US" altLang="zh-CN" dirty="0"/>
              <a:t>){}</a:t>
            </a:r>
          </a:p>
          <a:p>
            <a:r>
              <a:rPr lang="en-US" altLang="zh-CN" dirty="0"/>
              <a:t>   void speak(){</a:t>
            </a:r>
            <a:r>
              <a:rPr lang="en-US" altLang="zh-CN" dirty="0" err="1"/>
              <a:t>cout</a:t>
            </a:r>
            <a:r>
              <a:rPr lang="en-US" altLang="zh-CN" dirty="0"/>
              <a:t>&lt;&lt;"wang wang"&lt;&lt;</a:t>
            </a:r>
            <a:r>
              <a:rPr lang="en-US" altLang="zh-CN" dirty="0" err="1"/>
              <a:t>endl</a:t>
            </a:r>
            <a:r>
              <a:rPr lang="en-US" altLang="zh-CN" dirty="0"/>
              <a:t>;}</a:t>
            </a:r>
          </a:p>
          <a:p>
            <a:r>
              <a:rPr lang="en-US" altLang="zh-CN" dirty="0"/>
              <a:t>};</a:t>
            </a:r>
          </a:p>
          <a:p>
            <a:endParaRPr lang="en-US" altLang="zh-CN" dirty="0"/>
          </a:p>
          <a:p>
            <a:r>
              <a:rPr lang="en-US" altLang="zh-CN" dirty="0"/>
              <a:t>int main(){</a:t>
            </a:r>
          </a:p>
          <a:p>
            <a:r>
              <a:rPr lang="en-US" altLang="zh-CN" dirty="0"/>
              <a:t>   Animal *p;</a:t>
            </a:r>
          </a:p>
          <a:p>
            <a:r>
              <a:rPr lang="en-US" altLang="zh-CN" dirty="0"/>
              <a:t>   p=new Dog("aaa",2,10);</a:t>
            </a:r>
          </a:p>
          <a:p>
            <a:r>
              <a:rPr lang="en-US" altLang="zh-CN" dirty="0"/>
              <a:t>   p-&gt;speak();</a:t>
            </a:r>
          </a:p>
          <a:p>
            <a:r>
              <a:rPr lang="en-US" altLang="zh-CN" dirty="0"/>
              <a:t>   p=new Tiger("bbb",3,50);</a:t>
            </a:r>
          </a:p>
          <a:p>
            <a:r>
              <a:rPr lang="en-US" altLang="zh-CN" dirty="0"/>
              <a:t>   p-&gt;speak();</a:t>
            </a:r>
          </a:p>
          <a:p>
            <a:r>
              <a:rPr lang="en-US" altLang="zh-CN" dirty="0"/>
              <a:t>  return 1;</a:t>
            </a:r>
          </a:p>
          <a:p>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84</a:t>
            </a:fld>
            <a:endParaRPr lang="en-US"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85</a:t>
            </a:fld>
            <a:endParaRPr lang="en-US"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86</a:t>
            </a:fld>
            <a:endParaRPr lang="en-US"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87</a:t>
            </a:fld>
            <a:endParaRPr lang="en-US"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r>
              <a:rPr lang="en-US" altLang="zh-CN" dirty="0" smtClean="0"/>
              <a:t>#</a:t>
            </a:r>
            <a:r>
              <a:rPr lang="en-US" altLang="zh-CN" dirty="0"/>
              <a:t>include&lt;iostream&gt;</a:t>
            </a:r>
          </a:p>
          <a:p>
            <a:r>
              <a:rPr lang="en-US" altLang="zh-CN" dirty="0"/>
              <a:t>using namespace std;</a:t>
            </a:r>
          </a:p>
          <a:p>
            <a:endParaRPr lang="en-US" altLang="zh-CN" dirty="0"/>
          </a:p>
          <a:p>
            <a:r>
              <a:rPr lang="en-US" altLang="zh-CN" dirty="0"/>
              <a:t>class Student</a:t>
            </a:r>
          </a:p>
          <a:p>
            <a:r>
              <a:rPr lang="en-US" altLang="zh-CN" dirty="0"/>
              <a:t>{</a:t>
            </a:r>
          </a:p>
          <a:p>
            <a:r>
              <a:rPr lang="en-US" altLang="zh-CN" dirty="0"/>
              <a:t>public:</a:t>
            </a:r>
          </a:p>
          <a:p>
            <a:r>
              <a:rPr lang="en-US" altLang="zh-CN" dirty="0"/>
              <a:t>	float countTuition(){//</a:t>
            </a:r>
            <a:r>
              <a:rPr lang="zh-CN" altLang="en-US" dirty="0"/>
              <a:t>计算学费</a:t>
            </a:r>
          </a:p>
          <a:p>
            <a:r>
              <a:rPr lang="zh-CN" altLang="en-US" dirty="0"/>
              <a:t>	    </a:t>
            </a:r>
            <a:r>
              <a:rPr lang="en-US" altLang="zh-CN" dirty="0"/>
              <a:t>return 100;</a:t>
            </a:r>
          </a:p>
          <a:p>
            <a:r>
              <a:rPr lang="en-US" altLang="zh-CN" dirty="0"/>
              <a:t>	}</a:t>
            </a:r>
          </a:p>
          <a:p>
            <a:r>
              <a:rPr lang="en-US" altLang="zh-CN" dirty="0"/>
              <a:t>};</a:t>
            </a:r>
          </a:p>
          <a:p>
            <a:endParaRPr lang="en-US" altLang="zh-CN" dirty="0"/>
          </a:p>
          <a:p>
            <a:r>
              <a:rPr lang="en-US" altLang="zh-CN" dirty="0"/>
              <a:t>class </a:t>
            </a:r>
            <a:r>
              <a:rPr lang="en-US" altLang="zh-CN" dirty="0" err="1"/>
              <a:t>GraduateStudent:public</a:t>
            </a:r>
            <a:r>
              <a:rPr lang="en-US" altLang="zh-CN" dirty="0"/>
              <a:t> Student</a:t>
            </a:r>
          </a:p>
          <a:p>
            <a:r>
              <a:rPr lang="en-US" altLang="zh-CN" dirty="0"/>
              <a:t>{</a:t>
            </a:r>
          </a:p>
          <a:p>
            <a:r>
              <a:rPr lang="en-US" altLang="zh-CN" dirty="0"/>
              <a:t>public:</a:t>
            </a:r>
          </a:p>
          <a:p>
            <a:r>
              <a:rPr lang="en-US" altLang="zh-CN" dirty="0"/>
              <a:t>	float countTuition (){//</a:t>
            </a:r>
            <a:r>
              <a:rPr lang="zh-CN" altLang="en-US" dirty="0"/>
              <a:t>计算学费</a:t>
            </a:r>
          </a:p>
          <a:p>
            <a:r>
              <a:rPr lang="zh-CN" altLang="en-US" dirty="0"/>
              <a:t>	    </a:t>
            </a:r>
            <a:r>
              <a:rPr lang="en-US" altLang="zh-CN" dirty="0"/>
              <a:t>return 1000;</a:t>
            </a:r>
          </a:p>
          <a:p>
            <a:r>
              <a:rPr lang="en-US" altLang="zh-CN" dirty="0"/>
              <a:t>	}</a:t>
            </a:r>
          </a:p>
          <a:p>
            <a:r>
              <a:rPr lang="en-US" altLang="zh-CN" dirty="0"/>
              <a:t>};</a:t>
            </a:r>
          </a:p>
          <a:p>
            <a:r>
              <a:rPr lang="en-US" altLang="zh-CN" dirty="0" err="1"/>
              <a:t>int</a:t>
            </a:r>
            <a:r>
              <a:rPr lang="en-US" altLang="zh-CN" dirty="0"/>
              <a:t> main()</a:t>
            </a:r>
          </a:p>
          <a:p>
            <a:r>
              <a:rPr lang="en-US" altLang="zh-CN" dirty="0"/>
              <a:t>{</a:t>
            </a:r>
          </a:p>
          <a:p>
            <a:r>
              <a:rPr lang="en-US" altLang="zh-CN" dirty="0"/>
              <a:t>	Student s;</a:t>
            </a:r>
          </a:p>
          <a:p>
            <a:r>
              <a:rPr lang="en-US" altLang="zh-CN" dirty="0"/>
              <a:t>	</a:t>
            </a:r>
            <a:r>
              <a:rPr lang="en-US" altLang="zh-CN" dirty="0" err="1"/>
              <a:t>GraduateStudent</a:t>
            </a:r>
            <a:r>
              <a:rPr lang="en-US" altLang="zh-CN" dirty="0"/>
              <a:t> </a:t>
            </a:r>
            <a:r>
              <a:rPr lang="en-US" altLang="zh-CN" dirty="0" err="1"/>
              <a:t>gs</a:t>
            </a:r>
            <a:r>
              <a:rPr lang="en-US" altLang="zh-CN" dirty="0"/>
              <a:t>;</a:t>
            </a:r>
          </a:p>
          <a:p>
            <a:r>
              <a:rPr lang="en-US" altLang="zh-CN" dirty="0"/>
              <a:t>	</a:t>
            </a:r>
            <a:r>
              <a:rPr lang="en-US" altLang="zh-CN" dirty="0" err="1"/>
              <a:t>cout</a:t>
            </a:r>
            <a:r>
              <a:rPr lang="en-US" altLang="zh-CN" dirty="0"/>
              <a:t>&lt;&lt;s. countTuition()&lt;&lt;</a:t>
            </a:r>
            <a:r>
              <a:rPr lang="en-US" altLang="zh-CN" dirty="0" err="1"/>
              <a:t>endl</a:t>
            </a:r>
            <a:r>
              <a:rPr lang="en-US" altLang="zh-CN" dirty="0"/>
              <a:t>;		//</a:t>
            </a:r>
            <a:r>
              <a:rPr lang="zh-CN" altLang="en-US" dirty="0"/>
              <a:t>调用？</a:t>
            </a:r>
          </a:p>
          <a:p>
            <a:r>
              <a:rPr lang="zh-CN" altLang="en-US" dirty="0"/>
              <a:t>	</a:t>
            </a:r>
            <a:r>
              <a:rPr lang="en-US" altLang="zh-CN" dirty="0" err="1"/>
              <a:t>cout</a:t>
            </a:r>
            <a:r>
              <a:rPr lang="en-US" altLang="zh-CN" dirty="0"/>
              <a:t>&lt;&lt;</a:t>
            </a:r>
            <a:r>
              <a:rPr lang="en-US" altLang="zh-CN" dirty="0" err="1"/>
              <a:t>gs</a:t>
            </a:r>
            <a:r>
              <a:rPr lang="en-US" altLang="zh-CN" dirty="0"/>
              <a:t>. countTuition()&lt;&lt;</a:t>
            </a:r>
            <a:r>
              <a:rPr lang="en-US" altLang="zh-CN" dirty="0" err="1"/>
              <a:t>endl</a:t>
            </a:r>
            <a:r>
              <a:rPr lang="en-US" altLang="zh-CN" dirty="0"/>
              <a:t>;		//</a:t>
            </a:r>
            <a:r>
              <a:rPr lang="zh-CN" altLang="en-US" dirty="0"/>
              <a:t>调用？</a:t>
            </a:r>
          </a:p>
          <a:p>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88</a:t>
            </a:fld>
            <a:endParaRPr lang="en-US"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89</a:t>
            </a:fld>
            <a:endParaRPr lang="en-US"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90</a:t>
            </a:fld>
            <a:endParaRPr lang="en-US"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91</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endParaRPr lang="en-US" altLang="zh-CN" dirty="0">
              <a:ea typeface="宋体" charset="-122"/>
            </a:endParaRPr>
          </a:p>
          <a:p>
            <a:pPr eaLnBrk="1" hangingPunct="1"/>
            <a:endParaRPr lang="zh-CN" altLang="en-US" dirty="0">
              <a:ea typeface="宋体" charset="-122"/>
            </a:endParaRPr>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9</a:t>
            </a:fld>
            <a:endParaRPr lang="en-US"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92</a:t>
            </a:fld>
            <a:endParaRPr lang="en-US"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en-US" altLang="zh-CN" dirty="0" smtClean="0">
                <a:ea typeface="宋体" charset="-122"/>
              </a:rPr>
              <a:t>#</a:t>
            </a:r>
            <a:r>
              <a:rPr lang="en-US" altLang="zh-CN" dirty="0">
                <a:ea typeface="宋体" charset="-122"/>
              </a:rPr>
              <a:t>include&lt;iostream&gt;</a:t>
            </a:r>
          </a:p>
          <a:p>
            <a:r>
              <a:rPr lang="en-US" altLang="zh-CN" dirty="0">
                <a:ea typeface="宋体" charset="-122"/>
              </a:rPr>
              <a:t>using namespace std;</a:t>
            </a:r>
          </a:p>
          <a:p>
            <a:endParaRPr lang="en-US" altLang="zh-CN" dirty="0">
              <a:ea typeface="宋体" charset="-122"/>
            </a:endParaRPr>
          </a:p>
          <a:p>
            <a:r>
              <a:rPr lang="en-US" altLang="zh-CN" dirty="0">
                <a:ea typeface="宋体" charset="-122"/>
              </a:rPr>
              <a:t>class A{</a:t>
            </a:r>
          </a:p>
          <a:p>
            <a:r>
              <a:rPr lang="en-US" altLang="zh-CN" dirty="0">
                <a:ea typeface="宋体" charset="-122"/>
              </a:rPr>
              <a:t>protected:</a:t>
            </a:r>
          </a:p>
          <a:p>
            <a:r>
              <a:rPr lang="en-US" altLang="zh-CN" dirty="0">
                <a:ea typeface="宋体" charset="-122"/>
              </a:rPr>
              <a:t>	</a:t>
            </a:r>
            <a:r>
              <a:rPr lang="en-US" altLang="zh-CN" dirty="0" err="1">
                <a:ea typeface="宋体" charset="-122"/>
              </a:rPr>
              <a:t>int</a:t>
            </a:r>
            <a:r>
              <a:rPr lang="en-US" altLang="zh-CN" dirty="0">
                <a:ea typeface="宋体" charset="-122"/>
              </a:rPr>
              <a:t> a;</a:t>
            </a:r>
          </a:p>
          <a:p>
            <a:r>
              <a:rPr lang="en-US" altLang="zh-CN" dirty="0">
                <a:ea typeface="宋体" charset="-122"/>
              </a:rPr>
              <a:t>public:</a:t>
            </a:r>
          </a:p>
          <a:p>
            <a:r>
              <a:rPr lang="en-US" altLang="zh-CN" dirty="0">
                <a:ea typeface="宋体" charset="-122"/>
              </a:rPr>
              <a:t>	A(</a:t>
            </a:r>
            <a:r>
              <a:rPr lang="en-US" altLang="zh-CN" dirty="0" err="1">
                <a:ea typeface="宋体" charset="-122"/>
              </a:rPr>
              <a:t>int</a:t>
            </a:r>
            <a:r>
              <a:rPr lang="en-US" altLang="zh-CN" dirty="0">
                <a:ea typeface="宋体" charset="-122"/>
              </a:rPr>
              <a:t> _a):a(_a){}</a:t>
            </a:r>
          </a:p>
          <a:p>
            <a:r>
              <a:rPr lang="en-US" altLang="zh-CN" dirty="0">
                <a:ea typeface="宋体" charset="-122"/>
              </a:rPr>
              <a:t>	virtual </a:t>
            </a:r>
            <a:r>
              <a:rPr lang="en-US" altLang="zh-CN" dirty="0" err="1">
                <a:ea typeface="宋体" charset="-122"/>
              </a:rPr>
              <a:t>int</a:t>
            </a:r>
            <a:r>
              <a:rPr lang="en-US" altLang="zh-CN" dirty="0">
                <a:ea typeface="宋体" charset="-122"/>
              </a:rPr>
              <a:t> add(</a:t>
            </a:r>
            <a:r>
              <a:rPr lang="en-US" altLang="zh-CN" dirty="0" err="1">
                <a:ea typeface="宋体" charset="-122"/>
              </a:rPr>
              <a:t>int</a:t>
            </a:r>
            <a:r>
              <a:rPr lang="en-US" altLang="zh-CN" dirty="0">
                <a:ea typeface="宋体" charset="-122"/>
              </a:rPr>
              <a:t> _a){return </a:t>
            </a:r>
            <a:r>
              <a:rPr lang="en-US" altLang="zh-CN" dirty="0" err="1">
                <a:ea typeface="宋体" charset="-122"/>
              </a:rPr>
              <a:t>a+_a</a:t>
            </a:r>
            <a:r>
              <a:rPr lang="en-US" altLang="zh-CN" dirty="0">
                <a:ea typeface="宋体" charset="-122"/>
              </a:rPr>
              <a:t>; }</a:t>
            </a:r>
          </a:p>
          <a:p>
            <a:r>
              <a:rPr lang="en-US" altLang="zh-CN" dirty="0">
                <a:ea typeface="宋体" charset="-122"/>
              </a:rPr>
              <a:t>};</a:t>
            </a:r>
          </a:p>
          <a:p>
            <a:endParaRPr lang="en-US" altLang="zh-CN" dirty="0">
              <a:ea typeface="宋体" charset="-122"/>
            </a:endParaRPr>
          </a:p>
          <a:p>
            <a:r>
              <a:rPr lang="en-US" altLang="zh-CN" dirty="0">
                <a:ea typeface="宋体" charset="-122"/>
              </a:rPr>
              <a:t>class B:public A{</a:t>
            </a:r>
          </a:p>
          <a:p>
            <a:r>
              <a:rPr lang="en-US" altLang="zh-CN" dirty="0">
                <a:ea typeface="宋体" charset="-122"/>
              </a:rPr>
              <a:t>	</a:t>
            </a:r>
            <a:r>
              <a:rPr lang="en-US" altLang="zh-CN" dirty="0" err="1">
                <a:ea typeface="宋体" charset="-122"/>
              </a:rPr>
              <a:t>int</a:t>
            </a:r>
            <a:r>
              <a:rPr lang="en-US" altLang="zh-CN" dirty="0">
                <a:ea typeface="宋体" charset="-122"/>
              </a:rPr>
              <a:t> b;</a:t>
            </a:r>
          </a:p>
          <a:p>
            <a:r>
              <a:rPr lang="en-US" altLang="zh-CN" dirty="0">
                <a:ea typeface="宋体" charset="-122"/>
              </a:rPr>
              <a:t>public:</a:t>
            </a:r>
          </a:p>
          <a:p>
            <a:r>
              <a:rPr lang="en-US" altLang="zh-CN" dirty="0">
                <a:ea typeface="宋体" charset="-122"/>
              </a:rPr>
              <a:t>	B(</a:t>
            </a:r>
            <a:r>
              <a:rPr lang="en-US" altLang="zh-CN" dirty="0" err="1">
                <a:ea typeface="宋体" charset="-122"/>
              </a:rPr>
              <a:t>int</a:t>
            </a:r>
            <a:r>
              <a:rPr lang="en-US" altLang="zh-CN" dirty="0">
                <a:ea typeface="宋体" charset="-122"/>
              </a:rPr>
              <a:t> _</a:t>
            </a:r>
            <a:r>
              <a:rPr lang="en-US" altLang="zh-CN" dirty="0" err="1">
                <a:ea typeface="宋体" charset="-122"/>
              </a:rPr>
              <a:t>a,int</a:t>
            </a:r>
            <a:r>
              <a:rPr lang="en-US" altLang="zh-CN" dirty="0">
                <a:ea typeface="宋体" charset="-122"/>
              </a:rPr>
              <a:t> _b):A(_a),b(_b){}</a:t>
            </a:r>
          </a:p>
          <a:p>
            <a:r>
              <a:rPr lang="en-US" altLang="zh-CN" dirty="0">
                <a:ea typeface="宋体" charset="-122"/>
              </a:rPr>
              <a:t>	</a:t>
            </a:r>
            <a:r>
              <a:rPr lang="en-US" altLang="zh-CN" dirty="0" err="1">
                <a:ea typeface="宋体" charset="-122"/>
              </a:rPr>
              <a:t>int</a:t>
            </a:r>
            <a:r>
              <a:rPr lang="en-US" altLang="zh-CN" dirty="0">
                <a:ea typeface="宋体" charset="-122"/>
              </a:rPr>
              <a:t> add(</a:t>
            </a:r>
            <a:r>
              <a:rPr lang="en-US" altLang="zh-CN" dirty="0" err="1">
                <a:ea typeface="宋体" charset="-122"/>
              </a:rPr>
              <a:t>int</a:t>
            </a:r>
            <a:r>
              <a:rPr lang="en-US" altLang="zh-CN" dirty="0">
                <a:ea typeface="宋体" charset="-122"/>
              </a:rPr>
              <a:t> _a){return </a:t>
            </a:r>
            <a:r>
              <a:rPr lang="en-US" altLang="zh-CN" dirty="0" err="1">
                <a:ea typeface="宋体" charset="-122"/>
              </a:rPr>
              <a:t>a+b+_a</a:t>
            </a:r>
            <a:r>
              <a:rPr lang="en-US" altLang="zh-CN" dirty="0">
                <a:ea typeface="宋体" charset="-122"/>
              </a:rPr>
              <a:t>;}</a:t>
            </a:r>
          </a:p>
          <a:p>
            <a:r>
              <a:rPr lang="en-US" altLang="zh-CN" dirty="0">
                <a:ea typeface="宋体" charset="-122"/>
              </a:rPr>
              <a:t>};</a:t>
            </a:r>
          </a:p>
          <a:p>
            <a:endParaRPr lang="en-US" altLang="zh-CN" dirty="0">
              <a:ea typeface="宋体" charset="-122"/>
            </a:endParaRPr>
          </a:p>
          <a:p>
            <a:r>
              <a:rPr lang="en-US" altLang="zh-CN" dirty="0" err="1">
                <a:ea typeface="宋体" charset="-122"/>
              </a:rPr>
              <a:t>int</a:t>
            </a:r>
            <a:r>
              <a:rPr lang="en-US" altLang="zh-CN" dirty="0">
                <a:ea typeface="宋体" charset="-122"/>
              </a:rPr>
              <a:t> ADD(A *</a:t>
            </a:r>
            <a:r>
              <a:rPr lang="en-US" altLang="zh-CN" dirty="0" err="1">
                <a:ea typeface="宋体" charset="-122"/>
              </a:rPr>
              <a:t>a,int</a:t>
            </a:r>
            <a:r>
              <a:rPr lang="en-US" altLang="zh-CN" dirty="0">
                <a:ea typeface="宋体" charset="-122"/>
              </a:rPr>
              <a:t> t)</a:t>
            </a:r>
          </a:p>
          <a:p>
            <a:r>
              <a:rPr lang="en-US" altLang="zh-CN" dirty="0">
                <a:ea typeface="宋体" charset="-122"/>
              </a:rPr>
              <a:t>{</a:t>
            </a:r>
          </a:p>
          <a:p>
            <a:r>
              <a:rPr lang="en-US" altLang="zh-CN" dirty="0">
                <a:ea typeface="宋体" charset="-122"/>
              </a:rPr>
              <a:t>	return a-&gt;add(t);</a:t>
            </a:r>
          </a:p>
          <a:p>
            <a:r>
              <a:rPr lang="en-US" altLang="zh-CN" dirty="0">
                <a:ea typeface="宋体" charset="-122"/>
              </a:rPr>
              <a:t>}</a:t>
            </a:r>
          </a:p>
          <a:p>
            <a:endParaRPr lang="en-US" altLang="zh-CN" dirty="0">
              <a:ea typeface="宋体" charset="-122"/>
            </a:endParaRPr>
          </a:p>
          <a:p>
            <a:r>
              <a:rPr lang="en-US" altLang="zh-CN" dirty="0" err="1">
                <a:ea typeface="宋体" charset="-122"/>
              </a:rPr>
              <a:t>int</a:t>
            </a:r>
            <a:r>
              <a:rPr lang="en-US" altLang="zh-CN" dirty="0">
                <a:ea typeface="宋体" charset="-122"/>
              </a:rPr>
              <a:t> main(){</a:t>
            </a:r>
          </a:p>
          <a:p>
            <a:r>
              <a:rPr lang="en-US" altLang="zh-CN" dirty="0">
                <a:ea typeface="宋体" charset="-122"/>
              </a:rPr>
              <a:t>    A </a:t>
            </a:r>
            <a:r>
              <a:rPr lang="en-US" altLang="zh-CN" dirty="0" err="1">
                <a:ea typeface="宋体" charset="-122"/>
              </a:rPr>
              <a:t>a</a:t>
            </a:r>
            <a:r>
              <a:rPr lang="en-US" altLang="zh-CN" dirty="0">
                <a:ea typeface="宋体" charset="-122"/>
              </a:rPr>
              <a:t>(10);</a:t>
            </a:r>
          </a:p>
          <a:p>
            <a:r>
              <a:rPr lang="en-US" altLang="zh-CN" dirty="0">
                <a:ea typeface="宋体" charset="-122"/>
              </a:rPr>
              <a:t>	</a:t>
            </a:r>
            <a:r>
              <a:rPr lang="en-US" altLang="zh-CN" dirty="0" err="1">
                <a:ea typeface="宋体" charset="-122"/>
              </a:rPr>
              <a:t>cout</a:t>
            </a:r>
            <a:r>
              <a:rPr lang="en-US" altLang="zh-CN" dirty="0">
                <a:ea typeface="宋体" charset="-122"/>
              </a:rPr>
              <a:t>&lt;&lt;ADD(&amp;a,2)&lt;&lt;</a:t>
            </a:r>
            <a:r>
              <a:rPr lang="en-US" altLang="zh-CN" dirty="0" err="1">
                <a:ea typeface="宋体" charset="-122"/>
              </a:rPr>
              <a:t>endl</a:t>
            </a:r>
            <a:r>
              <a:rPr lang="en-US" altLang="zh-CN" dirty="0">
                <a:ea typeface="宋体" charset="-122"/>
              </a:rPr>
              <a:t>;</a:t>
            </a:r>
          </a:p>
          <a:p>
            <a:endParaRPr lang="en-US" altLang="zh-CN" dirty="0">
              <a:ea typeface="宋体" charset="-122"/>
            </a:endParaRPr>
          </a:p>
          <a:p>
            <a:r>
              <a:rPr lang="en-US" altLang="zh-CN" dirty="0">
                <a:ea typeface="宋体" charset="-122"/>
              </a:rPr>
              <a:t>	B </a:t>
            </a:r>
            <a:r>
              <a:rPr lang="en-US" altLang="zh-CN" dirty="0" err="1">
                <a:ea typeface="宋体" charset="-122"/>
              </a:rPr>
              <a:t>b</a:t>
            </a:r>
            <a:r>
              <a:rPr lang="en-US" altLang="zh-CN" dirty="0">
                <a:ea typeface="宋体" charset="-122"/>
              </a:rPr>
              <a:t>(1,2);</a:t>
            </a:r>
          </a:p>
          <a:p>
            <a:r>
              <a:rPr lang="en-US" altLang="zh-CN" dirty="0">
                <a:ea typeface="宋体" charset="-122"/>
              </a:rPr>
              <a:t>	</a:t>
            </a:r>
            <a:r>
              <a:rPr lang="en-US" altLang="zh-CN" dirty="0" err="1">
                <a:ea typeface="宋体" charset="-122"/>
              </a:rPr>
              <a:t>cout</a:t>
            </a:r>
            <a:r>
              <a:rPr lang="en-US" altLang="zh-CN" dirty="0">
                <a:ea typeface="宋体" charset="-122"/>
              </a:rPr>
              <a:t>&lt;&lt;ADD(&amp;b,2)&lt;&lt;</a:t>
            </a:r>
            <a:r>
              <a:rPr lang="en-US" altLang="zh-CN" dirty="0" err="1">
                <a:ea typeface="宋体" charset="-122"/>
              </a:rPr>
              <a:t>endl</a:t>
            </a:r>
            <a:r>
              <a:rPr lang="en-US" altLang="zh-CN" dirty="0">
                <a:ea typeface="宋体" charset="-122"/>
              </a:rPr>
              <a:t>;</a:t>
            </a:r>
          </a:p>
          <a:p>
            <a:endParaRPr lang="en-US" altLang="zh-CN" dirty="0">
              <a:ea typeface="宋体" charset="-122"/>
            </a:endParaRPr>
          </a:p>
          <a:p>
            <a:r>
              <a:rPr lang="en-US" altLang="zh-CN" dirty="0">
                <a:ea typeface="宋体" charset="-122"/>
              </a:rPr>
              <a:t>	return 1;</a:t>
            </a:r>
          </a:p>
          <a:p>
            <a:r>
              <a:rPr lang="en-US" altLang="zh-CN" dirty="0">
                <a:ea typeface="宋体" charset="-122"/>
              </a:rPr>
              <a:t>}</a:t>
            </a:r>
          </a:p>
          <a:p>
            <a:endParaRPr lang="en-US" altLang="zh-CN" dirty="0">
              <a:ea typeface="宋体" charset="-122"/>
            </a:endParaRPr>
          </a:p>
          <a:p>
            <a:r>
              <a:rPr lang="en-US" altLang="zh-CN" dirty="0">
                <a:ea typeface="宋体" charset="-122"/>
              </a:rPr>
              <a:t>/////////////////////////</a:t>
            </a:r>
          </a:p>
          <a:p>
            <a:r>
              <a:rPr lang="zh-CN" altLang="en-US" dirty="0">
                <a:ea typeface="宋体" charset="-122"/>
              </a:rPr>
              <a:t>若</a:t>
            </a:r>
            <a:r>
              <a:rPr lang="en-US" altLang="zh-CN" dirty="0">
                <a:ea typeface="宋体" charset="-122"/>
              </a:rPr>
              <a:t>Add</a:t>
            </a:r>
            <a:r>
              <a:rPr lang="zh-CN" altLang="en-US" dirty="0">
                <a:ea typeface="宋体" charset="-122"/>
              </a:rPr>
              <a:t>方法的参数不是指针或引用，是对象，则运行的都是基类的方法</a:t>
            </a:r>
            <a:endParaRPr lang="en-US" altLang="zh-CN" dirty="0">
              <a:ea typeface="宋体" charset="-122"/>
            </a:endParaRPr>
          </a:p>
          <a:p>
            <a:r>
              <a:rPr lang="en-US" altLang="zh-CN" dirty="0"/>
              <a:t>#include&lt;</a:t>
            </a:r>
            <a:r>
              <a:rPr lang="en-US" altLang="zh-CN" dirty="0" err="1"/>
              <a:t>iostream</a:t>
            </a:r>
            <a:r>
              <a:rPr lang="en-US" altLang="zh-CN" dirty="0"/>
              <a:t>&gt;</a:t>
            </a:r>
          </a:p>
          <a:p>
            <a:r>
              <a:rPr lang="en-US" altLang="zh-CN" dirty="0"/>
              <a:t>using namespace std;</a:t>
            </a:r>
          </a:p>
          <a:p>
            <a:endParaRPr lang="en-US" altLang="zh-CN" dirty="0"/>
          </a:p>
          <a:p>
            <a:r>
              <a:rPr lang="en-US" altLang="zh-CN" dirty="0"/>
              <a:t>class A{</a:t>
            </a:r>
          </a:p>
          <a:p>
            <a:r>
              <a:rPr lang="en-US" altLang="zh-CN" dirty="0"/>
              <a:t>protected:</a:t>
            </a:r>
          </a:p>
          <a:p>
            <a:r>
              <a:rPr lang="en-US" altLang="zh-CN" dirty="0"/>
              <a:t>	</a:t>
            </a:r>
            <a:r>
              <a:rPr lang="en-US" altLang="zh-CN" dirty="0" err="1"/>
              <a:t>int</a:t>
            </a:r>
            <a:r>
              <a:rPr lang="en-US" altLang="zh-CN" dirty="0"/>
              <a:t> a;</a:t>
            </a:r>
          </a:p>
          <a:p>
            <a:r>
              <a:rPr lang="en-US" altLang="zh-CN" dirty="0"/>
              <a:t>public:</a:t>
            </a:r>
          </a:p>
          <a:p>
            <a:r>
              <a:rPr lang="en-US" altLang="zh-CN" dirty="0"/>
              <a:t>	A(</a:t>
            </a:r>
            <a:r>
              <a:rPr lang="en-US" altLang="zh-CN" dirty="0" err="1"/>
              <a:t>int</a:t>
            </a:r>
            <a:r>
              <a:rPr lang="en-US" altLang="zh-CN" dirty="0"/>
              <a:t> _a):a(_a){}</a:t>
            </a:r>
          </a:p>
          <a:p>
            <a:r>
              <a:rPr lang="en-US" altLang="zh-CN" dirty="0"/>
              <a:t>	virtual </a:t>
            </a:r>
            <a:r>
              <a:rPr lang="en-US" altLang="zh-CN" dirty="0" err="1"/>
              <a:t>int</a:t>
            </a:r>
            <a:r>
              <a:rPr lang="en-US" altLang="zh-CN" dirty="0"/>
              <a:t> add(</a:t>
            </a:r>
            <a:r>
              <a:rPr lang="en-US" altLang="zh-CN" dirty="0" err="1"/>
              <a:t>int</a:t>
            </a:r>
            <a:r>
              <a:rPr lang="en-US" altLang="zh-CN" dirty="0"/>
              <a:t> _a){return </a:t>
            </a:r>
            <a:r>
              <a:rPr lang="en-US" altLang="zh-CN" dirty="0" err="1"/>
              <a:t>a+_a</a:t>
            </a:r>
            <a:r>
              <a:rPr lang="en-US" altLang="zh-CN" dirty="0"/>
              <a:t>; }</a:t>
            </a:r>
          </a:p>
          <a:p>
            <a:r>
              <a:rPr lang="en-US" altLang="zh-CN" dirty="0"/>
              <a:t>};</a:t>
            </a:r>
          </a:p>
          <a:p>
            <a:endParaRPr lang="en-US" altLang="zh-CN" dirty="0"/>
          </a:p>
          <a:p>
            <a:r>
              <a:rPr lang="en-US" altLang="zh-CN" dirty="0"/>
              <a:t>class B:public A{</a:t>
            </a:r>
          </a:p>
          <a:p>
            <a:r>
              <a:rPr lang="en-US" altLang="zh-CN" dirty="0"/>
              <a:t>	</a:t>
            </a:r>
            <a:r>
              <a:rPr lang="en-US" altLang="zh-CN" dirty="0" err="1"/>
              <a:t>int</a:t>
            </a:r>
            <a:r>
              <a:rPr lang="en-US" altLang="zh-CN" dirty="0"/>
              <a:t> b;</a:t>
            </a:r>
          </a:p>
          <a:p>
            <a:r>
              <a:rPr lang="en-US" altLang="zh-CN" dirty="0"/>
              <a:t>public:</a:t>
            </a:r>
          </a:p>
          <a:p>
            <a:r>
              <a:rPr lang="en-US" altLang="zh-CN" dirty="0"/>
              <a:t>	B(</a:t>
            </a:r>
            <a:r>
              <a:rPr lang="en-US" altLang="zh-CN" dirty="0" err="1"/>
              <a:t>int</a:t>
            </a:r>
            <a:r>
              <a:rPr lang="en-US" altLang="zh-CN" dirty="0"/>
              <a:t> _</a:t>
            </a:r>
            <a:r>
              <a:rPr lang="en-US" altLang="zh-CN" dirty="0" err="1"/>
              <a:t>a,int</a:t>
            </a:r>
            <a:r>
              <a:rPr lang="en-US" altLang="zh-CN" dirty="0"/>
              <a:t> _b):A(_a),b(_b){}</a:t>
            </a:r>
          </a:p>
          <a:p>
            <a:r>
              <a:rPr lang="en-US" altLang="zh-CN" dirty="0"/>
              <a:t>	</a:t>
            </a:r>
            <a:r>
              <a:rPr lang="en-US" altLang="zh-CN" dirty="0" err="1"/>
              <a:t>int</a:t>
            </a:r>
            <a:r>
              <a:rPr lang="en-US" altLang="zh-CN" dirty="0"/>
              <a:t> add(</a:t>
            </a:r>
            <a:r>
              <a:rPr lang="en-US" altLang="zh-CN" dirty="0" err="1"/>
              <a:t>int</a:t>
            </a:r>
            <a:r>
              <a:rPr lang="en-US" altLang="zh-CN" dirty="0"/>
              <a:t> _a){return </a:t>
            </a:r>
            <a:r>
              <a:rPr lang="en-US" altLang="zh-CN" dirty="0" err="1"/>
              <a:t>a+b+_a</a:t>
            </a:r>
            <a:r>
              <a:rPr lang="en-US" altLang="zh-CN" dirty="0"/>
              <a:t>;}</a:t>
            </a:r>
          </a:p>
          <a:p>
            <a:r>
              <a:rPr lang="en-US" altLang="zh-CN" dirty="0"/>
              <a:t>};</a:t>
            </a:r>
          </a:p>
          <a:p>
            <a:endParaRPr lang="en-US" altLang="zh-CN" dirty="0"/>
          </a:p>
          <a:p>
            <a:r>
              <a:rPr lang="en-US" altLang="zh-CN" dirty="0" err="1"/>
              <a:t>int</a:t>
            </a:r>
            <a:r>
              <a:rPr lang="en-US" altLang="zh-CN" dirty="0"/>
              <a:t> ADD(A </a:t>
            </a:r>
            <a:r>
              <a:rPr lang="en-US" altLang="zh-CN" dirty="0" err="1"/>
              <a:t>a,int</a:t>
            </a:r>
            <a:r>
              <a:rPr lang="en-US" altLang="zh-CN" dirty="0"/>
              <a:t> t)</a:t>
            </a:r>
          </a:p>
          <a:p>
            <a:r>
              <a:rPr lang="en-US" altLang="zh-CN" dirty="0"/>
              <a:t>{</a:t>
            </a:r>
          </a:p>
          <a:p>
            <a:r>
              <a:rPr lang="en-US" altLang="zh-CN" dirty="0"/>
              <a:t>	return </a:t>
            </a:r>
            <a:r>
              <a:rPr lang="en-US" altLang="zh-CN" dirty="0" err="1"/>
              <a:t>a.add</a:t>
            </a:r>
            <a:r>
              <a:rPr lang="en-US" altLang="zh-CN" dirty="0"/>
              <a:t>(t);</a:t>
            </a:r>
          </a:p>
          <a:p>
            <a:r>
              <a:rPr lang="en-US" altLang="zh-CN" dirty="0"/>
              <a:t>}</a:t>
            </a:r>
          </a:p>
          <a:p>
            <a:endParaRPr lang="en-US" altLang="zh-CN" dirty="0"/>
          </a:p>
          <a:p>
            <a:r>
              <a:rPr lang="en-US" altLang="zh-CN" dirty="0" err="1"/>
              <a:t>int</a:t>
            </a:r>
            <a:r>
              <a:rPr lang="en-US" altLang="zh-CN" dirty="0"/>
              <a:t> main(){</a:t>
            </a:r>
          </a:p>
          <a:p>
            <a:r>
              <a:rPr lang="en-US" altLang="zh-CN" dirty="0"/>
              <a:t>    A </a:t>
            </a:r>
            <a:r>
              <a:rPr lang="en-US" altLang="zh-CN" dirty="0" err="1"/>
              <a:t>a</a:t>
            </a:r>
            <a:r>
              <a:rPr lang="en-US" altLang="zh-CN" dirty="0"/>
              <a:t>(10);</a:t>
            </a:r>
          </a:p>
          <a:p>
            <a:r>
              <a:rPr lang="en-US" altLang="zh-CN" dirty="0"/>
              <a:t>	</a:t>
            </a:r>
            <a:r>
              <a:rPr lang="en-US" altLang="zh-CN" dirty="0" err="1"/>
              <a:t>cout</a:t>
            </a:r>
            <a:r>
              <a:rPr lang="en-US" altLang="zh-CN" dirty="0"/>
              <a:t>&lt;&lt;ADD(a,2)&lt;&lt;</a:t>
            </a:r>
            <a:r>
              <a:rPr lang="en-US" altLang="zh-CN" dirty="0" err="1"/>
              <a:t>endl</a:t>
            </a:r>
            <a:r>
              <a:rPr lang="en-US" altLang="zh-CN" dirty="0"/>
              <a:t>;</a:t>
            </a:r>
          </a:p>
          <a:p>
            <a:endParaRPr lang="en-US" altLang="zh-CN" dirty="0"/>
          </a:p>
          <a:p>
            <a:r>
              <a:rPr lang="en-US" altLang="zh-CN" dirty="0"/>
              <a:t>	B </a:t>
            </a:r>
            <a:r>
              <a:rPr lang="en-US" altLang="zh-CN" dirty="0" err="1"/>
              <a:t>b</a:t>
            </a:r>
            <a:r>
              <a:rPr lang="en-US" altLang="zh-CN" dirty="0"/>
              <a:t>(1,2);</a:t>
            </a:r>
          </a:p>
          <a:p>
            <a:r>
              <a:rPr lang="en-US" altLang="zh-CN" dirty="0"/>
              <a:t>	</a:t>
            </a:r>
            <a:r>
              <a:rPr lang="en-US" altLang="zh-CN" dirty="0" err="1"/>
              <a:t>cout</a:t>
            </a:r>
            <a:r>
              <a:rPr lang="en-US" altLang="zh-CN" dirty="0"/>
              <a:t>&lt;&lt;ADD(b,2)&lt;&lt;</a:t>
            </a:r>
            <a:r>
              <a:rPr lang="en-US" altLang="zh-CN" dirty="0" err="1"/>
              <a:t>endl</a:t>
            </a:r>
            <a:r>
              <a:rPr lang="en-US" altLang="zh-CN" dirty="0"/>
              <a:t>;</a:t>
            </a:r>
          </a:p>
          <a:p>
            <a:endParaRPr lang="en-US" altLang="zh-CN" dirty="0"/>
          </a:p>
          <a:p>
            <a:r>
              <a:rPr lang="en-US" altLang="zh-CN" dirty="0"/>
              <a:t>	return 1;</a:t>
            </a:r>
          </a:p>
          <a:p>
            <a:r>
              <a:rPr lang="en-US" altLang="zh-CN" dirty="0"/>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93</a:t>
            </a:fld>
            <a:endParaRPr lang="en-US"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en-US" altLang="zh-CN" dirty="0" smtClean="0"/>
              <a:t>1</a:t>
            </a:r>
            <a:r>
              <a:rPr lang="zh-CN" altLang="en-US" dirty="0"/>
              <a:t>、使用引用</a:t>
            </a:r>
            <a:endParaRPr lang="en-US" altLang="zh-CN" dirty="0"/>
          </a:p>
          <a:p>
            <a:r>
              <a:rPr lang="en-US" altLang="zh-CN" dirty="0"/>
              <a:t>#include&lt;</a:t>
            </a:r>
            <a:r>
              <a:rPr lang="en-US" altLang="zh-CN" dirty="0" err="1"/>
              <a:t>iostream</a:t>
            </a:r>
            <a:r>
              <a:rPr lang="en-US" altLang="zh-CN" dirty="0"/>
              <a:t>&gt;</a:t>
            </a:r>
          </a:p>
          <a:p>
            <a:r>
              <a:rPr lang="en-US" altLang="zh-CN" dirty="0"/>
              <a:t>using namespace std;</a:t>
            </a:r>
          </a:p>
          <a:p>
            <a:endParaRPr lang="en-US" altLang="zh-CN" dirty="0"/>
          </a:p>
          <a:p>
            <a:r>
              <a:rPr lang="en-US" altLang="zh-CN" dirty="0"/>
              <a:t>class Student</a:t>
            </a:r>
          </a:p>
          <a:p>
            <a:r>
              <a:rPr lang="en-US" altLang="zh-CN" dirty="0"/>
              <a:t>{</a:t>
            </a:r>
          </a:p>
          <a:p>
            <a:r>
              <a:rPr lang="en-US" altLang="zh-CN" dirty="0"/>
              <a:t>public:</a:t>
            </a:r>
          </a:p>
          <a:p>
            <a:r>
              <a:rPr lang="en-US" altLang="zh-CN" dirty="0"/>
              <a:t>	virtual float countTuition(){//</a:t>
            </a:r>
            <a:r>
              <a:rPr lang="zh-CN" altLang="en-US" dirty="0"/>
              <a:t>计算学费</a:t>
            </a:r>
          </a:p>
          <a:p>
            <a:r>
              <a:rPr lang="zh-CN" altLang="en-US" dirty="0"/>
              <a:t>	    </a:t>
            </a:r>
            <a:r>
              <a:rPr lang="en-US" altLang="zh-CN" dirty="0"/>
              <a:t>return 100;</a:t>
            </a:r>
          </a:p>
          <a:p>
            <a:r>
              <a:rPr lang="en-US" altLang="zh-CN" dirty="0"/>
              <a:t>	}</a:t>
            </a:r>
          </a:p>
          <a:p>
            <a:r>
              <a:rPr lang="en-US" altLang="zh-CN" dirty="0"/>
              <a:t>};</a:t>
            </a:r>
          </a:p>
          <a:p>
            <a:endParaRPr lang="en-US" altLang="zh-CN" dirty="0"/>
          </a:p>
          <a:p>
            <a:r>
              <a:rPr lang="en-US" altLang="zh-CN" dirty="0"/>
              <a:t>class </a:t>
            </a:r>
            <a:r>
              <a:rPr lang="en-US" altLang="zh-CN" dirty="0" err="1"/>
              <a:t>GraduateStudent:public</a:t>
            </a:r>
            <a:r>
              <a:rPr lang="en-US" altLang="zh-CN" dirty="0"/>
              <a:t> Student</a:t>
            </a:r>
          </a:p>
          <a:p>
            <a:r>
              <a:rPr lang="en-US" altLang="zh-CN" dirty="0"/>
              <a:t>{</a:t>
            </a:r>
          </a:p>
          <a:p>
            <a:r>
              <a:rPr lang="en-US" altLang="zh-CN" dirty="0"/>
              <a:t>public:</a:t>
            </a:r>
          </a:p>
          <a:p>
            <a:r>
              <a:rPr lang="en-US" altLang="zh-CN" dirty="0"/>
              <a:t>	float countTuition(){//</a:t>
            </a:r>
            <a:r>
              <a:rPr lang="zh-CN" altLang="en-US" dirty="0"/>
              <a:t>计算学费</a:t>
            </a:r>
          </a:p>
          <a:p>
            <a:r>
              <a:rPr lang="zh-CN" altLang="en-US" dirty="0"/>
              <a:t>	    </a:t>
            </a:r>
            <a:r>
              <a:rPr lang="en-US" altLang="zh-CN" dirty="0"/>
              <a:t>return 1000;</a:t>
            </a:r>
          </a:p>
          <a:p>
            <a:r>
              <a:rPr lang="en-US" altLang="zh-CN" dirty="0"/>
              <a:t>	}</a:t>
            </a:r>
          </a:p>
          <a:p>
            <a:r>
              <a:rPr lang="en-US" altLang="zh-CN" dirty="0"/>
              <a:t>};</a:t>
            </a:r>
          </a:p>
          <a:p>
            <a:r>
              <a:rPr lang="en-US" altLang="zh-CN" dirty="0"/>
              <a:t>void fn(Student&amp; x)</a:t>
            </a:r>
          </a:p>
          <a:p>
            <a:r>
              <a:rPr lang="en-US" altLang="zh-CN" dirty="0"/>
              <a:t>{   </a:t>
            </a:r>
            <a:r>
              <a:rPr lang="en-US" altLang="zh-CN" dirty="0" err="1"/>
              <a:t>cout</a:t>
            </a:r>
            <a:r>
              <a:rPr lang="en-US" altLang="zh-CN" dirty="0"/>
              <a:t>&lt;&lt;</a:t>
            </a:r>
            <a:r>
              <a:rPr lang="en-US" altLang="zh-CN" dirty="0" err="1"/>
              <a:t>x.countTuition</a:t>
            </a:r>
            <a:r>
              <a:rPr lang="en-US" altLang="zh-CN" dirty="0"/>
              <a:t>()&lt;&lt;</a:t>
            </a:r>
            <a:r>
              <a:rPr lang="en-US" altLang="zh-CN" dirty="0" err="1"/>
              <a:t>endl</a:t>
            </a:r>
            <a:r>
              <a:rPr lang="en-US" altLang="zh-CN" dirty="0"/>
              <a:t>;  }</a:t>
            </a:r>
          </a:p>
          <a:p>
            <a:endParaRPr lang="en-US" altLang="zh-CN" dirty="0"/>
          </a:p>
          <a:p>
            <a:r>
              <a:rPr lang="en-US" altLang="zh-CN" dirty="0" err="1"/>
              <a:t>int</a:t>
            </a:r>
            <a:r>
              <a:rPr lang="en-US" altLang="zh-CN" dirty="0"/>
              <a:t> main()</a:t>
            </a:r>
          </a:p>
          <a:p>
            <a:r>
              <a:rPr lang="en-US" altLang="zh-CN" dirty="0"/>
              <a:t>{   Student s;</a:t>
            </a:r>
          </a:p>
          <a:p>
            <a:r>
              <a:rPr lang="en-US" altLang="zh-CN" dirty="0"/>
              <a:t>    </a:t>
            </a:r>
            <a:r>
              <a:rPr lang="en-US" altLang="zh-CN" dirty="0" err="1"/>
              <a:t>GraduateStudent</a:t>
            </a:r>
            <a:r>
              <a:rPr lang="en-US" altLang="zh-CN" dirty="0"/>
              <a:t> </a:t>
            </a:r>
            <a:r>
              <a:rPr lang="en-US" altLang="zh-CN" dirty="0" err="1"/>
              <a:t>gs</a:t>
            </a:r>
            <a:r>
              <a:rPr lang="en-US" altLang="zh-CN" dirty="0"/>
              <a:t>;</a:t>
            </a:r>
          </a:p>
          <a:p>
            <a:r>
              <a:rPr lang="en-US" altLang="zh-CN" dirty="0"/>
              <a:t>    fn(s);	//</a:t>
            </a:r>
            <a:r>
              <a:rPr lang="zh-CN" altLang="en-US" dirty="0"/>
              <a:t>调用？</a:t>
            </a:r>
          </a:p>
          <a:p>
            <a:r>
              <a:rPr lang="zh-CN" altLang="en-US" dirty="0"/>
              <a:t>    </a:t>
            </a:r>
            <a:r>
              <a:rPr lang="en-US" altLang="zh-CN" dirty="0"/>
              <a:t>fn(</a:t>
            </a:r>
            <a:r>
              <a:rPr lang="en-US" altLang="zh-CN" dirty="0" err="1"/>
              <a:t>gs</a:t>
            </a:r>
            <a:r>
              <a:rPr lang="en-US" altLang="zh-CN" dirty="0"/>
              <a:t>);	//</a:t>
            </a:r>
            <a:r>
              <a:rPr lang="zh-CN" altLang="en-US" dirty="0"/>
              <a:t>调用？</a:t>
            </a:r>
          </a:p>
          <a:p>
            <a:r>
              <a:rPr lang="en-US" altLang="zh-CN" dirty="0"/>
              <a:t>}</a:t>
            </a:r>
          </a:p>
          <a:p>
            <a:endParaRPr lang="en-US" altLang="zh-CN" dirty="0"/>
          </a:p>
          <a:p>
            <a:r>
              <a:rPr lang="en-US" altLang="zh-CN" dirty="0"/>
              <a:t>2</a:t>
            </a:r>
            <a:r>
              <a:rPr lang="zh-CN" altLang="en-US" dirty="0"/>
              <a:t>、使用指针</a:t>
            </a:r>
            <a:endParaRPr lang="en-US" altLang="zh-CN" dirty="0"/>
          </a:p>
          <a:p>
            <a:r>
              <a:rPr lang="en-US" altLang="zh-CN" dirty="0"/>
              <a:t>#include&lt;</a:t>
            </a:r>
            <a:r>
              <a:rPr lang="en-US" altLang="zh-CN" dirty="0" err="1"/>
              <a:t>iostream</a:t>
            </a:r>
            <a:r>
              <a:rPr lang="en-US" altLang="zh-CN" dirty="0"/>
              <a:t>&gt;</a:t>
            </a:r>
          </a:p>
          <a:p>
            <a:r>
              <a:rPr lang="en-US" altLang="zh-CN" dirty="0"/>
              <a:t>using namespace std;</a:t>
            </a:r>
          </a:p>
          <a:p>
            <a:endParaRPr lang="en-US" altLang="zh-CN" dirty="0"/>
          </a:p>
          <a:p>
            <a:r>
              <a:rPr lang="en-US" altLang="zh-CN" dirty="0"/>
              <a:t>class Student</a:t>
            </a:r>
          </a:p>
          <a:p>
            <a:r>
              <a:rPr lang="en-US" altLang="zh-CN" dirty="0"/>
              <a:t>{</a:t>
            </a:r>
          </a:p>
          <a:p>
            <a:r>
              <a:rPr lang="en-US" altLang="zh-CN" dirty="0"/>
              <a:t>public:</a:t>
            </a:r>
          </a:p>
          <a:p>
            <a:r>
              <a:rPr lang="en-US" altLang="zh-CN" dirty="0"/>
              <a:t>	virtual float countTuition(){//</a:t>
            </a:r>
            <a:r>
              <a:rPr lang="zh-CN" altLang="en-US" dirty="0"/>
              <a:t>计算学费</a:t>
            </a:r>
          </a:p>
          <a:p>
            <a:r>
              <a:rPr lang="zh-CN" altLang="en-US" dirty="0"/>
              <a:t>	    </a:t>
            </a:r>
            <a:r>
              <a:rPr lang="en-US" altLang="zh-CN" dirty="0"/>
              <a:t>return 100;</a:t>
            </a:r>
          </a:p>
          <a:p>
            <a:r>
              <a:rPr lang="en-US" altLang="zh-CN" dirty="0"/>
              <a:t>	}</a:t>
            </a:r>
          </a:p>
          <a:p>
            <a:r>
              <a:rPr lang="en-US" altLang="zh-CN" dirty="0"/>
              <a:t>};</a:t>
            </a:r>
          </a:p>
          <a:p>
            <a:endParaRPr lang="en-US" altLang="zh-CN" dirty="0"/>
          </a:p>
          <a:p>
            <a:r>
              <a:rPr lang="en-US" altLang="zh-CN" dirty="0"/>
              <a:t>class </a:t>
            </a:r>
            <a:r>
              <a:rPr lang="en-US" altLang="zh-CN" dirty="0" err="1"/>
              <a:t>GraduateStudent:public</a:t>
            </a:r>
            <a:r>
              <a:rPr lang="en-US" altLang="zh-CN" dirty="0"/>
              <a:t> Student</a:t>
            </a:r>
          </a:p>
          <a:p>
            <a:r>
              <a:rPr lang="en-US" altLang="zh-CN" dirty="0"/>
              <a:t>{</a:t>
            </a:r>
          </a:p>
          <a:p>
            <a:r>
              <a:rPr lang="en-US" altLang="zh-CN" dirty="0"/>
              <a:t>public:</a:t>
            </a:r>
          </a:p>
          <a:p>
            <a:r>
              <a:rPr lang="en-US" altLang="zh-CN" dirty="0"/>
              <a:t>	float countTuition(){//</a:t>
            </a:r>
            <a:r>
              <a:rPr lang="zh-CN" altLang="en-US" dirty="0"/>
              <a:t>计算学费</a:t>
            </a:r>
          </a:p>
          <a:p>
            <a:r>
              <a:rPr lang="zh-CN" altLang="en-US" dirty="0"/>
              <a:t>	    </a:t>
            </a:r>
            <a:r>
              <a:rPr lang="en-US" altLang="zh-CN" dirty="0"/>
              <a:t>return 1000;</a:t>
            </a:r>
          </a:p>
          <a:p>
            <a:r>
              <a:rPr lang="en-US" altLang="zh-CN" dirty="0"/>
              <a:t>	}</a:t>
            </a:r>
          </a:p>
          <a:p>
            <a:r>
              <a:rPr lang="en-US" altLang="zh-CN" dirty="0"/>
              <a:t>};</a:t>
            </a:r>
          </a:p>
          <a:p>
            <a:r>
              <a:rPr lang="en-US" altLang="zh-CN" dirty="0"/>
              <a:t>void fn(Student* x)</a:t>
            </a:r>
          </a:p>
          <a:p>
            <a:r>
              <a:rPr lang="en-US" altLang="zh-CN" dirty="0"/>
              <a:t>{   </a:t>
            </a:r>
            <a:r>
              <a:rPr lang="en-US" altLang="zh-CN" dirty="0" err="1"/>
              <a:t>cout</a:t>
            </a:r>
            <a:r>
              <a:rPr lang="en-US" altLang="zh-CN" dirty="0"/>
              <a:t>&lt;&lt;x-&gt;countTuition()&lt;&lt;</a:t>
            </a:r>
            <a:r>
              <a:rPr lang="en-US" altLang="zh-CN" dirty="0" err="1"/>
              <a:t>endl</a:t>
            </a:r>
            <a:r>
              <a:rPr lang="en-US" altLang="zh-CN" dirty="0"/>
              <a:t>;  }</a:t>
            </a:r>
          </a:p>
          <a:p>
            <a:endParaRPr lang="en-US" altLang="zh-CN" dirty="0"/>
          </a:p>
          <a:p>
            <a:r>
              <a:rPr lang="en-US" altLang="zh-CN" dirty="0" err="1"/>
              <a:t>int</a:t>
            </a:r>
            <a:r>
              <a:rPr lang="en-US" altLang="zh-CN" dirty="0"/>
              <a:t> main()</a:t>
            </a:r>
          </a:p>
          <a:p>
            <a:r>
              <a:rPr lang="en-US" altLang="zh-CN" dirty="0"/>
              <a:t>{   Student s;</a:t>
            </a:r>
          </a:p>
          <a:p>
            <a:r>
              <a:rPr lang="en-US" altLang="zh-CN" dirty="0"/>
              <a:t>    </a:t>
            </a:r>
            <a:r>
              <a:rPr lang="en-US" altLang="zh-CN" dirty="0" err="1"/>
              <a:t>GraduateStudent</a:t>
            </a:r>
            <a:r>
              <a:rPr lang="en-US" altLang="zh-CN" dirty="0"/>
              <a:t> </a:t>
            </a:r>
            <a:r>
              <a:rPr lang="en-US" altLang="zh-CN" dirty="0" err="1"/>
              <a:t>gs</a:t>
            </a:r>
            <a:r>
              <a:rPr lang="en-US" altLang="zh-CN" dirty="0"/>
              <a:t>;</a:t>
            </a:r>
          </a:p>
          <a:p>
            <a:r>
              <a:rPr lang="en-US" altLang="zh-CN" dirty="0"/>
              <a:t>    fn(&amp;s);	//</a:t>
            </a:r>
            <a:r>
              <a:rPr lang="zh-CN" altLang="en-US" dirty="0"/>
              <a:t>调用？</a:t>
            </a:r>
          </a:p>
          <a:p>
            <a:r>
              <a:rPr lang="zh-CN" altLang="en-US" dirty="0"/>
              <a:t>    </a:t>
            </a:r>
            <a:r>
              <a:rPr lang="en-US" altLang="zh-CN" dirty="0"/>
              <a:t>fn(&amp;</a:t>
            </a:r>
            <a:r>
              <a:rPr lang="en-US" altLang="zh-CN" dirty="0" err="1"/>
              <a:t>gs</a:t>
            </a:r>
            <a:r>
              <a:rPr lang="en-US" altLang="zh-CN" dirty="0"/>
              <a:t>);	//</a:t>
            </a:r>
            <a:r>
              <a:rPr lang="zh-CN" altLang="en-US" dirty="0"/>
              <a:t>调用？</a:t>
            </a:r>
          </a:p>
          <a:p>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94</a:t>
            </a:fld>
            <a:endParaRPr lang="en-US"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95</a:t>
            </a:fld>
            <a:endParaRPr lang="en-US" altLang="zh-CN"/>
          </a:p>
        </p:txBody>
      </p:sp>
    </p:spTree>
    <p:extLst>
      <p:ext uri="{BB962C8B-B14F-4D97-AF65-F5344CB8AC3E}">
        <p14:creationId xmlns:p14="http://schemas.microsoft.com/office/powerpoint/2010/main" val="51637021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b="0" i="0" kern="1200" dirty="0">
              <a:solidFill>
                <a:schemeClr val="tx1"/>
              </a:solidFill>
              <a:latin typeface="Arial" panose="020B0604020202020204" pitchFamily="34" charset="0"/>
              <a:ea typeface="+mn-ea"/>
              <a:cs typeface="+mn-cs"/>
            </a:endParaRPr>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96</a:t>
            </a:fld>
            <a:endParaRPr lang="en-US" altLang="zh-CN" b="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endParaRPr lang="en-US" altLang="zh-CN" dirty="0">
              <a:ea typeface="宋体" charset="-122"/>
            </a:endParaRPr>
          </a:p>
          <a:p>
            <a:r>
              <a:rPr lang="en-US" altLang="zh-CN" dirty="0">
                <a:ea typeface="宋体" charset="-122"/>
              </a:rPr>
              <a:t>A* a=new B;</a:t>
            </a:r>
          </a:p>
          <a:p>
            <a:r>
              <a:rPr lang="en-US" altLang="zh-CN" dirty="0">
                <a:ea typeface="宋体" charset="-122"/>
              </a:rPr>
              <a:t>delete a;</a:t>
            </a:r>
          </a:p>
          <a:p>
            <a:r>
              <a:rPr lang="zh-CN" altLang="en-US" dirty="0">
                <a:ea typeface="宋体" charset="-122"/>
              </a:rPr>
              <a:t>静态联编：</a:t>
            </a:r>
            <a:r>
              <a:rPr lang="en-US" altLang="zh-CN" dirty="0">
                <a:ea typeface="宋体" charset="-122"/>
              </a:rPr>
              <a:t>delete a </a:t>
            </a:r>
            <a:r>
              <a:rPr lang="zh-CN" altLang="en-US" dirty="0">
                <a:ea typeface="宋体" charset="-122"/>
              </a:rPr>
              <a:t>释放的是</a:t>
            </a:r>
            <a:r>
              <a:rPr lang="en-US" altLang="zh-CN" dirty="0">
                <a:ea typeface="宋体" charset="-122"/>
              </a:rPr>
              <a:t>a</a:t>
            </a:r>
            <a:r>
              <a:rPr lang="zh-CN" altLang="en-US" dirty="0">
                <a:ea typeface="宋体" charset="-122"/>
              </a:rPr>
              <a:t>的类型的对象</a:t>
            </a:r>
            <a:endParaRPr lang="en-US" altLang="zh-CN" dirty="0">
              <a:ea typeface="宋体" charset="-122"/>
            </a:endParaRPr>
          </a:p>
          <a:p>
            <a:r>
              <a:rPr lang="zh-CN" altLang="en-US" dirty="0">
                <a:ea typeface="宋体" charset="-122"/>
              </a:rPr>
              <a:t>动态联编：</a:t>
            </a:r>
            <a:r>
              <a:rPr lang="en-US" altLang="zh-CN" dirty="0">
                <a:ea typeface="宋体" charset="-122"/>
              </a:rPr>
              <a:t>delete a </a:t>
            </a:r>
            <a:r>
              <a:rPr lang="zh-CN" altLang="en-US" dirty="0">
                <a:ea typeface="宋体" charset="-122"/>
              </a:rPr>
              <a:t>释放的是</a:t>
            </a:r>
            <a:r>
              <a:rPr lang="en-US" altLang="zh-CN" dirty="0">
                <a:ea typeface="宋体" charset="-122"/>
              </a:rPr>
              <a:t>a</a:t>
            </a:r>
            <a:r>
              <a:rPr lang="zh-CN" altLang="en-US" dirty="0">
                <a:ea typeface="宋体" charset="-122"/>
              </a:rPr>
              <a:t>实际指向的对象</a:t>
            </a:r>
          </a:p>
          <a:p>
            <a:endParaRPr lang="en-US" altLang="zh-CN" dirty="0"/>
          </a:p>
          <a:p>
            <a:r>
              <a:rPr lang="zh-CN" altLang="en-US" dirty="0"/>
              <a:t>一、基类析构函数是虚函数</a:t>
            </a:r>
            <a:endParaRPr lang="en-US" altLang="zh-CN" dirty="0"/>
          </a:p>
          <a:p>
            <a:r>
              <a:rPr lang="en-US" altLang="zh-CN" dirty="0"/>
              <a:t>#include&lt;</a:t>
            </a:r>
            <a:r>
              <a:rPr lang="en-US" altLang="zh-CN" dirty="0" err="1"/>
              <a:t>iostream</a:t>
            </a:r>
            <a:r>
              <a:rPr lang="en-US" altLang="zh-CN" dirty="0"/>
              <a:t>&gt;</a:t>
            </a:r>
          </a:p>
          <a:p>
            <a:r>
              <a:rPr lang="en-US" altLang="zh-CN" dirty="0"/>
              <a:t>using namespace std;</a:t>
            </a:r>
          </a:p>
          <a:p>
            <a:r>
              <a:rPr lang="en-US" altLang="zh-CN" dirty="0"/>
              <a:t>class Animal</a:t>
            </a:r>
          </a:p>
          <a:p>
            <a:r>
              <a:rPr lang="en-US" altLang="zh-CN" dirty="0"/>
              <a:t>{public:</a:t>
            </a:r>
          </a:p>
          <a:p>
            <a:r>
              <a:rPr lang="en-US" altLang="zh-CN" dirty="0"/>
              <a:t>    Animal(){</a:t>
            </a:r>
            <a:r>
              <a:rPr lang="en-US" altLang="zh-CN" dirty="0" err="1"/>
              <a:t>cout</a:t>
            </a:r>
            <a:r>
              <a:rPr lang="en-US" altLang="zh-CN" dirty="0"/>
              <a:t>&lt;&lt;"Constructing  Animal"&lt;&lt;</a:t>
            </a:r>
            <a:r>
              <a:rPr lang="en-US" altLang="zh-CN" dirty="0" err="1"/>
              <a:t>endl</a:t>
            </a:r>
            <a:r>
              <a:rPr lang="en-US" altLang="zh-CN" dirty="0"/>
              <a:t>;}</a:t>
            </a:r>
          </a:p>
          <a:p>
            <a:r>
              <a:rPr lang="en-US" altLang="zh-CN" dirty="0"/>
              <a:t>    void virtual cry(){</a:t>
            </a:r>
            <a:r>
              <a:rPr lang="en-US" altLang="zh-CN" dirty="0" err="1"/>
              <a:t>cout</a:t>
            </a:r>
            <a:r>
              <a:rPr lang="en-US" altLang="zh-CN" dirty="0"/>
              <a:t>&lt;&lt;"I am animal"&lt;&lt;</a:t>
            </a:r>
            <a:r>
              <a:rPr lang="en-US" altLang="zh-CN" dirty="0" err="1"/>
              <a:t>endl</a:t>
            </a:r>
            <a:r>
              <a:rPr lang="en-US" altLang="zh-CN" dirty="0"/>
              <a:t>;}</a:t>
            </a:r>
          </a:p>
          <a:p>
            <a:r>
              <a:rPr lang="en-US" altLang="zh-CN" dirty="0"/>
              <a:t>    </a:t>
            </a:r>
            <a:r>
              <a:rPr lang="en-US" altLang="zh-CN" dirty="0" err="1"/>
              <a:t>virtual~Animal</a:t>
            </a:r>
            <a:r>
              <a:rPr lang="en-US" altLang="zh-CN" dirty="0"/>
              <a:t>(){</a:t>
            </a:r>
            <a:r>
              <a:rPr lang="en-US" altLang="zh-CN" dirty="0" err="1"/>
              <a:t>cout</a:t>
            </a:r>
            <a:r>
              <a:rPr lang="en-US" altLang="zh-CN" dirty="0"/>
              <a:t>&lt;&lt;"Destructing Animal"&lt;&lt;</a:t>
            </a:r>
            <a:r>
              <a:rPr lang="en-US" altLang="zh-CN" dirty="0" err="1"/>
              <a:t>endl</a:t>
            </a:r>
            <a:r>
              <a:rPr lang="en-US" altLang="zh-CN" dirty="0"/>
              <a:t>;}</a:t>
            </a:r>
          </a:p>
          <a:p>
            <a:r>
              <a:rPr lang="en-US" altLang="zh-CN" dirty="0"/>
              <a:t>};</a:t>
            </a:r>
          </a:p>
          <a:p>
            <a:r>
              <a:rPr lang="en-US" altLang="zh-CN" dirty="0"/>
              <a:t>class </a:t>
            </a:r>
            <a:r>
              <a:rPr lang="en-US" altLang="zh-CN" dirty="0" err="1"/>
              <a:t>Dog:public</a:t>
            </a:r>
            <a:r>
              <a:rPr lang="en-US" altLang="zh-CN" dirty="0"/>
              <a:t> Animal</a:t>
            </a:r>
          </a:p>
          <a:p>
            <a:r>
              <a:rPr lang="en-US" altLang="zh-CN" dirty="0"/>
              <a:t>{public:</a:t>
            </a:r>
          </a:p>
          <a:p>
            <a:r>
              <a:rPr lang="en-US" altLang="zh-CN" dirty="0"/>
              <a:t>    Dog(){</a:t>
            </a:r>
            <a:r>
              <a:rPr lang="en-US" altLang="zh-CN" dirty="0" err="1"/>
              <a:t>cout</a:t>
            </a:r>
            <a:r>
              <a:rPr lang="en-US" altLang="zh-CN" dirty="0"/>
              <a:t>&lt;&lt;"Constructing  Dog"&lt;&lt;</a:t>
            </a:r>
            <a:r>
              <a:rPr lang="en-US" altLang="zh-CN" dirty="0" err="1"/>
              <a:t>endl</a:t>
            </a:r>
            <a:r>
              <a:rPr lang="en-US" altLang="zh-CN" dirty="0"/>
              <a:t>;}</a:t>
            </a:r>
          </a:p>
          <a:p>
            <a:r>
              <a:rPr lang="en-US" altLang="zh-CN" dirty="0"/>
              <a:t>    void cry(){</a:t>
            </a:r>
            <a:r>
              <a:rPr lang="en-US" altLang="zh-CN" dirty="0" err="1"/>
              <a:t>cout</a:t>
            </a:r>
            <a:r>
              <a:rPr lang="en-US" altLang="zh-CN" dirty="0"/>
              <a:t>&lt;&lt;"I am a  </a:t>
            </a:r>
            <a:r>
              <a:rPr lang="en-US" altLang="zh-CN" dirty="0" err="1"/>
              <a:t>dog,wangwang</a:t>
            </a:r>
            <a:r>
              <a:rPr lang="en-US" altLang="zh-CN" dirty="0"/>
              <a:t>" &lt;&lt;</a:t>
            </a:r>
            <a:r>
              <a:rPr lang="en-US" altLang="zh-CN" dirty="0" err="1"/>
              <a:t>endl</a:t>
            </a:r>
            <a:r>
              <a:rPr lang="en-US" altLang="zh-CN" dirty="0"/>
              <a:t>;}</a:t>
            </a:r>
          </a:p>
          <a:p>
            <a:r>
              <a:rPr lang="en-US" altLang="zh-CN" dirty="0"/>
              <a:t>    ~Dog(){</a:t>
            </a:r>
            <a:r>
              <a:rPr lang="en-US" altLang="zh-CN" dirty="0" err="1"/>
              <a:t>cout</a:t>
            </a:r>
            <a:r>
              <a:rPr lang="en-US" altLang="zh-CN" dirty="0"/>
              <a:t>&lt;&lt;"Destructing  Dog"&lt;&lt;</a:t>
            </a:r>
            <a:r>
              <a:rPr lang="en-US" altLang="zh-CN" dirty="0" err="1"/>
              <a:t>endl</a:t>
            </a:r>
            <a:r>
              <a:rPr lang="en-US" altLang="zh-CN" dirty="0"/>
              <a:t>;}</a:t>
            </a:r>
          </a:p>
          <a:p>
            <a:r>
              <a:rPr lang="en-US" altLang="zh-CN" dirty="0"/>
              <a:t>};</a:t>
            </a:r>
          </a:p>
          <a:p>
            <a:r>
              <a:rPr lang="en-US" altLang="zh-CN" dirty="0" err="1"/>
              <a:t>int</a:t>
            </a:r>
            <a:r>
              <a:rPr lang="en-US" altLang="zh-CN" dirty="0"/>
              <a:t> main()</a:t>
            </a:r>
          </a:p>
          <a:p>
            <a:r>
              <a:rPr lang="en-US" altLang="zh-CN" dirty="0"/>
              <a:t>{</a:t>
            </a:r>
          </a:p>
          <a:p>
            <a:r>
              <a:rPr lang="en-US" altLang="zh-CN" dirty="0"/>
              <a:t>   Animal *a=new Dog;</a:t>
            </a:r>
          </a:p>
          <a:p>
            <a:r>
              <a:rPr lang="en-US" altLang="zh-CN" dirty="0"/>
              <a:t>   a-&gt;cry();</a:t>
            </a:r>
          </a:p>
          <a:p>
            <a:r>
              <a:rPr lang="en-US" altLang="zh-CN" dirty="0"/>
              <a:t>   delete a;</a:t>
            </a:r>
          </a:p>
          <a:p>
            <a:r>
              <a:rPr lang="en-US" altLang="zh-CN" dirty="0"/>
              <a:t>}</a:t>
            </a:r>
          </a:p>
          <a:p>
            <a:r>
              <a:rPr lang="zh-CN" altLang="en-US" dirty="0"/>
              <a:t>运行结果：</a:t>
            </a:r>
            <a:endParaRPr lang="en-US" altLang="zh-CN" dirty="0"/>
          </a:p>
          <a:p>
            <a:r>
              <a:rPr lang="en-US" altLang="zh-CN" dirty="0"/>
              <a:t>Constructing  Animal</a:t>
            </a:r>
          </a:p>
          <a:p>
            <a:r>
              <a:rPr lang="en-US" altLang="zh-CN" dirty="0"/>
              <a:t>Constructing  Dog</a:t>
            </a:r>
          </a:p>
          <a:p>
            <a:r>
              <a:rPr lang="en-US" altLang="zh-CN" dirty="0"/>
              <a:t>I am a  </a:t>
            </a:r>
            <a:r>
              <a:rPr lang="en-US" altLang="zh-CN" dirty="0" err="1"/>
              <a:t>dog,wangwang</a:t>
            </a:r>
            <a:endParaRPr lang="en-US" altLang="zh-CN" dirty="0"/>
          </a:p>
          <a:p>
            <a:r>
              <a:rPr lang="en-US" altLang="zh-CN" dirty="0"/>
              <a:t>Destructing  Dog</a:t>
            </a:r>
          </a:p>
          <a:p>
            <a:r>
              <a:rPr lang="en-US" altLang="zh-CN" dirty="0"/>
              <a:t>Destructing Animal</a:t>
            </a:r>
          </a:p>
          <a:p>
            <a:endParaRPr lang="en-US" altLang="zh-CN" dirty="0"/>
          </a:p>
          <a:p>
            <a:r>
              <a:rPr lang="en-US" altLang="zh-CN" dirty="0"/>
              <a:t>////////////////////////////////////</a:t>
            </a:r>
          </a:p>
          <a:p>
            <a:r>
              <a:rPr lang="zh-CN" altLang="en-US" dirty="0"/>
              <a:t>二、基类析构函数不是虚函数</a:t>
            </a:r>
            <a:endParaRPr lang="en-US" altLang="zh-CN" dirty="0"/>
          </a:p>
          <a:p>
            <a:r>
              <a:rPr lang="en-US" altLang="zh-CN" dirty="0"/>
              <a:t>#include&lt;</a:t>
            </a:r>
            <a:r>
              <a:rPr lang="en-US" altLang="zh-CN" dirty="0" err="1"/>
              <a:t>iostream</a:t>
            </a:r>
            <a:r>
              <a:rPr lang="en-US" altLang="zh-CN" dirty="0"/>
              <a:t>&gt;</a:t>
            </a:r>
          </a:p>
          <a:p>
            <a:r>
              <a:rPr lang="en-US" altLang="zh-CN" dirty="0"/>
              <a:t>using namespace std;</a:t>
            </a:r>
          </a:p>
          <a:p>
            <a:r>
              <a:rPr lang="en-US" altLang="zh-CN" dirty="0"/>
              <a:t>class Animal</a:t>
            </a:r>
          </a:p>
          <a:p>
            <a:r>
              <a:rPr lang="en-US" altLang="zh-CN" dirty="0"/>
              <a:t>{public:</a:t>
            </a:r>
          </a:p>
          <a:p>
            <a:r>
              <a:rPr lang="en-US" altLang="zh-CN" dirty="0"/>
              <a:t>    Animal(){</a:t>
            </a:r>
            <a:r>
              <a:rPr lang="en-US" altLang="zh-CN" dirty="0" err="1"/>
              <a:t>cout</a:t>
            </a:r>
            <a:r>
              <a:rPr lang="en-US" altLang="zh-CN" dirty="0"/>
              <a:t>&lt;&lt;"Constructing  Animal"&lt;&lt;</a:t>
            </a:r>
            <a:r>
              <a:rPr lang="en-US" altLang="zh-CN" dirty="0" err="1"/>
              <a:t>endl</a:t>
            </a:r>
            <a:r>
              <a:rPr lang="en-US" altLang="zh-CN" dirty="0"/>
              <a:t>;}</a:t>
            </a:r>
          </a:p>
          <a:p>
            <a:r>
              <a:rPr lang="en-US" altLang="zh-CN" dirty="0"/>
              <a:t>    void virtual cry(){</a:t>
            </a:r>
            <a:r>
              <a:rPr lang="en-US" altLang="zh-CN" dirty="0" err="1"/>
              <a:t>cout</a:t>
            </a:r>
            <a:r>
              <a:rPr lang="en-US" altLang="zh-CN" dirty="0"/>
              <a:t>&lt;&lt;"I am animal"&lt;&lt;</a:t>
            </a:r>
            <a:r>
              <a:rPr lang="en-US" altLang="zh-CN" dirty="0" err="1"/>
              <a:t>endl</a:t>
            </a:r>
            <a:r>
              <a:rPr lang="en-US" altLang="zh-CN" dirty="0"/>
              <a:t>;}</a:t>
            </a:r>
          </a:p>
          <a:p>
            <a:r>
              <a:rPr lang="en-US" altLang="zh-CN" dirty="0"/>
              <a:t>    ~Animal(){</a:t>
            </a:r>
            <a:r>
              <a:rPr lang="en-US" altLang="zh-CN" dirty="0" err="1"/>
              <a:t>cout</a:t>
            </a:r>
            <a:r>
              <a:rPr lang="en-US" altLang="zh-CN" dirty="0"/>
              <a:t>&lt;&lt;"Destructing Animal"&lt;&lt;</a:t>
            </a:r>
            <a:r>
              <a:rPr lang="en-US" altLang="zh-CN" dirty="0" err="1"/>
              <a:t>endl</a:t>
            </a:r>
            <a:r>
              <a:rPr lang="en-US" altLang="zh-CN" dirty="0"/>
              <a:t>;}</a:t>
            </a:r>
          </a:p>
          <a:p>
            <a:r>
              <a:rPr lang="en-US" altLang="zh-CN" dirty="0"/>
              <a:t>};</a:t>
            </a:r>
          </a:p>
          <a:p>
            <a:r>
              <a:rPr lang="en-US" altLang="zh-CN" dirty="0"/>
              <a:t>class </a:t>
            </a:r>
            <a:r>
              <a:rPr lang="en-US" altLang="zh-CN" dirty="0" err="1"/>
              <a:t>Dog:public</a:t>
            </a:r>
            <a:r>
              <a:rPr lang="en-US" altLang="zh-CN" dirty="0"/>
              <a:t> Animal</a:t>
            </a:r>
          </a:p>
          <a:p>
            <a:r>
              <a:rPr lang="en-US" altLang="zh-CN" dirty="0"/>
              <a:t>{public:</a:t>
            </a:r>
          </a:p>
          <a:p>
            <a:r>
              <a:rPr lang="en-US" altLang="zh-CN" dirty="0"/>
              <a:t>    Dog(){</a:t>
            </a:r>
            <a:r>
              <a:rPr lang="en-US" altLang="zh-CN" dirty="0" err="1"/>
              <a:t>cout</a:t>
            </a:r>
            <a:r>
              <a:rPr lang="en-US" altLang="zh-CN" dirty="0"/>
              <a:t>&lt;&lt;"Constructing  Dog"&lt;&lt;</a:t>
            </a:r>
            <a:r>
              <a:rPr lang="en-US" altLang="zh-CN" dirty="0" err="1"/>
              <a:t>endl</a:t>
            </a:r>
            <a:r>
              <a:rPr lang="en-US" altLang="zh-CN" dirty="0"/>
              <a:t>;}</a:t>
            </a:r>
          </a:p>
          <a:p>
            <a:r>
              <a:rPr lang="en-US" altLang="zh-CN" dirty="0"/>
              <a:t>    void cry(){</a:t>
            </a:r>
            <a:r>
              <a:rPr lang="en-US" altLang="zh-CN" dirty="0" err="1"/>
              <a:t>cout</a:t>
            </a:r>
            <a:r>
              <a:rPr lang="en-US" altLang="zh-CN" dirty="0"/>
              <a:t>&lt;&lt;"I am a  </a:t>
            </a:r>
            <a:r>
              <a:rPr lang="en-US" altLang="zh-CN" dirty="0" err="1"/>
              <a:t>dog,wangwang</a:t>
            </a:r>
            <a:r>
              <a:rPr lang="en-US" altLang="zh-CN" dirty="0"/>
              <a:t>" &lt;&lt;</a:t>
            </a:r>
            <a:r>
              <a:rPr lang="en-US" altLang="zh-CN" dirty="0" err="1"/>
              <a:t>endl</a:t>
            </a:r>
            <a:r>
              <a:rPr lang="en-US" altLang="zh-CN" dirty="0"/>
              <a:t>;}</a:t>
            </a:r>
          </a:p>
          <a:p>
            <a:r>
              <a:rPr lang="en-US" altLang="zh-CN" dirty="0"/>
              <a:t>    ~Dog(){</a:t>
            </a:r>
            <a:r>
              <a:rPr lang="en-US" altLang="zh-CN" dirty="0" err="1"/>
              <a:t>cout</a:t>
            </a:r>
            <a:r>
              <a:rPr lang="en-US" altLang="zh-CN" dirty="0"/>
              <a:t>&lt;&lt;"Destructing  Dog"&lt;&lt;</a:t>
            </a:r>
            <a:r>
              <a:rPr lang="en-US" altLang="zh-CN" dirty="0" err="1"/>
              <a:t>endl</a:t>
            </a:r>
            <a:r>
              <a:rPr lang="en-US" altLang="zh-CN" dirty="0"/>
              <a:t>;}</a:t>
            </a:r>
          </a:p>
          <a:p>
            <a:r>
              <a:rPr lang="en-US" altLang="zh-CN" dirty="0"/>
              <a:t>};</a:t>
            </a:r>
          </a:p>
          <a:p>
            <a:r>
              <a:rPr lang="en-US" altLang="zh-CN" dirty="0" err="1"/>
              <a:t>int</a:t>
            </a:r>
            <a:r>
              <a:rPr lang="en-US" altLang="zh-CN" dirty="0"/>
              <a:t> main()</a:t>
            </a:r>
          </a:p>
          <a:p>
            <a:r>
              <a:rPr lang="en-US" altLang="zh-CN" dirty="0"/>
              <a:t>{</a:t>
            </a:r>
          </a:p>
          <a:p>
            <a:r>
              <a:rPr lang="en-US" altLang="zh-CN" dirty="0"/>
              <a:t>   Animal *a=new Dog;</a:t>
            </a:r>
          </a:p>
          <a:p>
            <a:r>
              <a:rPr lang="en-US" altLang="zh-CN" dirty="0"/>
              <a:t>   a-&gt;cry();</a:t>
            </a:r>
          </a:p>
          <a:p>
            <a:r>
              <a:rPr lang="en-US" altLang="zh-CN" dirty="0"/>
              <a:t>   delete a;     //</a:t>
            </a:r>
            <a:r>
              <a:rPr lang="zh-CN" altLang="en-US" dirty="0"/>
              <a:t>如果希望正确释放，需要写成：</a:t>
            </a:r>
            <a:r>
              <a:rPr lang="en-US" altLang="zh-CN" dirty="0"/>
              <a:t>delete (Dog*)a;</a:t>
            </a:r>
          </a:p>
          <a:p>
            <a:r>
              <a:rPr lang="en-US" altLang="zh-CN" dirty="0"/>
              <a:t>}</a:t>
            </a:r>
          </a:p>
          <a:p>
            <a:r>
              <a:rPr lang="zh-CN" altLang="en-US" dirty="0"/>
              <a:t>运行结果：</a:t>
            </a:r>
            <a:endParaRPr lang="en-US" altLang="zh-CN" dirty="0"/>
          </a:p>
          <a:p>
            <a:r>
              <a:rPr lang="en-US" altLang="zh-CN" dirty="0"/>
              <a:t>Constructing  Animal</a:t>
            </a:r>
          </a:p>
          <a:p>
            <a:r>
              <a:rPr lang="en-US" altLang="zh-CN" dirty="0"/>
              <a:t>Constructing  Dog</a:t>
            </a:r>
          </a:p>
          <a:p>
            <a:r>
              <a:rPr lang="en-US" altLang="zh-CN" dirty="0"/>
              <a:t>I am a  </a:t>
            </a:r>
            <a:r>
              <a:rPr lang="en-US" altLang="zh-CN" dirty="0" err="1"/>
              <a:t>dog,wangwang</a:t>
            </a:r>
            <a:endParaRPr lang="en-US" altLang="zh-CN" dirty="0"/>
          </a:p>
          <a:p>
            <a:r>
              <a:rPr lang="en-US" altLang="zh-CN" dirty="0"/>
              <a:t>Destructing Animal</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97</a:t>
            </a:fld>
            <a:endParaRPr lang="en-US"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zh-CN" altLang="en-US" dirty="0" smtClean="0"/>
              <a:t>为什么</a:t>
            </a:r>
            <a:r>
              <a:rPr lang="zh-CN" altLang="en-US" dirty="0"/>
              <a:t>在构造函数中调用的虚函数不采用动态联编呢？因为当执行基类的构造函数时，派生类对象还没产生，是根本访问不到派生类中重新定义的该函数的。因此，在构造函数中调用的虚函数自动采用静态联编的方式。</a:t>
            </a:r>
            <a:endParaRPr lang="en-US" altLang="zh-CN" dirty="0"/>
          </a:p>
          <a:p>
            <a:endParaRPr lang="en-US" altLang="zh-CN" dirty="0"/>
          </a:p>
          <a:p>
            <a:r>
              <a:rPr lang="en-US" altLang="zh-CN" dirty="0"/>
              <a:t>#include&lt;iostream&gt;</a:t>
            </a:r>
          </a:p>
          <a:p>
            <a:r>
              <a:rPr lang="en-US" altLang="zh-CN" dirty="0"/>
              <a:t>using namespace std;</a:t>
            </a:r>
          </a:p>
          <a:p>
            <a:endParaRPr lang="en-US" altLang="zh-CN" dirty="0"/>
          </a:p>
          <a:p>
            <a:r>
              <a:rPr lang="en-US" altLang="zh-CN" dirty="0"/>
              <a:t>class base{</a:t>
            </a:r>
          </a:p>
          <a:p>
            <a:r>
              <a:rPr lang="en-US" altLang="zh-CN" dirty="0"/>
              <a:t>public:</a:t>
            </a:r>
          </a:p>
          <a:p>
            <a:r>
              <a:rPr lang="en-US" altLang="zh-CN" dirty="0"/>
              <a:t>    base(){</a:t>
            </a:r>
            <a:r>
              <a:rPr lang="en-US" altLang="zh-CN" dirty="0" err="1"/>
              <a:t>cout</a:t>
            </a:r>
            <a:r>
              <a:rPr lang="en-US" altLang="zh-CN" dirty="0"/>
              <a:t>&lt;&lt;"constructor base"&lt;&lt;</a:t>
            </a:r>
            <a:r>
              <a:rPr lang="en-US" altLang="zh-CN" dirty="0" err="1"/>
              <a:t>endl</a:t>
            </a:r>
            <a:r>
              <a:rPr lang="en-US" altLang="zh-CN" dirty="0"/>
              <a:t>; f();}</a:t>
            </a:r>
          </a:p>
          <a:p>
            <a:r>
              <a:rPr lang="en-US" altLang="zh-CN" dirty="0"/>
              <a:t>    virtual void f(){</a:t>
            </a:r>
            <a:r>
              <a:rPr lang="en-US" altLang="zh-CN" dirty="0" err="1"/>
              <a:t>cout</a:t>
            </a:r>
            <a:r>
              <a:rPr lang="en-US" altLang="zh-CN" dirty="0"/>
              <a:t>&lt;&lt;"base::f()"&lt;&lt;</a:t>
            </a:r>
            <a:r>
              <a:rPr lang="en-US" altLang="zh-CN" dirty="0" err="1"/>
              <a:t>endl</a:t>
            </a:r>
            <a:r>
              <a:rPr lang="en-US" altLang="zh-CN" dirty="0"/>
              <a:t>;}</a:t>
            </a:r>
          </a:p>
          <a:p>
            <a:r>
              <a:rPr lang="en-US" altLang="zh-CN" dirty="0"/>
              <a:t>};</a:t>
            </a:r>
          </a:p>
          <a:p>
            <a:r>
              <a:rPr lang="en-US" altLang="zh-CN" dirty="0"/>
              <a:t>class </a:t>
            </a:r>
            <a:r>
              <a:rPr lang="en-US" altLang="zh-CN" dirty="0" err="1"/>
              <a:t>derive:public</a:t>
            </a:r>
            <a:r>
              <a:rPr lang="en-US" altLang="zh-CN" dirty="0"/>
              <a:t> base{</a:t>
            </a:r>
          </a:p>
          <a:p>
            <a:r>
              <a:rPr lang="en-US" altLang="zh-CN" dirty="0"/>
              <a:t>public:</a:t>
            </a:r>
          </a:p>
          <a:p>
            <a:r>
              <a:rPr lang="en-US" altLang="zh-CN" dirty="0"/>
              <a:t>    derive(){</a:t>
            </a:r>
            <a:r>
              <a:rPr lang="en-US" altLang="zh-CN" dirty="0" err="1"/>
              <a:t>cout</a:t>
            </a:r>
            <a:r>
              <a:rPr lang="en-US" altLang="zh-CN" dirty="0"/>
              <a:t>&lt;&lt;"constructor derive"&lt;&lt;</a:t>
            </a:r>
            <a:r>
              <a:rPr lang="en-US" altLang="zh-CN" dirty="0" err="1"/>
              <a:t>endl</a:t>
            </a:r>
            <a:r>
              <a:rPr lang="en-US" altLang="zh-CN" dirty="0"/>
              <a:t>; f();}</a:t>
            </a:r>
          </a:p>
          <a:p>
            <a:r>
              <a:rPr lang="en-US" altLang="zh-CN" dirty="0"/>
              <a:t>    void f(){</a:t>
            </a:r>
            <a:r>
              <a:rPr lang="en-US" altLang="zh-CN" dirty="0" err="1"/>
              <a:t>cout</a:t>
            </a:r>
            <a:r>
              <a:rPr lang="en-US" altLang="zh-CN" dirty="0"/>
              <a:t>&lt;&lt;"derive::f()"&lt;&lt;</a:t>
            </a:r>
            <a:r>
              <a:rPr lang="en-US" altLang="zh-CN" dirty="0" err="1"/>
              <a:t>endl</a:t>
            </a:r>
            <a:r>
              <a:rPr lang="en-US" altLang="zh-CN" dirty="0"/>
              <a:t>;}</a:t>
            </a:r>
          </a:p>
          <a:p>
            <a:r>
              <a:rPr lang="en-US" altLang="zh-CN" dirty="0"/>
              <a:t>};</a:t>
            </a:r>
          </a:p>
          <a:p>
            <a:endParaRPr lang="en-US" altLang="zh-CN" dirty="0"/>
          </a:p>
          <a:p>
            <a:r>
              <a:rPr lang="en-US" altLang="zh-CN" dirty="0"/>
              <a:t>int main()</a:t>
            </a:r>
          </a:p>
          <a:p>
            <a:r>
              <a:rPr lang="en-US" altLang="zh-CN" dirty="0"/>
              <a:t>{   derive d;</a:t>
            </a:r>
          </a:p>
          <a:p>
            <a:r>
              <a:rPr lang="en-US" altLang="zh-CN" dirty="0"/>
              <a:t>	return 0;</a:t>
            </a:r>
          </a:p>
          <a:p>
            <a:r>
              <a:rPr lang="en-US" altLang="zh-CN" dirty="0"/>
              <a:t>}</a:t>
            </a:r>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98</a:t>
            </a:fld>
            <a:endParaRPr lang="en-US"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99</a:t>
            </a:fld>
            <a:endParaRPr lang="en-US"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100</a:t>
            </a:fld>
            <a:endParaRPr lang="en-US"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101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4" name="Rectangle 1642"/>
          <p:cNvSpPr>
            <a:spLocks noChangeArrowheads="1"/>
          </p:cNvSpPr>
          <p:nvPr/>
        </p:nvSpPr>
        <p:spPr bwMode="gray">
          <a:xfrm>
            <a:off x="3071813" y="0"/>
            <a:ext cx="1417637" cy="6858000"/>
          </a:xfrm>
          <a:prstGeom prst="rect">
            <a:avLst/>
          </a:prstGeom>
          <a:solidFill>
            <a:schemeClr val="accent2">
              <a:alpha val="70195"/>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5" name="Rectangle 1634"/>
          <p:cNvSpPr>
            <a:spLocks noChangeArrowheads="1"/>
          </p:cNvSpPr>
          <p:nvPr/>
        </p:nvSpPr>
        <p:spPr bwMode="gray">
          <a:xfrm>
            <a:off x="0" y="0"/>
            <a:ext cx="3152775" cy="6858000"/>
          </a:xfrm>
          <a:prstGeom prst="rect">
            <a:avLst/>
          </a:prstGeom>
          <a:gradFill rotWithShape="1">
            <a:gsLst>
              <a:gs pos="0">
                <a:schemeClr val="accent2"/>
              </a:gs>
              <a:gs pos="100000">
                <a:schemeClr val="accent2">
                  <a:gamma/>
                  <a:shade val="85882"/>
                  <a:invGamma/>
                </a:schemeClr>
              </a:gs>
            </a:gsLst>
            <a:lin ang="5400000" scaled="1"/>
          </a:gra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6" name="Rectangle 1596"/>
          <p:cNvSpPr>
            <a:spLocks noChangeArrowheads="1"/>
          </p:cNvSpPr>
          <p:nvPr/>
        </p:nvSpPr>
        <p:spPr bwMode="gray">
          <a:xfrm>
            <a:off x="6902450" y="-11113"/>
            <a:ext cx="303213" cy="6858001"/>
          </a:xfrm>
          <a:prstGeom prst="rect">
            <a:avLst/>
          </a:prstGeom>
          <a:solidFill>
            <a:schemeClr val="accent2">
              <a:alpha val="30196"/>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7" name="Rectangle 1597"/>
          <p:cNvSpPr>
            <a:spLocks noChangeArrowheads="1"/>
          </p:cNvSpPr>
          <p:nvPr/>
        </p:nvSpPr>
        <p:spPr bwMode="gray">
          <a:xfrm>
            <a:off x="7158038" y="12700"/>
            <a:ext cx="227012" cy="6858000"/>
          </a:xfrm>
          <a:prstGeom prst="rect">
            <a:avLst/>
          </a:prstGeom>
          <a:solidFill>
            <a:schemeClr val="accent2">
              <a:alpha val="2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8" name="Rectangle 1592"/>
          <p:cNvSpPr>
            <a:spLocks noChangeArrowheads="1"/>
          </p:cNvSpPr>
          <p:nvPr/>
        </p:nvSpPr>
        <p:spPr bwMode="gray">
          <a:xfrm>
            <a:off x="4375150" y="0"/>
            <a:ext cx="1060450" cy="6858000"/>
          </a:xfrm>
          <a:prstGeom prst="rect">
            <a:avLst/>
          </a:prstGeom>
          <a:solidFill>
            <a:schemeClr val="accent2">
              <a:alpha val="63921"/>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9" name="Rectangle 1593"/>
          <p:cNvSpPr>
            <a:spLocks noChangeArrowheads="1"/>
          </p:cNvSpPr>
          <p:nvPr/>
        </p:nvSpPr>
        <p:spPr bwMode="gray">
          <a:xfrm>
            <a:off x="5359400" y="-17463"/>
            <a:ext cx="728663" cy="6938963"/>
          </a:xfrm>
          <a:prstGeom prst="rect">
            <a:avLst/>
          </a:prstGeom>
          <a:solidFill>
            <a:schemeClr val="accent2">
              <a:alpha val="54117"/>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 name="Rectangle 1594"/>
          <p:cNvSpPr>
            <a:spLocks noChangeArrowheads="1"/>
          </p:cNvSpPr>
          <p:nvPr/>
        </p:nvSpPr>
        <p:spPr bwMode="gray">
          <a:xfrm>
            <a:off x="6018213" y="-19050"/>
            <a:ext cx="547687" cy="6938963"/>
          </a:xfrm>
          <a:prstGeom prst="rect">
            <a:avLst/>
          </a:prstGeom>
          <a:solidFill>
            <a:schemeClr val="accent2">
              <a:alpha val="47058"/>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1" name="Rectangle 1595"/>
          <p:cNvSpPr>
            <a:spLocks noChangeArrowheads="1"/>
          </p:cNvSpPr>
          <p:nvPr/>
        </p:nvSpPr>
        <p:spPr bwMode="gray">
          <a:xfrm>
            <a:off x="6505575" y="0"/>
            <a:ext cx="446088" cy="6858000"/>
          </a:xfrm>
          <a:prstGeom prst="rect">
            <a:avLst/>
          </a:prstGeom>
          <a:solidFill>
            <a:schemeClr val="accent2">
              <a:alpha val="36862"/>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2" name="Rectangle 1622"/>
          <p:cNvSpPr>
            <a:spLocks noChangeArrowheads="1"/>
          </p:cNvSpPr>
          <p:nvPr/>
        </p:nvSpPr>
        <p:spPr bwMode="gray">
          <a:xfrm>
            <a:off x="7339013" y="52388"/>
            <a:ext cx="136525" cy="6858000"/>
          </a:xfrm>
          <a:prstGeom prst="rect">
            <a:avLst/>
          </a:prstGeom>
          <a:solidFill>
            <a:schemeClr val="accent2">
              <a:alpha val="14902"/>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3" name="Rectangle 1623"/>
          <p:cNvSpPr>
            <a:spLocks noChangeArrowheads="1"/>
          </p:cNvSpPr>
          <p:nvPr/>
        </p:nvSpPr>
        <p:spPr bwMode="gray">
          <a:xfrm>
            <a:off x="8366125" y="20638"/>
            <a:ext cx="344488" cy="6858000"/>
          </a:xfrm>
          <a:prstGeom prst="rect">
            <a:avLst/>
          </a:prstGeom>
          <a:solidFill>
            <a:schemeClr val="accent2">
              <a:alpha val="23137"/>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4" name="Rectangle 1624"/>
          <p:cNvSpPr>
            <a:spLocks noChangeArrowheads="1"/>
          </p:cNvSpPr>
          <p:nvPr/>
        </p:nvSpPr>
        <p:spPr bwMode="gray">
          <a:xfrm>
            <a:off x="8664575" y="0"/>
            <a:ext cx="474663" cy="6858000"/>
          </a:xfrm>
          <a:prstGeom prst="rect">
            <a:avLst/>
          </a:prstGeom>
          <a:solidFill>
            <a:schemeClr val="accent2">
              <a:alpha val="27843"/>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 name="Rectangle 1643"/>
          <p:cNvSpPr>
            <a:spLocks noChangeArrowheads="1"/>
          </p:cNvSpPr>
          <p:nvPr/>
        </p:nvSpPr>
        <p:spPr bwMode="gray">
          <a:xfrm>
            <a:off x="7953375" y="4763"/>
            <a:ext cx="136525" cy="6858000"/>
          </a:xfrm>
          <a:prstGeom prst="rect">
            <a:avLst/>
          </a:prstGeom>
          <a:solidFill>
            <a:schemeClr val="accent2">
              <a:alpha val="5882"/>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6" name="Rectangle 1644"/>
          <p:cNvSpPr>
            <a:spLocks noChangeArrowheads="1"/>
          </p:cNvSpPr>
          <p:nvPr/>
        </p:nvSpPr>
        <p:spPr bwMode="gray">
          <a:xfrm>
            <a:off x="8045450" y="4763"/>
            <a:ext cx="168275" cy="6858000"/>
          </a:xfrm>
          <a:prstGeom prst="rect">
            <a:avLst/>
          </a:prstGeom>
          <a:solidFill>
            <a:schemeClr val="accent2">
              <a:alpha val="12157"/>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7" name="Rectangle 1645"/>
          <p:cNvSpPr>
            <a:spLocks noChangeArrowheads="1"/>
          </p:cNvSpPr>
          <p:nvPr/>
        </p:nvSpPr>
        <p:spPr bwMode="gray">
          <a:xfrm>
            <a:off x="8177213" y="-11113"/>
            <a:ext cx="230187" cy="6858001"/>
          </a:xfrm>
          <a:prstGeom prst="rect">
            <a:avLst/>
          </a:prstGeom>
          <a:solidFill>
            <a:schemeClr val="accent2">
              <a:alpha val="1803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436847" name="Rectangle 1647"/>
          <p:cNvSpPr>
            <a:spLocks noGrp="1" noChangeArrowheads="1"/>
          </p:cNvSpPr>
          <p:nvPr>
            <p:ph type="ctrTitle" sz="quarter"/>
          </p:nvPr>
        </p:nvSpPr>
        <p:spPr bwMode="gray">
          <a:xfrm>
            <a:off x="3802063" y="1314450"/>
            <a:ext cx="5105400" cy="1470025"/>
          </a:xfrm>
        </p:spPr>
        <p:txBody>
          <a:bodyPr/>
          <a:lstStyle>
            <a:lvl1pPr algn="ctr">
              <a:defRPr sz="4400"/>
            </a:lvl1pPr>
          </a:lstStyle>
          <a:p>
            <a:pPr lvl="0"/>
            <a:r>
              <a:rPr lang="zh-CN" altLang="en-US" noProof="0" dirty="0"/>
              <a:t>按一下以編輯母片標題樣式</a:t>
            </a:r>
          </a:p>
        </p:txBody>
      </p:sp>
      <p:sp>
        <p:nvSpPr>
          <p:cNvPr id="436848" name="Rectangle 1648"/>
          <p:cNvSpPr>
            <a:spLocks noGrp="1" noChangeArrowheads="1"/>
          </p:cNvSpPr>
          <p:nvPr>
            <p:ph type="subTitle" sz="quarter" idx="1"/>
          </p:nvPr>
        </p:nvSpPr>
        <p:spPr bwMode="gray">
          <a:xfrm>
            <a:off x="3810000" y="2762250"/>
            <a:ext cx="5151438" cy="757238"/>
          </a:xfrm>
        </p:spPr>
        <p:txBody>
          <a:bodyPr/>
          <a:lstStyle>
            <a:lvl1pPr marL="0" indent="0" algn="ctr">
              <a:buFont typeface="Wingdings" panose="05000000000000000000" pitchFamily="2" charset="2"/>
              <a:buNone/>
              <a:defRPr sz="2000" b="0">
                <a:solidFill>
                  <a:schemeClr val="tx1"/>
                </a:solidFill>
              </a:defRPr>
            </a:lvl1pPr>
          </a:lstStyle>
          <a:p>
            <a:pPr lvl="0"/>
            <a:r>
              <a:rPr lang="zh-CN" altLang="en-US" noProof="0"/>
              <a:t>按一下以編輯母片副標題樣式</a:t>
            </a:r>
          </a:p>
        </p:txBody>
      </p:sp>
      <p:sp>
        <p:nvSpPr>
          <p:cNvPr id="18" name="Rectangle 1650"/>
          <p:cNvSpPr>
            <a:spLocks noGrp="1" noChangeArrowheads="1"/>
          </p:cNvSpPr>
          <p:nvPr>
            <p:ph type="ftr" sz="quarter" idx="10"/>
          </p:nvPr>
        </p:nvSpPr>
        <p:spPr bwMode="gray">
          <a:xfrm>
            <a:off x="3552825" y="6534150"/>
            <a:ext cx="2895600" cy="234950"/>
          </a:xfrm>
        </p:spPr>
        <p:txBody>
          <a:bodyPr/>
          <a:lstStyle>
            <a:lvl1pPr>
              <a:defRPr/>
            </a:lvl1pPr>
          </a:lstStyle>
          <a:p>
            <a:pPr>
              <a:defRPr/>
            </a:pPr>
            <a:endParaRPr lang="en-US" altLang="zh-CN"/>
          </a:p>
        </p:txBody>
      </p:sp>
      <p:sp>
        <p:nvSpPr>
          <p:cNvPr id="19" name="Rectangle 1649"/>
          <p:cNvSpPr>
            <a:spLocks noGrp="1" noChangeArrowheads="1"/>
          </p:cNvSpPr>
          <p:nvPr>
            <p:ph type="dt" sz="quarter" idx="11"/>
          </p:nvPr>
        </p:nvSpPr>
        <p:spPr bwMode="gray">
          <a:xfrm>
            <a:off x="6900863" y="6526213"/>
            <a:ext cx="2133600" cy="274637"/>
          </a:xfrm>
        </p:spPr>
        <p:txBody>
          <a:bodyPr/>
          <a:lstStyle>
            <a:lvl1pPr>
              <a:defRPr/>
            </a:lvl1pPr>
          </a:lstStyle>
          <a:p>
            <a:pPr>
              <a:defRPr/>
            </a:pPr>
            <a:endParaRPr lang="en-US" altLang="zh-CN"/>
          </a:p>
        </p:txBody>
      </p:sp>
      <p:sp>
        <p:nvSpPr>
          <p:cNvPr id="20" name="Rectangle 1651"/>
          <p:cNvSpPr>
            <a:spLocks noGrp="1" noChangeArrowheads="1"/>
          </p:cNvSpPr>
          <p:nvPr>
            <p:ph type="sldNum" sz="quarter" idx="12"/>
          </p:nvPr>
        </p:nvSpPr>
        <p:spPr bwMode="gray">
          <a:xfrm>
            <a:off x="3011488" y="6527800"/>
            <a:ext cx="373062" cy="234950"/>
          </a:xfrm>
        </p:spPr>
        <p:txBody>
          <a:bodyPr/>
          <a:lstStyle>
            <a:lvl1pPr>
              <a:defRPr/>
            </a:lvl1pPr>
          </a:lstStyle>
          <a:p>
            <a:pPr>
              <a:defRPr/>
            </a:pPr>
            <a:fld id="{B04E2EBD-3029-4DEC-8E6E-8C247268AFBC}" type="slidenum">
              <a:rPr lang="zh-CN" altLang="en-US"/>
              <a:pPr>
                <a:defRPr/>
              </a:pPr>
              <a:t>‹#›</a:t>
            </a:fld>
            <a:endParaRPr lang="en-US" altLang="zh-CN"/>
          </a:p>
        </p:txBody>
      </p:sp>
    </p:spTree>
    <p:extLst>
      <p:ext uri="{BB962C8B-B14F-4D97-AF65-F5344CB8AC3E}">
        <p14:creationId xmlns:p14="http://schemas.microsoft.com/office/powerpoint/2010/main" val="112974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22" presetClass="entr" presetSubtype="1" fill="hold"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nodeType="withEffect">
                                  <p:stCondLst>
                                    <p:cond delay="80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par>
                                <p:cTn id="17" presetID="47" presetClass="entr" presetSubtype="0" fill="hold" nodeType="withEffect">
                                  <p:stCondLst>
                                    <p:cond delay="11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anim calcmode="lin" valueType="num">
                                      <p:cBhvr>
                                        <p:cTn id="20" dur="500" fill="hold"/>
                                        <p:tgtEl>
                                          <p:spTgt spid="10"/>
                                        </p:tgtEl>
                                        <p:attrNameLst>
                                          <p:attrName>ppt_x</p:attrName>
                                        </p:attrNameLst>
                                      </p:cBhvr>
                                      <p:tavLst>
                                        <p:tav tm="0">
                                          <p:val>
                                            <p:strVal val="#ppt_x"/>
                                          </p:val>
                                        </p:tav>
                                        <p:tav tm="100000">
                                          <p:val>
                                            <p:strVal val="#ppt_x"/>
                                          </p:val>
                                        </p:tav>
                                      </p:tavLst>
                                    </p:anim>
                                    <p:anim calcmode="lin" valueType="num">
                                      <p:cBhvr>
                                        <p:cTn id="21" dur="500" fill="hold"/>
                                        <p:tgtEl>
                                          <p:spTgt spid="10"/>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150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anim calcmode="lin" valueType="num">
                                      <p:cBhvr>
                                        <p:cTn id="25" dur="500" fill="hold"/>
                                        <p:tgtEl>
                                          <p:spTgt spid="11"/>
                                        </p:tgtEl>
                                        <p:attrNameLst>
                                          <p:attrName>ppt_x</p:attrName>
                                        </p:attrNameLst>
                                      </p:cBhvr>
                                      <p:tavLst>
                                        <p:tav tm="0">
                                          <p:val>
                                            <p:strVal val="#ppt_x"/>
                                          </p:val>
                                        </p:tav>
                                        <p:tav tm="100000">
                                          <p:val>
                                            <p:strVal val="#ppt_x"/>
                                          </p:val>
                                        </p:tav>
                                      </p:tavLst>
                                    </p:anim>
                                    <p:anim calcmode="lin" valueType="num">
                                      <p:cBhvr>
                                        <p:cTn id="26" dur="500" fill="hold"/>
                                        <p:tgtEl>
                                          <p:spTgt spid="11"/>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1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anim calcmode="lin" valueType="num">
                                      <p:cBhvr>
                                        <p:cTn id="30" dur="500" fill="hold"/>
                                        <p:tgtEl>
                                          <p:spTgt spid="6"/>
                                        </p:tgtEl>
                                        <p:attrNameLst>
                                          <p:attrName>ppt_x</p:attrName>
                                        </p:attrNameLst>
                                      </p:cBhvr>
                                      <p:tavLst>
                                        <p:tav tm="0">
                                          <p:val>
                                            <p:strVal val="#ppt_x"/>
                                          </p:val>
                                        </p:tav>
                                        <p:tav tm="100000">
                                          <p:val>
                                            <p:strVal val="#ppt_x"/>
                                          </p:val>
                                        </p:tav>
                                      </p:tavLst>
                                    </p:anim>
                                    <p:anim calcmode="lin" valueType="num">
                                      <p:cBhvr>
                                        <p:cTn id="31" dur="500" fill="hold"/>
                                        <p:tgtEl>
                                          <p:spTgt spid="6"/>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23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anim calcmode="lin" valueType="num">
                                      <p:cBhvr>
                                        <p:cTn id="35" dur="500" fill="hold"/>
                                        <p:tgtEl>
                                          <p:spTgt spid="7"/>
                                        </p:tgtEl>
                                        <p:attrNameLst>
                                          <p:attrName>ppt_x</p:attrName>
                                        </p:attrNameLst>
                                      </p:cBhvr>
                                      <p:tavLst>
                                        <p:tav tm="0">
                                          <p:val>
                                            <p:strVal val="#ppt_x"/>
                                          </p:val>
                                        </p:tav>
                                        <p:tav tm="100000">
                                          <p:val>
                                            <p:strVal val="#ppt_x"/>
                                          </p:val>
                                        </p:tav>
                                      </p:tavLst>
                                    </p:anim>
                                    <p:anim calcmode="lin" valueType="num">
                                      <p:cBhvr>
                                        <p:cTn id="36" dur="500" fill="hold"/>
                                        <p:tgtEl>
                                          <p:spTgt spid="7"/>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26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anim calcmode="lin" valueType="num">
                                      <p:cBhvr>
                                        <p:cTn id="40" dur="500" fill="hold"/>
                                        <p:tgtEl>
                                          <p:spTgt spid="12"/>
                                        </p:tgtEl>
                                        <p:attrNameLst>
                                          <p:attrName>ppt_x</p:attrName>
                                        </p:attrNameLst>
                                      </p:cBhvr>
                                      <p:tavLst>
                                        <p:tav tm="0">
                                          <p:val>
                                            <p:strVal val="#ppt_x"/>
                                          </p:val>
                                        </p:tav>
                                        <p:tav tm="100000">
                                          <p:val>
                                            <p:strVal val="#ppt_x"/>
                                          </p:val>
                                        </p:tav>
                                      </p:tavLst>
                                    </p:anim>
                                    <p:anim calcmode="lin" valueType="num">
                                      <p:cBhvr>
                                        <p:cTn id="41" dur="500" fill="hold"/>
                                        <p:tgtEl>
                                          <p:spTgt spid="12"/>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260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anim calcmode="lin" valueType="num">
                                      <p:cBhvr>
                                        <p:cTn id="45" dur="500" fill="hold"/>
                                        <p:tgtEl>
                                          <p:spTgt spid="16"/>
                                        </p:tgtEl>
                                        <p:attrNameLst>
                                          <p:attrName>ppt_x</p:attrName>
                                        </p:attrNameLst>
                                      </p:cBhvr>
                                      <p:tavLst>
                                        <p:tav tm="0">
                                          <p:val>
                                            <p:strVal val="#ppt_x"/>
                                          </p:val>
                                        </p:tav>
                                        <p:tav tm="100000">
                                          <p:val>
                                            <p:strVal val="#ppt_x"/>
                                          </p:val>
                                        </p:tav>
                                      </p:tavLst>
                                    </p:anim>
                                    <p:anim calcmode="lin" valueType="num">
                                      <p:cBhvr>
                                        <p:cTn id="46" dur="500" fill="hold"/>
                                        <p:tgtEl>
                                          <p:spTgt spid="16"/>
                                        </p:tgtEl>
                                        <p:attrNameLst>
                                          <p:attrName>ppt_y</p:attrName>
                                        </p:attrNameLst>
                                      </p:cBhvr>
                                      <p:tavLst>
                                        <p:tav tm="0">
                                          <p:val>
                                            <p:strVal val="#ppt_y-.1"/>
                                          </p:val>
                                        </p:tav>
                                        <p:tav tm="100000">
                                          <p:val>
                                            <p:strVal val="#ppt_y"/>
                                          </p:val>
                                        </p:tav>
                                      </p:tavLst>
                                    </p:anim>
                                  </p:childTnLst>
                                </p:cTn>
                              </p:par>
                              <p:par>
                                <p:cTn id="47" presetID="47" presetClass="entr" presetSubtype="0" fill="hold" nodeType="withEffect">
                                  <p:stCondLst>
                                    <p:cond delay="250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anim calcmode="lin" valueType="num">
                                      <p:cBhvr>
                                        <p:cTn id="50" dur="500" fill="hold"/>
                                        <p:tgtEl>
                                          <p:spTgt spid="15"/>
                                        </p:tgtEl>
                                        <p:attrNameLst>
                                          <p:attrName>ppt_x</p:attrName>
                                        </p:attrNameLst>
                                      </p:cBhvr>
                                      <p:tavLst>
                                        <p:tav tm="0">
                                          <p:val>
                                            <p:strVal val="#ppt_x"/>
                                          </p:val>
                                        </p:tav>
                                        <p:tav tm="100000">
                                          <p:val>
                                            <p:strVal val="#ppt_x"/>
                                          </p:val>
                                        </p:tav>
                                      </p:tavLst>
                                    </p:anim>
                                    <p:anim calcmode="lin" valueType="num">
                                      <p:cBhvr>
                                        <p:cTn id="51" dur="500" fill="hold"/>
                                        <p:tgtEl>
                                          <p:spTgt spid="15"/>
                                        </p:tgtEl>
                                        <p:attrNameLst>
                                          <p:attrName>ppt_y</p:attrName>
                                        </p:attrNameLst>
                                      </p:cBhvr>
                                      <p:tavLst>
                                        <p:tav tm="0">
                                          <p:val>
                                            <p:strVal val="#ppt_y-.1"/>
                                          </p:val>
                                        </p:tav>
                                        <p:tav tm="100000">
                                          <p:val>
                                            <p:strVal val="#ppt_y"/>
                                          </p:val>
                                        </p:tav>
                                      </p:tavLst>
                                    </p:anim>
                                  </p:childTnLst>
                                </p:cTn>
                              </p:par>
                              <p:par>
                                <p:cTn id="52" presetID="47" presetClass="entr" presetSubtype="0" fill="hold" nodeType="withEffect">
                                  <p:stCondLst>
                                    <p:cond delay="240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anim calcmode="lin" valueType="num">
                                      <p:cBhvr>
                                        <p:cTn id="55" dur="500" fill="hold"/>
                                        <p:tgtEl>
                                          <p:spTgt spid="17"/>
                                        </p:tgtEl>
                                        <p:attrNameLst>
                                          <p:attrName>ppt_x</p:attrName>
                                        </p:attrNameLst>
                                      </p:cBhvr>
                                      <p:tavLst>
                                        <p:tav tm="0">
                                          <p:val>
                                            <p:strVal val="#ppt_x"/>
                                          </p:val>
                                        </p:tav>
                                        <p:tav tm="100000">
                                          <p:val>
                                            <p:strVal val="#ppt_x"/>
                                          </p:val>
                                        </p:tav>
                                      </p:tavLst>
                                    </p:anim>
                                    <p:anim calcmode="lin" valueType="num">
                                      <p:cBhvr>
                                        <p:cTn id="56" dur="500" fill="hold"/>
                                        <p:tgtEl>
                                          <p:spTgt spid="17"/>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200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anim calcmode="lin" valueType="num">
                                      <p:cBhvr>
                                        <p:cTn id="60" dur="500" fill="hold"/>
                                        <p:tgtEl>
                                          <p:spTgt spid="13"/>
                                        </p:tgtEl>
                                        <p:attrNameLst>
                                          <p:attrName>ppt_x</p:attrName>
                                        </p:attrNameLst>
                                      </p:cBhvr>
                                      <p:tavLst>
                                        <p:tav tm="0">
                                          <p:val>
                                            <p:strVal val="#ppt_x"/>
                                          </p:val>
                                        </p:tav>
                                        <p:tav tm="100000">
                                          <p:val>
                                            <p:strVal val="#ppt_x"/>
                                          </p:val>
                                        </p:tav>
                                      </p:tavLst>
                                    </p:anim>
                                    <p:anim calcmode="lin" valueType="num">
                                      <p:cBhvr>
                                        <p:cTn id="61" dur="500" fill="hold"/>
                                        <p:tgtEl>
                                          <p:spTgt spid="13"/>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180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anim calcmode="lin" valueType="num">
                                      <p:cBhvr>
                                        <p:cTn id="65" dur="500" fill="hold"/>
                                        <p:tgtEl>
                                          <p:spTgt spid="14"/>
                                        </p:tgtEl>
                                        <p:attrNameLst>
                                          <p:attrName>ppt_x</p:attrName>
                                        </p:attrNameLst>
                                      </p:cBhvr>
                                      <p:tavLst>
                                        <p:tav tm="0">
                                          <p:val>
                                            <p:strVal val="#ppt_x"/>
                                          </p:val>
                                        </p:tav>
                                        <p:tav tm="100000">
                                          <p:val>
                                            <p:strVal val="#ppt_x"/>
                                          </p:val>
                                        </p:tav>
                                      </p:tavLst>
                                    </p:anim>
                                    <p:anim calcmode="lin" valueType="num">
                                      <p:cBhvr>
                                        <p:cTn id="66" dur="500" fill="hold"/>
                                        <p:tgtEl>
                                          <p:spTgt spid="14"/>
                                        </p:tgtEl>
                                        <p:attrNameLst>
                                          <p:attrName>ppt_y</p:attrName>
                                        </p:attrNameLst>
                                      </p:cBhvr>
                                      <p:tavLst>
                                        <p:tav tm="0">
                                          <p:val>
                                            <p:strVal val="#ppt_y-.1"/>
                                          </p:val>
                                        </p:tav>
                                        <p:tav tm="100000">
                                          <p:val>
                                            <p:strVal val="#ppt_y"/>
                                          </p:val>
                                        </p:tav>
                                      </p:tavLst>
                                    </p:anim>
                                  </p:childTnLst>
                                </p:cTn>
                              </p:par>
                            </p:childTnLst>
                          </p:cTn>
                        </p:par>
                        <p:par>
                          <p:cTn id="67" fill="hold">
                            <p:stCondLst>
                              <p:cond delay="3100"/>
                            </p:stCondLst>
                            <p:childTnLst>
                              <p:par>
                                <p:cTn id="68" presetID="6" presetClass="emph" presetSubtype="0" fill="hold" nodeType="afterEffect">
                                  <p:stCondLst>
                                    <p:cond delay="0"/>
                                  </p:stCondLst>
                                  <p:childTnLst>
                                    <p:animScale>
                                      <p:cBhvr>
                                        <p:cTn id="69" dur="500" fill="hold"/>
                                        <p:tgtEl>
                                          <p:spTgt spid="5"/>
                                        </p:tgtEl>
                                      </p:cBhvr>
                                      <p:by x="150000" y="150000"/>
                                    </p:animScale>
                                  </p:childTnLst>
                                </p:cTn>
                              </p:par>
                              <p:par>
                                <p:cTn id="70" presetID="6" presetClass="emph" presetSubtype="0" fill="hold" nodeType="withEffect">
                                  <p:stCondLst>
                                    <p:cond delay="200"/>
                                  </p:stCondLst>
                                  <p:childTnLst>
                                    <p:animScale>
                                      <p:cBhvr>
                                        <p:cTn id="71" dur="500" fill="hold"/>
                                        <p:tgtEl>
                                          <p:spTgt spid="8"/>
                                        </p:tgtEl>
                                      </p:cBhvr>
                                      <p:by x="150000" y="150000"/>
                                    </p:animScale>
                                  </p:childTnLst>
                                </p:cTn>
                              </p:par>
                              <p:par>
                                <p:cTn id="72" presetID="6" presetClass="emph" presetSubtype="0" fill="hold" nodeType="withEffect">
                                  <p:stCondLst>
                                    <p:cond delay="400"/>
                                  </p:stCondLst>
                                  <p:childTnLst>
                                    <p:animScale>
                                      <p:cBhvr>
                                        <p:cTn id="73" dur="500" fill="hold"/>
                                        <p:tgtEl>
                                          <p:spTgt spid="9"/>
                                        </p:tgtEl>
                                      </p:cBhvr>
                                      <p:by x="150000" y="150000"/>
                                    </p:animScale>
                                  </p:childTnLst>
                                </p:cTn>
                              </p:par>
                              <p:par>
                                <p:cTn id="74" presetID="6" presetClass="emph" presetSubtype="0" fill="hold" nodeType="withEffect">
                                  <p:stCondLst>
                                    <p:cond delay="800"/>
                                  </p:stCondLst>
                                  <p:childTnLst>
                                    <p:animScale>
                                      <p:cBhvr>
                                        <p:cTn id="75" dur="500" fill="hold"/>
                                        <p:tgtEl>
                                          <p:spTgt spid="10"/>
                                        </p:tgtEl>
                                      </p:cBhvr>
                                      <p:by x="150000" y="150000"/>
                                    </p:animScale>
                                  </p:childTnLst>
                                </p:cTn>
                              </p:par>
                              <p:par>
                                <p:cTn id="76" presetID="6" presetClass="emph" presetSubtype="0" fill="hold" nodeType="withEffect">
                                  <p:stCondLst>
                                    <p:cond delay="1100"/>
                                  </p:stCondLst>
                                  <p:childTnLst>
                                    <p:animScale>
                                      <p:cBhvr>
                                        <p:cTn id="77" dur="500" fill="hold"/>
                                        <p:tgtEl>
                                          <p:spTgt spid="11"/>
                                        </p:tgtEl>
                                      </p:cBhvr>
                                      <p:by x="150000" y="150000"/>
                                    </p:animScale>
                                  </p:childTnLst>
                                </p:cTn>
                              </p:par>
                              <p:par>
                                <p:cTn id="78" presetID="6" presetClass="emph" presetSubtype="0" fill="hold" nodeType="withEffect">
                                  <p:stCondLst>
                                    <p:cond delay="1400"/>
                                  </p:stCondLst>
                                  <p:childTnLst>
                                    <p:animScale>
                                      <p:cBhvr>
                                        <p:cTn id="79" dur="500" fill="hold"/>
                                        <p:tgtEl>
                                          <p:spTgt spid="6"/>
                                        </p:tgtEl>
                                      </p:cBhvr>
                                      <p:by x="150000" y="150000"/>
                                    </p:animScale>
                                  </p:childTnLst>
                                </p:cTn>
                              </p:par>
                              <p:par>
                                <p:cTn id="80" presetID="6" presetClass="emph" presetSubtype="0" fill="hold" nodeType="withEffect">
                                  <p:stCondLst>
                                    <p:cond delay="1700"/>
                                  </p:stCondLst>
                                  <p:childTnLst>
                                    <p:animScale>
                                      <p:cBhvr>
                                        <p:cTn id="81" dur="500" fill="hold"/>
                                        <p:tgtEl>
                                          <p:spTgt spid="7"/>
                                        </p:tgtEl>
                                      </p:cBhvr>
                                      <p:by x="150000" y="150000"/>
                                    </p:animScale>
                                  </p:childTnLst>
                                </p:cTn>
                              </p:par>
                              <p:par>
                                <p:cTn id="82" presetID="6" presetClass="emph" presetSubtype="0" fill="hold" nodeType="withEffect">
                                  <p:stCondLst>
                                    <p:cond delay="2000"/>
                                  </p:stCondLst>
                                  <p:childTnLst>
                                    <p:animScale>
                                      <p:cBhvr>
                                        <p:cTn id="83" dur="500" fill="hold"/>
                                        <p:tgtEl>
                                          <p:spTgt spid="12"/>
                                        </p:tgtEl>
                                      </p:cBhvr>
                                      <p:by x="150000" y="150000"/>
                                    </p:animScale>
                                  </p:childTnLst>
                                </p:cTn>
                              </p:par>
                              <p:par>
                                <p:cTn id="84" presetID="6" presetClass="emph" presetSubtype="0" fill="hold" nodeType="withEffect">
                                  <p:stCondLst>
                                    <p:cond delay="2200"/>
                                  </p:stCondLst>
                                  <p:childTnLst>
                                    <p:animScale>
                                      <p:cBhvr>
                                        <p:cTn id="85" dur="500" fill="hold"/>
                                        <p:tgtEl>
                                          <p:spTgt spid="13"/>
                                        </p:tgtEl>
                                      </p:cBhvr>
                                      <p:by x="150000" y="150000"/>
                                    </p:animScale>
                                  </p:childTnLst>
                                </p:cTn>
                              </p:par>
                              <p:par>
                                <p:cTn id="86" presetID="6" presetClass="emph" presetSubtype="0" fill="hold" nodeType="withEffect">
                                  <p:stCondLst>
                                    <p:cond delay="2300"/>
                                  </p:stCondLst>
                                  <p:childTnLst>
                                    <p:animScale>
                                      <p:cBhvr>
                                        <p:cTn id="87" dur="500" fill="hold"/>
                                        <p:tgtEl>
                                          <p:spTgt spid="14"/>
                                        </p:tgtEl>
                                      </p:cBhvr>
                                      <p:by x="150000" y="150000"/>
                                    </p:animScale>
                                  </p:childTnLst>
                                </p:cTn>
                              </p:par>
                            </p:childTnLst>
                          </p:cTn>
                        </p:par>
                        <p:par>
                          <p:cTn id="88" fill="hold">
                            <p:stCondLst>
                              <p:cond delay="5900"/>
                            </p:stCondLst>
                            <p:childTnLst>
                              <p:par>
                                <p:cTn id="89" presetID="6" presetClass="emph" presetSubtype="0" fill="hold" nodeType="afterEffect">
                                  <p:stCondLst>
                                    <p:cond delay="0"/>
                                  </p:stCondLst>
                                  <p:childTnLst>
                                    <p:animScale>
                                      <p:cBhvr>
                                        <p:cTn id="90" dur="500" fill="hold"/>
                                        <p:tgtEl>
                                          <p:spTgt spid="4"/>
                                        </p:tgtEl>
                                      </p:cBhvr>
                                      <p:by x="150000" y="150000"/>
                                    </p:animScale>
                                  </p:childTnLst>
                                </p:cTn>
                              </p:par>
                              <p:par>
                                <p:cTn id="91" presetID="6" presetClass="emph" presetSubtype="0" fill="hold" nodeType="withEffect">
                                  <p:stCondLst>
                                    <p:cond delay="400"/>
                                  </p:stCondLst>
                                  <p:childTnLst>
                                    <p:animScale>
                                      <p:cBhvr>
                                        <p:cTn id="92" dur="500" fill="hold"/>
                                        <p:tgtEl>
                                          <p:spTgt spid="15"/>
                                        </p:tgtEl>
                                      </p:cBhvr>
                                      <p:by x="150000" y="150000"/>
                                    </p:animScale>
                                  </p:childTnLst>
                                </p:cTn>
                              </p:par>
                              <p:par>
                                <p:cTn id="93" presetID="6" presetClass="emph" presetSubtype="0" fill="hold" nodeType="withEffect">
                                  <p:stCondLst>
                                    <p:cond delay="800"/>
                                  </p:stCondLst>
                                  <p:childTnLst>
                                    <p:animScale>
                                      <p:cBhvr>
                                        <p:cTn id="94" dur="500" fill="hold"/>
                                        <p:tgtEl>
                                          <p:spTgt spid="16"/>
                                        </p:tgtEl>
                                      </p:cBhvr>
                                      <p:by x="150000" y="150000"/>
                                    </p:animScale>
                                  </p:childTnLst>
                                </p:cTn>
                              </p:par>
                              <p:par>
                                <p:cTn id="95" presetID="6" presetClass="emph" presetSubtype="0" fill="hold" nodeType="withEffect">
                                  <p:stCondLst>
                                    <p:cond delay="1100"/>
                                  </p:stCondLst>
                                  <p:childTnLst>
                                    <p:animScale>
                                      <p:cBhvr>
                                        <p:cTn id="96" dur="500" fill="hold"/>
                                        <p:tgtEl>
                                          <p:spTgt spid="1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13A42F47-74C9-4A15-869F-B4D800166364}" type="slidenum">
              <a:rPr lang="zh-CN" altLang="en-US"/>
              <a:pPr>
                <a:defRPr/>
              </a:pPr>
              <a:t>‹#›</a:t>
            </a:fld>
            <a:endParaRPr lang="en-US" altLang="zh-CN"/>
          </a:p>
        </p:txBody>
      </p:sp>
    </p:spTree>
    <p:extLst>
      <p:ext uri="{BB962C8B-B14F-4D97-AF65-F5344CB8AC3E}">
        <p14:creationId xmlns:p14="http://schemas.microsoft.com/office/powerpoint/2010/main" val="1818865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8338" y="65088"/>
            <a:ext cx="1995487" cy="64595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30288" y="65088"/>
            <a:ext cx="5835650" cy="64595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E3529580-A285-4EE2-9DBB-BCD0B7CD19DE}" type="slidenum">
              <a:rPr lang="zh-CN" altLang="en-US"/>
              <a:pPr>
                <a:defRPr/>
              </a:pPr>
              <a:t>‹#›</a:t>
            </a:fld>
            <a:endParaRPr lang="en-US" altLang="zh-CN"/>
          </a:p>
        </p:txBody>
      </p:sp>
    </p:spTree>
    <p:extLst>
      <p:ext uri="{BB962C8B-B14F-4D97-AF65-F5344CB8AC3E}">
        <p14:creationId xmlns:p14="http://schemas.microsoft.com/office/powerpoint/2010/main" val="429103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055688" y="65088"/>
            <a:ext cx="7958137" cy="1011237"/>
          </a:xfrm>
        </p:spPr>
        <p:txBody>
          <a:bodyPr/>
          <a:lstStyle/>
          <a:p>
            <a:r>
              <a:rPr lang="zh-CN" altLang="en-US"/>
              <a:t>单击此处编辑母版标题样式</a:t>
            </a:r>
          </a:p>
        </p:txBody>
      </p:sp>
      <p:sp>
        <p:nvSpPr>
          <p:cNvPr id="3" name="图表占位符 2"/>
          <p:cNvSpPr>
            <a:spLocks noGrp="1"/>
          </p:cNvSpPr>
          <p:nvPr>
            <p:ph type="chart" idx="1"/>
          </p:nvPr>
        </p:nvSpPr>
        <p:spPr>
          <a:xfrm>
            <a:off x="1030288" y="1163638"/>
            <a:ext cx="7961312" cy="5360987"/>
          </a:xfrm>
        </p:spPr>
        <p:txBody>
          <a:bodyPr/>
          <a:lstStyle/>
          <a:p>
            <a:pPr lvl="0"/>
            <a:endParaRPr lang="zh-CN" altLang="en-US" noProof="0"/>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C3C787F2-FB59-43BA-B988-201E4767008D}" type="slidenum">
              <a:rPr lang="zh-CN" altLang="en-US"/>
              <a:pPr>
                <a:defRPr/>
              </a:pPr>
              <a:t>‹#›</a:t>
            </a:fld>
            <a:endParaRPr lang="en-US" altLang="zh-CN"/>
          </a:p>
        </p:txBody>
      </p:sp>
    </p:spTree>
    <p:extLst>
      <p:ext uri="{BB962C8B-B14F-4D97-AF65-F5344CB8AC3E}">
        <p14:creationId xmlns:p14="http://schemas.microsoft.com/office/powerpoint/2010/main" val="217582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583DBAEB-DCCE-498C-A008-1C7A5FDA32C6}" type="slidenum">
              <a:rPr lang="zh-CN" altLang="en-US"/>
              <a:pPr>
                <a:defRPr/>
              </a:pPr>
              <a:t>‹#›</a:t>
            </a:fld>
            <a:endParaRPr lang="en-US" altLang="zh-CN"/>
          </a:p>
        </p:txBody>
      </p:sp>
    </p:spTree>
    <p:extLst>
      <p:ext uri="{BB962C8B-B14F-4D97-AF65-F5344CB8AC3E}">
        <p14:creationId xmlns:p14="http://schemas.microsoft.com/office/powerpoint/2010/main" val="3853748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AB06CB8C-AF3F-463D-B822-8D5955701E0C}" type="slidenum">
              <a:rPr lang="zh-CN" altLang="en-US"/>
              <a:pPr>
                <a:defRPr/>
              </a:pPr>
              <a:t>‹#›</a:t>
            </a:fld>
            <a:endParaRPr lang="en-US" altLang="zh-CN"/>
          </a:p>
        </p:txBody>
      </p:sp>
    </p:spTree>
    <p:extLst>
      <p:ext uri="{BB962C8B-B14F-4D97-AF65-F5344CB8AC3E}">
        <p14:creationId xmlns:p14="http://schemas.microsoft.com/office/powerpoint/2010/main" val="20901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30288" y="1163638"/>
            <a:ext cx="3903662" cy="53609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86350" y="1163638"/>
            <a:ext cx="3905250" cy="53609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4"/>
          <p:cNvSpPr>
            <a:spLocks noGrp="1" noChangeArrowheads="1"/>
          </p:cNvSpPr>
          <p:nvPr>
            <p:ph type="sldNum" sz="quarter" idx="12"/>
          </p:nvPr>
        </p:nvSpPr>
        <p:spPr>
          <a:ln/>
        </p:spPr>
        <p:txBody>
          <a:bodyPr/>
          <a:lstStyle>
            <a:lvl1pPr>
              <a:defRPr/>
            </a:lvl1pPr>
          </a:lstStyle>
          <a:p>
            <a:pPr>
              <a:defRPr/>
            </a:pPr>
            <a:fld id="{C8325776-3203-4F30-950D-96A629279DB9}" type="slidenum">
              <a:rPr lang="zh-CN" altLang="en-US"/>
              <a:pPr>
                <a:defRPr/>
              </a:pPr>
              <a:t>‹#›</a:t>
            </a:fld>
            <a:endParaRPr lang="en-US" altLang="zh-CN"/>
          </a:p>
        </p:txBody>
      </p:sp>
    </p:spTree>
    <p:extLst>
      <p:ext uri="{BB962C8B-B14F-4D97-AF65-F5344CB8AC3E}">
        <p14:creationId xmlns:p14="http://schemas.microsoft.com/office/powerpoint/2010/main" val="2879842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64"/>
          <p:cNvSpPr>
            <a:spLocks noGrp="1" noChangeArrowheads="1"/>
          </p:cNvSpPr>
          <p:nvPr>
            <p:ph type="sldNum" sz="quarter" idx="12"/>
          </p:nvPr>
        </p:nvSpPr>
        <p:spPr>
          <a:ln/>
        </p:spPr>
        <p:txBody>
          <a:bodyPr/>
          <a:lstStyle>
            <a:lvl1pPr>
              <a:defRPr/>
            </a:lvl1pPr>
          </a:lstStyle>
          <a:p>
            <a:pPr>
              <a:defRPr/>
            </a:pPr>
            <a:fld id="{2A3F6F0C-0F7A-4CE2-A0F6-7CE658803747}" type="slidenum">
              <a:rPr lang="zh-CN" altLang="en-US"/>
              <a:pPr>
                <a:defRPr/>
              </a:pPr>
              <a:t>‹#›</a:t>
            </a:fld>
            <a:endParaRPr lang="en-US" altLang="zh-CN"/>
          </a:p>
        </p:txBody>
      </p:sp>
    </p:spTree>
    <p:extLst>
      <p:ext uri="{BB962C8B-B14F-4D97-AF65-F5344CB8AC3E}">
        <p14:creationId xmlns:p14="http://schemas.microsoft.com/office/powerpoint/2010/main" val="2636415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64"/>
          <p:cNvSpPr>
            <a:spLocks noGrp="1" noChangeArrowheads="1"/>
          </p:cNvSpPr>
          <p:nvPr>
            <p:ph type="sldNum" sz="quarter" idx="12"/>
          </p:nvPr>
        </p:nvSpPr>
        <p:spPr>
          <a:ln/>
        </p:spPr>
        <p:txBody>
          <a:bodyPr/>
          <a:lstStyle>
            <a:lvl1pPr>
              <a:defRPr/>
            </a:lvl1pPr>
          </a:lstStyle>
          <a:p>
            <a:pPr>
              <a:defRPr/>
            </a:pPr>
            <a:fld id="{58C36085-C021-4DD6-A471-9461B8C45B4F}" type="slidenum">
              <a:rPr lang="zh-CN" altLang="en-US"/>
              <a:pPr>
                <a:defRPr/>
              </a:pPr>
              <a:t>‹#›</a:t>
            </a:fld>
            <a:endParaRPr lang="en-US" altLang="zh-CN"/>
          </a:p>
        </p:txBody>
      </p:sp>
    </p:spTree>
    <p:extLst>
      <p:ext uri="{BB962C8B-B14F-4D97-AF65-F5344CB8AC3E}">
        <p14:creationId xmlns:p14="http://schemas.microsoft.com/office/powerpoint/2010/main" val="29940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64"/>
          <p:cNvSpPr>
            <a:spLocks noGrp="1" noChangeArrowheads="1"/>
          </p:cNvSpPr>
          <p:nvPr>
            <p:ph type="sldNum" sz="quarter" idx="12"/>
          </p:nvPr>
        </p:nvSpPr>
        <p:spPr>
          <a:ln/>
        </p:spPr>
        <p:txBody>
          <a:bodyPr/>
          <a:lstStyle>
            <a:lvl1pPr>
              <a:defRPr/>
            </a:lvl1pPr>
          </a:lstStyle>
          <a:p>
            <a:pPr>
              <a:defRPr/>
            </a:pPr>
            <a:fld id="{F9FD1F59-41CD-4FC4-9567-88123B8F6050}" type="slidenum">
              <a:rPr lang="zh-CN" altLang="en-US"/>
              <a:pPr>
                <a:defRPr/>
              </a:pPr>
              <a:t>‹#›</a:t>
            </a:fld>
            <a:endParaRPr lang="en-US" altLang="zh-CN"/>
          </a:p>
        </p:txBody>
      </p:sp>
    </p:spTree>
    <p:extLst>
      <p:ext uri="{BB962C8B-B14F-4D97-AF65-F5344CB8AC3E}">
        <p14:creationId xmlns:p14="http://schemas.microsoft.com/office/powerpoint/2010/main" val="168718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4"/>
          <p:cNvSpPr>
            <a:spLocks noGrp="1" noChangeArrowheads="1"/>
          </p:cNvSpPr>
          <p:nvPr>
            <p:ph type="sldNum" sz="quarter" idx="12"/>
          </p:nvPr>
        </p:nvSpPr>
        <p:spPr>
          <a:ln/>
        </p:spPr>
        <p:txBody>
          <a:bodyPr/>
          <a:lstStyle>
            <a:lvl1pPr>
              <a:defRPr/>
            </a:lvl1pPr>
          </a:lstStyle>
          <a:p>
            <a:pPr>
              <a:defRPr/>
            </a:pPr>
            <a:fld id="{83C6DC49-FF4B-4545-8535-8EE161643106}" type="slidenum">
              <a:rPr lang="zh-CN" altLang="en-US"/>
              <a:pPr>
                <a:defRPr/>
              </a:pPr>
              <a:t>‹#›</a:t>
            </a:fld>
            <a:endParaRPr lang="en-US" altLang="zh-CN"/>
          </a:p>
        </p:txBody>
      </p:sp>
    </p:spTree>
    <p:extLst>
      <p:ext uri="{BB962C8B-B14F-4D97-AF65-F5344CB8AC3E}">
        <p14:creationId xmlns:p14="http://schemas.microsoft.com/office/powerpoint/2010/main" val="89959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4"/>
          <p:cNvSpPr>
            <a:spLocks noGrp="1" noChangeArrowheads="1"/>
          </p:cNvSpPr>
          <p:nvPr>
            <p:ph type="sldNum" sz="quarter" idx="12"/>
          </p:nvPr>
        </p:nvSpPr>
        <p:spPr>
          <a:ln/>
        </p:spPr>
        <p:txBody>
          <a:bodyPr/>
          <a:lstStyle>
            <a:lvl1pPr>
              <a:defRPr/>
            </a:lvl1pPr>
          </a:lstStyle>
          <a:p>
            <a:pPr>
              <a:defRPr/>
            </a:pPr>
            <a:fld id="{A34F6AA1-7645-4974-8670-EC62B1640161}" type="slidenum">
              <a:rPr lang="zh-CN" altLang="en-US"/>
              <a:pPr>
                <a:defRPr/>
              </a:pPr>
              <a:t>‹#›</a:t>
            </a:fld>
            <a:endParaRPr lang="en-US" altLang="zh-CN"/>
          </a:p>
        </p:txBody>
      </p:sp>
    </p:spTree>
    <p:extLst>
      <p:ext uri="{BB962C8B-B14F-4D97-AF65-F5344CB8AC3E}">
        <p14:creationId xmlns:p14="http://schemas.microsoft.com/office/powerpoint/2010/main" val="1023706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491"/>
          <p:cNvSpPr>
            <a:spLocks noChangeShapeType="1"/>
          </p:cNvSpPr>
          <p:nvPr/>
        </p:nvSpPr>
        <p:spPr bwMode="auto">
          <a:xfrm>
            <a:off x="1101725" y="1000125"/>
            <a:ext cx="7834313"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151002" name="Rectangle 474"/>
          <p:cNvSpPr>
            <a:spLocks noChangeArrowheads="1"/>
          </p:cNvSpPr>
          <p:nvPr/>
        </p:nvSpPr>
        <p:spPr bwMode="gray">
          <a:xfrm>
            <a:off x="269875" y="0"/>
            <a:ext cx="284163" cy="6889750"/>
          </a:xfrm>
          <a:prstGeom prst="rect">
            <a:avLst/>
          </a:prstGeom>
          <a:solidFill>
            <a:schemeClr val="accent2">
              <a:alpha val="79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3" name="Rectangle 475"/>
          <p:cNvSpPr>
            <a:spLocks noChangeArrowheads="1"/>
          </p:cNvSpPr>
          <p:nvPr/>
        </p:nvSpPr>
        <p:spPr bwMode="gray">
          <a:xfrm>
            <a:off x="-12700" y="0"/>
            <a:ext cx="330200" cy="6858000"/>
          </a:xfrm>
          <a:prstGeom prst="rect">
            <a:avLst/>
          </a:prstGeom>
          <a:gradFill rotWithShape="1">
            <a:gsLst>
              <a:gs pos="0">
                <a:schemeClr val="accent2">
                  <a:gamma/>
                  <a:shade val="28627"/>
                  <a:invGamma/>
                </a:schemeClr>
              </a:gs>
              <a:gs pos="100000">
                <a:schemeClr val="accent2"/>
              </a:gs>
            </a:gsLst>
            <a:lin ang="18900000" scaled="1"/>
          </a:gra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5" name="Rectangle 477"/>
          <p:cNvSpPr>
            <a:spLocks noChangeArrowheads="1"/>
          </p:cNvSpPr>
          <p:nvPr/>
        </p:nvSpPr>
        <p:spPr bwMode="gray">
          <a:xfrm>
            <a:off x="749300" y="-14288"/>
            <a:ext cx="71438" cy="6872288"/>
          </a:xfrm>
          <a:prstGeom prst="rect">
            <a:avLst/>
          </a:prstGeom>
          <a:solidFill>
            <a:schemeClr val="accent2">
              <a:alpha val="2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7" name="Rectangle 479"/>
          <p:cNvSpPr>
            <a:spLocks noChangeArrowheads="1"/>
          </p:cNvSpPr>
          <p:nvPr/>
        </p:nvSpPr>
        <p:spPr bwMode="gray">
          <a:xfrm>
            <a:off x="508000" y="0"/>
            <a:ext cx="168275" cy="6865938"/>
          </a:xfrm>
          <a:prstGeom prst="rect">
            <a:avLst/>
          </a:prstGeom>
          <a:solidFill>
            <a:schemeClr val="accent2">
              <a:alpha val="54117"/>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9" name="Rectangle 481"/>
          <p:cNvSpPr>
            <a:spLocks noChangeArrowheads="1"/>
          </p:cNvSpPr>
          <p:nvPr/>
        </p:nvSpPr>
        <p:spPr bwMode="gray">
          <a:xfrm>
            <a:off x="661988" y="0"/>
            <a:ext cx="114300" cy="6872288"/>
          </a:xfrm>
          <a:prstGeom prst="rect">
            <a:avLst/>
          </a:prstGeom>
          <a:solidFill>
            <a:schemeClr val="accent2">
              <a:alpha val="36862"/>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32" name="Rectangle 460"/>
          <p:cNvSpPr>
            <a:spLocks noGrp="1" noChangeArrowheads="1"/>
          </p:cNvSpPr>
          <p:nvPr>
            <p:ph type="title"/>
          </p:nvPr>
        </p:nvSpPr>
        <p:spPr bwMode="auto">
          <a:xfrm>
            <a:off x="1055688" y="65088"/>
            <a:ext cx="795813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按一下以編輯母片標題樣式</a:t>
            </a:r>
          </a:p>
        </p:txBody>
      </p:sp>
      <p:sp>
        <p:nvSpPr>
          <p:cNvPr id="1033" name="Rectangle 461"/>
          <p:cNvSpPr>
            <a:spLocks noGrp="1" noChangeArrowheads="1"/>
          </p:cNvSpPr>
          <p:nvPr>
            <p:ph type="body" idx="1"/>
          </p:nvPr>
        </p:nvSpPr>
        <p:spPr bwMode="auto">
          <a:xfrm>
            <a:off x="1030288" y="1163638"/>
            <a:ext cx="7961312" cy="536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按一下以編輯母片</a:t>
            </a:r>
          </a:p>
          <a:p>
            <a:pPr lvl="1"/>
            <a:r>
              <a:rPr lang="zh-CN" altLang="en-US"/>
              <a:t>第二層</a:t>
            </a:r>
          </a:p>
          <a:p>
            <a:pPr lvl="2"/>
            <a:r>
              <a:rPr lang="zh-CN" altLang="en-US"/>
              <a:t>第三層</a:t>
            </a:r>
          </a:p>
          <a:p>
            <a:pPr lvl="3"/>
            <a:r>
              <a:rPr lang="zh-CN" altLang="en-US"/>
              <a:t>第四層</a:t>
            </a:r>
          </a:p>
          <a:p>
            <a:pPr lvl="4"/>
            <a:r>
              <a:rPr lang="zh-CN" altLang="en-US"/>
              <a:t>第五層</a:t>
            </a:r>
          </a:p>
        </p:txBody>
      </p:sp>
      <p:sp>
        <p:nvSpPr>
          <p:cNvPr id="150990" name="Rectangle 462"/>
          <p:cNvSpPr>
            <a:spLocks noGrp="1" noChangeArrowheads="1"/>
          </p:cNvSpPr>
          <p:nvPr>
            <p:ph type="dt" sz="half" idx="2"/>
          </p:nvPr>
        </p:nvSpPr>
        <p:spPr bwMode="auto">
          <a:xfrm>
            <a:off x="1077913" y="6616700"/>
            <a:ext cx="21336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150991" name="Rectangle 463"/>
          <p:cNvSpPr>
            <a:spLocks noGrp="1" noChangeArrowheads="1"/>
          </p:cNvSpPr>
          <p:nvPr>
            <p:ph type="ftr" sz="quarter" idx="3"/>
          </p:nvPr>
        </p:nvSpPr>
        <p:spPr bwMode="auto">
          <a:xfrm>
            <a:off x="5838825" y="6616700"/>
            <a:ext cx="28956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b="0">
                <a:ea typeface="宋体" panose="02010600030101010101" pitchFamily="2" charset="-122"/>
              </a:defRPr>
            </a:lvl1pPr>
          </a:lstStyle>
          <a:p>
            <a:pPr>
              <a:defRPr/>
            </a:pPr>
            <a:endParaRPr lang="en-US" altLang="zh-CN"/>
          </a:p>
        </p:txBody>
      </p:sp>
      <p:sp>
        <p:nvSpPr>
          <p:cNvPr id="150992" name="Rectangle 464"/>
          <p:cNvSpPr>
            <a:spLocks noGrp="1" noChangeArrowheads="1"/>
          </p:cNvSpPr>
          <p:nvPr>
            <p:ph type="sldNum" sz="quarter" idx="4"/>
          </p:nvPr>
        </p:nvSpPr>
        <p:spPr bwMode="auto">
          <a:xfrm>
            <a:off x="4187825" y="6616700"/>
            <a:ext cx="661988"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ea typeface="宋体" panose="02010600030101010101" pitchFamily="2" charset="-122"/>
              </a:defRPr>
            </a:lvl1pPr>
          </a:lstStyle>
          <a:p>
            <a:pPr>
              <a:defRPr/>
            </a:pPr>
            <a:fld id="{5BA4AF4B-91E7-4363-9BEC-897795207D9D}" type="slidenum">
              <a:rPr lang="zh-CN" altLang="en-US"/>
              <a:pPr>
                <a:defRPr/>
              </a:pPr>
              <a:t>‹#›</a:t>
            </a:fld>
            <a:endParaRPr lang="en-US" altLang="zh-CN"/>
          </a:p>
        </p:txBody>
      </p:sp>
      <p:sp>
        <p:nvSpPr>
          <p:cNvPr id="1037" name="Oval 508"/>
          <p:cNvSpPr>
            <a:spLocks noChangeArrowheads="1"/>
          </p:cNvSpPr>
          <p:nvPr/>
        </p:nvSpPr>
        <p:spPr bwMode="gray">
          <a:xfrm>
            <a:off x="438150" y="1892300"/>
            <a:ext cx="619125" cy="614363"/>
          </a:xfrm>
          <a:prstGeom prst="ellipse">
            <a:avLst/>
          </a:prstGeom>
          <a:blipFill dpi="0" rotWithShape="1">
            <a:blip r:embed="rId14" cstate="print"/>
            <a:srcRect/>
            <a:stretch>
              <a:fillRect/>
            </a:stretch>
          </a:blipFill>
          <a:ln w="28575" algn="ctr">
            <a:solidFill>
              <a:srgbClr val="F8F8F8">
                <a:alpha val="70195"/>
              </a:srgbClr>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38" name="Oval 511"/>
          <p:cNvSpPr>
            <a:spLocks noChangeArrowheads="1"/>
          </p:cNvSpPr>
          <p:nvPr/>
        </p:nvSpPr>
        <p:spPr bwMode="gray">
          <a:xfrm>
            <a:off x="442913" y="315913"/>
            <a:ext cx="603250" cy="596900"/>
          </a:xfrm>
          <a:prstGeom prst="ellipse">
            <a:avLst/>
          </a:prstGeom>
          <a:blipFill dpi="0" rotWithShape="1">
            <a:blip r:embed="rId15" cstate="print"/>
            <a:srcRect/>
            <a:stretch>
              <a:fillRect/>
            </a:stretch>
          </a:blipFill>
          <a:ln w="57150" algn="ctr">
            <a:solidFill>
              <a:srgbClr val="F8F8F8">
                <a:alpha val="70195"/>
              </a:srgbClr>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39" name="Oval 515"/>
          <p:cNvSpPr>
            <a:spLocks noChangeArrowheads="1"/>
          </p:cNvSpPr>
          <p:nvPr/>
        </p:nvSpPr>
        <p:spPr bwMode="gray">
          <a:xfrm>
            <a:off x="430213" y="1128713"/>
            <a:ext cx="603250" cy="593725"/>
          </a:xfrm>
          <a:prstGeom prst="ellipse">
            <a:avLst/>
          </a:prstGeom>
          <a:blipFill dpi="0" rotWithShape="1">
            <a:blip r:embed="rId16" cstate="print"/>
            <a:srcRect/>
            <a:stretch>
              <a:fillRect/>
            </a:stretch>
          </a:blipFill>
          <a:ln w="38100" algn="ctr">
            <a:solidFill>
              <a:srgbClr val="F8F8F8">
                <a:alpha val="70195"/>
              </a:srgbClr>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27"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51003"/>
                                        </p:tgtEl>
                                        <p:attrNameLst>
                                          <p:attrName>style.visibility</p:attrName>
                                        </p:attrNameLst>
                                      </p:cBhvr>
                                      <p:to>
                                        <p:strVal val="visible"/>
                                      </p:to>
                                    </p:set>
                                    <p:animEffect transition="in" filter="wipe(up)">
                                      <p:cBhvr>
                                        <p:cTn id="7" dur="500"/>
                                        <p:tgtEl>
                                          <p:spTgt spid="151003"/>
                                        </p:tgtEl>
                                      </p:cBhvr>
                                    </p:animEffect>
                                  </p:childTnLst>
                                </p:cTn>
                              </p:par>
                              <p:par>
                                <p:cTn id="8" presetID="22" presetClass="entr" presetSubtype="1" fill="hold" nodeType="withEffect">
                                  <p:stCondLst>
                                    <p:cond delay="200"/>
                                  </p:stCondLst>
                                  <p:childTnLst>
                                    <p:set>
                                      <p:cBhvr>
                                        <p:cTn id="9" dur="1" fill="hold">
                                          <p:stCondLst>
                                            <p:cond delay="0"/>
                                          </p:stCondLst>
                                        </p:cTn>
                                        <p:tgtEl>
                                          <p:spTgt spid="151002"/>
                                        </p:tgtEl>
                                        <p:attrNameLst>
                                          <p:attrName>style.visibility</p:attrName>
                                        </p:attrNameLst>
                                      </p:cBhvr>
                                      <p:to>
                                        <p:strVal val="visible"/>
                                      </p:to>
                                    </p:set>
                                    <p:animEffect transition="in" filter="wipe(up)">
                                      <p:cBhvr>
                                        <p:cTn id="10" dur="500"/>
                                        <p:tgtEl>
                                          <p:spTgt spid="151002"/>
                                        </p:tgtEl>
                                      </p:cBhvr>
                                    </p:animEffect>
                                  </p:childTnLst>
                                </p:cTn>
                              </p:par>
                              <p:par>
                                <p:cTn id="11" presetID="22" presetClass="entr" presetSubtype="1" fill="hold" nodeType="withEffect">
                                  <p:stCondLst>
                                    <p:cond delay="800"/>
                                  </p:stCondLst>
                                  <p:childTnLst>
                                    <p:set>
                                      <p:cBhvr>
                                        <p:cTn id="12" dur="1" fill="hold">
                                          <p:stCondLst>
                                            <p:cond delay="0"/>
                                          </p:stCondLst>
                                        </p:cTn>
                                        <p:tgtEl>
                                          <p:spTgt spid="151007"/>
                                        </p:tgtEl>
                                        <p:attrNameLst>
                                          <p:attrName>style.visibility</p:attrName>
                                        </p:attrNameLst>
                                      </p:cBhvr>
                                      <p:to>
                                        <p:strVal val="visible"/>
                                      </p:to>
                                    </p:set>
                                    <p:animEffect transition="in" filter="wipe(up)">
                                      <p:cBhvr>
                                        <p:cTn id="13" dur="500"/>
                                        <p:tgtEl>
                                          <p:spTgt spid="151007"/>
                                        </p:tgtEl>
                                      </p:cBhvr>
                                    </p:animEffect>
                                  </p:childTnLst>
                                </p:cTn>
                              </p:par>
                              <p:par>
                                <p:cTn id="14" presetID="47" presetClass="entr" presetSubtype="0" fill="hold" nodeType="withEffect">
                                  <p:stCondLst>
                                    <p:cond delay="1500"/>
                                  </p:stCondLst>
                                  <p:childTnLst>
                                    <p:set>
                                      <p:cBhvr>
                                        <p:cTn id="15" dur="1" fill="hold">
                                          <p:stCondLst>
                                            <p:cond delay="0"/>
                                          </p:stCondLst>
                                        </p:cTn>
                                        <p:tgtEl>
                                          <p:spTgt spid="151009"/>
                                        </p:tgtEl>
                                        <p:attrNameLst>
                                          <p:attrName>style.visibility</p:attrName>
                                        </p:attrNameLst>
                                      </p:cBhvr>
                                      <p:to>
                                        <p:strVal val="visible"/>
                                      </p:to>
                                    </p:set>
                                    <p:animEffect transition="in" filter="fade">
                                      <p:cBhvr>
                                        <p:cTn id="16" dur="500"/>
                                        <p:tgtEl>
                                          <p:spTgt spid="151009"/>
                                        </p:tgtEl>
                                      </p:cBhvr>
                                    </p:animEffect>
                                    <p:anim calcmode="lin" valueType="num">
                                      <p:cBhvr>
                                        <p:cTn id="17" dur="500" fill="hold"/>
                                        <p:tgtEl>
                                          <p:spTgt spid="151009"/>
                                        </p:tgtEl>
                                        <p:attrNameLst>
                                          <p:attrName>ppt_x</p:attrName>
                                        </p:attrNameLst>
                                      </p:cBhvr>
                                      <p:tavLst>
                                        <p:tav tm="0">
                                          <p:val>
                                            <p:strVal val="#ppt_x"/>
                                          </p:val>
                                        </p:tav>
                                        <p:tav tm="100000">
                                          <p:val>
                                            <p:strVal val="#ppt_x"/>
                                          </p:val>
                                        </p:tav>
                                      </p:tavLst>
                                    </p:anim>
                                    <p:anim calcmode="lin" valueType="num">
                                      <p:cBhvr>
                                        <p:cTn id="18" dur="500" fill="hold"/>
                                        <p:tgtEl>
                                          <p:spTgt spid="151009"/>
                                        </p:tgtEl>
                                        <p:attrNameLst>
                                          <p:attrName>ppt_y</p:attrName>
                                        </p:attrNameLst>
                                      </p:cBhvr>
                                      <p:tavLst>
                                        <p:tav tm="0">
                                          <p:val>
                                            <p:strVal val="#ppt_y-.1"/>
                                          </p:val>
                                        </p:tav>
                                        <p:tav tm="100000">
                                          <p:val>
                                            <p:strVal val="#ppt_y"/>
                                          </p:val>
                                        </p:tav>
                                      </p:tavLst>
                                    </p:anim>
                                  </p:childTnLst>
                                </p:cTn>
                              </p:par>
                              <p:par>
                                <p:cTn id="19" presetID="47" presetClass="entr" presetSubtype="0" fill="hold" nodeType="withEffect">
                                  <p:stCondLst>
                                    <p:cond delay="2300"/>
                                  </p:stCondLst>
                                  <p:childTnLst>
                                    <p:set>
                                      <p:cBhvr>
                                        <p:cTn id="20" dur="1" fill="hold">
                                          <p:stCondLst>
                                            <p:cond delay="0"/>
                                          </p:stCondLst>
                                        </p:cTn>
                                        <p:tgtEl>
                                          <p:spTgt spid="151005"/>
                                        </p:tgtEl>
                                        <p:attrNameLst>
                                          <p:attrName>style.visibility</p:attrName>
                                        </p:attrNameLst>
                                      </p:cBhvr>
                                      <p:to>
                                        <p:strVal val="visible"/>
                                      </p:to>
                                    </p:set>
                                    <p:animEffect transition="in" filter="fade">
                                      <p:cBhvr>
                                        <p:cTn id="21" dur="500"/>
                                        <p:tgtEl>
                                          <p:spTgt spid="151005"/>
                                        </p:tgtEl>
                                      </p:cBhvr>
                                    </p:animEffect>
                                    <p:anim calcmode="lin" valueType="num">
                                      <p:cBhvr>
                                        <p:cTn id="22" dur="500" fill="hold"/>
                                        <p:tgtEl>
                                          <p:spTgt spid="151005"/>
                                        </p:tgtEl>
                                        <p:attrNameLst>
                                          <p:attrName>ppt_x</p:attrName>
                                        </p:attrNameLst>
                                      </p:cBhvr>
                                      <p:tavLst>
                                        <p:tav tm="0">
                                          <p:val>
                                            <p:strVal val="#ppt_x"/>
                                          </p:val>
                                        </p:tav>
                                        <p:tav tm="100000">
                                          <p:val>
                                            <p:strVal val="#ppt_x"/>
                                          </p:val>
                                        </p:tav>
                                      </p:tavLst>
                                    </p:anim>
                                    <p:anim calcmode="lin" valueType="num">
                                      <p:cBhvr>
                                        <p:cTn id="23" dur="500" fill="hold"/>
                                        <p:tgtEl>
                                          <p:spTgt spid="151005"/>
                                        </p:tgtEl>
                                        <p:attrNameLst>
                                          <p:attrName>ppt_y</p:attrName>
                                        </p:attrNameLst>
                                      </p:cBhvr>
                                      <p:tavLst>
                                        <p:tav tm="0">
                                          <p:val>
                                            <p:strVal val="#ppt_y-.1"/>
                                          </p:val>
                                        </p:tav>
                                        <p:tav tm="100000">
                                          <p:val>
                                            <p:strVal val="#ppt_y"/>
                                          </p:val>
                                        </p:tav>
                                      </p:tavLst>
                                    </p:anim>
                                  </p:childTnLst>
                                </p:cTn>
                              </p:par>
                            </p:childTnLst>
                          </p:cTn>
                        </p:par>
                        <p:par>
                          <p:cTn id="24" fill="hold" nodeType="afterGroup">
                            <p:stCondLst>
                              <p:cond delay="2800"/>
                            </p:stCondLst>
                            <p:childTnLst>
                              <p:par>
                                <p:cTn id="25" presetID="6" presetClass="emph" presetSubtype="0" fill="hold" nodeType="afterEffect">
                                  <p:stCondLst>
                                    <p:cond delay="0"/>
                                  </p:stCondLst>
                                  <p:childTnLst>
                                    <p:animScale>
                                      <p:cBhvr>
                                        <p:cTn id="26" dur="500" fill="hold"/>
                                        <p:tgtEl>
                                          <p:spTgt spid="151003"/>
                                        </p:tgtEl>
                                      </p:cBhvr>
                                      <p:by x="150000" y="150000"/>
                                    </p:animScale>
                                  </p:childTnLst>
                                </p:cTn>
                              </p:par>
                              <p:par>
                                <p:cTn id="27" presetID="6" presetClass="emph" presetSubtype="0" fill="hold" nodeType="withEffect">
                                  <p:stCondLst>
                                    <p:cond delay="400"/>
                                  </p:stCondLst>
                                  <p:childTnLst>
                                    <p:animScale>
                                      <p:cBhvr>
                                        <p:cTn id="28" dur="500" fill="hold"/>
                                        <p:tgtEl>
                                          <p:spTgt spid="151007"/>
                                        </p:tgtEl>
                                      </p:cBhvr>
                                      <p:by x="150000" y="150000"/>
                                    </p:animScale>
                                  </p:childTnLst>
                                </p:cTn>
                              </p:par>
                              <p:par>
                                <p:cTn id="29" presetID="6" presetClass="emph" presetSubtype="0" fill="hold" nodeType="withEffect">
                                  <p:stCondLst>
                                    <p:cond delay="1100"/>
                                  </p:stCondLst>
                                  <p:childTnLst>
                                    <p:animScale>
                                      <p:cBhvr>
                                        <p:cTn id="30" dur="500" fill="hold"/>
                                        <p:tgtEl>
                                          <p:spTgt spid="151009"/>
                                        </p:tgtEl>
                                      </p:cBhvr>
                                      <p:by x="150000" y="150000"/>
                                    </p:animScale>
                                  </p:childTnLst>
                                </p:cTn>
                              </p:par>
                              <p:par>
                                <p:cTn id="31" presetID="6" presetClass="emph" presetSubtype="0" fill="hold" nodeType="withEffect">
                                  <p:stCondLst>
                                    <p:cond delay="1700"/>
                                  </p:stCondLst>
                                  <p:childTnLst>
                                    <p:animScale>
                                      <p:cBhvr>
                                        <p:cTn id="32" dur="500" fill="hold"/>
                                        <p:tgtEl>
                                          <p:spTgt spid="151005"/>
                                        </p:tgtEl>
                                      </p:cBhvr>
                                      <p:by x="150000" y="150000"/>
                                    </p:animScale>
                                  </p:childTnLst>
                                </p:cTn>
                              </p:par>
                            </p:childTnLst>
                          </p:cTn>
                        </p:par>
                        <p:par>
                          <p:cTn id="33" fill="hold" nodeType="afterGroup">
                            <p:stCondLst>
                              <p:cond delay="5000"/>
                            </p:stCondLst>
                            <p:childTnLst>
                              <p:par>
                                <p:cTn id="34" presetID="6" presetClass="emph" presetSubtype="0" fill="hold" nodeType="afterEffect">
                                  <p:stCondLst>
                                    <p:cond delay="0"/>
                                  </p:stCondLst>
                                  <p:childTnLst>
                                    <p:animScale>
                                      <p:cBhvr>
                                        <p:cTn id="35" dur="500" fill="hold"/>
                                        <p:tgtEl>
                                          <p:spTgt spid="15100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4000" b="1" kern="1200">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panose="020B0604020202020204" pitchFamily="34" charset="0"/>
        </a:defRPr>
      </a:lvl2pPr>
      <a:lvl3pPr algn="l" rtl="0" eaLnBrk="0" fontAlgn="base" hangingPunct="0">
        <a:spcBef>
          <a:spcPct val="0"/>
        </a:spcBef>
        <a:spcAft>
          <a:spcPct val="0"/>
        </a:spcAft>
        <a:defRPr sz="4000" b="1">
          <a:solidFill>
            <a:schemeClr val="tx2"/>
          </a:solidFill>
          <a:latin typeface="Arial" panose="020B0604020202020204" pitchFamily="34" charset="0"/>
        </a:defRPr>
      </a:lvl3pPr>
      <a:lvl4pPr algn="l" rtl="0" eaLnBrk="0" fontAlgn="base" hangingPunct="0">
        <a:spcBef>
          <a:spcPct val="0"/>
        </a:spcBef>
        <a:spcAft>
          <a:spcPct val="0"/>
        </a:spcAft>
        <a:defRPr sz="4000" b="1">
          <a:solidFill>
            <a:schemeClr val="tx2"/>
          </a:solidFill>
          <a:latin typeface="Arial" panose="020B0604020202020204" pitchFamily="34" charset="0"/>
        </a:defRPr>
      </a:lvl4pPr>
      <a:lvl5pPr algn="l" rtl="0" eaLnBrk="0" fontAlgn="base" hangingPunct="0">
        <a:spcBef>
          <a:spcPct val="0"/>
        </a:spcBef>
        <a:spcAft>
          <a:spcPct val="0"/>
        </a:spcAft>
        <a:defRPr sz="4000" b="1">
          <a:solidFill>
            <a:schemeClr val="tx2"/>
          </a:solidFill>
          <a:latin typeface="Arial" panose="020B0604020202020204" pitchFamily="34" charset="0"/>
        </a:defRPr>
      </a:lvl5pPr>
      <a:lvl6pPr marL="457200" algn="l" rtl="0" fontAlgn="base">
        <a:spcBef>
          <a:spcPct val="0"/>
        </a:spcBef>
        <a:spcAft>
          <a:spcPct val="0"/>
        </a:spcAft>
        <a:defRPr sz="4000" b="1">
          <a:solidFill>
            <a:schemeClr val="tx2"/>
          </a:solidFill>
          <a:latin typeface="Arial" panose="020B0604020202020204" pitchFamily="34" charset="0"/>
        </a:defRPr>
      </a:lvl6pPr>
      <a:lvl7pPr marL="914400" algn="l" rtl="0" fontAlgn="base">
        <a:spcBef>
          <a:spcPct val="0"/>
        </a:spcBef>
        <a:spcAft>
          <a:spcPct val="0"/>
        </a:spcAft>
        <a:defRPr sz="4000" b="1">
          <a:solidFill>
            <a:schemeClr val="tx2"/>
          </a:solidFill>
          <a:latin typeface="Arial" panose="020B0604020202020204" pitchFamily="34" charset="0"/>
        </a:defRPr>
      </a:lvl7pPr>
      <a:lvl8pPr marL="1371600" algn="l" rtl="0" fontAlgn="base">
        <a:spcBef>
          <a:spcPct val="0"/>
        </a:spcBef>
        <a:spcAft>
          <a:spcPct val="0"/>
        </a:spcAft>
        <a:defRPr sz="4000" b="1">
          <a:solidFill>
            <a:schemeClr val="tx2"/>
          </a:solidFill>
          <a:latin typeface="Arial" panose="020B0604020202020204" pitchFamily="34" charset="0"/>
        </a:defRPr>
      </a:lvl8pPr>
      <a:lvl9pPr marL="1828800" algn="l" rtl="0" fontAlgn="base">
        <a:spcBef>
          <a:spcPct val="0"/>
        </a:spcBef>
        <a:spcAft>
          <a:spcPct val="0"/>
        </a:spcAft>
        <a:defRPr sz="40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409" name="Rectangle 41"/>
          <p:cNvSpPr>
            <a:spLocks noGrp="1" noChangeArrowheads="1"/>
          </p:cNvSpPr>
          <p:nvPr>
            <p:ph type="ctrTitle"/>
          </p:nvPr>
        </p:nvSpPr>
        <p:spPr>
          <a:xfrm>
            <a:off x="3403600" y="1463675"/>
            <a:ext cx="5526088" cy="1470025"/>
          </a:xfrm>
          <a:effectLst>
            <a:outerShdw dist="17961" dir="2700000" algn="ctr" rotWithShape="0">
              <a:srgbClr val="F8F8F8">
                <a:alpha val="50000"/>
              </a:srgbClr>
            </a:outerShdw>
          </a:effectLst>
        </p:spPr>
        <p:txBody>
          <a:bodyPr/>
          <a:lstStyle/>
          <a:p>
            <a:pPr eaLnBrk="1" hangingPunct="1">
              <a:defRPr/>
            </a:pPr>
            <a:r>
              <a:rPr lang="zh-CN" altLang="en-US" sz="5400" dirty="0">
                <a:solidFill>
                  <a:schemeClr val="tx1"/>
                </a:solidFill>
                <a:effectLst>
                  <a:outerShdw blurRad="38100" dist="38100" dir="2700000" algn="tl">
                    <a:srgbClr val="000000">
                      <a:alpha val="43137"/>
                    </a:srgbClr>
                  </a:outerShdw>
                </a:effectLst>
                <a:ea typeface="宋体" panose="02010600030101010101" pitchFamily="2" charset="-122"/>
              </a:rPr>
              <a:t>继承和多态</a:t>
            </a:r>
          </a:p>
        </p:txBody>
      </p:sp>
      <p:grpSp>
        <p:nvGrpSpPr>
          <p:cNvPr id="442418" name="Group 50"/>
          <p:cNvGrpSpPr>
            <a:grpSpLocks/>
          </p:cNvGrpSpPr>
          <p:nvPr/>
        </p:nvGrpSpPr>
        <p:grpSpPr bwMode="auto">
          <a:xfrm>
            <a:off x="5780088" y="5492750"/>
            <a:ext cx="669925" cy="654050"/>
            <a:chOff x="4027" y="3016"/>
            <a:chExt cx="515" cy="505"/>
          </a:xfrm>
        </p:grpSpPr>
        <p:sp>
          <p:nvSpPr>
            <p:cNvPr id="442419" name="Oval 51"/>
            <p:cNvSpPr>
              <a:spLocks noChangeArrowheads="1"/>
            </p:cNvSpPr>
            <p:nvPr/>
          </p:nvSpPr>
          <p:spPr bwMode="gray">
            <a:xfrm>
              <a:off x="4027" y="3016"/>
              <a:ext cx="515" cy="505"/>
            </a:xfrm>
            <a:prstGeom prst="ellipse">
              <a:avLst/>
            </a:prstGeom>
            <a:gradFill rotWithShape="1">
              <a:gsLst>
                <a:gs pos="0">
                  <a:schemeClr val="hlink">
                    <a:gamma/>
                    <a:shade val="44314"/>
                    <a:invGamma/>
                  </a:schemeClr>
                </a:gs>
                <a:gs pos="50000">
                  <a:schemeClr val="hlink"/>
                </a:gs>
                <a:gs pos="100000">
                  <a:schemeClr val="hlink">
                    <a:gamma/>
                    <a:shade val="44314"/>
                    <a:invGamma/>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5131" name="Picture 52" descr="sphere_highl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2421" name="Group 53"/>
          <p:cNvGrpSpPr>
            <a:grpSpLocks/>
          </p:cNvGrpSpPr>
          <p:nvPr/>
        </p:nvGrpSpPr>
        <p:grpSpPr bwMode="auto">
          <a:xfrm>
            <a:off x="7170738" y="5029200"/>
            <a:ext cx="349250" cy="339725"/>
            <a:chOff x="4027" y="3016"/>
            <a:chExt cx="515" cy="505"/>
          </a:xfrm>
        </p:grpSpPr>
        <p:sp>
          <p:nvSpPr>
            <p:cNvPr id="442422" name="Oval 54"/>
            <p:cNvSpPr>
              <a:spLocks noChangeArrowheads="1"/>
            </p:cNvSpPr>
            <p:nvPr/>
          </p:nvSpPr>
          <p:spPr bwMode="gray">
            <a:xfrm>
              <a:off x="4027" y="3016"/>
              <a:ext cx="515" cy="505"/>
            </a:xfrm>
            <a:prstGeom prst="ellipse">
              <a:avLst/>
            </a:prstGeom>
            <a:gradFill rotWithShape="1">
              <a:gsLst>
                <a:gs pos="0">
                  <a:schemeClr val="folHlink">
                    <a:gamma/>
                    <a:shade val="44314"/>
                    <a:invGamma/>
                  </a:schemeClr>
                </a:gs>
                <a:gs pos="50000">
                  <a:schemeClr val="folHlink"/>
                </a:gs>
                <a:gs pos="100000">
                  <a:schemeClr val="folHlink">
                    <a:gamma/>
                    <a:shade val="44314"/>
                    <a:invGamma/>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5129" name="Picture 55" descr="sphere_highligh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2424" name="Oval 56"/>
          <p:cNvSpPr>
            <a:spLocks noChangeArrowheads="1"/>
          </p:cNvSpPr>
          <p:nvPr/>
        </p:nvSpPr>
        <p:spPr bwMode="gray">
          <a:xfrm>
            <a:off x="3960813" y="4986338"/>
            <a:ext cx="1082675" cy="1071562"/>
          </a:xfrm>
          <a:prstGeom prst="ellipse">
            <a:avLst/>
          </a:prstGeom>
          <a:blipFill dpi="0" rotWithShape="1">
            <a:blip r:embed="rId5" cstate="print"/>
            <a:srcRect/>
            <a:stretch>
              <a:fillRect/>
            </a:stretch>
          </a:blipFill>
          <a:ln w="28575"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42425" name="Oval 57"/>
          <p:cNvSpPr>
            <a:spLocks noChangeArrowheads="1"/>
          </p:cNvSpPr>
          <p:nvPr/>
        </p:nvSpPr>
        <p:spPr bwMode="gray">
          <a:xfrm>
            <a:off x="371475" y="536575"/>
            <a:ext cx="2759075" cy="2730500"/>
          </a:xfrm>
          <a:prstGeom prst="ellipse">
            <a:avLst/>
          </a:prstGeom>
          <a:blipFill dpi="0" rotWithShape="1">
            <a:blip r:embed="rId6" cstate="print"/>
            <a:srcRect/>
            <a:stretch>
              <a:fillRect/>
            </a:stretch>
          </a:blipFill>
          <a:ln w="7620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42426" name="Oval 58"/>
          <p:cNvSpPr>
            <a:spLocks noChangeArrowheads="1"/>
          </p:cNvSpPr>
          <p:nvPr/>
        </p:nvSpPr>
        <p:spPr bwMode="gray">
          <a:xfrm>
            <a:off x="1941513" y="3600450"/>
            <a:ext cx="1911350" cy="1892300"/>
          </a:xfrm>
          <a:prstGeom prst="ellipse">
            <a:avLst/>
          </a:prstGeom>
          <a:blipFill dpi="0" rotWithShape="1">
            <a:blip r:embed="rId7" cstate="print"/>
            <a:srcRect/>
            <a:stretch>
              <a:fillRect/>
            </a:stretch>
          </a:blipFill>
          <a:ln w="5715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2200"/>
                                  </p:stCondLst>
                                  <p:childTnLst>
                                    <p:set>
                                      <p:cBhvr>
                                        <p:cTn id="6" dur="1" fill="hold">
                                          <p:stCondLst>
                                            <p:cond delay="0"/>
                                          </p:stCondLst>
                                        </p:cTn>
                                        <p:tgtEl>
                                          <p:spTgt spid="442421"/>
                                        </p:tgtEl>
                                        <p:attrNameLst>
                                          <p:attrName>style.visibility</p:attrName>
                                        </p:attrNameLst>
                                      </p:cBhvr>
                                      <p:to>
                                        <p:strVal val="visible"/>
                                      </p:to>
                                    </p:set>
                                    <p:anim calcmode="lin" valueType="num">
                                      <p:cBhvr>
                                        <p:cTn id="7" dur="1000" fill="hold"/>
                                        <p:tgtEl>
                                          <p:spTgt spid="442421"/>
                                        </p:tgtEl>
                                        <p:attrNameLst>
                                          <p:attrName>ppt_w</p:attrName>
                                        </p:attrNameLst>
                                      </p:cBhvr>
                                      <p:tavLst>
                                        <p:tav tm="0">
                                          <p:val>
                                            <p:fltVal val="0"/>
                                          </p:val>
                                        </p:tav>
                                        <p:tav tm="100000">
                                          <p:val>
                                            <p:strVal val="#ppt_w"/>
                                          </p:val>
                                        </p:tav>
                                      </p:tavLst>
                                    </p:anim>
                                    <p:anim calcmode="lin" valueType="num">
                                      <p:cBhvr>
                                        <p:cTn id="8" dur="1000" fill="hold"/>
                                        <p:tgtEl>
                                          <p:spTgt spid="442421"/>
                                        </p:tgtEl>
                                        <p:attrNameLst>
                                          <p:attrName>ppt_h</p:attrName>
                                        </p:attrNameLst>
                                      </p:cBhvr>
                                      <p:tavLst>
                                        <p:tav tm="0">
                                          <p:val>
                                            <p:fltVal val="0"/>
                                          </p:val>
                                        </p:tav>
                                        <p:tav tm="100000">
                                          <p:val>
                                            <p:strVal val="#ppt_h"/>
                                          </p:val>
                                        </p:tav>
                                      </p:tavLst>
                                    </p:anim>
                                    <p:animEffect transition="in" filter="fade">
                                      <p:cBhvr>
                                        <p:cTn id="9" dur="1000"/>
                                        <p:tgtEl>
                                          <p:spTgt spid="442421"/>
                                        </p:tgtEl>
                                      </p:cBhvr>
                                    </p:animEffect>
                                  </p:childTnLst>
                                </p:cTn>
                              </p:par>
                              <p:par>
                                <p:cTn id="10" presetID="37" presetClass="path" presetSubtype="0" accel="50000" decel="50000" fill="hold" nodeType="withEffect">
                                  <p:stCondLst>
                                    <p:cond delay="2300"/>
                                  </p:stCondLst>
                                  <p:childTnLst>
                                    <p:animMotion origin="layout" path="M 0.0559 -0.10479 C 0.0559 -0.10456 0.05156 -0.05136 0.0401 -0.02661 C 0.02864 -0.00185 -0.00226 0.00462 -0.0184 -0.00579 " pathEditMode="relative" rAng="0" ptsTypes="fsf">
                                      <p:cBhvr>
                                        <p:cTn id="11" dur="1000" fill="hold"/>
                                        <p:tgtEl>
                                          <p:spTgt spid="442421"/>
                                        </p:tgtEl>
                                        <p:attrNameLst>
                                          <p:attrName>ppt_x</p:attrName>
                                          <p:attrName>ppt_y</p:attrName>
                                        </p:attrNameLst>
                                      </p:cBhvr>
                                      <p:rCtr x="-3715" y="5459"/>
                                    </p:animMotion>
                                  </p:childTnLst>
                                </p:cTn>
                              </p:par>
                              <p:par>
                                <p:cTn id="12" presetID="53" presetClass="entr" presetSubtype="0" fill="hold" nodeType="withEffect">
                                  <p:stCondLst>
                                    <p:cond delay="2800"/>
                                  </p:stCondLst>
                                  <p:childTnLst>
                                    <p:set>
                                      <p:cBhvr>
                                        <p:cTn id="13" dur="1" fill="hold">
                                          <p:stCondLst>
                                            <p:cond delay="0"/>
                                          </p:stCondLst>
                                        </p:cTn>
                                        <p:tgtEl>
                                          <p:spTgt spid="442418"/>
                                        </p:tgtEl>
                                        <p:attrNameLst>
                                          <p:attrName>style.visibility</p:attrName>
                                        </p:attrNameLst>
                                      </p:cBhvr>
                                      <p:to>
                                        <p:strVal val="visible"/>
                                      </p:to>
                                    </p:set>
                                    <p:anim calcmode="lin" valueType="num">
                                      <p:cBhvr>
                                        <p:cTn id="14" dur="1000" fill="hold"/>
                                        <p:tgtEl>
                                          <p:spTgt spid="442418"/>
                                        </p:tgtEl>
                                        <p:attrNameLst>
                                          <p:attrName>ppt_w</p:attrName>
                                        </p:attrNameLst>
                                      </p:cBhvr>
                                      <p:tavLst>
                                        <p:tav tm="0">
                                          <p:val>
                                            <p:fltVal val="0"/>
                                          </p:val>
                                        </p:tav>
                                        <p:tav tm="100000">
                                          <p:val>
                                            <p:strVal val="#ppt_w"/>
                                          </p:val>
                                        </p:tav>
                                      </p:tavLst>
                                    </p:anim>
                                    <p:anim calcmode="lin" valueType="num">
                                      <p:cBhvr>
                                        <p:cTn id="15" dur="1000" fill="hold"/>
                                        <p:tgtEl>
                                          <p:spTgt spid="442418"/>
                                        </p:tgtEl>
                                        <p:attrNameLst>
                                          <p:attrName>ppt_h</p:attrName>
                                        </p:attrNameLst>
                                      </p:cBhvr>
                                      <p:tavLst>
                                        <p:tav tm="0">
                                          <p:val>
                                            <p:fltVal val="0"/>
                                          </p:val>
                                        </p:tav>
                                        <p:tav tm="100000">
                                          <p:val>
                                            <p:strVal val="#ppt_h"/>
                                          </p:val>
                                        </p:tav>
                                      </p:tavLst>
                                    </p:anim>
                                    <p:animEffect transition="in" filter="fade">
                                      <p:cBhvr>
                                        <p:cTn id="16" dur="1000"/>
                                        <p:tgtEl>
                                          <p:spTgt spid="442418"/>
                                        </p:tgtEl>
                                      </p:cBhvr>
                                    </p:animEffect>
                                  </p:childTnLst>
                                </p:cTn>
                              </p:par>
                              <p:par>
                                <p:cTn id="17" presetID="37" presetClass="path" presetSubtype="0" accel="50000" decel="50000" fill="hold" nodeType="withEffect">
                                  <p:stCondLst>
                                    <p:cond delay="2800"/>
                                  </p:stCondLst>
                                  <p:childTnLst>
                                    <p:animMotion origin="layout" path="M 0.14236 -0.15476 C 0.14236 -0.15452 0.12535 -0.04603 0.10382 -0.01758 C 0.08229 0.01087 0.00382 0.02244 -0.0342 0.01874 " pathEditMode="relative" rAng="0" ptsTypes="fsf">
                                      <p:cBhvr>
                                        <p:cTn id="18" dur="1000" fill="hold"/>
                                        <p:tgtEl>
                                          <p:spTgt spid="442418"/>
                                        </p:tgtEl>
                                        <p:attrNameLst>
                                          <p:attrName>ppt_x</p:attrName>
                                          <p:attrName>ppt_y</p:attrName>
                                        </p:attrNameLst>
                                      </p:cBhvr>
                                      <p:rCtr x="-8837" y="8860"/>
                                    </p:animMotion>
                                  </p:childTnLst>
                                </p:cTn>
                              </p:par>
                            </p:childTnLst>
                          </p:cTn>
                        </p:par>
                        <p:par>
                          <p:cTn id="19" fill="hold" nodeType="afterGroup">
                            <p:stCondLst>
                              <p:cond delay="3800"/>
                            </p:stCondLst>
                            <p:childTnLst>
                              <p:par>
                                <p:cTn id="20" presetID="10" presetClass="entr" presetSubtype="0" fill="hold" nodeType="afterEffect">
                                  <p:stCondLst>
                                    <p:cond delay="0"/>
                                  </p:stCondLst>
                                  <p:childTnLst>
                                    <p:set>
                                      <p:cBhvr>
                                        <p:cTn id="21" dur="1" fill="hold">
                                          <p:stCondLst>
                                            <p:cond delay="0"/>
                                          </p:stCondLst>
                                        </p:cTn>
                                        <p:tgtEl>
                                          <p:spTgt spid="442424"/>
                                        </p:tgtEl>
                                        <p:attrNameLst>
                                          <p:attrName>style.visibility</p:attrName>
                                        </p:attrNameLst>
                                      </p:cBhvr>
                                      <p:to>
                                        <p:strVal val="visible"/>
                                      </p:to>
                                    </p:set>
                                    <p:animEffect transition="in" filter="fade">
                                      <p:cBhvr>
                                        <p:cTn id="22" dur="1000"/>
                                        <p:tgtEl>
                                          <p:spTgt spid="442424"/>
                                        </p:tgtEl>
                                      </p:cBhvr>
                                    </p:animEffect>
                                  </p:childTnLst>
                                </p:cTn>
                              </p:par>
                            </p:childTnLst>
                          </p:cTn>
                        </p:par>
                        <p:par>
                          <p:cTn id="23" fill="hold" nodeType="afterGroup">
                            <p:stCondLst>
                              <p:cond delay="4800"/>
                            </p:stCondLst>
                            <p:childTnLst>
                              <p:par>
                                <p:cTn id="24" presetID="10" presetClass="entr" presetSubtype="0" fill="hold" nodeType="afterEffect">
                                  <p:stCondLst>
                                    <p:cond delay="0"/>
                                  </p:stCondLst>
                                  <p:childTnLst>
                                    <p:set>
                                      <p:cBhvr>
                                        <p:cTn id="25" dur="1" fill="hold">
                                          <p:stCondLst>
                                            <p:cond delay="0"/>
                                          </p:stCondLst>
                                        </p:cTn>
                                        <p:tgtEl>
                                          <p:spTgt spid="442426"/>
                                        </p:tgtEl>
                                        <p:attrNameLst>
                                          <p:attrName>style.visibility</p:attrName>
                                        </p:attrNameLst>
                                      </p:cBhvr>
                                      <p:to>
                                        <p:strVal val="visible"/>
                                      </p:to>
                                    </p:set>
                                    <p:animEffect transition="in" filter="fade">
                                      <p:cBhvr>
                                        <p:cTn id="26" dur="1000"/>
                                        <p:tgtEl>
                                          <p:spTgt spid="442426"/>
                                        </p:tgtEl>
                                      </p:cBhvr>
                                    </p:animEffect>
                                  </p:childTnLst>
                                </p:cTn>
                              </p:par>
                            </p:childTnLst>
                          </p:cTn>
                        </p:par>
                        <p:par>
                          <p:cTn id="27" fill="hold" nodeType="afterGroup">
                            <p:stCondLst>
                              <p:cond delay="5800"/>
                            </p:stCondLst>
                            <p:childTnLst>
                              <p:par>
                                <p:cTn id="28" presetID="10" presetClass="entr" presetSubtype="0" fill="hold" nodeType="afterEffect">
                                  <p:stCondLst>
                                    <p:cond delay="0"/>
                                  </p:stCondLst>
                                  <p:childTnLst>
                                    <p:set>
                                      <p:cBhvr>
                                        <p:cTn id="29" dur="1" fill="hold">
                                          <p:stCondLst>
                                            <p:cond delay="0"/>
                                          </p:stCondLst>
                                        </p:cTn>
                                        <p:tgtEl>
                                          <p:spTgt spid="442425"/>
                                        </p:tgtEl>
                                        <p:attrNameLst>
                                          <p:attrName>style.visibility</p:attrName>
                                        </p:attrNameLst>
                                      </p:cBhvr>
                                      <p:to>
                                        <p:strVal val="visible"/>
                                      </p:to>
                                    </p:set>
                                    <p:animEffect transition="in" filter="fade">
                                      <p:cBhvr>
                                        <p:cTn id="30" dur="1000"/>
                                        <p:tgtEl>
                                          <p:spTgt spid="442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7"/>
          <p:cNvSpPr>
            <a:spLocks noChangeArrowheads="1"/>
          </p:cNvSpPr>
          <p:nvPr/>
        </p:nvSpPr>
        <p:spPr bwMode="auto">
          <a:xfrm>
            <a:off x="1116000" y="1069400"/>
            <a:ext cx="74544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类</a:t>
            </a:r>
            <a:r>
              <a:rPr lang="zh-CN" altLang="en-US" sz="2800" dirty="0">
                <a:solidFill>
                  <a:schemeClr val="tx1"/>
                </a:solidFill>
                <a:ea typeface="宋体" panose="02010600030101010101" pitchFamily="2" charset="-122"/>
              </a:rPr>
              <a:t>的封装形式为用户提供了一种</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自定义数据</a:t>
            </a:r>
            <a:endPar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endParaRPr>
          </a:p>
          <a:p>
            <a:pPr>
              <a:lnSpc>
                <a:spcPct val="110000"/>
              </a:lnSpc>
              <a:spcBef>
                <a:spcPct val="0"/>
              </a:spcBef>
              <a:buSzTx/>
              <a:buNone/>
            </a:pP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类型</a:t>
            </a:r>
            <a:r>
              <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rPr>
              <a:t>。</a:t>
            </a:r>
          </a:p>
        </p:txBody>
      </p:sp>
      <p:sp>
        <p:nvSpPr>
          <p:cNvPr id="8" name="Text Box 6"/>
          <p:cNvSpPr txBox="1">
            <a:spLocks noChangeArrowheads="1"/>
          </p:cNvSpPr>
          <p:nvPr/>
        </p:nvSpPr>
        <p:spPr bwMode="auto">
          <a:xfrm>
            <a:off x="1080000" y="1865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计算机应用中的实际问题</a:t>
            </a:r>
          </a:p>
        </p:txBody>
      </p:sp>
      <p:sp>
        <p:nvSpPr>
          <p:cNvPr id="10" name="Rectangle 77"/>
          <p:cNvSpPr>
            <a:spLocks noChangeArrowheads="1"/>
          </p:cNvSpPr>
          <p:nvPr/>
        </p:nvSpPr>
        <p:spPr bwMode="auto">
          <a:xfrm>
            <a:off x="1116000" y="2085400"/>
            <a:ext cx="74544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随着</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用户需求的</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变动</a:t>
            </a:r>
            <a:r>
              <a:rPr lang="zh-CN" altLang="en-US" sz="2800" dirty="0">
                <a:solidFill>
                  <a:schemeClr val="tx1"/>
                </a:solidFill>
                <a:ea typeface="宋体" panose="02010600030101010101" pitchFamily="2" charset="-122"/>
              </a:rPr>
              <a:t>，</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原来的数据类型</a:t>
            </a:r>
            <a:r>
              <a:rPr lang="zh-CN" altLang="en-US" sz="2800" dirty="0">
                <a:solidFill>
                  <a:schemeClr val="tx1"/>
                </a:solidFill>
                <a:ea typeface="宋体" panose="02010600030101010101" pitchFamily="2" charset="-122"/>
              </a:rPr>
              <a:t>可能</a:t>
            </a:r>
            <a:endParaRPr lang="en-US" altLang="zh-CN" sz="2800" dirty="0">
              <a:solidFill>
                <a:schemeClr val="tx1"/>
              </a:solidFill>
              <a:ea typeface="宋体" panose="02010600030101010101" pitchFamily="2" charset="-122"/>
            </a:endParaRPr>
          </a:p>
          <a:p>
            <a:pPr>
              <a:lnSpc>
                <a:spcPct val="110000"/>
              </a:lnSpc>
              <a:spcBef>
                <a:spcPct val="0"/>
              </a:spcBef>
              <a:buSzTx/>
              <a:buNone/>
            </a:pPr>
            <a:r>
              <a:rPr lang="en-US" altLang="zh-CN" sz="2800" dirty="0">
                <a:solidFill>
                  <a:schemeClr val="tx1"/>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无法满足</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用户的新要求</a:t>
            </a:r>
            <a:r>
              <a:rPr lang="zh-CN" altLang="en-US" sz="2800" dirty="0">
                <a:solidFill>
                  <a:schemeClr val="tx1"/>
                </a:solidFill>
                <a:ea typeface="宋体" panose="02010600030101010101" pitchFamily="2" charset="-122"/>
              </a:rPr>
              <a:t>。</a:t>
            </a:r>
          </a:p>
        </p:txBody>
      </p:sp>
      <p:sp>
        <p:nvSpPr>
          <p:cNvPr id="11" name="Rectangle 77"/>
          <p:cNvSpPr>
            <a:spLocks noChangeArrowheads="1"/>
          </p:cNvSpPr>
          <p:nvPr/>
        </p:nvSpPr>
        <p:spPr bwMode="auto">
          <a:xfrm>
            <a:off x="1116000" y="3228400"/>
            <a:ext cx="74544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按照</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传统</a:t>
            </a:r>
            <a:r>
              <a:rPr lang="zh-CN" altLang="en-US" sz="2800" dirty="0">
                <a:solidFill>
                  <a:schemeClr val="tx1"/>
                </a:solidFill>
                <a:ea typeface="宋体" panose="02010600030101010101" pitchFamily="2" charset="-122"/>
              </a:rPr>
              <a:t>程序设计方法，就要</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改写</a:t>
            </a:r>
            <a:r>
              <a:rPr lang="en-US" altLang="zh-CN"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甚至重</a:t>
            </a:r>
            <a:endParaRPr lang="en-US" altLang="zh-CN" sz="2800" dirty="0">
              <a:solidFill>
                <a:schemeClr val="tx1"/>
              </a:solidFill>
              <a:ea typeface="宋体" panose="02010600030101010101" pitchFamily="2" charset="-122"/>
            </a:endParaRPr>
          </a:p>
          <a:p>
            <a:pPr>
              <a:lnSpc>
                <a:spcPct val="110000"/>
              </a:lnSpc>
              <a:spcBef>
                <a:spcPct val="0"/>
              </a:spcBef>
              <a:buSzTx/>
              <a:buNone/>
            </a:pPr>
            <a:r>
              <a:rPr lang="en-US" altLang="zh-CN" sz="2800" dirty="0">
                <a:solidFill>
                  <a:schemeClr val="tx1"/>
                </a:solidFill>
                <a:ea typeface="宋体" panose="02010600030101010101" pitchFamily="2" charset="-122"/>
              </a:rPr>
              <a:t>    </a:t>
            </a:r>
            <a:r>
              <a:rPr lang="zh-CN" altLang="en-US" sz="2800" dirty="0">
                <a:solidFill>
                  <a:schemeClr val="tx1"/>
                </a:solidFill>
                <a:ea typeface="宋体" panose="02010600030101010101" pitchFamily="2" charset="-122"/>
              </a:rPr>
              <a:t>写</a:t>
            </a:r>
            <a:r>
              <a:rPr lang="en-US" altLang="zh-CN"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这些前面定义的数据类型。</a:t>
            </a:r>
            <a:endParaRPr lang="en-US" altLang="zh-CN" sz="2800" dirty="0">
              <a:solidFill>
                <a:schemeClr val="tx1"/>
              </a:solidFill>
              <a:ea typeface="宋体" panose="02010600030101010101" pitchFamily="2" charset="-122"/>
            </a:endParaRPr>
          </a:p>
        </p:txBody>
      </p:sp>
      <p:sp>
        <p:nvSpPr>
          <p:cNvPr id="12" name="Rectangle 77"/>
          <p:cNvSpPr>
            <a:spLocks noChangeArrowheads="1"/>
          </p:cNvSpPr>
          <p:nvPr/>
        </p:nvSpPr>
        <p:spPr bwMode="auto">
          <a:xfrm>
            <a:off x="1116000" y="4392000"/>
            <a:ext cx="74544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rPr>
              <a:t> </a:t>
            </a:r>
            <a:r>
              <a:rPr lang="zh-CN" altLang="en-US" sz="2800" dirty="0">
                <a:solidFill>
                  <a:schemeClr val="tx1"/>
                </a:solidFill>
                <a:ea typeface="宋体" panose="02010600030101010101" pitchFamily="2" charset="-122"/>
              </a:rPr>
              <a:t>由于</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改写</a:t>
            </a:r>
            <a:r>
              <a:rPr lang="zh-CN" altLang="en-US" sz="2800" dirty="0">
                <a:solidFill>
                  <a:schemeClr val="tx1"/>
                </a:solidFill>
                <a:ea typeface="宋体" panose="02010600030101010101" pitchFamily="2" charset="-122"/>
              </a:rPr>
              <a:t>了数据类型，用户原来的程序就很</a:t>
            </a:r>
            <a:endParaRPr lang="en-US" altLang="zh-CN" sz="2800" dirty="0">
              <a:solidFill>
                <a:schemeClr val="tx1"/>
              </a:solidFill>
              <a:ea typeface="宋体" panose="02010600030101010101" pitchFamily="2" charset="-122"/>
            </a:endParaRPr>
          </a:p>
          <a:p>
            <a:pPr>
              <a:lnSpc>
                <a:spcPct val="110000"/>
              </a:lnSpc>
              <a:spcBef>
                <a:spcPct val="0"/>
              </a:spcBef>
              <a:buSzTx/>
              <a:buNone/>
            </a:pPr>
            <a:r>
              <a:rPr lang="en-US" altLang="zh-CN" sz="2800" dirty="0">
                <a:solidFill>
                  <a:schemeClr val="tx1"/>
                </a:solidFill>
                <a:ea typeface="宋体" panose="02010600030101010101" pitchFamily="2" charset="-122"/>
              </a:rPr>
              <a:t>    </a:t>
            </a:r>
            <a:r>
              <a:rPr lang="zh-CN" altLang="en-US" sz="2800" dirty="0">
                <a:solidFill>
                  <a:schemeClr val="tx1"/>
                </a:solidFill>
                <a:ea typeface="宋体" panose="02010600030101010101" pitchFamily="2" charset="-122"/>
              </a:rPr>
              <a:t>可能</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无法使用</a:t>
            </a:r>
            <a:r>
              <a:rPr lang="zh-CN" altLang="en-US" sz="2800" dirty="0">
                <a:solidFill>
                  <a:schemeClr val="tx1"/>
                </a:solidFill>
                <a:ea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P spid="11" grpId="0"/>
      <p:bldP spid="12"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714999"/>
            <a:ext cx="7367600" cy="11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为了</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实现</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接口重用</a:t>
            </a:r>
            <a:r>
              <a:rPr lang="zh-CN" altLang="en-US" dirty="0">
                <a:solidFill>
                  <a:srgbClr val="000000"/>
                </a:solidFill>
                <a:ea typeface="宋体" panose="02010600030101010101" pitchFamily="2" charset="-122"/>
              </a:rPr>
              <a:t>，必须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以</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虚函数</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的形式</a:t>
            </a:r>
            <a:r>
              <a:rPr lang="zh-CN" altLang="en-US" dirty="0">
                <a:solidFill>
                  <a:srgbClr val="000000"/>
                </a:solidFill>
                <a:ea typeface="宋体" panose="02010600030101010101" pitchFamily="2" charset="-122"/>
              </a:rPr>
              <a:t>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0000"/>
                </a:solidFill>
                <a:ea typeface="宋体" panose="02010600030101010101" pitchFamily="2" charset="-122"/>
              </a:rPr>
              <a:t>中为其</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rgbClr val="000000"/>
                </a:solidFill>
                <a:ea typeface="宋体" panose="02010600030101010101" pitchFamily="2" charset="-122"/>
              </a:rPr>
              <a:t>定义一个</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接口</a:t>
            </a:r>
            <a:r>
              <a:rPr lang="zh-CN" altLang="en-US" dirty="0">
                <a:solidFill>
                  <a:srgbClr val="000000"/>
                </a:solidFill>
                <a:ea typeface="宋体" panose="02010600030101010101" pitchFamily="2" charset="-122"/>
              </a:rPr>
              <a:t>。</a:t>
            </a:r>
          </a:p>
        </p:txBody>
      </p:sp>
      <p:sp>
        <p:nvSpPr>
          <p:cNvPr id="10" name="Rectangle 77"/>
          <p:cNvSpPr>
            <a:spLocks noChangeArrowheads="1"/>
          </p:cNvSpPr>
          <p:nvPr/>
        </p:nvSpPr>
        <p:spPr bwMode="auto">
          <a:xfrm>
            <a:off x="1116000" y="2852200"/>
            <a:ext cx="75073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但</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基类虚函数</a:t>
            </a:r>
            <a:r>
              <a:rPr lang="zh-CN" altLang="en-US" dirty="0">
                <a:solidFill>
                  <a:srgbClr val="000000"/>
                </a:solidFill>
                <a:ea typeface="宋体" panose="02010600030101010101" pitchFamily="2" charset="-122"/>
              </a:rPr>
              <a:t>有时</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无具体实现</a:t>
            </a:r>
            <a:r>
              <a:rPr lang="zh-CN" altLang="en-US" dirty="0">
                <a:solidFill>
                  <a:srgbClr val="000000"/>
                </a:solidFill>
                <a:ea typeface="宋体" panose="02010600030101010101" pitchFamily="2" charset="-122"/>
              </a:rPr>
              <a:t>。</a:t>
            </a:r>
          </a:p>
        </p:txBody>
      </p:sp>
      <p:sp>
        <p:nvSpPr>
          <p:cNvPr id="7" name="Rectangle 77"/>
          <p:cNvSpPr>
            <a:spLocks noChangeArrowheads="1"/>
          </p:cNvSpPr>
          <p:nvPr/>
        </p:nvSpPr>
        <p:spPr bwMode="auto">
          <a:xfrm>
            <a:off x="1116000" y="3572200"/>
            <a:ext cx="731680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对于这样一些</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物理上无法实现</a:t>
            </a:r>
            <a:r>
              <a:rPr lang="zh-CN" altLang="en-US" dirty="0">
                <a:solidFill>
                  <a:srgbClr val="000000"/>
                </a:solidFill>
                <a:ea typeface="宋体" panose="02010600030101010101" pitchFamily="2" charset="-122"/>
              </a:rPr>
              <a:t>而</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逻辑上又不得不存在</a:t>
            </a:r>
            <a:r>
              <a:rPr lang="zh-CN" altLang="en-US" dirty="0">
                <a:solidFill>
                  <a:srgbClr val="000000"/>
                </a:solidFill>
                <a:ea typeface="宋体" panose="02010600030101010101" pitchFamily="2" charset="-122"/>
              </a:rPr>
              <a:t>的抽象的虚函数，可以将其在基类中用不包括任何代码的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纯虚函数</a:t>
            </a:r>
            <a:r>
              <a:rPr lang="zh-CN" altLang="en-US" dirty="0">
                <a:solidFill>
                  <a:srgbClr val="000000"/>
                </a:solidFill>
                <a:ea typeface="宋体" panose="02010600030101010101" pitchFamily="2" charset="-122"/>
              </a:rPr>
              <a:t>来定义。</a:t>
            </a:r>
          </a:p>
        </p:txBody>
      </p:sp>
      <p:sp>
        <p:nvSpPr>
          <p:cNvPr id="8" name="Rectangle 77"/>
          <p:cNvSpPr>
            <a:spLocks noChangeArrowheads="1"/>
          </p:cNvSpPr>
          <p:nvPr/>
        </p:nvSpPr>
        <p:spPr bwMode="auto">
          <a:xfrm>
            <a:off x="1116000" y="5264200"/>
            <a:ext cx="75073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而其</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具体的实现</a:t>
            </a:r>
            <a:r>
              <a:rPr lang="zh-CN" altLang="en-US" dirty="0">
                <a:solidFill>
                  <a:srgbClr val="000000"/>
                </a:solidFill>
                <a:ea typeface="宋体" panose="02010600030101010101" pitchFamily="2" charset="-122"/>
              </a:rPr>
              <a:t>则可在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派生类中完成</a:t>
            </a:r>
            <a:r>
              <a:rPr lang="zh-CN" altLang="en-US" dirty="0">
                <a:solidFill>
                  <a:srgbClr val="000000"/>
                </a:solidFill>
                <a:ea typeface="宋体" panose="02010600030101010101" pitchFamily="2" charset="-122"/>
              </a:rPr>
              <a:t>。</a:t>
            </a:r>
          </a:p>
        </p:txBody>
      </p:sp>
      <p:sp>
        <p:nvSpPr>
          <p:cNvPr id="9" name="Rectangle 9"/>
          <p:cNvSpPr txBox="1">
            <a:spLocks noChangeArrowheads="1"/>
          </p:cNvSpPr>
          <p:nvPr/>
        </p:nvSpPr>
        <p:spPr bwMode="auto">
          <a:xfrm>
            <a:off x="1080000" y="10842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3. </a:t>
            </a:r>
            <a:r>
              <a:rPr lang="zh-CN" altLang="en-US" dirty="0">
                <a:ea typeface="宋体" panose="02010600030101010101" pitchFamily="2" charset="-122"/>
              </a:rPr>
              <a:t>纯虚函数</a:t>
            </a:r>
            <a:endParaRPr lang="en-US" altLang="zh-CN" dirty="0">
              <a:ea typeface="宋体" charset="-122"/>
            </a:endParaRPr>
          </a:p>
          <a:p>
            <a:pPr marL="0" indent="0" eaLnBrk="1" hangingPunct="1">
              <a:buClr>
                <a:schemeClr val="accent2"/>
              </a:buClr>
              <a:buNone/>
            </a:pPr>
            <a:endParaRPr lang="zh-CN" altLang="en-US" dirty="0">
              <a:ea typeface="宋体" panose="02010600030101010101" pitchFamily="2" charset="-122"/>
            </a:endParaRP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7" grpId="0"/>
      <p:bldP spid="8"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纯虚函数概念</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41400" y="1130800"/>
            <a:ext cx="73422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纯虚函数</a:t>
            </a:r>
            <a:r>
              <a:rPr lang="zh-CN" altLang="en-US" dirty="0">
                <a:solidFill>
                  <a:srgbClr val="000000"/>
                </a:solidFill>
                <a:ea typeface="宋体" panose="02010600030101010101" pitchFamily="2" charset="-122"/>
              </a:rPr>
              <a:t>：在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0000"/>
                </a:solidFill>
                <a:ea typeface="宋体" panose="02010600030101010101" pitchFamily="2" charset="-122"/>
              </a:rPr>
              <a:t>中</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没有具体实现</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的虚函数</a:t>
            </a:r>
            <a:r>
              <a:rPr lang="zh-CN" altLang="en-US" dirty="0">
                <a:solidFill>
                  <a:srgbClr val="000000"/>
                </a:solidFill>
                <a:ea typeface="宋体" panose="02010600030101010101" pitchFamily="2" charset="-122"/>
              </a:rPr>
              <a:t>。</a:t>
            </a:r>
          </a:p>
        </p:txBody>
      </p:sp>
      <p:sp>
        <p:nvSpPr>
          <p:cNvPr id="10" name="Rectangle 77"/>
          <p:cNvSpPr>
            <a:spLocks noChangeArrowheads="1"/>
          </p:cNvSpPr>
          <p:nvPr/>
        </p:nvSpPr>
        <p:spPr bwMode="auto">
          <a:xfrm>
            <a:off x="1166800" y="2299527"/>
            <a:ext cx="730410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如果基类中包括有纯虚函数，那么在任何</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派生类中都</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必须重定义</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该函数</a:t>
            </a:r>
            <a:r>
              <a:rPr lang="zh-CN" altLang="en-US" dirty="0">
                <a:solidFill>
                  <a:srgbClr val="000000"/>
                </a:solidFill>
                <a:ea typeface="宋体" panose="02010600030101010101" pitchFamily="2" charset="-122"/>
              </a:rPr>
              <a:t>，因为它们不能直接使用从基类继承下来的虚函数。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080000"/>
            <a:ext cx="75073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纯虚函数的一般形式为：</a:t>
            </a:r>
          </a:p>
        </p:txBody>
      </p:sp>
      <p:sp>
        <p:nvSpPr>
          <p:cNvPr id="9" name="AutoShape 52"/>
          <p:cNvSpPr>
            <a:spLocks noChangeArrowheads="1"/>
          </p:cNvSpPr>
          <p:nvPr/>
        </p:nvSpPr>
        <p:spPr bwMode="gray">
          <a:xfrm>
            <a:off x="1032438" y="1663700"/>
            <a:ext cx="8111562" cy="7239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virtual</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&lt;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函数返回类型</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&gt; &lt;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函数名</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&gt;(&lt;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参数表</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&gt;) </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 0</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a:t>
            </a:r>
          </a:p>
        </p:txBody>
      </p:sp>
      <p:sp>
        <p:nvSpPr>
          <p:cNvPr id="13"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纯虚函数的定义 </a:t>
            </a:r>
            <a:endParaRPr lang="en-US" altLang="zh-CN" sz="3600"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91266" y="5304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0" name="Rectangle 77"/>
          <p:cNvSpPr>
            <a:spLocks noChangeArrowheads="1"/>
          </p:cNvSpPr>
          <p:nvPr/>
        </p:nvSpPr>
        <p:spPr bwMode="auto">
          <a:xfrm>
            <a:off x="1116000" y="1764000"/>
            <a:ext cx="75073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包含纯虚函数</a:t>
            </a:r>
            <a:r>
              <a:rPr lang="zh-CN" altLang="en-US" dirty="0">
                <a:solidFill>
                  <a:srgbClr val="000000"/>
                </a:solidFill>
                <a:ea typeface="宋体" panose="02010600030101010101" pitchFamily="2" charset="-122"/>
              </a:rPr>
              <a:t>的类称做</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抽象类</a:t>
            </a:r>
            <a:r>
              <a:rPr lang="zh-CN" altLang="en-US" dirty="0">
                <a:solidFill>
                  <a:srgbClr val="000000"/>
                </a:solidFill>
                <a:ea typeface="宋体" panose="02010600030101010101" pitchFamily="2" charset="-122"/>
              </a:rPr>
              <a:t>。</a:t>
            </a:r>
          </a:p>
        </p:txBody>
      </p:sp>
      <p:sp>
        <p:nvSpPr>
          <p:cNvPr id="8" name="Rectangle 77"/>
          <p:cNvSpPr>
            <a:spLocks noChangeArrowheads="1"/>
          </p:cNvSpPr>
          <p:nvPr/>
        </p:nvSpPr>
        <p:spPr bwMode="auto">
          <a:xfrm>
            <a:off x="1116000" y="2412000"/>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由于</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无法实例化</a:t>
            </a:r>
            <a:r>
              <a:rPr lang="zh-CN" altLang="en-US" dirty="0">
                <a:solidFill>
                  <a:srgbClr val="000000"/>
                </a:solidFill>
                <a:ea typeface="宋体" panose="02010600030101010101" pitchFamily="2" charset="-122"/>
              </a:rPr>
              <a:t>一个含纯虚函数的抽象类，因而</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不能</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创建抽象类的对象</a:t>
            </a:r>
            <a:r>
              <a:rPr lang="zh-CN" altLang="en-US" dirty="0">
                <a:solidFill>
                  <a:srgbClr val="000000"/>
                </a:solidFill>
                <a:ea typeface="宋体" panose="02010600030101010101" pitchFamily="2" charset="-122"/>
              </a:rPr>
              <a:t>。</a:t>
            </a:r>
          </a:p>
        </p:txBody>
      </p:sp>
      <p:sp>
        <p:nvSpPr>
          <p:cNvPr id="12" name="Rectangle 77"/>
          <p:cNvSpPr>
            <a:spLocks noChangeArrowheads="1"/>
          </p:cNvSpPr>
          <p:nvPr/>
        </p:nvSpPr>
        <p:spPr bwMode="auto">
          <a:xfrm>
            <a:off x="1116000" y="3564000"/>
            <a:ext cx="750730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抽象类</a:t>
            </a:r>
            <a:r>
              <a:rPr lang="zh-CN" altLang="en-US" dirty="0">
                <a:solidFill>
                  <a:srgbClr val="000000"/>
                </a:solidFill>
                <a:ea typeface="宋体" panose="02010600030101010101" pitchFamily="2" charset="-122"/>
              </a:rPr>
              <a:t>不能用作变量类型、函数返回和显式转换的类型，但可定义</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指向抽象类的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指针或引用</a:t>
            </a:r>
            <a:r>
              <a:rPr lang="zh-CN" altLang="en-US" dirty="0">
                <a:solidFill>
                  <a:srgbClr val="000000"/>
                </a:solidFill>
                <a:ea typeface="宋体" panose="02010600030101010101" pitchFamily="2" charset="-122"/>
              </a:rPr>
              <a:t>。</a:t>
            </a:r>
          </a:p>
        </p:txBody>
      </p:sp>
      <p:sp>
        <p:nvSpPr>
          <p:cNvPr id="7" name="Rectangle 9"/>
          <p:cNvSpPr txBox="1">
            <a:spLocks noChangeArrowheads="1"/>
          </p:cNvSpPr>
          <p:nvPr/>
        </p:nvSpPr>
        <p:spPr bwMode="auto">
          <a:xfrm>
            <a:off x="1080000" y="10842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4. </a:t>
            </a:r>
            <a:r>
              <a:rPr lang="zh-CN" altLang="en-US" dirty="0">
                <a:ea typeface="宋体" panose="02010600030101010101" pitchFamily="2" charset="-122"/>
              </a:rPr>
              <a:t>抽象类</a:t>
            </a:r>
            <a:endParaRPr lang="en-US" altLang="zh-CN" dirty="0">
              <a:ea typeface="宋体" charset="-122"/>
            </a:endParaRPr>
          </a:p>
          <a:p>
            <a:pPr marL="0" indent="0" eaLnBrk="1" hangingPunct="1">
              <a:buClr>
                <a:schemeClr val="accent2"/>
              </a:buClr>
              <a:buNone/>
            </a:pPr>
            <a:endParaRPr lang="zh-CN" altLang="en-US" dirty="0">
              <a:ea typeface="宋体" panose="02010600030101010101" pitchFamily="2" charset="-122"/>
            </a:endParaRP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2"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22775" y="401052"/>
            <a:ext cx="2501006" cy="646331"/>
          </a:xfrm>
          <a:prstGeom prst="rect">
            <a:avLst/>
          </a:prstGeom>
        </p:spPr>
        <p:txBody>
          <a:bodyPr wrap="none">
            <a:spAutoFit/>
          </a:bodyPr>
          <a:lstStyle/>
          <a:p>
            <a:r>
              <a:rPr lang="zh-CN" altLang="en-US" sz="3600" dirty="0">
                <a:solidFill>
                  <a:srgbClr val="002060"/>
                </a:solidFill>
                <a:ea typeface="宋体" charset="-122"/>
              </a:rPr>
              <a:t>抽象类例子</a:t>
            </a:r>
          </a:p>
        </p:txBody>
      </p:sp>
      <p:sp>
        <p:nvSpPr>
          <p:cNvPr id="4" name="Rectangle 6"/>
          <p:cNvSpPr>
            <a:spLocks noChangeArrowheads="1"/>
          </p:cNvSpPr>
          <p:nvPr/>
        </p:nvSpPr>
        <p:spPr bwMode="auto">
          <a:xfrm>
            <a:off x="850900" y="1224000"/>
            <a:ext cx="4762500" cy="5262979"/>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solidFill>
                  <a:srgbClr val="C00000"/>
                </a:solidFill>
                <a:effectLst>
                  <a:outerShdw blurRad="38100" dist="38100" dir="2700000" algn="tl">
                    <a:srgbClr val="000000">
                      <a:alpha val="43137"/>
                    </a:srgbClr>
                  </a:outerShdw>
                </a:effectLst>
              </a:rPr>
              <a:t>class Animal         </a:t>
            </a:r>
            <a:r>
              <a:rPr lang="en-US" altLang="zh-CN" sz="2400" dirty="0">
                <a:effectLst>
                  <a:outerShdw blurRad="38100" dist="38100" dir="2700000" algn="tl">
                    <a:srgbClr val="000000">
                      <a:alpha val="43137"/>
                    </a:srgbClr>
                  </a:outerShdw>
                </a:effectLst>
              </a:rPr>
              <a:t>//</a:t>
            </a:r>
            <a:r>
              <a:rPr lang="zh-CN" altLang="en-US" sz="2400" dirty="0">
                <a:effectLst>
                  <a:outerShdw blurRad="38100" dist="38100" dir="2700000" algn="tl">
                    <a:srgbClr val="000000">
                      <a:alpha val="43137"/>
                    </a:srgbClr>
                  </a:outerShdw>
                </a:effectLst>
              </a:rPr>
              <a:t>抽象类</a:t>
            </a:r>
          </a:p>
          <a:p>
            <a:pPr eaLnBrk="1" hangingPunct="1">
              <a:buNone/>
            </a:pPr>
            <a:r>
              <a:rPr lang="en-US" altLang="zh-CN" sz="2400" dirty="0">
                <a:effectLst>
                  <a:outerShdw blurRad="38100" dist="38100" dir="2700000" algn="tl">
                    <a:srgbClr val="000000">
                      <a:alpha val="43137"/>
                    </a:srgbClr>
                  </a:outerShdw>
                </a:effectLst>
              </a:rPr>
              <a:t>{public:</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void virtual cry()=0; </a:t>
            </a:r>
            <a:r>
              <a:rPr lang="en-US" altLang="zh-CN" sz="2400" dirty="0">
                <a:effectLst>
                  <a:outerShdw blurRad="38100" dist="38100" dir="2700000" algn="tl">
                    <a:srgbClr val="000000">
                      <a:alpha val="43137"/>
                    </a:srgbClr>
                  </a:outerShdw>
                </a:effectLst>
              </a:rPr>
              <a:t>//</a:t>
            </a:r>
            <a:r>
              <a:rPr lang="zh-CN" altLang="en-US" sz="2400" dirty="0">
                <a:effectLst>
                  <a:outerShdw blurRad="38100" dist="38100" dir="2700000" algn="tl">
                    <a:srgbClr val="000000">
                      <a:alpha val="43137"/>
                    </a:srgbClr>
                  </a:outerShdw>
                </a:effectLst>
              </a:rPr>
              <a:t>纯虚函数</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r>
              <a:rPr lang="en-US" altLang="zh-CN" sz="2400" dirty="0">
                <a:solidFill>
                  <a:srgbClr val="C00000"/>
                </a:solidFill>
                <a:effectLst>
                  <a:outerShdw blurRad="38100" dist="38100" dir="2700000" algn="tl">
                    <a:srgbClr val="000000">
                      <a:alpha val="43137"/>
                    </a:srgbClr>
                  </a:outerShdw>
                </a:effectLst>
              </a:rPr>
              <a:t>class </a:t>
            </a:r>
            <a:r>
              <a:rPr lang="en-US" altLang="zh-CN" sz="2400" dirty="0" err="1">
                <a:solidFill>
                  <a:srgbClr val="C00000"/>
                </a:solidFill>
                <a:effectLst>
                  <a:outerShdw blurRad="38100" dist="38100" dir="2700000" algn="tl">
                    <a:srgbClr val="000000">
                      <a:alpha val="43137"/>
                    </a:srgbClr>
                  </a:outerShdw>
                </a:effectLst>
              </a:rPr>
              <a:t>Dog:public</a:t>
            </a:r>
            <a:r>
              <a:rPr lang="en-US" altLang="zh-CN" sz="2400" dirty="0">
                <a:solidFill>
                  <a:srgbClr val="C00000"/>
                </a:solidFill>
                <a:effectLst>
                  <a:outerShdw blurRad="38100" dist="38100" dir="2700000" algn="tl">
                    <a:srgbClr val="000000">
                      <a:alpha val="43137"/>
                    </a:srgbClr>
                  </a:outerShdw>
                </a:effectLst>
              </a:rPr>
              <a:t> Animal</a:t>
            </a:r>
          </a:p>
          <a:p>
            <a:pPr eaLnBrk="1" hangingPunct="1">
              <a:buNone/>
            </a:pPr>
            <a:r>
              <a:rPr lang="en-US" altLang="zh-CN" sz="2400" dirty="0">
                <a:effectLst>
                  <a:outerShdw blurRad="38100" dist="38100" dir="2700000" algn="tl">
                    <a:srgbClr val="000000">
                      <a:alpha val="43137"/>
                    </a:srgbClr>
                  </a:outerShdw>
                </a:effectLst>
              </a:rPr>
              <a:t>{public:</a:t>
            </a:r>
          </a:p>
          <a:p>
            <a:pPr eaLnBrk="1" hangingPunct="1">
              <a:buNone/>
            </a:pPr>
            <a:r>
              <a:rPr lang="en-US" altLang="zh-CN" sz="2400" dirty="0">
                <a:effectLst>
                  <a:outerShdw blurRad="38100" dist="38100" dir="2700000" algn="tl">
                    <a:srgbClr val="000000">
                      <a:alpha val="43137"/>
                    </a:srgbClr>
                  </a:outerShdw>
                </a:effectLst>
              </a:rPr>
              <a:t>   void </a:t>
            </a:r>
            <a:r>
              <a:rPr lang="en-US" altLang="zh-CN" sz="2400" dirty="0">
                <a:solidFill>
                  <a:srgbClr val="0070C0"/>
                </a:solidFill>
                <a:effectLst>
                  <a:outerShdw blurRad="38100" dist="38100" dir="2700000" algn="tl">
                    <a:srgbClr val="000000">
                      <a:alpha val="43137"/>
                    </a:srgbClr>
                  </a:outerShdw>
                </a:effectLst>
              </a:rPr>
              <a:t>cry</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&lt;&lt;“I am a  dog</a:t>
            </a:r>
            <a:r>
              <a:rPr lang="zh-CN" altLang="en-US" sz="2400" dirty="0">
                <a:effectLst>
                  <a:outerShdw blurRad="38100" dist="38100" dir="2700000" algn="tl">
                    <a:srgbClr val="000000">
                      <a:alpha val="43137"/>
                    </a:srgbClr>
                  </a:outerShdw>
                </a:effectLst>
              </a:rPr>
              <a:t>，</a:t>
            </a:r>
            <a:r>
              <a:rPr lang="en-US" altLang="zh-CN" sz="2400" dirty="0">
                <a:effectLst>
                  <a:outerShdw blurRad="38100" dist="38100" dir="2700000" algn="tl">
                    <a:srgbClr val="000000">
                      <a:alpha val="43137"/>
                    </a:srgbClr>
                  </a:outerShdw>
                </a:effectLst>
              </a:rPr>
              <a:t>   </a:t>
            </a:r>
          </a:p>
          <a:p>
            <a:pPr eaLnBrk="1" hangingPunct="1">
              <a:buNone/>
            </a:pPr>
            <a:r>
              <a:rPr lang="en-US" altLang="zh-CN" sz="2400" dirty="0">
                <a:effectLst>
                  <a:outerShdw blurRad="38100" dist="38100" dir="2700000" algn="tl">
                    <a:srgbClr val="000000">
                      <a:alpha val="43137"/>
                    </a:srgbClr>
                  </a:outerShdw>
                </a:effectLst>
              </a:rPr>
              <a:t>      </a:t>
            </a:r>
            <a:r>
              <a:rPr lang="zh-CN" altLang="en-US" sz="2400" dirty="0">
                <a:effectLst>
                  <a:outerShdw blurRad="38100" dist="38100" dir="2700000" algn="tl">
                    <a:srgbClr val="000000">
                      <a:alpha val="43137"/>
                    </a:srgbClr>
                  </a:outerShdw>
                </a:effectLst>
              </a:rPr>
              <a:t>汪汪</a:t>
            </a:r>
            <a:r>
              <a:rPr lang="en-US" altLang="zh-CN" sz="2400" dirty="0">
                <a:effectLst>
                  <a:outerShdw blurRad="38100" dist="38100" dir="2700000" algn="tl">
                    <a:srgbClr val="000000">
                      <a:alpha val="43137"/>
                    </a:srgbClr>
                  </a:outerShdw>
                </a:effectLst>
              </a:rPr>
              <a:t>," &lt;&lt;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r>
              <a:rPr lang="en-US" altLang="zh-CN" sz="2400" dirty="0">
                <a:solidFill>
                  <a:srgbClr val="C00000"/>
                </a:solidFill>
                <a:effectLst>
                  <a:outerShdw blurRad="38100" dist="38100" dir="2700000" algn="tl">
                    <a:srgbClr val="000000">
                      <a:alpha val="43137"/>
                    </a:srgbClr>
                  </a:outerShdw>
                </a:effectLst>
              </a:rPr>
              <a:t>class </a:t>
            </a:r>
            <a:r>
              <a:rPr lang="en-US" altLang="zh-CN" sz="2400" dirty="0" err="1">
                <a:solidFill>
                  <a:srgbClr val="C00000"/>
                </a:solidFill>
                <a:effectLst>
                  <a:outerShdw blurRad="38100" dist="38100" dir="2700000" algn="tl">
                    <a:srgbClr val="000000">
                      <a:alpha val="43137"/>
                    </a:srgbClr>
                  </a:outerShdw>
                </a:effectLst>
              </a:rPr>
              <a:t>Cat:public</a:t>
            </a:r>
            <a:r>
              <a:rPr lang="en-US" altLang="zh-CN" sz="2400" dirty="0">
                <a:solidFill>
                  <a:srgbClr val="C00000"/>
                </a:solidFill>
                <a:effectLst>
                  <a:outerShdw blurRad="38100" dist="38100" dir="2700000" algn="tl">
                    <a:srgbClr val="000000">
                      <a:alpha val="43137"/>
                    </a:srgbClr>
                  </a:outerShdw>
                </a:effectLst>
              </a:rPr>
              <a:t> Animal</a:t>
            </a:r>
          </a:p>
          <a:p>
            <a:pPr eaLnBrk="1" hangingPunct="1">
              <a:buNone/>
            </a:pPr>
            <a:r>
              <a:rPr lang="en-US" altLang="zh-CN" sz="2400" dirty="0">
                <a:effectLst>
                  <a:outerShdw blurRad="38100" dist="38100" dir="2700000" algn="tl">
                    <a:srgbClr val="000000">
                      <a:alpha val="43137"/>
                    </a:srgbClr>
                  </a:outerShdw>
                </a:effectLst>
              </a:rPr>
              <a:t>{public:</a:t>
            </a:r>
          </a:p>
          <a:p>
            <a:pPr eaLnBrk="1" hangingPunct="1">
              <a:buNone/>
            </a:pPr>
            <a:r>
              <a:rPr lang="en-US" altLang="zh-CN" sz="2400" dirty="0">
                <a:effectLst>
                  <a:outerShdw blurRad="38100" dist="38100" dir="2700000" algn="tl">
                    <a:srgbClr val="000000">
                      <a:alpha val="43137"/>
                    </a:srgbClr>
                  </a:outerShdw>
                </a:effectLst>
              </a:rPr>
              <a:t>    void </a:t>
            </a:r>
            <a:r>
              <a:rPr lang="en-US" altLang="zh-CN" sz="2400" dirty="0">
                <a:solidFill>
                  <a:srgbClr val="0070C0"/>
                </a:solidFill>
                <a:effectLst>
                  <a:outerShdw blurRad="38100" dist="38100" dir="2700000" algn="tl">
                    <a:srgbClr val="000000">
                      <a:alpha val="43137"/>
                    </a:srgbClr>
                  </a:outerShdw>
                </a:effectLst>
              </a:rPr>
              <a:t>cry</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&lt;&lt;“I am a cat</a:t>
            </a:r>
            <a:r>
              <a:rPr lang="zh-CN" altLang="en-US" sz="2400" dirty="0">
                <a:effectLst>
                  <a:outerShdw blurRad="38100" dist="38100" dir="2700000" algn="tl">
                    <a:srgbClr val="000000">
                      <a:alpha val="43137"/>
                    </a:srgbClr>
                  </a:outerShdw>
                </a:effectLst>
              </a:rPr>
              <a:t>，</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a:t>
            </a:r>
            <a:r>
              <a:rPr lang="zh-CN" altLang="en-US" sz="2400" dirty="0">
                <a:effectLst>
                  <a:outerShdw blurRad="38100" dist="38100" dir="2700000" algn="tl">
                    <a:srgbClr val="000000">
                      <a:alpha val="43137"/>
                    </a:srgbClr>
                  </a:outerShdw>
                </a:effectLst>
              </a:rPr>
              <a:t>喵喵</a:t>
            </a:r>
            <a:r>
              <a:rPr lang="en-US" altLang="zh-CN" sz="2400" dirty="0">
                <a:effectLst>
                  <a:outerShdw blurRad="38100" dist="38100" dir="2700000" algn="tl">
                    <a:srgbClr val="000000">
                      <a:alpha val="43137"/>
                    </a:srgbClr>
                  </a:outerShdw>
                </a:effectLst>
              </a:rPr>
              <a:t>" &lt;&lt;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p>
        </p:txBody>
      </p:sp>
      <p:sp>
        <p:nvSpPr>
          <p:cNvPr id="5" name="Rectangle 31"/>
          <p:cNvSpPr>
            <a:spLocks noChangeArrowheads="1"/>
          </p:cNvSpPr>
          <p:nvPr/>
        </p:nvSpPr>
        <p:spPr bwMode="auto">
          <a:xfrm>
            <a:off x="5688000" y="1188000"/>
            <a:ext cx="3403600" cy="5336846"/>
          </a:xfrm>
          <a:prstGeom prst="rect">
            <a:avLst/>
          </a:prstGeom>
          <a:solidFill>
            <a:srgbClr val="E1FFF7"/>
          </a:solidFill>
          <a:ln w="38100">
            <a:solidFill>
              <a:srgbClr val="008000"/>
            </a:solidFill>
            <a:miter lim="800000"/>
            <a:headEnd/>
            <a:tailEnd/>
          </a:ln>
        </p:spPr>
        <p:txBody>
          <a:bodyPr wrap="square">
            <a:spAutoFit/>
          </a:bodyPr>
          <a:lstStyle/>
          <a:p>
            <a:pPr marL="342900" indent="-342900" eaLnBrk="1" hangingPunct="1">
              <a:spcBef>
                <a:spcPct val="10000"/>
              </a:spcBef>
              <a:buClr>
                <a:srgbClr val="FF5050"/>
              </a:buClr>
              <a:defRPr/>
            </a:pPr>
            <a:r>
              <a:rPr lang="en-US" altLang="zh-CN" sz="2400" dirty="0" err="1">
                <a:solidFill>
                  <a:srgbClr val="C00000"/>
                </a:solidFill>
                <a:effectLst>
                  <a:outerShdw blurRad="38100" dist="38100" dir="2700000" algn="tl">
                    <a:srgbClr val="000000">
                      <a:alpha val="43137"/>
                    </a:srgbClr>
                  </a:outerShdw>
                </a:effectLst>
                <a:latin typeface="Arial" charset="0"/>
                <a:ea typeface="隶书" pitchFamily="49" charset="-122"/>
              </a:rPr>
              <a:t>int</a:t>
            </a:r>
            <a:r>
              <a:rPr lang="en-US" altLang="zh-CN" sz="2400" dirty="0">
                <a:solidFill>
                  <a:srgbClr val="C00000"/>
                </a:solidFill>
                <a:effectLst>
                  <a:outerShdw blurRad="38100" dist="38100" dir="2700000" algn="tl">
                    <a:srgbClr val="000000">
                      <a:alpha val="43137"/>
                    </a:srgbClr>
                  </a:outerShdw>
                </a:effectLst>
                <a:latin typeface="Arial" charset="0"/>
                <a:ea typeface="隶书" pitchFamily="49" charset="-122"/>
              </a:rPr>
              <a:t> main()</a:t>
            </a: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  </a:t>
            </a:r>
            <a:r>
              <a:rPr lang="en-US" altLang="zh-CN" sz="2400" dirty="0">
                <a:solidFill>
                  <a:srgbClr val="0070C0"/>
                </a:solidFill>
                <a:effectLst>
                  <a:outerShdw blurRad="38100" dist="38100" dir="2700000" algn="tl">
                    <a:srgbClr val="000000">
                      <a:alpha val="43137"/>
                    </a:srgbClr>
                  </a:outerShdw>
                </a:effectLst>
                <a:latin typeface="Arial" charset="0"/>
                <a:ea typeface="隶书" pitchFamily="49" charset="-122"/>
              </a:rPr>
              <a:t>Animal *</a:t>
            </a:r>
            <a:r>
              <a:rPr lang="en-US" altLang="zh-CN" sz="2400" dirty="0" err="1">
                <a:solidFill>
                  <a:srgbClr val="0070C0"/>
                </a:solidFill>
                <a:effectLst>
                  <a:outerShdw blurRad="38100" dist="38100" dir="2700000" algn="tl">
                    <a:srgbClr val="000000">
                      <a:alpha val="43137"/>
                    </a:srgbClr>
                  </a:outerShdw>
                </a:effectLst>
                <a:latin typeface="Arial" charset="0"/>
                <a:ea typeface="隶书" pitchFamily="49" charset="-122"/>
              </a:rPr>
              <a:t>p_animal</a:t>
            </a:r>
            <a:r>
              <a:rPr lang="en-US" altLang="zh-CN" sz="2400" dirty="0">
                <a:solidFill>
                  <a:srgbClr val="0070C0"/>
                </a:solidFill>
                <a:effectLst>
                  <a:outerShdw blurRad="38100" dist="38100" dir="2700000" algn="tl">
                    <a:srgbClr val="000000">
                      <a:alpha val="43137"/>
                    </a:srgbClr>
                  </a:outerShdw>
                </a:effectLst>
                <a:latin typeface="Arial" charset="0"/>
                <a:ea typeface="隶书" pitchFamily="49" charset="-122"/>
              </a:rPr>
              <a:t>;   </a:t>
            </a: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//error  Animal </a:t>
            </a:r>
            <a:r>
              <a:rPr lang="en-US" altLang="zh-CN" sz="2400" dirty="0" err="1">
                <a:solidFill>
                  <a:srgbClr val="000000"/>
                </a:solidFill>
                <a:effectLst>
                  <a:outerShdw blurRad="38100" dist="38100" dir="2700000" algn="tl">
                    <a:srgbClr val="000000">
                      <a:alpha val="43137"/>
                    </a:srgbClr>
                  </a:outerShdw>
                </a:effectLst>
                <a:latin typeface="Arial" charset="0"/>
                <a:ea typeface="隶书" pitchFamily="49" charset="-122"/>
              </a:rPr>
              <a:t>animal</a:t>
            </a: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 </a:t>
            </a: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	Dog </a:t>
            </a:r>
            <a:r>
              <a:rPr lang="en-US" altLang="zh-CN" sz="2400" dirty="0" err="1">
                <a:solidFill>
                  <a:srgbClr val="000000"/>
                </a:solidFill>
                <a:effectLst>
                  <a:outerShdw blurRad="38100" dist="38100" dir="2700000" algn="tl">
                    <a:srgbClr val="000000">
                      <a:alpha val="43137"/>
                    </a:srgbClr>
                  </a:outerShdw>
                </a:effectLst>
                <a:latin typeface="Arial" charset="0"/>
                <a:ea typeface="隶书" pitchFamily="49" charset="-122"/>
              </a:rPr>
              <a:t>dog</a:t>
            </a: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a:t>
            </a: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	Cat </a:t>
            </a:r>
            <a:r>
              <a:rPr lang="en-US" altLang="zh-CN" sz="2400" dirty="0" err="1">
                <a:solidFill>
                  <a:srgbClr val="000000"/>
                </a:solidFill>
                <a:effectLst>
                  <a:outerShdw blurRad="38100" dist="38100" dir="2700000" algn="tl">
                    <a:srgbClr val="000000">
                      <a:alpha val="43137"/>
                    </a:srgbClr>
                  </a:outerShdw>
                </a:effectLst>
                <a:latin typeface="Arial" charset="0"/>
                <a:ea typeface="隶书" pitchFamily="49" charset="-122"/>
              </a:rPr>
              <a:t>cat</a:t>
            </a: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a:t>
            </a: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		</a:t>
            </a: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	</a:t>
            </a:r>
            <a:r>
              <a:rPr lang="en-US" altLang="zh-CN" sz="2400" dirty="0" err="1">
                <a:solidFill>
                  <a:srgbClr val="007E39"/>
                </a:solidFill>
                <a:effectLst>
                  <a:outerShdw blurRad="38100" dist="38100" dir="2700000" algn="tl">
                    <a:srgbClr val="000000">
                      <a:alpha val="43137"/>
                    </a:srgbClr>
                  </a:outerShdw>
                </a:effectLst>
                <a:latin typeface="Arial" charset="0"/>
                <a:ea typeface="隶书" pitchFamily="49" charset="-122"/>
              </a:rPr>
              <a:t>p_animal</a:t>
            </a:r>
            <a:r>
              <a:rPr lang="en-US" altLang="zh-CN" sz="2400" dirty="0">
                <a:solidFill>
                  <a:srgbClr val="007E39"/>
                </a:solidFill>
                <a:effectLst>
                  <a:outerShdw blurRad="38100" dist="38100" dir="2700000" algn="tl">
                    <a:srgbClr val="000000">
                      <a:alpha val="43137"/>
                    </a:srgbClr>
                  </a:outerShdw>
                </a:effectLst>
                <a:latin typeface="Arial" charset="0"/>
                <a:ea typeface="隶书" pitchFamily="49" charset="-122"/>
              </a:rPr>
              <a:t>=&amp;dog;</a:t>
            </a: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	</a:t>
            </a:r>
            <a:r>
              <a:rPr lang="en-US" altLang="zh-CN" sz="2400" dirty="0" err="1">
                <a:solidFill>
                  <a:srgbClr val="000000"/>
                </a:solidFill>
                <a:effectLst>
                  <a:outerShdw blurRad="38100" dist="38100" dir="2700000" algn="tl">
                    <a:srgbClr val="000000">
                      <a:alpha val="43137"/>
                    </a:srgbClr>
                  </a:outerShdw>
                </a:effectLst>
                <a:latin typeface="Arial" charset="0"/>
                <a:ea typeface="隶书" pitchFamily="49" charset="-122"/>
              </a:rPr>
              <a:t>p_animal</a:t>
            </a: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-&gt;cry();</a:t>
            </a: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	</a:t>
            </a:r>
            <a:r>
              <a:rPr lang="en-US" altLang="zh-CN" sz="2400" dirty="0" err="1">
                <a:solidFill>
                  <a:srgbClr val="007E39"/>
                </a:solidFill>
                <a:effectLst>
                  <a:outerShdw blurRad="38100" dist="38100" dir="2700000" algn="tl">
                    <a:srgbClr val="000000">
                      <a:alpha val="43137"/>
                    </a:srgbClr>
                  </a:outerShdw>
                </a:effectLst>
                <a:latin typeface="Arial" charset="0"/>
                <a:ea typeface="隶书" pitchFamily="49" charset="-122"/>
              </a:rPr>
              <a:t>p_animal</a:t>
            </a:r>
            <a:r>
              <a:rPr lang="en-US" altLang="zh-CN" sz="2400" dirty="0">
                <a:solidFill>
                  <a:srgbClr val="007E39"/>
                </a:solidFill>
                <a:effectLst>
                  <a:outerShdw blurRad="38100" dist="38100" dir="2700000" algn="tl">
                    <a:srgbClr val="000000">
                      <a:alpha val="43137"/>
                    </a:srgbClr>
                  </a:outerShdw>
                </a:effectLst>
                <a:latin typeface="Arial" charset="0"/>
                <a:ea typeface="隶书" pitchFamily="49" charset="-122"/>
              </a:rPr>
              <a:t>=&amp;cat;</a:t>
            </a: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	</a:t>
            </a:r>
            <a:r>
              <a:rPr lang="en-US" altLang="zh-CN" sz="2400" dirty="0" err="1">
                <a:solidFill>
                  <a:srgbClr val="000000"/>
                </a:solidFill>
                <a:effectLst>
                  <a:outerShdw blurRad="38100" dist="38100" dir="2700000" algn="tl">
                    <a:srgbClr val="000000">
                      <a:alpha val="43137"/>
                    </a:srgbClr>
                  </a:outerShdw>
                </a:effectLst>
                <a:latin typeface="Arial" charset="0"/>
                <a:ea typeface="隶书" pitchFamily="49" charset="-122"/>
              </a:rPr>
              <a:t>p_animal</a:t>
            </a: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-&gt;cry();</a:t>
            </a:r>
          </a:p>
          <a:p>
            <a:pPr marL="342900" indent="-342900" eaLnBrk="1" hangingPunct="1">
              <a:spcBef>
                <a:spcPct val="10000"/>
              </a:spcBef>
              <a:buClr>
                <a:srgbClr val="FF5050"/>
              </a:buClr>
              <a:defRPr/>
            </a:pPr>
            <a:endPar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endParaRP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	return 0;</a:t>
            </a: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a:t>
            </a:r>
          </a:p>
        </p:txBody>
      </p:sp>
      <p:sp>
        <p:nvSpPr>
          <p:cNvPr id="6" name="Text Box 36"/>
          <p:cNvSpPr txBox="1">
            <a:spLocks noChangeArrowheads="1"/>
          </p:cNvSpPr>
          <p:nvPr/>
        </p:nvSpPr>
        <p:spPr bwMode="auto">
          <a:xfrm>
            <a:off x="5976000" y="108000"/>
            <a:ext cx="3106004" cy="1089529"/>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000000"/>
                </a:solidFill>
                <a:latin typeface="Times New Roman" pitchFamily="18" charset="0"/>
              </a:rPr>
              <a:t>运行结果：</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en-US" altLang="zh-CN" sz="2400" dirty="0">
                <a:solidFill>
                  <a:srgbClr val="000000"/>
                </a:solidFill>
                <a:latin typeface="Times New Roman" pitchFamily="18" charset="0"/>
              </a:rPr>
              <a:t>I am a </a:t>
            </a:r>
            <a:r>
              <a:rPr lang="en-US" altLang="zh-CN" sz="2400" dirty="0" err="1">
                <a:solidFill>
                  <a:srgbClr val="000000"/>
                </a:solidFill>
                <a:latin typeface="Times New Roman" pitchFamily="18" charset="0"/>
              </a:rPr>
              <a:t>dog,wangwang</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en-US" altLang="zh-CN" sz="2400" dirty="0">
                <a:solidFill>
                  <a:srgbClr val="000000"/>
                </a:solidFill>
                <a:latin typeface="Times New Roman" pitchFamily="18" charset="0"/>
              </a:rPr>
              <a:t>I am a cat ,</a:t>
            </a:r>
            <a:r>
              <a:rPr lang="en-US" altLang="zh-CN" sz="2400" dirty="0" err="1">
                <a:solidFill>
                  <a:srgbClr val="000000"/>
                </a:solidFill>
                <a:latin typeface="Times New Roman" pitchFamily="18" charset="0"/>
              </a:rPr>
              <a:t>miaomiao</a:t>
            </a:r>
            <a:endParaRPr lang="zh-CN" altLang="en-US" sz="2400" dirty="0">
              <a:solidFill>
                <a:srgbClr val="000000"/>
              </a:solidFill>
              <a:latin typeface="Times New Roman" pitchFamily="18" charset="0"/>
            </a:endParaRPr>
          </a:p>
        </p:txBody>
      </p:sp>
      <p:sp>
        <p:nvSpPr>
          <p:cNvPr id="7" name="文本框 6">
            <a:extLst>
              <a:ext uri="{FF2B5EF4-FFF2-40B4-BE49-F238E27FC236}">
                <a16:creationId xmlns:a16="http://schemas.microsoft.com/office/drawing/2014/main" id="{24CDED02-29B6-4058-8CC6-D02AB5B95993}"/>
              </a:ext>
            </a:extLst>
          </p:cNvPr>
          <p:cNvSpPr txBox="1"/>
          <p:nvPr/>
        </p:nvSpPr>
        <p:spPr>
          <a:xfrm>
            <a:off x="8283959" y="6524846"/>
            <a:ext cx="646331" cy="369332"/>
          </a:xfrm>
          <a:prstGeom prst="rect">
            <a:avLst/>
          </a:prstGeom>
          <a:noFill/>
        </p:spPr>
        <p:txBody>
          <a:bodyPr wrap="none" rtlCol="0">
            <a:spAutoFit/>
          </a:bodyPr>
          <a:lstStyle/>
          <a:p>
            <a:r>
              <a:rPr lang="zh-CN" altLang="en-US" dirty="0"/>
              <a:t>示例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r>
              <a:rPr lang="zh-CN" altLang="en-US" sz="3200" dirty="0">
                <a:ea typeface="宋体" panose="02010600030101010101" pitchFamily="2" charset="-122"/>
              </a:rPr>
              <a:t>下面程序的输出是什么？</a:t>
            </a:r>
            <a:endParaRPr lang="en-US" altLang="zh-CN" sz="3200" dirty="0">
              <a:ea typeface="宋体" panose="02010600030101010101" pitchFamily="2" charset="-122"/>
            </a:endParaRPr>
          </a:p>
        </p:txBody>
      </p:sp>
      <p:sp>
        <p:nvSpPr>
          <p:cNvPr id="6" name="Rectangle 6"/>
          <p:cNvSpPr>
            <a:spLocks noChangeArrowheads="1"/>
          </p:cNvSpPr>
          <p:nvPr/>
        </p:nvSpPr>
        <p:spPr bwMode="auto">
          <a:xfrm>
            <a:off x="1240932" y="1104900"/>
            <a:ext cx="5235225" cy="5632311"/>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effectLst>
                  <a:outerShdw blurRad="38100" dist="38100" dir="2700000" algn="tl">
                    <a:srgbClr val="000000">
                      <a:alpha val="43137"/>
                    </a:srgbClr>
                  </a:outerShdw>
                </a:effectLst>
              </a:rPr>
              <a:t>class </a:t>
            </a:r>
            <a:r>
              <a:rPr lang="en-US" altLang="zh-CN" sz="2400" dirty="0">
                <a:solidFill>
                  <a:srgbClr val="C00000"/>
                </a:solidFill>
                <a:effectLst>
                  <a:outerShdw blurRad="38100" dist="38100" dir="2700000" algn="tl">
                    <a:srgbClr val="000000">
                      <a:alpha val="43137"/>
                    </a:srgbClr>
                  </a:outerShdw>
                </a:effectLst>
              </a:rPr>
              <a:t>base</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public:</a:t>
            </a:r>
          </a:p>
          <a:p>
            <a:pPr eaLnBrk="1" hangingPunct="1">
              <a:buNone/>
            </a:pPr>
            <a:r>
              <a:rPr lang="en-US" altLang="zh-CN" sz="2400" dirty="0">
                <a:effectLst>
                  <a:outerShdw blurRad="38100" dist="38100" dir="2700000" algn="tl">
                    <a:srgbClr val="000000">
                      <a:alpha val="43137"/>
                    </a:srgbClr>
                  </a:outerShdw>
                </a:effectLst>
              </a:rPr>
              <a:t>    virtual void </a:t>
            </a:r>
            <a:r>
              <a:rPr lang="en-US" altLang="zh-CN" sz="2400" dirty="0">
                <a:solidFill>
                  <a:srgbClr val="0070C0"/>
                </a:solidFill>
                <a:effectLst>
                  <a:outerShdw blurRad="38100" dist="38100" dir="2700000" algn="tl">
                    <a:srgbClr val="000000">
                      <a:alpha val="43137"/>
                    </a:srgbClr>
                  </a:outerShdw>
                </a:effectLst>
              </a:rPr>
              <a:t>show</a:t>
            </a:r>
            <a:r>
              <a:rPr lang="en-US" altLang="zh-CN" sz="2400" dirty="0">
                <a:effectLst>
                  <a:outerShdw blurRad="38100" dist="38100" dir="2700000" algn="tl">
                    <a:srgbClr val="000000">
                      <a:alpha val="43137"/>
                    </a:srgbClr>
                  </a:outerShdw>
                </a:effectLst>
              </a:rPr>
              <a:t>()=0;</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class </a:t>
            </a:r>
            <a:r>
              <a:rPr lang="en-US" altLang="zh-CN" sz="2400" dirty="0">
                <a:solidFill>
                  <a:srgbClr val="C00000"/>
                </a:solidFill>
                <a:effectLst>
                  <a:outerShdw blurRad="38100" dist="38100" dir="2700000" algn="tl">
                    <a:srgbClr val="000000">
                      <a:alpha val="43137"/>
                    </a:srgbClr>
                  </a:outerShdw>
                </a:effectLst>
              </a:rPr>
              <a:t>D1</a:t>
            </a:r>
            <a:r>
              <a:rPr lang="en-US" altLang="zh-CN" sz="2400" dirty="0">
                <a:effectLst>
                  <a:outerShdw blurRad="38100" dist="38100" dir="2700000" algn="tl">
                    <a:srgbClr val="000000">
                      <a:alpha val="43137"/>
                    </a:srgbClr>
                  </a:outerShdw>
                </a:effectLst>
              </a:rPr>
              <a:t>:public base{</a:t>
            </a:r>
          </a:p>
          <a:p>
            <a:pPr eaLnBrk="1" hangingPunct="1">
              <a:buNone/>
            </a:pPr>
            <a:r>
              <a:rPr lang="en-US" altLang="zh-CN" sz="2400" dirty="0">
                <a:effectLst>
                  <a:outerShdw blurRad="38100" dist="38100" dir="2700000" algn="tl">
                    <a:srgbClr val="000000">
                      <a:alpha val="43137"/>
                    </a:srgbClr>
                  </a:outerShdw>
                </a:effectLst>
              </a:rPr>
              <a:t>private:</a:t>
            </a:r>
          </a:p>
          <a:p>
            <a:pPr eaLnBrk="1" hangingPunct="1">
              <a:buNone/>
            </a:pPr>
            <a:r>
              <a:rPr lang="en-US" altLang="zh-CN" sz="2400" dirty="0">
                <a:effectLst>
                  <a:outerShdw blurRad="38100" dist="38100" dir="2700000" algn="tl">
                    <a:srgbClr val="000000">
                      <a:alpha val="43137"/>
                    </a:srgbClr>
                  </a:outerShdw>
                </a:effectLst>
              </a:rPr>
              <a:t>    void </a:t>
            </a:r>
            <a:r>
              <a:rPr lang="en-US" altLang="zh-CN" sz="2400" dirty="0">
                <a:solidFill>
                  <a:srgbClr val="0070C0"/>
                </a:solidFill>
                <a:effectLst>
                  <a:outerShdw blurRad="38100" dist="38100" dir="2700000" algn="tl">
                    <a:srgbClr val="000000">
                      <a:alpha val="43137"/>
                    </a:srgbClr>
                  </a:outerShdw>
                </a:effectLst>
              </a:rPr>
              <a:t>show</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&lt;&lt;"D1"&lt;&lt;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class </a:t>
            </a:r>
            <a:r>
              <a:rPr lang="en-US" altLang="zh-CN" sz="2400" dirty="0">
                <a:solidFill>
                  <a:srgbClr val="C00000"/>
                </a:solidFill>
                <a:effectLst>
                  <a:outerShdw blurRad="38100" dist="38100" dir="2700000" algn="tl">
                    <a:srgbClr val="000000">
                      <a:alpha val="43137"/>
                    </a:srgbClr>
                  </a:outerShdw>
                </a:effectLst>
              </a:rPr>
              <a:t>D2</a:t>
            </a:r>
            <a:r>
              <a:rPr lang="en-US" altLang="zh-CN" sz="2400" dirty="0">
                <a:effectLst>
                  <a:outerShdw blurRad="38100" dist="38100" dir="2700000" algn="tl">
                    <a:srgbClr val="000000">
                      <a:alpha val="43137"/>
                    </a:srgbClr>
                  </a:outerShdw>
                </a:effectLst>
              </a:rPr>
              <a:t>:public base{</a:t>
            </a:r>
          </a:p>
          <a:p>
            <a:pPr eaLnBrk="1" hangingPunct="1">
              <a:buNone/>
            </a:pPr>
            <a:r>
              <a:rPr lang="en-US" altLang="zh-CN" sz="2400" dirty="0">
                <a:effectLst>
                  <a:outerShdw blurRad="38100" dist="38100" dir="2700000" algn="tl">
                    <a:srgbClr val="000000">
                      <a:alpha val="43137"/>
                    </a:srgbClr>
                  </a:outerShdw>
                </a:effectLst>
              </a:rPr>
              <a:t>private:</a:t>
            </a:r>
          </a:p>
          <a:p>
            <a:pPr eaLnBrk="1" hangingPunct="1">
              <a:buNone/>
            </a:pPr>
            <a:r>
              <a:rPr lang="en-US" altLang="zh-CN" sz="2400" dirty="0">
                <a:effectLst>
                  <a:outerShdw blurRad="38100" dist="38100" dir="2700000" algn="tl">
                    <a:srgbClr val="000000">
                      <a:alpha val="43137"/>
                    </a:srgbClr>
                  </a:outerShdw>
                </a:effectLst>
              </a:rPr>
              <a:t>    void </a:t>
            </a:r>
            <a:r>
              <a:rPr lang="en-US" altLang="zh-CN" sz="2400" dirty="0">
                <a:solidFill>
                  <a:srgbClr val="0070C0"/>
                </a:solidFill>
                <a:effectLst>
                  <a:outerShdw blurRad="38100" dist="38100" dir="2700000" algn="tl">
                    <a:srgbClr val="000000">
                      <a:alpha val="43137"/>
                    </a:srgbClr>
                  </a:outerShdw>
                </a:effectLst>
              </a:rPr>
              <a:t>show</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&lt;&lt;"D2"&lt;&lt;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void </a:t>
            </a:r>
            <a:r>
              <a:rPr lang="en-US" altLang="zh-CN" sz="2400" dirty="0">
                <a:solidFill>
                  <a:srgbClr val="C00000"/>
                </a:solidFill>
                <a:effectLst>
                  <a:outerShdw blurRad="38100" dist="38100" dir="2700000" algn="tl">
                    <a:srgbClr val="000000">
                      <a:alpha val="43137"/>
                    </a:srgbClr>
                  </a:outerShdw>
                </a:effectLst>
              </a:rPr>
              <a:t>fun</a:t>
            </a:r>
            <a:r>
              <a:rPr lang="en-US" altLang="zh-CN" sz="2400" dirty="0">
                <a:effectLst>
                  <a:outerShdw blurRad="38100" dist="38100" dir="2700000" algn="tl">
                    <a:srgbClr val="000000">
                      <a:alpha val="43137"/>
                    </a:srgbClr>
                  </a:outerShdw>
                </a:effectLst>
              </a:rPr>
              <a:t>(base&amp; a){</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a.show</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p>
        </p:txBody>
      </p:sp>
      <p:sp>
        <p:nvSpPr>
          <p:cNvPr id="7" name="Rectangle 6"/>
          <p:cNvSpPr>
            <a:spLocks noChangeArrowheads="1"/>
          </p:cNvSpPr>
          <p:nvPr/>
        </p:nvSpPr>
        <p:spPr bwMode="auto">
          <a:xfrm>
            <a:off x="6661400" y="1076325"/>
            <a:ext cx="2031750" cy="2677656"/>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effectLst>
                  <a:outerShdw blurRad="38100" dist="38100" dir="2700000" algn="tl">
                    <a:srgbClr val="000000">
                      <a:alpha val="43137"/>
                    </a:srgbClr>
                  </a:outerShdw>
                </a:effectLst>
              </a:rPr>
              <a:t>int </a:t>
            </a:r>
            <a:r>
              <a:rPr lang="en-US" altLang="zh-CN" sz="2400" dirty="0">
                <a:solidFill>
                  <a:srgbClr val="C00000"/>
                </a:solidFill>
                <a:effectLst>
                  <a:outerShdw blurRad="38100" dist="38100" dir="2700000" algn="tl">
                    <a:srgbClr val="000000">
                      <a:alpha val="43137"/>
                    </a:srgbClr>
                  </a:outerShdw>
                </a:effectLst>
              </a:rPr>
              <a:t>main</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D1 </a:t>
            </a:r>
            <a:r>
              <a:rPr lang="en-US" altLang="zh-CN" sz="2400" dirty="0" err="1">
                <a:effectLst>
                  <a:outerShdw blurRad="38100" dist="38100" dir="2700000" algn="tl">
                    <a:srgbClr val="000000">
                      <a:alpha val="43137"/>
                    </a:srgbClr>
                  </a:outerShdw>
                </a:effectLst>
              </a:rPr>
              <a:t>d1</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D2 </a:t>
            </a:r>
            <a:r>
              <a:rPr lang="en-US" altLang="zh-CN" sz="2400" dirty="0" err="1">
                <a:effectLst>
                  <a:outerShdw blurRad="38100" dist="38100" dir="2700000" algn="tl">
                    <a:srgbClr val="000000">
                      <a:alpha val="43137"/>
                    </a:srgbClr>
                  </a:outerShdw>
                </a:effectLst>
              </a:rPr>
              <a:t>d2</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fun</a:t>
            </a:r>
            <a:r>
              <a:rPr lang="en-US" altLang="zh-CN" sz="2400" dirty="0">
                <a:effectLst>
                  <a:outerShdw blurRad="38100" dist="38100" dir="2700000" algn="tl">
                    <a:srgbClr val="000000">
                      <a:alpha val="43137"/>
                    </a:srgbClr>
                  </a:outerShdw>
                </a:effectLst>
              </a:rPr>
              <a:t>(d1);</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fun</a:t>
            </a:r>
            <a:r>
              <a:rPr lang="en-US" altLang="zh-CN" sz="2400" dirty="0">
                <a:effectLst>
                  <a:outerShdw blurRad="38100" dist="38100" dir="2700000" algn="tl">
                    <a:srgbClr val="000000">
                      <a:alpha val="43137"/>
                    </a:srgbClr>
                  </a:outerShdw>
                </a:effectLst>
              </a:rPr>
              <a:t>(d2);</a:t>
            </a:r>
          </a:p>
          <a:p>
            <a:pPr eaLnBrk="1" hangingPunct="1">
              <a:buNone/>
            </a:pPr>
            <a:r>
              <a:rPr lang="en-US" altLang="zh-CN" sz="2400" dirty="0">
                <a:effectLst>
                  <a:outerShdw blurRad="38100" dist="38100" dir="2700000" algn="tl">
                    <a:srgbClr val="000000">
                      <a:alpha val="43137"/>
                    </a:srgbClr>
                  </a:outerShdw>
                </a:effectLst>
              </a:rPr>
              <a:t>    return 0;</a:t>
            </a:r>
          </a:p>
          <a:p>
            <a:pPr eaLnBrk="1" hangingPunct="1">
              <a:buNone/>
            </a:pPr>
            <a:r>
              <a:rPr lang="en-US" altLang="zh-CN" sz="2400" dirty="0">
                <a:effectLst>
                  <a:outerShdw blurRad="38100" dist="38100" dir="2700000" algn="tl">
                    <a:srgbClr val="000000">
                      <a:alpha val="43137"/>
                    </a:srgbClr>
                  </a:outerShdw>
                </a:effectLst>
              </a:rPr>
              <a:t>}</a:t>
            </a:r>
          </a:p>
        </p:txBody>
      </p:sp>
      <p:sp>
        <p:nvSpPr>
          <p:cNvPr id="8" name="Text Box 36"/>
          <p:cNvSpPr txBox="1">
            <a:spLocks noChangeArrowheads="1"/>
          </p:cNvSpPr>
          <p:nvPr/>
        </p:nvSpPr>
        <p:spPr bwMode="auto">
          <a:xfrm>
            <a:off x="6737600" y="4033778"/>
            <a:ext cx="2031750" cy="1200329"/>
          </a:xfrm>
          <a:prstGeom prst="rect">
            <a:avLst/>
          </a:prstGeom>
          <a:solidFill>
            <a:srgbClr val="33CCCC"/>
          </a:solidFill>
          <a:ln w="9525">
            <a:noFill/>
            <a:miter lim="800000"/>
            <a:headEnd/>
            <a:tailEnd/>
          </a:ln>
        </p:spPr>
        <p:txBody>
          <a:bodyPr wrap="square">
            <a:spAutoFit/>
          </a:bodyPr>
          <a:lstStyle/>
          <a:p>
            <a:pPr eaLnBrk="1" hangingPunct="1"/>
            <a:r>
              <a:rPr lang="zh-CN" altLang="en-US" sz="2400" dirty="0"/>
              <a:t>运行结果：</a:t>
            </a:r>
            <a:endParaRPr lang="en-US" altLang="zh-CN" sz="2400" dirty="0"/>
          </a:p>
          <a:p>
            <a:pPr eaLnBrk="1" hangingPunct="1"/>
            <a:r>
              <a:rPr lang="en-US" altLang="zh-CN" sz="2400" dirty="0"/>
              <a:t>D1</a:t>
            </a:r>
          </a:p>
          <a:p>
            <a:pPr eaLnBrk="1" hangingPunct="1"/>
            <a:r>
              <a:rPr lang="en-US" altLang="zh-CN" sz="2400" dirty="0"/>
              <a:t>D2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r>
              <a:rPr lang="zh-CN" altLang="en-US" sz="3200" dirty="0">
                <a:ea typeface="宋体" panose="02010600030101010101" pitchFamily="2" charset="-122"/>
              </a:rPr>
              <a:t>下面程序的输出是什么？</a:t>
            </a:r>
            <a:endParaRPr lang="en-US" altLang="zh-CN" sz="3200" dirty="0">
              <a:ea typeface="宋体" panose="02010600030101010101" pitchFamily="2" charset="-122"/>
            </a:endParaRPr>
          </a:p>
        </p:txBody>
      </p:sp>
      <p:sp>
        <p:nvSpPr>
          <p:cNvPr id="6" name="Rectangle 6"/>
          <p:cNvSpPr>
            <a:spLocks noChangeArrowheads="1"/>
          </p:cNvSpPr>
          <p:nvPr/>
        </p:nvSpPr>
        <p:spPr bwMode="auto">
          <a:xfrm>
            <a:off x="0" y="1047889"/>
            <a:ext cx="6515100" cy="5632311"/>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000" dirty="0">
                <a:solidFill>
                  <a:srgbClr val="C00000"/>
                </a:solidFill>
                <a:effectLst>
                  <a:outerShdw blurRad="38100" dist="38100" dir="2700000" algn="tl">
                    <a:srgbClr val="000000">
                      <a:alpha val="43137"/>
                    </a:srgbClr>
                  </a:outerShdw>
                </a:effectLst>
              </a:rPr>
              <a:t>class </a:t>
            </a:r>
            <a:r>
              <a:rPr lang="en-US" altLang="zh-CN" sz="2000" dirty="0" err="1">
                <a:solidFill>
                  <a:srgbClr val="C00000"/>
                </a:solidFill>
                <a:effectLst>
                  <a:outerShdw blurRad="38100" dist="38100" dir="2700000" algn="tl">
                    <a:srgbClr val="000000">
                      <a:alpha val="43137"/>
                    </a:srgbClr>
                  </a:outerShdw>
                </a:effectLst>
              </a:rPr>
              <a:t>CMusic</a:t>
            </a:r>
            <a:endParaRPr lang="en-US" altLang="zh-CN" sz="2000" dirty="0">
              <a:solidFill>
                <a:srgbClr val="C00000"/>
              </a:solidFill>
              <a:effectLst>
                <a:outerShdw blurRad="38100" dist="38100" dir="2700000" algn="tl">
                  <a:srgbClr val="000000">
                    <a:alpha val="43137"/>
                  </a:srgbClr>
                </a:outerShdw>
              </a:effectLst>
            </a:endParaRPr>
          </a:p>
          <a:p>
            <a:pPr eaLnBrk="1" hangingPunct="1">
              <a:buNone/>
            </a:pPr>
            <a:r>
              <a:rPr lang="en-US" altLang="zh-CN" sz="2000" dirty="0">
                <a:effectLst>
                  <a:outerShdw blurRad="38100" dist="38100" dir="2700000" algn="tl">
                    <a:srgbClr val="000000">
                      <a:alpha val="43137"/>
                    </a:srgbClr>
                  </a:outerShdw>
                </a:effectLst>
              </a:rPr>
              <a:t>{ public:</a:t>
            </a:r>
          </a:p>
          <a:p>
            <a:pPr eaLnBrk="1" hangingPunct="1">
              <a:buNone/>
            </a:pPr>
            <a:r>
              <a:rPr lang="en-US" altLang="zh-CN" sz="2000" dirty="0">
                <a:solidFill>
                  <a:srgbClr val="0070C0"/>
                </a:solidFill>
                <a:effectLst>
                  <a:outerShdw blurRad="38100" dist="38100" dir="2700000" algn="tl">
                    <a:srgbClr val="000000">
                      <a:alpha val="43137"/>
                    </a:srgbClr>
                  </a:outerShdw>
                </a:effectLst>
              </a:rPr>
              <a:t>  </a:t>
            </a:r>
            <a:r>
              <a:rPr lang="en-US" altLang="zh-CN" sz="2000" dirty="0" err="1">
                <a:solidFill>
                  <a:srgbClr val="0070C0"/>
                </a:solidFill>
                <a:effectLst>
                  <a:outerShdw blurRad="38100" dist="38100" dir="2700000" algn="tl">
                    <a:srgbClr val="000000">
                      <a:alpha val="43137"/>
                    </a:srgbClr>
                  </a:outerShdw>
                </a:effectLst>
              </a:rPr>
              <a:t>CMusic</a:t>
            </a:r>
            <a:r>
              <a:rPr lang="en-US" altLang="zh-CN" sz="2000" dirty="0">
                <a:effectLst>
                  <a:outerShdw blurRad="38100" dist="38100" dir="2700000" algn="tl">
                    <a:srgbClr val="000000">
                      <a:alpha val="43137"/>
                    </a:srgbClr>
                  </a:outerShdw>
                </a:effectLst>
              </a:rPr>
              <a:t>()  {</a:t>
            </a:r>
            <a:r>
              <a:rPr lang="en-US" altLang="zh-CN" sz="2000" dirty="0" err="1">
                <a:effectLst>
                  <a:outerShdw blurRad="38100" dist="38100" dir="2700000" algn="tl">
                    <a:srgbClr val="000000">
                      <a:alpha val="43137"/>
                    </a:srgbClr>
                  </a:outerShdw>
                </a:effectLst>
              </a:rPr>
              <a:t>cout</a:t>
            </a:r>
            <a:r>
              <a:rPr lang="en-US" altLang="zh-CN" sz="2000" dirty="0">
                <a:effectLst>
                  <a:outerShdw blurRad="38100" dist="38100" dir="2700000" algn="tl">
                    <a:srgbClr val="000000">
                      <a:alpha val="43137"/>
                    </a:srgbClr>
                  </a:outerShdw>
                </a:effectLst>
              </a:rPr>
              <a:t> &lt;&lt; “Music constructor” &lt;&lt; </a:t>
            </a:r>
            <a:r>
              <a:rPr lang="en-US" altLang="zh-CN" sz="2000" dirty="0" err="1">
                <a:effectLst>
                  <a:outerShdw blurRad="38100" dist="38100" dir="2700000" algn="tl">
                    <a:srgbClr val="000000">
                      <a:alpha val="43137"/>
                    </a:srgbClr>
                  </a:outerShdw>
                </a:effectLst>
              </a:rPr>
              <a:t>endl</a:t>
            </a:r>
            <a:r>
              <a:rPr lang="en-US" altLang="zh-CN" sz="2000" dirty="0">
                <a:effectLst>
                  <a:outerShdw blurRad="38100" dist="38100" dir="2700000" algn="tl">
                    <a:srgbClr val="000000">
                      <a:alpha val="43137"/>
                    </a:srgbClr>
                  </a:outerShdw>
                </a:effectLst>
              </a:rPr>
              <a:t>;}</a:t>
            </a:r>
          </a:p>
          <a:p>
            <a:pPr eaLnBrk="1" hangingPunct="1">
              <a:buNone/>
            </a:pPr>
            <a:r>
              <a:rPr lang="en-US" altLang="zh-CN" sz="2000" dirty="0">
                <a:effectLst>
                  <a:outerShdw blurRad="38100" dist="38100" dir="2700000" algn="tl">
                    <a:srgbClr val="000000">
                      <a:alpha val="43137"/>
                    </a:srgbClr>
                  </a:outerShdw>
                </a:effectLst>
              </a:rPr>
              <a:t>  </a:t>
            </a:r>
            <a:r>
              <a:rPr lang="en-US" altLang="zh-CN" sz="2000" dirty="0">
                <a:solidFill>
                  <a:srgbClr val="C00000"/>
                </a:solidFill>
                <a:effectLst>
                  <a:outerShdw blurRad="38100" dist="38100" dir="2700000" algn="tl">
                    <a:srgbClr val="000000">
                      <a:alpha val="43137"/>
                    </a:srgbClr>
                  </a:outerShdw>
                </a:effectLst>
              </a:rPr>
              <a:t>virtual</a:t>
            </a:r>
            <a:r>
              <a:rPr lang="en-US" altLang="zh-CN" sz="2000" dirty="0">
                <a:solidFill>
                  <a:srgbClr val="0070C0"/>
                </a:solidFill>
                <a:effectLst>
                  <a:outerShdw blurRad="38100" dist="38100" dir="2700000" algn="tl">
                    <a:srgbClr val="000000">
                      <a:alpha val="43137"/>
                    </a:srgbClr>
                  </a:outerShdw>
                </a:effectLst>
              </a:rPr>
              <a:t> </a:t>
            </a:r>
            <a:r>
              <a:rPr lang="en-US" altLang="zh-CN" sz="2000" dirty="0">
                <a:effectLst>
                  <a:outerShdw blurRad="38100" dist="38100" dir="2700000" algn="tl">
                    <a:srgbClr val="000000">
                      <a:alpha val="43137"/>
                    </a:srgbClr>
                  </a:outerShdw>
                </a:effectLst>
              </a:rPr>
              <a:t>void</a:t>
            </a:r>
            <a:r>
              <a:rPr lang="en-US" altLang="zh-CN" sz="2000" dirty="0">
                <a:solidFill>
                  <a:srgbClr val="0070C0"/>
                </a:solidFill>
                <a:effectLst>
                  <a:outerShdw blurRad="38100" dist="38100" dir="2700000" algn="tl">
                    <a:srgbClr val="000000">
                      <a:alpha val="43137"/>
                    </a:srgbClr>
                  </a:outerShdw>
                </a:effectLst>
              </a:rPr>
              <a:t> listen</a:t>
            </a:r>
            <a:r>
              <a:rPr lang="en-US" altLang="zh-CN" sz="2000" dirty="0">
                <a:effectLst>
                  <a:outerShdw blurRad="38100" dist="38100" dir="2700000" algn="tl">
                    <a:srgbClr val="000000">
                      <a:alpha val="43137"/>
                    </a:srgbClr>
                  </a:outerShdw>
                </a:effectLst>
              </a:rPr>
              <a:t>() = 0;</a:t>
            </a:r>
          </a:p>
          <a:p>
            <a:pPr eaLnBrk="1" hangingPunct="1">
              <a:buNone/>
            </a:pPr>
            <a:r>
              <a:rPr lang="en-US" altLang="zh-CN" sz="2000" dirty="0">
                <a:effectLst>
                  <a:outerShdw blurRad="38100" dist="38100" dir="2700000" algn="tl">
                    <a:srgbClr val="000000">
                      <a:alpha val="43137"/>
                    </a:srgbClr>
                  </a:outerShdw>
                </a:effectLst>
              </a:rPr>
              <a:t>  void </a:t>
            </a:r>
            <a:r>
              <a:rPr lang="en-US" altLang="zh-CN" sz="2000" dirty="0">
                <a:solidFill>
                  <a:srgbClr val="0070C0"/>
                </a:solidFill>
                <a:effectLst>
                  <a:outerShdw blurRad="38100" dist="38100" dir="2700000" algn="tl">
                    <a:srgbClr val="000000">
                      <a:alpha val="43137"/>
                    </a:srgbClr>
                  </a:outerShdw>
                </a:effectLst>
              </a:rPr>
              <a:t>sing</a:t>
            </a:r>
            <a:r>
              <a:rPr lang="en-US" altLang="zh-CN" sz="2000" dirty="0">
                <a:effectLst>
                  <a:outerShdw blurRad="38100" dist="38100" dir="2700000" algn="tl">
                    <a:srgbClr val="000000">
                      <a:alpha val="43137"/>
                    </a:srgbClr>
                  </a:outerShdw>
                </a:effectLst>
              </a:rPr>
              <a:t>() {</a:t>
            </a:r>
            <a:r>
              <a:rPr lang="en-US" altLang="zh-CN" sz="2000" dirty="0" err="1">
                <a:effectLst>
                  <a:outerShdw blurRad="38100" dist="38100" dir="2700000" algn="tl">
                    <a:srgbClr val="000000">
                      <a:alpha val="43137"/>
                    </a:srgbClr>
                  </a:outerShdw>
                </a:effectLst>
              </a:rPr>
              <a:t>cout</a:t>
            </a:r>
            <a:r>
              <a:rPr lang="en-US" altLang="zh-CN" sz="2000" dirty="0">
                <a:effectLst>
                  <a:outerShdw blurRad="38100" dist="38100" dir="2700000" algn="tl">
                    <a:srgbClr val="000000">
                      <a:alpha val="43137"/>
                    </a:srgbClr>
                  </a:outerShdw>
                </a:effectLst>
              </a:rPr>
              <a:t> &lt;&lt; “Singing music” &lt;&lt; </a:t>
            </a:r>
            <a:r>
              <a:rPr lang="en-US" altLang="zh-CN" sz="2000" dirty="0" err="1">
                <a:effectLst>
                  <a:outerShdw blurRad="38100" dist="38100" dir="2700000" algn="tl">
                    <a:srgbClr val="000000">
                      <a:alpha val="43137"/>
                    </a:srgbClr>
                  </a:outerShdw>
                </a:effectLst>
              </a:rPr>
              <a:t>endl</a:t>
            </a:r>
            <a:r>
              <a:rPr lang="en-US" altLang="zh-CN" sz="2000" dirty="0">
                <a:effectLst>
                  <a:outerShdw blurRad="38100" dist="38100" dir="2700000" algn="tl">
                    <a:srgbClr val="000000">
                      <a:alpha val="43137"/>
                    </a:srgbClr>
                  </a:outerShdw>
                </a:effectLst>
              </a:rPr>
              <a:t>; }</a:t>
            </a:r>
          </a:p>
          <a:p>
            <a:pPr eaLnBrk="1" hangingPunct="1">
              <a:buNone/>
            </a:pPr>
            <a:r>
              <a:rPr lang="en-US" altLang="zh-CN" sz="2000" dirty="0">
                <a:effectLst>
                  <a:outerShdw blurRad="38100" dist="38100" dir="2700000" algn="tl">
                    <a:srgbClr val="000000">
                      <a:alpha val="43137"/>
                    </a:srgbClr>
                  </a:outerShdw>
                </a:effectLst>
              </a:rPr>
              <a:t>  </a:t>
            </a:r>
            <a:r>
              <a:rPr lang="en-US" altLang="zh-CN" sz="2000" dirty="0">
                <a:solidFill>
                  <a:srgbClr val="0070C0"/>
                </a:solidFill>
                <a:effectLst>
                  <a:outerShdw blurRad="38100" dist="38100" dir="2700000" algn="tl">
                    <a:srgbClr val="000000">
                      <a:alpha val="43137"/>
                    </a:srgbClr>
                  </a:outerShdw>
                </a:effectLst>
              </a:rPr>
              <a:t>~</a:t>
            </a:r>
            <a:r>
              <a:rPr lang="en-US" altLang="zh-CN" sz="2000" dirty="0" err="1">
                <a:solidFill>
                  <a:srgbClr val="0070C0"/>
                </a:solidFill>
                <a:effectLst>
                  <a:outerShdw blurRad="38100" dist="38100" dir="2700000" algn="tl">
                    <a:srgbClr val="000000">
                      <a:alpha val="43137"/>
                    </a:srgbClr>
                  </a:outerShdw>
                </a:effectLst>
              </a:rPr>
              <a:t>CMusic</a:t>
            </a:r>
            <a:r>
              <a:rPr lang="en-US" altLang="zh-CN" sz="2000" dirty="0">
                <a:effectLst>
                  <a:outerShdw blurRad="38100" dist="38100" dir="2700000" algn="tl">
                    <a:srgbClr val="000000">
                      <a:alpha val="43137"/>
                    </a:srgbClr>
                  </a:outerShdw>
                </a:effectLst>
              </a:rPr>
              <a:t>() {</a:t>
            </a:r>
            <a:r>
              <a:rPr lang="en-US" altLang="zh-CN" sz="2000" dirty="0" err="1">
                <a:effectLst>
                  <a:outerShdw blurRad="38100" dist="38100" dir="2700000" algn="tl">
                    <a:srgbClr val="000000">
                      <a:alpha val="43137"/>
                    </a:srgbClr>
                  </a:outerShdw>
                </a:effectLst>
              </a:rPr>
              <a:t>cout</a:t>
            </a:r>
            <a:r>
              <a:rPr lang="en-US" altLang="zh-CN" sz="2000" dirty="0">
                <a:effectLst>
                  <a:outerShdw blurRad="38100" dist="38100" dir="2700000" algn="tl">
                    <a:srgbClr val="000000">
                      <a:alpha val="43137"/>
                    </a:srgbClr>
                  </a:outerShdw>
                </a:effectLst>
              </a:rPr>
              <a:t> &lt;&lt; “Music destructor” &lt;&lt; </a:t>
            </a:r>
            <a:r>
              <a:rPr lang="en-US" altLang="zh-CN" sz="2000" dirty="0" err="1">
                <a:effectLst>
                  <a:outerShdw blurRad="38100" dist="38100" dir="2700000" algn="tl">
                    <a:srgbClr val="000000">
                      <a:alpha val="43137"/>
                    </a:srgbClr>
                  </a:outerShdw>
                </a:effectLst>
              </a:rPr>
              <a:t>endl</a:t>
            </a:r>
            <a:r>
              <a:rPr lang="en-US" altLang="zh-CN" sz="2000" dirty="0">
                <a:effectLst>
                  <a:outerShdw blurRad="38100" dist="38100" dir="2700000" algn="tl">
                    <a:srgbClr val="000000">
                      <a:alpha val="43137"/>
                    </a:srgbClr>
                  </a:outerShdw>
                </a:effectLst>
              </a:rPr>
              <a:t>;}</a:t>
            </a:r>
          </a:p>
          <a:p>
            <a:pPr eaLnBrk="1" hangingPunct="1">
              <a:buNone/>
            </a:pPr>
            <a:r>
              <a:rPr lang="en-US" altLang="zh-CN" sz="2000" dirty="0">
                <a:effectLst>
                  <a:outerShdw blurRad="38100" dist="38100" dir="2700000" algn="tl">
                    <a:srgbClr val="000000">
                      <a:alpha val="43137"/>
                    </a:srgbClr>
                  </a:outerShdw>
                </a:effectLst>
              </a:rPr>
              <a:t>};</a:t>
            </a:r>
          </a:p>
          <a:p>
            <a:pPr eaLnBrk="1" hangingPunct="1">
              <a:buNone/>
            </a:pPr>
            <a:r>
              <a:rPr lang="en-US" altLang="zh-CN" sz="2000" dirty="0">
                <a:solidFill>
                  <a:srgbClr val="C00000"/>
                </a:solidFill>
                <a:effectLst>
                  <a:outerShdw blurRad="38100" dist="38100" dir="2700000" algn="tl">
                    <a:srgbClr val="000000">
                      <a:alpha val="43137"/>
                    </a:srgbClr>
                  </a:outerShdw>
                </a:effectLst>
              </a:rPr>
              <a:t>class </a:t>
            </a:r>
            <a:r>
              <a:rPr lang="en-US" altLang="zh-CN" sz="2000" dirty="0" err="1">
                <a:solidFill>
                  <a:srgbClr val="C00000"/>
                </a:solidFill>
                <a:effectLst>
                  <a:outerShdw blurRad="38100" dist="38100" dir="2700000" algn="tl">
                    <a:srgbClr val="000000">
                      <a:alpha val="43137"/>
                    </a:srgbClr>
                  </a:outerShdw>
                </a:effectLst>
              </a:rPr>
              <a:t>CRockMusic</a:t>
            </a:r>
            <a:r>
              <a:rPr lang="en-US" altLang="zh-CN" sz="2000" dirty="0">
                <a:solidFill>
                  <a:srgbClr val="C00000"/>
                </a:solidFill>
                <a:effectLst>
                  <a:outerShdw blurRad="38100" dist="38100" dir="2700000" algn="tl">
                    <a:srgbClr val="000000">
                      <a:alpha val="43137"/>
                    </a:srgbClr>
                  </a:outerShdw>
                </a:effectLst>
              </a:rPr>
              <a:t> : public </a:t>
            </a:r>
            <a:r>
              <a:rPr lang="en-US" altLang="zh-CN" sz="2000" dirty="0" err="1">
                <a:solidFill>
                  <a:srgbClr val="C00000"/>
                </a:solidFill>
                <a:effectLst>
                  <a:outerShdw blurRad="38100" dist="38100" dir="2700000" algn="tl">
                    <a:srgbClr val="000000">
                      <a:alpha val="43137"/>
                    </a:srgbClr>
                  </a:outerShdw>
                </a:effectLst>
              </a:rPr>
              <a:t>CMusic</a:t>
            </a:r>
            <a:endParaRPr lang="en-US" altLang="zh-CN" sz="2000" dirty="0">
              <a:solidFill>
                <a:srgbClr val="C00000"/>
              </a:solidFill>
              <a:effectLst>
                <a:outerShdw blurRad="38100" dist="38100" dir="2700000" algn="tl">
                  <a:srgbClr val="000000">
                    <a:alpha val="43137"/>
                  </a:srgbClr>
                </a:outerShdw>
              </a:effectLst>
            </a:endParaRPr>
          </a:p>
          <a:p>
            <a:pPr eaLnBrk="1" hangingPunct="1">
              <a:buNone/>
            </a:pPr>
            <a:r>
              <a:rPr lang="en-US" altLang="zh-CN" sz="2000" dirty="0">
                <a:effectLst>
                  <a:outerShdw blurRad="38100" dist="38100" dir="2700000" algn="tl">
                    <a:srgbClr val="000000">
                      <a:alpha val="43137"/>
                    </a:srgbClr>
                  </a:outerShdw>
                </a:effectLst>
              </a:rPr>
              <a:t>{ public:</a:t>
            </a:r>
          </a:p>
          <a:p>
            <a:pPr eaLnBrk="1" hangingPunct="1">
              <a:buNone/>
            </a:pPr>
            <a:r>
              <a:rPr lang="en-US" altLang="zh-CN" sz="2000" dirty="0">
                <a:effectLst>
                  <a:outerShdw blurRad="38100" dist="38100" dir="2700000" algn="tl">
                    <a:srgbClr val="000000">
                      <a:alpha val="43137"/>
                    </a:srgbClr>
                  </a:outerShdw>
                </a:effectLst>
              </a:rPr>
              <a:t>    </a:t>
            </a:r>
            <a:r>
              <a:rPr lang="en-US" altLang="zh-CN" sz="2000" dirty="0" err="1">
                <a:solidFill>
                  <a:srgbClr val="0070C0"/>
                </a:solidFill>
                <a:effectLst>
                  <a:outerShdw blurRad="38100" dist="38100" dir="2700000" algn="tl">
                    <a:srgbClr val="000000">
                      <a:alpha val="43137"/>
                    </a:srgbClr>
                  </a:outerShdw>
                </a:effectLst>
              </a:rPr>
              <a:t>CRockMusic</a:t>
            </a:r>
            <a:r>
              <a:rPr lang="en-US" altLang="zh-CN" sz="2000" dirty="0">
                <a:effectLst>
                  <a:outerShdw blurRad="38100" dist="38100" dir="2700000" algn="tl">
                    <a:srgbClr val="000000">
                      <a:alpha val="43137"/>
                    </a:srgbClr>
                  </a:outerShdw>
                </a:effectLst>
              </a:rPr>
              <a:t>() </a:t>
            </a:r>
          </a:p>
          <a:p>
            <a:pPr eaLnBrk="1" hangingPunct="1">
              <a:buNone/>
            </a:pPr>
            <a:r>
              <a:rPr lang="en-US" altLang="zh-CN" sz="2000" dirty="0">
                <a:effectLst>
                  <a:outerShdw blurRad="38100" dist="38100" dir="2700000" algn="tl">
                    <a:srgbClr val="000000">
                      <a:alpha val="43137"/>
                    </a:srgbClr>
                  </a:outerShdw>
                </a:effectLst>
              </a:rPr>
              <a:t>       {</a:t>
            </a:r>
            <a:r>
              <a:rPr lang="en-US" altLang="zh-CN" sz="2000" dirty="0" err="1">
                <a:effectLst>
                  <a:outerShdw blurRad="38100" dist="38100" dir="2700000" algn="tl">
                    <a:srgbClr val="000000">
                      <a:alpha val="43137"/>
                    </a:srgbClr>
                  </a:outerShdw>
                </a:effectLst>
              </a:rPr>
              <a:t>cout</a:t>
            </a:r>
            <a:r>
              <a:rPr lang="en-US" altLang="zh-CN" sz="2000" dirty="0">
                <a:effectLst>
                  <a:outerShdw blurRad="38100" dist="38100" dir="2700000" algn="tl">
                    <a:srgbClr val="000000">
                      <a:alpha val="43137"/>
                    </a:srgbClr>
                  </a:outerShdw>
                </a:effectLst>
              </a:rPr>
              <a:t> &lt;&lt; “Rock music constructor” &lt;&lt; </a:t>
            </a:r>
            <a:r>
              <a:rPr lang="en-US" altLang="zh-CN" sz="2000" dirty="0" err="1">
                <a:effectLst>
                  <a:outerShdw blurRad="38100" dist="38100" dir="2700000" algn="tl">
                    <a:srgbClr val="000000">
                      <a:alpha val="43137"/>
                    </a:srgbClr>
                  </a:outerShdw>
                </a:effectLst>
              </a:rPr>
              <a:t>endl</a:t>
            </a:r>
            <a:r>
              <a:rPr lang="en-US" altLang="zh-CN" sz="2000" dirty="0">
                <a:effectLst>
                  <a:outerShdw blurRad="38100" dist="38100" dir="2700000" algn="tl">
                    <a:srgbClr val="000000">
                      <a:alpha val="43137"/>
                    </a:srgbClr>
                  </a:outerShdw>
                </a:effectLst>
              </a:rPr>
              <a:t>;}</a:t>
            </a:r>
          </a:p>
          <a:p>
            <a:pPr eaLnBrk="1" hangingPunct="1">
              <a:buNone/>
            </a:pPr>
            <a:r>
              <a:rPr lang="en-US" altLang="zh-CN" sz="2000" dirty="0">
                <a:effectLst>
                  <a:outerShdw blurRad="38100" dist="38100" dir="2700000" algn="tl">
                    <a:srgbClr val="000000">
                      <a:alpha val="43137"/>
                    </a:srgbClr>
                  </a:outerShdw>
                </a:effectLst>
              </a:rPr>
              <a:t>    </a:t>
            </a:r>
            <a:r>
              <a:rPr lang="en-US" altLang="zh-CN" sz="2000" dirty="0">
                <a:solidFill>
                  <a:srgbClr val="C00000"/>
                </a:solidFill>
                <a:effectLst>
                  <a:outerShdw blurRad="38100" dist="38100" dir="2700000" algn="tl">
                    <a:srgbClr val="000000">
                      <a:alpha val="43137"/>
                    </a:srgbClr>
                  </a:outerShdw>
                </a:effectLst>
              </a:rPr>
              <a:t>virtual</a:t>
            </a:r>
            <a:r>
              <a:rPr lang="en-US" altLang="zh-CN" sz="2000" dirty="0">
                <a:solidFill>
                  <a:srgbClr val="0070C0"/>
                </a:solidFill>
                <a:effectLst>
                  <a:outerShdw blurRad="38100" dist="38100" dir="2700000" algn="tl">
                    <a:srgbClr val="000000">
                      <a:alpha val="43137"/>
                    </a:srgbClr>
                  </a:outerShdw>
                </a:effectLst>
              </a:rPr>
              <a:t> </a:t>
            </a:r>
            <a:r>
              <a:rPr lang="en-US" altLang="zh-CN" sz="2000" dirty="0">
                <a:effectLst>
                  <a:outerShdw blurRad="38100" dist="38100" dir="2700000" algn="tl">
                    <a:srgbClr val="000000">
                      <a:alpha val="43137"/>
                    </a:srgbClr>
                  </a:outerShdw>
                </a:effectLst>
              </a:rPr>
              <a:t>void</a:t>
            </a:r>
            <a:r>
              <a:rPr lang="en-US" altLang="zh-CN" sz="2000" dirty="0">
                <a:solidFill>
                  <a:srgbClr val="0070C0"/>
                </a:solidFill>
                <a:effectLst>
                  <a:outerShdw blurRad="38100" dist="38100" dir="2700000" algn="tl">
                    <a:srgbClr val="000000">
                      <a:alpha val="43137"/>
                    </a:srgbClr>
                  </a:outerShdw>
                </a:effectLst>
              </a:rPr>
              <a:t> listen</a:t>
            </a:r>
            <a:r>
              <a:rPr lang="en-US" altLang="zh-CN" sz="2000" dirty="0">
                <a:effectLst>
                  <a:outerShdw blurRad="38100" dist="38100" dir="2700000" algn="tl">
                    <a:srgbClr val="000000">
                      <a:alpha val="43137"/>
                    </a:srgbClr>
                  </a:outerShdw>
                </a:effectLst>
              </a:rPr>
              <a:t>() </a:t>
            </a:r>
          </a:p>
          <a:p>
            <a:pPr eaLnBrk="1" hangingPunct="1">
              <a:buNone/>
            </a:pPr>
            <a:r>
              <a:rPr lang="en-US" altLang="zh-CN" sz="2000" dirty="0">
                <a:effectLst>
                  <a:outerShdw blurRad="38100" dist="38100" dir="2700000" algn="tl">
                    <a:srgbClr val="000000">
                      <a:alpha val="43137"/>
                    </a:srgbClr>
                  </a:outerShdw>
                </a:effectLst>
              </a:rPr>
              <a:t>       {</a:t>
            </a:r>
            <a:r>
              <a:rPr lang="en-US" altLang="zh-CN" sz="2000" dirty="0" err="1">
                <a:effectLst>
                  <a:outerShdw blurRad="38100" dist="38100" dir="2700000" algn="tl">
                    <a:srgbClr val="000000">
                      <a:alpha val="43137"/>
                    </a:srgbClr>
                  </a:outerShdw>
                </a:effectLst>
              </a:rPr>
              <a:t>cout</a:t>
            </a:r>
            <a:r>
              <a:rPr lang="en-US" altLang="zh-CN" sz="2000" dirty="0">
                <a:effectLst>
                  <a:outerShdw blurRad="38100" dist="38100" dir="2700000" algn="tl">
                    <a:srgbClr val="000000">
                      <a:alpha val="43137"/>
                    </a:srgbClr>
                  </a:outerShdw>
                </a:effectLst>
              </a:rPr>
              <a:t> &lt;&lt; “Listening rock music” &lt;&lt; </a:t>
            </a:r>
            <a:r>
              <a:rPr lang="en-US" altLang="zh-CN" sz="2000" dirty="0" err="1">
                <a:effectLst>
                  <a:outerShdw blurRad="38100" dist="38100" dir="2700000" algn="tl">
                    <a:srgbClr val="000000">
                      <a:alpha val="43137"/>
                    </a:srgbClr>
                  </a:outerShdw>
                </a:effectLst>
              </a:rPr>
              <a:t>endl</a:t>
            </a:r>
            <a:r>
              <a:rPr lang="en-US" altLang="zh-CN" sz="2000" dirty="0">
                <a:effectLst>
                  <a:outerShdw blurRad="38100" dist="38100" dir="2700000" algn="tl">
                    <a:srgbClr val="000000">
                      <a:alpha val="43137"/>
                    </a:srgbClr>
                  </a:outerShdw>
                </a:effectLst>
              </a:rPr>
              <a:t>;}</a:t>
            </a:r>
          </a:p>
          <a:p>
            <a:pPr eaLnBrk="1" hangingPunct="1">
              <a:buNone/>
            </a:pPr>
            <a:r>
              <a:rPr lang="en-US" altLang="zh-CN" sz="2000" dirty="0">
                <a:effectLst>
                  <a:outerShdw blurRad="38100" dist="38100" dir="2700000" algn="tl">
                    <a:srgbClr val="000000">
                      <a:alpha val="43137"/>
                    </a:srgbClr>
                  </a:outerShdw>
                </a:effectLst>
              </a:rPr>
              <a:t>    void </a:t>
            </a:r>
            <a:r>
              <a:rPr lang="en-US" altLang="zh-CN" sz="2000" dirty="0">
                <a:solidFill>
                  <a:srgbClr val="0070C0"/>
                </a:solidFill>
                <a:effectLst>
                  <a:outerShdw blurRad="38100" dist="38100" dir="2700000" algn="tl">
                    <a:srgbClr val="000000">
                      <a:alpha val="43137"/>
                    </a:srgbClr>
                  </a:outerShdw>
                </a:effectLst>
              </a:rPr>
              <a:t>sing</a:t>
            </a:r>
            <a:r>
              <a:rPr lang="en-US" altLang="zh-CN" sz="2000" dirty="0">
                <a:effectLst>
                  <a:outerShdw blurRad="38100" dist="38100" dir="2700000" algn="tl">
                    <a:srgbClr val="000000">
                      <a:alpha val="43137"/>
                    </a:srgbClr>
                  </a:outerShdw>
                </a:effectLst>
              </a:rPr>
              <a:t>() </a:t>
            </a:r>
          </a:p>
          <a:p>
            <a:pPr eaLnBrk="1" hangingPunct="1">
              <a:buNone/>
            </a:pPr>
            <a:r>
              <a:rPr lang="en-US" altLang="zh-CN" sz="2000" dirty="0">
                <a:effectLst>
                  <a:outerShdw blurRad="38100" dist="38100" dir="2700000" algn="tl">
                    <a:srgbClr val="000000">
                      <a:alpha val="43137"/>
                    </a:srgbClr>
                  </a:outerShdw>
                </a:effectLst>
              </a:rPr>
              <a:t>       {</a:t>
            </a:r>
            <a:r>
              <a:rPr lang="en-US" altLang="zh-CN" sz="2000" dirty="0" err="1">
                <a:effectLst>
                  <a:outerShdw blurRad="38100" dist="38100" dir="2700000" algn="tl">
                    <a:srgbClr val="000000">
                      <a:alpha val="43137"/>
                    </a:srgbClr>
                  </a:outerShdw>
                </a:effectLst>
              </a:rPr>
              <a:t>cout</a:t>
            </a:r>
            <a:r>
              <a:rPr lang="en-US" altLang="zh-CN" sz="2000" dirty="0">
                <a:effectLst>
                  <a:outerShdw blurRad="38100" dist="38100" dir="2700000" algn="tl">
                    <a:srgbClr val="000000">
                      <a:alpha val="43137"/>
                    </a:srgbClr>
                  </a:outerShdw>
                </a:effectLst>
              </a:rPr>
              <a:t> &lt;&lt; “Singing rock music” &lt;&lt; </a:t>
            </a:r>
            <a:r>
              <a:rPr lang="en-US" altLang="zh-CN" sz="2000" dirty="0" err="1">
                <a:effectLst>
                  <a:outerShdw blurRad="38100" dist="38100" dir="2700000" algn="tl">
                    <a:srgbClr val="000000">
                      <a:alpha val="43137"/>
                    </a:srgbClr>
                  </a:outerShdw>
                </a:effectLst>
              </a:rPr>
              <a:t>endl</a:t>
            </a:r>
            <a:r>
              <a:rPr lang="en-US" altLang="zh-CN" sz="2000" dirty="0">
                <a:effectLst>
                  <a:outerShdw blurRad="38100" dist="38100" dir="2700000" algn="tl">
                    <a:srgbClr val="000000">
                      <a:alpha val="43137"/>
                    </a:srgbClr>
                  </a:outerShdw>
                </a:effectLst>
              </a:rPr>
              <a:t>;}</a:t>
            </a:r>
          </a:p>
          <a:p>
            <a:pPr eaLnBrk="1" hangingPunct="1">
              <a:buNone/>
            </a:pPr>
            <a:r>
              <a:rPr lang="en-US" altLang="zh-CN" sz="2000" dirty="0">
                <a:effectLst>
                  <a:outerShdw blurRad="38100" dist="38100" dir="2700000" algn="tl">
                    <a:srgbClr val="000000">
                      <a:alpha val="43137"/>
                    </a:srgbClr>
                  </a:outerShdw>
                </a:effectLst>
              </a:rPr>
              <a:t>    </a:t>
            </a:r>
            <a:r>
              <a:rPr lang="en-US" altLang="zh-CN" sz="2000" dirty="0">
                <a:solidFill>
                  <a:srgbClr val="0070C0"/>
                </a:solidFill>
                <a:effectLst>
                  <a:outerShdw blurRad="38100" dist="38100" dir="2700000" algn="tl">
                    <a:srgbClr val="000000">
                      <a:alpha val="43137"/>
                    </a:srgbClr>
                  </a:outerShdw>
                </a:effectLst>
              </a:rPr>
              <a:t>~</a:t>
            </a:r>
            <a:r>
              <a:rPr lang="en-US" altLang="zh-CN" sz="2000" dirty="0" err="1">
                <a:solidFill>
                  <a:srgbClr val="0070C0"/>
                </a:solidFill>
                <a:effectLst>
                  <a:outerShdw blurRad="38100" dist="38100" dir="2700000" algn="tl">
                    <a:srgbClr val="000000">
                      <a:alpha val="43137"/>
                    </a:srgbClr>
                  </a:outerShdw>
                </a:effectLst>
              </a:rPr>
              <a:t>CRockMusic</a:t>
            </a:r>
            <a:r>
              <a:rPr lang="en-US" altLang="zh-CN" sz="2000" dirty="0">
                <a:effectLst>
                  <a:outerShdw blurRad="38100" dist="38100" dir="2700000" algn="tl">
                    <a:srgbClr val="000000">
                      <a:alpha val="43137"/>
                    </a:srgbClr>
                  </a:outerShdw>
                </a:effectLst>
              </a:rPr>
              <a:t>() </a:t>
            </a:r>
          </a:p>
          <a:p>
            <a:pPr eaLnBrk="1" hangingPunct="1">
              <a:buNone/>
            </a:pPr>
            <a:r>
              <a:rPr lang="en-US" altLang="zh-CN" sz="2000" dirty="0">
                <a:effectLst>
                  <a:outerShdw blurRad="38100" dist="38100" dir="2700000" algn="tl">
                    <a:srgbClr val="000000">
                      <a:alpha val="43137"/>
                    </a:srgbClr>
                  </a:outerShdw>
                </a:effectLst>
              </a:rPr>
              <a:t>       {</a:t>
            </a:r>
            <a:r>
              <a:rPr lang="en-US" altLang="zh-CN" sz="2000" dirty="0" err="1">
                <a:effectLst>
                  <a:outerShdw blurRad="38100" dist="38100" dir="2700000" algn="tl">
                    <a:srgbClr val="000000">
                      <a:alpha val="43137"/>
                    </a:srgbClr>
                  </a:outerShdw>
                </a:effectLst>
              </a:rPr>
              <a:t>cout</a:t>
            </a:r>
            <a:r>
              <a:rPr lang="en-US" altLang="zh-CN" sz="2000" dirty="0">
                <a:effectLst>
                  <a:outerShdw blurRad="38100" dist="38100" dir="2700000" algn="tl">
                    <a:srgbClr val="000000">
                      <a:alpha val="43137"/>
                    </a:srgbClr>
                  </a:outerShdw>
                </a:effectLst>
              </a:rPr>
              <a:t> &lt;&lt; “Rock music destructor” &lt;&lt; </a:t>
            </a:r>
            <a:r>
              <a:rPr lang="en-US" altLang="zh-CN" sz="2000" dirty="0" err="1">
                <a:effectLst>
                  <a:outerShdw blurRad="38100" dist="38100" dir="2700000" algn="tl">
                    <a:srgbClr val="000000">
                      <a:alpha val="43137"/>
                    </a:srgbClr>
                  </a:outerShdw>
                </a:effectLst>
              </a:rPr>
              <a:t>endl</a:t>
            </a:r>
            <a:r>
              <a:rPr lang="en-US" altLang="zh-CN" sz="2000" dirty="0">
                <a:effectLst>
                  <a:outerShdw blurRad="38100" dist="38100" dir="2700000" algn="tl">
                    <a:srgbClr val="000000">
                      <a:alpha val="43137"/>
                    </a:srgbClr>
                  </a:outerShdw>
                </a:effectLst>
              </a:rPr>
              <a:t>;}</a:t>
            </a:r>
          </a:p>
          <a:p>
            <a:pPr eaLnBrk="1" hangingPunct="1">
              <a:buNone/>
            </a:pPr>
            <a:r>
              <a:rPr lang="en-US" altLang="zh-CN" sz="2000" dirty="0">
                <a:effectLst>
                  <a:outerShdw blurRad="38100" dist="38100" dir="2700000" algn="tl">
                    <a:srgbClr val="000000">
                      <a:alpha val="43137"/>
                    </a:srgbClr>
                  </a:outerShdw>
                </a:effectLst>
              </a:rPr>
              <a:t>};</a:t>
            </a:r>
          </a:p>
        </p:txBody>
      </p:sp>
      <p:sp>
        <p:nvSpPr>
          <p:cNvPr id="7" name="Rectangle 6"/>
          <p:cNvSpPr>
            <a:spLocks noChangeArrowheads="1"/>
          </p:cNvSpPr>
          <p:nvPr/>
        </p:nvSpPr>
        <p:spPr bwMode="auto">
          <a:xfrm>
            <a:off x="6146800" y="1044476"/>
            <a:ext cx="2997200" cy="2862322"/>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000" dirty="0" err="1">
                <a:solidFill>
                  <a:srgbClr val="C00000"/>
                </a:solidFill>
                <a:effectLst>
                  <a:outerShdw blurRad="38100" dist="38100" dir="2700000" algn="tl">
                    <a:srgbClr val="000000">
                      <a:alpha val="43137"/>
                    </a:srgbClr>
                  </a:outerShdw>
                </a:effectLst>
              </a:rPr>
              <a:t>int</a:t>
            </a:r>
            <a:r>
              <a:rPr lang="en-US" altLang="zh-CN" sz="2000" dirty="0">
                <a:solidFill>
                  <a:srgbClr val="C00000"/>
                </a:solidFill>
                <a:effectLst>
                  <a:outerShdw blurRad="38100" dist="38100" dir="2700000" algn="tl">
                    <a:srgbClr val="000000">
                      <a:alpha val="43137"/>
                    </a:srgbClr>
                  </a:outerShdw>
                </a:effectLst>
              </a:rPr>
              <a:t> main()</a:t>
            </a:r>
          </a:p>
          <a:p>
            <a:pPr eaLnBrk="1" hangingPunct="1">
              <a:buNone/>
            </a:pPr>
            <a:r>
              <a:rPr lang="en-US" altLang="zh-CN" sz="2000" dirty="0">
                <a:effectLst>
                  <a:outerShdw blurRad="38100" dist="38100" dir="2700000" algn="tl">
                    <a:srgbClr val="000000">
                      <a:alpha val="43137"/>
                    </a:srgbClr>
                  </a:outerShdw>
                </a:effectLst>
              </a:rPr>
              <a:t>{  </a:t>
            </a:r>
          </a:p>
          <a:p>
            <a:pPr eaLnBrk="1" hangingPunct="1">
              <a:buNone/>
            </a:pPr>
            <a:r>
              <a:rPr lang="en-US" altLang="zh-CN" sz="2000" dirty="0">
                <a:effectLst>
                  <a:outerShdw blurRad="38100" dist="38100" dir="2700000" algn="tl">
                    <a:srgbClr val="000000">
                      <a:alpha val="43137"/>
                    </a:srgbClr>
                  </a:outerShdw>
                </a:effectLst>
              </a:rPr>
              <a:t>  </a:t>
            </a:r>
            <a:r>
              <a:rPr lang="en-US" altLang="zh-CN" sz="2000" dirty="0" err="1">
                <a:solidFill>
                  <a:srgbClr val="0070C0"/>
                </a:solidFill>
                <a:effectLst>
                  <a:outerShdw blurRad="38100" dist="38100" dir="2700000" algn="tl">
                    <a:srgbClr val="000000">
                      <a:alpha val="43137"/>
                    </a:srgbClr>
                  </a:outerShdw>
                </a:effectLst>
              </a:rPr>
              <a:t>CRockMusic</a:t>
            </a:r>
            <a:r>
              <a:rPr lang="en-US" altLang="zh-CN" sz="2000" dirty="0">
                <a:solidFill>
                  <a:srgbClr val="0070C0"/>
                </a:solidFill>
                <a:effectLst>
                  <a:outerShdw blurRad="38100" dist="38100" dir="2700000" algn="tl">
                    <a:srgbClr val="000000">
                      <a:alpha val="43137"/>
                    </a:srgbClr>
                  </a:outerShdw>
                </a:effectLst>
              </a:rPr>
              <a:t> </a:t>
            </a:r>
            <a:r>
              <a:rPr lang="en-US" altLang="zh-CN" sz="2000" dirty="0" err="1">
                <a:solidFill>
                  <a:srgbClr val="0070C0"/>
                </a:solidFill>
                <a:effectLst>
                  <a:outerShdw blurRad="38100" dist="38100" dir="2700000" algn="tl">
                    <a:srgbClr val="000000">
                      <a:alpha val="43137"/>
                    </a:srgbClr>
                  </a:outerShdw>
                </a:effectLst>
              </a:rPr>
              <a:t>r_music</a:t>
            </a:r>
            <a:r>
              <a:rPr lang="en-US" altLang="zh-CN" sz="2000" dirty="0">
                <a:solidFill>
                  <a:srgbClr val="0070C0"/>
                </a:solidFill>
                <a:effectLst>
                  <a:outerShdw blurRad="38100" dist="38100" dir="2700000" algn="tl">
                    <a:srgbClr val="000000">
                      <a:alpha val="43137"/>
                    </a:srgbClr>
                  </a:outerShdw>
                </a:effectLst>
              </a:rPr>
              <a:t>;</a:t>
            </a:r>
          </a:p>
          <a:p>
            <a:pPr eaLnBrk="1" hangingPunct="1">
              <a:buNone/>
            </a:pPr>
            <a:r>
              <a:rPr lang="en-US" altLang="zh-CN" sz="2000" dirty="0">
                <a:effectLst>
                  <a:outerShdw blurRad="38100" dist="38100" dir="2700000" algn="tl">
                    <a:srgbClr val="000000">
                      <a:alpha val="43137"/>
                    </a:srgbClr>
                  </a:outerShdw>
                </a:effectLst>
              </a:rPr>
              <a:t>  </a:t>
            </a:r>
            <a:r>
              <a:rPr lang="en-US" altLang="zh-CN" sz="2000" dirty="0" err="1">
                <a:solidFill>
                  <a:srgbClr val="0070C0"/>
                </a:solidFill>
                <a:effectLst>
                  <a:outerShdw blurRad="38100" dist="38100" dir="2700000" algn="tl">
                    <a:srgbClr val="000000">
                      <a:alpha val="43137"/>
                    </a:srgbClr>
                  </a:outerShdw>
                </a:effectLst>
              </a:rPr>
              <a:t>CMusic</a:t>
            </a:r>
            <a:r>
              <a:rPr lang="en-US" altLang="zh-CN" sz="2000" dirty="0">
                <a:solidFill>
                  <a:srgbClr val="0070C0"/>
                </a:solidFill>
                <a:effectLst>
                  <a:outerShdw blurRad="38100" dist="38100" dir="2700000" algn="tl">
                    <a:srgbClr val="000000">
                      <a:alpha val="43137"/>
                    </a:srgbClr>
                  </a:outerShdw>
                </a:effectLst>
              </a:rPr>
              <a:t> *</a:t>
            </a:r>
            <a:r>
              <a:rPr lang="en-US" altLang="zh-CN" sz="2000" dirty="0" err="1">
                <a:solidFill>
                  <a:srgbClr val="0070C0"/>
                </a:solidFill>
                <a:effectLst>
                  <a:outerShdw blurRad="38100" dist="38100" dir="2700000" algn="tl">
                    <a:srgbClr val="000000">
                      <a:alpha val="43137"/>
                    </a:srgbClr>
                  </a:outerShdw>
                </a:effectLst>
              </a:rPr>
              <a:t>p_music</a:t>
            </a:r>
            <a:r>
              <a:rPr lang="en-US" altLang="zh-CN" sz="2000" dirty="0">
                <a:solidFill>
                  <a:srgbClr val="0070C0"/>
                </a:solidFill>
                <a:effectLst>
                  <a:outerShdw blurRad="38100" dist="38100" dir="2700000" algn="tl">
                    <a:srgbClr val="000000">
                      <a:alpha val="43137"/>
                    </a:srgbClr>
                  </a:outerShdw>
                </a:effectLst>
              </a:rPr>
              <a:t>;</a:t>
            </a:r>
          </a:p>
          <a:p>
            <a:pPr eaLnBrk="1" hangingPunct="1">
              <a:buNone/>
            </a:pPr>
            <a:r>
              <a:rPr lang="en-US" altLang="zh-CN" sz="2000" dirty="0">
                <a:effectLst>
                  <a:outerShdw blurRad="38100" dist="38100" dir="2700000" algn="tl">
                    <a:srgbClr val="000000">
                      <a:alpha val="43137"/>
                    </a:srgbClr>
                  </a:outerShdw>
                </a:effectLst>
              </a:rPr>
              <a:t>   </a:t>
            </a:r>
            <a:r>
              <a:rPr lang="en-US" altLang="zh-CN" sz="2000" dirty="0" err="1">
                <a:effectLst>
                  <a:outerShdw blurRad="38100" dist="38100" dir="2700000" algn="tl">
                    <a:srgbClr val="000000">
                      <a:alpha val="43137"/>
                    </a:srgbClr>
                  </a:outerShdw>
                </a:effectLst>
              </a:rPr>
              <a:t>r_music.listen</a:t>
            </a:r>
            <a:r>
              <a:rPr lang="en-US" altLang="zh-CN" sz="2000" dirty="0">
                <a:effectLst>
                  <a:outerShdw blurRad="38100" dist="38100" dir="2700000" algn="tl">
                    <a:srgbClr val="000000">
                      <a:alpha val="43137"/>
                    </a:srgbClr>
                  </a:outerShdw>
                </a:effectLst>
              </a:rPr>
              <a:t>();</a:t>
            </a:r>
          </a:p>
          <a:p>
            <a:pPr eaLnBrk="1" hangingPunct="1">
              <a:buNone/>
            </a:pPr>
            <a:r>
              <a:rPr lang="en-US" altLang="zh-CN" sz="2000" dirty="0">
                <a:effectLst>
                  <a:outerShdw blurRad="38100" dist="38100" dir="2700000" algn="tl">
                    <a:srgbClr val="000000">
                      <a:alpha val="43137"/>
                    </a:srgbClr>
                  </a:outerShdw>
                </a:effectLst>
              </a:rPr>
              <a:t>   </a:t>
            </a:r>
            <a:r>
              <a:rPr lang="en-US" altLang="zh-CN" sz="2000" dirty="0" err="1">
                <a:effectLst>
                  <a:outerShdw blurRad="38100" dist="38100" dir="2700000" algn="tl">
                    <a:srgbClr val="000000">
                      <a:alpha val="43137"/>
                    </a:srgbClr>
                  </a:outerShdw>
                </a:effectLst>
              </a:rPr>
              <a:t>r_music.sing</a:t>
            </a:r>
            <a:r>
              <a:rPr lang="en-US" altLang="zh-CN" sz="2000" dirty="0">
                <a:effectLst>
                  <a:outerShdw blurRad="38100" dist="38100" dir="2700000" algn="tl">
                    <a:srgbClr val="000000">
                      <a:alpha val="43137"/>
                    </a:srgbClr>
                  </a:outerShdw>
                </a:effectLst>
              </a:rPr>
              <a:t>();</a:t>
            </a:r>
          </a:p>
          <a:p>
            <a:pPr eaLnBrk="1" hangingPunct="1">
              <a:buNone/>
            </a:pPr>
            <a:r>
              <a:rPr lang="en-US" altLang="zh-CN" sz="2000" dirty="0">
                <a:effectLst>
                  <a:outerShdw blurRad="38100" dist="38100" dir="2700000" algn="tl">
                    <a:srgbClr val="000000">
                      <a:alpha val="43137"/>
                    </a:srgbClr>
                  </a:outerShdw>
                </a:effectLst>
              </a:rPr>
              <a:t>   </a:t>
            </a:r>
            <a:r>
              <a:rPr lang="en-US" altLang="zh-CN" sz="2000" dirty="0" err="1">
                <a:solidFill>
                  <a:srgbClr val="0070C0"/>
                </a:solidFill>
                <a:effectLst>
                  <a:outerShdw blurRad="38100" dist="38100" dir="2700000" algn="tl">
                    <a:srgbClr val="000000">
                      <a:alpha val="43137"/>
                    </a:srgbClr>
                  </a:outerShdw>
                </a:effectLst>
              </a:rPr>
              <a:t>p_music</a:t>
            </a:r>
            <a:r>
              <a:rPr lang="en-US" altLang="zh-CN" sz="2000" dirty="0">
                <a:solidFill>
                  <a:srgbClr val="0070C0"/>
                </a:solidFill>
                <a:effectLst>
                  <a:outerShdw blurRad="38100" dist="38100" dir="2700000" algn="tl">
                    <a:srgbClr val="000000">
                      <a:alpha val="43137"/>
                    </a:srgbClr>
                  </a:outerShdw>
                </a:effectLst>
              </a:rPr>
              <a:t> = &amp;</a:t>
            </a:r>
            <a:r>
              <a:rPr lang="en-US" altLang="zh-CN" sz="2000" dirty="0" err="1">
                <a:solidFill>
                  <a:srgbClr val="0070C0"/>
                </a:solidFill>
                <a:effectLst>
                  <a:outerShdw blurRad="38100" dist="38100" dir="2700000" algn="tl">
                    <a:srgbClr val="000000">
                      <a:alpha val="43137"/>
                    </a:srgbClr>
                  </a:outerShdw>
                </a:effectLst>
              </a:rPr>
              <a:t>r_music</a:t>
            </a:r>
            <a:r>
              <a:rPr lang="en-US" altLang="zh-CN" sz="2000" dirty="0">
                <a:solidFill>
                  <a:srgbClr val="0070C0"/>
                </a:solidFill>
                <a:effectLst>
                  <a:outerShdw blurRad="38100" dist="38100" dir="2700000" algn="tl">
                    <a:srgbClr val="000000">
                      <a:alpha val="43137"/>
                    </a:srgbClr>
                  </a:outerShdw>
                </a:effectLst>
              </a:rPr>
              <a:t>;</a:t>
            </a:r>
          </a:p>
          <a:p>
            <a:pPr eaLnBrk="1" hangingPunct="1">
              <a:buNone/>
            </a:pPr>
            <a:r>
              <a:rPr lang="en-US" altLang="zh-CN" sz="2000" dirty="0">
                <a:effectLst>
                  <a:outerShdw blurRad="38100" dist="38100" dir="2700000" algn="tl">
                    <a:srgbClr val="000000">
                      <a:alpha val="43137"/>
                    </a:srgbClr>
                  </a:outerShdw>
                </a:effectLst>
              </a:rPr>
              <a:t>   </a:t>
            </a:r>
            <a:r>
              <a:rPr lang="en-US" altLang="zh-CN" sz="2000" dirty="0" err="1">
                <a:effectLst>
                  <a:outerShdw blurRad="38100" dist="38100" dir="2700000" algn="tl">
                    <a:srgbClr val="000000">
                      <a:alpha val="43137"/>
                    </a:srgbClr>
                  </a:outerShdw>
                </a:effectLst>
              </a:rPr>
              <a:t>p_music</a:t>
            </a:r>
            <a:r>
              <a:rPr lang="en-US" altLang="zh-CN" sz="2000" dirty="0">
                <a:effectLst>
                  <a:outerShdw blurRad="38100" dist="38100" dir="2700000" algn="tl">
                    <a:srgbClr val="000000">
                      <a:alpha val="43137"/>
                    </a:srgbClr>
                  </a:outerShdw>
                </a:effectLst>
              </a:rPr>
              <a:t>-&gt;listen();</a:t>
            </a:r>
          </a:p>
          <a:p>
            <a:pPr eaLnBrk="1" hangingPunct="1">
              <a:buNone/>
            </a:pPr>
            <a:r>
              <a:rPr lang="en-US" altLang="zh-CN" sz="2000" dirty="0">
                <a:effectLst>
                  <a:outerShdw blurRad="38100" dist="38100" dir="2700000" algn="tl">
                    <a:srgbClr val="000000">
                      <a:alpha val="43137"/>
                    </a:srgbClr>
                  </a:outerShdw>
                </a:effectLst>
              </a:rPr>
              <a:t>   </a:t>
            </a:r>
            <a:r>
              <a:rPr lang="en-US" altLang="zh-CN" sz="2000" dirty="0" err="1">
                <a:effectLst>
                  <a:outerShdw blurRad="38100" dist="38100" dir="2700000" algn="tl">
                    <a:srgbClr val="000000">
                      <a:alpha val="43137"/>
                    </a:srgbClr>
                  </a:outerShdw>
                </a:effectLst>
              </a:rPr>
              <a:t>p_music</a:t>
            </a:r>
            <a:r>
              <a:rPr lang="en-US" altLang="zh-CN" sz="2000" dirty="0">
                <a:effectLst>
                  <a:outerShdw blurRad="38100" dist="38100" dir="2700000" algn="tl">
                    <a:srgbClr val="000000">
                      <a:alpha val="43137"/>
                    </a:srgbClr>
                  </a:outerShdw>
                </a:effectLst>
              </a:rPr>
              <a:t>-&gt;sing();      }</a:t>
            </a:r>
          </a:p>
        </p:txBody>
      </p:sp>
      <p:sp>
        <p:nvSpPr>
          <p:cNvPr id="8" name="Text Box 36"/>
          <p:cNvSpPr txBox="1">
            <a:spLocks noChangeArrowheads="1"/>
          </p:cNvSpPr>
          <p:nvPr/>
        </p:nvSpPr>
        <p:spPr bwMode="auto">
          <a:xfrm>
            <a:off x="5943850" y="3995678"/>
            <a:ext cx="3200150" cy="2862322"/>
          </a:xfrm>
          <a:prstGeom prst="rect">
            <a:avLst/>
          </a:prstGeom>
          <a:solidFill>
            <a:srgbClr val="33CCCC"/>
          </a:solidFill>
          <a:ln w="9525">
            <a:noFill/>
            <a:miter lim="800000"/>
            <a:headEnd/>
            <a:tailEnd/>
          </a:ln>
        </p:spPr>
        <p:txBody>
          <a:bodyPr wrap="square">
            <a:spAutoFit/>
          </a:bodyPr>
          <a:lstStyle/>
          <a:p>
            <a:pPr eaLnBrk="1" hangingPunct="1"/>
            <a:r>
              <a:rPr lang="zh-CN" altLang="en-US" sz="2000" dirty="0"/>
              <a:t>运行结果：</a:t>
            </a:r>
            <a:endParaRPr lang="en-US" altLang="zh-CN" sz="2000" dirty="0"/>
          </a:p>
          <a:p>
            <a:pPr eaLnBrk="1" hangingPunct="1"/>
            <a:r>
              <a:rPr lang="en-US" altLang="zh-CN" sz="2000" dirty="0"/>
              <a:t>Music constructor</a:t>
            </a:r>
          </a:p>
          <a:p>
            <a:pPr eaLnBrk="1" hangingPunct="1"/>
            <a:r>
              <a:rPr lang="en-US" altLang="zh-CN" sz="2000" dirty="0"/>
              <a:t>Rock music constructor</a:t>
            </a:r>
          </a:p>
          <a:p>
            <a:pPr eaLnBrk="1" hangingPunct="1"/>
            <a:r>
              <a:rPr lang="en-US" altLang="zh-CN" sz="2000" dirty="0"/>
              <a:t>Listening rock music</a:t>
            </a:r>
          </a:p>
          <a:p>
            <a:pPr eaLnBrk="1" hangingPunct="1"/>
            <a:r>
              <a:rPr lang="en-US" altLang="zh-CN" sz="2000" dirty="0"/>
              <a:t>Singing rock music</a:t>
            </a:r>
          </a:p>
          <a:p>
            <a:pPr eaLnBrk="1" hangingPunct="1"/>
            <a:r>
              <a:rPr lang="en-US" altLang="zh-CN" sz="2000" dirty="0"/>
              <a:t>Listening rock music</a:t>
            </a:r>
          </a:p>
          <a:p>
            <a:pPr eaLnBrk="1" hangingPunct="1"/>
            <a:r>
              <a:rPr lang="en-US" altLang="zh-CN" sz="2000" dirty="0"/>
              <a:t>Singing music</a:t>
            </a:r>
          </a:p>
          <a:p>
            <a:pPr eaLnBrk="1" hangingPunct="1"/>
            <a:r>
              <a:rPr lang="en-US" altLang="zh-CN" sz="2000" dirty="0"/>
              <a:t>Rock music destructor</a:t>
            </a:r>
          </a:p>
          <a:p>
            <a:pPr eaLnBrk="1" hangingPunct="1"/>
            <a:r>
              <a:rPr lang="en-US" altLang="zh-CN" sz="2000" dirty="0"/>
              <a:t>Music destructor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a:spLocks noGrp="1"/>
          </p:cNvSpPr>
          <p:nvPr>
            <p:ph type="title"/>
          </p:nvPr>
        </p:nvSpPr>
        <p:spPr>
          <a:xfrm>
            <a:off x="1055688" y="65088"/>
            <a:ext cx="8278812" cy="1011237"/>
          </a:xfrm>
        </p:spPr>
        <p:txBody>
          <a:bodyPr/>
          <a:lstStyle/>
          <a:p>
            <a:r>
              <a:rPr lang="zh-CN" altLang="en-US" sz="3600" dirty="0"/>
              <a:t>编程题练习：继承</a:t>
            </a:r>
          </a:p>
        </p:txBody>
      </p:sp>
      <p:sp>
        <p:nvSpPr>
          <p:cNvPr id="5" name="Rectangle 77"/>
          <p:cNvSpPr>
            <a:spLocks noChangeArrowheads="1"/>
          </p:cNvSpPr>
          <p:nvPr/>
        </p:nvSpPr>
        <p:spPr bwMode="auto">
          <a:xfrm>
            <a:off x="1152000" y="1163667"/>
            <a:ext cx="7532700" cy="2895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a:solidFill>
                  <a:schemeClr val="tx1"/>
                </a:solidFill>
                <a:ea typeface="宋体" panose="02010600030101010101" pitchFamily="2" charset="-122"/>
              </a:rPr>
              <a:t>        编写一个程序，其中有一个简单的串类</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String</a:t>
            </a:r>
            <a:r>
              <a:rPr lang="zh-CN" altLang="en-US" sz="2800" dirty="0">
                <a:solidFill>
                  <a:schemeClr val="tx1"/>
                </a:solidFill>
                <a:ea typeface="宋体" panose="02010600030101010101" pitchFamily="2" charset="-122"/>
              </a:rPr>
              <a:t>，包含</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构造函数</a:t>
            </a:r>
            <a:r>
              <a:rPr lang="zh-CN" altLang="en-US" sz="2800" dirty="0">
                <a:solidFill>
                  <a:schemeClr val="tx1"/>
                </a:solidFill>
                <a:ea typeface="宋体" panose="02010600030101010101" pitchFamily="2" charset="-122"/>
              </a:rPr>
              <a:t>、</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设置字符串内容</a:t>
            </a:r>
            <a:r>
              <a:rPr lang="zh-CN" altLang="en-US" sz="2800" dirty="0">
                <a:solidFill>
                  <a:schemeClr val="tx1"/>
                </a:solidFill>
                <a:ea typeface="宋体" panose="02010600030101010101" pitchFamily="2" charset="-122"/>
              </a:rPr>
              <a:t>、</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返回字符串内容</a:t>
            </a:r>
            <a:r>
              <a:rPr lang="zh-CN" altLang="en-US" sz="2800" dirty="0">
                <a:solidFill>
                  <a:schemeClr val="tx1"/>
                </a:solidFill>
                <a:ea typeface="宋体" panose="02010600030101010101" pitchFamily="2" charset="-122"/>
              </a:rPr>
              <a:t>等功能。另有一个具有编辑功能的串类</a:t>
            </a:r>
            <a:r>
              <a:rPr lang="en-US" altLang="zh-CN" sz="2800" dirty="0" err="1">
                <a:solidFill>
                  <a:srgbClr val="C00000"/>
                </a:solidFill>
                <a:effectLst>
                  <a:outerShdw blurRad="38100" dist="38100" dir="2700000" algn="tl">
                    <a:srgbClr val="000000">
                      <a:alpha val="43137"/>
                    </a:srgbClr>
                  </a:outerShdw>
                </a:effectLst>
                <a:ea typeface="宋体" panose="02010600030101010101" pitchFamily="2" charset="-122"/>
              </a:rPr>
              <a:t>Edit_String</a:t>
            </a:r>
            <a:r>
              <a:rPr lang="zh-CN" altLang="en-US" sz="2800" dirty="0">
                <a:solidFill>
                  <a:schemeClr val="tx1"/>
                </a:solidFill>
                <a:ea typeface="宋体" panose="02010600030101010101" pitchFamily="2" charset="-122"/>
              </a:rPr>
              <a:t>，它的基类是</a:t>
            </a:r>
            <a:r>
              <a:rPr lang="en-US" altLang="zh-CN" sz="2800" dirty="0">
                <a:solidFill>
                  <a:schemeClr val="tx1"/>
                </a:solidFill>
                <a:ea typeface="宋体" panose="02010600030101010101" pitchFamily="2" charset="-122"/>
              </a:rPr>
              <a:t>String</a:t>
            </a:r>
            <a:r>
              <a:rPr lang="zh-CN" altLang="en-US" sz="2800" dirty="0">
                <a:solidFill>
                  <a:schemeClr val="tx1"/>
                </a:solidFill>
                <a:ea typeface="宋体" panose="02010600030101010101" pitchFamily="2" charset="-122"/>
              </a:rPr>
              <a:t>，在其中设置一个光标，使其能够支持在</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光标处的插入</a:t>
            </a:r>
            <a:r>
              <a:rPr lang="zh-CN" altLang="en-US" sz="2800" dirty="0">
                <a:solidFill>
                  <a:schemeClr val="tx1"/>
                </a:solidFill>
                <a:ea typeface="宋体" panose="02010600030101010101" pitchFamily="2" charset="-122"/>
              </a:rPr>
              <a:t>、</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替换</a:t>
            </a:r>
            <a:r>
              <a:rPr lang="zh-CN" altLang="en-US" sz="2800" dirty="0">
                <a:solidFill>
                  <a:schemeClr val="tx1"/>
                </a:solidFill>
                <a:ea typeface="宋体" panose="02010600030101010101" pitchFamily="2" charset="-122"/>
              </a:rPr>
              <a:t>和</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删除</a:t>
            </a:r>
            <a:r>
              <a:rPr lang="zh-CN" altLang="en-US" sz="2800" dirty="0">
                <a:solidFill>
                  <a:schemeClr val="tx1"/>
                </a:solidFill>
                <a:ea typeface="宋体" panose="02010600030101010101" pitchFamily="2" charset="-122"/>
              </a:rPr>
              <a:t>等编辑功能。</a:t>
            </a: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a:spLocks noGrp="1"/>
          </p:cNvSpPr>
          <p:nvPr>
            <p:ph type="title"/>
          </p:nvPr>
        </p:nvSpPr>
        <p:spPr>
          <a:xfrm>
            <a:off x="1055688" y="65088"/>
            <a:ext cx="8278812" cy="1011237"/>
          </a:xfrm>
        </p:spPr>
        <p:txBody>
          <a:bodyPr/>
          <a:lstStyle/>
          <a:p>
            <a:r>
              <a:rPr lang="zh-CN" altLang="en-US" sz="3600" dirty="0"/>
              <a:t>编程题练习：抽象类</a:t>
            </a:r>
          </a:p>
        </p:txBody>
      </p:sp>
      <p:sp>
        <p:nvSpPr>
          <p:cNvPr id="5" name="Rectangle 77"/>
          <p:cNvSpPr>
            <a:spLocks noChangeArrowheads="1"/>
          </p:cNvSpPr>
          <p:nvPr/>
        </p:nvSpPr>
        <p:spPr bwMode="auto">
          <a:xfrm>
            <a:off x="1055688" y="1028962"/>
            <a:ext cx="7678737" cy="5068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a:solidFill>
                  <a:schemeClr val="tx1"/>
                </a:solidFill>
                <a:ea typeface="宋体" panose="02010600030101010101" pitchFamily="2" charset="-122"/>
              </a:rPr>
              <a:t>（</a:t>
            </a:r>
            <a:r>
              <a:rPr lang="en-US" altLang="zh-CN" sz="2800" dirty="0">
                <a:solidFill>
                  <a:schemeClr val="tx1"/>
                </a:solidFill>
                <a:ea typeface="宋体" panose="02010600030101010101" pitchFamily="2" charset="-122"/>
              </a:rPr>
              <a:t>1</a:t>
            </a:r>
            <a:r>
              <a:rPr lang="zh-CN" altLang="en-US" sz="28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建立一个图形的抽象类</a:t>
            </a:r>
            <a:r>
              <a:rPr lang="en-US" altLang="zh-CN" sz="2400" dirty="0">
                <a:solidFill>
                  <a:schemeClr val="tx1"/>
                </a:solidFill>
                <a:ea typeface="宋体" panose="02010600030101010101" pitchFamily="2" charset="-122"/>
              </a:rPr>
              <a:t>Shape</a:t>
            </a:r>
            <a:r>
              <a:rPr lang="zh-CN" altLang="en-US" sz="2400" dirty="0">
                <a:solidFill>
                  <a:schemeClr val="tx1"/>
                </a:solidFill>
                <a:ea typeface="宋体" panose="02010600030101010101" pitchFamily="2" charset="-122"/>
              </a:rPr>
              <a:t>，具体要求如下：</a:t>
            </a:r>
            <a:endParaRPr lang="en-US" altLang="zh-CN" sz="2400" dirty="0">
              <a:solidFill>
                <a:schemeClr val="tx1"/>
              </a:solidFill>
              <a:ea typeface="宋体" panose="02010600030101010101" pitchFamily="2" charset="-122"/>
            </a:endParaRPr>
          </a:p>
          <a:p>
            <a:pPr marL="342900" indent="-342900">
              <a:lnSpc>
                <a:spcPct val="110000"/>
              </a:lnSpc>
              <a:spcBef>
                <a:spcPct val="0"/>
              </a:spcBef>
              <a:buSzTx/>
              <a:buFont typeface="Arial" panose="020B0604020202020204" pitchFamily="34" charset="0"/>
              <a:buChar char="•"/>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数据成员</a:t>
            </a:r>
            <a:r>
              <a:rPr lang="zh-CN" altLang="en-US" sz="2400" dirty="0">
                <a:solidFill>
                  <a:schemeClr val="tx1"/>
                </a:solidFill>
                <a:ea typeface="宋体" panose="02010600030101010101" pitchFamily="2" charset="-122"/>
              </a:rPr>
              <a:t>：</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string name</a:t>
            </a:r>
            <a:r>
              <a:rPr lang="zh-CN" altLang="en-US" sz="2400" dirty="0">
                <a:solidFill>
                  <a:schemeClr val="tx1"/>
                </a:solidFill>
                <a:ea typeface="宋体" panose="02010600030101010101" pitchFamily="2" charset="-122"/>
              </a:rPr>
              <a:t>：表示图形名称，比如</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圆</a:t>
            </a:r>
            <a:r>
              <a:rPr lang="en-US" altLang="zh-CN" sz="2400" dirty="0">
                <a:solidFill>
                  <a:schemeClr val="tx1"/>
                </a:solidFill>
                <a:ea typeface="宋体" panose="02010600030101010101" pitchFamily="2" charset="-122"/>
              </a:rPr>
              <a:t>”</a:t>
            </a:r>
          </a:p>
          <a:p>
            <a:pPr marL="342900" indent="-342900">
              <a:lnSpc>
                <a:spcPct val="110000"/>
              </a:lnSpc>
              <a:spcBef>
                <a:spcPct val="0"/>
              </a:spcBef>
              <a:buSzTx/>
              <a:buFont typeface="Arial" panose="020B0604020202020204" pitchFamily="34" charset="0"/>
              <a:buChar char="•"/>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公有成员函数</a:t>
            </a:r>
            <a:r>
              <a:rPr lang="zh-CN" altLang="en-US" sz="2400" dirty="0">
                <a:solidFill>
                  <a:schemeClr val="tx1"/>
                </a:solidFill>
                <a:ea typeface="宋体" panose="02010600030101010101" pitchFamily="2" charset="-122"/>
              </a:rPr>
              <a:t>：</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Shape(string name)</a:t>
            </a:r>
            <a:r>
              <a:rPr lang="zh-CN" altLang="en-US" sz="2400" dirty="0">
                <a:solidFill>
                  <a:schemeClr val="tx1"/>
                </a:solidFill>
                <a:ea typeface="宋体" panose="02010600030101010101" pitchFamily="2" charset="-122"/>
              </a:rPr>
              <a:t>：构造函数</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a:p>
            <a:pPr>
              <a:lnSpc>
                <a:spcPct val="110000"/>
              </a:lnSpc>
              <a:spcBef>
                <a:spcPct val="0"/>
              </a:spcBef>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string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getname</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chemeClr val="tx1"/>
                </a:solidFill>
                <a:ea typeface="宋体" panose="02010600030101010101" pitchFamily="2" charset="-122"/>
              </a:rPr>
              <a:t>：返回图形的名称 </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chemeClr val="tx1"/>
                </a:solidFill>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virtual double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getarea</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()=0</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chemeClr val="tx1"/>
                </a:solidFill>
                <a:ea typeface="宋体" panose="02010600030101010101" pitchFamily="2" charset="-122"/>
              </a:rPr>
              <a:t>：返回图形的面积</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void print() </a:t>
            </a:r>
            <a:r>
              <a:rPr lang="zh-CN" altLang="en-US" sz="2400" dirty="0">
                <a:solidFill>
                  <a:schemeClr val="tx1"/>
                </a:solidFill>
                <a:ea typeface="宋体" panose="02010600030101010101" pitchFamily="2" charset="-122"/>
              </a:rPr>
              <a:t>：输出图形的基本信息</a:t>
            </a:r>
            <a:endParaRPr lang="en-US" altLang="zh-CN" sz="2400" dirty="0">
              <a:solidFill>
                <a:schemeClr val="tx1"/>
              </a:solidFill>
              <a:ea typeface="宋体" panose="02010600030101010101" pitchFamily="2" charset="-122"/>
            </a:endParaRPr>
          </a:p>
          <a:p>
            <a:pPr>
              <a:lnSpc>
                <a:spcPct val="110000"/>
              </a:lnSpc>
              <a:spcBef>
                <a:spcPct val="0"/>
              </a:spcBef>
              <a:buSzTx/>
              <a:buNone/>
            </a:pPr>
            <a:endParaRPr lang="en-US" altLang="zh-CN" sz="2400" dirty="0">
              <a:solidFill>
                <a:schemeClr val="tx1"/>
              </a:solidFill>
              <a:ea typeface="宋体" panose="02010600030101010101" pitchFamily="2" charset="-122"/>
            </a:endParaRPr>
          </a:p>
          <a:p>
            <a:pPr>
              <a:lnSpc>
                <a:spcPct val="110000"/>
              </a:lnSpc>
              <a:spcBef>
                <a:spcPct val="0"/>
              </a:spcBef>
              <a:buSzTx/>
              <a:buNone/>
            </a:pPr>
            <a:r>
              <a:rPr lang="zh-CN" altLang="en-US" sz="2800" dirty="0">
                <a:solidFill>
                  <a:schemeClr val="tx1"/>
                </a:solidFill>
                <a:ea typeface="宋体" panose="02010600030101010101" pitchFamily="2" charset="-122"/>
              </a:rPr>
              <a:t>（</a:t>
            </a:r>
            <a:r>
              <a:rPr lang="en-US" altLang="zh-CN" sz="2800" dirty="0">
                <a:solidFill>
                  <a:schemeClr val="tx1"/>
                </a:solidFill>
                <a:ea typeface="宋体" panose="02010600030101010101" pitchFamily="2" charset="-122"/>
              </a:rPr>
              <a:t>2</a:t>
            </a:r>
            <a:r>
              <a:rPr lang="zh-CN" altLang="en-US" sz="28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建立一个圆的类</a:t>
            </a:r>
            <a:r>
              <a:rPr lang="en-US" altLang="zh-CN" sz="2400" dirty="0">
                <a:solidFill>
                  <a:schemeClr val="tx1"/>
                </a:solidFill>
                <a:ea typeface="宋体" panose="02010600030101010101" pitchFamily="2" charset="-122"/>
              </a:rPr>
              <a:t>Circle</a:t>
            </a:r>
            <a:r>
              <a:rPr lang="zh-CN" altLang="en-US" sz="2400" dirty="0">
                <a:solidFill>
                  <a:schemeClr val="tx1"/>
                </a:solidFill>
                <a:ea typeface="宋体" panose="02010600030101010101" pitchFamily="2" charset="-122"/>
              </a:rPr>
              <a:t>，它公有继承</a:t>
            </a:r>
            <a:r>
              <a:rPr lang="en-US" altLang="zh-CN" sz="2400" dirty="0">
                <a:solidFill>
                  <a:schemeClr val="tx1"/>
                </a:solidFill>
                <a:ea typeface="宋体" panose="02010600030101010101" pitchFamily="2" charset="-122"/>
              </a:rPr>
              <a:t>Shape</a:t>
            </a:r>
            <a:r>
              <a:rPr lang="zh-CN" altLang="en-US" sz="2400" dirty="0">
                <a:solidFill>
                  <a:schemeClr val="tx1"/>
                </a:solidFill>
                <a:ea typeface="宋体" panose="02010600030101010101" pitchFamily="2" charset="-122"/>
              </a:rPr>
              <a:t>类，它有一个数据成员</a:t>
            </a:r>
            <a:r>
              <a:rPr lang="en-US" altLang="zh-CN" sz="2400" dirty="0">
                <a:solidFill>
                  <a:schemeClr val="tx1"/>
                </a:solidFill>
                <a:ea typeface="宋体" panose="02010600030101010101" pitchFamily="2" charset="-122"/>
              </a:rPr>
              <a:t>double r</a:t>
            </a:r>
            <a:r>
              <a:rPr lang="zh-CN" altLang="en-US" sz="2400" dirty="0">
                <a:solidFill>
                  <a:schemeClr val="tx1"/>
                </a:solidFill>
                <a:ea typeface="宋体" panose="02010600030101010101" pitchFamily="2" charset="-122"/>
              </a:rPr>
              <a:t>表示半径；其余内容根据需要自行设计。</a:t>
            </a:r>
            <a:endParaRPr lang="en-US" altLang="zh-CN" sz="2400" dirty="0">
              <a:solidFill>
                <a:schemeClr val="tx1"/>
              </a:solidFill>
              <a:ea typeface="宋体" panose="02010600030101010101" pitchFamily="2" charset="-122"/>
            </a:endParaRPr>
          </a:p>
        </p:txBody>
      </p:sp>
    </p:spTree>
    <p:extLst>
      <p:ext uri="{BB962C8B-B14F-4D97-AF65-F5344CB8AC3E}">
        <p14:creationId xmlns:p14="http://schemas.microsoft.com/office/powerpoint/2010/main" val="1114286046"/>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7"/>
          <p:cNvSpPr>
            <a:spLocks noChangeArrowheads="1"/>
          </p:cNvSpPr>
          <p:nvPr/>
        </p:nvSpPr>
        <p:spPr bwMode="auto">
          <a:xfrm>
            <a:off x="1055688" y="1123950"/>
            <a:ext cx="7650162" cy="3036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3</a:t>
            </a:r>
            <a:r>
              <a:rPr lang="zh-CN" altLang="en-US" sz="2400" dirty="0">
                <a:solidFill>
                  <a:schemeClr val="tx1"/>
                </a:solidFill>
                <a:ea typeface="宋体" panose="02010600030101010101" pitchFamily="2" charset="-122"/>
              </a:rPr>
              <a:t>）建立一个正方形的类</a:t>
            </a:r>
            <a:r>
              <a:rPr lang="en-US" altLang="zh-CN" sz="2400" dirty="0">
                <a:solidFill>
                  <a:schemeClr val="tx1"/>
                </a:solidFill>
                <a:ea typeface="宋体" panose="02010600030101010101" pitchFamily="2" charset="-122"/>
              </a:rPr>
              <a:t>Square</a:t>
            </a:r>
            <a:r>
              <a:rPr lang="zh-CN" altLang="en-US" sz="2400" dirty="0">
                <a:solidFill>
                  <a:schemeClr val="tx1"/>
                </a:solidFill>
                <a:ea typeface="宋体" panose="02010600030101010101" pitchFamily="2" charset="-122"/>
              </a:rPr>
              <a:t>，它公有继承</a:t>
            </a:r>
            <a:r>
              <a:rPr lang="en-US" altLang="zh-CN" sz="2400" dirty="0">
                <a:solidFill>
                  <a:schemeClr val="tx1"/>
                </a:solidFill>
                <a:ea typeface="宋体" panose="02010600030101010101" pitchFamily="2" charset="-122"/>
              </a:rPr>
              <a:t>Shape</a:t>
            </a:r>
            <a:r>
              <a:rPr lang="zh-CN" altLang="en-US" sz="2400" dirty="0">
                <a:solidFill>
                  <a:schemeClr val="tx1"/>
                </a:solidFill>
                <a:ea typeface="宋体" panose="02010600030101010101" pitchFamily="2" charset="-122"/>
              </a:rPr>
              <a:t>类，它有一个数据成员</a:t>
            </a:r>
            <a:r>
              <a:rPr lang="en-US" altLang="zh-CN" sz="2400" dirty="0">
                <a:solidFill>
                  <a:schemeClr val="tx1"/>
                </a:solidFill>
                <a:ea typeface="宋体" panose="02010600030101010101" pitchFamily="2" charset="-122"/>
              </a:rPr>
              <a:t>double a</a:t>
            </a:r>
            <a:r>
              <a:rPr lang="zh-CN" altLang="en-US" sz="2400" dirty="0">
                <a:solidFill>
                  <a:schemeClr val="tx1"/>
                </a:solidFill>
                <a:ea typeface="宋体" panose="02010600030101010101" pitchFamily="2" charset="-122"/>
              </a:rPr>
              <a:t>表示边长；其余内容根据需要自行设计。</a:t>
            </a:r>
          </a:p>
          <a:p>
            <a:pPr>
              <a:lnSpc>
                <a:spcPct val="110000"/>
              </a:lnSpc>
              <a:spcBef>
                <a:spcPct val="0"/>
              </a:spcBef>
              <a:buSzTx/>
              <a:buNone/>
            </a:pPr>
            <a:endParaRPr lang="en-US" altLang="zh-CN" sz="2800" dirty="0">
              <a:solidFill>
                <a:schemeClr val="tx1"/>
              </a:solidFill>
              <a:ea typeface="宋体" panose="02010600030101010101" pitchFamily="2" charset="-122"/>
            </a:endParaRPr>
          </a:p>
          <a:p>
            <a:pPr>
              <a:lnSpc>
                <a:spcPct val="110000"/>
              </a:lnSpc>
              <a:spcBef>
                <a:spcPct val="0"/>
              </a:spcBef>
              <a:buSzTx/>
              <a:buNone/>
            </a:pPr>
            <a:r>
              <a:rPr lang="zh-CN" altLang="en-US" sz="2800" dirty="0">
                <a:solidFill>
                  <a:schemeClr val="tx1"/>
                </a:solidFill>
                <a:ea typeface="宋体" panose="02010600030101010101" pitchFamily="2" charset="-122"/>
              </a:rPr>
              <a:t>（</a:t>
            </a:r>
            <a:r>
              <a:rPr lang="en-US" altLang="zh-CN" sz="2800" dirty="0">
                <a:solidFill>
                  <a:schemeClr val="tx1"/>
                </a:solidFill>
                <a:ea typeface="宋体" panose="02010600030101010101" pitchFamily="2" charset="-122"/>
              </a:rPr>
              <a:t>4</a:t>
            </a:r>
            <a:r>
              <a:rPr lang="zh-CN" altLang="en-US" sz="28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创建一个链表，它的结点的数据类型是各种图形对象，要求实现创建一个链表，输出链表每个结点信息以及计算所有图形总面积和各种图形个数的计数功能。</a:t>
            </a:r>
            <a:endParaRPr lang="en-US" altLang="zh-CN" sz="2400" dirty="0">
              <a:solidFill>
                <a:schemeClr val="tx1"/>
              </a:solidFill>
              <a:ea typeface="宋体" panose="02010600030101010101" pitchFamily="2" charset="-122"/>
            </a:endParaRPr>
          </a:p>
        </p:txBody>
      </p:sp>
    </p:spTree>
    <p:extLst>
      <p:ext uri="{BB962C8B-B14F-4D97-AF65-F5344CB8AC3E}">
        <p14:creationId xmlns:p14="http://schemas.microsoft.com/office/powerpoint/2010/main" val="366545473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7"/>
          <p:cNvSpPr>
            <a:spLocks noChangeArrowheads="1"/>
          </p:cNvSpPr>
          <p:nvPr/>
        </p:nvSpPr>
        <p:spPr bwMode="auto">
          <a:xfrm>
            <a:off x="1116000" y="1190400"/>
            <a:ext cx="745440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面向对象程序设计提供“</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继承</a:t>
            </a:r>
            <a:r>
              <a:rPr lang="zh-CN" altLang="en-US" sz="2800" dirty="0">
                <a:solidFill>
                  <a:schemeClr val="tx1"/>
                </a:solidFill>
                <a:ea typeface="宋体" panose="02010600030101010101" pitchFamily="2" charset="-122"/>
              </a:rPr>
              <a:t>”这种机制，可以方便地把这些原有程序进行</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改造</a:t>
            </a:r>
            <a:r>
              <a:rPr lang="zh-CN" altLang="en-US" sz="2800" dirty="0">
                <a:solidFill>
                  <a:schemeClr val="tx1"/>
                </a:solidFill>
                <a:ea typeface="宋体" panose="02010600030101010101" pitchFamily="2" charset="-122"/>
              </a:rPr>
              <a:t>，</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扩充</a:t>
            </a:r>
            <a:r>
              <a:rPr lang="zh-CN" altLang="en-US" sz="2800" dirty="0">
                <a:solidFill>
                  <a:schemeClr val="tx1"/>
                </a:solidFill>
                <a:ea typeface="宋体" panose="02010600030101010101" pitchFamily="2" charset="-122"/>
              </a:rPr>
              <a:t>，达到用户的</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新要求</a:t>
            </a:r>
            <a:r>
              <a:rPr lang="zh-CN" altLang="en-US" sz="2800" dirty="0">
                <a:solidFill>
                  <a:schemeClr val="tx1"/>
                </a:solidFill>
                <a:ea typeface="宋体" panose="02010600030101010101" pitchFamily="2" charset="-122"/>
              </a:rPr>
              <a:t>。</a:t>
            </a:r>
          </a:p>
        </p:txBody>
      </p:sp>
      <p:sp>
        <p:nvSpPr>
          <p:cNvPr id="8" name="Rectangle 77"/>
          <p:cNvSpPr>
            <a:spLocks noChangeArrowheads="1"/>
          </p:cNvSpPr>
          <p:nvPr/>
        </p:nvSpPr>
        <p:spPr bwMode="auto">
          <a:xfrm>
            <a:off x="1116000" y="2808000"/>
            <a:ext cx="7454400" cy="198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用户</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不必直接修改</a:t>
            </a:r>
            <a:r>
              <a:rPr lang="en-US" altLang="zh-CN" sz="2800"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rPr>
              <a:t>更不必重写</a:t>
            </a:r>
            <a:r>
              <a:rPr lang="en-US" altLang="zh-CN" sz="2800"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sz="2800" dirty="0">
                <a:solidFill>
                  <a:schemeClr val="tx1"/>
                </a:solidFill>
                <a:ea typeface="宋体" panose="02010600030101010101" pitchFamily="2" charset="-122"/>
              </a:rPr>
              <a:t>原有的程序，而是利用系统所提供的“继承”定义，使用原来定义的数据类型，方便地</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定义出新的数据类型</a:t>
            </a:r>
            <a:r>
              <a:rPr lang="zh-CN" altLang="en-US" sz="2800" dirty="0">
                <a:solidFill>
                  <a:schemeClr val="tx1"/>
                </a:solidFill>
                <a:ea typeface="宋体" panose="02010600030101010101" pitchFamily="2" charset="-122"/>
              </a:rPr>
              <a:t>。</a:t>
            </a:r>
          </a:p>
        </p:txBody>
      </p:sp>
      <p:sp>
        <p:nvSpPr>
          <p:cNvPr id="10" name="Rectangle 77"/>
          <p:cNvSpPr>
            <a:spLocks noChangeArrowheads="1"/>
          </p:cNvSpPr>
          <p:nvPr/>
        </p:nvSpPr>
        <p:spPr bwMode="auto">
          <a:xfrm>
            <a:off x="1116000" y="4932000"/>
            <a:ext cx="74544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这样，不仅能</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重用</a:t>
            </a:r>
            <a:r>
              <a:rPr lang="zh-CN" altLang="en-US" sz="2800" dirty="0">
                <a:solidFill>
                  <a:schemeClr val="tx1"/>
                </a:solidFill>
                <a:ea typeface="宋体" panose="02010600030101010101" pitchFamily="2" charset="-122"/>
              </a:rPr>
              <a:t>原来的程序，而且还能不断</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扩展</a:t>
            </a:r>
            <a:r>
              <a:rPr lang="zh-CN" altLang="en-US" sz="2800" dirty="0">
                <a:solidFill>
                  <a:schemeClr val="tx1"/>
                </a:solidFill>
                <a:ea typeface="宋体" panose="02010600030101010101" pitchFamily="2" charset="-122"/>
              </a:rPr>
              <a:t>新的程序，适应用户需求的变化。</a:t>
            </a:r>
          </a:p>
        </p:txBody>
      </p:sp>
      <p:sp>
        <p:nvSpPr>
          <p:cNvPr id="11" name="Text Box 6"/>
          <p:cNvSpPr txBox="1">
            <a:spLocks noChangeArrowheads="1"/>
          </p:cNvSpPr>
          <p:nvPr/>
        </p:nvSpPr>
        <p:spPr bwMode="auto">
          <a:xfrm>
            <a:off x="1105400" y="1611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解决方案</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p:bldP spid="10"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91" name="WordArt 491"/>
          <p:cNvSpPr>
            <a:spLocks noChangeArrowheads="1" noChangeShapeType="1" noTextEdit="1"/>
          </p:cNvSpPr>
          <p:nvPr/>
        </p:nvSpPr>
        <p:spPr bwMode="gray">
          <a:xfrm>
            <a:off x="3556000" y="1739900"/>
            <a:ext cx="5222875" cy="746125"/>
          </a:xfrm>
          <a:prstGeom prst="rect">
            <a:avLst/>
          </a:prstGeom>
        </p:spPr>
        <p:txBody>
          <a:bodyPr wrap="none" fromWordArt="1">
            <a:prstTxWarp prst="textPlain">
              <a:avLst>
                <a:gd name="adj" fmla="val 50125"/>
              </a:avLst>
            </a:prstTxWarp>
          </a:bodyPr>
          <a:lstStyle/>
          <a:p>
            <a:pPr algn="ctr"/>
            <a:r>
              <a:rPr lang="zh-CN" altLang="en-US" sz="3600" kern="10">
                <a:ln w="25400">
                  <a:solidFill>
                    <a:schemeClr val="bg1"/>
                  </a:solidFill>
                  <a:round/>
                  <a:headEnd/>
                  <a:tailEnd/>
                </a:ln>
                <a:gradFill rotWithShape="1">
                  <a:gsLst>
                    <a:gs pos="0">
                      <a:srgbClr val="3A265E"/>
                    </a:gs>
                    <a:gs pos="100000">
                      <a:schemeClr val="accent1"/>
                    </a:gs>
                  </a:gsLst>
                  <a:lin ang="5400000" scaled="1"/>
                </a:gradFill>
                <a:effectLst>
                  <a:prstShdw prst="shdw13" dist="53882" dir="2700000">
                    <a:srgbClr val="000000">
                      <a:alpha val="50000"/>
                    </a:srgbClr>
                  </a:prstShdw>
                </a:effectLst>
                <a:latin typeface="+mn-ea"/>
                <a:cs typeface="+mn-ea"/>
              </a:rPr>
              <a:t>谢谢</a:t>
            </a:r>
          </a:p>
        </p:txBody>
      </p:sp>
      <p:grpSp>
        <p:nvGrpSpPr>
          <p:cNvPr id="2" name="Group 512"/>
          <p:cNvGrpSpPr>
            <a:grpSpLocks/>
          </p:cNvGrpSpPr>
          <p:nvPr/>
        </p:nvGrpSpPr>
        <p:grpSpPr bwMode="auto">
          <a:xfrm>
            <a:off x="5932488" y="5632450"/>
            <a:ext cx="669925" cy="654050"/>
            <a:chOff x="4027" y="3016"/>
            <a:chExt cx="515" cy="505"/>
          </a:xfrm>
        </p:grpSpPr>
        <p:sp>
          <p:nvSpPr>
            <p:cNvPr id="26113" name="Oval 513"/>
            <p:cNvSpPr>
              <a:spLocks noChangeArrowheads="1"/>
            </p:cNvSpPr>
            <p:nvPr/>
          </p:nvSpPr>
          <p:spPr bwMode="gray">
            <a:xfrm>
              <a:off x="4027" y="3016"/>
              <a:ext cx="515" cy="505"/>
            </a:xfrm>
            <a:prstGeom prst="ellipse">
              <a:avLst/>
            </a:prstGeom>
            <a:gradFill rotWithShape="1">
              <a:gsLst>
                <a:gs pos="0">
                  <a:schemeClr val="hlink">
                    <a:gamma/>
                    <a:shade val="44314"/>
                    <a:invGamma/>
                  </a:schemeClr>
                </a:gs>
                <a:gs pos="50000">
                  <a:schemeClr val="hlink"/>
                </a:gs>
                <a:gs pos="100000">
                  <a:schemeClr val="hlink">
                    <a:gamma/>
                    <a:shade val="44314"/>
                    <a:invGamma/>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87051" name="Picture 514" descr="sphere_highligh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515"/>
          <p:cNvGrpSpPr>
            <a:grpSpLocks/>
          </p:cNvGrpSpPr>
          <p:nvPr/>
        </p:nvGrpSpPr>
        <p:grpSpPr bwMode="auto">
          <a:xfrm>
            <a:off x="7323138" y="5181600"/>
            <a:ext cx="349250" cy="339725"/>
            <a:chOff x="4027" y="3016"/>
            <a:chExt cx="515" cy="505"/>
          </a:xfrm>
        </p:grpSpPr>
        <p:sp>
          <p:nvSpPr>
            <p:cNvPr id="26116" name="Oval 516"/>
            <p:cNvSpPr>
              <a:spLocks noChangeArrowheads="1"/>
            </p:cNvSpPr>
            <p:nvPr/>
          </p:nvSpPr>
          <p:spPr bwMode="gray">
            <a:xfrm>
              <a:off x="4027" y="3016"/>
              <a:ext cx="515" cy="505"/>
            </a:xfrm>
            <a:prstGeom prst="ellipse">
              <a:avLst/>
            </a:prstGeom>
            <a:gradFill rotWithShape="1">
              <a:gsLst>
                <a:gs pos="0">
                  <a:schemeClr val="folHlink">
                    <a:gamma/>
                    <a:shade val="44314"/>
                    <a:invGamma/>
                  </a:schemeClr>
                </a:gs>
                <a:gs pos="50000">
                  <a:schemeClr val="folHlink"/>
                </a:gs>
                <a:gs pos="100000">
                  <a:schemeClr val="folHlink">
                    <a:gamma/>
                    <a:shade val="44314"/>
                    <a:invGamma/>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87049" name="Picture 517" descr="sphere_highl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118" name="Oval 518"/>
          <p:cNvSpPr>
            <a:spLocks noChangeArrowheads="1"/>
          </p:cNvSpPr>
          <p:nvPr/>
        </p:nvSpPr>
        <p:spPr bwMode="gray">
          <a:xfrm>
            <a:off x="4113213" y="5138738"/>
            <a:ext cx="1082675" cy="1071562"/>
          </a:xfrm>
          <a:prstGeom prst="ellipse">
            <a:avLst/>
          </a:prstGeom>
          <a:blipFill dpi="0" rotWithShape="1">
            <a:blip r:embed="rId4" cstate="print"/>
            <a:srcRect/>
            <a:stretch>
              <a:fillRect/>
            </a:stretch>
          </a:blipFill>
          <a:ln w="28575"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6119" name="Oval 519"/>
          <p:cNvSpPr>
            <a:spLocks noChangeArrowheads="1"/>
          </p:cNvSpPr>
          <p:nvPr/>
        </p:nvSpPr>
        <p:spPr bwMode="gray">
          <a:xfrm>
            <a:off x="581025" y="723900"/>
            <a:ext cx="2759075" cy="2730500"/>
          </a:xfrm>
          <a:prstGeom prst="ellipse">
            <a:avLst/>
          </a:prstGeom>
          <a:blipFill dpi="0" rotWithShape="1">
            <a:blip r:embed="rId5" cstate="print"/>
            <a:srcRect/>
            <a:stretch>
              <a:fillRect/>
            </a:stretch>
          </a:blipFill>
          <a:ln w="7620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6120" name="Oval 520"/>
          <p:cNvSpPr>
            <a:spLocks noChangeArrowheads="1"/>
          </p:cNvSpPr>
          <p:nvPr/>
        </p:nvSpPr>
        <p:spPr bwMode="gray">
          <a:xfrm>
            <a:off x="2003425" y="3657600"/>
            <a:ext cx="1911350" cy="1892300"/>
          </a:xfrm>
          <a:prstGeom prst="ellipse">
            <a:avLst/>
          </a:prstGeom>
          <a:blipFill dpi="0" rotWithShape="1">
            <a:blip r:embed="rId6" cstate="print"/>
            <a:srcRect/>
            <a:stretch>
              <a:fillRect/>
            </a:stretch>
          </a:blipFill>
          <a:ln w="5715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6091"/>
                                        </p:tgtEl>
                                        <p:attrNameLst>
                                          <p:attrName>style.visibility</p:attrName>
                                        </p:attrNameLst>
                                      </p:cBhvr>
                                      <p:to>
                                        <p:strVal val="visible"/>
                                      </p:to>
                                    </p:set>
                                    <p:animEffect transition="in" filter="fade">
                                      <p:cBhvr>
                                        <p:cTn id="7" dur="2000"/>
                                        <p:tgtEl>
                                          <p:spTgt spid="26091"/>
                                        </p:tgtEl>
                                      </p:cBhvr>
                                    </p:animEffect>
                                  </p:childTnLst>
                                </p:cTn>
                              </p:par>
                              <p:par>
                                <p:cTn id="8" presetID="53" presetClass="entr" presetSubtype="0" fill="hold" nodeType="withEffect">
                                  <p:stCondLst>
                                    <p:cond delay="2200"/>
                                  </p:stCondLst>
                                  <p:childTnLst>
                                    <p:set>
                                      <p:cBhvr>
                                        <p:cTn id="9" dur="1" fill="hold">
                                          <p:stCondLst>
                                            <p:cond delay="0"/>
                                          </p:stCondLst>
                                        </p:cTn>
                                        <p:tgtEl>
                                          <p:spTgt spid="3"/>
                                        </p:tgtEl>
                                        <p:attrNameLst>
                                          <p:attrName>style.visibility</p:attrName>
                                        </p:attrNameLst>
                                      </p:cBhvr>
                                      <p:to>
                                        <p:strVal val="visible"/>
                                      </p:to>
                                    </p:set>
                                    <p:anim calcmode="lin" valueType="num">
                                      <p:cBhvr>
                                        <p:cTn id="10" dur="1000" fill="hold"/>
                                        <p:tgtEl>
                                          <p:spTgt spid="3"/>
                                        </p:tgtEl>
                                        <p:attrNameLst>
                                          <p:attrName>ppt_w</p:attrName>
                                        </p:attrNameLst>
                                      </p:cBhvr>
                                      <p:tavLst>
                                        <p:tav tm="0">
                                          <p:val>
                                            <p:fltVal val="0"/>
                                          </p:val>
                                        </p:tav>
                                        <p:tav tm="100000">
                                          <p:val>
                                            <p:strVal val="#ppt_w"/>
                                          </p:val>
                                        </p:tav>
                                      </p:tavLst>
                                    </p:anim>
                                    <p:anim calcmode="lin" valueType="num">
                                      <p:cBhvr>
                                        <p:cTn id="11" dur="1000" fill="hold"/>
                                        <p:tgtEl>
                                          <p:spTgt spid="3"/>
                                        </p:tgtEl>
                                        <p:attrNameLst>
                                          <p:attrName>ppt_h</p:attrName>
                                        </p:attrNameLst>
                                      </p:cBhvr>
                                      <p:tavLst>
                                        <p:tav tm="0">
                                          <p:val>
                                            <p:fltVal val="0"/>
                                          </p:val>
                                        </p:tav>
                                        <p:tav tm="100000">
                                          <p:val>
                                            <p:strVal val="#ppt_h"/>
                                          </p:val>
                                        </p:tav>
                                      </p:tavLst>
                                    </p:anim>
                                    <p:animEffect transition="in" filter="fade">
                                      <p:cBhvr>
                                        <p:cTn id="12" dur="1000"/>
                                        <p:tgtEl>
                                          <p:spTgt spid="3"/>
                                        </p:tgtEl>
                                      </p:cBhvr>
                                    </p:animEffect>
                                  </p:childTnLst>
                                </p:cTn>
                              </p:par>
                              <p:par>
                                <p:cTn id="13" presetID="37" presetClass="path" presetSubtype="0" accel="50000" decel="50000" fill="hold" nodeType="withEffect">
                                  <p:stCondLst>
                                    <p:cond delay="2300"/>
                                  </p:stCondLst>
                                  <p:childTnLst>
                                    <p:animMotion origin="layout" path="M 0.0559 -0.10479 C 0.0559 -0.10456 0.05156 -0.05136 0.0401 -0.02661 C 0.02864 -0.00185 -0.00226 0.00462 -0.0184 -0.00579 " pathEditMode="relative" rAng="0" ptsTypes="fsf">
                                      <p:cBhvr>
                                        <p:cTn id="14" dur="1000" fill="hold"/>
                                        <p:tgtEl>
                                          <p:spTgt spid="3"/>
                                        </p:tgtEl>
                                        <p:attrNameLst>
                                          <p:attrName>ppt_x</p:attrName>
                                          <p:attrName>ppt_y</p:attrName>
                                        </p:attrNameLst>
                                      </p:cBhvr>
                                      <p:rCtr x="-3715" y="5459"/>
                                    </p:animMotion>
                                  </p:childTnLst>
                                </p:cTn>
                              </p:par>
                              <p:par>
                                <p:cTn id="15" presetID="53" presetClass="entr" presetSubtype="0" fill="hold" nodeType="withEffect">
                                  <p:stCondLst>
                                    <p:cond delay="2800"/>
                                  </p:stCondLst>
                                  <p:childTnLst>
                                    <p:set>
                                      <p:cBhvr>
                                        <p:cTn id="16" dur="1" fill="hold">
                                          <p:stCondLst>
                                            <p:cond delay="0"/>
                                          </p:stCondLst>
                                        </p:cTn>
                                        <p:tgtEl>
                                          <p:spTgt spid="2"/>
                                        </p:tgtEl>
                                        <p:attrNameLst>
                                          <p:attrName>style.visibility</p:attrName>
                                        </p:attrNameLst>
                                      </p:cBhvr>
                                      <p:to>
                                        <p:strVal val="visible"/>
                                      </p:to>
                                    </p:set>
                                    <p:anim calcmode="lin" valueType="num">
                                      <p:cBhvr>
                                        <p:cTn id="17" dur="1000" fill="hold"/>
                                        <p:tgtEl>
                                          <p:spTgt spid="2"/>
                                        </p:tgtEl>
                                        <p:attrNameLst>
                                          <p:attrName>ppt_w</p:attrName>
                                        </p:attrNameLst>
                                      </p:cBhvr>
                                      <p:tavLst>
                                        <p:tav tm="0">
                                          <p:val>
                                            <p:fltVal val="0"/>
                                          </p:val>
                                        </p:tav>
                                        <p:tav tm="100000">
                                          <p:val>
                                            <p:strVal val="#ppt_w"/>
                                          </p:val>
                                        </p:tav>
                                      </p:tavLst>
                                    </p:anim>
                                    <p:anim calcmode="lin" valueType="num">
                                      <p:cBhvr>
                                        <p:cTn id="18" dur="1000" fill="hold"/>
                                        <p:tgtEl>
                                          <p:spTgt spid="2"/>
                                        </p:tgtEl>
                                        <p:attrNameLst>
                                          <p:attrName>ppt_h</p:attrName>
                                        </p:attrNameLst>
                                      </p:cBhvr>
                                      <p:tavLst>
                                        <p:tav tm="0">
                                          <p:val>
                                            <p:fltVal val="0"/>
                                          </p:val>
                                        </p:tav>
                                        <p:tav tm="100000">
                                          <p:val>
                                            <p:strVal val="#ppt_h"/>
                                          </p:val>
                                        </p:tav>
                                      </p:tavLst>
                                    </p:anim>
                                    <p:animEffect transition="in" filter="fade">
                                      <p:cBhvr>
                                        <p:cTn id="19" dur="1000"/>
                                        <p:tgtEl>
                                          <p:spTgt spid="2"/>
                                        </p:tgtEl>
                                      </p:cBhvr>
                                    </p:animEffect>
                                  </p:childTnLst>
                                </p:cTn>
                              </p:par>
                              <p:par>
                                <p:cTn id="20" presetID="37" presetClass="path" presetSubtype="0" accel="50000" decel="50000" fill="hold" nodeType="withEffect">
                                  <p:stCondLst>
                                    <p:cond delay="2800"/>
                                  </p:stCondLst>
                                  <p:childTnLst>
                                    <p:animMotion origin="layout" path="M 0.14236 -0.15476 C 0.14236 -0.15452 0.12535 -0.04603 0.10382 -0.01758 C 0.08229 0.01087 0.00382 0.02244 -0.0342 0.01874 " pathEditMode="relative" rAng="0" ptsTypes="fsf">
                                      <p:cBhvr>
                                        <p:cTn id="21" dur="1000" fill="hold"/>
                                        <p:tgtEl>
                                          <p:spTgt spid="2"/>
                                        </p:tgtEl>
                                        <p:attrNameLst>
                                          <p:attrName>ppt_x</p:attrName>
                                          <p:attrName>ppt_y</p:attrName>
                                        </p:attrNameLst>
                                      </p:cBhvr>
                                      <p:rCtr x="-8837" y="8860"/>
                                    </p:animMotion>
                                  </p:childTnLst>
                                </p:cTn>
                              </p:par>
                            </p:childTnLst>
                          </p:cTn>
                        </p:par>
                        <p:par>
                          <p:cTn id="22" fill="hold" nodeType="afterGroup">
                            <p:stCondLst>
                              <p:cond delay="3800"/>
                            </p:stCondLst>
                            <p:childTnLst>
                              <p:par>
                                <p:cTn id="23" presetID="10" presetClass="entr" presetSubtype="0" fill="hold" nodeType="afterEffect">
                                  <p:stCondLst>
                                    <p:cond delay="0"/>
                                  </p:stCondLst>
                                  <p:childTnLst>
                                    <p:set>
                                      <p:cBhvr>
                                        <p:cTn id="24" dur="1" fill="hold">
                                          <p:stCondLst>
                                            <p:cond delay="0"/>
                                          </p:stCondLst>
                                        </p:cTn>
                                        <p:tgtEl>
                                          <p:spTgt spid="26118"/>
                                        </p:tgtEl>
                                        <p:attrNameLst>
                                          <p:attrName>style.visibility</p:attrName>
                                        </p:attrNameLst>
                                      </p:cBhvr>
                                      <p:to>
                                        <p:strVal val="visible"/>
                                      </p:to>
                                    </p:set>
                                    <p:animEffect transition="in" filter="fade">
                                      <p:cBhvr>
                                        <p:cTn id="25" dur="1000"/>
                                        <p:tgtEl>
                                          <p:spTgt spid="26118"/>
                                        </p:tgtEl>
                                      </p:cBhvr>
                                    </p:animEffect>
                                  </p:childTnLst>
                                </p:cTn>
                              </p:par>
                            </p:childTnLst>
                          </p:cTn>
                        </p:par>
                        <p:par>
                          <p:cTn id="26" fill="hold" nodeType="afterGroup">
                            <p:stCondLst>
                              <p:cond delay="4800"/>
                            </p:stCondLst>
                            <p:childTnLst>
                              <p:par>
                                <p:cTn id="27" presetID="10" presetClass="entr" presetSubtype="0" fill="hold" nodeType="afterEffect">
                                  <p:stCondLst>
                                    <p:cond delay="0"/>
                                  </p:stCondLst>
                                  <p:childTnLst>
                                    <p:set>
                                      <p:cBhvr>
                                        <p:cTn id="28" dur="1" fill="hold">
                                          <p:stCondLst>
                                            <p:cond delay="0"/>
                                          </p:stCondLst>
                                        </p:cTn>
                                        <p:tgtEl>
                                          <p:spTgt spid="26120"/>
                                        </p:tgtEl>
                                        <p:attrNameLst>
                                          <p:attrName>style.visibility</p:attrName>
                                        </p:attrNameLst>
                                      </p:cBhvr>
                                      <p:to>
                                        <p:strVal val="visible"/>
                                      </p:to>
                                    </p:set>
                                    <p:animEffect transition="in" filter="fade">
                                      <p:cBhvr>
                                        <p:cTn id="29" dur="1000"/>
                                        <p:tgtEl>
                                          <p:spTgt spid="26120"/>
                                        </p:tgtEl>
                                      </p:cBhvr>
                                    </p:animEffect>
                                  </p:childTnLst>
                                </p:cTn>
                              </p:par>
                            </p:childTnLst>
                          </p:cTn>
                        </p:par>
                        <p:par>
                          <p:cTn id="30" fill="hold" nodeType="afterGroup">
                            <p:stCondLst>
                              <p:cond delay="5800"/>
                            </p:stCondLst>
                            <p:childTnLst>
                              <p:par>
                                <p:cTn id="31" presetID="10" presetClass="entr" presetSubtype="0" fill="hold" nodeType="afterEffect">
                                  <p:stCondLst>
                                    <p:cond delay="0"/>
                                  </p:stCondLst>
                                  <p:childTnLst>
                                    <p:set>
                                      <p:cBhvr>
                                        <p:cTn id="32" dur="1" fill="hold">
                                          <p:stCondLst>
                                            <p:cond delay="0"/>
                                          </p:stCondLst>
                                        </p:cTn>
                                        <p:tgtEl>
                                          <p:spTgt spid="26119"/>
                                        </p:tgtEl>
                                        <p:attrNameLst>
                                          <p:attrName>style.visibility</p:attrName>
                                        </p:attrNameLst>
                                      </p:cBhvr>
                                      <p:to>
                                        <p:strVal val="visible"/>
                                      </p:to>
                                    </p:set>
                                    <p:animEffect transition="in" filter="fade">
                                      <p:cBhvr>
                                        <p:cTn id="33" dur="1000"/>
                                        <p:tgtEl>
                                          <p:spTgt spid="26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620000"/>
            <a:ext cx="7400679" cy="219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继承</a:t>
            </a:r>
            <a:r>
              <a:rPr lang="zh-CN" altLang="en-US" sz="2800" dirty="0">
                <a:solidFill>
                  <a:srgbClr val="000000"/>
                </a:solidFill>
                <a:ea typeface="宋体" panose="02010600030101010101" pitchFamily="2" charset="-122"/>
              </a:rPr>
              <a:t>：</a:t>
            </a:r>
            <a:endParaRPr lang="en-US" altLang="zh-CN" sz="2800" dirty="0">
              <a:solidFill>
                <a:srgbClr val="000000"/>
              </a:solidFill>
              <a:ea typeface="宋体" panose="02010600030101010101" pitchFamily="2" charset="-122"/>
            </a:endParaRPr>
          </a:p>
          <a:p>
            <a:pPr lvl="1">
              <a:lnSpc>
                <a:spcPct val="110000"/>
              </a:lnSpc>
              <a:spcBef>
                <a:spcPct val="0"/>
              </a:spcBef>
              <a:buSzTx/>
              <a:buFont typeface="Wingdings" pitchFamily="2" charset="2"/>
              <a:buChar char="Ø"/>
            </a:pPr>
            <a:r>
              <a:rPr lang="zh-CN" altLang="en-US" sz="2400" dirty="0">
                <a:solidFill>
                  <a:srgbClr val="000000"/>
                </a:solidFill>
                <a:ea typeface="宋体" panose="02010600030101010101" pitchFamily="2" charset="-122"/>
              </a:rPr>
              <a:t>在定义一个</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新的类</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B</a:t>
            </a:r>
            <a:r>
              <a:rPr lang="zh-CN" altLang="en-US" sz="2400" dirty="0">
                <a:solidFill>
                  <a:srgbClr val="000000"/>
                </a:solidFill>
                <a:ea typeface="宋体" panose="02010600030101010101" pitchFamily="2" charset="-122"/>
              </a:rPr>
              <a:t>时，如果该类与某个</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已有的 </a:t>
            </a:r>
            <a:endPar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endParaRPr>
          </a:p>
          <a:p>
            <a:pPr lvl="1">
              <a:lnSpc>
                <a:spcPct val="110000"/>
              </a:lnSpc>
              <a:spcBef>
                <a:spcPct val="0"/>
              </a:spcBef>
              <a:buSzTx/>
              <a:buNone/>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类</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A</a:t>
            </a:r>
            <a:r>
              <a:rPr lang="zh-CN" altLang="en-US" sz="2400" dirty="0">
                <a:solidFill>
                  <a:srgbClr val="000000"/>
                </a:solidFill>
                <a:ea typeface="宋体" panose="02010600030101010101" pitchFamily="2" charset="-122"/>
              </a:rPr>
              <a:t>相似</a:t>
            </a:r>
            <a:r>
              <a:rPr lang="en-US" altLang="zh-CN" sz="2400" dirty="0">
                <a:solidFill>
                  <a:srgbClr val="000000"/>
                </a:solidFill>
                <a:ea typeface="宋体" panose="02010600030101010101" pitchFamily="2" charset="-122"/>
              </a:rPr>
              <a:t>(</a:t>
            </a:r>
            <a:r>
              <a:rPr lang="zh-CN" altLang="en-US" sz="2400" dirty="0">
                <a:solidFill>
                  <a:srgbClr val="000000"/>
                </a:solidFill>
                <a:ea typeface="宋体" panose="02010600030101010101" pitchFamily="2" charset="-122"/>
              </a:rPr>
              <a:t>指的是</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B</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拥有</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的全部特点</a:t>
            </a:r>
            <a:r>
              <a:rPr lang="en-US" altLang="zh-CN" sz="2400" dirty="0">
                <a:solidFill>
                  <a:srgbClr val="000000"/>
                </a:solidFill>
                <a:ea typeface="宋体" panose="02010600030101010101" pitchFamily="2" charset="-122"/>
              </a:rPr>
              <a:t>)</a:t>
            </a:r>
            <a:r>
              <a:rPr lang="zh-CN" altLang="en-US" sz="2400" dirty="0">
                <a:solidFill>
                  <a:srgbClr val="000000"/>
                </a:solidFill>
                <a:ea typeface="宋体" panose="02010600030101010101" pitchFamily="2" charset="-122"/>
              </a:rPr>
              <a:t>，那么就可以</a:t>
            </a:r>
            <a:endParaRPr lang="en-US" altLang="zh-CN" sz="2400" dirty="0">
              <a:solidFill>
                <a:srgbClr val="000000"/>
              </a:solidFill>
              <a:ea typeface="宋体" panose="02010600030101010101" pitchFamily="2" charset="-122"/>
            </a:endParaRPr>
          </a:p>
          <a:p>
            <a:pPr lvl="1">
              <a:lnSpc>
                <a:spcPct val="110000"/>
              </a:lnSpc>
              <a:spcBef>
                <a:spcPct val="0"/>
              </a:spcBef>
              <a:buSzTx/>
              <a:buNone/>
            </a:pPr>
            <a:r>
              <a:rPr lang="zh-CN" altLang="en-US" sz="2400" dirty="0">
                <a:solidFill>
                  <a:srgbClr val="000000"/>
                </a:solidFill>
                <a:ea typeface="宋体" panose="02010600030101010101" pitchFamily="2" charset="-122"/>
              </a:rPr>
              <a:t>把</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作为一个</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sz="2400" dirty="0">
                <a:solidFill>
                  <a:srgbClr val="000000"/>
                </a:solidFill>
                <a:ea typeface="宋体" panose="02010600030101010101" pitchFamily="2" charset="-122"/>
              </a:rPr>
              <a:t>（也称为父类），而把</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B</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作为基</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a:p>
            <a:pPr lvl="1">
              <a:lnSpc>
                <a:spcPct val="110000"/>
              </a:lnSpc>
              <a:spcBef>
                <a:spcPct val="0"/>
              </a:spcBef>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类的一个</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派生类</a:t>
            </a:r>
            <a:r>
              <a:rPr lang="zh-CN" altLang="en-US" sz="2400" dirty="0">
                <a:solidFill>
                  <a:srgbClr val="000000"/>
                </a:solidFill>
                <a:ea typeface="宋体" panose="02010600030101010101" pitchFamily="2" charset="-122"/>
              </a:rPr>
              <a:t>（也称子类）。</a:t>
            </a:r>
          </a:p>
        </p:txBody>
      </p:sp>
      <p:sp>
        <p:nvSpPr>
          <p:cNvPr id="10" name="Rectangle 9"/>
          <p:cNvSpPr txBox="1">
            <a:spLocks noChangeArrowheads="1"/>
          </p:cNvSpPr>
          <p:nvPr/>
        </p:nvSpPr>
        <p:spPr bwMode="auto">
          <a:xfrm>
            <a:off x="1116000" y="1008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2. </a:t>
            </a:r>
            <a:r>
              <a:rPr lang="zh-CN" altLang="en-US" dirty="0">
                <a:ea typeface="宋体" panose="02010600030101010101" pitchFamily="2" charset="-122"/>
              </a:rPr>
              <a:t>继承的基本概念 </a:t>
            </a:r>
          </a:p>
          <a:p>
            <a:pPr marL="0" indent="0" eaLnBrk="1" hangingPunct="1">
              <a:buClr>
                <a:schemeClr val="accent2"/>
              </a:buClr>
              <a:buNone/>
            </a:pPr>
            <a:endParaRPr lang="en-US" altLang="zh-CN" sz="30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6" name="Text Box 36"/>
          <p:cNvSpPr txBox="1">
            <a:spLocks noChangeArrowheads="1"/>
          </p:cNvSpPr>
          <p:nvPr/>
        </p:nvSpPr>
        <p:spPr bwMode="auto">
          <a:xfrm>
            <a:off x="1313595" y="4351770"/>
            <a:ext cx="7195405" cy="867930"/>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800" dirty="0">
                <a:solidFill>
                  <a:srgbClr val="000000"/>
                </a:solidFill>
                <a:latin typeface="Times New Roman" pitchFamily="18" charset="0"/>
              </a:rPr>
              <a:t>注意：</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派生类</a:t>
            </a:r>
            <a:r>
              <a:rPr lang="zh-CN" altLang="en-US" sz="2800" dirty="0">
                <a:solidFill>
                  <a:srgbClr val="000000"/>
                </a:solidFill>
                <a:ea typeface="宋体" panose="02010600030101010101" pitchFamily="2" charset="-122"/>
              </a:rPr>
              <a:t>又可以作为</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另一个类的基类</a:t>
            </a:r>
            <a:r>
              <a:rPr lang="zh-CN" altLang="en-US" sz="2800" dirty="0">
                <a:solidFill>
                  <a:srgbClr val="000000"/>
                </a:solidFill>
                <a:ea typeface="宋体" panose="02010600030101010101" pitchFamily="2" charset="-122"/>
              </a:rPr>
              <a:t>，</a:t>
            </a:r>
            <a:endParaRPr lang="en-US" altLang="zh-CN" sz="2800" dirty="0">
              <a:solidFill>
                <a:srgbClr val="000000"/>
              </a:solidFill>
              <a:ea typeface="宋体" panose="02010600030101010101" pitchFamily="2" charset="-122"/>
            </a:endParaRPr>
          </a:p>
          <a:p>
            <a:pPr marL="342900" indent="-342900" eaLnBrk="1" hangingPunct="1">
              <a:lnSpc>
                <a:spcPct val="90000"/>
              </a:lnSpc>
              <a:buClr>
                <a:srgbClr val="FF5050"/>
              </a:buClr>
            </a:pPr>
            <a:r>
              <a:rPr lang="zh-CN" altLang="en-US" sz="2800" dirty="0">
                <a:solidFill>
                  <a:srgbClr val="000000"/>
                </a:solidFill>
                <a:ea typeface="宋体" panose="02010600030101010101" pitchFamily="2" charset="-122"/>
              </a:rPr>
              <a:t>即继承具有</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层次性</a:t>
            </a:r>
            <a:r>
              <a:rPr lang="zh-CN" altLang="en-US" sz="2800" dirty="0">
                <a:solidFill>
                  <a:srgbClr val="000000"/>
                </a:solidFill>
                <a:ea typeface="宋体" panose="02010600030101010101" pitchFamily="2" charset="-122"/>
              </a:rPr>
              <a:t>。</a:t>
            </a:r>
            <a:endParaRPr lang="en-US" altLang="zh-CN" sz="2800" dirty="0">
              <a:solidFill>
                <a:srgbClr val="000000"/>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out)">
                                      <p:cBhvr>
                                        <p:cTn id="11" dur="500"/>
                                        <p:tgtEl>
                                          <p:spTgt spid="6"/>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3816000"/>
            <a:ext cx="7400679" cy="2665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派生类可以定义一个</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和基类成员同名的成员</a:t>
            </a:r>
            <a:r>
              <a:rPr lang="zh-CN" altLang="en-US" sz="2800" dirty="0">
                <a:solidFill>
                  <a:srgbClr val="000000"/>
                </a:solidFill>
                <a:ea typeface="宋体" panose="02010600030101010101" pitchFamily="2" charset="-122"/>
              </a:rPr>
              <a:t>， 这叫</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覆盖</a:t>
            </a:r>
            <a:r>
              <a:rPr lang="zh-CN" altLang="en-US" sz="2800" dirty="0">
                <a:solidFill>
                  <a:srgbClr val="000000"/>
                </a:solidFill>
                <a:ea typeface="宋体" panose="02010600030101010101" pitchFamily="2" charset="-122"/>
              </a:rPr>
              <a:t>。</a:t>
            </a:r>
          </a:p>
          <a:p>
            <a:pPr lvl="1">
              <a:lnSpc>
                <a:spcPct val="110000"/>
              </a:lnSpc>
              <a:spcBef>
                <a:spcPct val="0"/>
              </a:spcBef>
              <a:buSzTx/>
              <a:buFont typeface="Wingdings" pitchFamily="2" charset="2"/>
              <a:buChar char="Ø"/>
            </a:pPr>
            <a:r>
              <a:rPr lang="zh-CN" altLang="en-US" sz="2400" dirty="0">
                <a:solidFill>
                  <a:srgbClr val="000000"/>
                </a:solidFill>
                <a:ea typeface="宋体" panose="02010600030101010101" pitchFamily="2" charset="-122"/>
              </a:rPr>
              <a:t>在派生类中访问这类成员时，</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缺省</a:t>
            </a:r>
            <a:r>
              <a:rPr lang="zh-CN" altLang="en-US" sz="2400" dirty="0">
                <a:solidFill>
                  <a:srgbClr val="000000"/>
                </a:solidFill>
                <a:ea typeface="宋体" panose="02010600030101010101" pitchFamily="2" charset="-122"/>
              </a:rPr>
              <a:t>的情况是</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访问</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派生类</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中定义的成员</a:t>
            </a:r>
            <a:r>
              <a:rPr lang="zh-CN" altLang="en-US" sz="2400" dirty="0">
                <a:solidFill>
                  <a:srgbClr val="000000"/>
                </a:solidFill>
                <a:ea typeface="宋体" panose="02010600030101010101" pitchFamily="2" charset="-122"/>
              </a:rPr>
              <a:t>。</a:t>
            </a:r>
          </a:p>
          <a:p>
            <a:pPr lvl="1">
              <a:lnSpc>
                <a:spcPct val="110000"/>
              </a:lnSpc>
              <a:spcBef>
                <a:spcPct val="0"/>
              </a:spcBef>
              <a:buSzTx/>
              <a:buFont typeface="Wingdings" pitchFamily="2" charset="2"/>
              <a:buChar char="Ø"/>
            </a:pPr>
            <a:r>
              <a:rPr lang="zh-CN" altLang="en-US" sz="2400" dirty="0">
                <a:solidFill>
                  <a:srgbClr val="000000"/>
                </a:solidFill>
                <a:ea typeface="宋体" panose="02010600030101010101" pitchFamily="2" charset="-122"/>
              </a:rPr>
              <a:t>要在派生类中访问由</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sz="2400" dirty="0">
                <a:solidFill>
                  <a:srgbClr val="000000"/>
                </a:solidFill>
                <a:ea typeface="宋体" panose="02010600030101010101" pitchFamily="2" charset="-122"/>
              </a:rPr>
              <a:t>定义的同名成员时，要使用</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作用域符号：</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成员</a:t>
            </a:r>
            <a:endPar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5" name="Rectangle 77"/>
          <p:cNvSpPr>
            <a:spLocks noChangeArrowheads="1"/>
          </p:cNvSpPr>
          <p:nvPr/>
        </p:nvSpPr>
        <p:spPr bwMode="auto">
          <a:xfrm>
            <a:off x="1116000" y="1944000"/>
            <a:ext cx="7400679"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派生类</a:t>
            </a:r>
            <a:r>
              <a:rPr lang="zh-CN" altLang="en-US" sz="2800" dirty="0">
                <a:solidFill>
                  <a:srgbClr val="000000"/>
                </a:solidFill>
                <a:ea typeface="宋体" panose="02010600030101010101" pitchFamily="2" charset="-122"/>
              </a:rPr>
              <a:t>是通过</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对基类进行</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修改和扩充</a:t>
            </a:r>
            <a:r>
              <a:rPr lang="zh-CN" altLang="en-US" sz="2800" dirty="0">
                <a:solidFill>
                  <a:srgbClr val="000000"/>
                </a:solidFill>
                <a:ea typeface="宋体" panose="02010600030101010101" pitchFamily="2" charset="-122"/>
              </a:rPr>
              <a:t>得到的</a:t>
            </a:r>
          </a:p>
          <a:p>
            <a:pPr lvl="1">
              <a:lnSpc>
                <a:spcPct val="110000"/>
              </a:lnSpc>
              <a:spcBef>
                <a:spcPct val="0"/>
              </a:spcBef>
              <a:buSzTx/>
              <a:buFont typeface="Wingdings" pitchFamily="2" charset="2"/>
              <a:buChar char="Ø"/>
            </a:pPr>
            <a:r>
              <a:rPr lang="zh-CN" altLang="en-US" sz="2400" dirty="0">
                <a:solidFill>
                  <a:srgbClr val="000000"/>
                </a:solidFill>
                <a:ea typeface="宋体" panose="02010600030101010101" pitchFamily="2" charset="-122"/>
              </a:rPr>
              <a:t>在派生类中，</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可以扩充新的成员变量和成员函数</a:t>
            </a:r>
          </a:p>
          <a:p>
            <a:pPr lvl="1">
              <a:lnSpc>
                <a:spcPct val="110000"/>
              </a:lnSpc>
              <a:spcBef>
                <a:spcPct val="0"/>
              </a:spcBef>
              <a:buSzTx/>
              <a:buFont typeface="Wingdings" pitchFamily="2" charset="2"/>
              <a:buChar char="Ø"/>
            </a:pPr>
            <a:r>
              <a:rPr lang="zh-CN" altLang="en-US" sz="2400" dirty="0">
                <a:solidFill>
                  <a:srgbClr val="000000"/>
                </a:solidFill>
                <a:ea typeface="宋体" panose="02010600030101010101" pitchFamily="2" charset="-122"/>
              </a:rPr>
              <a:t>派生类一经定义后，</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可以独立使用</a:t>
            </a:r>
            <a:r>
              <a:rPr lang="zh-CN" altLang="en-US" sz="2400" dirty="0">
                <a:solidFill>
                  <a:srgbClr val="000000"/>
                </a:solidFill>
                <a:ea typeface="宋体" panose="02010600030101010101" pitchFamily="2" charset="-122"/>
              </a:rPr>
              <a:t>，不依赖于基类</a:t>
            </a:r>
          </a:p>
        </p:txBody>
      </p:sp>
      <p:grpSp>
        <p:nvGrpSpPr>
          <p:cNvPr id="7" name="Group 79"/>
          <p:cNvGrpSpPr>
            <a:grpSpLocks/>
          </p:cNvGrpSpPr>
          <p:nvPr/>
        </p:nvGrpSpPr>
        <p:grpSpPr bwMode="auto">
          <a:xfrm>
            <a:off x="1152000" y="1117600"/>
            <a:ext cx="5375275" cy="695325"/>
            <a:chOff x="624" y="670"/>
            <a:chExt cx="3386" cy="547"/>
          </a:xfrm>
        </p:grpSpPr>
        <p:sp>
          <p:nvSpPr>
            <p:cNvPr id="9" name="AutoShape 80"/>
            <p:cNvSpPr>
              <a:spLocks noChangeArrowheads="1"/>
            </p:cNvSpPr>
            <p:nvPr/>
          </p:nvSpPr>
          <p:spPr bwMode="gray">
            <a:xfrm>
              <a:off x="624" y="670"/>
              <a:ext cx="1219"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10"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a:solidFill>
                    <a:srgbClr val="000000"/>
                  </a:solidFill>
                  <a:ea typeface="宋体" panose="02010600030101010101" pitchFamily="2" charset="-122"/>
                </a:rPr>
                <a:t>要点说明</a:t>
              </a:r>
              <a:endParaRPr lang="en-US" altLang="zh-CN" sz="2800" dirty="0">
                <a:solidFill>
                  <a:srgbClr val="000000"/>
                </a:solidFill>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116000"/>
            <a:ext cx="7400679" cy="999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en-US" altLang="zh-CN" sz="2800" dirty="0">
                <a:solidFill>
                  <a:schemeClr val="tx1"/>
                </a:solidFill>
                <a:ea typeface="宋体" panose="02010600030101010101" pitchFamily="2" charset="-122"/>
              </a:rPr>
              <a:t>C</a:t>
            </a:r>
            <a:r>
              <a:rPr lang="zh-CN" altLang="en-US" sz="2800" dirty="0">
                <a:solidFill>
                  <a:schemeClr val="tx1"/>
                </a:solidFill>
                <a:ea typeface="宋体" panose="02010600030101010101" pitchFamily="2" charset="-122"/>
              </a:rPr>
              <a:t>＋＋继承形式主要有</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单重继承</a:t>
            </a:r>
            <a:r>
              <a:rPr lang="zh-CN" altLang="en-US" sz="2800" dirty="0">
                <a:solidFill>
                  <a:schemeClr val="tx1"/>
                </a:solidFill>
                <a:ea typeface="宋体" panose="02010600030101010101" pitchFamily="2" charset="-122"/>
              </a:rPr>
              <a:t>、</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多重继承</a:t>
            </a:r>
            <a:r>
              <a:rPr lang="zh-CN" altLang="en-US" sz="2800" dirty="0">
                <a:solidFill>
                  <a:schemeClr val="tx1"/>
                </a:solidFill>
                <a:ea typeface="宋体" panose="02010600030101010101" pitchFamily="2" charset="-122"/>
              </a:rPr>
              <a:t>两种。如下图所示：</a:t>
            </a: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object 2"/>
          <p:cNvSpPr txBox="1">
            <a:spLocks noGrp="1"/>
          </p:cNvSpPr>
          <p:nvPr>
            <p:ph type="title"/>
          </p:nvPr>
        </p:nvSpPr>
        <p:spPr>
          <a:xfrm>
            <a:off x="684000" y="72000"/>
            <a:ext cx="8832329" cy="821997"/>
          </a:xfrm>
          <a:prstGeom prst="rect">
            <a:avLst/>
          </a:prstGeom>
        </p:spPr>
        <p:txBody>
          <a:bodyPr vert="horz" wrap="square" lIns="0" tIns="270169" rIns="0" bIns="0" rtlCol="0">
            <a:spAutoFit/>
          </a:bodyPr>
          <a:lstStyle/>
          <a:p>
            <a:pPr marL="510540">
              <a:lnSpc>
                <a:spcPts val="4890"/>
              </a:lnSpc>
            </a:pPr>
            <a:r>
              <a:rPr lang="en-US" altLang="zh-CN" sz="3600" dirty="0">
                <a:solidFill>
                  <a:srgbClr val="002060"/>
                </a:solidFill>
                <a:latin typeface="宋体" pitchFamily="2" charset="-122"/>
                <a:ea typeface="宋体" pitchFamily="2" charset="-122"/>
                <a:cs typeface="黑体"/>
              </a:rPr>
              <a:t>C++</a:t>
            </a:r>
            <a:r>
              <a:rPr lang="zh-CN" altLang="en-US" sz="3600" dirty="0">
                <a:solidFill>
                  <a:srgbClr val="002060"/>
                </a:solidFill>
                <a:latin typeface="宋体" pitchFamily="2" charset="-122"/>
                <a:ea typeface="宋体" pitchFamily="2" charset="-122"/>
                <a:cs typeface="黑体"/>
              </a:rPr>
              <a:t>的继承形式 </a:t>
            </a:r>
            <a:endParaRPr sz="3600" dirty="0">
              <a:solidFill>
                <a:srgbClr val="002060"/>
              </a:solidFill>
              <a:latin typeface="宋体" pitchFamily="2" charset="-122"/>
              <a:ea typeface="宋体" pitchFamily="2" charset="-122"/>
              <a:cs typeface="黑体"/>
            </a:endParaRPr>
          </a:p>
        </p:txBody>
      </p:sp>
      <p:pic>
        <p:nvPicPr>
          <p:cNvPr id="6" name="图片 3" descr="7"/>
          <p:cNvPicPr>
            <a:picLocks noChangeAspect="1" noChangeArrowheads="1"/>
          </p:cNvPicPr>
          <p:nvPr/>
        </p:nvPicPr>
        <p:blipFill>
          <a:blip r:embed="rId3" cstate="print"/>
          <a:srcRect/>
          <a:stretch>
            <a:fillRect/>
          </a:stretch>
        </p:blipFill>
        <p:spPr bwMode="auto">
          <a:xfrm>
            <a:off x="954088" y="2606675"/>
            <a:ext cx="8027987" cy="32258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620000"/>
            <a:ext cx="7400679"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单继承派生类的</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定义格式</a:t>
            </a:r>
            <a:r>
              <a:rPr lang="zh-CN" altLang="en-US" sz="2800" dirty="0">
                <a:solidFill>
                  <a:schemeClr val="tx1"/>
                </a:solidFill>
                <a:ea typeface="宋体" panose="02010600030101010101" pitchFamily="2" charset="-122"/>
              </a:rPr>
              <a:t>为：</a:t>
            </a:r>
            <a:endPar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endParaRPr>
          </a:p>
        </p:txBody>
      </p:sp>
      <p:sp>
        <p:nvSpPr>
          <p:cNvPr id="18" name="Text Box 26"/>
          <p:cNvSpPr txBox="1">
            <a:spLocks noChangeArrowheads="1"/>
          </p:cNvSpPr>
          <p:nvPr/>
        </p:nvSpPr>
        <p:spPr bwMode="auto">
          <a:xfrm>
            <a:off x="6940466" y="6396335"/>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7" name="AutoShape 52"/>
          <p:cNvSpPr>
            <a:spLocks noChangeArrowheads="1"/>
          </p:cNvSpPr>
          <p:nvPr/>
        </p:nvSpPr>
        <p:spPr bwMode="gray">
          <a:xfrm>
            <a:off x="1413438" y="2268000"/>
            <a:ext cx="6473262" cy="22352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class &lt;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派生类名</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 &lt;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继承方式</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&gt; &lt;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基类名</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&gt;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新增加</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的数据成员</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新增加</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的成员函数</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endPar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14" name="Rectangle 77"/>
          <p:cNvSpPr>
            <a:spLocks noChangeArrowheads="1"/>
          </p:cNvSpPr>
          <p:nvPr/>
        </p:nvSpPr>
        <p:spPr bwMode="auto">
          <a:xfrm>
            <a:off x="894550" y="4842063"/>
            <a:ext cx="73549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继承方式</a:t>
            </a:r>
            <a:r>
              <a:rPr lang="zh-CN" altLang="en-US" sz="2800" dirty="0">
                <a:solidFill>
                  <a:schemeClr val="tx1"/>
                </a:solidFill>
                <a:ea typeface="宋体" panose="02010600030101010101" pitchFamily="2" charset="-122"/>
              </a:rPr>
              <a:t>，也称为派生类型，包括</a:t>
            </a:r>
            <a:r>
              <a:rPr lang="en-US" altLang="zh-CN" sz="28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 </a:t>
            </a:r>
          </a:p>
          <a:p>
            <a:pPr lvl="1">
              <a:lnSpc>
                <a:spcPct val="110000"/>
              </a:lnSpc>
              <a:spcBef>
                <a:spcPct val="0"/>
              </a:spcBef>
              <a:buSzTx/>
              <a:buFont typeface="Wingdings" pitchFamily="2" charset="2"/>
              <a:buChar char="Ø"/>
            </a:pPr>
            <a:r>
              <a:rPr lang="en-US" altLang="zh-CN" sz="2400" dirty="0">
                <a:latin typeface="Arial" charset="0"/>
                <a:ea typeface="楷体" pitchFamily="49" charset="-122"/>
                <a:cs typeface="Times New Roman" pitchFamily="18" charset="0"/>
              </a:rPr>
              <a:t>public(</a:t>
            </a:r>
            <a:r>
              <a:rPr lang="zh-CN" altLang="en-US" sz="2400" dirty="0">
                <a:latin typeface="Arial" charset="0"/>
                <a:ea typeface="楷体" pitchFamily="49" charset="-122"/>
                <a:cs typeface="Times New Roman" pitchFamily="18" charset="0"/>
              </a:rPr>
              <a:t>公用的)</a:t>
            </a:r>
            <a:endParaRPr lang="en-US" altLang="zh-CN" sz="2400" dirty="0">
              <a:latin typeface="Arial" charset="0"/>
              <a:ea typeface="楷体" pitchFamily="49" charset="-122"/>
              <a:cs typeface="Times New Roman" pitchFamily="18" charset="0"/>
            </a:endParaRPr>
          </a:p>
          <a:p>
            <a:pPr lvl="1">
              <a:lnSpc>
                <a:spcPct val="110000"/>
              </a:lnSpc>
              <a:spcBef>
                <a:spcPct val="0"/>
              </a:spcBef>
              <a:buSzTx/>
              <a:buFont typeface="Wingdings" pitchFamily="2" charset="2"/>
              <a:buChar char="Ø"/>
            </a:pPr>
            <a:r>
              <a:rPr lang="en-US" altLang="zh-CN" sz="2400" dirty="0">
                <a:latin typeface="Arial" charset="0"/>
                <a:ea typeface="楷体" pitchFamily="49" charset="-122"/>
                <a:cs typeface="Times New Roman" pitchFamily="18" charset="0"/>
              </a:rPr>
              <a:t>protected(</a:t>
            </a:r>
            <a:r>
              <a:rPr lang="zh-CN" altLang="en-US" sz="2400" dirty="0">
                <a:latin typeface="Arial" charset="0"/>
                <a:ea typeface="楷体" pitchFamily="49" charset="-122"/>
                <a:cs typeface="Times New Roman" pitchFamily="18" charset="0"/>
              </a:rPr>
              <a:t>受保护的)</a:t>
            </a:r>
            <a:endParaRPr lang="en-US" altLang="zh-CN" sz="2400" dirty="0">
              <a:latin typeface="Arial" charset="0"/>
              <a:ea typeface="楷体" pitchFamily="49" charset="-122"/>
              <a:cs typeface="Times New Roman" pitchFamily="18" charset="0"/>
            </a:endParaRPr>
          </a:p>
          <a:p>
            <a:pPr lvl="1">
              <a:lnSpc>
                <a:spcPct val="110000"/>
              </a:lnSpc>
              <a:spcBef>
                <a:spcPct val="0"/>
              </a:spcBef>
              <a:buSzTx/>
              <a:buFont typeface="Wingdings" pitchFamily="2" charset="2"/>
              <a:buChar char="Ø"/>
            </a:pPr>
            <a:r>
              <a:rPr lang="en-US" altLang="zh-CN" sz="2400" dirty="0">
                <a:latin typeface="Arial" charset="0"/>
                <a:ea typeface="楷体" pitchFamily="49" charset="-122"/>
                <a:cs typeface="Times New Roman" pitchFamily="18" charset="0"/>
              </a:rPr>
              <a:t>private(</a:t>
            </a:r>
            <a:r>
              <a:rPr lang="zh-CN" altLang="en-US" sz="2400" dirty="0">
                <a:latin typeface="Arial" charset="0"/>
                <a:ea typeface="楷体" pitchFamily="49" charset="-122"/>
                <a:cs typeface="Times New Roman" pitchFamily="18" charset="0"/>
              </a:rPr>
              <a:t>私有的)：</a:t>
            </a:r>
            <a:r>
              <a:rPr lang="zh-CN" altLang="en-US" sz="2400" dirty="0">
                <a:solidFill>
                  <a:srgbClr val="C00000"/>
                </a:solidFill>
                <a:effectLst>
                  <a:outerShdw blurRad="38100" dist="38100" dir="2700000" algn="tl">
                    <a:srgbClr val="000000">
                      <a:alpha val="43137"/>
                    </a:srgbClr>
                  </a:outerShdw>
                </a:effectLst>
                <a:latin typeface="Arial" charset="0"/>
                <a:ea typeface="楷体" pitchFamily="49" charset="-122"/>
                <a:cs typeface="Times New Roman" pitchFamily="18" charset="0"/>
              </a:rPr>
              <a:t>默认类型</a:t>
            </a:r>
            <a:endParaRPr lang="en-US" altLang="zh-CN" sz="2400" dirty="0">
              <a:solidFill>
                <a:srgbClr val="C00000"/>
              </a:solidFill>
              <a:effectLst>
                <a:outerShdw blurRad="38100" dist="38100" dir="2700000" algn="tl">
                  <a:srgbClr val="000000">
                    <a:alpha val="43137"/>
                  </a:srgbClr>
                </a:outerShdw>
              </a:effectLst>
              <a:latin typeface="Arial" charset="0"/>
              <a:ea typeface="楷体" pitchFamily="49" charset="-122"/>
              <a:cs typeface="Times New Roman" pitchFamily="18" charset="0"/>
            </a:endParaRPr>
          </a:p>
        </p:txBody>
      </p:sp>
      <p:sp>
        <p:nvSpPr>
          <p:cNvPr id="11" name="Rectangle 9"/>
          <p:cNvSpPr txBox="1">
            <a:spLocks noChangeArrowheads="1"/>
          </p:cNvSpPr>
          <p:nvPr/>
        </p:nvSpPr>
        <p:spPr bwMode="auto">
          <a:xfrm>
            <a:off x="1080000" y="1008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1. </a:t>
            </a:r>
            <a:r>
              <a:rPr lang="zh-CN" altLang="en-US" dirty="0">
                <a:ea typeface="宋体" panose="02010600030101010101" pitchFamily="2" charset="-122"/>
              </a:rPr>
              <a:t>派生类的定义方法 </a:t>
            </a:r>
            <a:endParaRPr lang="en-US" altLang="zh-CN" dirty="0">
              <a:ea typeface="宋体" charset="-122"/>
            </a:endParaRPr>
          </a:p>
          <a:p>
            <a:pPr marL="0" indent="0" eaLnBrk="1" hangingPunct="1">
              <a:buClr>
                <a:schemeClr val="accent2"/>
              </a:buClr>
              <a:buNone/>
            </a:pPr>
            <a:endParaRPr lang="zh-CN" altLang="en-US" dirty="0">
              <a:ea typeface="宋体" panose="02010600030101010101" pitchFamily="2" charset="-122"/>
            </a:endParaRPr>
          </a:p>
          <a:p>
            <a:pPr marL="0" indent="0" eaLnBrk="1" hangingPunct="1">
              <a:buClr>
                <a:schemeClr val="accent2"/>
              </a:buClr>
              <a:buNone/>
            </a:pPr>
            <a:endParaRPr lang="en-US" altLang="zh-CN" sz="3000" dirty="0">
              <a:ea typeface="宋体" panose="02010600030101010101" pitchFamily="2" charset="-122"/>
            </a:endParaRPr>
          </a:p>
        </p:txBody>
      </p:sp>
      <p:sp>
        <p:nvSpPr>
          <p:cNvPr id="12" name="object 2"/>
          <p:cNvSpPr txBox="1">
            <a:spLocks noGrp="1"/>
          </p:cNvSpPr>
          <p:nvPr>
            <p:ph type="title"/>
          </p:nvPr>
        </p:nvSpPr>
        <p:spPr>
          <a:xfrm>
            <a:off x="1080000" y="0"/>
            <a:ext cx="8832329" cy="826805"/>
          </a:xfrm>
          <a:prstGeom prst="rect">
            <a:avLst/>
          </a:prstGeom>
        </p:spPr>
        <p:txBody>
          <a:bodyPr vert="horz" wrap="square" lIns="0" tIns="270169" rIns="0" bIns="0" rtlCol="0">
            <a:spAutoFit/>
          </a:bodyPr>
          <a:lstStyle/>
          <a:p>
            <a:r>
              <a:rPr lang="zh-CN" altLang="en-US" sz="3600" dirty="0">
                <a:ea typeface="宋体" charset="-122"/>
              </a:rPr>
              <a:t>二、单继承</a:t>
            </a:r>
            <a:endParaRPr lang="en-US" altLang="zh-CN" sz="3600" dirty="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派生类定义举例</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080000"/>
            <a:ext cx="7507300" cy="999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假设有一个基类</a:t>
            </a:r>
            <a:r>
              <a:rPr lang="en-US" altLang="zh-CN" dirty="0" err="1">
                <a:solidFill>
                  <a:srgbClr val="000000"/>
                </a:solidFill>
                <a:ea typeface="宋体" panose="02010600030101010101" pitchFamily="2" charset="-122"/>
              </a:rPr>
              <a:t>Rect</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长方形</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，在此基础上通过单继承建立一个派生类</a:t>
            </a:r>
            <a:r>
              <a:rPr lang="en-US" altLang="zh-CN" dirty="0">
                <a:solidFill>
                  <a:srgbClr val="000000"/>
                </a:solidFill>
                <a:ea typeface="宋体" panose="02010600030101010101" pitchFamily="2" charset="-122"/>
              </a:rPr>
              <a:t>Cylinder(</a:t>
            </a:r>
            <a:r>
              <a:rPr lang="zh-CN" altLang="en-US" dirty="0">
                <a:solidFill>
                  <a:srgbClr val="000000"/>
                </a:solidFill>
                <a:ea typeface="宋体" panose="02010600030101010101" pitchFamily="2" charset="-122"/>
              </a:rPr>
              <a:t>柱体</a:t>
            </a:r>
            <a:r>
              <a:rPr lang="en-US" altLang="zh-CN" dirty="0">
                <a:solidFill>
                  <a:srgbClr val="000000"/>
                </a:solidFill>
                <a:ea typeface="宋体" panose="02010600030101010101" pitchFamily="2" charset="-122"/>
              </a:rPr>
              <a:t>):</a:t>
            </a:r>
          </a:p>
        </p:txBody>
      </p:sp>
      <p:sp>
        <p:nvSpPr>
          <p:cNvPr id="7" name="Rectangle 6"/>
          <p:cNvSpPr>
            <a:spLocks noChangeArrowheads="1"/>
          </p:cNvSpPr>
          <p:nvPr/>
        </p:nvSpPr>
        <p:spPr bwMode="auto">
          <a:xfrm>
            <a:off x="1086400" y="2320700"/>
            <a:ext cx="3231600" cy="3046988"/>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solidFill>
                  <a:srgbClr val="C00000"/>
                </a:solidFill>
                <a:effectLst>
                  <a:outerShdw blurRad="38100" dist="38100" dir="2700000" algn="tl">
                    <a:srgbClr val="000000">
                      <a:alpha val="43137"/>
                    </a:srgbClr>
                  </a:outerShdw>
                </a:effectLst>
              </a:rPr>
              <a:t>class  </a:t>
            </a:r>
            <a:r>
              <a:rPr lang="en-US" altLang="zh-CN" sz="2400" dirty="0" err="1">
                <a:solidFill>
                  <a:srgbClr val="C00000"/>
                </a:solidFill>
                <a:effectLst>
                  <a:outerShdw blurRad="38100" dist="38100" dir="2700000" algn="tl">
                    <a:srgbClr val="000000">
                      <a:alpha val="43137"/>
                    </a:srgbClr>
                  </a:outerShdw>
                </a:effectLst>
              </a:rPr>
              <a:t>Rect</a:t>
            </a:r>
            <a:endParaRPr lang="en-US" altLang="zh-CN" sz="2400" dirty="0">
              <a:solidFill>
                <a:srgbClr val="C00000"/>
              </a:solidFill>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FFC000"/>
                </a:solidFill>
                <a:effectLst>
                  <a:outerShdw blurRad="38100" dist="38100" dir="2700000" algn="tl">
                    <a:srgbClr val="000000">
                      <a:alpha val="43137"/>
                    </a:srgbClr>
                  </a:outerShdw>
                </a:effectLst>
              </a:rPr>
              <a:t>protected:</a:t>
            </a:r>
          </a:p>
          <a:p>
            <a:pPr eaLnBrk="1" hangingPunct="1">
              <a:buNone/>
            </a:pPr>
            <a:r>
              <a:rPr lang="en-US" altLang="zh-CN" sz="2400" dirty="0">
                <a:effectLst>
                  <a:outerShdw blurRad="38100" dist="38100" dir="2700000" algn="tl">
                    <a:srgbClr val="000000">
                      <a:alpha val="43137"/>
                    </a:srgbClr>
                  </a:outerShdw>
                </a:effectLst>
              </a:rPr>
              <a:t>     double </a:t>
            </a:r>
            <a:r>
              <a:rPr lang="en-US" altLang="zh-CN" sz="2400" dirty="0">
                <a:solidFill>
                  <a:srgbClr val="0070C0"/>
                </a:solidFill>
                <a:effectLst>
                  <a:outerShdw blurRad="38100" dist="38100" dir="2700000" algn="tl">
                    <a:srgbClr val="000000">
                      <a:alpha val="43137"/>
                    </a:srgbClr>
                  </a:outerShdw>
                </a:effectLst>
              </a:rPr>
              <a:t>width</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double </a:t>
            </a:r>
            <a:r>
              <a:rPr lang="en-US" altLang="zh-CN" sz="2400" dirty="0">
                <a:solidFill>
                  <a:srgbClr val="0070C0"/>
                </a:solidFill>
                <a:effectLst>
                  <a:outerShdw blurRad="38100" dist="38100" dir="2700000" algn="tl">
                    <a:srgbClr val="000000">
                      <a:alpha val="43137"/>
                    </a:srgbClr>
                  </a:outerShdw>
                </a:effectLst>
              </a:rPr>
              <a:t>length</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public:</a:t>
            </a:r>
          </a:p>
          <a:p>
            <a:pPr eaLnBrk="1" hangingPunct="1">
              <a:buNone/>
            </a:pPr>
            <a:r>
              <a:rPr lang="en-US" altLang="zh-CN" sz="2400" dirty="0">
                <a:effectLst>
                  <a:outerShdw blurRad="38100" dist="38100" dir="2700000" algn="tl">
                    <a:srgbClr val="000000">
                      <a:alpha val="43137"/>
                    </a:srgbClr>
                  </a:outerShdw>
                </a:effectLst>
              </a:rPr>
              <a:t>     double </a:t>
            </a:r>
            <a:r>
              <a:rPr lang="en-US" altLang="zh-CN" sz="2400" dirty="0" err="1">
                <a:solidFill>
                  <a:srgbClr val="007E39"/>
                </a:solidFill>
                <a:effectLst>
                  <a:outerShdw blurRad="38100" dist="38100" dir="2700000" algn="tl">
                    <a:srgbClr val="000000">
                      <a:alpha val="43137"/>
                    </a:srgbClr>
                  </a:outerShdw>
                </a:effectLst>
              </a:rPr>
              <a:t>getarea</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void </a:t>
            </a:r>
            <a:r>
              <a:rPr lang="en-US" altLang="zh-CN" sz="2400" dirty="0">
                <a:solidFill>
                  <a:srgbClr val="007E39"/>
                </a:solidFill>
                <a:effectLst>
                  <a:outerShdw blurRad="38100" dist="38100" dir="2700000" algn="tl">
                    <a:srgbClr val="000000">
                      <a:alpha val="43137"/>
                    </a:srgbClr>
                  </a:outerShdw>
                </a:effectLst>
              </a:rPr>
              <a:t>print</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p>
        </p:txBody>
      </p:sp>
      <p:sp>
        <p:nvSpPr>
          <p:cNvPr id="9" name="Rectangle 31"/>
          <p:cNvSpPr>
            <a:spLocks noChangeArrowheads="1"/>
          </p:cNvSpPr>
          <p:nvPr/>
        </p:nvSpPr>
        <p:spPr bwMode="auto">
          <a:xfrm>
            <a:off x="4449500" y="2295585"/>
            <a:ext cx="4288100" cy="3785652"/>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solidFill>
                  <a:srgbClr val="C00000"/>
                </a:solidFill>
                <a:effectLst>
                  <a:outerShdw blurRad="38100" dist="38100" dir="2700000" algn="tl">
                    <a:srgbClr val="000000">
                      <a:alpha val="43137"/>
                    </a:srgbClr>
                  </a:outerShdw>
                </a:effectLst>
              </a:rPr>
              <a:t>class  Cylinder: public </a:t>
            </a:r>
            <a:r>
              <a:rPr lang="en-US" altLang="zh-CN" sz="2400" dirty="0" err="1">
                <a:solidFill>
                  <a:srgbClr val="C00000"/>
                </a:solidFill>
                <a:effectLst>
                  <a:outerShdw blurRad="38100" dist="38100" dir="2700000" algn="tl">
                    <a:srgbClr val="000000">
                      <a:alpha val="43137"/>
                    </a:srgbClr>
                  </a:outerShdw>
                </a:effectLst>
              </a:rPr>
              <a:t>Rect</a:t>
            </a:r>
            <a:endParaRPr lang="en-US" altLang="zh-CN" sz="2400" dirty="0">
              <a:solidFill>
                <a:srgbClr val="C00000"/>
              </a:solidFill>
              <a:effectLst>
                <a:outerShdw blurRad="38100" dist="38100" dir="2700000" algn="tl">
                  <a:srgbClr val="000000">
                    <a:alpha val="43137"/>
                  </a:srgbClr>
                </a:outerShdw>
              </a:effectLst>
            </a:endParaRPr>
          </a:p>
          <a:p>
            <a:pPr marL="0" lvl="1" eaLnBrk="1" hangingPunct="1"/>
            <a:r>
              <a:rPr lang="en-US" altLang="zh-CN" sz="2400" dirty="0">
                <a:effectLst>
                  <a:outerShdw blurRad="38100" dist="38100" dir="2700000" algn="tl">
                    <a:srgbClr val="000000">
                      <a:alpha val="43137"/>
                    </a:srgbClr>
                  </a:outerShdw>
                </a:effectLst>
              </a:rPr>
              <a:t>{  private:</a:t>
            </a:r>
          </a:p>
          <a:p>
            <a:pPr marL="0" lvl="1" eaLnBrk="1" hangingPunct="1"/>
            <a:r>
              <a:rPr lang="en-US" altLang="zh-CN" sz="2400" dirty="0">
                <a:solidFill>
                  <a:srgbClr val="C0C0C0"/>
                </a:solidFill>
                <a:effectLst>
                  <a:outerShdw blurRad="38100" dist="38100" dir="2700000" algn="tl">
                    <a:srgbClr val="000000">
                      <a:alpha val="43137"/>
                    </a:srgbClr>
                  </a:outerShdw>
                </a:effectLst>
              </a:rPr>
              <a:t>      </a:t>
            </a:r>
            <a:r>
              <a:rPr lang="en-US" altLang="zh-CN" sz="2400" dirty="0">
                <a:effectLst>
                  <a:outerShdw blurRad="38100" dist="38100" dir="2700000" algn="tl">
                    <a:srgbClr val="000000">
                      <a:alpha val="43137"/>
                    </a:srgbClr>
                  </a:outerShdw>
                </a:effectLst>
              </a:rPr>
              <a:t>double </a:t>
            </a:r>
            <a:r>
              <a:rPr lang="en-US" altLang="zh-CN" sz="2400" dirty="0">
                <a:solidFill>
                  <a:srgbClr val="0070C0"/>
                </a:solidFill>
                <a:effectLst>
                  <a:outerShdw blurRad="38100" dist="38100" dir="2700000" algn="tl">
                    <a:srgbClr val="000000">
                      <a:alpha val="43137"/>
                    </a:srgbClr>
                  </a:outerShdw>
                </a:effectLst>
              </a:rPr>
              <a:t>height</a:t>
            </a:r>
            <a:r>
              <a:rPr lang="en-US" altLang="zh-CN" sz="2400" dirty="0">
                <a:effectLst>
                  <a:outerShdw blurRad="38100" dist="38100" dir="2700000" algn="tl">
                    <a:srgbClr val="000000">
                      <a:alpha val="43137"/>
                    </a:srgbClr>
                  </a:outerShdw>
                </a:effectLst>
              </a:rPr>
              <a:t>;</a:t>
            </a:r>
          </a:p>
          <a:p>
            <a:pPr marL="0" lvl="1" eaLnBrk="1" hangingPunct="1"/>
            <a:r>
              <a:rPr lang="en-US" altLang="zh-CN" sz="2400" dirty="0">
                <a:effectLst>
                  <a:outerShdw blurRad="38100" dist="38100" dir="2700000" algn="tl">
                    <a:srgbClr val="000000">
                      <a:alpha val="43137"/>
                    </a:srgbClr>
                  </a:outerShdw>
                </a:effectLst>
              </a:rPr>
              <a:t>            </a:t>
            </a:r>
            <a:r>
              <a:rPr lang="en-US" altLang="zh-CN" sz="2400" dirty="0">
                <a:cs typeface="Times New Roman" pitchFamily="18" charset="0"/>
              </a:rPr>
              <a:t>//</a:t>
            </a:r>
            <a:r>
              <a:rPr lang="zh-CN" altLang="en-US" sz="2400" dirty="0">
                <a:cs typeface="Times New Roman" pitchFamily="18" charset="0"/>
              </a:rPr>
              <a:t>新增加的数据成员</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public:</a:t>
            </a:r>
          </a:p>
          <a:p>
            <a:pPr eaLnBrk="1" hangingPunct="1"/>
            <a:r>
              <a:rPr lang="en-US" altLang="zh-CN" sz="2400" dirty="0">
                <a:effectLst>
                  <a:outerShdw blurRad="38100" dist="38100" dir="2700000" algn="tl">
                    <a:srgbClr val="000000">
                      <a:alpha val="43137"/>
                    </a:srgbClr>
                  </a:outerShdw>
                </a:effectLst>
              </a:rPr>
              <a:t>      double </a:t>
            </a:r>
            <a:r>
              <a:rPr lang="en-US" altLang="zh-CN" sz="2400" dirty="0" err="1">
                <a:solidFill>
                  <a:srgbClr val="007E39"/>
                </a:solidFill>
                <a:effectLst>
                  <a:outerShdw blurRad="38100" dist="38100" dir="2700000" algn="tl">
                    <a:srgbClr val="000000">
                      <a:alpha val="43137"/>
                    </a:srgbClr>
                  </a:outerShdw>
                </a:effectLst>
              </a:rPr>
              <a:t>getVol</a:t>
            </a:r>
            <a:r>
              <a:rPr lang="en-US" altLang="zh-CN" sz="2400" dirty="0">
                <a:effectLst>
                  <a:outerShdw blurRad="38100" dist="38100" dir="2700000" algn="tl">
                    <a:srgbClr val="000000">
                      <a:alpha val="43137"/>
                    </a:srgbClr>
                  </a:outerShdw>
                </a:effectLst>
              </a:rPr>
              <a:t>();  </a:t>
            </a:r>
          </a:p>
          <a:p>
            <a:pPr eaLnBrk="1" hangingPunct="1"/>
            <a:r>
              <a:rPr lang="en-US" altLang="zh-CN" sz="2400" dirty="0">
                <a:effectLst>
                  <a:outerShdw blurRad="38100" dist="38100" dir="2700000" algn="tl">
                    <a:srgbClr val="000000">
                      <a:alpha val="43137"/>
                    </a:srgbClr>
                  </a:outerShdw>
                </a:effectLst>
              </a:rPr>
              <a:t>             </a:t>
            </a:r>
            <a:r>
              <a:rPr lang="en-US" altLang="zh-CN" sz="2400" dirty="0">
                <a:cs typeface="Times New Roman" pitchFamily="18" charset="0"/>
              </a:rPr>
              <a:t>//</a:t>
            </a:r>
            <a:r>
              <a:rPr lang="zh-CN" altLang="en-US" sz="2400" dirty="0">
                <a:cs typeface="Times New Roman" pitchFamily="18" charset="0"/>
              </a:rPr>
              <a:t>新增加的成员函数</a:t>
            </a:r>
            <a:endParaRPr lang="en-US" altLang="zh-CN" sz="2400" dirty="0">
              <a:effectLst>
                <a:outerShdw blurRad="38100" dist="38100" dir="2700000" algn="tl">
                  <a:srgbClr val="000000">
                    <a:alpha val="43137"/>
                  </a:srgbClr>
                </a:outerShdw>
              </a:effectLst>
            </a:endParaRPr>
          </a:p>
          <a:p>
            <a:pPr eaLnBrk="1" hangingPunct="1"/>
            <a:r>
              <a:rPr lang="en-US" altLang="zh-CN" sz="2400" dirty="0">
                <a:effectLst>
                  <a:outerShdw blurRad="38100" dist="38100" dir="2700000" algn="tl">
                    <a:srgbClr val="000000">
                      <a:alpha val="43137"/>
                    </a:srgbClr>
                  </a:outerShdw>
                </a:effectLst>
              </a:rPr>
              <a:t>      void </a:t>
            </a:r>
            <a:r>
              <a:rPr lang="en-US" altLang="zh-CN" sz="2400" dirty="0">
                <a:solidFill>
                  <a:srgbClr val="007E39"/>
                </a:solidFill>
                <a:effectLst>
                  <a:outerShdw blurRad="38100" dist="38100" dir="2700000" algn="tl">
                    <a:srgbClr val="000000">
                      <a:alpha val="43137"/>
                    </a:srgbClr>
                  </a:outerShdw>
                </a:effectLst>
              </a:rPr>
              <a:t>print</a:t>
            </a:r>
            <a:r>
              <a:rPr lang="en-US" altLang="zh-CN" sz="2400" dirty="0">
                <a:effectLst>
                  <a:outerShdw blurRad="38100" dist="38100" dir="2700000" algn="tl">
                    <a:srgbClr val="000000">
                      <a:alpha val="43137"/>
                    </a:srgbClr>
                  </a:outerShdw>
                </a:effectLst>
              </a:rPr>
              <a:t>(); </a:t>
            </a:r>
          </a:p>
          <a:p>
            <a:pPr eaLnBrk="1" hangingPunct="1"/>
            <a:r>
              <a:rPr lang="en-US" altLang="zh-CN" sz="2400" dirty="0"/>
              <a:t>             //</a:t>
            </a:r>
            <a:r>
              <a:rPr lang="zh-CN" altLang="en-US" sz="2400" dirty="0"/>
              <a:t>重写父类的方法</a:t>
            </a:r>
            <a:endParaRPr lang="en-US" altLang="zh-CN" sz="2400" dirty="0"/>
          </a:p>
          <a:p>
            <a:pPr eaLnBrk="1" hangingPunct="1">
              <a:buNone/>
            </a:pPr>
            <a:r>
              <a:rPr lang="en-US" altLang="zh-CN" sz="2400" dirty="0">
                <a:effectLst>
                  <a:outerShdw blurRad="38100" dist="38100" dir="2700000" algn="tl">
                    <a:srgbClr val="000000">
                      <a:alpha val="43137"/>
                    </a:srgbClr>
                  </a:outerShdw>
                </a:effectLst>
              </a:rPr>
              <a:t>};</a:t>
            </a:r>
          </a:p>
        </p:txBody>
      </p:sp>
      <p:sp>
        <p:nvSpPr>
          <p:cNvPr id="8" name="文本框 7">
            <a:extLst>
              <a:ext uri="{FF2B5EF4-FFF2-40B4-BE49-F238E27FC236}">
                <a16:creationId xmlns:a16="http://schemas.microsoft.com/office/drawing/2014/main" id="{BA17A194-C0DB-4891-99D0-0AECED85BB83}"/>
              </a:ext>
            </a:extLst>
          </p:cNvPr>
          <p:cNvSpPr txBox="1"/>
          <p:nvPr/>
        </p:nvSpPr>
        <p:spPr>
          <a:xfrm>
            <a:off x="8091269" y="6423580"/>
            <a:ext cx="646331" cy="369332"/>
          </a:xfrm>
          <a:prstGeom prst="rect">
            <a:avLst/>
          </a:prstGeom>
          <a:noFill/>
        </p:spPr>
        <p:txBody>
          <a:bodyPr wrap="none" rtlCol="0">
            <a:spAutoFit/>
          </a:bodyPr>
          <a:lstStyle/>
          <a:p>
            <a:r>
              <a:rPr lang="zh-CN" altLang="en-US" dirty="0"/>
              <a:t>示例</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54100" y="1765800"/>
            <a:ext cx="7507300" cy="2259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派生类中的成员分为两大部分</a:t>
            </a:r>
            <a:r>
              <a:rPr lang="en-US" altLang="zh-CN" dirty="0">
                <a:solidFill>
                  <a:srgbClr val="000000"/>
                </a:solidFill>
                <a:ea typeface="宋体" panose="02010600030101010101" pitchFamily="2" charset="-122"/>
              </a:rPr>
              <a:t>: </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一部分是从</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继承</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来的部分。</a:t>
            </a:r>
            <a:endParaRPr lang="en-US" altLang="zh-CN" dirty="0">
              <a:solidFill>
                <a:srgbClr val="0070C0"/>
              </a:solidFill>
              <a:effectLst>
                <a:outerShdw blurRad="38100" dist="38100" dir="2700000" algn="tl">
                  <a:srgbClr val="000000">
                    <a:alpha val="43137"/>
                  </a:srgbClr>
                </a:outerShdw>
              </a:effectLst>
              <a:ea typeface="宋体" panose="02010600030101010101" pitchFamily="2" charset="-122"/>
            </a:endParaRP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另一部分是</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新增</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加的部分。</a:t>
            </a:r>
            <a:endParaRPr lang="en-US" altLang="zh-CN" dirty="0">
              <a:solidFill>
                <a:srgbClr val="0070C0"/>
              </a:solidFill>
              <a:effectLst>
                <a:outerShdw blurRad="38100" dist="38100" dir="2700000" algn="tl">
                  <a:srgbClr val="000000">
                    <a:alpha val="43137"/>
                  </a:srgbClr>
                </a:outerShdw>
              </a:effectLst>
              <a:ea typeface="宋体" panose="02010600030101010101" pitchFamily="2" charset="-122"/>
            </a:endParaRPr>
          </a:p>
          <a:p>
            <a:pPr marL="400050" lvl="2" indent="0">
              <a:lnSpc>
                <a:spcPct val="110000"/>
              </a:lnSpc>
              <a:spcBef>
                <a:spcPct val="0"/>
              </a:spcBef>
              <a:buClrTx/>
              <a:buFont typeface="Wingdings" pitchFamily="2" charset="2"/>
              <a:buChar char="Ø"/>
            </a:pPr>
            <a:r>
              <a:rPr lang="zh-CN" altLang="en-US" dirty="0">
                <a:solidFill>
                  <a:schemeClr val="tx1"/>
                </a:solidFill>
                <a:ea typeface="宋体" panose="02010600030101010101" pitchFamily="2" charset="-122"/>
              </a:rPr>
              <a:t> 每一部分均分别包括</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数据成员</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和</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成员函数</a:t>
            </a:r>
            <a:r>
              <a:rPr lang="zh-CN" altLang="en-US" dirty="0">
                <a:solidFill>
                  <a:schemeClr val="tx1"/>
                </a:solidFill>
                <a:ea typeface="宋体" panose="02010600030101010101" pitchFamily="2" charset="-122"/>
              </a:rPr>
              <a:t>。</a:t>
            </a:r>
          </a:p>
          <a:p>
            <a:pPr marL="0" lvl="1" indent="0">
              <a:lnSpc>
                <a:spcPct val="110000"/>
              </a:lnSpc>
              <a:spcBef>
                <a:spcPct val="0"/>
              </a:spcBef>
              <a:buClrTx/>
              <a:buSzTx/>
              <a:buFont typeface="Wingdings" pitchFamily="2" charset="2"/>
              <a:buChar char="p"/>
            </a:pPr>
            <a:endParaRPr lang="zh-CN" altLang="en-US" dirty="0">
              <a:solidFill>
                <a:srgbClr val="000000"/>
              </a:solidFill>
              <a:ea typeface="宋体" panose="02010600030101010101" pitchFamily="2" charset="-122"/>
            </a:endParaRPr>
          </a:p>
        </p:txBody>
      </p:sp>
      <p:sp>
        <p:nvSpPr>
          <p:cNvPr id="5" name="Rectangle 9"/>
          <p:cNvSpPr txBox="1">
            <a:spLocks noChangeArrowheads="1"/>
          </p:cNvSpPr>
          <p:nvPr/>
        </p:nvSpPr>
        <p:spPr bwMode="auto">
          <a:xfrm>
            <a:off x="1154100" y="1135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2. </a:t>
            </a:r>
            <a:r>
              <a:rPr lang="zh-CN" altLang="en-US" dirty="0">
                <a:ea typeface="宋体" panose="02010600030101010101" pitchFamily="2" charset="-122"/>
              </a:rPr>
              <a:t>派生类的构成</a:t>
            </a: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ChangeArrowheads="1"/>
          </p:cNvSpPr>
          <p:nvPr/>
        </p:nvSpPr>
        <p:spPr bwMode="auto">
          <a:xfrm>
            <a:off x="2005013" y="1732904"/>
            <a:ext cx="2089150" cy="3168650"/>
          </a:xfrm>
          <a:prstGeom prst="rect">
            <a:avLst/>
          </a:prstGeom>
          <a:noFill/>
          <a:ln w="9525" algn="ctr">
            <a:noFill/>
            <a:miter lim="800000"/>
            <a:headEnd/>
            <a:tailEnd/>
          </a:ln>
        </p:spPr>
        <p:txBody>
          <a:bodyPr wrap="none" anchor="ctr"/>
          <a:lstStyle/>
          <a:p>
            <a:endParaRPr lang="zh-CN" altLang="en-US"/>
          </a:p>
        </p:txBody>
      </p:sp>
      <p:sp>
        <p:nvSpPr>
          <p:cNvPr id="7" name="Rectangle 8"/>
          <p:cNvSpPr>
            <a:spLocks noChangeArrowheads="1"/>
          </p:cNvSpPr>
          <p:nvPr/>
        </p:nvSpPr>
        <p:spPr bwMode="auto">
          <a:xfrm>
            <a:off x="1933575" y="1877367"/>
            <a:ext cx="2308226" cy="2706687"/>
          </a:xfrm>
          <a:prstGeom prst="rect">
            <a:avLst/>
          </a:prstGeom>
          <a:noFill/>
          <a:ln w="9525" algn="ctr">
            <a:solidFill>
              <a:schemeClr val="tx1"/>
            </a:solidFill>
            <a:miter lim="800000"/>
            <a:headEnd/>
            <a:tailEnd/>
          </a:ln>
        </p:spPr>
        <p:txBody>
          <a:bodyPr wrap="none" anchor="ctr"/>
          <a:lstStyle/>
          <a:p>
            <a:endParaRPr lang="zh-CN" altLang="en-US"/>
          </a:p>
        </p:txBody>
      </p:sp>
      <p:sp>
        <p:nvSpPr>
          <p:cNvPr id="8" name="Text Box 9"/>
          <p:cNvSpPr txBox="1">
            <a:spLocks noChangeArrowheads="1"/>
          </p:cNvSpPr>
          <p:nvPr/>
        </p:nvSpPr>
        <p:spPr bwMode="auto">
          <a:xfrm>
            <a:off x="2560638" y="1909117"/>
            <a:ext cx="1091966" cy="461665"/>
          </a:xfrm>
          <a:prstGeom prst="rect">
            <a:avLst/>
          </a:prstGeom>
          <a:noFill/>
          <a:ln w="9525" algn="ctr">
            <a:noFill/>
            <a:miter lim="800000"/>
            <a:headEnd/>
            <a:tailEnd/>
          </a:ln>
        </p:spPr>
        <p:txBody>
          <a:bodyPr wrap="none">
            <a:spAutoFit/>
          </a:bodyPr>
          <a:lstStyle/>
          <a:p>
            <a:r>
              <a:rPr lang="en-US" altLang="zh-CN" sz="2400" dirty="0" err="1">
                <a:solidFill>
                  <a:srgbClr val="C00000"/>
                </a:solidFill>
                <a:effectLst>
                  <a:outerShdw blurRad="38100" dist="38100" dir="2700000" algn="tl">
                    <a:srgbClr val="000000">
                      <a:alpha val="43137"/>
                    </a:srgbClr>
                  </a:outerShdw>
                </a:effectLst>
                <a:latin typeface="Times New Roman" pitchFamily="18" charset="0"/>
              </a:rPr>
              <a:t>Rect</a:t>
            </a:r>
            <a:r>
              <a:rPr lang="zh-CN" altLang="en-US" sz="2400" dirty="0">
                <a:solidFill>
                  <a:srgbClr val="C00000"/>
                </a:solidFill>
                <a:effectLst>
                  <a:outerShdw blurRad="38100" dist="38100" dir="2700000" algn="tl">
                    <a:srgbClr val="000000">
                      <a:alpha val="43137"/>
                    </a:srgbClr>
                  </a:outerShdw>
                </a:effectLst>
                <a:latin typeface="Times New Roman" pitchFamily="18" charset="0"/>
              </a:rPr>
              <a:t>类</a:t>
            </a:r>
          </a:p>
        </p:txBody>
      </p:sp>
      <p:sp>
        <p:nvSpPr>
          <p:cNvPr id="9" name="Line 10"/>
          <p:cNvSpPr>
            <a:spLocks noChangeShapeType="1"/>
          </p:cNvSpPr>
          <p:nvPr/>
        </p:nvSpPr>
        <p:spPr bwMode="auto">
          <a:xfrm>
            <a:off x="1933574" y="2382192"/>
            <a:ext cx="2320926" cy="4762"/>
          </a:xfrm>
          <a:prstGeom prst="line">
            <a:avLst/>
          </a:prstGeom>
          <a:noFill/>
          <a:ln w="9525">
            <a:solidFill>
              <a:schemeClr val="tx1"/>
            </a:solidFill>
            <a:round/>
            <a:headEnd/>
            <a:tailEnd/>
          </a:ln>
        </p:spPr>
        <p:txBody>
          <a:bodyPr/>
          <a:lstStyle/>
          <a:p>
            <a:endParaRPr lang="zh-CN" altLang="en-US"/>
          </a:p>
        </p:txBody>
      </p:sp>
      <p:sp>
        <p:nvSpPr>
          <p:cNvPr id="10" name="Text Box 11"/>
          <p:cNvSpPr txBox="1">
            <a:spLocks noChangeArrowheads="1"/>
          </p:cNvSpPr>
          <p:nvPr/>
        </p:nvSpPr>
        <p:spPr bwMode="auto">
          <a:xfrm>
            <a:off x="2005013" y="2453629"/>
            <a:ext cx="2151551" cy="461665"/>
          </a:xfrm>
          <a:prstGeom prst="rect">
            <a:avLst/>
          </a:prstGeom>
          <a:noFill/>
          <a:ln w="9525" algn="ctr">
            <a:noFill/>
            <a:miter lim="800000"/>
            <a:headEnd/>
            <a:tailEnd/>
          </a:ln>
        </p:spPr>
        <p:txBody>
          <a:bodyPr wrap="none">
            <a:spAutoFit/>
          </a:bodyPr>
          <a:lstStyle/>
          <a:p>
            <a:r>
              <a:rPr lang="en-US" altLang="zh-CN" sz="2400" dirty="0">
                <a:solidFill>
                  <a:srgbClr val="007E39"/>
                </a:solidFill>
                <a:effectLst>
                  <a:outerShdw blurRad="38100" dist="38100" dir="2700000" algn="tl">
                    <a:srgbClr val="000000">
                      <a:alpha val="43137"/>
                    </a:srgbClr>
                  </a:outerShdw>
                </a:effectLst>
                <a:latin typeface="Times New Roman" pitchFamily="18" charset="0"/>
              </a:rPr>
              <a:t>double length; </a:t>
            </a:r>
          </a:p>
        </p:txBody>
      </p:sp>
      <p:sp>
        <p:nvSpPr>
          <p:cNvPr id="12" name="Text Box 12"/>
          <p:cNvSpPr txBox="1">
            <a:spLocks noChangeArrowheads="1"/>
          </p:cNvSpPr>
          <p:nvPr/>
        </p:nvSpPr>
        <p:spPr bwMode="auto">
          <a:xfrm>
            <a:off x="2005013" y="2885429"/>
            <a:ext cx="2007281" cy="461665"/>
          </a:xfrm>
          <a:prstGeom prst="rect">
            <a:avLst/>
          </a:prstGeom>
          <a:noFill/>
          <a:ln w="9525" algn="ctr">
            <a:noFill/>
            <a:miter lim="800000"/>
            <a:headEnd/>
            <a:tailEnd/>
          </a:ln>
        </p:spPr>
        <p:txBody>
          <a:bodyPr wrap="none">
            <a:spAutoFit/>
          </a:bodyPr>
          <a:lstStyle/>
          <a:p>
            <a:r>
              <a:rPr lang="en-US" altLang="zh-CN" sz="2400" dirty="0">
                <a:solidFill>
                  <a:srgbClr val="007E39"/>
                </a:solidFill>
                <a:effectLst>
                  <a:outerShdw blurRad="38100" dist="38100" dir="2700000" algn="tl">
                    <a:srgbClr val="000000">
                      <a:alpha val="43137"/>
                    </a:srgbClr>
                  </a:outerShdw>
                </a:effectLst>
                <a:latin typeface="Times New Roman" pitchFamily="18" charset="0"/>
              </a:rPr>
              <a:t>double width;</a:t>
            </a:r>
          </a:p>
        </p:txBody>
      </p:sp>
      <p:sp>
        <p:nvSpPr>
          <p:cNvPr id="13" name="Line 13"/>
          <p:cNvSpPr>
            <a:spLocks noChangeShapeType="1"/>
          </p:cNvSpPr>
          <p:nvPr/>
        </p:nvSpPr>
        <p:spPr bwMode="auto">
          <a:xfrm flipV="1">
            <a:off x="1933574" y="3377554"/>
            <a:ext cx="2320925" cy="12700"/>
          </a:xfrm>
          <a:prstGeom prst="line">
            <a:avLst/>
          </a:prstGeom>
          <a:noFill/>
          <a:ln w="9525">
            <a:solidFill>
              <a:schemeClr val="tx1"/>
            </a:solidFill>
            <a:round/>
            <a:headEnd/>
            <a:tailEnd/>
          </a:ln>
        </p:spPr>
        <p:txBody>
          <a:bodyPr/>
          <a:lstStyle/>
          <a:p>
            <a:endParaRPr lang="zh-CN" altLang="en-US"/>
          </a:p>
        </p:txBody>
      </p:sp>
      <p:sp>
        <p:nvSpPr>
          <p:cNvPr id="14" name="Text Box 14"/>
          <p:cNvSpPr txBox="1">
            <a:spLocks noChangeArrowheads="1"/>
          </p:cNvSpPr>
          <p:nvPr/>
        </p:nvSpPr>
        <p:spPr bwMode="auto">
          <a:xfrm>
            <a:off x="1860550" y="3461692"/>
            <a:ext cx="2495427" cy="461665"/>
          </a:xfrm>
          <a:prstGeom prst="rect">
            <a:avLst/>
          </a:prstGeom>
          <a:noFill/>
          <a:ln w="9525" algn="ctr">
            <a:noFill/>
            <a:miter lim="800000"/>
            <a:headEnd/>
            <a:tailEnd/>
          </a:ln>
        </p:spPr>
        <p:txBody>
          <a:bodyPr wrap="none">
            <a:spAutoFit/>
          </a:bodyPr>
          <a:lstStyle/>
          <a:p>
            <a:r>
              <a:rPr lang="en-US" altLang="zh-CN" sz="2400" dirty="0">
                <a:solidFill>
                  <a:srgbClr val="007E39"/>
                </a:solidFill>
                <a:effectLst>
                  <a:outerShdw blurRad="38100" dist="38100" dir="2700000" algn="tl">
                    <a:srgbClr val="000000">
                      <a:alpha val="43137"/>
                    </a:srgbClr>
                  </a:outerShdw>
                </a:effectLst>
                <a:latin typeface="Times New Roman" pitchFamily="18" charset="0"/>
              </a:rPr>
              <a:t>double </a:t>
            </a:r>
            <a:r>
              <a:rPr lang="en-US" altLang="zh-CN" sz="2400" dirty="0" err="1">
                <a:solidFill>
                  <a:srgbClr val="007E39"/>
                </a:solidFill>
                <a:effectLst>
                  <a:outerShdw blurRad="38100" dist="38100" dir="2700000" algn="tl">
                    <a:srgbClr val="000000">
                      <a:alpha val="43137"/>
                    </a:srgbClr>
                  </a:outerShdw>
                </a:effectLst>
                <a:latin typeface="Times New Roman" pitchFamily="18" charset="0"/>
              </a:rPr>
              <a:t>getArea</a:t>
            </a:r>
            <a:r>
              <a:rPr lang="en-US" altLang="zh-CN" sz="2400" dirty="0">
                <a:solidFill>
                  <a:srgbClr val="007E39"/>
                </a:solidFill>
                <a:effectLst>
                  <a:outerShdw blurRad="38100" dist="38100" dir="2700000" algn="tl">
                    <a:srgbClr val="000000">
                      <a:alpha val="43137"/>
                    </a:srgbClr>
                  </a:outerShdw>
                </a:effectLst>
                <a:latin typeface="Times New Roman" pitchFamily="18" charset="0"/>
              </a:rPr>
              <a:t>();</a:t>
            </a:r>
          </a:p>
        </p:txBody>
      </p:sp>
      <p:sp>
        <p:nvSpPr>
          <p:cNvPr id="15" name="Text Box 15"/>
          <p:cNvSpPr txBox="1">
            <a:spLocks noChangeArrowheads="1"/>
          </p:cNvSpPr>
          <p:nvPr/>
        </p:nvSpPr>
        <p:spPr bwMode="auto">
          <a:xfrm>
            <a:off x="2509838" y="1302692"/>
            <a:ext cx="803425" cy="461665"/>
          </a:xfrm>
          <a:prstGeom prst="rect">
            <a:avLst/>
          </a:prstGeom>
          <a:noFill/>
          <a:ln w="9525" algn="ctr">
            <a:noFill/>
            <a:miter lim="800000"/>
            <a:headEnd/>
            <a:tailEnd/>
          </a:ln>
        </p:spPr>
        <p:txBody>
          <a:bodyPr wrap="none">
            <a:spAutoFit/>
          </a:bodyPr>
          <a:lstStyle/>
          <a:p>
            <a:r>
              <a:rPr lang="zh-CN" altLang="en-US" sz="2400" dirty="0">
                <a:effectLst>
                  <a:outerShdw blurRad="38100" dist="38100" dir="2700000" algn="tl">
                    <a:srgbClr val="000000">
                      <a:alpha val="43137"/>
                    </a:srgbClr>
                  </a:outerShdw>
                </a:effectLst>
                <a:latin typeface="Times New Roman" pitchFamily="18" charset="0"/>
              </a:rPr>
              <a:t>基类</a:t>
            </a:r>
          </a:p>
        </p:txBody>
      </p:sp>
      <p:sp>
        <p:nvSpPr>
          <p:cNvPr id="16" name="Rectangle 16"/>
          <p:cNvSpPr>
            <a:spLocks noChangeArrowheads="1"/>
          </p:cNvSpPr>
          <p:nvPr/>
        </p:nvSpPr>
        <p:spPr bwMode="auto">
          <a:xfrm>
            <a:off x="5986463" y="1837679"/>
            <a:ext cx="2420937" cy="4486276"/>
          </a:xfrm>
          <a:prstGeom prst="rect">
            <a:avLst/>
          </a:prstGeom>
          <a:noFill/>
          <a:ln w="9525" algn="ctr">
            <a:solidFill>
              <a:schemeClr val="tx1"/>
            </a:solidFill>
            <a:miter lim="800000"/>
            <a:headEnd/>
            <a:tailEnd/>
          </a:ln>
        </p:spPr>
        <p:txBody>
          <a:bodyPr wrap="none" anchor="ctr"/>
          <a:lstStyle/>
          <a:p>
            <a:endParaRPr lang="zh-CN" altLang="en-US"/>
          </a:p>
        </p:txBody>
      </p:sp>
      <p:sp>
        <p:nvSpPr>
          <p:cNvPr id="17" name="Text Box 17"/>
          <p:cNvSpPr txBox="1">
            <a:spLocks noChangeArrowheads="1"/>
          </p:cNvSpPr>
          <p:nvPr/>
        </p:nvSpPr>
        <p:spPr bwMode="auto">
          <a:xfrm>
            <a:off x="6491288" y="1910704"/>
            <a:ext cx="1656223" cy="461665"/>
          </a:xfrm>
          <a:prstGeom prst="rect">
            <a:avLst/>
          </a:prstGeom>
          <a:noFill/>
          <a:ln w="9525" algn="ctr">
            <a:noFill/>
            <a:miter lim="800000"/>
            <a:headEnd/>
            <a:tailEnd/>
          </a:ln>
        </p:spPr>
        <p:txBody>
          <a:bodyPr wrap="none">
            <a:spAutoFit/>
          </a:bodyPr>
          <a:lstStyle/>
          <a:p>
            <a:r>
              <a:rPr lang="en-US" altLang="zh-CN" sz="2400" dirty="0">
                <a:solidFill>
                  <a:srgbClr val="C00000"/>
                </a:solidFill>
                <a:effectLst>
                  <a:outerShdw blurRad="38100" dist="38100" dir="2700000" algn="tl">
                    <a:srgbClr val="000000">
                      <a:alpha val="43137"/>
                    </a:srgbClr>
                  </a:outerShdw>
                </a:effectLst>
                <a:latin typeface="Times New Roman" pitchFamily="18" charset="0"/>
              </a:rPr>
              <a:t>Cylinder</a:t>
            </a:r>
            <a:r>
              <a:rPr lang="zh-CN" altLang="en-US" sz="2400" dirty="0">
                <a:solidFill>
                  <a:srgbClr val="C00000"/>
                </a:solidFill>
                <a:effectLst>
                  <a:outerShdw blurRad="38100" dist="38100" dir="2700000" algn="tl">
                    <a:srgbClr val="000000">
                      <a:alpha val="43137"/>
                    </a:srgbClr>
                  </a:outerShdw>
                </a:effectLst>
                <a:latin typeface="Times New Roman" pitchFamily="18" charset="0"/>
              </a:rPr>
              <a:t>类</a:t>
            </a:r>
          </a:p>
        </p:txBody>
      </p:sp>
      <p:sp>
        <p:nvSpPr>
          <p:cNvPr id="19" name="Line 18"/>
          <p:cNvSpPr>
            <a:spLocks noChangeShapeType="1"/>
          </p:cNvSpPr>
          <p:nvPr/>
        </p:nvSpPr>
        <p:spPr bwMode="auto">
          <a:xfrm>
            <a:off x="5986463" y="2342504"/>
            <a:ext cx="2395537" cy="19050"/>
          </a:xfrm>
          <a:prstGeom prst="line">
            <a:avLst/>
          </a:prstGeom>
          <a:noFill/>
          <a:ln w="9525">
            <a:solidFill>
              <a:schemeClr val="tx1"/>
            </a:solidFill>
            <a:round/>
            <a:headEnd/>
            <a:tailEnd/>
          </a:ln>
        </p:spPr>
        <p:txBody>
          <a:bodyPr/>
          <a:lstStyle/>
          <a:p>
            <a:endParaRPr lang="zh-CN" altLang="en-US"/>
          </a:p>
        </p:txBody>
      </p:sp>
      <p:sp>
        <p:nvSpPr>
          <p:cNvPr id="20" name="Text Box 19"/>
          <p:cNvSpPr txBox="1">
            <a:spLocks noChangeArrowheads="1"/>
          </p:cNvSpPr>
          <p:nvPr/>
        </p:nvSpPr>
        <p:spPr bwMode="auto">
          <a:xfrm>
            <a:off x="6057900" y="2363142"/>
            <a:ext cx="2151551" cy="461665"/>
          </a:xfrm>
          <a:prstGeom prst="rect">
            <a:avLst/>
          </a:prstGeom>
          <a:noFill/>
          <a:ln w="9525" algn="ctr">
            <a:noFill/>
            <a:miter lim="800000"/>
            <a:headEnd/>
            <a:tailEnd/>
          </a:ln>
        </p:spPr>
        <p:txBody>
          <a:bodyPr wrap="none">
            <a:spAutoFit/>
          </a:bodyPr>
          <a:lstStyle/>
          <a:p>
            <a:r>
              <a:rPr lang="en-US" altLang="zh-CN" sz="2400" dirty="0">
                <a:solidFill>
                  <a:srgbClr val="007E39"/>
                </a:solidFill>
                <a:effectLst>
                  <a:outerShdw blurRad="38100" dist="38100" dir="2700000" algn="tl">
                    <a:srgbClr val="000000">
                      <a:alpha val="43137"/>
                    </a:srgbClr>
                  </a:outerShdw>
                </a:effectLst>
                <a:latin typeface="Times New Roman" pitchFamily="18" charset="0"/>
              </a:rPr>
              <a:t>double length; </a:t>
            </a:r>
          </a:p>
        </p:txBody>
      </p:sp>
      <p:sp>
        <p:nvSpPr>
          <p:cNvPr id="21" name="Text Box 20"/>
          <p:cNvSpPr txBox="1">
            <a:spLocks noChangeArrowheads="1"/>
          </p:cNvSpPr>
          <p:nvPr/>
        </p:nvSpPr>
        <p:spPr bwMode="auto">
          <a:xfrm>
            <a:off x="6083300" y="2769542"/>
            <a:ext cx="2007281" cy="461665"/>
          </a:xfrm>
          <a:prstGeom prst="rect">
            <a:avLst/>
          </a:prstGeom>
          <a:noFill/>
          <a:ln w="9525" algn="ctr">
            <a:noFill/>
            <a:miter lim="800000"/>
            <a:headEnd/>
            <a:tailEnd/>
          </a:ln>
        </p:spPr>
        <p:txBody>
          <a:bodyPr wrap="none">
            <a:spAutoFit/>
          </a:bodyPr>
          <a:lstStyle/>
          <a:p>
            <a:r>
              <a:rPr lang="en-US" altLang="zh-CN" sz="2400" dirty="0">
                <a:solidFill>
                  <a:srgbClr val="007E39"/>
                </a:solidFill>
                <a:effectLst>
                  <a:outerShdw blurRad="38100" dist="38100" dir="2700000" algn="tl">
                    <a:srgbClr val="000000">
                      <a:alpha val="43137"/>
                    </a:srgbClr>
                  </a:outerShdw>
                </a:effectLst>
                <a:latin typeface="Times New Roman" pitchFamily="18" charset="0"/>
              </a:rPr>
              <a:t>double width;</a:t>
            </a:r>
          </a:p>
        </p:txBody>
      </p:sp>
      <p:sp>
        <p:nvSpPr>
          <p:cNvPr id="22" name="Line 21"/>
          <p:cNvSpPr>
            <a:spLocks noChangeShapeType="1"/>
          </p:cNvSpPr>
          <p:nvPr/>
        </p:nvSpPr>
        <p:spPr bwMode="auto">
          <a:xfrm>
            <a:off x="5961063" y="3248966"/>
            <a:ext cx="2459037" cy="14287"/>
          </a:xfrm>
          <a:prstGeom prst="line">
            <a:avLst/>
          </a:prstGeom>
          <a:noFill/>
          <a:ln w="9525">
            <a:solidFill>
              <a:schemeClr val="tx1"/>
            </a:solidFill>
            <a:round/>
            <a:headEnd/>
            <a:tailEnd/>
          </a:ln>
        </p:spPr>
        <p:txBody>
          <a:bodyPr/>
          <a:lstStyle/>
          <a:p>
            <a:endParaRPr lang="zh-CN" altLang="en-US"/>
          </a:p>
        </p:txBody>
      </p:sp>
      <p:sp>
        <p:nvSpPr>
          <p:cNvPr id="23" name="Text Box 22"/>
          <p:cNvSpPr txBox="1">
            <a:spLocks noChangeArrowheads="1"/>
          </p:cNvSpPr>
          <p:nvPr/>
        </p:nvSpPr>
        <p:spPr bwMode="auto">
          <a:xfrm>
            <a:off x="5915025" y="3347392"/>
            <a:ext cx="2495427" cy="461665"/>
          </a:xfrm>
          <a:prstGeom prst="rect">
            <a:avLst/>
          </a:prstGeom>
          <a:noFill/>
          <a:ln w="9525" algn="ctr">
            <a:noFill/>
            <a:miter lim="800000"/>
            <a:headEnd/>
            <a:tailEnd/>
          </a:ln>
        </p:spPr>
        <p:txBody>
          <a:bodyPr wrap="none">
            <a:spAutoFit/>
          </a:bodyPr>
          <a:lstStyle/>
          <a:p>
            <a:r>
              <a:rPr lang="en-US" altLang="zh-CN" sz="2400" dirty="0">
                <a:solidFill>
                  <a:srgbClr val="007E39"/>
                </a:solidFill>
                <a:effectLst>
                  <a:outerShdw blurRad="38100" dist="38100" dir="2700000" algn="tl">
                    <a:srgbClr val="000000">
                      <a:alpha val="43137"/>
                    </a:srgbClr>
                  </a:outerShdw>
                </a:effectLst>
                <a:latin typeface="Times New Roman" pitchFamily="18" charset="0"/>
              </a:rPr>
              <a:t>double </a:t>
            </a:r>
            <a:r>
              <a:rPr lang="en-US" altLang="zh-CN" sz="2400" dirty="0" err="1">
                <a:solidFill>
                  <a:srgbClr val="007E39"/>
                </a:solidFill>
                <a:effectLst>
                  <a:outerShdw blurRad="38100" dist="38100" dir="2700000" algn="tl">
                    <a:srgbClr val="000000">
                      <a:alpha val="43137"/>
                    </a:srgbClr>
                  </a:outerShdw>
                </a:effectLst>
                <a:latin typeface="Times New Roman" pitchFamily="18" charset="0"/>
              </a:rPr>
              <a:t>getArea</a:t>
            </a:r>
            <a:r>
              <a:rPr lang="en-US" altLang="zh-CN" sz="2400" dirty="0">
                <a:solidFill>
                  <a:srgbClr val="007E39"/>
                </a:solidFill>
                <a:effectLst>
                  <a:outerShdw blurRad="38100" dist="38100" dir="2700000" algn="tl">
                    <a:srgbClr val="000000">
                      <a:alpha val="43137"/>
                    </a:srgbClr>
                  </a:outerShdw>
                </a:effectLst>
                <a:latin typeface="Times New Roman" pitchFamily="18" charset="0"/>
              </a:rPr>
              <a:t>();</a:t>
            </a:r>
          </a:p>
        </p:txBody>
      </p:sp>
      <p:sp>
        <p:nvSpPr>
          <p:cNvPr id="24" name="Text Box 23"/>
          <p:cNvSpPr txBox="1">
            <a:spLocks noChangeArrowheads="1"/>
          </p:cNvSpPr>
          <p:nvPr/>
        </p:nvSpPr>
        <p:spPr bwMode="auto">
          <a:xfrm>
            <a:off x="6562725" y="1263004"/>
            <a:ext cx="1112805" cy="461665"/>
          </a:xfrm>
          <a:prstGeom prst="rect">
            <a:avLst/>
          </a:prstGeom>
          <a:noFill/>
          <a:ln w="9525" algn="ctr">
            <a:noFill/>
            <a:miter lim="800000"/>
            <a:headEnd/>
            <a:tailEnd/>
          </a:ln>
        </p:spPr>
        <p:txBody>
          <a:bodyPr wrap="none">
            <a:spAutoFit/>
          </a:bodyPr>
          <a:lstStyle/>
          <a:p>
            <a:r>
              <a:rPr lang="zh-CN" altLang="en-US" sz="2400" dirty="0">
                <a:effectLst>
                  <a:outerShdw blurRad="38100" dist="38100" dir="2700000" algn="tl">
                    <a:srgbClr val="000000">
                      <a:alpha val="43137"/>
                    </a:srgbClr>
                  </a:outerShdw>
                </a:effectLst>
                <a:latin typeface="Times New Roman" pitchFamily="18" charset="0"/>
              </a:rPr>
              <a:t>派生类</a:t>
            </a:r>
          </a:p>
        </p:txBody>
      </p:sp>
      <p:sp>
        <p:nvSpPr>
          <p:cNvPr id="25" name="Line 24"/>
          <p:cNvSpPr>
            <a:spLocks noChangeShapeType="1"/>
          </p:cNvSpPr>
          <p:nvPr/>
        </p:nvSpPr>
        <p:spPr bwMode="auto">
          <a:xfrm>
            <a:off x="5986463" y="3928416"/>
            <a:ext cx="2408237" cy="7937"/>
          </a:xfrm>
          <a:prstGeom prst="line">
            <a:avLst/>
          </a:prstGeom>
          <a:noFill/>
          <a:ln w="9525">
            <a:solidFill>
              <a:schemeClr val="tx1"/>
            </a:solidFill>
            <a:round/>
            <a:headEnd/>
            <a:tailEnd/>
          </a:ln>
        </p:spPr>
        <p:txBody>
          <a:bodyPr/>
          <a:lstStyle/>
          <a:p>
            <a:endParaRPr lang="zh-CN" altLang="en-US"/>
          </a:p>
        </p:txBody>
      </p:sp>
      <p:sp>
        <p:nvSpPr>
          <p:cNvPr id="26" name="Text Box 25"/>
          <p:cNvSpPr txBox="1">
            <a:spLocks noChangeArrowheads="1"/>
          </p:cNvSpPr>
          <p:nvPr/>
        </p:nvSpPr>
        <p:spPr bwMode="auto">
          <a:xfrm>
            <a:off x="6072188" y="4596754"/>
            <a:ext cx="2151551" cy="461665"/>
          </a:xfrm>
          <a:prstGeom prst="rect">
            <a:avLst/>
          </a:prstGeom>
          <a:noFill/>
          <a:ln w="9525" algn="ctr">
            <a:noFill/>
            <a:miter lim="800000"/>
            <a:headEnd/>
            <a:tailEnd/>
          </a:ln>
        </p:spPr>
        <p:txBody>
          <a:bodyPr wrap="none">
            <a:spAutoFit/>
          </a:bodyPr>
          <a:lstStyle/>
          <a:p>
            <a:r>
              <a:rPr lang="en-US" altLang="zh-CN" sz="2400" dirty="0">
                <a:solidFill>
                  <a:srgbClr val="FFC000"/>
                </a:solidFill>
                <a:effectLst>
                  <a:outerShdw blurRad="38100" dist="38100" dir="2700000" algn="tl">
                    <a:srgbClr val="000000">
                      <a:alpha val="43137"/>
                    </a:srgbClr>
                  </a:outerShdw>
                </a:effectLst>
                <a:latin typeface="Times New Roman" pitchFamily="18" charset="0"/>
              </a:rPr>
              <a:t>double height; </a:t>
            </a:r>
          </a:p>
        </p:txBody>
      </p:sp>
      <p:sp>
        <p:nvSpPr>
          <p:cNvPr id="27" name="Line 26"/>
          <p:cNvSpPr>
            <a:spLocks noChangeShapeType="1"/>
          </p:cNvSpPr>
          <p:nvPr/>
        </p:nvSpPr>
        <p:spPr bwMode="auto">
          <a:xfrm>
            <a:off x="5986463" y="4503092"/>
            <a:ext cx="2408237" cy="4762"/>
          </a:xfrm>
          <a:prstGeom prst="line">
            <a:avLst/>
          </a:prstGeom>
          <a:noFill/>
          <a:ln w="9525">
            <a:solidFill>
              <a:schemeClr val="tx1"/>
            </a:solidFill>
            <a:round/>
            <a:headEnd/>
            <a:tailEnd/>
          </a:ln>
        </p:spPr>
        <p:txBody>
          <a:bodyPr/>
          <a:lstStyle/>
          <a:p>
            <a:endParaRPr lang="zh-CN" altLang="en-US"/>
          </a:p>
        </p:txBody>
      </p:sp>
      <p:sp>
        <p:nvSpPr>
          <p:cNvPr id="28" name="Text Box 27"/>
          <p:cNvSpPr txBox="1">
            <a:spLocks noChangeArrowheads="1"/>
          </p:cNvSpPr>
          <p:nvPr/>
        </p:nvSpPr>
        <p:spPr bwMode="auto">
          <a:xfrm>
            <a:off x="6049963" y="5185717"/>
            <a:ext cx="2362122" cy="461665"/>
          </a:xfrm>
          <a:prstGeom prst="rect">
            <a:avLst/>
          </a:prstGeom>
          <a:noFill/>
          <a:ln w="9525" algn="ctr">
            <a:noFill/>
            <a:miter lim="800000"/>
            <a:headEnd/>
            <a:tailEnd/>
          </a:ln>
        </p:spPr>
        <p:txBody>
          <a:bodyPr wrap="none">
            <a:spAutoFit/>
          </a:bodyPr>
          <a:lstStyle/>
          <a:p>
            <a:r>
              <a:rPr lang="en-US" altLang="zh-CN" sz="2400" dirty="0">
                <a:solidFill>
                  <a:srgbClr val="FFC000"/>
                </a:solidFill>
                <a:effectLst>
                  <a:outerShdw blurRad="38100" dist="38100" dir="2700000" algn="tl">
                    <a:srgbClr val="000000">
                      <a:alpha val="43137"/>
                    </a:srgbClr>
                  </a:outerShdw>
                </a:effectLst>
                <a:latin typeface="Times New Roman" pitchFamily="18" charset="0"/>
              </a:rPr>
              <a:t>double </a:t>
            </a:r>
            <a:r>
              <a:rPr lang="en-US" altLang="zh-CN" sz="2400" dirty="0" err="1">
                <a:solidFill>
                  <a:srgbClr val="FFC000"/>
                </a:solidFill>
                <a:effectLst>
                  <a:outerShdw blurRad="38100" dist="38100" dir="2700000" algn="tl">
                    <a:srgbClr val="000000">
                      <a:alpha val="43137"/>
                    </a:srgbClr>
                  </a:outerShdw>
                </a:effectLst>
                <a:latin typeface="Times New Roman" pitchFamily="18" charset="0"/>
              </a:rPr>
              <a:t>getVol</a:t>
            </a:r>
            <a:r>
              <a:rPr lang="en-US" altLang="zh-CN" sz="2400" dirty="0">
                <a:solidFill>
                  <a:srgbClr val="FFC000"/>
                </a:solidFill>
                <a:effectLst>
                  <a:outerShdw blurRad="38100" dist="38100" dir="2700000" algn="tl">
                    <a:srgbClr val="000000">
                      <a:alpha val="43137"/>
                    </a:srgbClr>
                  </a:outerShdw>
                </a:effectLst>
                <a:latin typeface="Times New Roman" pitchFamily="18" charset="0"/>
              </a:rPr>
              <a:t>(); </a:t>
            </a:r>
          </a:p>
        </p:txBody>
      </p:sp>
      <p:sp>
        <p:nvSpPr>
          <p:cNvPr id="29" name="AutoShape 29"/>
          <p:cNvSpPr>
            <a:spLocks/>
          </p:cNvSpPr>
          <p:nvPr/>
        </p:nvSpPr>
        <p:spPr bwMode="auto">
          <a:xfrm>
            <a:off x="1717675" y="2382192"/>
            <a:ext cx="142875" cy="1008062"/>
          </a:xfrm>
          <a:prstGeom prst="leftBrace">
            <a:avLst>
              <a:gd name="adj1" fmla="val 58796"/>
              <a:gd name="adj2" fmla="val 50000"/>
            </a:avLst>
          </a:prstGeom>
          <a:noFill/>
          <a:ln w="9525">
            <a:solidFill>
              <a:schemeClr val="tx1"/>
            </a:solidFill>
            <a:round/>
            <a:headEnd/>
            <a:tailEnd/>
          </a:ln>
        </p:spPr>
        <p:txBody>
          <a:bodyPr wrap="none" anchor="ctr"/>
          <a:lstStyle/>
          <a:p>
            <a:endParaRPr lang="zh-CN" altLang="en-US"/>
          </a:p>
        </p:txBody>
      </p:sp>
      <p:sp>
        <p:nvSpPr>
          <p:cNvPr id="30" name="Text Box 30"/>
          <p:cNvSpPr txBox="1">
            <a:spLocks noChangeArrowheads="1"/>
          </p:cNvSpPr>
          <p:nvPr/>
        </p:nvSpPr>
        <p:spPr bwMode="auto">
          <a:xfrm>
            <a:off x="852488" y="2382192"/>
            <a:ext cx="793750" cy="822325"/>
          </a:xfrm>
          <a:prstGeom prst="rect">
            <a:avLst/>
          </a:prstGeom>
          <a:noFill/>
          <a:ln w="9525" algn="ctr">
            <a:noFill/>
            <a:miter lim="800000"/>
            <a:headEnd/>
            <a:tailEnd/>
          </a:ln>
        </p:spPr>
        <p:txBody>
          <a:bodyPr wrap="none">
            <a:spAutoFit/>
          </a:bodyPr>
          <a:lstStyle/>
          <a:p>
            <a:r>
              <a:rPr lang="zh-CN" altLang="en-US" sz="2400">
                <a:solidFill>
                  <a:schemeClr val="tx1"/>
                </a:solidFill>
                <a:latin typeface="Times New Roman" pitchFamily="18" charset="0"/>
              </a:rPr>
              <a:t>数据</a:t>
            </a:r>
          </a:p>
          <a:p>
            <a:r>
              <a:rPr lang="zh-CN" altLang="en-US" sz="2400">
                <a:solidFill>
                  <a:schemeClr val="tx1"/>
                </a:solidFill>
                <a:latin typeface="Times New Roman" pitchFamily="18" charset="0"/>
              </a:rPr>
              <a:t>成员</a:t>
            </a:r>
          </a:p>
        </p:txBody>
      </p:sp>
      <p:sp>
        <p:nvSpPr>
          <p:cNvPr id="31" name="Text Box 31"/>
          <p:cNvSpPr txBox="1">
            <a:spLocks noChangeArrowheads="1"/>
          </p:cNvSpPr>
          <p:nvPr/>
        </p:nvSpPr>
        <p:spPr bwMode="auto">
          <a:xfrm>
            <a:off x="895350" y="3390254"/>
            <a:ext cx="793750" cy="822325"/>
          </a:xfrm>
          <a:prstGeom prst="rect">
            <a:avLst/>
          </a:prstGeom>
          <a:noFill/>
          <a:ln w="9525" algn="ctr">
            <a:noFill/>
            <a:miter lim="800000"/>
            <a:headEnd/>
            <a:tailEnd/>
          </a:ln>
        </p:spPr>
        <p:txBody>
          <a:bodyPr wrap="none">
            <a:spAutoFit/>
          </a:bodyPr>
          <a:lstStyle/>
          <a:p>
            <a:r>
              <a:rPr lang="zh-CN" altLang="en-US" sz="2400" dirty="0">
                <a:solidFill>
                  <a:schemeClr val="tx1"/>
                </a:solidFill>
                <a:latin typeface="Times New Roman" pitchFamily="18" charset="0"/>
              </a:rPr>
              <a:t>成员</a:t>
            </a:r>
          </a:p>
          <a:p>
            <a:r>
              <a:rPr lang="zh-CN" altLang="en-US" sz="2400" dirty="0">
                <a:solidFill>
                  <a:schemeClr val="tx1"/>
                </a:solidFill>
                <a:latin typeface="Times New Roman" pitchFamily="18" charset="0"/>
              </a:rPr>
              <a:t>函数</a:t>
            </a:r>
          </a:p>
        </p:txBody>
      </p:sp>
      <p:sp>
        <p:nvSpPr>
          <p:cNvPr id="32" name="AutoShape 32"/>
          <p:cNvSpPr>
            <a:spLocks/>
          </p:cNvSpPr>
          <p:nvPr/>
        </p:nvSpPr>
        <p:spPr bwMode="auto">
          <a:xfrm>
            <a:off x="4297362" y="2420292"/>
            <a:ext cx="223837" cy="2100262"/>
          </a:xfrm>
          <a:prstGeom prst="rightBrace">
            <a:avLst>
              <a:gd name="adj1" fmla="val 63909"/>
              <a:gd name="adj2" fmla="val 50000"/>
            </a:avLst>
          </a:prstGeom>
          <a:noFill/>
          <a:ln w="9525">
            <a:solidFill>
              <a:schemeClr val="tx1"/>
            </a:solidFill>
            <a:round/>
            <a:headEnd/>
            <a:tailEnd/>
          </a:ln>
        </p:spPr>
        <p:txBody>
          <a:bodyPr wrap="none" anchor="ctr"/>
          <a:lstStyle/>
          <a:p>
            <a:endParaRPr lang="zh-CN" altLang="en-US"/>
          </a:p>
        </p:txBody>
      </p:sp>
      <p:sp>
        <p:nvSpPr>
          <p:cNvPr id="33" name="AutoShape 33"/>
          <p:cNvSpPr>
            <a:spLocks/>
          </p:cNvSpPr>
          <p:nvPr/>
        </p:nvSpPr>
        <p:spPr bwMode="auto">
          <a:xfrm>
            <a:off x="5694363" y="2331392"/>
            <a:ext cx="96837" cy="2189162"/>
          </a:xfrm>
          <a:prstGeom prst="leftBrace">
            <a:avLst>
              <a:gd name="adj1" fmla="val 91392"/>
              <a:gd name="adj2" fmla="val 50000"/>
            </a:avLst>
          </a:prstGeom>
          <a:noFill/>
          <a:ln w="9525">
            <a:solidFill>
              <a:schemeClr val="tx1"/>
            </a:solidFill>
            <a:round/>
            <a:headEnd/>
            <a:tailEnd/>
          </a:ln>
        </p:spPr>
        <p:txBody>
          <a:bodyPr wrap="none" anchor="ctr"/>
          <a:lstStyle/>
          <a:p>
            <a:pPr algn="ctr"/>
            <a:endParaRPr lang="zh-CN" altLang="en-US">
              <a:solidFill>
                <a:schemeClr val="tx1"/>
              </a:solidFill>
            </a:endParaRPr>
          </a:p>
        </p:txBody>
      </p:sp>
      <p:sp>
        <p:nvSpPr>
          <p:cNvPr id="34" name="Line 34"/>
          <p:cNvSpPr>
            <a:spLocks noChangeShapeType="1"/>
          </p:cNvSpPr>
          <p:nvPr/>
        </p:nvSpPr>
        <p:spPr bwMode="auto">
          <a:xfrm flipV="1">
            <a:off x="4457700" y="3402954"/>
            <a:ext cx="1190625" cy="646"/>
          </a:xfrm>
          <a:prstGeom prst="line">
            <a:avLst/>
          </a:prstGeom>
          <a:noFill/>
          <a:ln w="9525">
            <a:solidFill>
              <a:schemeClr val="tx1"/>
            </a:solidFill>
            <a:round/>
            <a:headEnd type="triangle" w="med" len="med"/>
            <a:tailEnd/>
          </a:ln>
        </p:spPr>
        <p:txBody>
          <a:bodyPr/>
          <a:lstStyle/>
          <a:p>
            <a:endParaRPr lang="zh-CN" altLang="en-US"/>
          </a:p>
        </p:txBody>
      </p:sp>
      <p:sp>
        <p:nvSpPr>
          <p:cNvPr id="35" name="Text Box 35"/>
          <p:cNvSpPr txBox="1">
            <a:spLocks noChangeArrowheads="1"/>
          </p:cNvSpPr>
          <p:nvPr/>
        </p:nvSpPr>
        <p:spPr bwMode="auto">
          <a:xfrm>
            <a:off x="4833938" y="2559992"/>
            <a:ext cx="793750" cy="457200"/>
          </a:xfrm>
          <a:prstGeom prst="rect">
            <a:avLst/>
          </a:prstGeom>
          <a:noFill/>
          <a:ln w="9525" algn="ctr">
            <a:noFill/>
            <a:miter lim="800000"/>
            <a:headEnd/>
            <a:tailEnd/>
          </a:ln>
        </p:spPr>
        <p:txBody>
          <a:bodyPr wrap="none">
            <a:spAutoFit/>
          </a:bodyPr>
          <a:lstStyle/>
          <a:p>
            <a:r>
              <a:rPr lang="zh-CN" altLang="en-US" sz="2400">
                <a:solidFill>
                  <a:schemeClr val="tx1"/>
                </a:solidFill>
                <a:latin typeface="Times New Roman" pitchFamily="18" charset="0"/>
              </a:rPr>
              <a:t>继承</a:t>
            </a:r>
          </a:p>
        </p:txBody>
      </p:sp>
      <p:sp>
        <p:nvSpPr>
          <p:cNvPr id="36" name="AutoShape 36"/>
          <p:cNvSpPr>
            <a:spLocks/>
          </p:cNvSpPr>
          <p:nvPr/>
        </p:nvSpPr>
        <p:spPr bwMode="auto">
          <a:xfrm>
            <a:off x="5732463" y="4609453"/>
            <a:ext cx="134937" cy="1673225"/>
          </a:xfrm>
          <a:prstGeom prst="leftBrace">
            <a:avLst>
              <a:gd name="adj1" fmla="val 107967"/>
              <a:gd name="adj2" fmla="val 50000"/>
            </a:avLst>
          </a:prstGeom>
          <a:noFill/>
          <a:ln w="9525">
            <a:solidFill>
              <a:schemeClr val="tx1"/>
            </a:solidFill>
            <a:round/>
            <a:headEnd/>
            <a:tailEnd/>
          </a:ln>
        </p:spPr>
        <p:txBody>
          <a:bodyPr wrap="none" anchor="ctr"/>
          <a:lstStyle/>
          <a:p>
            <a:endParaRPr lang="zh-CN" altLang="en-US"/>
          </a:p>
        </p:txBody>
      </p:sp>
      <p:sp>
        <p:nvSpPr>
          <p:cNvPr id="37" name="Text Box 37"/>
          <p:cNvSpPr txBox="1">
            <a:spLocks noChangeArrowheads="1"/>
          </p:cNvSpPr>
          <p:nvPr/>
        </p:nvSpPr>
        <p:spPr bwMode="auto">
          <a:xfrm>
            <a:off x="4795838" y="5003154"/>
            <a:ext cx="793750" cy="457200"/>
          </a:xfrm>
          <a:prstGeom prst="rect">
            <a:avLst/>
          </a:prstGeom>
          <a:noFill/>
          <a:ln w="9525" algn="ctr">
            <a:noFill/>
            <a:miter lim="800000"/>
            <a:headEnd/>
            <a:tailEnd/>
          </a:ln>
        </p:spPr>
        <p:txBody>
          <a:bodyPr wrap="none">
            <a:spAutoFit/>
          </a:bodyPr>
          <a:lstStyle/>
          <a:p>
            <a:r>
              <a:rPr lang="zh-CN" altLang="en-US" sz="2400" dirty="0">
                <a:solidFill>
                  <a:schemeClr val="tx1"/>
                </a:solidFill>
                <a:latin typeface="Times New Roman" pitchFamily="18" charset="0"/>
              </a:rPr>
              <a:t>新增</a:t>
            </a:r>
          </a:p>
        </p:txBody>
      </p:sp>
      <p:sp>
        <p:nvSpPr>
          <p:cNvPr id="38" name="Line 38"/>
          <p:cNvSpPr>
            <a:spLocks noChangeShapeType="1"/>
          </p:cNvSpPr>
          <p:nvPr/>
        </p:nvSpPr>
        <p:spPr bwMode="auto">
          <a:xfrm>
            <a:off x="5986463" y="5088878"/>
            <a:ext cx="2408237" cy="3175"/>
          </a:xfrm>
          <a:prstGeom prst="line">
            <a:avLst/>
          </a:prstGeom>
          <a:noFill/>
          <a:ln w="9525">
            <a:solidFill>
              <a:schemeClr val="tx1"/>
            </a:solidFill>
            <a:round/>
            <a:headEnd/>
            <a:tailEnd/>
          </a:ln>
        </p:spPr>
        <p:txBody>
          <a:bodyPr/>
          <a:lstStyle/>
          <a:p>
            <a:endParaRPr lang="zh-CN" altLang="en-US"/>
          </a:p>
        </p:txBody>
      </p:sp>
      <p:sp>
        <p:nvSpPr>
          <p:cNvPr id="40" name="Line 13"/>
          <p:cNvSpPr>
            <a:spLocks noChangeShapeType="1"/>
          </p:cNvSpPr>
          <p:nvPr/>
        </p:nvSpPr>
        <p:spPr bwMode="auto">
          <a:xfrm>
            <a:off x="1958975" y="3987154"/>
            <a:ext cx="2270125" cy="12700"/>
          </a:xfrm>
          <a:prstGeom prst="line">
            <a:avLst/>
          </a:prstGeom>
          <a:noFill/>
          <a:ln w="9525">
            <a:solidFill>
              <a:schemeClr val="tx1"/>
            </a:solidFill>
            <a:round/>
            <a:headEnd/>
            <a:tailEnd/>
          </a:ln>
        </p:spPr>
        <p:txBody>
          <a:bodyPr/>
          <a:lstStyle/>
          <a:p>
            <a:endParaRPr lang="zh-CN" altLang="en-US"/>
          </a:p>
        </p:txBody>
      </p:sp>
      <p:sp>
        <p:nvSpPr>
          <p:cNvPr id="41" name="Text Box 14"/>
          <p:cNvSpPr txBox="1">
            <a:spLocks noChangeArrowheads="1"/>
          </p:cNvSpPr>
          <p:nvPr/>
        </p:nvSpPr>
        <p:spPr bwMode="auto">
          <a:xfrm>
            <a:off x="2051050" y="4071292"/>
            <a:ext cx="1800493" cy="461665"/>
          </a:xfrm>
          <a:prstGeom prst="rect">
            <a:avLst/>
          </a:prstGeom>
          <a:noFill/>
          <a:ln w="9525" algn="ctr">
            <a:noFill/>
            <a:miter lim="800000"/>
            <a:headEnd/>
            <a:tailEnd/>
          </a:ln>
        </p:spPr>
        <p:txBody>
          <a:bodyPr wrap="none">
            <a:spAutoFit/>
          </a:bodyPr>
          <a:lstStyle/>
          <a:p>
            <a:r>
              <a:rPr lang="en-US" altLang="zh-CN" sz="2400" dirty="0">
                <a:solidFill>
                  <a:srgbClr val="007E39"/>
                </a:solidFill>
                <a:effectLst>
                  <a:outerShdw blurRad="38100" dist="38100" dir="2700000" algn="tl">
                    <a:srgbClr val="000000">
                      <a:alpha val="43137"/>
                    </a:srgbClr>
                  </a:outerShdw>
                </a:effectLst>
                <a:latin typeface="Times New Roman" pitchFamily="18" charset="0"/>
              </a:rPr>
              <a:t>void print();</a:t>
            </a:r>
          </a:p>
        </p:txBody>
      </p:sp>
      <p:sp>
        <p:nvSpPr>
          <p:cNvPr id="42" name="Line 21"/>
          <p:cNvSpPr>
            <a:spLocks noChangeShapeType="1"/>
          </p:cNvSpPr>
          <p:nvPr/>
        </p:nvSpPr>
        <p:spPr bwMode="auto">
          <a:xfrm flipV="1">
            <a:off x="5935663" y="5663554"/>
            <a:ext cx="2446337" cy="11113"/>
          </a:xfrm>
          <a:prstGeom prst="line">
            <a:avLst/>
          </a:prstGeom>
          <a:noFill/>
          <a:ln w="9525">
            <a:solidFill>
              <a:schemeClr val="tx1"/>
            </a:solidFill>
            <a:round/>
            <a:headEnd/>
            <a:tailEnd/>
          </a:ln>
        </p:spPr>
        <p:txBody>
          <a:bodyPr/>
          <a:lstStyle/>
          <a:p>
            <a:endParaRPr lang="zh-CN" altLang="en-US"/>
          </a:p>
        </p:txBody>
      </p:sp>
      <p:sp>
        <p:nvSpPr>
          <p:cNvPr id="44" name="Text Box 14"/>
          <p:cNvSpPr txBox="1">
            <a:spLocks noChangeArrowheads="1"/>
          </p:cNvSpPr>
          <p:nvPr/>
        </p:nvSpPr>
        <p:spPr bwMode="auto">
          <a:xfrm>
            <a:off x="6178550" y="5760392"/>
            <a:ext cx="1800493" cy="461665"/>
          </a:xfrm>
          <a:prstGeom prst="rect">
            <a:avLst/>
          </a:prstGeom>
          <a:noFill/>
          <a:ln w="9525" algn="ctr">
            <a:noFill/>
            <a:miter lim="800000"/>
            <a:headEnd/>
            <a:tailEnd/>
          </a:ln>
        </p:spPr>
        <p:txBody>
          <a:bodyPr wrap="none">
            <a:spAutoFit/>
          </a:bodyPr>
          <a:lstStyle/>
          <a:p>
            <a:r>
              <a:rPr lang="en-US" altLang="zh-CN" sz="2400" dirty="0">
                <a:solidFill>
                  <a:srgbClr val="FFC000"/>
                </a:solidFill>
                <a:effectLst>
                  <a:outerShdw blurRad="38100" dist="38100" dir="2700000" algn="tl">
                    <a:srgbClr val="000000">
                      <a:alpha val="43137"/>
                    </a:srgbClr>
                  </a:outerShdw>
                </a:effectLst>
                <a:latin typeface="Times New Roman" pitchFamily="18" charset="0"/>
              </a:rPr>
              <a:t>void print();</a:t>
            </a:r>
          </a:p>
        </p:txBody>
      </p:sp>
      <p:sp>
        <p:nvSpPr>
          <p:cNvPr id="45" name="Text Box 14"/>
          <p:cNvSpPr txBox="1">
            <a:spLocks noChangeArrowheads="1"/>
          </p:cNvSpPr>
          <p:nvPr/>
        </p:nvSpPr>
        <p:spPr bwMode="auto">
          <a:xfrm>
            <a:off x="6191250" y="3995092"/>
            <a:ext cx="1800493" cy="461665"/>
          </a:xfrm>
          <a:prstGeom prst="rect">
            <a:avLst/>
          </a:prstGeom>
          <a:noFill/>
          <a:ln w="9525" algn="ctr">
            <a:noFill/>
            <a:miter lim="800000"/>
            <a:headEnd/>
            <a:tailEnd/>
          </a:ln>
        </p:spPr>
        <p:txBody>
          <a:bodyPr wrap="none">
            <a:spAutoFit/>
          </a:bodyPr>
          <a:lstStyle/>
          <a:p>
            <a:r>
              <a:rPr lang="en-US" altLang="zh-CN" sz="2400" dirty="0">
                <a:solidFill>
                  <a:srgbClr val="007E39"/>
                </a:solidFill>
                <a:effectLst>
                  <a:outerShdw blurRad="38100" dist="38100" dir="2700000" algn="tl">
                    <a:srgbClr val="000000">
                      <a:alpha val="43137"/>
                    </a:srgbClr>
                  </a:outerShdw>
                </a:effectLst>
                <a:latin typeface="Times New Roman" pitchFamily="18" charset="0"/>
              </a:rPr>
              <a:t>void print();</a:t>
            </a:r>
          </a:p>
        </p:txBody>
      </p:sp>
      <p:sp>
        <p:nvSpPr>
          <p:cNvPr id="46" name="AutoShape 29"/>
          <p:cNvSpPr>
            <a:spLocks/>
          </p:cNvSpPr>
          <p:nvPr/>
        </p:nvSpPr>
        <p:spPr bwMode="auto">
          <a:xfrm>
            <a:off x="1704975" y="3563292"/>
            <a:ext cx="142875" cy="1008062"/>
          </a:xfrm>
          <a:prstGeom prst="leftBrace">
            <a:avLst>
              <a:gd name="adj1" fmla="val 58796"/>
              <a:gd name="adj2" fmla="val 50000"/>
            </a:avLst>
          </a:prstGeom>
          <a:noFill/>
          <a:ln w="9525">
            <a:solidFill>
              <a:schemeClr val="tx1"/>
            </a:solidFill>
            <a:round/>
            <a:headEnd/>
            <a:tailEnd/>
          </a:ln>
        </p:spPr>
        <p:txBody>
          <a:bodyPr wrap="none" anchor="ctr"/>
          <a:lstStyle/>
          <a:p>
            <a:endParaRPr lang="zh-CN" altLang="en-US"/>
          </a:p>
        </p:txBody>
      </p:sp>
      <p:sp>
        <p:nvSpPr>
          <p:cNvPr id="47" name="文本框 13"/>
          <p:cNvSpPr txBox="1"/>
          <p:nvPr/>
        </p:nvSpPr>
        <p:spPr>
          <a:xfrm>
            <a:off x="4180182" y="3445768"/>
            <a:ext cx="1649118" cy="1015663"/>
          </a:xfrm>
          <a:prstGeom prst="rect">
            <a:avLst/>
          </a:prstGeom>
          <a:noFill/>
        </p:spPr>
        <p:txBody>
          <a:bodyPr wrap="square" rtlCol="0">
            <a:spAutoFit/>
          </a:bodyPr>
          <a:lstStyle/>
          <a:p>
            <a:r>
              <a:rPr lang="zh-CN" altLang="en-US" sz="2000" b="1" dirty="0">
                <a:latin typeface="宋体" panose="02010600030101010101" pitchFamily="2" charset="-122"/>
                <a:ea typeface="宋体" panose="02010600030101010101" pitchFamily="2" charset="-122"/>
              </a:rPr>
              <a:t>  </a:t>
            </a:r>
            <a:r>
              <a:rPr lang="en-US" altLang="zh-CN" sz="2000" b="1" dirty="0">
                <a:latin typeface="宋体" panose="02010600030101010101" pitchFamily="2" charset="-122"/>
                <a:ea typeface="宋体" panose="02010600030101010101" pitchFamily="2" charset="-122"/>
              </a:rPr>
              <a:t>public</a:t>
            </a:r>
          </a:p>
          <a:p>
            <a:r>
              <a:rPr lang="en-US" altLang="zh-CN" sz="2000" b="1" dirty="0">
                <a:latin typeface="宋体" panose="02010600030101010101" pitchFamily="2" charset="-122"/>
                <a:ea typeface="宋体" panose="02010600030101010101" pitchFamily="2" charset="-122"/>
              </a:rPr>
              <a:t>  private</a:t>
            </a:r>
          </a:p>
          <a:p>
            <a:r>
              <a:rPr lang="en-US" altLang="zh-CN" sz="2000" b="1" dirty="0">
                <a:latin typeface="宋体" panose="02010600030101010101" pitchFamily="2" charset="-122"/>
                <a:ea typeface="宋体" panose="02010600030101010101" pitchFamily="2" charset="-122"/>
              </a:rPr>
              <a:t>  protected</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构造一个派生类所做的工作</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080000"/>
            <a:ext cx="75073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从基类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接收</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成员</a:t>
            </a:r>
            <a:endParaRPr lang="en-US" altLang="zh-CN" dirty="0">
              <a:solidFill>
                <a:srgbClr val="0070C0"/>
              </a:solidFill>
              <a:ea typeface="宋体" panose="02010600030101010101" pitchFamily="2" charset="-122"/>
            </a:endParaRP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派生类把</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基类全部的成员</a:t>
            </a:r>
            <a:r>
              <a:rPr lang="en-US" altLang="zh-CN" dirty="0">
                <a:solidFill>
                  <a:srgbClr val="000000"/>
                </a:solidFill>
                <a:ea typeface="宋体" panose="02010600030101010101" pitchFamily="2" charset="-122"/>
              </a:rPr>
              <a:t>(</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不包括构造函数和析构函数</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接收过来，也就是说是没有选择的，不能选择接收其中一部分成员，而舍弃另一部分成员。</a:t>
            </a:r>
          </a:p>
        </p:txBody>
      </p:sp>
      <p:sp>
        <p:nvSpPr>
          <p:cNvPr id="10" name="Rectangle 77"/>
          <p:cNvSpPr>
            <a:spLocks noChangeArrowheads="1"/>
          </p:cNvSpPr>
          <p:nvPr/>
        </p:nvSpPr>
        <p:spPr bwMode="auto">
          <a:xfrm>
            <a:off x="1116000" y="4428000"/>
            <a:ext cx="7507300"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调整</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从基类接收的成员</a:t>
            </a:r>
            <a:endParaRPr lang="en-US" altLang="zh-CN" dirty="0">
              <a:solidFill>
                <a:srgbClr val="0070C0"/>
              </a:solidFill>
              <a:ea typeface="宋体" panose="02010600030101010101" pitchFamily="2" charset="-122"/>
            </a:endParaRP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接收基类成员是程序人员不能选择的，但是程序人员可以对这些成员作某些调整。</a:t>
            </a:r>
          </a:p>
        </p:txBody>
      </p:sp>
      <p:sp>
        <p:nvSpPr>
          <p:cNvPr id="7" name="Text Box 36"/>
          <p:cNvSpPr txBox="1">
            <a:spLocks noChangeArrowheads="1"/>
          </p:cNvSpPr>
          <p:nvPr/>
        </p:nvSpPr>
        <p:spPr bwMode="auto">
          <a:xfrm>
            <a:off x="1631095" y="2916000"/>
            <a:ext cx="6598505" cy="1089529"/>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C00000"/>
                </a:solidFill>
                <a:effectLst>
                  <a:outerShdw blurRad="38100" dist="38100" dir="2700000" algn="tl">
                    <a:srgbClr val="000000">
                      <a:alpha val="43137"/>
                    </a:srgbClr>
                  </a:outerShdw>
                </a:effectLst>
                <a:latin typeface="Times New Roman" pitchFamily="18" charset="0"/>
              </a:rPr>
              <a:t>要求</a:t>
            </a:r>
            <a:r>
              <a:rPr lang="zh-CN" altLang="en-US" sz="2400" dirty="0">
                <a:solidFill>
                  <a:srgbClr val="000000"/>
                </a:solidFill>
                <a:latin typeface="Times New Roman" pitchFamily="18" charset="0"/>
              </a:rPr>
              <a:t>我们根据派生类的需要</a:t>
            </a:r>
            <a:r>
              <a:rPr lang="zh-CN" altLang="en-US" sz="2400" dirty="0">
                <a:solidFill>
                  <a:srgbClr val="C00000"/>
                </a:solidFill>
                <a:effectLst>
                  <a:outerShdw blurRad="38100" dist="38100" dir="2700000" algn="tl">
                    <a:srgbClr val="000000">
                      <a:alpha val="43137"/>
                    </a:srgbClr>
                  </a:outerShdw>
                </a:effectLst>
                <a:latin typeface="Times New Roman" pitchFamily="18" charset="0"/>
              </a:rPr>
              <a:t>慎重选择基类</a:t>
            </a:r>
            <a:r>
              <a:rPr lang="zh-CN" altLang="en-US" sz="2400" dirty="0">
                <a:solidFill>
                  <a:srgbClr val="000000"/>
                </a:solidFill>
                <a:latin typeface="Times New Roman" pitchFamily="18" charset="0"/>
              </a:rPr>
              <a:t>，</a:t>
            </a:r>
            <a:r>
              <a:rPr lang="zh-CN" altLang="en-US" sz="2400" dirty="0">
                <a:solidFill>
                  <a:srgbClr val="C00000"/>
                </a:solidFill>
                <a:effectLst>
                  <a:outerShdw blurRad="38100" dist="38100" dir="2700000" algn="tl">
                    <a:srgbClr val="000000">
                      <a:alpha val="43137"/>
                    </a:srgbClr>
                  </a:outerShdw>
                </a:effectLst>
                <a:latin typeface="Times New Roman" pitchFamily="18" charset="0"/>
              </a:rPr>
              <a:t>使</a:t>
            </a:r>
            <a:endParaRPr lang="en-US" altLang="zh-CN" sz="2400" dirty="0">
              <a:solidFill>
                <a:srgbClr val="C00000"/>
              </a:solidFill>
              <a:effectLst>
                <a:outerShdw blurRad="38100" dist="38100" dir="2700000" algn="tl">
                  <a:srgbClr val="000000">
                    <a:alpha val="43137"/>
                  </a:srgbClr>
                </a:outerShdw>
              </a:effectLst>
              <a:latin typeface="Times New Roman" pitchFamily="18" charset="0"/>
            </a:endParaRPr>
          </a:p>
          <a:p>
            <a:pPr marL="342900" indent="-342900" eaLnBrk="1" hangingPunct="1">
              <a:lnSpc>
                <a:spcPct val="90000"/>
              </a:lnSpc>
              <a:buClr>
                <a:srgbClr val="FF5050"/>
              </a:buClr>
            </a:pPr>
            <a:r>
              <a:rPr lang="zh-CN" altLang="en-US" sz="2400" dirty="0">
                <a:solidFill>
                  <a:srgbClr val="C00000"/>
                </a:solidFill>
                <a:effectLst>
                  <a:outerShdw blurRad="38100" dist="38100" dir="2700000" algn="tl">
                    <a:srgbClr val="000000">
                      <a:alpha val="43137"/>
                    </a:srgbClr>
                  </a:outerShdw>
                </a:effectLst>
                <a:latin typeface="Times New Roman" pitchFamily="18" charset="0"/>
              </a:rPr>
              <a:t>冗余量最小</a:t>
            </a:r>
            <a:r>
              <a:rPr lang="zh-CN" altLang="en-US" sz="2400" dirty="0">
                <a:solidFill>
                  <a:srgbClr val="000000"/>
                </a:solidFill>
                <a:latin typeface="Times New Roman" pitchFamily="18" charset="0"/>
              </a:rPr>
              <a:t>。事实上，有些类是专门作为基类</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zh-CN" altLang="en-US" sz="2400" dirty="0">
                <a:solidFill>
                  <a:srgbClr val="000000"/>
                </a:solidFill>
                <a:latin typeface="Times New Roman" pitchFamily="18" charset="0"/>
              </a:rPr>
              <a:t>而设计的，在设计时充分考虑到派生类的要求。</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ox(out)">
                                      <p:cBhvr>
                                        <p:cTn id="11" dur="500"/>
                                        <p:tgtEl>
                                          <p:spTgt spid="7"/>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7"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p:nvPr>
        </p:nvSpPr>
        <p:spPr>
          <a:xfrm>
            <a:off x="1065213" y="-17463"/>
            <a:ext cx="7958137" cy="1011238"/>
          </a:xfrm>
        </p:spPr>
        <p:txBody>
          <a:bodyPr/>
          <a:lstStyle/>
          <a:p>
            <a:pPr algn="ctr" eaLnBrk="1" hangingPunct="1"/>
            <a:r>
              <a:rPr lang="zh-CN" altLang="en-US" sz="4100">
                <a:ea typeface="宋体" panose="02010600030101010101" pitchFamily="2" charset="-122"/>
              </a:rPr>
              <a:t>目  录</a:t>
            </a:r>
            <a:endParaRPr lang="en-US" altLang="zh-CN" sz="4100">
              <a:ea typeface="宋体" panose="02010600030101010101" pitchFamily="2" charset="-122"/>
            </a:endParaRPr>
          </a:p>
        </p:txBody>
      </p:sp>
      <p:sp>
        <p:nvSpPr>
          <p:cNvPr id="6147" name="Line 36"/>
          <p:cNvSpPr>
            <a:spLocks noChangeShapeType="1"/>
          </p:cNvSpPr>
          <p:nvPr/>
        </p:nvSpPr>
        <p:spPr bwMode="auto">
          <a:xfrm flipV="1">
            <a:off x="3679862" y="2640013"/>
            <a:ext cx="6080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8" name="Line 37"/>
          <p:cNvSpPr>
            <a:spLocks noChangeShapeType="1"/>
          </p:cNvSpPr>
          <p:nvPr/>
        </p:nvSpPr>
        <p:spPr bwMode="auto">
          <a:xfrm>
            <a:off x="3746537" y="3316288"/>
            <a:ext cx="5413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9" name="Line 38"/>
          <p:cNvSpPr>
            <a:spLocks noChangeShapeType="1"/>
          </p:cNvSpPr>
          <p:nvPr/>
        </p:nvSpPr>
        <p:spPr bwMode="auto">
          <a:xfrm flipV="1">
            <a:off x="3679862" y="3924300"/>
            <a:ext cx="6080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 name="Group 39"/>
          <p:cNvGrpSpPr>
            <a:grpSpLocks/>
          </p:cNvGrpSpPr>
          <p:nvPr/>
        </p:nvGrpSpPr>
        <p:grpSpPr bwMode="auto">
          <a:xfrm>
            <a:off x="3408399" y="1963738"/>
            <a:ext cx="879475" cy="338137"/>
            <a:chOff x="1492" y="1538"/>
            <a:chExt cx="624" cy="240"/>
          </a:xfrm>
        </p:grpSpPr>
        <p:sp>
          <p:nvSpPr>
            <p:cNvPr id="6179" name="Line 40"/>
            <p:cNvSpPr>
              <a:spLocks noChangeShapeType="1"/>
            </p:cNvSpPr>
            <p:nvPr/>
          </p:nvSpPr>
          <p:spPr bwMode="auto">
            <a:xfrm>
              <a:off x="1732" y="1538"/>
              <a:ext cx="3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80" name="Line 41"/>
            <p:cNvSpPr>
              <a:spLocks noChangeShapeType="1"/>
            </p:cNvSpPr>
            <p:nvPr/>
          </p:nvSpPr>
          <p:spPr bwMode="auto">
            <a:xfrm flipV="1">
              <a:off x="1492" y="1538"/>
              <a:ext cx="240"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 name="Group 42"/>
          <p:cNvGrpSpPr>
            <a:grpSpLocks/>
          </p:cNvGrpSpPr>
          <p:nvPr/>
        </p:nvGrpSpPr>
        <p:grpSpPr bwMode="auto">
          <a:xfrm>
            <a:off x="3341724" y="4330700"/>
            <a:ext cx="946150" cy="269875"/>
            <a:chOff x="1444" y="3218"/>
            <a:chExt cx="672" cy="192"/>
          </a:xfrm>
        </p:grpSpPr>
        <p:sp>
          <p:nvSpPr>
            <p:cNvPr id="6177" name="Line 43"/>
            <p:cNvSpPr>
              <a:spLocks noChangeShapeType="1"/>
            </p:cNvSpPr>
            <p:nvPr/>
          </p:nvSpPr>
          <p:spPr bwMode="auto">
            <a:xfrm>
              <a:off x="1732" y="3410"/>
              <a:ext cx="3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8" name="Line 44"/>
            <p:cNvSpPr>
              <a:spLocks noChangeShapeType="1"/>
            </p:cNvSpPr>
            <p:nvPr/>
          </p:nvSpPr>
          <p:spPr bwMode="auto">
            <a:xfrm>
              <a:off x="1444" y="3218"/>
              <a:ext cx="288"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152" name="AutoShape 45"/>
          <p:cNvSpPr>
            <a:spLocks noChangeArrowheads="1"/>
          </p:cNvSpPr>
          <p:nvPr/>
        </p:nvSpPr>
        <p:spPr bwMode="gray">
          <a:xfrm>
            <a:off x="4283112" y="1760538"/>
            <a:ext cx="3420000" cy="433387"/>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74158" name="Rectangle 46"/>
          <p:cNvSpPr>
            <a:spLocks noChangeArrowheads="1"/>
          </p:cNvSpPr>
          <p:nvPr/>
        </p:nvSpPr>
        <p:spPr bwMode="auto">
          <a:xfrm>
            <a:off x="4740312" y="1747986"/>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zh-CN" altLang="en-US" sz="2400" dirty="0">
                <a:solidFill>
                  <a:srgbClr val="000000"/>
                </a:solidFill>
                <a:effectLst>
                  <a:outerShdw blurRad="38100" dist="38100" dir="2700000" algn="tl">
                    <a:srgbClr val="000000">
                      <a:alpha val="43137"/>
                    </a:srgbClr>
                  </a:outerShdw>
                </a:effectLst>
                <a:ea typeface="宋体" panose="02010600030101010101" pitchFamily="2" charset="-122"/>
              </a:rPr>
              <a:t>一、继承</a:t>
            </a:r>
          </a:p>
        </p:txBody>
      </p:sp>
      <p:sp>
        <p:nvSpPr>
          <p:cNvPr id="6154" name="AutoShape 47"/>
          <p:cNvSpPr>
            <a:spLocks noChangeArrowheads="1"/>
          </p:cNvSpPr>
          <p:nvPr/>
        </p:nvSpPr>
        <p:spPr bwMode="gray">
          <a:xfrm>
            <a:off x="4283112" y="2425700"/>
            <a:ext cx="3420000" cy="433388"/>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6155" name="AutoShape 49"/>
          <p:cNvSpPr>
            <a:spLocks noChangeArrowheads="1"/>
          </p:cNvSpPr>
          <p:nvPr/>
        </p:nvSpPr>
        <p:spPr bwMode="gray">
          <a:xfrm>
            <a:off x="4279937" y="3084513"/>
            <a:ext cx="3420000" cy="434975"/>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74163" name="Oval 51"/>
          <p:cNvSpPr>
            <a:spLocks noChangeArrowheads="1"/>
          </p:cNvSpPr>
          <p:nvPr/>
        </p:nvSpPr>
        <p:spPr bwMode="gray">
          <a:xfrm>
            <a:off x="4203737" y="1865313"/>
            <a:ext cx="203200" cy="201612"/>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474164" name="Oval 52"/>
          <p:cNvSpPr>
            <a:spLocks noChangeArrowheads="1"/>
          </p:cNvSpPr>
          <p:nvPr/>
        </p:nvSpPr>
        <p:spPr bwMode="gray">
          <a:xfrm>
            <a:off x="4214849" y="2543175"/>
            <a:ext cx="203200" cy="203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474165" name="Oval 53"/>
          <p:cNvSpPr>
            <a:spLocks noChangeArrowheads="1"/>
          </p:cNvSpPr>
          <p:nvPr/>
        </p:nvSpPr>
        <p:spPr bwMode="gray">
          <a:xfrm>
            <a:off x="4214849" y="3214688"/>
            <a:ext cx="203200" cy="203200"/>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6159" name="AutoShape 54"/>
          <p:cNvSpPr>
            <a:spLocks noChangeArrowheads="1"/>
          </p:cNvSpPr>
          <p:nvPr/>
        </p:nvSpPr>
        <p:spPr bwMode="gray">
          <a:xfrm>
            <a:off x="4283112" y="3733800"/>
            <a:ext cx="3420000" cy="434975"/>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74168" name="Oval 56"/>
          <p:cNvSpPr>
            <a:spLocks noChangeArrowheads="1"/>
          </p:cNvSpPr>
          <p:nvPr/>
        </p:nvSpPr>
        <p:spPr bwMode="gray">
          <a:xfrm>
            <a:off x="4203737" y="3857625"/>
            <a:ext cx="203200" cy="203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6161" name="AutoShape 57"/>
          <p:cNvSpPr>
            <a:spLocks noChangeArrowheads="1"/>
          </p:cNvSpPr>
          <p:nvPr/>
        </p:nvSpPr>
        <p:spPr bwMode="gray">
          <a:xfrm>
            <a:off x="4283112" y="4435475"/>
            <a:ext cx="3420000" cy="433388"/>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74171" name="Oval 59"/>
          <p:cNvSpPr>
            <a:spLocks noChangeArrowheads="1"/>
          </p:cNvSpPr>
          <p:nvPr/>
        </p:nvSpPr>
        <p:spPr bwMode="gray">
          <a:xfrm>
            <a:off x="4214849" y="4552950"/>
            <a:ext cx="203200" cy="203200"/>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nvGrpSpPr>
          <p:cNvPr id="4" name="Group 60"/>
          <p:cNvGrpSpPr>
            <a:grpSpLocks/>
          </p:cNvGrpSpPr>
          <p:nvPr/>
        </p:nvGrpSpPr>
        <p:grpSpPr bwMode="auto">
          <a:xfrm>
            <a:off x="1576424" y="2093913"/>
            <a:ext cx="2373313" cy="2371725"/>
            <a:chOff x="192" y="1631"/>
            <a:chExt cx="1684" cy="1683"/>
          </a:xfrm>
        </p:grpSpPr>
        <p:sp>
          <p:nvSpPr>
            <p:cNvPr id="474173" name="Oval 61"/>
            <p:cNvSpPr>
              <a:spLocks noChangeArrowheads="1"/>
            </p:cNvSpPr>
            <p:nvPr/>
          </p:nvSpPr>
          <p:spPr bwMode="gray">
            <a:xfrm>
              <a:off x="192" y="1631"/>
              <a:ext cx="1684" cy="168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474174" name="Oval 62"/>
            <p:cNvSpPr>
              <a:spLocks noChangeArrowheads="1"/>
            </p:cNvSpPr>
            <p:nvPr/>
          </p:nvSpPr>
          <p:spPr bwMode="gray">
            <a:xfrm>
              <a:off x="304" y="1740"/>
              <a:ext cx="1461" cy="1462"/>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474175" name="Oval 63"/>
            <p:cNvSpPr>
              <a:spLocks noChangeArrowheads="1"/>
            </p:cNvSpPr>
            <p:nvPr/>
          </p:nvSpPr>
          <p:spPr bwMode="gray">
            <a:xfrm>
              <a:off x="288" y="1754"/>
              <a:ext cx="1461" cy="1462"/>
            </a:xfrm>
            <a:prstGeom prst="ellipse">
              <a:avLst/>
            </a:prstGeom>
            <a:gradFill rotWithShape="1">
              <a:gsLst>
                <a:gs pos="0">
                  <a:schemeClr val="hlink">
                    <a:gamma/>
                    <a:shade val="63529"/>
                    <a:invGamma/>
                  </a:schemeClr>
                </a:gs>
                <a:gs pos="100000">
                  <a:schemeClr va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6171" name="Oval 64"/>
            <p:cNvSpPr>
              <a:spLocks noChangeArrowheads="1"/>
            </p:cNvSpPr>
            <p:nvPr/>
          </p:nvSpPr>
          <p:spPr bwMode="gray">
            <a:xfrm>
              <a:off x="375" y="1814"/>
              <a:ext cx="1317" cy="1316"/>
            </a:xfrm>
            <a:prstGeom prst="ellipse">
              <a:avLst/>
            </a:prstGeom>
            <a:solidFill>
              <a:srgbClr val="000000"/>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6172" name="Oval 65"/>
            <p:cNvSpPr>
              <a:spLocks noChangeArrowheads="1"/>
            </p:cNvSpPr>
            <p:nvPr/>
          </p:nvSpPr>
          <p:spPr bwMode="gray">
            <a:xfrm>
              <a:off x="396" y="1835"/>
              <a:ext cx="1276" cy="1277"/>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6173" name="Oval 66"/>
            <p:cNvSpPr>
              <a:spLocks noChangeArrowheads="1"/>
            </p:cNvSpPr>
            <p:nvPr/>
          </p:nvSpPr>
          <p:spPr bwMode="gray">
            <a:xfrm>
              <a:off x="412" y="1842"/>
              <a:ext cx="1246" cy="1246"/>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6174" name="Oval 67"/>
            <p:cNvSpPr>
              <a:spLocks noChangeArrowheads="1"/>
            </p:cNvSpPr>
            <p:nvPr/>
          </p:nvSpPr>
          <p:spPr bwMode="gray">
            <a:xfrm>
              <a:off x="426" y="1854"/>
              <a:ext cx="1184" cy="1164"/>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6175" name="Oval 68"/>
            <p:cNvSpPr>
              <a:spLocks noChangeArrowheads="1"/>
            </p:cNvSpPr>
            <p:nvPr/>
          </p:nvSpPr>
          <p:spPr bwMode="gray">
            <a:xfrm>
              <a:off x="480" y="1872"/>
              <a:ext cx="1053" cy="945"/>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74181" name="Text Box 69"/>
            <p:cNvSpPr txBox="1">
              <a:spLocks noChangeArrowheads="1"/>
            </p:cNvSpPr>
            <p:nvPr/>
          </p:nvSpPr>
          <p:spPr bwMode="gray">
            <a:xfrm>
              <a:off x="458" y="2160"/>
              <a:ext cx="1060" cy="59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lang="zh-CN" altLang="en-US" sz="2400" dirty="0">
                  <a:solidFill>
                    <a:srgbClr val="000000"/>
                  </a:solidFill>
                  <a:effectLst>
                    <a:outerShdw blurRad="38100" dist="38100" dir="2700000" algn="tl">
                      <a:srgbClr val="000000">
                        <a:alpha val="43137"/>
                      </a:srgbClr>
                    </a:outerShdw>
                  </a:effectLst>
                  <a:ea typeface="宋体" panose="02010600030101010101" pitchFamily="2" charset="-122"/>
                </a:rPr>
                <a:t>主要</a:t>
              </a:r>
              <a:endParaRPr lang="en-US" altLang="zh-CN" sz="2400" dirty="0">
                <a:solidFill>
                  <a:srgbClr val="000000"/>
                </a:solidFill>
                <a:effectLst>
                  <a:outerShdw blurRad="38100" dist="38100" dir="2700000" algn="tl">
                    <a:srgbClr val="000000">
                      <a:alpha val="43137"/>
                    </a:srgbClr>
                  </a:outerShdw>
                </a:effectLst>
                <a:ea typeface="宋体" panose="02010600030101010101" pitchFamily="2" charset="-122"/>
              </a:endParaRPr>
            </a:p>
            <a:p>
              <a:pPr algn="ctr" eaLnBrk="1" hangingPunct="1">
                <a:defRPr/>
              </a:pPr>
              <a:r>
                <a:rPr lang="zh-CN" altLang="en-US" sz="2400" dirty="0">
                  <a:solidFill>
                    <a:srgbClr val="000000"/>
                  </a:solidFill>
                  <a:effectLst>
                    <a:outerShdw blurRad="38100" dist="38100" dir="2700000" algn="tl">
                      <a:srgbClr val="000000">
                        <a:alpha val="43137"/>
                      </a:srgbClr>
                    </a:outerShdw>
                  </a:effectLst>
                  <a:ea typeface="宋体" panose="02010600030101010101" pitchFamily="2" charset="-122"/>
                </a:rPr>
                <a:t>内容</a:t>
              </a:r>
              <a:endParaRPr lang="en-US" altLang="zh-CN" sz="2400" dirty="0">
                <a:solidFill>
                  <a:srgbClr val="000000"/>
                </a:solidFill>
                <a:effectLst>
                  <a:outerShdw blurRad="38100" dist="38100" dir="2700000" algn="tl">
                    <a:srgbClr val="000000">
                      <a:alpha val="43137"/>
                    </a:srgbClr>
                  </a:outerShdw>
                </a:effectLst>
                <a:ea typeface="宋体" panose="02010600030101010101" pitchFamily="2" charset="-122"/>
              </a:endParaRPr>
            </a:p>
          </p:txBody>
        </p:sp>
      </p:grpSp>
      <p:sp>
        <p:nvSpPr>
          <p:cNvPr id="39" name="Rectangle 46"/>
          <p:cNvSpPr>
            <a:spLocks noChangeArrowheads="1"/>
          </p:cNvSpPr>
          <p:nvPr/>
        </p:nvSpPr>
        <p:spPr bwMode="auto">
          <a:xfrm>
            <a:off x="4740312" y="2386161"/>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zh-CN" altLang="en-US" sz="2400" dirty="0">
                <a:solidFill>
                  <a:srgbClr val="000000"/>
                </a:solidFill>
                <a:effectLst>
                  <a:outerShdw blurRad="38100" dist="38100" dir="2700000" algn="tl">
                    <a:srgbClr val="000000">
                      <a:alpha val="43137"/>
                    </a:srgbClr>
                  </a:outerShdw>
                </a:effectLst>
                <a:ea typeface="宋体" panose="02010600030101010101" pitchFamily="2" charset="-122"/>
              </a:rPr>
              <a:t>二、单继承</a:t>
            </a:r>
          </a:p>
        </p:txBody>
      </p:sp>
      <p:sp>
        <p:nvSpPr>
          <p:cNvPr id="40" name="Rectangle 46"/>
          <p:cNvSpPr>
            <a:spLocks noChangeArrowheads="1"/>
          </p:cNvSpPr>
          <p:nvPr/>
        </p:nvSpPr>
        <p:spPr bwMode="auto">
          <a:xfrm>
            <a:off x="4740312" y="3089424"/>
            <a:ext cx="20409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zh-CN" altLang="en-US" sz="2400" dirty="0">
                <a:solidFill>
                  <a:srgbClr val="000000"/>
                </a:solidFill>
                <a:effectLst>
                  <a:outerShdw blurRad="38100" dist="38100" dir="2700000" algn="tl">
                    <a:srgbClr val="000000">
                      <a:alpha val="43137"/>
                    </a:srgbClr>
                  </a:outerShdw>
                </a:effectLst>
                <a:ea typeface="宋体" panose="02010600030101010101" pitchFamily="2" charset="-122"/>
              </a:rPr>
              <a:t>三、多重继承</a:t>
            </a:r>
          </a:p>
        </p:txBody>
      </p:sp>
      <p:sp>
        <p:nvSpPr>
          <p:cNvPr id="41" name="Rectangle 46"/>
          <p:cNvSpPr>
            <a:spLocks noChangeArrowheads="1"/>
          </p:cNvSpPr>
          <p:nvPr/>
        </p:nvSpPr>
        <p:spPr bwMode="auto">
          <a:xfrm>
            <a:off x="4740312" y="3751411"/>
            <a:ext cx="20409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zh-CN" altLang="en-US" sz="2400" dirty="0">
                <a:solidFill>
                  <a:srgbClr val="000000"/>
                </a:solidFill>
                <a:effectLst>
                  <a:outerShdw blurRad="38100" dist="38100" dir="2700000" algn="tl">
                    <a:srgbClr val="000000">
                      <a:alpha val="43137"/>
                    </a:srgbClr>
                  </a:outerShdw>
                </a:effectLst>
                <a:ea typeface="宋体" panose="02010600030101010101" pitchFamily="2" charset="-122"/>
              </a:rPr>
              <a:t>四、虚拟继承</a:t>
            </a:r>
          </a:p>
        </p:txBody>
      </p:sp>
      <p:sp>
        <p:nvSpPr>
          <p:cNvPr id="42" name="Rectangle 46"/>
          <p:cNvSpPr>
            <a:spLocks noChangeArrowheads="1"/>
          </p:cNvSpPr>
          <p:nvPr/>
        </p:nvSpPr>
        <p:spPr bwMode="auto">
          <a:xfrm>
            <a:off x="4740312" y="4421336"/>
            <a:ext cx="26597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zh-CN" altLang="en-US" sz="2400" dirty="0">
                <a:solidFill>
                  <a:srgbClr val="000000"/>
                </a:solidFill>
                <a:effectLst>
                  <a:outerShdw blurRad="38100" dist="38100" dir="2700000" algn="tl">
                    <a:srgbClr val="000000">
                      <a:alpha val="43137"/>
                    </a:srgbClr>
                  </a:outerShdw>
                </a:effectLst>
                <a:ea typeface="宋体" panose="02010600030101010101" pitchFamily="2" charset="-122"/>
              </a:rPr>
              <a:t>五、虚函数与多态</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74158"/>
                                        </p:tgtEl>
                                        <p:attrNameLst>
                                          <p:attrName>style.visibility</p:attrName>
                                        </p:attrNameLst>
                                      </p:cBhvr>
                                      <p:to>
                                        <p:strVal val="visible"/>
                                      </p:to>
                                    </p:set>
                                    <p:anim calcmode="lin" valueType="num">
                                      <p:cBhvr>
                                        <p:cTn id="7" dur="500" fill="hold"/>
                                        <p:tgtEl>
                                          <p:spTgt spid="474158"/>
                                        </p:tgtEl>
                                        <p:attrNameLst>
                                          <p:attrName>ppt_w</p:attrName>
                                        </p:attrNameLst>
                                      </p:cBhvr>
                                      <p:tavLst>
                                        <p:tav tm="0">
                                          <p:val>
                                            <p:fltVal val="0"/>
                                          </p:val>
                                        </p:tav>
                                        <p:tav tm="100000">
                                          <p:val>
                                            <p:strVal val="#ppt_w"/>
                                          </p:val>
                                        </p:tav>
                                      </p:tavLst>
                                    </p:anim>
                                    <p:anim calcmode="lin" valueType="num">
                                      <p:cBhvr>
                                        <p:cTn id="8" dur="500" fill="hold"/>
                                        <p:tgtEl>
                                          <p:spTgt spid="47415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p:cTn id="13" dur="500" fill="hold"/>
                                        <p:tgtEl>
                                          <p:spTgt spid="39"/>
                                        </p:tgtEl>
                                        <p:attrNameLst>
                                          <p:attrName>ppt_w</p:attrName>
                                        </p:attrNameLst>
                                      </p:cBhvr>
                                      <p:tavLst>
                                        <p:tav tm="0">
                                          <p:val>
                                            <p:fltVal val="0"/>
                                          </p:val>
                                        </p:tav>
                                        <p:tav tm="100000">
                                          <p:val>
                                            <p:strVal val="#ppt_w"/>
                                          </p:val>
                                        </p:tav>
                                      </p:tavLst>
                                    </p:anim>
                                    <p:anim calcmode="lin" valueType="num">
                                      <p:cBhvr>
                                        <p:cTn id="14" dur="500" fill="hold"/>
                                        <p:tgtEl>
                                          <p:spTgt spid="39"/>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p:cTn id="19" dur="500" fill="hold"/>
                                        <p:tgtEl>
                                          <p:spTgt spid="40"/>
                                        </p:tgtEl>
                                        <p:attrNameLst>
                                          <p:attrName>ppt_w</p:attrName>
                                        </p:attrNameLst>
                                      </p:cBhvr>
                                      <p:tavLst>
                                        <p:tav tm="0">
                                          <p:val>
                                            <p:fltVal val="0"/>
                                          </p:val>
                                        </p:tav>
                                        <p:tav tm="100000">
                                          <p:val>
                                            <p:strVal val="#ppt_w"/>
                                          </p:val>
                                        </p:tav>
                                      </p:tavLst>
                                    </p:anim>
                                    <p:anim calcmode="lin" valueType="num">
                                      <p:cBhvr>
                                        <p:cTn id="20" dur="500" fill="hold"/>
                                        <p:tgtEl>
                                          <p:spTgt spid="40"/>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cBhvr>
                                        <p:cTn id="25" dur="500" fill="hold"/>
                                        <p:tgtEl>
                                          <p:spTgt spid="41"/>
                                        </p:tgtEl>
                                        <p:attrNameLst>
                                          <p:attrName>ppt_w</p:attrName>
                                        </p:attrNameLst>
                                      </p:cBhvr>
                                      <p:tavLst>
                                        <p:tav tm="0">
                                          <p:val>
                                            <p:fltVal val="0"/>
                                          </p:val>
                                        </p:tav>
                                        <p:tav tm="100000">
                                          <p:val>
                                            <p:strVal val="#ppt_w"/>
                                          </p:val>
                                        </p:tav>
                                      </p:tavLst>
                                    </p:anim>
                                    <p:anim calcmode="lin" valueType="num">
                                      <p:cBhvr>
                                        <p:cTn id="26" dur="500" fill="hold"/>
                                        <p:tgtEl>
                                          <p:spTgt spid="41"/>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p:cTn id="31" dur="500" fill="hold"/>
                                        <p:tgtEl>
                                          <p:spTgt spid="42"/>
                                        </p:tgtEl>
                                        <p:attrNameLst>
                                          <p:attrName>ppt_w</p:attrName>
                                        </p:attrNameLst>
                                      </p:cBhvr>
                                      <p:tavLst>
                                        <p:tav tm="0">
                                          <p:val>
                                            <p:fltVal val="0"/>
                                          </p:val>
                                        </p:tav>
                                        <p:tav tm="100000">
                                          <p:val>
                                            <p:strVal val="#ppt_w"/>
                                          </p:val>
                                        </p:tav>
                                      </p:tavLst>
                                    </p:anim>
                                    <p:anim calcmode="lin" valueType="num">
                                      <p:cBhvr>
                                        <p:cTn id="32" dur="500" fill="hold"/>
                                        <p:tgtEl>
                                          <p:spTgt spid="4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58" grpId="0"/>
      <p:bldP spid="39" grpId="0"/>
      <p:bldP spid="40" grpId="0"/>
      <p:bldP spid="41" grpId="0"/>
      <p:bldP spid="4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080000"/>
            <a:ext cx="7227900"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声明派生类时</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增加</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的成员</a:t>
            </a:r>
            <a:endParaRPr lang="en-US" altLang="zh-CN" dirty="0">
              <a:solidFill>
                <a:srgbClr val="000000"/>
              </a:solidFill>
              <a:ea typeface="宋体" panose="02010600030101010101" pitchFamily="2" charset="-122"/>
            </a:endParaRP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这部分内容是很重要的，它体现了派生类对基类功能的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扩展</a:t>
            </a:r>
            <a:r>
              <a:rPr lang="zh-CN" altLang="en-US" dirty="0">
                <a:solidFill>
                  <a:srgbClr val="000000"/>
                </a:solidFill>
                <a:ea typeface="宋体" panose="02010600030101010101" pitchFamily="2" charset="-122"/>
              </a:rPr>
              <a:t>。</a:t>
            </a:r>
          </a:p>
        </p:txBody>
      </p:sp>
      <p:sp>
        <p:nvSpPr>
          <p:cNvPr id="9" name="Text Box 36"/>
          <p:cNvSpPr txBox="1">
            <a:spLocks noChangeArrowheads="1"/>
          </p:cNvSpPr>
          <p:nvPr/>
        </p:nvSpPr>
        <p:spPr bwMode="auto">
          <a:xfrm>
            <a:off x="1554895" y="2555506"/>
            <a:ext cx="6433405" cy="1089529"/>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000000"/>
                </a:solidFill>
                <a:latin typeface="Times New Roman" pitchFamily="18" charset="0"/>
              </a:rPr>
              <a:t>此外，在声明派生类时，一般还应当自己定义</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zh-CN" altLang="en-US" sz="2400" dirty="0">
                <a:solidFill>
                  <a:srgbClr val="000000"/>
                </a:solidFill>
                <a:latin typeface="Times New Roman" pitchFamily="18" charset="0"/>
              </a:rPr>
              <a:t>派生类的</a:t>
            </a:r>
            <a:r>
              <a:rPr lang="zh-CN" altLang="en-US" sz="2400" dirty="0">
                <a:solidFill>
                  <a:srgbClr val="C00000"/>
                </a:solidFill>
                <a:effectLst>
                  <a:outerShdw blurRad="38100" dist="38100" dir="2700000" algn="tl">
                    <a:srgbClr val="000000">
                      <a:alpha val="43137"/>
                    </a:srgbClr>
                  </a:outerShdw>
                </a:effectLst>
                <a:latin typeface="Times New Roman" pitchFamily="18" charset="0"/>
              </a:rPr>
              <a:t>构造函数</a:t>
            </a:r>
            <a:r>
              <a:rPr lang="zh-CN" altLang="en-US" sz="2400" dirty="0">
                <a:solidFill>
                  <a:srgbClr val="000000"/>
                </a:solidFill>
                <a:latin typeface="Times New Roman" pitchFamily="18" charset="0"/>
              </a:rPr>
              <a:t>和</a:t>
            </a:r>
            <a:r>
              <a:rPr lang="zh-CN" altLang="en-US" sz="2400" dirty="0">
                <a:solidFill>
                  <a:srgbClr val="C00000"/>
                </a:solidFill>
                <a:effectLst>
                  <a:outerShdw blurRad="38100" dist="38100" dir="2700000" algn="tl">
                    <a:srgbClr val="000000">
                      <a:alpha val="43137"/>
                    </a:srgbClr>
                  </a:outerShdw>
                </a:effectLst>
                <a:latin typeface="Times New Roman" pitchFamily="18" charset="0"/>
              </a:rPr>
              <a:t>析构函数</a:t>
            </a:r>
            <a:r>
              <a:rPr lang="zh-CN" altLang="en-US" sz="2400" dirty="0">
                <a:solidFill>
                  <a:srgbClr val="000000"/>
                </a:solidFill>
                <a:latin typeface="Times New Roman" pitchFamily="18" charset="0"/>
              </a:rPr>
              <a:t>，因为构造函数</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zh-CN" altLang="en-US" sz="2400" dirty="0">
                <a:solidFill>
                  <a:srgbClr val="000000"/>
                </a:solidFill>
                <a:latin typeface="Times New Roman" pitchFamily="18" charset="0"/>
              </a:rPr>
              <a:t>和析构函数是不能从基类继承的。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ox(out)">
                                      <p:cBhvr>
                                        <p:cTn id="11" dur="500"/>
                                        <p:tgtEl>
                                          <p:spTgt spid="9"/>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7108741" y="67779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728000"/>
            <a:ext cx="750730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既然派生类中包含</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基类成员</a:t>
            </a:r>
            <a:r>
              <a:rPr lang="zh-CN" altLang="en-US" dirty="0">
                <a:solidFill>
                  <a:srgbClr val="000000"/>
                </a:solidFill>
                <a:ea typeface="宋体" panose="02010600030101010101" pitchFamily="2" charset="-122"/>
              </a:rPr>
              <a:t>和</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派生类自己增加的成员</a:t>
            </a:r>
            <a:r>
              <a:rPr lang="zh-CN" altLang="en-US" dirty="0">
                <a:solidFill>
                  <a:srgbClr val="000000"/>
                </a:solidFill>
                <a:ea typeface="宋体" panose="02010600030101010101" pitchFamily="2" charset="-122"/>
              </a:rPr>
              <a:t>，就产生了这两部分成员的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关系和访问属性</a:t>
            </a:r>
            <a:r>
              <a:rPr lang="zh-CN" altLang="en-US" dirty="0">
                <a:solidFill>
                  <a:srgbClr val="000000"/>
                </a:solidFill>
                <a:ea typeface="宋体" panose="02010600030101010101" pitchFamily="2" charset="-122"/>
              </a:rPr>
              <a:t>的问题。</a:t>
            </a:r>
          </a:p>
        </p:txBody>
      </p:sp>
      <p:sp>
        <p:nvSpPr>
          <p:cNvPr id="10" name="Rectangle 77"/>
          <p:cNvSpPr>
            <a:spLocks noChangeArrowheads="1"/>
          </p:cNvSpPr>
          <p:nvPr/>
        </p:nvSpPr>
        <p:spPr bwMode="auto">
          <a:xfrm>
            <a:off x="1116000" y="3384000"/>
            <a:ext cx="7507300" cy="1473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在建立派生类的时候，并不是简单地把基类的私有成员直接作为派生类的私有成员，把基类的公有成员直接作为派生类的公有成员。</a:t>
            </a:r>
          </a:p>
        </p:txBody>
      </p:sp>
      <p:sp>
        <p:nvSpPr>
          <p:cNvPr id="7" name="Rectangle 77"/>
          <p:cNvSpPr>
            <a:spLocks noChangeArrowheads="1"/>
          </p:cNvSpPr>
          <p:nvPr/>
        </p:nvSpPr>
        <p:spPr bwMode="auto">
          <a:xfrm>
            <a:off x="1116000" y="5112000"/>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对</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基类成员</a:t>
            </a:r>
            <a:r>
              <a:rPr lang="zh-CN" altLang="en-US" dirty="0">
                <a:solidFill>
                  <a:srgbClr val="000000"/>
                </a:solidFill>
                <a:ea typeface="宋体" panose="02010600030101010101" pitchFamily="2" charset="-122"/>
              </a:rPr>
              <a:t>和</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派生类自己增加的成员</a:t>
            </a:r>
            <a:r>
              <a:rPr lang="zh-CN" altLang="en-US" dirty="0">
                <a:solidFill>
                  <a:srgbClr val="000000"/>
                </a:solidFill>
                <a:ea typeface="宋体" panose="02010600030101010101" pitchFamily="2" charset="-122"/>
              </a:rPr>
              <a:t>是</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按不同的原则</a:t>
            </a:r>
            <a:r>
              <a:rPr lang="zh-CN" altLang="en-US" dirty="0">
                <a:solidFill>
                  <a:srgbClr val="000000"/>
                </a:solidFill>
                <a:ea typeface="宋体" panose="02010600030101010101" pitchFamily="2" charset="-122"/>
              </a:rPr>
              <a:t>处理的。</a:t>
            </a:r>
          </a:p>
        </p:txBody>
      </p:sp>
      <p:sp>
        <p:nvSpPr>
          <p:cNvPr id="8" name="Rectangle 9"/>
          <p:cNvSpPr txBox="1">
            <a:spLocks noChangeArrowheads="1"/>
          </p:cNvSpPr>
          <p:nvPr/>
        </p:nvSpPr>
        <p:spPr bwMode="auto">
          <a:xfrm>
            <a:off x="1116000" y="1080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3. </a:t>
            </a:r>
            <a:r>
              <a:rPr lang="zh-CN" altLang="en-US" dirty="0">
                <a:ea typeface="宋体" panose="02010600030101010101" pitchFamily="2" charset="-122"/>
              </a:rPr>
              <a:t>派生类成员的访问属性</a:t>
            </a: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80000" y="65088"/>
            <a:ext cx="7958137" cy="1011237"/>
          </a:xfrm>
        </p:spPr>
        <p:txBody>
          <a:bodyPr/>
          <a:lstStyle/>
          <a:p>
            <a:pPr eaLnBrk="1" hangingPunct="1"/>
            <a:r>
              <a:rPr lang="zh-CN" altLang="en-US" sz="3600" dirty="0">
                <a:ea typeface="宋体" panose="02010600030101010101" pitchFamily="2" charset="-122"/>
              </a:rPr>
              <a:t>类定义中的“访问控制”的含义</a:t>
            </a:r>
            <a:endParaRPr lang="en-US" altLang="zh-CN" sz="36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003800"/>
            <a:ext cx="7596200"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private</a:t>
            </a:r>
            <a:r>
              <a:rPr lang="zh-CN" altLang="en-US" dirty="0">
                <a:solidFill>
                  <a:srgbClr val="000000"/>
                </a:solidFill>
                <a:ea typeface="宋体" panose="02010600030101010101" pitchFamily="2" charset="-122"/>
              </a:rPr>
              <a:t>（私有）</a:t>
            </a:r>
            <a:endParaRPr lang="en-US" altLang="zh-CN" dirty="0">
              <a:solidFill>
                <a:srgbClr val="000000"/>
              </a:solidFill>
              <a:ea typeface="宋体" panose="02010600030101010101" pitchFamily="2" charset="-122"/>
            </a:endParaRP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私有数据成员与私有成员函数</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只能在类中的成员函数</a:t>
            </a:r>
            <a:r>
              <a:rPr lang="zh-CN" altLang="en-US" dirty="0">
                <a:solidFill>
                  <a:srgbClr val="000000"/>
                </a:solidFill>
                <a:ea typeface="宋体" panose="02010600030101010101" pitchFamily="2" charset="-122"/>
              </a:rPr>
              <a:t>内访问。</a:t>
            </a:r>
          </a:p>
        </p:txBody>
      </p:sp>
      <p:sp>
        <p:nvSpPr>
          <p:cNvPr id="10" name="Rectangle 77"/>
          <p:cNvSpPr>
            <a:spLocks noChangeArrowheads="1"/>
          </p:cNvSpPr>
          <p:nvPr/>
        </p:nvSpPr>
        <p:spPr bwMode="auto">
          <a:xfrm>
            <a:off x="1116000" y="2412000"/>
            <a:ext cx="75073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public</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公有）</a:t>
            </a:r>
            <a:endParaRPr lang="en-US" altLang="zh-CN" dirty="0">
              <a:solidFill>
                <a:srgbClr val="000000"/>
              </a:solidFill>
              <a:ea typeface="宋体" panose="02010600030101010101" pitchFamily="2" charset="-122"/>
            </a:endParaRP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公有数据成员及公有成员函数用于描述一个类与外部世界的界面，</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其它类的函数成员（其它程序）</a:t>
            </a:r>
            <a:r>
              <a:rPr lang="zh-CN" altLang="en-US" dirty="0">
                <a:solidFill>
                  <a:srgbClr val="000000"/>
                </a:solidFill>
                <a:ea typeface="宋体" panose="02010600030101010101" pitchFamily="2" charset="-122"/>
              </a:rPr>
              <a:t>也可访问这些公有成员。</a:t>
            </a:r>
          </a:p>
        </p:txBody>
      </p:sp>
      <p:sp>
        <p:nvSpPr>
          <p:cNvPr id="7" name="Rectangle 77"/>
          <p:cNvSpPr>
            <a:spLocks noChangeArrowheads="1"/>
          </p:cNvSpPr>
          <p:nvPr/>
        </p:nvSpPr>
        <p:spPr bwMode="auto">
          <a:xfrm>
            <a:off x="1116000" y="4284000"/>
            <a:ext cx="7507300" cy="307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protected</a:t>
            </a:r>
            <a:r>
              <a:rPr lang="zh-CN" altLang="en-US" dirty="0">
                <a:solidFill>
                  <a:srgbClr val="000000"/>
                </a:solidFill>
                <a:ea typeface="宋体" panose="02010600030101010101" pitchFamily="2" charset="-122"/>
              </a:rPr>
              <a:t>（保护）</a:t>
            </a:r>
            <a:endParaRPr lang="en-US" altLang="zh-CN" dirty="0">
              <a:solidFill>
                <a:srgbClr val="000000"/>
              </a:solidFill>
              <a:ea typeface="宋体" panose="02010600030101010101" pitchFamily="2" charset="-122"/>
            </a:endParaRP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对</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派生类的成员函数</a:t>
            </a:r>
            <a:r>
              <a:rPr lang="zh-CN" altLang="en-US" dirty="0">
                <a:solidFill>
                  <a:srgbClr val="000000"/>
                </a:solidFill>
                <a:ea typeface="宋体" panose="02010600030101010101" pitchFamily="2" charset="-122"/>
              </a:rPr>
              <a:t>而言，它是</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public</a:t>
            </a:r>
            <a:r>
              <a:rPr lang="zh-CN" altLang="en-US" dirty="0">
                <a:solidFill>
                  <a:srgbClr val="000000"/>
                </a:solidFill>
                <a:ea typeface="宋体" panose="02010600030101010101" pitchFamily="2" charset="-122"/>
              </a:rPr>
              <a:t>；</a:t>
            </a:r>
            <a:endParaRPr lang="en-US" altLang="zh-CN" dirty="0">
              <a:solidFill>
                <a:srgbClr val="000000"/>
              </a:solidFill>
              <a:ea typeface="宋体" panose="02010600030101010101" pitchFamily="2" charset="-122"/>
            </a:endParaRP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而对</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类外函数</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即全局函数</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及非派生类的成员函数</a:t>
            </a:r>
            <a:r>
              <a:rPr lang="zh-CN" altLang="en-US" dirty="0">
                <a:solidFill>
                  <a:srgbClr val="000000"/>
                </a:solidFill>
                <a:ea typeface="宋体" panose="02010600030101010101" pitchFamily="2" charset="-122"/>
              </a:rPr>
              <a:t>而言，它是</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private</a:t>
            </a:r>
            <a:r>
              <a:rPr lang="zh-CN" altLang="en-US" dirty="0">
                <a:solidFill>
                  <a:srgbClr val="000000"/>
                </a:solidFill>
                <a:ea typeface="宋体" panose="02010600030101010101" pitchFamily="2" charset="-122"/>
              </a:rPr>
              <a:t>；</a:t>
            </a:r>
            <a:endParaRPr lang="en-US" altLang="zh-CN" dirty="0">
              <a:solidFill>
                <a:srgbClr val="000000"/>
              </a:solidFill>
              <a:ea typeface="宋体" panose="02010600030101010101" pitchFamily="2" charset="-122"/>
            </a:endParaRP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即：</a:t>
            </a:r>
            <a:r>
              <a:rPr lang="en-US" altLang="zh-CN" dirty="0">
                <a:solidFill>
                  <a:srgbClr val="000000"/>
                </a:solidFill>
                <a:ea typeface="宋体" panose="02010600030101010101" pitchFamily="2" charset="-122"/>
              </a:rPr>
              <a:t>protected</a:t>
            </a:r>
            <a:r>
              <a:rPr lang="zh-CN" altLang="en-US" dirty="0">
                <a:solidFill>
                  <a:srgbClr val="000000"/>
                </a:solidFill>
                <a:ea typeface="宋体" panose="02010600030101010101" pitchFamily="2" charset="-122"/>
              </a:rPr>
              <a:t>成员可以由</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本类及其派生类的成员函数</a:t>
            </a:r>
            <a:r>
              <a:rPr lang="zh-CN" altLang="en-US" dirty="0">
                <a:solidFill>
                  <a:srgbClr val="000000"/>
                </a:solidFill>
                <a:ea typeface="宋体" panose="02010600030101010101" pitchFamily="2" charset="-122"/>
              </a:rPr>
              <a:t>访问，其它类则不能访问</a:t>
            </a:r>
          </a:p>
          <a:p>
            <a:pPr marL="0" lvl="1" indent="0">
              <a:lnSpc>
                <a:spcPct val="110000"/>
              </a:lnSpc>
              <a:spcBef>
                <a:spcPct val="0"/>
              </a:spcBef>
              <a:buClrTx/>
              <a:buSzTx/>
              <a:buFont typeface="Wingdings" pitchFamily="2" charset="2"/>
              <a:buChar char="p"/>
            </a:pPr>
            <a:endParaRPr lang="zh-CN" altLang="en-US" dirty="0">
              <a:solidFill>
                <a:srgbClr val="00000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80000" y="65088"/>
            <a:ext cx="7958137" cy="1011237"/>
          </a:xfrm>
        </p:spPr>
        <p:txBody>
          <a:bodyPr/>
          <a:lstStyle/>
          <a:p>
            <a:pPr eaLnBrk="1" hangingPunct="1"/>
            <a:r>
              <a:rPr lang="zh-Hans" altLang="en-US" sz="3600" dirty="0">
                <a:latin typeface="宋体" panose="02010600030101010101" pitchFamily="2" charset="-122"/>
                <a:ea typeface="宋体" panose="02010600030101010101" pitchFamily="2" charset="-122"/>
              </a:rPr>
              <a:t>继承的访问控制规则</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080000"/>
            <a:ext cx="7596200" cy="219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含义</a:t>
            </a:r>
            <a:r>
              <a:rPr lang="zh-CN" altLang="en-US" dirty="0">
                <a:solidFill>
                  <a:srgbClr val="000000"/>
                </a:solidFill>
                <a:ea typeface="宋体" panose="02010600030101010101" pitchFamily="2" charset="-122"/>
              </a:rPr>
              <a:t>：</a:t>
            </a:r>
            <a:endParaRPr lang="en-US" altLang="zh-CN" dirty="0">
              <a:solidFill>
                <a:srgbClr val="000000"/>
              </a:solidFill>
              <a:ea typeface="宋体" panose="02010600030101010101" pitchFamily="2" charset="-122"/>
            </a:endParaRP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派生类</a:t>
            </a: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从基类中继承过来的成员的访问控制</a:t>
            </a:r>
            <a:r>
              <a:rPr lang="zh-CN" altLang="en-US" dirty="0">
                <a:solidFill>
                  <a:srgbClr val="000000"/>
                </a:solidFill>
                <a:ea typeface="宋体" panose="02010600030101010101" pitchFamily="2" charset="-122"/>
              </a:rPr>
              <a:t>－派生类按</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指定的访问控制</a:t>
            </a:r>
            <a:r>
              <a:rPr lang="zh-CN" altLang="en-US" dirty="0">
                <a:solidFill>
                  <a:srgbClr val="000000"/>
                </a:solidFill>
                <a:ea typeface="宋体" panose="02010600030101010101" pitchFamily="2" charset="-122"/>
              </a:rPr>
              <a:t>（继承访问控制）从基类中</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继承</a:t>
            </a:r>
            <a:r>
              <a:rPr lang="zh-CN" altLang="en-US" dirty="0">
                <a:solidFill>
                  <a:srgbClr val="000000"/>
                </a:solidFill>
                <a:ea typeface="宋体" panose="02010600030101010101" pitchFamily="2" charset="-122"/>
              </a:rPr>
              <a:t>具有</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不同访问控制的成员</a:t>
            </a:r>
            <a:r>
              <a:rPr lang="zh-CN" altLang="en-US" dirty="0">
                <a:solidFill>
                  <a:srgbClr val="000000"/>
                </a:solidFill>
                <a:ea typeface="宋体" panose="02010600030101010101" pitchFamily="2" charset="-122"/>
              </a:rPr>
              <a:t>，这些成员在派生类中，其访问控制将发生变化。</a:t>
            </a:r>
          </a:p>
        </p:txBody>
      </p:sp>
      <p:sp>
        <p:nvSpPr>
          <p:cNvPr id="10" name="Rectangle 77"/>
          <p:cNvSpPr>
            <a:spLocks noChangeArrowheads="1"/>
          </p:cNvSpPr>
          <p:nvPr/>
        </p:nvSpPr>
        <p:spPr bwMode="auto">
          <a:xfrm>
            <a:off x="1116000" y="3478800"/>
            <a:ext cx="7507300"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它们由以下</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两个因素共同决定</a:t>
            </a:r>
            <a:r>
              <a:rPr lang="zh-CN" altLang="en-US" dirty="0">
                <a:solidFill>
                  <a:srgbClr val="000000"/>
                </a:solidFill>
                <a:ea typeface="宋体" panose="02010600030101010101" pitchFamily="2" charset="-122"/>
              </a:rPr>
              <a:t>：</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基类中该成员的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访问控制</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派生类定义中的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继承访问控制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80000"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继承</a:t>
            </a:r>
            <a:endParaRPr lang="en-US" altLang="zh-CN" sz="3600" dirty="0">
              <a:latin typeface="宋体" panose="02010600030101010101" pitchFamily="2" charset="-122"/>
              <a:ea typeface="宋体" panose="02010600030101010101" pitchFamily="2" charset="-122"/>
            </a:endParaRPr>
          </a:p>
        </p:txBody>
      </p:sp>
      <p:graphicFrame>
        <p:nvGraphicFramePr>
          <p:cNvPr id="20" name="表格 19"/>
          <p:cNvGraphicFramePr>
            <a:graphicFrameLocks noGrp="1"/>
          </p:cNvGraphicFramePr>
          <p:nvPr>
            <p:extLst>
              <p:ext uri="{D42A27DB-BD31-4B8C-83A1-F6EECF244321}">
                <p14:modId xmlns:p14="http://schemas.microsoft.com/office/powerpoint/2010/main" val="3144772783"/>
              </p:ext>
            </p:extLst>
          </p:nvPr>
        </p:nvGraphicFramePr>
        <p:xfrm>
          <a:off x="1756519" y="1481137"/>
          <a:ext cx="1440160" cy="3429986"/>
        </p:xfrm>
        <a:graphic>
          <a:graphicData uri="http://schemas.openxmlformats.org/drawingml/2006/table">
            <a:tbl>
              <a:tblPr firstRow="1" bandRow="1"/>
              <a:tblGrid>
                <a:gridCol w="1440160">
                  <a:extLst>
                    <a:ext uri="{9D8B030D-6E8A-4147-A177-3AD203B41FA5}">
                      <a16:colId xmlns:a16="http://schemas.microsoft.com/office/drawing/2014/main" val="20000"/>
                    </a:ext>
                  </a:extLst>
                </a:gridCol>
              </a:tblGrid>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en-US" altLang="zh-CN" sz="2400" dirty="0">
                          <a:solidFill>
                            <a:schemeClr val="tx1"/>
                          </a:solidFill>
                          <a:latin typeface="宋体" panose="02010600030101010101" pitchFamily="2" charset="-122"/>
                          <a:ea typeface="宋体" panose="02010600030101010101" pitchFamily="2" charset="-122"/>
                        </a:rPr>
                        <a:t>  </a:t>
                      </a:r>
                      <a:r>
                        <a:rPr lang="zh-CN" altLang="en-US" sz="2400" b="1" baseline="0" dirty="0">
                          <a:solidFill>
                            <a:schemeClr val="tx1"/>
                          </a:solidFill>
                          <a:latin typeface="宋体" panose="02010600030101010101" pitchFamily="2" charset="-122"/>
                          <a:ea typeface="宋体" panose="02010600030101010101" pitchFamily="2" charset="-122"/>
                        </a:rPr>
                        <a:t>基类</a:t>
                      </a:r>
                      <a:endParaRPr lang="zh-CN" altLang="en-US" sz="2400" b="1" dirty="0">
                        <a:solidFill>
                          <a:schemeClr val="tx1"/>
                        </a:solidFill>
                        <a:latin typeface="宋体" panose="02010600030101010101" pitchFamily="2" charset="-122"/>
                        <a:ea typeface="宋体" panose="0201060003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私有数据</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chemeClr val="tx1"/>
                          </a:solidFill>
                          <a:latin typeface="宋体" panose="02010600030101010101" pitchFamily="2" charset="-122"/>
                          <a:ea typeface="宋体" panose="02010600030101010101" pitchFamily="2" charset="-122"/>
                        </a:rPr>
                        <a:t>保护数据</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chemeClr val="tx1"/>
                          </a:solidFill>
                          <a:latin typeface="宋体" panose="02010600030101010101" pitchFamily="2" charset="-122"/>
                          <a:ea typeface="宋体" panose="02010600030101010101" pitchFamily="2" charset="-122"/>
                        </a:rPr>
                        <a:t>公有数据</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私有方法</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chemeClr val="tx1"/>
                          </a:solidFill>
                          <a:latin typeface="宋体" panose="02010600030101010101" pitchFamily="2" charset="-122"/>
                          <a:ea typeface="宋体" panose="02010600030101010101" pitchFamily="2" charset="-122"/>
                        </a:rPr>
                        <a:t>保护方法</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chemeClr val="tx1"/>
                          </a:solidFill>
                          <a:latin typeface="宋体" panose="02010600030101010101" pitchFamily="2" charset="-122"/>
                          <a:ea typeface="宋体" panose="02010600030101010101" pitchFamily="2" charset="-122"/>
                        </a:rPr>
                        <a:t>公有方法</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graphicFrame>
        <p:nvGraphicFramePr>
          <p:cNvPr id="21" name="表格 20"/>
          <p:cNvGraphicFramePr>
            <a:graphicFrameLocks noGrp="1"/>
          </p:cNvGraphicFramePr>
          <p:nvPr>
            <p:extLst>
              <p:ext uri="{D42A27DB-BD31-4B8C-83A1-F6EECF244321}">
                <p14:modId xmlns:p14="http://schemas.microsoft.com/office/powerpoint/2010/main" val="2090322821"/>
              </p:ext>
            </p:extLst>
          </p:nvPr>
        </p:nvGraphicFramePr>
        <p:xfrm>
          <a:off x="5843963" y="1482415"/>
          <a:ext cx="1584176" cy="4735552"/>
        </p:xfrm>
        <a:graphic>
          <a:graphicData uri="http://schemas.openxmlformats.org/drawingml/2006/table">
            <a:tbl>
              <a:tblPr firstRow="1" bandRow="1"/>
              <a:tblGrid>
                <a:gridCol w="1584176">
                  <a:extLst>
                    <a:ext uri="{9D8B030D-6E8A-4147-A177-3AD203B41FA5}">
                      <a16:colId xmlns:a16="http://schemas.microsoft.com/office/drawing/2014/main" val="20000"/>
                    </a:ext>
                  </a:extLst>
                </a:gridCol>
              </a:tblGrid>
              <a:tr h="482606">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en-US" altLang="zh-CN" sz="2400" dirty="0">
                          <a:solidFill>
                            <a:schemeClr val="tx1"/>
                          </a:solidFill>
                          <a:latin typeface="宋体" panose="02010600030101010101" pitchFamily="2" charset="-122"/>
                          <a:ea typeface="宋体" panose="02010600030101010101" pitchFamily="2" charset="-122"/>
                        </a:rPr>
                        <a:t> </a:t>
                      </a:r>
                      <a:r>
                        <a:rPr lang="zh-CN" altLang="en-US" sz="2400" b="1" baseline="0" dirty="0">
                          <a:solidFill>
                            <a:schemeClr val="tx1"/>
                          </a:solidFill>
                          <a:latin typeface="宋体" panose="02010600030101010101" pitchFamily="2" charset="-122"/>
                          <a:ea typeface="宋体" panose="02010600030101010101" pitchFamily="2" charset="-122"/>
                        </a:rPr>
                        <a:t>派生类</a:t>
                      </a:r>
                      <a:endParaRPr lang="zh-CN" altLang="en-US" sz="2400" b="1" dirty="0">
                        <a:solidFill>
                          <a:schemeClr val="tx1"/>
                        </a:solidFill>
                        <a:latin typeface="宋体" panose="02010600030101010101" pitchFamily="2" charset="-122"/>
                        <a:ea typeface="宋体" panose="0201060003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不可访问</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chemeClr val="tx1"/>
                          </a:solidFill>
                          <a:latin typeface="宋体" panose="02010600030101010101" pitchFamily="2" charset="-122"/>
                          <a:ea typeface="宋体" panose="02010600030101010101" pitchFamily="2" charset="-122"/>
                        </a:rPr>
                        <a:t>？？数据</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chemeClr val="tx1"/>
                          </a:solidFill>
                          <a:latin typeface="宋体" panose="02010600030101010101" pitchFamily="2" charset="-122"/>
                          <a:ea typeface="宋体" panose="02010600030101010101" pitchFamily="2" charset="-122"/>
                        </a:rPr>
                        <a:t>？？数据</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不可访问方法</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chemeClr val="tx1"/>
                          </a:solidFill>
                          <a:latin typeface="宋体" panose="02010600030101010101" pitchFamily="2" charset="-122"/>
                          <a:ea typeface="宋体" panose="02010600030101010101" pitchFamily="2" charset="-122"/>
                        </a:rPr>
                        <a:t>？？方法</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chemeClr val="tx1"/>
                          </a:solidFill>
                          <a:latin typeface="宋体" panose="02010600030101010101" pitchFamily="2" charset="-122"/>
                          <a:ea typeface="宋体" panose="02010600030101010101" pitchFamily="2" charset="-122"/>
                        </a:rPr>
                        <a:t>？？方法</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chemeClr val="tx1"/>
                          </a:solidFill>
                          <a:latin typeface="宋体" panose="02010600030101010101" pitchFamily="2" charset="-122"/>
                          <a:ea typeface="宋体" panose="02010600030101010101" pitchFamily="2" charset="-122"/>
                        </a:rPr>
                        <a:t>新增数据</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chemeClr val="tx1"/>
                          </a:solidFill>
                          <a:latin typeface="宋体" panose="02010600030101010101" pitchFamily="2" charset="-122"/>
                          <a:ea typeface="宋体" panose="02010600030101010101" pitchFamily="2" charset="-122"/>
                        </a:rPr>
                        <a:t>新增方法</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22" name="右大括号 21"/>
          <p:cNvSpPr/>
          <p:nvPr/>
        </p:nvSpPr>
        <p:spPr>
          <a:xfrm>
            <a:off x="3268687" y="2000969"/>
            <a:ext cx="65066" cy="2808312"/>
          </a:xfrm>
          <a:prstGeom prst="rightBrace">
            <a:avLst/>
          </a:prstGeom>
          <a:no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w="0">
                <a:solidFill>
                  <a:sysClr val="windowText" lastClr="000000"/>
                </a:solidFill>
              </a:ln>
              <a:solidFill>
                <a:srgbClr val="2DA2BF"/>
              </a:solidFill>
              <a:effectLst>
                <a:outerShdw blurRad="38100" dist="25400" dir="5400000" algn="ctr" rotWithShape="0">
                  <a:srgbClr val="6E747A">
                    <a:alpha val="43000"/>
                  </a:srgbClr>
                </a:outerShdw>
              </a:effectLst>
              <a:uLnTx/>
              <a:uFillTx/>
              <a:latin typeface="Lucida Sans Unicode"/>
              <a:ea typeface="黑体"/>
              <a:cs typeface="+mn-cs"/>
            </a:endParaRPr>
          </a:p>
        </p:txBody>
      </p:sp>
      <p:sp>
        <p:nvSpPr>
          <p:cNvPr id="23" name="左大括号 22"/>
          <p:cNvSpPr/>
          <p:nvPr/>
        </p:nvSpPr>
        <p:spPr>
          <a:xfrm>
            <a:off x="5555931" y="1986471"/>
            <a:ext cx="150958" cy="3038834"/>
          </a:xfrm>
          <a:prstGeom prst="leftBrace">
            <a:avLst/>
          </a:prstGeom>
          <a:no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Lucida Sans Unicode"/>
              <a:ea typeface="黑体"/>
              <a:cs typeface="+mn-cs"/>
            </a:endParaRPr>
          </a:p>
        </p:txBody>
      </p:sp>
      <p:cxnSp>
        <p:nvCxnSpPr>
          <p:cNvPr id="24" name="直接箭头连接符 23"/>
          <p:cNvCxnSpPr/>
          <p:nvPr/>
        </p:nvCxnSpPr>
        <p:spPr>
          <a:xfrm flipH="1">
            <a:off x="3556719" y="3135844"/>
            <a:ext cx="1872208" cy="0"/>
          </a:xfrm>
          <a:prstGeom prst="straightConnector1">
            <a:avLst/>
          </a:prstGeom>
          <a:noFill/>
          <a:ln w="19050" cap="flat" cmpd="sng" algn="ctr">
            <a:solidFill>
              <a:sysClr val="windowText" lastClr="000000"/>
            </a:solidFill>
            <a:prstDash val="solid"/>
            <a:tailEnd type="triangle"/>
          </a:ln>
          <a:effectLst/>
        </p:spPr>
      </p:cxnSp>
      <p:sp>
        <p:nvSpPr>
          <p:cNvPr id="25" name="文本框 12"/>
          <p:cNvSpPr txBox="1"/>
          <p:nvPr/>
        </p:nvSpPr>
        <p:spPr>
          <a:xfrm>
            <a:off x="3700735" y="2649041"/>
            <a:ext cx="1512168" cy="400110"/>
          </a:xfrm>
          <a:prstGeom prst="rect">
            <a:avLst/>
          </a:prstGeom>
          <a:noFill/>
        </p:spPr>
        <p:txBody>
          <a:bodyPr wrap="square" rtlCol="0">
            <a:spAutoFit/>
          </a:bodyPr>
          <a:lstStyle/>
          <a:p>
            <a:r>
              <a:rPr lang="zh-CN" altLang="en-US" sz="2000" b="1" dirty="0">
                <a:latin typeface="宋体" panose="02010600030101010101" pitchFamily="2" charset="-122"/>
                <a:ea typeface="宋体" panose="02010600030101010101" pitchFamily="2" charset="-122"/>
              </a:rPr>
              <a:t>    派生</a:t>
            </a:r>
          </a:p>
        </p:txBody>
      </p:sp>
      <p:sp>
        <p:nvSpPr>
          <p:cNvPr id="26" name="文本框 13"/>
          <p:cNvSpPr txBox="1"/>
          <p:nvPr/>
        </p:nvSpPr>
        <p:spPr>
          <a:xfrm>
            <a:off x="3635669" y="3225105"/>
            <a:ext cx="1865266" cy="1015663"/>
          </a:xfrm>
          <a:prstGeom prst="rect">
            <a:avLst/>
          </a:prstGeom>
          <a:noFill/>
        </p:spPr>
        <p:txBody>
          <a:bodyPr wrap="square" rtlCol="0">
            <a:spAutoFit/>
          </a:bodyPr>
          <a:lstStyle/>
          <a:p>
            <a:r>
              <a:rPr lang="zh-CN" altLang="en-US" sz="2000" b="1" dirty="0">
                <a:latin typeface="宋体" panose="02010600030101010101" pitchFamily="2" charset="-122"/>
                <a:ea typeface="宋体" panose="02010600030101010101" pitchFamily="2" charset="-122"/>
              </a:rPr>
              <a:t>  </a:t>
            </a:r>
            <a:r>
              <a:rPr lang="en-US" altLang="zh-CN" sz="2000" b="1" dirty="0">
                <a:latin typeface="宋体" panose="02010600030101010101" pitchFamily="2" charset="-122"/>
                <a:ea typeface="宋体" panose="02010600030101010101" pitchFamily="2" charset="-122"/>
              </a:rPr>
              <a:t>public</a:t>
            </a:r>
          </a:p>
          <a:p>
            <a:r>
              <a:rPr lang="en-US" altLang="zh-CN" sz="2000" b="1" dirty="0">
                <a:latin typeface="宋体" panose="02010600030101010101" pitchFamily="2" charset="-122"/>
                <a:ea typeface="宋体" panose="02010600030101010101" pitchFamily="2" charset="-122"/>
              </a:rPr>
              <a:t>  private</a:t>
            </a:r>
          </a:p>
          <a:p>
            <a:r>
              <a:rPr lang="en-US" altLang="zh-CN" sz="2000" b="1" dirty="0">
                <a:latin typeface="宋体" panose="02010600030101010101" pitchFamily="2" charset="-122"/>
                <a:ea typeface="宋体" panose="02010600030101010101" pitchFamily="2" charset="-122"/>
              </a:rPr>
              <a:t>  protected</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en-US" altLang="zh-CN" sz="3600" dirty="0">
                <a:latin typeface="宋体" panose="02010600030101010101" pitchFamily="2" charset="-122"/>
                <a:ea typeface="宋体" panose="02010600030101010101" pitchFamily="2" charset="-122"/>
              </a:rPr>
              <a:t>1.</a:t>
            </a:r>
            <a:r>
              <a:rPr lang="zh-CN" altLang="en-US" sz="3600" dirty="0">
                <a:latin typeface="宋体" panose="02010600030101010101" pitchFamily="2" charset="-122"/>
                <a:ea typeface="宋体" panose="02010600030101010101" pitchFamily="2" charset="-122"/>
              </a:rPr>
              <a:t>公有继承</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080000"/>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在定义一个派生类时将基类的继承方式指定为</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public</a:t>
            </a:r>
            <a:r>
              <a:rPr lang="zh-CN" altLang="en-US" dirty="0">
                <a:solidFill>
                  <a:srgbClr val="000000"/>
                </a:solidFill>
                <a:ea typeface="宋体" panose="02010600030101010101" pitchFamily="2" charset="-122"/>
              </a:rPr>
              <a:t>的，称为</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公有继承</a:t>
            </a:r>
            <a:r>
              <a:rPr lang="zh-CN" altLang="en-US" dirty="0">
                <a:solidFill>
                  <a:srgbClr val="000000"/>
                </a:solidFill>
                <a:ea typeface="宋体" panose="02010600030101010101" pitchFamily="2" charset="-122"/>
              </a:rPr>
              <a:t>。</a:t>
            </a:r>
          </a:p>
        </p:txBody>
      </p:sp>
      <p:sp>
        <p:nvSpPr>
          <p:cNvPr id="10" name="Rectangle 77"/>
          <p:cNvSpPr>
            <a:spLocks noChangeArrowheads="1"/>
          </p:cNvSpPr>
          <p:nvPr/>
        </p:nvSpPr>
        <p:spPr bwMode="auto">
          <a:xfrm>
            <a:off x="1103300" y="3351900"/>
            <a:ext cx="7507300" cy="198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采用公有继承方式时，</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基类中的公有成员和保护成员</a:t>
            </a:r>
            <a:r>
              <a:rPr lang="zh-CN" altLang="en-US" dirty="0">
                <a:solidFill>
                  <a:srgbClr val="000000"/>
                </a:solidFill>
                <a:ea typeface="宋体" panose="02010600030101010101" pitchFamily="2" charset="-122"/>
              </a:rPr>
              <a:t>的访问权限在在派生类中</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保持不变</a:t>
            </a:r>
            <a:r>
              <a:rPr lang="zh-CN" altLang="en-US" dirty="0">
                <a:solidFill>
                  <a:srgbClr val="000000"/>
                </a:solidFill>
                <a:ea typeface="宋体" panose="02010600030101010101" pitchFamily="2" charset="-122"/>
              </a:rPr>
              <a:t>，而</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基类的私有成员</a:t>
            </a:r>
            <a:r>
              <a:rPr lang="zh-CN" altLang="en-US" dirty="0">
                <a:solidFill>
                  <a:srgbClr val="000000"/>
                </a:solidFill>
                <a:ea typeface="宋体" panose="02010600030101010101" pitchFamily="2" charset="-122"/>
              </a:rPr>
              <a:t>无论在派生类中，还是在类外都是</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不可访问</a:t>
            </a:r>
            <a:r>
              <a:rPr lang="zh-CN" altLang="en-US" dirty="0">
                <a:solidFill>
                  <a:srgbClr val="000000"/>
                </a:solidFill>
                <a:ea typeface="宋体" panose="02010600030101010101" pitchFamily="2" charset="-122"/>
              </a:rPr>
              <a:t>。</a:t>
            </a:r>
          </a:p>
        </p:txBody>
      </p:sp>
      <p:sp>
        <p:nvSpPr>
          <p:cNvPr id="9" name="AutoShape 52"/>
          <p:cNvSpPr>
            <a:spLocks noChangeArrowheads="1"/>
          </p:cNvSpPr>
          <p:nvPr/>
        </p:nvSpPr>
        <p:spPr bwMode="gray">
          <a:xfrm>
            <a:off x="1730938" y="2235200"/>
            <a:ext cx="4149162" cy="7239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class  B: </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public</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A</a:t>
            </a:r>
          </a:p>
        </p:txBody>
      </p:sp>
      <p:sp>
        <p:nvSpPr>
          <p:cNvPr id="12" name="Text Box 36"/>
          <p:cNvSpPr txBox="1">
            <a:spLocks noChangeArrowheads="1"/>
          </p:cNvSpPr>
          <p:nvPr/>
        </p:nvSpPr>
        <p:spPr bwMode="auto">
          <a:xfrm>
            <a:off x="1250095" y="5540006"/>
            <a:ext cx="6674705" cy="1089529"/>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000000"/>
                </a:solidFill>
                <a:latin typeface="Times New Roman" pitchFamily="18" charset="0"/>
              </a:rPr>
              <a:t>注意“</a:t>
            </a:r>
            <a:r>
              <a:rPr lang="zh-CN" altLang="en-US" sz="2400" dirty="0">
                <a:solidFill>
                  <a:srgbClr val="C00000"/>
                </a:solidFill>
                <a:effectLst>
                  <a:outerShdw blurRad="38100" dist="38100" dir="2700000" algn="tl">
                    <a:srgbClr val="000000">
                      <a:alpha val="43137"/>
                    </a:srgbClr>
                  </a:outerShdw>
                </a:effectLst>
                <a:latin typeface="Times New Roman" pitchFamily="18" charset="0"/>
              </a:rPr>
              <a:t>私有</a:t>
            </a:r>
            <a:r>
              <a:rPr lang="zh-CN" altLang="en-US" sz="2400" dirty="0">
                <a:solidFill>
                  <a:srgbClr val="000000"/>
                </a:solidFill>
                <a:latin typeface="Times New Roman" pitchFamily="18" charset="0"/>
              </a:rPr>
              <a:t>”和“</a:t>
            </a:r>
            <a:r>
              <a:rPr lang="zh-CN" altLang="en-US" sz="2400" dirty="0">
                <a:solidFill>
                  <a:srgbClr val="C00000"/>
                </a:solidFill>
                <a:effectLst>
                  <a:outerShdw blurRad="38100" dist="38100" dir="2700000" algn="tl">
                    <a:srgbClr val="000000">
                      <a:alpha val="43137"/>
                    </a:srgbClr>
                  </a:outerShdw>
                </a:effectLst>
                <a:latin typeface="Times New Roman" pitchFamily="18" charset="0"/>
              </a:rPr>
              <a:t>不可访问</a:t>
            </a:r>
            <a:r>
              <a:rPr lang="zh-CN" altLang="en-US" sz="2400" dirty="0">
                <a:solidFill>
                  <a:srgbClr val="000000"/>
                </a:solidFill>
                <a:latin typeface="Times New Roman" pitchFamily="18" charset="0"/>
              </a:rPr>
              <a:t>”之区别：</a:t>
            </a:r>
          </a:p>
          <a:p>
            <a:pPr marL="342900" indent="-342900" eaLnBrk="1" hangingPunct="1">
              <a:lnSpc>
                <a:spcPct val="90000"/>
              </a:lnSpc>
              <a:buClr>
                <a:srgbClr val="FF5050"/>
              </a:buClr>
              <a:buFont typeface="Wingdings" pitchFamily="2" charset="2"/>
              <a:buChar char="Ø"/>
            </a:pPr>
            <a:r>
              <a:rPr lang="zh-CN" altLang="en-US" sz="2400" dirty="0">
                <a:solidFill>
                  <a:srgbClr val="000000"/>
                </a:solidFill>
                <a:latin typeface="Times New Roman" pitchFamily="18" charset="0"/>
              </a:rPr>
              <a:t>私有 </a:t>
            </a:r>
            <a:r>
              <a:rPr lang="en-US" altLang="zh-CN" sz="2400" dirty="0">
                <a:solidFill>
                  <a:srgbClr val="000000"/>
                </a:solidFill>
                <a:latin typeface="Times New Roman" pitchFamily="18" charset="0"/>
              </a:rPr>
              <a:t>(private )</a:t>
            </a:r>
            <a:r>
              <a:rPr lang="zh-CN" altLang="en-US" sz="2400" dirty="0">
                <a:solidFill>
                  <a:srgbClr val="000000"/>
                </a:solidFill>
                <a:latin typeface="Times New Roman" pitchFamily="18" charset="0"/>
              </a:rPr>
              <a:t>：私有成员可以由类本身访问</a:t>
            </a:r>
          </a:p>
          <a:p>
            <a:pPr marL="342900" indent="-342900" eaLnBrk="1" hangingPunct="1">
              <a:lnSpc>
                <a:spcPct val="90000"/>
              </a:lnSpc>
              <a:buClr>
                <a:srgbClr val="FF5050"/>
              </a:buClr>
              <a:buFont typeface="Wingdings" pitchFamily="2" charset="2"/>
              <a:buChar char="Ø"/>
            </a:pPr>
            <a:r>
              <a:rPr lang="zh-CN" altLang="en-US" sz="2400" dirty="0">
                <a:solidFill>
                  <a:srgbClr val="000000"/>
                </a:solidFill>
                <a:latin typeface="Times New Roman" pitchFamily="18" charset="0"/>
              </a:rPr>
              <a:t>不可访问：即使是类本身也不能访问</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ox(out)">
                                      <p:cBhvr>
                                        <p:cTn id="19" dur="500"/>
                                        <p:tgtEl>
                                          <p:spTgt spid="12"/>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9" grpId="0" animBg="1"/>
      <p:bldP spid="12"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0" name="Rectangle 77"/>
          <p:cNvSpPr>
            <a:spLocks noChangeArrowheads="1"/>
          </p:cNvSpPr>
          <p:nvPr/>
        </p:nvSpPr>
        <p:spPr bwMode="auto">
          <a:xfrm>
            <a:off x="1103300" y="4190100"/>
            <a:ext cx="7507300"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400050" lvl="2" indent="0">
              <a:lnSpc>
                <a:spcPct val="110000"/>
              </a:lnSpc>
              <a:spcBef>
                <a:spcPct val="0"/>
              </a:spcBef>
              <a:buClr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派生类新增</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成员函数</a:t>
            </a:r>
            <a:r>
              <a:rPr lang="zh-CN" altLang="en-US" sz="2800" dirty="0">
                <a:solidFill>
                  <a:srgbClr val="000000"/>
                </a:solidFill>
                <a:ea typeface="宋体" panose="02010600030101010101" pitchFamily="2" charset="-122"/>
              </a:rPr>
              <a:t>：</a:t>
            </a:r>
            <a:endParaRPr lang="en-US" altLang="zh-CN" sz="2800" dirty="0">
              <a:solidFill>
                <a:srgbClr val="000000"/>
              </a:solidFill>
              <a:ea typeface="宋体" panose="02010600030101010101" pitchFamily="2" charset="-122"/>
            </a:endParaRPr>
          </a:p>
          <a:p>
            <a:pPr marL="857250" lvl="3" indent="0">
              <a:lnSpc>
                <a:spcPct val="110000"/>
              </a:lnSpc>
              <a:spcBef>
                <a:spcPct val="0"/>
              </a:spcBef>
              <a:buClrTx/>
              <a:buFont typeface="Wingdings" pitchFamily="2" charset="2"/>
              <a:buChar char="Ø"/>
            </a:pPr>
            <a:r>
              <a:rPr lang="zh-CN" altLang="en-US" sz="2400" dirty="0">
                <a:solidFill>
                  <a:srgbClr val="000000"/>
                </a:solidFill>
                <a:ea typeface="宋体" panose="02010600030101010101" pitchFamily="2" charset="-122"/>
              </a:rPr>
              <a:t>访问</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sz="2400" dirty="0">
                <a:solidFill>
                  <a:srgbClr val="000000"/>
                </a:solidFill>
                <a:ea typeface="宋体" panose="02010600030101010101" pitchFamily="2" charset="-122"/>
              </a:rPr>
              <a:t>的</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保护成员</a:t>
            </a:r>
            <a:r>
              <a:rPr lang="zh-CN" altLang="en-US" sz="2400" dirty="0">
                <a:solidFill>
                  <a:srgbClr val="000000"/>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公有成员</a:t>
            </a:r>
          </a:p>
        </p:txBody>
      </p:sp>
      <p:graphicFrame>
        <p:nvGraphicFramePr>
          <p:cNvPr id="20" name="表格 19"/>
          <p:cNvGraphicFramePr>
            <a:graphicFrameLocks noGrp="1"/>
          </p:cNvGraphicFramePr>
          <p:nvPr>
            <p:extLst>
              <p:ext uri="{D42A27DB-BD31-4B8C-83A1-F6EECF244321}">
                <p14:modId xmlns:p14="http://schemas.microsoft.com/office/powerpoint/2010/main" val="4110547995"/>
              </p:ext>
            </p:extLst>
          </p:nvPr>
        </p:nvGraphicFramePr>
        <p:xfrm>
          <a:off x="1780332" y="1371600"/>
          <a:ext cx="1440160" cy="1959992"/>
        </p:xfrm>
        <a:graphic>
          <a:graphicData uri="http://schemas.openxmlformats.org/drawingml/2006/table">
            <a:tbl>
              <a:tblPr firstRow="1" bandRow="1"/>
              <a:tblGrid>
                <a:gridCol w="1440160">
                  <a:extLst>
                    <a:ext uri="{9D8B030D-6E8A-4147-A177-3AD203B41FA5}">
                      <a16:colId xmlns:a16="http://schemas.microsoft.com/office/drawing/2014/main" val="20000"/>
                    </a:ext>
                  </a:extLst>
                </a:gridCol>
              </a:tblGrid>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en-US" altLang="zh-CN" sz="2400" dirty="0">
                          <a:solidFill>
                            <a:schemeClr val="tx1"/>
                          </a:solidFill>
                          <a:latin typeface="宋体" panose="02010600030101010101" pitchFamily="2" charset="-122"/>
                          <a:ea typeface="宋体" panose="02010600030101010101" pitchFamily="2" charset="-122"/>
                        </a:rPr>
                        <a:t>  </a:t>
                      </a:r>
                      <a:r>
                        <a:rPr lang="zh-CN" altLang="en-US" sz="2400" b="1" baseline="0" dirty="0">
                          <a:solidFill>
                            <a:schemeClr val="tx1"/>
                          </a:solidFill>
                          <a:latin typeface="宋体" panose="02010600030101010101" pitchFamily="2" charset="-122"/>
                          <a:ea typeface="宋体" panose="02010600030101010101" pitchFamily="2" charset="-122"/>
                        </a:rPr>
                        <a:t>基类</a:t>
                      </a:r>
                      <a:endParaRPr lang="zh-CN" altLang="en-US" sz="2400" b="1" dirty="0">
                        <a:solidFill>
                          <a:schemeClr val="tx1"/>
                        </a:solidFill>
                        <a:latin typeface="宋体" panose="02010600030101010101" pitchFamily="2" charset="-122"/>
                        <a:ea typeface="宋体" panose="0201060003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私有成员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007E39"/>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保护成员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公有成员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1" name="表格 20"/>
          <p:cNvGraphicFramePr>
            <a:graphicFrameLocks noGrp="1"/>
          </p:cNvGraphicFramePr>
          <p:nvPr>
            <p:extLst>
              <p:ext uri="{D42A27DB-BD31-4B8C-83A1-F6EECF244321}">
                <p14:modId xmlns:p14="http://schemas.microsoft.com/office/powerpoint/2010/main" val="884874257"/>
              </p:ext>
            </p:extLst>
          </p:nvPr>
        </p:nvGraphicFramePr>
        <p:xfrm>
          <a:off x="5867776" y="1372878"/>
          <a:ext cx="1584176" cy="2442598"/>
        </p:xfrm>
        <a:graphic>
          <a:graphicData uri="http://schemas.openxmlformats.org/drawingml/2006/table">
            <a:tbl>
              <a:tblPr firstRow="1" bandRow="1"/>
              <a:tblGrid>
                <a:gridCol w="1584176">
                  <a:extLst>
                    <a:ext uri="{9D8B030D-6E8A-4147-A177-3AD203B41FA5}">
                      <a16:colId xmlns:a16="http://schemas.microsoft.com/office/drawing/2014/main" val="20000"/>
                    </a:ext>
                  </a:extLst>
                </a:gridCol>
              </a:tblGrid>
              <a:tr h="482606">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en-US" altLang="zh-CN" sz="2400" dirty="0">
                          <a:solidFill>
                            <a:schemeClr val="tx1"/>
                          </a:solidFill>
                          <a:latin typeface="宋体" panose="02010600030101010101" pitchFamily="2" charset="-122"/>
                          <a:ea typeface="宋体" panose="02010600030101010101" pitchFamily="2" charset="-122"/>
                        </a:rPr>
                        <a:t> </a:t>
                      </a:r>
                      <a:r>
                        <a:rPr lang="zh-CN" altLang="en-US" sz="2400" b="1" baseline="0" dirty="0">
                          <a:solidFill>
                            <a:schemeClr val="tx1"/>
                          </a:solidFill>
                          <a:latin typeface="宋体" panose="02010600030101010101" pitchFamily="2" charset="-122"/>
                          <a:ea typeface="宋体" panose="02010600030101010101" pitchFamily="2" charset="-122"/>
                        </a:rPr>
                        <a:t>派生类</a:t>
                      </a:r>
                      <a:endParaRPr lang="zh-CN" altLang="en-US" sz="2400" b="1" dirty="0">
                        <a:solidFill>
                          <a:schemeClr val="tx1"/>
                        </a:solidFill>
                        <a:latin typeface="宋体" panose="02010600030101010101" pitchFamily="2" charset="-122"/>
                        <a:ea typeface="宋体" panose="0201060003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C0C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不可访问</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007E39"/>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保护成员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公有成员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FFC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新增成员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22" name="右大括号 21"/>
          <p:cNvSpPr/>
          <p:nvPr/>
        </p:nvSpPr>
        <p:spPr>
          <a:xfrm>
            <a:off x="3292500" y="1891432"/>
            <a:ext cx="72008" cy="1440160"/>
          </a:xfrm>
          <a:prstGeom prst="rightBrace">
            <a:avLst/>
          </a:prstGeom>
          <a:no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w="0">
                <a:solidFill>
                  <a:sysClr val="windowText" lastClr="000000"/>
                </a:solidFill>
              </a:ln>
              <a:solidFill>
                <a:srgbClr val="2DA2BF"/>
              </a:solidFill>
              <a:effectLst>
                <a:outerShdw blurRad="38100" dist="25400" dir="5400000" algn="ctr" rotWithShape="0">
                  <a:srgbClr val="6E747A">
                    <a:alpha val="43000"/>
                  </a:srgbClr>
                </a:outerShdw>
              </a:effectLst>
              <a:uLnTx/>
              <a:uFillTx/>
              <a:latin typeface="Lucida Sans Unicode"/>
              <a:ea typeface="黑体"/>
              <a:cs typeface="+mn-cs"/>
            </a:endParaRPr>
          </a:p>
        </p:txBody>
      </p:sp>
      <p:sp>
        <p:nvSpPr>
          <p:cNvPr id="23" name="左大括号 22"/>
          <p:cNvSpPr/>
          <p:nvPr/>
        </p:nvSpPr>
        <p:spPr>
          <a:xfrm>
            <a:off x="5747714" y="1876934"/>
            <a:ext cx="55320" cy="1440160"/>
          </a:xfrm>
          <a:prstGeom prst="leftBrace">
            <a:avLst/>
          </a:prstGeom>
          <a:no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Lucida Sans Unicode"/>
              <a:ea typeface="黑体"/>
              <a:cs typeface="+mn-cs"/>
            </a:endParaRPr>
          </a:p>
        </p:txBody>
      </p:sp>
      <p:cxnSp>
        <p:nvCxnSpPr>
          <p:cNvPr id="24" name="直接箭头连接符 23"/>
          <p:cNvCxnSpPr/>
          <p:nvPr/>
        </p:nvCxnSpPr>
        <p:spPr>
          <a:xfrm flipH="1">
            <a:off x="3580532" y="2594259"/>
            <a:ext cx="1872208" cy="0"/>
          </a:xfrm>
          <a:prstGeom prst="straightConnector1">
            <a:avLst/>
          </a:prstGeom>
          <a:noFill/>
          <a:ln w="19050" cap="flat" cmpd="sng" algn="ctr">
            <a:solidFill>
              <a:sysClr val="windowText" lastClr="000000"/>
            </a:solidFill>
            <a:prstDash val="solid"/>
            <a:tailEnd type="triangle"/>
          </a:ln>
          <a:effectLst/>
        </p:spPr>
      </p:cxnSp>
      <p:sp>
        <p:nvSpPr>
          <p:cNvPr id="25" name="文本框 12"/>
          <p:cNvSpPr txBox="1"/>
          <p:nvPr/>
        </p:nvSpPr>
        <p:spPr>
          <a:xfrm>
            <a:off x="3724548" y="2107456"/>
            <a:ext cx="1512168" cy="400110"/>
          </a:xfrm>
          <a:prstGeom prst="rect">
            <a:avLst/>
          </a:prstGeom>
          <a:noFill/>
        </p:spPr>
        <p:txBody>
          <a:bodyPr wrap="square" rtlCol="0">
            <a:spAutoFit/>
          </a:bodyPr>
          <a:lstStyle/>
          <a:p>
            <a:r>
              <a:rPr lang="en-US" altLang="zh-CN" sz="2000" b="1" dirty="0">
                <a:latin typeface="宋体" panose="02010600030101010101" pitchFamily="2" charset="-122"/>
                <a:ea typeface="宋体" panose="02010600030101010101" pitchFamily="2" charset="-122"/>
              </a:rPr>
              <a:t>public</a:t>
            </a:r>
            <a:r>
              <a:rPr lang="zh-CN" altLang="en-US" sz="2000" b="1" dirty="0">
                <a:latin typeface="宋体" panose="02010600030101010101" pitchFamily="2" charset="-122"/>
                <a:ea typeface="宋体" panose="02010600030101010101" pitchFamily="2" charset="-122"/>
              </a:rPr>
              <a:t>派生</a:t>
            </a:r>
          </a:p>
        </p:txBody>
      </p:sp>
      <p:sp>
        <p:nvSpPr>
          <p:cNvPr id="26" name="Rectangle 77"/>
          <p:cNvSpPr>
            <a:spLocks noChangeArrowheads="1"/>
          </p:cNvSpPr>
          <p:nvPr/>
        </p:nvSpPr>
        <p:spPr bwMode="auto">
          <a:xfrm>
            <a:off x="1128700" y="5403231"/>
            <a:ext cx="7507300"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400050" lvl="2" indent="0">
              <a:lnSpc>
                <a:spcPct val="110000"/>
              </a:lnSpc>
              <a:spcBef>
                <a:spcPct val="0"/>
              </a:spcBef>
              <a:buClr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对象</a:t>
            </a:r>
            <a:r>
              <a:rPr lang="zh-CN" altLang="en-US" sz="2800" dirty="0">
                <a:solidFill>
                  <a:srgbClr val="000000"/>
                </a:solidFill>
                <a:ea typeface="宋体" panose="02010600030101010101" pitchFamily="2" charset="-122"/>
              </a:rPr>
              <a:t>：</a:t>
            </a:r>
            <a:endParaRPr lang="en-US" altLang="zh-CN" sz="2800" dirty="0">
              <a:solidFill>
                <a:srgbClr val="000000"/>
              </a:solidFill>
              <a:ea typeface="宋体" panose="02010600030101010101" pitchFamily="2" charset="-122"/>
            </a:endParaRPr>
          </a:p>
          <a:p>
            <a:pPr marL="857250" lvl="3" indent="0">
              <a:lnSpc>
                <a:spcPct val="110000"/>
              </a:lnSpc>
              <a:spcBef>
                <a:spcPct val="0"/>
              </a:spcBef>
              <a:buClrTx/>
              <a:buFont typeface="Wingdings" pitchFamily="2" charset="2"/>
              <a:buChar char="Ø"/>
            </a:pPr>
            <a:r>
              <a:rPr lang="zh-CN" altLang="en-US" sz="2400" dirty="0">
                <a:solidFill>
                  <a:srgbClr val="000000"/>
                </a:solidFill>
                <a:ea typeface="宋体" panose="02010600030101010101" pitchFamily="2" charset="-122"/>
              </a:rPr>
              <a:t>访问</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公有成员</a:t>
            </a:r>
            <a:r>
              <a:rPr lang="zh-CN" altLang="en-US" sz="2400" dirty="0">
                <a:solidFill>
                  <a:srgbClr val="000000"/>
                </a:solidFill>
                <a:ea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新增</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公有成员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187875" y="379155"/>
            <a:ext cx="1428596" cy="584775"/>
          </a:xfrm>
          <a:prstGeom prst="rect">
            <a:avLst/>
          </a:prstGeom>
        </p:spPr>
        <p:txBody>
          <a:bodyPr wrap="none">
            <a:spAutoFit/>
          </a:bodyPr>
          <a:lstStyle/>
          <a:p>
            <a:pPr>
              <a:buFont typeface="Wingdings" pitchFamily="2" charset="2"/>
              <a:buChar char="p"/>
            </a:pPr>
            <a:r>
              <a:rPr lang="zh-CN" altLang="en-US" sz="2800" dirty="0">
                <a:ea typeface="宋体" charset="-122"/>
              </a:rPr>
              <a:t> </a:t>
            </a:r>
            <a:r>
              <a:rPr lang="zh-CN" altLang="en-US" sz="3200" dirty="0">
                <a:ea typeface="宋体" charset="-122"/>
              </a:rPr>
              <a:t>实例</a:t>
            </a:r>
            <a:endParaRPr lang="en-US" altLang="zh-CN" sz="3200" dirty="0">
              <a:ea typeface="宋体" charset="-122"/>
            </a:endParaRPr>
          </a:p>
        </p:txBody>
      </p:sp>
      <p:sp>
        <p:nvSpPr>
          <p:cNvPr id="4" name="Rectangle 6"/>
          <p:cNvSpPr>
            <a:spLocks noChangeArrowheads="1"/>
          </p:cNvSpPr>
          <p:nvPr/>
        </p:nvSpPr>
        <p:spPr bwMode="auto">
          <a:xfrm>
            <a:off x="1315000" y="1292000"/>
            <a:ext cx="3053800" cy="1938992"/>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effectLst>
                  <a:outerShdw blurRad="38100" dist="38100" dir="2700000" algn="tl">
                    <a:srgbClr val="000000">
                      <a:alpha val="43137"/>
                    </a:srgbClr>
                  </a:outerShdw>
                </a:effectLst>
              </a:rPr>
              <a:t>class  A</a:t>
            </a:r>
          </a:p>
          <a:p>
            <a:pPr eaLnBrk="1" hangingPunct="1">
              <a:buNone/>
            </a:pPr>
            <a:r>
              <a:rPr lang="en-US" altLang="zh-CN" sz="2400" dirty="0">
                <a:effectLst>
                  <a:outerShdw blurRad="38100" dist="38100" dir="2700000" algn="tl">
                    <a:srgbClr val="000000">
                      <a:alpha val="43137"/>
                    </a:srgbClr>
                  </a:outerShdw>
                </a:effectLst>
              </a:rPr>
              <a:t>{  private: </a:t>
            </a:r>
            <a:r>
              <a:rPr lang="en-US" altLang="zh-CN" sz="2400" dirty="0" err="1">
                <a:effectLst>
                  <a:outerShdw blurRad="38100" dist="38100" dir="2700000" algn="tl">
                    <a:srgbClr val="000000">
                      <a:alpha val="43137"/>
                    </a:srgbClr>
                  </a:outerShdw>
                </a:effectLst>
              </a:rPr>
              <a:t>int</a:t>
            </a:r>
            <a:r>
              <a:rPr lang="en-US" altLang="zh-CN" sz="2400" dirty="0">
                <a:effectLst>
                  <a:outerShdw blurRad="38100" dist="38100" dir="2700000" algn="tl">
                    <a:srgbClr val="000000">
                      <a:alpha val="43137"/>
                    </a:srgbClr>
                  </a:outerShdw>
                </a:effectLst>
              </a:rPr>
              <a:t>  a1;</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protected:int</a:t>
            </a:r>
            <a:r>
              <a:rPr lang="en-US" altLang="zh-CN" sz="2400" dirty="0">
                <a:effectLst>
                  <a:outerShdw blurRad="38100" dist="38100" dir="2700000" algn="tl">
                    <a:srgbClr val="000000">
                      <a:alpha val="43137"/>
                    </a:srgbClr>
                  </a:outerShdw>
                </a:effectLst>
              </a:rPr>
              <a:t>  a2;</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public:int</a:t>
            </a:r>
            <a:r>
              <a:rPr lang="en-US" altLang="zh-CN" sz="2400" dirty="0">
                <a:effectLst>
                  <a:outerShdw blurRad="38100" dist="38100" dir="2700000" algn="tl">
                    <a:srgbClr val="000000">
                      <a:alpha val="43137"/>
                    </a:srgbClr>
                  </a:outerShdw>
                </a:effectLst>
              </a:rPr>
              <a:t>  a3;</a:t>
            </a:r>
          </a:p>
          <a:p>
            <a:pPr eaLnBrk="1" hangingPunct="1">
              <a:buNone/>
            </a:pPr>
            <a:r>
              <a:rPr lang="en-US" altLang="zh-CN" sz="2400" dirty="0">
                <a:effectLst>
                  <a:outerShdw blurRad="38100" dist="38100" dir="2700000" algn="tl">
                    <a:srgbClr val="000000">
                      <a:alpha val="43137"/>
                    </a:srgbClr>
                  </a:outerShdw>
                </a:effectLst>
              </a:rPr>
              <a:t>};</a:t>
            </a:r>
          </a:p>
        </p:txBody>
      </p:sp>
      <p:sp>
        <p:nvSpPr>
          <p:cNvPr id="5" name="Rectangle 31"/>
          <p:cNvSpPr>
            <a:spLocks noChangeArrowheads="1"/>
          </p:cNvSpPr>
          <p:nvPr/>
        </p:nvSpPr>
        <p:spPr bwMode="auto">
          <a:xfrm>
            <a:off x="4690800" y="1320800"/>
            <a:ext cx="3234000" cy="4524315"/>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effectLst>
                  <a:outerShdw blurRad="38100" dist="38100" dir="2700000" algn="tl">
                    <a:srgbClr val="000000">
                      <a:alpha val="43137"/>
                    </a:srgbClr>
                  </a:outerShdw>
                </a:effectLst>
              </a:rPr>
              <a:t>class  B: public A</a:t>
            </a:r>
          </a:p>
          <a:p>
            <a:pPr marL="0" lvl="1" eaLnBrk="1" hangingPunct="1"/>
            <a:r>
              <a:rPr lang="en-US" altLang="zh-CN" sz="2400" dirty="0">
                <a:effectLst>
                  <a:outerShdw blurRad="38100" dist="38100" dir="2700000" algn="tl">
                    <a:srgbClr val="000000">
                      <a:alpha val="43137"/>
                    </a:srgbClr>
                  </a:outerShdw>
                </a:effectLst>
              </a:rPr>
              <a:t>{   </a:t>
            </a:r>
            <a:r>
              <a:rPr lang="en-US" altLang="zh-CN" sz="2400" dirty="0" err="1">
                <a:solidFill>
                  <a:srgbClr val="C0C0C0"/>
                </a:solidFill>
                <a:effectLst>
                  <a:outerShdw blurRad="38100" dist="38100" dir="2700000" algn="tl">
                    <a:srgbClr val="000000">
                      <a:alpha val="43137"/>
                    </a:srgbClr>
                  </a:outerShdw>
                </a:effectLst>
              </a:rPr>
              <a:t>int</a:t>
            </a:r>
            <a:r>
              <a:rPr lang="en-US" altLang="zh-CN" sz="2400" dirty="0">
                <a:solidFill>
                  <a:srgbClr val="C0C0C0"/>
                </a:solidFill>
                <a:effectLst>
                  <a:outerShdw blurRad="38100" dist="38100" dir="2700000" algn="tl">
                    <a:srgbClr val="000000">
                      <a:alpha val="43137"/>
                    </a:srgbClr>
                  </a:outerShdw>
                </a:effectLst>
              </a:rPr>
              <a:t> a1;  //</a:t>
            </a:r>
            <a:r>
              <a:rPr lang="zh-CN" altLang="en-US" sz="2400" dirty="0">
                <a:solidFill>
                  <a:srgbClr val="C0C0C0"/>
                </a:solidFill>
                <a:effectLst>
                  <a:outerShdw blurRad="38100" dist="38100" dir="2700000" algn="tl">
                    <a:srgbClr val="000000">
                      <a:alpha val="43137"/>
                    </a:srgbClr>
                  </a:outerShdw>
                </a:effectLst>
              </a:rPr>
              <a:t>不可访问</a:t>
            </a:r>
          </a:p>
          <a:p>
            <a:pPr marL="0" lvl="1" eaLnBrk="1" hangingPunct="1"/>
            <a:r>
              <a:rPr lang="en-US" altLang="zh-CN" sz="2400" dirty="0">
                <a:solidFill>
                  <a:srgbClr val="C0C0C0"/>
                </a:solidFill>
                <a:effectLst>
                  <a:outerShdw blurRad="38100" dist="38100" dir="2700000" algn="tl">
                    <a:srgbClr val="000000">
                      <a:alpha val="43137"/>
                    </a:srgbClr>
                  </a:outerShdw>
                </a:effectLst>
              </a:rPr>
              <a:t>    </a:t>
            </a:r>
            <a:r>
              <a:rPr lang="en-US" altLang="zh-CN" sz="2400" dirty="0" err="1">
                <a:solidFill>
                  <a:srgbClr val="C0C0C0"/>
                </a:solidFill>
                <a:effectLst>
                  <a:outerShdw blurRad="38100" dist="38100" dir="2700000" algn="tl">
                    <a:srgbClr val="000000">
                      <a:alpha val="43137"/>
                    </a:srgbClr>
                  </a:outerShdw>
                </a:effectLst>
              </a:rPr>
              <a:t>protected:int</a:t>
            </a:r>
            <a:r>
              <a:rPr lang="en-US" altLang="zh-CN" sz="2400" dirty="0">
                <a:solidFill>
                  <a:srgbClr val="C0C0C0"/>
                </a:solidFill>
                <a:effectLst>
                  <a:outerShdw blurRad="38100" dist="38100" dir="2700000" algn="tl">
                    <a:srgbClr val="000000">
                      <a:alpha val="43137"/>
                    </a:srgbClr>
                  </a:outerShdw>
                </a:effectLst>
              </a:rPr>
              <a:t> a2;</a:t>
            </a:r>
          </a:p>
          <a:p>
            <a:pPr marL="0" lvl="1" eaLnBrk="1" hangingPunct="1"/>
            <a:r>
              <a:rPr lang="en-US" altLang="zh-CN" sz="2400" dirty="0">
                <a:solidFill>
                  <a:srgbClr val="C0C0C0"/>
                </a:solidFill>
                <a:effectLst>
                  <a:outerShdw blurRad="38100" dist="38100" dir="2700000" algn="tl">
                    <a:srgbClr val="000000">
                      <a:alpha val="43137"/>
                    </a:srgbClr>
                  </a:outerShdw>
                </a:effectLst>
              </a:rPr>
              <a:t>    </a:t>
            </a:r>
            <a:r>
              <a:rPr lang="en-US" altLang="zh-CN" sz="2400" dirty="0" err="1">
                <a:solidFill>
                  <a:srgbClr val="C0C0C0"/>
                </a:solidFill>
                <a:effectLst>
                  <a:outerShdw blurRad="38100" dist="38100" dir="2700000" algn="tl">
                    <a:srgbClr val="000000">
                      <a:alpha val="43137"/>
                    </a:srgbClr>
                  </a:outerShdw>
                </a:effectLst>
              </a:rPr>
              <a:t>public:int</a:t>
            </a:r>
            <a:r>
              <a:rPr lang="en-US" altLang="zh-CN" sz="2400" dirty="0">
                <a:solidFill>
                  <a:srgbClr val="C0C0C0"/>
                </a:solidFill>
                <a:effectLst>
                  <a:outerShdw blurRad="38100" dist="38100" dir="2700000" algn="tl">
                    <a:srgbClr val="000000">
                      <a:alpha val="43137"/>
                    </a:srgbClr>
                  </a:outerShdw>
                </a:effectLst>
              </a:rPr>
              <a:t> a3;</a:t>
            </a:r>
          </a:p>
          <a:p>
            <a:pPr eaLnBrk="1" hangingPunct="1">
              <a:buNone/>
            </a:pP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void  test()</a:t>
            </a:r>
          </a:p>
          <a:p>
            <a:pPr eaLnBrk="1" hangingPunct="1">
              <a:buNone/>
            </a:pPr>
            <a:r>
              <a:rPr lang="en-US" altLang="zh-CN" sz="2400" dirty="0">
                <a:effectLst>
                  <a:outerShdw blurRad="38100" dist="38100" dir="2700000" algn="tl">
                    <a:srgbClr val="000000">
                      <a:alpha val="43137"/>
                    </a:srgbClr>
                  </a:outerShdw>
                </a:effectLst>
              </a:rPr>
              <a:t>    {</a:t>
            </a:r>
          </a:p>
          <a:p>
            <a:pPr eaLnBrk="1" hangingPunct="1">
              <a:buNone/>
            </a:pPr>
            <a:r>
              <a:rPr lang="en-US" altLang="zh-CN" sz="2400" dirty="0">
                <a:effectLst>
                  <a:outerShdw blurRad="38100" dist="38100" dir="2700000" algn="tl">
                    <a:srgbClr val="000000">
                      <a:alpha val="43137"/>
                    </a:srgbClr>
                  </a:outerShdw>
                </a:effectLst>
              </a:rPr>
              <a:t>       a1 = 1; //error</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C00000"/>
                </a:solidFill>
                <a:effectLst>
                  <a:outerShdw blurRad="38100" dist="38100" dir="2700000" algn="tl">
                    <a:srgbClr val="000000">
                      <a:alpha val="43137"/>
                    </a:srgbClr>
                  </a:outerShdw>
                </a:effectLst>
              </a:rPr>
              <a:t>a2 = 2; //O.K.</a:t>
            </a:r>
          </a:p>
          <a:p>
            <a:pPr eaLnBrk="1" hangingPunct="1">
              <a:buNone/>
            </a:pPr>
            <a:r>
              <a:rPr lang="en-US" altLang="zh-CN" sz="2400" dirty="0">
                <a:solidFill>
                  <a:srgbClr val="C00000"/>
                </a:solidFill>
                <a:effectLst>
                  <a:outerShdw blurRad="38100" dist="38100" dir="2700000" algn="tl">
                    <a:srgbClr val="000000">
                      <a:alpha val="43137"/>
                    </a:srgbClr>
                  </a:outerShdw>
                </a:effectLst>
              </a:rPr>
              <a:t>       a3 = 3; //O.K. </a:t>
            </a:r>
          </a:p>
          <a:p>
            <a:pPr eaLnBrk="1" hangingPunct="1">
              <a:buNone/>
            </a:pPr>
            <a:r>
              <a:rPr lang="en-US" altLang="zh-CN" sz="2400" dirty="0">
                <a:effectLst>
                  <a:outerShdw blurRad="38100" dist="38100" dir="2700000" algn="tl">
                    <a:srgbClr val="000000">
                      <a:alpha val="43137"/>
                    </a:srgbClr>
                  </a:outerShdw>
                </a:effectLst>
              </a:rPr>
              <a:t>   }</a:t>
            </a:r>
          </a:p>
          <a:p>
            <a:pPr eaLnBrk="1" hangingPunct="1">
              <a:buNone/>
            </a:pPr>
            <a:r>
              <a:rPr lang="en-US" altLang="zh-CN" sz="2400" dirty="0">
                <a:effectLst>
                  <a:outerShdw blurRad="38100" dist="38100" dir="2700000" algn="tl">
                    <a:srgbClr val="000000">
                      <a:alpha val="43137"/>
                    </a:srgbClr>
                  </a:outerShdw>
                </a:effectLst>
              </a:rPr>
              <a:t>};</a:t>
            </a:r>
          </a:p>
        </p:txBody>
      </p:sp>
      <p:sp>
        <p:nvSpPr>
          <p:cNvPr id="6" name="Rectangle 31">
            <a:extLst>
              <a:ext uri="{FF2B5EF4-FFF2-40B4-BE49-F238E27FC236}">
                <a16:creationId xmlns:a16="http://schemas.microsoft.com/office/drawing/2014/main" id="{E8284097-B85C-40B5-9F5E-FD027309A3A2}"/>
              </a:ext>
            </a:extLst>
          </p:cNvPr>
          <p:cNvSpPr>
            <a:spLocks noChangeArrowheads="1"/>
          </p:cNvSpPr>
          <p:nvPr/>
        </p:nvSpPr>
        <p:spPr bwMode="auto">
          <a:xfrm>
            <a:off x="1187875" y="3627009"/>
            <a:ext cx="3149600" cy="2308324"/>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effectLst>
                  <a:outerShdw blurRad="38100" dist="38100" dir="2700000" algn="tl">
                    <a:srgbClr val="000000">
                      <a:alpha val="43137"/>
                    </a:srgbClr>
                  </a:outerShdw>
                </a:effectLst>
              </a:rPr>
              <a:t>int main(){</a:t>
            </a:r>
          </a:p>
          <a:p>
            <a:pPr eaLnBrk="1" hangingPunct="1">
              <a:buNone/>
            </a:pPr>
            <a:r>
              <a:rPr lang="en-US" altLang="zh-CN" sz="2400" dirty="0">
                <a:effectLst>
                  <a:outerShdw blurRad="38100" dist="38100" dir="2700000" algn="tl">
                    <a:srgbClr val="000000">
                      <a:alpha val="43137"/>
                    </a:srgbClr>
                  </a:outerShdw>
                </a:effectLst>
              </a:rPr>
              <a:t>    B </a:t>
            </a:r>
            <a:r>
              <a:rPr lang="en-US" altLang="zh-CN" sz="2400" dirty="0" err="1">
                <a:effectLst>
                  <a:outerShdw blurRad="38100" dist="38100" dir="2700000" algn="tl">
                    <a:srgbClr val="000000">
                      <a:alpha val="43137"/>
                    </a:srgbClr>
                  </a:outerShdw>
                </a:effectLst>
              </a:rPr>
              <a:t>b</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b.a1 = 1; //error</a:t>
            </a:r>
          </a:p>
          <a:p>
            <a:pPr eaLnBrk="1" hangingPunct="1">
              <a:buNone/>
            </a:pPr>
            <a:r>
              <a:rPr lang="en-US" altLang="zh-CN" sz="2400" dirty="0">
                <a:effectLst>
                  <a:outerShdw blurRad="38100" dist="38100" dir="2700000" algn="tl">
                    <a:srgbClr val="000000">
                      <a:alpha val="43137"/>
                    </a:srgbClr>
                  </a:outerShdw>
                </a:effectLst>
              </a:rPr>
              <a:t>    b.a2 = 2; //error</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C00000"/>
                </a:solidFill>
                <a:effectLst>
                  <a:outerShdw blurRad="38100" dist="38100" dir="2700000" algn="tl">
                    <a:srgbClr val="000000">
                      <a:alpha val="43137"/>
                    </a:srgbClr>
                  </a:outerShdw>
                </a:effectLst>
              </a:rPr>
              <a:t>b.a3 = 3; </a:t>
            </a:r>
            <a:r>
              <a:rPr lang="en-US" altLang="zh-CN" sz="2400" dirty="0">
                <a:effectLst>
                  <a:outerShdw blurRad="38100" dist="38100" dir="2700000" algn="tl">
                    <a:srgbClr val="000000">
                      <a:alpha val="43137"/>
                    </a:srgbClr>
                  </a:outerShdw>
                </a:effectLst>
              </a:rPr>
              <a:t>//O.K.</a:t>
            </a:r>
          </a:p>
          <a:p>
            <a:pPr eaLnBrk="1" hangingPunct="1">
              <a:buNone/>
            </a:pPr>
            <a:r>
              <a:rPr lang="en-US" altLang="zh-CN" sz="2400" dirty="0">
                <a:effectLst>
                  <a:outerShdw blurRad="38100" dist="38100" dir="2700000" algn="tl">
                    <a:srgbClr val="000000">
                      <a:alpha val="43137"/>
                    </a:srgbClr>
                  </a:outerShdw>
                </a:effectLst>
              </a:rPr>
              <a:t>}</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en-US" altLang="zh-CN" sz="3600" dirty="0">
                <a:latin typeface="宋体" panose="02010600030101010101" pitchFamily="2" charset="-122"/>
                <a:ea typeface="宋体" panose="02010600030101010101" pitchFamily="2" charset="-122"/>
              </a:rPr>
              <a:t>2.</a:t>
            </a:r>
            <a:r>
              <a:rPr lang="zh-CN" altLang="en-US" sz="3600" dirty="0">
                <a:latin typeface="宋体" panose="02010600030101010101" pitchFamily="2" charset="-122"/>
                <a:ea typeface="宋体" panose="02010600030101010101" pitchFamily="2" charset="-122"/>
              </a:rPr>
              <a:t>保护继承</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080000"/>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在定义一个派生类时将基类的继承方式指定为</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protected</a:t>
            </a:r>
            <a:r>
              <a:rPr lang="zh-CN" altLang="en-US" dirty="0">
                <a:solidFill>
                  <a:srgbClr val="000000"/>
                </a:solidFill>
                <a:ea typeface="宋体" panose="02010600030101010101" pitchFamily="2" charset="-122"/>
              </a:rPr>
              <a:t>的，称为</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保护继承</a:t>
            </a:r>
            <a:r>
              <a:rPr lang="zh-CN" altLang="en-US" dirty="0">
                <a:solidFill>
                  <a:srgbClr val="000000"/>
                </a:solidFill>
                <a:ea typeface="宋体" panose="02010600030101010101" pitchFamily="2" charset="-122"/>
              </a:rPr>
              <a:t>。</a:t>
            </a:r>
          </a:p>
        </p:txBody>
      </p:sp>
      <p:sp>
        <p:nvSpPr>
          <p:cNvPr id="10" name="Rectangle 77"/>
          <p:cNvSpPr>
            <a:spLocks noChangeArrowheads="1"/>
          </p:cNvSpPr>
          <p:nvPr/>
        </p:nvSpPr>
        <p:spPr bwMode="auto">
          <a:xfrm>
            <a:off x="1103300" y="3491600"/>
            <a:ext cx="750730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在保护继承中，</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基类的私有成员</a:t>
            </a:r>
            <a:r>
              <a:rPr lang="zh-CN" altLang="en-US" dirty="0">
                <a:solidFill>
                  <a:srgbClr val="000000"/>
                </a:solidFill>
                <a:ea typeface="宋体" panose="02010600030101010101" pitchFamily="2" charset="-122"/>
              </a:rPr>
              <a:t>与公有继承时相同，</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不可访问</a:t>
            </a:r>
            <a:r>
              <a:rPr lang="zh-CN" altLang="en-US" dirty="0">
                <a:solidFill>
                  <a:srgbClr val="000000"/>
                </a:solidFill>
                <a:ea typeface="宋体" panose="02010600030101010101" pitchFamily="2" charset="-122"/>
              </a:rPr>
              <a:t>。但</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基类的公用成员和保护成员</a:t>
            </a:r>
            <a:r>
              <a:rPr lang="zh-CN" altLang="en-US" dirty="0">
                <a:solidFill>
                  <a:srgbClr val="000000"/>
                </a:solidFill>
                <a:ea typeface="宋体" panose="02010600030101010101" pitchFamily="2" charset="-122"/>
              </a:rPr>
              <a:t>在派生类中都成了</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保护成员</a:t>
            </a:r>
            <a:r>
              <a:rPr lang="zh-CN" altLang="en-US" dirty="0">
                <a:solidFill>
                  <a:srgbClr val="000000"/>
                </a:solidFill>
                <a:ea typeface="宋体" panose="02010600030101010101" pitchFamily="2" charset="-122"/>
              </a:rPr>
              <a:t>。</a:t>
            </a:r>
          </a:p>
        </p:txBody>
      </p:sp>
      <p:sp>
        <p:nvSpPr>
          <p:cNvPr id="9" name="AutoShape 52"/>
          <p:cNvSpPr>
            <a:spLocks noChangeArrowheads="1"/>
          </p:cNvSpPr>
          <p:nvPr/>
        </p:nvSpPr>
        <p:spPr bwMode="gray">
          <a:xfrm>
            <a:off x="1730938" y="2235200"/>
            <a:ext cx="4149162" cy="7239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class B: </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protected</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0" name="Rectangle 77"/>
          <p:cNvSpPr>
            <a:spLocks noChangeArrowheads="1"/>
          </p:cNvSpPr>
          <p:nvPr/>
        </p:nvSpPr>
        <p:spPr bwMode="auto">
          <a:xfrm>
            <a:off x="1103300" y="4190100"/>
            <a:ext cx="7507300"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400050" lvl="2" indent="0">
              <a:lnSpc>
                <a:spcPct val="110000"/>
              </a:lnSpc>
              <a:spcBef>
                <a:spcPct val="0"/>
              </a:spcBef>
              <a:buClr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派生类新增</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成员函数</a:t>
            </a:r>
            <a:r>
              <a:rPr lang="zh-CN" altLang="en-US" sz="2800" dirty="0">
                <a:solidFill>
                  <a:srgbClr val="000000"/>
                </a:solidFill>
                <a:ea typeface="宋体" panose="02010600030101010101" pitchFamily="2" charset="-122"/>
              </a:rPr>
              <a:t>：</a:t>
            </a:r>
            <a:endParaRPr lang="en-US" altLang="zh-CN" sz="2800" dirty="0">
              <a:solidFill>
                <a:srgbClr val="000000"/>
              </a:solidFill>
              <a:ea typeface="宋体" panose="02010600030101010101" pitchFamily="2" charset="-122"/>
            </a:endParaRPr>
          </a:p>
          <a:p>
            <a:pPr marL="857250" lvl="3" indent="0">
              <a:lnSpc>
                <a:spcPct val="110000"/>
              </a:lnSpc>
              <a:spcBef>
                <a:spcPct val="0"/>
              </a:spcBef>
              <a:buClrTx/>
              <a:buFont typeface="Wingdings" pitchFamily="2" charset="2"/>
              <a:buChar char="Ø"/>
            </a:pPr>
            <a:r>
              <a:rPr lang="zh-CN" altLang="en-US" sz="2400" dirty="0">
                <a:solidFill>
                  <a:srgbClr val="000000"/>
                </a:solidFill>
                <a:ea typeface="宋体" panose="02010600030101010101" pitchFamily="2" charset="-122"/>
              </a:rPr>
              <a:t>访问</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sz="2400" dirty="0">
                <a:solidFill>
                  <a:srgbClr val="000000"/>
                </a:solidFill>
                <a:ea typeface="宋体" panose="02010600030101010101" pitchFamily="2" charset="-122"/>
              </a:rPr>
              <a:t>的</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保护成员</a:t>
            </a:r>
            <a:r>
              <a:rPr lang="zh-CN" altLang="en-US" sz="2400" dirty="0">
                <a:solidFill>
                  <a:srgbClr val="000000"/>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公有成员</a:t>
            </a:r>
          </a:p>
        </p:txBody>
      </p:sp>
      <p:graphicFrame>
        <p:nvGraphicFramePr>
          <p:cNvPr id="20" name="表格 19"/>
          <p:cNvGraphicFramePr>
            <a:graphicFrameLocks noGrp="1"/>
          </p:cNvGraphicFramePr>
          <p:nvPr>
            <p:extLst>
              <p:ext uri="{D42A27DB-BD31-4B8C-83A1-F6EECF244321}">
                <p14:modId xmlns:p14="http://schemas.microsoft.com/office/powerpoint/2010/main" val="4110547995"/>
              </p:ext>
            </p:extLst>
          </p:nvPr>
        </p:nvGraphicFramePr>
        <p:xfrm>
          <a:off x="1780332" y="1371600"/>
          <a:ext cx="1440160" cy="1959992"/>
        </p:xfrm>
        <a:graphic>
          <a:graphicData uri="http://schemas.openxmlformats.org/drawingml/2006/table">
            <a:tbl>
              <a:tblPr firstRow="1" bandRow="1"/>
              <a:tblGrid>
                <a:gridCol w="1440160">
                  <a:extLst>
                    <a:ext uri="{9D8B030D-6E8A-4147-A177-3AD203B41FA5}">
                      <a16:colId xmlns:a16="http://schemas.microsoft.com/office/drawing/2014/main" val="20000"/>
                    </a:ext>
                  </a:extLst>
                </a:gridCol>
              </a:tblGrid>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en-US" altLang="zh-CN" sz="2400" dirty="0">
                          <a:solidFill>
                            <a:schemeClr val="tx1"/>
                          </a:solidFill>
                          <a:latin typeface="宋体" panose="02010600030101010101" pitchFamily="2" charset="-122"/>
                          <a:ea typeface="宋体" panose="02010600030101010101" pitchFamily="2" charset="-122"/>
                        </a:rPr>
                        <a:t>  </a:t>
                      </a:r>
                      <a:r>
                        <a:rPr lang="zh-CN" altLang="en-US" sz="2400" b="1" baseline="0" dirty="0">
                          <a:solidFill>
                            <a:schemeClr val="tx1"/>
                          </a:solidFill>
                          <a:latin typeface="宋体" panose="02010600030101010101" pitchFamily="2" charset="-122"/>
                          <a:ea typeface="宋体" panose="02010600030101010101" pitchFamily="2" charset="-122"/>
                        </a:rPr>
                        <a:t>基类</a:t>
                      </a:r>
                      <a:endParaRPr lang="zh-CN" altLang="en-US" sz="2400" b="1" dirty="0">
                        <a:solidFill>
                          <a:schemeClr val="tx1"/>
                        </a:solidFill>
                        <a:latin typeface="宋体" panose="02010600030101010101" pitchFamily="2" charset="-122"/>
                        <a:ea typeface="宋体" panose="0201060003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私有成员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007E39"/>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保护成员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公有成员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1" name="表格 20"/>
          <p:cNvGraphicFramePr>
            <a:graphicFrameLocks noGrp="1"/>
          </p:cNvGraphicFramePr>
          <p:nvPr>
            <p:extLst>
              <p:ext uri="{D42A27DB-BD31-4B8C-83A1-F6EECF244321}">
                <p14:modId xmlns:p14="http://schemas.microsoft.com/office/powerpoint/2010/main" val="884874257"/>
              </p:ext>
            </p:extLst>
          </p:nvPr>
        </p:nvGraphicFramePr>
        <p:xfrm>
          <a:off x="5867776" y="1372878"/>
          <a:ext cx="1584176" cy="2442598"/>
        </p:xfrm>
        <a:graphic>
          <a:graphicData uri="http://schemas.openxmlformats.org/drawingml/2006/table">
            <a:tbl>
              <a:tblPr firstRow="1" bandRow="1"/>
              <a:tblGrid>
                <a:gridCol w="1584176">
                  <a:extLst>
                    <a:ext uri="{9D8B030D-6E8A-4147-A177-3AD203B41FA5}">
                      <a16:colId xmlns:a16="http://schemas.microsoft.com/office/drawing/2014/main" val="20000"/>
                    </a:ext>
                  </a:extLst>
                </a:gridCol>
              </a:tblGrid>
              <a:tr h="482606">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en-US" altLang="zh-CN" sz="2400" dirty="0">
                          <a:solidFill>
                            <a:schemeClr val="tx1"/>
                          </a:solidFill>
                          <a:latin typeface="宋体" panose="02010600030101010101" pitchFamily="2" charset="-122"/>
                          <a:ea typeface="宋体" panose="02010600030101010101" pitchFamily="2" charset="-122"/>
                        </a:rPr>
                        <a:t> </a:t>
                      </a:r>
                      <a:r>
                        <a:rPr lang="zh-CN" altLang="en-US" sz="2400" b="1" baseline="0" dirty="0">
                          <a:solidFill>
                            <a:schemeClr val="tx1"/>
                          </a:solidFill>
                          <a:latin typeface="宋体" panose="02010600030101010101" pitchFamily="2" charset="-122"/>
                          <a:ea typeface="宋体" panose="02010600030101010101" pitchFamily="2" charset="-122"/>
                        </a:rPr>
                        <a:t>派生类</a:t>
                      </a:r>
                      <a:endParaRPr lang="zh-CN" altLang="en-US" sz="2400" b="1" dirty="0">
                        <a:solidFill>
                          <a:schemeClr val="tx1"/>
                        </a:solidFill>
                        <a:latin typeface="宋体" panose="02010600030101010101" pitchFamily="2" charset="-122"/>
                        <a:ea typeface="宋体" panose="0201060003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C0C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不可访问</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007E39"/>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保护成员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007E39"/>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保护成员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FFC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新增成员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22" name="右大括号 21"/>
          <p:cNvSpPr/>
          <p:nvPr/>
        </p:nvSpPr>
        <p:spPr>
          <a:xfrm>
            <a:off x="3292500" y="1891432"/>
            <a:ext cx="72008" cy="1440160"/>
          </a:xfrm>
          <a:prstGeom prst="rightBrace">
            <a:avLst/>
          </a:prstGeom>
          <a:no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w="0">
                <a:solidFill>
                  <a:sysClr val="windowText" lastClr="000000"/>
                </a:solidFill>
              </a:ln>
              <a:solidFill>
                <a:srgbClr val="2DA2BF"/>
              </a:solidFill>
              <a:effectLst>
                <a:outerShdw blurRad="38100" dist="25400" dir="5400000" algn="ctr" rotWithShape="0">
                  <a:srgbClr val="6E747A">
                    <a:alpha val="43000"/>
                  </a:srgbClr>
                </a:outerShdw>
              </a:effectLst>
              <a:uLnTx/>
              <a:uFillTx/>
              <a:latin typeface="Lucida Sans Unicode"/>
              <a:ea typeface="黑体"/>
              <a:cs typeface="+mn-cs"/>
            </a:endParaRPr>
          </a:p>
        </p:txBody>
      </p:sp>
      <p:sp>
        <p:nvSpPr>
          <p:cNvPr id="23" name="左大括号 22"/>
          <p:cNvSpPr/>
          <p:nvPr/>
        </p:nvSpPr>
        <p:spPr>
          <a:xfrm>
            <a:off x="5747714" y="1876934"/>
            <a:ext cx="55320" cy="1440160"/>
          </a:xfrm>
          <a:prstGeom prst="leftBrace">
            <a:avLst/>
          </a:prstGeom>
          <a:no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Lucida Sans Unicode"/>
              <a:ea typeface="黑体"/>
              <a:cs typeface="+mn-cs"/>
            </a:endParaRPr>
          </a:p>
        </p:txBody>
      </p:sp>
      <p:cxnSp>
        <p:nvCxnSpPr>
          <p:cNvPr id="24" name="直接箭头连接符 23"/>
          <p:cNvCxnSpPr/>
          <p:nvPr/>
        </p:nvCxnSpPr>
        <p:spPr>
          <a:xfrm flipH="1">
            <a:off x="3580532" y="2594259"/>
            <a:ext cx="1872208" cy="0"/>
          </a:xfrm>
          <a:prstGeom prst="straightConnector1">
            <a:avLst/>
          </a:prstGeom>
          <a:noFill/>
          <a:ln w="19050" cap="flat" cmpd="sng" algn="ctr">
            <a:solidFill>
              <a:sysClr val="windowText" lastClr="000000"/>
            </a:solidFill>
            <a:prstDash val="solid"/>
            <a:tailEnd type="triangle"/>
          </a:ln>
          <a:effectLst/>
        </p:spPr>
      </p:cxnSp>
      <p:sp>
        <p:nvSpPr>
          <p:cNvPr id="25" name="文本框 12"/>
          <p:cNvSpPr txBox="1"/>
          <p:nvPr/>
        </p:nvSpPr>
        <p:spPr>
          <a:xfrm>
            <a:off x="3556000" y="2107456"/>
            <a:ext cx="1866900" cy="400110"/>
          </a:xfrm>
          <a:prstGeom prst="rect">
            <a:avLst/>
          </a:prstGeom>
          <a:noFill/>
        </p:spPr>
        <p:txBody>
          <a:bodyPr wrap="square" rtlCol="0">
            <a:spAutoFit/>
          </a:bodyPr>
          <a:lstStyle/>
          <a:p>
            <a:r>
              <a:rPr lang="en-US" altLang="zh-CN" sz="2000" dirty="0">
                <a:latin typeface="宋体" panose="02010600030101010101" pitchFamily="2" charset="-122"/>
                <a:ea typeface="宋体" panose="02010600030101010101" pitchFamily="2" charset="-122"/>
              </a:rPr>
              <a:t>protected</a:t>
            </a:r>
            <a:r>
              <a:rPr lang="zh-CN" altLang="en-US" sz="2000" b="1" dirty="0">
                <a:latin typeface="宋体" panose="02010600030101010101" pitchFamily="2" charset="-122"/>
                <a:ea typeface="宋体" panose="02010600030101010101" pitchFamily="2" charset="-122"/>
              </a:rPr>
              <a:t>派生</a:t>
            </a:r>
          </a:p>
        </p:txBody>
      </p:sp>
      <p:sp>
        <p:nvSpPr>
          <p:cNvPr id="26" name="Rectangle 77"/>
          <p:cNvSpPr>
            <a:spLocks noChangeArrowheads="1"/>
          </p:cNvSpPr>
          <p:nvPr/>
        </p:nvSpPr>
        <p:spPr bwMode="auto">
          <a:xfrm>
            <a:off x="1128700" y="5403231"/>
            <a:ext cx="7507300"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400050" lvl="2" indent="0">
              <a:lnSpc>
                <a:spcPct val="110000"/>
              </a:lnSpc>
              <a:spcBef>
                <a:spcPct val="0"/>
              </a:spcBef>
              <a:buClr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对象</a:t>
            </a:r>
            <a:r>
              <a:rPr lang="zh-CN" altLang="en-US" sz="2800" dirty="0">
                <a:solidFill>
                  <a:srgbClr val="000000"/>
                </a:solidFill>
                <a:ea typeface="宋体" panose="02010600030101010101" pitchFamily="2" charset="-122"/>
              </a:rPr>
              <a:t>：</a:t>
            </a:r>
            <a:endParaRPr lang="en-US" altLang="zh-CN" sz="2800" dirty="0">
              <a:solidFill>
                <a:srgbClr val="000000"/>
              </a:solidFill>
              <a:ea typeface="宋体" panose="02010600030101010101" pitchFamily="2" charset="-122"/>
            </a:endParaRPr>
          </a:p>
          <a:p>
            <a:pPr marL="857250" lvl="3" indent="0">
              <a:lnSpc>
                <a:spcPct val="110000"/>
              </a:lnSpc>
              <a:spcBef>
                <a:spcPct val="0"/>
              </a:spcBef>
              <a:buClrTx/>
              <a:buFont typeface="Wingdings" pitchFamily="2" charset="2"/>
              <a:buChar char="Ø"/>
            </a:pPr>
            <a:r>
              <a:rPr lang="zh-CN" altLang="en-US" sz="2400" dirty="0">
                <a:solidFill>
                  <a:srgbClr val="000000"/>
                </a:solidFill>
                <a:ea typeface="宋体" panose="02010600030101010101" pitchFamily="2" charset="-122"/>
              </a:rPr>
              <a:t>访问</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派生类新增</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公有成员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678700"/>
            <a:ext cx="7496659" cy="587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zh-CN" altLang="en-US" dirty="0">
                <a:solidFill>
                  <a:schemeClr val="tx1"/>
                </a:solidFill>
                <a:ea typeface="宋体" panose="02010600030101010101" pitchFamily="2" charset="-122"/>
              </a:rPr>
              <a:t>面向对象程序设计有</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3</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个</a:t>
            </a:r>
            <a:r>
              <a:rPr lang="zh-CN" altLang="en-US" dirty="0">
                <a:solidFill>
                  <a:schemeClr val="tx1"/>
                </a:solidFill>
                <a:ea typeface="宋体" panose="02010600030101010101" pitchFamily="2" charset="-122"/>
              </a:rPr>
              <a:t>主要特点：</a:t>
            </a:r>
            <a:endParaRPr lang="en-US" altLang="zh-CN" dirty="0">
              <a:solidFill>
                <a:schemeClr val="tx1"/>
              </a:solidFill>
              <a:ea typeface="宋体" panose="02010600030101010101" pitchFamily="2" charset="-122"/>
            </a:endParaRPr>
          </a:p>
        </p:txBody>
      </p:sp>
      <p:sp>
        <p:nvSpPr>
          <p:cNvPr id="7" name="Rectangle 77"/>
          <p:cNvSpPr>
            <a:spLocks noChangeArrowheads="1"/>
          </p:cNvSpPr>
          <p:nvPr/>
        </p:nvSpPr>
        <p:spPr bwMode="auto">
          <a:xfrm>
            <a:off x="1512000" y="2376000"/>
            <a:ext cx="3000860"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Ø"/>
            </a:pPr>
            <a:r>
              <a:rPr lang="zh-CN" altLang="en-US" sz="2800" dirty="0">
                <a:solidFill>
                  <a:schemeClr val="tx1"/>
                </a:solidFill>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封装</a:t>
            </a:r>
          </a:p>
        </p:txBody>
      </p:sp>
      <p:sp>
        <p:nvSpPr>
          <p:cNvPr id="8" name="Rectangle 77"/>
          <p:cNvSpPr>
            <a:spLocks noChangeArrowheads="1"/>
          </p:cNvSpPr>
          <p:nvPr/>
        </p:nvSpPr>
        <p:spPr bwMode="auto">
          <a:xfrm>
            <a:off x="1512000" y="3096000"/>
            <a:ext cx="3000860"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Ø"/>
            </a:pPr>
            <a:r>
              <a:rPr lang="zh-CN" altLang="en-US" sz="2800" dirty="0">
                <a:solidFill>
                  <a:schemeClr val="tx1"/>
                </a:solidFill>
                <a:ea typeface="宋体" panose="02010600030101010101" pitchFamily="2" charset="-122"/>
              </a:rPr>
              <a:t> </a:t>
            </a:r>
            <a:r>
              <a:rPr lang="zh-CN" altLang="en-US" sz="2800" dirty="0">
                <a:solidFill>
                  <a:srgbClr val="007E39"/>
                </a:solidFill>
                <a:effectLst>
                  <a:outerShdw blurRad="38100" dist="38100" dir="2700000" algn="tl">
                    <a:srgbClr val="000000">
                      <a:alpha val="43137"/>
                    </a:srgbClr>
                  </a:outerShdw>
                </a:effectLst>
                <a:ea typeface="宋体" panose="02010600030101010101" pitchFamily="2" charset="-122"/>
              </a:rPr>
              <a:t>继承</a:t>
            </a:r>
          </a:p>
        </p:txBody>
      </p:sp>
      <p:sp>
        <p:nvSpPr>
          <p:cNvPr id="9" name="Rectangle 77"/>
          <p:cNvSpPr>
            <a:spLocks noChangeArrowheads="1"/>
          </p:cNvSpPr>
          <p:nvPr/>
        </p:nvSpPr>
        <p:spPr bwMode="auto">
          <a:xfrm>
            <a:off x="1512000" y="3780000"/>
            <a:ext cx="3000860"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Ø"/>
            </a:pPr>
            <a:r>
              <a:rPr lang="zh-CN" altLang="en-US" sz="2800" dirty="0">
                <a:solidFill>
                  <a:schemeClr val="tx1"/>
                </a:solidFill>
                <a:ea typeface="宋体" panose="02010600030101010101" pitchFamily="2" charset="-122"/>
              </a:rPr>
              <a:t> </a:t>
            </a:r>
            <a:r>
              <a:rPr lang="zh-CN" altLang="en-US" sz="2800" dirty="0">
                <a:solidFill>
                  <a:srgbClr val="007E39"/>
                </a:solidFill>
                <a:effectLst>
                  <a:outerShdw blurRad="38100" dist="38100" dir="2700000" algn="tl">
                    <a:srgbClr val="000000">
                      <a:alpha val="43137"/>
                    </a:srgbClr>
                  </a:outerShdw>
                </a:effectLst>
                <a:ea typeface="宋体" panose="02010600030101010101" pitchFamily="2" charset="-122"/>
              </a:rPr>
              <a:t>多态性</a:t>
            </a:r>
          </a:p>
        </p:txBody>
      </p:sp>
      <p:sp>
        <p:nvSpPr>
          <p:cNvPr id="12" name="Rectangle 9"/>
          <p:cNvSpPr txBox="1">
            <a:spLocks noChangeArrowheads="1"/>
          </p:cNvSpPr>
          <p:nvPr/>
        </p:nvSpPr>
        <p:spPr bwMode="auto">
          <a:xfrm>
            <a:off x="1080000" y="10842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1. </a:t>
            </a:r>
            <a:r>
              <a:rPr lang="zh-CN" altLang="en-US" dirty="0">
                <a:ea typeface="宋体" panose="02010600030101010101" pitchFamily="2" charset="-122"/>
              </a:rPr>
              <a:t>继承的提出</a:t>
            </a:r>
            <a:endParaRPr lang="en-US" altLang="zh-CN" dirty="0">
              <a:ea typeface="宋体" charset="-122"/>
            </a:endParaRPr>
          </a:p>
          <a:p>
            <a:pPr marL="0" indent="0" eaLnBrk="1" hangingPunct="1">
              <a:buClr>
                <a:schemeClr val="accent2"/>
              </a:buClr>
              <a:buNone/>
            </a:pPr>
            <a:endParaRPr lang="zh-CN" altLang="en-US" dirty="0">
              <a:ea typeface="宋体" panose="02010600030101010101" pitchFamily="2" charset="-122"/>
            </a:endParaRPr>
          </a:p>
          <a:p>
            <a:pPr marL="0" indent="0" eaLnBrk="1" hangingPunct="1">
              <a:buClr>
                <a:schemeClr val="accent2"/>
              </a:buClr>
              <a:buNone/>
            </a:pPr>
            <a:endParaRPr lang="en-US" altLang="zh-CN" sz="3000" dirty="0">
              <a:ea typeface="宋体" panose="02010600030101010101" pitchFamily="2" charset="-122"/>
            </a:endParaRPr>
          </a:p>
        </p:txBody>
      </p:sp>
      <p:sp>
        <p:nvSpPr>
          <p:cNvPr id="13" name="object 2"/>
          <p:cNvSpPr txBox="1">
            <a:spLocks noGrp="1"/>
          </p:cNvSpPr>
          <p:nvPr>
            <p:ph type="title"/>
          </p:nvPr>
        </p:nvSpPr>
        <p:spPr>
          <a:xfrm>
            <a:off x="1080000" y="0"/>
            <a:ext cx="8832329" cy="826805"/>
          </a:xfrm>
          <a:prstGeom prst="rect">
            <a:avLst/>
          </a:prstGeom>
        </p:spPr>
        <p:txBody>
          <a:bodyPr vert="horz" wrap="square" lIns="0" tIns="270169" rIns="0" bIns="0" rtlCol="0">
            <a:spAutoFit/>
          </a:bodyPr>
          <a:lstStyle/>
          <a:p>
            <a:r>
              <a:rPr lang="zh-CN" altLang="en-US" sz="3600" dirty="0">
                <a:ea typeface="宋体" charset="-122"/>
              </a:rPr>
              <a:t>一、继承</a:t>
            </a:r>
            <a:endParaRPr lang="en-US" altLang="zh-CN" sz="3600" dirty="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142155" y="269427"/>
            <a:ext cx="1428596" cy="584775"/>
          </a:xfrm>
          <a:prstGeom prst="rect">
            <a:avLst/>
          </a:prstGeom>
        </p:spPr>
        <p:txBody>
          <a:bodyPr wrap="none">
            <a:spAutoFit/>
          </a:bodyPr>
          <a:lstStyle/>
          <a:p>
            <a:pPr>
              <a:buFont typeface="Wingdings" pitchFamily="2" charset="2"/>
              <a:buChar char="p"/>
            </a:pPr>
            <a:r>
              <a:rPr lang="zh-CN" altLang="en-US" sz="2800" dirty="0">
                <a:ea typeface="宋体" charset="-122"/>
              </a:rPr>
              <a:t> </a:t>
            </a:r>
            <a:r>
              <a:rPr lang="zh-CN" altLang="en-US" sz="3200" dirty="0">
                <a:ea typeface="宋体" charset="-122"/>
              </a:rPr>
              <a:t>实例</a:t>
            </a:r>
            <a:endParaRPr lang="en-US" altLang="zh-CN" sz="3200" dirty="0">
              <a:ea typeface="宋体" charset="-122"/>
            </a:endParaRPr>
          </a:p>
        </p:txBody>
      </p:sp>
      <p:sp>
        <p:nvSpPr>
          <p:cNvPr id="4" name="Rectangle 6"/>
          <p:cNvSpPr>
            <a:spLocks noChangeArrowheads="1"/>
          </p:cNvSpPr>
          <p:nvPr/>
        </p:nvSpPr>
        <p:spPr bwMode="auto">
          <a:xfrm>
            <a:off x="1315000" y="1292000"/>
            <a:ext cx="3053800" cy="1938992"/>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effectLst>
                  <a:outerShdw blurRad="38100" dist="38100" dir="2700000" algn="tl">
                    <a:srgbClr val="000000">
                      <a:alpha val="43137"/>
                    </a:srgbClr>
                  </a:outerShdw>
                </a:effectLst>
              </a:rPr>
              <a:t>class  A</a:t>
            </a:r>
          </a:p>
          <a:p>
            <a:pPr eaLnBrk="1" hangingPunct="1">
              <a:buNone/>
            </a:pPr>
            <a:r>
              <a:rPr lang="en-US" altLang="zh-CN" sz="2400" dirty="0">
                <a:effectLst>
                  <a:outerShdw blurRad="38100" dist="38100" dir="2700000" algn="tl">
                    <a:srgbClr val="000000">
                      <a:alpha val="43137"/>
                    </a:srgbClr>
                  </a:outerShdw>
                </a:effectLst>
              </a:rPr>
              <a:t>{  private: </a:t>
            </a:r>
            <a:r>
              <a:rPr lang="en-US" altLang="zh-CN" sz="2400" dirty="0" err="1">
                <a:effectLst>
                  <a:outerShdw blurRad="38100" dist="38100" dir="2700000" algn="tl">
                    <a:srgbClr val="000000">
                      <a:alpha val="43137"/>
                    </a:srgbClr>
                  </a:outerShdw>
                </a:effectLst>
              </a:rPr>
              <a:t>int</a:t>
            </a:r>
            <a:r>
              <a:rPr lang="en-US" altLang="zh-CN" sz="2400" dirty="0">
                <a:effectLst>
                  <a:outerShdw blurRad="38100" dist="38100" dir="2700000" algn="tl">
                    <a:srgbClr val="000000">
                      <a:alpha val="43137"/>
                    </a:srgbClr>
                  </a:outerShdw>
                </a:effectLst>
              </a:rPr>
              <a:t>  a1;</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protected:int</a:t>
            </a:r>
            <a:r>
              <a:rPr lang="en-US" altLang="zh-CN" sz="2400" dirty="0">
                <a:effectLst>
                  <a:outerShdw blurRad="38100" dist="38100" dir="2700000" algn="tl">
                    <a:srgbClr val="000000">
                      <a:alpha val="43137"/>
                    </a:srgbClr>
                  </a:outerShdw>
                </a:effectLst>
              </a:rPr>
              <a:t>  a2;</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public:int</a:t>
            </a:r>
            <a:r>
              <a:rPr lang="en-US" altLang="zh-CN" sz="2400" dirty="0">
                <a:effectLst>
                  <a:outerShdw blurRad="38100" dist="38100" dir="2700000" algn="tl">
                    <a:srgbClr val="000000">
                      <a:alpha val="43137"/>
                    </a:srgbClr>
                  </a:outerShdw>
                </a:effectLst>
              </a:rPr>
              <a:t>  a3;</a:t>
            </a:r>
          </a:p>
          <a:p>
            <a:pPr eaLnBrk="1" hangingPunct="1">
              <a:buNone/>
            </a:pPr>
            <a:r>
              <a:rPr lang="en-US" altLang="zh-CN" sz="2400" dirty="0">
                <a:effectLst>
                  <a:outerShdw blurRad="38100" dist="38100" dir="2700000" algn="tl">
                    <a:srgbClr val="000000">
                      <a:alpha val="43137"/>
                    </a:srgbClr>
                  </a:outerShdw>
                </a:effectLst>
              </a:rPr>
              <a:t>};</a:t>
            </a:r>
          </a:p>
        </p:txBody>
      </p:sp>
      <p:sp>
        <p:nvSpPr>
          <p:cNvPr id="5" name="Rectangle 31"/>
          <p:cNvSpPr>
            <a:spLocks noChangeArrowheads="1"/>
          </p:cNvSpPr>
          <p:nvPr/>
        </p:nvSpPr>
        <p:spPr bwMode="auto">
          <a:xfrm>
            <a:off x="4690800" y="1320800"/>
            <a:ext cx="3450310" cy="4524315"/>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effectLst>
                  <a:outerShdw blurRad="38100" dist="38100" dir="2700000" algn="tl">
                    <a:srgbClr val="000000">
                      <a:alpha val="43137"/>
                    </a:srgbClr>
                  </a:outerShdw>
                </a:effectLst>
              </a:rPr>
              <a:t>class  B: protected A</a:t>
            </a:r>
          </a:p>
          <a:p>
            <a:pPr marL="0" lvl="1" eaLnBrk="1" hangingPunct="1"/>
            <a:r>
              <a:rPr lang="en-US" altLang="zh-CN" sz="2400" dirty="0">
                <a:effectLst>
                  <a:outerShdw blurRad="38100" dist="38100" dir="2700000" algn="tl">
                    <a:srgbClr val="000000">
                      <a:alpha val="43137"/>
                    </a:srgbClr>
                  </a:outerShdw>
                </a:effectLst>
              </a:rPr>
              <a:t>{   </a:t>
            </a:r>
            <a:r>
              <a:rPr lang="en-US" altLang="zh-CN" sz="2400" dirty="0" err="1">
                <a:solidFill>
                  <a:srgbClr val="C0C0C0"/>
                </a:solidFill>
                <a:effectLst>
                  <a:outerShdw blurRad="38100" dist="38100" dir="2700000" algn="tl">
                    <a:srgbClr val="000000">
                      <a:alpha val="43137"/>
                    </a:srgbClr>
                  </a:outerShdw>
                </a:effectLst>
              </a:rPr>
              <a:t>int</a:t>
            </a:r>
            <a:r>
              <a:rPr lang="en-US" altLang="zh-CN" sz="2400" dirty="0">
                <a:solidFill>
                  <a:srgbClr val="C0C0C0"/>
                </a:solidFill>
                <a:effectLst>
                  <a:outerShdw blurRad="38100" dist="38100" dir="2700000" algn="tl">
                    <a:srgbClr val="000000">
                      <a:alpha val="43137"/>
                    </a:srgbClr>
                  </a:outerShdw>
                </a:effectLst>
              </a:rPr>
              <a:t> a1;  //</a:t>
            </a:r>
            <a:r>
              <a:rPr lang="zh-CN" altLang="en-US" sz="2400" dirty="0">
                <a:solidFill>
                  <a:srgbClr val="C0C0C0"/>
                </a:solidFill>
                <a:effectLst>
                  <a:outerShdw blurRad="38100" dist="38100" dir="2700000" algn="tl">
                    <a:srgbClr val="000000">
                      <a:alpha val="43137"/>
                    </a:srgbClr>
                  </a:outerShdw>
                </a:effectLst>
              </a:rPr>
              <a:t>不可访问</a:t>
            </a:r>
          </a:p>
          <a:p>
            <a:pPr marL="0" lvl="1" eaLnBrk="1" hangingPunct="1"/>
            <a:r>
              <a:rPr lang="en-US" altLang="zh-CN" sz="2400" dirty="0">
                <a:solidFill>
                  <a:srgbClr val="C0C0C0"/>
                </a:solidFill>
                <a:effectLst>
                  <a:outerShdw blurRad="38100" dist="38100" dir="2700000" algn="tl">
                    <a:srgbClr val="000000">
                      <a:alpha val="43137"/>
                    </a:srgbClr>
                  </a:outerShdw>
                </a:effectLst>
              </a:rPr>
              <a:t>    </a:t>
            </a:r>
            <a:r>
              <a:rPr lang="en-US" altLang="zh-CN" sz="2400" dirty="0" err="1">
                <a:solidFill>
                  <a:srgbClr val="C0C0C0"/>
                </a:solidFill>
                <a:effectLst>
                  <a:outerShdw blurRad="38100" dist="38100" dir="2700000" algn="tl">
                    <a:srgbClr val="000000">
                      <a:alpha val="43137"/>
                    </a:srgbClr>
                  </a:outerShdw>
                </a:effectLst>
              </a:rPr>
              <a:t>protected:int</a:t>
            </a:r>
            <a:r>
              <a:rPr lang="en-US" altLang="zh-CN" sz="2400" dirty="0">
                <a:solidFill>
                  <a:srgbClr val="C0C0C0"/>
                </a:solidFill>
                <a:effectLst>
                  <a:outerShdw blurRad="38100" dist="38100" dir="2700000" algn="tl">
                    <a:srgbClr val="000000">
                      <a:alpha val="43137"/>
                    </a:srgbClr>
                  </a:outerShdw>
                </a:effectLst>
              </a:rPr>
              <a:t> a2;</a:t>
            </a:r>
          </a:p>
          <a:p>
            <a:pPr marL="0" lvl="1" eaLnBrk="1" hangingPunct="1"/>
            <a:r>
              <a:rPr lang="en-US" altLang="zh-CN" sz="2400" dirty="0">
                <a:solidFill>
                  <a:srgbClr val="C0C0C0"/>
                </a:solidFill>
                <a:effectLst>
                  <a:outerShdw blurRad="38100" dist="38100" dir="2700000" algn="tl">
                    <a:srgbClr val="000000">
                      <a:alpha val="43137"/>
                    </a:srgbClr>
                  </a:outerShdw>
                </a:effectLst>
              </a:rPr>
              <a:t>    </a:t>
            </a:r>
            <a:r>
              <a:rPr lang="en-US" altLang="zh-CN" sz="2400" dirty="0" err="1">
                <a:solidFill>
                  <a:srgbClr val="C0C0C0"/>
                </a:solidFill>
                <a:effectLst>
                  <a:outerShdw blurRad="38100" dist="38100" dir="2700000" algn="tl">
                    <a:srgbClr val="000000">
                      <a:alpha val="43137"/>
                    </a:srgbClr>
                  </a:outerShdw>
                </a:effectLst>
              </a:rPr>
              <a:t>protected:int</a:t>
            </a:r>
            <a:r>
              <a:rPr lang="en-US" altLang="zh-CN" sz="2400" dirty="0">
                <a:solidFill>
                  <a:srgbClr val="C0C0C0"/>
                </a:solidFill>
                <a:effectLst>
                  <a:outerShdw blurRad="38100" dist="38100" dir="2700000" algn="tl">
                    <a:srgbClr val="000000">
                      <a:alpha val="43137"/>
                    </a:srgbClr>
                  </a:outerShdw>
                </a:effectLst>
              </a:rPr>
              <a:t> a3;</a:t>
            </a:r>
          </a:p>
          <a:p>
            <a:pPr eaLnBrk="1" hangingPunct="1">
              <a:buNone/>
            </a:pP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void  test()</a:t>
            </a:r>
          </a:p>
          <a:p>
            <a:pPr eaLnBrk="1" hangingPunct="1">
              <a:buNone/>
            </a:pPr>
            <a:r>
              <a:rPr lang="en-US" altLang="zh-CN" sz="2400" dirty="0">
                <a:effectLst>
                  <a:outerShdw blurRad="38100" dist="38100" dir="2700000" algn="tl">
                    <a:srgbClr val="000000">
                      <a:alpha val="43137"/>
                    </a:srgbClr>
                  </a:outerShdw>
                </a:effectLst>
              </a:rPr>
              <a:t>    {</a:t>
            </a:r>
          </a:p>
          <a:p>
            <a:pPr eaLnBrk="1" hangingPunct="1">
              <a:buNone/>
            </a:pPr>
            <a:r>
              <a:rPr lang="en-US" altLang="zh-CN" sz="2400" dirty="0">
                <a:effectLst>
                  <a:outerShdw blurRad="38100" dist="38100" dir="2700000" algn="tl">
                    <a:srgbClr val="000000">
                      <a:alpha val="43137"/>
                    </a:srgbClr>
                  </a:outerShdw>
                </a:effectLst>
              </a:rPr>
              <a:t>       a1 = 1; //error</a:t>
            </a:r>
          </a:p>
          <a:p>
            <a:pPr eaLnBrk="1" hangingPunct="1">
              <a:buNone/>
            </a:pPr>
            <a:r>
              <a:rPr lang="en-US" altLang="zh-CN" sz="2400" dirty="0">
                <a:solidFill>
                  <a:srgbClr val="C00000"/>
                </a:solidFill>
                <a:effectLst>
                  <a:outerShdw blurRad="38100" dist="38100" dir="2700000" algn="tl">
                    <a:srgbClr val="000000">
                      <a:alpha val="43137"/>
                    </a:srgbClr>
                  </a:outerShdw>
                </a:effectLst>
              </a:rPr>
              <a:t>       a2 = 2; //O.K.</a:t>
            </a:r>
          </a:p>
          <a:p>
            <a:pPr eaLnBrk="1" hangingPunct="1">
              <a:buNone/>
            </a:pPr>
            <a:r>
              <a:rPr lang="en-US" altLang="zh-CN" sz="2400" dirty="0">
                <a:solidFill>
                  <a:srgbClr val="C00000"/>
                </a:solidFill>
                <a:effectLst>
                  <a:outerShdw blurRad="38100" dist="38100" dir="2700000" algn="tl">
                    <a:srgbClr val="000000">
                      <a:alpha val="43137"/>
                    </a:srgbClr>
                  </a:outerShdw>
                </a:effectLst>
              </a:rPr>
              <a:t>       a3 = 3; //O.K. </a:t>
            </a:r>
          </a:p>
          <a:p>
            <a:pPr eaLnBrk="1" hangingPunct="1">
              <a:buNone/>
            </a:pPr>
            <a:r>
              <a:rPr lang="en-US" altLang="zh-CN" sz="2400" dirty="0">
                <a:effectLst>
                  <a:outerShdw blurRad="38100" dist="38100" dir="2700000" algn="tl">
                    <a:srgbClr val="000000">
                      <a:alpha val="43137"/>
                    </a:srgbClr>
                  </a:outerShdw>
                </a:effectLst>
              </a:rPr>
              <a:t>   }</a:t>
            </a:r>
          </a:p>
          <a:p>
            <a:pPr eaLnBrk="1" hangingPunct="1">
              <a:buNone/>
            </a:pPr>
            <a:r>
              <a:rPr lang="en-US" altLang="zh-CN" sz="2400" dirty="0">
                <a:effectLst>
                  <a:outerShdw blurRad="38100" dist="38100" dir="2700000" algn="tl">
                    <a:srgbClr val="000000">
                      <a:alpha val="43137"/>
                    </a:srgbClr>
                  </a:outerShdw>
                </a:effectLst>
              </a:rPr>
              <a:t>};</a:t>
            </a:r>
          </a:p>
        </p:txBody>
      </p:sp>
      <p:sp>
        <p:nvSpPr>
          <p:cNvPr id="6" name="Rectangle 31">
            <a:extLst>
              <a:ext uri="{FF2B5EF4-FFF2-40B4-BE49-F238E27FC236}">
                <a16:creationId xmlns:a16="http://schemas.microsoft.com/office/drawing/2014/main" id="{FFF428F5-67F4-4607-88EB-9C8F3AD5D6C3}"/>
              </a:ext>
            </a:extLst>
          </p:cNvPr>
          <p:cNvSpPr>
            <a:spLocks noChangeArrowheads="1"/>
          </p:cNvSpPr>
          <p:nvPr/>
        </p:nvSpPr>
        <p:spPr bwMode="auto">
          <a:xfrm>
            <a:off x="1267100" y="3555361"/>
            <a:ext cx="3149600" cy="2308324"/>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effectLst>
                  <a:outerShdw blurRad="38100" dist="38100" dir="2700000" algn="tl">
                    <a:srgbClr val="000000">
                      <a:alpha val="43137"/>
                    </a:srgbClr>
                  </a:outerShdw>
                </a:effectLst>
              </a:rPr>
              <a:t>int main(){</a:t>
            </a:r>
          </a:p>
          <a:p>
            <a:pPr eaLnBrk="1" hangingPunct="1">
              <a:buNone/>
            </a:pPr>
            <a:r>
              <a:rPr lang="en-US" altLang="zh-CN" sz="2400" dirty="0">
                <a:effectLst>
                  <a:outerShdw blurRad="38100" dist="38100" dir="2700000" algn="tl">
                    <a:srgbClr val="000000">
                      <a:alpha val="43137"/>
                    </a:srgbClr>
                  </a:outerShdw>
                </a:effectLst>
              </a:rPr>
              <a:t>    B </a:t>
            </a:r>
            <a:r>
              <a:rPr lang="en-US" altLang="zh-CN" sz="2400" dirty="0" err="1">
                <a:effectLst>
                  <a:outerShdw blurRad="38100" dist="38100" dir="2700000" algn="tl">
                    <a:srgbClr val="000000">
                      <a:alpha val="43137"/>
                    </a:srgbClr>
                  </a:outerShdw>
                </a:effectLst>
              </a:rPr>
              <a:t>b</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b.a1 = 1; //error</a:t>
            </a:r>
          </a:p>
          <a:p>
            <a:pPr eaLnBrk="1" hangingPunct="1">
              <a:buNone/>
            </a:pPr>
            <a:r>
              <a:rPr lang="en-US" altLang="zh-CN" sz="2400" dirty="0">
                <a:effectLst>
                  <a:outerShdw blurRad="38100" dist="38100" dir="2700000" algn="tl">
                    <a:srgbClr val="000000">
                      <a:alpha val="43137"/>
                    </a:srgbClr>
                  </a:outerShdw>
                </a:effectLst>
              </a:rPr>
              <a:t>    b.a2 = 2; //error</a:t>
            </a:r>
          </a:p>
          <a:p>
            <a:pPr eaLnBrk="1" hangingPunct="1">
              <a:buNone/>
            </a:pPr>
            <a:r>
              <a:rPr lang="en-US" altLang="zh-CN" sz="2400" dirty="0">
                <a:effectLst>
                  <a:outerShdw blurRad="38100" dist="38100" dir="2700000" algn="tl">
                    <a:srgbClr val="000000">
                      <a:alpha val="43137"/>
                    </a:srgbClr>
                  </a:outerShdw>
                </a:effectLst>
              </a:rPr>
              <a:t>    b.a3 = 3; //error</a:t>
            </a:r>
          </a:p>
          <a:p>
            <a:pPr eaLnBrk="1" hangingPunct="1">
              <a:buNone/>
            </a:pPr>
            <a:r>
              <a:rPr lang="en-US" altLang="zh-CN" sz="2400" dirty="0">
                <a:effectLst>
                  <a:outerShdw blurRad="38100" dist="38100" dir="2700000" algn="tl">
                    <a:srgbClr val="000000">
                      <a:alpha val="43137"/>
                    </a:srgbClr>
                  </a:outerShdw>
                </a:effectLst>
              </a:rPr>
              <a:t>}</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en-US" altLang="zh-CN" sz="3600" dirty="0">
                <a:latin typeface="宋体" panose="02010600030101010101" pitchFamily="2" charset="-122"/>
                <a:ea typeface="宋体" panose="02010600030101010101" pitchFamily="2" charset="-122"/>
              </a:rPr>
              <a:t>3.</a:t>
            </a:r>
            <a:r>
              <a:rPr lang="zh-CN" altLang="en-US" sz="3600" dirty="0">
                <a:latin typeface="宋体" panose="02010600030101010101" pitchFamily="2" charset="-122"/>
                <a:ea typeface="宋体" panose="02010600030101010101" pitchFamily="2" charset="-122"/>
              </a:rPr>
              <a:t>私有继承</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080000"/>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在声明一个派生类时将基类的继承方式指定为</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private</a:t>
            </a:r>
            <a:r>
              <a:rPr lang="zh-CN" altLang="en-US" dirty="0">
                <a:solidFill>
                  <a:srgbClr val="000000"/>
                </a:solidFill>
                <a:ea typeface="宋体" panose="02010600030101010101" pitchFamily="2" charset="-122"/>
              </a:rPr>
              <a:t>的，称为</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私有继承</a:t>
            </a:r>
            <a:r>
              <a:rPr lang="zh-CN" altLang="en-US" dirty="0">
                <a:solidFill>
                  <a:srgbClr val="000000"/>
                </a:solidFill>
                <a:ea typeface="宋体" panose="02010600030101010101" pitchFamily="2" charset="-122"/>
              </a:rPr>
              <a:t>。</a:t>
            </a:r>
          </a:p>
        </p:txBody>
      </p:sp>
      <p:sp>
        <p:nvSpPr>
          <p:cNvPr id="10" name="Rectangle 77"/>
          <p:cNvSpPr>
            <a:spLocks noChangeArrowheads="1"/>
          </p:cNvSpPr>
          <p:nvPr/>
        </p:nvSpPr>
        <p:spPr bwMode="auto">
          <a:xfrm>
            <a:off x="1103300" y="3491600"/>
            <a:ext cx="750730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私有继承中，</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基类的私有成员</a:t>
            </a:r>
            <a:r>
              <a:rPr lang="zh-CN" altLang="en-US" dirty="0">
                <a:solidFill>
                  <a:srgbClr val="000000"/>
                </a:solidFill>
                <a:ea typeface="宋体" panose="02010600030101010101" pitchFamily="2" charset="-122"/>
              </a:rPr>
              <a:t>与公有继承时相同，</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不可访问</a:t>
            </a:r>
            <a:r>
              <a:rPr lang="zh-CN" altLang="en-US" dirty="0">
                <a:solidFill>
                  <a:srgbClr val="000000"/>
                </a:solidFill>
                <a:ea typeface="宋体" panose="02010600030101010101" pitchFamily="2" charset="-122"/>
              </a:rPr>
              <a:t>。但</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基类的公用成员和保护成员</a:t>
            </a:r>
            <a:r>
              <a:rPr lang="zh-CN" altLang="en-US" dirty="0">
                <a:solidFill>
                  <a:srgbClr val="000000"/>
                </a:solidFill>
                <a:ea typeface="宋体" panose="02010600030101010101" pitchFamily="2" charset="-122"/>
              </a:rPr>
              <a:t>在派生类中则变为</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私有成员</a:t>
            </a:r>
            <a:r>
              <a:rPr lang="zh-CN" altLang="en-US" dirty="0">
                <a:solidFill>
                  <a:srgbClr val="000000"/>
                </a:solidFill>
                <a:ea typeface="宋体" panose="02010600030101010101" pitchFamily="2" charset="-122"/>
              </a:rPr>
              <a:t>。</a:t>
            </a:r>
          </a:p>
        </p:txBody>
      </p:sp>
      <p:sp>
        <p:nvSpPr>
          <p:cNvPr id="9" name="AutoShape 52"/>
          <p:cNvSpPr>
            <a:spLocks noChangeArrowheads="1"/>
          </p:cNvSpPr>
          <p:nvPr/>
        </p:nvSpPr>
        <p:spPr bwMode="gray">
          <a:xfrm>
            <a:off x="1730938" y="2235200"/>
            <a:ext cx="4149162" cy="7239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class B: </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private</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0" name="Rectangle 77"/>
          <p:cNvSpPr>
            <a:spLocks noChangeArrowheads="1"/>
          </p:cNvSpPr>
          <p:nvPr/>
        </p:nvSpPr>
        <p:spPr bwMode="auto">
          <a:xfrm>
            <a:off x="1103300" y="4190100"/>
            <a:ext cx="7507300"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400050" lvl="2" indent="0">
              <a:lnSpc>
                <a:spcPct val="110000"/>
              </a:lnSpc>
              <a:spcBef>
                <a:spcPct val="0"/>
              </a:spcBef>
              <a:buClr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派生类新增</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成员函数</a:t>
            </a:r>
            <a:r>
              <a:rPr lang="zh-CN" altLang="en-US" sz="2800" dirty="0">
                <a:solidFill>
                  <a:srgbClr val="000000"/>
                </a:solidFill>
                <a:ea typeface="宋体" panose="02010600030101010101" pitchFamily="2" charset="-122"/>
              </a:rPr>
              <a:t>：</a:t>
            </a:r>
            <a:endParaRPr lang="en-US" altLang="zh-CN" sz="2800" dirty="0">
              <a:solidFill>
                <a:srgbClr val="000000"/>
              </a:solidFill>
              <a:ea typeface="宋体" panose="02010600030101010101" pitchFamily="2" charset="-122"/>
            </a:endParaRPr>
          </a:p>
          <a:p>
            <a:pPr marL="857250" lvl="3" indent="0">
              <a:lnSpc>
                <a:spcPct val="110000"/>
              </a:lnSpc>
              <a:spcBef>
                <a:spcPct val="0"/>
              </a:spcBef>
              <a:buClrTx/>
              <a:buFont typeface="Wingdings" pitchFamily="2" charset="2"/>
              <a:buChar char="Ø"/>
            </a:pPr>
            <a:r>
              <a:rPr lang="zh-CN" altLang="en-US" sz="2400" dirty="0">
                <a:solidFill>
                  <a:srgbClr val="000000"/>
                </a:solidFill>
                <a:ea typeface="宋体" panose="02010600030101010101" pitchFamily="2" charset="-122"/>
              </a:rPr>
              <a:t> 访问</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sz="2400" dirty="0">
                <a:solidFill>
                  <a:srgbClr val="000000"/>
                </a:solidFill>
                <a:ea typeface="宋体" panose="02010600030101010101" pitchFamily="2" charset="-122"/>
              </a:rPr>
              <a:t>的</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保护成员</a:t>
            </a:r>
            <a:r>
              <a:rPr lang="zh-CN" altLang="en-US" sz="2400" dirty="0">
                <a:solidFill>
                  <a:srgbClr val="000000"/>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公有成员</a:t>
            </a:r>
          </a:p>
        </p:txBody>
      </p:sp>
      <p:graphicFrame>
        <p:nvGraphicFramePr>
          <p:cNvPr id="20" name="表格 19"/>
          <p:cNvGraphicFramePr>
            <a:graphicFrameLocks noGrp="1"/>
          </p:cNvGraphicFramePr>
          <p:nvPr>
            <p:extLst>
              <p:ext uri="{D42A27DB-BD31-4B8C-83A1-F6EECF244321}">
                <p14:modId xmlns:p14="http://schemas.microsoft.com/office/powerpoint/2010/main" val="4110547995"/>
              </p:ext>
            </p:extLst>
          </p:nvPr>
        </p:nvGraphicFramePr>
        <p:xfrm>
          <a:off x="1780332" y="1371600"/>
          <a:ext cx="1440160" cy="1959992"/>
        </p:xfrm>
        <a:graphic>
          <a:graphicData uri="http://schemas.openxmlformats.org/drawingml/2006/table">
            <a:tbl>
              <a:tblPr firstRow="1" bandRow="1"/>
              <a:tblGrid>
                <a:gridCol w="1440160">
                  <a:extLst>
                    <a:ext uri="{9D8B030D-6E8A-4147-A177-3AD203B41FA5}">
                      <a16:colId xmlns:a16="http://schemas.microsoft.com/office/drawing/2014/main" val="20000"/>
                    </a:ext>
                  </a:extLst>
                </a:gridCol>
              </a:tblGrid>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en-US" altLang="zh-CN" sz="2400" dirty="0">
                          <a:solidFill>
                            <a:schemeClr val="tx1"/>
                          </a:solidFill>
                          <a:latin typeface="宋体" panose="02010600030101010101" pitchFamily="2" charset="-122"/>
                          <a:ea typeface="宋体" panose="02010600030101010101" pitchFamily="2" charset="-122"/>
                        </a:rPr>
                        <a:t>  </a:t>
                      </a:r>
                      <a:r>
                        <a:rPr lang="zh-CN" altLang="en-US" sz="2400" b="1" baseline="0" dirty="0">
                          <a:solidFill>
                            <a:schemeClr val="tx1"/>
                          </a:solidFill>
                          <a:latin typeface="宋体" panose="02010600030101010101" pitchFamily="2" charset="-122"/>
                          <a:ea typeface="宋体" panose="02010600030101010101" pitchFamily="2" charset="-122"/>
                        </a:rPr>
                        <a:t>基类</a:t>
                      </a:r>
                      <a:endParaRPr lang="zh-CN" altLang="en-US" sz="2400" b="1" dirty="0">
                        <a:solidFill>
                          <a:schemeClr val="tx1"/>
                        </a:solidFill>
                        <a:latin typeface="宋体" panose="02010600030101010101" pitchFamily="2" charset="-122"/>
                        <a:ea typeface="宋体" panose="0201060003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私有成员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007E39"/>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保护成员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公有成员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1" name="表格 20"/>
          <p:cNvGraphicFramePr>
            <a:graphicFrameLocks noGrp="1"/>
          </p:cNvGraphicFramePr>
          <p:nvPr>
            <p:extLst>
              <p:ext uri="{D42A27DB-BD31-4B8C-83A1-F6EECF244321}">
                <p14:modId xmlns:p14="http://schemas.microsoft.com/office/powerpoint/2010/main" val="884874257"/>
              </p:ext>
            </p:extLst>
          </p:nvPr>
        </p:nvGraphicFramePr>
        <p:xfrm>
          <a:off x="5867776" y="1372878"/>
          <a:ext cx="1584176" cy="2442598"/>
        </p:xfrm>
        <a:graphic>
          <a:graphicData uri="http://schemas.openxmlformats.org/drawingml/2006/table">
            <a:tbl>
              <a:tblPr firstRow="1" bandRow="1"/>
              <a:tblGrid>
                <a:gridCol w="1584176">
                  <a:extLst>
                    <a:ext uri="{9D8B030D-6E8A-4147-A177-3AD203B41FA5}">
                      <a16:colId xmlns:a16="http://schemas.microsoft.com/office/drawing/2014/main" val="20000"/>
                    </a:ext>
                  </a:extLst>
                </a:gridCol>
              </a:tblGrid>
              <a:tr h="482606">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en-US" altLang="zh-CN" sz="2400" dirty="0">
                          <a:solidFill>
                            <a:schemeClr val="tx1"/>
                          </a:solidFill>
                          <a:latin typeface="宋体" panose="02010600030101010101" pitchFamily="2" charset="-122"/>
                          <a:ea typeface="宋体" panose="02010600030101010101" pitchFamily="2" charset="-122"/>
                        </a:rPr>
                        <a:t> </a:t>
                      </a:r>
                      <a:r>
                        <a:rPr lang="zh-CN" altLang="en-US" sz="2400" b="1" baseline="0" dirty="0">
                          <a:solidFill>
                            <a:schemeClr val="tx1"/>
                          </a:solidFill>
                          <a:latin typeface="宋体" panose="02010600030101010101" pitchFamily="2" charset="-122"/>
                          <a:ea typeface="宋体" panose="02010600030101010101" pitchFamily="2" charset="-122"/>
                        </a:rPr>
                        <a:t>派生类</a:t>
                      </a:r>
                      <a:endParaRPr lang="zh-CN" altLang="en-US" sz="2400" b="1" dirty="0">
                        <a:solidFill>
                          <a:schemeClr val="tx1"/>
                        </a:solidFill>
                        <a:latin typeface="宋体" panose="02010600030101010101" pitchFamily="2" charset="-122"/>
                        <a:ea typeface="宋体" panose="0201060003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C0C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不可访问</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私有成员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私有成员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FFC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新增成员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22" name="右大括号 21"/>
          <p:cNvSpPr/>
          <p:nvPr/>
        </p:nvSpPr>
        <p:spPr>
          <a:xfrm>
            <a:off x="3292500" y="1891432"/>
            <a:ext cx="72008" cy="1440160"/>
          </a:xfrm>
          <a:prstGeom prst="rightBrace">
            <a:avLst/>
          </a:prstGeom>
          <a:no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w="0">
                <a:solidFill>
                  <a:sysClr val="windowText" lastClr="000000"/>
                </a:solidFill>
              </a:ln>
              <a:solidFill>
                <a:srgbClr val="2DA2BF"/>
              </a:solidFill>
              <a:effectLst>
                <a:outerShdw blurRad="38100" dist="25400" dir="5400000" algn="ctr" rotWithShape="0">
                  <a:srgbClr val="6E747A">
                    <a:alpha val="43000"/>
                  </a:srgbClr>
                </a:outerShdw>
              </a:effectLst>
              <a:uLnTx/>
              <a:uFillTx/>
              <a:latin typeface="Lucida Sans Unicode"/>
              <a:ea typeface="黑体"/>
              <a:cs typeface="+mn-cs"/>
            </a:endParaRPr>
          </a:p>
        </p:txBody>
      </p:sp>
      <p:sp>
        <p:nvSpPr>
          <p:cNvPr id="23" name="左大括号 22"/>
          <p:cNvSpPr/>
          <p:nvPr/>
        </p:nvSpPr>
        <p:spPr>
          <a:xfrm>
            <a:off x="5747714" y="1876934"/>
            <a:ext cx="55320" cy="1440160"/>
          </a:xfrm>
          <a:prstGeom prst="leftBrace">
            <a:avLst/>
          </a:prstGeom>
          <a:no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Lucida Sans Unicode"/>
              <a:ea typeface="黑体"/>
              <a:cs typeface="+mn-cs"/>
            </a:endParaRPr>
          </a:p>
        </p:txBody>
      </p:sp>
      <p:cxnSp>
        <p:nvCxnSpPr>
          <p:cNvPr id="24" name="直接箭头连接符 23"/>
          <p:cNvCxnSpPr/>
          <p:nvPr/>
        </p:nvCxnSpPr>
        <p:spPr>
          <a:xfrm flipH="1">
            <a:off x="3580532" y="2594259"/>
            <a:ext cx="1872208" cy="0"/>
          </a:xfrm>
          <a:prstGeom prst="straightConnector1">
            <a:avLst/>
          </a:prstGeom>
          <a:noFill/>
          <a:ln w="19050" cap="flat" cmpd="sng" algn="ctr">
            <a:solidFill>
              <a:sysClr val="windowText" lastClr="000000"/>
            </a:solidFill>
            <a:prstDash val="solid"/>
            <a:tailEnd type="triangle"/>
          </a:ln>
          <a:effectLst/>
        </p:spPr>
      </p:cxnSp>
      <p:sp>
        <p:nvSpPr>
          <p:cNvPr id="25" name="文本框 12"/>
          <p:cNvSpPr txBox="1"/>
          <p:nvPr/>
        </p:nvSpPr>
        <p:spPr>
          <a:xfrm>
            <a:off x="3594100" y="2107456"/>
            <a:ext cx="1642616" cy="400110"/>
          </a:xfrm>
          <a:prstGeom prst="rect">
            <a:avLst/>
          </a:prstGeom>
          <a:noFill/>
        </p:spPr>
        <p:txBody>
          <a:bodyPr wrap="square" rtlCol="0">
            <a:spAutoFit/>
          </a:bodyPr>
          <a:lstStyle/>
          <a:p>
            <a:r>
              <a:rPr lang="en-US" altLang="zh-CN" sz="2000" b="1" dirty="0">
                <a:latin typeface="宋体" panose="02010600030101010101" pitchFamily="2" charset="-122"/>
                <a:ea typeface="宋体" panose="02010600030101010101" pitchFamily="2" charset="-122"/>
              </a:rPr>
              <a:t>private</a:t>
            </a:r>
            <a:r>
              <a:rPr lang="zh-CN" altLang="en-US" sz="2000" b="1" dirty="0">
                <a:latin typeface="宋体" panose="02010600030101010101" pitchFamily="2" charset="-122"/>
                <a:ea typeface="宋体" panose="02010600030101010101" pitchFamily="2" charset="-122"/>
              </a:rPr>
              <a:t>派生</a:t>
            </a:r>
          </a:p>
        </p:txBody>
      </p:sp>
      <p:sp>
        <p:nvSpPr>
          <p:cNvPr id="26" name="Rectangle 77"/>
          <p:cNvSpPr>
            <a:spLocks noChangeArrowheads="1"/>
          </p:cNvSpPr>
          <p:nvPr/>
        </p:nvSpPr>
        <p:spPr bwMode="auto">
          <a:xfrm>
            <a:off x="1128700" y="5403231"/>
            <a:ext cx="7507300"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400050" lvl="2" indent="0">
              <a:lnSpc>
                <a:spcPct val="110000"/>
              </a:lnSpc>
              <a:spcBef>
                <a:spcPct val="0"/>
              </a:spcBef>
              <a:buClr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对象</a:t>
            </a:r>
            <a:r>
              <a:rPr lang="zh-CN" altLang="en-US" sz="2800" dirty="0">
                <a:solidFill>
                  <a:srgbClr val="000000"/>
                </a:solidFill>
                <a:ea typeface="宋体" panose="02010600030101010101" pitchFamily="2" charset="-122"/>
              </a:rPr>
              <a:t>：</a:t>
            </a:r>
            <a:endParaRPr lang="en-US" altLang="zh-CN" sz="2800" dirty="0">
              <a:solidFill>
                <a:srgbClr val="000000"/>
              </a:solidFill>
              <a:ea typeface="宋体" panose="02010600030101010101" pitchFamily="2" charset="-122"/>
            </a:endParaRPr>
          </a:p>
          <a:p>
            <a:pPr marL="857250" lvl="3" indent="0">
              <a:lnSpc>
                <a:spcPct val="110000"/>
              </a:lnSpc>
              <a:spcBef>
                <a:spcPct val="0"/>
              </a:spcBef>
              <a:buClrTx/>
              <a:buFont typeface="Wingdings" pitchFamily="2" charset="2"/>
              <a:buChar char="Ø"/>
            </a:pPr>
            <a:r>
              <a:rPr lang="zh-CN" altLang="en-US" sz="2400" dirty="0">
                <a:solidFill>
                  <a:srgbClr val="000000"/>
                </a:solidFill>
                <a:ea typeface="宋体" panose="02010600030101010101" pitchFamily="2" charset="-122"/>
              </a:rPr>
              <a:t> 访问</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派生类新增</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公有成员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187875" y="260283"/>
            <a:ext cx="1487908" cy="584775"/>
          </a:xfrm>
          <a:prstGeom prst="rect">
            <a:avLst/>
          </a:prstGeom>
        </p:spPr>
        <p:txBody>
          <a:bodyPr wrap="none">
            <a:spAutoFit/>
          </a:bodyPr>
          <a:lstStyle/>
          <a:p>
            <a:pPr>
              <a:buFont typeface="Wingdings" pitchFamily="2" charset="2"/>
              <a:buChar char="p"/>
            </a:pPr>
            <a:r>
              <a:rPr lang="zh-CN" altLang="en-US" sz="3200" dirty="0">
                <a:ea typeface="宋体" charset="-122"/>
              </a:rPr>
              <a:t> 实例</a:t>
            </a:r>
            <a:endParaRPr lang="en-US" altLang="zh-CN" sz="3200" dirty="0">
              <a:ea typeface="宋体" charset="-122"/>
            </a:endParaRPr>
          </a:p>
        </p:txBody>
      </p:sp>
      <p:sp>
        <p:nvSpPr>
          <p:cNvPr id="4" name="Rectangle 6"/>
          <p:cNvSpPr>
            <a:spLocks noChangeArrowheads="1"/>
          </p:cNvSpPr>
          <p:nvPr/>
        </p:nvSpPr>
        <p:spPr bwMode="auto">
          <a:xfrm>
            <a:off x="1315000" y="1292000"/>
            <a:ext cx="3053800" cy="1938992"/>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effectLst>
                  <a:outerShdw blurRad="38100" dist="38100" dir="2700000" algn="tl">
                    <a:srgbClr val="000000">
                      <a:alpha val="43137"/>
                    </a:srgbClr>
                  </a:outerShdw>
                </a:effectLst>
              </a:rPr>
              <a:t>class  A</a:t>
            </a:r>
          </a:p>
          <a:p>
            <a:pPr eaLnBrk="1" hangingPunct="1">
              <a:buNone/>
            </a:pPr>
            <a:r>
              <a:rPr lang="en-US" altLang="zh-CN" sz="2400" dirty="0">
                <a:effectLst>
                  <a:outerShdw blurRad="38100" dist="38100" dir="2700000" algn="tl">
                    <a:srgbClr val="000000">
                      <a:alpha val="43137"/>
                    </a:srgbClr>
                  </a:outerShdw>
                </a:effectLst>
              </a:rPr>
              <a:t>{  private: </a:t>
            </a:r>
            <a:r>
              <a:rPr lang="en-US" altLang="zh-CN" sz="2400" dirty="0" err="1">
                <a:effectLst>
                  <a:outerShdw blurRad="38100" dist="38100" dir="2700000" algn="tl">
                    <a:srgbClr val="000000">
                      <a:alpha val="43137"/>
                    </a:srgbClr>
                  </a:outerShdw>
                </a:effectLst>
              </a:rPr>
              <a:t>int</a:t>
            </a:r>
            <a:r>
              <a:rPr lang="en-US" altLang="zh-CN" sz="2400" dirty="0">
                <a:effectLst>
                  <a:outerShdw blurRad="38100" dist="38100" dir="2700000" algn="tl">
                    <a:srgbClr val="000000">
                      <a:alpha val="43137"/>
                    </a:srgbClr>
                  </a:outerShdw>
                </a:effectLst>
              </a:rPr>
              <a:t>  a1;</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protected:int</a:t>
            </a:r>
            <a:r>
              <a:rPr lang="en-US" altLang="zh-CN" sz="2400" dirty="0">
                <a:effectLst>
                  <a:outerShdw blurRad="38100" dist="38100" dir="2700000" algn="tl">
                    <a:srgbClr val="000000">
                      <a:alpha val="43137"/>
                    </a:srgbClr>
                  </a:outerShdw>
                </a:effectLst>
              </a:rPr>
              <a:t>  a2;</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public:int</a:t>
            </a:r>
            <a:r>
              <a:rPr lang="en-US" altLang="zh-CN" sz="2400" dirty="0">
                <a:effectLst>
                  <a:outerShdw blurRad="38100" dist="38100" dir="2700000" algn="tl">
                    <a:srgbClr val="000000">
                      <a:alpha val="43137"/>
                    </a:srgbClr>
                  </a:outerShdw>
                </a:effectLst>
              </a:rPr>
              <a:t>  a3;</a:t>
            </a:r>
          </a:p>
          <a:p>
            <a:pPr eaLnBrk="1" hangingPunct="1">
              <a:buNone/>
            </a:pPr>
            <a:r>
              <a:rPr lang="en-US" altLang="zh-CN" sz="2400" dirty="0">
                <a:effectLst>
                  <a:outerShdw blurRad="38100" dist="38100" dir="2700000" algn="tl">
                    <a:srgbClr val="000000">
                      <a:alpha val="43137"/>
                    </a:srgbClr>
                  </a:outerShdw>
                </a:effectLst>
              </a:rPr>
              <a:t>};</a:t>
            </a:r>
          </a:p>
        </p:txBody>
      </p:sp>
      <p:sp>
        <p:nvSpPr>
          <p:cNvPr id="5" name="Rectangle 31"/>
          <p:cNvSpPr>
            <a:spLocks noChangeArrowheads="1"/>
          </p:cNvSpPr>
          <p:nvPr/>
        </p:nvSpPr>
        <p:spPr bwMode="auto">
          <a:xfrm>
            <a:off x="4690800" y="1320800"/>
            <a:ext cx="3234000" cy="4524315"/>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effectLst>
                  <a:outerShdw blurRad="38100" dist="38100" dir="2700000" algn="tl">
                    <a:srgbClr val="000000">
                      <a:alpha val="43137"/>
                    </a:srgbClr>
                  </a:outerShdw>
                </a:effectLst>
              </a:rPr>
              <a:t>class  B</a:t>
            </a:r>
            <a:r>
              <a:rPr lang="en-US" altLang="zh-CN" sz="2400">
                <a:effectLst>
                  <a:outerShdw blurRad="38100" dist="38100" dir="2700000" algn="tl">
                    <a:srgbClr val="000000">
                      <a:alpha val="43137"/>
                    </a:srgbClr>
                  </a:outerShdw>
                </a:effectLst>
              </a:rPr>
              <a:t>: private </a:t>
            </a:r>
            <a:r>
              <a:rPr lang="en-US" altLang="zh-CN" sz="2400" dirty="0">
                <a:effectLst>
                  <a:outerShdw blurRad="38100" dist="38100" dir="2700000" algn="tl">
                    <a:srgbClr val="000000">
                      <a:alpha val="43137"/>
                    </a:srgbClr>
                  </a:outerShdw>
                </a:effectLst>
              </a:rPr>
              <a:t>A</a:t>
            </a:r>
          </a:p>
          <a:p>
            <a:pPr marL="0" lvl="1" eaLnBrk="1" hangingPunct="1"/>
            <a:r>
              <a:rPr lang="en-US" altLang="zh-CN" sz="2400" dirty="0">
                <a:effectLst>
                  <a:outerShdw blurRad="38100" dist="38100" dir="2700000" algn="tl">
                    <a:srgbClr val="000000">
                      <a:alpha val="43137"/>
                    </a:srgbClr>
                  </a:outerShdw>
                </a:effectLst>
              </a:rPr>
              <a:t>{   </a:t>
            </a:r>
            <a:r>
              <a:rPr lang="en-US" altLang="zh-CN" sz="2400" dirty="0" err="1">
                <a:solidFill>
                  <a:srgbClr val="C0C0C0"/>
                </a:solidFill>
                <a:effectLst>
                  <a:outerShdw blurRad="38100" dist="38100" dir="2700000" algn="tl">
                    <a:srgbClr val="000000">
                      <a:alpha val="43137"/>
                    </a:srgbClr>
                  </a:outerShdw>
                </a:effectLst>
              </a:rPr>
              <a:t>int</a:t>
            </a:r>
            <a:r>
              <a:rPr lang="en-US" altLang="zh-CN" sz="2400" dirty="0">
                <a:solidFill>
                  <a:srgbClr val="C0C0C0"/>
                </a:solidFill>
                <a:effectLst>
                  <a:outerShdw blurRad="38100" dist="38100" dir="2700000" algn="tl">
                    <a:srgbClr val="000000">
                      <a:alpha val="43137"/>
                    </a:srgbClr>
                  </a:outerShdw>
                </a:effectLst>
              </a:rPr>
              <a:t> a1;  //</a:t>
            </a:r>
            <a:r>
              <a:rPr lang="zh-CN" altLang="en-US" sz="2400" dirty="0">
                <a:solidFill>
                  <a:srgbClr val="C0C0C0"/>
                </a:solidFill>
                <a:effectLst>
                  <a:outerShdw blurRad="38100" dist="38100" dir="2700000" algn="tl">
                    <a:srgbClr val="000000">
                      <a:alpha val="43137"/>
                    </a:srgbClr>
                  </a:outerShdw>
                </a:effectLst>
              </a:rPr>
              <a:t>不可访问</a:t>
            </a:r>
          </a:p>
          <a:p>
            <a:pPr marL="0" lvl="1" eaLnBrk="1" hangingPunct="1"/>
            <a:r>
              <a:rPr lang="en-US" altLang="zh-CN" sz="2400" dirty="0">
                <a:solidFill>
                  <a:srgbClr val="C0C0C0"/>
                </a:solidFill>
                <a:effectLst>
                  <a:outerShdw blurRad="38100" dist="38100" dir="2700000" algn="tl">
                    <a:srgbClr val="000000">
                      <a:alpha val="43137"/>
                    </a:srgbClr>
                  </a:outerShdw>
                </a:effectLst>
              </a:rPr>
              <a:t>    </a:t>
            </a:r>
            <a:r>
              <a:rPr lang="en-US" altLang="zh-CN" sz="2400" dirty="0" err="1">
                <a:solidFill>
                  <a:srgbClr val="C0C0C0"/>
                </a:solidFill>
                <a:effectLst>
                  <a:outerShdw blurRad="38100" dist="38100" dir="2700000" algn="tl">
                    <a:srgbClr val="000000">
                      <a:alpha val="43137"/>
                    </a:srgbClr>
                  </a:outerShdw>
                </a:effectLst>
              </a:rPr>
              <a:t>private:int</a:t>
            </a:r>
            <a:r>
              <a:rPr lang="en-US" altLang="zh-CN" sz="2400" dirty="0">
                <a:solidFill>
                  <a:srgbClr val="C0C0C0"/>
                </a:solidFill>
                <a:effectLst>
                  <a:outerShdw blurRad="38100" dist="38100" dir="2700000" algn="tl">
                    <a:srgbClr val="000000">
                      <a:alpha val="43137"/>
                    </a:srgbClr>
                  </a:outerShdw>
                </a:effectLst>
              </a:rPr>
              <a:t> a2;</a:t>
            </a:r>
          </a:p>
          <a:p>
            <a:pPr marL="0" lvl="1" eaLnBrk="1" hangingPunct="1"/>
            <a:r>
              <a:rPr lang="en-US" altLang="zh-CN" sz="2400" dirty="0">
                <a:solidFill>
                  <a:srgbClr val="C0C0C0"/>
                </a:solidFill>
                <a:effectLst>
                  <a:outerShdw blurRad="38100" dist="38100" dir="2700000" algn="tl">
                    <a:srgbClr val="000000">
                      <a:alpha val="43137"/>
                    </a:srgbClr>
                  </a:outerShdw>
                </a:effectLst>
              </a:rPr>
              <a:t>    </a:t>
            </a:r>
            <a:r>
              <a:rPr lang="en-US" altLang="zh-CN" sz="2400" dirty="0" err="1">
                <a:solidFill>
                  <a:srgbClr val="C0C0C0"/>
                </a:solidFill>
                <a:effectLst>
                  <a:outerShdw blurRad="38100" dist="38100" dir="2700000" algn="tl">
                    <a:srgbClr val="000000">
                      <a:alpha val="43137"/>
                    </a:srgbClr>
                  </a:outerShdw>
                </a:effectLst>
              </a:rPr>
              <a:t>private:int</a:t>
            </a:r>
            <a:r>
              <a:rPr lang="en-US" altLang="zh-CN" sz="2400" dirty="0">
                <a:solidFill>
                  <a:srgbClr val="C0C0C0"/>
                </a:solidFill>
                <a:effectLst>
                  <a:outerShdw blurRad="38100" dist="38100" dir="2700000" algn="tl">
                    <a:srgbClr val="000000">
                      <a:alpha val="43137"/>
                    </a:srgbClr>
                  </a:outerShdw>
                </a:effectLst>
              </a:rPr>
              <a:t> a3;</a:t>
            </a:r>
          </a:p>
          <a:p>
            <a:pPr eaLnBrk="1" hangingPunct="1">
              <a:buNone/>
            </a:pP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void  test()</a:t>
            </a:r>
          </a:p>
          <a:p>
            <a:pPr eaLnBrk="1" hangingPunct="1">
              <a:buNone/>
            </a:pPr>
            <a:r>
              <a:rPr lang="en-US" altLang="zh-CN" sz="2400" dirty="0">
                <a:effectLst>
                  <a:outerShdw blurRad="38100" dist="38100" dir="2700000" algn="tl">
                    <a:srgbClr val="000000">
                      <a:alpha val="43137"/>
                    </a:srgbClr>
                  </a:outerShdw>
                </a:effectLst>
              </a:rPr>
              <a:t>    {</a:t>
            </a:r>
          </a:p>
          <a:p>
            <a:pPr eaLnBrk="1" hangingPunct="1">
              <a:buNone/>
            </a:pPr>
            <a:r>
              <a:rPr lang="en-US" altLang="zh-CN" sz="2400" dirty="0">
                <a:effectLst>
                  <a:outerShdw blurRad="38100" dist="38100" dir="2700000" algn="tl">
                    <a:srgbClr val="000000">
                      <a:alpha val="43137"/>
                    </a:srgbClr>
                  </a:outerShdw>
                </a:effectLst>
              </a:rPr>
              <a:t>       a1 = 1; //error</a:t>
            </a:r>
          </a:p>
          <a:p>
            <a:pPr eaLnBrk="1" hangingPunct="1">
              <a:buNone/>
            </a:pPr>
            <a:r>
              <a:rPr lang="en-US" altLang="zh-CN" sz="2400" dirty="0">
                <a:solidFill>
                  <a:srgbClr val="C00000"/>
                </a:solidFill>
                <a:effectLst>
                  <a:outerShdw blurRad="38100" dist="38100" dir="2700000" algn="tl">
                    <a:srgbClr val="000000">
                      <a:alpha val="43137"/>
                    </a:srgbClr>
                  </a:outerShdw>
                </a:effectLst>
              </a:rPr>
              <a:t>       a2 = 2; //O.K.</a:t>
            </a:r>
          </a:p>
          <a:p>
            <a:pPr eaLnBrk="1" hangingPunct="1">
              <a:buNone/>
            </a:pPr>
            <a:r>
              <a:rPr lang="en-US" altLang="zh-CN" sz="2400" dirty="0">
                <a:solidFill>
                  <a:srgbClr val="C00000"/>
                </a:solidFill>
                <a:effectLst>
                  <a:outerShdw blurRad="38100" dist="38100" dir="2700000" algn="tl">
                    <a:srgbClr val="000000">
                      <a:alpha val="43137"/>
                    </a:srgbClr>
                  </a:outerShdw>
                </a:effectLst>
              </a:rPr>
              <a:t>       a3 = 3; //O.K. </a:t>
            </a:r>
          </a:p>
          <a:p>
            <a:pPr eaLnBrk="1" hangingPunct="1">
              <a:buNone/>
            </a:pPr>
            <a:r>
              <a:rPr lang="en-US" altLang="zh-CN" sz="2400" dirty="0">
                <a:effectLst>
                  <a:outerShdw blurRad="38100" dist="38100" dir="2700000" algn="tl">
                    <a:srgbClr val="000000">
                      <a:alpha val="43137"/>
                    </a:srgbClr>
                  </a:outerShdw>
                </a:effectLst>
              </a:rPr>
              <a:t>   }</a:t>
            </a:r>
          </a:p>
          <a:p>
            <a:pPr eaLnBrk="1" hangingPunct="1">
              <a:buNone/>
            </a:pPr>
            <a:r>
              <a:rPr lang="en-US" altLang="zh-CN" sz="2400" dirty="0">
                <a:effectLst>
                  <a:outerShdw blurRad="38100" dist="38100" dir="2700000" algn="tl">
                    <a:srgbClr val="000000">
                      <a:alpha val="43137"/>
                    </a:srgbClr>
                  </a:outerShdw>
                </a:effectLst>
              </a:rPr>
              <a:t>};</a:t>
            </a:r>
          </a:p>
        </p:txBody>
      </p:sp>
      <p:sp>
        <p:nvSpPr>
          <p:cNvPr id="6" name="Rectangle 31">
            <a:extLst>
              <a:ext uri="{FF2B5EF4-FFF2-40B4-BE49-F238E27FC236}">
                <a16:creationId xmlns:a16="http://schemas.microsoft.com/office/drawing/2014/main" id="{EEFA1AAB-7627-4363-9AF3-EF1FA44F5CF7}"/>
              </a:ext>
            </a:extLst>
          </p:cNvPr>
          <p:cNvSpPr>
            <a:spLocks noChangeArrowheads="1"/>
          </p:cNvSpPr>
          <p:nvPr/>
        </p:nvSpPr>
        <p:spPr bwMode="auto">
          <a:xfrm>
            <a:off x="1219200" y="3627009"/>
            <a:ext cx="3149600" cy="2308324"/>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effectLst>
                  <a:outerShdw blurRad="38100" dist="38100" dir="2700000" algn="tl">
                    <a:srgbClr val="000000">
                      <a:alpha val="43137"/>
                    </a:srgbClr>
                  </a:outerShdw>
                </a:effectLst>
              </a:rPr>
              <a:t>int main(){</a:t>
            </a:r>
          </a:p>
          <a:p>
            <a:pPr eaLnBrk="1" hangingPunct="1">
              <a:buNone/>
            </a:pPr>
            <a:r>
              <a:rPr lang="en-US" altLang="zh-CN" sz="2400" dirty="0">
                <a:effectLst>
                  <a:outerShdw blurRad="38100" dist="38100" dir="2700000" algn="tl">
                    <a:srgbClr val="000000">
                      <a:alpha val="43137"/>
                    </a:srgbClr>
                  </a:outerShdw>
                </a:effectLst>
              </a:rPr>
              <a:t>    B </a:t>
            </a:r>
            <a:r>
              <a:rPr lang="en-US" altLang="zh-CN" sz="2400" dirty="0" err="1">
                <a:effectLst>
                  <a:outerShdw blurRad="38100" dist="38100" dir="2700000" algn="tl">
                    <a:srgbClr val="000000">
                      <a:alpha val="43137"/>
                    </a:srgbClr>
                  </a:outerShdw>
                </a:effectLst>
              </a:rPr>
              <a:t>b</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b.a1 = 1; //error</a:t>
            </a:r>
          </a:p>
          <a:p>
            <a:pPr eaLnBrk="1" hangingPunct="1">
              <a:buNone/>
            </a:pPr>
            <a:r>
              <a:rPr lang="en-US" altLang="zh-CN" sz="2400" dirty="0">
                <a:effectLst>
                  <a:outerShdw blurRad="38100" dist="38100" dir="2700000" algn="tl">
                    <a:srgbClr val="000000">
                      <a:alpha val="43137"/>
                    </a:srgbClr>
                  </a:outerShdw>
                </a:effectLst>
              </a:rPr>
              <a:t>    b.a2 = 2; //error</a:t>
            </a:r>
          </a:p>
          <a:p>
            <a:pPr eaLnBrk="1" hangingPunct="1">
              <a:buNone/>
            </a:pPr>
            <a:r>
              <a:rPr lang="en-US" altLang="zh-CN" sz="2400" dirty="0">
                <a:effectLst>
                  <a:outerShdw blurRad="38100" dist="38100" dir="2700000" algn="tl">
                    <a:srgbClr val="000000">
                      <a:alpha val="43137"/>
                    </a:srgbClr>
                  </a:outerShdw>
                </a:effectLst>
              </a:rPr>
              <a:t>    b.a3 = 3; //error</a:t>
            </a:r>
          </a:p>
          <a:p>
            <a:pPr eaLnBrk="1" hangingPunct="1">
              <a:buNone/>
            </a:pPr>
            <a:r>
              <a:rPr lang="en-US" altLang="zh-CN" sz="2400" dirty="0">
                <a:effectLst>
                  <a:outerShdw blurRad="38100" dist="38100" dir="2700000" algn="tl">
                    <a:srgbClr val="000000">
                      <a:alpha val="43137"/>
                    </a:srgbClr>
                  </a:outerShdw>
                </a:effectLst>
              </a:rPr>
              <a:t>}</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7108741" y="70573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584000"/>
            <a:ext cx="750730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派生类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并不继承</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基类的构造函数和析构函数</a:t>
            </a:r>
            <a:r>
              <a:rPr lang="zh-CN" altLang="en-US" dirty="0">
                <a:solidFill>
                  <a:srgbClr val="000000"/>
                </a:solidFill>
                <a:ea typeface="宋体" panose="02010600030101010101" pitchFamily="2" charset="-122"/>
              </a:rPr>
              <a:t>，而派生类的构造函数必须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为基类的构造函数</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提供实际参数</a:t>
            </a:r>
            <a:r>
              <a:rPr lang="zh-CN" altLang="en-US" dirty="0">
                <a:solidFill>
                  <a:srgbClr val="000000"/>
                </a:solidFill>
                <a:ea typeface="宋体" panose="02010600030101010101" pitchFamily="2" charset="-122"/>
              </a:rPr>
              <a:t>；</a:t>
            </a:r>
          </a:p>
        </p:txBody>
      </p:sp>
      <p:sp>
        <p:nvSpPr>
          <p:cNvPr id="10" name="Rectangle 77"/>
          <p:cNvSpPr>
            <a:spLocks noChangeArrowheads="1"/>
          </p:cNvSpPr>
          <p:nvPr/>
        </p:nvSpPr>
        <p:spPr bwMode="auto">
          <a:xfrm>
            <a:off x="1116000" y="3132000"/>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派生类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构造函数</a:t>
            </a:r>
            <a:r>
              <a:rPr lang="zh-CN" altLang="en-US" dirty="0">
                <a:solidFill>
                  <a:srgbClr val="000000"/>
                </a:solidFill>
                <a:ea typeface="宋体" panose="02010600030101010101" pitchFamily="2" charset="-122"/>
              </a:rPr>
              <a:t>功能应该</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包含对从基类继承过来的继承成员的初始化</a:t>
            </a:r>
            <a:r>
              <a:rPr lang="zh-CN" altLang="en-US" dirty="0">
                <a:solidFill>
                  <a:srgbClr val="000000"/>
                </a:solidFill>
                <a:ea typeface="宋体" panose="02010600030101010101" pitchFamily="2" charset="-122"/>
              </a:rPr>
              <a:t>；</a:t>
            </a:r>
          </a:p>
        </p:txBody>
      </p:sp>
      <p:sp>
        <p:nvSpPr>
          <p:cNvPr id="8" name="Rectangle 77"/>
          <p:cNvSpPr>
            <a:spLocks noChangeArrowheads="1"/>
          </p:cNvSpPr>
          <p:nvPr/>
        </p:nvSpPr>
        <p:spPr bwMode="auto">
          <a:xfrm>
            <a:off x="1116000" y="4284000"/>
            <a:ext cx="7507300" cy="198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若一个类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没有定义构造函数</a:t>
            </a:r>
            <a:r>
              <a:rPr lang="zh-CN" altLang="en-US" dirty="0">
                <a:solidFill>
                  <a:srgbClr val="000000"/>
                </a:solidFill>
                <a:ea typeface="宋体" panose="02010600030101010101" pitchFamily="2" charset="-122"/>
              </a:rPr>
              <a:t>时，</a:t>
            </a:r>
            <a:r>
              <a:rPr lang="en-US" altLang="zh-CN" dirty="0">
                <a:solidFill>
                  <a:srgbClr val="000000"/>
                </a:solidFill>
                <a:ea typeface="宋体" panose="02010600030101010101" pitchFamily="2" charset="-122"/>
              </a:rPr>
              <a:t>C++</a:t>
            </a:r>
            <a:r>
              <a:rPr lang="zh-CN" altLang="en-US" dirty="0">
                <a:solidFill>
                  <a:srgbClr val="000000"/>
                </a:solidFill>
                <a:ea typeface="宋体" panose="02010600030101010101" pitchFamily="2" charset="-122"/>
              </a:rPr>
              <a:t>编译会自动为该类生成一个</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缺省构造函数</a:t>
            </a:r>
            <a:r>
              <a:rPr lang="zh-CN" altLang="en-US" dirty="0">
                <a:solidFill>
                  <a:srgbClr val="000000"/>
                </a:solidFill>
                <a:ea typeface="宋体" panose="02010600030101010101" pitchFamily="2" charset="-122"/>
              </a:rPr>
              <a:t>，但函数体为空。用这样的类创建对象时，其对象的状态将是不确定的。</a:t>
            </a:r>
          </a:p>
        </p:txBody>
      </p:sp>
      <p:sp>
        <p:nvSpPr>
          <p:cNvPr id="9" name="Rectangle 9"/>
          <p:cNvSpPr txBox="1">
            <a:spLocks noChangeArrowheads="1"/>
          </p:cNvSpPr>
          <p:nvPr/>
        </p:nvSpPr>
        <p:spPr bwMode="auto">
          <a:xfrm>
            <a:off x="1080000" y="1008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4. </a:t>
            </a:r>
            <a:r>
              <a:rPr lang="zh-CN" altLang="en-US" dirty="0">
                <a:ea typeface="宋体" panose="02010600030101010101" pitchFamily="2" charset="-122"/>
              </a:rPr>
              <a:t>派生类的构造函数</a:t>
            </a: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080000"/>
            <a:ext cx="7507300" cy="185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派生类对象的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成员组成</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从基类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继承</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过来的成员</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新加入</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的成员</a:t>
            </a:r>
          </a:p>
          <a:p>
            <a:pPr marL="0" lvl="1" indent="0">
              <a:lnSpc>
                <a:spcPct val="110000"/>
              </a:lnSpc>
              <a:spcBef>
                <a:spcPct val="0"/>
              </a:spcBef>
              <a:buClrTx/>
              <a:buSzTx/>
              <a:buFont typeface="Wingdings" pitchFamily="2" charset="2"/>
              <a:buChar char="p"/>
            </a:pPr>
            <a:endParaRPr lang="zh-CN" altLang="en-US" dirty="0">
              <a:solidFill>
                <a:srgbClr val="000000"/>
              </a:solidFill>
              <a:ea typeface="宋体" panose="02010600030101010101" pitchFamily="2" charset="-122"/>
            </a:endParaRPr>
          </a:p>
        </p:txBody>
      </p:sp>
      <p:sp>
        <p:nvSpPr>
          <p:cNvPr id="10" name="Rectangle 77"/>
          <p:cNvSpPr>
            <a:spLocks noChangeArrowheads="1"/>
          </p:cNvSpPr>
          <p:nvPr/>
        </p:nvSpPr>
        <p:spPr bwMode="auto">
          <a:xfrm>
            <a:off x="1116000" y="2691500"/>
            <a:ext cx="7507300"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派生类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构造函数构成</a:t>
            </a:r>
            <a:r>
              <a:rPr lang="zh-CN" altLang="en-US" dirty="0">
                <a:solidFill>
                  <a:srgbClr val="000000"/>
                </a:solidFill>
                <a:ea typeface="宋体" panose="02010600030101010101" pitchFamily="2" charset="-122"/>
              </a:rPr>
              <a:t>：</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调用基类构造函数</a:t>
            </a:r>
            <a:r>
              <a:rPr lang="zh-CN" altLang="en-US" dirty="0">
                <a:solidFill>
                  <a:srgbClr val="000000"/>
                </a:solidFill>
                <a:ea typeface="宋体" panose="02010600030101010101" pitchFamily="2" charset="-122"/>
              </a:rPr>
              <a:t>，对继承成员进行初始化；</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按常规方法</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对新加入的数据成员初始化</a:t>
            </a:r>
            <a:r>
              <a:rPr lang="zh-CN" altLang="en-US" dirty="0">
                <a:solidFill>
                  <a:srgbClr val="000000"/>
                </a:solidFill>
                <a:ea typeface="宋体" panose="02010600030101010101" pitchFamily="2" charset="-122"/>
              </a:rPr>
              <a:t>；</a:t>
            </a:r>
          </a:p>
        </p:txBody>
      </p:sp>
      <p:sp>
        <p:nvSpPr>
          <p:cNvPr id="5" name="Rectangle 7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派生类的构造函数构成</a:t>
            </a:r>
            <a:endParaRPr lang="en-US" altLang="zh-CN" sz="36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派生类构造函数的定义格式</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28700" y="1143500"/>
            <a:ext cx="75073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派生类构造函数一般的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定义格式</a:t>
            </a:r>
            <a:r>
              <a:rPr lang="zh-CN" altLang="en-US" dirty="0">
                <a:solidFill>
                  <a:srgbClr val="000000"/>
                </a:solidFill>
                <a:ea typeface="宋体" panose="02010600030101010101" pitchFamily="2" charset="-122"/>
              </a:rPr>
              <a:t>为：</a:t>
            </a:r>
          </a:p>
        </p:txBody>
      </p:sp>
      <p:sp>
        <p:nvSpPr>
          <p:cNvPr id="7" name="AutoShape 52"/>
          <p:cNvSpPr>
            <a:spLocks noChangeArrowheads="1"/>
          </p:cNvSpPr>
          <p:nvPr/>
        </p:nvSpPr>
        <p:spPr bwMode="gray">
          <a:xfrm>
            <a:off x="1248338" y="1828800"/>
            <a:ext cx="7387662" cy="33528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派生类名</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基类所需形参</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派生类对象成员形参</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派生类</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非对象成员所需形参</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基类名</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基类的参数</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&lt;</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派生类对象成员名</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&gt;(</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对象成员的参数</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             &lt;</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派生类非对象成员</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&gt;(</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非对象成员的参数</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zh-CN" altLang="en-US" sz="2400" dirty="0">
                <a:solidFill>
                  <a:srgbClr val="FFC000"/>
                </a:solidFill>
                <a:effectLst>
                  <a:outerShdw blurRad="38100" dist="38100" dir="2700000" algn="tl">
                    <a:srgbClr val="000000">
                      <a:alpha val="43137"/>
                    </a:srgbClr>
                  </a:outerShdw>
                </a:effectLst>
                <a:ea typeface="宋体" panose="02010600030101010101" pitchFamily="2" charset="-122"/>
              </a:rPr>
              <a:t>          函数体；</a:t>
            </a:r>
            <a:r>
              <a:rPr lang="en-US" altLang="zh-CN" sz="2400" dirty="0">
                <a:solidFill>
                  <a:srgbClr val="FFC00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FFC000"/>
                </a:solidFill>
                <a:effectLst>
                  <a:outerShdw blurRad="38100" dist="38100" dir="2700000" algn="tl">
                    <a:srgbClr val="000000">
                      <a:alpha val="43137"/>
                    </a:srgbClr>
                  </a:outerShdw>
                </a:effectLst>
                <a:ea typeface="宋体" panose="02010600030101010101" pitchFamily="2" charset="-122"/>
              </a:rPr>
              <a:t>派生类成员初始化赋值语句；</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endParaRPr lang="en-US" altLang="zh-CN" dirty="0">
              <a:solidFill>
                <a:srgbClr val="0070C0"/>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080000"/>
            <a:ext cx="7507300" cy="1920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派生类构造函数的执行：</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先调用基类的构造函数</a:t>
            </a:r>
            <a:r>
              <a:rPr lang="zh-CN" altLang="en-US" dirty="0">
                <a:solidFill>
                  <a:srgbClr val="000000"/>
                </a:solidFill>
                <a:ea typeface="宋体" panose="02010600030101010101" pitchFamily="2" charset="-122"/>
              </a:rPr>
              <a:t>对继承成员进行初始化</a:t>
            </a:r>
            <a:r>
              <a:rPr lang="en-US" altLang="zh-CN" dirty="0">
                <a:solidFill>
                  <a:srgbClr val="000000"/>
                </a:solidFill>
                <a:ea typeface="宋体" panose="02010600030101010101" pitchFamily="2" charset="-122"/>
              </a:rPr>
              <a:t>;</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再执行对</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新加成员</a:t>
            </a:r>
            <a:r>
              <a:rPr lang="zh-CN" altLang="en-US" dirty="0">
                <a:solidFill>
                  <a:srgbClr val="000000"/>
                </a:solidFill>
                <a:ea typeface="宋体" panose="02010600030101010101" pitchFamily="2" charset="-122"/>
              </a:rPr>
              <a:t>初始化的部分。</a:t>
            </a:r>
          </a:p>
          <a:p>
            <a:pPr marL="0" lvl="1" indent="0">
              <a:lnSpc>
                <a:spcPct val="110000"/>
              </a:lnSpc>
              <a:spcBef>
                <a:spcPct val="0"/>
              </a:spcBef>
              <a:buClrTx/>
              <a:buSzTx/>
              <a:buFont typeface="Wingdings" pitchFamily="2" charset="2"/>
              <a:buChar char="p"/>
            </a:pPr>
            <a:endParaRPr lang="zh-CN" altLang="en-US" dirty="0">
              <a:solidFill>
                <a:srgbClr val="000000"/>
              </a:solidFill>
              <a:ea typeface="宋体" panose="02010600030101010101" pitchFamily="2" charset="-122"/>
            </a:endParaRPr>
          </a:p>
        </p:txBody>
      </p:sp>
      <p:sp>
        <p:nvSpPr>
          <p:cNvPr id="10" name="Rectangle 77"/>
          <p:cNvSpPr>
            <a:spLocks noChangeArrowheads="1"/>
          </p:cNvSpPr>
          <p:nvPr/>
        </p:nvSpPr>
        <p:spPr bwMode="auto">
          <a:xfrm>
            <a:off x="1154100" y="2628000"/>
            <a:ext cx="7507300" cy="2733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若</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基类构造函数</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带有参数</a:t>
            </a:r>
            <a:r>
              <a:rPr lang="zh-CN" altLang="en-US" dirty="0">
                <a:solidFill>
                  <a:srgbClr val="000000"/>
                </a:solidFill>
                <a:ea typeface="宋体" panose="02010600030101010101" pitchFamily="2" charset="-122"/>
              </a:rPr>
              <a:t>：则必须由派生类构造函数的形式参数中</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为基类构造函数提供实参</a:t>
            </a:r>
            <a:r>
              <a:rPr lang="zh-CN" altLang="en-US" dirty="0">
                <a:solidFill>
                  <a:srgbClr val="000000"/>
                </a:solidFill>
                <a:ea typeface="宋体" panose="02010600030101010101" pitchFamily="2" charset="-122"/>
              </a:rPr>
              <a:t>。</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在初始化列表中对</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继承来的基类成员</a:t>
            </a:r>
            <a:r>
              <a:rPr lang="zh-CN" altLang="en-US" dirty="0">
                <a:solidFill>
                  <a:srgbClr val="000000"/>
                </a:solidFill>
                <a:ea typeface="宋体" panose="02010600030101010101" pitchFamily="2" charset="-122"/>
              </a:rPr>
              <a:t>以及</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派生类中新增成员</a:t>
            </a:r>
            <a:r>
              <a:rPr lang="zh-CN" altLang="en-US" dirty="0">
                <a:solidFill>
                  <a:srgbClr val="000000"/>
                </a:solidFill>
                <a:ea typeface="宋体" panose="02010600030101010101" pitchFamily="2" charset="-122"/>
              </a:rPr>
              <a:t>初始化。</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在函数体中对派生类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新增成员</a:t>
            </a:r>
            <a:r>
              <a:rPr lang="zh-CN" altLang="en-US" dirty="0">
                <a:solidFill>
                  <a:srgbClr val="000000"/>
                </a:solidFill>
                <a:ea typeface="宋体" panose="02010600030101010101" pitchFamily="2" charset="-122"/>
              </a:rPr>
              <a:t>进行初始化。</a:t>
            </a:r>
          </a:p>
        </p:txBody>
      </p:sp>
      <p:sp>
        <p:nvSpPr>
          <p:cNvPr id="5" name="Rectangle 7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派生类的构造函数的执行</a:t>
            </a:r>
            <a:endParaRPr lang="en-US" altLang="zh-CN" sz="3600" dirty="0">
              <a:ea typeface="宋体" panose="02010600030101010101" pitchFamily="2" charset="-122"/>
            </a:endParaRPr>
          </a:p>
        </p:txBody>
      </p:sp>
      <p:sp>
        <p:nvSpPr>
          <p:cNvPr id="6" name="Text Box 36"/>
          <p:cNvSpPr txBox="1">
            <a:spLocks noChangeArrowheads="1"/>
          </p:cNvSpPr>
          <p:nvPr/>
        </p:nvSpPr>
        <p:spPr bwMode="auto">
          <a:xfrm>
            <a:off x="1288195" y="5436000"/>
            <a:ext cx="7017605" cy="1089529"/>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C00000"/>
                </a:solidFill>
                <a:effectLst>
                  <a:outerShdw blurRad="38100" dist="38100" dir="2700000" algn="tl">
                    <a:srgbClr val="000000">
                      <a:alpha val="43137"/>
                    </a:srgbClr>
                  </a:outerShdw>
                </a:effectLst>
                <a:latin typeface="Times New Roman" pitchFamily="18" charset="0"/>
              </a:rPr>
              <a:t>注意</a:t>
            </a:r>
            <a:r>
              <a:rPr lang="zh-CN" altLang="en-US" sz="2400" dirty="0">
                <a:solidFill>
                  <a:srgbClr val="000000"/>
                </a:solidFill>
                <a:latin typeface="Times New Roman" pitchFamily="18" charset="0"/>
              </a:rPr>
              <a:t>：即使派生类本身的构造函数不带参数也必须</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zh-CN" altLang="en-US" sz="2400" dirty="0">
                <a:solidFill>
                  <a:srgbClr val="000000"/>
                </a:solidFill>
                <a:latin typeface="Times New Roman" pitchFamily="18" charset="0"/>
              </a:rPr>
              <a:t>在冒号“</a:t>
            </a:r>
            <a:r>
              <a:rPr lang="en-US" altLang="zh-CN" sz="2400" dirty="0">
                <a:solidFill>
                  <a:srgbClr val="000000"/>
                </a:solidFill>
                <a:latin typeface="Times New Roman" pitchFamily="18" charset="0"/>
              </a:rPr>
              <a:t>:”</a:t>
            </a:r>
            <a:r>
              <a:rPr lang="zh-CN" altLang="en-US" sz="2400" dirty="0">
                <a:solidFill>
                  <a:srgbClr val="000000"/>
                </a:solidFill>
                <a:latin typeface="Times New Roman" pitchFamily="18" charset="0"/>
              </a:rPr>
              <a:t>之后调用基类的构造函数，但这时传递</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zh-CN" altLang="en-US" sz="2400" dirty="0">
                <a:solidFill>
                  <a:srgbClr val="000000"/>
                </a:solidFill>
                <a:latin typeface="Times New Roman" pitchFamily="18" charset="0"/>
              </a:rPr>
              <a:t>给基类构造函数的实参通常是一些</a:t>
            </a:r>
            <a:r>
              <a:rPr lang="zh-CN" altLang="en-US" sz="2400" dirty="0">
                <a:solidFill>
                  <a:srgbClr val="C00000"/>
                </a:solidFill>
                <a:effectLst>
                  <a:outerShdw blurRad="38100" dist="38100" dir="2700000" algn="tl">
                    <a:srgbClr val="000000">
                      <a:alpha val="43137"/>
                    </a:srgbClr>
                  </a:outerShdw>
                </a:effectLst>
                <a:latin typeface="Times New Roman" pitchFamily="18" charset="0"/>
              </a:rPr>
              <a:t>常量表达式</a:t>
            </a:r>
            <a:r>
              <a:rPr lang="zh-CN" altLang="en-US" sz="2400" dirty="0">
                <a:solidFill>
                  <a:srgbClr val="000000"/>
                </a:solidFill>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ox(out)">
                                      <p:cBhvr>
                                        <p:cTn id="15" dur="500"/>
                                        <p:tgtEl>
                                          <p:spTgt spid="6"/>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6"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03300" y="1270900"/>
            <a:ext cx="7367600" cy="293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若基类构造函数</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不带参数</a:t>
            </a:r>
            <a:r>
              <a:rPr lang="zh-CN" altLang="en-US" dirty="0">
                <a:solidFill>
                  <a:srgbClr val="000000"/>
                </a:solidFill>
                <a:ea typeface="宋体" panose="02010600030101010101" pitchFamily="2" charset="-122"/>
              </a:rPr>
              <a:t>：定义派生类构造函数时，可以</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不必显式的调用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基类构造函数</a:t>
            </a:r>
            <a:r>
              <a:rPr lang="en-US" altLang="zh-CN" dirty="0">
                <a:solidFill>
                  <a:srgbClr val="000000"/>
                </a:solidFill>
                <a:ea typeface="宋体" panose="02010600030101010101" pitchFamily="2" charset="-122"/>
              </a:rPr>
              <a:t>(C++</a:t>
            </a:r>
            <a:r>
              <a:rPr lang="zh-CN" altLang="en-US" dirty="0">
                <a:solidFill>
                  <a:srgbClr val="000000"/>
                </a:solidFill>
                <a:ea typeface="宋体" panose="02010600030101010101" pitchFamily="2" charset="-122"/>
              </a:rPr>
              <a:t>编译程序认为已自动调用了基类中形式参数列表为空的构造函数。无参数的构造函数可以是</a:t>
            </a:r>
            <a:r>
              <a:rPr lang="en-US" altLang="zh-CN" dirty="0">
                <a:solidFill>
                  <a:srgbClr val="000000"/>
                </a:solidFill>
                <a:ea typeface="宋体" panose="02010600030101010101" pitchFamily="2" charset="-122"/>
              </a:rPr>
              <a:t>C++</a:t>
            </a:r>
            <a:r>
              <a:rPr lang="zh-CN" altLang="en-US" dirty="0">
                <a:solidFill>
                  <a:srgbClr val="000000"/>
                </a:solidFill>
                <a:ea typeface="宋体" panose="02010600030101010101" pitchFamily="2" charset="-122"/>
              </a:rPr>
              <a:t>编译程序自动产生的，也可以是程序员自己声明</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定义的</a:t>
            </a:r>
            <a:r>
              <a:rPr lang="en-US" altLang="zh-CN" dirty="0">
                <a:solidFill>
                  <a:srgbClr val="000000"/>
                </a:solidFill>
                <a:ea typeface="宋体" panose="02010600030101010101" pitchFamily="2" charset="-122"/>
              </a:rPr>
              <a:t>) </a:t>
            </a:r>
            <a:r>
              <a:rPr lang="zh-CN" altLang="en-US" dirty="0">
                <a:solidFill>
                  <a:srgbClr val="000000"/>
                </a:solidFill>
                <a:ea typeface="宋体" panose="02010600030101010101" pitchFamily="2" charset="-122"/>
              </a:rPr>
              <a:t>。</a:t>
            </a:r>
          </a:p>
        </p:txBody>
      </p:sp>
      <p:sp>
        <p:nvSpPr>
          <p:cNvPr id="13" name="Text Box 36"/>
          <p:cNvSpPr txBox="1">
            <a:spLocks noChangeArrowheads="1"/>
          </p:cNvSpPr>
          <p:nvPr/>
        </p:nvSpPr>
        <p:spPr bwMode="auto">
          <a:xfrm>
            <a:off x="1300895" y="4549271"/>
            <a:ext cx="7157305" cy="757130"/>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C00000"/>
                </a:solidFill>
                <a:effectLst>
                  <a:outerShdw blurRad="38100" dist="38100" dir="2700000" algn="tl">
                    <a:srgbClr val="000000">
                      <a:alpha val="43137"/>
                    </a:srgbClr>
                  </a:outerShdw>
                </a:effectLst>
                <a:latin typeface="Times New Roman" pitchFamily="18" charset="0"/>
              </a:rPr>
              <a:t>建议</a:t>
            </a:r>
            <a:r>
              <a:rPr lang="zh-CN" altLang="en-US" sz="2400" dirty="0">
                <a:solidFill>
                  <a:srgbClr val="000000"/>
                </a:solidFill>
                <a:latin typeface="Times New Roman" pitchFamily="18" charset="0"/>
              </a:rPr>
              <a:t>：定义基类时，最好为它</a:t>
            </a:r>
            <a:r>
              <a:rPr lang="zh-CN" altLang="en-US" sz="2400" dirty="0">
                <a:solidFill>
                  <a:srgbClr val="C00000"/>
                </a:solidFill>
                <a:effectLst>
                  <a:outerShdw blurRad="38100" dist="38100" dir="2700000" algn="tl">
                    <a:srgbClr val="000000">
                      <a:alpha val="43137"/>
                    </a:srgbClr>
                  </a:outerShdw>
                </a:effectLst>
                <a:latin typeface="Times New Roman" pitchFamily="18" charset="0"/>
              </a:rPr>
              <a:t>定义无参的构造函数</a:t>
            </a:r>
            <a:r>
              <a:rPr lang="zh-CN" altLang="en-US" sz="2400" dirty="0">
                <a:solidFill>
                  <a:srgbClr val="000000"/>
                </a:solidFill>
                <a:latin typeface="Times New Roman" pitchFamily="18" charset="0"/>
              </a:rPr>
              <a:t>，</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zh-CN" altLang="en-US" sz="2400" dirty="0">
                <a:solidFill>
                  <a:srgbClr val="000000"/>
                </a:solidFill>
                <a:latin typeface="Times New Roman" pitchFamily="18" charset="0"/>
              </a:rPr>
              <a:t>以免继承的时候出错。</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ox(out)">
                                      <p:cBhvr>
                                        <p:cTn id="11" dur="500"/>
                                        <p:tgtEl>
                                          <p:spTgt spid="13"/>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派生类构造函数的调用次序</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055688" y="1110431"/>
            <a:ext cx="7703535" cy="3034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派生类构造函数的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调用顺序</a:t>
            </a:r>
            <a:r>
              <a:rPr lang="zh-CN" altLang="en-US" dirty="0">
                <a:solidFill>
                  <a:srgbClr val="000000"/>
                </a:solidFill>
                <a:ea typeface="宋体" panose="02010600030101010101" pitchFamily="2" charset="-122"/>
              </a:rPr>
              <a:t>如下：</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根据派生类定义顺序依次调用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构造函数</a:t>
            </a:r>
            <a:r>
              <a:rPr lang="zh-CN" altLang="en-US" dirty="0">
                <a:solidFill>
                  <a:srgbClr val="000000"/>
                </a:solidFill>
                <a:ea typeface="宋体" panose="02010600030101010101" pitchFamily="2" charset="-122"/>
              </a:rPr>
              <a:t>对基</a:t>
            </a:r>
            <a:endParaRPr lang="en-US" altLang="zh-CN" dirty="0">
              <a:solidFill>
                <a:srgbClr val="000000"/>
              </a:solidFill>
              <a:ea typeface="宋体" panose="02010600030101010101" pitchFamily="2" charset="-122"/>
            </a:endParaRPr>
          </a:p>
          <a:p>
            <a:pPr marL="400050" lvl="2" indent="0">
              <a:lnSpc>
                <a:spcPct val="110000"/>
              </a:lnSpc>
              <a:spcBef>
                <a:spcPct val="0"/>
              </a:spcBef>
              <a:buClrTx/>
              <a:buNone/>
            </a:pPr>
            <a:r>
              <a:rPr lang="en-US" altLang="zh-CN" dirty="0">
                <a:solidFill>
                  <a:srgbClr val="000000"/>
                </a:solidFill>
                <a:ea typeface="宋体" panose="02010600030101010101" pitchFamily="2" charset="-122"/>
              </a:rPr>
              <a:t>    </a:t>
            </a:r>
            <a:r>
              <a:rPr lang="zh-CN" altLang="en-US" dirty="0">
                <a:solidFill>
                  <a:srgbClr val="000000"/>
                </a:solidFill>
                <a:ea typeface="宋体" panose="02010600030101010101" pitchFamily="2" charset="-122"/>
              </a:rPr>
              <a:t>类数据成员初始化</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对象数据成员类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的构造函数</a:t>
            </a:r>
            <a:r>
              <a:rPr lang="zh-CN" altLang="en-US" dirty="0">
                <a:solidFill>
                  <a:srgbClr val="000000"/>
                </a:solidFill>
                <a:ea typeface="宋体" panose="02010600030101010101" pitchFamily="2" charset="-122"/>
              </a:rPr>
              <a:t>（若有多个对象成员，</a:t>
            </a:r>
            <a:endParaRPr lang="en-US" altLang="zh-CN" dirty="0">
              <a:solidFill>
                <a:srgbClr val="000000"/>
              </a:solidFill>
              <a:ea typeface="宋体" panose="02010600030101010101" pitchFamily="2" charset="-122"/>
            </a:endParaRPr>
          </a:p>
          <a:p>
            <a:pPr marL="400050" lvl="2" indent="0">
              <a:lnSpc>
                <a:spcPct val="110000"/>
              </a:lnSpc>
              <a:spcBef>
                <a:spcPct val="0"/>
              </a:spcBef>
              <a:buClrTx/>
              <a:buNone/>
            </a:pPr>
            <a:r>
              <a:rPr lang="en-US" altLang="zh-CN" dirty="0">
                <a:solidFill>
                  <a:srgbClr val="000000"/>
                </a:solidFill>
                <a:ea typeface="宋体" panose="02010600030101010101" pitchFamily="2" charset="-122"/>
              </a:rPr>
              <a:t>    </a:t>
            </a:r>
            <a:r>
              <a:rPr lang="zh-CN" altLang="en-US" dirty="0">
                <a:solidFill>
                  <a:srgbClr val="000000"/>
                </a:solidFill>
                <a:ea typeface="宋体" panose="02010600030101010101" pitchFamily="2" charset="-122"/>
              </a:rPr>
              <a:t>按声明的次序构造）</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构造函数体内的代码 </a:t>
            </a:r>
          </a:p>
          <a:p>
            <a:pPr marL="0" lvl="1" indent="0">
              <a:lnSpc>
                <a:spcPct val="110000"/>
              </a:lnSpc>
              <a:spcBef>
                <a:spcPct val="0"/>
              </a:spcBef>
              <a:buClrTx/>
              <a:buSzTx/>
              <a:buFont typeface="Wingdings" pitchFamily="2" charset="2"/>
              <a:buChar char="p"/>
            </a:pPr>
            <a:endParaRPr lang="zh-CN" altLang="en-US" dirty="0">
              <a:solidFill>
                <a:srgbClr val="00000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188000"/>
            <a:ext cx="7496659" cy="219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表现</a:t>
            </a:r>
            <a:r>
              <a:rPr lang="zh-CN" altLang="en-US" sz="2800" dirty="0">
                <a:solidFill>
                  <a:schemeClr val="tx1"/>
                </a:solidFill>
                <a:ea typeface="宋体" panose="02010600030101010101" pitchFamily="2" charset="-122"/>
              </a:rPr>
              <a:t>：</a:t>
            </a:r>
            <a:endParaRPr lang="en-US" altLang="zh-CN" sz="2800" dirty="0">
              <a:solidFill>
                <a:schemeClr val="tx1"/>
              </a:solidFill>
              <a:ea typeface="宋体" panose="02010600030101010101" pitchFamily="2" charset="-122"/>
            </a:endParaRPr>
          </a:p>
          <a:p>
            <a:pPr lvl="1">
              <a:lnSpc>
                <a:spcPct val="110000"/>
              </a:lnSpc>
              <a:spcBef>
                <a:spcPct val="0"/>
              </a:spcBef>
              <a:buSzTx/>
              <a:buFont typeface="Wingdings" pitchFamily="2" charset="2"/>
              <a:buChar char="Ø"/>
            </a:pPr>
            <a:r>
              <a:rPr lang="zh-CN" altLang="en-US" sz="2400" dirty="0">
                <a:solidFill>
                  <a:schemeClr val="tx1"/>
                </a:solidFill>
                <a:ea typeface="宋体" panose="02010600030101010101" pitchFamily="2" charset="-122"/>
              </a:rPr>
              <a:t>类将表示实体状态的</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数据</a:t>
            </a:r>
            <a:r>
              <a:rPr lang="zh-CN" altLang="en-US" sz="2400" dirty="0">
                <a:solidFill>
                  <a:schemeClr val="tx1"/>
                </a:solidFill>
                <a:ea typeface="宋体" panose="02010600030101010101" pitchFamily="2" charset="-122"/>
              </a:rPr>
              <a:t>和作用在这些数据上的</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行为</a:t>
            </a:r>
            <a:r>
              <a:rPr lang="zh-CN" altLang="en-US" sz="2400" dirty="0">
                <a:solidFill>
                  <a:schemeClr val="tx1"/>
                </a:solidFill>
                <a:ea typeface="宋体" panose="02010600030101010101" pitchFamily="2" charset="-122"/>
              </a:rPr>
              <a:t>有机地</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组合</a:t>
            </a:r>
            <a:r>
              <a:rPr lang="zh-CN" altLang="en-US" sz="2400" dirty="0">
                <a:solidFill>
                  <a:schemeClr val="tx1"/>
                </a:solidFill>
                <a:ea typeface="宋体" panose="02010600030101010101" pitchFamily="2" charset="-122"/>
              </a:rPr>
              <a:t>在一起。</a:t>
            </a:r>
          </a:p>
          <a:p>
            <a:pPr lvl="1">
              <a:lnSpc>
                <a:spcPct val="110000"/>
              </a:lnSpc>
              <a:spcBef>
                <a:spcPct val="0"/>
              </a:spcBef>
              <a:buSzTx/>
              <a:buFont typeface="Wingdings" pitchFamily="2" charset="2"/>
              <a:buChar char="Ø"/>
            </a:pPr>
            <a:r>
              <a:rPr lang="zh-CN" altLang="en-US" sz="2400" dirty="0">
                <a:solidFill>
                  <a:schemeClr val="tx1"/>
                </a:solidFill>
                <a:ea typeface="宋体" panose="02010600030101010101" pitchFamily="2" charset="-122"/>
              </a:rPr>
              <a:t>类可以实现对</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内部组成细节</a:t>
            </a:r>
            <a:r>
              <a:rPr lang="zh-CN" altLang="en-US" sz="2400" dirty="0">
                <a:solidFill>
                  <a:schemeClr val="tx1"/>
                </a:solidFill>
                <a:ea typeface="宋体" panose="02010600030101010101" pitchFamily="2" charset="-122"/>
              </a:rPr>
              <a:t>的信息</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隐藏</a:t>
            </a:r>
            <a:r>
              <a:rPr lang="zh-CN" altLang="en-US" sz="2400" dirty="0">
                <a:solidFill>
                  <a:schemeClr val="tx1"/>
                </a:solidFill>
                <a:ea typeface="宋体" panose="02010600030101010101" pitchFamily="2" charset="-122"/>
              </a:rPr>
              <a:t>。</a:t>
            </a:r>
          </a:p>
          <a:p>
            <a:pPr lvl="1">
              <a:lnSpc>
                <a:spcPct val="110000"/>
              </a:lnSpc>
              <a:spcBef>
                <a:spcPct val="0"/>
              </a:spcBef>
              <a:buSzTx/>
              <a:buFont typeface="Wingdings" pitchFamily="2" charset="2"/>
              <a:buChar char="Ø"/>
            </a:pPr>
            <a:r>
              <a:rPr lang="zh-CN" altLang="en-US" sz="2400" dirty="0">
                <a:solidFill>
                  <a:schemeClr val="tx1"/>
                </a:solidFill>
                <a:ea typeface="宋体" panose="02010600030101010101" pitchFamily="2" charset="-122"/>
              </a:rPr>
              <a:t>对象之间的交互只能通过类</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公开的接口</a:t>
            </a:r>
            <a:r>
              <a:rPr lang="zh-CN" altLang="en-US" sz="2400" dirty="0">
                <a:solidFill>
                  <a:schemeClr val="tx1"/>
                </a:solidFill>
                <a:ea typeface="宋体" panose="02010600030101010101" pitchFamily="2" charset="-122"/>
              </a:rPr>
              <a:t>来进行。</a:t>
            </a:r>
          </a:p>
        </p:txBody>
      </p:sp>
      <p:sp>
        <p:nvSpPr>
          <p:cNvPr id="7" name="Rectangle 77"/>
          <p:cNvSpPr>
            <a:spLocks noChangeArrowheads="1"/>
          </p:cNvSpPr>
          <p:nvPr/>
        </p:nvSpPr>
        <p:spPr bwMode="auto">
          <a:xfrm>
            <a:off x="1116000" y="3672000"/>
            <a:ext cx="7761300"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带来的</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好处</a:t>
            </a:r>
            <a:r>
              <a:rPr lang="zh-CN" altLang="en-US" sz="2800" dirty="0">
                <a:solidFill>
                  <a:schemeClr val="tx1"/>
                </a:solidFill>
                <a:ea typeface="宋体" panose="02010600030101010101" pitchFamily="2" charset="-122"/>
              </a:rPr>
              <a:t>：</a:t>
            </a:r>
            <a:endParaRPr lang="en-US" altLang="zh-CN" sz="2800" dirty="0">
              <a:solidFill>
                <a:schemeClr val="tx1"/>
              </a:solidFill>
              <a:ea typeface="宋体" panose="02010600030101010101" pitchFamily="2" charset="-122"/>
            </a:endParaRPr>
          </a:p>
          <a:p>
            <a:pPr lvl="1">
              <a:lnSpc>
                <a:spcPct val="110000"/>
              </a:lnSpc>
              <a:spcBef>
                <a:spcPct val="0"/>
              </a:spcBef>
              <a:buSzTx/>
              <a:buFont typeface="Wingdings" pitchFamily="2" charset="2"/>
              <a:buChar char="Ø"/>
            </a:pPr>
            <a:r>
              <a:rPr lang="zh-CN" altLang="en-US" sz="2400" dirty="0">
                <a:solidFill>
                  <a:schemeClr val="tx1"/>
                </a:solidFill>
                <a:ea typeface="宋体" panose="02010600030101010101" pitchFamily="2" charset="-122"/>
              </a:rPr>
              <a:t>保持</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内聚性</a:t>
            </a:r>
            <a:r>
              <a:rPr lang="zh-CN" altLang="en-US" sz="2400" dirty="0">
                <a:solidFill>
                  <a:schemeClr val="tx1"/>
                </a:solidFill>
                <a:ea typeface="宋体" panose="02010600030101010101" pitchFamily="2" charset="-122"/>
              </a:rPr>
              <a:t>的同时，对类与类间的</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耦</a:t>
            </a:r>
            <a:r>
              <a:rPr lang="zh-CN" altLang="en-US" sz="2400" dirty="0">
                <a:solidFill>
                  <a:schemeClr val="tx1"/>
                </a:solidFill>
                <a:ea typeface="宋体" panose="02010600030101010101" pitchFamily="2" charset="-122"/>
              </a:rPr>
              <a:t>合进行控制。</a:t>
            </a:r>
          </a:p>
          <a:p>
            <a:pPr lvl="1">
              <a:lnSpc>
                <a:spcPct val="110000"/>
              </a:lnSpc>
              <a:spcBef>
                <a:spcPct val="0"/>
              </a:spcBef>
              <a:buSzTx/>
              <a:buFont typeface="Wingdings" pitchFamily="2" charset="2"/>
              <a:buChar char="Ø"/>
            </a:pPr>
            <a:r>
              <a:rPr lang="zh-CN" altLang="en-US" sz="2400" dirty="0">
                <a:solidFill>
                  <a:schemeClr val="tx1"/>
                </a:solidFill>
                <a:ea typeface="宋体" panose="02010600030101010101" pitchFamily="2" charset="-122"/>
              </a:rPr>
              <a:t>提高了</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可重用性</a:t>
            </a:r>
            <a:r>
              <a:rPr lang="zh-CN" altLang="en-US" sz="2400" dirty="0">
                <a:solidFill>
                  <a:schemeClr val="tx1"/>
                </a:solidFill>
                <a:ea typeface="宋体" panose="02010600030101010101" pitchFamily="2" charset="-122"/>
              </a:rPr>
              <a:t>和</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可维护性</a:t>
            </a:r>
            <a:r>
              <a:rPr lang="zh-CN" altLang="en-US" sz="2400" dirty="0">
                <a:solidFill>
                  <a:schemeClr val="tx1"/>
                </a:solidFill>
                <a:ea typeface="宋体" panose="02010600030101010101" pitchFamily="2" charset="-122"/>
              </a:rPr>
              <a:t>。</a:t>
            </a:r>
          </a:p>
        </p:txBody>
      </p:sp>
      <p:sp>
        <p:nvSpPr>
          <p:cNvPr id="5" name="Text Box 6"/>
          <p:cNvSpPr txBox="1">
            <a:spLocks noChangeArrowheads="1"/>
          </p:cNvSpPr>
          <p:nvPr/>
        </p:nvSpPr>
        <p:spPr bwMode="auto">
          <a:xfrm>
            <a:off x="1101232" y="2119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类</a:t>
            </a:r>
            <a:r>
              <a:rPr lang="en-US" altLang="zh-CN" sz="3600" dirty="0">
                <a:solidFill>
                  <a:schemeClr val="tx2"/>
                </a:solidFill>
                <a:latin typeface="宋体" pitchFamily="2" charset="-122"/>
                <a:ea typeface="宋体" pitchFamily="2" charset="-122"/>
              </a:rPr>
              <a:t>/</a:t>
            </a:r>
            <a:r>
              <a:rPr lang="zh-CN" altLang="en-US" sz="3600" dirty="0">
                <a:solidFill>
                  <a:schemeClr val="tx2"/>
                </a:solidFill>
                <a:latin typeface="宋体" pitchFamily="2" charset="-122"/>
                <a:ea typeface="宋体" pitchFamily="2" charset="-122"/>
              </a:rPr>
              <a:t>对象实现了封装</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r>
              <a:rPr lang="zh-CN" altLang="en-US" sz="3200" dirty="0">
                <a:ea typeface="宋体" panose="02010600030101010101" pitchFamily="2" charset="-122"/>
              </a:rPr>
              <a:t>下面程序的输出是什么？</a:t>
            </a:r>
            <a:endParaRPr lang="en-US" altLang="zh-CN" sz="3200" dirty="0">
              <a:ea typeface="宋体" panose="02010600030101010101" pitchFamily="2" charset="-122"/>
            </a:endParaRPr>
          </a:p>
        </p:txBody>
      </p:sp>
      <p:sp>
        <p:nvSpPr>
          <p:cNvPr id="6" name="Rectangle 6"/>
          <p:cNvSpPr>
            <a:spLocks noChangeArrowheads="1"/>
          </p:cNvSpPr>
          <p:nvPr/>
        </p:nvSpPr>
        <p:spPr bwMode="auto">
          <a:xfrm>
            <a:off x="1124514" y="1233641"/>
            <a:ext cx="5217292" cy="5324535"/>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000" dirty="0">
                <a:solidFill>
                  <a:srgbClr val="C00000"/>
                </a:solidFill>
                <a:effectLst>
                  <a:outerShdw blurRad="38100" dist="38100" dir="2700000" algn="tl">
                    <a:srgbClr val="000000">
                      <a:alpha val="43137"/>
                    </a:srgbClr>
                  </a:outerShdw>
                </a:effectLst>
              </a:rPr>
              <a:t>class data</a:t>
            </a:r>
            <a:r>
              <a:rPr lang="en-US" altLang="zh-CN" sz="2000" dirty="0">
                <a:effectLst>
                  <a:outerShdw blurRad="38100" dist="38100" dir="2700000" algn="tl">
                    <a:srgbClr val="000000">
                      <a:alpha val="43137"/>
                    </a:srgbClr>
                  </a:outerShdw>
                </a:effectLst>
              </a:rPr>
              <a:t>{</a:t>
            </a:r>
          </a:p>
          <a:p>
            <a:pPr eaLnBrk="1" hangingPunct="1">
              <a:buNone/>
            </a:pPr>
            <a:r>
              <a:rPr lang="en-US" altLang="zh-CN" sz="2000" dirty="0">
                <a:effectLst>
                  <a:outerShdw blurRad="38100" dist="38100" dir="2700000" algn="tl">
                    <a:srgbClr val="000000">
                      <a:alpha val="43137"/>
                    </a:srgbClr>
                  </a:outerShdw>
                </a:effectLst>
              </a:rPr>
              <a:t>public: </a:t>
            </a:r>
            <a:r>
              <a:rPr lang="en-US" altLang="zh-CN" sz="2000" dirty="0">
                <a:solidFill>
                  <a:srgbClr val="0070C0"/>
                </a:solidFill>
                <a:effectLst>
                  <a:outerShdw blurRad="38100" dist="38100" dir="2700000" algn="tl">
                    <a:srgbClr val="000000">
                      <a:alpha val="43137"/>
                    </a:srgbClr>
                  </a:outerShdw>
                </a:effectLst>
              </a:rPr>
              <a:t>data()</a:t>
            </a:r>
            <a:r>
              <a:rPr lang="en-US" altLang="zh-CN" sz="2000" dirty="0">
                <a:effectLst>
                  <a:outerShdw blurRad="38100" dist="38100" dir="2700000" algn="tl">
                    <a:srgbClr val="000000">
                      <a:alpha val="43137"/>
                    </a:srgbClr>
                  </a:outerShdw>
                </a:effectLst>
              </a:rPr>
              <a:t>{</a:t>
            </a:r>
            <a:r>
              <a:rPr lang="en-US" altLang="zh-CN" sz="2000" dirty="0" err="1">
                <a:effectLst>
                  <a:outerShdw blurRad="38100" dist="38100" dir="2700000" algn="tl">
                    <a:srgbClr val="000000">
                      <a:alpha val="43137"/>
                    </a:srgbClr>
                  </a:outerShdw>
                </a:effectLst>
              </a:rPr>
              <a:t>cout</a:t>
            </a:r>
            <a:r>
              <a:rPr lang="en-US" altLang="zh-CN" sz="2000" dirty="0">
                <a:effectLst>
                  <a:outerShdw blurRad="38100" dist="38100" dir="2700000" algn="tl">
                    <a:srgbClr val="000000">
                      <a:alpha val="43137"/>
                    </a:srgbClr>
                  </a:outerShdw>
                </a:effectLst>
              </a:rPr>
              <a:t>&lt;&lt;"class data"&lt;&lt;</a:t>
            </a:r>
            <a:r>
              <a:rPr lang="en-US" altLang="zh-CN" sz="2000" dirty="0" err="1">
                <a:effectLst>
                  <a:outerShdw blurRad="38100" dist="38100" dir="2700000" algn="tl">
                    <a:srgbClr val="000000">
                      <a:alpha val="43137"/>
                    </a:srgbClr>
                  </a:outerShdw>
                </a:effectLst>
              </a:rPr>
              <a:t>endl</a:t>
            </a:r>
            <a:r>
              <a:rPr lang="en-US" altLang="zh-CN" sz="2000" dirty="0">
                <a:effectLst>
                  <a:outerShdw blurRad="38100" dist="38100" dir="2700000" algn="tl">
                    <a:srgbClr val="000000">
                      <a:alpha val="43137"/>
                    </a:srgbClr>
                  </a:outerShdw>
                </a:effectLst>
              </a:rPr>
              <a:t>;}</a:t>
            </a:r>
          </a:p>
          <a:p>
            <a:pPr eaLnBrk="1" hangingPunct="1">
              <a:buNone/>
            </a:pPr>
            <a:r>
              <a:rPr lang="en-US" altLang="zh-CN" sz="2000" dirty="0">
                <a:effectLst>
                  <a:outerShdw blurRad="38100" dist="38100" dir="2700000" algn="tl">
                    <a:srgbClr val="000000">
                      <a:alpha val="43137"/>
                    </a:srgbClr>
                  </a:outerShdw>
                </a:effectLst>
              </a:rPr>
              <a:t>};</a:t>
            </a:r>
          </a:p>
          <a:p>
            <a:pPr eaLnBrk="1" hangingPunct="1">
              <a:buNone/>
            </a:pPr>
            <a:endParaRPr lang="en-US" altLang="zh-CN" sz="2000" dirty="0">
              <a:effectLst>
                <a:outerShdw blurRad="38100" dist="38100" dir="2700000" algn="tl">
                  <a:srgbClr val="000000">
                    <a:alpha val="43137"/>
                  </a:srgbClr>
                </a:outerShdw>
              </a:effectLst>
            </a:endParaRPr>
          </a:p>
          <a:p>
            <a:pPr eaLnBrk="1" hangingPunct="1">
              <a:buNone/>
            </a:pPr>
            <a:r>
              <a:rPr lang="en-US" altLang="zh-CN" sz="2000" dirty="0">
                <a:solidFill>
                  <a:srgbClr val="C00000"/>
                </a:solidFill>
                <a:effectLst>
                  <a:outerShdw blurRad="38100" dist="38100" dir="2700000" algn="tl">
                    <a:srgbClr val="000000">
                      <a:alpha val="43137"/>
                    </a:srgbClr>
                  </a:outerShdw>
                </a:effectLst>
              </a:rPr>
              <a:t>class a</a:t>
            </a:r>
            <a:r>
              <a:rPr lang="en-US" altLang="zh-CN" sz="2000" dirty="0">
                <a:effectLst>
                  <a:outerShdw blurRad="38100" dist="38100" dir="2700000" algn="tl">
                    <a:srgbClr val="000000">
                      <a:alpha val="43137"/>
                    </a:srgbClr>
                  </a:outerShdw>
                </a:effectLst>
              </a:rPr>
              <a:t>{</a:t>
            </a:r>
          </a:p>
          <a:p>
            <a:pPr eaLnBrk="1" hangingPunct="1">
              <a:buNone/>
            </a:pPr>
            <a:r>
              <a:rPr lang="en-US" altLang="zh-CN" sz="2000" dirty="0">
                <a:effectLst>
                  <a:outerShdw blurRad="38100" dist="38100" dir="2700000" algn="tl">
                    <a:srgbClr val="000000">
                      <a:alpha val="43137"/>
                    </a:srgbClr>
                  </a:outerShdw>
                </a:effectLst>
              </a:rPr>
              <a:t>   </a:t>
            </a:r>
            <a:r>
              <a:rPr lang="en-US" altLang="zh-CN" sz="2000" dirty="0">
                <a:solidFill>
                  <a:srgbClr val="007E39"/>
                </a:solidFill>
                <a:effectLst>
                  <a:outerShdw blurRad="38100" dist="38100" dir="2700000" algn="tl">
                    <a:srgbClr val="000000">
                      <a:alpha val="43137"/>
                    </a:srgbClr>
                  </a:outerShdw>
                </a:effectLst>
              </a:rPr>
              <a:t>data d1;</a:t>
            </a:r>
          </a:p>
          <a:p>
            <a:pPr eaLnBrk="1" hangingPunct="1">
              <a:buNone/>
            </a:pPr>
            <a:r>
              <a:rPr lang="en-US" altLang="zh-CN" sz="2000" dirty="0">
                <a:effectLst>
                  <a:outerShdw blurRad="38100" dist="38100" dir="2700000" algn="tl">
                    <a:srgbClr val="000000">
                      <a:alpha val="43137"/>
                    </a:srgbClr>
                  </a:outerShdw>
                </a:effectLst>
              </a:rPr>
              <a:t>   public: </a:t>
            </a:r>
            <a:r>
              <a:rPr lang="en-US" altLang="zh-CN" sz="2000" dirty="0">
                <a:solidFill>
                  <a:srgbClr val="0070C0"/>
                </a:solidFill>
                <a:effectLst>
                  <a:outerShdw blurRad="38100" dist="38100" dir="2700000" algn="tl">
                    <a:srgbClr val="000000">
                      <a:alpha val="43137"/>
                    </a:srgbClr>
                  </a:outerShdw>
                </a:effectLst>
              </a:rPr>
              <a:t>a()</a:t>
            </a:r>
            <a:r>
              <a:rPr lang="en-US" altLang="zh-CN" sz="2000" dirty="0">
                <a:effectLst>
                  <a:outerShdw blurRad="38100" dist="38100" dir="2700000" algn="tl">
                    <a:srgbClr val="000000">
                      <a:alpha val="43137"/>
                    </a:srgbClr>
                  </a:outerShdw>
                </a:effectLst>
              </a:rPr>
              <a:t>{</a:t>
            </a:r>
            <a:r>
              <a:rPr lang="en-US" altLang="zh-CN" sz="2000" dirty="0" err="1">
                <a:effectLst>
                  <a:outerShdw blurRad="38100" dist="38100" dir="2700000" algn="tl">
                    <a:srgbClr val="000000">
                      <a:alpha val="43137"/>
                    </a:srgbClr>
                  </a:outerShdw>
                </a:effectLst>
              </a:rPr>
              <a:t>cout</a:t>
            </a:r>
            <a:r>
              <a:rPr lang="en-US" altLang="zh-CN" sz="2000" dirty="0">
                <a:effectLst>
                  <a:outerShdw blurRad="38100" dist="38100" dir="2700000" algn="tl">
                    <a:srgbClr val="000000">
                      <a:alpha val="43137"/>
                    </a:srgbClr>
                  </a:outerShdw>
                </a:effectLst>
              </a:rPr>
              <a:t>&lt;&lt;"class a"&lt;&lt;</a:t>
            </a:r>
            <a:r>
              <a:rPr lang="en-US" altLang="zh-CN" sz="2000" dirty="0" err="1">
                <a:effectLst>
                  <a:outerShdw blurRad="38100" dist="38100" dir="2700000" algn="tl">
                    <a:srgbClr val="000000">
                      <a:alpha val="43137"/>
                    </a:srgbClr>
                  </a:outerShdw>
                </a:effectLst>
              </a:rPr>
              <a:t>endl</a:t>
            </a:r>
            <a:r>
              <a:rPr lang="en-US" altLang="zh-CN" sz="2000" dirty="0">
                <a:effectLst>
                  <a:outerShdw blurRad="38100" dist="38100" dir="2700000" algn="tl">
                    <a:srgbClr val="000000">
                      <a:alpha val="43137"/>
                    </a:srgbClr>
                  </a:outerShdw>
                </a:effectLst>
              </a:rPr>
              <a:t>;}</a:t>
            </a:r>
          </a:p>
          <a:p>
            <a:pPr eaLnBrk="1" hangingPunct="1">
              <a:buNone/>
            </a:pPr>
            <a:r>
              <a:rPr lang="en-US" altLang="zh-CN" sz="2000" dirty="0">
                <a:effectLst>
                  <a:outerShdw blurRad="38100" dist="38100" dir="2700000" algn="tl">
                    <a:srgbClr val="000000">
                      <a:alpha val="43137"/>
                    </a:srgbClr>
                  </a:outerShdw>
                </a:effectLst>
              </a:rPr>
              <a:t>};</a:t>
            </a:r>
          </a:p>
          <a:p>
            <a:pPr eaLnBrk="1" hangingPunct="1">
              <a:buNone/>
            </a:pPr>
            <a:endParaRPr lang="en-US" altLang="zh-CN" sz="2000" dirty="0">
              <a:effectLst>
                <a:outerShdw blurRad="38100" dist="38100" dir="2700000" algn="tl">
                  <a:srgbClr val="000000">
                    <a:alpha val="43137"/>
                  </a:srgbClr>
                </a:outerShdw>
              </a:effectLst>
            </a:endParaRPr>
          </a:p>
          <a:p>
            <a:pPr eaLnBrk="1" hangingPunct="1">
              <a:buNone/>
            </a:pPr>
            <a:r>
              <a:rPr lang="en-US" altLang="zh-CN" sz="2000" dirty="0">
                <a:solidFill>
                  <a:srgbClr val="C00000"/>
                </a:solidFill>
                <a:effectLst>
                  <a:outerShdw blurRad="38100" dist="38100" dir="2700000" algn="tl">
                    <a:srgbClr val="000000">
                      <a:alpha val="43137"/>
                    </a:srgbClr>
                  </a:outerShdw>
                </a:effectLst>
              </a:rPr>
              <a:t>class b:public a</a:t>
            </a:r>
            <a:r>
              <a:rPr lang="en-US" altLang="zh-CN" sz="2000" dirty="0">
                <a:effectLst>
                  <a:outerShdw blurRad="38100" dist="38100" dir="2700000" algn="tl">
                    <a:srgbClr val="000000">
                      <a:alpha val="43137"/>
                    </a:srgbClr>
                  </a:outerShdw>
                </a:effectLst>
              </a:rPr>
              <a:t>{</a:t>
            </a:r>
          </a:p>
          <a:p>
            <a:pPr eaLnBrk="1" hangingPunct="1">
              <a:buNone/>
            </a:pPr>
            <a:r>
              <a:rPr lang="en-US" altLang="zh-CN" sz="2000" dirty="0">
                <a:solidFill>
                  <a:srgbClr val="007E39"/>
                </a:solidFill>
                <a:effectLst>
                  <a:outerShdw blurRad="38100" dist="38100" dir="2700000" algn="tl">
                    <a:srgbClr val="000000">
                      <a:alpha val="43137"/>
                    </a:srgbClr>
                  </a:outerShdw>
                </a:effectLst>
              </a:rPr>
              <a:t>   data d2;</a:t>
            </a:r>
          </a:p>
          <a:p>
            <a:pPr eaLnBrk="1" hangingPunct="1">
              <a:buNone/>
            </a:pPr>
            <a:r>
              <a:rPr lang="en-US" altLang="zh-CN" sz="2000" dirty="0">
                <a:effectLst>
                  <a:outerShdw blurRad="38100" dist="38100" dir="2700000" algn="tl">
                    <a:srgbClr val="000000">
                      <a:alpha val="43137"/>
                    </a:srgbClr>
                  </a:outerShdw>
                </a:effectLst>
              </a:rPr>
              <a:t>   public: </a:t>
            </a:r>
            <a:r>
              <a:rPr lang="en-US" altLang="zh-CN" sz="2000" dirty="0">
                <a:solidFill>
                  <a:srgbClr val="0070C0"/>
                </a:solidFill>
                <a:effectLst>
                  <a:outerShdw blurRad="38100" dist="38100" dir="2700000" algn="tl">
                    <a:srgbClr val="000000">
                      <a:alpha val="43137"/>
                    </a:srgbClr>
                  </a:outerShdw>
                </a:effectLst>
              </a:rPr>
              <a:t>b()</a:t>
            </a:r>
            <a:r>
              <a:rPr lang="en-US" altLang="zh-CN" sz="2000" dirty="0">
                <a:effectLst>
                  <a:outerShdw blurRad="38100" dist="38100" dir="2700000" algn="tl">
                    <a:srgbClr val="000000">
                      <a:alpha val="43137"/>
                    </a:srgbClr>
                  </a:outerShdw>
                </a:effectLst>
              </a:rPr>
              <a:t>{</a:t>
            </a:r>
            <a:r>
              <a:rPr lang="en-US" altLang="zh-CN" sz="2000" dirty="0" err="1">
                <a:effectLst>
                  <a:outerShdw blurRad="38100" dist="38100" dir="2700000" algn="tl">
                    <a:srgbClr val="000000">
                      <a:alpha val="43137"/>
                    </a:srgbClr>
                  </a:outerShdw>
                </a:effectLst>
              </a:rPr>
              <a:t>cout</a:t>
            </a:r>
            <a:r>
              <a:rPr lang="en-US" altLang="zh-CN" sz="2000" dirty="0">
                <a:effectLst>
                  <a:outerShdw blurRad="38100" dist="38100" dir="2700000" algn="tl">
                    <a:srgbClr val="000000">
                      <a:alpha val="43137"/>
                    </a:srgbClr>
                  </a:outerShdw>
                </a:effectLst>
              </a:rPr>
              <a:t>&lt;&lt;"data b"&lt;&lt;</a:t>
            </a:r>
            <a:r>
              <a:rPr lang="en-US" altLang="zh-CN" sz="2000" dirty="0" err="1">
                <a:effectLst>
                  <a:outerShdw blurRad="38100" dist="38100" dir="2700000" algn="tl">
                    <a:srgbClr val="000000">
                      <a:alpha val="43137"/>
                    </a:srgbClr>
                  </a:outerShdw>
                </a:effectLst>
              </a:rPr>
              <a:t>endl</a:t>
            </a:r>
            <a:r>
              <a:rPr lang="en-US" altLang="zh-CN" sz="2000" dirty="0">
                <a:effectLst>
                  <a:outerShdw blurRad="38100" dist="38100" dir="2700000" algn="tl">
                    <a:srgbClr val="000000">
                      <a:alpha val="43137"/>
                    </a:srgbClr>
                  </a:outerShdw>
                </a:effectLst>
              </a:rPr>
              <a:t>;}</a:t>
            </a:r>
          </a:p>
          <a:p>
            <a:pPr eaLnBrk="1" hangingPunct="1">
              <a:buNone/>
            </a:pPr>
            <a:r>
              <a:rPr lang="en-US" altLang="zh-CN" sz="2000" dirty="0">
                <a:effectLst>
                  <a:outerShdw blurRad="38100" dist="38100" dir="2700000" algn="tl">
                    <a:srgbClr val="000000">
                      <a:alpha val="43137"/>
                    </a:srgbClr>
                  </a:outerShdw>
                </a:effectLst>
              </a:rPr>
              <a:t>};</a:t>
            </a:r>
          </a:p>
          <a:p>
            <a:pPr eaLnBrk="1" hangingPunct="1">
              <a:buNone/>
            </a:pPr>
            <a:endParaRPr lang="en-US" altLang="zh-CN" sz="2000" dirty="0">
              <a:effectLst>
                <a:outerShdw blurRad="38100" dist="38100" dir="2700000" algn="tl">
                  <a:srgbClr val="000000">
                    <a:alpha val="43137"/>
                  </a:srgbClr>
                </a:outerShdw>
              </a:effectLst>
            </a:endParaRPr>
          </a:p>
          <a:p>
            <a:pPr eaLnBrk="1" hangingPunct="1">
              <a:buNone/>
            </a:pPr>
            <a:r>
              <a:rPr lang="en-US" altLang="zh-CN" sz="2000" dirty="0">
                <a:solidFill>
                  <a:srgbClr val="C00000"/>
                </a:solidFill>
                <a:effectLst>
                  <a:outerShdw blurRad="38100" dist="38100" dir="2700000" algn="tl">
                    <a:srgbClr val="000000">
                      <a:alpha val="43137"/>
                    </a:srgbClr>
                  </a:outerShdw>
                </a:effectLst>
              </a:rPr>
              <a:t>class c:public b</a:t>
            </a:r>
            <a:r>
              <a:rPr lang="en-US" altLang="zh-CN" sz="2000" dirty="0">
                <a:effectLst>
                  <a:outerShdw blurRad="38100" dist="38100" dir="2700000" algn="tl">
                    <a:srgbClr val="000000">
                      <a:alpha val="43137"/>
                    </a:srgbClr>
                  </a:outerShdw>
                </a:effectLst>
              </a:rPr>
              <a:t>{</a:t>
            </a:r>
          </a:p>
          <a:p>
            <a:pPr eaLnBrk="1" hangingPunct="1">
              <a:buNone/>
            </a:pPr>
            <a:r>
              <a:rPr lang="en-US" altLang="zh-CN" sz="2000" dirty="0">
                <a:effectLst>
                  <a:outerShdw blurRad="38100" dist="38100" dir="2700000" algn="tl">
                    <a:srgbClr val="000000">
                      <a:alpha val="43137"/>
                    </a:srgbClr>
                  </a:outerShdw>
                </a:effectLst>
              </a:rPr>
              <a:t>   public: </a:t>
            </a:r>
            <a:r>
              <a:rPr lang="en-US" altLang="zh-CN" sz="2000" dirty="0">
                <a:solidFill>
                  <a:srgbClr val="0070C0"/>
                </a:solidFill>
                <a:effectLst>
                  <a:outerShdw blurRad="38100" dist="38100" dir="2700000" algn="tl">
                    <a:srgbClr val="000000">
                      <a:alpha val="43137"/>
                    </a:srgbClr>
                  </a:outerShdw>
                </a:effectLst>
              </a:rPr>
              <a:t>c()</a:t>
            </a:r>
            <a:r>
              <a:rPr lang="en-US" altLang="zh-CN" sz="2000" dirty="0">
                <a:effectLst>
                  <a:outerShdw blurRad="38100" dist="38100" dir="2700000" algn="tl">
                    <a:srgbClr val="000000">
                      <a:alpha val="43137"/>
                    </a:srgbClr>
                  </a:outerShdw>
                </a:effectLst>
              </a:rPr>
              <a:t>{</a:t>
            </a:r>
            <a:r>
              <a:rPr lang="en-US" altLang="zh-CN" sz="2000" dirty="0" err="1">
                <a:effectLst>
                  <a:outerShdw blurRad="38100" dist="38100" dir="2700000" algn="tl">
                    <a:srgbClr val="000000">
                      <a:alpha val="43137"/>
                    </a:srgbClr>
                  </a:outerShdw>
                </a:effectLst>
              </a:rPr>
              <a:t>cout</a:t>
            </a:r>
            <a:r>
              <a:rPr lang="en-US" altLang="zh-CN" sz="2000" dirty="0">
                <a:effectLst>
                  <a:outerShdw blurRad="38100" dist="38100" dir="2700000" algn="tl">
                    <a:srgbClr val="000000">
                      <a:alpha val="43137"/>
                    </a:srgbClr>
                  </a:outerShdw>
                </a:effectLst>
              </a:rPr>
              <a:t>&lt;&lt;"class c"&lt;&lt;</a:t>
            </a:r>
            <a:r>
              <a:rPr lang="en-US" altLang="zh-CN" sz="2000" dirty="0" err="1">
                <a:effectLst>
                  <a:outerShdw blurRad="38100" dist="38100" dir="2700000" algn="tl">
                    <a:srgbClr val="000000">
                      <a:alpha val="43137"/>
                    </a:srgbClr>
                  </a:outerShdw>
                </a:effectLst>
              </a:rPr>
              <a:t>endl</a:t>
            </a:r>
            <a:r>
              <a:rPr lang="en-US" altLang="zh-CN" sz="2000" dirty="0">
                <a:effectLst>
                  <a:outerShdw blurRad="38100" dist="38100" dir="2700000" algn="tl">
                    <a:srgbClr val="000000">
                      <a:alpha val="43137"/>
                    </a:srgbClr>
                  </a:outerShdw>
                </a:effectLst>
              </a:rPr>
              <a:t>;}</a:t>
            </a:r>
          </a:p>
          <a:p>
            <a:pPr eaLnBrk="1" hangingPunct="1">
              <a:buNone/>
            </a:pPr>
            <a:r>
              <a:rPr lang="en-US" altLang="zh-CN" sz="2000" dirty="0">
                <a:effectLst>
                  <a:outerShdw blurRad="38100" dist="38100" dir="2700000" algn="tl">
                    <a:srgbClr val="000000">
                      <a:alpha val="43137"/>
                    </a:srgbClr>
                  </a:outerShdw>
                </a:effectLst>
              </a:rPr>
              <a:t>};</a:t>
            </a:r>
          </a:p>
        </p:txBody>
      </p:sp>
      <p:sp>
        <p:nvSpPr>
          <p:cNvPr id="9" name="Rectangle 6"/>
          <p:cNvSpPr>
            <a:spLocks noChangeArrowheads="1"/>
          </p:cNvSpPr>
          <p:nvPr/>
        </p:nvSpPr>
        <p:spPr bwMode="auto">
          <a:xfrm>
            <a:off x="6685573" y="1233641"/>
            <a:ext cx="1902903" cy="1323439"/>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000" dirty="0">
                <a:solidFill>
                  <a:srgbClr val="C00000"/>
                </a:solidFill>
                <a:effectLst>
                  <a:outerShdw blurRad="38100" dist="38100" dir="2700000" algn="tl">
                    <a:srgbClr val="000000">
                      <a:alpha val="43137"/>
                    </a:srgbClr>
                  </a:outerShdw>
                </a:effectLst>
              </a:rPr>
              <a:t>int main()</a:t>
            </a:r>
            <a:r>
              <a:rPr lang="en-US" altLang="zh-CN" sz="2000" dirty="0">
                <a:effectLst>
                  <a:outerShdw blurRad="38100" dist="38100" dir="2700000" algn="tl">
                    <a:srgbClr val="000000">
                      <a:alpha val="43137"/>
                    </a:srgbClr>
                  </a:outerShdw>
                </a:effectLst>
              </a:rPr>
              <a:t>{</a:t>
            </a:r>
          </a:p>
          <a:p>
            <a:pPr eaLnBrk="1" hangingPunct="1">
              <a:buNone/>
            </a:pPr>
            <a:r>
              <a:rPr lang="en-US" altLang="zh-CN" sz="2000" dirty="0">
                <a:effectLst>
                  <a:outerShdw blurRad="38100" dist="38100" dir="2700000" algn="tl">
                    <a:srgbClr val="000000">
                      <a:alpha val="43137"/>
                    </a:srgbClr>
                  </a:outerShdw>
                </a:effectLst>
              </a:rPr>
              <a:t>    c obj;</a:t>
            </a:r>
          </a:p>
          <a:p>
            <a:pPr eaLnBrk="1" hangingPunct="1">
              <a:buNone/>
            </a:pPr>
            <a:r>
              <a:rPr lang="en-US" altLang="zh-CN" sz="2000" dirty="0">
                <a:effectLst>
                  <a:outerShdw blurRad="38100" dist="38100" dir="2700000" algn="tl">
                    <a:srgbClr val="000000">
                      <a:alpha val="43137"/>
                    </a:srgbClr>
                  </a:outerShdw>
                </a:effectLst>
              </a:rPr>
              <a:t>    return 0;</a:t>
            </a:r>
          </a:p>
          <a:p>
            <a:pPr eaLnBrk="1" hangingPunct="1">
              <a:buNone/>
            </a:pPr>
            <a:r>
              <a:rPr lang="en-US" altLang="zh-CN" sz="2000" dirty="0">
                <a:effectLst>
                  <a:outerShdw blurRad="38100" dist="38100" dir="2700000" algn="tl">
                    <a:srgbClr val="000000">
                      <a:alpha val="43137"/>
                    </a:srgbClr>
                  </a:outerShdw>
                </a:effectLst>
              </a:rPr>
              <a:t>}</a:t>
            </a:r>
          </a:p>
        </p:txBody>
      </p:sp>
      <p:sp>
        <p:nvSpPr>
          <p:cNvPr id="10" name="Text Box 36"/>
          <p:cNvSpPr txBox="1">
            <a:spLocks noChangeArrowheads="1"/>
          </p:cNvSpPr>
          <p:nvPr/>
        </p:nvSpPr>
        <p:spPr bwMode="auto">
          <a:xfrm>
            <a:off x="6592168" y="4471451"/>
            <a:ext cx="2089715" cy="2086725"/>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000000"/>
                </a:solidFill>
                <a:latin typeface="Times New Roman" pitchFamily="18" charset="0"/>
              </a:rPr>
              <a:t>运行结果：</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en-US" altLang="zh-CN" sz="2400" dirty="0">
                <a:solidFill>
                  <a:srgbClr val="000000"/>
                </a:solidFill>
                <a:latin typeface="Times New Roman" pitchFamily="18" charset="0"/>
              </a:rPr>
              <a:t>class data</a:t>
            </a:r>
          </a:p>
          <a:p>
            <a:pPr marL="342900" indent="-342900" eaLnBrk="1" hangingPunct="1">
              <a:lnSpc>
                <a:spcPct val="90000"/>
              </a:lnSpc>
              <a:buClr>
                <a:srgbClr val="FF5050"/>
              </a:buClr>
            </a:pPr>
            <a:r>
              <a:rPr lang="en-US" altLang="zh-CN" sz="2400" dirty="0">
                <a:solidFill>
                  <a:srgbClr val="000000"/>
                </a:solidFill>
                <a:latin typeface="Times New Roman" pitchFamily="18" charset="0"/>
              </a:rPr>
              <a:t>class a</a:t>
            </a:r>
          </a:p>
          <a:p>
            <a:pPr marL="342900" indent="-342900" eaLnBrk="1" hangingPunct="1">
              <a:lnSpc>
                <a:spcPct val="90000"/>
              </a:lnSpc>
              <a:buClr>
                <a:srgbClr val="FF5050"/>
              </a:buClr>
            </a:pPr>
            <a:r>
              <a:rPr lang="en-US" altLang="zh-CN" sz="2400" dirty="0">
                <a:solidFill>
                  <a:srgbClr val="000000"/>
                </a:solidFill>
                <a:latin typeface="Times New Roman" pitchFamily="18" charset="0"/>
              </a:rPr>
              <a:t>class data</a:t>
            </a:r>
          </a:p>
          <a:p>
            <a:pPr marL="342900" indent="-342900" eaLnBrk="1" hangingPunct="1">
              <a:lnSpc>
                <a:spcPct val="90000"/>
              </a:lnSpc>
              <a:buClr>
                <a:srgbClr val="FF5050"/>
              </a:buClr>
            </a:pPr>
            <a:r>
              <a:rPr lang="en-US" altLang="zh-CN" sz="2400" dirty="0">
                <a:solidFill>
                  <a:srgbClr val="000000"/>
                </a:solidFill>
                <a:latin typeface="Times New Roman" pitchFamily="18" charset="0"/>
              </a:rPr>
              <a:t>data b</a:t>
            </a:r>
          </a:p>
          <a:p>
            <a:pPr marL="342900" indent="-342900" eaLnBrk="1" hangingPunct="1">
              <a:lnSpc>
                <a:spcPct val="90000"/>
              </a:lnSpc>
              <a:buClr>
                <a:srgbClr val="FF5050"/>
              </a:buClr>
            </a:pPr>
            <a:r>
              <a:rPr lang="en-US" altLang="zh-CN" sz="2400" dirty="0">
                <a:solidFill>
                  <a:srgbClr val="000000"/>
                </a:solidFill>
                <a:latin typeface="Times New Roman" pitchFamily="18" charset="0"/>
              </a:rPr>
              <a:t>class c</a:t>
            </a:r>
            <a:endParaRPr lang="zh-CN" altLang="en-US" sz="2400" dirty="0">
              <a:solidFill>
                <a:srgbClr val="000000"/>
              </a:solidFill>
              <a:latin typeface="Times New Roman" pitchFamily="18" charset="0"/>
            </a:endParaRPr>
          </a:p>
        </p:txBody>
      </p:sp>
    </p:spTree>
    <p:extLst>
      <p:ext uri="{BB962C8B-B14F-4D97-AF65-F5344CB8AC3E}">
        <p14:creationId xmlns:p14="http://schemas.microsoft.com/office/powerpoint/2010/main" val="194593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out)">
                                      <p:cBhvr>
                                        <p:cTn id="7" dur="500"/>
                                        <p:tgtEl>
                                          <p:spTgt spid="10"/>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r>
              <a:rPr lang="zh-CN" altLang="en-US" sz="3200" dirty="0">
                <a:ea typeface="宋体" panose="02010600030101010101" pitchFamily="2" charset="-122"/>
              </a:rPr>
              <a:t>下面程序的输出是什么？</a:t>
            </a:r>
            <a:endParaRPr lang="en-US" altLang="zh-CN" sz="3200" dirty="0">
              <a:ea typeface="宋体" panose="02010600030101010101" pitchFamily="2" charset="-122"/>
            </a:endParaRPr>
          </a:p>
        </p:txBody>
      </p:sp>
      <p:sp>
        <p:nvSpPr>
          <p:cNvPr id="6" name="Rectangle 6"/>
          <p:cNvSpPr>
            <a:spLocks noChangeArrowheads="1"/>
          </p:cNvSpPr>
          <p:nvPr/>
        </p:nvSpPr>
        <p:spPr bwMode="auto">
          <a:xfrm>
            <a:off x="967198" y="1076325"/>
            <a:ext cx="5157122" cy="5262979"/>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solidFill>
                  <a:srgbClr val="C00000"/>
                </a:solidFill>
                <a:effectLst>
                  <a:outerShdw blurRad="38100" dist="38100" dir="2700000" algn="tl">
                    <a:srgbClr val="000000">
                      <a:alpha val="43137"/>
                    </a:srgbClr>
                  </a:outerShdw>
                </a:effectLst>
              </a:rPr>
              <a:t>class base</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E39"/>
                </a:solidFill>
                <a:effectLst>
                  <a:outerShdw blurRad="38100" dist="38100" dir="2700000" algn="tl">
                    <a:srgbClr val="000000">
                      <a:alpha val="43137"/>
                    </a:srgbClr>
                  </a:outerShdw>
                </a:effectLst>
              </a:rPr>
              <a:t>static int x;</a:t>
            </a:r>
          </a:p>
          <a:p>
            <a:pPr eaLnBrk="1" hangingPunct="1">
              <a:buNone/>
            </a:pPr>
            <a:r>
              <a:rPr lang="en-US" altLang="zh-CN" sz="2400" dirty="0">
                <a:effectLst>
                  <a:outerShdw blurRad="38100" dist="38100" dir="2700000" algn="tl">
                    <a:srgbClr val="000000">
                      <a:alpha val="43137"/>
                    </a:srgbClr>
                  </a:outerShdw>
                </a:effectLst>
              </a:rPr>
              <a:t>public:</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base</a:t>
            </a:r>
            <a:r>
              <a:rPr lang="en-US" altLang="zh-CN" sz="2400" dirty="0">
                <a:effectLst>
                  <a:outerShdw blurRad="38100" dist="38100" dir="2700000" algn="tl">
                    <a:srgbClr val="000000">
                      <a:alpha val="43137"/>
                    </a:srgbClr>
                  </a:outerShdw>
                </a:effectLst>
              </a:rPr>
              <a:t>(int x){this-&gt;x=x;}</a:t>
            </a:r>
          </a:p>
          <a:p>
            <a:pPr eaLnBrk="1" hangingPunct="1">
              <a:buNone/>
            </a:pPr>
            <a:r>
              <a:rPr lang="en-US" altLang="zh-CN" sz="2400" dirty="0">
                <a:effectLst>
                  <a:outerShdw blurRad="38100" dist="38100" dir="2700000" algn="tl">
                    <a:srgbClr val="000000">
                      <a:alpha val="43137"/>
                    </a:srgbClr>
                  </a:outerShdw>
                </a:effectLst>
              </a:rPr>
              <a:t>   static void </a:t>
            </a:r>
            <a:r>
              <a:rPr lang="en-US" altLang="zh-CN" sz="2400" dirty="0">
                <a:solidFill>
                  <a:srgbClr val="0070C0"/>
                </a:solidFill>
                <a:effectLst>
                  <a:outerShdw blurRad="38100" dist="38100" dir="2700000" algn="tl">
                    <a:srgbClr val="000000">
                      <a:alpha val="43137"/>
                    </a:srgbClr>
                  </a:outerShdw>
                </a:effectLst>
              </a:rPr>
              <a:t>set</a:t>
            </a:r>
            <a:r>
              <a:rPr lang="en-US" altLang="zh-CN" sz="2400" dirty="0">
                <a:effectLst>
                  <a:outerShdw blurRad="38100" dist="38100" dir="2700000" algn="tl">
                    <a:srgbClr val="000000">
                      <a:alpha val="43137"/>
                    </a:srgbClr>
                  </a:outerShdw>
                </a:effectLst>
              </a:rPr>
              <a:t>(int x){base::x=x;}</a:t>
            </a:r>
          </a:p>
          <a:p>
            <a:pPr eaLnBrk="1" hangingPunct="1">
              <a:buNone/>
            </a:pPr>
            <a:r>
              <a:rPr lang="en-US" altLang="zh-CN" sz="2400" dirty="0">
                <a:effectLst>
                  <a:outerShdw blurRad="38100" dist="38100" dir="2700000" algn="tl">
                    <a:srgbClr val="000000">
                      <a:alpha val="43137"/>
                    </a:srgbClr>
                  </a:outerShdw>
                </a:effectLst>
              </a:rPr>
              <a:t>   static void </a:t>
            </a:r>
            <a:r>
              <a:rPr lang="en-US" altLang="zh-CN" sz="2400" dirty="0">
                <a:solidFill>
                  <a:srgbClr val="0070C0"/>
                </a:solidFill>
                <a:effectLst>
                  <a:outerShdw blurRad="38100" dist="38100" dir="2700000" algn="tl">
                    <a:srgbClr val="000000">
                      <a:alpha val="43137"/>
                    </a:srgbClr>
                  </a:outerShdw>
                </a:effectLst>
              </a:rPr>
              <a:t>print</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&lt;&lt;x;}</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solidFill>
                  <a:srgbClr val="007E39"/>
                </a:solidFill>
                <a:effectLst>
                  <a:outerShdw blurRad="38100" dist="38100" dir="2700000" algn="tl">
                    <a:srgbClr val="000000">
                      <a:alpha val="43137"/>
                    </a:srgbClr>
                  </a:outerShdw>
                </a:effectLst>
              </a:rPr>
              <a:t>int base::x=0;</a:t>
            </a:r>
          </a:p>
          <a:p>
            <a:pPr eaLnBrk="1" hangingPunct="1">
              <a:buNone/>
            </a:pP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solidFill>
                  <a:srgbClr val="C00000"/>
                </a:solidFill>
                <a:effectLst>
                  <a:outerShdw blurRad="38100" dist="38100" dir="2700000" algn="tl">
                    <a:srgbClr val="000000">
                      <a:alpha val="43137"/>
                    </a:srgbClr>
                  </a:outerShdw>
                </a:effectLst>
              </a:rPr>
              <a:t>class </a:t>
            </a:r>
            <a:r>
              <a:rPr lang="en-US" altLang="zh-CN" sz="2400" dirty="0" err="1">
                <a:solidFill>
                  <a:srgbClr val="C00000"/>
                </a:solidFill>
                <a:effectLst>
                  <a:outerShdw blurRad="38100" dist="38100" dir="2700000" algn="tl">
                    <a:srgbClr val="000000">
                      <a:alpha val="43137"/>
                    </a:srgbClr>
                  </a:outerShdw>
                </a:effectLst>
              </a:rPr>
              <a:t>derive:public</a:t>
            </a:r>
            <a:r>
              <a:rPr lang="en-US" altLang="zh-CN" sz="2400" dirty="0">
                <a:solidFill>
                  <a:srgbClr val="C00000"/>
                </a:solidFill>
                <a:effectLst>
                  <a:outerShdw blurRad="38100" dist="38100" dir="2700000" algn="tl">
                    <a:srgbClr val="000000">
                      <a:alpha val="43137"/>
                    </a:srgbClr>
                  </a:outerShdw>
                </a:effectLst>
              </a:rPr>
              <a:t> base</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public:</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derive</a:t>
            </a:r>
            <a:r>
              <a:rPr lang="en-US" altLang="zh-CN" sz="2400" dirty="0">
                <a:effectLst>
                  <a:outerShdw blurRad="38100" dist="38100" dir="2700000" algn="tl">
                    <a:srgbClr val="000000">
                      <a:alpha val="43137"/>
                    </a:srgbClr>
                  </a:outerShdw>
                </a:effectLst>
              </a:rPr>
              <a:t>(int x):base(x){}</a:t>
            </a:r>
          </a:p>
          <a:p>
            <a:pPr eaLnBrk="1" hangingPunct="1">
              <a:buNone/>
            </a:pPr>
            <a:r>
              <a:rPr lang="en-US" altLang="zh-CN" sz="2400" dirty="0">
                <a:effectLst>
                  <a:outerShdw blurRad="38100" dist="38100" dir="2700000" algn="tl">
                    <a:srgbClr val="000000">
                      <a:alpha val="43137"/>
                    </a:srgbClr>
                  </a:outerShdw>
                </a:effectLst>
              </a:rPr>
              <a:t>};</a:t>
            </a:r>
          </a:p>
        </p:txBody>
      </p:sp>
      <p:sp>
        <p:nvSpPr>
          <p:cNvPr id="9" name="Rectangle 6"/>
          <p:cNvSpPr>
            <a:spLocks noChangeArrowheads="1"/>
          </p:cNvSpPr>
          <p:nvPr/>
        </p:nvSpPr>
        <p:spPr bwMode="auto">
          <a:xfrm>
            <a:off x="6266300" y="1090766"/>
            <a:ext cx="2723533" cy="3046988"/>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solidFill>
                  <a:srgbClr val="C00000"/>
                </a:solidFill>
                <a:effectLst>
                  <a:outerShdw blurRad="38100" dist="38100" dir="2700000" algn="tl">
                    <a:srgbClr val="000000">
                      <a:alpha val="43137"/>
                    </a:srgbClr>
                  </a:outerShdw>
                </a:effectLst>
              </a:rPr>
              <a:t>int main()</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base b(10);</a:t>
            </a:r>
          </a:p>
          <a:p>
            <a:pPr eaLnBrk="1" hangingPunct="1">
              <a:buNone/>
            </a:pPr>
            <a:r>
              <a:rPr lang="en-US" altLang="zh-CN" sz="2400" dirty="0">
                <a:effectLst>
                  <a:outerShdw blurRad="38100" dist="38100" dir="2700000" algn="tl">
                    <a:srgbClr val="000000">
                      <a:alpha val="43137"/>
                    </a:srgbClr>
                  </a:outerShdw>
                </a:effectLst>
              </a:rPr>
              <a:t>   derive d(20);</a:t>
            </a:r>
          </a:p>
          <a:p>
            <a:pPr eaLnBrk="1" hangingPunct="1">
              <a:buNone/>
            </a:pPr>
            <a:r>
              <a:rPr lang="en-US" altLang="zh-CN" sz="2400" dirty="0">
                <a:effectLst>
                  <a:outerShdw blurRad="38100" dist="38100" dir="2700000" algn="tl">
                    <a:srgbClr val="000000">
                      <a:alpha val="43137"/>
                    </a:srgbClr>
                  </a:outerShdw>
                </a:effectLst>
              </a:rPr>
              <a:t>   derive::set(40);</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b.print</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d.print</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return 0;</a:t>
            </a:r>
          </a:p>
          <a:p>
            <a:pPr eaLnBrk="1" hangingPunct="1">
              <a:buNone/>
            </a:pPr>
            <a:r>
              <a:rPr lang="en-US" altLang="zh-CN" sz="2400" dirty="0">
                <a:effectLst>
                  <a:outerShdw blurRad="38100" dist="38100" dir="2700000" algn="tl">
                    <a:srgbClr val="000000">
                      <a:alpha val="43137"/>
                    </a:srgbClr>
                  </a:outerShdw>
                </a:effectLst>
              </a:rPr>
              <a:t>}</a:t>
            </a:r>
          </a:p>
        </p:txBody>
      </p:sp>
      <p:sp>
        <p:nvSpPr>
          <p:cNvPr id="10" name="Text Box 36"/>
          <p:cNvSpPr txBox="1">
            <a:spLocks noChangeArrowheads="1"/>
          </p:cNvSpPr>
          <p:nvPr/>
        </p:nvSpPr>
        <p:spPr bwMode="auto">
          <a:xfrm>
            <a:off x="6814855" y="4891676"/>
            <a:ext cx="1817868" cy="757130"/>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000000"/>
                </a:solidFill>
                <a:latin typeface="Times New Roman" pitchFamily="18" charset="0"/>
              </a:rPr>
              <a:t>运行结果：</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en-US" altLang="zh-CN" sz="2400" dirty="0">
                <a:solidFill>
                  <a:srgbClr val="000000"/>
                </a:solidFill>
                <a:latin typeface="Times New Roman" pitchFamily="18" charset="0"/>
              </a:rPr>
              <a:t>4040</a:t>
            </a:r>
            <a:endParaRPr lang="zh-CN" altLang="en-US" sz="2400" dirty="0">
              <a:solidFill>
                <a:srgbClr val="000000"/>
              </a:solidFill>
              <a:latin typeface="Times New Roman" pitchFamily="18" charset="0"/>
            </a:endParaRPr>
          </a:p>
        </p:txBody>
      </p:sp>
    </p:spTree>
    <p:extLst>
      <p:ext uri="{BB962C8B-B14F-4D97-AF65-F5344CB8AC3E}">
        <p14:creationId xmlns:p14="http://schemas.microsoft.com/office/powerpoint/2010/main" val="236314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out)">
                                      <p:cBhvr>
                                        <p:cTn id="7" dur="500"/>
                                        <p:tgtEl>
                                          <p:spTgt spid="10"/>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91266" y="6713835"/>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727054"/>
            <a:ext cx="750730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析构函数也不能被继承，当派生类对象撤消，</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派生类的析构函数被执行</a:t>
            </a:r>
            <a:r>
              <a:rPr lang="zh-CN" altLang="en-US" dirty="0">
                <a:solidFill>
                  <a:schemeClr val="tx1"/>
                </a:solidFill>
                <a:ea typeface="宋体" panose="02010600030101010101" pitchFamily="2" charset="-122"/>
              </a:rPr>
              <a:t>，</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执行完</a:t>
            </a:r>
            <a:r>
              <a:rPr lang="zh-CN" altLang="en-US" dirty="0">
                <a:solidFill>
                  <a:schemeClr val="tx1"/>
                </a:solidFill>
                <a:ea typeface="宋体" panose="02010600030101010101" pitchFamily="2" charset="-122"/>
              </a:rPr>
              <a:t>派生类的析构函数后，</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自动调用基类的析构函数。</a:t>
            </a:r>
          </a:p>
        </p:txBody>
      </p:sp>
      <p:sp>
        <p:nvSpPr>
          <p:cNvPr id="10" name="Rectangle 77"/>
          <p:cNvSpPr>
            <a:spLocks noChangeArrowheads="1"/>
          </p:cNvSpPr>
          <p:nvPr/>
        </p:nvSpPr>
        <p:spPr bwMode="auto">
          <a:xfrm>
            <a:off x="1116000" y="3384000"/>
            <a:ext cx="7507300" cy="320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派生类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析构函数的执行顺序</a:t>
            </a:r>
            <a:r>
              <a:rPr lang="zh-CN" altLang="en-US" dirty="0">
                <a:solidFill>
                  <a:srgbClr val="000000"/>
                </a:solidFill>
                <a:ea typeface="宋体" panose="02010600030101010101" pitchFamily="2" charset="-122"/>
              </a:rPr>
              <a:t>与派生类构造函数的调用顺序正好相反：</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析构函数</a:t>
            </a:r>
          </a:p>
          <a:p>
            <a:pPr marL="400050" lvl="2" indent="0">
              <a:lnSpc>
                <a:spcPct val="110000"/>
              </a:lnSpc>
              <a:spcBef>
                <a:spcPct val="0"/>
              </a:spcBef>
              <a:buClrTx/>
              <a:buFont typeface="Wingdings" pitchFamily="2" charset="2"/>
              <a:buChar char="Ø"/>
            </a:pP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子对象数据成员类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的析构函数</a:t>
            </a:r>
            <a:r>
              <a:rPr lang="zh-CN" altLang="en-US" dirty="0">
                <a:solidFill>
                  <a:srgbClr val="000000"/>
                </a:solidFill>
                <a:ea typeface="宋体" panose="02010600030101010101" pitchFamily="2" charset="-122"/>
              </a:rPr>
              <a:t>（如果有子对象数</a:t>
            </a:r>
            <a:endParaRPr lang="en-US" altLang="zh-CN" dirty="0">
              <a:solidFill>
                <a:srgbClr val="000000"/>
              </a:solidFill>
              <a:ea typeface="宋体" panose="02010600030101010101" pitchFamily="2" charset="-122"/>
            </a:endParaRPr>
          </a:p>
          <a:p>
            <a:pPr marL="400050" lvl="2" indent="0">
              <a:lnSpc>
                <a:spcPct val="110000"/>
              </a:lnSpc>
              <a:spcBef>
                <a:spcPct val="0"/>
              </a:spcBef>
              <a:buClrTx/>
              <a:buNone/>
            </a:pPr>
            <a:r>
              <a:rPr lang="en-US" altLang="zh-CN" dirty="0">
                <a:solidFill>
                  <a:srgbClr val="000000"/>
                </a:solidFill>
                <a:ea typeface="宋体" panose="02010600030101010101" pitchFamily="2" charset="-122"/>
              </a:rPr>
              <a:t>    </a:t>
            </a:r>
            <a:r>
              <a:rPr lang="zh-CN" altLang="en-US" dirty="0">
                <a:solidFill>
                  <a:srgbClr val="000000"/>
                </a:solidFill>
                <a:ea typeface="宋体" panose="02010600030101010101" pitchFamily="2" charset="-122"/>
              </a:rPr>
              <a:t>据成员的话）</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的析构函数</a:t>
            </a:r>
          </a:p>
          <a:p>
            <a:pPr marL="0" lvl="1" indent="0">
              <a:lnSpc>
                <a:spcPct val="110000"/>
              </a:lnSpc>
              <a:spcBef>
                <a:spcPct val="0"/>
              </a:spcBef>
              <a:buClrTx/>
              <a:buSzTx/>
              <a:buFont typeface="Wingdings" pitchFamily="2" charset="2"/>
              <a:buChar char="p"/>
            </a:pPr>
            <a:endParaRPr lang="zh-CN" altLang="en-US" dirty="0">
              <a:solidFill>
                <a:srgbClr val="000000"/>
              </a:solidFill>
              <a:ea typeface="宋体" panose="02010600030101010101" pitchFamily="2" charset="-122"/>
            </a:endParaRPr>
          </a:p>
        </p:txBody>
      </p:sp>
      <p:sp>
        <p:nvSpPr>
          <p:cNvPr id="7" name="Rectangle 9"/>
          <p:cNvSpPr txBox="1">
            <a:spLocks noChangeArrowheads="1"/>
          </p:cNvSpPr>
          <p:nvPr/>
        </p:nvSpPr>
        <p:spPr bwMode="auto">
          <a:xfrm>
            <a:off x="1116000" y="1080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5. </a:t>
            </a:r>
            <a:r>
              <a:rPr lang="zh-CN" altLang="en-US" dirty="0">
                <a:ea typeface="宋体" panose="02010600030101010101" pitchFamily="2" charset="-122"/>
              </a:rPr>
              <a:t>派生类的析构函数</a:t>
            </a: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r>
              <a:rPr lang="zh-CN" altLang="en-US" sz="3200" dirty="0">
                <a:ea typeface="宋体" panose="02010600030101010101" pitchFamily="2" charset="-122"/>
              </a:rPr>
              <a:t>下面程序的输出是什么？</a:t>
            </a:r>
            <a:endParaRPr lang="en-US" altLang="zh-CN" sz="3200" dirty="0">
              <a:ea typeface="宋体" panose="02010600030101010101" pitchFamily="2" charset="-122"/>
            </a:endParaRPr>
          </a:p>
        </p:txBody>
      </p:sp>
      <p:sp>
        <p:nvSpPr>
          <p:cNvPr id="6" name="Rectangle 6"/>
          <p:cNvSpPr>
            <a:spLocks noChangeArrowheads="1"/>
          </p:cNvSpPr>
          <p:nvPr/>
        </p:nvSpPr>
        <p:spPr bwMode="auto">
          <a:xfrm>
            <a:off x="0" y="1215390"/>
            <a:ext cx="4140200" cy="4247317"/>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dirty="0">
                <a:solidFill>
                  <a:srgbClr val="C00000"/>
                </a:solidFill>
                <a:effectLst>
                  <a:outerShdw blurRad="38100" dist="38100" dir="2700000" algn="tl">
                    <a:srgbClr val="000000">
                      <a:alpha val="43137"/>
                    </a:srgbClr>
                  </a:outerShdw>
                </a:effectLst>
              </a:rPr>
              <a:t>class CA</a:t>
            </a:r>
            <a:r>
              <a:rPr lang="en-US" altLang="zh-CN" dirty="0">
                <a:effectLst>
                  <a:outerShdw blurRad="38100" dist="38100" dir="2700000" algn="tl">
                    <a:srgbClr val="000000">
                      <a:alpha val="43137"/>
                    </a:srgbClr>
                  </a:outerShdw>
                </a:effectLst>
              </a:rPr>
              <a:t>{  </a:t>
            </a:r>
          </a:p>
          <a:p>
            <a:pPr eaLnBrk="1" hangingPunct="1">
              <a:buNone/>
            </a:pPr>
            <a:r>
              <a:rPr lang="en-US" altLang="zh-CN" dirty="0">
                <a:effectLst>
                  <a:outerShdw blurRad="38100" dist="38100" dir="2700000" algn="tl">
                    <a:srgbClr val="000000">
                      <a:alpha val="43137"/>
                    </a:srgbClr>
                  </a:outerShdw>
                </a:effectLst>
              </a:rPr>
              <a:t>private: </a:t>
            </a:r>
            <a:r>
              <a:rPr lang="en-US" altLang="zh-CN" dirty="0" err="1">
                <a:effectLst>
                  <a:outerShdw blurRad="38100" dist="38100" dir="2700000" algn="tl">
                    <a:srgbClr val="000000">
                      <a:alpha val="43137"/>
                    </a:srgbClr>
                  </a:outerShdw>
                </a:effectLst>
              </a:rPr>
              <a:t>int</a:t>
            </a:r>
            <a:r>
              <a:rPr lang="en-US" altLang="zh-CN" dirty="0">
                <a:effectLst>
                  <a:outerShdw blurRad="38100" dist="38100" dir="2700000" algn="tl">
                    <a:srgbClr val="000000">
                      <a:alpha val="43137"/>
                    </a:srgbClr>
                  </a:outerShdw>
                </a:effectLst>
              </a:rPr>
              <a:t> a; </a:t>
            </a:r>
          </a:p>
          <a:p>
            <a:pPr eaLnBrk="1" hangingPunct="1">
              <a:buNone/>
            </a:pPr>
            <a:r>
              <a:rPr lang="en-US" altLang="zh-CN" dirty="0">
                <a:effectLst>
                  <a:outerShdw blurRad="38100" dist="38100" dir="2700000" algn="tl">
                    <a:srgbClr val="000000">
                      <a:alpha val="43137"/>
                    </a:srgbClr>
                  </a:outerShdw>
                </a:effectLst>
              </a:rPr>
              <a:t>public: </a:t>
            </a:r>
          </a:p>
          <a:p>
            <a:pPr eaLnBrk="1" hangingPunct="1">
              <a:buNone/>
            </a:pPr>
            <a:r>
              <a:rPr lang="en-US" altLang="zh-CN" dirty="0">
                <a:effectLst>
                  <a:outerShdw blurRad="38100" dist="38100" dir="2700000" algn="tl">
                    <a:srgbClr val="000000">
                      <a:alpha val="43137"/>
                    </a:srgbClr>
                  </a:outerShdw>
                </a:effectLst>
              </a:rPr>
              <a:t>  </a:t>
            </a:r>
            <a:r>
              <a:rPr lang="en-US" altLang="zh-CN" dirty="0">
                <a:solidFill>
                  <a:srgbClr val="0070C0"/>
                </a:solidFill>
                <a:effectLst>
                  <a:outerShdw blurRad="38100" dist="38100" dir="2700000" algn="tl">
                    <a:srgbClr val="000000">
                      <a:alpha val="43137"/>
                    </a:srgbClr>
                  </a:outerShdw>
                </a:effectLst>
              </a:rPr>
              <a:t>CA()</a:t>
            </a:r>
          </a:p>
          <a:p>
            <a:pPr eaLnBrk="1" hangingPunct="1">
              <a:buNone/>
            </a:pPr>
            <a:r>
              <a:rPr lang="en-US" altLang="zh-CN" dirty="0">
                <a:effectLst>
                  <a:outerShdw blurRad="38100" dist="38100" dir="2700000" algn="tl">
                    <a:srgbClr val="000000">
                      <a:alpha val="43137"/>
                    </a:srgbClr>
                  </a:outerShdw>
                </a:effectLst>
              </a:rPr>
              <a:t>   {  a=0;   </a:t>
            </a:r>
          </a:p>
          <a:p>
            <a:pPr eaLnBrk="1" hangingPunct="1">
              <a:buNone/>
            </a:pPr>
            <a:r>
              <a:rPr lang="en-US" altLang="zh-CN" dirty="0">
                <a:effectLst>
                  <a:outerShdw blurRad="38100" dist="38100" dir="2700000" algn="tl">
                    <a:srgbClr val="000000">
                      <a:alpha val="43137"/>
                    </a:srgbClr>
                  </a:outerShdw>
                </a:effectLst>
              </a:rPr>
              <a:t>      </a:t>
            </a:r>
            <a:r>
              <a:rPr lang="en-US" altLang="zh-CN" dirty="0" err="1">
                <a:effectLst>
                  <a:outerShdw blurRad="38100" dist="38100" dir="2700000" algn="tl">
                    <a:srgbClr val="000000">
                      <a:alpha val="43137"/>
                    </a:srgbClr>
                  </a:outerShdw>
                </a:effectLst>
              </a:rPr>
              <a:t>cout</a:t>
            </a:r>
            <a:r>
              <a:rPr lang="en-US" altLang="zh-CN" dirty="0">
                <a:effectLst>
                  <a:outerShdw blurRad="38100" dist="38100" dir="2700000" algn="tl">
                    <a:srgbClr val="000000">
                      <a:alpha val="43137"/>
                    </a:srgbClr>
                  </a:outerShdw>
                </a:effectLst>
              </a:rPr>
              <a:t>&lt;&lt;"A's default constructor " </a:t>
            </a:r>
          </a:p>
          <a:p>
            <a:pPr eaLnBrk="1" hangingPunct="1">
              <a:buNone/>
            </a:pPr>
            <a:r>
              <a:rPr lang="en-US" altLang="zh-CN" dirty="0">
                <a:effectLst>
                  <a:outerShdw blurRad="38100" dist="38100" dir="2700000" algn="tl">
                    <a:srgbClr val="000000">
                      <a:alpha val="43137"/>
                    </a:srgbClr>
                  </a:outerShdw>
                </a:effectLst>
              </a:rPr>
              <a:t>        &lt;&lt; </a:t>
            </a:r>
            <a:r>
              <a:rPr lang="en-US" altLang="zh-CN" dirty="0" err="1">
                <a:effectLst>
                  <a:outerShdw blurRad="38100" dist="38100" dir="2700000" algn="tl">
                    <a:srgbClr val="000000">
                      <a:alpha val="43137"/>
                    </a:srgbClr>
                  </a:outerShdw>
                </a:effectLst>
              </a:rPr>
              <a:t>endl</a:t>
            </a:r>
            <a:r>
              <a:rPr lang="en-US" altLang="zh-CN" dirty="0">
                <a:effectLst>
                  <a:outerShdw blurRad="38100" dist="38100" dir="2700000" algn="tl">
                    <a:srgbClr val="000000">
                      <a:alpha val="43137"/>
                    </a:srgbClr>
                  </a:outerShdw>
                </a:effectLst>
              </a:rPr>
              <a:t>;}</a:t>
            </a:r>
          </a:p>
          <a:p>
            <a:pPr eaLnBrk="1" hangingPunct="1">
              <a:buNone/>
            </a:pPr>
            <a:r>
              <a:rPr lang="en-US" altLang="zh-CN" dirty="0">
                <a:solidFill>
                  <a:srgbClr val="0070C0"/>
                </a:solidFill>
                <a:effectLst>
                  <a:outerShdw blurRad="38100" dist="38100" dir="2700000" algn="tl">
                    <a:srgbClr val="000000">
                      <a:alpha val="43137"/>
                    </a:srgbClr>
                  </a:outerShdw>
                </a:effectLst>
              </a:rPr>
              <a:t>   CA(</a:t>
            </a:r>
            <a:r>
              <a:rPr lang="en-US" altLang="zh-CN" dirty="0" err="1">
                <a:solidFill>
                  <a:srgbClr val="0070C0"/>
                </a:solidFill>
                <a:effectLst>
                  <a:outerShdw blurRad="38100" dist="38100" dir="2700000" algn="tl">
                    <a:srgbClr val="000000">
                      <a:alpha val="43137"/>
                    </a:srgbClr>
                  </a:outerShdw>
                </a:effectLst>
              </a:rPr>
              <a:t>int</a:t>
            </a:r>
            <a:r>
              <a:rPr lang="en-US" altLang="zh-CN" dirty="0">
                <a:solidFill>
                  <a:srgbClr val="0070C0"/>
                </a:solidFill>
                <a:effectLst>
                  <a:outerShdw blurRad="38100" dist="38100" dir="2700000" algn="tl">
                    <a:srgbClr val="000000">
                      <a:alpha val="43137"/>
                    </a:srgbClr>
                  </a:outerShdw>
                </a:effectLst>
              </a:rPr>
              <a:t> </a:t>
            </a:r>
            <a:r>
              <a:rPr lang="en-US" altLang="zh-CN" dirty="0" err="1">
                <a:solidFill>
                  <a:srgbClr val="0070C0"/>
                </a:solidFill>
                <a:effectLst>
                  <a:outerShdw blurRad="38100" dist="38100" dir="2700000" algn="tl">
                    <a:srgbClr val="000000">
                      <a:alpha val="43137"/>
                    </a:srgbClr>
                  </a:outerShdw>
                </a:effectLst>
              </a:rPr>
              <a:t>i</a:t>
            </a:r>
            <a:r>
              <a:rPr lang="en-US" altLang="zh-CN" dirty="0">
                <a:solidFill>
                  <a:srgbClr val="0070C0"/>
                </a:solidFill>
                <a:effectLst>
                  <a:outerShdw blurRad="38100" dist="38100" dir="2700000" algn="tl">
                    <a:srgbClr val="000000">
                      <a:alpha val="43137"/>
                    </a:srgbClr>
                  </a:outerShdw>
                </a:effectLst>
              </a:rPr>
              <a:t>)</a:t>
            </a:r>
          </a:p>
          <a:p>
            <a:pPr eaLnBrk="1" hangingPunct="1">
              <a:buNone/>
            </a:pPr>
            <a:r>
              <a:rPr lang="en-US" altLang="zh-CN" dirty="0">
                <a:effectLst>
                  <a:outerShdw blurRad="38100" dist="38100" dir="2700000" algn="tl">
                    <a:srgbClr val="000000">
                      <a:alpha val="43137"/>
                    </a:srgbClr>
                  </a:outerShdw>
                </a:effectLst>
              </a:rPr>
              <a:t>  {  a=</a:t>
            </a:r>
            <a:r>
              <a:rPr lang="en-US" altLang="zh-CN" dirty="0" err="1">
                <a:effectLst>
                  <a:outerShdw blurRad="38100" dist="38100" dir="2700000" algn="tl">
                    <a:srgbClr val="000000">
                      <a:alpha val="43137"/>
                    </a:srgbClr>
                  </a:outerShdw>
                </a:effectLst>
              </a:rPr>
              <a:t>i</a:t>
            </a:r>
            <a:r>
              <a:rPr lang="en-US" altLang="zh-CN" dirty="0">
                <a:effectLst>
                  <a:outerShdw blurRad="38100" dist="38100" dir="2700000" algn="tl">
                    <a:srgbClr val="000000">
                      <a:alpha val="43137"/>
                    </a:srgbClr>
                  </a:outerShdw>
                </a:effectLst>
              </a:rPr>
              <a:t>;</a:t>
            </a:r>
          </a:p>
          <a:p>
            <a:pPr eaLnBrk="1" hangingPunct="1">
              <a:buNone/>
            </a:pPr>
            <a:r>
              <a:rPr lang="en-US" altLang="zh-CN" dirty="0">
                <a:effectLst>
                  <a:outerShdw blurRad="38100" dist="38100" dir="2700000" algn="tl">
                    <a:srgbClr val="000000">
                      <a:alpha val="43137"/>
                    </a:srgbClr>
                  </a:outerShdw>
                </a:effectLst>
              </a:rPr>
              <a:t>     </a:t>
            </a:r>
            <a:r>
              <a:rPr lang="en-US" altLang="zh-CN" dirty="0" err="1">
                <a:effectLst>
                  <a:outerShdw blurRad="38100" dist="38100" dir="2700000" algn="tl">
                    <a:srgbClr val="000000">
                      <a:alpha val="43137"/>
                    </a:srgbClr>
                  </a:outerShdw>
                </a:effectLst>
              </a:rPr>
              <a:t>cout</a:t>
            </a:r>
            <a:r>
              <a:rPr lang="en-US" altLang="zh-CN" dirty="0">
                <a:effectLst>
                  <a:outerShdw blurRad="38100" dist="38100" dir="2700000" algn="tl">
                    <a:srgbClr val="000000">
                      <a:alpha val="43137"/>
                    </a:srgbClr>
                  </a:outerShdw>
                </a:effectLst>
              </a:rPr>
              <a:t>&lt;&lt;“A's constructor " &lt;&lt;</a:t>
            </a:r>
            <a:r>
              <a:rPr lang="en-US" altLang="zh-CN" dirty="0" err="1">
                <a:effectLst>
                  <a:outerShdw blurRad="38100" dist="38100" dir="2700000" algn="tl">
                    <a:srgbClr val="000000">
                      <a:alpha val="43137"/>
                    </a:srgbClr>
                  </a:outerShdw>
                </a:effectLst>
              </a:rPr>
              <a:t>endl</a:t>
            </a:r>
            <a:r>
              <a:rPr lang="en-US" altLang="zh-CN" dirty="0">
                <a:effectLst>
                  <a:outerShdw blurRad="38100" dist="38100" dir="2700000" algn="tl">
                    <a:srgbClr val="000000">
                      <a:alpha val="43137"/>
                    </a:srgbClr>
                  </a:outerShdw>
                </a:effectLst>
              </a:rPr>
              <a:t>;}</a:t>
            </a:r>
          </a:p>
          <a:p>
            <a:pPr eaLnBrk="1" hangingPunct="1">
              <a:buNone/>
            </a:pPr>
            <a:r>
              <a:rPr lang="en-US" altLang="zh-CN" dirty="0">
                <a:effectLst>
                  <a:outerShdw blurRad="38100" dist="38100" dir="2700000" algn="tl">
                    <a:srgbClr val="000000">
                      <a:alpha val="43137"/>
                    </a:srgbClr>
                  </a:outerShdw>
                </a:effectLst>
              </a:rPr>
              <a:t>   </a:t>
            </a:r>
            <a:r>
              <a:rPr lang="en-US" altLang="zh-CN" dirty="0">
                <a:solidFill>
                  <a:srgbClr val="0070C0"/>
                </a:solidFill>
                <a:effectLst>
                  <a:outerShdw blurRad="38100" dist="38100" dir="2700000" algn="tl">
                    <a:srgbClr val="000000">
                      <a:alpha val="43137"/>
                    </a:srgbClr>
                  </a:outerShdw>
                </a:effectLst>
              </a:rPr>
              <a:t>~CA()</a:t>
            </a:r>
          </a:p>
          <a:p>
            <a:pPr eaLnBrk="1" hangingPunct="1">
              <a:buNone/>
            </a:pPr>
            <a:r>
              <a:rPr lang="en-US" altLang="zh-CN" dirty="0">
                <a:effectLst>
                  <a:outerShdw blurRad="38100" dist="38100" dir="2700000" algn="tl">
                    <a:srgbClr val="000000">
                      <a:alpha val="43137"/>
                    </a:srgbClr>
                  </a:outerShdw>
                </a:effectLst>
              </a:rPr>
              <a:t>  { </a:t>
            </a:r>
            <a:r>
              <a:rPr lang="en-US" altLang="zh-CN" dirty="0" err="1">
                <a:effectLst>
                  <a:outerShdw blurRad="38100" dist="38100" dir="2700000" algn="tl">
                    <a:srgbClr val="000000">
                      <a:alpha val="43137"/>
                    </a:srgbClr>
                  </a:outerShdw>
                </a:effectLst>
              </a:rPr>
              <a:t>cout</a:t>
            </a:r>
            <a:r>
              <a:rPr lang="en-US" altLang="zh-CN" dirty="0">
                <a:effectLst>
                  <a:outerShdw blurRad="38100" dist="38100" dir="2700000" algn="tl">
                    <a:srgbClr val="000000">
                      <a:alpha val="43137"/>
                    </a:srgbClr>
                  </a:outerShdw>
                </a:effectLst>
              </a:rPr>
              <a:t>&lt;&lt;“A's destructor "&lt;&lt;</a:t>
            </a:r>
            <a:r>
              <a:rPr lang="en-US" altLang="zh-CN" dirty="0" err="1">
                <a:effectLst>
                  <a:outerShdw blurRad="38100" dist="38100" dir="2700000" algn="tl">
                    <a:srgbClr val="000000">
                      <a:alpha val="43137"/>
                    </a:srgbClr>
                  </a:outerShdw>
                </a:effectLst>
              </a:rPr>
              <a:t>endl</a:t>
            </a:r>
            <a:r>
              <a:rPr lang="en-US" altLang="zh-CN" dirty="0">
                <a:effectLst>
                  <a:outerShdw blurRad="38100" dist="38100" dir="2700000" algn="tl">
                    <a:srgbClr val="000000">
                      <a:alpha val="43137"/>
                    </a:srgbClr>
                  </a:outerShdw>
                </a:effectLst>
              </a:rPr>
              <a:t>;}</a:t>
            </a:r>
          </a:p>
          <a:p>
            <a:pPr eaLnBrk="1" hangingPunct="1">
              <a:buNone/>
            </a:pPr>
            <a:r>
              <a:rPr lang="en-US" altLang="zh-CN" dirty="0">
                <a:solidFill>
                  <a:srgbClr val="0070C0"/>
                </a:solidFill>
                <a:effectLst>
                  <a:outerShdw blurRad="38100" dist="38100" dir="2700000" algn="tl">
                    <a:srgbClr val="000000">
                      <a:alpha val="43137"/>
                    </a:srgbClr>
                  </a:outerShdw>
                </a:effectLst>
              </a:rPr>
              <a:t>   void print() const</a:t>
            </a:r>
          </a:p>
          <a:p>
            <a:pPr eaLnBrk="1" hangingPunct="1">
              <a:buNone/>
            </a:pPr>
            <a:r>
              <a:rPr lang="en-US" altLang="zh-CN" dirty="0">
                <a:effectLst>
                  <a:outerShdw blurRad="38100" dist="38100" dir="2700000" algn="tl">
                    <a:srgbClr val="000000">
                      <a:alpha val="43137"/>
                    </a:srgbClr>
                  </a:outerShdw>
                </a:effectLst>
              </a:rPr>
              <a:t>  { </a:t>
            </a:r>
            <a:r>
              <a:rPr lang="en-US" altLang="zh-CN" dirty="0" err="1">
                <a:effectLst>
                  <a:outerShdw blurRad="38100" dist="38100" dir="2700000" algn="tl">
                    <a:srgbClr val="000000">
                      <a:alpha val="43137"/>
                    </a:srgbClr>
                  </a:outerShdw>
                </a:effectLst>
              </a:rPr>
              <a:t>cout</a:t>
            </a:r>
            <a:r>
              <a:rPr lang="en-US" altLang="zh-CN" dirty="0">
                <a:effectLst>
                  <a:outerShdw blurRad="38100" dist="38100" dir="2700000" algn="tl">
                    <a:srgbClr val="000000">
                      <a:alpha val="43137"/>
                    </a:srgbClr>
                  </a:outerShdw>
                </a:effectLst>
              </a:rPr>
              <a:t>&lt;&lt; a &lt;&lt;</a:t>
            </a:r>
            <a:r>
              <a:rPr lang="en-US" altLang="zh-CN" dirty="0" err="1">
                <a:effectLst>
                  <a:outerShdw blurRad="38100" dist="38100" dir="2700000" algn="tl">
                    <a:srgbClr val="000000">
                      <a:alpha val="43137"/>
                    </a:srgbClr>
                  </a:outerShdw>
                </a:effectLst>
              </a:rPr>
              <a:t>endl</a:t>
            </a:r>
            <a:r>
              <a:rPr lang="en-US" altLang="zh-CN" dirty="0">
                <a:effectLst>
                  <a:outerShdw blurRad="38100" dist="38100" dir="2700000" algn="tl">
                    <a:srgbClr val="000000">
                      <a:alpha val="43137"/>
                    </a:srgbClr>
                  </a:outerShdw>
                </a:effectLst>
              </a:rPr>
              <a:t>;}</a:t>
            </a:r>
          </a:p>
          <a:p>
            <a:pPr eaLnBrk="1" hangingPunct="1">
              <a:buNone/>
            </a:pPr>
            <a:r>
              <a:rPr lang="en-US" altLang="zh-CN" dirty="0">
                <a:effectLst>
                  <a:outerShdw blurRad="38100" dist="38100" dir="2700000" algn="tl">
                    <a:srgbClr val="000000">
                      <a:alpha val="43137"/>
                    </a:srgbClr>
                  </a:outerShdw>
                </a:effectLst>
              </a:rPr>
              <a:t>};</a:t>
            </a:r>
          </a:p>
        </p:txBody>
      </p:sp>
      <p:sp>
        <p:nvSpPr>
          <p:cNvPr id="9" name="Rectangle 6"/>
          <p:cNvSpPr>
            <a:spLocks noChangeArrowheads="1"/>
          </p:cNvSpPr>
          <p:nvPr/>
        </p:nvSpPr>
        <p:spPr bwMode="auto">
          <a:xfrm>
            <a:off x="4165600" y="1225689"/>
            <a:ext cx="4978400" cy="5632311"/>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dirty="0">
                <a:solidFill>
                  <a:srgbClr val="C00000"/>
                </a:solidFill>
                <a:effectLst>
                  <a:outerShdw blurRad="38100" dist="38100" dir="2700000" algn="tl">
                    <a:srgbClr val="000000">
                      <a:alpha val="43137"/>
                    </a:srgbClr>
                  </a:outerShdw>
                </a:effectLst>
              </a:rPr>
              <a:t>class CB : public CA</a:t>
            </a:r>
            <a:r>
              <a:rPr lang="en-US" altLang="zh-CN" dirty="0">
                <a:effectLst>
                  <a:outerShdw blurRad="38100" dist="38100" dir="2700000" algn="tl">
                    <a:srgbClr val="000000">
                      <a:alpha val="43137"/>
                    </a:srgbClr>
                  </a:outerShdw>
                </a:effectLst>
              </a:rPr>
              <a:t>{  </a:t>
            </a:r>
          </a:p>
          <a:p>
            <a:pPr eaLnBrk="1" hangingPunct="1">
              <a:buNone/>
            </a:pPr>
            <a:r>
              <a:rPr lang="en-US" altLang="zh-CN" dirty="0">
                <a:effectLst>
                  <a:outerShdw blurRad="38100" dist="38100" dir="2700000" algn="tl">
                    <a:srgbClr val="000000">
                      <a:alpha val="43137"/>
                    </a:srgbClr>
                  </a:outerShdw>
                </a:effectLst>
              </a:rPr>
              <a:t>private: </a:t>
            </a:r>
            <a:r>
              <a:rPr lang="en-US" altLang="zh-CN" dirty="0" err="1">
                <a:effectLst>
                  <a:outerShdw blurRad="38100" dist="38100" dir="2700000" algn="tl">
                    <a:srgbClr val="000000">
                      <a:alpha val="43137"/>
                    </a:srgbClr>
                  </a:outerShdw>
                </a:effectLst>
              </a:rPr>
              <a:t>int</a:t>
            </a:r>
            <a:r>
              <a:rPr lang="en-US" altLang="zh-CN" dirty="0">
                <a:effectLst>
                  <a:outerShdw blurRad="38100" dist="38100" dir="2700000" algn="tl">
                    <a:srgbClr val="000000">
                      <a:alpha val="43137"/>
                    </a:srgbClr>
                  </a:outerShdw>
                </a:effectLst>
              </a:rPr>
              <a:t> b;</a:t>
            </a:r>
          </a:p>
          <a:p>
            <a:pPr eaLnBrk="1" hangingPunct="1">
              <a:buNone/>
            </a:pPr>
            <a:r>
              <a:rPr lang="en-US" altLang="zh-CN" dirty="0">
                <a:effectLst>
                  <a:outerShdw blurRad="38100" dist="38100" dir="2700000" algn="tl">
                    <a:srgbClr val="000000">
                      <a:alpha val="43137"/>
                    </a:srgbClr>
                  </a:outerShdw>
                </a:effectLst>
              </a:rPr>
              <a:t>public:</a:t>
            </a:r>
          </a:p>
          <a:p>
            <a:pPr eaLnBrk="1" hangingPunct="1">
              <a:buNone/>
            </a:pPr>
            <a:r>
              <a:rPr lang="en-US" altLang="zh-CN" dirty="0">
                <a:solidFill>
                  <a:srgbClr val="0070C0"/>
                </a:solidFill>
                <a:effectLst>
                  <a:outerShdw blurRad="38100" dist="38100" dir="2700000" algn="tl">
                    <a:srgbClr val="000000">
                      <a:alpha val="43137"/>
                    </a:srgbClr>
                  </a:outerShdw>
                </a:effectLst>
              </a:rPr>
              <a:t>     CB()</a:t>
            </a:r>
          </a:p>
          <a:p>
            <a:pPr eaLnBrk="1" hangingPunct="1">
              <a:buNone/>
            </a:pPr>
            <a:r>
              <a:rPr lang="en-US" altLang="zh-CN" dirty="0">
                <a:effectLst>
                  <a:outerShdw blurRad="38100" dist="38100" dir="2700000" algn="tl">
                    <a:srgbClr val="000000">
                      <a:alpha val="43137"/>
                    </a:srgbClr>
                  </a:outerShdw>
                </a:effectLst>
              </a:rPr>
              <a:t>     {   b=0;</a:t>
            </a:r>
          </a:p>
          <a:p>
            <a:pPr eaLnBrk="1" hangingPunct="1">
              <a:buNone/>
            </a:pPr>
            <a:r>
              <a:rPr lang="en-US" altLang="zh-CN" dirty="0">
                <a:effectLst>
                  <a:outerShdw blurRad="38100" dist="38100" dir="2700000" algn="tl">
                    <a:srgbClr val="000000">
                      <a:alpha val="43137"/>
                    </a:srgbClr>
                  </a:outerShdw>
                </a:effectLst>
              </a:rPr>
              <a:t>      </a:t>
            </a:r>
            <a:r>
              <a:rPr lang="en-US" altLang="zh-CN" dirty="0" err="1">
                <a:effectLst>
                  <a:outerShdw blurRad="38100" dist="38100" dir="2700000" algn="tl">
                    <a:srgbClr val="000000">
                      <a:alpha val="43137"/>
                    </a:srgbClr>
                  </a:outerShdw>
                </a:effectLst>
              </a:rPr>
              <a:t>cout</a:t>
            </a:r>
            <a:r>
              <a:rPr lang="en-US" altLang="zh-CN" dirty="0">
                <a:effectLst>
                  <a:outerShdw blurRad="38100" dist="38100" dir="2700000" algn="tl">
                    <a:srgbClr val="000000">
                      <a:alpha val="43137"/>
                    </a:srgbClr>
                  </a:outerShdw>
                </a:effectLst>
              </a:rPr>
              <a:t>&lt;&lt;“B's default constructor "&lt;&lt;</a:t>
            </a:r>
            <a:r>
              <a:rPr lang="en-US" altLang="zh-CN" dirty="0" err="1">
                <a:effectLst>
                  <a:outerShdw blurRad="38100" dist="38100" dir="2700000" algn="tl">
                    <a:srgbClr val="000000">
                      <a:alpha val="43137"/>
                    </a:srgbClr>
                  </a:outerShdw>
                </a:effectLst>
              </a:rPr>
              <a:t>endl</a:t>
            </a:r>
            <a:r>
              <a:rPr lang="en-US" altLang="zh-CN" dirty="0">
                <a:effectLst>
                  <a:outerShdw blurRad="38100" dist="38100" dir="2700000" algn="tl">
                    <a:srgbClr val="000000">
                      <a:alpha val="43137"/>
                    </a:srgbClr>
                  </a:outerShdw>
                </a:effectLst>
              </a:rPr>
              <a:t>; }</a:t>
            </a:r>
          </a:p>
          <a:p>
            <a:pPr eaLnBrk="1" hangingPunct="1">
              <a:buNone/>
            </a:pPr>
            <a:r>
              <a:rPr lang="en-US" altLang="zh-CN" dirty="0">
                <a:solidFill>
                  <a:srgbClr val="0070C0"/>
                </a:solidFill>
                <a:effectLst>
                  <a:outerShdw blurRad="38100" dist="38100" dir="2700000" algn="tl">
                    <a:srgbClr val="000000">
                      <a:alpha val="43137"/>
                    </a:srgbClr>
                  </a:outerShdw>
                </a:effectLst>
              </a:rPr>
              <a:t>     CB(</a:t>
            </a:r>
            <a:r>
              <a:rPr lang="en-US" altLang="zh-CN" dirty="0" err="1">
                <a:solidFill>
                  <a:srgbClr val="0070C0"/>
                </a:solidFill>
                <a:effectLst>
                  <a:outerShdw blurRad="38100" dist="38100" dir="2700000" algn="tl">
                    <a:srgbClr val="000000">
                      <a:alpha val="43137"/>
                    </a:srgbClr>
                  </a:outerShdw>
                </a:effectLst>
              </a:rPr>
              <a:t>int</a:t>
            </a:r>
            <a:r>
              <a:rPr lang="en-US" altLang="zh-CN" dirty="0">
                <a:solidFill>
                  <a:srgbClr val="0070C0"/>
                </a:solidFill>
                <a:effectLst>
                  <a:outerShdw blurRad="38100" dist="38100" dir="2700000" algn="tl">
                    <a:srgbClr val="000000">
                      <a:alpha val="43137"/>
                    </a:srgbClr>
                  </a:outerShdw>
                </a:effectLst>
              </a:rPr>
              <a:t> </a:t>
            </a:r>
            <a:r>
              <a:rPr lang="en-US" altLang="zh-CN" dirty="0" err="1">
                <a:solidFill>
                  <a:srgbClr val="0070C0"/>
                </a:solidFill>
                <a:effectLst>
                  <a:outerShdw blurRad="38100" dist="38100" dir="2700000" algn="tl">
                    <a:srgbClr val="000000">
                      <a:alpha val="43137"/>
                    </a:srgbClr>
                  </a:outerShdw>
                </a:effectLst>
              </a:rPr>
              <a:t>i,int</a:t>
            </a:r>
            <a:r>
              <a:rPr lang="en-US" altLang="zh-CN" dirty="0">
                <a:solidFill>
                  <a:srgbClr val="0070C0"/>
                </a:solidFill>
                <a:effectLst>
                  <a:outerShdw blurRad="38100" dist="38100" dir="2700000" algn="tl">
                    <a:srgbClr val="000000">
                      <a:alpha val="43137"/>
                    </a:srgbClr>
                  </a:outerShdw>
                </a:effectLst>
              </a:rPr>
              <a:t> j):</a:t>
            </a:r>
            <a:r>
              <a:rPr lang="en-US" altLang="zh-CN" dirty="0">
                <a:solidFill>
                  <a:srgbClr val="C00000"/>
                </a:solidFill>
                <a:effectLst>
                  <a:outerShdw blurRad="38100" dist="38100" dir="2700000" algn="tl">
                    <a:srgbClr val="000000">
                      <a:alpha val="43137"/>
                    </a:srgbClr>
                  </a:outerShdw>
                </a:effectLst>
              </a:rPr>
              <a:t>CA(j)</a:t>
            </a:r>
          </a:p>
          <a:p>
            <a:pPr eaLnBrk="1" hangingPunct="1">
              <a:buNone/>
            </a:pPr>
            <a:r>
              <a:rPr lang="en-US" altLang="zh-CN" dirty="0">
                <a:effectLst>
                  <a:outerShdw blurRad="38100" dist="38100" dir="2700000" algn="tl">
                    <a:srgbClr val="000000">
                      <a:alpha val="43137"/>
                    </a:srgbClr>
                  </a:outerShdw>
                </a:effectLst>
              </a:rPr>
              <a:t>     {   b=</a:t>
            </a:r>
            <a:r>
              <a:rPr lang="en-US" altLang="zh-CN" dirty="0" err="1">
                <a:effectLst>
                  <a:outerShdw blurRad="38100" dist="38100" dir="2700000" algn="tl">
                    <a:srgbClr val="000000">
                      <a:alpha val="43137"/>
                    </a:srgbClr>
                  </a:outerShdw>
                </a:effectLst>
              </a:rPr>
              <a:t>i</a:t>
            </a:r>
            <a:r>
              <a:rPr lang="en-US" altLang="zh-CN" dirty="0">
                <a:effectLst>
                  <a:outerShdw blurRad="38100" dist="38100" dir="2700000" algn="tl">
                    <a:srgbClr val="000000">
                      <a:alpha val="43137"/>
                    </a:srgbClr>
                  </a:outerShdw>
                </a:effectLst>
              </a:rPr>
              <a:t>;</a:t>
            </a:r>
          </a:p>
          <a:p>
            <a:pPr eaLnBrk="1" hangingPunct="1">
              <a:buNone/>
            </a:pPr>
            <a:r>
              <a:rPr lang="en-US" altLang="zh-CN" dirty="0">
                <a:effectLst>
                  <a:outerShdw blurRad="38100" dist="38100" dir="2700000" algn="tl">
                    <a:srgbClr val="000000">
                      <a:alpha val="43137"/>
                    </a:srgbClr>
                  </a:outerShdw>
                </a:effectLst>
              </a:rPr>
              <a:t>          </a:t>
            </a:r>
            <a:r>
              <a:rPr lang="en-US" altLang="zh-CN" dirty="0" err="1">
                <a:effectLst>
                  <a:outerShdw blurRad="38100" dist="38100" dir="2700000" algn="tl">
                    <a:srgbClr val="000000">
                      <a:alpha val="43137"/>
                    </a:srgbClr>
                  </a:outerShdw>
                </a:effectLst>
              </a:rPr>
              <a:t>cout</a:t>
            </a:r>
            <a:r>
              <a:rPr lang="en-US" altLang="zh-CN" dirty="0">
                <a:effectLst>
                  <a:outerShdw blurRad="38100" dist="38100" dir="2700000" algn="tl">
                    <a:srgbClr val="000000">
                      <a:alpha val="43137"/>
                    </a:srgbClr>
                  </a:outerShdw>
                </a:effectLst>
              </a:rPr>
              <a:t>&lt;&lt;“B's constructor "&lt;&lt;</a:t>
            </a:r>
            <a:r>
              <a:rPr lang="en-US" altLang="zh-CN" dirty="0" err="1">
                <a:effectLst>
                  <a:outerShdw blurRad="38100" dist="38100" dir="2700000" algn="tl">
                    <a:srgbClr val="000000">
                      <a:alpha val="43137"/>
                    </a:srgbClr>
                  </a:outerShdw>
                </a:effectLst>
              </a:rPr>
              <a:t>endl</a:t>
            </a:r>
            <a:r>
              <a:rPr lang="en-US" altLang="zh-CN" dirty="0">
                <a:effectLst>
                  <a:outerShdw blurRad="38100" dist="38100" dir="2700000" algn="tl">
                    <a:srgbClr val="000000">
                      <a:alpha val="43137"/>
                    </a:srgbClr>
                  </a:outerShdw>
                </a:effectLst>
              </a:rPr>
              <a:t>; }</a:t>
            </a:r>
          </a:p>
          <a:p>
            <a:pPr eaLnBrk="1" hangingPunct="1">
              <a:buNone/>
            </a:pPr>
            <a:r>
              <a:rPr lang="en-US" altLang="zh-CN" dirty="0">
                <a:solidFill>
                  <a:srgbClr val="0070C0"/>
                </a:solidFill>
                <a:effectLst>
                  <a:outerShdw blurRad="38100" dist="38100" dir="2700000" algn="tl">
                    <a:srgbClr val="000000">
                      <a:alpha val="43137"/>
                    </a:srgbClr>
                  </a:outerShdw>
                </a:effectLst>
              </a:rPr>
              <a:t>     ~CB()</a:t>
            </a:r>
          </a:p>
          <a:p>
            <a:pPr eaLnBrk="1" hangingPunct="1">
              <a:buNone/>
            </a:pPr>
            <a:r>
              <a:rPr lang="en-US" altLang="zh-CN" dirty="0">
                <a:effectLst>
                  <a:outerShdw blurRad="38100" dist="38100" dir="2700000" algn="tl">
                    <a:srgbClr val="000000">
                      <a:alpha val="43137"/>
                    </a:srgbClr>
                  </a:outerShdw>
                </a:effectLst>
              </a:rPr>
              <a:t>    { </a:t>
            </a:r>
            <a:r>
              <a:rPr lang="en-US" altLang="zh-CN" dirty="0" err="1">
                <a:effectLst>
                  <a:outerShdw blurRad="38100" dist="38100" dir="2700000" algn="tl">
                    <a:srgbClr val="000000">
                      <a:alpha val="43137"/>
                    </a:srgbClr>
                  </a:outerShdw>
                </a:effectLst>
              </a:rPr>
              <a:t>cout</a:t>
            </a:r>
            <a:r>
              <a:rPr lang="en-US" altLang="zh-CN" dirty="0">
                <a:effectLst>
                  <a:outerShdw blurRad="38100" dist="38100" dir="2700000" algn="tl">
                    <a:srgbClr val="000000">
                      <a:alpha val="43137"/>
                    </a:srgbClr>
                  </a:outerShdw>
                </a:effectLst>
              </a:rPr>
              <a:t>&lt;&lt;“B's destructor "&lt;&lt;</a:t>
            </a:r>
            <a:r>
              <a:rPr lang="en-US" altLang="zh-CN" dirty="0" err="1">
                <a:effectLst>
                  <a:outerShdw blurRad="38100" dist="38100" dir="2700000" algn="tl">
                    <a:srgbClr val="000000">
                      <a:alpha val="43137"/>
                    </a:srgbClr>
                  </a:outerShdw>
                </a:effectLst>
              </a:rPr>
              <a:t>endl</a:t>
            </a:r>
            <a:r>
              <a:rPr lang="en-US" altLang="zh-CN" dirty="0">
                <a:effectLst>
                  <a:outerShdw blurRad="38100" dist="38100" dir="2700000" algn="tl">
                    <a:srgbClr val="000000">
                      <a:alpha val="43137"/>
                    </a:srgbClr>
                  </a:outerShdw>
                </a:effectLst>
              </a:rPr>
              <a:t>; }</a:t>
            </a:r>
          </a:p>
          <a:p>
            <a:pPr eaLnBrk="1" hangingPunct="1">
              <a:buNone/>
            </a:pPr>
            <a:r>
              <a:rPr lang="en-US" altLang="zh-CN" dirty="0">
                <a:solidFill>
                  <a:srgbClr val="0070C0"/>
                </a:solidFill>
                <a:effectLst>
                  <a:outerShdw blurRad="38100" dist="38100" dir="2700000" algn="tl">
                    <a:srgbClr val="000000">
                      <a:alpha val="43137"/>
                    </a:srgbClr>
                  </a:outerShdw>
                </a:effectLst>
              </a:rPr>
              <a:t>     void print() const</a:t>
            </a:r>
          </a:p>
          <a:p>
            <a:pPr eaLnBrk="1" hangingPunct="1">
              <a:buNone/>
            </a:pPr>
            <a:r>
              <a:rPr lang="en-US" altLang="zh-CN" dirty="0">
                <a:effectLst>
                  <a:outerShdw blurRad="38100" dist="38100" dir="2700000" algn="tl">
                    <a:srgbClr val="000000">
                      <a:alpha val="43137"/>
                    </a:srgbClr>
                  </a:outerShdw>
                </a:effectLst>
              </a:rPr>
              <a:t>     {   </a:t>
            </a:r>
            <a:r>
              <a:rPr lang="en-US" altLang="zh-CN" dirty="0">
                <a:solidFill>
                  <a:srgbClr val="C00000"/>
                </a:solidFill>
                <a:effectLst>
                  <a:outerShdw blurRad="38100" dist="38100" dir="2700000" algn="tl">
                    <a:srgbClr val="000000">
                      <a:alpha val="43137"/>
                    </a:srgbClr>
                  </a:outerShdw>
                </a:effectLst>
              </a:rPr>
              <a:t>CA::print()</a:t>
            </a:r>
            <a:r>
              <a:rPr lang="en-US" altLang="zh-CN" dirty="0">
                <a:effectLst>
                  <a:outerShdw blurRad="38100" dist="38100" dir="2700000" algn="tl">
                    <a:srgbClr val="000000">
                      <a:alpha val="43137"/>
                    </a:srgbClr>
                  </a:outerShdw>
                </a:effectLst>
              </a:rPr>
              <a:t>;</a:t>
            </a:r>
          </a:p>
          <a:p>
            <a:pPr eaLnBrk="1" hangingPunct="1">
              <a:buNone/>
            </a:pPr>
            <a:r>
              <a:rPr lang="en-US" altLang="zh-CN" dirty="0">
                <a:effectLst>
                  <a:outerShdw blurRad="38100" dist="38100" dir="2700000" algn="tl">
                    <a:srgbClr val="000000">
                      <a:alpha val="43137"/>
                    </a:srgbClr>
                  </a:outerShdw>
                </a:effectLst>
              </a:rPr>
              <a:t>          </a:t>
            </a:r>
            <a:r>
              <a:rPr lang="en-US" altLang="zh-CN" dirty="0" err="1">
                <a:effectLst>
                  <a:outerShdw blurRad="38100" dist="38100" dir="2700000" algn="tl">
                    <a:srgbClr val="000000">
                      <a:alpha val="43137"/>
                    </a:srgbClr>
                  </a:outerShdw>
                </a:effectLst>
              </a:rPr>
              <a:t>cout</a:t>
            </a:r>
            <a:r>
              <a:rPr lang="en-US" altLang="zh-CN" dirty="0">
                <a:effectLst>
                  <a:outerShdw blurRad="38100" dist="38100" dir="2700000" algn="tl">
                    <a:srgbClr val="000000">
                      <a:alpha val="43137"/>
                    </a:srgbClr>
                  </a:outerShdw>
                </a:effectLst>
              </a:rPr>
              <a:t>&lt;&lt; b &lt;&lt;</a:t>
            </a:r>
            <a:r>
              <a:rPr lang="en-US" altLang="zh-CN" dirty="0" err="1">
                <a:effectLst>
                  <a:outerShdw blurRad="38100" dist="38100" dir="2700000" algn="tl">
                    <a:srgbClr val="000000">
                      <a:alpha val="43137"/>
                    </a:srgbClr>
                  </a:outerShdw>
                </a:effectLst>
              </a:rPr>
              <a:t>endl</a:t>
            </a:r>
            <a:r>
              <a:rPr lang="en-US" altLang="zh-CN" dirty="0">
                <a:effectLst>
                  <a:outerShdw blurRad="38100" dist="38100" dir="2700000" algn="tl">
                    <a:srgbClr val="000000">
                      <a:alpha val="43137"/>
                    </a:srgbClr>
                  </a:outerShdw>
                </a:effectLst>
              </a:rPr>
              <a:t>;  }</a:t>
            </a:r>
          </a:p>
          <a:p>
            <a:pPr eaLnBrk="1" hangingPunct="1">
              <a:buNone/>
            </a:pPr>
            <a:r>
              <a:rPr lang="en-US" altLang="zh-CN" dirty="0">
                <a:effectLst>
                  <a:outerShdw blurRad="38100" dist="38100" dir="2700000" algn="tl">
                    <a:srgbClr val="000000">
                      <a:alpha val="43137"/>
                    </a:srgbClr>
                  </a:outerShdw>
                </a:effectLst>
              </a:rPr>
              <a:t>};</a:t>
            </a:r>
          </a:p>
          <a:p>
            <a:pPr eaLnBrk="1" hangingPunct="1">
              <a:buNone/>
            </a:pPr>
            <a:endParaRPr lang="en-US" altLang="zh-CN" dirty="0">
              <a:effectLst>
                <a:outerShdw blurRad="38100" dist="38100" dir="2700000" algn="tl">
                  <a:srgbClr val="000000">
                    <a:alpha val="43137"/>
                  </a:srgbClr>
                </a:outerShdw>
              </a:effectLst>
            </a:endParaRPr>
          </a:p>
          <a:p>
            <a:pPr eaLnBrk="1" hangingPunct="1">
              <a:buNone/>
            </a:pPr>
            <a:r>
              <a:rPr lang="en-US" altLang="zh-CN" dirty="0" err="1">
                <a:solidFill>
                  <a:srgbClr val="C00000"/>
                </a:solidFill>
                <a:effectLst>
                  <a:outerShdw blurRad="38100" dist="38100" dir="2700000" algn="tl">
                    <a:srgbClr val="000000">
                      <a:alpha val="43137"/>
                    </a:srgbClr>
                  </a:outerShdw>
                </a:effectLst>
              </a:rPr>
              <a:t>int</a:t>
            </a:r>
            <a:r>
              <a:rPr lang="en-US" altLang="zh-CN" dirty="0">
                <a:solidFill>
                  <a:srgbClr val="C00000"/>
                </a:solidFill>
                <a:effectLst>
                  <a:outerShdw blurRad="38100" dist="38100" dir="2700000" algn="tl">
                    <a:srgbClr val="000000">
                      <a:alpha val="43137"/>
                    </a:srgbClr>
                  </a:outerShdw>
                </a:effectLst>
              </a:rPr>
              <a:t> main()</a:t>
            </a:r>
          </a:p>
          <a:p>
            <a:pPr eaLnBrk="1" hangingPunct="1">
              <a:buNone/>
            </a:pPr>
            <a:r>
              <a:rPr lang="en-US" altLang="zh-CN" dirty="0">
                <a:effectLst>
                  <a:outerShdw blurRad="38100" dist="38100" dir="2700000" algn="tl">
                    <a:srgbClr val="000000">
                      <a:alpha val="43137"/>
                    </a:srgbClr>
                  </a:outerShdw>
                </a:effectLst>
              </a:rPr>
              <a:t>{ CB </a:t>
            </a:r>
            <a:r>
              <a:rPr lang="en-US" altLang="zh-CN" dirty="0" err="1">
                <a:effectLst>
                  <a:outerShdw blurRad="38100" dist="38100" dir="2700000" algn="tl">
                    <a:srgbClr val="000000">
                      <a:alpha val="43137"/>
                    </a:srgbClr>
                  </a:outerShdw>
                </a:effectLst>
              </a:rPr>
              <a:t>obj</a:t>
            </a:r>
            <a:r>
              <a:rPr lang="en-US" altLang="zh-CN" dirty="0">
                <a:effectLst>
                  <a:outerShdw blurRad="38100" dist="38100" dir="2700000" algn="tl">
                    <a:srgbClr val="000000">
                      <a:alpha val="43137"/>
                    </a:srgbClr>
                  </a:outerShdw>
                </a:effectLst>
              </a:rPr>
              <a:t>(5,6);</a:t>
            </a:r>
          </a:p>
          <a:p>
            <a:pPr eaLnBrk="1" hangingPunct="1">
              <a:buNone/>
            </a:pPr>
            <a:r>
              <a:rPr lang="en-US" altLang="zh-CN" dirty="0">
                <a:effectLst>
                  <a:outerShdw blurRad="38100" dist="38100" dir="2700000" algn="tl">
                    <a:srgbClr val="000000">
                      <a:alpha val="43137"/>
                    </a:srgbClr>
                  </a:outerShdw>
                </a:effectLst>
              </a:rPr>
              <a:t>   </a:t>
            </a:r>
            <a:r>
              <a:rPr lang="en-US" altLang="zh-CN" dirty="0" err="1">
                <a:effectLst>
                  <a:outerShdw blurRad="38100" dist="38100" dir="2700000" algn="tl">
                    <a:srgbClr val="000000">
                      <a:alpha val="43137"/>
                    </a:srgbClr>
                  </a:outerShdw>
                </a:effectLst>
              </a:rPr>
              <a:t>obj.print</a:t>
            </a:r>
            <a:r>
              <a:rPr lang="en-US" altLang="zh-CN" dirty="0">
                <a:effectLst>
                  <a:outerShdw blurRad="38100" dist="38100" dir="2700000" algn="tl">
                    <a:srgbClr val="000000">
                      <a:alpha val="43137"/>
                    </a:srgbClr>
                  </a:outerShdw>
                </a:effectLst>
              </a:rPr>
              <a:t>();</a:t>
            </a:r>
          </a:p>
          <a:p>
            <a:pPr eaLnBrk="1" hangingPunct="1">
              <a:buNone/>
            </a:pPr>
            <a:r>
              <a:rPr lang="en-US" altLang="zh-CN" dirty="0">
                <a:effectLst>
                  <a:outerShdw blurRad="38100" dist="38100" dir="2700000" algn="tl">
                    <a:srgbClr val="000000">
                      <a:alpha val="43137"/>
                    </a:srgbClr>
                  </a:outerShdw>
                </a:effectLst>
              </a:rPr>
              <a:t>   return 0;    }</a:t>
            </a:r>
          </a:p>
        </p:txBody>
      </p:sp>
      <p:sp>
        <p:nvSpPr>
          <p:cNvPr id="10" name="Text Box 36"/>
          <p:cNvSpPr txBox="1">
            <a:spLocks noChangeArrowheads="1"/>
          </p:cNvSpPr>
          <p:nvPr/>
        </p:nvSpPr>
        <p:spPr bwMode="auto">
          <a:xfrm>
            <a:off x="6939695" y="4438876"/>
            <a:ext cx="2204305" cy="2419124"/>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000000"/>
                </a:solidFill>
                <a:latin typeface="Times New Roman" pitchFamily="18" charset="0"/>
              </a:rPr>
              <a:t>运行结果：</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en-US" altLang="zh-CN" sz="2400" dirty="0">
                <a:solidFill>
                  <a:srgbClr val="000000"/>
                </a:solidFill>
                <a:latin typeface="Times New Roman" pitchFamily="18" charset="0"/>
              </a:rPr>
              <a:t>A's constructor</a:t>
            </a:r>
          </a:p>
          <a:p>
            <a:pPr marL="342900" indent="-342900" eaLnBrk="1" hangingPunct="1">
              <a:lnSpc>
                <a:spcPct val="90000"/>
              </a:lnSpc>
              <a:buClr>
                <a:srgbClr val="FF5050"/>
              </a:buClr>
            </a:pPr>
            <a:r>
              <a:rPr lang="en-US" altLang="zh-CN" sz="2400" dirty="0">
                <a:solidFill>
                  <a:srgbClr val="000000"/>
                </a:solidFill>
                <a:latin typeface="Times New Roman" pitchFamily="18" charset="0"/>
              </a:rPr>
              <a:t>B's constructor</a:t>
            </a:r>
          </a:p>
          <a:p>
            <a:pPr marL="342900" indent="-342900" eaLnBrk="1" hangingPunct="1">
              <a:lnSpc>
                <a:spcPct val="90000"/>
              </a:lnSpc>
              <a:buClr>
                <a:srgbClr val="FF5050"/>
              </a:buClr>
            </a:pPr>
            <a:r>
              <a:rPr lang="en-US" altLang="zh-CN" sz="2400" dirty="0">
                <a:solidFill>
                  <a:srgbClr val="000000"/>
                </a:solidFill>
                <a:latin typeface="Times New Roman" pitchFamily="18" charset="0"/>
              </a:rPr>
              <a:t>6</a:t>
            </a:r>
          </a:p>
          <a:p>
            <a:pPr marL="342900" indent="-342900" eaLnBrk="1" hangingPunct="1">
              <a:lnSpc>
                <a:spcPct val="90000"/>
              </a:lnSpc>
              <a:buClr>
                <a:srgbClr val="FF5050"/>
              </a:buClr>
            </a:pPr>
            <a:r>
              <a:rPr lang="en-US" altLang="zh-CN" sz="2400" dirty="0">
                <a:solidFill>
                  <a:srgbClr val="000000"/>
                </a:solidFill>
                <a:latin typeface="Times New Roman" pitchFamily="18" charset="0"/>
              </a:rPr>
              <a:t>5</a:t>
            </a:r>
          </a:p>
          <a:p>
            <a:pPr marL="342900" indent="-342900" eaLnBrk="1" hangingPunct="1">
              <a:lnSpc>
                <a:spcPct val="90000"/>
              </a:lnSpc>
              <a:buClr>
                <a:srgbClr val="FF5050"/>
              </a:buClr>
            </a:pPr>
            <a:r>
              <a:rPr lang="en-US" altLang="zh-CN" sz="2400" dirty="0">
                <a:solidFill>
                  <a:srgbClr val="000000"/>
                </a:solidFill>
                <a:latin typeface="Times New Roman" pitchFamily="18" charset="0"/>
              </a:rPr>
              <a:t>B's destructor</a:t>
            </a:r>
          </a:p>
          <a:p>
            <a:pPr marL="342900" indent="-342900" eaLnBrk="1" hangingPunct="1">
              <a:lnSpc>
                <a:spcPct val="90000"/>
              </a:lnSpc>
              <a:buClr>
                <a:srgbClr val="FF5050"/>
              </a:buClr>
            </a:pPr>
            <a:r>
              <a:rPr lang="en-US" altLang="zh-CN" sz="2400" dirty="0">
                <a:solidFill>
                  <a:srgbClr val="000000"/>
                </a:solidFill>
                <a:latin typeface="Times New Roman" pitchFamily="18" charset="0"/>
              </a:rPr>
              <a:t>A's destructor</a:t>
            </a:r>
            <a:endParaRPr lang="zh-CN" altLang="en-US" sz="2400" dirty="0">
              <a:solidFill>
                <a:srgbClr val="0000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out)">
                                      <p:cBhvr>
                                        <p:cTn id="7" dur="500"/>
                                        <p:tgtEl>
                                          <p:spTgt spid="10"/>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728000"/>
            <a:ext cx="73549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两个</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不同类的类对象</a:t>
            </a:r>
            <a:r>
              <a:rPr lang="zh-CN" altLang="en-US" dirty="0">
                <a:solidFill>
                  <a:srgbClr val="000000"/>
                </a:solidFill>
                <a:ea typeface="宋体" panose="02010600030101010101" pitchFamily="2" charset="-122"/>
              </a:rPr>
              <a:t>一般是</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不能互相赋值</a:t>
            </a:r>
            <a:r>
              <a:rPr lang="zh-CN" altLang="en-US" dirty="0">
                <a:solidFill>
                  <a:srgbClr val="000000"/>
                </a:solidFill>
                <a:ea typeface="宋体" panose="02010600030101010101" pitchFamily="2" charset="-122"/>
              </a:rPr>
              <a:t>的，但</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两个具有</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公有继承</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关系的对象</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可赋值</a:t>
            </a:r>
            <a:r>
              <a:rPr lang="zh-CN" altLang="en-US" dirty="0">
                <a:solidFill>
                  <a:srgbClr val="000000"/>
                </a:solidFill>
                <a:ea typeface="宋体" panose="02010600030101010101" pitchFamily="2" charset="-122"/>
              </a:rPr>
              <a:t>。</a:t>
            </a:r>
          </a:p>
        </p:txBody>
      </p:sp>
      <p:sp>
        <p:nvSpPr>
          <p:cNvPr id="10" name="Rectangle 77"/>
          <p:cNvSpPr>
            <a:spLocks noChangeArrowheads="1"/>
          </p:cNvSpPr>
          <p:nvPr/>
        </p:nvSpPr>
        <p:spPr bwMode="auto">
          <a:xfrm>
            <a:off x="1116000" y="3024000"/>
            <a:ext cx="7266000"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在继承层次结构中，</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赋值兼容规则</a:t>
            </a:r>
            <a:r>
              <a:rPr lang="zh-CN" altLang="en-US" dirty="0">
                <a:solidFill>
                  <a:srgbClr val="000000"/>
                </a:solidFill>
                <a:ea typeface="宋体" panose="02010600030101010101" pitchFamily="2" charset="-122"/>
              </a:rPr>
              <a:t>是指：</a:t>
            </a:r>
            <a:endParaRPr lang="en-US" altLang="zh-CN" dirty="0">
              <a:solidFill>
                <a:srgbClr val="000000"/>
              </a:solidFill>
              <a:ea typeface="宋体" panose="02010600030101010101" pitchFamily="2" charset="-122"/>
            </a:endParaRP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公有派生</a:t>
            </a:r>
            <a:r>
              <a:rPr lang="zh-CN" altLang="en-US" dirty="0">
                <a:solidFill>
                  <a:srgbClr val="000000"/>
                </a:solidFill>
                <a:ea typeface="宋体" panose="02010600030101010101" pitchFamily="2" charset="-122"/>
              </a:rPr>
              <a:t>的条件下，任何使用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基类对象</a:t>
            </a:r>
            <a:r>
              <a:rPr lang="zh-CN" altLang="en-US" dirty="0">
                <a:solidFill>
                  <a:srgbClr val="000000"/>
                </a:solidFill>
                <a:ea typeface="宋体" panose="02010600030101010101" pitchFamily="2" charset="-122"/>
              </a:rPr>
              <a:t>的地方都可以用其</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派生类的对象</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替代</a:t>
            </a:r>
            <a:r>
              <a:rPr lang="zh-CN" altLang="en-US" dirty="0">
                <a:solidFill>
                  <a:srgbClr val="000000"/>
                </a:solidFill>
                <a:ea typeface="宋体" panose="02010600030101010101" pitchFamily="2" charset="-122"/>
              </a:rPr>
              <a:t>。反之不成立。</a:t>
            </a:r>
          </a:p>
        </p:txBody>
      </p:sp>
      <p:sp>
        <p:nvSpPr>
          <p:cNvPr id="7" name="Rectangle 9"/>
          <p:cNvSpPr txBox="1">
            <a:spLocks noChangeArrowheads="1"/>
          </p:cNvSpPr>
          <p:nvPr/>
        </p:nvSpPr>
        <p:spPr bwMode="auto">
          <a:xfrm>
            <a:off x="1080000" y="1080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latin typeface="宋体" panose="02010600030101010101" pitchFamily="2" charset="-122"/>
                <a:ea typeface="宋体" panose="02010600030101010101" pitchFamily="2" charset="-122"/>
              </a:rPr>
              <a:t>6. </a:t>
            </a:r>
            <a:r>
              <a:rPr lang="zh-CN" altLang="en-US" dirty="0">
                <a:latin typeface="宋体" panose="02010600030101010101" pitchFamily="2" charset="-122"/>
                <a:ea typeface="宋体" panose="02010600030101010101" pitchFamily="2" charset="-122"/>
              </a:rPr>
              <a:t>赋值兼容原则</a:t>
            </a:r>
          </a:p>
          <a:p>
            <a:pPr marL="0" indent="0" eaLnBrk="1" hangingPunct="1">
              <a:buClr>
                <a:schemeClr val="accent2"/>
              </a:buClr>
              <a:buNone/>
            </a:pPr>
            <a:endParaRPr lang="en-US" altLang="zh-CN" sz="3000" dirty="0">
              <a:ea typeface="宋体" panose="02010600030101010101" pitchFamily="2" charset="-122"/>
            </a:endParaRPr>
          </a:p>
        </p:txBody>
      </p:sp>
      <p:sp>
        <p:nvSpPr>
          <p:cNvPr id="9" name="文本框 8">
            <a:extLst>
              <a:ext uri="{FF2B5EF4-FFF2-40B4-BE49-F238E27FC236}">
                <a16:creationId xmlns:a16="http://schemas.microsoft.com/office/drawing/2014/main" id="{C9651947-E874-43B4-A87F-D6C674703FCA}"/>
              </a:ext>
            </a:extLst>
          </p:cNvPr>
          <p:cNvSpPr txBox="1"/>
          <p:nvPr/>
        </p:nvSpPr>
        <p:spPr>
          <a:xfrm>
            <a:off x="8091269" y="6423580"/>
            <a:ext cx="646331" cy="369332"/>
          </a:xfrm>
          <a:prstGeom prst="rect">
            <a:avLst/>
          </a:prstGeom>
          <a:noFill/>
        </p:spPr>
        <p:txBody>
          <a:bodyPr wrap="none" rtlCol="0">
            <a:spAutoFit/>
          </a:bodyPr>
          <a:lstStyle/>
          <a:p>
            <a:r>
              <a:rPr lang="zh-CN" altLang="en-US" dirty="0"/>
              <a:t>示例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3556500"/>
            <a:ext cx="9386900"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创建对象：</a:t>
            </a:r>
          </a:p>
        </p:txBody>
      </p:sp>
      <p:sp>
        <p:nvSpPr>
          <p:cNvPr id="31" name="内容占位符 2"/>
          <p:cNvSpPr>
            <a:spLocks noGrp="1"/>
          </p:cNvSpPr>
          <p:nvPr>
            <p:ph idx="1"/>
          </p:nvPr>
        </p:nvSpPr>
        <p:spPr>
          <a:xfrm>
            <a:off x="5054601" y="1220788"/>
            <a:ext cx="2705100" cy="2360612"/>
          </a:xfrm>
        </p:spPr>
        <p:txBody>
          <a:bodyPr/>
          <a:lstStyle/>
          <a:p>
            <a:pPr>
              <a:buFont typeface="Wingdings" pitchFamily="2" charset="2"/>
              <a:buNone/>
            </a:pPr>
            <a:endParaRPr lang="zh-CN" altLang="en-US" sz="3200" b="1" dirty="0">
              <a:ea typeface="楷体" pitchFamily="49" charset="-122"/>
              <a:cs typeface="Times New Roman" pitchFamily="18" charset="0"/>
            </a:endParaRPr>
          </a:p>
          <a:p>
            <a:pPr>
              <a:buFont typeface="Wingdings" pitchFamily="2" charset="2"/>
              <a:buNone/>
            </a:pPr>
            <a:endParaRPr lang="zh-CN" altLang="en-US" sz="3200" b="1" dirty="0">
              <a:ea typeface="楷体" pitchFamily="49" charset="-122"/>
              <a:cs typeface="Times New Roman" pitchFamily="18" charset="0"/>
            </a:endParaRPr>
          </a:p>
          <a:p>
            <a:pPr>
              <a:buFont typeface="Wingdings" pitchFamily="2" charset="2"/>
              <a:buNone/>
            </a:pPr>
            <a:endParaRPr lang="zh-CN" altLang="en-US" b="1" dirty="0">
              <a:ea typeface="楷体" pitchFamily="49" charset="-122"/>
              <a:cs typeface="Times New Roman" pitchFamily="18" charset="0"/>
            </a:endParaRPr>
          </a:p>
          <a:p>
            <a:endParaRPr lang="en-US" altLang="zh-CN" b="1" dirty="0">
              <a:ea typeface="楷体" pitchFamily="49" charset="-122"/>
              <a:cs typeface="Times New Roman" pitchFamily="18" charset="0"/>
            </a:endParaRPr>
          </a:p>
          <a:p>
            <a:pPr>
              <a:buFont typeface="Wingdings" pitchFamily="2" charset="2"/>
              <a:buNone/>
            </a:pPr>
            <a:endParaRPr lang="en-US" altLang="zh-CN" b="1" dirty="0">
              <a:ea typeface="楷体" pitchFamily="49" charset="-122"/>
              <a:cs typeface="Times New Roman" pitchFamily="18" charset="0"/>
            </a:endParaRPr>
          </a:p>
        </p:txBody>
      </p:sp>
      <p:sp>
        <p:nvSpPr>
          <p:cNvPr id="33" name="矩形 32"/>
          <p:cNvSpPr/>
          <p:nvPr/>
        </p:nvSpPr>
        <p:spPr>
          <a:xfrm>
            <a:off x="5472000" y="1341438"/>
            <a:ext cx="2447925" cy="503237"/>
          </a:xfrm>
          <a:prstGeom prst="rect">
            <a:avLst/>
          </a:prstGeom>
          <a:solidFill>
            <a:schemeClr val="accent2">
              <a:lumMod val="20000"/>
              <a:lumOff val="80000"/>
            </a:schemeClr>
          </a:solid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i="0" u="none" strike="noStrike" kern="0" cap="none" spc="0" normalizeH="0" baseline="0" noProof="0" dirty="0" err="1">
                <a:ln>
                  <a:noFill/>
                </a:ln>
                <a:solidFill>
                  <a:srgbClr val="463416"/>
                </a:solidFill>
                <a:effectLst/>
                <a:uLnTx/>
                <a:uFillTx/>
                <a:latin typeface="Candara"/>
                <a:ea typeface="华文楷体"/>
                <a:cs typeface="+mn-cs"/>
              </a:rPr>
              <a:t>CPoint</a:t>
            </a:r>
            <a:endParaRPr kumimoji="0" lang="zh-CN" altLang="en-US" sz="2800" i="0" u="none" strike="noStrike" kern="0" cap="none" spc="0" normalizeH="0" baseline="0" noProof="0" dirty="0">
              <a:ln>
                <a:noFill/>
              </a:ln>
              <a:solidFill>
                <a:srgbClr val="463416"/>
              </a:solidFill>
              <a:effectLst/>
              <a:uLnTx/>
              <a:uFillTx/>
              <a:latin typeface="Candara"/>
              <a:ea typeface="华文楷体"/>
              <a:cs typeface="+mn-cs"/>
            </a:endParaRPr>
          </a:p>
        </p:txBody>
      </p:sp>
      <p:sp>
        <p:nvSpPr>
          <p:cNvPr id="34" name="矩形 33"/>
          <p:cNvSpPr/>
          <p:nvPr/>
        </p:nvSpPr>
        <p:spPr>
          <a:xfrm>
            <a:off x="5472000" y="2132013"/>
            <a:ext cx="2447925" cy="504825"/>
          </a:xfrm>
          <a:prstGeom prst="rect">
            <a:avLst/>
          </a:prstGeom>
          <a:solidFill>
            <a:schemeClr val="accent2">
              <a:lumMod val="20000"/>
              <a:lumOff val="80000"/>
            </a:schemeClr>
          </a:solid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i="0" u="none" strike="noStrike" kern="0" cap="none" spc="0" normalizeH="0" baseline="0" noProof="0" dirty="0" err="1">
                <a:ln>
                  <a:noFill/>
                </a:ln>
                <a:solidFill>
                  <a:srgbClr val="463416"/>
                </a:solidFill>
                <a:effectLst/>
                <a:uLnTx/>
                <a:uFillTx/>
                <a:latin typeface="Candara"/>
                <a:ea typeface="华文楷体"/>
                <a:cs typeface="+mn-cs"/>
              </a:rPr>
              <a:t>CCircle</a:t>
            </a:r>
            <a:endParaRPr kumimoji="0" lang="zh-CN" altLang="en-US" sz="2800" i="0" u="none" strike="noStrike" kern="0" cap="none" spc="0" normalizeH="0" baseline="0" noProof="0" dirty="0">
              <a:ln>
                <a:noFill/>
              </a:ln>
              <a:solidFill>
                <a:srgbClr val="463416"/>
              </a:solidFill>
              <a:effectLst/>
              <a:uLnTx/>
              <a:uFillTx/>
              <a:latin typeface="Candara"/>
              <a:ea typeface="华文楷体"/>
              <a:cs typeface="+mn-cs"/>
            </a:endParaRPr>
          </a:p>
        </p:txBody>
      </p:sp>
      <p:sp>
        <p:nvSpPr>
          <p:cNvPr id="35" name="矩形 34"/>
          <p:cNvSpPr/>
          <p:nvPr/>
        </p:nvSpPr>
        <p:spPr>
          <a:xfrm>
            <a:off x="5472000" y="2924175"/>
            <a:ext cx="2447925" cy="504825"/>
          </a:xfrm>
          <a:prstGeom prst="rect">
            <a:avLst/>
          </a:prstGeom>
          <a:solidFill>
            <a:schemeClr val="accent2">
              <a:lumMod val="20000"/>
              <a:lumOff val="80000"/>
            </a:schemeClr>
          </a:solid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i="0" u="none" strike="noStrike" kern="0" cap="none" spc="0" normalizeH="0" baseline="0" noProof="0" dirty="0" err="1">
                <a:ln>
                  <a:noFill/>
                </a:ln>
                <a:solidFill>
                  <a:srgbClr val="463416"/>
                </a:solidFill>
                <a:effectLst/>
                <a:uLnTx/>
                <a:uFillTx/>
                <a:latin typeface="Candara"/>
                <a:ea typeface="华文楷体"/>
                <a:cs typeface="+mn-cs"/>
              </a:rPr>
              <a:t>CCylinder</a:t>
            </a:r>
            <a:endParaRPr kumimoji="0" lang="zh-CN" altLang="en-US" sz="2800" i="0" u="none" strike="noStrike" kern="0" cap="none" spc="0" normalizeH="0" baseline="0" noProof="0" dirty="0">
              <a:ln>
                <a:noFill/>
              </a:ln>
              <a:solidFill>
                <a:srgbClr val="463416"/>
              </a:solidFill>
              <a:effectLst/>
              <a:uLnTx/>
              <a:uFillTx/>
              <a:latin typeface="Candara"/>
              <a:ea typeface="华文楷体"/>
              <a:cs typeface="+mn-cs"/>
            </a:endParaRPr>
          </a:p>
        </p:txBody>
      </p:sp>
      <p:cxnSp>
        <p:nvCxnSpPr>
          <p:cNvPr id="36" name="直接箭头连接符 35"/>
          <p:cNvCxnSpPr/>
          <p:nvPr/>
        </p:nvCxnSpPr>
        <p:spPr>
          <a:xfrm flipV="1">
            <a:off x="6691200" y="1844675"/>
            <a:ext cx="0" cy="287338"/>
          </a:xfrm>
          <a:prstGeom prst="straightConnector1">
            <a:avLst/>
          </a:prstGeom>
          <a:noFill/>
          <a:ln w="38100" cap="flat" cmpd="sng" algn="ctr">
            <a:solidFill>
              <a:srgbClr val="463416">
                <a:shade val="95000"/>
                <a:satMod val="105000"/>
              </a:srgbClr>
            </a:solidFill>
            <a:prstDash val="solid"/>
            <a:tailEnd type="triangle"/>
          </a:ln>
          <a:effectLst/>
        </p:spPr>
      </p:cxnSp>
      <p:cxnSp>
        <p:nvCxnSpPr>
          <p:cNvPr id="37" name="直接箭头连接符 36"/>
          <p:cNvCxnSpPr/>
          <p:nvPr/>
        </p:nvCxnSpPr>
        <p:spPr>
          <a:xfrm flipV="1">
            <a:off x="6678500" y="2649538"/>
            <a:ext cx="0" cy="287337"/>
          </a:xfrm>
          <a:prstGeom prst="straightConnector1">
            <a:avLst/>
          </a:prstGeom>
          <a:noFill/>
          <a:ln w="38100" cap="flat" cmpd="sng" algn="ctr">
            <a:solidFill>
              <a:srgbClr val="463416">
                <a:shade val="95000"/>
                <a:satMod val="105000"/>
              </a:srgbClr>
            </a:solidFill>
            <a:prstDash val="solid"/>
            <a:tailEnd type="triangle"/>
          </a:ln>
          <a:effectLst/>
        </p:spPr>
      </p:cxnSp>
      <p:sp>
        <p:nvSpPr>
          <p:cNvPr id="38" name="矩形 37"/>
          <p:cNvSpPr/>
          <p:nvPr/>
        </p:nvSpPr>
        <p:spPr>
          <a:xfrm>
            <a:off x="1116000" y="1199634"/>
            <a:ext cx="4488729" cy="523220"/>
          </a:xfrm>
          <a:prstGeom prst="rect">
            <a:avLst/>
          </a:prstGeom>
        </p:spPr>
        <p:txBody>
          <a:bodyPr wrap="none">
            <a:spAutoFit/>
          </a:bodyPr>
          <a:lstStyle/>
          <a:p>
            <a:pPr>
              <a:buFont typeface="Wingdings" pitchFamily="2" charset="2"/>
              <a:buNone/>
            </a:pPr>
            <a:r>
              <a:rPr lang="zh-CN" altLang="en-US" sz="2800" dirty="0">
                <a:latin typeface="宋体" pitchFamily="2" charset="-122"/>
                <a:ea typeface="宋体" pitchFamily="2" charset="-122"/>
                <a:cs typeface="Times New Roman" pitchFamily="18" charset="0"/>
              </a:rPr>
              <a:t>设已有</a:t>
            </a:r>
            <a:r>
              <a:rPr lang="en-US" altLang="zh-CN" sz="2800" dirty="0">
                <a:solidFill>
                  <a:srgbClr val="C00000"/>
                </a:solidFill>
                <a:effectLst>
                  <a:outerShdw blurRad="38100" dist="38100" dir="2700000" algn="tl">
                    <a:srgbClr val="000000">
                      <a:alpha val="43137"/>
                    </a:srgbClr>
                  </a:outerShdw>
                </a:effectLst>
                <a:latin typeface="宋体" pitchFamily="2" charset="-122"/>
                <a:ea typeface="宋体" pitchFamily="2" charset="-122"/>
                <a:cs typeface="Times New Roman" pitchFamily="18" charset="0"/>
              </a:rPr>
              <a:t>public</a:t>
            </a:r>
            <a:r>
              <a:rPr lang="zh-CN" altLang="en-US" sz="2800" dirty="0">
                <a:solidFill>
                  <a:srgbClr val="C00000"/>
                </a:solidFill>
                <a:effectLst>
                  <a:outerShdw blurRad="38100" dist="38100" dir="2700000" algn="tl">
                    <a:srgbClr val="000000">
                      <a:alpha val="43137"/>
                    </a:srgbClr>
                  </a:outerShdw>
                </a:effectLst>
                <a:latin typeface="宋体" pitchFamily="2" charset="-122"/>
                <a:ea typeface="宋体" pitchFamily="2" charset="-122"/>
                <a:cs typeface="Times New Roman" pitchFamily="18" charset="0"/>
              </a:rPr>
              <a:t>继承</a:t>
            </a:r>
            <a:r>
              <a:rPr lang="zh-CN" altLang="en-US" sz="2800" dirty="0">
                <a:latin typeface="宋体" pitchFamily="2" charset="-122"/>
                <a:ea typeface="宋体" pitchFamily="2" charset="-122"/>
                <a:cs typeface="Times New Roman" pitchFamily="18" charset="0"/>
              </a:rPr>
              <a:t>类层次：</a:t>
            </a:r>
          </a:p>
        </p:txBody>
      </p:sp>
      <p:sp>
        <p:nvSpPr>
          <p:cNvPr id="40" name="Rectangle 31"/>
          <p:cNvSpPr>
            <a:spLocks noChangeArrowheads="1"/>
          </p:cNvSpPr>
          <p:nvPr/>
        </p:nvSpPr>
        <p:spPr bwMode="auto">
          <a:xfrm>
            <a:off x="1224000" y="4201390"/>
            <a:ext cx="6815100" cy="461665"/>
          </a:xfrm>
          <a:prstGeom prst="rect">
            <a:avLst/>
          </a:prstGeom>
          <a:solidFill>
            <a:srgbClr val="E1FFF7"/>
          </a:solidFill>
          <a:ln w="38100">
            <a:solidFill>
              <a:srgbClr val="008000"/>
            </a:solidFill>
            <a:miter lim="800000"/>
            <a:headEnd/>
            <a:tailEnd/>
          </a:ln>
        </p:spPr>
        <p:txBody>
          <a:bodyPr wrap="square">
            <a:spAutoFit/>
          </a:bodyPr>
          <a:lstStyle/>
          <a:p>
            <a:pPr marL="12700">
              <a:lnSpc>
                <a:spcPct val="100000"/>
              </a:lnSpc>
              <a:spcBef>
                <a:spcPts val="5"/>
              </a:spcBef>
              <a:tabLst>
                <a:tab pos="2104390" algn="l"/>
              </a:tabLst>
            </a:pPr>
            <a:r>
              <a:rPr lang="fr-FR" altLang="zh-CN" sz="2400" spc="-5" dirty="0">
                <a:effectLst>
                  <a:outerShdw blurRad="38100" dist="38100" dir="2700000" algn="tl">
                    <a:srgbClr val="000000">
                      <a:alpha val="43137"/>
                    </a:srgbClr>
                  </a:outerShdw>
                </a:effectLst>
                <a:latin typeface="Times New Roman"/>
                <a:cs typeface="Times New Roman"/>
              </a:rPr>
              <a:t>CPoint point;   CCircle circle;  C</a:t>
            </a:r>
            <a:r>
              <a:rPr lang="en-US" altLang="zh-CN" sz="2400" spc="-5">
                <a:effectLst>
                  <a:outerShdw blurRad="38100" dist="38100" dir="2700000" algn="tl">
                    <a:srgbClr val="000000">
                      <a:alpha val="43137"/>
                    </a:srgbClr>
                  </a:outerShdw>
                </a:effectLst>
                <a:latin typeface="Times New Roman"/>
                <a:cs typeface="Times New Roman"/>
              </a:rPr>
              <a:t>C</a:t>
            </a:r>
            <a:r>
              <a:rPr lang="fr-FR" altLang="zh-CN" sz="2400" spc="-5">
                <a:effectLst>
                  <a:outerShdw blurRad="38100" dist="38100" dir="2700000" algn="tl">
                    <a:srgbClr val="000000">
                      <a:alpha val="43137"/>
                    </a:srgbClr>
                  </a:outerShdw>
                </a:effectLst>
                <a:latin typeface="Times New Roman"/>
                <a:cs typeface="Times New Roman"/>
              </a:rPr>
              <a:t>ylinder </a:t>
            </a:r>
            <a:r>
              <a:rPr lang="fr-FR" altLang="zh-CN" sz="2400" spc="-5" dirty="0">
                <a:effectLst>
                  <a:outerShdw blurRad="38100" dist="38100" dir="2700000" algn="tl">
                    <a:srgbClr val="000000">
                      <a:alpha val="43137"/>
                    </a:srgbClr>
                  </a:outerShdw>
                </a:effectLst>
                <a:latin typeface="Times New Roman"/>
                <a:cs typeface="Times New Roman"/>
              </a:rPr>
              <a:t>cylinder;</a:t>
            </a:r>
          </a:p>
        </p:txBody>
      </p:sp>
      <p:sp>
        <p:nvSpPr>
          <p:cNvPr id="41" name="Rectangle 77"/>
          <p:cNvSpPr>
            <a:spLocks noChangeArrowheads="1"/>
          </p:cNvSpPr>
          <p:nvPr/>
        </p:nvSpPr>
        <p:spPr bwMode="auto">
          <a:xfrm>
            <a:off x="1116000" y="4940800"/>
            <a:ext cx="60341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以下赋值</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合法</a:t>
            </a:r>
            <a:r>
              <a:rPr lang="zh-CN" altLang="en-US" dirty="0">
                <a:solidFill>
                  <a:srgbClr val="000000"/>
                </a:solidFill>
                <a:ea typeface="宋体" panose="02010600030101010101" pitchFamily="2" charset="-122"/>
              </a:rPr>
              <a:t>：</a:t>
            </a:r>
          </a:p>
        </p:txBody>
      </p:sp>
      <p:sp>
        <p:nvSpPr>
          <p:cNvPr id="42" name="Rectangle 31"/>
          <p:cNvSpPr>
            <a:spLocks noChangeArrowheads="1"/>
          </p:cNvSpPr>
          <p:nvPr/>
        </p:nvSpPr>
        <p:spPr bwMode="auto">
          <a:xfrm>
            <a:off x="1224000" y="5458690"/>
            <a:ext cx="6827800" cy="461665"/>
          </a:xfrm>
          <a:prstGeom prst="rect">
            <a:avLst/>
          </a:prstGeom>
          <a:solidFill>
            <a:srgbClr val="E1FFF7"/>
          </a:solidFill>
          <a:ln w="38100">
            <a:solidFill>
              <a:srgbClr val="008000"/>
            </a:solidFill>
            <a:miter lim="800000"/>
            <a:headEnd/>
            <a:tailEnd/>
          </a:ln>
        </p:spPr>
        <p:txBody>
          <a:bodyPr wrap="square">
            <a:spAutoFit/>
          </a:bodyPr>
          <a:lstStyle/>
          <a:p>
            <a:pPr marL="12700">
              <a:lnSpc>
                <a:spcPct val="100000"/>
              </a:lnSpc>
              <a:spcBef>
                <a:spcPts val="5"/>
              </a:spcBef>
              <a:tabLst>
                <a:tab pos="2104390" algn="l"/>
              </a:tabLst>
            </a:pPr>
            <a:r>
              <a:rPr lang="fr-FR" altLang="zh-CN" sz="2400" spc="-5" dirty="0">
                <a:effectLst>
                  <a:outerShdw blurRad="38100" dist="38100" dir="2700000" algn="tl">
                    <a:srgbClr val="000000">
                      <a:alpha val="43137"/>
                    </a:srgbClr>
                  </a:outerShdw>
                </a:effectLst>
                <a:latin typeface="Times New Roman"/>
                <a:cs typeface="Times New Roman"/>
              </a:rPr>
              <a:t>point=circle;    point=cylinder;    circle=cylinder;</a:t>
            </a:r>
          </a:p>
        </p:txBody>
      </p:sp>
      <p:sp>
        <p:nvSpPr>
          <p:cNvPr id="14" name="文本框 13">
            <a:extLst>
              <a:ext uri="{FF2B5EF4-FFF2-40B4-BE49-F238E27FC236}">
                <a16:creationId xmlns:a16="http://schemas.microsoft.com/office/drawing/2014/main" id="{766AD1A8-158A-40E7-9E46-ED6BF4BF4E08}"/>
              </a:ext>
            </a:extLst>
          </p:cNvPr>
          <p:cNvSpPr txBox="1"/>
          <p:nvPr/>
        </p:nvSpPr>
        <p:spPr>
          <a:xfrm>
            <a:off x="8091269" y="6423580"/>
            <a:ext cx="646331" cy="369332"/>
          </a:xfrm>
          <a:prstGeom prst="rect">
            <a:avLst/>
          </a:prstGeom>
          <a:noFill/>
        </p:spPr>
        <p:txBody>
          <a:bodyPr wrap="none" rtlCol="0">
            <a:spAutoFit/>
          </a:bodyPr>
          <a:lstStyle/>
          <a:p>
            <a:r>
              <a:rPr lang="zh-CN" altLang="en-US" dirty="0"/>
              <a:t>示例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0" grpId="0" animBg="1"/>
      <p:bldP spid="41" grpId="0"/>
      <p:bldP spid="4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解析：</a:t>
            </a:r>
            <a:endParaRPr lang="en-US" altLang="zh-CN" sz="36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54100" y="1118100"/>
            <a:ext cx="7354900" cy="293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理由：</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后代类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包含的信息</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多于</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祖先类</a:t>
            </a:r>
            <a:r>
              <a:rPr lang="zh-CN" altLang="en-US" dirty="0">
                <a:solidFill>
                  <a:srgbClr val="000000"/>
                </a:solidFill>
                <a:ea typeface="宋体" panose="02010600030101010101" pitchFamily="2" charset="-122"/>
              </a:rPr>
              <a:t>。当后代类的对象赋值给祖先类的对象时，</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后代类</a:t>
            </a:r>
            <a:r>
              <a:rPr lang="zh-CN" altLang="en-US" dirty="0">
                <a:solidFill>
                  <a:srgbClr val="000000"/>
                </a:solidFill>
                <a:ea typeface="宋体" panose="02010600030101010101" pitchFamily="2" charset="-122"/>
              </a:rPr>
              <a:t>所有</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继承下来的数据成员</a:t>
            </a:r>
            <a:r>
              <a:rPr lang="zh-CN" altLang="en-US" dirty="0">
                <a:solidFill>
                  <a:srgbClr val="000000"/>
                </a:solidFill>
                <a:ea typeface="宋体" panose="02010600030101010101" pitchFamily="2" charset="-122"/>
              </a:rPr>
              <a:t>都可完全地</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赋值</a:t>
            </a:r>
            <a:r>
              <a:rPr lang="zh-CN" altLang="en-US" dirty="0">
                <a:solidFill>
                  <a:srgbClr val="000000"/>
                </a:solidFill>
                <a:ea typeface="宋体" panose="02010600030101010101" pitchFamily="2" charset="-122"/>
              </a:rPr>
              <a:t>给</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祖先类的对象</a:t>
            </a:r>
            <a:r>
              <a:rPr lang="zh-CN" altLang="en-US" dirty="0">
                <a:solidFill>
                  <a:srgbClr val="000000"/>
                </a:solidFill>
                <a:ea typeface="宋体" panose="02010600030101010101" pitchFamily="2" charset="-122"/>
              </a:rPr>
              <a:t>；但当祖先类的对象赋值给后代类的对象时，就会产生某些数据成员无法赋值的问题。</a:t>
            </a:r>
          </a:p>
        </p:txBody>
      </p:sp>
      <p:sp>
        <p:nvSpPr>
          <p:cNvPr id="7" name="Text Box 36"/>
          <p:cNvSpPr txBox="1">
            <a:spLocks noChangeArrowheads="1"/>
          </p:cNvSpPr>
          <p:nvPr/>
        </p:nvSpPr>
        <p:spPr bwMode="auto">
          <a:xfrm>
            <a:off x="1338995" y="4435106"/>
            <a:ext cx="5995255" cy="1255728"/>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800" dirty="0">
                <a:solidFill>
                  <a:srgbClr val="000000"/>
                </a:solidFill>
                <a:latin typeface="Times New Roman" pitchFamily="18" charset="0"/>
              </a:rPr>
              <a:t>注意：</a:t>
            </a:r>
            <a:r>
              <a:rPr lang="zh-CN" altLang="en-US" sz="2800" dirty="0">
                <a:solidFill>
                  <a:srgbClr val="C00000"/>
                </a:solidFill>
                <a:effectLst>
                  <a:outerShdw blurRad="38100" dist="38100" dir="2700000" algn="tl">
                    <a:srgbClr val="000000">
                      <a:alpha val="43137"/>
                    </a:srgbClr>
                  </a:outerShdw>
                </a:effectLst>
                <a:latin typeface="Times New Roman" pitchFamily="18" charset="0"/>
              </a:rPr>
              <a:t>被赋值的基类对象</a:t>
            </a:r>
            <a:endParaRPr lang="en-US" altLang="zh-CN" sz="2800" dirty="0">
              <a:solidFill>
                <a:srgbClr val="C00000"/>
              </a:solidFill>
              <a:effectLst>
                <a:outerShdw blurRad="38100" dist="38100" dir="2700000" algn="tl">
                  <a:srgbClr val="000000">
                    <a:alpha val="43137"/>
                  </a:srgbClr>
                </a:outerShdw>
              </a:effectLst>
              <a:latin typeface="Times New Roman" pitchFamily="18" charset="0"/>
            </a:endParaRPr>
          </a:p>
          <a:p>
            <a:pPr marL="342900" indent="-342900" eaLnBrk="1" hangingPunct="1">
              <a:lnSpc>
                <a:spcPct val="90000"/>
              </a:lnSpc>
              <a:buClr>
                <a:srgbClr val="0070C0"/>
              </a:buClr>
              <a:buFont typeface="Arial" pitchFamily="34" charset="0"/>
              <a:buChar char="•"/>
            </a:pPr>
            <a:r>
              <a:rPr lang="zh-CN" altLang="en-US" sz="2800" dirty="0">
                <a:solidFill>
                  <a:srgbClr val="000000"/>
                </a:solidFill>
                <a:latin typeface="Times New Roman" pitchFamily="18" charset="0"/>
              </a:rPr>
              <a:t>只能访问</a:t>
            </a:r>
            <a:r>
              <a:rPr lang="zh-CN" altLang="en-US" sz="2800" dirty="0">
                <a:solidFill>
                  <a:srgbClr val="000000"/>
                </a:solidFill>
                <a:effectLst>
                  <a:outerShdw blurRad="38100" dist="38100" dir="2700000" algn="tl">
                    <a:srgbClr val="000000">
                      <a:alpha val="43137"/>
                    </a:srgbClr>
                  </a:outerShdw>
                </a:effectLst>
                <a:latin typeface="Times New Roman" pitchFamily="18" charset="0"/>
              </a:rPr>
              <a:t>基类的公有成员</a:t>
            </a:r>
            <a:endParaRPr lang="en-US" altLang="zh-CN" sz="2800" dirty="0">
              <a:solidFill>
                <a:srgbClr val="000000"/>
              </a:solidFill>
              <a:effectLst>
                <a:outerShdw blurRad="38100" dist="38100" dir="2700000" algn="tl">
                  <a:srgbClr val="000000">
                    <a:alpha val="43137"/>
                  </a:srgbClr>
                </a:outerShdw>
              </a:effectLst>
              <a:latin typeface="Times New Roman" pitchFamily="18" charset="0"/>
            </a:endParaRPr>
          </a:p>
          <a:p>
            <a:pPr marL="342900" indent="-342900" eaLnBrk="1" hangingPunct="1">
              <a:lnSpc>
                <a:spcPct val="90000"/>
              </a:lnSpc>
              <a:buClr>
                <a:srgbClr val="0070C0"/>
              </a:buClr>
              <a:buFont typeface="Arial" pitchFamily="34" charset="0"/>
              <a:buChar char="•"/>
            </a:pPr>
            <a:r>
              <a:rPr lang="zh-CN" altLang="en-US" sz="2800" dirty="0">
                <a:solidFill>
                  <a:srgbClr val="000000"/>
                </a:solidFill>
                <a:latin typeface="Times New Roman" pitchFamily="18" charset="0"/>
              </a:rPr>
              <a:t>不能访问派生类中新增的公有成员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ox(out)">
                                      <p:cBhvr>
                                        <p:cTn id="11" dur="500"/>
                                        <p:tgtEl>
                                          <p:spTgt spid="7"/>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基类对象与派生类对象的关系</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79500" y="2083300"/>
            <a:ext cx="7507300" cy="529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则：</a:t>
            </a:r>
          </a:p>
        </p:txBody>
      </p:sp>
      <p:sp>
        <p:nvSpPr>
          <p:cNvPr id="7" name="AutoShape 52"/>
          <p:cNvSpPr>
            <a:spLocks noChangeArrowheads="1"/>
          </p:cNvSpPr>
          <p:nvPr/>
        </p:nvSpPr>
        <p:spPr bwMode="gray">
          <a:xfrm>
            <a:off x="1188100" y="1142500"/>
            <a:ext cx="6292200" cy="8514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CPoint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point;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//point</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为基类对象</a:t>
            </a: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CCircle</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circle;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//circle</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为派生类对象</a:t>
            </a:r>
            <a:endPar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endParaRPr>
          </a:p>
        </p:txBody>
      </p:sp>
      <p:sp>
        <p:nvSpPr>
          <p:cNvPr id="9" name="AutoShape 52"/>
          <p:cNvSpPr>
            <a:spLocks noChangeArrowheads="1"/>
          </p:cNvSpPr>
          <p:nvPr/>
        </p:nvSpPr>
        <p:spPr bwMode="gray">
          <a:xfrm>
            <a:off x="1150000" y="2603500"/>
            <a:ext cx="7689200" cy="33274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point = circle</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//ok</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，派生类对象赋给基类对象</a:t>
            </a: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circle = point;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//error</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，基类对象不能直接赋给派生类对象</a:t>
            </a: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CPoint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circle = point;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//ok</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，派生类对象经过显式类型转换成基类对象</a:t>
            </a: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circle =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CCircle</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)point;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//error</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，基类对象不能显式转换成派生类 </a:t>
            </a:r>
          </a:p>
        </p:txBody>
      </p:sp>
      <p:sp>
        <p:nvSpPr>
          <p:cNvPr id="12" name="Text Box 36"/>
          <p:cNvSpPr txBox="1">
            <a:spLocks noChangeArrowheads="1"/>
          </p:cNvSpPr>
          <p:nvPr/>
        </p:nvSpPr>
        <p:spPr bwMode="auto">
          <a:xfrm>
            <a:off x="1224695" y="6200406"/>
            <a:ext cx="7271605" cy="424732"/>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000000"/>
                </a:solidFill>
                <a:latin typeface="Times New Roman" pitchFamily="18" charset="0"/>
              </a:rPr>
              <a:t>具有私有继承和保护继承关系的对象间不可互相赋值</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ox(out)">
                                      <p:cBhvr>
                                        <p:cTn id="19" dur="500"/>
                                        <p:tgtEl>
                                          <p:spTgt spid="12"/>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animBg="1"/>
      <p:bldP spid="9" grpId="0" animBg="1"/>
      <p:bldP spid="12"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42" name="文本框 9"/>
          <p:cNvSpPr txBox="1">
            <a:spLocks noChangeArrowheads="1"/>
          </p:cNvSpPr>
          <p:nvPr/>
        </p:nvSpPr>
        <p:spPr bwMode="auto">
          <a:xfrm>
            <a:off x="4170363" y="1615800"/>
            <a:ext cx="1056700" cy="461665"/>
          </a:xfrm>
          <a:prstGeom prst="rect">
            <a:avLst/>
          </a:prstGeom>
          <a:noFill/>
          <a:ln w="9525">
            <a:noFill/>
            <a:miter lim="800000"/>
            <a:headEnd/>
            <a:tailEnd/>
          </a:ln>
        </p:spPr>
        <p:txBody>
          <a:bodyPr wrap="none">
            <a:spAutoFit/>
          </a:bodyPr>
          <a:lstStyle/>
          <a:p>
            <a:r>
              <a:rPr lang="en-US" altLang="zh-CN" sz="2400"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print()</a:t>
            </a:r>
            <a:endParaRPr lang="zh-CN" altLang="en-US" sz="2400"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 name="文本框 10"/>
          <p:cNvSpPr txBox="1">
            <a:spLocks noChangeArrowheads="1"/>
          </p:cNvSpPr>
          <p:nvPr/>
        </p:nvSpPr>
        <p:spPr bwMode="auto">
          <a:xfrm>
            <a:off x="4187825" y="2443800"/>
            <a:ext cx="1056700" cy="461665"/>
          </a:xfrm>
          <a:prstGeom prst="rect">
            <a:avLst/>
          </a:prstGeom>
          <a:noFill/>
          <a:ln w="9525">
            <a:noFill/>
            <a:miter lim="800000"/>
            <a:headEnd/>
            <a:tailEnd/>
          </a:ln>
        </p:spPr>
        <p:txBody>
          <a:bodyPr wrap="none">
            <a:spAutoFit/>
          </a:bodyPr>
          <a:lstStyle/>
          <a:p>
            <a:r>
              <a:rPr lang="en-US" altLang="zh-CN" sz="2400" dirty="0">
                <a:solidFill>
                  <a:srgbClr val="007E39"/>
                </a:solidFill>
                <a:effectLst>
                  <a:outerShdw blurRad="38100" dist="38100" dir="2700000" algn="tl">
                    <a:srgbClr val="000000">
                      <a:alpha val="43137"/>
                    </a:srgbClr>
                  </a:outerShdw>
                </a:effectLst>
                <a:latin typeface="Times New Roman" pitchFamily="18" charset="0"/>
                <a:cs typeface="Times New Roman" pitchFamily="18" charset="0"/>
              </a:rPr>
              <a:t>print()</a:t>
            </a:r>
            <a:endParaRPr lang="zh-CN" altLang="en-US" sz="2400" dirty="0">
              <a:solidFill>
                <a:srgbClr val="007E3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4" name="文本框 11"/>
          <p:cNvSpPr txBox="1">
            <a:spLocks noChangeArrowheads="1"/>
          </p:cNvSpPr>
          <p:nvPr/>
        </p:nvSpPr>
        <p:spPr bwMode="auto">
          <a:xfrm>
            <a:off x="4183063" y="3199800"/>
            <a:ext cx="1056700" cy="461665"/>
          </a:xfrm>
          <a:prstGeom prst="rect">
            <a:avLst/>
          </a:prstGeom>
          <a:noFill/>
          <a:ln w="9525">
            <a:noFill/>
            <a:miter lim="800000"/>
            <a:headEnd/>
            <a:tailEnd/>
          </a:ln>
        </p:spPr>
        <p:txBody>
          <a:bodyPr wrap="none">
            <a:spAutoFit/>
          </a:bodyPr>
          <a:lstStyle/>
          <a:p>
            <a:r>
              <a:rPr lang="en-US" altLang="zh-CN" sz="2400" dirty="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print()</a:t>
            </a:r>
            <a:endParaRPr lang="zh-CN" altLang="en-US" sz="2400" dirty="0">
              <a:solidFill>
                <a:srgbClr val="FFC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矩形 10"/>
          <p:cNvSpPr/>
          <p:nvPr/>
        </p:nvSpPr>
        <p:spPr>
          <a:xfrm>
            <a:off x="1344500" y="1615800"/>
            <a:ext cx="2447925" cy="503237"/>
          </a:xfrm>
          <a:prstGeom prst="rect">
            <a:avLst/>
          </a:prstGeom>
          <a:solidFill>
            <a:schemeClr val="accent2">
              <a:lumMod val="20000"/>
              <a:lumOff val="80000"/>
            </a:schemeClr>
          </a:solid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i="0" u="none" strike="noStrike" kern="0" cap="none" spc="0" normalizeH="0" baseline="0" noProof="0" dirty="0" err="1">
                <a:ln>
                  <a:noFill/>
                </a:ln>
                <a:solidFill>
                  <a:srgbClr val="463416"/>
                </a:solidFill>
                <a:effectLst/>
                <a:uLnTx/>
                <a:uFillTx/>
                <a:latin typeface="Candara"/>
                <a:ea typeface="华文楷体"/>
                <a:cs typeface="+mn-cs"/>
              </a:rPr>
              <a:t>CPoint</a:t>
            </a:r>
            <a:endParaRPr kumimoji="0" lang="zh-CN" altLang="en-US" sz="2800" i="0" u="none" strike="noStrike" kern="0" cap="none" spc="0" normalizeH="0" baseline="0" noProof="0" dirty="0">
              <a:ln>
                <a:noFill/>
              </a:ln>
              <a:solidFill>
                <a:srgbClr val="463416"/>
              </a:solidFill>
              <a:effectLst/>
              <a:uLnTx/>
              <a:uFillTx/>
              <a:latin typeface="Candara"/>
              <a:ea typeface="华文楷体"/>
              <a:cs typeface="+mn-cs"/>
            </a:endParaRPr>
          </a:p>
        </p:txBody>
      </p:sp>
      <p:sp>
        <p:nvSpPr>
          <p:cNvPr id="12" name="矩形 11"/>
          <p:cNvSpPr/>
          <p:nvPr/>
        </p:nvSpPr>
        <p:spPr>
          <a:xfrm>
            <a:off x="1344500" y="2407800"/>
            <a:ext cx="2447925" cy="504825"/>
          </a:xfrm>
          <a:prstGeom prst="rect">
            <a:avLst/>
          </a:prstGeom>
          <a:solidFill>
            <a:schemeClr val="accent2">
              <a:lumMod val="20000"/>
              <a:lumOff val="80000"/>
            </a:schemeClr>
          </a:solid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i="0" u="none" strike="noStrike" kern="0" cap="none" spc="0" normalizeH="0" baseline="0" noProof="0" dirty="0" err="1">
                <a:ln>
                  <a:noFill/>
                </a:ln>
                <a:solidFill>
                  <a:srgbClr val="463416"/>
                </a:solidFill>
                <a:effectLst/>
                <a:uLnTx/>
                <a:uFillTx/>
                <a:latin typeface="Candara"/>
                <a:ea typeface="华文楷体"/>
                <a:cs typeface="+mn-cs"/>
              </a:rPr>
              <a:t>CCircle</a:t>
            </a:r>
            <a:endParaRPr kumimoji="0" lang="zh-CN" altLang="en-US" sz="2800" i="0" u="none" strike="noStrike" kern="0" cap="none" spc="0" normalizeH="0" baseline="0" noProof="0" dirty="0">
              <a:ln>
                <a:noFill/>
              </a:ln>
              <a:solidFill>
                <a:srgbClr val="463416"/>
              </a:solidFill>
              <a:effectLst/>
              <a:uLnTx/>
              <a:uFillTx/>
              <a:latin typeface="Candara"/>
              <a:ea typeface="华文楷体"/>
              <a:cs typeface="+mn-cs"/>
            </a:endParaRPr>
          </a:p>
        </p:txBody>
      </p:sp>
      <p:sp>
        <p:nvSpPr>
          <p:cNvPr id="13" name="矩形 12"/>
          <p:cNvSpPr/>
          <p:nvPr/>
        </p:nvSpPr>
        <p:spPr>
          <a:xfrm>
            <a:off x="1344500" y="3199800"/>
            <a:ext cx="2447925" cy="504825"/>
          </a:xfrm>
          <a:prstGeom prst="rect">
            <a:avLst/>
          </a:prstGeom>
          <a:solidFill>
            <a:schemeClr val="accent2">
              <a:lumMod val="20000"/>
              <a:lumOff val="80000"/>
            </a:schemeClr>
          </a:solid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i="0" u="none" strike="noStrike" kern="0" cap="none" spc="0" normalizeH="0" baseline="0" noProof="0" dirty="0" err="1">
                <a:ln>
                  <a:noFill/>
                </a:ln>
                <a:solidFill>
                  <a:srgbClr val="463416"/>
                </a:solidFill>
                <a:effectLst/>
                <a:uLnTx/>
                <a:uFillTx/>
                <a:latin typeface="Candara"/>
                <a:ea typeface="华文楷体"/>
                <a:cs typeface="+mn-cs"/>
              </a:rPr>
              <a:t>CCylinder</a:t>
            </a:r>
            <a:endParaRPr kumimoji="0" lang="zh-CN" altLang="en-US" sz="2800" i="0" u="none" strike="noStrike" kern="0" cap="none" spc="0" normalizeH="0" baseline="0" noProof="0" dirty="0">
              <a:ln>
                <a:noFill/>
              </a:ln>
              <a:solidFill>
                <a:srgbClr val="463416"/>
              </a:solidFill>
              <a:effectLst/>
              <a:uLnTx/>
              <a:uFillTx/>
              <a:latin typeface="Candara"/>
              <a:ea typeface="华文楷体"/>
              <a:cs typeface="+mn-cs"/>
            </a:endParaRPr>
          </a:p>
        </p:txBody>
      </p:sp>
      <p:cxnSp>
        <p:nvCxnSpPr>
          <p:cNvPr id="14" name="直接箭头连接符 13"/>
          <p:cNvCxnSpPr/>
          <p:nvPr/>
        </p:nvCxnSpPr>
        <p:spPr>
          <a:xfrm flipV="1">
            <a:off x="2563700" y="2119800"/>
            <a:ext cx="0" cy="287338"/>
          </a:xfrm>
          <a:prstGeom prst="straightConnector1">
            <a:avLst/>
          </a:prstGeom>
          <a:noFill/>
          <a:ln w="38100" cap="flat" cmpd="sng" algn="ctr">
            <a:solidFill>
              <a:srgbClr val="463416">
                <a:shade val="95000"/>
                <a:satMod val="105000"/>
              </a:srgbClr>
            </a:solidFill>
            <a:prstDash val="solid"/>
            <a:tailEnd type="triangle"/>
          </a:ln>
          <a:effectLst/>
        </p:spPr>
      </p:cxnSp>
      <p:cxnSp>
        <p:nvCxnSpPr>
          <p:cNvPr id="15" name="直接箭头连接符 14"/>
          <p:cNvCxnSpPr/>
          <p:nvPr/>
        </p:nvCxnSpPr>
        <p:spPr>
          <a:xfrm flipV="1">
            <a:off x="2551000" y="2947800"/>
            <a:ext cx="0" cy="287337"/>
          </a:xfrm>
          <a:prstGeom prst="straightConnector1">
            <a:avLst/>
          </a:prstGeom>
          <a:noFill/>
          <a:ln w="38100" cap="flat" cmpd="sng" algn="ctr">
            <a:solidFill>
              <a:srgbClr val="463416">
                <a:shade val="95000"/>
                <a:satMod val="105000"/>
              </a:srgbClr>
            </a:solidFill>
            <a:prstDash val="solid"/>
            <a:tailEnd type="triangle"/>
          </a:ln>
          <a:effectLst/>
        </p:spPr>
      </p:cxnSp>
      <p:sp>
        <p:nvSpPr>
          <p:cNvPr id="16" name="矩形 15"/>
          <p:cNvSpPr/>
          <p:nvPr/>
        </p:nvSpPr>
        <p:spPr>
          <a:xfrm>
            <a:off x="1116000" y="1008000"/>
            <a:ext cx="4488729" cy="523220"/>
          </a:xfrm>
          <a:prstGeom prst="rect">
            <a:avLst/>
          </a:prstGeom>
        </p:spPr>
        <p:txBody>
          <a:bodyPr wrap="none">
            <a:spAutoFit/>
          </a:bodyPr>
          <a:lstStyle/>
          <a:p>
            <a:pPr>
              <a:buFont typeface="Wingdings" pitchFamily="2" charset="2"/>
              <a:buNone/>
            </a:pPr>
            <a:r>
              <a:rPr lang="zh-CN" altLang="en-US" sz="2800" dirty="0">
                <a:latin typeface="宋体" pitchFamily="2" charset="-122"/>
                <a:ea typeface="宋体" pitchFamily="2" charset="-122"/>
                <a:cs typeface="Times New Roman" pitchFamily="18" charset="0"/>
              </a:rPr>
              <a:t>设已有</a:t>
            </a:r>
            <a:r>
              <a:rPr lang="en-US" altLang="zh-CN" sz="2800" dirty="0">
                <a:solidFill>
                  <a:srgbClr val="C00000"/>
                </a:solidFill>
                <a:effectLst>
                  <a:outerShdw blurRad="38100" dist="38100" dir="2700000" algn="tl">
                    <a:srgbClr val="000000">
                      <a:alpha val="43137"/>
                    </a:srgbClr>
                  </a:outerShdw>
                </a:effectLst>
                <a:latin typeface="宋体" pitchFamily="2" charset="-122"/>
                <a:ea typeface="宋体" pitchFamily="2" charset="-122"/>
                <a:cs typeface="Times New Roman" pitchFamily="18" charset="0"/>
              </a:rPr>
              <a:t>public</a:t>
            </a:r>
            <a:r>
              <a:rPr lang="zh-CN" altLang="en-US" sz="2800" dirty="0">
                <a:solidFill>
                  <a:srgbClr val="C00000"/>
                </a:solidFill>
                <a:effectLst>
                  <a:outerShdw blurRad="38100" dist="38100" dir="2700000" algn="tl">
                    <a:srgbClr val="000000">
                      <a:alpha val="43137"/>
                    </a:srgbClr>
                  </a:outerShdw>
                </a:effectLst>
                <a:latin typeface="宋体" pitchFamily="2" charset="-122"/>
                <a:ea typeface="宋体" pitchFamily="2" charset="-122"/>
                <a:cs typeface="Times New Roman" pitchFamily="18" charset="0"/>
              </a:rPr>
              <a:t>继承</a:t>
            </a:r>
            <a:r>
              <a:rPr lang="zh-CN" altLang="en-US" sz="2800" dirty="0">
                <a:latin typeface="宋体" pitchFamily="2" charset="-122"/>
                <a:ea typeface="宋体" pitchFamily="2" charset="-122"/>
                <a:cs typeface="Times New Roman" pitchFamily="18" charset="0"/>
              </a:rPr>
              <a:t>类层次：</a:t>
            </a:r>
          </a:p>
        </p:txBody>
      </p:sp>
      <p:sp>
        <p:nvSpPr>
          <p:cNvPr id="17" name="Rectangle 31"/>
          <p:cNvSpPr>
            <a:spLocks noChangeArrowheads="1"/>
          </p:cNvSpPr>
          <p:nvPr/>
        </p:nvSpPr>
        <p:spPr bwMode="auto">
          <a:xfrm>
            <a:off x="1296000" y="5112000"/>
            <a:ext cx="4300500" cy="461665"/>
          </a:xfrm>
          <a:prstGeom prst="rect">
            <a:avLst/>
          </a:prstGeom>
          <a:solidFill>
            <a:srgbClr val="E1FFF7"/>
          </a:solidFill>
          <a:ln w="38100">
            <a:solidFill>
              <a:srgbClr val="008000"/>
            </a:solidFill>
            <a:miter lim="800000"/>
            <a:headEnd/>
            <a:tailEnd/>
          </a:ln>
        </p:spPr>
        <p:txBody>
          <a:bodyPr wrap="square">
            <a:spAutoFit/>
          </a:bodyPr>
          <a:lstStyle/>
          <a:p>
            <a:pPr marL="12700">
              <a:lnSpc>
                <a:spcPct val="100000"/>
              </a:lnSpc>
              <a:spcBef>
                <a:spcPts val="5"/>
              </a:spcBef>
              <a:tabLst>
                <a:tab pos="2104390" algn="l"/>
              </a:tabLst>
            </a:pPr>
            <a:r>
              <a:rPr lang="fr-FR" altLang="zh-CN" sz="2400" spc="-5" dirty="0">
                <a:effectLst>
                  <a:outerShdw blurRad="38100" dist="38100" dir="2700000" algn="tl">
                    <a:srgbClr val="000000">
                      <a:alpha val="43137"/>
                    </a:srgbClr>
                  </a:outerShdw>
                </a:effectLst>
                <a:latin typeface="Times New Roman"/>
                <a:cs typeface="Times New Roman"/>
              </a:rPr>
              <a:t>point=circle;	point.print();</a:t>
            </a:r>
          </a:p>
        </p:txBody>
      </p:sp>
      <p:sp>
        <p:nvSpPr>
          <p:cNvPr id="20" name="Rectangle 31"/>
          <p:cNvSpPr>
            <a:spLocks noChangeArrowheads="1"/>
          </p:cNvSpPr>
          <p:nvPr/>
        </p:nvSpPr>
        <p:spPr bwMode="auto">
          <a:xfrm>
            <a:off x="1296000" y="5688000"/>
            <a:ext cx="4313200" cy="461665"/>
          </a:xfrm>
          <a:prstGeom prst="rect">
            <a:avLst/>
          </a:prstGeom>
          <a:solidFill>
            <a:srgbClr val="E1FFF7"/>
          </a:solidFill>
          <a:ln w="38100">
            <a:solidFill>
              <a:srgbClr val="008000"/>
            </a:solidFill>
            <a:miter lim="800000"/>
            <a:headEnd/>
            <a:tailEnd/>
          </a:ln>
        </p:spPr>
        <p:txBody>
          <a:bodyPr wrap="square">
            <a:spAutoFit/>
          </a:bodyPr>
          <a:lstStyle/>
          <a:p>
            <a:pPr marL="12700">
              <a:lnSpc>
                <a:spcPct val="100000"/>
              </a:lnSpc>
              <a:spcBef>
                <a:spcPts val="5"/>
              </a:spcBef>
              <a:tabLst>
                <a:tab pos="2104390" algn="l"/>
              </a:tabLst>
            </a:pPr>
            <a:r>
              <a:rPr lang="fr-FR" altLang="zh-CN" sz="2400" spc="-5" dirty="0">
                <a:effectLst>
                  <a:outerShdw blurRad="38100" dist="38100" dir="2700000" algn="tl">
                    <a:srgbClr val="000000">
                      <a:alpha val="43137"/>
                    </a:srgbClr>
                  </a:outerShdw>
                </a:effectLst>
                <a:latin typeface="Times New Roman"/>
                <a:cs typeface="Times New Roman"/>
              </a:rPr>
              <a:t>circle=cylinder;   circle.print();</a:t>
            </a:r>
          </a:p>
        </p:txBody>
      </p:sp>
      <p:sp>
        <p:nvSpPr>
          <p:cNvPr id="21" name="Rectangle 31"/>
          <p:cNvSpPr>
            <a:spLocks noChangeArrowheads="1"/>
          </p:cNvSpPr>
          <p:nvPr/>
        </p:nvSpPr>
        <p:spPr bwMode="auto">
          <a:xfrm>
            <a:off x="1296000" y="6264000"/>
            <a:ext cx="4300500" cy="461665"/>
          </a:xfrm>
          <a:prstGeom prst="rect">
            <a:avLst/>
          </a:prstGeom>
          <a:solidFill>
            <a:srgbClr val="E1FFF7"/>
          </a:solidFill>
          <a:ln w="38100">
            <a:solidFill>
              <a:srgbClr val="008000"/>
            </a:solidFill>
            <a:miter lim="800000"/>
            <a:headEnd/>
            <a:tailEnd/>
          </a:ln>
        </p:spPr>
        <p:txBody>
          <a:bodyPr wrap="square">
            <a:spAutoFit/>
          </a:bodyPr>
          <a:lstStyle/>
          <a:p>
            <a:pPr marL="12700">
              <a:lnSpc>
                <a:spcPct val="100000"/>
              </a:lnSpc>
              <a:spcBef>
                <a:spcPts val="5"/>
              </a:spcBef>
              <a:tabLst>
                <a:tab pos="2104390" algn="l"/>
              </a:tabLst>
            </a:pPr>
            <a:r>
              <a:rPr lang="fr-FR" altLang="zh-CN" sz="2400" spc="-5" dirty="0">
                <a:effectLst>
                  <a:outerShdw blurRad="38100" dist="38100" dir="2700000" algn="tl">
                    <a:srgbClr val="000000">
                      <a:alpha val="43137"/>
                    </a:srgbClr>
                  </a:outerShdw>
                </a:effectLst>
                <a:latin typeface="Times New Roman"/>
                <a:cs typeface="Times New Roman"/>
              </a:rPr>
              <a:t>point=cylinder;	point.print();</a:t>
            </a:r>
          </a:p>
        </p:txBody>
      </p:sp>
      <p:sp>
        <p:nvSpPr>
          <p:cNvPr id="22" name="矩形 21"/>
          <p:cNvSpPr/>
          <p:nvPr/>
        </p:nvSpPr>
        <p:spPr>
          <a:xfrm>
            <a:off x="1116000" y="4104000"/>
            <a:ext cx="7418400" cy="954107"/>
          </a:xfrm>
          <a:prstGeom prst="rect">
            <a:avLst/>
          </a:prstGeom>
        </p:spPr>
        <p:txBody>
          <a:bodyPr wrap="square">
            <a:spAutoFit/>
          </a:bodyPr>
          <a:lstStyle/>
          <a:p>
            <a:pPr>
              <a:buFont typeface="Wingdings" pitchFamily="2" charset="2"/>
              <a:buNone/>
            </a:pPr>
            <a:r>
              <a:rPr lang="zh-CN" altLang="en-US" sz="2800" dirty="0">
                <a:latin typeface="宋体" pitchFamily="2" charset="-122"/>
                <a:ea typeface="宋体" pitchFamily="2" charset="-122"/>
                <a:cs typeface="Times New Roman" pitchFamily="18" charset="0"/>
              </a:rPr>
              <a:t>问：当分别执行以下三组数据时，执行的是哪个类中的</a:t>
            </a:r>
            <a:r>
              <a:rPr lang="en-US" altLang="zh-CN" sz="2800" dirty="0">
                <a:latin typeface="宋体" pitchFamily="2" charset="-122"/>
                <a:ea typeface="宋体" pitchFamily="2" charset="-122"/>
                <a:cs typeface="Times New Roman" pitchFamily="18" charset="0"/>
              </a:rPr>
              <a:t>print</a:t>
            </a:r>
            <a:r>
              <a:rPr lang="zh-CN" altLang="en-US" sz="2800" dirty="0">
                <a:latin typeface="宋体" pitchFamily="2" charset="-122"/>
                <a:ea typeface="宋体" pitchFamily="2" charset="-122"/>
                <a:cs typeface="Times New Roman" pitchFamily="18" charset="0"/>
              </a:rPr>
              <a:t>方法？</a:t>
            </a:r>
          </a:p>
        </p:txBody>
      </p:sp>
      <p:sp>
        <p:nvSpPr>
          <p:cNvPr id="23" name="Text Box 36"/>
          <p:cNvSpPr txBox="1">
            <a:spLocks noChangeArrowheads="1"/>
          </p:cNvSpPr>
          <p:nvPr/>
        </p:nvSpPr>
        <p:spPr bwMode="auto">
          <a:xfrm>
            <a:off x="6037995" y="5095506"/>
            <a:ext cx="1797905" cy="1089529"/>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en-US" altLang="zh-CN" sz="2400" dirty="0">
                <a:solidFill>
                  <a:srgbClr val="000000"/>
                </a:solidFill>
                <a:latin typeface="Times New Roman" pitchFamily="18" charset="0"/>
              </a:rPr>
              <a:t>1</a:t>
            </a:r>
            <a:r>
              <a:rPr lang="zh-CN" altLang="en-US" sz="2400" dirty="0">
                <a:solidFill>
                  <a:srgbClr val="000000"/>
                </a:solidFill>
                <a:latin typeface="Times New Roman" pitchFamily="18" charset="0"/>
              </a:rPr>
              <a:t>、</a:t>
            </a:r>
            <a:r>
              <a:rPr lang="en-US" altLang="zh-CN" sz="2400" dirty="0" err="1">
                <a:solidFill>
                  <a:srgbClr val="000000"/>
                </a:solidFill>
                <a:latin typeface="Times New Roman" pitchFamily="18" charset="0"/>
              </a:rPr>
              <a:t>CPoint</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en-US" altLang="zh-CN" sz="2400" dirty="0">
                <a:solidFill>
                  <a:srgbClr val="000000"/>
                </a:solidFill>
                <a:latin typeface="Times New Roman" pitchFamily="18" charset="0"/>
              </a:rPr>
              <a:t>2</a:t>
            </a:r>
            <a:r>
              <a:rPr lang="zh-CN" altLang="en-US" sz="2400" dirty="0">
                <a:solidFill>
                  <a:srgbClr val="000000"/>
                </a:solidFill>
                <a:latin typeface="Times New Roman" pitchFamily="18" charset="0"/>
              </a:rPr>
              <a:t>、</a:t>
            </a:r>
            <a:r>
              <a:rPr lang="en-US" altLang="zh-CN" sz="2400" dirty="0" err="1">
                <a:solidFill>
                  <a:srgbClr val="000000"/>
                </a:solidFill>
                <a:latin typeface="Times New Roman" pitchFamily="18" charset="0"/>
              </a:rPr>
              <a:t>CCircle</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en-US" altLang="zh-CN" sz="2400" dirty="0">
                <a:solidFill>
                  <a:srgbClr val="000000"/>
                </a:solidFill>
                <a:latin typeface="Times New Roman" pitchFamily="18" charset="0"/>
              </a:rPr>
              <a:t>3</a:t>
            </a:r>
            <a:r>
              <a:rPr lang="zh-CN" altLang="en-US" sz="2400" dirty="0">
                <a:solidFill>
                  <a:srgbClr val="000000"/>
                </a:solidFill>
                <a:latin typeface="Times New Roman" pitchFamily="18" charset="0"/>
              </a:rPr>
              <a:t>、</a:t>
            </a:r>
            <a:r>
              <a:rPr lang="en-US" altLang="zh-CN" sz="2400" dirty="0" err="1">
                <a:solidFill>
                  <a:srgbClr val="000000"/>
                </a:solidFill>
                <a:latin typeface="Times New Roman" pitchFamily="18" charset="0"/>
              </a:rPr>
              <a:t>CPoint</a:t>
            </a:r>
            <a:endParaRPr lang="zh-CN" altLang="en-US" sz="2400" dirty="0">
              <a:solidFill>
                <a:srgbClr val="000000"/>
              </a:solidFill>
              <a:latin typeface="Times New Roman" pitchFamily="18" charset="0"/>
            </a:endParaRPr>
          </a:p>
        </p:txBody>
      </p:sp>
      <p:sp>
        <p:nvSpPr>
          <p:cNvPr id="19" name="文本框 18">
            <a:extLst>
              <a:ext uri="{FF2B5EF4-FFF2-40B4-BE49-F238E27FC236}">
                <a16:creationId xmlns:a16="http://schemas.microsoft.com/office/drawing/2014/main" id="{5FC7AC24-3AAC-4F83-9761-6EC0FABBB357}"/>
              </a:ext>
            </a:extLst>
          </p:cNvPr>
          <p:cNvSpPr txBox="1"/>
          <p:nvPr/>
        </p:nvSpPr>
        <p:spPr>
          <a:xfrm>
            <a:off x="8091269" y="6423580"/>
            <a:ext cx="646331" cy="369332"/>
          </a:xfrm>
          <a:prstGeom prst="rect">
            <a:avLst/>
          </a:prstGeom>
          <a:noFill/>
        </p:spPr>
        <p:txBody>
          <a:bodyPr wrap="none" rtlCol="0">
            <a:spAutoFit/>
          </a:bodyPr>
          <a:lstStyle/>
          <a:p>
            <a:r>
              <a:rPr lang="zh-CN" altLang="en-US" dirty="0"/>
              <a:t>示例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box(out)">
                                      <p:cBhvr>
                                        <p:cTn id="23" dur="500"/>
                                        <p:tgtEl>
                                          <p:spTgt spid="23"/>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1" grpId="0" animBg="1"/>
      <p:bldP spid="22" grpId="0"/>
      <p:bldP spid="23"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8570912" cy="1011237"/>
          </a:xfrm>
        </p:spPr>
        <p:txBody>
          <a:bodyPr/>
          <a:lstStyle/>
          <a:p>
            <a:pPr eaLnBrk="1" hangingPunct="1"/>
            <a:r>
              <a:rPr lang="zh-CN" altLang="en-US" sz="3600" dirty="0">
                <a:ea typeface="宋体" panose="02010600030101010101" pitchFamily="2" charset="-122"/>
              </a:rPr>
              <a:t>基类对象指针与派生类对象指针</a:t>
            </a:r>
            <a:endParaRPr lang="en-US" altLang="zh-CN" sz="36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080000"/>
            <a:ext cx="7875600"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两个</a:t>
            </a:r>
            <a:r>
              <a:rPr lang="zh-CN" altLang="en-US">
                <a:solidFill>
                  <a:srgbClr val="C00000"/>
                </a:solidFill>
                <a:effectLst>
                  <a:outerShdw blurRad="38100" dist="38100" dir="2700000" algn="tl">
                    <a:srgbClr val="000000">
                      <a:alpha val="43137"/>
                    </a:srgbClr>
                  </a:outerShdw>
                </a:effectLst>
                <a:ea typeface="宋体" panose="02010600030101010101" pitchFamily="2" charset="-122"/>
              </a:rPr>
              <a:t>不同类</a:t>
            </a:r>
            <a:r>
              <a:rPr lang="zh-CN" altLang="en-US">
                <a:solidFill>
                  <a:srgbClr val="0070C0"/>
                </a:solidFill>
                <a:effectLst>
                  <a:outerShdw blurRad="38100" dist="38100" dir="2700000" algn="tl">
                    <a:srgbClr val="000000">
                      <a:alpha val="43137"/>
                    </a:srgbClr>
                  </a:outerShdw>
                </a:effectLst>
                <a:ea typeface="宋体" panose="02010600030101010101" pitchFamily="2" charset="-122"/>
              </a:rPr>
              <a:t>对象</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的指针</a:t>
            </a:r>
            <a:r>
              <a:rPr lang="zh-CN" altLang="en-US" dirty="0">
                <a:solidFill>
                  <a:srgbClr val="000000"/>
                </a:solidFill>
                <a:ea typeface="宋体" panose="02010600030101010101" pitchFamily="2" charset="-122"/>
              </a:rPr>
              <a:t>一般</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不能</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互相赋值</a:t>
            </a:r>
            <a:r>
              <a:rPr lang="zh-CN" altLang="en-US" dirty="0">
                <a:solidFill>
                  <a:srgbClr val="000000"/>
                </a:solidFill>
                <a:ea typeface="宋体" panose="02010600030101010101" pitchFamily="2" charset="-122"/>
              </a:rPr>
              <a:t>。</a:t>
            </a:r>
          </a:p>
        </p:txBody>
      </p:sp>
      <p:sp>
        <p:nvSpPr>
          <p:cNvPr id="10" name="Rectangle 77"/>
          <p:cNvSpPr>
            <a:spLocks noChangeArrowheads="1"/>
          </p:cNvSpPr>
          <p:nvPr/>
        </p:nvSpPr>
        <p:spPr bwMode="auto">
          <a:xfrm>
            <a:off x="1116000" y="1656000"/>
            <a:ext cx="7443800" cy="3951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若指针指向的两个对象</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具有公共继承关系</a:t>
            </a:r>
            <a:r>
              <a:rPr lang="zh-CN" altLang="en-US" dirty="0">
                <a:solidFill>
                  <a:srgbClr val="000000"/>
                </a:solidFill>
                <a:ea typeface="宋体" panose="02010600030101010101" pitchFamily="2" charset="-122"/>
              </a:rPr>
              <a:t>，则</a:t>
            </a:r>
            <a:r>
              <a:rPr lang="en-US" altLang="zh-CN" dirty="0">
                <a:solidFill>
                  <a:srgbClr val="000000"/>
                </a:solidFill>
                <a:ea typeface="宋体" panose="02010600030101010101" pitchFamily="2" charset="-122"/>
              </a:rPr>
              <a:t>:</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派生类对象指针</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或引用</a:t>
            </a:r>
            <a:r>
              <a:rPr lang="en-US" altLang="zh-CN" dirty="0">
                <a:solidFill>
                  <a:srgbClr val="000000"/>
                </a:solidFill>
                <a:ea typeface="宋体" panose="02010600030101010101" pitchFamily="2" charset="-122"/>
              </a:rPr>
              <a: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可以赋值给</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基类对象指针</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或引用</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，反之则不然。此时被赋值的基类对象指针</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只能访问基类的公有成员</a:t>
            </a:r>
            <a:r>
              <a:rPr lang="zh-CN" altLang="en-US" dirty="0">
                <a:solidFill>
                  <a:srgbClr val="000000"/>
                </a:solidFill>
                <a:ea typeface="宋体" panose="02010600030101010101" pitchFamily="2" charset="-122"/>
              </a:rPr>
              <a:t>，而不能访问派生类中新增的成员。</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可用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类型转换运算符</a:t>
            </a:r>
            <a:r>
              <a:rPr lang="zh-CN" altLang="en-US" dirty="0">
                <a:solidFill>
                  <a:srgbClr val="000000"/>
                </a:solidFill>
                <a:ea typeface="宋体" panose="02010600030101010101" pitchFamily="2" charset="-122"/>
              </a:rPr>
              <a:t>将</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指针显式转换为指向</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的指针</a:t>
            </a:r>
            <a:r>
              <a:rPr lang="zh-CN" altLang="en-US" dirty="0">
                <a:solidFill>
                  <a:srgbClr val="000000"/>
                </a:solidFill>
                <a:ea typeface="宋体" panose="02010600030101010101" pitchFamily="2" charset="-122"/>
              </a:rPr>
              <a:t>来</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访问派生类的公有成员</a:t>
            </a:r>
            <a:r>
              <a:rPr lang="zh-CN" altLang="en-US" dirty="0">
                <a:solidFill>
                  <a:srgbClr val="000000"/>
                </a:solidFill>
                <a:ea typeface="宋体" panose="02010600030101010101" pitchFamily="2" charset="-122"/>
              </a:rPr>
              <a:t>。</a:t>
            </a:r>
          </a:p>
          <a:p>
            <a:pPr marL="0" lvl="1" indent="0">
              <a:lnSpc>
                <a:spcPct val="110000"/>
              </a:lnSpc>
              <a:spcBef>
                <a:spcPct val="0"/>
              </a:spcBef>
              <a:buClrTx/>
              <a:buSzTx/>
              <a:buFont typeface="Wingdings" pitchFamily="2" charset="2"/>
              <a:buChar char="p"/>
            </a:pPr>
            <a:endParaRPr lang="zh-CN" altLang="en-US" dirty="0">
              <a:solidFill>
                <a:srgbClr val="000000"/>
              </a:solidFill>
              <a:ea typeface="宋体" panose="02010600030101010101" pitchFamily="2" charset="-122"/>
            </a:endParaRPr>
          </a:p>
        </p:txBody>
      </p:sp>
      <p:sp>
        <p:nvSpPr>
          <p:cNvPr id="8" name="Text Box 36"/>
          <p:cNvSpPr txBox="1">
            <a:spLocks noChangeArrowheads="1"/>
          </p:cNvSpPr>
          <p:nvPr/>
        </p:nvSpPr>
        <p:spPr bwMode="auto">
          <a:xfrm>
            <a:off x="1491395" y="5552706"/>
            <a:ext cx="6255605" cy="480131"/>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800" dirty="0">
                <a:solidFill>
                  <a:srgbClr val="C00000"/>
                </a:solidFill>
                <a:latin typeface="Times New Roman" pitchFamily="18" charset="0"/>
              </a:rPr>
              <a:t>提问</a:t>
            </a:r>
            <a:r>
              <a:rPr lang="zh-CN" altLang="en-US" sz="2800" dirty="0">
                <a:solidFill>
                  <a:srgbClr val="000000"/>
                </a:solidFill>
                <a:latin typeface="Times New Roman" pitchFamily="18" charset="0"/>
              </a:rPr>
              <a:t>：使用对象和使用指针的差别？</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out)">
                                      <p:cBhvr>
                                        <p:cTn id="15" dur="500"/>
                                        <p:tgtEl>
                                          <p:spTgt spid="8"/>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8"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1" y="1188000"/>
            <a:ext cx="7342200" cy="219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类的扩展</a:t>
            </a:r>
            <a:r>
              <a:rPr lang="zh-CN" altLang="en-US" sz="2800" dirty="0">
                <a:solidFill>
                  <a:schemeClr val="tx1"/>
                </a:solidFill>
                <a:ea typeface="宋体" panose="02010600030101010101" pitchFamily="2" charset="-122"/>
              </a:rPr>
              <a:t>：</a:t>
            </a:r>
            <a:endParaRPr lang="en-US" altLang="zh-CN" sz="2800" dirty="0">
              <a:solidFill>
                <a:schemeClr val="tx1"/>
              </a:solidFill>
              <a:ea typeface="宋体" panose="02010600030101010101" pitchFamily="2" charset="-122"/>
            </a:endParaRPr>
          </a:p>
          <a:p>
            <a:pPr lvl="1">
              <a:lnSpc>
                <a:spcPct val="110000"/>
              </a:lnSpc>
              <a:spcBef>
                <a:spcPct val="0"/>
              </a:spcBef>
              <a:buSzTx/>
              <a:buFont typeface="Wingdings" pitchFamily="2" charset="2"/>
              <a:buChar char="Ø"/>
            </a:pPr>
            <a:r>
              <a:rPr lang="zh-CN" altLang="en-US" sz="2400" dirty="0">
                <a:solidFill>
                  <a:schemeClr val="tx1"/>
                </a:solidFill>
                <a:ea typeface="宋体" panose="02010600030101010101" pitchFamily="2" charset="-122"/>
              </a:rPr>
              <a:t>深大计算机与软件学院成立，为给计算机与软件学院学生创造好的学习环境，学校规定，软件学院新生可以在宿舍装电脑，如何修改宿舍管理系统？</a:t>
            </a:r>
            <a:endParaRPr lang="en-US" altLang="zh-CN" sz="2400" dirty="0">
              <a:solidFill>
                <a:schemeClr val="tx1"/>
              </a:solidFill>
              <a:ea typeface="宋体" panose="02010600030101010101" pitchFamily="2" charset="-122"/>
            </a:endParaRPr>
          </a:p>
        </p:txBody>
      </p:sp>
      <p:sp>
        <p:nvSpPr>
          <p:cNvPr id="7" name="Rectangle 77"/>
          <p:cNvSpPr>
            <a:spLocks noChangeArrowheads="1"/>
          </p:cNvSpPr>
          <p:nvPr/>
        </p:nvSpPr>
        <p:spPr bwMode="auto">
          <a:xfrm>
            <a:off x="1141400" y="3532300"/>
            <a:ext cx="7761300"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类的抽象</a:t>
            </a:r>
            <a:r>
              <a:rPr lang="zh-CN" altLang="en-US" sz="2800" dirty="0">
                <a:solidFill>
                  <a:schemeClr val="tx1"/>
                </a:solidFill>
                <a:ea typeface="宋体" panose="02010600030101010101" pitchFamily="2" charset="-122"/>
              </a:rPr>
              <a:t>：</a:t>
            </a:r>
            <a:endParaRPr lang="en-US" altLang="zh-CN" sz="2800" dirty="0">
              <a:solidFill>
                <a:schemeClr val="tx1"/>
              </a:solidFill>
              <a:ea typeface="宋体" panose="02010600030101010101" pitchFamily="2" charset="-122"/>
            </a:endParaRPr>
          </a:p>
          <a:p>
            <a:pPr lvl="1">
              <a:lnSpc>
                <a:spcPct val="110000"/>
              </a:lnSpc>
              <a:spcBef>
                <a:spcPct val="0"/>
              </a:spcBef>
              <a:buSzTx/>
              <a:buFont typeface="Wingdings" pitchFamily="2" charset="2"/>
              <a:buChar char="Ø"/>
            </a:pPr>
            <a:r>
              <a:rPr lang="zh-CN" altLang="en-US" sz="2400" dirty="0">
                <a:solidFill>
                  <a:schemeClr val="tx1"/>
                </a:solidFill>
                <a:ea typeface="宋体" panose="02010600030101010101" pitchFamily="2" charset="-122"/>
              </a:rPr>
              <a:t>不准养狗、养猫</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&gt;</a:t>
            </a:r>
            <a:r>
              <a:rPr lang="zh-CN" altLang="en-US" sz="2400" dirty="0">
                <a:solidFill>
                  <a:schemeClr val="tx1"/>
                </a:solidFill>
                <a:ea typeface="宋体" panose="02010600030101010101" pitchFamily="2" charset="-122"/>
              </a:rPr>
              <a:t>不准养宠物</a:t>
            </a:r>
          </a:p>
        </p:txBody>
      </p:sp>
      <p:sp>
        <p:nvSpPr>
          <p:cNvPr id="5" name="Text Box 6"/>
          <p:cNvSpPr txBox="1">
            <a:spLocks noChangeArrowheads="1"/>
          </p:cNvSpPr>
          <p:nvPr/>
        </p:nvSpPr>
        <p:spPr bwMode="auto">
          <a:xfrm>
            <a:off x="1113932" y="1992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新问题：如何扩展？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79500" y="2083300"/>
            <a:ext cx="7507300" cy="529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则：</a:t>
            </a:r>
          </a:p>
        </p:txBody>
      </p:sp>
      <p:sp>
        <p:nvSpPr>
          <p:cNvPr id="7" name="AutoShape 52"/>
          <p:cNvSpPr>
            <a:spLocks noChangeArrowheads="1"/>
          </p:cNvSpPr>
          <p:nvPr/>
        </p:nvSpPr>
        <p:spPr bwMode="gray">
          <a:xfrm>
            <a:off x="1137300" y="1129800"/>
            <a:ext cx="8006700" cy="8514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CPoint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point,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p_point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 &amp;point;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//point</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为基类对象</a:t>
            </a:r>
          </a:p>
          <a:p>
            <a:pPr marL="0" lvl="1" indent="0">
              <a:lnSpc>
                <a:spcPct val="110000"/>
              </a:lnSpc>
              <a:spcBef>
                <a:spcPct val="0"/>
              </a:spcBef>
              <a:buClrTx/>
              <a:buSzTx/>
              <a:buNone/>
            </a:pP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CCircle</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circle,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p_circle</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 &amp;circle;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//circle</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为派生类对象</a:t>
            </a:r>
          </a:p>
        </p:txBody>
      </p:sp>
      <p:sp>
        <p:nvSpPr>
          <p:cNvPr id="9" name="AutoShape 52"/>
          <p:cNvSpPr>
            <a:spLocks noChangeArrowheads="1"/>
          </p:cNvSpPr>
          <p:nvPr/>
        </p:nvSpPr>
        <p:spPr bwMode="gray">
          <a:xfrm>
            <a:off x="1251600" y="2616200"/>
            <a:ext cx="7257400" cy="33274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p_point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p_circle</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//ok</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，派生类对象指针赋给基类对象指针</a:t>
            </a:r>
          </a:p>
          <a:p>
            <a:pPr marL="0" lvl="1" indent="0">
              <a:lnSpc>
                <a:spcPct val="110000"/>
              </a:lnSpc>
              <a:spcBef>
                <a:spcPct val="0"/>
              </a:spcBef>
              <a:buClrTx/>
              <a:buSzTx/>
              <a:buNone/>
            </a:pP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p_circle</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p_point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//error</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，基类对象不能直接赋给派生类对象</a:t>
            </a: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p_point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printCircle</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//error, </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基类指针不能调用派生类成员函数</a:t>
            </a:r>
            <a:endPar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CCircle</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p_point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printCircle</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//ok,</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基类指针转换后可调用派生类成员函数</a:t>
            </a:r>
          </a:p>
        </p:txBody>
      </p:sp>
      <p:sp>
        <p:nvSpPr>
          <p:cNvPr id="12" name="Text Box 36"/>
          <p:cNvSpPr txBox="1">
            <a:spLocks noChangeArrowheads="1"/>
          </p:cNvSpPr>
          <p:nvPr/>
        </p:nvSpPr>
        <p:spPr bwMode="auto">
          <a:xfrm>
            <a:off x="1224695" y="6200406"/>
            <a:ext cx="7271605" cy="424732"/>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000000"/>
                </a:solidFill>
                <a:latin typeface="Times New Roman" pitchFamily="18" charset="0"/>
              </a:rPr>
              <a:t>具有私有继承和保护继承关系的对象间不可互相赋值</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ox(out)">
                                      <p:cBhvr>
                                        <p:cTn id="19" dur="500"/>
                                        <p:tgtEl>
                                          <p:spTgt spid="12"/>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animBg="1"/>
      <p:bldP spid="9" grpId="0" animBg="1"/>
      <p:bldP spid="12"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文本框 9"/>
          <p:cNvSpPr txBox="1">
            <a:spLocks noChangeArrowheads="1"/>
          </p:cNvSpPr>
          <p:nvPr/>
        </p:nvSpPr>
        <p:spPr bwMode="auto">
          <a:xfrm>
            <a:off x="4170363" y="1615800"/>
            <a:ext cx="1056700" cy="461665"/>
          </a:xfrm>
          <a:prstGeom prst="rect">
            <a:avLst/>
          </a:prstGeom>
          <a:noFill/>
          <a:ln w="9525">
            <a:noFill/>
            <a:miter lim="800000"/>
            <a:headEnd/>
            <a:tailEnd/>
          </a:ln>
        </p:spPr>
        <p:txBody>
          <a:bodyPr wrap="none">
            <a:spAutoFit/>
          </a:bodyPr>
          <a:lstStyle/>
          <a:p>
            <a:r>
              <a:rPr lang="en-US" altLang="zh-CN" sz="2400"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print()</a:t>
            </a:r>
            <a:endParaRPr lang="zh-CN" altLang="en-US" sz="2400"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2" name="文本框 10"/>
          <p:cNvSpPr txBox="1">
            <a:spLocks noChangeArrowheads="1"/>
          </p:cNvSpPr>
          <p:nvPr/>
        </p:nvSpPr>
        <p:spPr bwMode="auto">
          <a:xfrm>
            <a:off x="4187825" y="2443800"/>
            <a:ext cx="3034036" cy="461665"/>
          </a:xfrm>
          <a:prstGeom prst="rect">
            <a:avLst/>
          </a:prstGeom>
          <a:noFill/>
          <a:ln w="9525">
            <a:noFill/>
            <a:miter lim="800000"/>
            <a:headEnd/>
            <a:tailEnd/>
          </a:ln>
        </p:spPr>
        <p:txBody>
          <a:bodyPr wrap="none">
            <a:spAutoFit/>
          </a:bodyPr>
          <a:lstStyle/>
          <a:p>
            <a:r>
              <a:rPr lang="en-US" altLang="zh-CN" sz="2400" dirty="0">
                <a:solidFill>
                  <a:srgbClr val="007E39"/>
                </a:solidFill>
                <a:effectLst>
                  <a:outerShdw blurRad="38100" dist="38100" dir="2700000" algn="tl">
                    <a:srgbClr val="000000">
                      <a:alpha val="43137"/>
                    </a:srgbClr>
                  </a:outerShdw>
                </a:effectLst>
                <a:latin typeface="Times New Roman" pitchFamily="18" charset="0"/>
                <a:cs typeface="Times New Roman" pitchFamily="18" charset="0"/>
              </a:rPr>
              <a:t>print()</a:t>
            </a:r>
            <a:r>
              <a:rPr lang="zh-CN" altLang="en-US" sz="2400" dirty="0">
                <a:solidFill>
                  <a:srgbClr val="007E39"/>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400" dirty="0" err="1">
                <a:solidFill>
                  <a:srgbClr val="007E39"/>
                </a:solidFill>
                <a:effectLst>
                  <a:outerShdw blurRad="38100" dist="38100" dir="2700000" algn="tl">
                    <a:srgbClr val="000000">
                      <a:alpha val="43137"/>
                    </a:srgbClr>
                  </a:outerShdw>
                </a:effectLst>
                <a:latin typeface="Times New Roman" pitchFamily="18" charset="0"/>
                <a:cs typeface="Times New Roman" pitchFamily="18" charset="0"/>
              </a:rPr>
              <a:t>printCircle</a:t>
            </a:r>
            <a:r>
              <a:rPr lang="en-US" altLang="zh-CN" sz="2400" dirty="0">
                <a:solidFill>
                  <a:srgbClr val="007E39"/>
                </a:solidFill>
                <a:effectLst>
                  <a:outerShdw blurRad="38100" dist="38100" dir="2700000" algn="tl">
                    <a:srgbClr val="000000">
                      <a:alpha val="43137"/>
                    </a:srgbClr>
                  </a:outerShdw>
                </a:effectLst>
                <a:latin typeface="Times New Roman" pitchFamily="18" charset="0"/>
                <a:cs typeface="Times New Roman" pitchFamily="18" charset="0"/>
              </a:rPr>
              <a:t>()</a:t>
            </a:r>
            <a:endParaRPr lang="zh-CN" altLang="en-US" sz="2400" dirty="0">
              <a:solidFill>
                <a:srgbClr val="007E3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3" name="文本框 11"/>
          <p:cNvSpPr txBox="1">
            <a:spLocks noChangeArrowheads="1"/>
          </p:cNvSpPr>
          <p:nvPr/>
        </p:nvSpPr>
        <p:spPr bwMode="auto">
          <a:xfrm>
            <a:off x="4183063" y="3199800"/>
            <a:ext cx="1056700" cy="461665"/>
          </a:xfrm>
          <a:prstGeom prst="rect">
            <a:avLst/>
          </a:prstGeom>
          <a:noFill/>
          <a:ln w="9525">
            <a:noFill/>
            <a:miter lim="800000"/>
            <a:headEnd/>
            <a:tailEnd/>
          </a:ln>
        </p:spPr>
        <p:txBody>
          <a:bodyPr wrap="none">
            <a:spAutoFit/>
          </a:bodyPr>
          <a:lstStyle/>
          <a:p>
            <a:r>
              <a:rPr lang="en-US" altLang="zh-CN" sz="2400" dirty="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print()</a:t>
            </a:r>
            <a:endParaRPr lang="zh-CN" altLang="en-US" sz="2400" dirty="0">
              <a:solidFill>
                <a:srgbClr val="FFC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4" name="矩形 13"/>
          <p:cNvSpPr/>
          <p:nvPr/>
        </p:nvSpPr>
        <p:spPr>
          <a:xfrm>
            <a:off x="1344500" y="1615800"/>
            <a:ext cx="2447925" cy="503237"/>
          </a:xfrm>
          <a:prstGeom prst="rect">
            <a:avLst/>
          </a:prstGeom>
          <a:solidFill>
            <a:schemeClr val="accent2">
              <a:lumMod val="20000"/>
              <a:lumOff val="80000"/>
            </a:schemeClr>
          </a:solid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i="0" u="none" strike="noStrike" kern="0" cap="none" spc="0" normalizeH="0" baseline="0" noProof="0" dirty="0" err="1">
                <a:ln>
                  <a:noFill/>
                </a:ln>
                <a:solidFill>
                  <a:srgbClr val="463416"/>
                </a:solidFill>
                <a:effectLst/>
                <a:uLnTx/>
                <a:uFillTx/>
                <a:latin typeface="Candara"/>
                <a:ea typeface="华文楷体"/>
                <a:cs typeface="+mn-cs"/>
              </a:rPr>
              <a:t>CPoint</a:t>
            </a:r>
            <a:endParaRPr kumimoji="0" lang="zh-CN" altLang="en-US" sz="2800" i="0" u="none" strike="noStrike" kern="0" cap="none" spc="0" normalizeH="0" baseline="0" noProof="0" dirty="0">
              <a:ln>
                <a:noFill/>
              </a:ln>
              <a:solidFill>
                <a:srgbClr val="463416"/>
              </a:solidFill>
              <a:effectLst/>
              <a:uLnTx/>
              <a:uFillTx/>
              <a:latin typeface="Candara"/>
              <a:ea typeface="华文楷体"/>
              <a:cs typeface="+mn-cs"/>
            </a:endParaRPr>
          </a:p>
        </p:txBody>
      </p:sp>
      <p:sp>
        <p:nvSpPr>
          <p:cNvPr id="15" name="矩形 14"/>
          <p:cNvSpPr/>
          <p:nvPr/>
        </p:nvSpPr>
        <p:spPr>
          <a:xfrm>
            <a:off x="1344500" y="2407800"/>
            <a:ext cx="2447925" cy="504825"/>
          </a:xfrm>
          <a:prstGeom prst="rect">
            <a:avLst/>
          </a:prstGeom>
          <a:solidFill>
            <a:schemeClr val="accent2">
              <a:lumMod val="20000"/>
              <a:lumOff val="80000"/>
            </a:schemeClr>
          </a:solid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i="0" u="none" strike="noStrike" kern="0" cap="none" spc="0" normalizeH="0" baseline="0" noProof="0" dirty="0" err="1">
                <a:ln>
                  <a:noFill/>
                </a:ln>
                <a:solidFill>
                  <a:srgbClr val="463416"/>
                </a:solidFill>
                <a:effectLst/>
                <a:uLnTx/>
                <a:uFillTx/>
                <a:latin typeface="Candara"/>
                <a:ea typeface="华文楷体"/>
                <a:cs typeface="+mn-cs"/>
              </a:rPr>
              <a:t>CCircle</a:t>
            </a:r>
            <a:endParaRPr kumimoji="0" lang="zh-CN" altLang="en-US" sz="2800" i="0" u="none" strike="noStrike" kern="0" cap="none" spc="0" normalizeH="0" baseline="0" noProof="0" dirty="0">
              <a:ln>
                <a:noFill/>
              </a:ln>
              <a:solidFill>
                <a:srgbClr val="463416"/>
              </a:solidFill>
              <a:effectLst/>
              <a:uLnTx/>
              <a:uFillTx/>
              <a:latin typeface="Candara"/>
              <a:ea typeface="华文楷体"/>
              <a:cs typeface="+mn-cs"/>
            </a:endParaRPr>
          </a:p>
        </p:txBody>
      </p:sp>
      <p:sp>
        <p:nvSpPr>
          <p:cNvPr id="16" name="矩形 15"/>
          <p:cNvSpPr/>
          <p:nvPr/>
        </p:nvSpPr>
        <p:spPr>
          <a:xfrm>
            <a:off x="1344500" y="3199800"/>
            <a:ext cx="2447925" cy="504825"/>
          </a:xfrm>
          <a:prstGeom prst="rect">
            <a:avLst/>
          </a:prstGeom>
          <a:solidFill>
            <a:schemeClr val="accent2">
              <a:lumMod val="20000"/>
              <a:lumOff val="80000"/>
            </a:schemeClr>
          </a:solid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i="0" u="none" strike="noStrike" kern="0" cap="none" spc="0" normalizeH="0" baseline="0" noProof="0" dirty="0" err="1">
                <a:ln>
                  <a:noFill/>
                </a:ln>
                <a:solidFill>
                  <a:srgbClr val="463416"/>
                </a:solidFill>
                <a:effectLst/>
                <a:uLnTx/>
                <a:uFillTx/>
                <a:latin typeface="Candara"/>
                <a:ea typeface="华文楷体"/>
                <a:cs typeface="+mn-cs"/>
              </a:rPr>
              <a:t>CCylinder</a:t>
            </a:r>
            <a:endParaRPr kumimoji="0" lang="zh-CN" altLang="en-US" sz="2800" i="0" u="none" strike="noStrike" kern="0" cap="none" spc="0" normalizeH="0" baseline="0" noProof="0" dirty="0">
              <a:ln>
                <a:noFill/>
              </a:ln>
              <a:solidFill>
                <a:srgbClr val="463416"/>
              </a:solidFill>
              <a:effectLst/>
              <a:uLnTx/>
              <a:uFillTx/>
              <a:latin typeface="Candara"/>
              <a:ea typeface="华文楷体"/>
              <a:cs typeface="+mn-cs"/>
            </a:endParaRPr>
          </a:p>
        </p:txBody>
      </p:sp>
      <p:cxnSp>
        <p:nvCxnSpPr>
          <p:cNvPr id="17" name="直接箭头连接符 16"/>
          <p:cNvCxnSpPr/>
          <p:nvPr/>
        </p:nvCxnSpPr>
        <p:spPr>
          <a:xfrm flipV="1">
            <a:off x="2563700" y="2119800"/>
            <a:ext cx="0" cy="287338"/>
          </a:xfrm>
          <a:prstGeom prst="straightConnector1">
            <a:avLst/>
          </a:prstGeom>
          <a:noFill/>
          <a:ln w="38100" cap="flat" cmpd="sng" algn="ctr">
            <a:solidFill>
              <a:srgbClr val="463416">
                <a:shade val="95000"/>
                <a:satMod val="105000"/>
              </a:srgbClr>
            </a:solidFill>
            <a:prstDash val="solid"/>
            <a:tailEnd type="triangle"/>
          </a:ln>
          <a:effectLst/>
        </p:spPr>
      </p:cxnSp>
      <p:cxnSp>
        <p:nvCxnSpPr>
          <p:cNvPr id="26" name="直接箭头连接符 25"/>
          <p:cNvCxnSpPr/>
          <p:nvPr/>
        </p:nvCxnSpPr>
        <p:spPr>
          <a:xfrm flipV="1">
            <a:off x="2551000" y="2947800"/>
            <a:ext cx="0" cy="287337"/>
          </a:xfrm>
          <a:prstGeom prst="straightConnector1">
            <a:avLst/>
          </a:prstGeom>
          <a:noFill/>
          <a:ln w="38100" cap="flat" cmpd="sng" algn="ctr">
            <a:solidFill>
              <a:srgbClr val="463416">
                <a:shade val="95000"/>
                <a:satMod val="105000"/>
              </a:srgbClr>
            </a:solidFill>
            <a:prstDash val="solid"/>
            <a:tailEnd type="triangle"/>
          </a:ln>
          <a:effectLst/>
        </p:spPr>
      </p:cxnSp>
      <p:sp>
        <p:nvSpPr>
          <p:cNvPr id="27" name="矩形 26"/>
          <p:cNvSpPr/>
          <p:nvPr/>
        </p:nvSpPr>
        <p:spPr>
          <a:xfrm>
            <a:off x="1116000" y="1008000"/>
            <a:ext cx="4488729" cy="523220"/>
          </a:xfrm>
          <a:prstGeom prst="rect">
            <a:avLst/>
          </a:prstGeom>
        </p:spPr>
        <p:txBody>
          <a:bodyPr wrap="none">
            <a:spAutoFit/>
          </a:bodyPr>
          <a:lstStyle/>
          <a:p>
            <a:pPr>
              <a:buFont typeface="Wingdings" pitchFamily="2" charset="2"/>
              <a:buNone/>
            </a:pPr>
            <a:r>
              <a:rPr lang="zh-CN" altLang="en-US" sz="2800" dirty="0">
                <a:latin typeface="宋体" pitchFamily="2" charset="-122"/>
                <a:ea typeface="宋体" pitchFamily="2" charset="-122"/>
                <a:cs typeface="Times New Roman" pitchFamily="18" charset="0"/>
              </a:rPr>
              <a:t>设已有</a:t>
            </a:r>
            <a:r>
              <a:rPr lang="en-US" altLang="zh-CN" sz="2800" dirty="0">
                <a:solidFill>
                  <a:srgbClr val="C00000"/>
                </a:solidFill>
                <a:effectLst>
                  <a:outerShdw blurRad="38100" dist="38100" dir="2700000" algn="tl">
                    <a:srgbClr val="000000">
                      <a:alpha val="43137"/>
                    </a:srgbClr>
                  </a:outerShdw>
                </a:effectLst>
                <a:latin typeface="宋体" pitchFamily="2" charset="-122"/>
                <a:ea typeface="宋体" pitchFamily="2" charset="-122"/>
                <a:cs typeface="Times New Roman" pitchFamily="18" charset="0"/>
              </a:rPr>
              <a:t>public</a:t>
            </a:r>
            <a:r>
              <a:rPr lang="zh-CN" altLang="en-US" sz="2800" dirty="0">
                <a:solidFill>
                  <a:srgbClr val="C00000"/>
                </a:solidFill>
                <a:effectLst>
                  <a:outerShdw blurRad="38100" dist="38100" dir="2700000" algn="tl">
                    <a:srgbClr val="000000">
                      <a:alpha val="43137"/>
                    </a:srgbClr>
                  </a:outerShdw>
                </a:effectLst>
                <a:latin typeface="宋体" pitchFamily="2" charset="-122"/>
                <a:ea typeface="宋体" pitchFamily="2" charset="-122"/>
                <a:cs typeface="Times New Roman" pitchFamily="18" charset="0"/>
              </a:rPr>
              <a:t>继承</a:t>
            </a:r>
            <a:r>
              <a:rPr lang="zh-CN" altLang="en-US" sz="2800" dirty="0">
                <a:latin typeface="宋体" pitchFamily="2" charset="-122"/>
                <a:ea typeface="宋体" pitchFamily="2" charset="-122"/>
                <a:cs typeface="Times New Roman" pitchFamily="18" charset="0"/>
              </a:rPr>
              <a:t>类层次：</a:t>
            </a:r>
          </a:p>
        </p:txBody>
      </p:sp>
      <p:sp>
        <p:nvSpPr>
          <p:cNvPr id="28" name="Rectangle 31"/>
          <p:cNvSpPr>
            <a:spLocks noChangeArrowheads="1"/>
          </p:cNvSpPr>
          <p:nvPr/>
        </p:nvSpPr>
        <p:spPr bwMode="auto">
          <a:xfrm>
            <a:off x="1384900" y="4134100"/>
            <a:ext cx="5015900" cy="830997"/>
          </a:xfrm>
          <a:prstGeom prst="rect">
            <a:avLst/>
          </a:prstGeom>
          <a:solidFill>
            <a:srgbClr val="E1FFF7"/>
          </a:solidFill>
          <a:ln w="38100">
            <a:solidFill>
              <a:srgbClr val="008000"/>
            </a:solidFill>
            <a:miter lim="800000"/>
            <a:headEnd/>
            <a:tailEnd/>
          </a:ln>
        </p:spPr>
        <p:txBody>
          <a:bodyPr wrap="square">
            <a:spAutoFit/>
          </a:bodyPr>
          <a:lstStyle/>
          <a:p>
            <a:pPr marL="12700">
              <a:lnSpc>
                <a:spcPct val="100000"/>
              </a:lnSpc>
              <a:spcBef>
                <a:spcPts val="5"/>
              </a:spcBef>
              <a:tabLst>
                <a:tab pos="2104390" algn="l"/>
              </a:tabLst>
            </a:pPr>
            <a:r>
              <a:rPr lang="fr-FR" altLang="zh-CN" sz="2400" spc="-5" dirty="0">
                <a:effectLst>
                  <a:outerShdw blurRad="38100" dist="38100" dir="2700000" algn="tl">
                    <a:srgbClr val="000000">
                      <a:alpha val="43137"/>
                    </a:srgbClr>
                  </a:outerShdw>
                </a:effectLst>
                <a:latin typeface="Times New Roman"/>
                <a:cs typeface="Times New Roman"/>
              </a:rPr>
              <a:t>CPoint  point, 	*p_point = &amp;point; </a:t>
            </a:r>
          </a:p>
          <a:p>
            <a:pPr marL="12700">
              <a:lnSpc>
                <a:spcPct val="100000"/>
              </a:lnSpc>
              <a:spcBef>
                <a:spcPts val="5"/>
              </a:spcBef>
              <a:tabLst>
                <a:tab pos="2104390" algn="l"/>
              </a:tabLst>
            </a:pPr>
            <a:r>
              <a:rPr lang="fr-FR" altLang="zh-CN" sz="2400" spc="-5" dirty="0">
                <a:effectLst>
                  <a:outerShdw blurRad="38100" dist="38100" dir="2700000" algn="tl">
                    <a:srgbClr val="000000">
                      <a:alpha val="43137"/>
                    </a:srgbClr>
                  </a:outerShdw>
                </a:effectLst>
                <a:latin typeface="Times New Roman"/>
                <a:cs typeface="Times New Roman"/>
              </a:rPr>
              <a:t>CCircle  circle, 	*p_circle = &amp;circle;</a:t>
            </a:r>
          </a:p>
        </p:txBody>
      </p:sp>
      <p:sp>
        <p:nvSpPr>
          <p:cNvPr id="29" name="Rectangle 31"/>
          <p:cNvSpPr>
            <a:spLocks noChangeArrowheads="1"/>
          </p:cNvSpPr>
          <p:nvPr/>
        </p:nvSpPr>
        <p:spPr bwMode="auto">
          <a:xfrm>
            <a:off x="1384900" y="5002200"/>
            <a:ext cx="5015900" cy="1569660"/>
          </a:xfrm>
          <a:prstGeom prst="rect">
            <a:avLst/>
          </a:prstGeom>
          <a:solidFill>
            <a:srgbClr val="E1FFF7"/>
          </a:solidFill>
          <a:ln w="38100">
            <a:solidFill>
              <a:srgbClr val="008000"/>
            </a:solidFill>
            <a:miter lim="800000"/>
            <a:headEnd/>
            <a:tailEnd/>
          </a:ln>
        </p:spPr>
        <p:txBody>
          <a:bodyPr wrap="square">
            <a:spAutoFit/>
          </a:bodyPr>
          <a:lstStyle/>
          <a:p>
            <a:pPr marL="12700">
              <a:lnSpc>
                <a:spcPct val="100000"/>
              </a:lnSpc>
              <a:spcBef>
                <a:spcPts val="5"/>
              </a:spcBef>
              <a:tabLst>
                <a:tab pos="2104390" algn="l"/>
              </a:tabLst>
            </a:pPr>
            <a:r>
              <a:rPr lang="fr-FR" altLang="zh-CN" sz="2400" spc="-5" dirty="0">
                <a:effectLst>
                  <a:outerShdw blurRad="38100" dist="38100" dir="2700000" algn="tl">
                    <a:srgbClr val="000000">
                      <a:alpha val="43137"/>
                    </a:srgbClr>
                  </a:outerShdw>
                </a:effectLst>
                <a:latin typeface="Times New Roman"/>
                <a:cs typeface="Times New Roman"/>
              </a:rPr>
              <a:t>((CCircle*)p_point)-&gt;printCircle();</a:t>
            </a:r>
          </a:p>
          <a:p>
            <a:pPr marL="12700">
              <a:lnSpc>
                <a:spcPct val="100000"/>
              </a:lnSpc>
              <a:spcBef>
                <a:spcPts val="5"/>
              </a:spcBef>
              <a:tabLst>
                <a:tab pos="2104390" algn="l"/>
              </a:tabLst>
            </a:pPr>
            <a:r>
              <a:rPr lang="fr-FR" altLang="zh-CN" sz="2400" spc="-5" dirty="0">
                <a:effectLst>
                  <a:outerShdw blurRad="38100" dist="38100" dir="2700000" algn="tl">
                    <a:srgbClr val="000000">
                      <a:alpha val="43137"/>
                    </a:srgbClr>
                  </a:outerShdw>
                </a:effectLst>
                <a:latin typeface="Times New Roman"/>
                <a:cs typeface="Times New Roman"/>
              </a:rPr>
              <a:t>((CCircle*)p_point)-&gt;print();</a:t>
            </a:r>
          </a:p>
          <a:p>
            <a:pPr marL="12700">
              <a:lnSpc>
                <a:spcPct val="100000"/>
              </a:lnSpc>
              <a:spcBef>
                <a:spcPts val="5"/>
              </a:spcBef>
              <a:tabLst>
                <a:tab pos="2104390" algn="l"/>
              </a:tabLst>
            </a:pPr>
            <a:r>
              <a:rPr lang="fr-FR" altLang="zh-CN" sz="2400" spc="-5" dirty="0">
                <a:effectLst>
                  <a:outerShdw blurRad="38100" dist="38100" dir="2700000" algn="tl">
                    <a:srgbClr val="000000">
                      <a:alpha val="43137"/>
                    </a:srgbClr>
                  </a:outerShdw>
                </a:effectLst>
                <a:latin typeface="Times New Roman"/>
                <a:cs typeface="Times New Roman"/>
              </a:rPr>
              <a:t> p_point=p_circle;</a:t>
            </a:r>
          </a:p>
          <a:p>
            <a:pPr marL="12700">
              <a:lnSpc>
                <a:spcPct val="100000"/>
              </a:lnSpc>
              <a:spcBef>
                <a:spcPts val="5"/>
              </a:spcBef>
              <a:tabLst>
                <a:tab pos="2104390" algn="l"/>
              </a:tabLst>
            </a:pPr>
            <a:r>
              <a:rPr lang="fr-FR" altLang="zh-CN" sz="2400" spc="-5" dirty="0">
                <a:effectLst>
                  <a:outerShdw blurRad="38100" dist="38100" dir="2700000" algn="tl">
                    <a:srgbClr val="000000">
                      <a:alpha val="43137"/>
                    </a:srgbClr>
                  </a:outerShdw>
                </a:effectLst>
                <a:latin typeface="Times New Roman"/>
                <a:cs typeface="Times New Roman"/>
              </a:rPr>
              <a:t> p_point-&gt;print();</a:t>
            </a:r>
          </a:p>
        </p:txBody>
      </p:sp>
      <p:sp>
        <p:nvSpPr>
          <p:cNvPr id="19" name="文本框 18">
            <a:extLst>
              <a:ext uri="{FF2B5EF4-FFF2-40B4-BE49-F238E27FC236}">
                <a16:creationId xmlns:a16="http://schemas.microsoft.com/office/drawing/2014/main" id="{385D320D-9755-4E52-ABDC-46E899938CD1}"/>
              </a:ext>
            </a:extLst>
          </p:cNvPr>
          <p:cNvSpPr txBox="1"/>
          <p:nvPr/>
        </p:nvSpPr>
        <p:spPr>
          <a:xfrm>
            <a:off x="8091269" y="6423580"/>
            <a:ext cx="646331" cy="369332"/>
          </a:xfrm>
          <a:prstGeom prst="rect">
            <a:avLst/>
          </a:prstGeom>
          <a:noFill/>
        </p:spPr>
        <p:txBody>
          <a:bodyPr wrap="none" rtlCol="0">
            <a:spAutoFit/>
          </a:bodyPr>
          <a:lstStyle/>
          <a:p>
            <a:r>
              <a:rPr lang="zh-CN" altLang="en-US" dirty="0"/>
              <a:t>示例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sz="2800" dirty="0">
                <a:ea typeface="宋体" panose="02010600030101010101" pitchFamily="2" charset="-122"/>
              </a:rPr>
              <a:t>课堂练习：假设定义类</a:t>
            </a:r>
            <a:r>
              <a:rPr lang="en-US" altLang="zh-CN" sz="2800" dirty="0">
                <a:ea typeface="宋体" panose="02010600030101010101" pitchFamily="2" charset="-122"/>
              </a:rPr>
              <a:t>A</a:t>
            </a:r>
            <a:r>
              <a:rPr lang="zh-CN" altLang="en-US" sz="2800" dirty="0">
                <a:ea typeface="宋体" panose="02010600030101010101" pitchFamily="2" charset="-122"/>
              </a:rPr>
              <a:t>、类</a:t>
            </a:r>
            <a:r>
              <a:rPr lang="en-US" altLang="zh-CN" sz="2800" dirty="0">
                <a:ea typeface="宋体" panose="02010600030101010101" pitchFamily="2" charset="-122"/>
              </a:rPr>
              <a:t>B</a:t>
            </a:r>
            <a:r>
              <a:rPr lang="zh-CN" altLang="en-US" sz="2800" dirty="0">
                <a:ea typeface="宋体" panose="02010600030101010101" pitchFamily="2" charset="-122"/>
              </a:rPr>
              <a:t>，类</a:t>
            </a:r>
            <a:r>
              <a:rPr lang="en-US" altLang="zh-CN" sz="2800" dirty="0">
                <a:ea typeface="宋体" panose="02010600030101010101" pitchFamily="2" charset="-122"/>
              </a:rPr>
              <a:t>B</a:t>
            </a:r>
            <a:r>
              <a:rPr lang="zh-CN" altLang="en-US" sz="2800" dirty="0">
                <a:ea typeface="宋体" panose="02010600030101010101" pitchFamily="2" charset="-122"/>
              </a:rPr>
              <a:t>公有继承类</a:t>
            </a:r>
            <a:r>
              <a:rPr lang="en-US" altLang="zh-CN" sz="2800" dirty="0">
                <a:ea typeface="宋体" panose="02010600030101010101" pitchFamily="2" charset="-122"/>
              </a:rPr>
              <a:t>A</a:t>
            </a:r>
            <a:r>
              <a:rPr lang="zh-CN" altLang="en-US" sz="2800" dirty="0">
                <a:ea typeface="宋体" panose="02010600030101010101" pitchFamily="2" charset="-122"/>
              </a:rPr>
              <a:t>。说明主函数的语句是否正确。</a:t>
            </a:r>
            <a:endParaRPr lang="en-US" altLang="zh-CN" sz="2800" dirty="0">
              <a:ea typeface="宋体" panose="02010600030101010101" pitchFamily="2" charset="-122"/>
            </a:endParaRPr>
          </a:p>
        </p:txBody>
      </p:sp>
      <p:sp>
        <p:nvSpPr>
          <p:cNvPr id="6" name="Rectangle 6"/>
          <p:cNvSpPr>
            <a:spLocks noChangeArrowheads="1"/>
          </p:cNvSpPr>
          <p:nvPr/>
        </p:nvSpPr>
        <p:spPr bwMode="auto">
          <a:xfrm>
            <a:off x="419100" y="1126490"/>
            <a:ext cx="5880100" cy="2308324"/>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solidFill>
                  <a:srgbClr val="C00000"/>
                </a:solidFill>
                <a:effectLst>
                  <a:outerShdw blurRad="38100" dist="38100" dir="2700000" algn="tl">
                    <a:srgbClr val="000000">
                      <a:alpha val="43137"/>
                    </a:srgbClr>
                  </a:outerShdw>
                </a:effectLst>
              </a:rPr>
              <a:t>class A</a:t>
            </a:r>
          </a:p>
          <a:p>
            <a:pPr eaLnBrk="1" hangingPunct="1">
              <a:buNone/>
            </a:pPr>
            <a:r>
              <a:rPr lang="en-US" altLang="zh-CN" sz="2400" dirty="0">
                <a:effectLst>
                  <a:outerShdw blurRad="38100" dist="38100" dir="2700000" algn="tl">
                    <a:srgbClr val="000000">
                      <a:alpha val="43137"/>
                    </a:srgbClr>
                  </a:outerShdw>
                </a:effectLst>
              </a:rPr>
              <a:t>{  public:</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A</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&lt;&lt;"A's constructor "&lt;&lt;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solidFill>
                  <a:srgbClr val="0070C0"/>
                </a:solidFill>
                <a:effectLst>
                  <a:outerShdw blurRad="38100" dist="38100" dir="2700000" algn="tl">
                    <a:srgbClr val="000000">
                      <a:alpha val="43137"/>
                    </a:srgbClr>
                  </a:outerShdw>
                </a:effectLst>
              </a:rPr>
              <a:t>    ~A</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&lt;&lt;"A's destructor"&lt;&lt;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void  </a:t>
            </a:r>
            <a:r>
              <a:rPr lang="en-US" altLang="zh-CN" sz="2400" dirty="0">
                <a:solidFill>
                  <a:srgbClr val="0070C0"/>
                </a:solidFill>
                <a:effectLst>
                  <a:outerShdw blurRad="38100" dist="38100" dir="2700000" algn="tl">
                    <a:srgbClr val="000000">
                      <a:alpha val="43137"/>
                    </a:srgbClr>
                  </a:outerShdw>
                </a:effectLst>
              </a:rPr>
              <a:t>print</a:t>
            </a: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 "I am A"&lt;&lt;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p>
        </p:txBody>
      </p:sp>
      <p:sp>
        <p:nvSpPr>
          <p:cNvPr id="9" name="Rectangle 6"/>
          <p:cNvSpPr>
            <a:spLocks noChangeArrowheads="1"/>
          </p:cNvSpPr>
          <p:nvPr/>
        </p:nvSpPr>
        <p:spPr bwMode="auto">
          <a:xfrm>
            <a:off x="393700" y="3562489"/>
            <a:ext cx="5905500" cy="3046988"/>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solidFill>
                  <a:srgbClr val="C00000"/>
                </a:solidFill>
                <a:effectLst>
                  <a:outerShdw blurRad="38100" dist="38100" dir="2700000" algn="tl">
                    <a:srgbClr val="000000">
                      <a:alpha val="43137"/>
                    </a:srgbClr>
                  </a:outerShdw>
                </a:effectLst>
              </a:rPr>
              <a:t>class B:public A</a:t>
            </a:r>
          </a:p>
          <a:p>
            <a:pPr eaLnBrk="1" hangingPunct="1">
              <a:buNone/>
            </a:pPr>
            <a:r>
              <a:rPr lang="en-US" altLang="zh-CN" sz="2400" dirty="0">
                <a:effectLst>
                  <a:outerShdw blurRad="38100" dist="38100" dir="2700000" algn="tl">
                    <a:srgbClr val="000000">
                      <a:alpha val="43137"/>
                    </a:srgbClr>
                  </a:outerShdw>
                </a:effectLst>
              </a:rPr>
              <a:t>{  public:</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B</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&lt;&lt;"B's constructor "&lt;&lt;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 ~B</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&lt;&lt;"B's destructor "&lt;&lt;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void </a:t>
            </a:r>
            <a:r>
              <a:rPr lang="en-US" altLang="zh-CN" sz="2400" dirty="0">
                <a:solidFill>
                  <a:srgbClr val="0070C0"/>
                </a:solidFill>
                <a:effectLst>
                  <a:outerShdw blurRad="38100" dist="38100" dir="2700000" algn="tl">
                    <a:srgbClr val="000000">
                      <a:alpha val="43137"/>
                    </a:srgbClr>
                  </a:outerShdw>
                </a:effectLst>
              </a:rPr>
              <a:t>print</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 "I am B"&lt;&lt;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void </a:t>
            </a:r>
            <a:r>
              <a:rPr lang="en-US" altLang="zh-CN" sz="2400" dirty="0" err="1">
                <a:solidFill>
                  <a:srgbClr val="0070C0"/>
                </a:solidFill>
                <a:effectLst>
                  <a:outerShdw blurRad="38100" dist="38100" dir="2700000" algn="tl">
                    <a:srgbClr val="000000">
                      <a:alpha val="43137"/>
                    </a:srgbClr>
                  </a:outerShdw>
                </a:effectLst>
              </a:rPr>
              <a:t>printOne</a:t>
            </a:r>
            <a:r>
              <a:rPr lang="en-US" altLang="zh-CN" sz="2400" dirty="0">
                <a:effectLst>
                  <a:outerShdw blurRad="38100" dist="38100" dir="2700000" algn="tl">
                    <a:srgbClr val="000000">
                      <a:alpha val="43137"/>
                    </a:srgbClr>
                  </a:outerShdw>
                </a:effectLst>
              </a:rPr>
              <a:t>() </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&lt;&lt;"I am B too."&lt;&lt;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p>
        </p:txBody>
      </p:sp>
      <p:sp>
        <p:nvSpPr>
          <p:cNvPr id="10" name="Text Box 36"/>
          <p:cNvSpPr txBox="1">
            <a:spLocks noChangeArrowheads="1"/>
          </p:cNvSpPr>
          <p:nvPr/>
        </p:nvSpPr>
        <p:spPr bwMode="auto">
          <a:xfrm>
            <a:off x="6407150" y="5569176"/>
            <a:ext cx="2736849" cy="1089529"/>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000000"/>
                </a:solidFill>
                <a:latin typeface="Times New Roman" pitchFamily="18" charset="0"/>
              </a:rPr>
              <a:t>错误的语句有：</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en-US" altLang="zh-CN" sz="2400" dirty="0" err="1">
                <a:solidFill>
                  <a:srgbClr val="000000"/>
                </a:solidFill>
                <a:latin typeface="Times New Roman" pitchFamily="18" charset="0"/>
              </a:rPr>
              <a:t>a.printOne</a:t>
            </a:r>
            <a:r>
              <a:rPr lang="en-US" altLang="zh-CN" sz="2400" dirty="0">
                <a:solidFill>
                  <a:srgbClr val="000000"/>
                </a:solidFill>
                <a:latin typeface="Times New Roman" pitchFamily="18" charset="0"/>
              </a:rPr>
              <a:t>();</a:t>
            </a:r>
          </a:p>
          <a:p>
            <a:pPr marL="342900" indent="-342900" eaLnBrk="1" hangingPunct="1">
              <a:lnSpc>
                <a:spcPct val="90000"/>
              </a:lnSpc>
              <a:buClr>
                <a:srgbClr val="FF5050"/>
              </a:buClr>
            </a:pPr>
            <a:r>
              <a:rPr lang="en-US" altLang="zh-CN" sz="2400" dirty="0">
                <a:solidFill>
                  <a:srgbClr val="000000"/>
                </a:solidFill>
                <a:latin typeface="Times New Roman" pitchFamily="18" charset="0"/>
              </a:rPr>
              <a:t>pa-&gt;</a:t>
            </a:r>
            <a:r>
              <a:rPr lang="en-US" altLang="zh-CN" sz="2400" dirty="0" err="1">
                <a:solidFill>
                  <a:srgbClr val="000000"/>
                </a:solidFill>
                <a:latin typeface="Times New Roman" pitchFamily="18" charset="0"/>
              </a:rPr>
              <a:t>printOne</a:t>
            </a:r>
            <a:r>
              <a:rPr lang="en-US" altLang="zh-CN" sz="2400" dirty="0">
                <a:solidFill>
                  <a:srgbClr val="000000"/>
                </a:solidFill>
                <a:latin typeface="Times New Roman" pitchFamily="18" charset="0"/>
              </a:rPr>
              <a:t>();   </a:t>
            </a:r>
          </a:p>
        </p:txBody>
      </p:sp>
      <p:sp>
        <p:nvSpPr>
          <p:cNvPr id="7" name="Rectangle 6"/>
          <p:cNvSpPr>
            <a:spLocks noChangeArrowheads="1"/>
          </p:cNvSpPr>
          <p:nvPr/>
        </p:nvSpPr>
        <p:spPr bwMode="auto">
          <a:xfrm>
            <a:off x="6375400" y="1139190"/>
            <a:ext cx="2768600" cy="4154984"/>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err="1">
                <a:solidFill>
                  <a:srgbClr val="C00000"/>
                </a:solidFill>
                <a:effectLst>
                  <a:outerShdw blurRad="38100" dist="38100" dir="2700000" algn="tl">
                    <a:srgbClr val="000000">
                      <a:alpha val="43137"/>
                    </a:srgbClr>
                  </a:outerShdw>
                </a:effectLst>
              </a:rPr>
              <a:t>int</a:t>
            </a:r>
            <a:r>
              <a:rPr lang="en-US" altLang="zh-CN" sz="2400" dirty="0">
                <a:solidFill>
                  <a:srgbClr val="C00000"/>
                </a:solidFill>
                <a:effectLst>
                  <a:outerShdw blurRad="38100" dist="38100" dir="2700000" algn="tl">
                    <a:srgbClr val="000000">
                      <a:alpha val="43137"/>
                    </a:srgbClr>
                  </a:outerShdw>
                </a:effectLst>
              </a:rPr>
              <a:t> main()</a:t>
            </a:r>
          </a:p>
          <a:p>
            <a:pPr eaLnBrk="1" hangingPunct="1">
              <a:buNone/>
            </a:pPr>
            <a:r>
              <a:rPr lang="en-US" altLang="zh-CN" sz="2400" dirty="0">
                <a:effectLst>
                  <a:outerShdw blurRad="38100" dist="38100" dir="2700000" algn="tl">
                    <a:srgbClr val="000000">
                      <a:alpha val="43137"/>
                    </a:srgbClr>
                  </a:outerShdw>
                </a:effectLst>
              </a:rPr>
              <a:t>{ A </a:t>
            </a:r>
            <a:r>
              <a:rPr lang="en-US" altLang="zh-CN" sz="2400" dirty="0" err="1">
                <a:effectLst>
                  <a:outerShdw blurRad="38100" dist="38100" dir="2700000" algn="tl">
                    <a:srgbClr val="000000">
                      <a:alpha val="43137"/>
                    </a:srgbClr>
                  </a:outerShdw>
                </a:effectLst>
              </a:rPr>
              <a:t>a</a:t>
            </a:r>
            <a:r>
              <a:rPr lang="en-US" altLang="zh-CN" sz="2400" dirty="0">
                <a:effectLst>
                  <a:outerShdw blurRad="38100" dist="38100" dir="2700000" algn="tl">
                    <a:srgbClr val="000000">
                      <a:alpha val="43137"/>
                    </a:srgbClr>
                  </a:outerShdw>
                </a:effectLst>
              </a:rPr>
              <a:t>,*pa=&amp;a;</a:t>
            </a:r>
          </a:p>
          <a:p>
            <a:pPr eaLnBrk="1" hangingPunct="1">
              <a:buNone/>
            </a:pPr>
            <a:r>
              <a:rPr lang="en-US" altLang="zh-CN" sz="2400" dirty="0">
                <a:effectLst>
                  <a:outerShdw blurRad="38100" dist="38100" dir="2700000" algn="tl">
                    <a:srgbClr val="000000">
                      <a:alpha val="43137"/>
                    </a:srgbClr>
                  </a:outerShdw>
                </a:effectLst>
              </a:rPr>
              <a:t>  B </a:t>
            </a:r>
            <a:r>
              <a:rPr lang="en-US" altLang="zh-CN" sz="2400" dirty="0" err="1">
                <a:effectLst>
                  <a:outerShdw blurRad="38100" dist="38100" dir="2700000" algn="tl">
                    <a:srgbClr val="000000">
                      <a:alpha val="43137"/>
                    </a:srgbClr>
                  </a:outerShdw>
                </a:effectLst>
              </a:rPr>
              <a:t>b</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pb</a:t>
            </a:r>
            <a:r>
              <a:rPr lang="en-US" altLang="zh-CN" sz="2400" dirty="0">
                <a:effectLst>
                  <a:outerShdw blurRad="38100" dist="38100" dir="2700000" algn="tl">
                    <a:srgbClr val="000000">
                      <a:alpha val="43137"/>
                    </a:srgbClr>
                  </a:outerShdw>
                </a:effectLst>
              </a:rPr>
              <a:t>=&amp;b;</a:t>
            </a:r>
          </a:p>
          <a:p>
            <a:pPr eaLnBrk="1" hangingPunct="1">
              <a:buNone/>
            </a:pPr>
            <a:r>
              <a:rPr lang="en-US" altLang="zh-CN" sz="2400" dirty="0">
                <a:effectLst>
                  <a:outerShdw blurRad="38100" dist="38100" dir="2700000" algn="tl">
                    <a:srgbClr val="000000">
                      <a:alpha val="43137"/>
                    </a:srgbClr>
                  </a:outerShdw>
                </a:effectLst>
              </a:rPr>
              <a:t>  a=b;</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a.print</a:t>
            </a:r>
            <a:r>
              <a:rPr lang="en-US" altLang="zh-CN" sz="2400" dirty="0">
                <a:effectLst>
                  <a:outerShdw blurRad="38100" dist="38100" dir="2700000" algn="tl">
                    <a:srgbClr val="000000">
                      <a:alpha val="43137"/>
                    </a:srgbClr>
                  </a:outerShdw>
                </a:effectLst>
              </a:rPr>
              <a:t>();   </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a.printOne</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p>
          <a:p>
            <a:pPr eaLnBrk="1" hangingPunct="1">
              <a:buNone/>
            </a:pPr>
            <a:r>
              <a:rPr lang="en-US" altLang="zh-CN" sz="2400" dirty="0">
                <a:effectLst>
                  <a:outerShdw blurRad="38100" dist="38100" dir="2700000" algn="tl">
                    <a:srgbClr val="000000">
                      <a:alpha val="43137"/>
                    </a:srgbClr>
                  </a:outerShdw>
                </a:effectLst>
              </a:rPr>
              <a:t>  pa=</a:t>
            </a:r>
            <a:r>
              <a:rPr lang="en-US" altLang="zh-CN" sz="2400" dirty="0" err="1">
                <a:effectLst>
                  <a:outerShdw blurRad="38100" dist="38100" dir="2700000" algn="tl">
                    <a:srgbClr val="000000">
                      <a:alpha val="43137"/>
                    </a:srgbClr>
                  </a:outerShdw>
                </a:effectLst>
              </a:rPr>
              <a:t>pb</a:t>
            </a:r>
            <a:r>
              <a:rPr lang="en-US" altLang="zh-CN" sz="2400" dirty="0">
                <a:effectLst>
                  <a:outerShdw blurRad="38100" dist="38100" dir="2700000" algn="tl">
                    <a:srgbClr val="000000">
                      <a:alpha val="43137"/>
                    </a:srgbClr>
                  </a:outerShdw>
                </a:effectLst>
              </a:rPr>
              <a:t>;   </a:t>
            </a:r>
          </a:p>
          <a:p>
            <a:pPr eaLnBrk="1" hangingPunct="1">
              <a:buNone/>
            </a:pPr>
            <a:r>
              <a:rPr lang="en-US" altLang="zh-CN" sz="2400" dirty="0">
                <a:effectLst>
                  <a:outerShdw blurRad="38100" dist="38100" dir="2700000" algn="tl">
                    <a:srgbClr val="000000">
                      <a:alpha val="43137"/>
                    </a:srgbClr>
                  </a:outerShdw>
                </a:effectLst>
              </a:rPr>
              <a:t>  pa-&gt;print();</a:t>
            </a:r>
          </a:p>
          <a:p>
            <a:pPr eaLnBrk="1" hangingPunct="1">
              <a:buNone/>
            </a:pPr>
            <a:r>
              <a:rPr lang="en-US" altLang="zh-CN" sz="2400" dirty="0">
                <a:effectLst>
                  <a:outerShdw blurRad="38100" dist="38100" dir="2700000" algn="tl">
                    <a:srgbClr val="000000">
                      <a:alpha val="43137"/>
                    </a:srgbClr>
                  </a:outerShdw>
                </a:effectLst>
              </a:rPr>
              <a:t>  pa-&gt;</a:t>
            </a:r>
            <a:r>
              <a:rPr lang="en-US" altLang="zh-CN" sz="2400" dirty="0" err="1">
                <a:effectLst>
                  <a:outerShdw blurRad="38100" dist="38100" dir="2700000" algn="tl">
                    <a:srgbClr val="000000">
                      <a:alpha val="43137"/>
                    </a:srgbClr>
                  </a:outerShdw>
                </a:effectLst>
              </a:rPr>
              <a:t>printOne</a:t>
            </a:r>
            <a:r>
              <a:rPr lang="en-US" altLang="zh-CN" sz="2400" dirty="0">
                <a:effectLst>
                  <a:outerShdw blurRad="38100" dist="38100" dir="2700000" algn="tl">
                    <a:srgbClr val="000000">
                      <a:alpha val="43137"/>
                    </a:srgbClr>
                  </a:outerShdw>
                </a:effectLst>
              </a:rPr>
              <a:t>();   </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pb</a:t>
            </a:r>
            <a:r>
              <a:rPr lang="en-US" altLang="zh-CN" sz="2400" dirty="0">
                <a:effectLst>
                  <a:outerShdw blurRad="38100" dist="38100" dir="2700000" algn="tl">
                    <a:srgbClr val="000000">
                      <a:alpha val="43137"/>
                    </a:srgbClr>
                  </a:outerShdw>
                </a:effectLst>
              </a:rPr>
              <a:t>-&gt;</a:t>
            </a:r>
            <a:r>
              <a:rPr lang="en-US" altLang="zh-CN" sz="2400" dirty="0" err="1">
                <a:effectLst>
                  <a:outerShdw blurRad="38100" dist="38100" dir="2700000" algn="tl">
                    <a:srgbClr val="000000">
                      <a:alpha val="43137"/>
                    </a:srgbClr>
                  </a:outerShdw>
                </a:effectLst>
              </a:rPr>
              <a:t>printOne</a:t>
            </a:r>
            <a:r>
              <a:rPr lang="en-US" altLang="zh-CN" sz="2400" dirty="0">
                <a:effectLst>
                  <a:outerShdw blurRad="38100" dist="38100" dir="2700000" algn="tl">
                    <a:srgbClr val="000000">
                      <a:alpha val="43137"/>
                    </a:srgbClr>
                  </a:outerShdw>
                </a:effectLst>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out)">
                                      <p:cBhvr>
                                        <p:cTn id="7" dur="500"/>
                                        <p:tgtEl>
                                          <p:spTgt spid="10"/>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73365" y="2617076"/>
            <a:ext cx="2502608" cy="1015663"/>
          </a:xfrm>
          <a:prstGeom prst="rect">
            <a:avLst/>
          </a:prstGeom>
          <a:noFill/>
        </p:spPr>
        <p:txBody>
          <a:bodyPr wrap="none" rtlCol="0">
            <a:spAutoFit/>
          </a:bodyPr>
          <a:lstStyle/>
          <a:p>
            <a:r>
              <a:rPr lang="zh-CN" altLang="en-US" sz="6000" dirty="0">
                <a:latin typeface="宋体" pitchFamily="2" charset="-122"/>
                <a:ea typeface="宋体" pitchFamily="2" charset="-122"/>
              </a:rPr>
              <a:t>（二）</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692000"/>
            <a:ext cx="7400679"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如果在定义一个</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sz="2800" dirty="0">
                <a:solidFill>
                  <a:schemeClr val="tx1"/>
                </a:solidFill>
                <a:ea typeface="宋体" panose="02010600030101010101" pitchFamily="2" charset="-122"/>
              </a:rPr>
              <a:t>时，该派生类</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继承</a:t>
            </a:r>
            <a:r>
              <a:rPr lang="zh-CN" altLang="en-US" sz="2800" dirty="0">
                <a:solidFill>
                  <a:schemeClr val="tx1"/>
                </a:solidFill>
                <a:ea typeface="宋体" panose="02010600030101010101" pitchFamily="2" charset="-122"/>
              </a:rPr>
              <a:t>了</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2</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个或</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2</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个以上基类</a:t>
            </a:r>
            <a:r>
              <a:rPr lang="zh-CN" altLang="en-US" sz="2800" dirty="0">
                <a:solidFill>
                  <a:schemeClr val="tx1"/>
                </a:solidFill>
                <a:ea typeface="宋体" panose="02010600030101010101" pitchFamily="2" charset="-122"/>
              </a:rPr>
              <a:t>的特征，那么这种继承关系就称为</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多重继承</a:t>
            </a:r>
            <a:r>
              <a:rPr lang="zh-CN" altLang="en-US" sz="2800" dirty="0">
                <a:solidFill>
                  <a:schemeClr val="tx1"/>
                </a:solidFill>
                <a:ea typeface="宋体" panose="02010600030101010101" pitchFamily="2" charset="-122"/>
              </a:rPr>
              <a:t>。例如： </a:t>
            </a: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object 2"/>
          <p:cNvSpPr txBox="1">
            <a:spLocks noGrp="1"/>
          </p:cNvSpPr>
          <p:nvPr>
            <p:ph type="title"/>
          </p:nvPr>
        </p:nvSpPr>
        <p:spPr>
          <a:xfrm>
            <a:off x="684000" y="-35267"/>
            <a:ext cx="8832329" cy="901185"/>
          </a:xfrm>
          <a:prstGeom prst="rect">
            <a:avLst/>
          </a:prstGeom>
        </p:spPr>
        <p:txBody>
          <a:bodyPr vert="horz" wrap="square" lIns="0" tIns="270169" rIns="0" bIns="0" rtlCol="0">
            <a:spAutoFit/>
          </a:bodyPr>
          <a:lstStyle/>
          <a:p>
            <a:pPr marL="510540">
              <a:lnSpc>
                <a:spcPts val="4890"/>
              </a:lnSpc>
            </a:pPr>
            <a:r>
              <a:rPr lang="zh-CN" altLang="en-US" sz="3600" dirty="0">
                <a:solidFill>
                  <a:srgbClr val="002060"/>
                </a:solidFill>
                <a:latin typeface="宋体" pitchFamily="2" charset="-122"/>
                <a:ea typeface="宋体" pitchFamily="2" charset="-122"/>
                <a:cs typeface="黑体"/>
              </a:rPr>
              <a:t>三、多重继承</a:t>
            </a:r>
            <a:endParaRPr sz="3600" dirty="0">
              <a:solidFill>
                <a:srgbClr val="002060"/>
              </a:solidFill>
              <a:latin typeface="宋体" pitchFamily="2" charset="-122"/>
              <a:ea typeface="宋体" pitchFamily="2" charset="-122"/>
              <a:cs typeface="黑体"/>
            </a:endParaRPr>
          </a:p>
        </p:txBody>
      </p:sp>
      <p:pic>
        <p:nvPicPr>
          <p:cNvPr id="7" name="Picture 4" descr="7"/>
          <p:cNvPicPr>
            <a:picLocks noChangeAspect="1" noChangeArrowheads="1"/>
          </p:cNvPicPr>
          <p:nvPr/>
        </p:nvPicPr>
        <p:blipFill>
          <a:blip r:embed="rId3" cstate="print"/>
          <a:srcRect/>
          <a:stretch>
            <a:fillRect/>
          </a:stretch>
        </p:blipFill>
        <p:spPr bwMode="auto">
          <a:xfrm>
            <a:off x="1362075" y="3528000"/>
            <a:ext cx="6822107" cy="1997075"/>
          </a:xfrm>
          <a:prstGeom prst="rect">
            <a:avLst/>
          </a:prstGeom>
          <a:noFill/>
          <a:ln w="9525">
            <a:noFill/>
            <a:miter lim="800000"/>
            <a:headEnd/>
            <a:tailEnd/>
          </a:ln>
        </p:spPr>
      </p:pic>
      <p:sp>
        <p:nvSpPr>
          <p:cNvPr id="6" name="Rectangle 9"/>
          <p:cNvSpPr txBox="1">
            <a:spLocks noChangeArrowheads="1"/>
          </p:cNvSpPr>
          <p:nvPr/>
        </p:nvSpPr>
        <p:spPr bwMode="auto">
          <a:xfrm>
            <a:off x="1080000" y="1080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1. </a:t>
            </a:r>
            <a:r>
              <a:rPr lang="zh-CN" altLang="en-US" dirty="0">
                <a:ea typeface="宋体" panose="02010600030101010101" pitchFamily="2" charset="-122"/>
              </a:rPr>
              <a:t>多重继承的定义</a:t>
            </a: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179500"/>
            <a:ext cx="7400679"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格式为：</a:t>
            </a:r>
            <a:endPar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7" name="AutoShape 52"/>
          <p:cNvSpPr>
            <a:spLocks noChangeArrowheads="1"/>
          </p:cNvSpPr>
          <p:nvPr/>
        </p:nvSpPr>
        <p:spPr bwMode="gray">
          <a:xfrm>
            <a:off x="1413438" y="1800000"/>
            <a:ext cx="6955862" cy="33274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class &lt;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派生类名</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&lt;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继承方式</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1&gt; &lt;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基类名</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1&gt;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&lt;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继承方式</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2&gt; &lt;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基类名</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2&gt;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新增</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的数据成员</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新增</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的成员函数</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p:txBody>
      </p:sp>
      <p:sp>
        <p:nvSpPr>
          <p:cNvPr id="6" name="标题 5"/>
          <p:cNvSpPr>
            <a:spLocks noGrp="1"/>
          </p:cNvSpPr>
          <p:nvPr>
            <p:ph type="title"/>
          </p:nvPr>
        </p:nvSpPr>
        <p:spPr/>
        <p:txBody>
          <a:bodyPr/>
          <a:lstStyle/>
          <a:p>
            <a:r>
              <a:rPr lang="zh-CN" altLang="en-US" sz="3600" dirty="0">
                <a:latin typeface="宋体" panose="02010600030101010101" pitchFamily="2" charset="-122"/>
                <a:ea typeface="宋体" panose="02010600030101010101" pitchFamily="2" charset="-122"/>
              </a:rPr>
              <a:t>多重继承派生类的定义方法</a:t>
            </a:r>
          </a:p>
        </p:txBody>
      </p:sp>
      <p:sp>
        <p:nvSpPr>
          <p:cNvPr id="9" name="Rectangle 6"/>
          <p:cNvSpPr>
            <a:spLocks noChangeArrowheads="1"/>
          </p:cNvSpPr>
          <p:nvPr/>
        </p:nvSpPr>
        <p:spPr bwMode="auto">
          <a:xfrm>
            <a:off x="1432146" y="5292000"/>
            <a:ext cx="6429154" cy="1311128"/>
          </a:xfrm>
          <a:prstGeom prst="rect">
            <a:avLst/>
          </a:prstGeom>
          <a:solidFill>
            <a:srgbClr val="E1FFF7"/>
          </a:solidFill>
          <a:ln w="38100">
            <a:solidFill>
              <a:srgbClr val="008000"/>
            </a:solidFill>
            <a:miter lim="800000"/>
            <a:headEnd/>
            <a:tailEnd/>
          </a:ln>
        </p:spPr>
        <p:txBody>
          <a:bodyPr wrap="square">
            <a:spAutoFit/>
          </a:bodyPr>
          <a:lstStyle/>
          <a:p>
            <a:pPr marL="0" lvl="1">
              <a:lnSpc>
                <a:spcPct val="110000"/>
              </a:lnSpc>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例子：</a:t>
            </a:r>
          </a:p>
          <a:p>
            <a:pPr marL="0" lvl="1">
              <a:lnSpc>
                <a:spcPct val="110000"/>
              </a:lnSpc>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class CStudentOnJob : public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CStudent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a:p>
            <a:pPr marL="0" lvl="1">
              <a:lnSpc>
                <a:spcPct val="110000"/>
              </a:lnSpc>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public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CTeacher</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9049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727700"/>
            <a:ext cx="7875600"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功能</a:t>
            </a:r>
            <a:r>
              <a:rPr lang="zh-CN" altLang="en-US" dirty="0">
                <a:solidFill>
                  <a:srgbClr val="000000"/>
                </a:solidFill>
                <a:ea typeface="宋体" panose="02010600030101010101" pitchFamily="2" charset="-122"/>
              </a:rPr>
              <a:t>：</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对继承成员初始化，对新加成员初始化。</a:t>
            </a:r>
          </a:p>
        </p:txBody>
      </p:sp>
      <p:sp>
        <p:nvSpPr>
          <p:cNvPr id="10" name="Rectangle 77"/>
          <p:cNvSpPr>
            <a:spLocks noChangeArrowheads="1"/>
          </p:cNvSpPr>
          <p:nvPr/>
        </p:nvSpPr>
        <p:spPr bwMode="auto">
          <a:xfrm>
            <a:off x="1116000" y="3047100"/>
            <a:ext cx="7443800" cy="2597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定义</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类似单重继承</a:t>
            </a:r>
            <a:r>
              <a:rPr lang="en-US" altLang="zh-CN" dirty="0">
                <a:solidFill>
                  <a:srgbClr val="000000"/>
                </a:solidFill>
                <a:ea typeface="宋体" panose="02010600030101010101" pitchFamily="2" charset="-122"/>
              </a:rPr>
              <a:t>):</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当</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基类构造函数</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不带</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参数</a:t>
            </a:r>
            <a:r>
              <a:rPr lang="zh-CN" altLang="en-US" dirty="0">
                <a:solidFill>
                  <a:srgbClr val="000000"/>
                </a:solidFill>
                <a:ea typeface="宋体" panose="02010600030101010101" pitchFamily="2" charset="-122"/>
              </a:rPr>
              <a:t>时，不必显式指明调用基类构造函数；</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当</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基类构造函数</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带</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参数</a:t>
            </a:r>
            <a:r>
              <a:rPr lang="zh-CN" altLang="en-US" dirty="0">
                <a:solidFill>
                  <a:srgbClr val="000000"/>
                </a:solidFill>
                <a:ea typeface="宋体" panose="02010600030101010101" pitchFamily="2" charset="-122"/>
              </a:rPr>
              <a:t>时，必须显式指明调用基类构造函数；并由派生类构造函数的形式参数中为被调用的基类构造函数提供实参。</a:t>
            </a:r>
          </a:p>
        </p:txBody>
      </p:sp>
      <p:sp>
        <p:nvSpPr>
          <p:cNvPr id="7" name="Rectangle 9"/>
          <p:cNvSpPr txBox="1">
            <a:spLocks noChangeArrowheads="1"/>
          </p:cNvSpPr>
          <p:nvPr/>
        </p:nvSpPr>
        <p:spPr bwMode="auto">
          <a:xfrm>
            <a:off x="1080000" y="1080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2. </a:t>
            </a:r>
            <a:r>
              <a:rPr lang="zh-CN" altLang="en-US" dirty="0">
                <a:ea typeface="宋体" panose="02010600030101010101" pitchFamily="2" charset="-122"/>
              </a:rPr>
              <a:t>多重继承派生类的构造函数</a:t>
            </a: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179500"/>
            <a:ext cx="7400679"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格式为：</a:t>
            </a:r>
            <a:endPar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object 2"/>
          <p:cNvSpPr txBox="1">
            <a:spLocks noGrp="1"/>
          </p:cNvSpPr>
          <p:nvPr>
            <p:ph type="title"/>
          </p:nvPr>
        </p:nvSpPr>
        <p:spPr>
          <a:xfrm>
            <a:off x="684000" y="4327"/>
            <a:ext cx="8832329" cy="821997"/>
          </a:xfrm>
          <a:prstGeom prst="rect">
            <a:avLst/>
          </a:prstGeom>
        </p:spPr>
        <p:txBody>
          <a:bodyPr vert="horz" wrap="square" lIns="0" tIns="270169" rIns="0" bIns="0" rtlCol="0">
            <a:spAutoFit/>
          </a:bodyPr>
          <a:lstStyle/>
          <a:p>
            <a:pPr marL="510540">
              <a:lnSpc>
                <a:spcPts val="4890"/>
              </a:lnSpc>
            </a:pPr>
            <a:r>
              <a:rPr lang="zh-CN" altLang="en-US" sz="3600" dirty="0">
                <a:solidFill>
                  <a:srgbClr val="002060"/>
                </a:solidFill>
                <a:latin typeface="宋体" pitchFamily="2" charset="-122"/>
                <a:ea typeface="宋体" pitchFamily="2" charset="-122"/>
                <a:cs typeface="黑体"/>
              </a:rPr>
              <a:t>多重继承派生类定义</a:t>
            </a:r>
            <a:endParaRPr sz="3600" dirty="0">
              <a:solidFill>
                <a:srgbClr val="002060"/>
              </a:solidFill>
              <a:latin typeface="宋体" pitchFamily="2" charset="-122"/>
              <a:ea typeface="宋体" pitchFamily="2" charset="-122"/>
              <a:cs typeface="黑体"/>
            </a:endParaRPr>
          </a:p>
        </p:txBody>
      </p:sp>
      <p:sp>
        <p:nvSpPr>
          <p:cNvPr id="7" name="AutoShape 52"/>
          <p:cNvSpPr>
            <a:spLocks noChangeArrowheads="1"/>
          </p:cNvSpPr>
          <p:nvPr/>
        </p:nvSpPr>
        <p:spPr bwMode="gray">
          <a:xfrm>
            <a:off x="1413438" y="1828800"/>
            <a:ext cx="7311462" cy="29337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派生类名</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1</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形参</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2</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形参</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派生类形参</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基类名</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1(</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参数</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基类名</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2(</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参数</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基类名</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n(</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参数</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派生类成员初始化赋值语句；</a:t>
            </a: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8570912" cy="1011237"/>
          </a:xfrm>
        </p:spPr>
        <p:txBody>
          <a:bodyPr/>
          <a:lstStyle/>
          <a:p>
            <a:pPr eaLnBrk="1" hangingPunct="1"/>
            <a:r>
              <a:rPr lang="zh-CN" altLang="en-US" sz="3600" dirty="0">
                <a:ea typeface="宋体" panose="02010600030101010101" pitchFamily="2" charset="-122"/>
              </a:rPr>
              <a:t>多重继承派生类的构造函数的执行</a:t>
            </a:r>
            <a:endParaRPr lang="en-US" altLang="zh-CN" sz="36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194300"/>
            <a:ext cx="75962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先执行</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基类的构造函数</a:t>
            </a:r>
            <a:r>
              <a:rPr lang="zh-CN" altLang="en-US" dirty="0">
                <a:solidFill>
                  <a:srgbClr val="000000"/>
                </a:solidFill>
                <a:ea typeface="宋体" panose="02010600030101010101" pitchFamily="2" charset="-122"/>
              </a:rPr>
              <a:t>，再调用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派生类构造函数</a:t>
            </a:r>
            <a:r>
              <a:rPr lang="zh-CN" altLang="en-US" dirty="0">
                <a:solidFill>
                  <a:srgbClr val="000000"/>
                </a:solidFill>
                <a:ea typeface="宋体" panose="02010600030101010101" pitchFamily="2" charset="-122"/>
              </a:rPr>
              <a:t>中新加入部分；</a:t>
            </a:r>
          </a:p>
        </p:txBody>
      </p:sp>
      <p:sp>
        <p:nvSpPr>
          <p:cNvPr id="10" name="Rectangle 77"/>
          <p:cNvSpPr>
            <a:spLocks noChangeArrowheads="1"/>
          </p:cNvSpPr>
          <p:nvPr/>
        </p:nvSpPr>
        <p:spPr bwMode="auto">
          <a:xfrm>
            <a:off x="1116000" y="2475600"/>
            <a:ext cx="7443800" cy="198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当有</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多个</a:t>
            </a:r>
            <a:r>
              <a:rPr lang="zh-CN" altLang="en-US" dirty="0">
                <a:solidFill>
                  <a:srgbClr val="000000"/>
                </a:solidFill>
                <a:ea typeface="宋体" panose="02010600030101010101" pitchFamily="2" charset="-122"/>
              </a:rPr>
              <a:t>基类构造函数要执行时，按照派生类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定义时基类出现的次序</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从左到右</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执行；</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而不是派生类构造函数定义时基类构造函数出现的次序</a:t>
            </a:r>
            <a:r>
              <a:rPr lang="en-US" altLang="zh-CN" dirty="0">
                <a:solidFill>
                  <a:srgbClr val="000000"/>
                </a:solidFill>
                <a:ea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702300"/>
            <a:ext cx="7875600"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功能</a:t>
            </a:r>
            <a:endParaRPr lang="en-US" altLang="zh-CN" dirty="0">
              <a:solidFill>
                <a:srgbClr val="C00000"/>
              </a:solidFill>
              <a:effectLst>
                <a:outerShdw blurRad="38100" dist="38100" dir="2700000" algn="tl">
                  <a:srgbClr val="000000">
                    <a:alpha val="43137"/>
                  </a:srgbClr>
                </a:outerShdw>
              </a:effectLst>
              <a:ea typeface="宋体" panose="02010600030101010101" pitchFamily="2" charset="-122"/>
            </a:endParaRP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撤消派生类对象所占用的空间</a:t>
            </a:r>
          </a:p>
        </p:txBody>
      </p:sp>
      <p:sp>
        <p:nvSpPr>
          <p:cNvPr id="10" name="Rectangle 77"/>
          <p:cNvSpPr>
            <a:spLocks noChangeArrowheads="1"/>
          </p:cNvSpPr>
          <p:nvPr/>
        </p:nvSpPr>
        <p:spPr bwMode="auto">
          <a:xfrm>
            <a:off x="1116000" y="2945500"/>
            <a:ext cx="7443800"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定义形式</a:t>
            </a:r>
            <a:endParaRPr lang="en-US" altLang="zh-CN" dirty="0">
              <a:solidFill>
                <a:srgbClr val="C00000"/>
              </a:solidFill>
              <a:effectLst>
                <a:outerShdw blurRad="38100" dist="38100" dir="2700000" algn="tl">
                  <a:srgbClr val="000000">
                    <a:alpha val="43137"/>
                  </a:srgbClr>
                </a:outerShdw>
              </a:effectLst>
              <a:ea typeface="宋体" panose="02010600030101010101" pitchFamily="2" charset="-122"/>
            </a:endParaRP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由于析构函数都不带参数，故不必显式指明如何调用基类的析构函数。</a:t>
            </a:r>
          </a:p>
        </p:txBody>
      </p:sp>
      <p:sp>
        <p:nvSpPr>
          <p:cNvPr id="7" name="Rectangle 77"/>
          <p:cNvSpPr>
            <a:spLocks noChangeArrowheads="1"/>
          </p:cNvSpPr>
          <p:nvPr/>
        </p:nvSpPr>
        <p:spPr bwMode="auto">
          <a:xfrm>
            <a:off x="1116000" y="4571100"/>
            <a:ext cx="7443800"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执行次序</a:t>
            </a:r>
            <a:endParaRPr lang="en-US" altLang="zh-CN" dirty="0">
              <a:solidFill>
                <a:srgbClr val="C00000"/>
              </a:solidFill>
              <a:effectLst>
                <a:outerShdw blurRad="38100" dist="38100" dir="2700000" algn="tl">
                  <a:srgbClr val="000000">
                    <a:alpha val="43137"/>
                  </a:srgbClr>
                </a:outerShdw>
              </a:effectLst>
              <a:ea typeface="宋体" panose="02010600030101010101" pitchFamily="2" charset="-122"/>
            </a:endParaRP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与构造函数相反</a:t>
            </a:r>
          </a:p>
        </p:txBody>
      </p:sp>
      <p:sp>
        <p:nvSpPr>
          <p:cNvPr id="9" name="Rectangle 9"/>
          <p:cNvSpPr txBox="1">
            <a:spLocks noChangeArrowheads="1"/>
          </p:cNvSpPr>
          <p:nvPr/>
        </p:nvSpPr>
        <p:spPr bwMode="auto">
          <a:xfrm>
            <a:off x="1080000" y="1080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3. </a:t>
            </a:r>
            <a:r>
              <a:rPr lang="zh-CN" altLang="en-US" dirty="0">
                <a:ea typeface="宋体" panose="02010600030101010101" pitchFamily="2" charset="-122"/>
              </a:rPr>
              <a:t>多重继承派生类的析构函数</a:t>
            </a: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41400" y="1213400"/>
            <a:ext cx="7431099" cy="2597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此类问题的</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特点</a:t>
            </a:r>
            <a:r>
              <a:rPr lang="zh-CN" altLang="en-US" sz="2800" dirty="0">
                <a:solidFill>
                  <a:schemeClr val="tx1"/>
                </a:solidFill>
                <a:ea typeface="宋体" panose="02010600030101010101" pitchFamily="2" charset="-122"/>
              </a:rPr>
              <a:t>：</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类与类之间存在</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IS-A</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关系</a:t>
            </a:r>
          </a:p>
          <a:p>
            <a:pPr lvl="1">
              <a:lnSpc>
                <a:spcPct val="110000"/>
              </a:lnSpc>
              <a:spcBef>
                <a:spcPct val="0"/>
              </a:spcBef>
              <a:buSzTx/>
              <a:buFont typeface="Wingdings" pitchFamily="2" charset="2"/>
              <a:buChar char="Ø"/>
            </a:pPr>
            <a:r>
              <a:rPr lang="zh-CN" altLang="en-US" sz="2400" dirty="0">
                <a:solidFill>
                  <a:schemeClr val="tx1"/>
                </a:solidFill>
                <a:ea typeface="宋体" panose="02010600030101010101" pitchFamily="2" charset="-122"/>
              </a:rPr>
              <a:t>软件学院新生也是一类新生，但其行为与一般的新生有所不同（更准确的说是有所</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扩展</a:t>
            </a:r>
            <a:r>
              <a:rPr lang="zh-CN" altLang="en-US" sz="2400" dirty="0">
                <a:solidFill>
                  <a:schemeClr val="tx1"/>
                </a:solidFill>
                <a:ea typeface="宋体" panose="02010600030101010101" pitchFamily="2" charset="-122"/>
              </a:rPr>
              <a:t>）。</a:t>
            </a:r>
          </a:p>
          <a:p>
            <a:pPr lvl="1">
              <a:lnSpc>
                <a:spcPct val="110000"/>
              </a:lnSpc>
              <a:spcBef>
                <a:spcPct val="0"/>
              </a:spcBef>
              <a:buSzTx/>
              <a:buFont typeface="Wingdings" pitchFamily="2" charset="2"/>
              <a:buChar char="Ø"/>
            </a:pPr>
            <a:r>
              <a:rPr lang="zh-CN" altLang="en-US" sz="2400" dirty="0">
                <a:solidFill>
                  <a:schemeClr val="tx1"/>
                </a:solidFill>
                <a:ea typeface="宋体" panose="02010600030101010101" pitchFamily="2" charset="-122"/>
              </a:rPr>
              <a:t>狗是宠物，猫是宠物，小强也是宠物</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宠物”概念的提出，可以使狗、猫、小强</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等的一些</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共同性的行为</a:t>
            </a:r>
            <a:r>
              <a:rPr lang="zh-CN" altLang="en-US" sz="2400" dirty="0">
                <a:solidFill>
                  <a:schemeClr val="tx1"/>
                </a:solidFill>
                <a:ea typeface="宋体" panose="02010600030101010101" pitchFamily="2" charset="-122"/>
              </a:rPr>
              <a:t>被提取出来。</a:t>
            </a:r>
          </a:p>
        </p:txBody>
      </p:sp>
      <p:sp>
        <p:nvSpPr>
          <p:cNvPr id="6" name="Text Box 36"/>
          <p:cNvSpPr txBox="1">
            <a:spLocks noChangeArrowheads="1"/>
          </p:cNvSpPr>
          <p:nvPr/>
        </p:nvSpPr>
        <p:spPr bwMode="auto">
          <a:xfrm>
            <a:off x="1353196" y="4441590"/>
            <a:ext cx="6304904" cy="523220"/>
          </a:xfrm>
          <a:prstGeom prst="rect">
            <a:avLst/>
          </a:prstGeom>
          <a:solidFill>
            <a:srgbClr val="33CCCC"/>
          </a:solidFill>
          <a:ln w="9525">
            <a:noFill/>
            <a:miter lim="800000"/>
            <a:headEnd/>
            <a:tailEnd/>
          </a:ln>
        </p:spPr>
        <p:txBody>
          <a:bodyPr wrap="square">
            <a:spAutoFit/>
          </a:bodyPr>
          <a:lstStyle/>
          <a:p>
            <a:pPr eaLnBrk="1" hangingPunct="1"/>
            <a:r>
              <a:rPr lang="zh-CN" altLang="en-US" sz="28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提问</a:t>
            </a:r>
            <a:r>
              <a:rPr lang="zh-CN" altLang="en-US" sz="28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身边还有哪些</a:t>
            </a:r>
            <a:r>
              <a:rPr lang="en-US" altLang="zh-CN" sz="2800" dirty="0">
                <a:latin typeface="宋体" panose="02010600030101010101" pitchFamily="2" charset="-122"/>
                <a:ea typeface="宋体" panose="02010600030101010101" pitchFamily="2" charset="-122"/>
              </a:rPr>
              <a:t>IS-A</a:t>
            </a:r>
            <a:r>
              <a:rPr lang="zh-CN" altLang="en-US" sz="2800" dirty="0">
                <a:latin typeface="宋体" panose="02010600030101010101" pitchFamily="2" charset="-122"/>
                <a:ea typeface="宋体" panose="02010600030101010101" pitchFamily="2" charset="-122"/>
              </a:rPr>
              <a:t>关系的例子？</a:t>
            </a:r>
          </a:p>
        </p:txBody>
      </p:sp>
      <p:sp>
        <p:nvSpPr>
          <p:cNvPr id="7" name="Text Box 6"/>
          <p:cNvSpPr txBox="1">
            <a:spLocks noChangeArrowheads="1"/>
          </p:cNvSpPr>
          <p:nvPr/>
        </p:nvSpPr>
        <p:spPr bwMode="auto">
          <a:xfrm>
            <a:off x="1139332" y="1992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问题分析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out)">
                                      <p:cBhvr>
                                        <p:cTn id="11" dur="500"/>
                                        <p:tgtEl>
                                          <p:spTgt spid="6"/>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920969" y="1035189"/>
            <a:ext cx="7956331" cy="5632311"/>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solidFill>
                  <a:srgbClr val="C00000"/>
                </a:solidFill>
                <a:effectLst>
                  <a:outerShdw blurRad="38100" dist="38100" dir="2700000" algn="tl">
                    <a:srgbClr val="000000">
                      <a:alpha val="43137"/>
                    </a:srgbClr>
                  </a:outerShdw>
                </a:effectLst>
              </a:rPr>
              <a:t>class CA</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int</a:t>
            </a:r>
            <a:r>
              <a:rPr lang="en-US" altLang="zh-CN" sz="2400" dirty="0">
                <a:effectLst>
                  <a:outerShdw blurRad="38100" dist="38100" dir="2700000" algn="tl">
                    <a:srgbClr val="000000">
                      <a:alpha val="43137"/>
                    </a:srgbClr>
                  </a:outerShdw>
                </a:effectLst>
              </a:rPr>
              <a:t>  </a:t>
            </a:r>
            <a:r>
              <a:rPr lang="en-US" altLang="zh-CN" sz="2400" dirty="0">
                <a:solidFill>
                  <a:srgbClr val="007E39"/>
                </a:solidFill>
                <a:effectLst>
                  <a:outerShdw blurRad="38100" dist="38100" dir="2700000" algn="tl">
                    <a:srgbClr val="000000">
                      <a:alpha val="43137"/>
                    </a:srgbClr>
                  </a:outerShdw>
                </a:effectLst>
              </a:rPr>
              <a:t>a</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public:</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CA</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int</a:t>
            </a:r>
            <a:r>
              <a:rPr lang="en-US" altLang="zh-CN" sz="2400" dirty="0">
                <a:effectLst>
                  <a:outerShdw blurRad="38100" dist="38100" dir="2700000" algn="tl">
                    <a:srgbClr val="000000">
                      <a:alpha val="43137"/>
                    </a:srgbClr>
                  </a:outerShdw>
                </a:effectLst>
              </a:rPr>
              <a:t> x):a(x)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 "CA constructor!"&lt;&lt;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 }</a:t>
            </a:r>
          </a:p>
          <a:p>
            <a:pPr eaLnBrk="1" hangingPunct="1">
              <a:buNone/>
            </a:pPr>
            <a:r>
              <a:rPr lang="en-US" altLang="zh-CN" sz="2400" dirty="0">
                <a:effectLst>
                  <a:outerShdw blurRad="38100" dist="38100" dir="2700000" algn="tl">
                    <a:srgbClr val="000000">
                      <a:alpha val="43137"/>
                    </a:srgbClr>
                  </a:outerShdw>
                </a:effectLst>
              </a:rPr>
              <a:t>    void </a:t>
            </a:r>
            <a:r>
              <a:rPr lang="en-US" altLang="zh-CN" sz="2400" dirty="0">
                <a:solidFill>
                  <a:srgbClr val="0070C0"/>
                </a:solidFill>
                <a:effectLst>
                  <a:outerShdw blurRad="38100" dist="38100" dir="2700000" algn="tl">
                    <a:srgbClr val="000000">
                      <a:alpha val="43137"/>
                    </a:srgbClr>
                  </a:outerShdw>
                </a:effectLst>
              </a:rPr>
              <a:t>set</a:t>
            </a:r>
            <a:r>
              <a:rPr lang="en-US" altLang="zh-CN" sz="2400" dirty="0">
                <a:effectLst>
                  <a:outerShdw blurRad="38100" dist="38100" dir="2700000" algn="tl">
                    <a:srgbClr val="000000">
                      <a:alpha val="43137"/>
                    </a:srgbClr>
                  </a:outerShdw>
                </a:effectLst>
              </a:rPr>
              <a:t>(int x) { a = x; }</a:t>
            </a:r>
          </a:p>
          <a:p>
            <a:pPr eaLnBrk="1" hangingPunct="1">
              <a:buNone/>
            </a:pPr>
            <a:r>
              <a:rPr lang="en-US" altLang="zh-CN" sz="2400" dirty="0">
                <a:effectLst>
                  <a:outerShdw blurRad="38100" dist="38100" dir="2700000" algn="tl">
                    <a:srgbClr val="000000">
                      <a:alpha val="43137"/>
                    </a:srgbClr>
                  </a:outerShdw>
                </a:effectLst>
              </a:rPr>
              <a:t>    void </a:t>
            </a:r>
            <a:r>
              <a:rPr lang="en-US" altLang="zh-CN" sz="2400" dirty="0">
                <a:solidFill>
                  <a:srgbClr val="0070C0"/>
                </a:solidFill>
                <a:effectLst>
                  <a:outerShdw blurRad="38100" dist="38100" dir="2700000" algn="tl">
                    <a:srgbClr val="000000">
                      <a:alpha val="43137"/>
                    </a:srgbClr>
                  </a:outerShdw>
                </a:effectLst>
              </a:rPr>
              <a:t>print</a:t>
            </a: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 &lt;&lt; a &lt;&lt; </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~CA</a:t>
            </a:r>
            <a:r>
              <a:rPr lang="en-US" altLang="zh-CN" sz="2400" dirty="0">
                <a:effectLst>
                  <a:outerShdw blurRad="38100" dist="38100" dir="2700000" algn="tl">
                    <a:srgbClr val="000000">
                      <a:alpha val="43137"/>
                    </a:srgbClr>
                  </a:outerShdw>
                </a:effectLst>
              </a:rPr>
              <a:t>() {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&lt;&lt;"CA destructor!"&lt;&lt;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 }   };</a:t>
            </a:r>
          </a:p>
          <a:p>
            <a:pPr eaLnBrk="1" hangingPunct="1">
              <a:buNone/>
            </a:pP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solidFill>
                  <a:srgbClr val="C00000"/>
                </a:solidFill>
                <a:effectLst>
                  <a:outerShdw blurRad="38100" dist="38100" dir="2700000" algn="tl">
                    <a:srgbClr val="000000">
                      <a:alpha val="43137"/>
                    </a:srgbClr>
                  </a:outerShdw>
                </a:effectLst>
              </a:rPr>
              <a:t>class CB</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int</a:t>
            </a:r>
            <a:r>
              <a:rPr lang="en-US" altLang="zh-CN" sz="2400" dirty="0">
                <a:effectLst>
                  <a:outerShdw blurRad="38100" dist="38100" dir="2700000" algn="tl">
                    <a:srgbClr val="000000">
                      <a:alpha val="43137"/>
                    </a:srgbClr>
                  </a:outerShdw>
                </a:effectLst>
              </a:rPr>
              <a:t>  </a:t>
            </a:r>
            <a:r>
              <a:rPr lang="en-US" altLang="zh-CN" sz="2400" dirty="0">
                <a:solidFill>
                  <a:srgbClr val="007E39"/>
                </a:solidFill>
                <a:effectLst>
                  <a:outerShdw blurRad="38100" dist="38100" dir="2700000" algn="tl">
                    <a:srgbClr val="000000">
                      <a:alpha val="43137"/>
                    </a:srgbClr>
                  </a:outerShdw>
                </a:effectLst>
              </a:rPr>
              <a:t>b</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public:</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CB</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int</a:t>
            </a:r>
            <a:r>
              <a:rPr lang="en-US" altLang="zh-CN" sz="2400" dirty="0">
                <a:effectLst>
                  <a:outerShdw blurRad="38100" dist="38100" dir="2700000" algn="tl">
                    <a:srgbClr val="000000">
                      <a:alpha val="43137"/>
                    </a:srgbClr>
                  </a:outerShdw>
                </a:effectLst>
              </a:rPr>
              <a:t> x):b(x)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 "CB constructor!"&lt;&lt;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 }</a:t>
            </a:r>
          </a:p>
          <a:p>
            <a:pPr eaLnBrk="1" hangingPunct="1">
              <a:buNone/>
            </a:pPr>
            <a:r>
              <a:rPr lang="en-US" altLang="zh-CN" sz="2400" dirty="0">
                <a:effectLst>
                  <a:outerShdw blurRad="38100" dist="38100" dir="2700000" algn="tl">
                    <a:srgbClr val="000000">
                      <a:alpha val="43137"/>
                    </a:srgbClr>
                  </a:outerShdw>
                </a:effectLst>
              </a:rPr>
              <a:t>    void </a:t>
            </a:r>
            <a:r>
              <a:rPr lang="en-US" altLang="zh-CN" sz="2400" dirty="0">
                <a:solidFill>
                  <a:srgbClr val="0070C0"/>
                </a:solidFill>
                <a:effectLst>
                  <a:outerShdw blurRad="38100" dist="38100" dir="2700000" algn="tl">
                    <a:srgbClr val="000000">
                      <a:alpha val="43137"/>
                    </a:srgbClr>
                  </a:outerShdw>
                </a:effectLst>
              </a:rPr>
              <a:t>set</a:t>
            </a:r>
            <a:r>
              <a:rPr lang="en-US" altLang="zh-CN" sz="2400" dirty="0">
                <a:effectLst>
                  <a:outerShdw blurRad="38100" dist="38100" dir="2700000" algn="tl">
                    <a:srgbClr val="000000">
                      <a:alpha val="43137"/>
                    </a:srgbClr>
                  </a:outerShdw>
                </a:effectLst>
              </a:rPr>
              <a:t>(int x) { b = x; }</a:t>
            </a:r>
          </a:p>
          <a:p>
            <a:pPr eaLnBrk="1" hangingPunct="1">
              <a:buNone/>
            </a:pPr>
            <a:r>
              <a:rPr lang="en-US" altLang="zh-CN" sz="2400" dirty="0">
                <a:effectLst>
                  <a:outerShdw blurRad="38100" dist="38100" dir="2700000" algn="tl">
                    <a:srgbClr val="000000">
                      <a:alpha val="43137"/>
                    </a:srgbClr>
                  </a:outerShdw>
                </a:effectLst>
              </a:rPr>
              <a:t>    void </a:t>
            </a:r>
            <a:r>
              <a:rPr lang="en-US" altLang="zh-CN" sz="2400" dirty="0">
                <a:solidFill>
                  <a:srgbClr val="0070C0"/>
                </a:solidFill>
                <a:effectLst>
                  <a:outerShdw blurRad="38100" dist="38100" dir="2700000" algn="tl">
                    <a:srgbClr val="000000">
                      <a:alpha val="43137"/>
                    </a:srgbClr>
                  </a:outerShdw>
                </a:effectLst>
              </a:rPr>
              <a:t>print</a:t>
            </a:r>
            <a:r>
              <a:rPr lang="en-US" altLang="zh-CN" sz="2400" dirty="0">
                <a:effectLst>
                  <a:outerShdw blurRad="38100" dist="38100" dir="2700000" algn="tl">
                    <a:srgbClr val="000000">
                      <a:alpha val="43137"/>
                    </a:srgbClr>
                  </a:outerShdw>
                </a:effectLst>
              </a:rPr>
              <a:t>() {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 &lt;&lt; b &lt;&lt; </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 }</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~CB</a:t>
            </a:r>
            <a:r>
              <a:rPr lang="en-US" altLang="zh-CN" sz="2400" dirty="0">
                <a:effectLst>
                  <a:outerShdw blurRad="38100" dist="38100" dir="2700000" algn="tl">
                    <a:srgbClr val="000000">
                      <a:alpha val="43137"/>
                    </a:srgbClr>
                  </a:outerShdw>
                </a:effectLst>
              </a:rPr>
              <a:t>() {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&lt;&lt;"CB destructor!"&lt;&lt;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 }   };</a:t>
            </a:r>
          </a:p>
        </p:txBody>
      </p:sp>
      <p:sp>
        <p:nvSpPr>
          <p:cNvPr id="6" name="Rectangle 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课堂练习：</a:t>
            </a:r>
            <a:r>
              <a:rPr lang="zh-CN" altLang="en-US" sz="3200" dirty="0">
                <a:ea typeface="宋体" panose="02010600030101010101" pitchFamily="2" charset="-122"/>
              </a:rPr>
              <a:t>下面程序的输出是什么？</a:t>
            </a:r>
            <a:endParaRPr lang="en-US" altLang="zh-CN" sz="3200" dirty="0">
              <a:ea typeface="宋体" panose="02010600030101010101" pitchFamily="2" charset="-122"/>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1022569" y="1089095"/>
            <a:ext cx="6675403" cy="5632311"/>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solidFill>
                  <a:srgbClr val="C00000"/>
                </a:solidFill>
                <a:effectLst>
                  <a:outerShdw blurRad="38100" dist="38100" dir="2700000" algn="tl">
                    <a:srgbClr val="000000">
                      <a:alpha val="43137"/>
                    </a:srgbClr>
                  </a:outerShdw>
                </a:effectLst>
              </a:rPr>
              <a:t>class CC : public CA, public CB</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int</a:t>
            </a:r>
            <a:r>
              <a:rPr lang="en-US" altLang="zh-CN" sz="2400" dirty="0">
                <a:effectLst>
                  <a:outerShdw blurRad="38100" dist="38100" dir="2700000" algn="tl">
                    <a:srgbClr val="000000">
                      <a:alpha val="43137"/>
                    </a:srgbClr>
                  </a:outerShdw>
                </a:effectLst>
              </a:rPr>
              <a:t>  </a:t>
            </a:r>
            <a:r>
              <a:rPr lang="en-US" altLang="zh-CN" sz="2400" dirty="0">
                <a:solidFill>
                  <a:srgbClr val="007E39"/>
                </a:solidFill>
                <a:effectLst>
                  <a:outerShdw blurRad="38100" dist="38100" dir="2700000" algn="tl">
                    <a:srgbClr val="000000">
                      <a:alpha val="43137"/>
                    </a:srgbClr>
                  </a:outerShdw>
                </a:effectLst>
              </a:rPr>
              <a:t>c</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public:</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CC</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int</a:t>
            </a: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x,int</a:t>
            </a: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y,int</a:t>
            </a:r>
            <a:r>
              <a:rPr lang="en-US" altLang="zh-CN" sz="2400" dirty="0">
                <a:effectLst>
                  <a:outerShdw blurRad="38100" dist="38100" dir="2700000" algn="tl">
                    <a:srgbClr val="000000">
                      <a:alpha val="43137"/>
                    </a:srgbClr>
                  </a:outerShdw>
                </a:effectLst>
              </a:rPr>
              <a:t> z):CA(x),CB(y),c(z) </a:t>
            </a:r>
          </a:p>
          <a:p>
            <a:pPr eaLnBrk="1" hangingPunct="1">
              <a:buNone/>
            </a:pPr>
            <a:r>
              <a:rPr lang="en-US" altLang="zh-CN" sz="2400" dirty="0">
                <a:effectLst>
                  <a:outerShdw blurRad="38100" dist="38100" dir="2700000" algn="tl">
                    <a:srgbClr val="000000">
                      <a:alpha val="43137"/>
                    </a:srgbClr>
                  </a:outerShdw>
                </a:effectLst>
              </a:rPr>
              <a:t>   {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 "CC constructor!"&lt;&lt;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  }</a:t>
            </a:r>
          </a:p>
          <a:p>
            <a:pPr eaLnBrk="1" hangingPunct="1">
              <a:buNone/>
            </a:pPr>
            <a:r>
              <a:rPr lang="en-US" altLang="zh-CN" sz="2400" dirty="0">
                <a:effectLst>
                  <a:outerShdw blurRad="38100" dist="38100" dir="2700000" algn="tl">
                    <a:srgbClr val="000000">
                      <a:alpha val="43137"/>
                    </a:srgbClr>
                  </a:outerShdw>
                </a:effectLst>
              </a:rPr>
              <a:t>   void </a:t>
            </a:r>
            <a:r>
              <a:rPr lang="en-US" altLang="zh-CN" sz="2400" dirty="0">
                <a:solidFill>
                  <a:srgbClr val="0070C0"/>
                </a:solidFill>
                <a:effectLst>
                  <a:outerShdw blurRad="38100" dist="38100" dir="2700000" algn="tl">
                    <a:srgbClr val="000000">
                      <a:alpha val="43137"/>
                    </a:srgbClr>
                  </a:outerShdw>
                </a:effectLst>
              </a:rPr>
              <a:t>set</a:t>
            </a:r>
            <a:r>
              <a:rPr lang="en-US" altLang="zh-CN" sz="2400" dirty="0">
                <a:effectLst>
                  <a:outerShdw blurRad="38100" dist="38100" dir="2700000" algn="tl">
                    <a:srgbClr val="000000">
                      <a:alpha val="43137"/>
                    </a:srgbClr>
                  </a:outerShdw>
                </a:effectLst>
              </a:rPr>
              <a:t>(int x, int y, int z)      </a:t>
            </a:r>
          </a:p>
          <a:p>
            <a:pPr eaLnBrk="1" hangingPunct="1">
              <a:buNone/>
            </a:pPr>
            <a:r>
              <a:rPr lang="en-US" altLang="zh-CN" sz="2400" dirty="0">
                <a:effectLst>
                  <a:outerShdw blurRad="38100" dist="38100" dir="2700000" algn="tl">
                    <a:srgbClr val="000000">
                      <a:alpha val="43137"/>
                    </a:srgbClr>
                  </a:outerShdw>
                </a:effectLst>
              </a:rPr>
              <a:t>   {   CA::set(x);   CB::set(y);   c = z;    }</a:t>
            </a:r>
          </a:p>
          <a:p>
            <a:pPr eaLnBrk="1" hangingPunct="1">
              <a:buNone/>
            </a:pPr>
            <a:r>
              <a:rPr lang="en-US" altLang="zh-CN" sz="2400" dirty="0">
                <a:effectLst>
                  <a:outerShdw blurRad="38100" dist="38100" dir="2700000" algn="tl">
                    <a:srgbClr val="000000">
                      <a:alpha val="43137"/>
                    </a:srgbClr>
                  </a:outerShdw>
                </a:effectLst>
              </a:rPr>
              <a:t>   void </a:t>
            </a:r>
            <a:r>
              <a:rPr lang="en-US" altLang="zh-CN" sz="2400" dirty="0">
                <a:solidFill>
                  <a:srgbClr val="0070C0"/>
                </a:solidFill>
                <a:effectLst>
                  <a:outerShdw blurRad="38100" dist="38100" dir="2700000" algn="tl">
                    <a:srgbClr val="000000">
                      <a:alpha val="43137"/>
                    </a:srgbClr>
                  </a:outerShdw>
                </a:effectLst>
              </a:rPr>
              <a:t>print</a:t>
            </a:r>
            <a:r>
              <a:rPr lang="en-US" altLang="zh-CN" sz="2400" dirty="0">
                <a:effectLst>
                  <a:outerShdw blurRad="38100" dist="38100" dir="2700000" algn="tl">
                    <a:srgbClr val="000000">
                      <a:alpha val="43137"/>
                    </a:srgbClr>
                  </a:outerShdw>
                </a:effectLst>
              </a:rPr>
              <a:t>() {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 &lt;&lt; c &lt;&lt; </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 }</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~CC</a:t>
            </a:r>
            <a:r>
              <a:rPr lang="en-US" altLang="zh-CN" sz="2400" dirty="0">
                <a:effectLst>
                  <a:outerShdw blurRad="38100" dist="38100" dir="2700000" algn="tl">
                    <a:srgbClr val="000000">
                      <a:alpha val="43137"/>
                    </a:srgbClr>
                  </a:outerShdw>
                </a:effectLst>
              </a:rPr>
              <a:t>() {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&lt;&lt;"CC destructor!"&lt;&lt;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   </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r>
              <a:rPr lang="en-US" altLang="zh-CN" sz="2400" dirty="0" err="1">
                <a:solidFill>
                  <a:srgbClr val="C00000"/>
                </a:solidFill>
                <a:effectLst>
                  <a:outerShdw blurRad="38100" dist="38100" dir="2700000" algn="tl">
                    <a:srgbClr val="000000">
                      <a:alpha val="43137"/>
                    </a:srgbClr>
                  </a:outerShdw>
                </a:effectLst>
              </a:rPr>
              <a:t>int</a:t>
            </a:r>
            <a:r>
              <a:rPr lang="en-US" altLang="zh-CN" sz="2400" dirty="0">
                <a:solidFill>
                  <a:srgbClr val="C00000"/>
                </a:solidFill>
                <a:effectLst>
                  <a:outerShdw blurRad="38100" dist="38100" dir="2700000" algn="tl">
                    <a:srgbClr val="000000">
                      <a:alpha val="43137"/>
                    </a:srgbClr>
                  </a:outerShdw>
                </a:effectLst>
              </a:rPr>
              <a:t> main</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CC </a:t>
            </a:r>
            <a:r>
              <a:rPr lang="en-US" altLang="zh-CN" sz="2400" dirty="0" err="1">
                <a:effectLst>
                  <a:outerShdw blurRad="38100" dist="38100" dir="2700000" algn="tl">
                    <a:srgbClr val="000000">
                      <a:alpha val="43137"/>
                    </a:srgbClr>
                  </a:outerShdw>
                </a:effectLst>
              </a:rPr>
              <a:t>obj</a:t>
            </a:r>
            <a:r>
              <a:rPr lang="en-US" altLang="zh-CN" sz="2400" dirty="0">
                <a:effectLst>
                  <a:outerShdw blurRad="38100" dist="38100" dir="2700000" algn="tl">
                    <a:srgbClr val="000000">
                      <a:alpha val="43137"/>
                    </a:srgbClr>
                  </a:outerShdw>
                </a:effectLst>
              </a:rPr>
              <a:t>(1,2,3);</a:t>
            </a:r>
          </a:p>
          <a:p>
            <a:pPr eaLnBrk="1" hangingPunct="1">
              <a:buNone/>
            </a:pPr>
            <a:r>
              <a:rPr lang="en-US" altLang="zh-CN" sz="2400" dirty="0">
                <a:effectLst>
                  <a:outerShdw blurRad="38100" dist="38100" dir="2700000" algn="tl">
                    <a:srgbClr val="000000">
                      <a:alpha val="43137"/>
                    </a:srgbClr>
                  </a:outerShdw>
                </a:effectLst>
              </a:rPr>
              <a:t>    obj.CA::print();</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obj.CB</a:t>
            </a:r>
            <a:r>
              <a:rPr lang="en-US" altLang="zh-CN" sz="2400" dirty="0">
                <a:effectLst>
                  <a:outerShdw blurRad="38100" dist="38100" dir="2700000" algn="tl">
                    <a:srgbClr val="000000">
                      <a:alpha val="43137"/>
                    </a:srgbClr>
                  </a:outerShdw>
                </a:effectLst>
              </a:rPr>
              <a:t>::print();</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obj.print</a:t>
            </a:r>
            <a:r>
              <a:rPr lang="en-US" altLang="zh-CN" sz="2400" dirty="0">
                <a:effectLst>
                  <a:outerShdw blurRad="38100" dist="38100" dir="2700000" algn="tl">
                    <a:srgbClr val="000000">
                      <a:alpha val="43137"/>
                    </a:srgbClr>
                  </a:outerShdw>
                </a:effectLst>
              </a:rPr>
              <a:t>();   }</a:t>
            </a:r>
          </a:p>
        </p:txBody>
      </p:sp>
      <p:sp>
        <p:nvSpPr>
          <p:cNvPr id="6" name="Rectangle 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课堂练习：</a:t>
            </a:r>
            <a:r>
              <a:rPr lang="zh-CN" altLang="en-US" sz="3200" dirty="0">
                <a:ea typeface="宋体" panose="02010600030101010101" pitchFamily="2" charset="-122"/>
              </a:rPr>
              <a:t>下面程序的输出是什么？</a:t>
            </a:r>
            <a:endParaRPr lang="en-US" altLang="zh-CN" sz="3200" dirty="0">
              <a:ea typeface="宋体" panose="02010600030101010101" pitchFamily="2" charset="-122"/>
            </a:endParaRPr>
          </a:p>
        </p:txBody>
      </p:sp>
      <p:sp>
        <p:nvSpPr>
          <p:cNvPr id="7" name="Text Box 36"/>
          <p:cNvSpPr txBox="1">
            <a:spLocks noChangeArrowheads="1"/>
          </p:cNvSpPr>
          <p:nvPr/>
        </p:nvSpPr>
        <p:spPr bwMode="auto">
          <a:xfrm>
            <a:off x="6812696" y="3441680"/>
            <a:ext cx="2331304" cy="3416320"/>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000000"/>
                </a:solidFill>
                <a:latin typeface="Times New Roman" pitchFamily="18" charset="0"/>
              </a:rPr>
              <a:t>运行结果：</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es-ES" altLang="zh-CN" sz="2400" dirty="0">
                <a:solidFill>
                  <a:srgbClr val="000000"/>
                </a:solidFill>
                <a:latin typeface="Times New Roman" pitchFamily="18" charset="0"/>
              </a:rPr>
              <a:t>CA constructor!</a:t>
            </a:r>
          </a:p>
          <a:p>
            <a:pPr marL="342900" indent="-342900" eaLnBrk="1" hangingPunct="1">
              <a:lnSpc>
                <a:spcPct val="90000"/>
              </a:lnSpc>
              <a:buClr>
                <a:srgbClr val="FF5050"/>
              </a:buClr>
            </a:pPr>
            <a:r>
              <a:rPr lang="es-ES" altLang="zh-CN" sz="2400" dirty="0">
                <a:solidFill>
                  <a:srgbClr val="000000"/>
                </a:solidFill>
                <a:latin typeface="Times New Roman" pitchFamily="18" charset="0"/>
              </a:rPr>
              <a:t>CB constructor!</a:t>
            </a:r>
          </a:p>
          <a:p>
            <a:pPr marL="342900" indent="-342900" eaLnBrk="1" hangingPunct="1">
              <a:lnSpc>
                <a:spcPct val="90000"/>
              </a:lnSpc>
              <a:buClr>
                <a:srgbClr val="FF5050"/>
              </a:buClr>
            </a:pPr>
            <a:r>
              <a:rPr lang="es-ES" altLang="zh-CN" sz="2400" dirty="0">
                <a:solidFill>
                  <a:srgbClr val="000000"/>
                </a:solidFill>
                <a:latin typeface="Times New Roman" pitchFamily="18" charset="0"/>
              </a:rPr>
              <a:t>CC constructor!</a:t>
            </a:r>
          </a:p>
          <a:p>
            <a:pPr marL="342900" indent="-342900" eaLnBrk="1" hangingPunct="1">
              <a:lnSpc>
                <a:spcPct val="90000"/>
              </a:lnSpc>
              <a:buClr>
                <a:srgbClr val="FF5050"/>
              </a:buClr>
            </a:pPr>
            <a:r>
              <a:rPr lang="es-ES" altLang="zh-CN" sz="2400" dirty="0">
                <a:solidFill>
                  <a:srgbClr val="000000"/>
                </a:solidFill>
                <a:latin typeface="Times New Roman" pitchFamily="18" charset="0"/>
              </a:rPr>
              <a:t>1</a:t>
            </a:r>
          </a:p>
          <a:p>
            <a:pPr marL="342900" indent="-342900" eaLnBrk="1" hangingPunct="1">
              <a:lnSpc>
                <a:spcPct val="90000"/>
              </a:lnSpc>
              <a:buClr>
                <a:srgbClr val="FF5050"/>
              </a:buClr>
            </a:pPr>
            <a:r>
              <a:rPr lang="es-ES" altLang="zh-CN" sz="2400" dirty="0">
                <a:solidFill>
                  <a:srgbClr val="000000"/>
                </a:solidFill>
                <a:latin typeface="Times New Roman" pitchFamily="18" charset="0"/>
              </a:rPr>
              <a:t>2</a:t>
            </a:r>
          </a:p>
          <a:p>
            <a:pPr marL="342900" indent="-342900" eaLnBrk="1" hangingPunct="1">
              <a:lnSpc>
                <a:spcPct val="90000"/>
              </a:lnSpc>
              <a:buClr>
                <a:srgbClr val="FF5050"/>
              </a:buClr>
            </a:pPr>
            <a:r>
              <a:rPr lang="es-ES" altLang="zh-CN" sz="2400" dirty="0">
                <a:solidFill>
                  <a:srgbClr val="000000"/>
                </a:solidFill>
                <a:latin typeface="Times New Roman" pitchFamily="18" charset="0"/>
              </a:rPr>
              <a:t>3</a:t>
            </a:r>
          </a:p>
          <a:p>
            <a:pPr marL="342900" indent="-342900" eaLnBrk="1" hangingPunct="1">
              <a:lnSpc>
                <a:spcPct val="90000"/>
              </a:lnSpc>
              <a:buClr>
                <a:srgbClr val="FF5050"/>
              </a:buClr>
            </a:pPr>
            <a:r>
              <a:rPr lang="es-ES" altLang="zh-CN" sz="2400" dirty="0">
                <a:solidFill>
                  <a:srgbClr val="000000"/>
                </a:solidFill>
                <a:latin typeface="Times New Roman" pitchFamily="18" charset="0"/>
              </a:rPr>
              <a:t>CC destructor!</a:t>
            </a:r>
          </a:p>
          <a:p>
            <a:pPr marL="342900" indent="-342900" eaLnBrk="1" hangingPunct="1">
              <a:lnSpc>
                <a:spcPct val="90000"/>
              </a:lnSpc>
              <a:buClr>
                <a:srgbClr val="FF5050"/>
              </a:buClr>
            </a:pPr>
            <a:r>
              <a:rPr lang="es-ES" altLang="zh-CN" sz="2400" dirty="0">
                <a:solidFill>
                  <a:srgbClr val="000000"/>
                </a:solidFill>
                <a:latin typeface="Times New Roman" pitchFamily="18" charset="0"/>
              </a:rPr>
              <a:t>CB destructor!</a:t>
            </a:r>
          </a:p>
          <a:p>
            <a:pPr marL="342900" indent="-342900" eaLnBrk="1" hangingPunct="1">
              <a:lnSpc>
                <a:spcPct val="90000"/>
              </a:lnSpc>
              <a:buClr>
                <a:srgbClr val="FF5050"/>
              </a:buClr>
            </a:pPr>
            <a:r>
              <a:rPr lang="es-ES" altLang="zh-CN" sz="2400" dirty="0">
                <a:solidFill>
                  <a:srgbClr val="000000"/>
                </a:solidFill>
                <a:latin typeface="Times New Roman" pitchFamily="18" charset="0"/>
              </a:rPr>
              <a:t>CA destructor!</a:t>
            </a:r>
            <a:endParaRPr lang="zh-CN" altLang="en-US" sz="2400" dirty="0">
              <a:solidFill>
                <a:srgbClr val="000000"/>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84225" y="1721792"/>
            <a:ext cx="75962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多重继承中，若派生类的</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0000"/>
                </a:solidFill>
                <a:ea typeface="宋体" panose="02010600030101010101" pitchFamily="2" charset="-122"/>
              </a:rPr>
              <a:t>中有</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2</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个或</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2</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个以上基类</a:t>
            </a:r>
            <a:r>
              <a:rPr lang="zh-CN" altLang="en-US" dirty="0">
                <a:solidFill>
                  <a:srgbClr val="000000"/>
                </a:solidFill>
                <a:ea typeface="宋体" panose="02010600030101010101" pitchFamily="2" charset="-122"/>
              </a:rPr>
              <a:t>含有</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相同</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名字的成员</a:t>
            </a:r>
            <a:r>
              <a:rPr lang="zh-CN" altLang="en-US" dirty="0">
                <a:solidFill>
                  <a:srgbClr val="000000"/>
                </a:solidFill>
                <a:ea typeface="宋体" panose="02010600030101010101" pitchFamily="2" charset="-122"/>
              </a:rPr>
              <a:t>，在派生类中该名字就产生了</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二义性</a:t>
            </a:r>
            <a:r>
              <a:rPr lang="zh-CN" altLang="en-US" dirty="0">
                <a:solidFill>
                  <a:srgbClr val="000000"/>
                </a:solidFill>
                <a:ea typeface="宋体" panose="02010600030101010101" pitchFamily="2" charset="-122"/>
              </a:rPr>
              <a:t>，使编译程序无法判断派生类对象在调用该名字时应调用哪个基类中的版本。</a:t>
            </a:r>
          </a:p>
        </p:txBody>
      </p:sp>
      <p:sp>
        <p:nvSpPr>
          <p:cNvPr id="5" name="object 2"/>
          <p:cNvSpPr txBox="1">
            <a:spLocks/>
          </p:cNvSpPr>
          <p:nvPr/>
        </p:nvSpPr>
        <p:spPr bwMode="auto">
          <a:xfrm>
            <a:off x="648000" y="0"/>
            <a:ext cx="8832329" cy="821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70169" rIns="0" bIns="0" numCol="1" rtlCol="0" anchor="ctr" anchorCtr="0" compatLnSpc="1">
            <a:prstTxWarp prst="textNoShape">
              <a:avLst/>
            </a:prstTxWarp>
            <a:spAutoFit/>
          </a:bodyPr>
          <a:lstStyle/>
          <a:p>
            <a:pPr marL="510540" marR="0" lvl="0" indent="0" algn="l" defTabSz="914400" rtl="0" eaLnBrk="0" fontAlgn="base" latinLnBrk="0" hangingPunct="0">
              <a:lnSpc>
                <a:spcPts val="489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002060"/>
                </a:solidFill>
                <a:effectLst/>
                <a:uLnTx/>
                <a:uFillTx/>
                <a:latin typeface="宋体" pitchFamily="2" charset="-122"/>
                <a:ea typeface="宋体" pitchFamily="2" charset="-122"/>
                <a:cs typeface="黑体"/>
              </a:rPr>
              <a:t>四、虚拟继承</a:t>
            </a:r>
          </a:p>
        </p:txBody>
      </p:sp>
      <p:sp>
        <p:nvSpPr>
          <p:cNvPr id="7" name="Rectangle 9"/>
          <p:cNvSpPr txBox="1">
            <a:spLocks noChangeArrowheads="1"/>
          </p:cNvSpPr>
          <p:nvPr/>
        </p:nvSpPr>
        <p:spPr bwMode="auto">
          <a:xfrm>
            <a:off x="1116000" y="1044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1. </a:t>
            </a:r>
            <a:r>
              <a:rPr lang="zh-CN" altLang="en-US" dirty="0">
                <a:ea typeface="宋体" panose="02010600030101010101" pitchFamily="2" charset="-122"/>
              </a:rPr>
              <a:t>多重继承的二义性问题</a:t>
            </a: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829710" y="6031856"/>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矩形 10"/>
          <p:cNvSpPr/>
          <p:nvPr/>
        </p:nvSpPr>
        <p:spPr>
          <a:xfrm>
            <a:off x="1276350" y="1412875"/>
            <a:ext cx="2232025" cy="576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cs typeface="Times New Roman" panose="02020603050405020304" pitchFamily="18" charset="0"/>
            </a:endParaRPr>
          </a:p>
        </p:txBody>
      </p:sp>
      <p:sp>
        <p:nvSpPr>
          <p:cNvPr id="12" name="矩形 11"/>
          <p:cNvSpPr/>
          <p:nvPr/>
        </p:nvSpPr>
        <p:spPr>
          <a:xfrm>
            <a:off x="1276350" y="1989138"/>
            <a:ext cx="2232025" cy="576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cs typeface="Times New Roman" panose="02020603050405020304" pitchFamily="18" charset="0"/>
            </a:endParaRPr>
          </a:p>
        </p:txBody>
      </p:sp>
      <p:sp>
        <p:nvSpPr>
          <p:cNvPr id="13" name="文本框 30"/>
          <p:cNvSpPr txBox="1">
            <a:spLocks noChangeArrowheads="1"/>
          </p:cNvSpPr>
          <p:nvPr/>
        </p:nvSpPr>
        <p:spPr bwMode="auto">
          <a:xfrm>
            <a:off x="1525588" y="977900"/>
            <a:ext cx="1435008" cy="461665"/>
          </a:xfrm>
          <a:prstGeom prst="rect">
            <a:avLst/>
          </a:prstGeom>
          <a:noFill/>
          <a:ln w="9525">
            <a:noFill/>
            <a:miter lim="800000"/>
            <a:headEnd/>
            <a:tailEnd/>
          </a:ln>
        </p:spPr>
        <p:txBody>
          <a:bodyPr wrap="none">
            <a:spAutoFit/>
          </a:bodyPr>
          <a:lstStyle/>
          <a:p>
            <a:r>
              <a:rPr lang="en-US" altLang="zh-CN" sz="2400" dirty="0" err="1">
                <a:effectLst>
                  <a:outerShdw blurRad="38100" dist="38100" dir="2700000" algn="tl">
                    <a:srgbClr val="000000">
                      <a:alpha val="43137"/>
                    </a:srgbClr>
                  </a:outerShdw>
                </a:effectLst>
                <a:latin typeface="Times New Roman" pitchFamily="18" charset="0"/>
                <a:cs typeface="Times New Roman" pitchFamily="18" charset="0"/>
              </a:rPr>
              <a:t>CStudent</a:t>
            </a:r>
            <a:endParaRPr lang="zh-CN" altLang="en-US" sz="24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4" name="文本框 31"/>
          <p:cNvSpPr txBox="1">
            <a:spLocks noChangeArrowheads="1"/>
          </p:cNvSpPr>
          <p:nvPr/>
        </p:nvSpPr>
        <p:spPr bwMode="auto">
          <a:xfrm>
            <a:off x="1335088" y="1492250"/>
            <a:ext cx="1468672" cy="461665"/>
          </a:xfrm>
          <a:prstGeom prst="rect">
            <a:avLst/>
          </a:prstGeom>
          <a:noFill/>
          <a:ln w="9525">
            <a:noFill/>
            <a:miter lim="800000"/>
            <a:headEnd/>
            <a:tailEnd/>
          </a:ln>
        </p:spPr>
        <p:txBody>
          <a:bodyPr wrap="none">
            <a:spAutoFit/>
          </a:bodyPr>
          <a:lstStyle/>
          <a:p>
            <a:r>
              <a:rPr lang="en-US" altLang="zh-CN" sz="2400" dirty="0" err="1">
                <a:latin typeface="Times New Roman" pitchFamily="18" charset="0"/>
                <a:cs typeface="Times New Roman" pitchFamily="18" charset="0"/>
              </a:rPr>
              <a:t>int</a:t>
            </a:r>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stuNo</a:t>
            </a:r>
            <a:r>
              <a:rPr lang="en-US" altLang="zh-CN" sz="2400" dirty="0">
                <a:latin typeface="Times New Roman" pitchFamily="18" charset="0"/>
                <a:cs typeface="Times New Roman" pitchFamily="18" charset="0"/>
              </a:rPr>
              <a:t> </a:t>
            </a:r>
            <a:endParaRPr lang="zh-CN" altLang="en-US" sz="2400" dirty="0">
              <a:latin typeface="Times New Roman" pitchFamily="18" charset="0"/>
              <a:cs typeface="Times New Roman" pitchFamily="18" charset="0"/>
            </a:endParaRPr>
          </a:p>
        </p:txBody>
      </p:sp>
      <p:sp>
        <p:nvSpPr>
          <p:cNvPr id="15" name="文本框 32"/>
          <p:cNvSpPr txBox="1">
            <a:spLocks noChangeArrowheads="1"/>
          </p:cNvSpPr>
          <p:nvPr/>
        </p:nvSpPr>
        <p:spPr bwMode="auto">
          <a:xfrm>
            <a:off x="1289050" y="2046288"/>
            <a:ext cx="2335213" cy="461665"/>
          </a:xfrm>
          <a:prstGeom prst="rect">
            <a:avLst/>
          </a:prstGeom>
          <a:noFill/>
          <a:ln w="9525">
            <a:noFill/>
            <a:miter lim="800000"/>
            <a:headEnd/>
            <a:tailEnd/>
          </a:ln>
        </p:spPr>
        <p:txBody>
          <a:bodyPr>
            <a:spAutoFit/>
          </a:bodyPr>
          <a:lstStyle/>
          <a:p>
            <a:r>
              <a:rPr lang="en-US" altLang="zh-CN" sz="2400"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string name </a:t>
            </a:r>
            <a:endParaRPr lang="zh-CN" altLang="en-US" sz="2400"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6" name="矩形 15"/>
          <p:cNvSpPr/>
          <p:nvPr/>
        </p:nvSpPr>
        <p:spPr>
          <a:xfrm>
            <a:off x="1276350" y="2565400"/>
            <a:ext cx="2232025" cy="576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cs typeface="Times New Roman" panose="02020603050405020304" pitchFamily="18" charset="0"/>
            </a:endParaRPr>
          </a:p>
        </p:txBody>
      </p:sp>
      <p:sp>
        <p:nvSpPr>
          <p:cNvPr id="17" name="文本框 34"/>
          <p:cNvSpPr txBox="1">
            <a:spLocks noChangeArrowheads="1"/>
          </p:cNvSpPr>
          <p:nvPr/>
        </p:nvSpPr>
        <p:spPr bwMode="auto">
          <a:xfrm>
            <a:off x="1284288" y="3108325"/>
            <a:ext cx="1774845" cy="461665"/>
          </a:xfrm>
          <a:prstGeom prst="rect">
            <a:avLst/>
          </a:prstGeom>
          <a:noFill/>
          <a:ln w="9525">
            <a:noFill/>
            <a:miter lim="800000"/>
            <a:headEnd/>
            <a:tailEnd/>
          </a:ln>
        </p:spPr>
        <p:txBody>
          <a:bodyPr wrap="none">
            <a:spAutoFit/>
          </a:bodyPr>
          <a:lstStyle/>
          <a:p>
            <a:r>
              <a:rPr lang="en-US" altLang="zh-CN" sz="2400" dirty="0">
                <a:solidFill>
                  <a:srgbClr val="007E39"/>
                </a:solidFill>
                <a:effectLst>
                  <a:outerShdw blurRad="38100" dist="38100" dir="2700000" algn="tl">
                    <a:srgbClr val="000000">
                      <a:alpha val="43137"/>
                    </a:srgbClr>
                  </a:outerShdw>
                </a:effectLst>
                <a:latin typeface="Times New Roman" pitchFamily="18" charset="0"/>
                <a:cs typeface="Times New Roman" pitchFamily="18" charset="0"/>
              </a:rPr>
              <a:t>void print() </a:t>
            </a:r>
            <a:endParaRPr lang="zh-CN" altLang="en-US" sz="2400" dirty="0">
              <a:solidFill>
                <a:srgbClr val="007E3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9" name="矩形 18"/>
          <p:cNvSpPr/>
          <p:nvPr/>
        </p:nvSpPr>
        <p:spPr>
          <a:xfrm>
            <a:off x="1276350" y="3136900"/>
            <a:ext cx="2232025" cy="576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cs typeface="Times New Roman" panose="02020603050405020304" pitchFamily="18" charset="0"/>
            </a:endParaRPr>
          </a:p>
        </p:txBody>
      </p:sp>
      <p:sp>
        <p:nvSpPr>
          <p:cNvPr id="21" name="文本框 34"/>
          <p:cNvSpPr txBox="1">
            <a:spLocks noChangeArrowheads="1"/>
          </p:cNvSpPr>
          <p:nvPr/>
        </p:nvSpPr>
        <p:spPr bwMode="auto">
          <a:xfrm>
            <a:off x="1266825" y="2595563"/>
            <a:ext cx="2603500" cy="461665"/>
          </a:xfrm>
          <a:prstGeom prst="rect">
            <a:avLst/>
          </a:prstGeom>
          <a:noFill/>
          <a:ln w="9525">
            <a:noFill/>
            <a:miter lim="800000"/>
            <a:headEnd/>
            <a:tailEnd/>
          </a:ln>
        </p:spPr>
        <p:txBody>
          <a:bodyPr>
            <a:spAutoFit/>
          </a:bodyPr>
          <a:lstStyle/>
          <a:p>
            <a:r>
              <a:rPr lang="en-US" altLang="zh-CN" sz="2400" dirty="0" err="1">
                <a:latin typeface="Times New Roman" pitchFamily="18" charset="0"/>
                <a:cs typeface="Times New Roman" pitchFamily="18" charset="0"/>
              </a:rPr>
              <a:t>CStudent</a:t>
            </a:r>
            <a:r>
              <a:rPr lang="en-US" altLang="zh-CN" sz="2400" dirty="0">
                <a:latin typeface="Times New Roman" pitchFamily="18" charset="0"/>
                <a:cs typeface="Times New Roman" pitchFamily="18" charset="0"/>
              </a:rPr>
              <a:t>() </a:t>
            </a:r>
            <a:endParaRPr lang="zh-CN" altLang="en-US" sz="2400" dirty="0">
              <a:latin typeface="Times New Roman" pitchFamily="18" charset="0"/>
              <a:cs typeface="Times New Roman" pitchFamily="18" charset="0"/>
            </a:endParaRPr>
          </a:p>
        </p:txBody>
      </p:sp>
      <p:sp>
        <p:nvSpPr>
          <p:cNvPr id="22" name="矩形 21"/>
          <p:cNvSpPr/>
          <p:nvPr/>
        </p:nvSpPr>
        <p:spPr>
          <a:xfrm>
            <a:off x="1287463" y="3694113"/>
            <a:ext cx="2220912" cy="576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cs typeface="Times New Roman" panose="02020603050405020304" pitchFamily="18" charset="0"/>
            </a:endParaRPr>
          </a:p>
        </p:txBody>
      </p:sp>
      <p:sp>
        <p:nvSpPr>
          <p:cNvPr id="23" name="文本框 34"/>
          <p:cNvSpPr txBox="1">
            <a:spLocks noChangeArrowheads="1"/>
          </p:cNvSpPr>
          <p:nvPr/>
        </p:nvSpPr>
        <p:spPr bwMode="auto">
          <a:xfrm>
            <a:off x="1360488" y="3717925"/>
            <a:ext cx="2362200" cy="461665"/>
          </a:xfrm>
          <a:prstGeom prst="rect">
            <a:avLst/>
          </a:prstGeom>
          <a:noFill/>
          <a:ln w="9525">
            <a:noFill/>
            <a:miter lim="800000"/>
            <a:headEnd/>
            <a:tailEnd/>
          </a:ln>
        </p:spPr>
        <p:txBody>
          <a:bodyPr>
            <a:spAutoFit/>
          </a:bodyPr>
          <a:lstStyle/>
          <a:p>
            <a:r>
              <a:rPr lang="en-US" altLang="zh-CN"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CStudent</a:t>
            </a:r>
            <a:r>
              <a:rPr lang="en-US" altLang="zh-CN" sz="2400" dirty="0">
                <a:latin typeface="Times New Roman" pitchFamily="18" charset="0"/>
                <a:cs typeface="Times New Roman" pitchFamily="18" charset="0"/>
              </a:rPr>
              <a:t>() </a:t>
            </a:r>
            <a:endParaRPr lang="zh-CN" altLang="en-US" sz="2400" dirty="0">
              <a:latin typeface="Times New Roman" pitchFamily="18" charset="0"/>
              <a:cs typeface="Times New Roman" pitchFamily="18" charset="0"/>
            </a:endParaRPr>
          </a:p>
        </p:txBody>
      </p:sp>
      <p:sp>
        <p:nvSpPr>
          <p:cNvPr id="24" name="矩形 23"/>
          <p:cNvSpPr/>
          <p:nvPr/>
        </p:nvSpPr>
        <p:spPr>
          <a:xfrm>
            <a:off x="6473825" y="1390650"/>
            <a:ext cx="2247900" cy="576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cs typeface="Times New Roman" panose="02020603050405020304" pitchFamily="18" charset="0"/>
            </a:endParaRPr>
          </a:p>
        </p:txBody>
      </p:sp>
      <p:sp>
        <p:nvSpPr>
          <p:cNvPr id="25" name="矩形 24"/>
          <p:cNvSpPr/>
          <p:nvPr/>
        </p:nvSpPr>
        <p:spPr>
          <a:xfrm>
            <a:off x="6473825" y="1966913"/>
            <a:ext cx="2247900" cy="576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cs typeface="Times New Roman" panose="02020603050405020304" pitchFamily="18" charset="0"/>
            </a:endParaRPr>
          </a:p>
        </p:txBody>
      </p:sp>
      <p:sp>
        <p:nvSpPr>
          <p:cNvPr id="26" name="文本框 31"/>
          <p:cNvSpPr txBox="1">
            <a:spLocks noChangeArrowheads="1"/>
          </p:cNvSpPr>
          <p:nvPr/>
        </p:nvSpPr>
        <p:spPr bwMode="auto">
          <a:xfrm>
            <a:off x="6532563" y="1470025"/>
            <a:ext cx="1619354" cy="461665"/>
          </a:xfrm>
          <a:prstGeom prst="rect">
            <a:avLst/>
          </a:prstGeom>
          <a:noFill/>
          <a:ln w="9525">
            <a:noFill/>
            <a:miter lim="800000"/>
            <a:headEnd/>
            <a:tailEnd/>
          </a:ln>
        </p:spPr>
        <p:txBody>
          <a:bodyPr wrap="none">
            <a:spAutoFit/>
          </a:bodyPr>
          <a:lstStyle/>
          <a:p>
            <a:r>
              <a:rPr lang="en-US" altLang="zh-CN" sz="2400" dirty="0">
                <a:latin typeface="Times New Roman" pitchFamily="18" charset="0"/>
                <a:cs typeface="Times New Roman" pitchFamily="18" charset="0"/>
              </a:rPr>
              <a:t>string title </a:t>
            </a:r>
            <a:endParaRPr lang="zh-CN" altLang="en-US" sz="2400" dirty="0">
              <a:latin typeface="Times New Roman" pitchFamily="18" charset="0"/>
              <a:cs typeface="Times New Roman" pitchFamily="18" charset="0"/>
            </a:endParaRPr>
          </a:p>
        </p:txBody>
      </p:sp>
      <p:sp>
        <p:nvSpPr>
          <p:cNvPr id="27" name="文本框 32"/>
          <p:cNvSpPr txBox="1">
            <a:spLocks noChangeArrowheads="1"/>
          </p:cNvSpPr>
          <p:nvPr/>
        </p:nvSpPr>
        <p:spPr bwMode="auto">
          <a:xfrm>
            <a:off x="6461125" y="2012028"/>
            <a:ext cx="2682875" cy="461665"/>
          </a:xfrm>
          <a:prstGeom prst="rect">
            <a:avLst/>
          </a:prstGeom>
          <a:noFill/>
          <a:ln w="9525">
            <a:noFill/>
            <a:miter lim="800000"/>
            <a:headEnd/>
            <a:tailEnd/>
          </a:ln>
        </p:spPr>
        <p:txBody>
          <a:bodyPr>
            <a:spAutoFit/>
          </a:bodyPr>
          <a:lstStyle/>
          <a:p>
            <a:r>
              <a:rPr lang="en-US" altLang="zh-CN" sz="2400"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 string name </a:t>
            </a:r>
            <a:endParaRPr lang="zh-CN" altLang="en-US" sz="2400"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8" name="矩形 27"/>
          <p:cNvSpPr/>
          <p:nvPr/>
        </p:nvSpPr>
        <p:spPr>
          <a:xfrm>
            <a:off x="6473825" y="2543175"/>
            <a:ext cx="2247900" cy="576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cs typeface="Times New Roman" panose="02020603050405020304" pitchFamily="18" charset="0"/>
            </a:endParaRPr>
          </a:p>
        </p:txBody>
      </p:sp>
      <p:sp>
        <p:nvSpPr>
          <p:cNvPr id="29" name="文本框 34"/>
          <p:cNvSpPr txBox="1">
            <a:spLocks noChangeArrowheads="1"/>
          </p:cNvSpPr>
          <p:nvPr/>
        </p:nvSpPr>
        <p:spPr bwMode="auto">
          <a:xfrm>
            <a:off x="6481763" y="3084513"/>
            <a:ext cx="2263775" cy="461665"/>
          </a:xfrm>
          <a:prstGeom prst="rect">
            <a:avLst/>
          </a:prstGeom>
          <a:noFill/>
          <a:ln w="9525">
            <a:noFill/>
            <a:miter lim="800000"/>
            <a:headEnd/>
            <a:tailEnd/>
          </a:ln>
        </p:spPr>
        <p:txBody>
          <a:bodyPr>
            <a:spAutoFit/>
          </a:bodyPr>
          <a:lstStyle/>
          <a:p>
            <a:r>
              <a:rPr lang="en-US" altLang="zh-CN" sz="2400" dirty="0">
                <a:solidFill>
                  <a:srgbClr val="007E39"/>
                </a:solidFill>
                <a:effectLst>
                  <a:outerShdw blurRad="38100" dist="38100" dir="2700000" algn="tl">
                    <a:srgbClr val="000000">
                      <a:alpha val="43137"/>
                    </a:srgbClr>
                  </a:outerShdw>
                </a:effectLst>
                <a:latin typeface="Times New Roman" pitchFamily="18" charset="0"/>
                <a:cs typeface="Times New Roman" pitchFamily="18" charset="0"/>
              </a:rPr>
              <a:t> void print() </a:t>
            </a:r>
            <a:endParaRPr lang="zh-CN" altLang="en-US" sz="2400" dirty="0">
              <a:solidFill>
                <a:srgbClr val="007E3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0" name="矩形 29"/>
          <p:cNvSpPr/>
          <p:nvPr/>
        </p:nvSpPr>
        <p:spPr>
          <a:xfrm>
            <a:off x="6473825" y="3114675"/>
            <a:ext cx="2247900" cy="576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cs typeface="Times New Roman" panose="02020603050405020304" pitchFamily="18" charset="0"/>
            </a:endParaRPr>
          </a:p>
        </p:txBody>
      </p:sp>
      <p:sp>
        <p:nvSpPr>
          <p:cNvPr id="32" name="文本框 34"/>
          <p:cNvSpPr txBox="1">
            <a:spLocks noChangeArrowheads="1"/>
          </p:cNvSpPr>
          <p:nvPr/>
        </p:nvSpPr>
        <p:spPr bwMode="auto">
          <a:xfrm>
            <a:off x="6459538" y="2560638"/>
            <a:ext cx="1813895" cy="461665"/>
          </a:xfrm>
          <a:prstGeom prst="rect">
            <a:avLst/>
          </a:prstGeom>
          <a:noFill/>
          <a:ln w="9525">
            <a:noFill/>
            <a:miter lim="800000"/>
            <a:headEnd/>
            <a:tailEnd/>
          </a:ln>
        </p:spPr>
        <p:txBody>
          <a:bodyPr wrap="none">
            <a:spAutoFit/>
          </a:bodyPr>
          <a:lstStyle/>
          <a:p>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CTeacher</a:t>
            </a:r>
            <a:r>
              <a:rPr lang="en-US" altLang="zh-CN" sz="2400" dirty="0">
                <a:latin typeface="Times New Roman" pitchFamily="18" charset="0"/>
                <a:cs typeface="Times New Roman" pitchFamily="18" charset="0"/>
              </a:rPr>
              <a:t>() </a:t>
            </a:r>
            <a:endParaRPr lang="zh-CN" altLang="en-US" sz="2400" dirty="0">
              <a:latin typeface="Times New Roman" pitchFamily="18" charset="0"/>
              <a:cs typeface="Times New Roman" pitchFamily="18" charset="0"/>
            </a:endParaRPr>
          </a:p>
        </p:txBody>
      </p:sp>
      <p:sp>
        <p:nvSpPr>
          <p:cNvPr id="33" name="矩形 32"/>
          <p:cNvSpPr/>
          <p:nvPr/>
        </p:nvSpPr>
        <p:spPr>
          <a:xfrm>
            <a:off x="6484938" y="3671888"/>
            <a:ext cx="2236787" cy="576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cs typeface="Times New Roman" panose="02020603050405020304" pitchFamily="18" charset="0"/>
            </a:endParaRPr>
          </a:p>
        </p:txBody>
      </p:sp>
      <p:sp>
        <p:nvSpPr>
          <p:cNvPr id="34" name="文本框 34"/>
          <p:cNvSpPr txBox="1">
            <a:spLocks noChangeArrowheads="1"/>
          </p:cNvSpPr>
          <p:nvPr/>
        </p:nvSpPr>
        <p:spPr bwMode="auto">
          <a:xfrm>
            <a:off x="6407150" y="3651250"/>
            <a:ext cx="2395538" cy="461665"/>
          </a:xfrm>
          <a:prstGeom prst="rect">
            <a:avLst/>
          </a:prstGeom>
          <a:noFill/>
          <a:ln w="9525">
            <a:noFill/>
            <a:miter lim="800000"/>
            <a:headEnd/>
            <a:tailEnd/>
          </a:ln>
        </p:spPr>
        <p:txBody>
          <a:bodyPr>
            <a:spAutoFit/>
          </a:bodyPr>
          <a:lstStyle/>
          <a:p>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CTeacher</a:t>
            </a:r>
            <a:r>
              <a:rPr lang="en-US" altLang="zh-CN" sz="2400" dirty="0">
                <a:latin typeface="Times New Roman" pitchFamily="18" charset="0"/>
                <a:cs typeface="Times New Roman" pitchFamily="18" charset="0"/>
              </a:rPr>
              <a:t>() </a:t>
            </a:r>
            <a:endParaRPr lang="zh-CN" altLang="en-US" sz="2400" dirty="0">
              <a:latin typeface="Times New Roman" pitchFamily="18" charset="0"/>
              <a:cs typeface="Times New Roman" pitchFamily="18" charset="0"/>
            </a:endParaRPr>
          </a:p>
        </p:txBody>
      </p:sp>
      <p:sp>
        <p:nvSpPr>
          <p:cNvPr id="35" name="文本框 30"/>
          <p:cNvSpPr txBox="1">
            <a:spLocks noChangeArrowheads="1"/>
          </p:cNvSpPr>
          <p:nvPr/>
        </p:nvSpPr>
        <p:spPr bwMode="auto">
          <a:xfrm>
            <a:off x="6979131" y="975537"/>
            <a:ext cx="1454822" cy="461665"/>
          </a:xfrm>
          <a:prstGeom prst="rect">
            <a:avLst/>
          </a:prstGeom>
          <a:noFill/>
          <a:ln w="9525">
            <a:noFill/>
            <a:miter lim="800000"/>
            <a:headEnd/>
            <a:tailEnd/>
          </a:ln>
        </p:spPr>
        <p:txBody>
          <a:bodyPr wrap="none">
            <a:spAutoFit/>
          </a:bodyPr>
          <a:lstStyle/>
          <a:p>
            <a:r>
              <a:rPr lang="en-US" altLang="zh-CN" sz="2400" dirty="0" err="1">
                <a:effectLst>
                  <a:outerShdw blurRad="38100" dist="38100" dir="2700000" algn="tl">
                    <a:srgbClr val="000000">
                      <a:alpha val="43137"/>
                    </a:srgbClr>
                  </a:outerShdw>
                </a:effectLst>
                <a:latin typeface="Times New Roman" pitchFamily="18" charset="0"/>
                <a:cs typeface="Times New Roman" pitchFamily="18" charset="0"/>
              </a:rPr>
              <a:t>CTeacher</a:t>
            </a:r>
            <a:endParaRPr lang="zh-CN" altLang="en-US" sz="24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6" name="矩形 35"/>
          <p:cNvSpPr/>
          <p:nvPr/>
        </p:nvSpPr>
        <p:spPr>
          <a:xfrm>
            <a:off x="3851643" y="4576763"/>
            <a:ext cx="2644849" cy="576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cs typeface="Times New Roman" panose="02020603050405020304" pitchFamily="18" charset="0"/>
            </a:endParaRPr>
          </a:p>
        </p:txBody>
      </p:sp>
      <p:sp>
        <p:nvSpPr>
          <p:cNvPr id="37" name="文本框 31"/>
          <p:cNvSpPr txBox="1">
            <a:spLocks noChangeArrowheads="1"/>
          </p:cNvSpPr>
          <p:nvPr/>
        </p:nvSpPr>
        <p:spPr bwMode="auto">
          <a:xfrm>
            <a:off x="3816719" y="4564063"/>
            <a:ext cx="2300694" cy="461665"/>
          </a:xfrm>
          <a:prstGeom prst="rect">
            <a:avLst/>
          </a:prstGeom>
          <a:noFill/>
          <a:ln w="9525">
            <a:noFill/>
            <a:miter lim="800000"/>
            <a:headEnd/>
            <a:tailEnd/>
          </a:ln>
        </p:spPr>
        <p:txBody>
          <a:bodyPr wrap="none">
            <a:spAutoFit/>
          </a:bodyPr>
          <a:lstStyle/>
          <a:p>
            <a:r>
              <a:rPr lang="en-US" altLang="zh-CN" sz="2400" dirty="0">
                <a:latin typeface="Times New Roman" pitchFamily="18" charset="0"/>
                <a:cs typeface="Times New Roman" pitchFamily="18" charset="0"/>
              </a:rPr>
              <a:t> string research </a:t>
            </a:r>
            <a:endParaRPr lang="zh-CN" altLang="en-US" sz="2400" dirty="0">
              <a:latin typeface="Times New Roman" pitchFamily="18" charset="0"/>
              <a:cs typeface="Times New Roman" pitchFamily="18" charset="0"/>
            </a:endParaRPr>
          </a:p>
        </p:txBody>
      </p:sp>
      <p:sp>
        <p:nvSpPr>
          <p:cNvPr id="38" name="矩形 37"/>
          <p:cNvSpPr/>
          <p:nvPr/>
        </p:nvSpPr>
        <p:spPr>
          <a:xfrm>
            <a:off x="3851644" y="5153025"/>
            <a:ext cx="2634216" cy="576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cs typeface="Times New Roman" panose="02020603050405020304" pitchFamily="18" charset="0"/>
            </a:endParaRPr>
          </a:p>
        </p:txBody>
      </p:sp>
      <p:sp>
        <p:nvSpPr>
          <p:cNvPr id="39" name="文本框 34"/>
          <p:cNvSpPr txBox="1">
            <a:spLocks noChangeArrowheads="1"/>
          </p:cNvSpPr>
          <p:nvPr/>
        </p:nvSpPr>
        <p:spPr bwMode="auto">
          <a:xfrm>
            <a:off x="3859582" y="5694363"/>
            <a:ext cx="2263775" cy="461665"/>
          </a:xfrm>
          <a:prstGeom prst="rect">
            <a:avLst/>
          </a:prstGeom>
          <a:noFill/>
          <a:ln w="9525">
            <a:noFill/>
            <a:miter lim="800000"/>
            <a:headEnd/>
            <a:tailEnd/>
          </a:ln>
        </p:spPr>
        <p:txBody>
          <a:bodyPr>
            <a:spAutoFit/>
          </a:bodyPr>
          <a:lstStyle/>
          <a:p>
            <a:r>
              <a:rPr lang="en-US" altLang="zh-CN" sz="2400" dirty="0">
                <a:latin typeface="Times New Roman" pitchFamily="18" charset="0"/>
                <a:cs typeface="Times New Roman" pitchFamily="18" charset="0"/>
              </a:rPr>
              <a:t>void print() </a:t>
            </a:r>
            <a:endParaRPr lang="zh-CN" altLang="en-US" sz="2400" dirty="0">
              <a:latin typeface="Times New Roman" pitchFamily="18" charset="0"/>
              <a:cs typeface="Times New Roman" pitchFamily="18" charset="0"/>
            </a:endParaRPr>
          </a:p>
        </p:txBody>
      </p:sp>
      <p:sp>
        <p:nvSpPr>
          <p:cNvPr id="40" name="矩形 39"/>
          <p:cNvSpPr/>
          <p:nvPr/>
        </p:nvSpPr>
        <p:spPr>
          <a:xfrm>
            <a:off x="3851643" y="5724525"/>
            <a:ext cx="2644849" cy="576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cs typeface="Times New Roman" panose="02020603050405020304" pitchFamily="18" charset="0"/>
            </a:endParaRPr>
          </a:p>
        </p:txBody>
      </p:sp>
      <p:sp>
        <p:nvSpPr>
          <p:cNvPr id="41" name="文本框 36"/>
          <p:cNvSpPr txBox="1">
            <a:spLocks noChangeArrowheads="1"/>
          </p:cNvSpPr>
          <p:nvPr/>
        </p:nvSpPr>
        <p:spPr bwMode="auto">
          <a:xfrm>
            <a:off x="3965944" y="5708650"/>
            <a:ext cx="274638" cy="522288"/>
          </a:xfrm>
          <a:prstGeom prst="rect">
            <a:avLst/>
          </a:prstGeom>
          <a:noFill/>
          <a:ln w="9525">
            <a:noFill/>
            <a:miter lim="800000"/>
            <a:headEnd/>
            <a:tailEnd/>
          </a:ln>
        </p:spPr>
        <p:txBody>
          <a:bodyPr wrap="none">
            <a:spAutoFit/>
          </a:bodyPr>
          <a:lstStyle/>
          <a:p>
            <a:r>
              <a:rPr lang="en-US" altLang="zh-CN">
                <a:latin typeface="Times New Roman" pitchFamily="18" charset="0"/>
                <a:cs typeface="Times New Roman" pitchFamily="18" charset="0"/>
              </a:rPr>
              <a:t> </a:t>
            </a:r>
            <a:endParaRPr lang="zh-CN" altLang="en-US">
              <a:latin typeface="Times New Roman" pitchFamily="18" charset="0"/>
              <a:cs typeface="Times New Roman" pitchFamily="18" charset="0"/>
            </a:endParaRPr>
          </a:p>
        </p:txBody>
      </p:sp>
      <p:sp>
        <p:nvSpPr>
          <p:cNvPr id="42" name="文本框 34"/>
          <p:cNvSpPr txBox="1">
            <a:spLocks noChangeArrowheads="1"/>
          </p:cNvSpPr>
          <p:nvPr/>
        </p:nvSpPr>
        <p:spPr bwMode="auto">
          <a:xfrm>
            <a:off x="3849576" y="5213018"/>
            <a:ext cx="2508694" cy="461665"/>
          </a:xfrm>
          <a:prstGeom prst="rect">
            <a:avLst/>
          </a:prstGeom>
          <a:noFill/>
          <a:ln w="9525">
            <a:noFill/>
            <a:miter lim="800000"/>
            <a:headEnd/>
            <a:tailEnd/>
          </a:ln>
        </p:spPr>
        <p:txBody>
          <a:bodyPr wrap="square">
            <a:spAutoFit/>
          </a:bodyPr>
          <a:lstStyle/>
          <a:p>
            <a:r>
              <a:rPr lang="en-US" altLang="zh-CN" sz="2400" dirty="0">
                <a:latin typeface="Times New Roman" pitchFamily="18" charset="0"/>
                <a:cs typeface="Times New Roman" pitchFamily="18" charset="0"/>
              </a:rPr>
              <a:t>CStudentOnJob() </a:t>
            </a:r>
            <a:endParaRPr lang="zh-CN" altLang="en-US" sz="2400" dirty="0">
              <a:latin typeface="Times New Roman" pitchFamily="18" charset="0"/>
              <a:cs typeface="Times New Roman" pitchFamily="18" charset="0"/>
            </a:endParaRPr>
          </a:p>
        </p:txBody>
      </p:sp>
      <p:sp>
        <p:nvSpPr>
          <p:cNvPr id="43" name="矩形 42"/>
          <p:cNvSpPr/>
          <p:nvPr/>
        </p:nvSpPr>
        <p:spPr>
          <a:xfrm>
            <a:off x="3862757" y="6281738"/>
            <a:ext cx="2623103" cy="576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cs typeface="Times New Roman" panose="02020603050405020304" pitchFamily="18" charset="0"/>
            </a:endParaRPr>
          </a:p>
        </p:txBody>
      </p:sp>
      <p:sp>
        <p:nvSpPr>
          <p:cNvPr id="44" name="文本框 34"/>
          <p:cNvSpPr txBox="1">
            <a:spLocks noChangeArrowheads="1"/>
          </p:cNvSpPr>
          <p:nvPr/>
        </p:nvSpPr>
        <p:spPr bwMode="auto">
          <a:xfrm>
            <a:off x="3816719" y="6372225"/>
            <a:ext cx="3076575" cy="461665"/>
          </a:xfrm>
          <a:prstGeom prst="rect">
            <a:avLst/>
          </a:prstGeom>
          <a:noFill/>
          <a:ln w="9525">
            <a:noFill/>
            <a:miter lim="800000"/>
            <a:headEnd/>
            <a:tailEnd/>
          </a:ln>
        </p:spPr>
        <p:txBody>
          <a:bodyPr>
            <a:spAutoFit/>
          </a:bodyPr>
          <a:lstStyle/>
          <a:p>
            <a:r>
              <a:rPr lang="en-US" altLang="zh-CN" sz="2400" dirty="0">
                <a:latin typeface="Times New Roman" pitchFamily="18" charset="0"/>
                <a:cs typeface="Times New Roman" pitchFamily="18" charset="0"/>
              </a:rPr>
              <a:t>~CStudentOnJob() </a:t>
            </a:r>
            <a:endParaRPr lang="zh-CN" altLang="en-US" sz="2400" dirty="0">
              <a:latin typeface="Times New Roman" pitchFamily="18" charset="0"/>
              <a:cs typeface="Times New Roman" pitchFamily="18" charset="0"/>
            </a:endParaRPr>
          </a:p>
        </p:txBody>
      </p:sp>
      <p:sp>
        <p:nvSpPr>
          <p:cNvPr id="45" name="文本框 30"/>
          <p:cNvSpPr txBox="1">
            <a:spLocks noChangeArrowheads="1"/>
          </p:cNvSpPr>
          <p:nvPr/>
        </p:nvSpPr>
        <p:spPr bwMode="auto">
          <a:xfrm>
            <a:off x="3813730" y="4029075"/>
            <a:ext cx="2324675" cy="461665"/>
          </a:xfrm>
          <a:prstGeom prst="rect">
            <a:avLst/>
          </a:prstGeom>
          <a:noFill/>
          <a:ln w="9525">
            <a:noFill/>
            <a:miter lim="800000"/>
            <a:headEnd/>
            <a:tailEnd/>
          </a:ln>
        </p:spPr>
        <p:txBody>
          <a:bodyPr wrap="none">
            <a:spAutoFit/>
          </a:bodyPr>
          <a:lstStyle/>
          <a:p>
            <a:r>
              <a:rPr lang="en-US" altLang="zh-CN" sz="2400" dirty="0">
                <a:effectLst>
                  <a:outerShdw blurRad="38100" dist="38100" dir="2700000" algn="tl">
                    <a:srgbClr val="000000">
                      <a:alpha val="43137"/>
                    </a:srgbClr>
                  </a:outerShdw>
                </a:effectLst>
                <a:latin typeface="Times New Roman" pitchFamily="18" charset="0"/>
                <a:cs typeface="Times New Roman" pitchFamily="18" charset="0"/>
              </a:rPr>
              <a:t>CStudentOnJob</a:t>
            </a:r>
            <a:endParaRPr lang="zh-CN" altLang="en-US" sz="2400" dirty="0">
              <a:effectLst>
                <a:outerShdw blurRad="38100" dist="38100" dir="2700000" algn="tl">
                  <a:srgbClr val="000000">
                    <a:alpha val="43137"/>
                  </a:srgbClr>
                </a:outerShdw>
              </a:effectLst>
              <a:latin typeface="Times New Roman" pitchFamily="18" charset="0"/>
              <a:cs typeface="Times New Roman" pitchFamily="18" charset="0"/>
            </a:endParaRPr>
          </a:p>
        </p:txBody>
      </p:sp>
      <p:cxnSp>
        <p:nvCxnSpPr>
          <p:cNvPr id="46" name="直接箭头连接符 45"/>
          <p:cNvCxnSpPr/>
          <p:nvPr/>
        </p:nvCxnSpPr>
        <p:spPr>
          <a:xfrm flipH="1" flipV="1">
            <a:off x="2604977" y="4295553"/>
            <a:ext cx="1262211" cy="12725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V="1">
            <a:off x="6474232" y="4274288"/>
            <a:ext cx="1319433" cy="13280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object 2"/>
          <p:cNvSpPr txBox="1">
            <a:spLocks noGrp="1"/>
          </p:cNvSpPr>
          <p:nvPr>
            <p:ph type="title"/>
          </p:nvPr>
        </p:nvSpPr>
        <p:spPr>
          <a:xfrm>
            <a:off x="684000" y="4327"/>
            <a:ext cx="8832329" cy="821997"/>
          </a:xfrm>
          <a:prstGeom prst="rect">
            <a:avLst/>
          </a:prstGeom>
        </p:spPr>
        <p:txBody>
          <a:bodyPr vert="horz" wrap="square" lIns="0" tIns="270169" rIns="0" bIns="0" rtlCol="0">
            <a:spAutoFit/>
          </a:bodyPr>
          <a:lstStyle/>
          <a:p>
            <a:pPr marL="510540">
              <a:lnSpc>
                <a:spcPts val="4890"/>
              </a:lnSpc>
            </a:pPr>
            <a:r>
              <a:rPr lang="zh-CN" altLang="en-US" sz="3600" dirty="0">
                <a:solidFill>
                  <a:srgbClr val="002060"/>
                </a:solidFill>
                <a:latin typeface="宋体" pitchFamily="2" charset="-122"/>
                <a:ea typeface="宋体" pitchFamily="2" charset="-122"/>
                <a:cs typeface="黑体"/>
              </a:rPr>
              <a:t>举例：</a:t>
            </a:r>
            <a:endParaRPr sz="3600" dirty="0">
              <a:solidFill>
                <a:srgbClr val="002060"/>
              </a:solidFill>
              <a:latin typeface="宋体" pitchFamily="2" charset="-122"/>
              <a:ea typeface="宋体" pitchFamily="2" charset="-122"/>
              <a:cs typeface="黑体"/>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548199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700528"/>
            <a:ext cx="7418400"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方法</a:t>
            </a:r>
            <a:r>
              <a:rPr lang="en-US" altLang="zh-CN" dirty="0">
                <a:solidFill>
                  <a:srgbClr val="000000"/>
                </a:solidFill>
                <a:ea typeface="宋体" panose="02010600030101010101" pitchFamily="2" charset="-122"/>
              </a:rPr>
              <a:t>1</a:t>
            </a:r>
            <a:r>
              <a:rPr lang="zh-CN" altLang="en-US" dirty="0">
                <a:solidFill>
                  <a:srgbClr val="000000"/>
                </a:solidFill>
                <a:ea typeface="宋体" panose="02010600030101010101" pitchFamily="2" charset="-122"/>
              </a:rPr>
              <a:t>：</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使用作用域运算符</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a:t>
            </a:r>
          </a:p>
          <a:p>
            <a:pPr marL="400050" lvl="2" indent="0">
              <a:lnSpc>
                <a:spcPct val="110000"/>
              </a:lnSpc>
              <a:spcBef>
                <a:spcPct val="0"/>
              </a:spcBef>
              <a:buClrTx/>
              <a:buFont typeface="Wingdings" pitchFamily="2" charset="2"/>
              <a:buChar char="Ø"/>
            </a:pPr>
            <a:r>
              <a:rPr lang="en-US" altLang="zh-CN" dirty="0">
                <a:solidFill>
                  <a:srgbClr val="000000"/>
                </a:solidFill>
                <a:ea typeface="宋体" panose="02010600030101010101" pitchFamily="2" charset="-122"/>
              </a:rPr>
              <a:t> </a:t>
            </a:r>
            <a:r>
              <a:rPr lang="zh-CN" altLang="en-US" dirty="0">
                <a:solidFill>
                  <a:srgbClr val="000000"/>
                </a:solidFill>
                <a:ea typeface="宋体" panose="02010600030101010101" pitchFamily="2" charset="-122"/>
              </a:rPr>
              <a:t>使用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作用域运算符</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dirty="0">
                <a:solidFill>
                  <a:srgbClr val="000000"/>
                </a:solidFill>
                <a:ea typeface="宋体" panose="02010600030101010101" pitchFamily="2" charset="-122"/>
              </a:rPr>
              <a:t>指明所使用名字是哪个基类的作用域。 </a:t>
            </a:r>
          </a:p>
        </p:txBody>
      </p:sp>
      <p:sp>
        <p:nvSpPr>
          <p:cNvPr id="10" name="Rectangle 77"/>
          <p:cNvSpPr>
            <a:spLocks noChangeArrowheads="1"/>
          </p:cNvSpPr>
          <p:nvPr/>
        </p:nvSpPr>
        <p:spPr bwMode="auto">
          <a:xfrm>
            <a:off x="1116000" y="3276000"/>
            <a:ext cx="7812100" cy="256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方法</a:t>
            </a:r>
            <a:r>
              <a:rPr lang="en-US" altLang="zh-CN" dirty="0">
                <a:solidFill>
                  <a:srgbClr val="000000"/>
                </a:solidFill>
                <a:ea typeface="宋体" panose="02010600030101010101" pitchFamily="2" charset="-122"/>
              </a:rPr>
              <a:t>2</a:t>
            </a:r>
            <a:r>
              <a:rPr lang="zh-CN" altLang="en-US" dirty="0">
                <a:solidFill>
                  <a:srgbClr val="000000"/>
                </a:solidFill>
                <a:ea typeface="宋体" panose="02010600030101010101" pitchFamily="2" charset="-122"/>
              </a:rPr>
              <a:t>：</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重定义有冲突的成员</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“重定义”的含义：名称相同；</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执行原则：编译调用派生类对象中的成员函数时，先查找派生类对象中有没有定义该成员，若有定义，就调用该成员，若找不到，再到其祖先类中去寻找，</a:t>
            </a:r>
            <a:r>
              <a:rPr lang="en-US" altLang="zh-CN" dirty="0">
                <a:solidFill>
                  <a:srgbClr val="000000"/>
                </a:solidFill>
                <a:ea typeface="宋体" panose="02010600030101010101" pitchFamily="2" charset="-122"/>
              </a:rPr>
              <a:t>……</a:t>
            </a:r>
          </a:p>
        </p:txBody>
      </p:sp>
      <p:sp>
        <p:nvSpPr>
          <p:cNvPr id="7" name="Rectangle 9"/>
          <p:cNvSpPr txBox="1">
            <a:spLocks noChangeArrowheads="1"/>
          </p:cNvSpPr>
          <p:nvPr/>
        </p:nvSpPr>
        <p:spPr bwMode="auto">
          <a:xfrm>
            <a:off x="1116000" y="1044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2. </a:t>
            </a:r>
            <a:r>
              <a:rPr lang="zh-CN" altLang="en-US" dirty="0">
                <a:ea typeface="宋体" panose="02010600030101010101" pitchFamily="2" charset="-122"/>
              </a:rPr>
              <a:t>解决二义性的方法</a:t>
            </a:r>
          </a:p>
          <a:p>
            <a:pPr marL="0" indent="0" eaLnBrk="1" hangingPunct="1">
              <a:buClr>
                <a:schemeClr val="accent2"/>
              </a:buClr>
              <a:buNone/>
            </a:pPr>
            <a:endParaRPr lang="en-US" altLang="zh-CN" sz="3000" dirty="0">
              <a:ea typeface="宋体" panose="02010600030101010101" pitchFamily="2" charset="-122"/>
            </a:endParaRPr>
          </a:p>
        </p:txBody>
      </p:sp>
      <p:sp>
        <p:nvSpPr>
          <p:cNvPr id="6" name="文本框 5">
            <a:extLst>
              <a:ext uri="{FF2B5EF4-FFF2-40B4-BE49-F238E27FC236}">
                <a16:creationId xmlns:a16="http://schemas.microsoft.com/office/drawing/2014/main" id="{E89428A4-ACDD-4D33-B342-8B20FEEA1892}"/>
              </a:ext>
            </a:extLst>
          </p:cNvPr>
          <p:cNvSpPr txBox="1"/>
          <p:nvPr/>
        </p:nvSpPr>
        <p:spPr>
          <a:xfrm>
            <a:off x="8312834" y="6297613"/>
            <a:ext cx="646331" cy="369332"/>
          </a:xfrm>
          <a:prstGeom prst="rect">
            <a:avLst/>
          </a:prstGeom>
          <a:noFill/>
        </p:spPr>
        <p:txBody>
          <a:bodyPr wrap="none" rtlCol="0">
            <a:spAutoFit/>
          </a:bodyPr>
          <a:lstStyle/>
          <a:p>
            <a:r>
              <a:rPr lang="zh-CN" altLang="en-US" dirty="0"/>
              <a:t>示例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22775" y="401052"/>
            <a:ext cx="4532010" cy="584775"/>
          </a:xfrm>
          <a:prstGeom prst="rect">
            <a:avLst/>
          </a:prstGeom>
        </p:spPr>
        <p:txBody>
          <a:bodyPr wrap="none">
            <a:spAutoFit/>
          </a:bodyPr>
          <a:lstStyle/>
          <a:p>
            <a:r>
              <a:rPr lang="zh-CN" altLang="en-US" sz="3200" dirty="0">
                <a:solidFill>
                  <a:srgbClr val="002060"/>
                </a:solidFill>
                <a:ea typeface="宋体" charset="-122"/>
              </a:rPr>
              <a:t>方法</a:t>
            </a:r>
            <a:r>
              <a:rPr lang="en-US" altLang="zh-CN" sz="3200" dirty="0">
                <a:solidFill>
                  <a:srgbClr val="002060"/>
                </a:solidFill>
                <a:ea typeface="宋体" charset="-122"/>
              </a:rPr>
              <a:t>1</a:t>
            </a:r>
            <a:r>
              <a:rPr lang="zh-CN" altLang="en-US" sz="3200" dirty="0">
                <a:solidFill>
                  <a:srgbClr val="002060"/>
                </a:solidFill>
                <a:ea typeface="宋体" charset="-122"/>
              </a:rPr>
              <a:t>举例：</a:t>
            </a:r>
            <a:r>
              <a:rPr lang="zh-CN" altLang="en-US" sz="3200" dirty="0">
                <a:solidFill>
                  <a:srgbClr val="002060"/>
                </a:solidFill>
                <a:effectLst>
                  <a:outerShdw blurRad="38100" dist="38100" dir="2700000" algn="tl">
                    <a:srgbClr val="000000">
                      <a:alpha val="43137"/>
                    </a:srgbClr>
                  </a:outerShdw>
                </a:effectLst>
                <a:ea typeface="宋体" charset="-122"/>
              </a:rPr>
              <a:t>使用作用域</a:t>
            </a:r>
          </a:p>
        </p:txBody>
      </p:sp>
      <p:sp>
        <p:nvSpPr>
          <p:cNvPr id="4" name="Rectangle 6"/>
          <p:cNvSpPr>
            <a:spLocks noChangeArrowheads="1"/>
          </p:cNvSpPr>
          <p:nvPr/>
        </p:nvSpPr>
        <p:spPr bwMode="auto">
          <a:xfrm>
            <a:off x="809626" y="1063734"/>
            <a:ext cx="7724774" cy="4524315"/>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solidFill>
                  <a:srgbClr val="C00000"/>
                </a:solidFill>
                <a:effectLst>
                  <a:outerShdw blurRad="38100" dist="38100" dir="2700000" algn="tl">
                    <a:srgbClr val="000000">
                      <a:alpha val="43137"/>
                    </a:srgbClr>
                  </a:outerShdw>
                </a:effectLst>
              </a:rPr>
              <a:t>class A</a:t>
            </a:r>
          </a:p>
          <a:p>
            <a:pPr eaLnBrk="1" hangingPunct="1">
              <a:buNone/>
            </a:pPr>
            <a:r>
              <a:rPr lang="en-US" altLang="zh-CN" sz="2400" dirty="0">
                <a:effectLst>
                  <a:outerShdw blurRad="38100" dist="38100" dir="2700000" algn="tl">
                    <a:srgbClr val="000000">
                      <a:alpha val="43137"/>
                    </a:srgbClr>
                  </a:outerShdw>
                </a:effectLst>
              </a:rPr>
              <a:t>{  public:</a:t>
            </a:r>
          </a:p>
          <a:p>
            <a:pPr eaLnBrk="1" hangingPunct="1">
              <a:buNone/>
            </a:pPr>
            <a:r>
              <a:rPr lang="en-US" altLang="zh-CN" sz="2400" dirty="0">
                <a:effectLst>
                  <a:outerShdw blurRad="38100" dist="38100" dir="2700000" algn="tl">
                    <a:srgbClr val="000000">
                      <a:alpha val="43137"/>
                    </a:srgbClr>
                  </a:outerShdw>
                </a:effectLst>
              </a:rPr>
              <a:t>    void </a:t>
            </a:r>
            <a:r>
              <a:rPr lang="en-US" altLang="zh-CN" sz="2400" dirty="0">
                <a:solidFill>
                  <a:srgbClr val="0070C0"/>
                </a:solidFill>
                <a:effectLst>
                  <a:outerShdw blurRad="38100" dist="38100" dir="2700000" algn="tl">
                    <a:srgbClr val="000000">
                      <a:alpha val="43137"/>
                    </a:srgbClr>
                  </a:outerShdw>
                </a:effectLst>
              </a:rPr>
              <a:t>fun</a:t>
            </a: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a:t>
            </a:r>
            <a:r>
              <a:rPr lang="zh-CN" altLang="en-US" sz="2400" dirty="0">
                <a:effectLst>
                  <a:outerShdw blurRad="38100" dist="38100" dir="2700000" algn="tl">
                    <a:srgbClr val="000000">
                      <a:alpha val="43137"/>
                    </a:srgbClr>
                  </a:outerShdw>
                </a:effectLst>
              </a:rPr>
              <a:t>调用类 </a:t>
            </a:r>
            <a:r>
              <a:rPr lang="en-US" altLang="zh-CN" sz="2400" dirty="0">
                <a:effectLst>
                  <a:outerShdw blurRad="38100" dist="38100" dir="2700000" algn="tl">
                    <a:srgbClr val="000000">
                      <a:alpha val="43137"/>
                    </a:srgbClr>
                  </a:outerShdw>
                </a:effectLst>
              </a:rPr>
              <a:t>A </a:t>
            </a:r>
            <a:r>
              <a:rPr lang="zh-CN" altLang="en-US" sz="2400" dirty="0">
                <a:effectLst>
                  <a:outerShdw blurRad="38100" dist="38100" dir="2700000" algn="tl">
                    <a:srgbClr val="000000">
                      <a:alpha val="43137"/>
                    </a:srgbClr>
                  </a:outerShdw>
                </a:effectLst>
              </a:rPr>
              <a:t>成员函数</a:t>
            </a:r>
            <a:r>
              <a:rPr lang="en-US" altLang="zh-CN" sz="2400" dirty="0">
                <a:effectLst>
                  <a:outerShdw blurRad="38100" dist="38100" dir="2700000" algn="tl">
                    <a:srgbClr val="000000">
                      <a:alpha val="43137"/>
                    </a:srgbClr>
                  </a:outerShdw>
                </a:effectLst>
              </a:rPr>
              <a:t>"&lt;&lt;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r>
              <a:rPr lang="en-US" altLang="zh-CN" sz="2400" dirty="0">
                <a:solidFill>
                  <a:srgbClr val="C00000"/>
                </a:solidFill>
                <a:effectLst>
                  <a:outerShdw blurRad="38100" dist="38100" dir="2700000" algn="tl">
                    <a:srgbClr val="000000">
                      <a:alpha val="43137"/>
                    </a:srgbClr>
                  </a:outerShdw>
                </a:effectLst>
              </a:rPr>
              <a:t>class B</a:t>
            </a:r>
          </a:p>
          <a:p>
            <a:pPr eaLnBrk="1" hangingPunct="1">
              <a:buNone/>
            </a:pPr>
            <a:r>
              <a:rPr lang="en-US" altLang="zh-CN" sz="2400" dirty="0">
                <a:effectLst>
                  <a:outerShdw blurRad="38100" dist="38100" dir="2700000" algn="tl">
                    <a:srgbClr val="000000">
                      <a:alpha val="43137"/>
                    </a:srgbClr>
                  </a:outerShdw>
                </a:effectLst>
              </a:rPr>
              <a:t>{  public:</a:t>
            </a:r>
          </a:p>
          <a:p>
            <a:pPr eaLnBrk="1" hangingPunct="1">
              <a:buNone/>
            </a:pPr>
            <a:r>
              <a:rPr lang="en-US" altLang="zh-CN" sz="2400" dirty="0">
                <a:effectLst>
                  <a:outerShdw blurRad="38100" dist="38100" dir="2700000" algn="tl">
                    <a:srgbClr val="000000">
                      <a:alpha val="43137"/>
                    </a:srgbClr>
                  </a:outerShdw>
                </a:effectLst>
              </a:rPr>
              <a:t>   void </a:t>
            </a:r>
            <a:r>
              <a:rPr lang="en-US" altLang="zh-CN" sz="2400" dirty="0">
                <a:solidFill>
                  <a:srgbClr val="0070C0"/>
                </a:solidFill>
                <a:effectLst>
                  <a:outerShdw blurRad="38100" dist="38100" dir="2700000" algn="tl">
                    <a:srgbClr val="000000">
                      <a:alpha val="43137"/>
                    </a:srgbClr>
                  </a:outerShdw>
                </a:effectLst>
              </a:rPr>
              <a:t>fun</a:t>
            </a: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a:t>
            </a:r>
            <a:r>
              <a:rPr lang="zh-CN" altLang="en-US" sz="2400" dirty="0">
                <a:effectLst>
                  <a:outerShdw blurRad="38100" dist="38100" dir="2700000" algn="tl">
                    <a:srgbClr val="000000">
                      <a:alpha val="43137"/>
                    </a:srgbClr>
                  </a:outerShdw>
                </a:effectLst>
              </a:rPr>
              <a:t>调用类 </a:t>
            </a:r>
            <a:r>
              <a:rPr lang="en-US" altLang="zh-CN" sz="2400" dirty="0">
                <a:effectLst>
                  <a:outerShdw blurRad="38100" dist="38100" dir="2700000" algn="tl">
                    <a:srgbClr val="000000">
                      <a:alpha val="43137"/>
                    </a:srgbClr>
                  </a:outerShdw>
                </a:effectLst>
              </a:rPr>
              <a:t>B </a:t>
            </a:r>
            <a:r>
              <a:rPr lang="zh-CN" altLang="en-US" sz="2400" dirty="0">
                <a:effectLst>
                  <a:outerShdw blurRad="38100" dist="38100" dir="2700000" algn="tl">
                    <a:srgbClr val="000000">
                      <a:alpha val="43137"/>
                    </a:srgbClr>
                  </a:outerShdw>
                </a:effectLst>
              </a:rPr>
              <a:t>成员函数</a:t>
            </a:r>
            <a:r>
              <a:rPr lang="en-US" altLang="zh-CN" sz="2400" dirty="0">
                <a:effectLst>
                  <a:outerShdw blurRad="38100" dist="38100" dir="2700000" algn="tl">
                    <a:srgbClr val="000000">
                      <a:alpha val="43137"/>
                    </a:srgbClr>
                  </a:outerShdw>
                </a:effectLst>
              </a:rPr>
              <a:t>"&lt;&lt;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r>
              <a:rPr lang="en-US" altLang="zh-CN" sz="2400" dirty="0">
                <a:solidFill>
                  <a:srgbClr val="C00000"/>
                </a:solidFill>
                <a:effectLst>
                  <a:outerShdw blurRad="38100" dist="38100" dir="2700000" algn="tl">
                    <a:srgbClr val="000000">
                      <a:alpha val="43137"/>
                    </a:srgbClr>
                  </a:outerShdw>
                </a:effectLst>
              </a:rPr>
              <a:t>class C: public B, public A</a:t>
            </a:r>
          </a:p>
          <a:p>
            <a:pPr eaLnBrk="1" hangingPunct="1">
              <a:buNone/>
            </a:pPr>
            <a:r>
              <a:rPr lang="en-US" altLang="zh-CN" sz="2400" dirty="0">
                <a:effectLst>
                  <a:outerShdw blurRad="38100" dist="38100" dir="2700000" algn="tl">
                    <a:srgbClr val="000000">
                      <a:alpha val="43137"/>
                    </a:srgbClr>
                  </a:outerShdw>
                </a:effectLst>
              </a:rPr>
              <a:t>{   public:</a:t>
            </a:r>
          </a:p>
          <a:p>
            <a:pPr eaLnBrk="1" hangingPunct="1">
              <a:buNone/>
            </a:pPr>
            <a:r>
              <a:rPr lang="en-US" altLang="zh-CN" sz="2400" dirty="0">
                <a:effectLst>
                  <a:outerShdw blurRad="38100" dist="38100" dir="2700000" algn="tl">
                    <a:srgbClr val="000000">
                      <a:alpha val="43137"/>
                    </a:srgbClr>
                  </a:outerShdw>
                </a:effectLst>
              </a:rPr>
              <a:t>    void </a:t>
            </a:r>
            <a:r>
              <a:rPr lang="en-US" altLang="zh-CN" sz="2400" dirty="0">
                <a:solidFill>
                  <a:srgbClr val="0070C0"/>
                </a:solidFill>
                <a:effectLst>
                  <a:outerShdw blurRad="38100" dist="38100" dir="2700000" algn="tl">
                    <a:srgbClr val="000000">
                      <a:alpha val="43137"/>
                    </a:srgbClr>
                  </a:outerShdw>
                </a:effectLst>
              </a:rPr>
              <a:t>print</a:t>
            </a: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a:t>
            </a:r>
            <a:r>
              <a:rPr lang="zh-CN" altLang="en-US" sz="2400" dirty="0">
                <a:effectLst>
                  <a:outerShdw blurRad="38100" dist="38100" dir="2700000" algn="tl">
                    <a:srgbClr val="000000">
                      <a:alpha val="43137"/>
                    </a:srgbClr>
                  </a:outerShdw>
                </a:effectLst>
              </a:rPr>
              <a:t>调用类 </a:t>
            </a:r>
            <a:r>
              <a:rPr lang="en-US" altLang="zh-CN" sz="2400" dirty="0">
                <a:effectLst>
                  <a:outerShdw blurRad="38100" dist="38100" dir="2700000" algn="tl">
                    <a:srgbClr val="000000">
                      <a:alpha val="43137"/>
                    </a:srgbClr>
                  </a:outerShdw>
                </a:effectLst>
              </a:rPr>
              <a:t>C </a:t>
            </a:r>
            <a:r>
              <a:rPr lang="zh-CN" altLang="en-US" sz="2400" dirty="0">
                <a:effectLst>
                  <a:outerShdw blurRad="38100" dist="38100" dir="2700000" algn="tl">
                    <a:srgbClr val="000000">
                      <a:alpha val="43137"/>
                    </a:srgbClr>
                  </a:outerShdw>
                </a:effectLst>
              </a:rPr>
              <a:t>成员函数</a:t>
            </a:r>
            <a:r>
              <a:rPr lang="en-US" altLang="zh-CN" sz="2400" dirty="0">
                <a:effectLst>
                  <a:outerShdw blurRad="38100" dist="38100" dir="2700000" algn="tl">
                    <a:srgbClr val="000000">
                      <a:alpha val="43137"/>
                    </a:srgbClr>
                  </a:outerShdw>
                </a:effectLst>
              </a:rPr>
              <a:t>"&lt;&lt;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p>
        </p:txBody>
      </p:sp>
      <p:sp>
        <p:nvSpPr>
          <p:cNvPr id="5" name="Rectangle 31"/>
          <p:cNvSpPr>
            <a:spLocks noChangeArrowheads="1"/>
          </p:cNvSpPr>
          <p:nvPr/>
        </p:nvSpPr>
        <p:spPr bwMode="auto">
          <a:xfrm>
            <a:off x="1436097" y="5288340"/>
            <a:ext cx="3326403" cy="1569660"/>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solidFill>
                  <a:srgbClr val="C00000"/>
                </a:solidFill>
                <a:effectLst>
                  <a:outerShdw blurRad="38100" dist="38100" dir="2700000" algn="tl">
                    <a:srgbClr val="000000">
                      <a:alpha val="43137"/>
                    </a:srgbClr>
                  </a:outerShdw>
                </a:effectLst>
              </a:rPr>
              <a:t>int main()</a:t>
            </a:r>
          </a:p>
          <a:p>
            <a:pPr eaLnBrk="1" hangingPunct="1">
              <a:buNone/>
            </a:pPr>
            <a:r>
              <a:rPr lang="en-US" altLang="zh-CN" sz="2400" dirty="0">
                <a:effectLst>
                  <a:outerShdw blurRad="38100" dist="38100" dir="2700000" algn="tl">
                    <a:srgbClr val="000000">
                      <a:alpha val="43137"/>
                    </a:srgbClr>
                  </a:outerShdw>
                </a:effectLst>
              </a:rPr>
              <a:t>{   C </a:t>
            </a:r>
            <a:r>
              <a:rPr lang="en-US" altLang="zh-CN" sz="2400" dirty="0" err="1">
                <a:effectLst>
                  <a:outerShdw blurRad="38100" dist="38100" dir="2700000" algn="tl">
                    <a:srgbClr val="000000">
                      <a:alpha val="43137"/>
                    </a:srgbClr>
                  </a:outerShdw>
                </a:effectLst>
              </a:rPr>
              <a:t>c</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a:t>
            </a:r>
            <a:r>
              <a:rPr lang="en-US" altLang="zh-CN" sz="2400" dirty="0" err="1">
                <a:solidFill>
                  <a:srgbClr val="0070C0"/>
                </a:solidFill>
                <a:effectLst>
                  <a:outerShdw blurRad="38100" dist="38100" dir="2700000" algn="tl">
                    <a:srgbClr val="000000">
                      <a:alpha val="43137"/>
                    </a:srgbClr>
                  </a:outerShdw>
                </a:effectLst>
              </a:rPr>
              <a:t>A</a:t>
            </a:r>
            <a:r>
              <a:rPr lang="en-US" altLang="zh-CN" sz="2400" dirty="0">
                <a:solidFill>
                  <a:srgbClr val="0070C0"/>
                </a:solidFill>
                <a:effectLst>
                  <a:outerShdw blurRad="38100" dist="38100" dir="2700000" algn="tl">
                    <a:srgbClr val="000000">
                      <a:alpha val="43137"/>
                    </a:srgbClr>
                  </a:outerShdw>
                </a:effectLst>
              </a:rPr>
              <a:t>::</a:t>
            </a:r>
            <a:r>
              <a:rPr lang="en-US" altLang="zh-CN" sz="2400" dirty="0">
                <a:effectLst>
                  <a:outerShdw blurRad="38100" dist="38100" dir="2700000" algn="tl">
                    <a:srgbClr val="000000">
                      <a:alpha val="43137"/>
                    </a:srgbClr>
                  </a:outerShdw>
                </a:effectLst>
              </a:rPr>
              <a:t>fun();	</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a:t>
            </a:r>
            <a:r>
              <a:rPr lang="en-US" altLang="zh-CN" sz="2400" dirty="0" err="1">
                <a:solidFill>
                  <a:srgbClr val="0070C0"/>
                </a:solidFill>
                <a:effectLst>
                  <a:outerShdw blurRad="38100" dist="38100" dir="2700000" algn="tl">
                    <a:srgbClr val="000000">
                      <a:alpha val="43137"/>
                    </a:srgbClr>
                  </a:outerShdw>
                </a:effectLst>
              </a:rPr>
              <a:t>B</a:t>
            </a:r>
            <a:r>
              <a:rPr lang="en-US" altLang="zh-CN" sz="2400" dirty="0">
                <a:solidFill>
                  <a:srgbClr val="0070C0"/>
                </a:solidFill>
                <a:effectLst>
                  <a:outerShdw blurRad="38100" dist="38100" dir="2700000" algn="tl">
                    <a:srgbClr val="000000">
                      <a:alpha val="43137"/>
                    </a:srgbClr>
                  </a:outerShdw>
                </a:effectLst>
              </a:rPr>
              <a:t>::</a:t>
            </a:r>
            <a:r>
              <a:rPr lang="en-US" altLang="zh-CN" sz="2400" dirty="0">
                <a:effectLst>
                  <a:outerShdw blurRad="38100" dist="38100" dir="2700000" algn="tl">
                    <a:srgbClr val="000000">
                      <a:alpha val="43137"/>
                    </a:srgbClr>
                  </a:outerShdw>
                </a:effectLst>
              </a:rPr>
              <a:t>fun(); 	}</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22775" y="401052"/>
            <a:ext cx="6179897" cy="584775"/>
          </a:xfrm>
          <a:prstGeom prst="rect">
            <a:avLst/>
          </a:prstGeom>
        </p:spPr>
        <p:txBody>
          <a:bodyPr wrap="none">
            <a:spAutoFit/>
          </a:bodyPr>
          <a:lstStyle/>
          <a:p>
            <a:r>
              <a:rPr lang="zh-CN" altLang="en-US" sz="3200" dirty="0">
                <a:solidFill>
                  <a:srgbClr val="002060"/>
                </a:solidFill>
                <a:ea typeface="宋体" charset="-122"/>
              </a:rPr>
              <a:t>方法</a:t>
            </a:r>
            <a:r>
              <a:rPr lang="en-US" altLang="zh-CN" sz="3200" dirty="0">
                <a:solidFill>
                  <a:srgbClr val="002060"/>
                </a:solidFill>
                <a:ea typeface="宋体" charset="-122"/>
              </a:rPr>
              <a:t>2</a:t>
            </a:r>
            <a:r>
              <a:rPr lang="zh-CN" altLang="en-US" sz="3200" dirty="0">
                <a:solidFill>
                  <a:srgbClr val="002060"/>
                </a:solidFill>
                <a:ea typeface="宋体" charset="-122"/>
              </a:rPr>
              <a:t>举例：</a:t>
            </a:r>
            <a:r>
              <a:rPr lang="zh-CN" altLang="en-US" sz="3200" dirty="0">
                <a:solidFill>
                  <a:srgbClr val="002060"/>
                </a:solidFill>
                <a:effectLst>
                  <a:outerShdw blurRad="38100" dist="38100" dir="2700000" algn="tl">
                    <a:srgbClr val="000000">
                      <a:alpha val="43137"/>
                    </a:srgbClr>
                  </a:outerShdw>
                </a:effectLst>
                <a:ea typeface="宋体" charset="-122"/>
              </a:rPr>
              <a:t>重定义有冲突的方法</a:t>
            </a:r>
          </a:p>
        </p:txBody>
      </p:sp>
      <p:sp>
        <p:nvSpPr>
          <p:cNvPr id="4" name="Rectangle 6"/>
          <p:cNvSpPr>
            <a:spLocks noChangeArrowheads="1"/>
          </p:cNvSpPr>
          <p:nvPr/>
        </p:nvSpPr>
        <p:spPr bwMode="auto">
          <a:xfrm>
            <a:off x="809626" y="1063734"/>
            <a:ext cx="7724774" cy="4893647"/>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solidFill>
                  <a:srgbClr val="C00000"/>
                </a:solidFill>
                <a:effectLst>
                  <a:outerShdw blurRad="38100" dist="38100" dir="2700000" algn="tl">
                    <a:srgbClr val="000000">
                      <a:alpha val="43137"/>
                    </a:srgbClr>
                  </a:outerShdw>
                </a:effectLst>
              </a:rPr>
              <a:t>class A</a:t>
            </a:r>
          </a:p>
          <a:p>
            <a:pPr eaLnBrk="1" hangingPunct="1">
              <a:buNone/>
            </a:pPr>
            <a:r>
              <a:rPr lang="en-US" altLang="zh-CN" sz="2400" dirty="0">
                <a:effectLst>
                  <a:outerShdw blurRad="38100" dist="38100" dir="2700000" algn="tl">
                    <a:srgbClr val="000000">
                      <a:alpha val="43137"/>
                    </a:srgbClr>
                  </a:outerShdw>
                </a:effectLst>
              </a:rPr>
              <a:t>{   public:</a:t>
            </a:r>
          </a:p>
          <a:p>
            <a:pPr eaLnBrk="1" hangingPunct="1">
              <a:buNone/>
            </a:pPr>
            <a:r>
              <a:rPr lang="en-US" altLang="zh-CN" sz="2400" dirty="0">
                <a:effectLst>
                  <a:outerShdw blurRad="38100" dist="38100" dir="2700000" algn="tl">
                    <a:srgbClr val="000000">
                      <a:alpha val="43137"/>
                    </a:srgbClr>
                  </a:outerShdw>
                </a:effectLst>
              </a:rPr>
              <a:t>      void </a:t>
            </a:r>
            <a:r>
              <a:rPr lang="en-US" altLang="zh-CN" sz="2400" dirty="0">
                <a:solidFill>
                  <a:srgbClr val="0070C0"/>
                </a:solidFill>
                <a:effectLst>
                  <a:outerShdw blurRad="38100" dist="38100" dir="2700000" algn="tl">
                    <a:srgbClr val="000000">
                      <a:alpha val="43137"/>
                    </a:srgbClr>
                  </a:outerShdw>
                </a:effectLst>
              </a:rPr>
              <a:t>fun</a:t>
            </a: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a:t>
            </a:r>
            <a:r>
              <a:rPr lang="zh-CN" altLang="en-US" sz="2400" dirty="0">
                <a:effectLst>
                  <a:outerShdw blurRad="38100" dist="38100" dir="2700000" algn="tl">
                    <a:srgbClr val="000000">
                      <a:alpha val="43137"/>
                    </a:srgbClr>
                  </a:outerShdw>
                </a:effectLst>
              </a:rPr>
              <a:t>调用类 </a:t>
            </a:r>
            <a:r>
              <a:rPr lang="en-US" altLang="zh-CN" sz="2400" dirty="0">
                <a:effectLst>
                  <a:outerShdw blurRad="38100" dist="38100" dir="2700000" algn="tl">
                    <a:srgbClr val="000000">
                      <a:alpha val="43137"/>
                    </a:srgbClr>
                  </a:outerShdw>
                </a:effectLst>
              </a:rPr>
              <a:t>A </a:t>
            </a:r>
            <a:r>
              <a:rPr lang="zh-CN" altLang="en-US" sz="2400" dirty="0">
                <a:effectLst>
                  <a:outerShdw blurRad="38100" dist="38100" dir="2700000" algn="tl">
                    <a:srgbClr val="000000">
                      <a:alpha val="43137"/>
                    </a:srgbClr>
                  </a:outerShdw>
                </a:effectLst>
              </a:rPr>
              <a:t>成员函数</a:t>
            </a:r>
            <a:r>
              <a:rPr lang="en-US" altLang="zh-CN" sz="2400" dirty="0">
                <a:effectLst>
                  <a:outerShdw blurRad="38100" dist="38100" dir="2700000" algn="tl">
                    <a:srgbClr val="000000">
                      <a:alpha val="43137"/>
                    </a:srgbClr>
                  </a:outerShdw>
                </a:effectLst>
              </a:rPr>
              <a:t>"&lt;&lt;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r>
              <a:rPr lang="en-US" altLang="zh-CN" sz="2400" dirty="0">
                <a:solidFill>
                  <a:srgbClr val="C00000"/>
                </a:solidFill>
                <a:effectLst>
                  <a:outerShdw blurRad="38100" dist="38100" dir="2700000" algn="tl">
                    <a:srgbClr val="000000">
                      <a:alpha val="43137"/>
                    </a:srgbClr>
                  </a:outerShdw>
                </a:effectLst>
              </a:rPr>
              <a:t>class B</a:t>
            </a:r>
          </a:p>
          <a:p>
            <a:pPr eaLnBrk="1" hangingPunct="1">
              <a:buNone/>
            </a:pPr>
            <a:r>
              <a:rPr lang="en-US" altLang="zh-CN" sz="2400" dirty="0">
                <a:effectLst>
                  <a:outerShdw blurRad="38100" dist="38100" dir="2700000" algn="tl">
                    <a:srgbClr val="000000">
                      <a:alpha val="43137"/>
                    </a:srgbClr>
                  </a:outerShdw>
                </a:effectLst>
              </a:rPr>
              <a:t>{   public:</a:t>
            </a:r>
          </a:p>
          <a:p>
            <a:pPr eaLnBrk="1" hangingPunct="1">
              <a:buNone/>
            </a:pPr>
            <a:r>
              <a:rPr lang="en-US" altLang="zh-CN" sz="2400" dirty="0">
                <a:effectLst>
                  <a:outerShdw blurRad="38100" dist="38100" dir="2700000" algn="tl">
                    <a:srgbClr val="000000">
                      <a:alpha val="43137"/>
                    </a:srgbClr>
                  </a:outerShdw>
                </a:effectLst>
              </a:rPr>
              <a:t>       void </a:t>
            </a:r>
            <a:r>
              <a:rPr lang="en-US" altLang="zh-CN" sz="2400" dirty="0">
                <a:solidFill>
                  <a:srgbClr val="0070C0"/>
                </a:solidFill>
                <a:effectLst>
                  <a:outerShdw blurRad="38100" dist="38100" dir="2700000" algn="tl">
                    <a:srgbClr val="000000">
                      <a:alpha val="43137"/>
                    </a:srgbClr>
                  </a:outerShdw>
                </a:effectLst>
              </a:rPr>
              <a:t>fun</a:t>
            </a: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a:t>
            </a:r>
            <a:r>
              <a:rPr lang="zh-CN" altLang="en-US" sz="2400" dirty="0">
                <a:effectLst>
                  <a:outerShdw blurRad="38100" dist="38100" dir="2700000" algn="tl">
                    <a:srgbClr val="000000">
                      <a:alpha val="43137"/>
                    </a:srgbClr>
                  </a:outerShdw>
                </a:effectLst>
              </a:rPr>
              <a:t>调用类 </a:t>
            </a:r>
            <a:r>
              <a:rPr lang="en-US" altLang="zh-CN" sz="2400" dirty="0">
                <a:effectLst>
                  <a:outerShdw blurRad="38100" dist="38100" dir="2700000" algn="tl">
                    <a:srgbClr val="000000">
                      <a:alpha val="43137"/>
                    </a:srgbClr>
                  </a:outerShdw>
                </a:effectLst>
              </a:rPr>
              <a:t>B </a:t>
            </a:r>
            <a:r>
              <a:rPr lang="zh-CN" altLang="en-US" sz="2400" dirty="0">
                <a:effectLst>
                  <a:outerShdw blurRad="38100" dist="38100" dir="2700000" algn="tl">
                    <a:srgbClr val="000000">
                      <a:alpha val="43137"/>
                    </a:srgbClr>
                  </a:outerShdw>
                </a:effectLst>
              </a:rPr>
              <a:t>成员函数</a:t>
            </a:r>
            <a:r>
              <a:rPr lang="en-US" altLang="zh-CN" sz="2400" dirty="0">
                <a:effectLst>
                  <a:outerShdw blurRad="38100" dist="38100" dir="2700000" algn="tl">
                    <a:srgbClr val="000000">
                      <a:alpha val="43137"/>
                    </a:srgbClr>
                  </a:outerShdw>
                </a:effectLst>
              </a:rPr>
              <a:t>"&lt;&lt;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r>
              <a:rPr lang="en-US" altLang="zh-CN" sz="2400" dirty="0">
                <a:solidFill>
                  <a:srgbClr val="C00000"/>
                </a:solidFill>
                <a:effectLst>
                  <a:outerShdw blurRad="38100" dist="38100" dir="2700000" algn="tl">
                    <a:srgbClr val="000000">
                      <a:alpha val="43137"/>
                    </a:srgbClr>
                  </a:outerShdw>
                </a:effectLst>
              </a:rPr>
              <a:t>class C: public B, public A</a:t>
            </a:r>
          </a:p>
          <a:p>
            <a:pPr eaLnBrk="1" hangingPunct="1">
              <a:buNone/>
            </a:pPr>
            <a:r>
              <a:rPr lang="en-US" altLang="zh-CN" sz="2400" dirty="0">
                <a:effectLst>
                  <a:outerShdw blurRad="38100" dist="38100" dir="2700000" algn="tl">
                    <a:srgbClr val="000000">
                      <a:alpha val="43137"/>
                    </a:srgbClr>
                  </a:outerShdw>
                </a:effectLst>
              </a:rPr>
              <a:t>{   public:</a:t>
            </a:r>
          </a:p>
          <a:p>
            <a:pPr eaLnBrk="1" hangingPunct="1">
              <a:buNone/>
            </a:pPr>
            <a:r>
              <a:rPr lang="en-US" altLang="zh-CN" sz="2400" dirty="0">
                <a:effectLst>
                  <a:outerShdw blurRad="38100" dist="38100" dir="2700000" algn="tl">
                    <a:srgbClr val="000000">
                      <a:alpha val="43137"/>
                    </a:srgbClr>
                  </a:outerShdw>
                </a:effectLst>
              </a:rPr>
              <a:t>       void </a:t>
            </a:r>
            <a:r>
              <a:rPr lang="en-US" altLang="zh-CN" sz="2400" dirty="0">
                <a:solidFill>
                  <a:srgbClr val="0070C0"/>
                </a:solidFill>
                <a:effectLst>
                  <a:outerShdw blurRad="38100" dist="38100" dir="2700000" algn="tl">
                    <a:srgbClr val="000000">
                      <a:alpha val="43137"/>
                    </a:srgbClr>
                  </a:outerShdw>
                </a:effectLst>
              </a:rPr>
              <a:t>fun</a:t>
            </a: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a:t>
            </a:r>
            <a:r>
              <a:rPr lang="zh-CN" altLang="en-US" sz="2400" dirty="0">
                <a:effectLst>
                  <a:outerShdw blurRad="38100" dist="38100" dir="2700000" algn="tl">
                    <a:srgbClr val="000000">
                      <a:alpha val="43137"/>
                    </a:srgbClr>
                  </a:outerShdw>
                </a:effectLst>
              </a:rPr>
              <a:t>调用类 </a:t>
            </a:r>
            <a:r>
              <a:rPr lang="en-US" altLang="zh-CN" sz="2400" dirty="0">
                <a:effectLst>
                  <a:outerShdw blurRad="38100" dist="38100" dir="2700000" algn="tl">
                    <a:srgbClr val="000000">
                      <a:alpha val="43137"/>
                    </a:srgbClr>
                  </a:outerShdw>
                </a:effectLst>
              </a:rPr>
              <a:t>C </a:t>
            </a:r>
            <a:r>
              <a:rPr lang="zh-CN" altLang="en-US" sz="2400" dirty="0">
                <a:effectLst>
                  <a:outerShdw blurRad="38100" dist="38100" dir="2700000" algn="tl">
                    <a:srgbClr val="000000">
                      <a:alpha val="43137"/>
                    </a:srgbClr>
                  </a:outerShdw>
                </a:effectLst>
              </a:rPr>
              <a:t>成员函数”</a:t>
            </a:r>
            <a:r>
              <a:rPr lang="en-US" altLang="zh-CN" sz="2400" dirty="0">
                <a:effectLst>
                  <a:outerShdw blurRad="38100" dist="38100" dir="2700000" algn="tl">
                    <a:srgbClr val="000000">
                      <a:alpha val="43137"/>
                    </a:srgbClr>
                  </a:outerShdw>
                </a:effectLst>
              </a:rPr>
              <a:t>&lt;&lt;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   </a:t>
            </a:r>
          </a:p>
          <a:p>
            <a:pPr eaLnBrk="1" hangingPunct="1">
              <a:buNone/>
            </a:pPr>
            <a:r>
              <a:rPr lang="en-US" altLang="zh-CN" sz="2400" dirty="0">
                <a:effectLst>
                  <a:outerShdw blurRad="38100" dist="38100" dir="2700000" algn="tl">
                    <a:srgbClr val="000000">
                      <a:alpha val="43137"/>
                    </a:srgbClr>
                  </a:outerShdw>
                </a:effectLst>
              </a:rPr>
              <a:t>     //</a:t>
            </a:r>
            <a:r>
              <a:rPr lang="zh-CN" altLang="en-US" sz="2400" dirty="0">
                <a:effectLst>
                  <a:outerShdw blurRad="38100" dist="38100" dir="2700000" algn="tl">
                    <a:srgbClr val="000000">
                      <a:alpha val="43137"/>
                    </a:srgbClr>
                  </a:outerShdw>
                </a:effectLst>
              </a:rPr>
              <a:t>在子类中重定义方法</a:t>
            </a:r>
          </a:p>
          <a:p>
            <a:pPr eaLnBrk="1" hangingPunct="1">
              <a:buNone/>
            </a:pPr>
            <a:r>
              <a:rPr lang="en-US" altLang="zh-CN" sz="2400" dirty="0">
                <a:effectLst>
                  <a:outerShdw blurRad="38100" dist="38100" dir="2700000" algn="tl">
                    <a:srgbClr val="000000">
                      <a:alpha val="43137"/>
                    </a:srgbClr>
                  </a:outerShdw>
                </a:effectLst>
              </a:rPr>
              <a:t>};</a:t>
            </a:r>
          </a:p>
        </p:txBody>
      </p:sp>
      <p:sp>
        <p:nvSpPr>
          <p:cNvPr id="5" name="Rectangle 31"/>
          <p:cNvSpPr>
            <a:spLocks noChangeArrowheads="1"/>
          </p:cNvSpPr>
          <p:nvPr/>
        </p:nvSpPr>
        <p:spPr bwMode="auto">
          <a:xfrm>
            <a:off x="4877797" y="5288340"/>
            <a:ext cx="2462803" cy="1569660"/>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err="1">
                <a:solidFill>
                  <a:srgbClr val="C00000"/>
                </a:solidFill>
                <a:effectLst>
                  <a:outerShdw blurRad="38100" dist="38100" dir="2700000" algn="tl">
                    <a:srgbClr val="000000">
                      <a:alpha val="43137"/>
                    </a:srgbClr>
                  </a:outerShdw>
                </a:effectLst>
              </a:rPr>
              <a:t>int</a:t>
            </a:r>
            <a:r>
              <a:rPr lang="en-US" altLang="zh-CN" sz="2400" dirty="0">
                <a:solidFill>
                  <a:srgbClr val="C00000"/>
                </a:solidFill>
                <a:effectLst>
                  <a:outerShdw blurRad="38100" dist="38100" dir="2700000" algn="tl">
                    <a:srgbClr val="000000">
                      <a:alpha val="43137"/>
                    </a:srgbClr>
                  </a:outerShdw>
                </a:effectLst>
              </a:rPr>
              <a:t> main()</a:t>
            </a:r>
          </a:p>
          <a:p>
            <a:pPr eaLnBrk="1" hangingPunct="1">
              <a:buNone/>
            </a:pPr>
            <a:r>
              <a:rPr lang="en-US" altLang="zh-CN" sz="2400" dirty="0">
                <a:effectLst>
                  <a:outerShdw blurRad="38100" dist="38100" dir="2700000" algn="tl">
                    <a:srgbClr val="000000">
                      <a:alpha val="43137"/>
                    </a:srgbClr>
                  </a:outerShdw>
                </a:effectLst>
              </a:rPr>
              <a:t>{    C </a:t>
            </a:r>
            <a:r>
              <a:rPr lang="en-US" altLang="zh-CN" sz="2400" dirty="0" err="1">
                <a:effectLst>
                  <a:outerShdw blurRad="38100" dist="38100" dir="2700000" algn="tl">
                    <a:srgbClr val="000000">
                      <a:alpha val="43137"/>
                    </a:srgbClr>
                  </a:outerShdw>
                </a:effectLst>
              </a:rPr>
              <a:t>c</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c.fun();	</a:t>
            </a:r>
          </a:p>
          <a:p>
            <a:pPr eaLnBrk="1" hangingPunct="1">
              <a:buNone/>
            </a:pPr>
            <a:r>
              <a:rPr lang="en-US" altLang="zh-CN" sz="2400" dirty="0">
                <a:effectLst>
                  <a:outerShdw blurRad="38100" dist="38100" dir="2700000" algn="tl">
                    <a:srgbClr val="000000">
                      <a:alpha val="43137"/>
                    </a:srgbClr>
                  </a:outerShdw>
                </a:effectLst>
              </a:rPr>
              <a:t>}</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656000"/>
            <a:ext cx="7634300" cy="219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en-US" altLang="zh-CN" dirty="0">
                <a:solidFill>
                  <a:srgbClr val="000000"/>
                </a:solidFill>
                <a:ea typeface="宋体" panose="02010600030101010101" pitchFamily="2" charset="-122"/>
              </a:rPr>
              <a:t>C++</a:t>
            </a:r>
            <a:r>
              <a:rPr lang="zh-CN" altLang="en-US" dirty="0">
                <a:solidFill>
                  <a:srgbClr val="000000"/>
                </a:solidFill>
                <a:ea typeface="宋体" panose="02010600030101010101" pitchFamily="2" charset="-122"/>
              </a:rPr>
              <a:t>关于重复继承的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基本规则</a:t>
            </a:r>
          </a:p>
          <a:p>
            <a:pPr marL="857250" lvl="2" indent="-457200">
              <a:lnSpc>
                <a:spcPct val="110000"/>
              </a:lnSpc>
              <a:spcBef>
                <a:spcPct val="0"/>
              </a:spcBef>
              <a:buClrTx/>
              <a:buFont typeface="+mj-lt"/>
              <a:buAutoNum type="arabicPeriod"/>
            </a:pPr>
            <a:r>
              <a:rPr lang="zh-CN" altLang="en-US"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一个类必须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完全定义</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后才可以作为基类</a:t>
            </a:r>
            <a:r>
              <a:rPr lang="zh-CN" altLang="en-US" dirty="0">
                <a:solidFill>
                  <a:srgbClr val="000000"/>
                </a:solidFill>
                <a:ea typeface="宋体" panose="02010600030101010101" pitchFamily="2" charset="-122"/>
              </a:rPr>
              <a:t>－－无法直接或间接让一个类继承自己（不能递归）。</a:t>
            </a:r>
          </a:p>
          <a:p>
            <a:pPr marL="857250" lvl="2" indent="-457200">
              <a:lnSpc>
                <a:spcPct val="110000"/>
              </a:lnSpc>
              <a:spcBef>
                <a:spcPct val="0"/>
              </a:spcBef>
              <a:buClrTx/>
              <a:buFont typeface="+mj-lt"/>
              <a:buAutoNum type="arabicPeriod"/>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不允许</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一个派生类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直接</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重复继承一个基类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两次</a:t>
            </a:r>
            <a:r>
              <a:rPr lang="zh-CN" altLang="en-US" dirty="0">
                <a:solidFill>
                  <a:srgbClr val="000000"/>
                </a:solidFill>
                <a:ea typeface="宋体" panose="02010600030101010101" pitchFamily="2" charset="-122"/>
              </a:rPr>
              <a:t>，如下图所示：</a:t>
            </a:r>
          </a:p>
        </p:txBody>
      </p:sp>
      <p:pic>
        <p:nvPicPr>
          <p:cNvPr id="9" name="Picture 4" descr="7"/>
          <p:cNvPicPr>
            <a:picLocks noChangeAspect="1" noChangeArrowheads="1"/>
          </p:cNvPicPr>
          <p:nvPr/>
        </p:nvPicPr>
        <p:blipFill>
          <a:blip r:embed="rId3" cstate="print"/>
          <a:srcRect/>
          <a:stretch>
            <a:fillRect/>
          </a:stretch>
        </p:blipFill>
        <p:spPr bwMode="auto">
          <a:xfrm>
            <a:off x="1656000" y="4032000"/>
            <a:ext cx="6983413" cy="2136775"/>
          </a:xfrm>
          <a:prstGeom prst="rect">
            <a:avLst/>
          </a:prstGeom>
          <a:noFill/>
          <a:ln w="9525">
            <a:noFill/>
            <a:miter lim="800000"/>
            <a:headEnd/>
            <a:tailEnd/>
          </a:ln>
        </p:spPr>
      </p:pic>
      <p:sp>
        <p:nvSpPr>
          <p:cNvPr id="7" name="Rectangle 9"/>
          <p:cNvSpPr txBox="1">
            <a:spLocks noChangeArrowheads="1"/>
          </p:cNvSpPr>
          <p:nvPr/>
        </p:nvSpPr>
        <p:spPr bwMode="auto">
          <a:xfrm>
            <a:off x="1116000" y="1008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3. </a:t>
            </a:r>
            <a:r>
              <a:rPr lang="zh-CN" altLang="en-US" dirty="0">
                <a:ea typeface="宋体" panose="02010600030101010101" pitchFamily="2" charset="-122"/>
              </a:rPr>
              <a:t>重复继承</a:t>
            </a: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709600" y="1181600"/>
            <a:ext cx="76343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914400" lvl="2" indent="-514350">
              <a:lnSpc>
                <a:spcPct val="110000"/>
              </a:lnSpc>
              <a:spcBef>
                <a:spcPct val="0"/>
              </a:spcBef>
              <a:buClrTx/>
              <a:buNone/>
            </a:pPr>
            <a:r>
              <a:rPr lang="en-US" altLang="zh-CN" dirty="0">
                <a:solidFill>
                  <a:srgbClr val="000000"/>
                </a:solidFill>
                <a:ea typeface="宋体" panose="02010600030101010101" pitchFamily="2" charset="-122"/>
              </a:rPr>
              <a:t>3.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不允许</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一个基类又是</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直接</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基类又是</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间接</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 </a:t>
            </a:r>
            <a:r>
              <a:rPr lang="zh-CN" altLang="en-US" dirty="0">
                <a:solidFill>
                  <a:srgbClr val="000000"/>
                </a:solidFill>
                <a:ea typeface="宋体" panose="02010600030101010101" pitchFamily="2" charset="-122"/>
              </a:rPr>
              <a:t>，如下图所示：</a:t>
            </a:r>
          </a:p>
        </p:txBody>
      </p:sp>
      <p:pic>
        <p:nvPicPr>
          <p:cNvPr id="8" name="Picture 4" descr="7"/>
          <p:cNvPicPr>
            <a:picLocks noChangeAspect="1" noChangeArrowheads="1"/>
          </p:cNvPicPr>
          <p:nvPr/>
        </p:nvPicPr>
        <p:blipFill>
          <a:blip r:embed="rId3" cstate="print"/>
          <a:srcRect/>
          <a:stretch>
            <a:fillRect/>
          </a:stretch>
        </p:blipFill>
        <p:spPr bwMode="auto">
          <a:xfrm>
            <a:off x="2531546" y="2375897"/>
            <a:ext cx="2912324" cy="2582701"/>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709600" y="1181600"/>
            <a:ext cx="7634300"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914400" lvl="2" indent="-514350">
              <a:lnSpc>
                <a:spcPct val="110000"/>
              </a:lnSpc>
              <a:spcBef>
                <a:spcPct val="0"/>
              </a:spcBef>
              <a:buClrTx/>
              <a:buNone/>
            </a:pPr>
            <a:r>
              <a:rPr lang="en-US" altLang="zh-CN" dirty="0">
                <a:solidFill>
                  <a:srgbClr val="000000"/>
                </a:solidFill>
                <a:ea typeface="宋体" panose="02010600030101010101" pitchFamily="2" charset="-122"/>
              </a:rPr>
              <a:t>4.   </a:t>
            </a:r>
            <a:r>
              <a:rPr lang="zh-CN" altLang="en-US" dirty="0">
                <a:solidFill>
                  <a:srgbClr val="000000"/>
                </a:solidFill>
                <a:ea typeface="宋体" panose="02010600030101010101" pitchFamily="2" charset="-122"/>
              </a:rPr>
              <a:t>如果</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所有派生类都是</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间接</a:t>
            </a:r>
            <a:r>
              <a:rPr lang="zh-CN" altLang="en-US" dirty="0">
                <a:solidFill>
                  <a:schemeClr val="tx1"/>
                </a:solidFill>
                <a:ea typeface="宋体" panose="02010600030101010101" pitchFamily="2" charset="-122"/>
              </a:rPr>
              <a:t>的</a:t>
            </a:r>
            <a:r>
              <a:rPr lang="zh-CN" altLang="en-US" dirty="0">
                <a:solidFill>
                  <a:srgbClr val="000000"/>
                </a:solidFill>
                <a:ea typeface="宋体" panose="02010600030101010101" pitchFamily="2" charset="-122"/>
              </a:rPr>
              <a:t>，那么一个类可以从某个祖先类派生出</a:t>
            </a:r>
            <a:r>
              <a:rPr lang="en-US" altLang="zh-CN" dirty="0">
                <a:solidFill>
                  <a:srgbClr val="000000"/>
                </a:solidFill>
                <a:ea typeface="宋体" panose="02010600030101010101" pitchFamily="2" charset="-122"/>
              </a:rPr>
              <a:t>2</a:t>
            </a:r>
            <a:r>
              <a:rPr lang="zh-CN" altLang="en-US" dirty="0">
                <a:solidFill>
                  <a:srgbClr val="000000"/>
                </a:solidFill>
                <a:ea typeface="宋体" panose="02010600030101010101" pitchFamily="2" charset="-122"/>
              </a:rPr>
              <a:t>次甚至多次：即</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允许通过</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间接形式</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重复继承某个祖先类</a:t>
            </a:r>
            <a:r>
              <a:rPr lang="zh-CN" altLang="en-US" dirty="0">
                <a:solidFill>
                  <a:srgbClr val="000000"/>
                </a:solidFill>
                <a:ea typeface="宋体" panose="02010600030101010101" pitchFamily="2" charset="-122"/>
              </a:rPr>
              <a:t>，典型形式如下： </a:t>
            </a:r>
          </a:p>
        </p:txBody>
      </p:sp>
      <p:pic>
        <p:nvPicPr>
          <p:cNvPr id="5" name="Picture 4" descr="7"/>
          <p:cNvPicPr>
            <a:picLocks noChangeAspect="1" noChangeArrowheads="1"/>
          </p:cNvPicPr>
          <p:nvPr/>
        </p:nvPicPr>
        <p:blipFill>
          <a:blip r:embed="rId3" cstate="print"/>
          <a:srcRect/>
          <a:stretch>
            <a:fillRect/>
          </a:stretch>
        </p:blipFill>
        <p:spPr bwMode="auto">
          <a:xfrm>
            <a:off x="1852614" y="2876550"/>
            <a:ext cx="6132438" cy="2664174"/>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1075832" y="224605"/>
            <a:ext cx="7572867" cy="812530"/>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自然界的继承举例</a:t>
            </a:r>
            <a:endParaRPr lang="zh-CN" altLang="en-US" sz="3200" dirty="0">
              <a:solidFill>
                <a:schemeClr val="tx2"/>
              </a:solidFill>
              <a:latin typeface="宋体" pitchFamily="2" charset="-122"/>
              <a:ea typeface="宋体" pitchFamily="2" charset="-122"/>
            </a:endParaRPr>
          </a:p>
        </p:txBody>
      </p:sp>
      <p:pic>
        <p:nvPicPr>
          <p:cNvPr id="5" name="图片 3" descr="untitled2"/>
          <p:cNvPicPr>
            <a:picLocks noChangeAspect="1" noChangeArrowheads="1"/>
          </p:cNvPicPr>
          <p:nvPr/>
        </p:nvPicPr>
        <p:blipFill>
          <a:blip r:embed="rId3" cstate="print"/>
          <a:srcRect/>
          <a:stretch>
            <a:fillRect/>
          </a:stretch>
        </p:blipFill>
        <p:spPr bwMode="auto">
          <a:xfrm>
            <a:off x="895350" y="1354138"/>
            <a:ext cx="8064500" cy="3648075"/>
          </a:xfrm>
          <a:prstGeom prst="rect">
            <a:avLst/>
          </a:prstGeom>
          <a:noFill/>
          <a:ln w="9525">
            <a:noFill/>
            <a:miter lim="800000"/>
            <a:headEnd/>
            <a:tailEnd/>
          </a:ln>
        </p:spPr>
      </p:pic>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8570912" cy="1011237"/>
          </a:xfrm>
        </p:spPr>
        <p:txBody>
          <a:bodyPr/>
          <a:lstStyle/>
          <a:p>
            <a:pPr eaLnBrk="1" hangingPunct="1"/>
            <a:r>
              <a:rPr lang="zh-CN" altLang="en-US" sz="3600" dirty="0">
                <a:ea typeface="宋体" panose="02010600030101010101" pitchFamily="2" charset="-122"/>
              </a:rPr>
              <a:t>重复继承的二义性</a:t>
            </a:r>
            <a:endParaRPr lang="en-US" altLang="zh-CN" sz="36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168900"/>
            <a:ext cx="74184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重复继承：一个</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2</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次或</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2</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次以上</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继承同一个基类</a:t>
            </a:r>
            <a:r>
              <a:rPr lang="zh-CN" altLang="en-US" dirty="0">
                <a:solidFill>
                  <a:srgbClr val="000000"/>
                </a:solidFill>
                <a:ea typeface="宋体" panose="02010600030101010101" pitchFamily="2" charset="-122"/>
              </a:rPr>
              <a:t>。</a:t>
            </a:r>
          </a:p>
        </p:txBody>
      </p:sp>
      <p:sp>
        <p:nvSpPr>
          <p:cNvPr id="10" name="Rectangle 77"/>
          <p:cNvSpPr>
            <a:spLocks noChangeArrowheads="1"/>
          </p:cNvSpPr>
          <p:nvPr/>
        </p:nvSpPr>
        <p:spPr bwMode="auto">
          <a:xfrm>
            <a:off x="1116000" y="2484000"/>
            <a:ext cx="7812100"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重复继承的二义性问题</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当不加特别声明时，出现二义性问题。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矩形 91"/>
          <p:cNvSpPr/>
          <p:nvPr/>
        </p:nvSpPr>
        <p:spPr>
          <a:xfrm>
            <a:off x="723900" y="2527300"/>
            <a:ext cx="2232025" cy="576263"/>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a:cs typeface="Times New Roman" panose="02020603050405020304" pitchFamily="18" charset="0"/>
            </a:endParaRPr>
          </a:p>
        </p:txBody>
      </p:sp>
      <p:sp>
        <p:nvSpPr>
          <p:cNvPr id="93" name="文本框 30"/>
          <p:cNvSpPr txBox="1">
            <a:spLocks noChangeArrowheads="1"/>
          </p:cNvSpPr>
          <p:nvPr/>
        </p:nvSpPr>
        <p:spPr bwMode="auto">
          <a:xfrm>
            <a:off x="1063625" y="1973263"/>
            <a:ext cx="1435008" cy="461665"/>
          </a:xfrm>
          <a:prstGeom prst="rect">
            <a:avLst/>
          </a:prstGeom>
          <a:noFill/>
          <a:ln w="9525">
            <a:noFill/>
            <a:miter lim="800000"/>
            <a:headEnd/>
            <a:tailEnd/>
          </a:ln>
        </p:spPr>
        <p:txBody>
          <a:bodyPr wrap="none">
            <a:spAutoFit/>
          </a:bodyPr>
          <a:lstStyle/>
          <a:p>
            <a:r>
              <a:rPr lang="en-US" altLang="zh-CN" sz="2400" dirty="0" err="1">
                <a:latin typeface="Times New Roman" pitchFamily="18" charset="0"/>
                <a:cs typeface="Times New Roman" pitchFamily="18" charset="0"/>
              </a:rPr>
              <a:t>CStudent</a:t>
            </a:r>
            <a:endParaRPr lang="zh-CN" altLang="en-US" sz="2400" dirty="0">
              <a:latin typeface="Times New Roman" pitchFamily="18" charset="0"/>
              <a:cs typeface="Times New Roman" pitchFamily="18" charset="0"/>
            </a:endParaRPr>
          </a:p>
        </p:txBody>
      </p:sp>
      <p:sp>
        <p:nvSpPr>
          <p:cNvPr id="94" name="文本框 31"/>
          <p:cNvSpPr txBox="1">
            <a:spLocks noChangeArrowheads="1"/>
          </p:cNvSpPr>
          <p:nvPr/>
        </p:nvSpPr>
        <p:spPr bwMode="auto">
          <a:xfrm>
            <a:off x="808038" y="2538413"/>
            <a:ext cx="1468672" cy="461665"/>
          </a:xfrm>
          <a:prstGeom prst="rect">
            <a:avLst/>
          </a:prstGeom>
          <a:noFill/>
          <a:ln w="9525">
            <a:noFill/>
            <a:miter lim="800000"/>
            <a:headEnd/>
            <a:tailEnd/>
          </a:ln>
        </p:spPr>
        <p:txBody>
          <a:bodyPr wrap="none">
            <a:spAutoFit/>
          </a:bodyPr>
          <a:lstStyle/>
          <a:p>
            <a:r>
              <a:rPr lang="en-US" altLang="zh-CN" sz="2400" dirty="0" err="1">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int</a:t>
            </a:r>
            <a:r>
              <a:rPr lang="en-US" altLang="zh-CN" sz="2400"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400" dirty="0" err="1">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stuNo</a:t>
            </a:r>
            <a:r>
              <a:rPr lang="en-US" altLang="zh-CN" sz="2400"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 </a:t>
            </a:r>
            <a:endParaRPr lang="zh-CN" altLang="en-US" sz="2400"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95" name="矩形 94"/>
          <p:cNvSpPr/>
          <p:nvPr/>
        </p:nvSpPr>
        <p:spPr>
          <a:xfrm>
            <a:off x="723900" y="3103563"/>
            <a:ext cx="2232025" cy="576262"/>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a:cs typeface="Times New Roman" panose="02020603050405020304" pitchFamily="18" charset="0"/>
            </a:endParaRPr>
          </a:p>
        </p:txBody>
      </p:sp>
      <p:sp>
        <p:nvSpPr>
          <p:cNvPr id="96" name="文本框 36"/>
          <p:cNvSpPr txBox="1">
            <a:spLocks noChangeArrowheads="1"/>
          </p:cNvSpPr>
          <p:nvPr/>
        </p:nvSpPr>
        <p:spPr bwMode="auto">
          <a:xfrm>
            <a:off x="974725" y="3290888"/>
            <a:ext cx="274638" cy="522287"/>
          </a:xfrm>
          <a:prstGeom prst="rect">
            <a:avLst/>
          </a:prstGeom>
          <a:noFill/>
          <a:ln w="9525">
            <a:noFill/>
            <a:miter lim="800000"/>
            <a:headEnd/>
            <a:tailEnd/>
          </a:ln>
        </p:spPr>
        <p:txBody>
          <a:bodyPr wrap="none">
            <a:spAutoFit/>
          </a:bodyPr>
          <a:lstStyle/>
          <a:p>
            <a:r>
              <a:rPr lang="en-US" altLang="zh-CN">
                <a:latin typeface="Times New Roman" pitchFamily="18" charset="0"/>
                <a:cs typeface="Times New Roman" pitchFamily="18" charset="0"/>
              </a:rPr>
              <a:t> </a:t>
            </a:r>
            <a:endParaRPr lang="zh-CN" altLang="en-US">
              <a:latin typeface="Times New Roman" pitchFamily="18" charset="0"/>
              <a:cs typeface="Times New Roman" pitchFamily="18" charset="0"/>
            </a:endParaRPr>
          </a:p>
        </p:txBody>
      </p:sp>
      <p:sp>
        <p:nvSpPr>
          <p:cNvPr id="97" name="矩形 96"/>
          <p:cNvSpPr/>
          <p:nvPr/>
        </p:nvSpPr>
        <p:spPr>
          <a:xfrm>
            <a:off x="5922963" y="2503488"/>
            <a:ext cx="2246312" cy="576262"/>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a:cs typeface="Times New Roman" panose="02020603050405020304" pitchFamily="18" charset="0"/>
            </a:endParaRPr>
          </a:p>
        </p:txBody>
      </p:sp>
      <p:sp>
        <p:nvSpPr>
          <p:cNvPr id="98" name="文本框 31"/>
          <p:cNvSpPr txBox="1">
            <a:spLocks noChangeArrowheads="1"/>
          </p:cNvSpPr>
          <p:nvPr/>
        </p:nvSpPr>
        <p:spPr bwMode="auto">
          <a:xfrm>
            <a:off x="6057900" y="2533650"/>
            <a:ext cx="1619354" cy="461665"/>
          </a:xfrm>
          <a:prstGeom prst="rect">
            <a:avLst/>
          </a:prstGeom>
          <a:noFill/>
          <a:ln w="9525">
            <a:noFill/>
            <a:miter lim="800000"/>
            <a:headEnd/>
            <a:tailEnd/>
          </a:ln>
        </p:spPr>
        <p:txBody>
          <a:bodyPr wrap="none">
            <a:spAutoFit/>
          </a:bodyPr>
          <a:lstStyle/>
          <a:p>
            <a:r>
              <a:rPr lang="en-US" altLang="zh-CN" sz="2400"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string title </a:t>
            </a:r>
            <a:endParaRPr lang="zh-CN" altLang="en-US" sz="2400"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99" name="矩形 98"/>
          <p:cNvSpPr/>
          <p:nvPr/>
        </p:nvSpPr>
        <p:spPr>
          <a:xfrm>
            <a:off x="5922963" y="3079750"/>
            <a:ext cx="2246312" cy="576263"/>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a:cs typeface="Times New Roman" panose="02020603050405020304" pitchFamily="18" charset="0"/>
            </a:endParaRPr>
          </a:p>
        </p:txBody>
      </p:sp>
      <p:sp>
        <p:nvSpPr>
          <p:cNvPr id="100" name="文本框 36"/>
          <p:cNvSpPr txBox="1">
            <a:spLocks noChangeArrowheads="1"/>
          </p:cNvSpPr>
          <p:nvPr/>
        </p:nvSpPr>
        <p:spPr bwMode="auto">
          <a:xfrm>
            <a:off x="6173788" y="3267075"/>
            <a:ext cx="273050" cy="523875"/>
          </a:xfrm>
          <a:prstGeom prst="rect">
            <a:avLst/>
          </a:prstGeom>
          <a:noFill/>
          <a:ln w="9525">
            <a:noFill/>
            <a:miter lim="800000"/>
            <a:headEnd/>
            <a:tailEnd/>
          </a:ln>
        </p:spPr>
        <p:txBody>
          <a:bodyPr wrap="none">
            <a:spAutoFit/>
          </a:bodyPr>
          <a:lstStyle/>
          <a:p>
            <a:r>
              <a:rPr lang="en-US" altLang="zh-CN">
                <a:latin typeface="Times New Roman" pitchFamily="18" charset="0"/>
                <a:cs typeface="Times New Roman" pitchFamily="18" charset="0"/>
              </a:rPr>
              <a:t> </a:t>
            </a:r>
            <a:endParaRPr lang="zh-CN" altLang="en-US">
              <a:latin typeface="Times New Roman" pitchFamily="18" charset="0"/>
              <a:cs typeface="Times New Roman" pitchFamily="18" charset="0"/>
            </a:endParaRPr>
          </a:p>
        </p:txBody>
      </p:sp>
      <p:sp>
        <p:nvSpPr>
          <p:cNvPr id="101" name="文本框 30"/>
          <p:cNvSpPr txBox="1">
            <a:spLocks noChangeArrowheads="1"/>
          </p:cNvSpPr>
          <p:nvPr/>
        </p:nvSpPr>
        <p:spPr bwMode="auto">
          <a:xfrm>
            <a:off x="6283325" y="1944688"/>
            <a:ext cx="1454822" cy="461665"/>
          </a:xfrm>
          <a:prstGeom prst="rect">
            <a:avLst/>
          </a:prstGeom>
          <a:noFill/>
          <a:ln w="9525">
            <a:noFill/>
            <a:miter lim="800000"/>
            <a:headEnd/>
            <a:tailEnd/>
          </a:ln>
        </p:spPr>
        <p:txBody>
          <a:bodyPr wrap="none">
            <a:spAutoFit/>
          </a:bodyPr>
          <a:lstStyle/>
          <a:p>
            <a:r>
              <a:rPr lang="en-US" altLang="zh-CN" sz="2400" dirty="0" err="1">
                <a:latin typeface="Times New Roman" pitchFamily="18" charset="0"/>
                <a:cs typeface="Times New Roman" pitchFamily="18" charset="0"/>
              </a:rPr>
              <a:t>CTeacher</a:t>
            </a:r>
            <a:endParaRPr lang="zh-CN" altLang="en-US" sz="2400" dirty="0">
              <a:latin typeface="Times New Roman" pitchFamily="18" charset="0"/>
              <a:cs typeface="Times New Roman" pitchFamily="18" charset="0"/>
            </a:endParaRPr>
          </a:p>
        </p:txBody>
      </p:sp>
      <p:sp>
        <p:nvSpPr>
          <p:cNvPr id="102" name="矩形 101"/>
          <p:cNvSpPr/>
          <p:nvPr/>
        </p:nvSpPr>
        <p:spPr>
          <a:xfrm>
            <a:off x="3395663" y="4040188"/>
            <a:ext cx="2246312" cy="576262"/>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a:cs typeface="Times New Roman" panose="02020603050405020304" pitchFamily="18" charset="0"/>
            </a:endParaRPr>
          </a:p>
        </p:txBody>
      </p:sp>
      <p:sp>
        <p:nvSpPr>
          <p:cNvPr id="103" name="文本框 31"/>
          <p:cNvSpPr txBox="1">
            <a:spLocks noChangeArrowheads="1"/>
          </p:cNvSpPr>
          <p:nvPr/>
        </p:nvSpPr>
        <p:spPr bwMode="auto">
          <a:xfrm>
            <a:off x="3359150" y="4027488"/>
            <a:ext cx="2223750" cy="461665"/>
          </a:xfrm>
          <a:prstGeom prst="rect">
            <a:avLst/>
          </a:prstGeom>
          <a:noFill/>
          <a:ln w="9525">
            <a:noFill/>
            <a:miter lim="800000"/>
            <a:headEnd/>
            <a:tailEnd/>
          </a:ln>
        </p:spPr>
        <p:txBody>
          <a:bodyPr wrap="none">
            <a:spAutoFit/>
          </a:bodyPr>
          <a:lstStyle/>
          <a:p>
            <a:r>
              <a:rPr lang="en-US" altLang="zh-CN" sz="2400" dirty="0">
                <a:solidFill>
                  <a:srgbClr val="007E39"/>
                </a:solidFill>
                <a:effectLst>
                  <a:outerShdw blurRad="38100" dist="38100" dir="2700000" algn="tl">
                    <a:srgbClr val="000000">
                      <a:alpha val="43137"/>
                    </a:srgbClr>
                  </a:outerShdw>
                </a:effectLst>
                <a:latin typeface="Times New Roman" pitchFamily="18" charset="0"/>
                <a:cs typeface="Times New Roman" pitchFamily="18" charset="0"/>
              </a:rPr>
              <a:t>string research </a:t>
            </a:r>
            <a:endParaRPr lang="zh-CN" altLang="en-US" sz="2400" dirty="0">
              <a:solidFill>
                <a:srgbClr val="007E3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04" name="矩形 103"/>
          <p:cNvSpPr/>
          <p:nvPr/>
        </p:nvSpPr>
        <p:spPr>
          <a:xfrm>
            <a:off x="3395663" y="4616450"/>
            <a:ext cx="2246312" cy="576263"/>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a:cs typeface="Times New Roman" panose="02020603050405020304" pitchFamily="18" charset="0"/>
            </a:endParaRPr>
          </a:p>
        </p:txBody>
      </p:sp>
      <p:sp>
        <p:nvSpPr>
          <p:cNvPr id="105" name="矩形 104"/>
          <p:cNvSpPr/>
          <p:nvPr/>
        </p:nvSpPr>
        <p:spPr>
          <a:xfrm>
            <a:off x="3395663" y="5187950"/>
            <a:ext cx="2246312" cy="576263"/>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a:cs typeface="Times New Roman" panose="02020603050405020304" pitchFamily="18" charset="0"/>
            </a:endParaRPr>
          </a:p>
        </p:txBody>
      </p:sp>
      <p:sp>
        <p:nvSpPr>
          <p:cNvPr id="106" name="文本框 36"/>
          <p:cNvSpPr txBox="1">
            <a:spLocks noChangeArrowheads="1"/>
          </p:cNvSpPr>
          <p:nvPr/>
        </p:nvSpPr>
        <p:spPr bwMode="auto">
          <a:xfrm>
            <a:off x="3509963" y="5172075"/>
            <a:ext cx="273050" cy="523875"/>
          </a:xfrm>
          <a:prstGeom prst="rect">
            <a:avLst/>
          </a:prstGeom>
          <a:noFill/>
          <a:ln w="9525">
            <a:noFill/>
            <a:miter lim="800000"/>
            <a:headEnd/>
            <a:tailEnd/>
          </a:ln>
        </p:spPr>
        <p:txBody>
          <a:bodyPr wrap="none">
            <a:spAutoFit/>
          </a:bodyPr>
          <a:lstStyle/>
          <a:p>
            <a:r>
              <a:rPr lang="en-US" altLang="zh-CN">
                <a:latin typeface="Times New Roman" pitchFamily="18" charset="0"/>
                <a:cs typeface="Times New Roman" pitchFamily="18" charset="0"/>
              </a:rPr>
              <a:t> </a:t>
            </a:r>
            <a:endParaRPr lang="zh-CN" altLang="en-US">
              <a:latin typeface="Times New Roman" pitchFamily="18" charset="0"/>
              <a:cs typeface="Times New Roman" pitchFamily="18" charset="0"/>
            </a:endParaRPr>
          </a:p>
        </p:txBody>
      </p:sp>
      <p:sp>
        <p:nvSpPr>
          <p:cNvPr id="107" name="矩形 106"/>
          <p:cNvSpPr/>
          <p:nvPr/>
        </p:nvSpPr>
        <p:spPr>
          <a:xfrm>
            <a:off x="3405188" y="5745163"/>
            <a:ext cx="2236787" cy="576262"/>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a:cs typeface="Times New Roman" panose="02020603050405020304" pitchFamily="18" charset="0"/>
            </a:endParaRPr>
          </a:p>
        </p:txBody>
      </p:sp>
      <p:sp>
        <p:nvSpPr>
          <p:cNvPr id="108" name="文本框 30"/>
          <p:cNvSpPr txBox="1">
            <a:spLocks noChangeArrowheads="1"/>
          </p:cNvSpPr>
          <p:nvPr/>
        </p:nvSpPr>
        <p:spPr bwMode="auto">
          <a:xfrm>
            <a:off x="3430588" y="3492500"/>
            <a:ext cx="2133600" cy="461963"/>
          </a:xfrm>
          <a:prstGeom prst="rect">
            <a:avLst/>
          </a:prstGeom>
          <a:noFill/>
          <a:ln w="9525">
            <a:noFill/>
            <a:miter lim="800000"/>
            <a:headEnd/>
            <a:tailEnd/>
          </a:ln>
        </p:spPr>
        <p:txBody>
          <a:bodyPr wrap="none">
            <a:spAutoFit/>
          </a:bodyPr>
          <a:lstStyle/>
          <a:p>
            <a:r>
              <a:rPr lang="en-US" altLang="zh-CN" sz="2400" dirty="0">
                <a:latin typeface="Times New Roman" pitchFamily="18" charset="0"/>
                <a:cs typeface="Times New Roman" pitchFamily="18" charset="0"/>
              </a:rPr>
              <a:t>CStudentOnJob</a:t>
            </a:r>
            <a:endParaRPr lang="zh-CN" altLang="en-US" sz="2400" dirty="0">
              <a:latin typeface="Times New Roman" pitchFamily="18" charset="0"/>
              <a:cs typeface="Times New Roman" pitchFamily="18" charset="0"/>
            </a:endParaRPr>
          </a:p>
        </p:txBody>
      </p:sp>
      <p:cxnSp>
        <p:nvCxnSpPr>
          <p:cNvPr id="109" name="直接箭头连接符 108"/>
          <p:cNvCxnSpPr>
            <a:cxnSpLocks/>
          </p:cNvCxnSpPr>
          <p:nvPr/>
        </p:nvCxnSpPr>
        <p:spPr>
          <a:xfrm flipH="1" flipV="1">
            <a:off x="2273301" y="3695700"/>
            <a:ext cx="1122362" cy="935038"/>
          </a:xfrm>
          <a:prstGeom prst="straightConnector1">
            <a:avLst/>
          </a:prstGeom>
          <a:noFill/>
          <a:ln w="38100" cap="flat" cmpd="sng" algn="ctr">
            <a:solidFill>
              <a:srgbClr val="FF0000"/>
            </a:solidFill>
            <a:prstDash val="solid"/>
            <a:tailEnd type="triangle"/>
          </a:ln>
          <a:effectLst/>
        </p:spPr>
      </p:cxnSp>
      <p:cxnSp>
        <p:nvCxnSpPr>
          <p:cNvPr id="110" name="直接箭头连接符 109"/>
          <p:cNvCxnSpPr>
            <a:cxnSpLocks/>
          </p:cNvCxnSpPr>
          <p:nvPr/>
        </p:nvCxnSpPr>
        <p:spPr>
          <a:xfrm flipV="1">
            <a:off x="5696172" y="3695700"/>
            <a:ext cx="1171405" cy="2561433"/>
          </a:xfrm>
          <a:prstGeom prst="straightConnector1">
            <a:avLst/>
          </a:prstGeom>
          <a:noFill/>
          <a:ln w="38100" cap="flat" cmpd="sng" algn="ctr">
            <a:solidFill>
              <a:srgbClr val="FF0000"/>
            </a:solidFill>
            <a:prstDash val="solid"/>
            <a:tailEnd type="triangle"/>
          </a:ln>
          <a:effectLst/>
        </p:spPr>
      </p:cxnSp>
      <p:sp>
        <p:nvSpPr>
          <p:cNvPr id="111" name="矩形 110"/>
          <p:cNvSpPr/>
          <p:nvPr/>
        </p:nvSpPr>
        <p:spPr>
          <a:xfrm>
            <a:off x="3111500" y="1149350"/>
            <a:ext cx="2232025" cy="576263"/>
          </a:xfrm>
          <a:prstGeom prst="rect">
            <a:avLst/>
          </a:prstGeom>
          <a:solidFill>
            <a:srgbClr val="FFFFFF"/>
          </a:solid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a:cs typeface="Times New Roman" panose="02020603050405020304" pitchFamily="18" charset="0"/>
            </a:endParaRPr>
          </a:p>
        </p:txBody>
      </p:sp>
      <p:sp>
        <p:nvSpPr>
          <p:cNvPr id="112" name="文本框 30"/>
          <p:cNvSpPr txBox="1">
            <a:spLocks noChangeArrowheads="1"/>
          </p:cNvSpPr>
          <p:nvPr/>
        </p:nvSpPr>
        <p:spPr bwMode="auto">
          <a:xfrm>
            <a:off x="3641725" y="606425"/>
            <a:ext cx="1313180" cy="461665"/>
          </a:xfrm>
          <a:prstGeom prst="rect">
            <a:avLst/>
          </a:prstGeom>
          <a:noFill/>
          <a:ln w="9525">
            <a:noFill/>
            <a:miter lim="800000"/>
            <a:headEnd/>
            <a:tailEnd/>
          </a:ln>
        </p:spPr>
        <p:txBody>
          <a:bodyPr wrap="none">
            <a:spAutoFit/>
          </a:bodyPr>
          <a:lstStyle/>
          <a:p>
            <a:r>
              <a:rPr lang="en-US" altLang="zh-CN" sz="2400" dirty="0" err="1">
                <a:latin typeface="Times New Roman" pitchFamily="18" charset="0"/>
                <a:cs typeface="Times New Roman" pitchFamily="18" charset="0"/>
              </a:rPr>
              <a:t>CPerson</a:t>
            </a:r>
            <a:endParaRPr lang="zh-CN" altLang="en-US" sz="2400" dirty="0">
              <a:latin typeface="Times New Roman" pitchFamily="18" charset="0"/>
              <a:cs typeface="Times New Roman" pitchFamily="18" charset="0"/>
            </a:endParaRPr>
          </a:p>
        </p:txBody>
      </p:sp>
      <p:sp>
        <p:nvSpPr>
          <p:cNvPr id="113" name="文本框 32"/>
          <p:cNvSpPr txBox="1">
            <a:spLocks noChangeArrowheads="1"/>
          </p:cNvSpPr>
          <p:nvPr/>
        </p:nvSpPr>
        <p:spPr bwMode="auto">
          <a:xfrm>
            <a:off x="3282950" y="1133475"/>
            <a:ext cx="2335213" cy="461665"/>
          </a:xfrm>
          <a:prstGeom prst="rect">
            <a:avLst/>
          </a:prstGeom>
          <a:noFill/>
          <a:ln w="9525">
            <a:noFill/>
            <a:miter lim="800000"/>
            <a:headEnd/>
            <a:tailEnd/>
          </a:ln>
        </p:spPr>
        <p:txBody>
          <a:bodyPr>
            <a:spAutoFit/>
          </a:bodyPr>
          <a:lstStyle/>
          <a:p>
            <a:r>
              <a:rPr lang="en-US" altLang="zh-CN"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string name </a:t>
            </a:r>
            <a:endParaRPr lang="zh-CN" altLang="en-US"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cxnSp>
        <p:nvCxnSpPr>
          <p:cNvPr id="114" name="直接箭头连接符 113"/>
          <p:cNvCxnSpPr/>
          <p:nvPr/>
        </p:nvCxnSpPr>
        <p:spPr>
          <a:xfrm flipV="1">
            <a:off x="2355850" y="1655763"/>
            <a:ext cx="793750" cy="847725"/>
          </a:xfrm>
          <a:prstGeom prst="straightConnector1">
            <a:avLst/>
          </a:prstGeom>
          <a:noFill/>
          <a:ln w="38100" cap="flat" cmpd="sng" algn="ctr">
            <a:solidFill>
              <a:srgbClr val="FF0000"/>
            </a:solidFill>
            <a:prstDash val="solid"/>
            <a:tailEnd type="triangle"/>
          </a:ln>
          <a:effectLst/>
        </p:spPr>
      </p:cxnSp>
      <p:cxnSp>
        <p:nvCxnSpPr>
          <p:cNvPr id="115" name="直接箭头连接符 114"/>
          <p:cNvCxnSpPr/>
          <p:nvPr/>
        </p:nvCxnSpPr>
        <p:spPr>
          <a:xfrm flipH="1" flipV="1">
            <a:off x="5402263" y="1722438"/>
            <a:ext cx="771525" cy="781050"/>
          </a:xfrm>
          <a:prstGeom prst="straightConnector1">
            <a:avLst/>
          </a:prstGeom>
          <a:noFill/>
          <a:ln w="38100" cap="flat" cmpd="sng" algn="ctr">
            <a:solidFill>
              <a:srgbClr val="FF0000"/>
            </a:solidFill>
            <a:prstDash val="solid"/>
            <a:tailEnd type="triangle"/>
          </a:ln>
          <a:effectLst/>
        </p:spPr>
      </p:cxnSp>
      <p:sp>
        <p:nvSpPr>
          <p:cNvPr id="116" name="文本框 32"/>
          <p:cNvSpPr txBox="1">
            <a:spLocks noChangeArrowheads="1"/>
          </p:cNvSpPr>
          <p:nvPr/>
        </p:nvSpPr>
        <p:spPr bwMode="auto">
          <a:xfrm>
            <a:off x="808038" y="3082925"/>
            <a:ext cx="2335212" cy="461665"/>
          </a:xfrm>
          <a:prstGeom prst="rect">
            <a:avLst/>
          </a:prstGeom>
          <a:noFill/>
          <a:ln w="9525">
            <a:noFill/>
            <a:miter lim="800000"/>
            <a:headEnd/>
            <a:tailEnd/>
          </a:ln>
        </p:spPr>
        <p:txBody>
          <a:bodyPr>
            <a:spAutoFit/>
          </a:bodyPr>
          <a:lstStyle/>
          <a:p>
            <a:r>
              <a:rPr lang="en-US" altLang="zh-CN"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string name </a:t>
            </a:r>
            <a:endParaRPr lang="zh-CN" altLang="en-US"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7" name="文本框 32"/>
          <p:cNvSpPr txBox="1">
            <a:spLocks noChangeArrowheads="1"/>
          </p:cNvSpPr>
          <p:nvPr/>
        </p:nvSpPr>
        <p:spPr bwMode="auto">
          <a:xfrm>
            <a:off x="5972175" y="3060700"/>
            <a:ext cx="2335213" cy="461665"/>
          </a:xfrm>
          <a:prstGeom prst="rect">
            <a:avLst/>
          </a:prstGeom>
          <a:noFill/>
          <a:ln w="9525">
            <a:noFill/>
            <a:miter lim="800000"/>
            <a:headEnd/>
            <a:tailEnd/>
          </a:ln>
        </p:spPr>
        <p:txBody>
          <a:bodyPr>
            <a:spAutoFit/>
          </a:bodyPr>
          <a:lstStyle/>
          <a:p>
            <a:r>
              <a:rPr lang="en-US" altLang="zh-CN"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string name </a:t>
            </a:r>
            <a:endParaRPr lang="zh-CN" altLang="en-US"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8" name="文本框 32"/>
          <p:cNvSpPr txBox="1">
            <a:spLocks noChangeArrowheads="1"/>
          </p:cNvSpPr>
          <p:nvPr/>
        </p:nvSpPr>
        <p:spPr bwMode="auto">
          <a:xfrm>
            <a:off x="3430588" y="4598988"/>
            <a:ext cx="2335212" cy="461665"/>
          </a:xfrm>
          <a:prstGeom prst="rect">
            <a:avLst/>
          </a:prstGeom>
          <a:noFill/>
          <a:ln w="9525">
            <a:noFill/>
            <a:miter lim="800000"/>
            <a:headEnd/>
            <a:tailEnd/>
          </a:ln>
        </p:spPr>
        <p:txBody>
          <a:bodyPr>
            <a:spAutoFit/>
          </a:bodyPr>
          <a:lstStyle/>
          <a:p>
            <a:r>
              <a:rPr lang="en-US" altLang="zh-CN" sz="2400"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int </a:t>
            </a:r>
            <a:r>
              <a:rPr lang="en-US" altLang="zh-CN" sz="2400" dirty="0" err="1">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stuNo</a:t>
            </a:r>
            <a:r>
              <a:rPr lang="en-US" altLang="zh-CN" sz="2400"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 </a:t>
            </a:r>
            <a:endParaRPr lang="zh-CN" altLang="en-US" sz="2400"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9" name="文本框 32"/>
          <p:cNvSpPr txBox="1">
            <a:spLocks noChangeArrowheads="1"/>
          </p:cNvSpPr>
          <p:nvPr/>
        </p:nvSpPr>
        <p:spPr bwMode="auto">
          <a:xfrm>
            <a:off x="3419475" y="5160963"/>
            <a:ext cx="2335213" cy="461665"/>
          </a:xfrm>
          <a:prstGeom prst="rect">
            <a:avLst/>
          </a:prstGeom>
          <a:noFill/>
          <a:ln w="9525">
            <a:noFill/>
            <a:miter lim="800000"/>
            <a:headEnd/>
            <a:tailEnd/>
          </a:ln>
        </p:spPr>
        <p:txBody>
          <a:bodyPr>
            <a:spAutoFit/>
          </a:bodyPr>
          <a:lstStyle/>
          <a:p>
            <a:r>
              <a:rPr lang="en-US" altLang="zh-CN"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string name </a:t>
            </a:r>
            <a:endParaRPr lang="zh-CN" altLang="en-US"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20" name="文本框 31"/>
          <p:cNvSpPr txBox="1">
            <a:spLocks noChangeArrowheads="1"/>
          </p:cNvSpPr>
          <p:nvPr/>
        </p:nvSpPr>
        <p:spPr bwMode="auto">
          <a:xfrm>
            <a:off x="3459385" y="5771338"/>
            <a:ext cx="1826141" cy="461665"/>
          </a:xfrm>
          <a:prstGeom prst="rect">
            <a:avLst/>
          </a:prstGeom>
          <a:noFill/>
          <a:ln w="9525">
            <a:noFill/>
            <a:miter lim="800000"/>
            <a:headEnd/>
            <a:tailEnd/>
          </a:ln>
        </p:spPr>
        <p:txBody>
          <a:bodyPr wrap="none">
            <a:spAutoFit/>
          </a:bodyPr>
          <a:lstStyle/>
          <a:p>
            <a:r>
              <a:rPr lang="en-US" altLang="zh-CN"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string name </a:t>
            </a:r>
            <a:endParaRPr lang="zh-CN" altLang="en-US"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21" name="矩形 120"/>
          <p:cNvSpPr/>
          <p:nvPr/>
        </p:nvSpPr>
        <p:spPr>
          <a:xfrm>
            <a:off x="3405188" y="6302375"/>
            <a:ext cx="2247900" cy="576263"/>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a:cs typeface="Times New Roman" panose="02020603050405020304" pitchFamily="18" charset="0"/>
            </a:endParaRPr>
          </a:p>
        </p:txBody>
      </p:sp>
      <p:sp>
        <p:nvSpPr>
          <p:cNvPr id="122" name="文本框 31"/>
          <p:cNvSpPr txBox="1">
            <a:spLocks noChangeArrowheads="1"/>
          </p:cNvSpPr>
          <p:nvPr/>
        </p:nvSpPr>
        <p:spPr bwMode="auto">
          <a:xfrm>
            <a:off x="3457317" y="6396335"/>
            <a:ext cx="1619354" cy="461665"/>
          </a:xfrm>
          <a:prstGeom prst="rect">
            <a:avLst/>
          </a:prstGeom>
          <a:noFill/>
          <a:ln w="9525">
            <a:noFill/>
            <a:miter lim="800000"/>
            <a:headEnd/>
            <a:tailEnd/>
          </a:ln>
        </p:spPr>
        <p:txBody>
          <a:bodyPr wrap="none">
            <a:spAutoFit/>
          </a:bodyPr>
          <a:lstStyle/>
          <a:p>
            <a:r>
              <a:rPr lang="en-US" altLang="zh-CN" sz="2400"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string title </a:t>
            </a:r>
            <a:endParaRPr lang="zh-CN" altLang="en-US" sz="2400"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23" name="文本框 52"/>
          <p:cNvSpPr txBox="1">
            <a:spLocks noChangeArrowheads="1"/>
          </p:cNvSpPr>
          <p:nvPr/>
        </p:nvSpPr>
        <p:spPr bwMode="auto">
          <a:xfrm>
            <a:off x="2911475" y="3130550"/>
            <a:ext cx="1108075" cy="460375"/>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a:ln>
                  <a:noFill/>
                </a:ln>
                <a:solidFill>
                  <a:sysClr val="windowText" lastClr="000000"/>
                </a:solidFill>
                <a:effectLst/>
                <a:uLnTx/>
                <a:uFillTx/>
              </a:rPr>
              <a:t>继承的</a:t>
            </a:r>
          </a:p>
        </p:txBody>
      </p:sp>
      <p:sp>
        <p:nvSpPr>
          <p:cNvPr id="124" name="文本框 62"/>
          <p:cNvSpPr txBox="1">
            <a:spLocks noChangeArrowheads="1"/>
          </p:cNvSpPr>
          <p:nvPr/>
        </p:nvSpPr>
        <p:spPr bwMode="auto">
          <a:xfrm>
            <a:off x="8035925" y="3120398"/>
            <a:ext cx="1108075" cy="46196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ysClr val="windowText" lastClr="000000"/>
                </a:solidFill>
                <a:effectLst/>
                <a:uLnTx/>
                <a:uFillTx/>
              </a:rPr>
              <a:t>继承的</a:t>
            </a:r>
          </a:p>
        </p:txBody>
      </p:sp>
      <p:sp>
        <p:nvSpPr>
          <p:cNvPr id="125" name="右大括号 124"/>
          <p:cNvSpPr/>
          <p:nvPr/>
        </p:nvSpPr>
        <p:spPr>
          <a:xfrm>
            <a:off x="5653088" y="4616450"/>
            <a:ext cx="793750" cy="2241550"/>
          </a:xfrm>
          <a:prstGeom prst="rightBrace">
            <a:avLst/>
          </a:prstGeom>
          <a:noFill/>
          <a:ln w="9525" cap="flat" cmpd="sng" algn="ctr">
            <a:solidFill>
              <a:srgbClr val="FF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ndara"/>
              <a:ea typeface="华文楷体"/>
              <a:cs typeface="+mn-cs"/>
            </a:endParaRPr>
          </a:p>
        </p:txBody>
      </p:sp>
      <p:sp>
        <p:nvSpPr>
          <p:cNvPr id="126" name="文本框 64"/>
          <p:cNvSpPr txBox="1">
            <a:spLocks noChangeArrowheads="1"/>
          </p:cNvSpPr>
          <p:nvPr/>
        </p:nvSpPr>
        <p:spPr bwMode="auto">
          <a:xfrm>
            <a:off x="6472238" y="5476875"/>
            <a:ext cx="1108075" cy="461963"/>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a:ln>
                  <a:noFill/>
                </a:ln>
                <a:solidFill>
                  <a:sysClr val="windowText" lastClr="000000"/>
                </a:solidFill>
                <a:effectLst/>
                <a:uLnTx/>
                <a:uFillTx/>
              </a:rPr>
              <a:t>继承的</a:t>
            </a:r>
          </a:p>
        </p:txBody>
      </p:sp>
      <p:sp>
        <p:nvSpPr>
          <p:cNvPr id="127" name="文本框 61"/>
          <p:cNvSpPr txBox="1">
            <a:spLocks noChangeArrowheads="1"/>
          </p:cNvSpPr>
          <p:nvPr/>
        </p:nvSpPr>
        <p:spPr bwMode="auto">
          <a:xfrm>
            <a:off x="2671763" y="1981200"/>
            <a:ext cx="969962" cy="461963"/>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rPr>
              <a:t>public</a:t>
            </a:r>
            <a:endParaRPr kumimoji="0" lang="zh-CN" altLang="en-US" sz="2400" b="0" i="0" u="none" strike="noStrike" kern="0" cap="none" spc="0" normalizeH="0" baseline="0" noProof="0" dirty="0">
              <a:ln>
                <a:noFill/>
              </a:ln>
              <a:solidFill>
                <a:sysClr val="windowText" lastClr="000000"/>
              </a:solidFill>
              <a:effectLst/>
              <a:uLnTx/>
              <a:uFillTx/>
            </a:endParaRPr>
          </a:p>
        </p:txBody>
      </p:sp>
      <p:sp>
        <p:nvSpPr>
          <p:cNvPr id="128" name="文本框 66"/>
          <p:cNvSpPr txBox="1">
            <a:spLocks noChangeArrowheads="1"/>
          </p:cNvSpPr>
          <p:nvPr/>
        </p:nvSpPr>
        <p:spPr bwMode="auto">
          <a:xfrm>
            <a:off x="4808538" y="2000250"/>
            <a:ext cx="969962" cy="461963"/>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rPr>
              <a:t>public</a:t>
            </a:r>
            <a:endParaRPr kumimoji="0" lang="zh-CN" altLang="en-US" sz="2400" b="0" i="0" u="none" strike="noStrike" kern="0" cap="none" spc="0" normalizeH="0" baseline="0" noProof="0" dirty="0">
              <a:ln>
                <a:noFill/>
              </a:ln>
              <a:solidFill>
                <a:sysClr val="windowText" lastClr="000000"/>
              </a:solidFill>
              <a:effectLst/>
              <a:uLnTx/>
              <a:uFillTx/>
            </a:endParaRPr>
          </a:p>
        </p:txBody>
      </p:sp>
      <p:sp>
        <p:nvSpPr>
          <p:cNvPr id="129" name="文本框 67"/>
          <p:cNvSpPr txBox="1">
            <a:spLocks noChangeArrowheads="1"/>
          </p:cNvSpPr>
          <p:nvPr/>
        </p:nvSpPr>
        <p:spPr bwMode="auto">
          <a:xfrm>
            <a:off x="1906015" y="4090130"/>
            <a:ext cx="969963" cy="461963"/>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rPr>
              <a:t>public</a:t>
            </a:r>
            <a:endParaRPr kumimoji="0" lang="zh-CN" altLang="en-US" sz="2400" b="0" i="0" u="none" strike="noStrike" kern="0" cap="none" spc="0" normalizeH="0" baseline="0" noProof="0" dirty="0">
              <a:ln>
                <a:noFill/>
              </a:ln>
              <a:solidFill>
                <a:sysClr val="windowText" lastClr="000000"/>
              </a:solidFill>
              <a:effectLst/>
              <a:uLnTx/>
              <a:uFillTx/>
            </a:endParaRPr>
          </a:p>
        </p:txBody>
      </p:sp>
      <p:sp>
        <p:nvSpPr>
          <p:cNvPr id="130" name="文本框 68"/>
          <p:cNvSpPr txBox="1">
            <a:spLocks noChangeArrowheads="1"/>
          </p:cNvSpPr>
          <p:nvPr/>
        </p:nvSpPr>
        <p:spPr bwMode="auto">
          <a:xfrm>
            <a:off x="6501035" y="4259506"/>
            <a:ext cx="969962" cy="46196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rPr>
              <a:t>public</a:t>
            </a:r>
            <a:endParaRPr kumimoji="0" lang="zh-CN" altLang="en-US" sz="2400" b="0" i="0" u="none" strike="noStrike" kern="0" cap="none" spc="0" normalizeH="0" baseline="0" noProof="0" dirty="0">
              <a:ln>
                <a:noFill/>
              </a:ln>
              <a:solidFill>
                <a:sysClr val="windowText" lastClr="000000"/>
              </a:solidFill>
              <a:effectLst/>
              <a:uLnTx/>
              <a:uFillTx/>
            </a:endParaRPr>
          </a:p>
        </p:txBody>
      </p:sp>
      <p:sp>
        <p:nvSpPr>
          <p:cNvPr id="41" name="Rectangle 72"/>
          <p:cNvSpPr>
            <a:spLocks noGrp="1" noChangeArrowheads="1"/>
          </p:cNvSpPr>
          <p:nvPr>
            <p:ph type="title"/>
          </p:nvPr>
        </p:nvSpPr>
        <p:spPr>
          <a:xfrm>
            <a:off x="1055688" y="65088"/>
            <a:ext cx="1634349" cy="1011237"/>
          </a:xfrm>
        </p:spPr>
        <p:txBody>
          <a:bodyPr/>
          <a:lstStyle/>
          <a:p>
            <a:pPr eaLnBrk="1" hangingPunct="1"/>
            <a:r>
              <a:rPr lang="zh-CN" altLang="en-US" sz="3600" dirty="0">
                <a:ea typeface="宋体" panose="02010600030101010101" pitchFamily="2" charset="-122"/>
              </a:rPr>
              <a:t>举例：</a:t>
            </a:r>
            <a:endParaRPr lang="en-US" altLang="zh-CN" sz="3600" dirty="0">
              <a:ea typeface="宋体" panose="02010600030101010101" pitchFamily="2" charset="-122"/>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8570912" cy="1011237"/>
          </a:xfrm>
        </p:spPr>
        <p:txBody>
          <a:bodyPr/>
          <a:lstStyle/>
          <a:p>
            <a:pPr eaLnBrk="1" hangingPunct="1"/>
            <a:r>
              <a:rPr lang="zh-CN" altLang="en-US" sz="3600" dirty="0">
                <a:ea typeface="宋体" panose="02010600030101010101" pitchFamily="2" charset="-122"/>
              </a:rPr>
              <a:t>解决方法</a:t>
            </a:r>
            <a:r>
              <a:rPr lang="en-US" altLang="zh-CN" sz="3600" dirty="0">
                <a:ea typeface="宋体" panose="02010600030101010101" pitchFamily="2" charset="-122"/>
              </a:rPr>
              <a:t>1</a:t>
            </a:r>
            <a:r>
              <a:rPr lang="zh-CN" altLang="en-US" sz="3600" dirty="0">
                <a:ea typeface="宋体" panose="02010600030101010101" pitchFamily="2" charset="-122"/>
              </a:rPr>
              <a:t>：</a:t>
            </a:r>
            <a:endParaRPr lang="en-US" altLang="zh-CN" sz="36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118100"/>
            <a:ext cx="74184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在派生类中使用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作用域运算符</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a:t>
            </a:r>
            <a:r>
              <a:rPr lang="zh-CN" altLang="en-US" dirty="0">
                <a:solidFill>
                  <a:srgbClr val="000000"/>
                </a:solidFill>
                <a:ea typeface="宋体" panose="02010600030101010101" pitchFamily="2" charset="-122"/>
              </a:rPr>
              <a:t>标明该成员的作用域（从哪个基类继承过来）。</a:t>
            </a:r>
          </a:p>
        </p:txBody>
      </p:sp>
      <p:sp>
        <p:nvSpPr>
          <p:cNvPr id="7" name="Rectangle 6"/>
          <p:cNvSpPr>
            <a:spLocks noChangeArrowheads="1"/>
          </p:cNvSpPr>
          <p:nvPr/>
        </p:nvSpPr>
        <p:spPr bwMode="auto">
          <a:xfrm>
            <a:off x="1647826" y="2371834"/>
            <a:ext cx="6763604" cy="2677656"/>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effectLst>
                  <a:outerShdw blurRad="38100" dist="38100" dir="2700000" algn="tl">
                    <a:srgbClr val="000000">
                      <a:alpha val="43137"/>
                    </a:srgbClr>
                  </a:outerShdw>
                </a:effectLst>
              </a:rPr>
              <a:t>void print()    //</a:t>
            </a:r>
            <a:r>
              <a:rPr lang="en-US" altLang="zh-CN" sz="2400" dirty="0"/>
              <a:t>CStudentOnJob</a:t>
            </a:r>
            <a:r>
              <a:rPr lang="zh-CN" altLang="en-US" sz="2400" dirty="0"/>
              <a:t>类中的成员函数</a:t>
            </a:r>
            <a:endParaRPr lang="en-US" altLang="zh-CN" sz="2400" dirty="0"/>
          </a:p>
          <a:p>
            <a:pPr eaLnBrk="1" hangingPunct="1">
              <a:buNone/>
            </a:pPr>
            <a:r>
              <a:rPr lang="en-US" altLang="zh-CN" sz="2400" dirty="0"/>
              <a:t>{    </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solidFill>
                  <a:srgbClr val="C00000"/>
                </a:solidFill>
                <a:effectLst>
                  <a:outerShdw blurRad="38100" dist="38100" dir="2700000" algn="tl">
                    <a:srgbClr val="000000">
                      <a:alpha val="43137"/>
                    </a:srgbClr>
                  </a:outerShdw>
                </a:effectLst>
              </a:rPr>
              <a:t>CStudent</a:t>
            </a:r>
            <a:r>
              <a:rPr lang="en-US" altLang="zh-CN" sz="2400" dirty="0">
                <a:solidFill>
                  <a:srgbClr val="C00000"/>
                </a:solidFill>
                <a:effectLst>
                  <a:outerShdw blurRad="38100" dist="38100" dir="2700000" algn="tl">
                    <a:srgbClr val="000000">
                      <a:alpha val="43137"/>
                    </a:srgbClr>
                  </a:outerShdw>
                </a:effectLst>
              </a:rPr>
              <a:t>::</a:t>
            </a:r>
            <a:r>
              <a:rPr lang="en-US" altLang="zh-CN" sz="2400" dirty="0">
                <a:effectLst>
                  <a:outerShdw blurRad="38100" dist="38100" dir="2700000" algn="tl">
                    <a:srgbClr val="000000">
                      <a:alpha val="43137"/>
                    </a:srgbClr>
                  </a:outerShdw>
                </a:effectLst>
              </a:rPr>
              <a:t>name=“</a:t>
            </a:r>
            <a:r>
              <a:rPr lang="en-US" altLang="zh-CN" sz="2400" dirty="0" err="1">
                <a:effectLst>
                  <a:outerShdw blurRad="38100" dist="38100" dir="2700000" algn="tl">
                    <a:srgbClr val="000000">
                      <a:alpha val="43137"/>
                    </a:srgbClr>
                  </a:outerShdw>
                </a:effectLst>
              </a:rPr>
              <a:t>zhangsan</a:t>
            </a:r>
            <a:r>
              <a:rPr lang="en-US" altLang="zh-CN" sz="2400" dirty="0">
                <a:effectLst>
                  <a:outerShdw blurRad="38100" dist="38100" dir="2700000" algn="tl">
                    <a:srgbClr val="000000">
                      <a:alpha val="43137"/>
                    </a:srgbClr>
                  </a:outerShdw>
                </a:effectLst>
              </a:rPr>
              <a:t>”;		</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solidFill>
                  <a:srgbClr val="C00000"/>
                </a:solidFill>
                <a:effectLst>
                  <a:outerShdw blurRad="38100" dist="38100" dir="2700000" algn="tl">
                    <a:srgbClr val="000000">
                      <a:alpha val="43137"/>
                    </a:srgbClr>
                  </a:outerShdw>
                </a:effectLst>
              </a:rPr>
              <a:t>CTeacher</a:t>
            </a:r>
            <a:r>
              <a:rPr lang="en-US" altLang="zh-CN" sz="2400" dirty="0">
                <a:solidFill>
                  <a:srgbClr val="C00000"/>
                </a:solidFill>
                <a:effectLst>
                  <a:outerShdw blurRad="38100" dist="38100" dir="2700000" algn="tl">
                    <a:srgbClr val="000000">
                      <a:alpha val="43137"/>
                    </a:srgbClr>
                  </a:outerShdw>
                </a:effectLst>
              </a:rPr>
              <a:t>::</a:t>
            </a:r>
            <a:r>
              <a:rPr lang="en-US" altLang="zh-CN" sz="2400" dirty="0">
                <a:effectLst>
                  <a:outerShdw blurRad="38100" dist="38100" dir="2700000" algn="tl">
                    <a:srgbClr val="000000">
                      <a:alpha val="43137"/>
                    </a:srgbClr>
                  </a:outerShdw>
                </a:effectLst>
              </a:rPr>
              <a:t>name=“</a:t>
            </a:r>
            <a:r>
              <a:rPr lang="en-US" altLang="zh-CN" sz="2400" dirty="0" err="1">
                <a:effectLst>
                  <a:outerShdw blurRad="38100" dist="38100" dir="2700000" algn="tl">
                    <a:srgbClr val="000000">
                      <a:alpha val="43137"/>
                    </a:srgbClr>
                  </a:outerShdw>
                </a:effectLst>
              </a:rPr>
              <a:t>lisi</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 </a:t>
            </a:r>
            <a:r>
              <a:rPr lang="en-US" altLang="zh-CN" sz="2400" dirty="0" err="1">
                <a:solidFill>
                  <a:srgbClr val="C00000"/>
                </a:solidFill>
                <a:effectLst>
                  <a:outerShdw blurRad="38100" dist="38100" dir="2700000" algn="tl">
                    <a:srgbClr val="000000">
                      <a:alpha val="43137"/>
                    </a:srgbClr>
                  </a:outerShdw>
                </a:effectLst>
              </a:rPr>
              <a:t>CStudent</a:t>
            </a:r>
            <a:r>
              <a:rPr lang="en-US" altLang="zh-CN" sz="2400" dirty="0">
                <a:solidFill>
                  <a:srgbClr val="C00000"/>
                </a:solidFill>
                <a:effectLst>
                  <a:outerShdw blurRad="38100" dist="38100" dir="2700000" algn="tl">
                    <a:srgbClr val="000000">
                      <a:alpha val="43137"/>
                    </a:srgbClr>
                  </a:outerShdw>
                </a:effectLst>
              </a:rPr>
              <a:t>::</a:t>
            </a:r>
            <a:r>
              <a:rPr lang="en-US" altLang="zh-CN" sz="2400" dirty="0">
                <a:effectLst>
                  <a:outerShdw blurRad="38100" dist="38100" dir="2700000" algn="tl">
                    <a:srgbClr val="000000">
                      <a:alpha val="43137"/>
                    </a:srgbClr>
                  </a:outerShdw>
                </a:effectLst>
              </a:rPr>
              <a:t>name &lt;&lt;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 </a:t>
            </a:r>
            <a:r>
              <a:rPr lang="en-US" altLang="zh-CN" sz="2400" dirty="0" err="1">
                <a:solidFill>
                  <a:srgbClr val="C00000"/>
                </a:solidFill>
                <a:effectLst>
                  <a:outerShdw blurRad="38100" dist="38100" dir="2700000" algn="tl">
                    <a:srgbClr val="000000">
                      <a:alpha val="43137"/>
                    </a:srgbClr>
                  </a:outerShdw>
                </a:effectLst>
              </a:rPr>
              <a:t>CTeacher</a:t>
            </a:r>
            <a:r>
              <a:rPr lang="en-US" altLang="zh-CN" sz="2400" dirty="0">
                <a:solidFill>
                  <a:srgbClr val="C00000"/>
                </a:solidFill>
                <a:effectLst>
                  <a:outerShdw blurRad="38100" dist="38100" dir="2700000" algn="tl">
                    <a:srgbClr val="000000">
                      <a:alpha val="43137"/>
                    </a:srgbClr>
                  </a:outerShdw>
                </a:effectLst>
              </a:rPr>
              <a:t>::</a:t>
            </a:r>
            <a:r>
              <a:rPr lang="en-US" altLang="zh-CN" sz="2400" dirty="0">
                <a:effectLst>
                  <a:outerShdw blurRad="38100" dist="38100" dir="2700000" algn="tl">
                    <a:srgbClr val="000000">
                      <a:alpha val="43137"/>
                    </a:srgbClr>
                  </a:outerShdw>
                </a:effectLst>
              </a:rPr>
              <a:t>name &lt;&lt;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endParaRPr lang="zh-CN" altLang="en-US" sz="2400" dirty="0">
              <a:effectLst>
                <a:outerShdw blurRad="38100" dist="38100" dir="2700000" algn="tl">
                  <a:srgbClr val="000000">
                    <a:alpha val="43137"/>
                  </a:srgbClr>
                </a:outerShdw>
              </a:effectLst>
            </a:endParaRPr>
          </a:p>
        </p:txBody>
      </p:sp>
      <p:sp>
        <p:nvSpPr>
          <p:cNvPr id="8" name="Text Box 36"/>
          <p:cNvSpPr txBox="1">
            <a:spLocks noChangeArrowheads="1"/>
          </p:cNvSpPr>
          <p:nvPr/>
        </p:nvSpPr>
        <p:spPr bwMode="auto">
          <a:xfrm>
            <a:off x="1592995" y="5489206"/>
            <a:ext cx="6763605" cy="480131"/>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800" dirty="0">
                <a:solidFill>
                  <a:srgbClr val="000000"/>
                </a:solidFill>
                <a:latin typeface="Times New Roman" pitchFamily="18" charset="0"/>
              </a:rPr>
              <a:t>可能产生的问题：一不小心就会出现错漏！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ox(out)">
                                      <p:cBhvr>
                                        <p:cTn id="11" dur="500"/>
                                        <p:tgtEl>
                                          <p:spTgt spid="8"/>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8570912" cy="1011237"/>
          </a:xfrm>
        </p:spPr>
        <p:txBody>
          <a:bodyPr/>
          <a:lstStyle/>
          <a:p>
            <a:pPr eaLnBrk="1" hangingPunct="1"/>
            <a:r>
              <a:rPr lang="zh-CN" altLang="en-US" sz="3600" dirty="0">
                <a:ea typeface="宋体" panose="02010600030101010101" pitchFamily="2" charset="-122"/>
              </a:rPr>
              <a:t>解决方法</a:t>
            </a:r>
            <a:r>
              <a:rPr lang="en-US" altLang="zh-CN" sz="3600" dirty="0">
                <a:ea typeface="宋体" panose="02010600030101010101" pitchFamily="2" charset="-122"/>
              </a:rPr>
              <a:t>2</a:t>
            </a:r>
            <a:r>
              <a:rPr lang="zh-CN" altLang="en-US" sz="3600" dirty="0">
                <a:ea typeface="宋体" panose="02010600030101010101" pitchFamily="2" charset="-122"/>
              </a:rPr>
              <a:t>：</a:t>
            </a:r>
            <a:endParaRPr lang="en-US" altLang="zh-CN" sz="36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41400" y="1207000"/>
            <a:ext cx="74184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通过</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虚拟继承</a:t>
            </a:r>
            <a:r>
              <a:rPr lang="zh-CN" altLang="en-US" dirty="0">
                <a:solidFill>
                  <a:srgbClr val="000000"/>
                </a:solidFill>
                <a:ea typeface="宋体" panose="02010600030101010101" pitchFamily="2" charset="-122"/>
              </a:rPr>
              <a:t>，使某个</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公共基类的成员</a:t>
            </a:r>
            <a:r>
              <a:rPr lang="zh-CN" altLang="en-US" dirty="0">
                <a:solidFill>
                  <a:srgbClr val="000000"/>
                </a:solidFill>
                <a:ea typeface="宋体" panose="02010600030101010101" pitchFamily="2" charset="-122"/>
              </a:rPr>
              <a:t>在其派生类中</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只产生一个拷贝</a:t>
            </a:r>
            <a:r>
              <a:rPr lang="zh-CN" altLang="en-US" dirty="0">
                <a:solidFill>
                  <a:srgbClr val="000000"/>
                </a:solidFill>
                <a:ea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728000"/>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在从基类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a:t>
            </a:r>
            <a:r>
              <a:rPr lang="zh-CN" altLang="en-US" dirty="0">
                <a:solidFill>
                  <a:srgbClr val="000000"/>
                </a:solidFill>
                <a:ea typeface="宋体" panose="02010600030101010101" pitchFamily="2" charset="-122"/>
              </a:rPr>
              <a:t>新的类时，将这个基类用</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virtual</a:t>
            </a:r>
            <a:r>
              <a:rPr lang="zh-CN" altLang="en-US" dirty="0">
                <a:solidFill>
                  <a:srgbClr val="000000"/>
                </a:solidFill>
                <a:ea typeface="宋体" panose="02010600030101010101" pitchFamily="2" charset="-122"/>
              </a:rPr>
              <a:t>关键字说明为</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虚基类</a:t>
            </a:r>
            <a:r>
              <a:rPr lang="zh-CN" altLang="en-US" dirty="0">
                <a:solidFill>
                  <a:srgbClr val="000000"/>
                </a:solidFill>
                <a:ea typeface="宋体" panose="02010600030101010101" pitchFamily="2" charset="-122"/>
              </a:rPr>
              <a:t>。例如：</a:t>
            </a:r>
          </a:p>
        </p:txBody>
      </p:sp>
      <p:sp>
        <p:nvSpPr>
          <p:cNvPr id="10" name="Rectangle 77"/>
          <p:cNvSpPr>
            <a:spLocks noChangeArrowheads="1"/>
          </p:cNvSpPr>
          <p:nvPr/>
        </p:nvSpPr>
        <p:spPr bwMode="auto">
          <a:xfrm>
            <a:off x="1116000" y="3996000"/>
            <a:ext cx="75073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虚基类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作用</a:t>
            </a:r>
            <a:endParaRPr lang="en-US" altLang="zh-CN" dirty="0">
              <a:solidFill>
                <a:srgbClr val="C00000"/>
              </a:solidFill>
              <a:effectLst>
                <a:outerShdw blurRad="38100" dist="38100" dir="2700000" algn="tl">
                  <a:srgbClr val="000000">
                    <a:alpha val="43137"/>
                  </a:srgbClr>
                </a:outerShdw>
              </a:effectLst>
              <a:ea typeface="宋体" panose="02010600030101010101" pitchFamily="2" charset="-122"/>
            </a:endParaRP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如果某个</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0000"/>
                </a:solidFill>
                <a:ea typeface="宋体" panose="02010600030101010101" pitchFamily="2" charset="-122"/>
              </a:rPr>
              <a:t>被声明为虚基类，那么在被</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重复继承</a:t>
            </a:r>
            <a:r>
              <a:rPr lang="zh-CN" altLang="en-US" dirty="0">
                <a:solidFill>
                  <a:srgbClr val="000000"/>
                </a:solidFill>
                <a:ea typeface="宋体" panose="02010600030101010101" pitchFamily="2" charset="-122"/>
              </a:rPr>
              <a:t>时，在派生类对象实例中</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只存储一个副本</a:t>
            </a:r>
            <a:r>
              <a:rPr lang="zh-CN" altLang="en-US" dirty="0">
                <a:solidFill>
                  <a:srgbClr val="000000"/>
                </a:solidFill>
                <a:ea typeface="宋体" panose="02010600030101010101" pitchFamily="2" charset="-122"/>
              </a:rPr>
              <a:t>（若不声明为虚基类，就会出现多个副本）。</a:t>
            </a:r>
          </a:p>
        </p:txBody>
      </p:sp>
      <p:sp>
        <p:nvSpPr>
          <p:cNvPr id="9" name="AutoShape 52"/>
          <p:cNvSpPr>
            <a:spLocks noChangeArrowheads="1"/>
          </p:cNvSpPr>
          <p:nvPr/>
        </p:nvSpPr>
        <p:spPr bwMode="gray">
          <a:xfrm>
            <a:off x="1584000" y="2857500"/>
            <a:ext cx="6193862" cy="7239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class BASE1 : </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virtual</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public BASE</a:t>
            </a:r>
          </a:p>
        </p:txBody>
      </p:sp>
      <p:sp>
        <p:nvSpPr>
          <p:cNvPr id="8" name="Rectangle 9"/>
          <p:cNvSpPr txBox="1">
            <a:spLocks noChangeArrowheads="1"/>
          </p:cNvSpPr>
          <p:nvPr/>
        </p:nvSpPr>
        <p:spPr bwMode="auto">
          <a:xfrm>
            <a:off x="1116000" y="10842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4. </a:t>
            </a:r>
            <a:r>
              <a:rPr lang="zh-CN" altLang="en-US" dirty="0">
                <a:ea typeface="宋体" panose="02010600030101010101" pitchFamily="2" charset="-122"/>
              </a:rPr>
              <a:t>虚基类</a:t>
            </a: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矩形 81"/>
          <p:cNvSpPr/>
          <p:nvPr/>
        </p:nvSpPr>
        <p:spPr>
          <a:xfrm>
            <a:off x="952501" y="2616200"/>
            <a:ext cx="2019300" cy="576263"/>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a:cs typeface="Times New Roman" panose="02020603050405020304" pitchFamily="18" charset="0"/>
            </a:endParaRPr>
          </a:p>
        </p:txBody>
      </p:sp>
      <p:sp>
        <p:nvSpPr>
          <p:cNvPr id="83" name="文本框 30"/>
          <p:cNvSpPr txBox="1">
            <a:spLocks noChangeArrowheads="1"/>
          </p:cNvSpPr>
          <p:nvPr/>
        </p:nvSpPr>
        <p:spPr bwMode="auto">
          <a:xfrm>
            <a:off x="1063625" y="2074863"/>
            <a:ext cx="1435008" cy="461665"/>
          </a:xfrm>
          <a:prstGeom prst="rect">
            <a:avLst/>
          </a:prstGeom>
          <a:noFill/>
          <a:ln w="9525">
            <a:noFill/>
            <a:miter lim="800000"/>
            <a:headEnd/>
            <a:tailEnd/>
          </a:ln>
        </p:spPr>
        <p:txBody>
          <a:bodyPr wrap="none">
            <a:spAutoFit/>
          </a:bodyPr>
          <a:lstStyle/>
          <a:p>
            <a:r>
              <a:rPr lang="en-US" altLang="zh-CN" sz="2400" dirty="0" err="1">
                <a:latin typeface="Times New Roman" pitchFamily="18" charset="0"/>
                <a:cs typeface="Times New Roman" pitchFamily="18" charset="0"/>
              </a:rPr>
              <a:t>CStudent</a:t>
            </a:r>
            <a:endParaRPr lang="zh-CN" altLang="en-US" sz="2400" dirty="0">
              <a:latin typeface="Times New Roman" pitchFamily="18" charset="0"/>
              <a:cs typeface="Times New Roman" pitchFamily="18" charset="0"/>
            </a:endParaRPr>
          </a:p>
        </p:txBody>
      </p:sp>
      <p:sp>
        <p:nvSpPr>
          <p:cNvPr id="84" name="文本框 31"/>
          <p:cNvSpPr txBox="1">
            <a:spLocks noChangeArrowheads="1"/>
          </p:cNvSpPr>
          <p:nvPr/>
        </p:nvSpPr>
        <p:spPr bwMode="auto">
          <a:xfrm>
            <a:off x="1036638" y="2627313"/>
            <a:ext cx="1468672" cy="461665"/>
          </a:xfrm>
          <a:prstGeom prst="rect">
            <a:avLst/>
          </a:prstGeom>
          <a:noFill/>
          <a:ln w="9525">
            <a:noFill/>
            <a:miter lim="800000"/>
            <a:headEnd/>
            <a:tailEnd/>
          </a:ln>
        </p:spPr>
        <p:txBody>
          <a:bodyPr wrap="none">
            <a:spAutoFit/>
          </a:bodyPr>
          <a:lstStyle/>
          <a:p>
            <a:r>
              <a:rPr lang="en-US" altLang="zh-CN" sz="2400" dirty="0" err="1">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int</a:t>
            </a:r>
            <a:r>
              <a:rPr lang="en-US" altLang="zh-CN" sz="2400"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400" dirty="0" err="1">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stuNo</a:t>
            </a:r>
            <a:r>
              <a:rPr lang="en-US" altLang="zh-CN" sz="2400"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 </a:t>
            </a:r>
            <a:endParaRPr lang="zh-CN" altLang="en-US" sz="2400"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5" name="矩形 84"/>
          <p:cNvSpPr/>
          <p:nvPr/>
        </p:nvSpPr>
        <p:spPr>
          <a:xfrm>
            <a:off x="952501" y="3192463"/>
            <a:ext cx="2019300" cy="576262"/>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a:cs typeface="Times New Roman" panose="02020603050405020304" pitchFamily="18" charset="0"/>
            </a:endParaRPr>
          </a:p>
        </p:txBody>
      </p:sp>
      <p:sp>
        <p:nvSpPr>
          <p:cNvPr id="86" name="文本框 36"/>
          <p:cNvSpPr txBox="1">
            <a:spLocks noChangeArrowheads="1"/>
          </p:cNvSpPr>
          <p:nvPr/>
        </p:nvSpPr>
        <p:spPr bwMode="auto">
          <a:xfrm>
            <a:off x="838200" y="3722688"/>
            <a:ext cx="274638" cy="522287"/>
          </a:xfrm>
          <a:prstGeom prst="rect">
            <a:avLst/>
          </a:prstGeom>
          <a:noFill/>
          <a:ln w="9525">
            <a:noFill/>
            <a:miter lim="800000"/>
            <a:headEnd/>
            <a:tailEnd/>
          </a:ln>
        </p:spPr>
        <p:txBody>
          <a:bodyPr wrap="none">
            <a:spAutoFit/>
          </a:bodyPr>
          <a:lstStyle/>
          <a:p>
            <a:r>
              <a:rPr lang="en-US" altLang="zh-CN">
                <a:latin typeface="Times New Roman" pitchFamily="18" charset="0"/>
                <a:cs typeface="Times New Roman" pitchFamily="18" charset="0"/>
              </a:rPr>
              <a:t> </a:t>
            </a:r>
            <a:endParaRPr lang="zh-CN" altLang="en-US">
              <a:latin typeface="Times New Roman" pitchFamily="18" charset="0"/>
              <a:cs typeface="Times New Roman" pitchFamily="18" charset="0"/>
            </a:endParaRPr>
          </a:p>
        </p:txBody>
      </p:sp>
      <p:sp>
        <p:nvSpPr>
          <p:cNvPr id="87" name="矩形 86"/>
          <p:cNvSpPr/>
          <p:nvPr/>
        </p:nvSpPr>
        <p:spPr>
          <a:xfrm>
            <a:off x="5922963" y="2566988"/>
            <a:ext cx="2116137" cy="576262"/>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a:cs typeface="Times New Roman" panose="02020603050405020304" pitchFamily="18" charset="0"/>
            </a:endParaRPr>
          </a:p>
        </p:txBody>
      </p:sp>
      <p:sp>
        <p:nvSpPr>
          <p:cNvPr id="88" name="文本框 31"/>
          <p:cNvSpPr txBox="1">
            <a:spLocks noChangeArrowheads="1"/>
          </p:cNvSpPr>
          <p:nvPr/>
        </p:nvSpPr>
        <p:spPr bwMode="auto">
          <a:xfrm>
            <a:off x="6057900" y="2597150"/>
            <a:ext cx="1619354" cy="461665"/>
          </a:xfrm>
          <a:prstGeom prst="rect">
            <a:avLst/>
          </a:prstGeom>
          <a:noFill/>
          <a:ln w="9525">
            <a:noFill/>
            <a:miter lim="800000"/>
            <a:headEnd/>
            <a:tailEnd/>
          </a:ln>
        </p:spPr>
        <p:txBody>
          <a:bodyPr wrap="none">
            <a:spAutoFit/>
          </a:bodyPr>
          <a:lstStyle/>
          <a:p>
            <a:r>
              <a:rPr lang="en-US" altLang="zh-CN" sz="2400"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string title </a:t>
            </a:r>
            <a:endParaRPr lang="zh-CN" altLang="en-US" sz="2400"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9" name="矩形 88"/>
          <p:cNvSpPr/>
          <p:nvPr/>
        </p:nvSpPr>
        <p:spPr>
          <a:xfrm>
            <a:off x="5922963" y="3143250"/>
            <a:ext cx="2128837" cy="576263"/>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a:cs typeface="Times New Roman" panose="02020603050405020304" pitchFamily="18" charset="0"/>
            </a:endParaRPr>
          </a:p>
        </p:txBody>
      </p:sp>
      <p:sp>
        <p:nvSpPr>
          <p:cNvPr id="90" name="文本框 36"/>
          <p:cNvSpPr txBox="1">
            <a:spLocks noChangeArrowheads="1"/>
          </p:cNvSpPr>
          <p:nvPr/>
        </p:nvSpPr>
        <p:spPr bwMode="auto">
          <a:xfrm>
            <a:off x="6037263" y="3698875"/>
            <a:ext cx="273050" cy="523875"/>
          </a:xfrm>
          <a:prstGeom prst="rect">
            <a:avLst/>
          </a:prstGeom>
          <a:noFill/>
          <a:ln w="9525">
            <a:noFill/>
            <a:miter lim="800000"/>
            <a:headEnd/>
            <a:tailEnd/>
          </a:ln>
        </p:spPr>
        <p:txBody>
          <a:bodyPr wrap="none">
            <a:spAutoFit/>
          </a:bodyPr>
          <a:lstStyle/>
          <a:p>
            <a:r>
              <a:rPr lang="en-US" altLang="zh-CN">
                <a:latin typeface="Times New Roman" pitchFamily="18" charset="0"/>
                <a:cs typeface="Times New Roman" pitchFamily="18" charset="0"/>
              </a:rPr>
              <a:t> </a:t>
            </a:r>
            <a:endParaRPr lang="zh-CN" altLang="en-US">
              <a:latin typeface="Times New Roman" pitchFamily="18" charset="0"/>
              <a:cs typeface="Times New Roman" pitchFamily="18" charset="0"/>
            </a:endParaRPr>
          </a:p>
        </p:txBody>
      </p:sp>
      <p:sp>
        <p:nvSpPr>
          <p:cNvPr id="91" name="文本框 30"/>
          <p:cNvSpPr txBox="1">
            <a:spLocks noChangeArrowheads="1"/>
          </p:cNvSpPr>
          <p:nvPr/>
        </p:nvSpPr>
        <p:spPr bwMode="auto">
          <a:xfrm>
            <a:off x="6321425" y="2046288"/>
            <a:ext cx="1454822" cy="461665"/>
          </a:xfrm>
          <a:prstGeom prst="rect">
            <a:avLst/>
          </a:prstGeom>
          <a:noFill/>
          <a:ln w="9525">
            <a:noFill/>
            <a:miter lim="800000"/>
            <a:headEnd/>
            <a:tailEnd/>
          </a:ln>
        </p:spPr>
        <p:txBody>
          <a:bodyPr wrap="none">
            <a:spAutoFit/>
          </a:bodyPr>
          <a:lstStyle/>
          <a:p>
            <a:r>
              <a:rPr lang="en-US" altLang="zh-CN" sz="2400" dirty="0" err="1">
                <a:latin typeface="Times New Roman" pitchFamily="18" charset="0"/>
                <a:cs typeface="Times New Roman" pitchFamily="18" charset="0"/>
              </a:rPr>
              <a:t>CTeacher</a:t>
            </a:r>
            <a:endParaRPr lang="zh-CN" altLang="en-US" sz="2400" dirty="0">
              <a:latin typeface="Times New Roman" pitchFamily="18" charset="0"/>
              <a:cs typeface="Times New Roman" pitchFamily="18" charset="0"/>
            </a:endParaRPr>
          </a:p>
        </p:txBody>
      </p:sp>
      <p:sp>
        <p:nvSpPr>
          <p:cNvPr id="131" name="矩形 130"/>
          <p:cNvSpPr/>
          <p:nvPr/>
        </p:nvSpPr>
        <p:spPr>
          <a:xfrm>
            <a:off x="3259138" y="4471988"/>
            <a:ext cx="2246312" cy="576262"/>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a:cs typeface="Times New Roman" panose="02020603050405020304" pitchFamily="18" charset="0"/>
            </a:endParaRPr>
          </a:p>
        </p:txBody>
      </p:sp>
      <p:sp>
        <p:nvSpPr>
          <p:cNvPr id="132" name="文本框 31"/>
          <p:cNvSpPr txBox="1">
            <a:spLocks noChangeArrowheads="1"/>
          </p:cNvSpPr>
          <p:nvPr/>
        </p:nvSpPr>
        <p:spPr bwMode="auto">
          <a:xfrm>
            <a:off x="3222625" y="4459288"/>
            <a:ext cx="2223750" cy="461665"/>
          </a:xfrm>
          <a:prstGeom prst="rect">
            <a:avLst/>
          </a:prstGeom>
          <a:noFill/>
          <a:ln w="9525">
            <a:noFill/>
            <a:miter lim="800000"/>
            <a:headEnd/>
            <a:tailEnd/>
          </a:ln>
        </p:spPr>
        <p:txBody>
          <a:bodyPr wrap="none">
            <a:spAutoFit/>
          </a:bodyPr>
          <a:lstStyle/>
          <a:p>
            <a:r>
              <a:rPr lang="en-US" altLang="zh-CN" sz="2400" dirty="0">
                <a:solidFill>
                  <a:srgbClr val="007E39"/>
                </a:solidFill>
                <a:effectLst>
                  <a:outerShdw blurRad="38100" dist="38100" dir="2700000" algn="tl">
                    <a:srgbClr val="000000">
                      <a:alpha val="43137"/>
                    </a:srgbClr>
                  </a:outerShdw>
                </a:effectLst>
                <a:latin typeface="Times New Roman" pitchFamily="18" charset="0"/>
                <a:cs typeface="Times New Roman" pitchFamily="18" charset="0"/>
              </a:rPr>
              <a:t>string research </a:t>
            </a:r>
            <a:endParaRPr lang="zh-CN" altLang="en-US" sz="2400" dirty="0">
              <a:solidFill>
                <a:srgbClr val="007E3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33" name="矩形 132"/>
          <p:cNvSpPr/>
          <p:nvPr/>
        </p:nvSpPr>
        <p:spPr>
          <a:xfrm>
            <a:off x="3259138" y="5048250"/>
            <a:ext cx="2246312" cy="576263"/>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a:cs typeface="Times New Roman" panose="02020603050405020304" pitchFamily="18" charset="0"/>
            </a:endParaRPr>
          </a:p>
        </p:txBody>
      </p:sp>
      <p:sp>
        <p:nvSpPr>
          <p:cNvPr id="134" name="文本框 36"/>
          <p:cNvSpPr txBox="1">
            <a:spLocks noChangeArrowheads="1"/>
          </p:cNvSpPr>
          <p:nvPr/>
        </p:nvSpPr>
        <p:spPr bwMode="auto">
          <a:xfrm>
            <a:off x="3373438" y="5603875"/>
            <a:ext cx="273050" cy="523875"/>
          </a:xfrm>
          <a:prstGeom prst="rect">
            <a:avLst/>
          </a:prstGeom>
          <a:noFill/>
          <a:ln w="9525">
            <a:noFill/>
            <a:miter lim="800000"/>
            <a:headEnd/>
            <a:tailEnd/>
          </a:ln>
        </p:spPr>
        <p:txBody>
          <a:bodyPr wrap="none">
            <a:spAutoFit/>
          </a:bodyPr>
          <a:lstStyle/>
          <a:p>
            <a:r>
              <a:rPr lang="en-US" altLang="zh-CN">
                <a:latin typeface="Times New Roman" pitchFamily="18" charset="0"/>
                <a:cs typeface="Times New Roman" pitchFamily="18" charset="0"/>
              </a:rPr>
              <a:t> </a:t>
            </a:r>
            <a:endParaRPr lang="zh-CN" altLang="en-US">
              <a:latin typeface="Times New Roman" pitchFamily="18" charset="0"/>
              <a:cs typeface="Times New Roman" pitchFamily="18" charset="0"/>
            </a:endParaRPr>
          </a:p>
        </p:txBody>
      </p:sp>
      <p:sp>
        <p:nvSpPr>
          <p:cNvPr id="135" name="矩形 134"/>
          <p:cNvSpPr/>
          <p:nvPr/>
        </p:nvSpPr>
        <p:spPr>
          <a:xfrm>
            <a:off x="3257550" y="5641975"/>
            <a:ext cx="2236788" cy="576263"/>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a:cs typeface="Times New Roman" panose="02020603050405020304" pitchFamily="18" charset="0"/>
            </a:endParaRPr>
          </a:p>
        </p:txBody>
      </p:sp>
      <p:sp>
        <p:nvSpPr>
          <p:cNvPr id="136" name="文本框 30"/>
          <p:cNvSpPr txBox="1">
            <a:spLocks noChangeArrowheads="1"/>
          </p:cNvSpPr>
          <p:nvPr/>
        </p:nvSpPr>
        <p:spPr bwMode="auto">
          <a:xfrm>
            <a:off x="3294063" y="3924300"/>
            <a:ext cx="2133600" cy="461963"/>
          </a:xfrm>
          <a:prstGeom prst="rect">
            <a:avLst/>
          </a:prstGeom>
          <a:noFill/>
          <a:ln w="9525">
            <a:noFill/>
            <a:miter lim="800000"/>
            <a:headEnd/>
            <a:tailEnd/>
          </a:ln>
        </p:spPr>
        <p:txBody>
          <a:bodyPr wrap="none">
            <a:spAutoFit/>
          </a:bodyPr>
          <a:lstStyle/>
          <a:p>
            <a:r>
              <a:rPr lang="en-US" altLang="zh-CN" sz="2400" dirty="0">
                <a:latin typeface="Times New Roman" pitchFamily="18" charset="0"/>
                <a:cs typeface="Times New Roman" pitchFamily="18" charset="0"/>
              </a:rPr>
              <a:t>CStudentOnJob</a:t>
            </a:r>
            <a:endParaRPr lang="zh-CN" altLang="en-US" sz="2400" dirty="0">
              <a:latin typeface="Times New Roman" pitchFamily="18" charset="0"/>
              <a:cs typeface="Times New Roman" pitchFamily="18" charset="0"/>
            </a:endParaRPr>
          </a:p>
        </p:txBody>
      </p:sp>
      <p:cxnSp>
        <p:nvCxnSpPr>
          <p:cNvPr id="137" name="直接箭头连接符 136"/>
          <p:cNvCxnSpPr/>
          <p:nvPr/>
        </p:nvCxnSpPr>
        <p:spPr>
          <a:xfrm flipH="1" flipV="1">
            <a:off x="2286000" y="3810000"/>
            <a:ext cx="946151" cy="1581151"/>
          </a:xfrm>
          <a:prstGeom prst="straightConnector1">
            <a:avLst/>
          </a:prstGeom>
          <a:noFill/>
          <a:ln w="38100" cap="flat" cmpd="sng" algn="ctr">
            <a:solidFill>
              <a:schemeClr val="tx1"/>
            </a:solidFill>
            <a:prstDash val="solid"/>
            <a:tailEnd type="triangle"/>
          </a:ln>
          <a:effectLst/>
        </p:spPr>
      </p:cxnSp>
      <p:cxnSp>
        <p:nvCxnSpPr>
          <p:cNvPr id="138" name="直接箭头连接符 137"/>
          <p:cNvCxnSpPr/>
          <p:nvPr/>
        </p:nvCxnSpPr>
        <p:spPr>
          <a:xfrm flipV="1">
            <a:off x="5543550" y="3784600"/>
            <a:ext cx="1098550" cy="1679575"/>
          </a:xfrm>
          <a:prstGeom prst="straightConnector1">
            <a:avLst/>
          </a:prstGeom>
          <a:noFill/>
          <a:ln w="38100" cap="flat" cmpd="sng" algn="ctr">
            <a:solidFill>
              <a:schemeClr val="tx1"/>
            </a:solidFill>
            <a:prstDash val="solid"/>
            <a:tailEnd type="triangle"/>
          </a:ln>
          <a:effectLst/>
        </p:spPr>
      </p:cxnSp>
      <p:sp>
        <p:nvSpPr>
          <p:cNvPr id="139" name="矩形 138"/>
          <p:cNvSpPr/>
          <p:nvPr/>
        </p:nvSpPr>
        <p:spPr>
          <a:xfrm>
            <a:off x="3124200" y="1200150"/>
            <a:ext cx="2232025" cy="576263"/>
          </a:xfrm>
          <a:prstGeom prst="rect">
            <a:avLst/>
          </a:prstGeom>
          <a:solidFill>
            <a:srgbClr val="FFFFFF"/>
          </a:solid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a:cs typeface="Times New Roman" panose="02020603050405020304" pitchFamily="18" charset="0"/>
            </a:endParaRPr>
          </a:p>
        </p:txBody>
      </p:sp>
      <p:sp>
        <p:nvSpPr>
          <p:cNvPr id="140" name="文本框 30"/>
          <p:cNvSpPr txBox="1">
            <a:spLocks noChangeArrowheads="1"/>
          </p:cNvSpPr>
          <p:nvPr/>
        </p:nvSpPr>
        <p:spPr bwMode="auto">
          <a:xfrm>
            <a:off x="3641725" y="644525"/>
            <a:ext cx="1313180" cy="461665"/>
          </a:xfrm>
          <a:prstGeom prst="rect">
            <a:avLst/>
          </a:prstGeom>
          <a:noFill/>
          <a:ln w="9525">
            <a:noFill/>
            <a:miter lim="800000"/>
            <a:headEnd/>
            <a:tailEnd/>
          </a:ln>
        </p:spPr>
        <p:txBody>
          <a:bodyPr wrap="none">
            <a:spAutoFit/>
          </a:bodyPr>
          <a:lstStyle/>
          <a:p>
            <a:r>
              <a:rPr lang="en-US" altLang="zh-CN" sz="2400" dirty="0" err="1">
                <a:latin typeface="Times New Roman" pitchFamily="18" charset="0"/>
                <a:cs typeface="Times New Roman" pitchFamily="18" charset="0"/>
              </a:rPr>
              <a:t>CPerson</a:t>
            </a:r>
            <a:endParaRPr lang="zh-CN" altLang="en-US" sz="2400" dirty="0">
              <a:latin typeface="Times New Roman" pitchFamily="18" charset="0"/>
              <a:cs typeface="Times New Roman" pitchFamily="18" charset="0"/>
            </a:endParaRPr>
          </a:p>
        </p:txBody>
      </p:sp>
      <p:sp>
        <p:nvSpPr>
          <p:cNvPr id="141" name="文本框 32"/>
          <p:cNvSpPr txBox="1">
            <a:spLocks noChangeArrowheads="1"/>
          </p:cNvSpPr>
          <p:nvPr/>
        </p:nvSpPr>
        <p:spPr bwMode="auto">
          <a:xfrm>
            <a:off x="3346450" y="1184275"/>
            <a:ext cx="2335213" cy="461665"/>
          </a:xfrm>
          <a:prstGeom prst="rect">
            <a:avLst/>
          </a:prstGeom>
          <a:noFill/>
          <a:ln w="9525">
            <a:noFill/>
            <a:miter lim="800000"/>
            <a:headEnd/>
            <a:tailEnd/>
          </a:ln>
        </p:spPr>
        <p:txBody>
          <a:bodyPr>
            <a:spAutoFit/>
          </a:bodyPr>
          <a:lstStyle/>
          <a:p>
            <a:r>
              <a:rPr lang="en-US" altLang="zh-CN"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string name </a:t>
            </a:r>
            <a:endParaRPr lang="zh-CN" altLang="en-US"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cxnSp>
        <p:nvCxnSpPr>
          <p:cNvPr id="142" name="直接箭头连接符 141"/>
          <p:cNvCxnSpPr/>
          <p:nvPr/>
        </p:nvCxnSpPr>
        <p:spPr>
          <a:xfrm flipV="1">
            <a:off x="2241550" y="1731963"/>
            <a:ext cx="793750" cy="847725"/>
          </a:xfrm>
          <a:prstGeom prst="straightConnector1">
            <a:avLst/>
          </a:prstGeom>
          <a:noFill/>
          <a:ln w="38100" cap="flat" cmpd="sng" algn="ctr">
            <a:solidFill>
              <a:schemeClr val="tx1"/>
            </a:solidFill>
            <a:prstDash val="solid"/>
            <a:tailEnd type="triangle"/>
          </a:ln>
          <a:effectLst/>
        </p:spPr>
      </p:cxnSp>
      <p:cxnSp>
        <p:nvCxnSpPr>
          <p:cNvPr id="143" name="直接箭头连接符 142"/>
          <p:cNvCxnSpPr/>
          <p:nvPr/>
        </p:nvCxnSpPr>
        <p:spPr>
          <a:xfrm flipH="1" flipV="1">
            <a:off x="5402263" y="1785938"/>
            <a:ext cx="771525" cy="781050"/>
          </a:xfrm>
          <a:prstGeom prst="straightConnector1">
            <a:avLst/>
          </a:prstGeom>
          <a:noFill/>
          <a:ln w="38100" cap="flat" cmpd="sng" algn="ctr">
            <a:solidFill>
              <a:schemeClr val="tx1"/>
            </a:solidFill>
            <a:prstDash val="solid"/>
            <a:tailEnd type="triangle"/>
          </a:ln>
          <a:effectLst/>
        </p:spPr>
      </p:cxnSp>
      <p:sp>
        <p:nvSpPr>
          <p:cNvPr id="144" name="文本框 32"/>
          <p:cNvSpPr txBox="1">
            <a:spLocks noChangeArrowheads="1"/>
          </p:cNvSpPr>
          <p:nvPr/>
        </p:nvSpPr>
        <p:spPr bwMode="auto">
          <a:xfrm>
            <a:off x="1036638" y="3171825"/>
            <a:ext cx="2335212" cy="461665"/>
          </a:xfrm>
          <a:prstGeom prst="rect">
            <a:avLst/>
          </a:prstGeom>
          <a:noFill/>
          <a:ln w="9525">
            <a:noFill/>
            <a:miter lim="800000"/>
            <a:headEnd/>
            <a:tailEnd/>
          </a:ln>
        </p:spPr>
        <p:txBody>
          <a:bodyPr>
            <a:spAutoFit/>
          </a:bodyPr>
          <a:lstStyle/>
          <a:p>
            <a:r>
              <a:rPr lang="en-US" altLang="zh-CN"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string name </a:t>
            </a:r>
            <a:endParaRPr lang="zh-CN" altLang="en-US"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45" name="文本框 32"/>
          <p:cNvSpPr txBox="1">
            <a:spLocks noChangeArrowheads="1"/>
          </p:cNvSpPr>
          <p:nvPr/>
        </p:nvSpPr>
        <p:spPr bwMode="auto">
          <a:xfrm>
            <a:off x="5972175" y="3124200"/>
            <a:ext cx="2335213" cy="461665"/>
          </a:xfrm>
          <a:prstGeom prst="rect">
            <a:avLst/>
          </a:prstGeom>
          <a:noFill/>
          <a:ln w="9525">
            <a:noFill/>
            <a:miter lim="800000"/>
            <a:headEnd/>
            <a:tailEnd/>
          </a:ln>
        </p:spPr>
        <p:txBody>
          <a:bodyPr>
            <a:spAutoFit/>
          </a:bodyPr>
          <a:lstStyle/>
          <a:p>
            <a:r>
              <a:rPr lang="en-US" altLang="zh-CN"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string name </a:t>
            </a:r>
            <a:endParaRPr lang="zh-CN" altLang="en-US"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46" name="文本框 32"/>
          <p:cNvSpPr txBox="1">
            <a:spLocks noChangeArrowheads="1"/>
          </p:cNvSpPr>
          <p:nvPr/>
        </p:nvSpPr>
        <p:spPr bwMode="auto">
          <a:xfrm>
            <a:off x="3294063" y="5030788"/>
            <a:ext cx="2335212" cy="461665"/>
          </a:xfrm>
          <a:prstGeom prst="rect">
            <a:avLst/>
          </a:prstGeom>
          <a:noFill/>
          <a:ln w="9525">
            <a:noFill/>
            <a:miter lim="800000"/>
            <a:headEnd/>
            <a:tailEnd/>
          </a:ln>
        </p:spPr>
        <p:txBody>
          <a:bodyPr>
            <a:spAutoFit/>
          </a:bodyPr>
          <a:lstStyle/>
          <a:p>
            <a:r>
              <a:rPr lang="en-US" altLang="zh-CN"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string name </a:t>
            </a:r>
            <a:endParaRPr lang="zh-CN" altLang="en-US"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47" name="文本框 31"/>
          <p:cNvSpPr txBox="1">
            <a:spLocks noChangeArrowheads="1"/>
          </p:cNvSpPr>
          <p:nvPr/>
        </p:nvSpPr>
        <p:spPr bwMode="auto">
          <a:xfrm>
            <a:off x="3363913" y="5665788"/>
            <a:ext cx="1468672" cy="461665"/>
          </a:xfrm>
          <a:prstGeom prst="rect">
            <a:avLst/>
          </a:prstGeom>
          <a:noFill/>
          <a:ln w="9525">
            <a:noFill/>
            <a:miter lim="800000"/>
            <a:headEnd/>
            <a:tailEnd/>
          </a:ln>
        </p:spPr>
        <p:txBody>
          <a:bodyPr wrap="none">
            <a:spAutoFit/>
          </a:bodyPr>
          <a:lstStyle/>
          <a:p>
            <a:r>
              <a:rPr lang="en-US" altLang="zh-CN" sz="2400" dirty="0" err="1">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int</a:t>
            </a:r>
            <a:r>
              <a:rPr lang="en-US" altLang="zh-CN" sz="2400"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400" dirty="0" err="1">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stuNo</a:t>
            </a:r>
            <a:r>
              <a:rPr lang="en-US" altLang="zh-CN" sz="2400"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 </a:t>
            </a:r>
            <a:endParaRPr lang="zh-CN" altLang="en-US" sz="2400"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48" name="矩形 147"/>
          <p:cNvSpPr/>
          <p:nvPr/>
        </p:nvSpPr>
        <p:spPr>
          <a:xfrm>
            <a:off x="3257550" y="6199188"/>
            <a:ext cx="2247900" cy="576262"/>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a:cs typeface="Times New Roman" panose="02020603050405020304" pitchFamily="18" charset="0"/>
            </a:endParaRPr>
          </a:p>
        </p:txBody>
      </p:sp>
      <p:sp>
        <p:nvSpPr>
          <p:cNvPr id="149" name="文本框 31"/>
          <p:cNvSpPr txBox="1">
            <a:spLocks noChangeArrowheads="1"/>
          </p:cNvSpPr>
          <p:nvPr/>
        </p:nvSpPr>
        <p:spPr bwMode="auto">
          <a:xfrm>
            <a:off x="3376613" y="6229350"/>
            <a:ext cx="1619354" cy="461665"/>
          </a:xfrm>
          <a:prstGeom prst="rect">
            <a:avLst/>
          </a:prstGeom>
          <a:noFill/>
          <a:ln w="9525">
            <a:noFill/>
            <a:miter lim="800000"/>
            <a:headEnd/>
            <a:tailEnd/>
          </a:ln>
        </p:spPr>
        <p:txBody>
          <a:bodyPr wrap="none">
            <a:spAutoFit/>
          </a:bodyPr>
          <a:lstStyle/>
          <a:p>
            <a:r>
              <a:rPr lang="en-US" altLang="zh-CN" sz="2400"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string title </a:t>
            </a:r>
            <a:endParaRPr lang="zh-CN" altLang="en-US" sz="2400"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50" name="文本框 52"/>
          <p:cNvSpPr txBox="1">
            <a:spLocks noChangeArrowheads="1"/>
          </p:cNvSpPr>
          <p:nvPr/>
        </p:nvSpPr>
        <p:spPr bwMode="auto">
          <a:xfrm>
            <a:off x="2911475" y="3194050"/>
            <a:ext cx="1108075" cy="460375"/>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a:ln>
                  <a:noFill/>
                </a:ln>
                <a:solidFill>
                  <a:sysClr val="windowText" lastClr="000000"/>
                </a:solidFill>
                <a:effectLst/>
                <a:uLnTx/>
                <a:uFillTx/>
              </a:rPr>
              <a:t>继承的</a:t>
            </a:r>
          </a:p>
        </p:txBody>
      </p:sp>
      <p:sp>
        <p:nvSpPr>
          <p:cNvPr id="151" name="文本框 62"/>
          <p:cNvSpPr txBox="1">
            <a:spLocks noChangeArrowheads="1"/>
          </p:cNvSpPr>
          <p:nvPr/>
        </p:nvSpPr>
        <p:spPr bwMode="auto">
          <a:xfrm>
            <a:off x="8035925" y="3205163"/>
            <a:ext cx="1108075" cy="46196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ysClr val="windowText" lastClr="000000"/>
                </a:solidFill>
                <a:effectLst/>
                <a:uLnTx/>
                <a:uFillTx/>
              </a:rPr>
              <a:t>继承的</a:t>
            </a:r>
          </a:p>
        </p:txBody>
      </p:sp>
      <p:sp>
        <p:nvSpPr>
          <p:cNvPr id="152" name="右大括号 151"/>
          <p:cNvSpPr/>
          <p:nvPr/>
        </p:nvSpPr>
        <p:spPr>
          <a:xfrm>
            <a:off x="5516563" y="5048250"/>
            <a:ext cx="793750" cy="1717675"/>
          </a:xfrm>
          <a:prstGeom prst="rightBrace">
            <a:avLst/>
          </a:prstGeom>
          <a:noFill/>
          <a:ln w="9525" cap="flat" cmpd="sng" algn="ctr">
            <a:solidFill>
              <a:srgbClr val="FF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ndara"/>
              <a:ea typeface="华文楷体"/>
              <a:cs typeface="+mn-cs"/>
            </a:endParaRPr>
          </a:p>
        </p:txBody>
      </p:sp>
      <p:sp>
        <p:nvSpPr>
          <p:cNvPr id="153" name="文本框 64"/>
          <p:cNvSpPr txBox="1">
            <a:spLocks noChangeArrowheads="1"/>
          </p:cNvSpPr>
          <p:nvPr/>
        </p:nvSpPr>
        <p:spPr bwMode="auto">
          <a:xfrm>
            <a:off x="6335713" y="5908675"/>
            <a:ext cx="1108075" cy="461963"/>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a:ln>
                  <a:noFill/>
                </a:ln>
                <a:solidFill>
                  <a:sysClr val="windowText" lastClr="000000"/>
                </a:solidFill>
                <a:effectLst/>
                <a:uLnTx/>
                <a:uFillTx/>
              </a:rPr>
              <a:t>继承的</a:t>
            </a:r>
          </a:p>
        </p:txBody>
      </p:sp>
      <p:sp>
        <p:nvSpPr>
          <p:cNvPr id="154" name="文本框 61"/>
          <p:cNvSpPr txBox="1">
            <a:spLocks noChangeArrowheads="1"/>
          </p:cNvSpPr>
          <p:nvPr/>
        </p:nvSpPr>
        <p:spPr bwMode="auto">
          <a:xfrm>
            <a:off x="2532063" y="2170113"/>
            <a:ext cx="1778051" cy="40011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a:solidFill>
                  <a:srgbClr val="C00000"/>
                </a:solidFill>
                <a:effectLst>
                  <a:outerShdw blurRad="38100" dist="38100" dir="2700000" algn="tl">
                    <a:srgbClr val="000000">
                      <a:alpha val="43137"/>
                    </a:srgbClr>
                  </a:outerShdw>
                </a:effectLst>
              </a:rPr>
              <a:t>v</a:t>
            </a:r>
            <a:r>
              <a:rPr kumimoji="0" lang="en-US" altLang="zh-CN" sz="2000" i="0" u="none" strike="noStrike" kern="0" cap="none" spc="0" normalizeH="0" baseline="0" noProof="0" dirty="0" err="1">
                <a:ln>
                  <a:noFill/>
                </a:ln>
                <a:solidFill>
                  <a:srgbClr val="C00000"/>
                </a:solidFill>
                <a:effectLst>
                  <a:outerShdw blurRad="38100" dist="38100" dir="2700000" algn="tl">
                    <a:srgbClr val="000000">
                      <a:alpha val="43137"/>
                    </a:srgbClr>
                  </a:outerShdw>
                </a:effectLst>
                <a:uLnTx/>
                <a:uFillTx/>
              </a:rPr>
              <a:t>irtual</a:t>
            </a:r>
            <a:r>
              <a:rPr kumimoji="0" lang="en-US" altLang="zh-CN" sz="2000" i="0" u="none" strike="noStrike" kern="0" cap="none" spc="0" normalizeH="0" baseline="0" noProof="0" dirty="0">
                <a:ln>
                  <a:noFill/>
                </a:ln>
                <a:solidFill>
                  <a:sysClr val="windowText" lastClr="000000"/>
                </a:solidFill>
                <a:effectLst/>
                <a:uLnTx/>
                <a:uFillTx/>
              </a:rPr>
              <a:t> public</a:t>
            </a:r>
            <a:endParaRPr kumimoji="0" lang="zh-CN" altLang="en-US" sz="2000" i="0" u="none" strike="noStrike" kern="0" cap="none" spc="0" normalizeH="0" baseline="0" noProof="0" dirty="0">
              <a:ln>
                <a:noFill/>
              </a:ln>
              <a:solidFill>
                <a:sysClr val="windowText" lastClr="000000"/>
              </a:solidFill>
              <a:effectLst/>
              <a:uLnTx/>
              <a:uFillTx/>
            </a:endParaRPr>
          </a:p>
        </p:txBody>
      </p:sp>
      <p:sp>
        <p:nvSpPr>
          <p:cNvPr id="155" name="文本框 67"/>
          <p:cNvSpPr txBox="1">
            <a:spLocks noChangeArrowheads="1"/>
          </p:cNvSpPr>
          <p:nvPr/>
        </p:nvSpPr>
        <p:spPr bwMode="auto">
          <a:xfrm>
            <a:off x="1971675" y="4645025"/>
            <a:ext cx="969963" cy="461963"/>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rPr>
              <a:t>public</a:t>
            </a:r>
            <a:endParaRPr kumimoji="0" lang="zh-CN" altLang="en-US" sz="2400" b="0" i="0" u="none" strike="noStrike" kern="0" cap="none" spc="0" normalizeH="0" baseline="0" noProof="0" dirty="0">
              <a:ln>
                <a:noFill/>
              </a:ln>
              <a:solidFill>
                <a:sysClr val="windowText" lastClr="000000"/>
              </a:solidFill>
              <a:effectLst/>
              <a:uLnTx/>
              <a:uFillTx/>
            </a:endParaRPr>
          </a:p>
        </p:txBody>
      </p:sp>
      <p:sp>
        <p:nvSpPr>
          <p:cNvPr id="156" name="文本框 68"/>
          <p:cNvSpPr txBox="1">
            <a:spLocks noChangeArrowheads="1"/>
          </p:cNvSpPr>
          <p:nvPr/>
        </p:nvSpPr>
        <p:spPr bwMode="auto">
          <a:xfrm>
            <a:off x="6037263" y="4491038"/>
            <a:ext cx="969962" cy="46196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public</a:t>
            </a:r>
            <a:endParaRPr kumimoji="0" lang="zh-CN" altLang="en-US" sz="2400" b="0" i="0" u="none" strike="noStrike" kern="0" cap="none" spc="0" normalizeH="0" baseline="0" noProof="0">
              <a:ln>
                <a:noFill/>
              </a:ln>
              <a:solidFill>
                <a:sysClr val="windowText" lastClr="000000"/>
              </a:solidFill>
              <a:effectLst/>
              <a:uLnTx/>
              <a:uFillTx/>
            </a:endParaRPr>
          </a:p>
        </p:txBody>
      </p:sp>
      <p:sp>
        <p:nvSpPr>
          <p:cNvPr id="157" name="文本框 46"/>
          <p:cNvSpPr txBox="1">
            <a:spLocks noChangeArrowheads="1"/>
          </p:cNvSpPr>
          <p:nvPr/>
        </p:nvSpPr>
        <p:spPr bwMode="auto">
          <a:xfrm>
            <a:off x="4246563" y="2182813"/>
            <a:ext cx="1778051" cy="40011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a:solidFill>
                  <a:srgbClr val="C00000"/>
                </a:solidFill>
              </a:rPr>
              <a:t>v</a:t>
            </a:r>
            <a:r>
              <a:rPr kumimoji="0" lang="en-US" altLang="zh-CN" sz="2000" i="0" u="none" strike="noStrike" kern="0" cap="none" spc="0" normalizeH="0" baseline="0" noProof="0" dirty="0" err="1">
                <a:ln>
                  <a:noFill/>
                </a:ln>
                <a:solidFill>
                  <a:srgbClr val="C00000"/>
                </a:solidFill>
                <a:effectLst/>
                <a:uLnTx/>
                <a:uFillTx/>
              </a:rPr>
              <a:t>irtual</a:t>
            </a:r>
            <a:r>
              <a:rPr kumimoji="0" lang="en-US" altLang="zh-CN" sz="2000" i="0" u="none" strike="noStrike" kern="0" cap="none" spc="0" normalizeH="0" baseline="0" noProof="0" dirty="0">
                <a:ln>
                  <a:noFill/>
                </a:ln>
                <a:solidFill>
                  <a:sysClr val="windowText" lastClr="000000"/>
                </a:solidFill>
                <a:effectLst/>
                <a:uLnTx/>
                <a:uFillTx/>
              </a:rPr>
              <a:t> public</a:t>
            </a:r>
            <a:endParaRPr kumimoji="0" lang="zh-CN" altLang="en-US" sz="2000" i="0" u="none" strike="noStrike" kern="0" cap="none" spc="0" normalizeH="0" baseline="0" noProof="0" dirty="0">
              <a:ln>
                <a:noFill/>
              </a:ln>
              <a:solidFill>
                <a:sysClr val="windowText" lastClr="000000"/>
              </a:solidFill>
              <a:effectLst/>
              <a:uLnTx/>
              <a:uFillTx/>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22775" y="401052"/>
            <a:ext cx="2501006" cy="646331"/>
          </a:xfrm>
          <a:prstGeom prst="rect">
            <a:avLst/>
          </a:prstGeom>
        </p:spPr>
        <p:txBody>
          <a:bodyPr wrap="none">
            <a:spAutoFit/>
          </a:bodyPr>
          <a:lstStyle/>
          <a:p>
            <a:r>
              <a:rPr lang="zh-CN" altLang="en-US" sz="3600" dirty="0">
                <a:solidFill>
                  <a:srgbClr val="002060"/>
                </a:solidFill>
                <a:ea typeface="宋体" charset="-122"/>
              </a:rPr>
              <a:t>虚基类举例</a:t>
            </a:r>
          </a:p>
        </p:txBody>
      </p:sp>
      <p:sp>
        <p:nvSpPr>
          <p:cNvPr id="4" name="Rectangle 6"/>
          <p:cNvSpPr>
            <a:spLocks noChangeArrowheads="1"/>
          </p:cNvSpPr>
          <p:nvPr/>
        </p:nvSpPr>
        <p:spPr bwMode="auto">
          <a:xfrm>
            <a:off x="606426" y="1063734"/>
            <a:ext cx="8537574" cy="3046988"/>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solidFill>
                  <a:srgbClr val="C00000"/>
                </a:solidFill>
                <a:effectLst>
                  <a:outerShdw blurRad="38100" dist="38100" dir="2700000" algn="tl">
                    <a:srgbClr val="000000">
                      <a:alpha val="43137"/>
                    </a:srgbClr>
                  </a:outerShdw>
                </a:effectLst>
              </a:rPr>
              <a:t>class </a:t>
            </a:r>
            <a:r>
              <a:rPr lang="en-US" altLang="zh-CN" sz="2400" dirty="0" err="1">
                <a:solidFill>
                  <a:srgbClr val="C00000"/>
                </a:solidFill>
                <a:effectLst>
                  <a:outerShdw blurRad="38100" dist="38100" dir="2700000" algn="tl">
                    <a:srgbClr val="000000">
                      <a:alpha val="43137"/>
                    </a:srgbClr>
                  </a:outerShdw>
                </a:effectLst>
              </a:rPr>
              <a:t>Cperson</a:t>
            </a:r>
            <a:endParaRPr lang="en-US" altLang="zh-CN" sz="2400" dirty="0">
              <a:solidFill>
                <a:srgbClr val="C00000"/>
              </a:solidFill>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string name;  </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solidFill>
                  <a:srgbClr val="C00000"/>
                </a:solidFill>
                <a:effectLst>
                  <a:outerShdw blurRad="38100" dist="38100" dir="2700000" algn="tl">
                    <a:srgbClr val="000000">
                      <a:alpha val="43137"/>
                    </a:srgbClr>
                  </a:outerShdw>
                </a:effectLst>
              </a:rPr>
              <a:t>class </a:t>
            </a:r>
            <a:r>
              <a:rPr lang="en-US" altLang="zh-CN" sz="2400" dirty="0" err="1">
                <a:solidFill>
                  <a:srgbClr val="C00000"/>
                </a:solidFill>
                <a:effectLst>
                  <a:outerShdw blurRad="38100" dist="38100" dir="2700000" algn="tl">
                    <a:srgbClr val="000000">
                      <a:alpha val="43137"/>
                    </a:srgbClr>
                  </a:outerShdw>
                </a:effectLst>
              </a:rPr>
              <a:t>CStudent</a:t>
            </a:r>
            <a:r>
              <a:rPr lang="en-US" altLang="zh-CN" sz="2400" dirty="0">
                <a:solidFill>
                  <a:srgbClr val="C00000"/>
                </a:solidFill>
                <a:effectLst>
                  <a:outerShdw blurRad="38100" dist="38100" dir="2700000" algn="tl">
                    <a:srgbClr val="000000">
                      <a:alpha val="43137"/>
                    </a:srgbClr>
                  </a:outerShdw>
                </a:effectLst>
              </a:rPr>
              <a:t> : virtual public </a:t>
            </a:r>
            <a:r>
              <a:rPr lang="en-US" altLang="zh-CN" sz="2400" dirty="0" err="1">
                <a:solidFill>
                  <a:srgbClr val="C00000"/>
                </a:solidFill>
                <a:effectLst>
                  <a:outerShdw blurRad="38100" dist="38100" dir="2700000" algn="tl">
                    <a:srgbClr val="000000">
                      <a:alpha val="43137"/>
                    </a:srgbClr>
                  </a:outerShdw>
                </a:effectLst>
              </a:rPr>
              <a:t>CPerson</a:t>
            </a:r>
            <a:endParaRPr lang="en-US" altLang="zh-CN" sz="2400" dirty="0">
              <a:solidFill>
                <a:srgbClr val="C00000"/>
              </a:solidFill>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solidFill>
                  <a:srgbClr val="0070C0"/>
                </a:solidFill>
                <a:effectLst>
                  <a:outerShdw blurRad="38100" dist="38100" dir="2700000" algn="tl">
                    <a:srgbClr val="000000">
                      <a:alpha val="43137"/>
                    </a:srgbClr>
                  </a:outerShdw>
                </a:effectLst>
              </a:rPr>
              <a:t>int</a:t>
            </a:r>
            <a:r>
              <a:rPr lang="en-US" altLang="zh-CN" sz="2400" dirty="0">
                <a:solidFill>
                  <a:srgbClr val="0070C0"/>
                </a:solidFill>
                <a:effectLst>
                  <a:outerShdw blurRad="38100" dist="38100" dir="2700000" algn="tl">
                    <a:srgbClr val="000000">
                      <a:alpha val="43137"/>
                    </a:srgbClr>
                  </a:outerShdw>
                </a:effectLst>
              </a:rPr>
              <a:t> </a:t>
            </a:r>
            <a:r>
              <a:rPr lang="en-US" altLang="zh-CN" sz="2400" dirty="0" err="1">
                <a:solidFill>
                  <a:srgbClr val="0070C0"/>
                </a:solidFill>
                <a:effectLst>
                  <a:outerShdw blurRad="38100" dist="38100" dir="2700000" algn="tl">
                    <a:srgbClr val="000000">
                      <a:alpha val="43137"/>
                    </a:srgbClr>
                  </a:outerShdw>
                </a:effectLst>
              </a:rPr>
              <a:t>stuNo</a:t>
            </a:r>
            <a:r>
              <a:rPr lang="en-US" altLang="zh-CN" sz="2400" dirty="0">
                <a:solidFill>
                  <a:srgbClr val="0070C0"/>
                </a:solidFill>
                <a:effectLst>
                  <a:outerShdw blurRad="38100" dist="38100" dir="2700000" algn="tl">
                    <a:srgbClr val="000000">
                      <a:alpha val="43137"/>
                    </a:srgbClr>
                  </a:outerShdw>
                </a:effectLst>
              </a:rPr>
              <a:t>;  </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solidFill>
                  <a:srgbClr val="C00000"/>
                </a:solidFill>
                <a:effectLst>
                  <a:outerShdw blurRad="38100" dist="38100" dir="2700000" algn="tl">
                    <a:srgbClr val="000000">
                      <a:alpha val="43137"/>
                    </a:srgbClr>
                  </a:outerShdw>
                </a:effectLst>
              </a:rPr>
              <a:t>class </a:t>
            </a:r>
            <a:r>
              <a:rPr lang="en-US" altLang="zh-CN" sz="2400" dirty="0" err="1">
                <a:solidFill>
                  <a:srgbClr val="C00000"/>
                </a:solidFill>
                <a:effectLst>
                  <a:outerShdw blurRad="38100" dist="38100" dir="2700000" algn="tl">
                    <a:srgbClr val="000000">
                      <a:alpha val="43137"/>
                    </a:srgbClr>
                  </a:outerShdw>
                </a:effectLst>
              </a:rPr>
              <a:t>CTeacher</a:t>
            </a:r>
            <a:r>
              <a:rPr lang="en-US" altLang="zh-CN" sz="2400" dirty="0">
                <a:solidFill>
                  <a:srgbClr val="C00000"/>
                </a:solidFill>
                <a:effectLst>
                  <a:outerShdw blurRad="38100" dist="38100" dir="2700000" algn="tl">
                    <a:srgbClr val="000000">
                      <a:alpha val="43137"/>
                    </a:srgbClr>
                  </a:outerShdw>
                </a:effectLst>
              </a:rPr>
              <a:t> : virtual public </a:t>
            </a:r>
            <a:r>
              <a:rPr lang="en-US" altLang="zh-CN" sz="2400" dirty="0" err="1">
                <a:solidFill>
                  <a:srgbClr val="C00000"/>
                </a:solidFill>
                <a:effectLst>
                  <a:outerShdw blurRad="38100" dist="38100" dir="2700000" algn="tl">
                    <a:srgbClr val="000000">
                      <a:alpha val="43137"/>
                    </a:srgbClr>
                  </a:outerShdw>
                </a:effectLst>
              </a:rPr>
              <a:t>CPerson</a:t>
            </a:r>
            <a:endParaRPr lang="en-US" altLang="zh-CN" sz="2400" dirty="0">
              <a:solidFill>
                <a:srgbClr val="C00000"/>
              </a:solidFill>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string title;  </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solidFill>
                  <a:srgbClr val="C00000"/>
                </a:solidFill>
                <a:effectLst>
                  <a:outerShdw blurRad="38100" dist="38100" dir="2700000" algn="tl">
                    <a:srgbClr val="000000">
                      <a:alpha val="43137"/>
                    </a:srgbClr>
                  </a:outerShdw>
                </a:effectLst>
              </a:rPr>
              <a:t>class CStudentOnJob : public </a:t>
            </a:r>
            <a:r>
              <a:rPr lang="en-US" altLang="zh-CN" sz="2400" dirty="0" err="1">
                <a:solidFill>
                  <a:srgbClr val="C00000"/>
                </a:solidFill>
                <a:effectLst>
                  <a:outerShdw blurRad="38100" dist="38100" dir="2700000" algn="tl">
                    <a:srgbClr val="000000">
                      <a:alpha val="43137"/>
                    </a:srgbClr>
                  </a:outerShdw>
                </a:effectLst>
              </a:rPr>
              <a:t>CStudent,public</a:t>
            </a:r>
            <a:r>
              <a:rPr lang="en-US" altLang="zh-CN" sz="2400" dirty="0">
                <a:solidFill>
                  <a:srgbClr val="C00000"/>
                </a:solidFill>
                <a:effectLst>
                  <a:outerShdw blurRad="38100" dist="38100" dir="2700000" algn="tl">
                    <a:srgbClr val="000000">
                      <a:alpha val="43137"/>
                    </a:srgbClr>
                  </a:outerShdw>
                </a:effectLst>
              </a:rPr>
              <a:t> </a:t>
            </a:r>
            <a:r>
              <a:rPr lang="en-US" altLang="zh-CN" sz="2400" dirty="0" err="1">
                <a:solidFill>
                  <a:srgbClr val="C00000"/>
                </a:solidFill>
                <a:effectLst>
                  <a:outerShdw blurRad="38100" dist="38100" dir="2700000" algn="tl">
                    <a:srgbClr val="000000">
                      <a:alpha val="43137"/>
                    </a:srgbClr>
                  </a:outerShdw>
                </a:effectLst>
              </a:rPr>
              <a:t>CTeacher</a:t>
            </a:r>
            <a:endParaRPr lang="en-US" altLang="zh-CN" sz="2400" dirty="0">
              <a:solidFill>
                <a:srgbClr val="C00000"/>
              </a:solidFill>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string research;</a:t>
            </a:r>
            <a:r>
              <a:rPr lang="en-US" altLang="zh-CN" sz="2400" dirty="0">
                <a:effectLst>
                  <a:outerShdw blurRad="38100" dist="38100" dir="2700000" algn="tl">
                    <a:srgbClr val="000000">
                      <a:alpha val="43137"/>
                    </a:srgbClr>
                  </a:outerShdw>
                </a:effectLst>
              </a:rPr>
              <a:t>};</a:t>
            </a:r>
          </a:p>
        </p:txBody>
      </p:sp>
      <p:sp>
        <p:nvSpPr>
          <p:cNvPr id="5" name="Rectangle 31"/>
          <p:cNvSpPr>
            <a:spLocks noChangeArrowheads="1"/>
          </p:cNvSpPr>
          <p:nvPr/>
        </p:nvSpPr>
        <p:spPr bwMode="auto">
          <a:xfrm>
            <a:off x="606426" y="4240633"/>
            <a:ext cx="6925590" cy="2419124"/>
          </a:xfrm>
          <a:prstGeom prst="rect">
            <a:avLst/>
          </a:prstGeom>
          <a:solidFill>
            <a:srgbClr val="E1FFF7"/>
          </a:solidFill>
          <a:ln w="38100">
            <a:solidFill>
              <a:srgbClr val="008000"/>
            </a:solidFill>
            <a:miter lim="800000"/>
            <a:headEnd/>
            <a:tailEnd/>
          </a:ln>
        </p:spPr>
        <p:txBody>
          <a:bodyPr wrap="square">
            <a:spAutoFit/>
          </a:bodyPr>
          <a:lstStyle/>
          <a:p>
            <a:pPr marL="342900" indent="-342900" eaLnBrk="1" hangingPunct="1">
              <a:spcBef>
                <a:spcPct val="10000"/>
              </a:spcBef>
              <a:buClr>
                <a:srgbClr val="FF5050"/>
              </a:buClr>
              <a:defRPr/>
            </a:pPr>
            <a:r>
              <a:rPr lang="zh-CN" altLang="en-US" sz="2400" dirty="0">
                <a:solidFill>
                  <a:srgbClr val="000000"/>
                </a:solidFill>
                <a:effectLst>
                  <a:outerShdw blurRad="38100" dist="38100" dir="2700000" algn="tl">
                    <a:srgbClr val="000000">
                      <a:alpha val="43137"/>
                    </a:srgbClr>
                  </a:outerShdw>
                </a:effectLst>
                <a:latin typeface="+mn-ea"/>
              </a:rPr>
              <a:t>下面的访问不会出现二义性：</a:t>
            </a:r>
          </a:p>
          <a:p>
            <a:pPr eaLnBrk="1" hangingPunct="1">
              <a:buNone/>
            </a:pPr>
            <a:r>
              <a:rPr lang="en-US" altLang="zh-CN" sz="2400" dirty="0">
                <a:effectLst>
                  <a:outerShdw blurRad="38100" dist="38100" dir="2700000" algn="tl">
                    <a:srgbClr val="000000">
                      <a:alpha val="43137"/>
                    </a:srgbClr>
                  </a:outerShdw>
                </a:effectLst>
              </a:rPr>
              <a:t>void print()    //</a:t>
            </a:r>
            <a:r>
              <a:rPr lang="en-US" altLang="zh-CN" sz="2400" dirty="0"/>
              <a:t>CStudentOnJob</a:t>
            </a:r>
            <a:r>
              <a:rPr lang="zh-CN" altLang="en-US" sz="2400" dirty="0"/>
              <a:t>类中的成员函数</a:t>
            </a:r>
            <a:endParaRPr lang="en-US" altLang="zh-CN" sz="2400" dirty="0"/>
          </a:p>
          <a:p>
            <a:pPr eaLnBrk="1" hangingPunct="1">
              <a:buNone/>
            </a:pPr>
            <a:r>
              <a:rPr lang="en-US" altLang="zh-CN" sz="2400" dirty="0"/>
              <a:t>{    </a:t>
            </a:r>
            <a:r>
              <a:rPr lang="en-US" altLang="zh-CN" sz="2400" dirty="0">
                <a:solidFill>
                  <a:srgbClr val="0070C0"/>
                </a:solidFill>
                <a:effectLst>
                  <a:outerShdw blurRad="38100" dist="38100" dir="2700000" algn="tl">
                    <a:srgbClr val="000000">
                      <a:alpha val="43137"/>
                    </a:srgbClr>
                  </a:outerShdw>
                </a:effectLst>
                <a:latin typeface="+mn-ea"/>
              </a:rPr>
              <a:t>name=“</a:t>
            </a:r>
            <a:r>
              <a:rPr lang="en-US" altLang="zh-CN" sz="2400" dirty="0" err="1">
                <a:solidFill>
                  <a:srgbClr val="0070C0"/>
                </a:solidFill>
                <a:effectLst>
                  <a:outerShdw blurRad="38100" dist="38100" dir="2700000" algn="tl">
                    <a:srgbClr val="000000">
                      <a:alpha val="43137"/>
                    </a:srgbClr>
                  </a:outerShdw>
                </a:effectLst>
                <a:latin typeface="+mn-ea"/>
              </a:rPr>
              <a:t>chen</a:t>
            </a:r>
            <a:r>
              <a:rPr lang="en-US" altLang="zh-CN" sz="2400" dirty="0">
                <a:solidFill>
                  <a:srgbClr val="0070C0"/>
                </a:solidFill>
                <a:effectLst>
                  <a:outerShdw blurRad="38100" dist="38100" dir="2700000" algn="tl">
                    <a:srgbClr val="000000">
                      <a:alpha val="43137"/>
                    </a:srgbClr>
                  </a:outerShdw>
                </a:effectLst>
                <a:latin typeface="+mn-ea"/>
              </a:rPr>
              <a:t>”;</a:t>
            </a: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mn-ea"/>
              </a:rPr>
              <a:t>     //</a:t>
            </a:r>
            <a:r>
              <a:rPr lang="en-US" altLang="zh-CN" sz="2400" dirty="0" err="1">
                <a:solidFill>
                  <a:srgbClr val="000000"/>
                </a:solidFill>
                <a:effectLst>
                  <a:outerShdw blurRad="38100" dist="38100" dir="2700000" algn="tl">
                    <a:srgbClr val="000000">
                      <a:alpha val="43137"/>
                    </a:srgbClr>
                  </a:outerShdw>
                </a:effectLst>
                <a:latin typeface="+mn-ea"/>
              </a:rPr>
              <a:t>CStudent</a:t>
            </a:r>
            <a:r>
              <a:rPr lang="en-US" altLang="zh-CN" sz="2400" dirty="0">
                <a:solidFill>
                  <a:srgbClr val="000000"/>
                </a:solidFill>
                <a:effectLst>
                  <a:outerShdw blurRad="38100" dist="38100" dir="2700000" algn="tl">
                    <a:srgbClr val="000000">
                      <a:alpha val="43137"/>
                    </a:srgbClr>
                  </a:outerShdw>
                </a:effectLst>
                <a:latin typeface="+mn-ea"/>
              </a:rPr>
              <a:t>::name=“</a:t>
            </a:r>
            <a:r>
              <a:rPr lang="en-US" altLang="zh-CN" sz="2400" dirty="0" err="1">
                <a:solidFill>
                  <a:srgbClr val="000000"/>
                </a:solidFill>
                <a:effectLst>
                  <a:outerShdw blurRad="38100" dist="38100" dir="2700000" algn="tl">
                    <a:srgbClr val="000000">
                      <a:alpha val="43137"/>
                    </a:srgbClr>
                  </a:outerShdw>
                </a:effectLst>
                <a:latin typeface="+mn-ea"/>
              </a:rPr>
              <a:t>chen</a:t>
            </a:r>
            <a:r>
              <a:rPr lang="en-US" altLang="zh-CN" sz="2400" dirty="0">
                <a:solidFill>
                  <a:srgbClr val="000000"/>
                </a:solidFill>
                <a:effectLst>
                  <a:outerShdw blurRad="38100" dist="38100" dir="2700000" algn="tl">
                    <a:srgbClr val="000000">
                      <a:alpha val="43137"/>
                    </a:srgbClr>
                  </a:outerShdw>
                </a:effectLst>
                <a:latin typeface="+mn-ea"/>
              </a:rPr>
              <a:t>”;</a:t>
            </a: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mn-ea"/>
              </a:rPr>
              <a:t>     //</a:t>
            </a:r>
            <a:r>
              <a:rPr lang="en-US" altLang="zh-CN" sz="2400" dirty="0" err="1">
                <a:solidFill>
                  <a:srgbClr val="000000"/>
                </a:solidFill>
                <a:effectLst>
                  <a:outerShdw blurRad="38100" dist="38100" dir="2700000" algn="tl">
                    <a:srgbClr val="000000">
                      <a:alpha val="43137"/>
                    </a:srgbClr>
                  </a:outerShdw>
                </a:effectLst>
                <a:latin typeface="+mn-ea"/>
              </a:rPr>
              <a:t>CTeacher</a:t>
            </a:r>
            <a:r>
              <a:rPr lang="en-US" altLang="zh-CN" sz="2400" dirty="0">
                <a:solidFill>
                  <a:srgbClr val="000000"/>
                </a:solidFill>
                <a:effectLst>
                  <a:outerShdw blurRad="38100" dist="38100" dir="2700000" algn="tl">
                    <a:srgbClr val="000000">
                      <a:alpha val="43137"/>
                    </a:srgbClr>
                  </a:outerShdw>
                </a:effectLst>
                <a:latin typeface="+mn-ea"/>
              </a:rPr>
              <a:t>::name=“</a:t>
            </a:r>
            <a:r>
              <a:rPr lang="en-US" altLang="zh-CN" sz="2400" dirty="0" err="1">
                <a:solidFill>
                  <a:srgbClr val="000000"/>
                </a:solidFill>
                <a:effectLst>
                  <a:outerShdw blurRad="38100" dist="38100" dir="2700000" algn="tl">
                    <a:srgbClr val="000000">
                      <a:alpha val="43137"/>
                    </a:srgbClr>
                  </a:outerShdw>
                </a:effectLst>
                <a:latin typeface="+mn-ea"/>
              </a:rPr>
              <a:t>chen</a:t>
            </a:r>
            <a:r>
              <a:rPr lang="en-US" altLang="zh-CN" sz="2400" dirty="0">
                <a:solidFill>
                  <a:srgbClr val="000000"/>
                </a:solidFill>
                <a:effectLst>
                  <a:outerShdw blurRad="38100" dist="38100" dir="2700000" algn="tl">
                    <a:srgbClr val="000000">
                      <a:alpha val="43137"/>
                    </a:srgbClr>
                  </a:outerShdw>
                </a:effectLst>
                <a:latin typeface="+mn-ea"/>
              </a:rPr>
              <a:t>”;</a:t>
            </a: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mn-ea"/>
              </a:rPr>
              <a:t>     //</a:t>
            </a:r>
            <a:r>
              <a:rPr lang="en-US" altLang="zh-CN" sz="2400" dirty="0" err="1">
                <a:solidFill>
                  <a:srgbClr val="000000"/>
                </a:solidFill>
                <a:effectLst>
                  <a:outerShdw blurRad="38100" dist="38100" dir="2700000" algn="tl">
                    <a:srgbClr val="000000">
                      <a:alpha val="43137"/>
                    </a:srgbClr>
                  </a:outerShdw>
                </a:effectLst>
                <a:latin typeface="+mn-ea"/>
              </a:rPr>
              <a:t>CPerson</a:t>
            </a:r>
            <a:r>
              <a:rPr lang="en-US" altLang="zh-CN" sz="2400" dirty="0">
                <a:solidFill>
                  <a:srgbClr val="000000"/>
                </a:solidFill>
                <a:effectLst>
                  <a:outerShdw blurRad="38100" dist="38100" dir="2700000" algn="tl">
                    <a:srgbClr val="000000">
                      <a:alpha val="43137"/>
                    </a:srgbClr>
                  </a:outerShdw>
                </a:effectLst>
                <a:latin typeface="+mn-ea"/>
              </a:rPr>
              <a:t>::name=“</a:t>
            </a:r>
            <a:r>
              <a:rPr lang="en-US" altLang="zh-CN" sz="2400" dirty="0" err="1">
                <a:solidFill>
                  <a:srgbClr val="000000"/>
                </a:solidFill>
                <a:effectLst>
                  <a:outerShdw blurRad="38100" dist="38100" dir="2700000" algn="tl">
                    <a:srgbClr val="000000">
                      <a:alpha val="43137"/>
                    </a:srgbClr>
                  </a:outerShdw>
                </a:effectLst>
                <a:latin typeface="+mn-ea"/>
              </a:rPr>
              <a:t>chen</a:t>
            </a:r>
            <a:r>
              <a:rPr lang="en-US" altLang="zh-CN" sz="2400" dirty="0">
                <a:solidFill>
                  <a:srgbClr val="000000"/>
                </a:solidFill>
                <a:effectLst>
                  <a:outerShdw blurRad="38100" dist="38100" dir="2700000" algn="tl">
                    <a:srgbClr val="000000">
                      <a:alpha val="43137"/>
                    </a:srgbClr>
                  </a:outerShdw>
                </a:effectLst>
                <a:latin typeface="+mn-ea"/>
              </a:rPr>
              <a:t>”;                 }</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带有虚基类的派生类的构造函数</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080000"/>
            <a:ext cx="750730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先执行</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虚基类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的构造函数</a:t>
            </a:r>
            <a:r>
              <a:rPr lang="zh-CN" altLang="en-US" dirty="0">
                <a:solidFill>
                  <a:srgbClr val="000000"/>
                </a:solidFill>
                <a:ea typeface="宋体" panose="02010600030101010101" pitchFamily="2" charset="-122"/>
              </a:rPr>
              <a:t>，再执行</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不是虚基类的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的构造函数</a:t>
            </a:r>
            <a:r>
              <a:rPr lang="zh-CN" altLang="en-US" dirty="0">
                <a:solidFill>
                  <a:srgbClr val="000000"/>
                </a:solidFill>
                <a:ea typeface="宋体" panose="02010600030101010101" pitchFamily="2" charset="-122"/>
              </a:rPr>
              <a:t>，最后执行</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派生类构造函数中新加入部分</a:t>
            </a:r>
            <a:r>
              <a:rPr lang="zh-CN" altLang="en-US" dirty="0">
                <a:solidFill>
                  <a:srgbClr val="000000"/>
                </a:solidFill>
                <a:ea typeface="宋体" panose="02010600030101010101" pitchFamily="2" charset="-122"/>
              </a:rPr>
              <a:t>；</a:t>
            </a:r>
          </a:p>
        </p:txBody>
      </p:sp>
      <p:sp>
        <p:nvSpPr>
          <p:cNvPr id="10" name="Rectangle 77"/>
          <p:cNvSpPr>
            <a:spLocks noChangeArrowheads="1"/>
          </p:cNvSpPr>
          <p:nvPr/>
        </p:nvSpPr>
        <p:spPr bwMode="auto">
          <a:xfrm>
            <a:off x="1116000" y="2678800"/>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若有</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多个</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虚基类</a:t>
            </a:r>
            <a:r>
              <a:rPr lang="zh-CN" altLang="en-US" dirty="0">
                <a:solidFill>
                  <a:srgbClr val="000000"/>
                </a:solidFill>
                <a:ea typeface="宋体" panose="02010600030101010101" pitchFamily="2" charset="-122"/>
              </a:rPr>
              <a:t>时</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依</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派生类定义</a:t>
            </a:r>
            <a:r>
              <a:rPr lang="zh-CN" altLang="en-US" dirty="0">
                <a:solidFill>
                  <a:srgbClr val="000000"/>
                </a:solidFill>
                <a:ea typeface="宋体" panose="02010600030101010101" pitchFamily="2" charset="-122"/>
              </a:rPr>
              <a:t>时，虚基类出现次序从左至右地执行；</a:t>
            </a:r>
          </a:p>
        </p:txBody>
      </p:sp>
      <p:sp>
        <p:nvSpPr>
          <p:cNvPr id="8" name="Rectangle 77"/>
          <p:cNvSpPr>
            <a:spLocks noChangeArrowheads="1"/>
          </p:cNvSpPr>
          <p:nvPr/>
        </p:nvSpPr>
        <p:spPr bwMode="auto">
          <a:xfrm>
            <a:off x="1116000" y="3910700"/>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当有</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多个</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非虚基类</a:t>
            </a:r>
            <a:r>
              <a:rPr lang="zh-CN" altLang="en-US" dirty="0">
                <a:solidFill>
                  <a:srgbClr val="000000"/>
                </a:solidFill>
                <a:ea typeface="宋体" panose="02010600030101010101" pitchFamily="2" charset="-122"/>
              </a:rPr>
              <a:t>时，也依</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派生类定义</a:t>
            </a:r>
            <a:r>
              <a:rPr lang="zh-CN" altLang="en-US" dirty="0">
                <a:solidFill>
                  <a:srgbClr val="000000"/>
                </a:solidFill>
                <a:ea typeface="宋体" panose="02010600030101010101" pitchFamily="2" charset="-122"/>
              </a:rPr>
              <a:t>时，基类出现次序，从左至右地执行；</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48175" y="274052"/>
            <a:ext cx="6598281" cy="584775"/>
          </a:xfrm>
          <a:prstGeom prst="rect">
            <a:avLst/>
          </a:prstGeom>
        </p:spPr>
        <p:txBody>
          <a:bodyPr wrap="none">
            <a:spAutoFit/>
          </a:bodyPr>
          <a:lstStyle/>
          <a:p>
            <a:r>
              <a:rPr lang="en-US" altLang="zh-CN" sz="3200" dirty="0">
                <a:solidFill>
                  <a:srgbClr val="002060"/>
                </a:solidFill>
                <a:ea typeface="宋体" charset="-122"/>
              </a:rPr>
              <a:t>CStudentOnJob</a:t>
            </a:r>
            <a:r>
              <a:rPr lang="zh-CN" altLang="en-US" sz="3200" dirty="0">
                <a:solidFill>
                  <a:srgbClr val="002060"/>
                </a:solidFill>
                <a:ea typeface="宋体" charset="-122"/>
              </a:rPr>
              <a:t>构造函数的实现：</a:t>
            </a:r>
          </a:p>
        </p:txBody>
      </p:sp>
      <p:sp>
        <p:nvSpPr>
          <p:cNvPr id="4" name="Rectangle 6"/>
          <p:cNvSpPr>
            <a:spLocks noChangeArrowheads="1"/>
          </p:cNvSpPr>
          <p:nvPr/>
        </p:nvSpPr>
        <p:spPr bwMode="auto">
          <a:xfrm>
            <a:off x="1101726" y="1254234"/>
            <a:ext cx="7610474" cy="2677656"/>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effectLst>
                  <a:outerShdw blurRad="38100" dist="38100" dir="2700000" algn="tl">
                    <a:srgbClr val="000000">
                      <a:alpha val="43137"/>
                    </a:srgbClr>
                  </a:outerShdw>
                </a:effectLst>
              </a:rPr>
              <a:t>CStudentOnJob(string _name, int _</a:t>
            </a:r>
            <a:r>
              <a:rPr lang="en-US" altLang="zh-CN" sz="2400" dirty="0" err="1">
                <a:effectLst>
                  <a:outerShdw blurRad="38100" dist="38100" dir="2700000" algn="tl">
                    <a:srgbClr val="000000">
                      <a:alpha val="43137"/>
                    </a:srgbClr>
                  </a:outerShdw>
                </a:effectLst>
              </a:rPr>
              <a:t>stuNo</a:t>
            </a:r>
            <a:r>
              <a:rPr lang="en-US" altLang="zh-CN" sz="2400" dirty="0">
                <a:effectLst>
                  <a:outerShdw blurRad="38100" dist="38100" dir="2700000" algn="tl">
                    <a:srgbClr val="000000">
                      <a:alpha val="43137"/>
                    </a:srgbClr>
                  </a:outerShdw>
                </a:effectLst>
              </a:rPr>
              <a:t>, string _title, string _research):</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solidFill>
                  <a:srgbClr val="C00000"/>
                </a:solidFill>
                <a:effectLst>
                  <a:outerShdw blurRad="38100" dist="38100" dir="2700000" algn="tl">
                    <a:srgbClr val="000000">
                      <a:alpha val="43137"/>
                    </a:srgbClr>
                  </a:outerShdw>
                </a:effectLst>
              </a:rPr>
              <a:t>CPerson</a:t>
            </a:r>
            <a:r>
              <a:rPr lang="en-US" altLang="zh-CN" sz="2400" dirty="0">
                <a:effectLst>
                  <a:outerShdw blurRad="38100" dist="38100" dir="2700000" algn="tl">
                    <a:srgbClr val="000000">
                      <a:alpha val="43137"/>
                    </a:srgbClr>
                  </a:outerShdw>
                </a:effectLst>
              </a:rPr>
              <a:t>(_name),</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solidFill>
                  <a:srgbClr val="0070C0"/>
                </a:solidFill>
                <a:effectLst>
                  <a:outerShdw blurRad="38100" dist="38100" dir="2700000" algn="tl">
                    <a:srgbClr val="000000">
                      <a:alpha val="43137"/>
                    </a:srgbClr>
                  </a:outerShdw>
                </a:effectLst>
              </a:rPr>
              <a:t>CStudent</a:t>
            </a:r>
            <a:r>
              <a:rPr lang="en-US" altLang="zh-CN" sz="2400" dirty="0">
                <a:effectLst>
                  <a:outerShdw blurRad="38100" dist="38100" dir="2700000" algn="tl">
                    <a:srgbClr val="000000">
                      <a:alpha val="43137"/>
                    </a:srgbClr>
                  </a:outerShdw>
                </a:effectLst>
              </a:rPr>
              <a:t>(_name, _</a:t>
            </a:r>
            <a:r>
              <a:rPr lang="en-US" altLang="zh-CN" sz="2400" dirty="0" err="1">
                <a:effectLst>
                  <a:outerShdw blurRad="38100" dist="38100" dir="2700000" algn="tl">
                    <a:srgbClr val="000000">
                      <a:alpha val="43137"/>
                    </a:srgbClr>
                  </a:outerShdw>
                </a:effectLst>
              </a:rPr>
              <a:t>stuNo</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solidFill>
                  <a:srgbClr val="0070C0"/>
                </a:solidFill>
                <a:effectLst>
                  <a:outerShdw blurRad="38100" dist="38100" dir="2700000" algn="tl">
                    <a:srgbClr val="000000">
                      <a:alpha val="43137"/>
                    </a:srgbClr>
                  </a:outerShdw>
                </a:effectLst>
              </a:rPr>
              <a:t>CTeacher</a:t>
            </a:r>
            <a:r>
              <a:rPr lang="en-US" altLang="zh-CN" sz="2400" dirty="0">
                <a:effectLst>
                  <a:outerShdw blurRad="38100" dist="38100" dir="2700000" algn="tl">
                    <a:srgbClr val="000000">
                      <a:alpha val="43137"/>
                    </a:srgbClr>
                  </a:outerShdw>
                </a:effectLst>
              </a:rPr>
              <a:t>(_name, _title),</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E39"/>
                </a:solidFill>
                <a:effectLst>
                  <a:outerShdw blurRad="38100" dist="38100" dir="2700000" algn="tl">
                    <a:srgbClr val="000000">
                      <a:alpha val="43137"/>
                    </a:srgbClr>
                  </a:outerShdw>
                </a:effectLst>
              </a:rPr>
              <a:t>research</a:t>
            </a:r>
            <a:r>
              <a:rPr lang="en-US" altLang="zh-CN" sz="2400" dirty="0">
                <a:effectLst>
                  <a:outerShdw blurRad="38100" dist="38100" dir="2700000" algn="tl">
                    <a:srgbClr val="000000">
                      <a:alpha val="43137"/>
                    </a:srgbClr>
                  </a:outerShdw>
                </a:effectLst>
              </a:rPr>
              <a:t>(_research)</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&lt;&lt;"CStudentOnJob  Constructor"&lt;&lt;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 }</a:t>
            </a:r>
          </a:p>
        </p:txBody>
      </p:sp>
      <p:sp>
        <p:nvSpPr>
          <p:cNvPr id="5" name="Text Box 36"/>
          <p:cNvSpPr txBox="1">
            <a:spLocks noChangeArrowheads="1"/>
          </p:cNvSpPr>
          <p:nvPr/>
        </p:nvSpPr>
        <p:spPr bwMode="auto">
          <a:xfrm>
            <a:off x="1046895" y="4346206"/>
            <a:ext cx="7830405" cy="2086725"/>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000000"/>
                </a:solidFill>
                <a:latin typeface="Times New Roman" pitchFamily="18" charset="0"/>
              </a:rPr>
              <a:t>构造方法执行过程：</a:t>
            </a:r>
            <a:endParaRPr lang="en-US" altLang="zh-CN" sz="2400" dirty="0">
              <a:solidFill>
                <a:srgbClr val="000000"/>
              </a:solidFill>
              <a:latin typeface="Times New Roman" pitchFamily="18" charset="0"/>
            </a:endParaRPr>
          </a:p>
          <a:p>
            <a:pPr marL="457200" indent="-457200" eaLnBrk="1" hangingPunct="1">
              <a:lnSpc>
                <a:spcPct val="90000"/>
              </a:lnSpc>
              <a:buFont typeface="+mj-lt"/>
              <a:buAutoNum type="arabicPeriod"/>
            </a:pPr>
            <a:r>
              <a:rPr lang="zh-CN" altLang="en-US" sz="2400" dirty="0">
                <a:solidFill>
                  <a:srgbClr val="000000"/>
                </a:solidFill>
                <a:latin typeface="Times New Roman" pitchFamily="18" charset="0"/>
              </a:rPr>
              <a:t>使用参数初始化</a:t>
            </a:r>
            <a:r>
              <a:rPr lang="en-US" altLang="zh-CN" sz="2400" dirty="0" err="1">
                <a:solidFill>
                  <a:srgbClr val="000000"/>
                </a:solidFill>
                <a:latin typeface="Times New Roman" pitchFamily="18" charset="0"/>
              </a:rPr>
              <a:t>Cperson</a:t>
            </a:r>
            <a:r>
              <a:rPr lang="zh-CN" altLang="en-US" sz="2400" dirty="0">
                <a:solidFill>
                  <a:srgbClr val="000000"/>
                </a:solidFill>
                <a:latin typeface="Times New Roman" pitchFamily="18" charset="0"/>
              </a:rPr>
              <a:t>部分；</a:t>
            </a:r>
          </a:p>
          <a:p>
            <a:pPr marL="457200" indent="-457200" eaLnBrk="1" hangingPunct="1">
              <a:lnSpc>
                <a:spcPct val="90000"/>
              </a:lnSpc>
              <a:buFont typeface="+mj-lt"/>
              <a:buAutoNum type="arabicPeriod"/>
            </a:pPr>
            <a:r>
              <a:rPr lang="zh-CN" altLang="en-US" sz="2400" dirty="0">
                <a:solidFill>
                  <a:srgbClr val="000000"/>
                </a:solidFill>
                <a:latin typeface="Times New Roman" pitchFamily="18" charset="0"/>
              </a:rPr>
              <a:t>构造</a:t>
            </a:r>
            <a:r>
              <a:rPr lang="en-US" altLang="zh-CN" sz="2400" dirty="0" err="1">
                <a:solidFill>
                  <a:srgbClr val="000000"/>
                </a:solidFill>
                <a:latin typeface="Times New Roman" pitchFamily="18" charset="0"/>
              </a:rPr>
              <a:t>CStudent</a:t>
            </a:r>
            <a:r>
              <a:rPr lang="zh-CN" altLang="en-US" sz="2400" dirty="0">
                <a:solidFill>
                  <a:srgbClr val="000000"/>
                </a:solidFill>
                <a:latin typeface="Times New Roman" pitchFamily="18" charset="0"/>
              </a:rPr>
              <a:t>部分，忽略</a:t>
            </a:r>
            <a:r>
              <a:rPr lang="en-US" altLang="zh-CN" sz="2400" dirty="0" err="1">
                <a:solidFill>
                  <a:srgbClr val="000000"/>
                </a:solidFill>
                <a:latin typeface="Times New Roman" pitchFamily="18" charset="0"/>
              </a:rPr>
              <a:t>CStdent</a:t>
            </a:r>
            <a:r>
              <a:rPr lang="zh-CN" altLang="en-US" sz="2400" dirty="0">
                <a:solidFill>
                  <a:srgbClr val="000000"/>
                </a:solidFill>
                <a:latin typeface="Times New Roman" pitchFamily="18" charset="0"/>
              </a:rPr>
              <a:t>用于</a:t>
            </a:r>
            <a:r>
              <a:rPr lang="en-US" altLang="zh-CN" sz="2400" dirty="0" err="1">
                <a:solidFill>
                  <a:srgbClr val="000000"/>
                </a:solidFill>
                <a:latin typeface="Times New Roman" pitchFamily="18" charset="0"/>
              </a:rPr>
              <a:t>Cperson</a:t>
            </a:r>
            <a:r>
              <a:rPr lang="zh-CN" altLang="en-US" sz="2400" dirty="0">
                <a:solidFill>
                  <a:srgbClr val="000000"/>
                </a:solidFill>
                <a:latin typeface="Times New Roman" pitchFamily="18" charset="0"/>
              </a:rPr>
              <a:t>的部分</a:t>
            </a:r>
          </a:p>
          <a:p>
            <a:pPr marL="457200" indent="-457200" eaLnBrk="1" hangingPunct="1">
              <a:lnSpc>
                <a:spcPct val="90000"/>
              </a:lnSpc>
              <a:buFont typeface="+mj-lt"/>
              <a:buAutoNum type="arabicPeriod"/>
            </a:pPr>
            <a:r>
              <a:rPr lang="zh-CN" altLang="en-US" sz="2400" dirty="0">
                <a:solidFill>
                  <a:srgbClr val="000000"/>
                </a:solidFill>
                <a:latin typeface="Times New Roman" pitchFamily="18" charset="0"/>
              </a:rPr>
              <a:t>构造</a:t>
            </a:r>
            <a:r>
              <a:rPr lang="en-US" altLang="zh-CN" sz="2400" dirty="0" err="1">
                <a:solidFill>
                  <a:srgbClr val="000000"/>
                </a:solidFill>
                <a:latin typeface="Times New Roman" pitchFamily="18" charset="0"/>
              </a:rPr>
              <a:t>CSTeacher</a:t>
            </a:r>
            <a:r>
              <a:rPr lang="zh-CN" altLang="en-US" sz="2400" dirty="0">
                <a:solidFill>
                  <a:srgbClr val="000000"/>
                </a:solidFill>
                <a:latin typeface="Times New Roman" pitchFamily="18" charset="0"/>
              </a:rPr>
              <a:t>部分，忽略</a:t>
            </a:r>
            <a:r>
              <a:rPr lang="en-US" altLang="zh-CN" sz="2400" dirty="0" err="1">
                <a:solidFill>
                  <a:srgbClr val="000000"/>
                </a:solidFill>
                <a:latin typeface="Times New Roman" pitchFamily="18" charset="0"/>
              </a:rPr>
              <a:t>CSTeacher</a:t>
            </a:r>
            <a:r>
              <a:rPr lang="zh-CN" altLang="en-US" sz="2400" dirty="0">
                <a:solidFill>
                  <a:srgbClr val="000000"/>
                </a:solidFill>
                <a:latin typeface="Times New Roman" pitchFamily="18" charset="0"/>
              </a:rPr>
              <a:t>用于</a:t>
            </a:r>
            <a:r>
              <a:rPr lang="en-US" altLang="zh-CN" sz="2400" dirty="0" err="1">
                <a:solidFill>
                  <a:srgbClr val="000000"/>
                </a:solidFill>
                <a:latin typeface="Times New Roman" pitchFamily="18" charset="0"/>
              </a:rPr>
              <a:t>Cperson</a:t>
            </a:r>
            <a:r>
              <a:rPr lang="zh-CN" altLang="en-US" sz="2400" dirty="0">
                <a:solidFill>
                  <a:srgbClr val="000000"/>
                </a:solidFill>
                <a:latin typeface="Times New Roman" pitchFamily="18" charset="0"/>
              </a:rPr>
              <a:t>的部分</a:t>
            </a:r>
          </a:p>
          <a:p>
            <a:pPr marL="457200" indent="-457200" eaLnBrk="1" hangingPunct="1">
              <a:lnSpc>
                <a:spcPct val="90000"/>
              </a:lnSpc>
              <a:buFont typeface="+mj-lt"/>
              <a:buAutoNum type="arabicPeriod"/>
            </a:pPr>
            <a:r>
              <a:rPr lang="zh-CN" altLang="en-US" sz="2400" dirty="0">
                <a:solidFill>
                  <a:srgbClr val="000000"/>
                </a:solidFill>
                <a:latin typeface="Times New Roman" pitchFamily="18" charset="0"/>
              </a:rPr>
              <a:t>构造</a:t>
            </a:r>
            <a:r>
              <a:rPr lang="en-US" altLang="zh-CN" sz="2400" dirty="0">
                <a:solidFill>
                  <a:srgbClr val="000000"/>
                </a:solidFill>
                <a:latin typeface="Times New Roman" pitchFamily="18" charset="0"/>
              </a:rPr>
              <a:t>CStudentOnJob</a:t>
            </a:r>
            <a:r>
              <a:rPr lang="zh-CN" altLang="en-US" sz="2400" dirty="0">
                <a:solidFill>
                  <a:srgbClr val="000000"/>
                </a:solidFill>
                <a:latin typeface="Times New Roman" pitchFamily="18" charset="0"/>
              </a:rPr>
              <a:t>部分</a:t>
            </a:r>
          </a:p>
        </p:txBody>
      </p:sp>
      <p:sp>
        <p:nvSpPr>
          <p:cNvPr id="6" name="文本框 5">
            <a:extLst>
              <a:ext uri="{FF2B5EF4-FFF2-40B4-BE49-F238E27FC236}">
                <a16:creationId xmlns:a16="http://schemas.microsoft.com/office/drawing/2014/main" id="{C2FEBE4D-133F-4CEC-A67C-D47AA457703D}"/>
              </a:ext>
            </a:extLst>
          </p:cNvPr>
          <p:cNvSpPr txBox="1"/>
          <p:nvPr/>
        </p:nvSpPr>
        <p:spPr>
          <a:xfrm>
            <a:off x="8230969" y="6432931"/>
            <a:ext cx="646331" cy="369332"/>
          </a:xfrm>
          <a:prstGeom prst="rect">
            <a:avLst/>
          </a:prstGeom>
          <a:noFill/>
        </p:spPr>
        <p:txBody>
          <a:bodyPr wrap="none" rtlCol="0">
            <a:spAutoFit/>
          </a:bodyPr>
          <a:lstStyle/>
          <a:p>
            <a:r>
              <a:rPr lang="zh-CN" altLang="en-US" dirty="0"/>
              <a:t>示例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8570912" cy="1011237"/>
          </a:xfrm>
        </p:spPr>
        <p:txBody>
          <a:bodyPr/>
          <a:lstStyle/>
          <a:p>
            <a:pPr eaLnBrk="1" hangingPunct="1"/>
            <a:r>
              <a:rPr lang="zh-CN" altLang="en-US" sz="3600" dirty="0">
                <a:ea typeface="宋体" panose="02010600030101010101" pitchFamily="2" charset="-122"/>
              </a:rPr>
              <a:t>练习：</a:t>
            </a:r>
            <a:endParaRPr lang="en-US" altLang="zh-CN" sz="36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41400" y="1207000"/>
            <a:ext cx="74184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为</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CStudentOnJob</a:t>
            </a:r>
            <a:r>
              <a:rPr lang="zh-CN" altLang="en-US" dirty="0">
                <a:solidFill>
                  <a:srgbClr val="000000"/>
                </a:solidFill>
                <a:ea typeface="宋体" panose="02010600030101010101" pitchFamily="2" charset="-122"/>
              </a:rPr>
              <a:t>添加</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拷贝构造函数</a:t>
            </a:r>
            <a:r>
              <a:rPr lang="zh-CN" altLang="en-US" dirty="0">
                <a:solidFill>
                  <a:srgbClr val="000000"/>
                </a:solidFill>
                <a:ea typeface="宋体" panose="02010600030101010101" pitchFamily="2" charset="-122"/>
              </a:rPr>
              <a:t>。</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3551666" y="56349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pic>
        <p:nvPicPr>
          <p:cNvPr id="12" name="图片 3" descr="7"/>
          <p:cNvPicPr>
            <a:picLocks noChangeAspect="1" noChangeArrowheads="1"/>
          </p:cNvPicPr>
          <p:nvPr/>
        </p:nvPicPr>
        <p:blipFill>
          <a:blip r:embed="rId3" cstate="print"/>
          <a:srcRect/>
          <a:stretch>
            <a:fillRect/>
          </a:stretch>
        </p:blipFill>
        <p:spPr bwMode="auto">
          <a:xfrm>
            <a:off x="869950" y="1167766"/>
            <a:ext cx="8274050" cy="2756534"/>
          </a:xfrm>
          <a:prstGeom prst="rect">
            <a:avLst/>
          </a:prstGeom>
          <a:noFill/>
          <a:ln w="9525">
            <a:noFill/>
            <a:miter lim="800000"/>
            <a:headEnd/>
            <a:tailEnd/>
          </a:ln>
        </p:spPr>
      </p:pic>
      <p:sp>
        <p:nvSpPr>
          <p:cNvPr id="16" name="Rectangle 77"/>
          <p:cNvSpPr>
            <a:spLocks noChangeArrowheads="1"/>
          </p:cNvSpPr>
          <p:nvPr/>
        </p:nvSpPr>
        <p:spPr bwMode="auto">
          <a:xfrm>
            <a:off x="989000" y="4451602"/>
            <a:ext cx="81550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Arial" pitchFamily="34" charset="0"/>
              <a:buChar char="•"/>
            </a:pPr>
            <a:r>
              <a:rPr lang="zh-CN" altLang="en-US" sz="2400" dirty="0">
                <a:solidFill>
                  <a:srgbClr val="000000"/>
                </a:solidFill>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苹果</a:t>
            </a:r>
            <a:r>
              <a:rPr lang="zh-CN" altLang="en-US" sz="2400" dirty="0">
                <a:solidFill>
                  <a:srgbClr val="000000"/>
                </a:solidFill>
                <a:ea typeface="宋体" panose="02010600030101010101" pitchFamily="2" charset="-122"/>
              </a:rPr>
              <a:t>是一种水果（苹果继承了水果的共性行为）</a:t>
            </a:r>
            <a:endParaRPr lang="en-US" altLang="zh-CN" sz="2400" dirty="0">
              <a:solidFill>
                <a:srgbClr val="000000"/>
              </a:solidFill>
              <a:ea typeface="宋体" panose="02010600030101010101" pitchFamily="2" charset="-122"/>
            </a:endParaRPr>
          </a:p>
          <a:p>
            <a:pPr>
              <a:lnSpc>
                <a:spcPct val="110000"/>
              </a:lnSpc>
              <a:spcBef>
                <a:spcPct val="0"/>
              </a:spcBef>
              <a:buSzTx/>
              <a:buFont typeface="Arial" pitchFamily="34" charset="0"/>
              <a:buChar char="•"/>
            </a:pPr>
            <a:r>
              <a:rPr lang="en-US" altLang="zh-CN" sz="2400" dirty="0">
                <a:solidFill>
                  <a:srgbClr val="000000"/>
                </a:solidFill>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国光苹果</a:t>
            </a:r>
            <a:r>
              <a:rPr lang="zh-CN" altLang="en-US" sz="2400" dirty="0">
                <a:solidFill>
                  <a:srgbClr val="000000"/>
                </a:solidFill>
                <a:ea typeface="宋体" panose="02010600030101010101" pitchFamily="2" charset="-122"/>
              </a:rPr>
              <a:t>是一种苹果（国光苹果继承了苹果的共性行为）</a:t>
            </a:r>
          </a:p>
        </p:txBody>
      </p:sp>
      <p:sp>
        <p:nvSpPr>
          <p:cNvPr id="17" name="Rectangle 77"/>
          <p:cNvSpPr>
            <a:spLocks noChangeArrowheads="1"/>
          </p:cNvSpPr>
          <p:nvPr/>
        </p:nvSpPr>
        <p:spPr bwMode="auto">
          <a:xfrm>
            <a:off x="989000" y="5387602"/>
            <a:ext cx="7380300"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Arial" pitchFamily="34" charset="0"/>
              <a:buChar char="•"/>
            </a:pPr>
            <a:r>
              <a:rPr lang="zh-CN" altLang="en-US" sz="2400" dirty="0">
                <a:solidFill>
                  <a:srgbClr val="000000"/>
                </a:solidFill>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梨</a:t>
            </a:r>
            <a:r>
              <a:rPr lang="zh-CN" altLang="en-US" sz="2400" dirty="0">
                <a:solidFill>
                  <a:srgbClr val="000000"/>
                </a:solidFill>
                <a:ea typeface="宋体" panose="02010600030101010101" pitchFamily="2" charset="-122"/>
              </a:rPr>
              <a:t>是一种水果；</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雪梨</a:t>
            </a:r>
            <a:r>
              <a:rPr lang="zh-CN" altLang="en-US" sz="2400" dirty="0">
                <a:solidFill>
                  <a:srgbClr val="000000"/>
                </a:solidFill>
                <a:ea typeface="宋体" panose="02010600030101010101" pitchFamily="2" charset="-122"/>
              </a:rPr>
              <a:t>是一种梨</a:t>
            </a:r>
          </a:p>
        </p:txBody>
      </p:sp>
      <p:sp>
        <p:nvSpPr>
          <p:cNvPr id="19" name="Text Box 26"/>
          <p:cNvSpPr txBox="1">
            <a:spLocks noChangeArrowheads="1"/>
          </p:cNvSpPr>
          <p:nvPr/>
        </p:nvSpPr>
        <p:spPr bwMode="auto">
          <a:xfrm>
            <a:off x="3602466" y="51269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20" name="Rectangle 77"/>
          <p:cNvSpPr>
            <a:spLocks noChangeArrowheads="1"/>
          </p:cNvSpPr>
          <p:nvPr/>
        </p:nvSpPr>
        <p:spPr bwMode="auto">
          <a:xfrm>
            <a:off x="989000" y="5927602"/>
            <a:ext cx="7431100"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Arial" pitchFamily="34" charset="0"/>
              <a:buChar char="•"/>
            </a:pPr>
            <a:r>
              <a:rPr lang="zh-CN" altLang="en-US" sz="2400" dirty="0">
                <a:solidFill>
                  <a:srgbClr val="000000"/>
                </a:solidFill>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蕉</a:t>
            </a:r>
            <a:r>
              <a:rPr lang="zh-CN" altLang="en-US" sz="2400" dirty="0">
                <a:solidFill>
                  <a:srgbClr val="000000"/>
                </a:solidFill>
                <a:ea typeface="宋体" panose="02010600030101010101" pitchFamily="2" charset="-122"/>
              </a:rPr>
              <a:t>是一种水果；</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香蕉</a:t>
            </a:r>
            <a:r>
              <a:rPr lang="zh-CN" altLang="en-US" sz="2400" dirty="0">
                <a:solidFill>
                  <a:srgbClr val="000000"/>
                </a:solidFill>
                <a:ea typeface="宋体" panose="02010600030101010101" pitchFamily="2" charset="-122"/>
              </a:rPr>
              <a:t>是一种蕉</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130175" y="930010"/>
            <a:ext cx="8977219" cy="4708981"/>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000" dirty="0">
                <a:solidFill>
                  <a:srgbClr val="C00000"/>
                </a:solidFill>
                <a:effectLst>
                  <a:outerShdw blurRad="38100" dist="38100" dir="2700000" algn="tl">
                    <a:srgbClr val="000000">
                      <a:alpha val="43137"/>
                    </a:srgbClr>
                  </a:outerShdw>
                </a:effectLst>
              </a:rPr>
              <a:t>class BASE1 </a:t>
            </a:r>
          </a:p>
          <a:p>
            <a:pPr eaLnBrk="1" hangingPunct="1">
              <a:buNone/>
            </a:pPr>
            <a:r>
              <a:rPr lang="en-US" altLang="zh-CN" sz="2000" dirty="0">
                <a:effectLst>
                  <a:outerShdw blurRad="38100" dist="38100" dir="2700000" algn="tl">
                    <a:srgbClr val="000000">
                      <a:alpha val="43137"/>
                    </a:srgbClr>
                  </a:outerShdw>
                </a:effectLst>
              </a:rPr>
              <a:t>{   </a:t>
            </a:r>
            <a:r>
              <a:rPr lang="en-US" altLang="zh-CN" sz="2000" dirty="0" err="1">
                <a:effectLst>
                  <a:outerShdw blurRad="38100" dist="38100" dir="2700000" algn="tl">
                    <a:srgbClr val="000000">
                      <a:alpha val="43137"/>
                    </a:srgbClr>
                  </a:outerShdw>
                </a:effectLst>
              </a:rPr>
              <a:t>int</a:t>
            </a:r>
            <a:r>
              <a:rPr lang="en-US" altLang="zh-CN" sz="2000" dirty="0">
                <a:effectLst>
                  <a:outerShdw blurRad="38100" dist="38100" dir="2700000" algn="tl">
                    <a:srgbClr val="000000">
                      <a:alpha val="43137"/>
                    </a:srgbClr>
                  </a:outerShdw>
                </a:effectLst>
              </a:rPr>
              <a:t> j;</a:t>
            </a:r>
          </a:p>
          <a:p>
            <a:pPr eaLnBrk="1" hangingPunct="1">
              <a:buNone/>
            </a:pPr>
            <a:r>
              <a:rPr lang="en-US" altLang="zh-CN" sz="2000" dirty="0">
                <a:effectLst>
                  <a:outerShdw blurRad="38100" dist="38100" dir="2700000" algn="tl">
                    <a:srgbClr val="000000">
                      <a:alpha val="43137"/>
                    </a:srgbClr>
                  </a:outerShdw>
                </a:effectLst>
              </a:rPr>
              <a:t> public :</a:t>
            </a:r>
            <a:r>
              <a:rPr lang="en-US" altLang="zh-CN" sz="2000" dirty="0">
                <a:solidFill>
                  <a:srgbClr val="0070C0"/>
                </a:solidFill>
                <a:effectLst>
                  <a:outerShdw blurRad="38100" dist="38100" dir="2700000" algn="tl">
                    <a:srgbClr val="000000">
                      <a:alpha val="43137"/>
                    </a:srgbClr>
                  </a:outerShdw>
                </a:effectLst>
              </a:rPr>
              <a:t>BASE1</a:t>
            </a:r>
            <a:r>
              <a:rPr lang="en-US" altLang="zh-CN" sz="2000" dirty="0">
                <a:effectLst>
                  <a:outerShdw blurRad="38100" dist="38100" dir="2700000" algn="tl">
                    <a:srgbClr val="000000">
                      <a:alpha val="43137"/>
                    </a:srgbClr>
                  </a:outerShdw>
                </a:effectLst>
              </a:rPr>
              <a:t>(int _j):j(_j){</a:t>
            </a:r>
            <a:r>
              <a:rPr lang="en-US" altLang="zh-CN" sz="2000" dirty="0" err="1">
                <a:effectLst>
                  <a:outerShdw blurRad="38100" dist="38100" dir="2700000" algn="tl">
                    <a:srgbClr val="000000">
                      <a:alpha val="43137"/>
                    </a:srgbClr>
                  </a:outerShdw>
                </a:effectLst>
              </a:rPr>
              <a:t>cout</a:t>
            </a:r>
            <a:r>
              <a:rPr lang="en-US" altLang="zh-CN" sz="2000" dirty="0">
                <a:effectLst>
                  <a:outerShdw blurRad="38100" dist="38100" dir="2700000" algn="tl">
                    <a:srgbClr val="000000">
                      <a:alpha val="43137"/>
                    </a:srgbClr>
                  </a:outerShdw>
                </a:effectLst>
              </a:rPr>
              <a:t>&lt;&lt; "BASE1's constructor"&lt;&lt;</a:t>
            </a:r>
            <a:r>
              <a:rPr lang="en-US" altLang="zh-CN" sz="2000" dirty="0" err="1">
                <a:effectLst>
                  <a:outerShdw blurRad="38100" dist="38100" dir="2700000" algn="tl">
                    <a:srgbClr val="000000">
                      <a:alpha val="43137"/>
                    </a:srgbClr>
                  </a:outerShdw>
                </a:effectLst>
              </a:rPr>
              <a:t>endl</a:t>
            </a:r>
            <a:r>
              <a:rPr lang="en-US" altLang="zh-CN" sz="2000" dirty="0">
                <a:effectLst>
                  <a:outerShdw blurRad="38100" dist="38100" dir="2700000" algn="tl">
                    <a:srgbClr val="000000">
                      <a:alpha val="43137"/>
                    </a:srgbClr>
                  </a:outerShdw>
                </a:effectLst>
              </a:rPr>
              <a:t>;}    </a:t>
            </a:r>
          </a:p>
          <a:p>
            <a:pPr eaLnBrk="1" hangingPunct="1">
              <a:buNone/>
            </a:pPr>
            <a:r>
              <a:rPr lang="en-US" altLang="zh-CN" sz="2000" dirty="0">
                <a:effectLst>
                  <a:outerShdw blurRad="38100" dist="38100" dir="2700000" algn="tl">
                    <a:srgbClr val="000000">
                      <a:alpha val="43137"/>
                    </a:srgbClr>
                  </a:outerShdw>
                </a:effectLst>
              </a:rPr>
              <a:t>};</a:t>
            </a:r>
          </a:p>
          <a:p>
            <a:pPr eaLnBrk="1" hangingPunct="1">
              <a:buNone/>
            </a:pPr>
            <a:r>
              <a:rPr lang="en-US" altLang="zh-CN" sz="2000" dirty="0">
                <a:solidFill>
                  <a:srgbClr val="C00000"/>
                </a:solidFill>
                <a:effectLst>
                  <a:outerShdw blurRad="38100" dist="38100" dir="2700000" algn="tl">
                    <a:srgbClr val="000000">
                      <a:alpha val="43137"/>
                    </a:srgbClr>
                  </a:outerShdw>
                </a:effectLst>
              </a:rPr>
              <a:t>class BASE2 </a:t>
            </a:r>
          </a:p>
          <a:p>
            <a:pPr eaLnBrk="1" hangingPunct="1">
              <a:buNone/>
            </a:pPr>
            <a:r>
              <a:rPr lang="en-US" altLang="zh-CN" sz="2000" dirty="0">
                <a:effectLst>
                  <a:outerShdw blurRad="38100" dist="38100" dir="2700000" algn="tl">
                    <a:srgbClr val="000000">
                      <a:alpha val="43137"/>
                    </a:srgbClr>
                  </a:outerShdw>
                </a:effectLst>
              </a:rPr>
              <a:t>{   </a:t>
            </a:r>
            <a:r>
              <a:rPr lang="en-US" altLang="zh-CN" sz="2000" dirty="0" err="1">
                <a:effectLst>
                  <a:outerShdw blurRad="38100" dist="38100" dir="2700000" algn="tl">
                    <a:srgbClr val="000000">
                      <a:alpha val="43137"/>
                    </a:srgbClr>
                  </a:outerShdw>
                </a:effectLst>
              </a:rPr>
              <a:t>int</a:t>
            </a:r>
            <a:r>
              <a:rPr lang="en-US" altLang="zh-CN" sz="2000" dirty="0">
                <a:effectLst>
                  <a:outerShdw blurRad="38100" dist="38100" dir="2700000" algn="tl">
                    <a:srgbClr val="000000">
                      <a:alpha val="43137"/>
                    </a:srgbClr>
                  </a:outerShdw>
                </a:effectLst>
              </a:rPr>
              <a:t> k;</a:t>
            </a:r>
          </a:p>
          <a:p>
            <a:pPr eaLnBrk="1" hangingPunct="1">
              <a:buNone/>
            </a:pPr>
            <a:r>
              <a:rPr lang="en-US" altLang="zh-CN" sz="2000" dirty="0">
                <a:effectLst>
                  <a:outerShdw blurRad="38100" dist="38100" dir="2700000" algn="tl">
                    <a:srgbClr val="000000">
                      <a:alpha val="43137"/>
                    </a:srgbClr>
                  </a:outerShdw>
                </a:effectLst>
              </a:rPr>
              <a:t> public : </a:t>
            </a:r>
            <a:r>
              <a:rPr lang="en-US" altLang="zh-CN" sz="2000" dirty="0">
                <a:solidFill>
                  <a:srgbClr val="0070C0"/>
                </a:solidFill>
                <a:effectLst>
                  <a:outerShdw blurRad="38100" dist="38100" dir="2700000" algn="tl">
                    <a:srgbClr val="000000">
                      <a:alpha val="43137"/>
                    </a:srgbClr>
                  </a:outerShdw>
                </a:effectLst>
              </a:rPr>
              <a:t>BASE2</a:t>
            </a:r>
            <a:r>
              <a:rPr lang="en-US" altLang="zh-CN" sz="2000" dirty="0">
                <a:effectLst>
                  <a:outerShdw blurRad="38100" dist="38100" dir="2700000" algn="tl">
                    <a:srgbClr val="000000">
                      <a:alpha val="43137"/>
                    </a:srgbClr>
                  </a:outerShdw>
                </a:effectLst>
              </a:rPr>
              <a:t>(int _k):k(_k){</a:t>
            </a:r>
            <a:r>
              <a:rPr lang="en-US" altLang="zh-CN" sz="2000" dirty="0" err="1">
                <a:effectLst>
                  <a:outerShdw blurRad="38100" dist="38100" dir="2700000" algn="tl">
                    <a:srgbClr val="000000">
                      <a:alpha val="43137"/>
                    </a:srgbClr>
                  </a:outerShdw>
                </a:effectLst>
              </a:rPr>
              <a:t>cout</a:t>
            </a:r>
            <a:r>
              <a:rPr lang="en-US" altLang="zh-CN" sz="2000" dirty="0">
                <a:effectLst>
                  <a:outerShdw blurRad="38100" dist="38100" dir="2700000" algn="tl">
                    <a:srgbClr val="000000">
                      <a:alpha val="43137"/>
                    </a:srgbClr>
                  </a:outerShdw>
                </a:effectLst>
              </a:rPr>
              <a:t>&lt;&lt;"BASE2’s constructor"&lt;&lt;</a:t>
            </a:r>
            <a:r>
              <a:rPr lang="en-US" altLang="zh-CN" sz="2000" dirty="0" err="1">
                <a:effectLst>
                  <a:outerShdw blurRad="38100" dist="38100" dir="2700000" algn="tl">
                    <a:srgbClr val="000000">
                      <a:alpha val="43137"/>
                    </a:srgbClr>
                  </a:outerShdw>
                </a:effectLst>
              </a:rPr>
              <a:t>endl</a:t>
            </a:r>
            <a:r>
              <a:rPr lang="en-US" altLang="zh-CN" sz="2000" dirty="0">
                <a:effectLst>
                  <a:outerShdw blurRad="38100" dist="38100" dir="2700000" algn="tl">
                    <a:srgbClr val="000000">
                      <a:alpha val="43137"/>
                    </a:srgbClr>
                  </a:outerShdw>
                </a:effectLst>
              </a:rPr>
              <a:t>;}   </a:t>
            </a:r>
          </a:p>
          <a:p>
            <a:pPr eaLnBrk="1" hangingPunct="1">
              <a:buNone/>
            </a:pPr>
            <a:r>
              <a:rPr lang="en-US" altLang="zh-CN" sz="2000" dirty="0">
                <a:effectLst>
                  <a:outerShdw blurRad="38100" dist="38100" dir="2700000" algn="tl">
                    <a:srgbClr val="000000">
                      <a:alpha val="43137"/>
                    </a:srgbClr>
                  </a:outerShdw>
                </a:effectLst>
              </a:rPr>
              <a:t>               void </a:t>
            </a:r>
            <a:r>
              <a:rPr lang="en-US" altLang="zh-CN" sz="2000" dirty="0">
                <a:solidFill>
                  <a:srgbClr val="0070C0"/>
                </a:solidFill>
                <a:effectLst>
                  <a:outerShdw blurRad="38100" dist="38100" dir="2700000" algn="tl">
                    <a:srgbClr val="000000">
                      <a:alpha val="43137"/>
                    </a:srgbClr>
                  </a:outerShdw>
                </a:effectLst>
              </a:rPr>
              <a:t>print</a:t>
            </a:r>
            <a:r>
              <a:rPr lang="en-US" altLang="zh-CN" sz="2000" dirty="0">
                <a:effectLst>
                  <a:outerShdw blurRad="38100" dist="38100" dir="2700000" algn="tl">
                    <a:srgbClr val="000000">
                      <a:alpha val="43137"/>
                    </a:srgbClr>
                  </a:outerShdw>
                </a:effectLst>
              </a:rPr>
              <a:t>(float f){</a:t>
            </a:r>
            <a:r>
              <a:rPr lang="en-US" altLang="zh-CN" sz="2000" dirty="0" err="1">
                <a:effectLst>
                  <a:outerShdw blurRad="38100" dist="38100" dir="2700000" algn="tl">
                    <a:srgbClr val="000000">
                      <a:alpha val="43137"/>
                    </a:srgbClr>
                  </a:outerShdw>
                </a:effectLst>
              </a:rPr>
              <a:t>cout</a:t>
            </a:r>
            <a:r>
              <a:rPr lang="en-US" altLang="zh-CN" sz="2000" dirty="0">
                <a:effectLst>
                  <a:outerShdw blurRad="38100" dist="38100" dir="2700000" algn="tl">
                    <a:srgbClr val="000000">
                      <a:alpha val="43137"/>
                    </a:srgbClr>
                  </a:outerShdw>
                </a:effectLst>
              </a:rPr>
              <a:t>&lt;&lt;f&lt;&lt;</a:t>
            </a:r>
            <a:r>
              <a:rPr lang="en-US" altLang="zh-CN" sz="2000" dirty="0" err="1">
                <a:effectLst>
                  <a:outerShdw blurRad="38100" dist="38100" dir="2700000" algn="tl">
                    <a:srgbClr val="000000">
                      <a:alpha val="43137"/>
                    </a:srgbClr>
                  </a:outerShdw>
                </a:effectLst>
              </a:rPr>
              <a:t>endl</a:t>
            </a:r>
            <a:r>
              <a:rPr lang="en-US" altLang="zh-CN" sz="2000" dirty="0">
                <a:effectLst>
                  <a:outerShdw blurRad="38100" dist="38100" dir="2700000" algn="tl">
                    <a:srgbClr val="000000">
                      <a:alpha val="43137"/>
                    </a:srgbClr>
                  </a:outerShdw>
                </a:effectLst>
              </a:rPr>
              <a:t>;}  </a:t>
            </a:r>
          </a:p>
          <a:p>
            <a:pPr eaLnBrk="1" hangingPunct="1">
              <a:buNone/>
            </a:pPr>
            <a:r>
              <a:rPr lang="en-US" altLang="zh-CN" sz="2000" dirty="0">
                <a:effectLst>
                  <a:outerShdw blurRad="38100" dist="38100" dir="2700000" algn="tl">
                    <a:srgbClr val="000000">
                      <a:alpha val="43137"/>
                    </a:srgbClr>
                  </a:outerShdw>
                </a:effectLst>
              </a:rPr>
              <a:t>};</a:t>
            </a:r>
          </a:p>
          <a:p>
            <a:pPr eaLnBrk="1" hangingPunct="1">
              <a:buNone/>
            </a:pPr>
            <a:r>
              <a:rPr lang="en-US" altLang="zh-CN" sz="2000" dirty="0">
                <a:solidFill>
                  <a:srgbClr val="C00000"/>
                </a:solidFill>
                <a:effectLst>
                  <a:outerShdw blurRad="38100" dist="38100" dir="2700000" algn="tl">
                    <a:srgbClr val="000000">
                      <a:alpha val="43137"/>
                    </a:srgbClr>
                  </a:outerShdw>
                </a:effectLst>
              </a:rPr>
              <a:t>class DERIVED : public BASE1, virtual public BASE2</a:t>
            </a:r>
          </a:p>
          <a:p>
            <a:pPr eaLnBrk="1" hangingPunct="1">
              <a:buNone/>
            </a:pPr>
            <a:r>
              <a:rPr lang="en-US" altLang="zh-CN" sz="2000" dirty="0">
                <a:effectLst>
                  <a:outerShdw blurRad="38100" dist="38100" dir="2700000" algn="tl">
                    <a:srgbClr val="000000">
                      <a:alpha val="43137"/>
                    </a:srgbClr>
                  </a:outerShdw>
                </a:effectLst>
              </a:rPr>
              <a:t>{   </a:t>
            </a:r>
            <a:r>
              <a:rPr lang="en-US" altLang="zh-CN" sz="2000" dirty="0" err="1">
                <a:effectLst>
                  <a:outerShdw blurRad="38100" dist="38100" dir="2700000" algn="tl">
                    <a:srgbClr val="000000">
                      <a:alpha val="43137"/>
                    </a:srgbClr>
                  </a:outerShdw>
                </a:effectLst>
              </a:rPr>
              <a:t>int</a:t>
            </a:r>
            <a:r>
              <a:rPr lang="en-US" altLang="zh-CN" sz="2000" dirty="0">
                <a:effectLst>
                  <a:outerShdw blurRad="38100" dist="38100" dir="2700000" algn="tl">
                    <a:srgbClr val="000000">
                      <a:alpha val="43137"/>
                    </a:srgbClr>
                  </a:outerShdw>
                </a:effectLst>
              </a:rPr>
              <a:t> sum;	</a:t>
            </a:r>
          </a:p>
          <a:p>
            <a:pPr eaLnBrk="1" hangingPunct="1"/>
            <a:r>
              <a:rPr lang="en-US" altLang="zh-CN" sz="2000" dirty="0">
                <a:effectLst>
                  <a:outerShdw blurRad="38100" dist="38100" dir="2700000" algn="tl">
                    <a:srgbClr val="000000">
                      <a:alpha val="43137"/>
                    </a:srgbClr>
                  </a:outerShdw>
                </a:effectLst>
              </a:rPr>
              <a:t> public: </a:t>
            </a:r>
            <a:r>
              <a:rPr lang="en-US" altLang="zh-CN" sz="2000" dirty="0">
                <a:solidFill>
                  <a:srgbClr val="0070C0"/>
                </a:solidFill>
                <a:effectLst>
                  <a:outerShdw blurRad="38100" dist="38100" dir="2700000" algn="tl">
                    <a:srgbClr val="000000">
                      <a:alpha val="43137"/>
                    </a:srgbClr>
                  </a:outerShdw>
                </a:effectLst>
              </a:rPr>
              <a:t>DERIVED</a:t>
            </a:r>
            <a:r>
              <a:rPr lang="en-US" altLang="zh-CN" sz="2000" dirty="0">
                <a:effectLst>
                  <a:outerShdw blurRad="38100" dist="38100" dir="2700000" algn="tl">
                    <a:srgbClr val="000000">
                      <a:alpha val="43137"/>
                    </a:srgbClr>
                  </a:outerShdw>
                </a:effectLst>
              </a:rPr>
              <a:t>(int _</a:t>
            </a:r>
            <a:r>
              <a:rPr lang="en-US" altLang="zh-CN" sz="2000" dirty="0" err="1">
                <a:effectLst>
                  <a:outerShdw blurRad="38100" dist="38100" dir="2700000" algn="tl">
                    <a:srgbClr val="000000">
                      <a:alpha val="43137"/>
                    </a:srgbClr>
                  </a:outerShdw>
                </a:effectLst>
              </a:rPr>
              <a:t>j,int</a:t>
            </a:r>
            <a:r>
              <a:rPr lang="en-US" altLang="zh-CN" sz="2000" dirty="0">
                <a:effectLst>
                  <a:outerShdw blurRad="38100" dist="38100" dir="2700000" algn="tl">
                    <a:srgbClr val="000000">
                      <a:alpha val="43137"/>
                    </a:srgbClr>
                  </a:outerShdw>
                </a:effectLst>
              </a:rPr>
              <a:t> _</a:t>
            </a:r>
            <a:r>
              <a:rPr lang="en-US" altLang="zh-CN" sz="2000" dirty="0" err="1">
                <a:effectLst>
                  <a:outerShdw blurRad="38100" dist="38100" dir="2700000" algn="tl">
                    <a:srgbClr val="000000">
                      <a:alpha val="43137"/>
                    </a:srgbClr>
                  </a:outerShdw>
                </a:effectLst>
              </a:rPr>
              <a:t>k,int</a:t>
            </a:r>
            <a:r>
              <a:rPr lang="en-US" altLang="zh-CN" sz="2000" dirty="0">
                <a:effectLst>
                  <a:outerShdw blurRad="38100" dist="38100" dir="2700000" algn="tl">
                    <a:srgbClr val="000000">
                      <a:alpha val="43137"/>
                    </a:srgbClr>
                  </a:outerShdw>
                </a:effectLst>
              </a:rPr>
              <a:t> _sum):</a:t>
            </a:r>
            <a:r>
              <a:rPr lang="en-US" altLang="zh-CN" sz="2000" dirty="0">
                <a:solidFill>
                  <a:srgbClr val="007E39"/>
                </a:solidFill>
                <a:effectLst>
                  <a:outerShdw blurRad="38100" dist="38100" dir="2700000" algn="tl">
                    <a:srgbClr val="000000">
                      <a:alpha val="43137"/>
                    </a:srgbClr>
                  </a:outerShdw>
                </a:effectLst>
              </a:rPr>
              <a:t>BASE1</a:t>
            </a:r>
            <a:r>
              <a:rPr lang="en-US" altLang="zh-CN" sz="2000" dirty="0">
                <a:effectLst>
                  <a:outerShdw blurRad="38100" dist="38100" dir="2700000" algn="tl">
                    <a:srgbClr val="000000">
                      <a:alpha val="43137"/>
                    </a:srgbClr>
                  </a:outerShdw>
                </a:effectLst>
              </a:rPr>
              <a:t>(_j),</a:t>
            </a:r>
            <a:r>
              <a:rPr lang="en-US" altLang="zh-CN" sz="2000" dirty="0">
                <a:solidFill>
                  <a:srgbClr val="007E39"/>
                </a:solidFill>
                <a:effectLst>
                  <a:outerShdw blurRad="38100" dist="38100" dir="2700000" algn="tl">
                    <a:srgbClr val="000000">
                      <a:alpha val="43137"/>
                    </a:srgbClr>
                  </a:outerShdw>
                </a:effectLst>
              </a:rPr>
              <a:t>BASE2</a:t>
            </a:r>
            <a:r>
              <a:rPr lang="en-US" altLang="zh-CN" sz="2000" dirty="0">
                <a:effectLst>
                  <a:outerShdw blurRad="38100" dist="38100" dir="2700000" algn="tl">
                    <a:srgbClr val="000000">
                      <a:alpha val="43137"/>
                    </a:srgbClr>
                  </a:outerShdw>
                </a:effectLst>
              </a:rPr>
              <a:t>(_k),</a:t>
            </a:r>
            <a:r>
              <a:rPr lang="en-US" altLang="zh-CN" sz="2000" dirty="0">
                <a:solidFill>
                  <a:srgbClr val="007E39"/>
                </a:solidFill>
                <a:effectLst>
                  <a:outerShdw blurRad="38100" dist="38100" dir="2700000" algn="tl">
                    <a:srgbClr val="000000">
                      <a:alpha val="43137"/>
                    </a:srgbClr>
                  </a:outerShdw>
                </a:effectLst>
              </a:rPr>
              <a:t>sum</a:t>
            </a:r>
            <a:r>
              <a:rPr lang="en-US" altLang="zh-CN" sz="2000" dirty="0">
                <a:effectLst>
                  <a:outerShdw blurRad="38100" dist="38100" dir="2700000" algn="tl">
                    <a:srgbClr val="000000">
                      <a:alpha val="43137"/>
                    </a:srgbClr>
                  </a:outerShdw>
                </a:effectLst>
              </a:rPr>
              <a:t>(_sum)</a:t>
            </a:r>
          </a:p>
          <a:p>
            <a:pPr eaLnBrk="1" hangingPunct="1"/>
            <a:r>
              <a:rPr lang="en-US" altLang="zh-CN" sz="2000" dirty="0">
                <a:effectLst>
                  <a:outerShdw blurRad="38100" dist="38100" dir="2700000" algn="tl">
                    <a:srgbClr val="000000">
                      <a:alpha val="43137"/>
                    </a:srgbClr>
                  </a:outerShdw>
                </a:effectLst>
              </a:rPr>
              <a:t>              {</a:t>
            </a:r>
            <a:r>
              <a:rPr lang="en-US" altLang="zh-CN" sz="2000" dirty="0" err="1">
                <a:effectLst>
                  <a:outerShdw blurRad="38100" dist="38100" dir="2700000" algn="tl">
                    <a:srgbClr val="000000">
                      <a:alpha val="43137"/>
                    </a:srgbClr>
                  </a:outerShdw>
                </a:effectLst>
              </a:rPr>
              <a:t>cout</a:t>
            </a:r>
            <a:r>
              <a:rPr lang="en-US" altLang="zh-CN" sz="2000" dirty="0">
                <a:effectLst>
                  <a:outerShdw blurRad="38100" dist="38100" dir="2700000" algn="tl">
                    <a:srgbClr val="000000">
                      <a:alpha val="43137"/>
                    </a:srgbClr>
                  </a:outerShdw>
                </a:effectLst>
              </a:rPr>
              <a:t>&lt;&lt;"DERIVED's constructor"&lt;&lt;</a:t>
            </a:r>
            <a:r>
              <a:rPr lang="en-US" altLang="zh-CN" sz="2000" dirty="0" err="1">
                <a:effectLst>
                  <a:outerShdw blurRad="38100" dist="38100" dir="2700000" algn="tl">
                    <a:srgbClr val="000000">
                      <a:alpha val="43137"/>
                    </a:srgbClr>
                  </a:outerShdw>
                </a:effectLst>
              </a:rPr>
              <a:t>endl</a:t>
            </a:r>
            <a:r>
              <a:rPr lang="en-US" altLang="zh-CN" sz="2000" dirty="0">
                <a:effectLst>
                  <a:outerShdw blurRad="38100" dist="38100" dir="2700000" algn="tl">
                    <a:srgbClr val="000000">
                      <a:alpha val="43137"/>
                    </a:srgbClr>
                  </a:outerShdw>
                </a:effectLst>
              </a:rPr>
              <a:t>;}  </a:t>
            </a:r>
          </a:p>
          <a:p>
            <a:pPr eaLnBrk="1" hangingPunct="1"/>
            <a:r>
              <a:rPr lang="en-US" altLang="zh-CN" sz="2000" dirty="0">
                <a:effectLst>
                  <a:outerShdw blurRad="38100" dist="38100" dir="2700000" algn="tl">
                    <a:srgbClr val="000000">
                      <a:alpha val="43137"/>
                    </a:srgbClr>
                  </a:outerShdw>
                </a:effectLst>
              </a:rPr>
              <a:t>              void </a:t>
            </a:r>
            <a:r>
              <a:rPr lang="en-US" altLang="zh-CN" sz="2000" dirty="0">
                <a:solidFill>
                  <a:srgbClr val="0070C0"/>
                </a:solidFill>
                <a:effectLst>
                  <a:outerShdw blurRad="38100" dist="38100" dir="2700000" algn="tl">
                    <a:srgbClr val="000000">
                      <a:alpha val="43137"/>
                    </a:srgbClr>
                  </a:outerShdw>
                </a:effectLst>
              </a:rPr>
              <a:t>print</a:t>
            </a:r>
            <a:r>
              <a:rPr lang="en-US" altLang="zh-CN" sz="2000" dirty="0">
                <a:effectLst>
                  <a:outerShdw blurRad="38100" dist="38100" dir="2700000" algn="tl">
                    <a:srgbClr val="000000">
                      <a:alpha val="43137"/>
                    </a:srgbClr>
                  </a:outerShdw>
                </a:effectLst>
              </a:rPr>
              <a:t>(int f){</a:t>
            </a:r>
            <a:r>
              <a:rPr lang="en-US" altLang="zh-CN" sz="2000" dirty="0" err="1">
                <a:effectLst>
                  <a:outerShdw blurRad="38100" dist="38100" dir="2700000" algn="tl">
                    <a:srgbClr val="000000">
                      <a:alpha val="43137"/>
                    </a:srgbClr>
                  </a:outerShdw>
                </a:effectLst>
              </a:rPr>
              <a:t>cout</a:t>
            </a:r>
            <a:r>
              <a:rPr lang="en-US" altLang="zh-CN" sz="2000" dirty="0">
                <a:effectLst>
                  <a:outerShdw blurRad="38100" dist="38100" dir="2700000" algn="tl">
                    <a:srgbClr val="000000">
                      <a:alpha val="43137"/>
                    </a:srgbClr>
                  </a:outerShdw>
                </a:effectLst>
              </a:rPr>
              <a:t>&lt;&lt;f&lt;&lt;</a:t>
            </a:r>
            <a:r>
              <a:rPr lang="en-US" altLang="zh-CN" sz="2000" dirty="0" err="1">
                <a:effectLst>
                  <a:outerShdw blurRad="38100" dist="38100" dir="2700000" algn="tl">
                    <a:srgbClr val="000000">
                      <a:alpha val="43137"/>
                    </a:srgbClr>
                  </a:outerShdw>
                </a:effectLst>
              </a:rPr>
              <a:t>endl</a:t>
            </a:r>
            <a:r>
              <a:rPr lang="en-US" altLang="zh-CN" sz="2000" dirty="0">
                <a:effectLst>
                  <a:outerShdw blurRad="38100" dist="38100" dir="2700000" algn="tl">
                    <a:srgbClr val="000000">
                      <a:alpha val="43137"/>
                    </a:srgbClr>
                  </a:outerShdw>
                </a:effectLst>
              </a:rPr>
              <a:t>;}  </a:t>
            </a:r>
          </a:p>
          <a:p>
            <a:pPr eaLnBrk="1" hangingPunct="1"/>
            <a:r>
              <a:rPr lang="en-US" altLang="zh-CN" sz="2000" dirty="0">
                <a:effectLst>
                  <a:outerShdw blurRad="38100" dist="38100" dir="2700000" algn="tl">
                    <a:srgbClr val="000000">
                      <a:alpha val="43137"/>
                    </a:srgbClr>
                  </a:outerShdw>
                </a:effectLst>
              </a:rPr>
              <a:t>};</a:t>
            </a:r>
          </a:p>
        </p:txBody>
      </p:sp>
      <p:sp>
        <p:nvSpPr>
          <p:cNvPr id="5" name="Rectangle 31"/>
          <p:cNvSpPr>
            <a:spLocks noChangeArrowheads="1"/>
          </p:cNvSpPr>
          <p:nvPr/>
        </p:nvSpPr>
        <p:spPr bwMode="auto">
          <a:xfrm>
            <a:off x="130175" y="5724579"/>
            <a:ext cx="4657321" cy="1015663"/>
          </a:xfrm>
          <a:prstGeom prst="rect">
            <a:avLst/>
          </a:prstGeom>
          <a:solidFill>
            <a:srgbClr val="E1FFF7"/>
          </a:solidFill>
          <a:ln w="38100">
            <a:solidFill>
              <a:srgbClr val="008000"/>
            </a:solidFill>
            <a:miter lim="800000"/>
            <a:headEnd/>
            <a:tailEnd/>
          </a:ln>
        </p:spPr>
        <p:txBody>
          <a:bodyPr wrap="square">
            <a:spAutoFit/>
          </a:bodyPr>
          <a:lstStyle/>
          <a:p>
            <a:r>
              <a:rPr lang="en-US" altLang="zh-CN" sz="2000" dirty="0">
                <a:solidFill>
                  <a:srgbClr val="C00000"/>
                </a:solidFill>
                <a:effectLst>
                  <a:outerShdw blurRad="38100" dist="38100" dir="2700000" algn="tl">
                    <a:srgbClr val="000000">
                      <a:alpha val="43137"/>
                    </a:srgbClr>
                  </a:outerShdw>
                </a:effectLst>
              </a:rPr>
              <a:t>int main()</a:t>
            </a:r>
          </a:p>
          <a:p>
            <a:r>
              <a:rPr lang="en-US" altLang="zh-CN" sz="2000" dirty="0"/>
              <a:t>{   DERIVED  d(1,2,3);  </a:t>
            </a:r>
            <a:r>
              <a:rPr lang="en-US" altLang="zh-CN" sz="2000" dirty="0" err="1"/>
              <a:t>d.print</a:t>
            </a:r>
            <a:r>
              <a:rPr lang="en-US" altLang="zh-CN" sz="2000" dirty="0"/>
              <a:t>(10.11);</a:t>
            </a:r>
          </a:p>
          <a:p>
            <a:r>
              <a:rPr lang="en-US" altLang="zh-CN" sz="2000" dirty="0"/>
              <a:t>    return 0;  }</a:t>
            </a:r>
          </a:p>
        </p:txBody>
      </p:sp>
      <p:sp>
        <p:nvSpPr>
          <p:cNvPr id="6" name="Rectangle 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课堂练习：</a:t>
            </a:r>
            <a:r>
              <a:rPr lang="zh-CN" altLang="en-US" sz="3200" dirty="0">
                <a:ea typeface="宋体" panose="02010600030101010101" pitchFamily="2" charset="-122"/>
              </a:rPr>
              <a:t>下面程序的输出是什么？</a:t>
            </a:r>
            <a:endParaRPr lang="en-US" altLang="zh-CN" sz="3200" dirty="0">
              <a:ea typeface="宋体" panose="02010600030101010101" pitchFamily="2" charset="-122"/>
            </a:endParaRPr>
          </a:p>
        </p:txBody>
      </p:sp>
      <p:sp>
        <p:nvSpPr>
          <p:cNvPr id="7" name="Text Box 36"/>
          <p:cNvSpPr txBox="1">
            <a:spLocks noChangeArrowheads="1"/>
          </p:cNvSpPr>
          <p:nvPr/>
        </p:nvSpPr>
        <p:spPr bwMode="auto">
          <a:xfrm>
            <a:off x="6298548" y="5325273"/>
            <a:ext cx="2845452" cy="1532727"/>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000000"/>
                </a:solidFill>
                <a:latin typeface="Times New Roman" pitchFamily="18" charset="0"/>
              </a:rPr>
              <a:t>运行结果：</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es-ES" altLang="zh-CN" sz="2000" dirty="0">
                <a:solidFill>
                  <a:srgbClr val="000000"/>
                </a:solidFill>
                <a:latin typeface="Times New Roman" pitchFamily="18" charset="0"/>
              </a:rPr>
              <a:t>BASE2's constructor</a:t>
            </a:r>
          </a:p>
          <a:p>
            <a:pPr marL="342900" indent="-342900" eaLnBrk="1" hangingPunct="1">
              <a:lnSpc>
                <a:spcPct val="90000"/>
              </a:lnSpc>
              <a:buClr>
                <a:srgbClr val="FF5050"/>
              </a:buClr>
            </a:pPr>
            <a:r>
              <a:rPr lang="es-ES" altLang="zh-CN" sz="2000" dirty="0">
                <a:solidFill>
                  <a:srgbClr val="000000"/>
                </a:solidFill>
                <a:latin typeface="Times New Roman" pitchFamily="18" charset="0"/>
              </a:rPr>
              <a:t>BASE1's constructor</a:t>
            </a:r>
          </a:p>
          <a:p>
            <a:pPr marL="342900" indent="-342900" eaLnBrk="1" hangingPunct="1">
              <a:lnSpc>
                <a:spcPct val="90000"/>
              </a:lnSpc>
              <a:buClr>
                <a:srgbClr val="FF5050"/>
              </a:buClr>
            </a:pPr>
            <a:r>
              <a:rPr lang="es-ES" altLang="zh-CN" sz="2000" dirty="0">
                <a:solidFill>
                  <a:srgbClr val="000000"/>
                </a:solidFill>
                <a:latin typeface="Times New Roman" pitchFamily="18" charset="0"/>
              </a:rPr>
              <a:t>DERIVED's constructor</a:t>
            </a:r>
          </a:p>
          <a:p>
            <a:pPr marL="342900" indent="-342900" eaLnBrk="1" hangingPunct="1">
              <a:lnSpc>
                <a:spcPct val="90000"/>
              </a:lnSpc>
              <a:buClr>
                <a:srgbClr val="FF5050"/>
              </a:buClr>
            </a:pPr>
            <a:r>
              <a:rPr lang="es-ES" altLang="zh-CN" sz="2000" dirty="0">
                <a:solidFill>
                  <a:srgbClr val="000000"/>
                </a:solidFill>
                <a:latin typeface="Times New Roman" pitchFamily="18" charset="0"/>
              </a:rPr>
              <a:t>10</a:t>
            </a:r>
            <a:endParaRPr lang="zh-CN" altLang="en-US" sz="2000" dirty="0">
              <a:solidFill>
                <a:srgbClr val="000000"/>
              </a:solidFill>
              <a:latin typeface="Times New Roman" pitchFamily="18" charset="0"/>
            </a:endParaRPr>
          </a:p>
        </p:txBody>
      </p:sp>
    </p:spTree>
    <p:extLst>
      <p:ext uri="{BB962C8B-B14F-4D97-AF65-F5344CB8AC3E}">
        <p14:creationId xmlns:p14="http://schemas.microsoft.com/office/powerpoint/2010/main" val="22386894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8570912" cy="1011237"/>
          </a:xfrm>
        </p:spPr>
        <p:txBody>
          <a:bodyPr/>
          <a:lstStyle/>
          <a:p>
            <a:pPr eaLnBrk="1" hangingPunct="1"/>
            <a:r>
              <a:rPr lang="zh-CN" altLang="en-US" sz="3600" dirty="0">
                <a:ea typeface="宋体" panose="02010600030101010101" pitchFamily="2" charset="-122"/>
              </a:rPr>
              <a:t>练习：</a:t>
            </a:r>
            <a:endParaRPr lang="en-US" altLang="zh-CN" sz="3600" dirty="0">
              <a:ea typeface="宋体" panose="02010600030101010101" pitchFamily="2" charset="-122"/>
            </a:endParaRPr>
          </a:p>
        </p:txBody>
      </p:sp>
      <p:sp>
        <p:nvSpPr>
          <p:cNvPr id="11" name="Rectangle 77"/>
          <p:cNvSpPr>
            <a:spLocks noChangeArrowheads="1"/>
          </p:cNvSpPr>
          <p:nvPr/>
        </p:nvSpPr>
        <p:spPr bwMode="auto">
          <a:xfrm>
            <a:off x="1055687" y="1113349"/>
            <a:ext cx="7564437" cy="1477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假设有</a:t>
            </a:r>
            <a:r>
              <a:rPr lang="en-US" altLang="zh-CN" dirty="0">
                <a:solidFill>
                  <a:srgbClr val="000000"/>
                </a:solidFill>
                <a:ea typeface="宋体" panose="02010600030101010101" pitchFamily="2" charset="-122"/>
              </a:rPr>
              <a:t>5</a:t>
            </a:r>
            <a:r>
              <a:rPr lang="zh-CN" altLang="en-US" dirty="0">
                <a:solidFill>
                  <a:srgbClr val="000000"/>
                </a:solidFill>
                <a:ea typeface="宋体" panose="02010600030101010101" pitchFamily="2" charset="-122"/>
              </a:rPr>
              <a:t>个类，分别是</a:t>
            </a:r>
            <a:r>
              <a:rPr lang="en-US" altLang="zh-CN" dirty="0">
                <a:solidFill>
                  <a:srgbClr val="000000"/>
                </a:solidFill>
                <a:ea typeface="宋体" panose="02010600030101010101" pitchFamily="2" charset="-122"/>
              </a:rPr>
              <a:t>A,B,C,D,E</a:t>
            </a:r>
            <a:r>
              <a:rPr lang="zh-CN" altLang="en-US" dirty="0">
                <a:solidFill>
                  <a:srgbClr val="000000"/>
                </a:solidFill>
                <a:ea typeface="宋体" panose="02010600030101010101" pitchFamily="2" charset="-122"/>
              </a:rPr>
              <a:t>类，它们各自有一个</a:t>
            </a:r>
            <a:r>
              <a:rPr lang="en-US" altLang="zh-CN" dirty="0">
                <a:solidFill>
                  <a:srgbClr val="000000"/>
                </a:solidFill>
                <a:ea typeface="宋体" panose="02010600030101010101" pitchFamily="2" charset="-122"/>
              </a:rPr>
              <a:t>int</a:t>
            </a:r>
            <a:r>
              <a:rPr lang="zh-CN" altLang="en-US" dirty="0">
                <a:solidFill>
                  <a:srgbClr val="000000"/>
                </a:solidFill>
                <a:ea typeface="宋体" panose="02010600030101010101" pitchFamily="2" charset="-122"/>
              </a:rPr>
              <a:t>类型的数据成员，类的继承关系如下所示，请写一个简单的实现程序。</a:t>
            </a:r>
          </a:p>
        </p:txBody>
      </p:sp>
      <p:grpSp>
        <p:nvGrpSpPr>
          <p:cNvPr id="76" name="组合 75">
            <a:extLst>
              <a:ext uri="{FF2B5EF4-FFF2-40B4-BE49-F238E27FC236}">
                <a16:creationId xmlns:a16="http://schemas.microsoft.com/office/drawing/2014/main" id="{FE7A0A2C-2E82-4838-A2DC-9911206E2AB3}"/>
              </a:ext>
            </a:extLst>
          </p:cNvPr>
          <p:cNvGrpSpPr/>
          <p:nvPr/>
        </p:nvGrpSpPr>
        <p:grpSpPr>
          <a:xfrm>
            <a:off x="1373292" y="2930597"/>
            <a:ext cx="3391596" cy="3636099"/>
            <a:chOff x="936000" y="2607469"/>
            <a:chExt cx="3391596" cy="3636099"/>
          </a:xfrm>
        </p:grpSpPr>
        <p:grpSp>
          <p:nvGrpSpPr>
            <p:cNvPr id="2" name="组合 1">
              <a:extLst>
                <a:ext uri="{FF2B5EF4-FFF2-40B4-BE49-F238E27FC236}">
                  <a16:creationId xmlns:a16="http://schemas.microsoft.com/office/drawing/2014/main" id="{611CC9E8-42D6-48CA-B7DA-602BF216BF2D}"/>
                </a:ext>
              </a:extLst>
            </p:cNvPr>
            <p:cNvGrpSpPr/>
            <p:nvPr/>
          </p:nvGrpSpPr>
          <p:grpSpPr>
            <a:xfrm>
              <a:off x="2052000" y="2607469"/>
              <a:ext cx="1084262" cy="709612"/>
              <a:chOff x="723900" y="3103563"/>
              <a:chExt cx="1084262" cy="709612"/>
            </a:xfrm>
          </p:grpSpPr>
          <p:sp>
            <p:nvSpPr>
              <p:cNvPr id="9" name="矩形 8">
                <a:extLst>
                  <a:ext uri="{FF2B5EF4-FFF2-40B4-BE49-F238E27FC236}">
                    <a16:creationId xmlns:a16="http://schemas.microsoft.com/office/drawing/2014/main" id="{09252A0E-E6BA-4B09-9824-22584AE9A569}"/>
                  </a:ext>
                </a:extLst>
              </p:cNvPr>
              <p:cNvSpPr/>
              <p:nvPr/>
            </p:nvSpPr>
            <p:spPr>
              <a:xfrm>
                <a:off x="723900" y="3103563"/>
                <a:ext cx="904875" cy="576262"/>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a:cs typeface="Times New Roman" panose="02020603050405020304" pitchFamily="18" charset="0"/>
                </a:endParaRPr>
              </a:p>
            </p:txBody>
          </p:sp>
          <p:sp>
            <p:nvSpPr>
              <p:cNvPr id="10" name="文本框 36">
                <a:extLst>
                  <a:ext uri="{FF2B5EF4-FFF2-40B4-BE49-F238E27FC236}">
                    <a16:creationId xmlns:a16="http://schemas.microsoft.com/office/drawing/2014/main" id="{5D510F7C-D703-4FA6-AA46-7B31E30CE2E6}"/>
                  </a:ext>
                </a:extLst>
              </p:cNvPr>
              <p:cNvSpPr txBox="1">
                <a:spLocks noChangeArrowheads="1"/>
              </p:cNvSpPr>
              <p:nvPr/>
            </p:nvSpPr>
            <p:spPr bwMode="auto">
              <a:xfrm>
                <a:off x="974725" y="3290888"/>
                <a:ext cx="274638" cy="522287"/>
              </a:xfrm>
              <a:prstGeom prst="rect">
                <a:avLst/>
              </a:prstGeom>
              <a:noFill/>
              <a:ln w="9525">
                <a:noFill/>
                <a:miter lim="800000"/>
                <a:headEnd/>
                <a:tailEnd/>
              </a:ln>
            </p:spPr>
            <p:txBody>
              <a:bodyPr wrap="none">
                <a:spAutoFit/>
              </a:bodyPr>
              <a:lstStyle/>
              <a:p>
                <a:r>
                  <a:rPr lang="en-US" altLang="zh-CN">
                    <a:latin typeface="Times New Roman" pitchFamily="18" charset="0"/>
                    <a:cs typeface="Times New Roman" pitchFamily="18" charset="0"/>
                  </a:rPr>
                  <a:t> </a:t>
                </a:r>
                <a:endParaRPr lang="zh-CN" altLang="en-US">
                  <a:latin typeface="Times New Roman" pitchFamily="18" charset="0"/>
                  <a:cs typeface="Times New Roman" pitchFamily="18" charset="0"/>
                </a:endParaRPr>
              </a:p>
            </p:txBody>
          </p:sp>
          <p:sp>
            <p:nvSpPr>
              <p:cNvPr id="32" name="文本框 32">
                <a:extLst>
                  <a:ext uri="{FF2B5EF4-FFF2-40B4-BE49-F238E27FC236}">
                    <a16:creationId xmlns:a16="http://schemas.microsoft.com/office/drawing/2014/main" id="{3661CF90-C945-4708-99B0-06CAD90E60ED}"/>
                  </a:ext>
                </a:extLst>
              </p:cNvPr>
              <p:cNvSpPr txBox="1">
                <a:spLocks noChangeArrowheads="1"/>
              </p:cNvSpPr>
              <p:nvPr/>
            </p:nvSpPr>
            <p:spPr bwMode="auto">
              <a:xfrm>
                <a:off x="987425" y="3138488"/>
                <a:ext cx="820737" cy="461665"/>
              </a:xfrm>
              <a:prstGeom prst="rect">
                <a:avLst/>
              </a:prstGeom>
              <a:noFill/>
              <a:ln w="9525">
                <a:noFill/>
                <a:miter lim="800000"/>
                <a:headEnd/>
                <a:tailEnd/>
              </a:ln>
            </p:spPr>
            <p:txBody>
              <a:bodyPr wrap="square">
                <a:spAutoFit/>
              </a:bodyPr>
              <a:lstStyle/>
              <a:p>
                <a:r>
                  <a:rPr lang="en-US" altLang="zh-CN"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a:t>
                </a:r>
                <a:endParaRPr lang="zh-CN" altLang="en-US"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grpSp>
          <p:nvGrpSpPr>
            <p:cNvPr id="48" name="组合 47">
              <a:extLst>
                <a:ext uri="{FF2B5EF4-FFF2-40B4-BE49-F238E27FC236}">
                  <a16:creationId xmlns:a16="http://schemas.microsoft.com/office/drawing/2014/main" id="{C0F593E7-1AE2-4592-B58D-FD977E7D69DA}"/>
                </a:ext>
              </a:extLst>
            </p:cNvPr>
            <p:cNvGrpSpPr/>
            <p:nvPr/>
          </p:nvGrpSpPr>
          <p:grpSpPr>
            <a:xfrm>
              <a:off x="936000" y="3600000"/>
              <a:ext cx="1084262" cy="709612"/>
              <a:chOff x="723900" y="3103563"/>
              <a:chExt cx="1084262" cy="709612"/>
            </a:xfrm>
          </p:grpSpPr>
          <p:sp>
            <p:nvSpPr>
              <p:cNvPr id="49" name="矩形 48">
                <a:extLst>
                  <a:ext uri="{FF2B5EF4-FFF2-40B4-BE49-F238E27FC236}">
                    <a16:creationId xmlns:a16="http://schemas.microsoft.com/office/drawing/2014/main" id="{AB08A56D-C0F6-47E6-A061-63E489DEA5A8}"/>
                  </a:ext>
                </a:extLst>
              </p:cNvPr>
              <p:cNvSpPr/>
              <p:nvPr/>
            </p:nvSpPr>
            <p:spPr>
              <a:xfrm>
                <a:off x="723900" y="3103563"/>
                <a:ext cx="904875" cy="576262"/>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a:cs typeface="Times New Roman" panose="02020603050405020304" pitchFamily="18" charset="0"/>
                </a:endParaRPr>
              </a:p>
            </p:txBody>
          </p:sp>
          <p:sp>
            <p:nvSpPr>
              <p:cNvPr id="50" name="文本框 36">
                <a:extLst>
                  <a:ext uri="{FF2B5EF4-FFF2-40B4-BE49-F238E27FC236}">
                    <a16:creationId xmlns:a16="http://schemas.microsoft.com/office/drawing/2014/main" id="{2E654DC3-370B-4892-B942-E19C3F9D6651}"/>
                  </a:ext>
                </a:extLst>
              </p:cNvPr>
              <p:cNvSpPr txBox="1">
                <a:spLocks noChangeArrowheads="1"/>
              </p:cNvSpPr>
              <p:nvPr/>
            </p:nvSpPr>
            <p:spPr bwMode="auto">
              <a:xfrm>
                <a:off x="974725" y="3290888"/>
                <a:ext cx="274638" cy="522287"/>
              </a:xfrm>
              <a:prstGeom prst="rect">
                <a:avLst/>
              </a:prstGeom>
              <a:noFill/>
              <a:ln w="9525">
                <a:noFill/>
                <a:miter lim="800000"/>
                <a:headEnd/>
                <a:tailEnd/>
              </a:ln>
            </p:spPr>
            <p:txBody>
              <a:bodyPr wrap="none">
                <a:spAutoFit/>
              </a:bodyPr>
              <a:lstStyle/>
              <a:p>
                <a:r>
                  <a:rPr lang="en-US" altLang="zh-CN">
                    <a:latin typeface="Times New Roman" pitchFamily="18" charset="0"/>
                    <a:cs typeface="Times New Roman" pitchFamily="18" charset="0"/>
                  </a:rPr>
                  <a:t> </a:t>
                </a:r>
                <a:endParaRPr lang="zh-CN" altLang="en-US">
                  <a:latin typeface="Times New Roman" pitchFamily="18" charset="0"/>
                  <a:cs typeface="Times New Roman" pitchFamily="18" charset="0"/>
                </a:endParaRPr>
              </a:p>
            </p:txBody>
          </p:sp>
          <p:sp>
            <p:nvSpPr>
              <p:cNvPr id="51" name="文本框 32">
                <a:extLst>
                  <a:ext uri="{FF2B5EF4-FFF2-40B4-BE49-F238E27FC236}">
                    <a16:creationId xmlns:a16="http://schemas.microsoft.com/office/drawing/2014/main" id="{3A328305-8F35-4E6A-8034-C88C59E3B7A4}"/>
                  </a:ext>
                </a:extLst>
              </p:cNvPr>
              <p:cNvSpPr txBox="1">
                <a:spLocks noChangeArrowheads="1"/>
              </p:cNvSpPr>
              <p:nvPr/>
            </p:nvSpPr>
            <p:spPr bwMode="auto">
              <a:xfrm>
                <a:off x="987425" y="3138488"/>
                <a:ext cx="820737" cy="461665"/>
              </a:xfrm>
              <a:prstGeom prst="rect">
                <a:avLst/>
              </a:prstGeom>
              <a:noFill/>
              <a:ln w="9525">
                <a:noFill/>
                <a:miter lim="800000"/>
                <a:headEnd/>
                <a:tailEnd/>
              </a:ln>
            </p:spPr>
            <p:txBody>
              <a:bodyPr wrap="square">
                <a:spAutoFit/>
              </a:bodyPr>
              <a:lstStyle/>
              <a:p>
                <a:r>
                  <a:rPr lang="en-US" altLang="zh-CN"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a:t>
                </a:r>
                <a:endParaRPr lang="zh-CN" altLang="en-US"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grpSp>
          <p:nvGrpSpPr>
            <p:cNvPr id="52" name="组合 51">
              <a:extLst>
                <a:ext uri="{FF2B5EF4-FFF2-40B4-BE49-F238E27FC236}">
                  <a16:creationId xmlns:a16="http://schemas.microsoft.com/office/drawing/2014/main" id="{D465D219-8169-4713-9E7B-60910EB6B5DF}"/>
                </a:ext>
              </a:extLst>
            </p:cNvPr>
            <p:cNvGrpSpPr/>
            <p:nvPr/>
          </p:nvGrpSpPr>
          <p:grpSpPr>
            <a:xfrm>
              <a:off x="3243334" y="3600000"/>
              <a:ext cx="1084262" cy="709612"/>
              <a:chOff x="723900" y="3103563"/>
              <a:chExt cx="1084262" cy="709612"/>
            </a:xfrm>
          </p:grpSpPr>
          <p:sp>
            <p:nvSpPr>
              <p:cNvPr id="53" name="矩形 52">
                <a:extLst>
                  <a:ext uri="{FF2B5EF4-FFF2-40B4-BE49-F238E27FC236}">
                    <a16:creationId xmlns:a16="http://schemas.microsoft.com/office/drawing/2014/main" id="{2F52C5BD-FEA2-4FB1-AB95-DF1C0B8FB8C7}"/>
                  </a:ext>
                </a:extLst>
              </p:cNvPr>
              <p:cNvSpPr/>
              <p:nvPr/>
            </p:nvSpPr>
            <p:spPr>
              <a:xfrm>
                <a:off x="723900" y="3103563"/>
                <a:ext cx="904875" cy="576262"/>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a:cs typeface="Times New Roman" panose="02020603050405020304" pitchFamily="18" charset="0"/>
                </a:endParaRPr>
              </a:p>
            </p:txBody>
          </p:sp>
          <p:sp>
            <p:nvSpPr>
              <p:cNvPr id="54" name="文本框 36">
                <a:extLst>
                  <a:ext uri="{FF2B5EF4-FFF2-40B4-BE49-F238E27FC236}">
                    <a16:creationId xmlns:a16="http://schemas.microsoft.com/office/drawing/2014/main" id="{FE1216BF-FBFC-4B89-91D8-2AB062037299}"/>
                  </a:ext>
                </a:extLst>
              </p:cNvPr>
              <p:cNvSpPr txBox="1">
                <a:spLocks noChangeArrowheads="1"/>
              </p:cNvSpPr>
              <p:nvPr/>
            </p:nvSpPr>
            <p:spPr bwMode="auto">
              <a:xfrm>
                <a:off x="974725" y="3290888"/>
                <a:ext cx="274638" cy="522287"/>
              </a:xfrm>
              <a:prstGeom prst="rect">
                <a:avLst/>
              </a:prstGeom>
              <a:noFill/>
              <a:ln w="9525">
                <a:noFill/>
                <a:miter lim="800000"/>
                <a:headEnd/>
                <a:tailEnd/>
              </a:ln>
            </p:spPr>
            <p:txBody>
              <a:bodyPr wrap="none">
                <a:spAutoFit/>
              </a:bodyPr>
              <a:lstStyle/>
              <a:p>
                <a:r>
                  <a:rPr lang="en-US" altLang="zh-CN">
                    <a:latin typeface="Times New Roman" pitchFamily="18" charset="0"/>
                    <a:cs typeface="Times New Roman" pitchFamily="18" charset="0"/>
                  </a:rPr>
                  <a:t> </a:t>
                </a:r>
                <a:endParaRPr lang="zh-CN" altLang="en-US">
                  <a:latin typeface="Times New Roman" pitchFamily="18" charset="0"/>
                  <a:cs typeface="Times New Roman" pitchFamily="18" charset="0"/>
                </a:endParaRPr>
              </a:p>
            </p:txBody>
          </p:sp>
          <p:sp>
            <p:nvSpPr>
              <p:cNvPr id="55" name="文本框 32">
                <a:extLst>
                  <a:ext uri="{FF2B5EF4-FFF2-40B4-BE49-F238E27FC236}">
                    <a16:creationId xmlns:a16="http://schemas.microsoft.com/office/drawing/2014/main" id="{646A1694-7915-479E-B382-BD2D85FFC26B}"/>
                  </a:ext>
                </a:extLst>
              </p:cNvPr>
              <p:cNvSpPr txBox="1">
                <a:spLocks noChangeArrowheads="1"/>
              </p:cNvSpPr>
              <p:nvPr/>
            </p:nvSpPr>
            <p:spPr bwMode="auto">
              <a:xfrm>
                <a:off x="987425" y="3138488"/>
                <a:ext cx="820737" cy="461665"/>
              </a:xfrm>
              <a:prstGeom prst="rect">
                <a:avLst/>
              </a:prstGeom>
              <a:noFill/>
              <a:ln w="9525">
                <a:noFill/>
                <a:miter lim="800000"/>
                <a:headEnd/>
                <a:tailEnd/>
              </a:ln>
            </p:spPr>
            <p:txBody>
              <a:bodyPr wrap="square">
                <a:spAutoFit/>
              </a:bodyPr>
              <a:lstStyle/>
              <a:p>
                <a:r>
                  <a:rPr lang="en-US" altLang="zh-CN"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a:t>
                </a:r>
                <a:endParaRPr lang="zh-CN" altLang="en-US"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grpSp>
          <p:nvGrpSpPr>
            <p:cNvPr id="56" name="组合 55">
              <a:extLst>
                <a:ext uri="{FF2B5EF4-FFF2-40B4-BE49-F238E27FC236}">
                  <a16:creationId xmlns:a16="http://schemas.microsoft.com/office/drawing/2014/main" id="{4E133C5C-A480-4999-BDC4-8054D203D2E1}"/>
                </a:ext>
              </a:extLst>
            </p:cNvPr>
            <p:cNvGrpSpPr/>
            <p:nvPr/>
          </p:nvGrpSpPr>
          <p:grpSpPr>
            <a:xfrm>
              <a:off x="2052000" y="4484616"/>
              <a:ext cx="1084262" cy="709612"/>
              <a:chOff x="723900" y="3103563"/>
              <a:chExt cx="1084262" cy="709612"/>
            </a:xfrm>
          </p:grpSpPr>
          <p:sp>
            <p:nvSpPr>
              <p:cNvPr id="57" name="矩形 56">
                <a:extLst>
                  <a:ext uri="{FF2B5EF4-FFF2-40B4-BE49-F238E27FC236}">
                    <a16:creationId xmlns:a16="http://schemas.microsoft.com/office/drawing/2014/main" id="{620A8256-E4C5-4A04-806D-811D1F343A4D}"/>
                  </a:ext>
                </a:extLst>
              </p:cNvPr>
              <p:cNvSpPr/>
              <p:nvPr/>
            </p:nvSpPr>
            <p:spPr>
              <a:xfrm>
                <a:off x="723900" y="3103563"/>
                <a:ext cx="904875" cy="576262"/>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a:cs typeface="Times New Roman" panose="02020603050405020304" pitchFamily="18" charset="0"/>
                </a:endParaRPr>
              </a:p>
            </p:txBody>
          </p:sp>
          <p:sp>
            <p:nvSpPr>
              <p:cNvPr id="58" name="文本框 36">
                <a:extLst>
                  <a:ext uri="{FF2B5EF4-FFF2-40B4-BE49-F238E27FC236}">
                    <a16:creationId xmlns:a16="http://schemas.microsoft.com/office/drawing/2014/main" id="{F1F6E06E-ED0F-4C29-AA2C-993C4A375088}"/>
                  </a:ext>
                </a:extLst>
              </p:cNvPr>
              <p:cNvSpPr txBox="1">
                <a:spLocks noChangeArrowheads="1"/>
              </p:cNvSpPr>
              <p:nvPr/>
            </p:nvSpPr>
            <p:spPr bwMode="auto">
              <a:xfrm>
                <a:off x="974725" y="3290888"/>
                <a:ext cx="274638" cy="522287"/>
              </a:xfrm>
              <a:prstGeom prst="rect">
                <a:avLst/>
              </a:prstGeom>
              <a:noFill/>
              <a:ln w="9525">
                <a:noFill/>
                <a:miter lim="800000"/>
                <a:headEnd/>
                <a:tailEnd/>
              </a:ln>
            </p:spPr>
            <p:txBody>
              <a:bodyPr wrap="none">
                <a:spAutoFit/>
              </a:bodyPr>
              <a:lstStyle/>
              <a:p>
                <a:r>
                  <a:rPr lang="en-US" altLang="zh-CN">
                    <a:latin typeface="Times New Roman" pitchFamily="18" charset="0"/>
                    <a:cs typeface="Times New Roman" pitchFamily="18" charset="0"/>
                  </a:rPr>
                  <a:t> </a:t>
                </a:r>
                <a:endParaRPr lang="zh-CN" altLang="en-US">
                  <a:latin typeface="Times New Roman" pitchFamily="18" charset="0"/>
                  <a:cs typeface="Times New Roman" pitchFamily="18" charset="0"/>
                </a:endParaRPr>
              </a:p>
            </p:txBody>
          </p:sp>
          <p:sp>
            <p:nvSpPr>
              <p:cNvPr id="59" name="文本框 32">
                <a:extLst>
                  <a:ext uri="{FF2B5EF4-FFF2-40B4-BE49-F238E27FC236}">
                    <a16:creationId xmlns:a16="http://schemas.microsoft.com/office/drawing/2014/main" id="{E56973B1-B145-4F96-8B09-7B3A7390FC82}"/>
                  </a:ext>
                </a:extLst>
              </p:cNvPr>
              <p:cNvSpPr txBox="1">
                <a:spLocks noChangeArrowheads="1"/>
              </p:cNvSpPr>
              <p:nvPr/>
            </p:nvSpPr>
            <p:spPr bwMode="auto">
              <a:xfrm>
                <a:off x="987425" y="3138488"/>
                <a:ext cx="820737" cy="461665"/>
              </a:xfrm>
              <a:prstGeom prst="rect">
                <a:avLst/>
              </a:prstGeom>
              <a:noFill/>
              <a:ln w="9525">
                <a:noFill/>
                <a:miter lim="800000"/>
                <a:headEnd/>
                <a:tailEnd/>
              </a:ln>
            </p:spPr>
            <p:txBody>
              <a:bodyPr wrap="square">
                <a:spAutoFit/>
              </a:bodyPr>
              <a:lstStyle/>
              <a:p>
                <a:r>
                  <a:rPr lang="en-US" altLang="zh-CN"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a:t>
                </a:r>
                <a:endParaRPr lang="zh-CN" altLang="en-US"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grpSp>
          <p:nvGrpSpPr>
            <p:cNvPr id="60" name="组合 59">
              <a:extLst>
                <a:ext uri="{FF2B5EF4-FFF2-40B4-BE49-F238E27FC236}">
                  <a16:creationId xmlns:a16="http://schemas.microsoft.com/office/drawing/2014/main" id="{AED9CA56-FE71-4F69-8C16-2294E66A89F3}"/>
                </a:ext>
              </a:extLst>
            </p:cNvPr>
            <p:cNvGrpSpPr/>
            <p:nvPr/>
          </p:nvGrpSpPr>
          <p:grpSpPr>
            <a:xfrm>
              <a:off x="2052000" y="5533956"/>
              <a:ext cx="1084262" cy="709612"/>
              <a:chOff x="723900" y="3103563"/>
              <a:chExt cx="1084262" cy="709612"/>
            </a:xfrm>
          </p:grpSpPr>
          <p:sp>
            <p:nvSpPr>
              <p:cNvPr id="61" name="矩形 60">
                <a:extLst>
                  <a:ext uri="{FF2B5EF4-FFF2-40B4-BE49-F238E27FC236}">
                    <a16:creationId xmlns:a16="http://schemas.microsoft.com/office/drawing/2014/main" id="{5E15B65D-55C1-42D7-8441-2FD7638AE4AA}"/>
                  </a:ext>
                </a:extLst>
              </p:cNvPr>
              <p:cNvSpPr/>
              <p:nvPr/>
            </p:nvSpPr>
            <p:spPr>
              <a:xfrm>
                <a:off x="723900" y="3103563"/>
                <a:ext cx="904875" cy="576262"/>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a:cs typeface="Times New Roman" panose="02020603050405020304" pitchFamily="18" charset="0"/>
                </a:endParaRPr>
              </a:p>
            </p:txBody>
          </p:sp>
          <p:sp>
            <p:nvSpPr>
              <p:cNvPr id="62" name="文本框 36">
                <a:extLst>
                  <a:ext uri="{FF2B5EF4-FFF2-40B4-BE49-F238E27FC236}">
                    <a16:creationId xmlns:a16="http://schemas.microsoft.com/office/drawing/2014/main" id="{0A3223AF-1C63-4AB3-A99B-D83118E1A47D}"/>
                  </a:ext>
                </a:extLst>
              </p:cNvPr>
              <p:cNvSpPr txBox="1">
                <a:spLocks noChangeArrowheads="1"/>
              </p:cNvSpPr>
              <p:nvPr/>
            </p:nvSpPr>
            <p:spPr bwMode="auto">
              <a:xfrm>
                <a:off x="974725" y="3290888"/>
                <a:ext cx="274638" cy="522287"/>
              </a:xfrm>
              <a:prstGeom prst="rect">
                <a:avLst/>
              </a:prstGeom>
              <a:noFill/>
              <a:ln w="9525">
                <a:noFill/>
                <a:miter lim="800000"/>
                <a:headEnd/>
                <a:tailEnd/>
              </a:ln>
            </p:spPr>
            <p:txBody>
              <a:bodyPr wrap="none">
                <a:spAutoFit/>
              </a:bodyPr>
              <a:lstStyle/>
              <a:p>
                <a:r>
                  <a:rPr lang="en-US" altLang="zh-CN">
                    <a:latin typeface="Times New Roman" pitchFamily="18" charset="0"/>
                    <a:cs typeface="Times New Roman" pitchFamily="18" charset="0"/>
                  </a:rPr>
                  <a:t> </a:t>
                </a:r>
                <a:endParaRPr lang="zh-CN" altLang="en-US">
                  <a:latin typeface="Times New Roman" pitchFamily="18" charset="0"/>
                  <a:cs typeface="Times New Roman" pitchFamily="18" charset="0"/>
                </a:endParaRPr>
              </a:p>
            </p:txBody>
          </p:sp>
          <p:sp>
            <p:nvSpPr>
              <p:cNvPr id="63" name="文本框 32">
                <a:extLst>
                  <a:ext uri="{FF2B5EF4-FFF2-40B4-BE49-F238E27FC236}">
                    <a16:creationId xmlns:a16="http://schemas.microsoft.com/office/drawing/2014/main" id="{EBF13ACE-CE60-4190-86E1-A2DBBA6D073B}"/>
                  </a:ext>
                </a:extLst>
              </p:cNvPr>
              <p:cNvSpPr txBox="1">
                <a:spLocks noChangeArrowheads="1"/>
              </p:cNvSpPr>
              <p:nvPr/>
            </p:nvSpPr>
            <p:spPr bwMode="auto">
              <a:xfrm>
                <a:off x="987425" y="3138488"/>
                <a:ext cx="820737" cy="461665"/>
              </a:xfrm>
              <a:prstGeom prst="rect">
                <a:avLst/>
              </a:prstGeom>
              <a:noFill/>
              <a:ln w="9525">
                <a:noFill/>
                <a:miter lim="800000"/>
                <a:headEnd/>
                <a:tailEnd/>
              </a:ln>
            </p:spPr>
            <p:txBody>
              <a:bodyPr wrap="square">
                <a:spAutoFit/>
              </a:bodyPr>
              <a:lstStyle/>
              <a:p>
                <a:r>
                  <a:rPr lang="en-US" altLang="zh-CN"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a:t>
                </a:r>
                <a:endParaRPr lang="zh-CN" altLang="en-US"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cxnSp>
          <p:nvCxnSpPr>
            <p:cNvPr id="67" name="直接箭头连接符 66">
              <a:extLst>
                <a:ext uri="{FF2B5EF4-FFF2-40B4-BE49-F238E27FC236}">
                  <a16:creationId xmlns:a16="http://schemas.microsoft.com/office/drawing/2014/main" id="{815B40B9-A313-4C2B-9F82-CE648728DA18}"/>
                </a:ext>
              </a:extLst>
            </p:cNvPr>
            <p:cNvCxnSpPr>
              <a:stCxn id="49" idx="0"/>
              <a:endCxn id="9" idx="1"/>
            </p:cNvCxnSpPr>
            <p:nvPr/>
          </p:nvCxnSpPr>
          <p:spPr bwMode="auto">
            <a:xfrm flipV="1">
              <a:off x="1388438" y="2895600"/>
              <a:ext cx="663562" cy="704400"/>
            </a:xfrm>
            <a:prstGeom prst="straightConnector1">
              <a:avLst/>
            </a:prstGeom>
            <a:solidFill>
              <a:srgbClr val="FFFFFF"/>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cxnSp>
          <p:nvCxnSpPr>
            <p:cNvPr id="69" name="直接箭头连接符 68">
              <a:extLst>
                <a:ext uri="{FF2B5EF4-FFF2-40B4-BE49-F238E27FC236}">
                  <a16:creationId xmlns:a16="http://schemas.microsoft.com/office/drawing/2014/main" id="{9E4D6C62-15CC-40C1-BD3F-17A0AD5AE416}"/>
                </a:ext>
              </a:extLst>
            </p:cNvPr>
            <p:cNvCxnSpPr>
              <a:stCxn id="53" idx="0"/>
            </p:cNvCxnSpPr>
            <p:nvPr/>
          </p:nvCxnSpPr>
          <p:spPr bwMode="auto">
            <a:xfrm flipH="1" flipV="1">
              <a:off x="2956875" y="2962275"/>
              <a:ext cx="738897" cy="637725"/>
            </a:xfrm>
            <a:prstGeom prst="straightConnector1">
              <a:avLst/>
            </a:prstGeom>
            <a:solidFill>
              <a:srgbClr val="FFFFFF"/>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cxnSp>
          <p:nvCxnSpPr>
            <p:cNvPr id="71" name="直接箭头连接符 70">
              <a:extLst>
                <a:ext uri="{FF2B5EF4-FFF2-40B4-BE49-F238E27FC236}">
                  <a16:creationId xmlns:a16="http://schemas.microsoft.com/office/drawing/2014/main" id="{2F4FF828-212E-4BA5-AF5A-9A90C0FB002B}"/>
                </a:ext>
              </a:extLst>
            </p:cNvPr>
            <p:cNvCxnSpPr>
              <a:stCxn id="57" idx="1"/>
            </p:cNvCxnSpPr>
            <p:nvPr/>
          </p:nvCxnSpPr>
          <p:spPr bwMode="auto">
            <a:xfrm flipH="1" flipV="1">
              <a:off x="1461463" y="4176262"/>
              <a:ext cx="590537" cy="596485"/>
            </a:xfrm>
            <a:prstGeom prst="straightConnector1">
              <a:avLst/>
            </a:prstGeom>
            <a:solidFill>
              <a:srgbClr val="FFFFFF"/>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cxnSp>
          <p:nvCxnSpPr>
            <p:cNvPr id="73" name="直接箭头连接符 72">
              <a:extLst>
                <a:ext uri="{FF2B5EF4-FFF2-40B4-BE49-F238E27FC236}">
                  <a16:creationId xmlns:a16="http://schemas.microsoft.com/office/drawing/2014/main" id="{B9007094-5972-4737-993E-749DAE58F639}"/>
                </a:ext>
              </a:extLst>
            </p:cNvPr>
            <p:cNvCxnSpPr/>
            <p:nvPr/>
          </p:nvCxnSpPr>
          <p:spPr bwMode="auto">
            <a:xfrm flipV="1">
              <a:off x="2956875" y="4176262"/>
              <a:ext cx="674603" cy="596485"/>
            </a:xfrm>
            <a:prstGeom prst="straightConnector1">
              <a:avLst/>
            </a:prstGeom>
            <a:solidFill>
              <a:srgbClr val="FFFFFF"/>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cxnSp>
          <p:nvCxnSpPr>
            <p:cNvPr id="75" name="直接箭头连接符 74">
              <a:extLst>
                <a:ext uri="{FF2B5EF4-FFF2-40B4-BE49-F238E27FC236}">
                  <a16:creationId xmlns:a16="http://schemas.microsoft.com/office/drawing/2014/main" id="{DCA8A366-E1AB-4C58-8164-3B6C4CE99239}"/>
                </a:ext>
              </a:extLst>
            </p:cNvPr>
            <p:cNvCxnSpPr>
              <a:stCxn id="61" idx="0"/>
            </p:cNvCxnSpPr>
            <p:nvPr/>
          </p:nvCxnSpPr>
          <p:spPr bwMode="auto">
            <a:xfrm flipH="1" flipV="1">
              <a:off x="2504437" y="5060878"/>
              <a:ext cx="1" cy="473078"/>
            </a:xfrm>
            <a:prstGeom prst="straightConnector1">
              <a:avLst/>
            </a:prstGeom>
            <a:solidFill>
              <a:srgbClr val="FFFFFF"/>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grpSp>
      <p:sp>
        <p:nvSpPr>
          <p:cNvPr id="77" name="文本框 61">
            <a:extLst>
              <a:ext uri="{FF2B5EF4-FFF2-40B4-BE49-F238E27FC236}">
                <a16:creationId xmlns:a16="http://schemas.microsoft.com/office/drawing/2014/main" id="{D588D958-7286-4CB2-90C2-4CD712061818}"/>
              </a:ext>
            </a:extLst>
          </p:cNvPr>
          <p:cNvSpPr txBox="1">
            <a:spLocks noChangeArrowheads="1"/>
          </p:cNvSpPr>
          <p:nvPr/>
        </p:nvSpPr>
        <p:spPr bwMode="auto">
          <a:xfrm>
            <a:off x="534659" y="3218728"/>
            <a:ext cx="1778051" cy="40011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a:solidFill>
                  <a:srgbClr val="C00000"/>
                </a:solidFill>
                <a:effectLst>
                  <a:outerShdw blurRad="38100" dist="38100" dir="2700000" algn="tl">
                    <a:srgbClr val="000000">
                      <a:alpha val="43137"/>
                    </a:srgbClr>
                  </a:outerShdw>
                </a:effectLst>
              </a:rPr>
              <a:t>v</a:t>
            </a:r>
            <a:r>
              <a:rPr kumimoji="0" lang="en-US" altLang="zh-CN" sz="2000" i="0" u="none" strike="noStrike" kern="0" cap="none" spc="0" normalizeH="0" baseline="0" noProof="0" dirty="0" err="1">
                <a:ln>
                  <a:noFill/>
                </a:ln>
                <a:solidFill>
                  <a:srgbClr val="C00000"/>
                </a:solidFill>
                <a:effectLst>
                  <a:outerShdw blurRad="38100" dist="38100" dir="2700000" algn="tl">
                    <a:srgbClr val="000000">
                      <a:alpha val="43137"/>
                    </a:srgbClr>
                  </a:outerShdw>
                </a:effectLst>
                <a:uLnTx/>
                <a:uFillTx/>
              </a:rPr>
              <a:t>irtual</a:t>
            </a:r>
            <a:r>
              <a:rPr kumimoji="0" lang="en-US" altLang="zh-CN" sz="2000" i="0" u="none" strike="noStrike" kern="0" cap="none" spc="0" normalizeH="0" baseline="0" noProof="0" dirty="0">
                <a:ln>
                  <a:noFill/>
                </a:ln>
                <a:solidFill>
                  <a:sysClr val="windowText" lastClr="000000"/>
                </a:solidFill>
                <a:effectLst/>
                <a:uLnTx/>
                <a:uFillTx/>
              </a:rPr>
              <a:t> public</a:t>
            </a:r>
            <a:endParaRPr kumimoji="0" lang="zh-CN" altLang="en-US" sz="2000" i="0" u="none" strike="noStrike" kern="0" cap="none" spc="0" normalizeH="0" baseline="0" noProof="0" dirty="0">
              <a:ln>
                <a:noFill/>
              </a:ln>
              <a:solidFill>
                <a:sysClr val="windowText" lastClr="000000"/>
              </a:solidFill>
              <a:effectLst/>
              <a:uLnTx/>
              <a:uFillTx/>
            </a:endParaRPr>
          </a:p>
        </p:txBody>
      </p:sp>
      <p:sp>
        <p:nvSpPr>
          <p:cNvPr id="78" name="文本框 61">
            <a:extLst>
              <a:ext uri="{FF2B5EF4-FFF2-40B4-BE49-F238E27FC236}">
                <a16:creationId xmlns:a16="http://schemas.microsoft.com/office/drawing/2014/main" id="{7EB431DD-2D1E-4217-B8A7-4CC61A00F410}"/>
              </a:ext>
            </a:extLst>
          </p:cNvPr>
          <p:cNvSpPr txBox="1">
            <a:spLocks noChangeArrowheads="1"/>
          </p:cNvSpPr>
          <p:nvPr/>
        </p:nvSpPr>
        <p:spPr bwMode="auto">
          <a:xfrm>
            <a:off x="3731468" y="3196354"/>
            <a:ext cx="1778051" cy="40011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a:solidFill>
                  <a:srgbClr val="C00000"/>
                </a:solidFill>
                <a:effectLst>
                  <a:outerShdw blurRad="38100" dist="38100" dir="2700000" algn="tl">
                    <a:srgbClr val="000000">
                      <a:alpha val="43137"/>
                    </a:srgbClr>
                  </a:outerShdw>
                </a:effectLst>
              </a:rPr>
              <a:t>v</a:t>
            </a:r>
            <a:r>
              <a:rPr kumimoji="0" lang="en-US" altLang="zh-CN" sz="2000" i="0" u="none" strike="noStrike" kern="0" cap="none" spc="0" normalizeH="0" baseline="0" noProof="0" dirty="0" err="1">
                <a:ln>
                  <a:noFill/>
                </a:ln>
                <a:solidFill>
                  <a:srgbClr val="C00000"/>
                </a:solidFill>
                <a:effectLst>
                  <a:outerShdw blurRad="38100" dist="38100" dir="2700000" algn="tl">
                    <a:srgbClr val="000000">
                      <a:alpha val="43137"/>
                    </a:srgbClr>
                  </a:outerShdw>
                </a:effectLst>
                <a:uLnTx/>
                <a:uFillTx/>
              </a:rPr>
              <a:t>irtual</a:t>
            </a:r>
            <a:r>
              <a:rPr kumimoji="0" lang="en-US" altLang="zh-CN" sz="2000" i="0" u="none" strike="noStrike" kern="0" cap="none" spc="0" normalizeH="0" baseline="0" noProof="0" dirty="0">
                <a:ln>
                  <a:noFill/>
                </a:ln>
                <a:solidFill>
                  <a:sysClr val="windowText" lastClr="000000"/>
                </a:solidFill>
                <a:effectLst/>
                <a:uLnTx/>
                <a:uFillTx/>
              </a:rPr>
              <a:t> public</a:t>
            </a:r>
            <a:endParaRPr kumimoji="0" lang="zh-CN" altLang="en-US" sz="2000" i="0" u="none" strike="noStrike" kern="0" cap="none" spc="0" normalizeH="0" baseline="0" noProof="0" dirty="0">
              <a:ln>
                <a:noFill/>
              </a:ln>
              <a:solidFill>
                <a:sysClr val="windowText" lastClr="000000"/>
              </a:solidFill>
              <a:effectLst/>
              <a:uLnTx/>
              <a:uFillTx/>
            </a:endParaRPr>
          </a:p>
        </p:txBody>
      </p:sp>
      <p:sp>
        <p:nvSpPr>
          <p:cNvPr id="79" name="文本框 67">
            <a:extLst>
              <a:ext uri="{FF2B5EF4-FFF2-40B4-BE49-F238E27FC236}">
                <a16:creationId xmlns:a16="http://schemas.microsoft.com/office/drawing/2014/main" id="{4F48D5B3-2CEC-4FD7-9BBC-3A135DF02E7F}"/>
              </a:ext>
            </a:extLst>
          </p:cNvPr>
          <p:cNvSpPr txBox="1">
            <a:spLocks noChangeArrowheads="1"/>
          </p:cNvSpPr>
          <p:nvPr/>
        </p:nvSpPr>
        <p:spPr bwMode="auto">
          <a:xfrm>
            <a:off x="1291523" y="4733272"/>
            <a:ext cx="969963" cy="461963"/>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rPr>
              <a:t>public</a:t>
            </a:r>
            <a:endParaRPr kumimoji="0" lang="zh-CN" altLang="en-US" sz="2400" b="0" i="0" u="none" strike="noStrike" kern="0" cap="none" spc="0" normalizeH="0" baseline="0" noProof="0" dirty="0">
              <a:ln>
                <a:noFill/>
              </a:ln>
              <a:solidFill>
                <a:sysClr val="windowText" lastClr="000000"/>
              </a:solidFill>
              <a:effectLst/>
              <a:uLnTx/>
              <a:uFillTx/>
            </a:endParaRPr>
          </a:p>
        </p:txBody>
      </p:sp>
      <p:sp>
        <p:nvSpPr>
          <p:cNvPr id="80" name="文本框 67">
            <a:extLst>
              <a:ext uri="{FF2B5EF4-FFF2-40B4-BE49-F238E27FC236}">
                <a16:creationId xmlns:a16="http://schemas.microsoft.com/office/drawing/2014/main" id="{37DA4A21-3DF2-4C32-BE91-A1E13588AB62}"/>
              </a:ext>
            </a:extLst>
          </p:cNvPr>
          <p:cNvSpPr txBox="1">
            <a:spLocks noChangeArrowheads="1"/>
          </p:cNvSpPr>
          <p:nvPr/>
        </p:nvSpPr>
        <p:spPr bwMode="auto">
          <a:xfrm>
            <a:off x="3804334" y="4686715"/>
            <a:ext cx="969963" cy="461963"/>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rPr>
              <a:t>public</a:t>
            </a:r>
            <a:endParaRPr kumimoji="0" lang="zh-CN" altLang="en-US" sz="2400" b="0" i="0" u="none" strike="noStrike" kern="0" cap="none" spc="0" normalizeH="0" baseline="0" noProof="0" dirty="0">
              <a:ln>
                <a:noFill/>
              </a:ln>
              <a:solidFill>
                <a:sysClr val="windowText" lastClr="000000"/>
              </a:solidFill>
              <a:effectLst/>
              <a:uLnTx/>
              <a:uFillTx/>
            </a:endParaRPr>
          </a:p>
        </p:txBody>
      </p:sp>
      <p:sp>
        <p:nvSpPr>
          <p:cNvPr id="81" name="文本框 67">
            <a:extLst>
              <a:ext uri="{FF2B5EF4-FFF2-40B4-BE49-F238E27FC236}">
                <a16:creationId xmlns:a16="http://schemas.microsoft.com/office/drawing/2014/main" id="{886FA0EB-0551-40D0-BB2D-78D5FA192BB2}"/>
              </a:ext>
            </a:extLst>
          </p:cNvPr>
          <p:cNvSpPr txBox="1">
            <a:spLocks noChangeArrowheads="1"/>
          </p:cNvSpPr>
          <p:nvPr/>
        </p:nvSpPr>
        <p:spPr bwMode="auto">
          <a:xfrm>
            <a:off x="2941729" y="5415675"/>
            <a:ext cx="969963" cy="461963"/>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rPr>
              <a:t>public</a:t>
            </a:r>
            <a:endParaRPr kumimoji="0" lang="zh-CN" altLang="en-US" sz="24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13343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a:spLocks noGrp="1"/>
          </p:cNvSpPr>
          <p:nvPr>
            <p:ph type="title"/>
          </p:nvPr>
        </p:nvSpPr>
        <p:spPr>
          <a:xfrm>
            <a:off x="1055688" y="65088"/>
            <a:ext cx="8278812" cy="1011237"/>
          </a:xfrm>
        </p:spPr>
        <p:txBody>
          <a:bodyPr/>
          <a:lstStyle/>
          <a:p>
            <a:r>
              <a:rPr lang="zh-CN" altLang="en-US" sz="3600" dirty="0"/>
              <a:t>编程题练习：多继承</a:t>
            </a:r>
          </a:p>
        </p:txBody>
      </p:sp>
      <p:sp>
        <p:nvSpPr>
          <p:cNvPr id="5" name="Rectangle 77"/>
          <p:cNvSpPr>
            <a:spLocks noChangeArrowheads="1"/>
          </p:cNvSpPr>
          <p:nvPr/>
        </p:nvSpPr>
        <p:spPr bwMode="auto">
          <a:xfrm>
            <a:off x="1055688" y="1065231"/>
            <a:ext cx="8020876" cy="5745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400" dirty="0">
                <a:solidFill>
                  <a:schemeClr val="tx1"/>
                </a:solidFill>
                <a:ea typeface="宋体" panose="02010600030101010101" pitchFamily="2" charset="-122"/>
              </a:rPr>
              <a:t>      某小公司有四类人员：</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经理</a:t>
            </a:r>
            <a:r>
              <a:rPr lang="zh-CN" altLang="en-US" sz="2400" dirty="0">
                <a:solidFill>
                  <a:schemeClr val="tx1"/>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技术人员</a:t>
            </a:r>
            <a:r>
              <a:rPr lang="zh-CN" altLang="en-US" sz="2400" dirty="0">
                <a:solidFill>
                  <a:schemeClr val="tx1"/>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销售经理</a:t>
            </a:r>
            <a:r>
              <a:rPr lang="zh-CN" altLang="en-US" sz="2400" dirty="0">
                <a:solidFill>
                  <a:schemeClr val="tx1"/>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销售员</a:t>
            </a:r>
            <a:r>
              <a:rPr lang="zh-CN" altLang="en-US" sz="2400" dirty="0">
                <a:solidFill>
                  <a:schemeClr val="tx1"/>
                </a:solidFill>
                <a:ea typeface="宋体" panose="02010600030101010101" pitchFamily="2" charset="-122"/>
              </a:rPr>
              <a:t>。设计一个基类</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Employee</a:t>
            </a:r>
            <a:r>
              <a:rPr lang="zh-CN" altLang="en-US" sz="2400" dirty="0">
                <a:solidFill>
                  <a:schemeClr val="tx1"/>
                </a:solidFill>
                <a:ea typeface="宋体" panose="02010600030101010101" pitchFamily="2" charset="-122"/>
              </a:rPr>
              <a:t>，派生出</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Manager</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经理</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Technician</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技术人员</a:t>
            </a:r>
            <a:r>
              <a:rPr lang="en-US" altLang="zh-CN" sz="24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a:t>
            </a:r>
            <a:r>
              <a:rPr lang="en-US" altLang="zh-CN" sz="2400" dirty="0" err="1">
                <a:solidFill>
                  <a:srgbClr val="C00000"/>
                </a:solidFill>
                <a:effectLst>
                  <a:outerShdw blurRad="38100" dist="38100" dir="2700000" algn="tl">
                    <a:srgbClr val="000000">
                      <a:alpha val="43137"/>
                    </a:srgbClr>
                  </a:outerShdw>
                </a:effectLst>
                <a:ea typeface="宋体" panose="02010600030101010101" pitchFamily="2" charset="-122"/>
              </a:rPr>
              <a:t>Salesmanager</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销售经理</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Salesman</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销售员</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。销售经理既是经理又是销售员，因此同时继承</a:t>
            </a:r>
            <a:r>
              <a:rPr lang="en-US" altLang="zh-CN" sz="2400" dirty="0">
                <a:solidFill>
                  <a:schemeClr val="tx1"/>
                </a:solidFill>
                <a:ea typeface="宋体" panose="02010600030101010101" pitchFamily="2" charset="-122"/>
              </a:rPr>
              <a:t>Manager </a:t>
            </a:r>
            <a:r>
              <a:rPr lang="zh-CN" altLang="en-US" sz="2400" dirty="0">
                <a:solidFill>
                  <a:schemeClr val="tx1"/>
                </a:solidFill>
                <a:ea typeface="宋体" panose="02010600030101010101" pitchFamily="2" charset="-122"/>
              </a:rPr>
              <a:t>和</a:t>
            </a:r>
            <a:r>
              <a:rPr lang="en-US" altLang="zh-CN" sz="2400" dirty="0">
                <a:solidFill>
                  <a:schemeClr val="tx1"/>
                </a:solidFill>
                <a:ea typeface="宋体" panose="02010600030101010101" pitchFamily="2" charset="-122"/>
              </a:rPr>
              <a:t>Salesman </a:t>
            </a:r>
            <a:r>
              <a:rPr lang="zh-CN" altLang="en-US" sz="2400" dirty="0">
                <a:solidFill>
                  <a:schemeClr val="tx1"/>
                </a:solidFill>
                <a:ea typeface="宋体" panose="02010600030101010101" pitchFamily="2" charset="-122"/>
              </a:rPr>
              <a:t>两个类。</a:t>
            </a:r>
          </a:p>
          <a:p>
            <a:pPr>
              <a:lnSpc>
                <a:spcPct val="110000"/>
              </a:lnSpc>
              <a:spcBef>
                <a:spcPct val="0"/>
              </a:spcBef>
              <a:buSzTx/>
              <a:buNone/>
            </a:pPr>
            <a:r>
              <a:rPr lang="en-US" altLang="zh-CN" sz="2400" dirty="0">
                <a:solidFill>
                  <a:schemeClr val="tx1"/>
                </a:solidFill>
                <a:ea typeface="宋体" panose="02010600030101010101" pitchFamily="2" charset="-122"/>
              </a:rPr>
              <a:t>1</a:t>
            </a:r>
            <a:r>
              <a:rPr lang="zh-CN" altLang="en-US" sz="2400" dirty="0">
                <a:solidFill>
                  <a:schemeClr val="tx1"/>
                </a:solidFill>
                <a:ea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类定义</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1</a:t>
            </a:r>
            <a:r>
              <a:rPr lang="zh-CN" altLang="en-US" sz="2400" dirty="0">
                <a:solidFill>
                  <a:schemeClr val="tx1"/>
                </a:solidFill>
                <a:ea typeface="宋体" panose="02010600030101010101" pitchFamily="2" charset="-122"/>
              </a:rPr>
              <a: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Employee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a:t>
            </a:r>
            <a:r>
              <a:rPr lang="zh-CN" altLang="en-US" sz="2400" dirty="0">
                <a:solidFill>
                  <a:schemeClr val="tx1"/>
                </a:solidFill>
                <a:ea typeface="宋体" panose="02010600030101010101" pitchFamily="2" charset="-122"/>
              </a:rPr>
              <a:t>：基本信息：编号、姓名、职位、薪水等；</a:t>
            </a:r>
            <a:r>
              <a:rPr lang="en-US" altLang="zh-CN" sz="2400" dirty="0">
                <a:solidFill>
                  <a:schemeClr val="tx1"/>
                </a:solidFill>
                <a:ea typeface="宋体" panose="02010600030101010101" pitchFamily="2" charset="-122"/>
              </a:rPr>
              <a:t>2</a:t>
            </a:r>
            <a:r>
              <a:rPr lang="zh-CN" altLang="en-US" sz="2400" dirty="0">
                <a:solidFill>
                  <a:schemeClr val="tx1"/>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Technician</a:t>
            </a:r>
            <a:r>
              <a:rPr lang="zh-CN" altLang="en-US" sz="2400" dirty="0">
                <a:solidFill>
                  <a:schemeClr val="tx1"/>
                </a:solidFill>
                <a:ea typeface="宋体" panose="02010600030101010101" pitchFamily="2" charset="-122"/>
              </a:rPr>
              <a:t>：新增属性：工作时间；</a:t>
            </a:r>
            <a:r>
              <a:rPr lang="en-US" altLang="zh-CN" sz="2400" dirty="0">
                <a:solidFill>
                  <a:schemeClr val="tx1"/>
                </a:solidFill>
                <a:ea typeface="宋体" panose="02010600030101010101" pitchFamily="2" charset="-122"/>
              </a:rPr>
              <a:t>3)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Saleman</a:t>
            </a:r>
            <a:r>
              <a:rPr lang="zh-CN" altLang="en-US" sz="2400" dirty="0">
                <a:solidFill>
                  <a:schemeClr val="tx1"/>
                </a:solidFill>
                <a:ea typeface="宋体" panose="02010600030101010101" pitchFamily="2" charset="-122"/>
              </a:rPr>
              <a:t>： 新增属性：销售额</a:t>
            </a:r>
          </a:p>
          <a:p>
            <a:pPr>
              <a:lnSpc>
                <a:spcPct val="110000"/>
              </a:lnSpc>
              <a:spcBef>
                <a:spcPct val="0"/>
              </a:spcBef>
              <a:buSzTx/>
              <a:buNone/>
            </a:pPr>
            <a:r>
              <a:rPr lang="en-US" altLang="zh-CN" sz="2400" dirty="0">
                <a:solidFill>
                  <a:schemeClr val="tx1"/>
                </a:solidFill>
                <a:ea typeface="宋体" panose="02010600030101010101" pitchFamily="2" charset="-122"/>
              </a:rPr>
              <a:t>2</a:t>
            </a:r>
            <a:r>
              <a:rPr lang="zh-CN" altLang="en-US" sz="2400" dirty="0">
                <a:solidFill>
                  <a:schemeClr val="tx1"/>
                </a:solidFill>
                <a:ea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实现人员信息的显示</a:t>
            </a:r>
          </a:p>
          <a:p>
            <a:pPr>
              <a:lnSpc>
                <a:spcPct val="110000"/>
              </a:lnSpc>
              <a:spcBef>
                <a:spcPct val="0"/>
              </a:spcBef>
              <a:buSzTx/>
              <a:buNone/>
            </a:pPr>
            <a:r>
              <a:rPr lang="en-US" altLang="zh-CN" sz="2400" dirty="0">
                <a:solidFill>
                  <a:schemeClr val="tx1"/>
                </a:solidFill>
                <a:ea typeface="宋体" panose="02010600030101010101" pitchFamily="2" charset="-122"/>
              </a:rPr>
              <a:t>3</a:t>
            </a:r>
            <a:r>
              <a:rPr lang="zh-CN" altLang="en-US" sz="2400" dirty="0">
                <a:solidFill>
                  <a:schemeClr val="tx1"/>
                </a:solidFill>
                <a:ea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计算并显示个人月薪</a:t>
            </a:r>
            <a:endParaRPr lang="zh-CN" altLang="en-US" sz="2400" dirty="0">
              <a:solidFill>
                <a:srgbClr val="C00000"/>
              </a:solidFill>
              <a:ea typeface="宋体" panose="02010600030101010101" pitchFamily="2" charset="-122"/>
            </a:endParaRPr>
          </a:p>
          <a:p>
            <a:pPr>
              <a:lnSpc>
                <a:spcPct val="110000"/>
              </a:lnSpc>
              <a:spcBef>
                <a:spcPct val="0"/>
              </a:spcBef>
              <a:buSzTx/>
              <a:buNone/>
            </a:pPr>
            <a:r>
              <a:rPr lang="zh-CN" altLang="en-US" sz="2400" dirty="0">
                <a:solidFill>
                  <a:schemeClr val="tx1"/>
                </a:solidFill>
                <a:ea typeface="宋体" panose="02010600030101010101" pitchFamily="2" charset="-122"/>
              </a:rPr>
              <a:t>     月薪计算办法：</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经理</a:t>
            </a:r>
            <a:r>
              <a:rPr lang="zh-CN" altLang="en-US" sz="2400" dirty="0">
                <a:solidFill>
                  <a:schemeClr val="tx1"/>
                </a:solidFill>
                <a:ea typeface="宋体" panose="02010600030101010101" pitchFamily="2" charset="-122"/>
              </a:rPr>
              <a:t>拿固定月薪</a:t>
            </a:r>
            <a:r>
              <a:rPr lang="en-US" altLang="zh-CN" sz="2400" dirty="0">
                <a:solidFill>
                  <a:schemeClr val="tx1"/>
                </a:solidFill>
                <a:ea typeface="宋体" panose="02010600030101010101" pitchFamily="2" charset="-122"/>
              </a:rPr>
              <a:t>50000 </a:t>
            </a:r>
            <a:r>
              <a:rPr lang="zh-CN" altLang="en-US" sz="2400" dirty="0">
                <a:solidFill>
                  <a:schemeClr val="tx1"/>
                </a:solidFill>
                <a:ea typeface="宋体" panose="02010600030101010101" pitchFamily="2" charset="-122"/>
              </a:rPr>
              <a:t>元，</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技术人员</a:t>
            </a:r>
            <a:r>
              <a:rPr lang="zh-CN" altLang="en-US" sz="2400" dirty="0">
                <a:solidFill>
                  <a:schemeClr val="tx1"/>
                </a:solidFill>
                <a:ea typeface="宋体" panose="02010600030101010101" pitchFamily="2" charset="-122"/>
              </a:rPr>
              <a:t>按每小时</a:t>
            </a:r>
            <a:r>
              <a:rPr lang="en-US" altLang="zh-CN" sz="2400" dirty="0">
                <a:solidFill>
                  <a:schemeClr val="tx1"/>
                </a:solidFill>
                <a:ea typeface="宋体" panose="02010600030101010101" pitchFamily="2" charset="-122"/>
              </a:rPr>
              <a:t>70</a:t>
            </a:r>
            <a:r>
              <a:rPr lang="zh-CN" altLang="en-US" sz="2400" dirty="0">
                <a:solidFill>
                  <a:schemeClr val="tx1"/>
                </a:solidFill>
                <a:ea typeface="宋体" panose="02010600030101010101" pitchFamily="2" charset="-122"/>
              </a:rPr>
              <a:t>元领取月薪；</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销售员</a:t>
            </a:r>
            <a:r>
              <a:rPr lang="zh-CN" altLang="en-US" sz="2400" dirty="0">
                <a:solidFill>
                  <a:schemeClr val="tx1"/>
                </a:solidFill>
                <a:ea typeface="宋体" panose="02010600030101010101" pitchFamily="2" charset="-122"/>
              </a:rPr>
              <a:t>的月薪按当月销售额的</a:t>
            </a:r>
            <a:r>
              <a:rPr lang="en-US" altLang="zh-CN" sz="2400" dirty="0">
                <a:solidFill>
                  <a:schemeClr val="tx1"/>
                </a:solidFill>
                <a:ea typeface="宋体" panose="02010600030101010101" pitchFamily="2" charset="-122"/>
              </a:rPr>
              <a:t>10%</a:t>
            </a:r>
            <a:r>
              <a:rPr lang="zh-CN" altLang="en-US" sz="2400" dirty="0">
                <a:solidFill>
                  <a:schemeClr val="tx1"/>
                </a:solidFill>
                <a:ea typeface="宋体" panose="02010600030101010101" pitchFamily="2" charset="-122"/>
              </a:rPr>
              <a:t>提成；</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销售经理</a:t>
            </a:r>
            <a:r>
              <a:rPr lang="zh-CN" altLang="en-US" sz="2400" dirty="0">
                <a:solidFill>
                  <a:schemeClr val="tx1"/>
                </a:solidFill>
                <a:ea typeface="宋体" panose="02010600030101010101" pitchFamily="2" charset="-122"/>
              </a:rPr>
              <a:t>固定月薪</a:t>
            </a:r>
            <a:r>
              <a:rPr lang="en-US" altLang="zh-CN" sz="2400" dirty="0">
                <a:solidFill>
                  <a:schemeClr val="tx1"/>
                </a:solidFill>
                <a:ea typeface="宋体" panose="02010600030101010101" pitchFamily="2" charset="-122"/>
              </a:rPr>
              <a:t>10000 </a:t>
            </a:r>
            <a:r>
              <a:rPr lang="zh-CN" altLang="en-US" sz="2400" dirty="0">
                <a:solidFill>
                  <a:schemeClr val="tx1"/>
                </a:solidFill>
                <a:ea typeface="宋体" panose="02010600030101010101" pitchFamily="2" charset="-122"/>
              </a:rPr>
              <a:t>元加所管辖部门当月销售总额的</a:t>
            </a:r>
            <a:r>
              <a:rPr lang="en-US" altLang="zh-CN" sz="2400" dirty="0">
                <a:solidFill>
                  <a:schemeClr val="tx1"/>
                </a:solidFill>
                <a:ea typeface="宋体" panose="02010600030101010101" pitchFamily="2" charset="-122"/>
              </a:rPr>
              <a:t>3% </a:t>
            </a:r>
            <a:r>
              <a:rPr lang="zh-CN" altLang="en-US" sz="2400" dirty="0">
                <a:solidFill>
                  <a:schemeClr val="tx1"/>
                </a:solidFill>
                <a:ea typeface="宋体" panose="02010600030101010101" pitchFamily="2" charset="-122"/>
              </a:rPr>
              <a:t>。</a:t>
            </a:r>
          </a:p>
        </p:txBody>
      </p:sp>
    </p:spTree>
    <p:extLst>
      <p:ext uri="{BB962C8B-B14F-4D97-AF65-F5344CB8AC3E}">
        <p14:creationId xmlns:p14="http://schemas.microsoft.com/office/powerpoint/2010/main" val="1537209830"/>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73365" y="2617076"/>
            <a:ext cx="2502608" cy="1015663"/>
          </a:xfrm>
          <a:prstGeom prst="rect">
            <a:avLst/>
          </a:prstGeom>
          <a:noFill/>
        </p:spPr>
        <p:txBody>
          <a:bodyPr wrap="none" rtlCol="0">
            <a:spAutoFit/>
          </a:bodyPr>
          <a:lstStyle/>
          <a:p>
            <a:r>
              <a:rPr lang="zh-CN" altLang="en-US" sz="6000" dirty="0">
                <a:latin typeface="宋体" pitchFamily="2" charset="-122"/>
                <a:ea typeface="宋体" pitchFamily="2" charset="-122"/>
              </a:rPr>
              <a:t>（三）</a:t>
            </a:r>
          </a:p>
        </p:txBody>
      </p:sp>
    </p:spTree>
    <p:extLst>
      <p:ext uri="{BB962C8B-B14F-4D97-AF65-F5344CB8AC3E}">
        <p14:creationId xmlns:p14="http://schemas.microsoft.com/office/powerpoint/2010/main" val="42889890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五、虚函数与多态</a:t>
            </a:r>
            <a:endParaRPr lang="en-US" altLang="zh-CN" sz="36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692000"/>
            <a:ext cx="7520000" cy="462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继承练习：</a:t>
            </a:r>
            <a:endParaRPr lang="en-US" altLang="zh-CN" dirty="0">
              <a:solidFill>
                <a:srgbClr val="000000"/>
              </a:solidFill>
              <a:ea typeface="宋体" panose="02010600030101010101" pitchFamily="2" charset="-122"/>
            </a:endParaRP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某动物园内，有老虎、狗等动物，每个动物都有名字、年龄、体重等信息。每种动物的叫唤</a:t>
            </a:r>
            <a:r>
              <a:rPr lang="en-US" altLang="zh-CN" dirty="0">
                <a:solidFill>
                  <a:srgbClr val="000000"/>
                </a:solidFill>
                <a:ea typeface="宋体" panose="02010600030101010101" pitchFamily="2" charset="-122"/>
              </a:rPr>
              <a:t>(speak)</a:t>
            </a:r>
            <a:r>
              <a:rPr lang="zh-CN" altLang="en-US" dirty="0">
                <a:solidFill>
                  <a:srgbClr val="000000"/>
                </a:solidFill>
                <a:ea typeface="宋体" panose="02010600030101010101" pitchFamily="2" charset="-122"/>
              </a:rPr>
              <a:t>声均不同，老虎的叫唤声是“</a:t>
            </a:r>
            <a:r>
              <a:rPr lang="en-US" altLang="zh-CN" dirty="0">
                <a:solidFill>
                  <a:srgbClr val="000000"/>
                </a:solidFill>
                <a:ea typeface="宋体" panose="02010600030101010101" pitchFamily="2" charset="-122"/>
              </a:rPr>
              <a:t>WOO”</a:t>
            </a:r>
            <a:r>
              <a:rPr lang="zh-CN" altLang="en-US" dirty="0">
                <a:solidFill>
                  <a:srgbClr val="000000"/>
                </a:solidFill>
                <a:ea typeface="宋体" panose="02010600030101010101" pitchFamily="2" charset="-122"/>
              </a:rPr>
              <a:t>，狗的叫唤声是“</a:t>
            </a:r>
            <a:r>
              <a:rPr lang="en-US" altLang="zh-CN" dirty="0" err="1">
                <a:solidFill>
                  <a:srgbClr val="000000"/>
                </a:solidFill>
                <a:ea typeface="宋体" panose="02010600030101010101" pitchFamily="2" charset="-122"/>
              </a:rPr>
              <a:t>WangWang</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定义一个</a:t>
            </a:r>
            <a:r>
              <a:rPr lang="en-US" altLang="zh-CN" dirty="0">
                <a:solidFill>
                  <a:srgbClr val="000000"/>
                </a:solidFill>
                <a:ea typeface="宋体" panose="02010600030101010101" pitchFamily="2" charset="-122"/>
              </a:rPr>
              <a:t>Animal</a:t>
            </a:r>
            <a:r>
              <a:rPr lang="zh-CN" altLang="en-US" dirty="0">
                <a:solidFill>
                  <a:srgbClr val="000000"/>
                </a:solidFill>
                <a:ea typeface="宋体" panose="02010600030101010101" pitchFamily="2" charset="-122"/>
              </a:rPr>
              <a:t>的基类，</a:t>
            </a:r>
            <a:r>
              <a:rPr lang="en-US" altLang="zh-CN" dirty="0">
                <a:solidFill>
                  <a:srgbClr val="000000"/>
                </a:solidFill>
                <a:ea typeface="宋体" panose="02010600030101010101" pitchFamily="2" charset="-122"/>
              </a:rPr>
              <a:t>Animal</a:t>
            </a:r>
            <a:r>
              <a:rPr lang="zh-CN" altLang="en-US" dirty="0">
                <a:solidFill>
                  <a:srgbClr val="000000"/>
                </a:solidFill>
                <a:ea typeface="宋体" panose="02010600030101010101" pitchFamily="2" charset="-122"/>
              </a:rPr>
              <a:t>类有函数</a:t>
            </a:r>
            <a:r>
              <a:rPr lang="en-US" altLang="zh-CN" dirty="0">
                <a:solidFill>
                  <a:srgbClr val="000000"/>
                </a:solidFill>
                <a:ea typeface="宋体" panose="02010600030101010101" pitchFamily="2" charset="-122"/>
              </a:rPr>
              <a:t>speak()</a:t>
            </a:r>
            <a:r>
              <a:rPr lang="zh-CN" altLang="en-US" dirty="0">
                <a:solidFill>
                  <a:srgbClr val="000000"/>
                </a:solidFill>
                <a:ea typeface="宋体" panose="02010600030101010101" pitchFamily="2" charset="-122"/>
              </a:rPr>
              <a:t>，并派生老虎、狗，发出不同的叫唤声。</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编写主程序，输入动物名称、名字、年龄，让动物园内的各种动物叫唤。</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要求：只使用一个基类指针，指向生成的对象并调用方法。</a:t>
            </a:r>
          </a:p>
        </p:txBody>
      </p:sp>
      <p:sp>
        <p:nvSpPr>
          <p:cNvPr id="5" name="Rectangle 9"/>
          <p:cNvSpPr txBox="1">
            <a:spLocks noChangeArrowheads="1"/>
          </p:cNvSpPr>
          <p:nvPr/>
        </p:nvSpPr>
        <p:spPr bwMode="auto">
          <a:xfrm>
            <a:off x="1080000" y="10842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1. </a:t>
            </a:r>
            <a:r>
              <a:rPr lang="zh-CN" altLang="en-US" dirty="0">
                <a:ea typeface="宋体" panose="02010600030101010101" pitchFamily="2" charset="-122"/>
              </a:rPr>
              <a:t>虚函数的引出</a:t>
            </a:r>
            <a:endParaRPr lang="en-US" altLang="zh-CN" dirty="0">
              <a:ea typeface="宋体" charset="-122"/>
            </a:endParaRPr>
          </a:p>
          <a:p>
            <a:pPr marL="0" indent="0" eaLnBrk="1" hangingPunct="1">
              <a:buClr>
                <a:schemeClr val="accent2"/>
              </a:buClr>
              <a:buNone/>
            </a:pPr>
            <a:endParaRPr lang="zh-CN" altLang="en-US" dirty="0">
              <a:ea typeface="宋体" panose="02010600030101010101" pitchFamily="2" charset="-122"/>
            </a:endParaRPr>
          </a:p>
          <a:p>
            <a:pPr marL="0" indent="0" eaLnBrk="1" hangingPunct="1">
              <a:buClr>
                <a:schemeClr val="accent2"/>
              </a:buClr>
              <a:buNone/>
            </a:pPr>
            <a:endParaRPr lang="en-US" altLang="zh-CN" sz="3000" dirty="0">
              <a:ea typeface="宋体" panose="02010600030101010101" pitchFamily="2" charset="-122"/>
            </a:endParaRPr>
          </a:p>
        </p:txBody>
      </p:sp>
      <p:sp>
        <p:nvSpPr>
          <p:cNvPr id="3" name="文本框 2">
            <a:extLst>
              <a:ext uri="{FF2B5EF4-FFF2-40B4-BE49-F238E27FC236}">
                <a16:creationId xmlns:a16="http://schemas.microsoft.com/office/drawing/2014/main" id="{D7D4A71B-2B2B-498C-B77F-ED0D283D109C}"/>
              </a:ext>
            </a:extLst>
          </p:cNvPr>
          <p:cNvSpPr txBox="1"/>
          <p:nvPr/>
        </p:nvSpPr>
        <p:spPr>
          <a:xfrm>
            <a:off x="8312834" y="6297613"/>
            <a:ext cx="646331" cy="369332"/>
          </a:xfrm>
          <a:prstGeom prst="rect">
            <a:avLst/>
          </a:prstGeom>
          <a:noFill/>
        </p:spPr>
        <p:txBody>
          <a:bodyPr wrap="none" rtlCol="0">
            <a:spAutoFit/>
          </a:bodyPr>
          <a:lstStyle/>
          <a:p>
            <a:r>
              <a:rPr lang="zh-CN" altLang="en-US" dirty="0"/>
              <a:t>示例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多态性</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130800"/>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在程序中</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同一符号或名字</a:t>
            </a:r>
            <a:r>
              <a:rPr lang="zh-CN" altLang="en-US" dirty="0">
                <a:solidFill>
                  <a:srgbClr val="000000"/>
                </a:solidFill>
                <a:ea typeface="宋体" panose="02010600030101010101" pitchFamily="2" charset="-122"/>
              </a:rPr>
              <a:t>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不同情况下</a:t>
            </a:r>
            <a:r>
              <a:rPr lang="zh-CN" altLang="en-US" dirty="0">
                <a:solidFill>
                  <a:srgbClr val="000000"/>
                </a:solidFill>
                <a:ea typeface="宋体" panose="02010600030101010101" pitchFamily="2" charset="-122"/>
              </a:rPr>
              <a:t>具</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有不同解释</a:t>
            </a:r>
            <a:r>
              <a:rPr lang="zh-CN" altLang="en-US" dirty="0">
                <a:solidFill>
                  <a:srgbClr val="000000"/>
                </a:solidFill>
                <a:ea typeface="宋体" panose="02010600030101010101" pitchFamily="2" charset="-122"/>
              </a:rPr>
              <a:t>的现象称为</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多态性</a:t>
            </a:r>
            <a:r>
              <a:rPr lang="zh-CN" altLang="en-US" dirty="0">
                <a:solidFill>
                  <a:srgbClr val="000000"/>
                </a:solidFill>
                <a:ea typeface="宋体" panose="02010600030101010101" pitchFamily="2" charset="-122"/>
              </a:rPr>
              <a:t>。 </a:t>
            </a:r>
          </a:p>
        </p:txBody>
      </p:sp>
      <p:sp>
        <p:nvSpPr>
          <p:cNvPr id="10" name="Rectangle 77"/>
          <p:cNvSpPr>
            <a:spLocks noChangeArrowheads="1"/>
          </p:cNvSpPr>
          <p:nvPr/>
        </p:nvSpPr>
        <p:spPr bwMode="auto">
          <a:xfrm>
            <a:off x="1116000" y="2340000"/>
            <a:ext cx="7507300" cy="2665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现实世界中的</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多态现象</a:t>
            </a:r>
            <a:r>
              <a:rPr lang="zh-CN" altLang="en-US" dirty="0">
                <a:solidFill>
                  <a:srgbClr val="000000"/>
                </a:solidFill>
                <a:ea typeface="宋体" panose="02010600030101010101" pitchFamily="2" charset="-122"/>
              </a:rPr>
              <a:t>： </a:t>
            </a:r>
          </a:p>
          <a:p>
            <a:pPr marL="400050" lvl="2" indent="0">
              <a:lnSpc>
                <a:spcPct val="110000"/>
              </a:lnSpc>
              <a:spcBef>
                <a:spcPct val="0"/>
              </a:spcBef>
              <a:buClrTx/>
              <a:buFont typeface="Wingdings" pitchFamily="2" charset="2"/>
              <a:buChar char="Ø"/>
            </a:pPr>
            <a:r>
              <a:rPr lang="en-US" altLang="zh-CN" dirty="0">
                <a:solidFill>
                  <a:srgbClr val="000000"/>
                </a:solidFill>
                <a:ea typeface="宋体" panose="02010600030101010101" pitchFamily="2" charset="-122"/>
              </a:rPr>
              <a:t> </a:t>
            </a:r>
            <a:r>
              <a:rPr lang="zh-CN" altLang="en-US" dirty="0">
                <a:solidFill>
                  <a:srgbClr val="000000"/>
                </a:solidFill>
                <a:ea typeface="宋体" panose="02010600030101010101" pitchFamily="2" charset="-122"/>
              </a:rPr>
              <a:t>变色眼镜：阳光下</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镜片颜色变深；室内</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镜片颜色变浅。 </a:t>
            </a:r>
          </a:p>
          <a:p>
            <a:pPr marL="400050" lvl="2" indent="0">
              <a:lnSpc>
                <a:spcPct val="110000"/>
              </a:lnSpc>
              <a:spcBef>
                <a:spcPct val="0"/>
              </a:spcBef>
              <a:buClrTx/>
              <a:buFont typeface="Wingdings" pitchFamily="2" charset="2"/>
              <a:buChar char="Ø"/>
            </a:pPr>
            <a:r>
              <a:rPr lang="en-US" altLang="zh-CN" dirty="0">
                <a:solidFill>
                  <a:srgbClr val="000000"/>
                </a:solidFill>
                <a:ea typeface="宋体" panose="02010600030101010101" pitchFamily="2" charset="-122"/>
              </a:rPr>
              <a:t> </a:t>
            </a:r>
            <a:r>
              <a:rPr lang="zh-CN" altLang="en-US" dirty="0">
                <a:solidFill>
                  <a:srgbClr val="000000"/>
                </a:solidFill>
                <a:ea typeface="宋体" panose="02010600030101010101" pitchFamily="2" charset="-122"/>
              </a:rPr>
              <a:t>猫眼瞳孔：光线充足地方</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瞳孔变细变窄；晚上半夜</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瞳孔放大、夜视能力变强。 </a:t>
            </a:r>
          </a:p>
          <a:p>
            <a:pPr marL="0" lvl="1" indent="0">
              <a:lnSpc>
                <a:spcPct val="110000"/>
              </a:lnSpc>
              <a:spcBef>
                <a:spcPct val="0"/>
              </a:spcBef>
              <a:buClrTx/>
              <a:buSzTx/>
              <a:buFont typeface="Wingdings" pitchFamily="2" charset="2"/>
              <a:buChar char="p"/>
            </a:pPr>
            <a:endParaRPr lang="zh-CN" altLang="en-US" dirty="0">
              <a:solidFill>
                <a:srgbClr val="00000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41400" y="1130800"/>
            <a:ext cx="75073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编程中的多态</a:t>
            </a:r>
          </a:p>
          <a:p>
            <a:pPr marL="400050" lvl="2" indent="0">
              <a:lnSpc>
                <a:spcPct val="110000"/>
              </a:lnSpc>
              <a:spcBef>
                <a:spcPct val="0"/>
              </a:spcBef>
              <a:buClrTx/>
              <a:buFont typeface="Wingdings" pitchFamily="2" charset="2"/>
              <a:buChar char="Ø"/>
            </a:pPr>
            <a:r>
              <a:rPr lang="en-US" altLang="zh-CN"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同一个类</a:t>
            </a:r>
            <a:r>
              <a:rPr lang="zh-CN" altLang="en-US" dirty="0">
                <a:solidFill>
                  <a:srgbClr val="000000"/>
                </a:solidFill>
                <a:ea typeface="宋体" panose="02010600030101010101" pitchFamily="2" charset="-122"/>
              </a:rPr>
              <a:t>中，对应相同的函数名，却执行不同的函数体，即函数重载，属于</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编译时的多态</a:t>
            </a:r>
            <a:r>
              <a:rPr lang="zh-CN" altLang="en-US" dirty="0">
                <a:solidFill>
                  <a:srgbClr val="000000"/>
                </a:solidFill>
                <a:ea typeface="宋体" panose="02010600030101010101" pitchFamily="2" charset="-122"/>
              </a:rPr>
              <a:t>。</a:t>
            </a:r>
          </a:p>
          <a:p>
            <a:pPr marL="400050" lvl="2" indent="0">
              <a:lnSpc>
                <a:spcPct val="110000"/>
              </a:lnSpc>
              <a:spcBef>
                <a:spcPct val="0"/>
              </a:spcBef>
              <a:buClrTx/>
              <a:buFont typeface="Wingdings" pitchFamily="2" charset="2"/>
              <a:buChar char="Ø"/>
            </a:pPr>
            <a:r>
              <a:rPr lang="en-US" altLang="zh-CN"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rgbClr val="000000"/>
                </a:solidFill>
                <a:ea typeface="宋体" panose="02010600030101010101" pitchFamily="2" charset="-122"/>
              </a:rPr>
              <a:t>中，与基类同名、同参数、同返回类型的函数的不同行为，属于</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运行时的多态</a:t>
            </a:r>
            <a:r>
              <a:rPr lang="zh-CN" altLang="en-US" dirty="0">
                <a:solidFill>
                  <a:srgbClr val="000000"/>
                </a:solidFill>
                <a:ea typeface="宋体" panose="02010600030101010101" pitchFamily="2" charset="-122"/>
              </a:rPr>
              <a:t>。</a:t>
            </a:r>
          </a:p>
          <a:p>
            <a:pPr marL="400050" lvl="2" indent="0">
              <a:lnSpc>
                <a:spcPct val="110000"/>
              </a:lnSpc>
              <a:spcBef>
                <a:spcPct val="0"/>
              </a:spcBef>
              <a:buClrTx/>
              <a:buFont typeface="Wingdings" pitchFamily="2" charset="2"/>
              <a:buChar char="Ø"/>
            </a:pPr>
            <a:r>
              <a:rPr lang="en-US" altLang="zh-CN"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运算符重载</a:t>
            </a:r>
          </a:p>
          <a:p>
            <a:pPr marL="0" lvl="1" indent="0">
              <a:lnSpc>
                <a:spcPct val="110000"/>
              </a:lnSpc>
              <a:spcBef>
                <a:spcPct val="0"/>
              </a:spcBef>
              <a:buClrTx/>
              <a:buSzTx/>
              <a:buFont typeface="Wingdings" pitchFamily="2" charset="2"/>
              <a:buChar char="p"/>
            </a:pPr>
            <a:endParaRPr lang="zh-CN" altLang="en-US" dirty="0">
              <a:solidFill>
                <a:srgbClr val="00000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编译时多态</a:t>
            </a:r>
            <a:r>
              <a:rPr lang="en-US" altLang="zh-CN" sz="3600" dirty="0">
                <a:latin typeface="宋体" panose="02010600030101010101" pitchFamily="2" charset="-122"/>
                <a:ea typeface="宋体" panose="02010600030101010101" pitchFamily="2" charset="-122"/>
              </a:rPr>
              <a:t>----</a:t>
            </a:r>
            <a:r>
              <a:rPr lang="zh-CN" altLang="en-US" sz="3600" dirty="0">
                <a:latin typeface="宋体" panose="02010600030101010101" pitchFamily="2" charset="-122"/>
                <a:ea typeface="宋体" panose="02010600030101010101" pitchFamily="2" charset="-122"/>
              </a:rPr>
              <a:t>静态联编 </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130800"/>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联编</a:t>
            </a:r>
            <a:r>
              <a:rPr lang="en-US" altLang="zh-CN" dirty="0">
                <a:solidFill>
                  <a:srgbClr val="000000"/>
                </a:solidFill>
                <a:ea typeface="宋体" panose="02010600030101010101" pitchFamily="2" charset="-122"/>
              </a:rPr>
              <a:t>(binding)</a:t>
            </a:r>
            <a:r>
              <a:rPr lang="zh-CN" altLang="en-US" dirty="0">
                <a:solidFill>
                  <a:srgbClr val="000000"/>
                </a:solidFill>
                <a:ea typeface="宋体" panose="02010600030101010101" pitchFamily="2" charset="-122"/>
              </a:rPr>
              <a:t>，也译为绑定，指将程序中出现的</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标识符</a:t>
            </a:r>
            <a:r>
              <a:rPr lang="zh-CN" altLang="en-US" dirty="0">
                <a:solidFill>
                  <a:srgbClr val="000000"/>
                </a:solidFill>
                <a:ea typeface="宋体" panose="02010600030101010101" pitchFamily="2" charset="-122"/>
              </a:rPr>
              <a:t>与一个</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存储地址</a:t>
            </a:r>
            <a:r>
              <a:rPr lang="zh-CN" altLang="en-US" dirty="0">
                <a:solidFill>
                  <a:srgbClr val="000000"/>
                </a:solidFill>
                <a:ea typeface="宋体" panose="02010600030101010101" pitchFamily="2" charset="-122"/>
              </a:rPr>
              <a:t>相联系的过程。</a:t>
            </a:r>
          </a:p>
        </p:txBody>
      </p:sp>
      <p:sp>
        <p:nvSpPr>
          <p:cNvPr id="10" name="Rectangle 77"/>
          <p:cNvSpPr>
            <a:spLocks noChangeArrowheads="1"/>
          </p:cNvSpPr>
          <p:nvPr/>
        </p:nvSpPr>
        <p:spPr bwMode="auto">
          <a:xfrm>
            <a:off x="1116000" y="2340000"/>
            <a:ext cx="7507300" cy="198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静态联编</a:t>
            </a:r>
            <a:r>
              <a:rPr lang="zh-CN" altLang="en-US" dirty="0">
                <a:solidFill>
                  <a:srgbClr val="000000"/>
                </a:solidFill>
                <a:ea typeface="宋体" panose="02010600030101010101" pitchFamily="2" charset="-122"/>
              </a:rPr>
              <a:t>，是指这种联编在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编译阶段</a:t>
            </a:r>
            <a:r>
              <a:rPr lang="zh-CN" altLang="en-US" dirty="0">
                <a:solidFill>
                  <a:srgbClr val="000000"/>
                </a:solidFill>
                <a:ea typeface="宋体" panose="02010600030101010101" pitchFamily="2" charset="-122"/>
              </a:rPr>
              <a:t>完成的，即在编译阶段就必须确定标识符（函数名）与代码之间的对应关系。由于联编过程是在程序运行前完成的，所以又称为</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早期联编</a:t>
            </a:r>
            <a:r>
              <a:rPr lang="zh-CN" altLang="en-US" dirty="0">
                <a:solidFill>
                  <a:srgbClr val="000000"/>
                </a:solidFill>
                <a:ea typeface="宋体" panose="02010600030101010101" pitchFamily="2" charset="-122"/>
              </a:rPr>
              <a:t>。</a:t>
            </a:r>
          </a:p>
        </p:txBody>
      </p:sp>
      <p:sp>
        <p:nvSpPr>
          <p:cNvPr id="7" name="Rectangle 77"/>
          <p:cNvSpPr>
            <a:spLocks noChangeArrowheads="1"/>
          </p:cNvSpPr>
          <p:nvPr/>
        </p:nvSpPr>
        <p:spPr bwMode="auto">
          <a:xfrm>
            <a:off x="1116000" y="4536000"/>
            <a:ext cx="79518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静态联编</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能够实现编译时多态</a:t>
            </a:r>
            <a:r>
              <a:rPr lang="zh-CN" altLang="en-US" dirty="0">
                <a:solidFill>
                  <a:srgbClr val="000000"/>
                </a:solidFill>
                <a:ea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7"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35475" y="375652"/>
            <a:ext cx="1236236" cy="584775"/>
          </a:xfrm>
          <a:prstGeom prst="rect">
            <a:avLst/>
          </a:prstGeom>
        </p:spPr>
        <p:txBody>
          <a:bodyPr wrap="none">
            <a:spAutoFit/>
          </a:bodyPr>
          <a:lstStyle/>
          <a:p>
            <a:r>
              <a:rPr lang="zh-CN" altLang="en-US" sz="3200" dirty="0">
                <a:solidFill>
                  <a:srgbClr val="002060"/>
                </a:solidFill>
                <a:ea typeface="宋体" charset="-122"/>
              </a:rPr>
              <a:t>例</a:t>
            </a:r>
            <a:r>
              <a:rPr lang="en-US" altLang="zh-CN" sz="3200" dirty="0">
                <a:solidFill>
                  <a:srgbClr val="002060"/>
                </a:solidFill>
                <a:ea typeface="宋体" charset="-122"/>
              </a:rPr>
              <a:t>1</a:t>
            </a:r>
            <a:r>
              <a:rPr lang="zh-CN" altLang="en-US" sz="3200" dirty="0">
                <a:solidFill>
                  <a:srgbClr val="002060"/>
                </a:solidFill>
                <a:ea typeface="宋体" charset="-122"/>
              </a:rPr>
              <a:t>：</a:t>
            </a:r>
          </a:p>
        </p:txBody>
      </p:sp>
      <p:sp>
        <p:nvSpPr>
          <p:cNvPr id="4" name="Rectangle 6"/>
          <p:cNvSpPr>
            <a:spLocks noChangeArrowheads="1"/>
          </p:cNvSpPr>
          <p:nvPr/>
        </p:nvSpPr>
        <p:spPr bwMode="auto">
          <a:xfrm>
            <a:off x="1063626" y="1152634"/>
            <a:ext cx="3787774" cy="5262979"/>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solidFill>
                  <a:srgbClr val="C00000"/>
                </a:solidFill>
                <a:effectLst>
                  <a:outerShdw blurRad="38100" dist="38100" dir="2700000" algn="tl">
                    <a:srgbClr val="000000">
                      <a:alpha val="43137"/>
                    </a:srgbClr>
                  </a:outerShdw>
                </a:effectLst>
              </a:rPr>
              <a:t>class Student</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public:</a:t>
            </a:r>
          </a:p>
          <a:p>
            <a:pPr eaLnBrk="1" hangingPunct="1">
              <a:buNone/>
            </a:pPr>
            <a:r>
              <a:rPr lang="en-US" altLang="zh-CN" sz="2400" dirty="0">
                <a:effectLst>
                  <a:outerShdw blurRad="38100" dist="38100" dir="2700000" algn="tl">
                    <a:srgbClr val="000000">
                      <a:alpha val="43137"/>
                    </a:srgbClr>
                  </a:outerShdw>
                </a:effectLst>
              </a:rPr>
              <a:t>   float </a:t>
            </a:r>
            <a:r>
              <a:rPr lang="en-US" altLang="zh-CN" sz="2400" dirty="0">
                <a:solidFill>
                  <a:srgbClr val="0070C0"/>
                </a:solidFill>
                <a:effectLst>
                  <a:outerShdw blurRad="38100" dist="38100" dir="2700000" algn="tl">
                    <a:srgbClr val="000000">
                      <a:alpha val="43137"/>
                    </a:srgbClr>
                  </a:outerShdw>
                </a:effectLst>
              </a:rPr>
              <a:t>countTuition</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   //</a:t>
            </a:r>
            <a:r>
              <a:rPr lang="zh-CN" altLang="en-US" sz="2400" dirty="0">
                <a:effectLst>
                  <a:outerShdw blurRad="38100" dist="38100" dir="2700000" algn="tl">
                    <a:srgbClr val="000000">
                      <a:alpha val="43137"/>
                    </a:srgbClr>
                  </a:outerShdw>
                </a:effectLst>
              </a:rPr>
              <a:t>计算学费  </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solidFill>
                  <a:srgbClr val="C00000"/>
                </a:solidFill>
                <a:effectLst>
                  <a:outerShdw blurRad="38100" dist="38100" dir="2700000" algn="tl">
                    <a:srgbClr val="000000">
                      <a:alpha val="43137"/>
                    </a:srgbClr>
                  </a:outerShdw>
                </a:effectLst>
              </a:rPr>
              <a:t>class </a:t>
            </a:r>
            <a:r>
              <a:rPr lang="en-US" altLang="zh-CN" sz="2400" dirty="0" err="1">
                <a:solidFill>
                  <a:srgbClr val="C00000"/>
                </a:solidFill>
                <a:effectLst>
                  <a:outerShdw blurRad="38100" dist="38100" dir="2700000" algn="tl">
                    <a:srgbClr val="000000">
                      <a:alpha val="43137"/>
                    </a:srgbClr>
                  </a:outerShdw>
                </a:effectLst>
              </a:rPr>
              <a:t>GraduateStudent</a:t>
            </a:r>
            <a:r>
              <a:rPr lang="en-US" altLang="zh-CN" sz="2400" dirty="0">
                <a:solidFill>
                  <a:srgbClr val="C00000"/>
                </a:solidFill>
                <a:effectLst>
                  <a:outerShdw blurRad="38100" dist="38100" dir="2700000" algn="tl">
                    <a:srgbClr val="000000">
                      <a:alpha val="43137"/>
                    </a:srgbClr>
                  </a:outerShdw>
                </a:effectLst>
              </a:rPr>
              <a:t>:</a:t>
            </a:r>
          </a:p>
          <a:p>
            <a:pPr eaLnBrk="1" hangingPunct="1">
              <a:buNone/>
            </a:pPr>
            <a:r>
              <a:rPr lang="en-US" altLang="zh-CN" sz="2400" dirty="0">
                <a:solidFill>
                  <a:srgbClr val="C00000"/>
                </a:solidFill>
                <a:effectLst>
                  <a:outerShdw blurRad="38100" dist="38100" dir="2700000" algn="tl">
                    <a:srgbClr val="000000">
                      <a:alpha val="43137"/>
                    </a:srgbClr>
                  </a:outerShdw>
                </a:effectLst>
              </a:rPr>
              <a:t>              public Student</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public:</a:t>
            </a:r>
          </a:p>
          <a:p>
            <a:pPr eaLnBrk="1" hangingPunct="1">
              <a:buNone/>
            </a:pPr>
            <a:r>
              <a:rPr lang="en-US" altLang="zh-CN" sz="2400" dirty="0">
                <a:effectLst>
                  <a:outerShdw blurRad="38100" dist="38100" dir="2700000" algn="tl">
                    <a:srgbClr val="000000">
                      <a:alpha val="43137"/>
                    </a:srgbClr>
                  </a:outerShdw>
                </a:effectLst>
              </a:rPr>
              <a:t>     float </a:t>
            </a:r>
            <a:r>
              <a:rPr lang="en-US" altLang="zh-CN" sz="2400" dirty="0">
                <a:solidFill>
                  <a:srgbClr val="0070C0"/>
                </a:solidFill>
                <a:effectLst>
                  <a:outerShdw blurRad="38100" dist="38100" dir="2700000" algn="tl">
                    <a:srgbClr val="000000">
                      <a:alpha val="43137"/>
                    </a:srgbClr>
                  </a:outerShdw>
                </a:effectLst>
              </a:rPr>
              <a:t>countTuition</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zh-CN" altLang="en-US" sz="2400" dirty="0">
                <a:effectLst>
                  <a:outerShdw blurRad="38100" dist="38100" dir="2700000" algn="tl">
                    <a:srgbClr val="000000">
                      <a:alpha val="43137"/>
                    </a:srgbClr>
                  </a:outerShdw>
                </a:effectLst>
              </a:rPr>
              <a:t>计算学费    </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p>
        </p:txBody>
      </p:sp>
      <p:sp>
        <p:nvSpPr>
          <p:cNvPr id="6" name="Rectangle 6"/>
          <p:cNvSpPr>
            <a:spLocks noChangeArrowheads="1"/>
          </p:cNvSpPr>
          <p:nvPr/>
        </p:nvSpPr>
        <p:spPr bwMode="auto">
          <a:xfrm>
            <a:off x="5089526" y="1139935"/>
            <a:ext cx="3787774" cy="3046988"/>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err="1">
                <a:solidFill>
                  <a:srgbClr val="C00000"/>
                </a:solidFill>
                <a:effectLst>
                  <a:outerShdw blurRad="38100" dist="38100" dir="2700000" algn="tl">
                    <a:srgbClr val="000000">
                      <a:alpha val="43137"/>
                    </a:srgbClr>
                  </a:outerShdw>
                </a:effectLst>
              </a:rPr>
              <a:t>int</a:t>
            </a:r>
            <a:r>
              <a:rPr lang="en-US" altLang="zh-CN" sz="2400" dirty="0">
                <a:solidFill>
                  <a:srgbClr val="C00000"/>
                </a:solidFill>
                <a:effectLst>
                  <a:outerShdw blurRad="38100" dist="38100" dir="2700000" algn="tl">
                    <a:srgbClr val="000000">
                      <a:alpha val="43137"/>
                    </a:srgbClr>
                  </a:outerShdw>
                </a:effectLst>
              </a:rPr>
              <a:t> main()</a:t>
            </a:r>
          </a:p>
          <a:p>
            <a:pPr eaLnBrk="1" hangingPunct="1">
              <a:buNone/>
            </a:pPr>
            <a:r>
              <a:rPr lang="en-US" altLang="zh-CN" sz="2400" dirty="0">
                <a:effectLst>
                  <a:outerShdw blurRad="38100" dist="38100" dir="2700000" algn="tl">
                    <a:srgbClr val="000000">
                      <a:alpha val="43137"/>
                    </a:srgbClr>
                  </a:outerShdw>
                </a:effectLst>
              </a:rPr>
              <a:t>{  Student s;</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GraduateStudent</a:t>
            </a: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gs</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solidFill>
                  <a:srgbClr val="007E39"/>
                </a:solidFill>
                <a:effectLst>
                  <a:outerShdw blurRad="38100" dist="38100" dir="2700000" algn="tl">
                    <a:srgbClr val="000000">
                      <a:alpha val="43137"/>
                    </a:srgbClr>
                  </a:outerShdw>
                </a:effectLst>
              </a:rPr>
              <a:t>s.countTuition</a:t>
            </a:r>
            <a:r>
              <a:rPr lang="en-US" altLang="zh-CN" sz="2400" dirty="0">
                <a:effectLst>
                  <a:outerShdw blurRad="38100" dist="38100" dir="2700000" algn="tl">
                    <a:srgbClr val="000000">
                      <a:alpha val="43137"/>
                    </a:srgbClr>
                  </a:outerShdw>
                </a:effectLst>
              </a:rPr>
              <a:t>();	</a:t>
            </a:r>
          </a:p>
          <a:p>
            <a:pPr eaLnBrk="1" hangingPunct="1">
              <a:buNone/>
            </a:pPr>
            <a:r>
              <a:rPr lang="en-US" altLang="zh-CN" sz="2400" dirty="0">
                <a:effectLst>
                  <a:outerShdw blurRad="38100" dist="38100" dir="2700000" algn="tl">
                    <a:srgbClr val="000000">
                      <a:alpha val="43137"/>
                    </a:srgbClr>
                  </a:outerShdw>
                </a:effectLst>
              </a:rPr>
              <a:t>         //</a:t>
            </a:r>
            <a:r>
              <a:rPr lang="zh-CN" altLang="en-US" sz="2400" dirty="0">
                <a:effectLst>
                  <a:outerShdw blurRad="38100" dist="38100" dir="2700000" algn="tl">
                    <a:srgbClr val="000000">
                      <a:alpha val="43137"/>
                    </a:srgbClr>
                  </a:outerShdw>
                </a:effectLst>
              </a:rPr>
              <a:t>调用？</a:t>
            </a:r>
          </a:p>
          <a:p>
            <a:pPr eaLnBrk="1" hangingPunct="1">
              <a:buNone/>
            </a:pPr>
            <a:r>
              <a:rPr lang="zh-CN" altLang="en-US" sz="2400" dirty="0">
                <a:effectLst>
                  <a:outerShdw blurRad="38100" dist="38100" dir="2700000" algn="tl">
                    <a:srgbClr val="000000">
                      <a:alpha val="43137"/>
                    </a:srgbClr>
                  </a:outerShdw>
                </a:effectLst>
              </a:rPr>
              <a:t>    </a:t>
            </a:r>
            <a:r>
              <a:rPr lang="en-US" altLang="zh-CN" sz="2400" dirty="0" err="1">
                <a:solidFill>
                  <a:srgbClr val="007E39"/>
                </a:solidFill>
                <a:effectLst>
                  <a:outerShdw blurRad="38100" dist="38100" dir="2700000" algn="tl">
                    <a:srgbClr val="000000">
                      <a:alpha val="43137"/>
                    </a:srgbClr>
                  </a:outerShdw>
                </a:effectLst>
              </a:rPr>
              <a:t>gs.countTuition</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zh-CN" altLang="en-US" sz="2400" dirty="0">
                <a:effectLst>
                  <a:outerShdw blurRad="38100" dist="38100" dir="2700000" algn="tl">
                    <a:srgbClr val="000000">
                      <a:alpha val="43137"/>
                    </a:srgbClr>
                  </a:outerShdw>
                </a:effectLst>
              </a:rPr>
              <a:t>调用？</a:t>
            </a:r>
          </a:p>
          <a:p>
            <a:pPr eaLnBrk="1" hangingPunct="1">
              <a:buNone/>
            </a:pPr>
            <a:r>
              <a:rPr lang="en-US" altLang="zh-CN" sz="2400" dirty="0">
                <a:effectLst>
                  <a:outerShdw blurRad="38100" dist="38100" dir="2700000" algn="tl">
                    <a:srgbClr val="000000">
                      <a:alpha val="43137"/>
                    </a:srgbClr>
                  </a:outerShdw>
                </a:effectLst>
              </a:rPr>
              <a:t>}</a:t>
            </a:r>
          </a:p>
        </p:txBody>
      </p:sp>
      <p:sp>
        <p:nvSpPr>
          <p:cNvPr id="7" name="Text Box 36"/>
          <p:cNvSpPr txBox="1">
            <a:spLocks noChangeArrowheads="1"/>
          </p:cNvSpPr>
          <p:nvPr/>
        </p:nvSpPr>
        <p:spPr bwMode="auto">
          <a:xfrm>
            <a:off x="5085496" y="4419580"/>
            <a:ext cx="3868004" cy="1754326"/>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000000"/>
                </a:solidFill>
                <a:latin typeface="Times New Roman" pitchFamily="18" charset="0"/>
              </a:rPr>
              <a:t>分析：</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en-US" altLang="zh-CN" sz="2400" dirty="0">
                <a:solidFill>
                  <a:srgbClr val="000000"/>
                </a:solidFill>
                <a:latin typeface="Times New Roman" pitchFamily="18" charset="0"/>
              </a:rPr>
              <a:t>1.</a:t>
            </a:r>
            <a:r>
              <a:rPr lang="zh-CN" altLang="en-US" sz="2400" dirty="0">
                <a:solidFill>
                  <a:srgbClr val="000000"/>
                </a:solidFill>
                <a:latin typeface="Times New Roman" pitchFamily="18" charset="0"/>
              </a:rPr>
              <a:t>调用的</a:t>
            </a:r>
            <a:r>
              <a:rPr lang="en-US" altLang="zh-CN" sz="2400" dirty="0">
                <a:solidFill>
                  <a:srgbClr val="000000"/>
                </a:solidFill>
                <a:latin typeface="Times New Roman" pitchFamily="18" charset="0"/>
              </a:rPr>
              <a:t>Student</a:t>
            </a:r>
            <a:r>
              <a:rPr lang="zh-CN" altLang="en-US" sz="2400" dirty="0">
                <a:solidFill>
                  <a:srgbClr val="000000"/>
                </a:solidFill>
                <a:latin typeface="Times New Roman" pitchFamily="18" charset="0"/>
              </a:rPr>
              <a:t>类的</a:t>
            </a:r>
            <a:r>
              <a:rPr lang="es-ES" altLang="zh-CN" sz="2400" dirty="0">
                <a:solidFill>
                  <a:srgbClr val="000000"/>
                </a:solidFill>
                <a:latin typeface="Times New Roman" pitchFamily="18" charset="0"/>
              </a:rPr>
              <a:t>countTuition</a:t>
            </a:r>
            <a:r>
              <a:rPr lang="zh-CN" altLang="en-US" sz="2400" dirty="0">
                <a:solidFill>
                  <a:srgbClr val="000000"/>
                </a:solidFill>
                <a:latin typeface="Times New Roman" pitchFamily="18" charset="0"/>
              </a:rPr>
              <a:t>方法</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en-US" altLang="zh-CN" sz="2400" dirty="0">
                <a:solidFill>
                  <a:srgbClr val="000000"/>
                </a:solidFill>
                <a:latin typeface="Times New Roman" pitchFamily="18" charset="0"/>
              </a:rPr>
              <a:t>2.</a:t>
            </a:r>
            <a:r>
              <a:rPr lang="zh-CN" altLang="en-US" sz="2400" dirty="0">
                <a:solidFill>
                  <a:srgbClr val="000000"/>
                </a:solidFill>
                <a:latin typeface="Times New Roman" pitchFamily="18" charset="0"/>
              </a:rPr>
              <a:t>调用的</a:t>
            </a:r>
            <a:r>
              <a:rPr lang="en-US" altLang="zh-CN" sz="2400" dirty="0" err="1">
                <a:solidFill>
                  <a:srgbClr val="000000"/>
                </a:solidFill>
                <a:latin typeface="Times New Roman" pitchFamily="18" charset="0"/>
              </a:rPr>
              <a:t>GraduateStudent</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en-US" altLang="zh-CN" sz="2400" dirty="0">
                <a:solidFill>
                  <a:srgbClr val="000000"/>
                </a:solidFill>
                <a:latin typeface="Times New Roman" pitchFamily="18" charset="0"/>
              </a:rPr>
              <a:t>    </a:t>
            </a:r>
            <a:r>
              <a:rPr lang="zh-CN" altLang="en-US" sz="2400" dirty="0">
                <a:solidFill>
                  <a:srgbClr val="000000"/>
                </a:solidFill>
                <a:latin typeface="Times New Roman" pitchFamily="18" charset="0"/>
              </a:rPr>
              <a:t>类的</a:t>
            </a:r>
            <a:r>
              <a:rPr lang="es-ES" altLang="zh-CN" sz="2400" dirty="0">
                <a:solidFill>
                  <a:srgbClr val="000000"/>
                </a:solidFill>
                <a:latin typeface="Times New Roman" pitchFamily="18" charset="0"/>
              </a:rPr>
              <a:t>countTuition</a:t>
            </a:r>
            <a:r>
              <a:rPr lang="zh-CN" altLang="en-US" sz="2400" dirty="0">
                <a:solidFill>
                  <a:srgbClr val="000000"/>
                </a:solidFill>
                <a:latin typeface="Times New Roman" pitchFamily="18" charset="0"/>
              </a:rPr>
              <a:t>方法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35475" y="375652"/>
            <a:ext cx="1236236" cy="584775"/>
          </a:xfrm>
          <a:prstGeom prst="rect">
            <a:avLst/>
          </a:prstGeom>
        </p:spPr>
        <p:txBody>
          <a:bodyPr wrap="none">
            <a:spAutoFit/>
          </a:bodyPr>
          <a:lstStyle/>
          <a:p>
            <a:r>
              <a:rPr lang="zh-CN" altLang="en-US" sz="3200" dirty="0">
                <a:solidFill>
                  <a:srgbClr val="002060"/>
                </a:solidFill>
                <a:ea typeface="宋体" charset="-122"/>
              </a:rPr>
              <a:t>例</a:t>
            </a:r>
            <a:r>
              <a:rPr lang="en-US" altLang="zh-CN" sz="3200" dirty="0">
                <a:solidFill>
                  <a:srgbClr val="002060"/>
                </a:solidFill>
                <a:ea typeface="宋体" charset="-122"/>
              </a:rPr>
              <a:t>2</a:t>
            </a:r>
            <a:r>
              <a:rPr lang="zh-CN" altLang="en-US" sz="3200" dirty="0">
                <a:solidFill>
                  <a:srgbClr val="002060"/>
                </a:solidFill>
                <a:ea typeface="宋体" charset="-122"/>
              </a:rPr>
              <a:t>：</a:t>
            </a:r>
          </a:p>
        </p:txBody>
      </p:sp>
      <p:sp>
        <p:nvSpPr>
          <p:cNvPr id="4" name="Rectangle 6"/>
          <p:cNvSpPr>
            <a:spLocks noChangeArrowheads="1"/>
          </p:cNvSpPr>
          <p:nvPr/>
        </p:nvSpPr>
        <p:spPr bwMode="auto">
          <a:xfrm>
            <a:off x="1063626" y="1152634"/>
            <a:ext cx="3787774" cy="5262979"/>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solidFill>
                  <a:srgbClr val="C00000"/>
                </a:solidFill>
                <a:effectLst>
                  <a:outerShdw blurRad="38100" dist="38100" dir="2700000" algn="tl">
                    <a:srgbClr val="000000">
                      <a:alpha val="43137"/>
                    </a:srgbClr>
                  </a:outerShdw>
                </a:effectLst>
              </a:rPr>
              <a:t>class Student</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public:</a:t>
            </a:r>
          </a:p>
          <a:p>
            <a:pPr eaLnBrk="1" hangingPunct="1">
              <a:buNone/>
            </a:pPr>
            <a:r>
              <a:rPr lang="en-US" altLang="zh-CN" sz="2400" dirty="0">
                <a:effectLst>
                  <a:outerShdw blurRad="38100" dist="38100" dir="2700000" algn="tl">
                    <a:srgbClr val="000000">
                      <a:alpha val="43137"/>
                    </a:srgbClr>
                  </a:outerShdw>
                </a:effectLst>
              </a:rPr>
              <a:t>   float </a:t>
            </a:r>
            <a:r>
              <a:rPr lang="en-US" altLang="zh-CN" sz="2400" dirty="0">
                <a:solidFill>
                  <a:srgbClr val="0070C0"/>
                </a:solidFill>
                <a:effectLst>
                  <a:outerShdw blurRad="38100" dist="38100" dir="2700000" algn="tl">
                    <a:srgbClr val="000000">
                      <a:alpha val="43137"/>
                    </a:srgbClr>
                  </a:outerShdw>
                </a:effectLst>
              </a:rPr>
              <a:t>countTuition</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   //</a:t>
            </a:r>
            <a:r>
              <a:rPr lang="zh-CN" altLang="en-US" sz="2400" dirty="0">
                <a:effectLst>
                  <a:outerShdw blurRad="38100" dist="38100" dir="2700000" algn="tl">
                    <a:srgbClr val="000000">
                      <a:alpha val="43137"/>
                    </a:srgbClr>
                  </a:outerShdw>
                </a:effectLst>
              </a:rPr>
              <a:t>计算学费  </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solidFill>
                  <a:srgbClr val="C00000"/>
                </a:solidFill>
                <a:effectLst>
                  <a:outerShdw blurRad="38100" dist="38100" dir="2700000" algn="tl">
                    <a:srgbClr val="000000">
                      <a:alpha val="43137"/>
                    </a:srgbClr>
                  </a:outerShdw>
                </a:effectLst>
              </a:rPr>
              <a:t>class </a:t>
            </a:r>
            <a:r>
              <a:rPr lang="en-US" altLang="zh-CN" sz="2400" dirty="0" err="1">
                <a:solidFill>
                  <a:srgbClr val="C00000"/>
                </a:solidFill>
                <a:effectLst>
                  <a:outerShdw blurRad="38100" dist="38100" dir="2700000" algn="tl">
                    <a:srgbClr val="000000">
                      <a:alpha val="43137"/>
                    </a:srgbClr>
                  </a:outerShdw>
                </a:effectLst>
              </a:rPr>
              <a:t>GraduateStudent</a:t>
            </a:r>
            <a:r>
              <a:rPr lang="en-US" altLang="zh-CN" sz="2400" dirty="0">
                <a:solidFill>
                  <a:srgbClr val="C00000"/>
                </a:solidFill>
                <a:effectLst>
                  <a:outerShdw blurRad="38100" dist="38100" dir="2700000" algn="tl">
                    <a:srgbClr val="000000">
                      <a:alpha val="43137"/>
                    </a:srgbClr>
                  </a:outerShdw>
                </a:effectLst>
              </a:rPr>
              <a:t>:</a:t>
            </a:r>
          </a:p>
          <a:p>
            <a:pPr eaLnBrk="1" hangingPunct="1">
              <a:buNone/>
            </a:pPr>
            <a:r>
              <a:rPr lang="en-US" altLang="zh-CN" sz="2400" dirty="0">
                <a:solidFill>
                  <a:srgbClr val="C00000"/>
                </a:solidFill>
                <a:effectLst>
                  <a:outerShdw blurRad="38100" dist="38100" dir="2700000" algn="tl">
                    <a:srgbClr val="000000">
                      <a:alpha val="43137"/>
                    </a:srgbClr>
                  </a:outerShdw>
                </a:effectLst>
              </a:rPr>
              <a:t>              public Student</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public:</a:t>
            </a:r>
          </a:p>
          <a:p>
            <a:pPr eaLnBrk="1" hangingPunct="1">
              <a:buNone/>
            </a:pPr>
            <a:r>
              <a:rPr lang="en-US" altLang="zh-CN" sz="2400" dirty="0">
                <a:effectLst>
                  <a:outerShdw blurRad="38100" dist="38100" dir="2700000" algn="tl">
                    <a:srgbClr val="000000">
                      <a:alpha val="43137"/>
                    </a:srgbClr>
                  </a:outerShdw>
                </a:effectLst>
              </a:rPr>
              <a:t>     float </a:t>
            </a:r>
            <a:r>
              <a:rPr lang="en-US" altLang="zh-CN" sz="2400" dirty="0">
                <a:solidFill>
                  <a:srgbClr val="0070C0"/>
                </a:solidFill>
                <a:effectLst>
                  <a:outerShdw blurRad="38100" dist="38100" dir="2700000" algn="tl">
                    <a:srgbClr val="000000">
                      <a:alpha val="43137"/>
                    </a:srgbClr>
                  </a:outerShdw>
                </a:effectLst>
              </a:rPr>
              <a:t>countTuition</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zh-CN" altLang="en-US" sz="2400" dirty="0">
                <a:effectLst>
                  <a:outerShdw blurRad="38100" dist="38100" dir="2700000" algn="tl">
                    <a:srgbClr val="000000">
                      <a:alpha val="43137"/>
                    </a:srgbClr>
                  </a:outerShdw>
                </a:effectLst>
              </a:rPr>
              <a:t>计算学费    </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p>
        </p:txBody>
      </p:sp>
      <p:sp>
        <p:nvSpPr>
          <p:cNvPr id="6" name="Rectangle 6"/>
          <p:cNvSpPr>
            <a:spLocks noChangeArrowheads="1"/>
          </p:cNvSpPr>
          <p:nvPr/>
        </p:nvSpPr>
        <p:spPr bwMode="auto">
          <a:xfrm>
            <a:off x="5089526" y="1139935"/>
            <a:ext cx="3724274" cy="3416320"/>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solidFill>
                  <a:srgbClr val="0070C0"/>
                </a:solidFill>
                <a:effectLst>
                  <a:outerShdw blurRad="38100" dist="38100" dir="2700000" algn="tl">
                    <a:srgbClr val="000000">
                      <a:alpha val="43137"/>
                    </a:srgbClr>
                  </a:outerShdw>
                </a:effectLst>
              </a:rPr>
              <a:t>void fn(</a:t>
            </a:r>
            <a:r>
              <a:rPr lang="en-US" altLang="zh-CN" sz="2400" dirty="0">
                <a:solidFill>
                  <a:srgbClr val="C00000"/>
                </a:solidFill>
                <a:effectLst>
                  <a:outerShdw blurRad="38100" dist="38100" dir="2700000" algn="tl">
                    <a:srgbClr val="000000">
                      <a:alpha val="43137"/>
                    </a:srgbClr>
                  </a:outerShdw>
                </a:effectLst>
              </a:rPr>
              <a:t>Student&amp; x</a:t>
            </a:r>
            <a:r>
              <a:rPr lang="en-US" altLang="zh-CN" sz="2400" dirty="0">
                <a:solidFill>
                  <a:srgbClr val="0070C0"/>
                </a:solidFill>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x.countTuition</a:t>
            </a:r>
            <a:r>
              <a:rPr lang="en-US" altLang="zh-CN" sz="2400" dirty="0">
                <a:effectLst>
                  <a:outerShdw blurRad="38100" dist="38100" dir="2700000" algn="tl">
                    <a:srgbClr val="000000">
                      <a:alpha val="43137"/>
                    </a:srgbClr>
                  </a:outerShdw>
                </a:effectLst>
              </a:rPr>
              <a:t>();  }</a:t>
            </a:r>
          </a:p>
          <a:p>
            <a:pPr eaLnBrk="1" hangingPunct="1">
              <a:buNone/>
            </a:pP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err="1">
                <a:solidFill>
                  <a:srgbClr val="C00000"/>
                </a:solidFill>
                <a:effectLst>
                  <a:outerShdw blurRad="38100" dist="38100" dir="2700000" algn="tl">
                    <a:srgbClr val="000000">
                      <a:alpha val="43137"/>
                    </a:srgbClr>
                  </a:outerShdw>
                </a:effectLst>
              </a:rPr>
              <a:t>int</a:t>
            </a:r>
            <a:r>
              <a:rPr lang="en-US" altLang="zh-CN" sz="2400" dirty="0">
                <a:solidFill>
                  <a:srgbClr val="C00000"/>
                </a:solidFill>
                <a:effectLst>
                  <a:outerShdw blurRad="38100" dist="38100" dir="2700000" algn="tl">
                    <a:srgbClr val="000000">
                      <a:alpha val="43137"/>
                    </a:srgbClr>
                  </a:outerShdw>
                </a:effectLst>
              </a:rPr>
              <a:t> main()</a:t>
            </a:r>
          </a:p>
          <a:p>
            <a:pPr eaLnBrk="1" hangingPunct="1">
              <a:buNone/>
            </a:pPr>
            <a:r>
              <a:rPr lang="en-US" altLang="zh-CN" sz="2400" dirty="0">
                <a:effectLst>
                  <a:outerShdw blurRad="38100" dist="38100" dir="2700000" algn="tl">
                    <a:srgbClr val="000000">
                      <a:alpha val="43137"/>
                    </a:srgbClr>
                  </a:outerShdw>
                </a:effectLst>
              </a:rPr>
              <a:t>{  Student s;</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GraduateStudent</a:t>
            </a: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gs</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E39"/>
                </a:solidFill>
                <a:effectLst>
                  <a:outerShdw blurRad="38100" dist="38100" dir="2700000" algn="tl">
                    <a:srgbClr val="000000">
                      <a:alpha val="43137"/>
                    </a:srgbClr>
                  </a:outerShdw>
                </a:effectLst>
              </a:rPr>
              <a:t>fn(s)</a:t>
            </a:r>
            <a:r>
              <a:rPr lang="en-US" altLang="zh-CN" sz="2400" dirty="0">
                <a:effectLst>
                  <a:outerShdw blurRad="38100" dist="38100" dir="2700000" algn="tl">
                    <a:srgbClr val="000000">
                      <a:alpha val="43137"/>
                    </a:srgbClr>
                  </a:outerShdw>
                </a:effectLst>
              </a:rPr>
              <a:t>;	//</a:t>
            </a:r>
            <a:r>
              <a:rPr lang="zh-CN" altLang="en-US" sz="2400" dirty="0">
                <a:effectLst>
                  <a:outerShdw blurRad="38100" dist="38100" dir="2700000" algn="tl">
                    <a:srgbClr val="000000">
                      <a:alpha val="43137"/>
                    </a:srgbClr>
                  </a:outerShdw>
                </a:effectLst>
              </a:rPr>
              <a:t>调用？</a:t>
            </a:r>
          </a:p>
          <a:p>
            <a:pPr eaLnBrk="1" hangingPunct="1">
              <a:buNone/>
            </a:pPr>
            <a:r>
              <a:rPr lang="zh-CN" altLang="en-US" sz="2400" dirty="0">
                <a:effectLst>
                  <a:outerShdw blurRad="38100" dist="38100" dir="2700000" algn="tl">
                    <a:srgbClr val="000000">
                      <a:alpha val="43137"/>
                    </a:srgbClr>
                  </a:outerShdw>
                </a:effectLst>
              </a:rPr>
              <a:t>    </a:t>
            </a:r>
            <a:r>
              <a:rPr lang="en-US" altLang="zh-CN" sz="2400" dirty="0">
                <a:solidFill>
                  <a:srgbClr val="007E39"/>
                </a:solidFill>
                <a:effectLst>
                  <a:outerShdw blurRad="38100" dist="38100" dir="2700000" algn="tl">
                    <a:srgbClr val="000000">
                      <a:alpha val="43137"/>
                    </a:srgbClr>
                  </a:outerShdw>
                </a:effectLst>
              </a:rPr>
              <a:t>fn(</a:t>
            </a:r>
            <a:r>
              <a:rPr lang="en-US" altLang="zh-CN" sz="2400" dirty="0" err="1">
                <a:solidFill>
                  <a:srgbClr val="007E39"/>
                </a:solidFill>
                <a:effectLst>
                  <a:outerShdw blurRad="38100" dist="38100" dir="2700000" algn="tl">
                    <a:srgbClr val="000000">
                      <a:alpha val="43137"/>
                    </a:srgbClr>
                  </a:outerShdw>
                </a:effectLst>
              </a:rPr>
              <a:t>gs</a:t>
            </a:r>
            <a:r>
              <a:rPr lang="en-US" altLang="zh-CN" sz="2400" dirty="0">
                <a:solidFill>
                  <a:srgbClr val="007E39"/>
                </a:solidFill>
                <a:effectLst>
                  <a:outerShdw blurRad="38100" dist="38100" dir="2700000" algn="tl">
                    <a:srgbClr val="000000">
                      <a:alpha val="43137"/>
                    </a:srgbClr>
                  </a:outerShdw>
                </a:effectLst>
              </a:rPr>
              <a:t>)</a:t>
            </a:r>
            <a:r>
              <a:rPr lang="en-US" altLang="zh-CN" sz="2400" dirty="0">
                <a:effectLst>
                  <a:outerShdw blurRad="38100" dist="38100" dir="2700000" algn="tl">
                    <a:srgbClr val="000000">
                      <a:alpha val="43137"/>
                    </a:srgbClr>
                  </a:outerShdw>
                </a:effectLst>
              </a:rPr>
              <a:t>;	//</a:t>
            </a:r>
            <a:r>
              <a:rPr lang="zh-CN" altLang="en-US" sz="2400" dirty="0">
                <a:effectLst>
                  <a:outerShdw blurRad="38100" dist="38100" dir="2700000" algn="tl">
                    <a:srgbClr val="000000">
                      <a:alpha val="43137"/>
                    </a:srgbClr>
                  </a:outerShdw>
                </a:effectLst>
              </a:rPr>
              <a:t>调用？</a:t>
            </a:r>
          </a:p>
          <a:p>
            <a:pPr eaLnBrk="1" hangingPunct="1">
              <a:buNone/>
            </a:pPr>
            <a:r>
              <a:rPr lang="en-US" altLang="zh-CN" sz="2400" dirty="0">
                <a:effectLst>
                  <a:outerShdw blurRad="38100" dist="38100" dir="2700000" algn="tl">
                    <a:srgbClr val="000000">
                      <a:alpha val="43137"/>
                    </a:srgbClr>
                  </a:outerShdw>
                </a:effectLst>
              </a:rPr>
              <a:t>}</a:t>
            </a:r>
          </a:p>
        </p:txBody>
      </p:sp>
      <p:sp>
        <p:nvSpPr>
          <p:cNvPr id="9" name="Text Box 36"/>
          <p:cNvSpPr txBox="1">
            <a:spLocks noChangeArrowheads="1"/>
          </p:cNvSpPr>
          <p:nvPr/>
        </p:nvSpPr>
        <p:spPr bwMode="auto">
          <a:xfrm>
            <a:off x="5098196" y="4825980"/>
            <a:ext cx="3258404" cy="1089529"/>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000000"/>
                </a:solidFill>
                <a:latin typeface="Times New Roman" pitchFamily="18" charset="0"/>
              </a:rPr>
              <a:t>分析：</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en-US" altLang="zh-CN" sz="2400" dirty="0">
                <a:solidFill>
                  <a:srgbClr val="000000"/>
                </a:solidFill>
                <a:latin typeface="Times New Roman" pitchFamily="18" charset="0"/>
              </a:rPr>
              <a:t>2</a:t>
            </a:r>
            <a:r>
              <a:rPr lang="zh-CN" altLang="en-US" sz="2400" dirty="0">
                <a:solidFill>
                  <a:srgbClr val="000000"/>
                </a:solidFill>
                <a:latin typeface="Times New Roman" pitchFamily="18" charset="0"/>
              </a:rPr>
              <a:t>次调用的都是</a:t>
            </a:r>
            <a:r>
              <a:rPr lang="en-US" altLang="zh-CN" sz="2400" dirty="0">
                <a:solidFill>
                  <a:srgbClr val="000000"/>
                </a:solidFill>
                <a:latin typeface="Times New Roman" pitchFamily="18" charset="0"/>
              </a:rPr>
              <a:t>Student</a:t>
            </a:r>
          </a:p>
          <a:p>
            <a:pPr marL="342900" indent="-342900" eaLnBrk="1" hangingPunct="1">
              <a:lnSpc>
                <a:spcPct val="90000"/>
              </a:lnSpc>
              <a:buClr>
                <a:srgbClr val="FF5050"/>
              </a:buClr>
            </a:pPr>
            <a:r>
              <a:rPr lang="zh-CN" altLang="en-US" sz="2400" dirty="0">
                <a:solidFill>
                  <a:srgbClr val="000000"/>
                </a:solidFill>
                <a:latin typeface="Times New Roman" pitchFamily="18" charset="0"/>
              </a:rPr>
              <a:t>类的</a:t>
            </a:r>
            <a:r>
              <a:rPr lang="es-ES" altLang="zh-CN" sz="2400" dirty="0">
                <a:solidFill>
                  <a:srgbClr val="000000"/>
                </a:solidFill>
                <a:latin typeface="Times New Roman" pitchFamily="18" charset="0"/>
              </a:rPr>
              <a:t>countTuition</a:t>
            </a:r>
            <a:r>
              <a:rPr lang="zh-CN" altLang="en-US" sz="2400" dirty="0">
                <a:solidFill>
                  <a:srgbClr val="000000"/>
                </a:solidFill>
                <a:latin typeface="Times New Roman" pitchFamily="18" charset="0"/>
              </a:rPr>
              <a:t>方法</a:t>
            </a:r>
            <a:endParaRPr lang="en-US" altLang="zh-CN" sz="2400" dirty="0">
              <a:solidFill>
                <a:srgbClr val="000000"/>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7"/>
          <p:cNvSpPr>
            <a:spLocks noChangeArrowheads="1"/>
          </p:cNvSpPr>
          <p:nvPr/>
        </p:nvSpPr>
        <p:spPr bwMode="auto">
          <a:xfrm>
            <a:off x="1080000" y="1044000"/>
            <a:ext cx="748574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继承：</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“IS-A”</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关系：</a:t>
            </a:r>
            <a:endParaRPr lang="en-US" altLang="zh-CN" sz="2800" dirty="0">
              <a:solidFill>
                <a:srgbClr val="0070C0"/>
              </a:solidFill>
              <a:ea typeface="宋体" panose="02010600030101010101" pitchFamily="2" charset="-122"/>
            </a:endParaRPr>
          </a:p>
          <a:p>
            <a:pPr lvl="1">
              <a:lnSpc>
                <a:spcPct val="110000"/>
              </a:lnSpc>
              <a:spcBef>
                <a:spcPct val="0"/>
              </a:spcBef>
              <a:buSzTx/>
              <a:buFont typeface="Wingdings" pitchFamily="2" charset="2"/>
              <a:buChar char="Ø"/>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描述了一种</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继承</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关系。例如：苹果是一种水果，苹果具有水果共同有的特点；同时兼有苹果所特有的特点。</a:t>
            </a:r>
            <a:endParaRPr lang="zh-CN" altLang="en-US" sz="2400" dirty="0">
              <a:solidFill>
                <a:schemeClr val="tx1"/>
              </a:solidFill>
              <a:ea typeface="宋体" panose="02010600030101010101" pitchFamily="2" charset="-122"/>
            </a:endParaRPr>
          </a:p>
        </p:txBody>
      </p:sp>
      <p:sp>
        <p:nvSpPr>
          <p:cNvPr id="12" name="Rectangle 77"/>
          <p:cNvSpPr>
            <a:spLocks noChangeArrowheads="1"/>
          </p:cNvSpPr>
          <p:nvPr/>
        </p:nvSpPr>
        <p:spPr bwMode="auto">
          <a:xfrm>
            <a:off x="1080000" y="2844000"/>
            <a:ext cx="7432578"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复合：</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“HAS-A”</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关系：</a:t>
            </a:r>
            <a:endParaRPr lang="en-US" altLang="zh-CN" sz="2800" dirty="0">
              <a:solidFill>
                <a:srgbClr val="0070C0"/>
              </a:solidFill>
              <a:ea typeface="宋体" panose="02010600030101010101" pitchFamily="2" charset="-122"/>
            </a:endParaRPr>
          </a:p>
          <a:p>
            <a:pPr lvl="1">
              <a:lnSpc>
                <a:spcPct val="110000"/>
              </a:lnSpc>
              <a:spcBef>
                <a:spcPct val="0"/>
              </a:spcBef>
              <a:buSzTx/>
              <a:buFont typeface="Wingdings" pitchFamily="2" charset="2"/>
              <a:buChar char="Ø"/>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描述了一种</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聚集</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关系（组成关系） 。例如：水果由果皮、果肉、果核等组成。</a:t>
            </a:r>
            <a:endParaRPr lang="zh-CN" altLang="en-US" sz="2400" dirty="0">
              <a:solidFill>
                <a:schemeClr val="tx1"/>
              </a:solidFill>
              <a:ea typeface="宋体" panose="02010600030101010101" pitchFamily="2" charset="-122"/>
            </a:endParaRPr>
          </a:p>
        </p:txBody>
      </p:sp>
      <p:pic>
        <p:nvPicPr>
          <p:cNvPr id="11" name="图片 3" descr="7"/>
          <p:cNvPicPr>
            <a:picLocks noChangeAspect="1" noChangeArrowheads="1"/>
          </p:cNvPicPr>
          <p:nvPr/>
        </p:nvPicPr>
        <p:blipFill>
          <a:blip r:embed="rId4" cstate="print"/>
          <a:srcRect/>
          <a:stretch>
            <a:fillRect/>
          </a:stretch>
        </p:blipFill>
        <p:spPr bwMode="auto">
          <a:xfrm>
            <a:off x="1627188" y="4262339"/>
            <a:ext cx="5548312" cy="2595661"/>
          </a:xfrm>
          <a:prstGeom prst="rect">
            <a:avLst/>
          </a:prstGeom>
          <a:noFill/>
          <a:ln w="9525">
            <a:noFill/>
            <a:miter lim="800000"/>
            <a:headEnd/>
            <a:tailEnd/>
          </a:ln>
        </p:spPr>
      </p:pic>
      <p:sp>
        <p:nvSpPr>
          <p:cNvPr id="10" name="Text Box 6"/>
          <p:cNvSpPr txBox="1">
            <a:spLocks noChangeArrowheads="1"/>
          </p:cNvSpPr>
          <p:nvPr/>
        </p:nvSpPr>
        <p:spPr bwMode="auto">
          <a:xfrm>
            <a:off x="1050432" y="1992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继承和复合概念的区分</a:t>
            </a:r>
          </a:p>
        </p:txBody>
      </p:sp>
      <p:sp>
        <p:nvSpPr>
          <p:cNvPr id="16" name="Text Box 36"/>
          <p:cNvSpPr txBox="1">
            <a:spLocks noChangeArrowheads="1"/>
          </p:cNvSpPr>
          <p:nvPr/>
        </p:nvSpPr>
        <p:spPr bwMode="auto">
          <a:xfrm>
            <a:off x="5556896" y="5473005"/>
            <a:ext cx="3587104" cy="1384995"/>
          </a:xfrm>
          <a:prstGeom prst="rect">
            <a:avLst/>
          </a:prstGeom>
          <a:solidFill>
            <a:srgbClr val="33CCCC"/>
          </a:solidFill>
          <a:ln w="9525">
            <a:noFill/>
            <a:miter lim="800000"/>
            <a:headEnd/>
            <a:tailEnd/>
          </a:ln>
        </p:spPr>
        <p:txBody>
          <a:bodyPr wrap="square">
            <a:spAutoFit/>
          </a:bodyPr>
          <a:lstStyle/>
          <a:p>
            <a:pPr eaLnBrk="1" hangingPunct="1"/>
            <a:r>
              <a:rPr lang="zh-CN" altLang="en-US" sz="28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面向对象设计的原则之一：</a:t>
            </a:r>
            <a:r>
              <a:rPr lang="zh-CN" altLang="en-US" sz="28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优先使用对象复合</a:t>
            </a:r>
            <a:r>
              <a:rPr lang="zh-CN" altLang="en-US" sz="28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，而不是类继承。</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ox(out)">
                                      <p:cBhvr>
                                        <p:cTn id="19" dur="500"/>
                                        <p:tgtEl>
                                          <p:spTgt spid="16"/>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P spid="16" grpId="0"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运行时多态</a:t>
            </a:r>
            <a:r>
              <a:rPr lang="en-US" altLang="zh-CN" sz="3600" dirty="0">
                <a:latin typeface="宋体" panose="02010600030101010101" pitchFamily="2" charset="-122"/>
                <a:ea typeface="宋体" panose="02010600030101010101" pitchFamily="2" charset="-122"/>
              </a:rPr>
              <a:t>----</a:t>
            </a:r>
            <a:r>
              <a:rPr lang="zh-CN" altLang="en-US" sz="3600" dirty="0">
                <a:latin typeface="宋体" panose="02010600030101010101" pitchFamily="2" charset="-122"/>
                <a:ea typeface="宋体" panose="02010600030101010101" pitchFamily="2" charset="-122"/>
              </a:rPr>
              <a:t>动态联编 </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130800"/>
            <a:ext cx="750730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动态联编</a:t>
            </a:r>
            <a:r>
              <a:rPr lang="zh-CN" altLang="en-US" dirty="0">
                <a:solidFill>
                  <a:srgbClr val="000000"/>
                </a:solidFill>
                <a:ea typeface="宋体" panose="02010600030101010101" pitchFamily="2" charset="-122"/>
              </a:rPr>
              <a:t>是指</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根据目标对象的动态类型</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而不是静态类型</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程序运行</a:t>
            </a:r>
            <a:r>
              <a:rPr lang="zh-CN" altLang="en-US" dirty="0">
                <a:solidFill>
                  <a:srgbClr val="000000"/>
                </a:solidFill>
                <a:ea typeface="宋体" panose="02010600030101010101" pitchFamily="2" charset="-122"/>
              </a:rPr>
              <a:t>时</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而不是在编译阶段</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将</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函数名</a:t>
            </a:r>
            <a:r>
              <a:rPr lang="zh-CN" altLang="en-US" dirty="0">
                <a:solidFill>
                  <a:srgbClr val="000000"/>
                </a:solidFill>
                <a:ea typeface="宋体" panose="02010600030101010101" pitchFamily="2" charset="-122"/>
              </a:rPr>
              <a:t>绑定到</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具体的函数实现</a:t>
            </a:r>
            <a:r>
              <a:rPr lang="zh-CN" altLang="en-US" dirty="0">
                <a:solidFill>
                  <a:srgbClr val="000000"/>
                </a:solidFill>
                <a:ea typeface="宋体" panose="02010600030101010101" pitchFamily="2" charset="-122"/>
              </a:rPr>
              <a:t>上。</a:t>
            </a:r>
          </a:p>
        </p:txBody>
      </p:sp>
      <p:sp>
        <p:nvSpPr>
          <p:cNvPr id="10" name="Rectangle 77"/>
          <p:cNvSpPr>
            <a:spLocks noChangeArrowheads="1"/>
          </p:cNvSpPr>
          <p:nvPr/>
        </p:nvSpPr>
        <p:spPr bwMode="auto">
          <a:xfrm>
            <a:off x="1116000" y="2782127"/>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动态联编</a:t>
            </a:r>
            <a:r>
              <a:rPr lang="zh-CN" altLang="en-US" dirty="0">
                <a:solidFill>
                  <a:srgbClr val="000000"/>
                </a:solidFill>
                <a:ea typeface="宋体" panose="02010600030101010101" pitchFamily="2" charset="-122"/>
              </a:rPr>
              <a:t>，要在程序</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运行时</a:t>
            </a:r>
            <a:r>
              <a:rPr lang="zh-CN" altLang="en-US" dirty="0">
                <a:solidFill>
                  <a:srgbClr val="000000"/>
                </a:solidFill>
                <a:ea typeface="宋体" panose="02010600030101010101" pitchFamily="2" charset="-122"/>
              </a:rPr>
              <a:t>动态进行的，所以又称为</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晚期联编</a:t>
            </a:r>
            <a:r>
              <a:rPr lang="zh-CN" altLang="en-US" dirty="0">
                <a:solidFill>
                  <a:srgbClr val="000000"/>
                </a:solidFill>
                <a:ea typeface="宋体" panose="02010600030101010101" pitchFamily="2" charset="-122"/>
              </a:rPr>
              <a:t>。</a:t>
            </a:r>
          </a:p>
        </p:txBody>
      </p:sp>
      <p:sp>
        <p:nvSpPr>
          <p:cNvPr id="7" name="Rectangle 77"/>
          <p:cNvSpPr>
            <a:spLocks noChangeArrowheads="1"/>
          </p:cNvSpPr>
          <p:nvPr/>
        </p:nvSpPr>
        <p:spPr bwMode="auto">
          <a:xfrm>
            <a:off x="1116000" y="3925127"/>
            <a:ext cx="75073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动态联编</a:t>
            </a:r>
            <a:r>
              <a:rPr lang="zh-CN" altLang="en-US" dirty="0">
                <a:solidFill>
                  <a:srgbClr val="000000"/>
                </a:solidFill>
                <a:ea typeface="宋体" panose="02010600030101010101" pitchFamily="2" charset="-122"/>
              </a:rPr>
              <a:t>可以实现</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运行时多态</a:t>
            </a:r>
            <a:r>
              <a:rPr lang="zh-CN" altLang="en-US" dirty="0">
                <a:solidFill>
                  <a:srgbClr val="000000"/>
                </a:solidFill>
                <a:ea typeface="宋体" panose="02010600030101010101" pitchFamily="2" charset="-122"/>
              </a:rPr>
              <a:t>。</a:t>
            </a:r>
          </a:p>
        </p:txBody>
      </p:sp>
      <p:sp>
        <p:nvSpPr>
          <p:cNvPr id="8" name="Rectangle 77"/>
          <p:cNvSpPr>
            <a:spLocks noChangeArrowheads="1"/>
          </p:cNvSpPr>
          <p:nvPr/>
        </p:nvSpPr>
        <p:spPr bwMode="auto">
          <a:xfrm>
            <a:off x="1116000" y="4699827"/>
            <a:ext cx="7507300" cy="999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运行时多态性是通过使用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虚函数</a:t>
            </a:r>
            <a:r>
              <a:rPr lang="en-US" altLang="zh-CN" dirty="0">
                <a:solidFill>
                  <a:srgbClr val="000000"/>
                </a:solidFill>
                <a:ea typeface="宋体" panose="02010600030101010101" pitchFamily="2" charset="-122"/>
              </a:rPr>
              <a:t>(</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virtual </a:t>
            </a:r>
            <a:r>
              <a:rPr lang="en-US" altLang="zh-CN" dirty="0">
                <a:solidFill>
                  <a:srgbClr val="000000"/>
                </a:solidFill>
                <a:ea typeface="宋体" panose="02010600030101010101" pitchFamily="2" charset="-122"/>
              </a:rPr>
              <a:t>function)</a:t>
            </a:r>
            <a:r>
              <a:rPr lang="zh-CN" altLang="en-US" dirty="0">
                <a:solidFill>
                  <a:srgbClr val="000000"/>
                </a:solidFill>
                <a:ea typeface="宋体" panose="02010600030101010101" pitchFamily="2" charset="-122"/>
              </a:rPr>
              <a:t>和</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rgbClr val="000000"/>
                </a:solidFill>
                <a:ea typeface="宋体" panose="02010600030101010101" pitchFamily="2" charset="-122"/>
              </a:rPr>
              <a:t>实现的。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7" grpId="0"/>
      <p:bldP spid="8"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728000"/>
            <a:ext cx="7507300" cy="3545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虚函数</a:t>
            </a:r>
            <a:r>
              <a:rPr lang="zh-CN" altLang="en-US" dirty="0">
                <a:solidFill>
                  <a:srgbClr val="000000"/>
                </a:solidFill>
                <a:ea typeface="宋体" panose="02010600030101010101" pitchFamily="2" charset="-122"/>
              </a:rPr>
              <a:t>是在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0000"/>
                </a:solidFill>
                <a:ea typeface="宋体" panose="02010600030101010101" pitchFamily="2" charset="-122"/>
              </a:rPr>
              <a:t>中以关键字</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virtual</a:t>
            </a:r>
            <a:r>
              <a:rPr lang="zh-CN" altLang="en-US" dirty="0">
                <a:solidFill>
                  <a:srgbClr val="000000"/>
                </a:solidFill>
                <a:ea typeface="宋体" panose="02010600030101010101" pitchFamily="2" charset="-122"/>
              </a:rPr>
              <a:t>说明，并在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派生类中重新定义</a:t>
            </a:r>
            <a:r>
              <a:rPr lang="zh-CN" altLang="en-US" dirty="0">
                <a:solidFill>
                  <a:srgbClr val="000000"/>
                </a:solidFill>
                <a:ea typeface="宋体" panose="02010600030101010101" pitchFamily="2" charset="-122"/>
              </a:rPr>
              <a:t>的一个</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非静态成员函数</a:t>
            </a:r>
            <a:r>
              <a:rPr lang="zh-CN" altLang="en-US" dirty="0">
                <a:solidFill>
                  <a:srgbClr val="000000"/>
                </a:solidFill>
                <a:ea typeface="宋体" panose="02010600030101010101" pitchFamily="2" charset="-122"/>
              </a:rPr>
              <a:t>。</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007E39"/>
                </a:solidFill>
                <a:effectLst>
                  <a:outerShdw blurRad="38100" dist="38100" dir="2700000" algn="tl">
                    <a:srgbClr val="000000">
                      <a:alpha val="43137"/>
                    </a:srgbClr>
                  </a:outerShdw>
                </a:effectLst>
                <a:ea typeface="宋体" panose="02010600030101010101" pitchFamily="2" charset="-122"/>
              </a:rPr>
              <a:t>基类的虚函数</a:t>
            </a:r>
            <a:r>
              <a:rPr lang="zh-CN" altLang="en-US" dirty="0">
                <a:solidFill>
                  <a:srgbClr val="000000"/>
                </a:solidFill>
                <a:ea typeface="宋体" panose="02010600030101010101" pitchFamily="2" charset="-122"/>
              </a:rPr>
              <a:t>在</a:t>
            </a: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派生类中仍然是虚函数</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在</a:t>
            </a:r>
            <a:r>
              <a:rPr lang="zh-CN" altLang="en-US" dirty="0">
                <a:solidFill>
                  <a:srgbClr val="007E39"/>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rgbClr val="000000"/>
                </a:solidFill>
                <a:ea typeface="宋体" panose="02010600030101010101" pitchFamily="2" charset="-122"/>
              </a:rPr>
              <a:t>中重定义继承成员虚函数时，即使没有保留字</a:t>
            </a:r>
            <a:r>
              <a:rPr lang="en-US" altLang="zh-CN" dirty="0">
                <a:solidFill>
                  <a:srgbClr val="000000"/>
                </a:solidFill>
                <a:ea typeface="宋体" panose="02010600030101010101" pitchFamily="2" charset="-122"/>
              </a:rPr>
              <a:t>virtual</a:t>
            </a:r>
            <a:r>
              <a:rPr lang="zh-CN" altLang="en-US" dirty="0">
                <a:solidFill>
                  <a:srgbClr val="000000"/>
                </a:solidFill>
                <a:ea typeface="宋体" panose="02010600030101010101" pitchFamily="2" charset="-122"/>
              </a:rPr>
              <a:t>，</a:t>
            </a: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该函数仍然是虚函数</a:t>
            </a:r>
            <a:r>
              <a:rPr lang="zh-CN" altLang="en-US" dirty="0">
                <a:solidFill>
                  <a:srgbClr val="000000"/>
                </a:solidFill>
                <a:ea typeface="宋体" panose="02010600030101010101" pitchFamily="2" charset="-122"/>
              </a:rPr>
              <a:t>（但为了更好地表达这些函数的实质，最好加上这一保留字</a:t>
            </a:r>
            <a:r>
              <a:rPr lang="en-US" altLang="zh-CN" dirty="0">
                <a:solidFill>
                  <a:srgbClr val="000000"/>
                </a:solidFill>
                <a:ea typeface="宋体" panose="02010600030101010101" pitchFamily="2" charset="-122"/>
              </a:rPr>
              <a:t>virtual</a:t>
            </a:r>
            <a:r>
              <a:rPr lang="zh-CN" altLang="en-US" dirty="0">
                <a:solidFill>
                  <a:srgbClr val="000000"/>
                </a:solidFill>
                <a:ea typeface="宋体" panose="02010600030101010101" pitchFamily="2" charset="-122"/>
              </a:rPr>
              <a:t>）。 </a:t>
            </a:r>
          </a:p>
          <a:p>
            <a:pPr marL="0" lvl="1" indent="0">
              <a:lnSpc>
                <a:spcPct val="110000"/>
              </a:lnSpc>
              <a:spcBef>
                <a:spcPct val="0"/>
              </a:spcBef>
              <a:buClrTx/>
              <a:buSzTx/>
              <a:buFont typeface="Wingdings" pitchFamily="2" charset="2"/>
              <a:buChar char="p"/>
            </a:pPr>
            <a:endParaRPr lang="zh-CN" altLang="en-US" dirty="0">
              <a:solidFill>
                <a:srgbClr val="000000"/>
              </a:solidFill>
              <a:ea typeface="宋体" panose="02010600030101010101" pitchFamily="2" charset="-122"/>
            </a:endParaRPr>
          </a:p>
        </p:txBody>
      </p:sp>
      <p:sp>
        <p:nvSpPr>
          <p:cNvPr id="5" name="Rectangle 9"/>
          <p:cNvSpPr txBox="1">
            <a:spLocks noChangeArrowheads="1"/>
          </p:cNvSpPr>
          <p:nvPr/>
        </p:nvSpPr>
        <p:spPr bwMode="auto">
          <a:xfrm>
            <a:off x="1080000" y="10842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2. </a:t>
            </a:r>
            <a:r>
              <a:rPr lang="zh-CN" altLang="en-US" dirty="0">
                <a:ea typeface="宋体" panose="02010600030101010101" pitchFamily="2" charset="-122"/>
              </a:rPr>
              <a:t>虚函数</a:t>
            </a:r>
            <a:endParaRPr lang="en-US" altLang="zh-CN" dirty="0">
              <a:ea typeface="宋体" charset="-122"/>
            </a:endParaRPr>
          </a:p>
          <a:p>
            <a:pPr marL="0" indent="0" eaLnBrk="1" hangingPunct="1">
              <a:buClr>
                <a:schemeClr val="accent2"/>
              </a:buClr>
              <a:buNone/>
            </a:pPr>
            <a:endParaRPr lang="zh-CN" altLang="en-US" dirty="0">
              <a:ea typeface="宋体" panose="02010600030101010101" pitchFamily="2" charset="-122"/>
            </a:endParaRP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虚函数定义</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116000"/>
            <a:ext cx="75073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0000"/>
                </a:solidFill>
                <a:ea typeface="宋体" panose="02010600030101010101" pitchFamily="2" charset="-122"/>
              </a:rPr>
              <a:t>中说明虚函数的方法如下：</a:t>
            </a:r>
          </a:p>
        </p:txBody>
      </p:sp>
      <p:sp>
        <p:nvSpPr>
          <p:cNvPr id="10" name="Rectangle 77"/>
          <p:cNvSpPr>
            <a:spLocks noChangeArrowheads="1"/>
          </p:cNvSpPr>
          <p:nvPr/>
        </p:nvSpPr>
        <p:spPr bwMode="auto">
          <a:xfrm>
            <a:off x="1116000" y="3034400"/>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基类中的虚函数，在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rgbClr val="000000"/>
                </a:solidFill>
                <a:ea typeface="宋体" panose="02010600030101010101" pitchFamily="2" charset="-122"/>
              </a:rPr>
              <a:t>中依然是虚函数，在实现时无须用</a:t>
            </a:r>
            <a:r>
              <a:rPr lang="en-US" altLang="zh-CN" dirty="0">
                <a:solidFill>
                  <a:srgbClr val="000000"/>
                </a:solidFill>
                <a:ea typeface="宋体" panose="02010600030101010101" pitchFamily="2" charset="-122"/>
              </a:rPr>
              <a:t>virtual</a:t>
            </a:r>
            <a:r>
              <a:rPr lang="zh-CN" altLang="en-US" dirty="0">
                <a:solidFill>
                  <a:srgbClr val="000000"/>
                </a:solidFill>
                <a:ea typeface="宋体" panose="02010600030101010101" pitchFamily="2" charset="-122"/>
              </a:rPr>
              <a:t>关键字说明。</a:t>
            </a:r>
          </a:p>
        </p:txBody>
      </p:sp>
      <p:sp>
        <p:nvSpPr>
          <p:cNvPr id="9" name="AutoShape 52"/>
          <p:cNvSpPr>
            <a:spLocks noChangeArrowheads="1"/>
          </p:cNvSpPr>
          <p:nvPr/>
        </p:nvSpPr>
        <p:spPr bwMode="gray">
          <a:xfrm>
            <a:off x="1146738" y="1866900"/>
            <a:ext cx="7489262" cy="7239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virtual</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&lt;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函数返回类型</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&gt; &lt;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函数名</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&gt;(&lt;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参数表</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&gt;)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9"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如何实现动态联编 </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130800"/>
            <a:ext cx="75708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只有采用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指向基类对象的指针或引用</a:t>
            </a:r>
            <a:r>
              <a:rPr lang="zh-CN" altLang="en-US" dirty="0">
                <a:solidFill>
                  <a:srgbClr val="000000"/>
                </a:solidFill>
                <a:ea typeface="宋体" panose="02010600030101010101" pitchFamily="2" charset="-122"/>
              </a:rPr>
              <a:t>来调用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虚函数</a:t>
            </a:r>
            <a:r>
              <a:rPr lang="zh-CN" altLang="en-US" dirty="0">
                <a:solidFill>
                  <a:srgbClr val="000000"/>
                </a:solidFill>
                <a:ea typeface="宋体" panose="02010600030101010101" pitchFamily="2" charset="-122"/>
              </a:rPr>
              <a:t>时，才会按</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动态联编</a:t>
            </a:r>
            <a:r>
              <a:rPr lang="zh-CN" altLang="en-US" dirty="0">
                <a:solidFill>
                  <a:srgbClr val="000000"/>
                </a:solidFill>
                <a:ea typeface="宋体" panose="02010600030101010101" pitchFamily="2" charset="-122"/>
              </a:rPr>
              <a:t>的方式来调用。</a:t>
            </a:r>
          </a:p>
        </p:txBody>
      </p:sp>
      <p:sp>
        <p:nvSpPr>
          <p:cNvPr id="10" name="Rectangle 77"/>
          <p:cNvSpPr>
            <a:spLocks noChangeArrowheads="1"/>
          </p:cNvSpPr>
          <p:nvPr/>
        </p:nvSpPr>
        <p:spPr bwMode="auto">
          <a:xfrm>
            <a:off x="1116000" y="2304000"/>
            <a:ext cx="79772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普通对象</a:t>
            </a:r>
            <a:r>
              <a:rPr lang="zh-CN" altLang="en-US" dirty="0">
                <a:solidFill>
                  <a:srgbClr val="000000"/>
                </a:solidFill>
                <a:ea typeface="宋体" panose="02010600030101010101" pitchFamily="2" charset="-122"/>
              </a:rPr>
              <a:t>来调用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虚函数</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不能</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实现动态联编</a:t>
            </a:r>
            <a:r>
              <a:rPr lang="zh-CN" altLang="en-US" dirty="0">
                <a:solidFill>
                  <a:srgbClr val="000000"/>
                </a:solidFill>
                <a:ea typeface="宋体" panose="02010600030101010101" pitchFamily="2" charset="-122"/>
              </a:rPr>
              <a:t>。</a:t>
            </a:r>
          </a:p>
        </p:txBody>
      </p:sp>
      <p:sp>
        <p:nvSpPr>
          <p:cNvPr id="7" name="Rectangle 77"/>
          <p:cNvSpPr>
            <a:spLocks noChangeArrowheads="1"/>
          </p:cNvSpPr>
          <p:nvPr/>
        </p:nvSpPr>
        <p:spPr bwMode="auto">
          <a:xfrm>
            <a:off x="1116000" y="3024000"/>
            <a:ext cx="750730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基类中的虚函数</a:t>
            </a:r>
            <a:r>
              <a:rPr lang="zh-CN" altLang="en-US" dirty="0">
                <a:solidFill>
                  <a:srgbClr val="000000"/>
                </a:solidFill>
                <a:ea typeface="宋体" panose="02010600030101010101" pitchFamily="2" charset="-122"/>
              </a:rPr>
              <a:t>必须具有</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public</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或</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protected</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访问权限</a:t>
            </a:r>
            <a:r>
              <a:rPr lang="zh-CN" altLang="en-US" dirty="0">
                <a:solidFill>
                  <a:srgbClr val="000000"/>
                </a:solidFill>
                <a:ea typeface="宋体" panose="02010600030101010101" pitchFamily="2" charset="-122"/>
              </a:rPr>
              <a:t>，且</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rgbClr val="000000"/>
                </a:solidFill>
                <a:ea typeface="宋体" panose="02010600030101010101" pitchFamily="2" charset="-122"/>
              </a:rPr>
              <a:t>必须以</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公有继承方式</a:t>
            </a:r>
            <a:r>
              <a:rPr lang="zh-CN" altLang="en-US" dirty="0">
                <a:solidFill>
                  <a:srgbClr val="000000"/>
                </a:solidFill>
                <a:ea typeface="宋体" panose="02010600030101010101" pitchFamily="2" charset="-122"/>
              </a:rPr>
              <a:t>从基类派生。</a:t>
            </a:r>
          </a:p>
        </p:txBody>
      </p:sp>
      <p:sp>
        <p:nvSpPr>
          <p:cNvPr id="8" name="Text Box 36"/>
          <p:cNvSpPr txBox="1">
            <a:spLocks noChangeArrowheads="1"/>
          </p:cNvSpPr>
          <p:nvPr/>
        </p:nvSpPr>
        <p:spPr bwMode="auto">
          <a:xfrm>
            <a:off x="1237396" y="4952980"/>
            <a:ext cx="7271604" cy="1255728"/>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800" dirty="0">
                <a:solidFill>
                  <a:srgbClr val="C00000"/>
                </a:solidFill>
                <a:effectLst>
                  <a:outerShdw blurRad="38100" dist="38100" dir="2700000" algn="tl">
                    <a:srgbClr val="000000">
                      <a:alpha val="43137"/>
                    </a:srgbClr>
                  </a:outerShdw>
                </a:effectLst>
                <a:latin typeface="Times New Roman" pitchFamily="18" charset="0"/>
              </a:rPr>
              <a:t>动态联编</a:t>
            </a:r>
            <a:r>
              <a:rPr lang="zh-CN" altLang="en-US" sz="2800" dirty="0">
                <a:solidFill>
                  <a:srgbClr val="000000"/>
                </a:solidFill>
                <a:latin typeface="Times New Roman" pitchFamily="18" charset="0"/>
              </a:rPr>
              <a:t>更多是使用在</a:t>
            </a:r>
            <a:r>
              <a:rPr lang="zh-CN" altLang="en-US" sz="2800" dirty="0">
                <a:solidFill>
                  <a:srgbClr val="C00000"/>
                </a:solidFill>
                <a:effectLst>
                  <a:outerShdw blurRad="38100" dist="38100" dir="2700000" algn="tl">
                    <a:srgbClr val="000000">
                      <a:alpha val="43137"/>
                    </a:srgbClr>
                  </a:outerShdw>
                </a:effectLst>
                <a:latin typeface="Times New Roman" pitchFamily="18" charset="0"/>
              </a:rPr>
              <a:t>函数参数的传入</a:t>
            </a:r>
            <a:r>
              <a:rPr lang="zh-CN" altLang="en-US" sz="2800" dirty="0">
                <a:solidFill>
                  <a:srgbClr val="000000"/>
                </a:solidFill>
                <a:latin typeface="Times New Roman" pitchFamily="18" charset="0"/>
              </a:rPr>
              <a:t>：</a:t>
            </a:r>
            <a:r>
              <a:rPr lang="zh-CN" altLang="en-US" sz="2800" dirty="0">
                <a:effectLst>
                  <a:outerShdw blurRad="38100" dist="38100" dir="2700000" algn="tl">
                    <a:srgbClr val="000000">
                      <a:alpha val="43137"/>
                    </a:srgbClr>
                  </a:outerShdw>
                </a:effectLst>
                <a:latin typeface="Times New Roman" pitchFamily="18" charset="0"/>
              </a:rPr>
              <a:t>参</a:t>
            </a:r>
            <a:endParaRPr lang="en-US" altLang="zh-CN" sz="2800" dirty="0">
              <a:effectLst>
                <a:outerShdw blurRad="38100" dist="38100" dir="2700000" algn="tl">
                  <a:srgbClr val="000000">
                    <a:alpha val="43137"/>
                  </a:srgbClr>
                </a:outerShdw>
              </a:effectLst>
              <a:latin typeface="Times New Roman" pitchFamily="18" charset="0"/>
            </a:endParaRPr>
          </a:p>
          <a:p>
            <a:pPr marL="342900" indent="-342900" eaLnBrk="1" hangingPunct="1">
              <a:lnSpc>
                <a:spcPct val="90000"/>
              </a:lnSpc>
              <a:buClr>
                <a:srgbClr val="FF5050"/>
              </a:buClr>
            </a:pPr>
            <a:r>
              <a:rPr lang="zh-CN" altLang="en-US" sz="2800" dirty="0">
                <a:effectLst>
                  <a:outerShdw blurRad="38100" dist="38100" dir="2700000" algn="tl">
                    <a:srgbClr val="000000">
                      <a:alpha val="43137"/>
                    </a:srgbClr>
                  </a:outerShdw>
                </a:effectLst>
                <a:latin typeface="Times New Roman" pitchFamily="18" charset="0"/>
              </a:rPr>
              <a:t>数是基类的指针或引用</a:t>
            </a:r>
            <a:r>
              <a:rPr lang="zh-CN" altLang="en-US" sz="2800" dirty="0">
                <a:solidFill>
                  <a:srgbClr val="000000"/>
                </a:solidFill>
                <a:latin typeface="Times New Roman" pitchFamily="18" charset="0"/>
              </a:rPr>
              <a:t>，可以传入</a:t>
            </a:r>
            <a:r>
              <a:rPr lang="zh-CN" altLang="en-US" sz="2800" dirty="0">
                <a:effectLst>
                  <a:outerShdw blurRad="38100" dist="38100" dir="2700000" algn="tl">
                    <a:srgbClr val="000000">
                      <a:alpha val="43137"/>
                    </a:srgbClr>
                  </a:outerShdw>
                </a:effectLst>
                <a:latin typeface="Times New Roman" pitchFamily="18" charset="0"/>
              </a:rPr>
              <a:t>继承层次</a:t>
            </a:r>
            <a:endParaRPr lang="en-US" altLang="zh-CN" sz="2800" dirty="0">
              <a:effectLst>
                <a:outerShdw blurRad="38100" dist="38100" dir="2700000" algn="tl">
                  <a:srgbClr val="000000">
                    <a:alpha val="43137"/>
                  </a:srgbClr>
                </a:outerShdw>
              </a:effectLst>
              <a:latin typeface="Times New Roman" pitchFamily="18" charset="0"/>
            </a:endParaRPr>
          </a:p>
          <a:p>
            <a:pPr marL="342900" indent="-342900" eaLnBrk="1" hangingPunct="1">
              <a:lnSpc>
                <a:spcPct val="90000"/>
              </a:lnSpc>
              <a:buClr>
                <a:srgbClr val="FF5050"/>
              </a:buClr>
            </a:pPr>
            <a:r>
              <a:rPr lang="zh-CN" altLang="en-US" sz="2800" dirty="0">
                <a:effectLst>
                  <a:outerShdw blurRad="38100" dist="38100" dir="2700000" algn="tl">
                    <a:srgbClr val="000000">
                      <a:alpha val="43137"/>
                    </a:srgbClr>
                  </a:outerShdw>
                </a:effectLst>
                <a:latin typeface="Times New Roman" pitchFamily="18" charset="0"/>
              </a:rPr>
              <a:t>中的任意对象</a:t>
            </a:r>
            <a:r>
              <a:rPr lang="zh-CN" altLang="en-US" sz="2800" dirty="0">
                <a:solidFill>
                  <a:srgbClr val="000000"/>
                </a:solidFill>
                <a:latin typeface="Times New Roman" pitchFamily="18" charset="0"/>
              </a:rPr>
              <a:t>的指针或引用。</a:t>
            </a:r>
          </a:p>
        </p:txBody>
      </p:sp>
      <p:sp>
        <p:nvSpPr>
          <p:cNvPr id="12" name="文本框 11">
            <a:extLst>
              <a:ext uri="{FF2B5EF4-FFF2-40B4-BE49-F238E27FC236}">
                <a16:creationId xmlns:a16="http://schemas.microsoft.com/office/drawing/2014/main" id="{8DF0DDA7-1697-412E-9660-732EA3A8FEC4}"/>
              </a:ext>
            </a:extLst>
          </p:cNvPr>
          <p:cNvSpPr txBox="1"/>
          <p:nvPr/>
        </p:nvSpPr>
        <p:spPr>
          <a:xfrm>
            <a:off x="8312834" y="6297613"/>
            <a:ext cx="646331" cy="369332"/>
          </a:xfrm>
          <a:prstGeom prst="rect">
            <a:avLst/>
          </a:prstGeom>
          <a:noFill/>
        </p:spPr>
        <p:txBody>
          <a:bodyPr wrap="none" rtlCol="0">
            <a:spAutoFit/>
          </a:bodyPr>
          <a:lstStyle/>
          <a:p>
            <a:r>
              <a:rPr lang="zh-CN" altLang="en-US" dirty="0"/>
              <a:t>示例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ox(out)">
                                      <p:cBhvr>
                                        <p:cTn id="19" dur="500"/>
                                        <p:tgtEl>
                                          <p:spTgt spid="8"/>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7" grpId="0"/>
      <p:bldP spid="8"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35475" y="375652"/>
            <a:ext cx="1367682" cy="646331"/>
          </a:xfrm>
          <a:prstGeom prst="rect">
            <a:avLst/>
          </a:prstGeom>
        </p:spPr>
        <p:txBody>
          <a:bodyPr wrap="none">
            <a:spAutoFit/>
          </a:bodyPr>
          <a:lstStyle/>
          <a:p>
            <a:r>
              <a:rPr lang="zh-CN" altLang="en-US" sz="3600" dirty="0">
                <a:solidFill>
                  <a:srgbClr val="002060"/>
                </a:solidFill>
                <a:ea typeface="宋体" charset="-122"/>
              </a:rPr>
              <a:t>例</a:t>
            </a:r>
            <a:r>
              <a:rPr lang="en-US" altLang="zh-CN" sz="3600" dirty="0">
                <a:solidFill>
                  <a:srgbClr val="002060"/>
                </a:solidFill>
                <a:ea typeface="宋体" charset="-122"/>
              </a:rPr>
              <a:t>3</a:t>
            </a:r>
            <a:r>
              <a:rPr lang="zh-CN" altLang="en-US" sz="3600" dirty="0">
                <a:solidFill>
                  <a:srgbClr val="002060"/>
                </a:solidFill>
                <a:ea typeface="宋体" charset="-122"/>
              </a:rPr>
              <a:t>：</a:t>
            </a:r>
          </a:p>
        </p:txBody>
      </p:sp>
      <p:sp>
        <p:nvSpPr>
          <p:cNvPr id="4" name="Rectangle 6"/>
          <p:cNvSpPr>
            <a:spLocks noChangeArrowheads="1"/>
          </p:cNvSpPr>
          <p:nvPr/>
        </p:nvSpPr>
        <p:spPr bwMode="auto">
          <a:xfrm>
            <a:off x="1063626" y="1152634"/>
            <a:ext cx="3787774" cy="5632311"/>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solidFill>
                  <a:srgbClr val="C00000"/>
                </a:solidFill>
                <a:effectLst>
                  <a:outerShdw blurRad="38100" dist="38100" dir="2700000" algn="tl">
                    <a:srgbClr val="000000">
                      <a:alpha val="43137"/>
                    </a:srgbClr>
                  </a:outerShdw>
                </a:effectLst>
              </a:rPr>
              <a:t>class Student</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public:</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C00000"/>
                </a:solidFill>
                <a:effectLst>
                  <a:outerShdw blurRad="38100" dist="38100" dir="2700000" algn="tl">
                    <a:srgbClr val="000000">
                      <a:alpha val="43137"/>
                    </a:srgbClr>
                  </a:outerShdw>
                </a:effectLst>
              </a:rPr>
              <a:t>virtual</a:t>
            </a:r>
            <a:r>
              <a:rPr lang="en-US" altLang="zh-CN" sz="2400" dirty="0">
                <a:effectLst>
                  <a:outerShdw blurRad="38100" dist="38100" dir="2700000" algn="tl">
                    <a:srgbClr val="000000">
                      <a:alpha val="43137"/>
                    </a:srgbClr>
                  </a:outerShdw>
                </a:effectLst>
              </a:rPr>
              <a:t>  float </a:t>
            </a:r>
          </a:p>
          <a:p>
            <a:pPr eaLnBrk="1" hangingPunct="1">
              <a:buNone/>
            </a:pPr>
            <a:r>
              <a:rPr lang="en-US" altLang="zh-CN" sz="2400" dirty="0">
                <a:solidFill>
                  <a:srgbClr val="0070C0"/>
                </a:solidFill>
                <a:effectLst>
                  <a:outerShdw blurRad="38100" dist="38100" dir="2700000" algn="tl">
                    <a:srgbClr val="000000">
                      <a:alpha val="43137"/>
                    </a:srgbClr>
                  </a:outerShdw>
                </a:effectLst>
              </a:rPr>
              <a:t>        countTuition</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   //</a:t>
            </a:r>
            <a:r>
              <a:rPr lang="zh-CN" altLang="en-US" sz="2400" dirty="0">
                <a:effectLst>
                  <a:outerShdw blurRad="38100" dist="38100" dir="2700000" algn="tl">
                    <a:srgbClr val="000000">
                      <a:alpha val="43137"/>
                    </a:srgbClr>
                  </a:outerShdw>
                </a:effectLst>
              </a:rPr>
              <a:t>计算学费  </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solidFill>
                  <a:srgbClr val="C00000"/>
                </a:solidFill>
                <a:effectLst>
                  <a:outerShdw blurRad="38100" dist="38100" dir="2700000" algn="tl">
                    <a:srgbClr val="000000">
                      <a:alpha val="43137"/>
                    </a:srgbClr>
                  </a:outerShdw>
                </a:effectLst>
              </a:rPr>
              <a:t>class </a:t>
            </a:r>
            <a:r>
              <a:rPr lang="en-US" altLang="zh-CN" sz="2400" dirty="0" err="1">
                <a:solidFill>
                  <a:srgbClr val="C00000"/>
                </a:solidFill>
                <a:effectLst>
                  <a:outerShdw blurRad="38100" dist="38100" dir="2700000" algn="tl">
                    <a:srgbClr val="000000">
                      <a:alpha val="43137"/>
                    </a:srgbClr>
                  </a:outerShdw>
                </a:effectLst>
              </a:rPr>
              <a:t>GraduateStudent</a:t>
            </a:r>
            <a:r>
              <a:rPr lang="en-US" altLang="zh-CN" sz="2400" dirty="0">
                <a:solidFill>
                  <a:srgbClr val="C00000"/>
                </a:solidFill>
                <a:effectLst>
                  <a:outerShdw blurRad="38100" dist="38100" dir="2700000" algn="tl">
                    <a:srgbClr val="000000">
                      <a:alpha val="43137"/>
                    </a:srgbClr>
                  </a:outerShdw>
                </a:effectLst>
              </a:rPr>
              <a:t>:</a:t>
            </a:r>
          </a:p>
          <a:p>
            <a:pPr eaLnBrk="1" hangingPunct="1">
              <a:buNone/>
            </a:pPr>
            <a:r>
              <a:rPr lang="en-US" altLang="zh-CN" sz="2400" dirty="0">
                <a:solidFill>
                  <a:srgbClr val="C00000"/>
                </a:solidFill>
                <a:effectLst>
                  <a:outerShdw blurRad="38100" dist="38100" dir="2700000" algn="tl">
                    <a:srgbClr val="000000">
                      <a:alpha val="43137"/>
                    </a:srgbClr>
                  </a:outerShdw>
                </a:effectLst>
              </a:rPr>
              <a:t>              public Student</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public:</a:t>
            </a:r>
          </a:p>
          <a:p>
            <a:pPr eaLnBrk="1" hangingPunct="1">
              <a:buNone/>
            </a:pPr>
            <a:r>
              <a:rPr lang="en-US" altLang="zh-CN" sz="2400" dirty="0">
                <a:effectLst>
                  <a:outerShdw blurRad="38100" dist="38100" dir="2700000" algn="tl">
                    <a:srgbClr val="000000">
                      <a:alpha val="43137"/>
                    </a:srgbClr>
                  </a:outerShdw>
                </a:effectLst>
              </a:rPr>
              <a:t>     float </a:t>
            </a:r>
            <a:r>
              <a:rPr lang="en-US" altLang="zh-CN" sz="2400" dirty="0">
                <a:solidFill>
                  <a:srgbClr val="0070C0"/>
                </a:solidFill>
                <a:effectLst>
                  <a:outerShdw blurRad="38100" dist="38100" dir="2700000" algn="tl">
                    <a:srgbClr val="000000">
                      <a:alpha val="43137"/>
                    </a:srgbClr>
                  </a:outerShdw>
                </a:effectLst>
              </a:rPr>
              <a:t>countTuition</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zh-CN" altLang="en-US" sz="2400" dirty="0">
                <a:effectLst>
                  <a:outerShdw blurRad="38100" dist="38100" dir="2700000" algn="tl">
                    <a:srgbClr val="000000">
                      <a:alpha val="43137"/>
                    </a:srgbClr>
                  </a:outerShdw>
                </a:effectLst>
              </a:rPr>
              <a:t>计算学费    </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p>
        </p:txBody>
      </p:sp>
      <p:sp>
        <p:nvSpPr>
          <p:cNvPr id="6" name="Rectangle 6"/>
          <p:cNvSpPr>
            <a:spLocks noChangeArrowheads="1"/>
          </p:cNvSpPr>
          <p:nvPr/>
        </p:nvSpPr>
        <p:spPr bwMode="auto">
          <a:xfrm>
            <a:off x="5089526" y="1139935"/>
            <a:ext cx="3724274" cy="3416320"/>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solidFill>
                  <a:srgbClr val="0070C0"/>
                </a:solidFill>
                <a:effectLst>
                  <a:outerShdw blurRad="38100" dist="38100" dir="2700000" algn="tl">
                    <a:srgbClr val="000000">
                      <a:alpha val="43137"/>
                    </a:srgbClr>
                  </a:outerShdw>
                </a:effectLst>
              </a:rPr>
              <a:t>void fn(</a:t>
            </a:r>
            <a:r>
              <a:rPr lang="en-US" altLang="zh-CN" sz="2400" dirty="0">
                <a:solidFill>
                  <a:srgbClr val="C00000"/>
                </a:solidFill>
                <a:effectLst>
                  <a:outerShdw blurRad="38100" dist="38100" dir="2700000" algn="tl">
                    <a:srgbClr val="000000">
                      <a:alpha val="43137"/>
                    </a:srgbClr>
                  </a:outerShdw>
                </a:effectLst>
              </a:rPr>
              <a:t>Student&amp; x</a:t>
            </a:r>
            <a:r>
              <a:rPr lang="en-US" altLang="zh-CN" sz="2400" dirty="0">
                <a:solidFill>
                  <a:srgbClr val="0070C0"/>
                </a:solidFill>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x.countTuition</a:t>
            </a:r>
            <a:r>
              <a:rPr lang="en-US" altLang="zh-CN" sz="2400" dirty="0">
                <a:effectLst>
                  <a:outerShdw blurRad="38100" dist="38100" dir="2700000" algn="tl">
                    <a:srgbClr val="000000">
                      <a:alpha val="43137"/>
                    </a:srgbClr>
                  </a:outerShdw>
                </a:effectLst>
              </a:rPr>
              <a:t>();  }</a:t>
            </a:r>
          </a:p>
          <a:p>
            <a:pPr eaLnBrk="1" hangingPunct="1">
              <a:buNone/>
            </a:pP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err="1">
                <a:solidFill>
                  <a:srgbClr val="C00000"/>
                </a:solidFill>
                <a:effectLst>
                  <a:outerShdw blurRad="38100" dist="38100" dir="2700000" algn="tl">
                    <a:srgbClr val="000000">
                      <a:alpha val="43137"/>
                    </a:srgbClr>
                  </a:outerShdw>
                </a:effectLst>
              </a:rPr>
              <a:t>int</a:t>
            </a:r>
            <a:r>
              <a:rPr lang="en-US" altLang="zh-CN" sz="2400" dirty="0">
                <a:solidFill>
                  <a:srgbClr val="C00000"/>
                </a:solidFill>
                <a:effectLst>
                  <a:outerShdw blurRad="38100" dist="38100" dir="2700000" algn="tl">
                    <a:srgbClr val="000000">
                      <a:alpha val="43137"/>
                    </a:srgbClr>
                  </a:outerShdw>
                </a:effectLst>
              </a:rPr>
              <a:t> main()</a:t>
            </a:r>
          </a:p>
          <a:p>
            <a:pPr eaLnBrk="1" hangingPunct="1">
              <a:buNone/>
            </a:pPr>
            <a:r>
              <a:rPr lang="en-US" altLang="zh-CN" sz="2400" dirty="0">
                <a:effectLst>
                  <a:outerShdw blurRad="38100" dist="38100" dir="2700000" algn="tl">
                    <a:srgbClr val="000000">
                      <a:alpha val="43137"/>
                    </a:srgbClr>
                  </a:outerShdw>
                </a:effectLst>
              </a:rPr>
              <a:t>{  Student s;</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GraduateStudent</a:t>
            </a: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gs</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E39"/>
                </a:solidFill>
                <a:effectLst>
                  <a:outerShdw blurRad="38100" dist="38100" dir="2700000" algn="tl">
                    <a:srgbClr val="000000">
                      <a:alpha val="43137"/>
                    </a:srgbClr>
                  </a:outerShdw>
                </a:effectLst>
              </a:rPr>
              <a:t>fn(s)</a:t>
            </a:r>
            <a:r>
              <a:rPr lang="en-US" altLang="zh-CN" sz="2400" dirty="0">
                <a:effectLst>
                  <a:outerShdw blurRad="38100" dist="38100" dir="2700000" algn="tl">
                    <a:srgbClr val="000000">
                      <a:alpha val="43137"/>
                    </a:srgbClr>
                  </a:outerShdw>
                </a:effectLst>
              </a:rPr>
              <a:t>;	//</a:t>
            </a:r>
            <a:r>
              <a:rPr lang="zh-CN" altLang="en-US" sz="2400" dirty="0">
                <a:effectLst>
                  <a:outerShdw blurRad="38100" dist="38100" dir="2700000" algn="tl">
                    <a:srgbClr val="000000">
                      <a:alpha val="43137"/>
                    </a:srgbClr>
                  </a:outerShdw>
                </a:effectLst>
              </a:rPr>
              <a:t>调用？</a:t>
            </a:r>
          </a:p>
          <a:p>
            <a:pPr eaLnBrk="1" hangingPunct="1">
              <a:buNone/>
            </a:pPr>
            <a:r>
              <a:rPr lang="zh-CN" altLang="en-US" sz="2400" dirty="0">
                <a:effectLst>
                  <a:outerShdw blurRad="38100" dist="38100" dir="2700000" algn="tl">
                    <a:srgbClr val="000000">
                      <a:alpha val="43137"/>
                    </a:srgbClr>
                  </a:outerShdw>
                </a:effectLst>
              </a:rPr>
              <a:t>    </a:t>
            </a:r>
            <a:r>
              <a:rPr lang="en-US" altLang="zh-CN" sz="2400" dirty="0">
                <a:solidFill>
                  <a:srgbClr val="007E39"/>
                </a:solidFill>
                <a:effectLst>
                  <a:outerShdw blurRad="38100" dist="38100" dir="2700000" algn="tl">
                    <a:srgbClr val="000000">
                      <a:alpha val="43137"/>
                    </a:srgbClr>
                  </a:outerShdw>
                </a:effectLst>
              </a:rPr>
              <a:t>fn(</a:t>
            </a:r>
            <a:r>
              <a:rPr lang="en-US" altLang="zh-CN" sz="2400" dirty="0" err="1">
                <a:solidFill>
                  <a:srgbClr val="007E39"/>
                </a:solidFill>
                <a:effectLst>
                  <a:outerShdw blurRad="38100" dist="38100" dir="2700000" algn="tl">
                    <a:srgbClr val="000000">
                      <a:alpha val="43137"/>
                    </a:srgbClr>
                  </a:outerShdw>
                </a:effectLst>
              </a:rPr>
              <a:t>gs</a:t>
            </a:r>
            <a:r>
              <a:rPr lang="en-US" altLang="zh-CN" sz="2400" dirty="0">
                <a:solidFill>
                  <a:srgbClr val="007E39"/>
                </a:solidFill>
                <a:effectLst>
                  <a:outerShdw blurRad="38100" dist="38100" dir="2700000" algn="tl">
                    <a:srgbClr val="000000">
                      <a:alpha val="43137"/>
                    </a:srgbClr>
                  </a:outerShdw>
                </a:effectLst>
              </a:rPr>
              <a:t>)</a:t>
            </a:r>
            <a:r>
              <a:rPr lang="en-US" altLang="zh-CN" sz="2400" dirty="0">
                <a:effectLst>
                  <a:outerShdw blurRad="38100" dist="38100" dir="2700000" algn="tl">
                    <a:srgbClr val="000000">
                      <a:alpha val="43137"/>
                    </a:srgbClr>
                  </a:outerShdw>
                </a:effectLst>
              </a:rPr>
              <a:t>;	//</a:t>
            </a:r>
            <a:r>
              <a:rPr lang="zh-CN" altLang="en-US" sz="2400" dirty="0">
                <a:effectLst>
                  <a:outerShdw blurRad="38100" dist="38100" dir="2700000" algn="tl">
                    <a:srgbClr val="000000">
                      <a:alpha val="43137"/>
                    </a:srgbClr>
                  </a:outerShdw>
                </a:effectLst>
              </a:rPr>
              <a:t>调用？</a:t>
            </a:r>
          </a:p>
          <a:p>
            <a:pPr eaLnBrk="1" hangingPunct="1">
              <a:buNone/>
            </a:pPr>
            <a:r>
              <a:rPr lang="en-US" altLang="zh-CN" sz="2400" dirty="0">
                <a:effectLst>
                  <a:outerShdw blurRad="38100" dist="38100" dir="2700000" algn="tl">
                    <a:srgbClr val="000000">
                      <a:alpha val="43137"/>
                    </a:srgbClr>
                  </a:outerShdw>
                </a:effectLst>
              </a:rPr>
              <a:t>}</a:t>
            </a:r>
          </a:p>
        </p:txBody>
      </p:sp>
      <p:sp>
        <p:nvSpPr>
          <p:cNvPr id="7" name="Text Box 36"/>
          <p:cNvSpPr txBox="1">
            <a:spLocks noChangeArrowheads="1"/>
          </p:cNvSpPr>
          <p:nvPr/>
        </p:nvSpPr>
        <p:spPr bwMode="auto">
          <a:xfrm>
            <a:off x="5047396" y="4711680"/>
            <a:ext cx="3868004" cy="1754326"/>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000000"/>
                </a:solidFill>
                <a:latin typeface="Times New Roman" pitchFamily="18" charset="0"/>
              </a:rPr>
              <a:t>分析：</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en-US" altLang="zh-CN" sz="2400" dirty="0">
                <a:solidFill>
                  <a:srgbClr val="000000"/>
                </a:solidFill>
                <a:latin typeface="Times New Roman" pitchFamily="18" charset="0"/>
              </a:rPr>
              <a:t>1.</a:t>
            </a:r>
            <a:r>
              <a:rPr lang="zh-CN" altLang="en-US" sz="2400" dirty="0">
                <a:solidFill>
                  <a:srgbClr val="000000"/>
                </a:solidFill>
                <a:latin typeface="Times New Roman" pitchFamily="18" charset="0"/>
              </a:rPr>
              <a:t>调用的</a:t>
            </a:r>
            <a:r>
              <a:rPr lang="en-US" altLang="zh-CN" sz="2400" dirty="0">
                <a:solidFill>
                  <a:srgbClr val="000000"/>
                </a:solidFill>
                <a:latin typeface="Times New Roman" pitchFamily="18" charset="0"/>
              </a:rPr>
              <a:t>Student</a:t>
            </a:r>
            <a:r>
              <a:rPr lang="zh-CN" altLang="en-US" sz="2400" dirty="0">
                <a:solidFill>
                  <a:srgbClr val="000000"/>
                </a:solidFill>
                <a:latin typeface="Times New Roman" pitchFamily="18" charset="0"/>
              </a:rPr>
              <a:t>类的</a:t>
            </a:r>
            <a:r>
              <a:rPr lang="es-ES" altLang="zh-CN" sz="2400" dirty="0">
                <a:solidFill>
                  <a:srgbClr val="000000"/>
                </a:solidFill>
                <a:latin typeface="Times New Roman" pitchFamily="18" charset="0"/>
              </a:rPr>
              <a:t>countTuition</a:t>
            </a:r>
            <a:r>
              <a:rPr lang="zh-CN" altLang="en-US" sz="2400" dirty="0">
                <a:solidFill>
                  <a:srgbClr val="000000"/>
                </a:solidFill>
                <a:latin typeface="Times New Roman" pitchFamily="18" charset="0"/>
              </a:rPr>
              <a:t>方法</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en-US" altLang="zh-CN" sz="2400" dirty="0">
                <a:solidFill>
                  <a:srgbClr val="000000"/>
                </a:solidFill>
                <a:latin typeface="Times New Roman" pitchFamily="18" charset="0"/>
              </a:rPr>
              <a:t>2.</a:t>
            </a:r>
            <a:r>
              <a:rPr lang="zh-CN" altLang="en-US" sz="2400" dirty="0">
                <a:solidFill>
                  <a:srgbClr val="000000"/>
                </a:solidFill>
                <a:latin typeface="Times New Roman" pitchFamily="18" charset="0"/>
              </a:rPr>
              <a:t>调用的</a:t>
            </a:r>
            <a:r>
              <a:rPr lang="en-US" altLang="zh-CN" sz="2400" dirty="0" err="1">
                <a:solidFill>
                  <a:srgbClr val="000000"/>
                </a:solidFill>
                <a:latin typeface="Times New Roman" pitchFamily="18" charset="0"/>
              </a:rPr>
              <a:t>GraduateStudent</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en-US" altLang="zh-CN" sz="2400" dirty="0">
                <a:solidFill>
                  <a:srgbClr val="000000"/>
                </a:solidFill>
                <a:latin typeface="Times New Roman" pitchFamily="18" charset="0"/>
              </a:rPr>
              <a:t>    </a:t>
            </a:r>
            <a:r>
              <a:rPr lang="zh-CN" altLang="en-US" sz="2400" dirty="0">
                <a:solidFill>
                  <a:srgbClr val="000000"/>
                </a:solidFill>
                <a:latin typeface="Times New Roman" pitchFamily="18" charset="0"/>
              </a:rPr>
              <a:t>类的</a:t>
            </a:r>
            <a:r>
              <a:rPr lang="es-ES" altLang="zh-CN" sz="2400" dirty="0">
                <a:solidFill>
                  <a:srgbClr val="000000"/>
                </a:solidFill>
                <a:latin typeface="Times New Roman" pitchFamily="18" charset="0"/>
              </a:rPr>
              <a:t>countTuition</a:t>
            </a:r>
            <a:r>
              <a:rPr lang="zh-CN" altLang="en-US" sz="2400" dirty="0">
                <a:solidFill>
                  <a:srgbClr val="000000"/>
                </a:solidFill>
                <a:latin typeface="Times New Roman" pitchFamily="18" charset="0"/>
              </a:rPr>
              <a:t>方法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22775" y="312152"/>
            <a:ext cx="7596951" cy="646331"/>
          </a:xfrm>
          <a:prstGeom prst="rect">
            <a:avLst/>
          </a:prstGeom>
        </p:spPr>
        <p:txBody>
          <a:bodyPr wrap="none">
            <a:spAutoFit/>
          </a:bodyPr>
          <a:lstStyle/>
          <a:p>
            <a:r>
              <a:rPr lang="zh-CN" altLang="en-US" sz="3600" dirty="0">
                <a:solidFill>
                  <a:srgbClr val="002060"/>
                </a:solidFill>
                <a:ea typeface="宋体" charset="-122"/>
              </a:rPr>
              <a:t>课堂练习：下面程序的输出是什么？</a:t>
            </a:r>
          </a:p>
        </p:txBody>
      </p:sp>
      <p:sp>
        <p:nvSpPr>
          <p:cNvPr id="4" name="Rectangle 6"/>
          <p:cNvSpPr>
            <a:spLocks noChangeArrowheads="1"/>
          </p:cNvSpPr>
          <p:nvPr/>
        </p:nvSpPr>
        <p:spPr bwMode="auto">
          <a:xfrm>
            <a:off x="1165651" y="1117794"/>
            <a:ext cx="7596951" cy="3785652"/>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effectLst>
                  <a:outerShdw blurRad="38100" dist="38100" dir="2700000" algn="tl">
                    <a:srgbClr val="000000">
                      <a:alpha val="43137"/>
                    </a:srgbClr>
                  </a:outerShdw>
                </a:effectLst>
              </a:rPr>
              <a:t>class </a:t>
            </a:r>
            <a:r>
              <a:rPr lang="en-US" altLang="zh-CN" sz="2400" dirty="0">
                <a:solidFill>
                  <a:srgbClr val="C00000"/>
                </a:solidFill>
                <a:effectLst>
                  <a:outerShdw blurRad="38100" dist="38100" dir="2700000" algn="tl">
                    <a:srgbClr val="000000">
                      <a:alpha val="43137"/>
                    </a:srgbClr>
                  </a:outerShdw>
                </a:effectLst>
              </a:rPr>
              <a:t>base</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public:</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virtual </a:t>
            </a:r>
            <a:r>
              <a:rPr lang="en-US" altLang="zh-CN" sz="2400" dirty="0">
                <a:effectLst>
                  <a:outerShdw blurRad="38100" dist="38100" dir="2700000" algn="tl">
                    <a:srgbClr val="000000">
                      <a:alpha val="43137"/>
                    </a:srgbClr>
                  </a:outerShdw>
                </a:effectLst>
              </a:rPr>
              <a:t>void</a:t>
            </a:r>
            <a:r>
              <a:rPr lang="en-US" altLang="zh-CN" sz="2400" dirty="0">
                <a:solidFill>
                  <a:srgbClr val="0070C0"/>
                </a:solidFill>
                <a:effectLst>
                  <a:outerShdw blurRad="38100" dist="38100" dir="2700000" algn="tl">
                    <a:srgbClr val="000000">
                      <a:alpha val="43137"/>
                    </a:srgbClr>
                  </a:outerShdw>
                </a:effectLst>
              </a:rPr>
              <a:t> f1</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&lt;&lt;“base::f1()”&lt;&lt;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virtual</a:t>
            </a:r>
            <a:r>
              <a:rPr lang="en-US" altLang="zh-CN" sz="2400" dirty="0">
                <a:effectLst>
                  <a:outerShdw blurRad="38100" dist="38100" dir="2700000" algn="tl">
                    <a:srgbClr val="000000">
                      <a:alpha val="43137"/>
                    </a:srgbClr>
                  </a:outerShdw>
                </a:effectLst>
              </a:rPr>
              <a:t> void </a:t>
            </a:r>
            <a:r>
              <a:rPr lang="en-US" altLang="zh-CN" sz="2400" dirty="0">
                <a:solidFill>
                  <a:srgbClr val="0070C0"/>
                </a:solidFill>
                <a:effectLst>
                  <a:outerShdw blurRad="38100" dist="38100" dir="2700000" algn="tl">
                    <a:srgbClr val="000000">
                      <a:alpha val="43137"/>
                    </a:srgbClr>
                  </a:outerShdw>
                </a:effectLst>
              </a:rPr>
              <a:t>f2</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&lt;&lt;"base::f2()"&lt;&lt;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class </a:t>
            </a:r>
            <a:r>
              <a:rPr lang="en-US" altLang="zh-CN" sz="2400" dirty="0" err="1">
                <a:solidFill>
                  <a:srgbClr val="C00000"/>
                </a:solidFill>
                <a:effectLst>
                  <a:outerShdw blurRad="38100" dist="38100" dir="2700000" algn="tl">
                    <a:srgbClr val="000000">
                      <a:alpha val="43137"/>
                    </a:srgbClr>
                  </a:outerShdw>
                </a:effectLst>
              </a:rPr>
              <a:t>derive</a:t>
            </a:r>
            <a:r>
              <a:rPr lang="en-US" altLang="zh-CN" sz="2400" dirty="0" err="1">
                <a:effectLst>
                  <a:outerShdw blurRad="38100" dist="38100" dir="2700000" algn="tl">
                    <a:srgbClr val="000000">
                      <a:alpha val="43137"/>
                    </a:srgbClr>
                  </a:outerShdw>
                </a:effectLst>
              </a:rPr>
              <a:t>:public</a:t>
            </a:r>
            <a:r>
              <a:rPr lang="en-US" altLang="zh-CN" sz="2400" dirty="0">
                <a:effectLst>
                  <a:outerShdw blurRad="38100" dist="38100" dir="2700000" algn="tl">
                    <a:srgbClr val="000000">
                      <a:alpha val="43137"/>
                    </a:srgbClr>
                  </a:outerShdw>
                </a:effectLst>
              </a:rPr>
              <a:t> base{</a:t>
            </a:r>
          </a:p>
          <a:p>
            <a:pPr eaLnBrk="1" hangingPunct="1">
              <a:buNone/>
            </a:pPr>
            <a:r>
              <a:rPr lang="en-US" altLang="zh-CN" sz="2400" dirty="0">
                <a:effectLst>
                  <a:outerShdw blurRad="38100" dist="38100" dir="2700000" algn="tl">
                    <a:srgbClr val="000000">
                      <a:alpha val="43137"/>
                    </a:srgbClr>
                  </a:outerShdw>
                </a:effectLst>
              </a:rPr>
              <a:t>public:</a:t>
            </a:r>
          </a:p>
          <a:p>
            <a:pPr eaLnBrk="1" hangingPunct="1">
              <a:buNone/>
            </a:pPr>
            <a:r>
              <a:rPr lang="en-US" altLang="zh-CN" sz="2400" dirty="0">
                <a:effectLst>
                  <a:outerShdw blurRad="38100" dist="38100" dir="2700000" algn="tl">
                    <a:srgbClr val="000000">
                      <a:alpha val="43137"/>
                    </a:srgbClr>
                  </a:outerShdw>
                </a:effectLst>
              </a:rPr>
              <a:t>    void</a:t>
            </a:r>
            <a:r>
              <a:rPr lang="en-US" altLang="zh-CN" sz="2400" dirty="0">
                <a:solidFill>
                  <a:srgbClr val="0070C0"/>
                </a:solidFill>
                <a:effectLst>
                  <a:outerShdw blurRad="38100" dist="38100" dir="2700000" algn="tl">
                    <a:srgbClr val="000000">
                      <a:alpha val="43137"/>
                    </a:srgbClr>
                  </a:outerShdw>
                </a:effectLst>
              </a:rPr>
              <a:t> f1</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&lt;&lt;“derive::f1()”&lt;&lt;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void </a:t>
            </a:r>
            <a:r>
              <a:rPr lang="en-US" altLang="zh-CN" sz="2400" dirty="0">
                <a:solidFill>
                  <a:srgbClr val="0070C0"/>
                </a:solidFill>
                <a:effectLst>
                  <a:outerShdw blurRad="38100" dist="38100" dir="2700000" algn="tl">
                    <a:srgbClr val="000000">
                      <a:alpha val="43137"/>
                    </a:srgbClr>
                  </a:outerShdw>
                </a:effectLst>
              </a:rPr>
              <a:t>f2</a:t>
            </a:r>
            <a:r>
              <a:rPr lang="en-US" altLang="zh-CN" sz="2400" dirty="0">
                <a:effectLst>
                  <a:outerShdw blurRad="38100" dist="38100" dir="2700000" algn="tl">
                    <a:srgbClr val="000000">
                      <a:alpha val="43137"/>
                    </a:srgbClr>
                  </a:outerShdw>
                </a:effectLst>
              </a:rPr>
              <a:t>(int x){</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&lt;&lt;“derive::f2()"&lt;&lt;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p>
        </p:txBody>
      </p:sp>
      <p:sp>
        <p:nvSpPr>
          <p:cNvPr id="5" name="Rectangle 31"/>
          <p:cNvSpPr>
            <a:spLocks noChangeArrowheads="1"/>
          </p:cNvSpPr>
          <p:nvPr/>
        </p:nvSpPr>
        <p:spPr bwMode="auto">
          <a:xfrm>
            <a:off x="1165652" y="5062757"/>
            <a:ext cx="5302056" cy="1680460"/>
          </a:xfrm>
          <a:prstGeom prst="rect">
            <a:avLst/>
          </a:prstGeom>
          <a:solidFill>
            <a:srgbClr val="E1FFF7"/>
          </a:solidFill>
          <a:ln w="38100">
            <a:solidFill>
              <a:srgbClr val="008000"/>
            </a:solidFill>
            <a:miter lim="800000"/>
            <a:headEnd/>
            <a:tailEnd/>
          </a:ln>
        </p:spPr>
        <p:txBody>
          <a:bodyPr wrap="square">
            <a:spAutoFit/>
          </a:bodyPr>
          <a:lstStyle/>
          <a:p>
            <a:pPr marL="342900" indent="-342900" eaLnBrk="1" hangingPunct="1">
              <a:spcBef>
                <a:spcPct val="10000"/>
              </a:spcBef>
              <a:buClr>
                <a:srgbClr val="FF5050"/>
              </a:buClr>
              <a:defRPr/>
            </a:pPr>
            <a:r>
              <a:rPr lang="en-US" altLang="zh-CN" sz="2400" dirty="0">
                <a:solidFill>
                  <a:srgbClr val="C00000"/>
                </a:solidFill>
                <a:effectLst>
                  <a:outerShdw blurRad="38100" dist="38100" dir="2700000" algn="tl">
                    <a:srgbClr val="000000">
                      <a:alpha val="43137"/>
                    </a:srgbClr>
                  </a:outerShdw>
                </a:effectLst>
                <a:latin typeface="Arial" charset="0"/>
                <a:ea typeface="隶书" pitchFamily="49" charset="-122"/>
              </a:rPr>
              <a:t>int main()</a:t>
            </a:r>
            <a:r>
              <a:rPr lang="en-US" altLang="zh-CN" sz="2400" dirty="0">
                <a:effectLst>
                  <a:outerShdw blurRad="38100" dist="38100" dir="2700000" algn="tl">
                    <a:srgbClr val="000000">
                      <a:alpha val="43137"/>
                    </a:srgbClr>
                  </a:outerShdw>
                </a:effectLst>
                <a:latin typeface="Arial" charset="0"/>
                <a:ea typeface="隶书" pitchFamily="49" charset="-122"/>
              </a:rPr>
              <a:t>{</a:t>
            </a:r>
          </a:p>
          <a:p>
            <a:pPr marL="342900" indent="-342900" eaLnBrk="1" hangingPunct="1">
              <a:spcBef>
                <a:spcPct val="10000"/>
              </a:spcBef>
              <a:buClr>
                <a:srgbClr val="FF5050"/>
              </a:buClr>
              <a:defRPr/>
            </a:pPr>
            <a:r>
              <a:rPr lang="en-US" altLang="zh-CN" sz="2400" dirty="0">
                <a:effectLst>
                  <a:outerShdw blurRad="38100" dist="38100" dir="2700000" algn="tl">
                    <a:srgbClr val="000000">
                      <a:alpha val="43137"/>
                    </a:srgbClr>
                  </a:outerShdw>
                </a:effectLst>
                <a:latin typeface="Arial" charset="0"/>
                <a:ea typeface="隶书" pitchFamily="49" charset="-122"/>
              </a:rPr>
              <a:t>    base obj1,*p; derive obj2;</a:t>
            </a:r>
          </a:p>
          <a:p>
            <a:pPr marL="342900" indent="-342900" eaLnBrk="1" hangingPunct="1">
              <a:spcBef>
                <a:spcPct val="10000"/>
              </a:spcBef>
              <a:buClr>
                <a:srgbClr val="FF5050"/>
              </a:buClr>
              <a:defRPr/>
            </a:pPr>
            <a:r>
              <a:rPr lang="en-US" altLang="zh-CN" sz="2400" dirty="0">
                <a:effectLst>
                  <a:outerShdw blurRad="38100" dist="38100" dir="2700000" algn="tl">
                    <a:srgbClr val="000000">
                      <a:alpha val="43137"/>
                    </a:srgbClr>
                  </a:outerShdw>
                </a:effectLst>
                <a:latin typeface="Arial" charset="0"/>
                <a:ea typeface="隶书" pitchFamily="49" charset="-122"/>
              </a:rPr>
              <a:t>    p=&amp;obj1; p-&gt;f1(); p-&gt;f2();</a:t>
            </a:r>
          </a:p>
          <a:p>
            <a:pPr marL="342900" indent="-342900" eaLnBrk="1" hangingPunct="1">
              <a:spcBef>
                <a:spcPct val="10000"/>
              </a:spcBef>
              <a:buClr>
                <a:srgbClr val="FF5050"/>
              </a:buClr>
              <a:defRPr/>
            </a:pPr>
            <a:r>
              <a:rPr lang="en-US" altLang="zh-CN" sz="2400" dirty="0">
                <a:effectLst>
                  <a:outerShdw blurRad="38100" dist="38100" dir="2700000" algn="tl">
                    <a:srgbClr val="000000">
                      <a:alpha val="43137"/>
                    </a:srgbClr>
                  </a:outerShdw>
                </a:effectLst>
                <a:latin typeface="Arial" charset="0"/>
                <a:ea typeface="隶书" pitchFamily="49" charset="-122"/>
              </a:rPr>
              <a:t>    p=&amp;obj2; p-&gt;f1(); p-&gt;f2();        }</a:t>
            </a:r>
          </a:p>
        </p:txBody>
      </p:sp>
      <p:sp>
        <p:nvSpPr>
          <p:cNvPr id="6" name="Text Box 36"/>
          <p:cNvSpPr txBox="1">
            <a:spLocks noChangeArrowheads="1"/>
          </p:cNvSpPr>
          <p:nvPr/>
        </p:nvSpPr>
        <p:spPr bwMode="auto">
          <a:xfrm>
            <a:off x="7229747" y="5062757"/>
            <a:ext cx="1809750" cy="1754326"/>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000000"/>
                </a:solidFill>
                <a:latin typeface="Times New Roman" pitchFamily="18" charset="0"/>
              </a:rPr>
              <a:t>运行结果：</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en-US" altLang="zh-CN" sz="2400" dirty="0">
                <a:solidFill>
                  <a:srgbClr val="000000"/>
                </a:solidFill>
                <a:latin typeface="Times New Roman" pitchFamily="18" charset="0"/>
              </a:rPr>
              <a:t>base::f1()</a:t>
            </a:r>
          </a:p>
          <a:p>
            <a:pPr marL="342900" indent="-342900" eaLnBrk="1" hangingPunct="1">
              <a:lnSpc>
                <a:spcPct val="90000"/>
              </a:lnSpc>
              <a:buClr>
                <a:srgbClr val="FF5050"/>
              </a:buClr>
            </a:pPr>
            <a:r>
              <a:rPr lang="en-US" altLang="zh-CN" sz="2400" dirty="0">
                <a:solidFill>
                  <a:srgbClr val="000000"/>
                </a:solidFill>
                <a:latin typeface="Times New Roman" pitchFamily="18" charset="0"/>
              </a:rPr>
              <a:t>base::f2()</a:t>
            </a:r>
          </a:p>
          <a:p>
            <a:pPr marL="342900" indent="-342900" eaLnBrk="1" hangingPunct="1">
              <a:lnSpc>
                <a:spcPct val="90000"/>
              </a:lnSpc>
              <a:buClr>
                <a:srgbClr val="FF5050"/>
              </a:buClr>
            </a:pPr>
            <a:r>
              <a:rPr lang="en-US" altLang="zh-CN" sz="2400" dirty="0">
                <a:solidFill>
                  <a:srgbClr val="000000"/>
                </a:solidFill>
                <a:latin typeface="Times New Roman" pitchFamily="18" charset="0"/>
              </a:rPr>
              <a:t>derive::f1()</a:t>
            </a:r>
          </a:p>
          <a:p>
            <a:pPr marL="342900" indent="-342900" eaLnBrk="1" hangingPunct="1">
              <a:lnSpc>
                <a:spcPct val="90000"/>
              </a:lnSpc>
              <a:buClr>
                <a:srgbClr val="FF5050"/>
              </a:buClr>
            </a:pPr>
            <a:r>
              <a:rPr lang="en-US" altLang="zh-CN" sz="2400" dirty="0">
                <a:solidFill>
                  <a:srgbClr val="000000"/>
                </a:solidFill>
                <a:latin typeface="Times New Roman" pitchFamily="18" charset="0"/>
              </a:rPr>
              <a:t>base::f2()</a:t>
            </a:r>
          </a:p>
        </p:txBody>
      </p:sp>
    </p:spTree>
    <p:extLst>
      <p:ext uri="{BB962C8B-B14F-4D97-AF65-F5344CB8AC3E}">
        <p14:creationId xmlns:p14="http://schemas.microsoft.com/office/powerpoint/2010/main" val="24986435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103301" y="1893200"/>
            <a:ext cx="75581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静态成员函数</a:t>
            </a:r>
            <a:r>
              <a:rPr lang="zh-CN" altLang="en-US" dirty="0">
                <a:solidFill>
                  <a:srgbClr val="0070C0"/>
                </a:solidFill>
                <a:ea typeface="宋体" panose="02010600030101010101" pitchFamily="2" charset="-122"/>
              </a:rPr>
              <a: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内联函数</a:t>
            </a:r>
            <a:r>
              <a:rPr lang="zh-CN" altLang="en-US" dirty="0">
                <a:solidFill>
                  <a:srgbClr val="0070C0"/>
                </a:solidFill>
                <a:ea typeface="宋体" panose="02010600030101010101" pitchFamily="2" charset="-122"/>
              </a:rPr>
              <a: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友元函数</a:t>
            </a:r>
            <a:r>
              <a:rPr lang="zh-CN" altLang="en-US" dirty="0">
                <a:solidFill>
                  <a:schemeClr val="tx1"/>
                </a:solidFill>
                <a:ea typeface="宋体" panose="02010600030101010101" pitchFamily="2" charset="-122"/>
              </a:rPr>
              <a:t>和</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构造函数</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都不能说明为虚函数</a:t>
            </a:r>
            <a:r>
              <a:rPr lang="zh-CN" altLang="en-US" dirty="0">
                <a:solidFill>
                  <a:schemeClr val="tx1"/>
                </a:solidFill>
                <a:ea typeface="宋体" panose="02010600030101010101" pitchFamily="2" charset="-122"/>
              </a:rPr>
              <a:t>。但</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析构函数</a:t>
            </a:r>
            <a:r>
              <a:rPr lang="zh-CN" altLang="en-US" dirty="0">
                <a:solidFill>
                  <a:schemeClr val="tx1"/>
                </a:solidFill>
                <a:ea typeface="宋体" panose="02010600030101010101" pitchFamily="2" charset="-122"/>
              </a:rPr>
              <a:t>可以是虚函数。</a:t>
            </a:r>
          </a:p>
        </p:txBody>
      </p:sp>
      <p:grpSp>
        <p:nvGrpSpPr>
          <p:cNvPr id="2" name="Group 79"/>
          <p:cNvGrpSpPr>
            <a:grpSpLocks/>
          </p:cNvGrpSpPr>
          <p:nvPr/>
        </p:nvGrpSpPr>
        <p:grpSpPr bwMode="auto">
          <a:xfrm>
            <a:off x="1125538" y="1116000"/>
            <a:ext cx="5375275" cy="695325"/>
            <a:chOff x="624" y="670"/>
            <a:chExt cx="3386" cy="547"/>
          </a:xfrm>
        </p:grpSpPr>
        <p:sp>
          <p:nvSpPr>
            <p:cNvPr id="28680" name="AutoShape 80"/>
            <p:cNvSpPr>
              <a:spLocks noChangeArrowheads="1"/>
            </p:cNvSpPr>
            <p:nvPr/>
          </p:nvSpPr>
          <p:spPr bwMode="gray">
            <a:xfrm>
              <a:off x="624" y="670"/>
              <a:ext cx="1219"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a:solidFill>
                    <a:srgbClr val="000000"/>
                  </a:solidFill>
                  <a:ea typeface="宋体" panose="02010600030101010101" pitchFamily="2" charset="-122"/>
                </a:rPr>
                <a:t>要点说明</a:t>
              </a:r>
              <a:endParaRPr lang="en-US" altLang="zh-CN" sz="2800" dirty="0">
                <a:solidFill>
                  <a:srgbClr val="000000"/>
                </a:solidFill>
                <a:ea typeface="宋体" panose="02010600030101010101" pitchFamily="2" charset="-122"/>
              </a:endParaRPr>
            </a:p>
          </p:txBody>
        </p:sp>
      </p:grpSp>
      <p:sp>
        <p:nvSpPr>
          <p:cNvPr id="11" name="Text Box 78"/>
          <p:cNvSpPr txBox="1">
            <a:spLocks noChangeArrowheads="1"/>
          </p:cNvSpPr>
          <p:nvPr/>
        </p:nvSpPr>
        <p:spPr bwMode="gray">
          <a:xfrm>
            <a:off x="1141400" y="3311600"/>
            <a:ext cx="757078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a:solidFill>
                  <a:schemeClr val="tx1"/>
                </a:solidFill>
                <a:ea typeface="宋体" panose="02010600030101010101" pitchFamily="2" charset="-122"/>
              </a:rPr>
              <a:t> 如果</a:t>
            </a:r>
            <a:r>
              <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rPr>
              <a:t>基类的析构函数</a:t>
            </a:r>
            <a:r>
              <a:rPr lang="zh-CN" altLang="en-US" sz="2800" dirty="0">
                <a:solidFill>
                  <a:schemeClr val="tx1"/>
                </a:solidFill>
                <a:ea typeface="宋体" panose="02010600030101010101" pitchFamily="2" charset="-122"/>
              </a:rPr>
              <a:t>为</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虚析构函数</a:t>
            </a:r>
            <a:r>
              <a:rPr lang="zh-CN" altLang="en-US" sz="2800" dirty="0">
                <a:solidFill>
                  <a:schemeClr val="tx1"/>
                </a:solidFill>
                <a:ea typeface="宋体" panose="02010600030101010101" pitchFamily="2" charset="-122"/>
              </a:rPr>
              <a:t>，则</a:t>
            </a:r>
            <a:r>
              <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rPr>
              <a:t>派生类的析构函数</a:t>
            </a:r>
            <a:r>
              <a:rPr lang="zh-CN" altLang="en-US" sz="2800" dirty="0">
                <a:solidFill>
                  <a:schemeClr val="tx1"/>
                </a:solidFill>
                <a:ea typeface="宋体" panose="02010600030101010101" pitchFamily="2" charset="-122"/>
              </a:rPr>
              <a:t>也是</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虚析构函数</a:t>
            </a:r>
            <a:r>
              <a:rPr lang="zh-CN" altLang="en-US" sz="2800" dirty="0">
                <a:solidFill>
                  <a:schemeClr val="tx1"/>
                </a:solidFill>
                <a:ea typeface="宋体" panose="02010600030101010101" pitchFamily="2" charset="-122"/>
              </a:rPr>
              <a:t>。</a:t>
            </a:r>
          </a:p>
        </p:txBody>
      </p:sp>
      <p:sp>
        <p:nvSpPr>
          <p:cNvPr id="13" name="Text Box 78"/>
          <p:cNvSpPr txBox="1">
            <a:spLocks noChangeArrowheads="1"/>
          </p:cNvSpPr>
          <p:nvPr/>
        </p:nvSpPr>
        <p:spPr bwMode="gray">
          <a:xfrm>
            <a:off x="1103300" y="4411100"/>
            <a:ext cx="75708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在</a:t>
            </a: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基类设置虚析构函数</a:t>
            </a:r>
            <a:r>
              <a:rPr lang="zh-CN" altLang="en-US" dirty="0">
                <a:solidFill>
                  <a:schemeClr val="tx1"/>
                </a:solidFill>
                <a:ea typeface="宋体" panose="02010600030101010101" pitchFamily="2" charset="-122"/>
              </a:rPr>
              <a:t>，目的是在用</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delete</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释放一个基类指针指向的派生类对象</a:t>
            </a:r>
            <a:r>
              <a:rPr lang="zh-CN" altLang="en-US" dirty="0">
                <a:solidFill>
                  <a:schemeClr val="tx1"/>
                </a:solidFill>
                <a:ea typeface="宋体" panose="02010600030101010101" pitchFamily="2" charset="-122"/>
              </a:rPr>
              <a:t>时</a:t>
            </a: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采用动态联编的方式</a:t>
            </a:r>
            <a:r>
              <a:rPr lang="zh-CN" altLang="en-US" dirty="0">
                <a:solidFill>
                  <a:schemeClr val="tx1"/>
                </a:solidFill>
                <a:ea typeface="宋体" panose="02010600030101010101" pitchFamily="2" charset="-122"/>
              </a:rPr>
              <a:t>选择正确的</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派生类析构函数</a:t>
            </a:r>
            <a:r>
              <a:rPr lang="zh-CN" altLang="en-US" dirty="0">
                <a:solidFill>
                  <a:schemeClr val="tx1"/>
                </a:solidFill>
                <a:ea typeface="宋体" panose="02010600030101010101" pitchFamily="2" charset="-122"/>
              </a:rPr>
              <a:t>。</a:t>
            </a:r>
          </a:p>
        </p:txBody>
      </p:sp>
      <p:sp>
        <p:nvSpPr>
          <p:cNvPr id="9" name="Text Box 36"/>
          <p:cNvSpPr txBox="1">
            <a:spLocks noChangeArrowheads="1"/>
          </p:cNvSpPr>
          <p:nvPr/>
        </p:nvSpPr>
        <p:spPr bwMode="auto">
          <a:xfrm>
            <a:off x="1176698" y="5941488"/>
            <a:ext cx="7411305" cy="867930"/>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800" dirty="0">
                <a:solidFill>
                  <a:srgbClr val="C00000"/>
                </a:solidFill>
                <a:effectLst>
                  <a:outerShdw blurRad="38100" dist="38100" dir="2700000" algn="tl">
                    <a:srgbClr val="000000">
                      <a:alpha val="43137"/>
                    </a:srgbClr>
                  </a:outerShdw>
                </a:effectLst>
                <a:latin typeface="Times New Roman" pitchFamily="18" charset="0"/>
              </a:rPr>
              <a:t>建议</a:t>
            </a:r>
            <a:r>
              <a:rPr lang="zh-CN" altLang="en-US" sz="2800" dirty="0">
                <a:solidFill>
                  <a:srgbClr val="000000"/>
                </a:solidFill>
                <a:latin typeface="Times New Roman" pitchFamily="18" charset="0"/>
              </a:rPr>
              <a:t>：在程序中最好将析构函数声明为虚函数。</a:t>
            </a:r>
            <a:endParaRPr lang="en-US" altLang="zh-CN" sz="2800" dirty="0">
              <a:solidFill>
                <a:srgbClr val="000000"/>
              </a:solidFill>
              <a:latin typeface="Times New Roman" pitchFamily="18" charset="0"/>
            </a:endParaRPr>
          </a:p>
          <a:p>
            <a:pPr marL="342900" indent="-342900" eaLnBrk="1" hangingPunct="1">
              <a:lnSpc>
                <a:spcPct val="90000"/>
              </a:lnSpc>
              <a:buClr>
                <a:srgbClr val="FF5050"/>
              </a:buClr>
            </a:pPr>
            <a:r>
              <a:rPr lang="zh-CN" altLang="en-US" sz="2800" dirty="0">
                <a:solidFill>
                  <a:srgbClr val="000000"/>
                </a:solidFill>
                <a:latin typeface="Times New Roman" pitchFamily="18" charset="0"/>
              </a:rPr>
              <a:t>但不要在构造函数和析构函数中调用虚函数！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ox(out)">
                                      <p:cBhvr>
                                        <p:cTn id="19" dur="500"/>
                                        <p:tgtEl>
                                          <p:spTgt spid="9"/>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11" grpId="0"/>
      <p:bldP spid="13" grpId="0"/>
      <p:bldP spid="9" grpId="0" animBg="1"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10075" y="261352"/>
            <a:ext cx="2501006" cy="646331"/>
          </a:xfrm>
          <a:prstGeom prst="rect">
            <a:avLst/>
          </a:prstGeom>
        </p:spPr>
        <p:txBody>
          <a:bodyPr wrap="none">
            <a:spAutoFit/>
          </a:bodyPr>
          <a:lstStyle/>
          <a:p>
            <a:r>
              <a:rPr lang="zh-CN" altLang="en-US" sz="3600" dirty="0">
                <a:solidFill>
                  <a:srgbClr val="002060"/>
                </a:solidFill>
                <a:ea typeface="宋体" charset="-122"/>
              </a:rPr>
              <a:t>虚析构函数</a:t>
            </a:r>
          </a:p>
        </p:txBody>
      </p:sp>
      <p:sp>
        <p:nvSpPr>
          <p:cNvPr id="4" name="Rectangle 6"/>
          <p:cNvSpPr>
            <a:spLocks noChangeArrowheads="1"/>
          </p:cNvSpPr>
          <p:nvPr/>
        </p:nvSpPr>
        <p:spPr bwMode="auto">
          <a:xfrm>
            <a:off x="977900" y="1073289"/>
            <a:ext cx="8166100" cy="4524315"/>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solidFill>
                  <a:srgbClr val="C00000"/>
                </a:solidFill>
                <a:effectLst>
                  <a:outerShdw blurRad="38100" dist="38100" dir="2700000" algn="tl">
                    <a:srgbClr val="000000">
                      <a:alpha val="43137"/>
                    </a:srgbClr>
                  </a:outerShdw>
                </a:effectLst>
              </a:rPr>
              <a:t>class Animal</a:t>
            </a:r>
          </a:p>
          <a:p>
            <a:pPr eaLnBrk="1" hangingPunct="1">
              <a:buNone/>
            </a:pPr>
            <a:r>
              <a:rPr lang="en-US" altLang="zh-CN" sz="2400" dirty="0">
                <a:effectLst>
                  <a:outerShdw blurRad="38100" dist="38100" dir="2700000" algn="tl">
                    <a:srgbClr val="000000">
                      <a:alpha val="43137"/>
                    </a:srgbClr>
                  </a:outerShdw>
                </a:effectLst>
              </a:rPr>
              <a:t>{public:</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Anima</a:t>
            </a:r>
            <a:r>
              <a:rPr lang="en-US" altLang="zh-CN" sz="2400" dirty="0">
                <a:effectLst>
                  <a:outerShdw blurRad="38100" dist="38100" dir="2700000" algn="tl">
                    <a:srgbClr val="000000">
                      <a:alpha val="43137"/>
                    </a:srgbClr>
                  </a:outerShdw>
                </a:effectLst>
              </a:rPr>
              <a:t>l(){</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&lt;&lt;"Constructing  Animal"&lt;&lt;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void </a:t>
            </a:r>
            <a:r>
              <a:rPr lang="en-US" altLang="zh-CN" sz="2400" dirty="0">
                <a:solidFill>
                  <a:srgbClr val="0070C0"/>
                </a:solidFill>
                <a:effectLst>
                  <a:outerShdw blurRad="38100" dist="38100" dir="2700000" algn="tl">
                    <a:srgbClr val="000000">
                      <a:alpha val="43137"/>
                    </a:srgbClr>
                  </a:outerShdw>
                </a:effectLst>
              </a:rPr>
              <a:t>virtual cry</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&lt;&lt;"I am animal"&lt;&lt;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solidFill>
                  <a:srgbClr val="0070C0"/>
                </a:solidFill>
                <a:effectLst>
                  <a:outerShdw blurRad="38100" dist="38100" dir="2700000" algn="tl">
                    <a:srgbClr val="000000">
                      <a:alpha val="43137"/>
                    </a:srgbClr>
                  </a:outerShdw>
                </a:effectLst>
              </a:rPr>
              <a:t>virtual~Animal</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&lt;&lt;"Destructing Animal"&lt;&lt;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r>
              <a:rPr lang="en-US" altLang="zh-CN" sz="2400" dirty="0">
                <a:solidFill>
                  <a:srgbClr val="C00000"/>
                </a:solidFill>
                <a:effectLst>
                  <a:outerShdw blurRad="38100" dist="38100" dir="2700000" algn="tl">
                    <a:srgbClr val="000000">
                      <a:alpha val="43137"/>
                    </a:srgbClr>
                  </a:outerShdw>
                </a:effectLst>
              </a:rPr>
              <a:t>class </a:t>
            </a:r>
            <a:r>
              <a:rPr lang="en-US" altLang="zh-CN" sz="2400" dirty="0" err="1">
                <a:solidFill>
                  <a:srgbClr val="C00000"/>
                </a:solidFill>
                <a:effectLst>
                  <a:outerShdw blurRad="38100" dist="38100" dir="2700000" algn="tl">
                    <a:srgbClr val="000000">
                      <a:alpha val="43137"/>
                    </a:srgbClr>
                  </a:outerShdw>
                </a:effectLst>
              </a:rPr>
              <a:t>Dog:public</a:t>
            </a:r>
            <a:r>
              <a:rPr lang="en-US" altLang="zh-CN" sz="2400" dirty="0">
                <a:solidFill>
                  <a:srgbClr val="C00000"/>
                </a:solidFill>
                <a:effectLst>
                  <a:outerShdw blurRad="38100" dist="38100" dir="2700000" algn="tl">
                    <a:srgbClr val="000000">
                      <a:alpha val="43137"/>
                    </a:srgbClr>
                  </a:outerShdw>
                </a:effectLst>
              </a:rPr>
              <a:t> Animal</a:t>
            </a:r>
          </a:p>
          <a:p>
            <a:pPr eaLnBrk="1" hangingPunct="1">
              <a:buNone/>
            </a:pPr>
            <a:r>
              <a:rPr lang="en-US" altLang="zh-CN" sz="2400" dirty="0">
                <a:effectLst>
                  <a:outerShdw blurRad="38100" dist="38100" dir="2700000" algn="tl">
                    <a:srgbClr val="000000">
                      <a:alpha val="43137"/>
                    </a:srgbClr>
                  </a:outerShdw>
                </a:effectLst>
              </a:rPr>
              <a:t>{public:</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Dog</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&lt;&lt;"Constructing  Dog"&lt;&lt;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void </a:t>
            </a:r>
            <a:r>
              <a:rPr lang="en-US" altLang="zh-CN" sz="2400" dirty="0">
                <a:solidFill>
                  <a:srgbClr val="0070C0"/>
                </a:solidFill>
                <a:effectLst>
                  <a:outerShdw blurRad="38100" dist="38100" dir="2700000" algn="tl">
                    <a:srgbClr val="000000">
                      <a:alpha val="43137"/>
                    </a:srgbClr>
                  </a:outerShdw>
                </a:effectLst>
              </a:rPr>
              <a:t>cry</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&lt;&lt;"I am a  dog.</a:t>
            </a:r>
            <a:r>
              <a:rPr lang="zh-CN" altLang="en-US" sz="2400" dirty="0">
                <a:effectLst>
                  <a:outerShdw blurRad="38100" dist="38100" dir="2700000" algn="tl">
                    <a:srgbClr val="000000">
                      <a:alpha val="43137"/>
                    </a:srgbClr>
                  </a:outerShdw>
                </a:effectLst>
              </a:rPr>
              <a:t>汪汪</a:t>
            </a:r>
            <a:r>
              <a:rPr lang="en-US" altLang="zh-CN" sz="2400" dirty="0">
                <a:effectLst>
                  <a:outerShdw blurRad="38100" dist="38100" dir="2700000" algn="tl">
                    <a:srgbClr val="000000">
                      <a:alpha val="43137"/>
                    </a:srgbClr>
                  </a:outerShdw>
                </a:effectLst>
              </a:rPr>
              <a:t>," &lt;&lt;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~Dog</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&lt;&lt;"Destructing  Dog"&lt;&lt;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p>
        </p:txBody>
      </p:sp>
      <p:sp>
        <p:nvSpPr>
          <p:cNvPr id="5" name="Rectangle 31"/>
          <p:cNvSpPr>
            <a:spLocks noChangeArrowheads="1"/>
          </p:cNvSpPr>
          <p:nvPr/>
        </p:nvSpPr>
        <p:spPr bwMode="auto">
          <a:xfrm>
            <a:off x="1815631" y="5177540"/>
            <a:ext cx="3390900" cy="1680460"/>
          </a:xfrm>
          <a:prstGeom prst="rect">
            <a:avLst/>
          </a:prstGeom>
          <a:solidFill>
            <a:srgbClr val="E1FFF7"/>
          </a:solidFill>
          <a:ln w="38100">
            <a:solidFill>
              <a:srgbClr val="008000"/>
            </a:solidFill>
            <a:miter lim="800000"/>
            <a:headEnd/>
            <a:tailEnd/>
          </a:ln>
        </p:spPr>
        <p:txBody>
          <a:bodyPr wrap="square">
            <a:spAutoFit/>
          </a:bodyPr>
          <a:lstStyle/>
          <a:p>
            <a:pPr marL="342900" indent="-342900" eaLnBrk="1" hangingPunct="1">
              <a:spcBef>
                <a:spcPct val="10000"/>
              </a:spcBef>
              <a:buClr>
                <a:srgbClr val="FF5050"/>
              </a:buClr>
              <a:defRPr/>
            </a:pPr>
            <a:r>
              <a:rPr lang="en-US" altLang="zh-CN" sz="2400" dirty="0" err="1">
                <a:solidFill>
                  <a:srgbClr val="C00000"/>
                </a:solidFill>
                <a:effectLst>
                  <a:outerShdw blurRad="38100" dist="38100" dir="2700000" algn="tl">
                    <a:srgbClr val="000000">
                      <a:alpha val="43137"/>
                    </a:srgbClr>
                  </a:outerShdw>
                </a:effectLst>
                <a:latin typeface="Arial" charset="0"/>
                <a:ea typeface="隶书" pitchFamily="49" charset="-122"/>
              </a:rPr>
              <a:t>int</a:t>
            </a:r>
            <a:r>
              <a:rPr lang="en-US" altLang="zh-CN" sz="2400" dirty="0">
                <a:solidFill>
                  <a:srgbClr val="C00000"/>
                </a:solidFill>
                <a:effectLst>
                  <a:outerShdw blurRad="38100" dist="38100" dir="2700000" algn="tl">
                    <a:srgbClr val="000000">
                      <a:alpha val="43137"/>
                    </a:srgbClr>
                  </a:outerShdw>
                </a:effectLst>
                <a:latin typeface="Arial" charset="0"/>
                <a:ea typeface="隶书" pitchFamily="49" charset="-122"/>
              </a:rPr>
              <a:t> main()</a:t>
            </a: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  Animal *a=new Dog;</a:t>
            </a: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	a-&gt;cry();</a:t>
            </a: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	</a:t>
            </a:r>
            <a:r>
              <a:rPr lang="en-US" altLang="zh-CN" sz="2400" dirty="0">
                <a:solidFill>
                  <a:srgbClr val="0070C0"/>
                </a:solidFill>
                <a:effectLst>
                  <a:outerShdw blurRad="38100" dist="38100" dir="2700000" algn="tl">
                    <a:srgbClr val="000000">
                      <a:alpha val="43137"/>
                    </a:srgbClr>
                  </a:outerShdw>
                </a:effectLst>
                <a:latin typeface="Arial" charset="0"/>
                <a:ea typeface="隶书" pitchFamily="49" charset="-122"/>
              </a:rPr>
              <a:t>delete a;   </a:t>
            </a: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a:t>
            </a:r>
          </a:p>
        </p:txBody>
      </p:sp>
      <p:sp>
        <p:nvSpPr>
          <p:cNvPr id="6" name="文本框 5">
            <a:extLst>
              <a:ext uri="{FF2B5EF4-FFF2-40B4-BE49-F238E27FC236}">
                <a16:creationId xmlns:a16="http://schemas.microsoft.com/office/drawing/2014/main" id="{8EE8AE6B-5AE6-47EE-A479-0773CF3860E3}"/>
              </a:ext>
            </a:extLst>
          </p:cNvPr>
          <p:cNvSpPr txBox="1"/>
          <p:nvPr/>
        </p:nvSpPr>
        <p:spPr>
          <a:xfrm>
            <a:off x="8312834" y="6297613"/>
            <a:ext cx="646331" cy="369332"/>
          </a:xfrm>
          <a:prstGeom prst="rect">
            <a:avLst/>
          </a:prstGeom>
          <a:noFill/>
        </p:spPr>
        <p:txBody>
          <a:bodyPr wrap="none" rtlCol="0">
            <a:spAutoFit/>
          </a:bodyPr>
          <a:lstStyle/>
          <a:p>
            <a:r>
              <a:rPr lang="zh-CN" altLang="en-US" dirty="0"/>
              <a:t>示例</a:t>
            </a: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22775" y="312152"/>
            <a:ext cx="7596951" cy="646331"/>
          </a:xfrm>
          <a:prstGeom prst="rect">
            <a:avLst/>
          </a:prstGeom>
        </p:spPr>
        <p:txBody>
          <a:bodyPr wrap="none">
            <a:spAutoFit/>
          </a:bodyPr>
          <a:lstStyle/>
          <a:p>
            <a:r>
              <a:rPr lang="zh-CN" altLang="en-US" sz="3600" dirty="0">
                <a:solidFill>
                  <a:srgbClr val="002060"/>
                </a:solidFill>
                <a:ea typeface="宋体" charset="-122"/>
              </a:rPr>
              <a:t>课堂练习：下面程序的输出是什么？</a:t>
            </a:r>
          </a:p>
        </p:txBody>
      </p:sp>
      <p:sp>
        <p:nvSpPr>
          <p:cNvPr id="4" name="Rectangle 6"/>
          <p:cNvSpPr>
            <a:spLocks noChangeArrowheads="1"/>
          </p:cNvSpPr>
          <p:nvPr/>
        </p:nvSpPr>
        <p:spPr bwMode="auto">
          <a:xfrm>
            <a:off x="1165651" y="1117794"/>
            <a:ext cx="7596951" cy="4154984"/>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effectLst>
                  <a:outerShdw blurRad="38100" dist="38100" dir="2700000" algn="tl">
                    <a:srgbClr val="000000">
                      <a:alpha val="43137"/>
                    </a:srgbClr>
                  </a:outerShdw>
                </a:effectLst>
              </a:rPr>
              <a:t>class </a:t>
            </a:r>
            <a:r>
              <a:rPr lang="en-US" altLang="zh-CN" sz="2400" dirty="0">
                <a:solidFill>
                  <a:srgbClr val="C00000"/>
                </a:solidFill>
                <a:effectLst>
                  <a:outerShdw blurRad="38100" dist="38100" dir="2700000" algn="tl">
                    <a:srgbClr val="000000">
                      <a:alpha val="43137"/>
                    </a:srgbClr>
                  </a:outerShdw>
                </a:effectLst>
              </a:rPr>
              <a:t>base</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public:</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base</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&lt;&lt;"constructor base"&lt;&lt;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r>
              <a:rPr lang="en-US" altLang="zh-CN" sz="2400" dirty="0">
                <a:solidFill>
                  <a:srgbClr val="0070C0"/>
                </a:solidFill>
                <a:effectLst>
                  <a:outerShdw blurRad="38100" dist="38100" dir="2700000" algn="tl">
                    <a:srgbClr val="000000">
                      <a:alpha val="43137"/>
                    </a:srgbClr>
                  </a:outerShdw>
                </a:effectLst>
              </a:rPr>
              <a:t> </a:t>
            </a:r>
            <a:r>
              <a:rPr lang="en-US" altLang="zh-CN" sz="2400" dirty="0">
                <a:solidFill>
                  <a:srgbClr val="C00000"/>
                </a:solidFill>
                <a:effectLst>
                  <a:outerShdw blurRad="38100" dist="38100" dir="2700000" algn="tl">
                    <a:srgbClr val="000000">
                      <a:alpha val="43137"/>
                    </a:srgbClr>
                  </a:outerShdw>
                </a:effectLst>
              </a:rPr>
              <a:t>f</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virtual void </a:t>
            </a:r>
            <a:r>
              <a:rPr lang="en-US" altLang="zh-CN" sz="2400" dirty="0">
                <a:solidFill>
                  <a:srgbClr val="0070C0"/>
                </a:solidFill>
                <a:effectLst>
                  <a:outerShdw blurRad="38100" dist="38100" dir="2700000" algn="tl">
                    <a:srgbClr val="000000">
                      <a:alpha val="43137"/>
                    </a:srgbClr>
                  </a:outerShdw>
                </a:effectLst>
              </a:rPr>
              <a:t>f</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&lt;&lt;"base::f()"&lt;&lt;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class </a:t>
            </a:r>
            <a:r>
              <a:rPr lang="en-US" altLang="zh-CN" sz="2400" dirty="0" err="1">
                <a:solidFill>
                  <a:srgbClr val="C00000"/>
                </a:solidFill>
                <a:effectLst>
                  <a:outerShdw blurRad="38100" dist="38100" dir="2700000" algn="tl">
                    <a:srgbClr val="000000">
                      <a:alpha val="43137"/>
                    </a:srgbClr>
                  </a:outerShdw>
                </a:effectLst>
              </a:rPr>
              <a:t>derive</a:t>
            </a:r>
            <a:r>
              <a:rPr lang="en-US" altLang="zh-CN" sz="2400" dirty="0" err="1">
                <a:effectLst>
                  <a:outerShdw blurRad="38100" dist="38100" dir="2700000" algn="tl">
                    <a:srgbClr val="000000">
                      <a:alpha val="43137"/>
                    </a:srgbClr>
                  </a:outerShdw>
                </a:effectLst>
              </a:rPr>
              <a:t>:public</a:t>
            </a:r>
            <a:r>
              <a:rPr lang="en-US" altLang="zh-CN" sz="2400" dirty="0">
                <a:effectLst>
                  <a:outerShdw blurRad="38100" dist="38100" dir="2700000" algn="tl">
                    <a:srgbClr val="000000">
                      <a:alpha val="43137"/>
                    </a:srgbClr>
                  </a:outerShdw>
                </a:effectLst>
              </a:rPr>
              <a:t> base{</a:t>
            </a:r>
          </a:p>
          <a:p>
            <a:pPr eaLnBrk="1" hangingPunct="1">
              <a:buNone/>
            </a:pPr>
            <a:r>
              <a:rPr lang="en-US" altLang="zh-CN" sz="2400" dirty="0">
                <a:effectLst>
                  <a:outerShdw blurRad="38100" dist="38100" dir="2700000" algn="tl">
                    <a:srgbClr val="000000">
                      <a:alpha val="43137"/>
                    </a:srgbClr>
                  </a:outerShdw>
                </a:effectLst>
              </a:rPr>
              <a:t>public:</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derive</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&lt;&lt;"constructor derive"&lt;&lt;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 </a:t>
            </a:r>
            <a:r>
              <a:rPr lang="en-US" altLang="zh-CN" sz="2400" dirty="0">
                <a:solidFill>
                  <a:srgbClr val="C00000"/>
                </a:solidFill>
                <a:effectLst>
                  <a:outerShdw blurRad="38100" dist="38100" dir="2700000" algn="tl">
                    <a:srgbClr val="000000">
                      <a:alpha val="43137"/>
                    </a:srgbClr>
                  </a:outerShdw>
                </a:effectLst>
              </a:rPr>
              <a:t>f</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void </a:t>
            </a:r>
            <a:r>
              <a:rPr lang="en-US" altLang="zh-CN" sz="2400" dirty="0">
                <a:solidFill>
                  <a:srgbClr val="0070C0"/>
                </a:solidFill>
                <a:effectLst>
                  <a:outerShdw blurRad="38100" dist="38100" dir="2700000" algn="tl">
                    <a:srgbClr val="000000">
                      <a:alpha val="43137"/>
                    </a:srgbClr>
                  </a:outerShdw>
                </a:effectLst>
              </a:rPr>
              <a:t>f</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&lt;&lt;"derive::f()"&lt;&lt;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p>
        </p:txBody>
      </p:sp>
      <p:sp>
        <p:nvSpPr>
          <p:cNvPr id="5" name="Rectangle 31"/>
          <p:cNvSpPr>
            <a:spLocks noChangeArrowheads="1"/>
          </p:cNvSpPr>
          <p:nvPr/>
        </p:nvSpPr>
        <p:spPr bwMode="auto">
          <a:xfrm>
            <a:off x="1167451" y="5428291"/>
            <a:ext cx="2625300" cy="1274195"/>
          </a:xfrm>
          <a:prstGeom prst="rect">
            <a:avLst/>
          </a:prstGeom>
          <a:solidFill>
            <a:srgbClr val="E1FFF7"/>
          </a:solidFill>
          <a:ln w="38100">
            <a:solidFill>
              <a:srgbClr val="008000"/>
            </a:solidFill>
            <a:miter lim="800000"/>
            <a:headEnd/>
            <a:tailEnd/>
          </a:ln>
        </p:spPr>
        <p:txBody>
          <a:bodyPr wrap="square">
            <a:spAutoFit/>
          </a:bodyPr>
          <a:lstStyle/>
          <a:p>
            <a:pPr marL="342900" indent="-342900" eaLnBrk="1" hangingPunct="1">
              <a:spcBef>
                <a:spcPct val="10000"/>
              </a:spcBef>
              <a:buClr>
                <a:srgbClr val="FF5050"/>
              </a:buClr>
              <a:defRPr/>
            </a:pPr>
            <a:r>
              <a:rPr lang="en-US" altLang="zh-CN" sz="2400" dirty="0">
                <a:solidFill>
                  <a:srgbClr val="C00000"/>
                </a:solidFill>
                <a:effectLst>
                  <a:outerShdw blurRad="38100" dist="38100" dir="2700000" algn="tl">
                    <a:srgbClr val="000000">
                      <a:alpha val="43137"/>
                    </a:srgbClr>
                  </a:outerShdw>
                </a:effectLst>
                <a:latin typeface="Arial" charset="0"/>
                <a:ea typeface="隶书" pitchFamily="49" charset="-122"/>
              </a:rPr>
              <a:t>int main()</a:t>
            </a:r>
            <a:r>
              <a:rPr lang="en-US" altLang="zh-CN" sz="2400" dirty="0">
                <a:effectLst>
                  <a:outerShdw blurRad="38100" dist="38100" dir="2700000" algn="tl">
                    <a:srgbClr val="000000">
                      <a:alpha val="43137"/>
                    </a:srgbClr>
                  </a:outerShdw>
                </a:effectLst>
                <a:latin typeface="Arial" charset="0"/>
                <a:ea typeface="隶书" pitchFamily="49" charset="-122"/>
              </a:rPr>
              <a:t>{</a:t>
            </a:r>
          </a:p>
          <a:p>
            <a:pPr marL="342900" indent="-342900" eaLnBrk="1" hangingPunct="1">
              <a:spcBef>
                <a:spcPct val="10000"/>
              </a:spcBef>
              <a:buClr>
                <a:srgbClr val="FF5050"/>
              </a:buClr>
              <a:defRPr/>
            </a:pPr>
            <a:r>
              <a:rPr lang="en-US" altLang="zh-CN" sz="2400" dirty="0">
                <a:effectLst>
                  <a:outerShdw blurRad="38100" dist="38100" dir="2700000" algn="tl">
                    <a:srgbClr val="000000">
                      <a:alpha val="43137"/>
                    </a:srgbClr>
                  </a:outerShdw>
                </a:effectLst>
                <a:latin typeface="Arial" charset="0"/>
                <a:ea typeface="隶书" pitchFamily="49" charset="-122"/>
              </a:rPr>
              <a:t>    derive obj;</a:t>
            </a:r>
          </a:p>
          <a:p>
            <a:pPr marL="342900" indent="-342900" eaLnBrk="1" hangingPunct="1">
              <a:spcBef>
                <a:spcPct val="10000"/>
              </a:spcBef>
              <a:buClr>
                <a:srgbClr val="FF5050"/>
              </a:buClr>
              <a:defRPr/>
            </a:pPr>
            <a:r>
              <a:rPr lang="en-US" altLang="zh-CN" sz="2400" dirty="0">
                <a:effectLst>
                  <a:outerShdw blurRad="38100" dist="38100" dir="2700000" algn="tl">
                    <a:srgbClr val="000000">
                      <a:alpha val="43137"/>
                    </a:srgbClr>
                  </a:outerShdw>
                </a:effectLst>
                <a:latin typeface="Arial" charset="0"/>
                <a:ea typeface="隶书" pitchFamily="49" charset="-122"/>
              </a:rPr>
              <a:t>}</a:t>
            </a:r>
          </a:p>
        </p:txBody>
      </p:sp>
      <p:sp>
        <p:nvSpPr>
          <p:cNvPr id="6" name="Text Box 36"/>
          <p:cNvSpPr txBox="1">
            <a:spLocks noChangeArrowheads="1"/>
          </p:cNvSpPr>
          <p:nvPr/>
        </p:nvSpPr>
        <p:spPr bwMode="auto">
          <a:xfrm>
            <a:off x="6419850" y="5103674"/>
            <a:ext cx="2724150" cy="1754326"/>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000000"/>
                </a:solidFill>
                <a:latin typeface="Times New Roman" pitchFamily="18" charset="0"/>
              </a:rPr>
              <a:t>运行结果：</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en-US" altLang="zh-CN" sz="2400" dirty="0">
                <a:solidFill>
                  <a:srgbClr val="000000"/>
                </a:solidFill>
                <a:latin typeface="Times New Roman" pitchFamily="18" charset="0"/>
              </a:rPr>
              <a:t>constructor base</a:t>
            </a:r>
          </a:p>
          <a:p>
            <a:pPr marL="342900" indent="-342900" eaLnBrk="1" hangingPunct="1">
              <a:lnSpc>
                <a:spcPct val="90000"/>
              </a:lnSpc>
              <a:buClr>
                <a:srgbClr val="FF5050"/>
              </a:buClr>
            </a:pPr>
            <a:r>
              <a:rPr lang="en-US" altLang="zh-CN" sz="2400" dirty="0">
                <a:solidFill>
                  <a:srgbClr val="000000"/>
                </a:solidFill>
                <a:latin typeface="Times New Roman" pitchFamily="18" charset="0"/>
              </a:rPr>
              <a:t>base::f()</a:t>
            </a:r>
          </a:p>
          <a:p>
            <a:pPr marL="342900" indent="-342900" eaLnBrk="1" hangingPunct="1">
              <a:lnSpc>
                <a:spcPct val="90000"/>
              </a:lnSpc>
              <a:buClr>
                <a:srgbClr val="FF5050"/>
              </a:buClr>
            </a:pPr>
            <a:r>
              <a:rPr lang="en-US" altLang="zh-CN" sz="2400" dirty="0">
                <a:solidFill>
                  <a:srgbClr val="000000"/>
                </a:solidFill>
                <a:latin typeface="Times New Roman" pitchFamily="18" charset="0"/>
              </a:rPr>
              <a:t>constructor derive</a:t>
            </a:r>
          </a:p>
          <a:p>
            <a:pPr marL="342900" indent="-342900" eaLnBrk="1" hangingPunct="1">
              <a:lnSpc>
                <a:spcPct val="90000"/>
              </a:lnSpc>
              <a:buClr>
                <a:srgbClr val="FF5050"/>
              </a:buClr>
            </a:pPr>
            <a:r>
              <a:rPr lang="en-US" altLang="zh-CN" sz="2400" dirty="0">
                <a:solidFill>
                  <a:srgbClr val="000000"/>
                </a:solidFill>
                <a:latin typeface="Times New Roman" pitchFamily="18" charset="0"/>
              </a:rPr>
              <a:t>derive::f()</a:t>
            </a:r>
            <a:endParaRPr lang="zh-CN" altLang="en-US" sz="2400" dirty="0">
              <a:solidFill>
                <a:srgbClr val="000000"/>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问题：</a:t>
            </a:r>
            <a:r>
              <a:rPr lang="zh-CN" altLang="en-US" sz="3600" dirty="0">
                <a:latin typeface="宋体" panose="02010600030101010101" pitchFamily="2" charset="-122"/>
                <a:ea typeface="宋体" panose="02010600030101010101" pitchFamily="2" charset="-122"/>
              </a:rPr>
              <a:t>哪些情况下考虑使用虚函数？</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130800"/>
            <a:ext cx="748190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首先，</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成员函数所在的类是否是</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0000"/>
                </a:solidFill>
                <a:ea typeface="宋体" panose="02010600030101010101" pitchFamily="2" charset="-122"/>
              </a:rPr>
              <a:t>；其次，该</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成员函数在类的继承后是否将被</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改动</a:t>
            </a:r>
            <a:r>
              <a:rPr lang="zh-CN" altLang="en-US" dirty="0">
                <a:solidFill>
                  <a:srgbClr val="000000"/>
                </a:solidFill>
                <a:ea typeface="宋体" panose="02010600030101010101" pitchFamily="2" charset="-122"/>
              </a:rPr>
              <a:t>，如果希望改变其功能，一般将它声明为</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虚函数</a:t>
            </a:r>
            <a:r>
              <a:rPr lang="zh-CN" altLang="en-US" dirty="0">
                <a:solidFill>
                  <a:srgbClr val="000000"/>
                </a:solidFill>
                <a:ea typeface="宋体" panose="02010600030101010101" pitchFamily="2" charset="-122"/>
              </a:rPr>
              <a:t>。</a:t>
            </a:r>
          </a:p>
        </p:txBody>
      </p:sp>
      <p:sp>
        <p:nvSpPr>
          <p:cNvPr id="10" name="Rectangle 77"/>
          <p:cNvSpPr>
            <a:spLocks noChangeArrowheads="1"/>
          </p:cNvSpPr>
          <p:nvPr/>
        </p:nvSpPr>
        <p:spPr bwMode="auto">
          <a:xfrm>
            <a:off x="1116000" y="2844000"/>
            <a:ext cx="750730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考虑</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对成员函数的调用</a:t>
            </a:r>
            <a:r>
              <a:rPr lang="zh-CN" altLang="en-US" dirty="0">
                <a:solidFill>
                  <a:srgbClr val="000000"/>
                </a:solidFill>
                <a:ea typeface="宋体" panose="02010600030101010101" pitchFamily="2" charset="-122"/>
              </a:rPr>
              <a:t>是</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通过</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对象名</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还是通过</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基类指针或引用</a:t>
            </a:r>
            <a:r>
              <a:rPr lang="zh-CN" altLang="en-US" dirty="0">
                <a:solidFill>
                  <a:srgbClr val="000000"/>
                </a:solidFill>
                <a:ea typeface="宋体" panose="02010600030101010101" pitchFamily="2" charset="-122"/>
              </a:rPr>
              <a:t>去访问，如果是通过基类指针或引用去访问的，则应当声明为</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虚函数</a:t>
            </a:r>
            <a:r>
              <a:rPr lang="zh-CN" altLang="en-US" dirty="0">
                <a:solidFill>
                  <a:srgbClr val="000000"/>
                </a:solidFill>
                <a:ea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theme/theme1.xml><?xml version="1.0" encoding="utf-8"?>
<a:theme xmlns:a="http://schemas.openxmlformats.org/drawingml/2006/main" name="2008最新商务办公系列精品PPT模板">
  <a:themeElements>
    <a:clrScheme name="2008最新商务办公系列精品PPT模板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fontScheme name="2008最新商务办公系列精品PPT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E1FFF7"/>
        </a:solidFill>
        <a:ln w="38100">
          <a:solidFill>
            <a:srgbClr val="008000"/>
          </a:solidFill>
          <a:miter lim="800000"/>
          <a:headEnd/>
          <a:tailEnd/>
        </a:ln>
      </a:spPr>
      <a:bodyPr wrap="square">
        <a:spAutoFit/>
      </a:bodyPr>
      <a:lstStyle>
        <a:defPPr eaLnBrk="1" hangingPunct="1">
          <a:buNone/>
          <a:defRPr sz="2000" dirty="0" smtClean="0">
            <a:solidFill>
              <a:srgbClr val="C00000"/>
            </a:solidFill>
            <a:effectLst>
              <a:outerShdw blurRad="38100" dist="38100" dir="2700000" algn="tl">
                <a:srgbClr val="000000">
                  <a:alpha val="43137"/>
                </a:srgbClr>
              </a:outerShdw>
            </a:effectLst>
          </a:defRPr>
        </a:defPPr>
      </a:lstStyle>
    </a:spDef>
    <a:ln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2008最新商务办公系列精品PPT模板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clrMap bg1="lt1" tx1="dk1" bg2="lt2" tx2="dk2" accent1="accent1" accent2="accent2" accent3="accent3" accent4="accent4" accent5="accent5" accent6="accent6" hlink="hlink" folHlink="folHlink"/>
    </a:extraClrScheme>
    <a:extraClrScheme>
      <a:clrScheme name="2008最新商务办公系列精品PPT模板 2">
        <a:dk1>
          <a:srgbClr val="000000"/>
        </a:dk1>
        <a:lt1>
          <a:srgbClr val="FFFFFF"/>
        </a:lt1>
        <a:dk2>
          <a:srgbClr val="702424"/>
        </a:dk2>
        <a:lt2>
          <a:srgbClr val="C0C0C0"/>
        </a:lt2>
        <a:accent1>
          <a:srgbClr val="54BBBE"/>
        </a:accent1>
        <a:accent2>
          <a:srgbClr val="E49514"/>
        </a:accent2>
        <a:accent3>
          <a:srgbClr val="FFFFFF"/>
        </a:accent3>
        <a:accent4>
          <a:srgbClr val="000000"/>
        </a:accent4>
        <a:accent5>
          <a:srgbClr val="B3DADB"/>
        </a:accent5>
        <a:accent6>
          <a:srgbClr val="CF8711"/>
        </a:accent6>
        <a:hlink>
          <a:srgbClr val="6C9A42"/>
        </a:hlink>
        <a:folHlink>
          <a:srgbClr val="82ABBE"/>
        </a:folHlink>
      </a:clrScheme>
      <a:clrMap bg1="lt1" tx1="dk1" bg2="lt2" tx2="dk2" accent1="accent1" accent2="accent2" accent3="accent3" accent4="accent4" accent5="accent5" accent6="accent6" hlink="hlink" folHlink="folHlink"/>
    </a:extraClrScheme>
    <a:extraClrScheme>
      <a:clrScheme name="2008最新商务办公系列精品PPT模板 3">
        <a:dk1>
          <a:srgbClr val="003366"/>
        </a:dk1>
        <a:lt1>
          <a:srgbClr val="FFFFFF"/>
        </a:lt1>
        <a:dk2>
          <a:srgbClr val="000000"/>
        </a:dk2>
        <a:lt2>
          <a:srgbClr val="DDDDDD"/>
        </a:lt2>
        <a:accent1>
          <a:srgbClr val="438ACB"/>
        </a:accent1>
        <a:accent2>
          <a:srgbClr val="32A287"/>
        </a:accent2>
        <a:accent3>
          <a:srgbClr val="FFFFFF"/>
        </a:accent3>
        <a:accent4>
          <a:srgbClr val="002A56"/>
        </a:accent4>
        <a:accent5>
          <a:srgbClr val="B0C4E2"/>
        </a:accent5>
        <a:accent6>
          <a:srgbClr val="2C927A"/>
        </a:accent6>
        <a:hlink>
          <a:srgbClr val="729943"/>
        </a:hlink>
        <a:folHlink>
          <a:srgbClr val="82B4B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2008最新商务办公系列精品PPT模板</Template>
  <TotalTime>39115</TotalTime>
  <Words>17718</Words>
  <Application>Microsoft Office PowerPoint</Application>
  <PresentationFormat>全屏显示(4:3)</PresentationFormat>
  <Paragraphs>3035</Paragraphs>
  <Slides>110</Slides>
  <Notes>107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110</vt:i4>
      </vt:variant>
    </vt:vector>
  </HeadingPairs>
  <TitlesOfParts>
    <vt:vector size="122" baseType="lpstr">
      <vt:lpstr>等线</vt:lpstr>
      <vt:lpstr>黑体</vt:lpstr>
      <vt:lpstr>华文楷体</vt:lpstr>
      <vt:lpstr>楷体</vt:lpstr>
      <vt:lpstr>隶书</vt:lpstr>
      <vt:lpstr>宋体</vt:lpstr>
      <vt:lpstr>Arial</vt:lpstr>
      <vt:lpstr>Candara</vt:lpstr>
      <vt:lpstr>Lucida Sans Unicode</vt:lpstr>
      <vt:lpstr>Times New Roman</vt:lpstr>
      <vt:lpstr>Wingdings</vt:lpstr>
      <vt:lpstr>2008最新商务办公系列精品PPT模板</vt:lpstr>
      <vt:lpstr>继承和多态</vt:lpstr>
      <vt:lpstr>目  录</vt:lpstr>
      <vt:lpstr>一、继承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C++的继承形式 </vt:lpstr>
      <vt:lpstr>二、单继承</vt:lpstr>
      <vt:lpstr>派生类定义举例</vt:lpstr>
      <vt:lpstr>PowerPoint 演示文稿</vt:lpstr>
      <vt:lpstr>PowerPoint 演示文稿</vt:lpstr>
      <vt:lpstr>构造一个派生类所做的工作</vt:lpstr>
      <vt:lpstr>PowerPoint 演示文稿</vt:lpstr>
      <vt:lpstr>PowerPoint 演示文稿</vt:lpstr>
      <vt:lpstr>类定义中的“访问控制”的含义</vt:lpstr>
      <vt:lpstr>继承的访问控制规则</vt:lpstr>
      <vt:lpstr>继承</vt:lpstr>
      <vt:lpstr>1.公有继承</vt:lpstr>
      <vt:lpstr>PowerPoint 演示文稿</vt:lpstr>
      <vt:lpstr>PowerPoint 演示文稿</vt:lpstr>
      <vt:lpstr>2.保护继承</vt:lpstr>
      <vt:lpstr>PowerPoint 演示文稿</vt:lpstr>
      <vt:lpstr>PowerPoint 演示文稿</vt:lpstr>
      <vt:lpstr>3.私有继承</vt:lpstr>
      <vt:lpstr>PowerPoint 演示文稿</vt:lpstr>
      <vt:lpstr>PowerPoint 演示文稿</vt:lpstr>
      <vt:lpstr>PowerPoint 演示文稿</vt:lpstr>
      <vt:lpstr>派生类的构造函数构成</vt:lpstr>
      <vt:lpstr>派生类构造函数的定义格式</vt:lpstr>
      <vt:lpstr>派生类的构造函数的执行</vt:lpstr>
      <vt:lpstr>PowerPoint 演示文稿</vt:lpstr>
      <vt:lpstr>派生类构造函数的调用次序</vt:lpstr>
      <vt:lpstr>课堂练习：下面程序的输出是什么？</vt:lpstr>
      <vt:lpstr>课堂练习：下面程序的输出是什么？</vt:lpstr>
      <vt:lpstr>PowerPoint 演示文稿</vt:lpstr>
      <vt:lpstr>课堂练习：下面程序的输出是什么？</vt:lpstr>
      <vt:lpstr>PowerPoint 演示文稿</vt:lpstr>
      <vt:lpstr>PowerPoint 演示文稿</vt:lpstr>
      <vt:lpstr>解析：</vt:lpstr>
      <vt:lpstr>基类对象与派生类对象的关系</vt:lpstr>
      <vt:lpstr>PowerPoint 演示文稿</vt:lpstr>
      <vt:lpstr>基类对象指针与派生类对象指针</vt:lpstr>
      <vt:lpstr>PowerPoint 演示文稿</vt:lpstr>
      <vt:lpstr>PowerPoint 演示文稿</vt:lpstr>
      <vt:lpstr>课堂练习：假设定义类A、类B，类B公有继承类A。说明主函数的语句是否正确。</vt:lpstr>
      <vt:lpstr>PowerPoint 演示文稿</vt:lpstr>
      <vt:lpstr>三、多重继承</vt:lpstr>
      <vt:lpstr>多重继承派生类的定义方法</vt:lpstr>
      <vt:lpstr>PowerPoint 演示文稿</vt:lpstr>
      <vt:lpstr>多重继承派生类定义</vt:lpstr>
      <vt:lpstr>多重继承派生类的构造函数的执行</vt:lpstr>
      <vt:lpstr>PowerPoint 演示文稿</vt:lpstr>
      <vt:lpstr>课堂练习：下面程序的输出是什么？</vt:lpstr>
      <vt:lpstr>课堂练习：下面程序的输出是什么？</vt:lpstr>
      <vt:lpstr>PowerPoint 演示文稿</vt:lpstr>
      <vt:lpstr>举例：</vt:lpstr>
      <vt:lpstr>PowerPoint 演示文稿</vt:lpstr>
      <vt:lpstr>PowerPoint 演示文稿</vt:lpstr>
      <vt:lpstr>PowerPoint 演示文稿</vt:lpstr>
      <vt:lpstr>PowerPoint 演示文稿</vt:lpstr>
      <vt:lpstr>PowerPoint 演示文稿</vt:lpstr>
      <vt:lpstr>PowerPoint 演示文稿</vt:lpstr>
      <vt:lpstr>重复继承的二义性</vt:lpstr>
      <vt:lpstr>举例：</vt:lpstr>
      <vt:lpstr>解决方法1：</vt:lpstr>
      <vt:lpstr>解决方法2：</vt:lpstr>
      <vt:lpstr>PowerPoint 演示文稿</vt:lpstr>
      <vt:lpstr>PowerPoint 演示文稿</vt:lpstr>
      <vt:lpstr>PowerPoint 演示文稿</vt:lpstr>
      <vt:lpstr>带有虚基类的派生类的构造函数</vt:lpstr>
      <vt:lpstr>PowerPoint 演示文稿</vt:lpstr>
      <vt:lpstr>练习：</vt:lpstr>
      <vt:lpstr>课堂练习：下面程序的输出是什么？</vt:lpstr>
      <vt:lpstr>练习：</vt:lpstr>
      <vt:lpstr>编程题练习：多继承</vt:lpstr>
      <vt:lpstr>PowerPoint 演示文稿</vt:lpstr>
      <vt:lpstr>五、虚函数与多态</vt:lpstr>
      <vt:lpstr>多态性</vt:lpstr>
      <vt:lpstr>PowerPoint 演示文稿</vt:lpstr>
      <vt:lpstr>编译时多态----静态联编 </vt:lpstr>
      <vt:lpstr>PowerPoint 演示文稿</vt:lpstr>
      <vt:lpstr>PowerPoint 演示文稿</vt:lpstr>
      <vt:lpstr>运行时多态----动态联编 </vt:lpstr>
      <vt:lpstr>PowerPoint 演示文稿</vt:lpstr>
      <vt:lpstr>虚函数定义</vt:lpstr>
      <vt:lpstr>如何实现动态联编 </vt:lpstr>
      <vt:lpstr>PowerPoint 演示文稿</vt:lpstr>
      <vt:lpstr>PowerPoint 演示文稿</vt:lpstr>
      <vt:lpstr>PowerPoint 演示文稿</vt:lpstr>
      <vt:lpstr>PowerPoint 演示文稿</vt:lpstr>
      <vt:lpstr>PowerPoint 演示文稿</vt:lpstr>
      <vt:lpstr>问题：哪些情况下考虑使用虚函数？</vt:lpstr>
      <vt:lpstr>PowerPoint 演示文稿</vt:lpstr>
      <vt:lpstr>纯虚函数概念</vt:lpstr>
      <vt:lpstr>纯虚函数的定义 </vt:lpstr>
      <vt:lpstr>PowerPoint 演示文稿</vt:lpstr>
      <vt:lpstr>PowerPoint 演示文稿</vt:lpstr>
      <vt:lpstr>课堂练习：下面程序的输出是什么？</vt:lpstr>
      <vt:lpstr>课堂练习：下面程序的输出是什么？</vt:lpstr>
      <vt:lpstr>编程题练习：继承</vt:lpstr>
      <vt:lpstr>编程题练习：抽象类</vt:lpstr>
      <vt:lpstr>PowerPoint 演示文稿</vt:lpstr>
      <vt:lpstr>PowerPoint 演示文稿</vt:lpstr>
    </vt:vector>
  </TitlesOfParts>
  <Company>rst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Sunny</dc:creator>
  <cp:lastModifiedBy>Administrator</cp:lastModifiedBy>
  <cp:revision>2817</cp:revision>
  <dcterms:created xsi:type="dcterms:W3CDTF">2008-07-07T07:12:37Z</dcterms:created>
  <dcterms:modified xsi:type="dcterms:W3CDTF">2021-05-13T08:26:09Z</dcterms:modified>
</cp:coreProperties>
</file>