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81" r:id="rId2"/>
    <p:sldId id="405" r:id="rId3"/>
    <p:sldId id="419" r:id="rId4"/>
    <p:sldId id="407" r:id="rId5"/>
    <p:sldId id="417" r:id="rId6"/>
    <p:sldId id="397" r:id="rId7"/>
    <p:sldId id="418" r:id="rId8"/>
    <p:sldId id="420" r:id="rId9"/>
    <p:sldId id="413" r:id="rId10"/>
  </p:sldIdLst>
  <p:sldSz cx="9144000" cy="5143500" type="screen16x9"/>
  <p:notesSz cx="6858000" cy="9144000"/>
  <p:embeddedFontLst>
    <p:embeddedFont>
      <p:font typeface="字魂5号-无外润黑体" panose="00000500000000000000" charset="-122"/>
      <p:regular r:id="rId12"/>
    </p:embeddedFont>
  </p:embeddedFontLst>
  <p:custDataLst>
    <p:tags r:id="rId13"/>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 zhu" initials="zz" lastIdx="3" clrIdx="0">
    <p:extLst>
      <p:ext uri="{19B8F6BF-5375-455C-9EA6-DF929625EA0E}">
        <p15:presenceInfo xmlns:p15="http://schemas.microsoft.com/office/powerpoint/2012/main" userId="216c8d39eaf69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6" autoAdjust="0"/>
    <p:restoredTop sz="81496" autoAdjust="0"/>
  </p:normalViewPr>
  <p:slideViewPr>
    <p:cSldViewPr snapToGrid="0">
      <p:cViewPr varScale="1">
        <p:scale>
          <a:sx n="88" d="100"/>
          <a:sy n="88" d="100"/>
        </p:scale>
        <p:origin x="586" y="-5"/>
      </p:cViewPr>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solidFill>
                  <a:srgbClr val="333333"/>
                </a:solidFill>
                <a:effectLst/>
                <a:latin typeface="Times New Roman" panose="02020603050405020304" pitchFamily="18" charset="0"/>
                <a:ea typeface="等线" panose="02010600030101010101" pitchFamily="2" charset="-122"/>
              </a:rPr>
              <a:t>UAV are remotely operated using an FPV (First-person view) system. The design control system is improved to enhance time response and dynamic performance, ensuring robust stability. Drone flight is autonomously managed  multiple PID (proportional-integral-derivative) controllers</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lstStyle/>
          <a:p>
            <a:pPr eaLnBrk="1" hangingPunct="1">
              <a:lnSpc>
                <a:spcPct val="120000"/>
              </a:lnSpc>
            </a:pPr>
            <a:r>
              <a:rPr lang="en-US" altLang="zh-CN" sz="1800" kern="100" dirty="0">
                <a:solidFill>
                  <a:srgbClr val="333333"/>
                </a:solidFill>
                <a:effectLst/>
                <a:latin typeface="Times New Roman" panose="02020603050405020304" pitchFamily="18" charset="0"/>
                <a:ea typeface="等线" panose="02010600030101010101" pitchFamily="2" charset="-122"/>
              </a:rPr>
              <a:t>Our main drones are divided into two types: Detect UAV and Irrigation UAV</a:t>
            </a:r>
          </a:p>
          <a:p>
            <a:pPr eaLnBrk="1" hangingPunct="1">
              <a:lnSpc>
                <a:spcPct val="120000"/>
              </a:lnSpc>
            </a:pPr>
            <a:r>
              <a:rPr lang="en-US" altLang="zh-CN" sz="900" dirty="0">
                <a:ea typeface="+mj-ea"/>
                <a:cs typeface="Arial" panose="020B0604020202020204" pitchFamily="34" charset="0"/>
                <a:sym typeface="+mn-lt"/>
              </a:rPr>
              <a:t>Detect UAV: contains camera and sensor which is a phantom 4 pro drone. It is  used to detect terrain, humidity, and environment. </a:t>
            </a:r>
          </a:p>
          <a:p>
            <a:pPr eaLnBrk="1" hangingPunct="1">
              <a:lnSpc>
                <a:spcPct val="120000"/>
              </a:lnSpc>
            </a:pPr>
            <a:r>
              <a:rPr lang="en-US" altLang="zh-CN" sz="900" dirty="0">
                <a:ea typeface="+mj-ea"/>
                <a:cs typeface="Arial" panose="020B0604020202020204" pitchFamily="34" charset="0"/>
                <a:sym typeface="+mn-lt"/>
              </a:rPr>
              <a:t>And used for precise irrigation</a:t>
            </a:r>
            <a:r>
              <a:rPr lang="en-US" altLang="zh-CN" sz="800" dirty="0">
                <a:ea typeface="+mj-ea"/>
                <a:cs typeface="Arial" panose="020B0604020202020204" pitchFamily="34" charset="0"/>
                <a:sym typeface="+mn-lt"/>
              </a:rPr>
              <a:t>.</a:t>
            </a:r>
          </a:p>
          <a:p>
            <a:pPr eaLnBrk="1" hangingPunct="1">
              <a:lnSpc>
                <a:spcPct val="120000"/>
              </a:lnSpc>
            </a:pPr>
            <a:endParaRPr lang="zh-CN" altLang="en-US" sz="800" dirty="0">
              <a:ea typeface="+mj-ea"/>
              <a:cs typeface="Arial" panose="020B0604020202020204" pitchFamily="34" charset="0"/>
              <a:sym typeface="+mn-lt"/>
            </a:endParaRPr>
          </a:p>
          <a:p>
            <a:pPr marL="0" marR="0" lvl="0" indent="0" algn="l" defTabSz="685800" rtl="0" eaLnBrk="1" fontAlgn="base" latinLnBrk="0" hangingPunct="1">
              <a:lnSpc>
                <a:spcPct val="100000"/>
              </a:lnSpc>
              <a:spcBef>
                <a:spcPct val="0"/>
              </a:spcBef>
              <a:spcAft>
                <a:spcPct val="0"/>
              </a:spcAft>
              <a:buClrTx/>
              <a:buSzTx/>
              <a:buFontTx/>
              <a:buNone/>
              <a:tabLst/>
              <a:defRPr/>
            </a:pPr>
            <a:r>
              <a:rPr lang="en-US" altLang="zh-CN" dirty="0"/>
              <a:t>Irrigation UAV : </a:t>
            </a:r>
            <a:r>
              <a:rPr lang="en-US" altLang="zh-CN" sz="900" dirty="0">
                <a:ea typeface="+mj-ea"/>
                <a:cs typeface="Arial" panose="020B0604020202020204" pitchFamily="34" charset="0"/>
                <a:sym typeface="+mn-lt"/>
              </a:rPr>
              <a:t>: contains camera, sensor and irrigation tools which is a </a:t>
            </a:r>
            <a:r>
              <a:rPr lang="en-US" altLang="zh-CN" sz="900" b="1" dirty="0">
                <a:cs typeface="Arial" panose="020B0604020202020204" pitchFamily="34" charset="0"/>
              </a:rPr>
              <a:t> four-wheel-drive drone</a:t>
            </a:r>
            <a:endParaRPr lang="en-US" altLang="zh-CN" sz="900" b="1" dirty="0">
              <a:ea typeface="+mn-ea"/>
              <a:cs typeface="Arial" panose="020B0604020202020204" pitchFamily="34" charset="0"/>
              <a:sym typeface="+mn-lt"/>
            </a:endParaRPr>
          </a:p>
          <a:p>
            <a:pPr marL="0" marR="0" lvl="0" indent="0" algn="l" defTabSz="685800" rtl="0" eaLnBrk="1" fontAlgn="base" latinLnBrk="0" hangingPunct="1">
              <a:lnSpc>
                <a:spcPct val="100000"/>
              </a:lnSpc>
              <a:spcBef>
                <a:spcPct val="0"/>
              </a:spcBef>
              <a:spcAft>
                <a:spcPct val="0"/>
              </a:spcAft>
              <a:buClrTx/>
              <a:buSzTx/>
              <a:buFontTx/>
              <a:buNone/>
              <a:tabLst/>
              <a:defRPr/>
            </a:pPr>
            <a:r>
              <a:rPr lang="en-US" altLang="zh-CN" sz="900" dirty="0">
                <a:ea typeface="+mj-ea"/>
                <a:cs typeface="Arial" panose="020B0604020202020204" pitchFamily="34" charset="0"/>
                <a:sym typeface="+mn-lt"/>
              </a:rPr>
              <a:t>. </a:t>
            </a:r>
            <a:r>
              <a:rPr lang="en-US" altLang="zh-CN" sz="900" dirty="0">
                <a:ea typeface="+mn-ea"/>
                <a:cs typeface="Arial" panose="020B0604020202020204" pitchFamily="34" charset="0"/>
                <a:sym typeface="+mn-lt"/>
              </a:rPr>
              <a:t>Specially used for irrigation</a:t>
            </a:r>
            <a:endParaRPr lang="zh-CN" altLang="en-US" sz="900" dirty="0">
              <a:ea typeface="+mn-ea"/>
              <a:cs typeface="Arial" panose="020B0604020202020204" pitchFamily="34" charset="0"/>
              <a:sym typeface="+mn-lt"/>
            </a:endParaRPr>
          </a:p>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53329-40DC-A845-E9A2-27F83F2E89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18349E-E834-7B1B-2DA3-AA9BB55BE36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5674D8-A418-E7BB-439E-A110241228C6}"/>
              </a:ext>
            </a:extLst>
          </p:cNvPr>
          <p:cNvSpPr>
            <a:spLocks noGrp="1"/>
          </p:cNvSpPr>
          <p:nvPr>
            <p:ph type="body" idx="1"/>
          </p:nvPr>
        </p:nvSpPr>
        <p:spPr/>
        <p:txBody>
          <a:bodyPr/>
          <a:lstStyle/>
          <a:p>
            <a:r>
              <a:rPr lang="en-US" altLang="zh-CN" sz="1800" kern="100" dirty="0">
                <a:solidFill>
                  <a:srgbClr val="333333"/>
                </a:solidFill>
                <a:effectLst/>
                <a:latin typeface="Times New Roman" panose="02020603050405020304" pitchFamily="18" charset="0"/>
                <a:ea typeface="等线" panose="02010600030101010101" pitchFamily="2" charset="-122"/>
              </a:rPr>
              <a:t>Irrigation UAV defines the location function of the irrigation drone based on the Crop Water Stress Index (CWSI) images derived from the detect UAV. These tracks are a grid network, the speed of the irrigating drone changes according to the crop water stress conditions, achieving precision irrigation in the end</a:t>
            </a:r>
            <a:endParaRPr lang="zh-CN" altLang="en-US" dirty="0"/>
          </a:p>
        </p:txBody>
      </p:sp>
      <p:sp>
        <p:nvSpPr>
          <p:cNvPr id="4" name="灯片编号占位符 3">
            <a:extLst>
              <a:ext uri="{FF2B5EF4-FFF2-40B4-BE49-F238E27FC236}">
                <a16:creationId xmlns:a16="http://schemas.microsoft.com/office/drawing/2014/main" id="{A4D87D80-B835-1AC2-C09D-F972E9269045}"/>
              </a:ext>
            </a:extLst>
          </p:cNvPr>
          <p:cNvSpPr>
            <a:spLocks noGrp="1"/>
          </p:cNvSpPr>
          <p:nvPr>
            <p:ph type="sldNum" sz="quarter" idx="10"/>
          </p:nvPr>
        </p:nvSpPr>
        <p:spPr/>
        <p:txBody>
          <a:bodyPr/>
          <a:lstStyle/>
          <a:p>
            <a:fld id="{D09BF7BD-8C5F-4F0C-83E1-4E200CF5A64B}" type="slidenum">
              <a:rPr lang="zh-CN" altLang="en-US" smtClean="0"/>
              <a:t>3</a:t>
            </a:fld>
            <a:endParaRPr lang="zh-CN" altLang="en-US" dirty="0"/>
          </a:p>
        </p:txBody>
      </p:sp>
    </p:spTree>
    <p:extLst>
      <p:ext uri="{BB962C8B-B14F-4D97-AF65-F5344CB8AC3E}">
        <p14:creationId xmlns:p14="http://schemas.microsoft.com/office/powerpoint/2010/main" val="16789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b="0" i="0" dirty="0">
                <a:solidFill>
                  <a:srgbClr val="0D0D0D"/>
                </a:solidFill>
                <a:effectLst/>
                <a:latin typeface="Söhne"/>
              </a:rPr>
              <a:t>SDN (Software-Defined Networking) simplifies drone-operator communication, allowing easy deployment, network policy adjustments, and performance enhancements.</a:t>
            </a:r>
          </a:p>
          <a:p>
            <a:pPr lvl="0" eaLnBrk="1" hangingPunct="1">
              <a:spcBef>
                <a:spcPct val="0"/>
              </a:spcBef>
            </a:pPr>
            <a:r>
              <a:rPr lang="en-US" altLang="zh-CN" b="0" i="0" dirty="0">
                <a:solidFill>
                  <a:srgbClr val="0D0D0D"/>
                </a:solidFill>
                <a:effectLst/>
                <a:latin typeface="Söhne"/>
              </a:rPr>
              <a:t> OpenFlow optimizes mobile network resources, enabling automated operations and quick service introductions. Additionally, a mobile management scheme using PMIPv6 and WAVE ensures seamless vehicular communication.</a:t>
            </a:r>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a:solidFill>
              <a:srgbClr val="000000">
                <a:alpha val="100000"/>
              </a:srgbClr>
            </a:solidFill>
            <a:miter lim="800000"/>
          </a:ln>
        </p:spPr>
      </p:sp>
      <p:sp>
        <p:nvSpPr>
          <p:cNvPr id="542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b="0" i="0" dirty="0">
                <a:solidFill>
                  <a:srgbClr val="0D0D0D"/>
                </a:solidFill>
                <a:effectLst/>
                <a:latin typeface="Söhne"/>
              </a:rPr>
              <a:t>Our Phase 2 exploration has led us to significant advancements in integrating UAV technology with EMG-based controls for precision agriculture. This approach not only promises to enhance crop productivity but also opens new pathways for employing disabled individuals, directly addressing the SDGs of Zero Hunger, Good Health and Well-being, and Reduced Inequalities. The collaborative effort </a:t>
            </a:r>
            <a:r>
              <a:rPr lang="en-US" altLang="zh-CN" b="0" i="0" dirty="0" err="1">
                <a:solidFill>
                  <a:srgbClr val="0D0D0D"/>
                </a:solidFill>
                <a:effectLst/>
                <a:latin typeface="Söhne"/>
              </a:rPr>
              <a:t>amongs</a:t>
            </a:r>
            <a:r>
              <a:rPr lang="en-US" altLang="zh-CN" b="0" i="0" dirty="0">
                <a:solidFill>
                  <a:srgbClr val="0D0D0D"/>
                </a:solidFill>
                <a:effectLst/>
                <a:latin typeface="Söhne"/>
              </a:rPr>
              <a:t> our team in developing the UAV and EMG components, respectively, underscores the power of interdisciplinary teamwork. </a:t>
            </a:r>
            <a:endParaRPr lang="zh-CN" altLang="en-US" dirty="0"/>
          </a:p>
        </p:txBody>
      </p:sp>
      <p:sp>
        <p:nvSpPr>
          <p:cNvPr id="542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06253-A1B4-04B2-2AF3-826A890CB383}"/>
            </a:ext>
          </a:extLst>
        </p:cNvPr>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519464FB-2D85-E296-95A6-B60ECC619CEF}"/>
              </a:ext>
            </a:extLst>
          </p:cNvPr>
          <p:cNvSpPr>
            <a:spLocks noGrp="1" noRot="1" noChangeAspect="1" noTextEdit="1"/>
          </p:cNvSpPr>
          <p:nvPr>
            <p:ph type="sldImg"/>
          </p:nvPr>
        </p:nvSpPr>
        <p:spPr>
          <a:ln>
            <a:solidFill>
              <a:srgbClr val="000000">
                <a:alpha val="100000"/>
              </a:srgbClr>
            </a:solidFill>
            <a:miter lim="800000"/>
          </a:ln>
        </p:spPr>
      </p:sp>
      <p:sp>
        <p:nvSpPr>
          <p:cNvPr id="26627" name="备注占位符 2">
            <a:extLst>
              <a:ext uri="{FF2B5EF4-FFF2-40B4-BE49-F238E27FC236}">
                <a16:creationId xmlns:a16="http://schemas.microsoft.com/office/drawing/2014/main" id="{5926113D-7631-CFD1-CD37-ECAED734E408}"/>
              </a:ext>
            </a:extLst>
          </p:cNvPr>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a:extLst>
              <a:ext uri="{FF2B5EF4-FFF2-40B4-BE49-F238E27FC236}">
                <a16:creationId xmlns:a16="http://schemas.microsoft.com/office/drawing/2014/main" id="{C02D6626-0D2C-5794-7DB1-CD0B0400800C}"/>
              </a:ext>
            </a:extLst>
          </p:cNvPr>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0018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ast.2013.04.00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1007/978-1-84800-155-8_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11"/>
          <p:cNvGrpSpPr/>
          <p:nvPr/>
        </p:nvGrpSpPr>
        <p:grpSpPr>
          <a:xfrm>
            <a:off x="3953802" y="2824761"/>
            <a:ext cx="3091767" cy="338554"/>
            <a:chOff x="1018941" y="1417042"/>
            <a:chExt cx="3091767" cy="338554"/>
          </a:xfrm>
        </p:grpSpPr>
        <p:sp>
          <p:nvSpPr>
            <p:cNvPr id="50" name="TextBox 12"/>
            <p:cNvSpPr txBox="1"/>
            <p:nvPr/>
          </p:nvSpPr>
          <p:spPr>
            <a:xfrm>
              <a:off x="1363186" y="1448484"/>
              <a:ext cx="2747522" cy="276999"/>
            </a:xfrm>
            <a:prstGeom prst="rect">
              <a:avLst/>
            </a:prstGeom>
            <a:noFill/>
          </p:spPr>
          <p:txBody>
            <a:bodyPr wrap="square" rtlCol="0">
              <a:spAutoFit/>
            </a:bodyPr>
            <a:lstStyle/>
            <a:p>
              <a:pPr lvl="0"/>
              <a:r>
                <a:rPr lang="zh-CN" altLang="en-US" sz="1200" dirty="0">
                  <a:solidFill>
                    <a:schemeClr val="bg1"/>
                  </a:solidFill>
                  <a:latin typeface="+mn-lt"/>
                  <a:ea typeface="+mn-ea"/>
                  <a:cs typeface="+mn-ea"/>
                  <a:sym typeface="+mn-lt"/>
                </a:rPr>
                <a:t>单击此处可编辑内容单击此处可</a:t>
              </a:r>
              <a:endParaRPr lang="en-US" sz="1200" dirty="0">
                <a:solidFill>
                  <a:schemeClr val="bg1"/>
                </a:solidFill>
                <a:latin typeface="+mn-lt"/>
                <a:ea typeface="+mn-ea"/>
                <a:cs typeface="+mn-ea"/>
                <a:sym typeface="+mn-lt"/>
              </a:endParaRPr>
            </a:p>
          </p:txBody>
        </p:sp>
        <p:sp>
          <p:nvSpPr>
            <p:cNvPr id="51" name="TextBox 13"/>
            <p:cNvSpPr txBox="1"/>
            <p:nvPr/>
          </p:nvSpPr>
          <p:spPr>
            <a:xfrm>
              <a:off x="1018941" y="1417042"/>
              <a:ext cx="883412" cy="338554"/>
            </a:xfrm>
            <a:prstGeom prst="rect">
              <a:avLst/>
            </a:prstGeom>
            <a:noFill/>
          </p:spPr>
          <p:txBody>
            <a:bodyPr wrap="square" rtlCol="0">
              <a:spAutoFit/>
            </a:bodyPr>
            <a:lstStyle/>
            <a:p>
              <a:pPr lvl="0"/>
              <a:r>
                <a:rPr lang="en-US" sz="1600" b="1" dirty="0">
                  <a:solidFill>
                    <a:schemeClr val="bg1"/>
                  </a:solidFill>
                  <a:latin typeface="+mn-lt"/>
                  <a:ea typeface="+mn-ea"/>
                  <a:cs typeface="+mn-ea"/>
                  <a:sym typeface="+mn-lt"/>
                </a:rPr>
                <a:t>03</a:t>
              </a:r>
              <a:endParaRPr lang="en-US" sz="1200" b="1" dirty="0">
                <a:solidFill>
                  <a:schemeClr val="bg1"/>
                </a:solidFill>
                <a:latin typeface="+mn-lt"/>
                <a:ea typeface="+mn-ea"/>
                <a:cs typeface="+mn-ea"/>
                <a:sym typeface="+mn-lt"/>
              </a:endParaRPr>
            </a:p>
          </p:txBody>
        </p:sp>
      </p:grpSp>
      <p:grpSp>
        <p:nvGrpSpPr>
          <p:cNvPr id="55" name="Group 18"/>
          <p:cNvGrpSpPr/>
          <p:nvPr/>
        </p:nvGrpSpPr>
        <p:grpSpPr>
          <a:xfrm>
            <a:off x="3939020" y="2450762"/>
            <a:ext cx="3012462" cy="338599"/>
            <a:chOff x="1004160" y="1386884"/>
            <a:chExt cx="3012462" cy="338599"/>
          </a:xfrm>
        </p:grpSpPr>
        <p:sp>
          <p:nvSpPr>
            <p:cNvPr id="56" name="TextBox 19"/>
            <p:cNvSpPr txBox="1"/>
            <p:nvPr/>
          </p:nvSpPr>
          <p:spPr>
            <a:xfrm>
              <a:off x="1363185" y="1448484"/>
              <a:ext cx="2653437" cy="276999"/>
            </a:xfrm>
            <a:prstGeom prst="rect">
              <a:avLst/>
            </a:prstGeom>
            <a:noFill/>
          </p:spPr>
          <p:txBody>
            <a:bodyPr wrap="square" rtlCol="0">
              <a:spAutoFit/>
            </a:bodyPr>
            <a:lstStyle/>
            <a:p>
              <a:pPr lvl="0"/>
              <a:r>
                <a:rPr lang="zh-CN" altLang="en-US" sz="1200" dirty="0">
                  <a:solidFill>
                    <a:schemeClr val="bg1"/>
                  </a:solidFill>
                  <a:latin typeface="+mn-lt"/>
                  <a:ea typeface="+mn-ea"/>
                  <a:cs typeface="+mn-ea"/>
                  <a:sym typeface="+mn-lt"/>
                </a:rPr>
                <a:t>单击此处可编辑内容单击此处可</a:t>
              </a:r>
              <a:endParaRPr lang="en-US" sz="1200" dirty="0">
                <a:solidFill>
                  <a:schemeClr val="bg1"/>
                </a:solidFill>
                <a:latin typeface="+mn-lt"/>
                <a:ea typeface="+mn-ea"/>
                <a:cs typeface="+mn-ea"/>
                <a:sym typeface="+mn-lt"/>
              </a:endParaRPr>
            </a:p>
          </p:txBody>
        </p:sp>
        <p:sp>
          <p:nvSpPr>
            <p:cNvPr id="57" name="TextBox 20"/>
            <p:cNvSpPr txBox="1"/>
            <p:nvPr/>
          </p:nvSpPr>
          <p:spPr>
            <a:xfrm>
              <a:off x="1004160" y="1386884"/>
              <a:ext cx="883412" cy="338554"/>
            </a:xfrm>
            <a:prstGeom prst="rect">
              <a:avLst/>
            </a:prstGeom>
            <a:noFill/>
          </p:spPr>
          <p:txBody>
            <a:bodyPr wrap="square" rtlCol="0">
              <a:spAutoFit/>
            </a:bodyPr>
            <a:lstStyle/>
            <a:p>
              <a:pPr lvl="0"/>
              <a:r>
                <a:rPr lang="en-US" sz="1600" b="1" dirty="0">
                  <a:solidFill>
                    <a:schemeClr val="bg1"/>
                  </a:solidFill>
                  <a:latin typeface="+mn-lt"/>
                  <a:ea typeface="+mn-ea"/>
                  <a:cs typeface="+mn-ea"/>
                  <a:sym typeface="+mn-lt"/>
                </a:rPr>
                <a:t>02</a:t>
              </a:r>
              <a:endParaRPr lang="en-US" sz="1200" b="1" dirty="0">
                <a:solidFill>
                  <a:schemeClr val="bg1"/>
                </a:solidFill>
                <a:latin typeface="+mn-lt"/>
                <a:ea typeface="+mn-ea"/>
                <a:cs typeface="+mn-ea"/>
                <a:sym typeface="+mn-lt"/>
              </a:endParaRPr>
            </a:p>
          </p:txBody>
        </p:sp>
      </p:grpSp>
      <p:grpSp>
        <p:nvGrpSpPr>
          <p:cNvPr id="61" name="Group 24"/>
          <p:cNvGrpSpPr/>
          <p:nvPr/>
        </p:nvGrpSpPr>
        <p:grpSpPr>
          <a:xfrm>
            <a:off x="3953803" y="2103894"/>
            <a:ext cx="2997683" cy="338554"/>
            <a:chOff x="1018941" y="1406809"/>
            <a:chExt cx="2997684" cy="338553"/>
          </a:xfrm>
        </p:grpSpPr>
        <p:sp>
          <p:nvSpPr>
            <p:cNvPr id="62" name="TextBox 25"/>
            <p:cNvSpPr txBox="1"/>
            <p:nvPr/>
          </p:nvSpPr>
          <p:spPr>
            <a:xfrm>
              <a:off x="1363186" y="1448484"/>
              <a:ext cx="2653439" cy="276998"/>
            </a:xfrm>
            <a:prstGeom prst="rect">
              <a:avLst/>
            </a:prstGeom>
            <a:noFill/>
          </p:spPr>
          <p:txBody>
            <a:bodyPr wrap="square" rtlCol="0">
              <a:spAutoFit/>
            </a:bodyPr>
            <a:lstStyle/>
            <a:p>
              <a:pPr lvl="0"/>
              <a:r>
                <a:rPr lang="zh-CN" altLang="en-US" sz="1200" dirty="0">
                  <a:solidFill>
                    <a:schemeClr val="bg1"/>
                  </a:solidFill>
                  <a:latin typeface="+mn-lt"/>
                  <a:ea typeface="+mn-ea"/>
                  <a:cs typeface="+mn-ea"/>
                  <a:sym typeface="+mn-lt"/>
                </a:rPr>
                <a:t>单击此处可编辑内容单击此处可</a:t>
              </a:r>
              <a:endParaRPr lang="en-US" sz="1200" dirty="0">
                <a:solidFill>
                  <a:schemeClr val="bg1"/>
                </a:solidFill>
                <a:latin typeface="+mn-lt"/>
                <a:ea typeface="+mn-ea"/>
                <a:cs typeface="+mn-ea"/>
                <a:sym typeface="+mn-lt"/>
              </a:endParaRPr>
            </a:p>
          </p:txBody>
        </p:sp>
        <p:sp>
          <p:nvSpPr>
            <p:cNvPr id="63" name="TextBox 26"/>
            <p:cNvSpPr txBox="1"/>
            <p:nvPr/>
          </p:nvSpPr>
          <p:spPr>
            <a:xfrm>
              <a:off x="1018941" y="1406809"/>
              <a:ext cx="883412" cy="338553"/>
            </a:xfrm>
            <a:prstGeom prst="rect">
              <a:avLst/>
            </a:prstGeom>
            <a:noFill/>
          </p:spPr>
          <p:txBody>
            <a:bodyPr wrap="square" rtlCol="0">
              <a:spAutoFit/>
            </a:bodyPr>
            <a:lstStyle/>
            <a:p>
              <a:pPr lvl="0"/>
              <a:r>
                <a:rPr lang="en-US" sz="1600" b="1" dirty="0">
                  <a:solidFill>
                    <a:schemeClr val="bg1"/>
                  </a:solidFill>
                  <a:latin typeface="+mn-lt"/>
                  <a:ea typeface="+mn-ea"/>
                  <a:cs typeface="+mn-ea"/>
                  <a:sym typeface="+mn-lt"/>
                </a:rPr>
                <a:t>01</a:t>
              </a:r>
              <a:endParaRPr lang="en-US" sz="1200" b="1" dirty="0">
                <a:solidFill>
                  <a:schemeClr val="bg1"/>
                </a:solidFill>
                <a:latin typeface="+mn-lt"/>
                <a:ea typeface="+mn-ea"/>
                <a:cs typeface="+mn-ea"/>
                <a:sym typeface="+mn-lt"/>
              </a:endParaRPr>
            </a:p>
          </p:txBody>
        </p:sp>
      </p:grpSp>
      <p:grpSp>
        <p:nvGrpSpPr>
          <p:cNvPr id="37" name="Group 11"/>
          <p:cNvGrpSpPr/>
          <p:nvPr/>
        </p:nvGrpSpPr>
        <p:grpSpPr>
          <a:xfrm>
            <a:off x="3953802" y="3207738"/>
            <a:ext cx="2952390" cy="338554"/>
            <a:chOff x="1000188" y="1422064"/>
            <a:chExt cx="2952390" cy="338554"/>
          </a:xfrm>
        </p:grpSpPr>
        <p:sp>
          <p:nvSpPr>
            <p:cNvPr id="38" name="TextBox 12"/>
            <p:cNvSpPr txBox="1"/>
            <p:nvPr/>
          </p:nvSpPr>
          <p:spPr>
            <a:xfrm>
              <a:off x="1363185" y="1448484"/>
              <a:ext cx="2589393" cy="276999"/>
            </a:xfrm>
            <a:prstGeom prst="rect">
              <a:avLst/>
            </a:prstGeom>
            <a:noFill/>
          </p:spPr>
          <p:txBody>
            <a:bodyPr wrap="square" rtlCol="0">
              <a:spAutoFit/>
            </a:bodyPr>
            <a:lstStyle/>
            <a:p>
              <a:pPr lvl="0"/>
              <a:r>
                <a:rPr lang="zh-CN" altLang="en-US" sz="1200" dirty="0">
                  <a:solidFill>
                    <a:schemeClr val="bg1"/>
                  </a:solidFill>
                  <a:latin typeface="+mn-lt"/>
                  <a:ea typeface="+mn-ea"/>
                  <a:cs typeface="+mn-ea"/>
                  <a:sym typeface="+mn-lt"/>
                </a:rPr>
                <a:t>单击此处可编辑内容单击此处可</a:t>
              </a:r>
              <a:endParaRPr lang="en-US" sz="1200" dirty="0">
                <a:solidFill>
                  <a:schemeClr val="bg1"/>
                </a:solidFill>
                <a:latin typeface="+mn-lt"/>
                <a:ea typeface="+mn-ea"/>
                <a:cs typeface="+mn-ea"/>
                <a:sym typeface="+mn-lt"/>
              </a:endParaRPr>
            </a:p>
          </p:txBody>
        </p:sp>
        <p:sp>
          <p:nvSpPr>
            <p:cNvPr id="39" name="TextBox 13"/>
            <p:cNvSpPr txBox="1"/>
            <p:nvPr/>
          </p:nvSpPr>
          <p:spPr>
            <a:xfrm>
              <a:off x="1000188" y="1422064"/>
              <a:ext cx="883412" cy="338554"/>
            </a:xfrm>
            <a:prstGeom prst="rect">
              <a:avLst/>
            </a:prstGeom>
            <a:noFill/>
          </p:spPr>
          <p:txBody>
            <a:bodyPr wrap="square" rtlCol="0">
              <a:spAutoFit/>
            </a:bodyPr>
            <a:lstStyle/>
            <a:p>
              <a:pPr lvl="0"/>
              <a:r>
                <a:rPr lang="en-US" sz="1600" b="1" dirty="0">
                  <a:solidFill>
                    <a:schemeClr val="bg1"/>
                  </a:solidFill>
                  <a:latin typeface="+mn-lt"/>
                  <a:ea typeface="+mn-ea"/>
                  <a:cs typeface="+mn-ea"/>
                  <a:sym typeface="+mn-lt"/>
                </a:rPr>
                <a:t>04</a:t>
              </a:r>
              <a:endParaRPr lang="en-US" sz="1200" b="1" dirty="0">
                <a:solidFill>
                  <a:schemeClr val="bg1"/>
                </a:solidFill>
                <a:latin typeface="+mn-lt"/>
                <a:ea typeface="+mn-ea"/>
                <a:cs typeface="+mn-ea"/>
                <a:sym typeface="+mn-lt"/>
              </a:endParaRPr>
            </a:p>
          </p:txBody>
        </p:sp>
      </p:grpSp>
      <p:grpSp>
        <p:nvGrpSpPr>
          <p:cNvPr id="24" name="组合 23"/>
          <p:cNvGrpSpPr/>
          <p:nvPr/>
        </p:nvGrpSpPr>
        <p:grpSpPr>
          <a:xfrm>
            <a:off x="-498530" y="1243"/>
            <a:ext cx="3124499" cy="859534"/>
            <a:chOff x="-498530" y="1243"/>
            <a:chExt cx="3124499" cy="859534"/>
          </a:xfrm>
        </p:grpSpPr>
        <p:sp>
          <p:nvSpPr>
            <p:cNvPr id="25" name="文本框 2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accent6">
                      <a:lumMod val="75000"/>
                    </a:schemeClr>
                  </a:solidFill>
                  <a:latin typeface="+mn-lt"/>
                  <a:ea typeface="+mn-ea"/>
                  <a:cs typeface="+mn-ea"/>
                  <a:sym typeface="+mn-lt"/>
                </a:rPr>
                <a:t>UAV</a:t>
              </a:r>
              <a:endParaRPr lang="zh-CN" altLang="en-US" sz="2400" dirty="0">
                <a:solidFill>
                  <a:schemeClr val="accent6">
                    <a:lumMod val="75000"/>
                  </a:schemeClr>
                </a:solidFill>
                <a:latin typeface="+mn-lt"/>
                <a:ea typeface="+mn-ea"/>
                <a:cs typeface="+mn-ea"/>
                <a:sym typeface="+mn-lt"/>
              </a:endParaRPr>
            </a:p>
          </p:txBody>
        </p:sp>
        <p:sp>
          <p:nvSpPr>
            <p:cNvPr id="26" name="椭圆 2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28" name="Picture 4" descr="DJI大疆 MG-1S Advanced 农业植保无人机价格 性能 测评 新闻_陈翔的个人博客">
            <a:extLst>
              <a:ext uri="{FF2B5EF4-FFF2-40B4-BE49-F238E27FC236}">
                <a16:creationId xmlns:a16="http://schemas.microsoft.com/office/drawing/2014/main" id="{EAA03965-9553-ED1A-7662-4122D55A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52" y="860777"/>
            <a:ext cx="6750930" cy="4050558"/>
          </a:xfrm>
          <a:prstGeom prst="rect">
            <a:avLst/>
          </a:prstGeom>
          <a:ln>
            <a:noFill/>
          </a:ln>
          <a:effectLst>
            <a:softEdge rad="635000"/>
          </a:effectLst>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4BB9F79-611A-AA7E-7EC6-89CD6A9F8273}"/>
              </a:ext>
            </a:extLst>
          </p:cNvPr>
          <p:cNvSpPr txBox="1"/>
          <p:nvPr/>
        </p:nvSpPr>
        <p:spPr>
          <a:xfrm>
            <a:off x="5762251" y="1735805"/>
            <a:ext cx="3541140" cy="1123384"/>
          </a:xfrm>
          <a:prstGeom prst="rect">
            <a:avLst/>
          </a:prstGeom>
          <a:noFill/>
        </p:spPr>
        <p:txBody>
          <a:bodyPr wrap="square" rtlCol="0">
            <a:spAutoFit/>
          </a:bodyPr>
          <a:lstStyle/>
          <a:p>
            <a:pPr marL="285750" indent="-285750">
              <a:buFont typeface="Arial" panose="020B0604020202020204" pitchFamily="34" charset="0"/>
              <a:buChar char="•"/>
            </a:pPr>
            <a:r>
              <a:rPr lang="en-US" altLang="zh-CN" sz="1800" kern="100" dirty="0">
                <a:solidFill>
                  <a:srgbClr val="333333"/>
                </a:solidFill>
                <a:effectLst/>
                <a:latin typeface="Times New Roman" panose="02020603050405020304" pitchFamily="18" charset="0"/>
                <a:ea typeface="等线" panose="02010600030101010101" pitchFamily="2" charset="-122"/>
              </a:rPr>
              <a:t>FPV (First-person view) system</a:t>
            </a:r>
          </a:p>
          <a:p>
            <a:endParaRPr lang="en-US" altLang="zh-CN" sz="1800" kern="100" dirty="0">
              <a:solidFill>
                <a:srgbClr val="333333"/>
              </a:solidFill>
              <a:latin typeface="Times New Roman" panose="02020603050405020304" pitchFamily="18" charset="0"/>
              <a:ea typeface="等线" panose="02010600030101010101" pitchFamily="2" charset="-122"/>
            </a:endParaRPr>
          </a:p>
          <a:p>
            <a:pPr marL="285750" indent="-285750">
              <a:buFont typeface="Arial" panose="020B0604020202020204" pitchFamily="34" charset="0"/>
              <a:buChar char="•"/>
            </a:pPr>
            <a:r>
              <a:rPr lang="en-US" altLang="zh-CN" sz="1800" kern="100" dirty="0">
                <a:solidFill>
                  <a:srgbClr val="333333"/>
                </a:solidFill>
                <a:latin typeface="Times New Roman" panose="02020603050405020304" pitchFamily="18" charset="0"/>
                <a:ea typeface="等线" panose="02010600030101010101" pitchFamily="2" charset="-122"/>
              </a:rPr>
              <a:t>Multiple PID controller</a:t>
            </a:r>
            <a:r>
              <a:rPr lang="en-US" altLang="zh-CN" sz="1800" kern="100" dirty="0">
                <a:solidFill>
                  <a:srgbClr val="333333"/>
                </a:solidFill>
                <a:effectLst/>
                <a:latin typeface="Times New Roman" panose="02020603050405020304" pitchFamily="18" charset="0"/>
                <a:ea typeface="等线" panose="02010600030101010101" pitchFamily="2" charset="-122"/>
              </a:rPr>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750"/>
                                        <p:tgtEl>
                                          <p:spTgt spid="61"/>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750"/>
                                        <p:tgtEl>
                                          <p:spTgt spid="55"/>
                                        </p:tgtEl>
                                      </p:cBhvr>
                                    </p:animEffect>
                                  </p:childTnLst>
                                </p:cTn>
                              </p:par>
                              <p:par>
                                <p:cTn id="11" presetID="22" presetClass="entr" presetSubtype="8"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750"/>
                                        <p:tgtEl>
                                          <p:spTgt spid="49"/>
                                        </p:tgtEl>
                                      </p:cBhvr>
                                    </p:animEffect>
                                  </p:childTnLst>
                                </p:cTn>
                              </p:par>
                              <p:par>
                                <p:cTn id="14" presetID="22" presetClass="entr" presetSubtype="8"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2"/>
          <p:cNvSpPr/>
          <p:nvPr/>
        </p:nvSpPr>
        <p:spPr bwMode="auto">
          <a:xfrm>
            <a:off x="941388" y="1884363"/>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ea typeface="+mn-ea"/>
              <a:cs typeface="Arial" panose="020B0604020202020204" pitchFamily="34" charset="0"/>
              <a:sym typeface="+mn-lt"/>
            </a:endParaRPr>
          </a:p>
        </p:txBody>
      </p:sp>
      <p:sp>
        <p:nvSpPr>
          <p:cNvPr id="3" name="Freeform 3"/>
          <p:cNvSpPr/>
          <p:nvPr/>
        </p:nvSpPr>
        <p:spPr bwMode="auto">
          <a:xfrm>
            <a:off x="941388" y="3044825"/>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ea typeface="+mn-ea"/>
              <a:cs typeface="Arial" panose="020B0604020202020204" pitchFamily="34" charset="0"/>
              <a:sym typeface="+mn-lt"/>
            </a:endParaRPr>
          </a:p>
        </p:txBody>
      </p:sp>
      <p:sp>
        <p:nvSpPr>
          <p:cNvPr id="4" name="Freeform 4"/>
          <p:cNvSpPr/>
          <p:nvPr/>
        </p:nvSpPr>
        <p:spPr bwMode="auto">
          <a:xfrm>
            <a:off x="941388" y="1603375"/>
            <a:ext cx="6164263" cy="28098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ea typeface="+mn-ea"/>
              <a:cs typeface="Arial" panose="020B0604020202020204" pitchFamily="34" charset="0"/>
              <a:sym typeface="+mn-lt"/>
            </a:endParaRPr>
          </a:p>
        </p:txBody>
      </p:sp>
      <p:sp>
        <p:nvSpPr>
          <p:cNvPr id="5" name="Freeform 5"/>
          <p:cNvSpPr/>
          <p:nvPr/>
        </p:nvSpPr>
        <p:spPr bwMode="auto">
          <a:xfrm>
            <a:off x="941388" y="4162425"/>
            <a:ext cx="6164263" cy="279400"/>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ea typeface="+mn-ea"/>
              <a:cs typeface="Arial" panose="020B0604020202020204" pitchFamily="34" charset="0"/>
              <a:sym typeface="+mn-lt"/>
            </a:endParaRPr>
          </a:p>
        </p:txBody>
      </p:sp>
      <p:sp>
        <p:nvSpPr>
          <p:cNvPr id="10" name="Rectangle 10"/>
          <p:cNvSpPr>
            <a:spLocks noChangeArrowheads="1"/>
          </p:cNvSpPr>
          <p:nvPr/>
        </p:nvSpPr>
        <p:spPr bwMode="auto">
          <a:xfrm>
            <a:off x="6593022" y="2185194"/>
            <a:ext cx="103566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schemeClr val="bg1"/>
                </a:solidFill>
                <a:effectLst/>
                <a:uLnTx/>
                <a:uFillTx/>
                <a:ea typeface="+mn-ea"/>
                <a:cs typeface="Arial" panose="020B0604020202020204" pitchFamily="34" charset="0"/>
                <a:sym typeface="+mn-lt"/>
              </a:rPr>
              <a:t>Detect</a:t>
            </a:r>
            <a:r>
              <a:rPr lang="en-US" altLang="zh-CN" sz="1500" b="1" dirty="0">
                <a:solidFill>
                  <a:schemeClr val="bg1"/>
                </a:solidFill>
                <a:ea typeface="+mn-ea"/>
                <a:cs typeface="Arial" panose="020B0604020202020204" pitchFamily="34" charset="0"/>
                <a:sym typeface="+mn-lt"/>
              </a:rPr>
              <a:t> UAV</a:t>
            </a:r>
            <a:endParaRPr kumimoji="0" lang="zh-CN" sz="1350" b="1" i="0" u="none" strike="noStrike" kern="1200" cap="none" spc="0" normalizeH="0" baseline="0" noProof="0" dirty="0">
              <a:ln>
                <a:noFill/>
              </a:ln>
              <a:solidFill>
                <a:schemeClr val="bg1"/>
              </a:solidFill>
              <a:effectLst/>
              <a:uLnTx/>
              <a:uFillTx/>
              <a:ea typeface="+mn-ea"/>
              <a:cs typeface="Arial" panose="020B0604020202020204" pitchFamily="34" charset="0"/>
              <a:sym typeface="+mn-lt"/>
            </a:endParaRPr>
          </a:p>
        </p:txBody>
      </p:sp>
      <p:sp>
        <p:nvSpPr>
          <p:cNvPr id="11" name="Rectangle 11"/>
          <p:cNvSpPr>
            <a:spLocks noChangeArrowheads="1"/>
          </p:cNvSpPr>
          <p:nvPr/>
        </p:nvSpPr>
        <p:spPr bwMode="auto">
          <a:xfrm>
            <a:off x="6523038" y="3262313"/>
            <a:ext cx="115095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350" b="1" dirty="0">
                <a:solidFill>
                  <a:schemeClr val="bg1"/>
                </a:solidFill>
                <a:ea typeface="+mn-ea"/>
                <a:cs typeface="Arial" panose="020B0604020202020204" pitchFamily="34" charset="0"/>
                <a:sym typeface="+mn-lt"/>
              </a:rPr>
              <a:t>Irrigation UAV</a:t>
            </a:r>
            <a:endParaRPr kumimoji="0" lang="zh-CN" sz="1350" b="1" i="0" u="none" strike="noStrike" kern="1200" cap="none" spc="0" normalizeH="0" baseline="0" noProof="0" dirty="0">
              <a:ln>
                <a:noFill/>
              </a:ln>
              <a:solidFill>
                <a:schemeClr val="bg1"/>
              </a:solidFill>
              <a:effectLst/>
              <a:uLnTx/>
              <a:uFillTx/>
              <a:ea typeface="+mn-ea"/>
              <a:cs typeface="Arial" panose="020B0604020202020204" pitchFamily="34" charset="0"/>
              <a:sym typeface="+mn-lt"/>
            </a:endParaRPr>
          </a:p>
        </p:txBody>
      </p:sp>
      <p:sp>
        <p:nvSpPr>
          <p:cNvPr id="12" name="Text Box 65"/>
          <p:cNvSpPr txBox="1"/>
          <p:nvPr/>
        </p:nvSpPr>
        <p:spPr>
          <a:xfrm>
            <a:off x="877888" y="1751012"/>
            <a:ext cx="4038770" cy="656077"/>
          </a:xfrm>
          <a:prstGeom prst="rect">
            <a:avLst/>
          </a:prstGeom>
          <a:noFill/>
          <a:ln w="9525">
            <a:noFill/>
          </a:ln>
        </p:spPr>
        <p:txBody>
          <a:bodyPr wrap="square">
            <a:spAutoFit/>
          </a:bodyPr>
          <a:lstStyle/>
          <a:p>
            <a:pPr eaLnBrk="1" hangingPunct="1">
              <a:lnSpc>
                <a:spcPct val="120000"/>
              </a:lnSpc>
            </a:pPr>
            <a:r>
              <a:rPr lang="en-US" altLang="zh-CN" sz="1600" b="1" dirty="0">
                <a:ea typeface="+mj-ea"/>
                <a:cs typeface="Arial" panose="020B0604020202020204" pitchFamily="34" charset="0"/>
                <a:sym typeface="+mn-lt"/>
              </a:rPr>
              <a:t> Camera , Sensors</a:t>
            </a:r>
          </a:p>
          <a:p>
            <a:pPr eaLnBrk="1" hangingPunct="1">
              <a:lnSpc>
                <a:spcPct val="120000"/>
              </a:lnSpc>
            </a:pPr>
            <a:r>
              <a:rPr lang="en-US" altLang="zh-CN" sz="1600" b="1" dirty="0">
                <a:ea typeface="+mj-ea"/>
                <a:cs typeface="Arial" panose="020B0604020202020204" pitchFamily="34" charset="0"/>
                <a:sym typeface="+mn-lt"/>
              </a:rPr>
              <a:t> </a:t>
            </a:r>
            <a:r>
              <a:rPr lang="it-IT" altLang="zh-CN" sz="1600" b="1" dirty="0">
                <a:ea typeface="+mj-ea"/>
                <a:cs typeface="Arial" panose="020B0604020202020204" pitchFamily="34" charset="0"/>
                <a:sym typeface="+mn-lt"/>
              </a:rPr>
              <a:t>Phantom 4 Pro Drone (DJI)</a:t>
            </a:r>
          </a:p>
        </p:txBody>
      </p:sp>
      <p:sp>
        <p:nvSpPr>
          <p:cNvPr id="13" name="Text Box 65"/>
          <p:cNvSpPr txBox="1"/>
          <p:nvPr/>
        </p:nvSpPr>
        <p:spPr>
          <a:xfrm>
            <a:off x="877888" y="3323221"/>
            <a:ext cx="3670300" cy="810671"/>
          </a:xfrm>
          <a:prstGeom prst="rect">
            <a:avLst/>
          </a:prstGeom>
          <a:noFill/>
          <a:ln w="9525">
            <a:noFill/>
          </a:ln>
        </p:spPr>
        <p:txBody>
          <a:bodyPr>
            <a:spAutoFit/>
          </a:bodyPr>
          <a:lstStyle/>
          <a:p>
            <a:pPr eaLnBrk="1" hangingPunct="1">
              <a:lnSpc>
                <a:spcPct val="120000"/>
              </a:lnSpc>
            </a:pPr>
            <a:r>
              <a:rPr lang="en-US" altLang="zh-CN" sz="1400" b="1" dirty="0">
                <a:cs typeface="Arial" panose="020B0604020202020204" pitchFamily="34" charset="0"/>
              </a:rPr>
              <a:t>Cameras, sensors, and irrigation tools</a:t>
            </a:r>
          </a:p>
          <a:p>
            <a:pPr eaLnBrk="1" hangingPunct="1">
              <a:lnSpc>
                <a:spcPct val="120000"/>
              </a:lnSpc>
            </a:pPr>
            <a:r>
              <a:rPr lang="en-US" altLang="zh-CN" sz="1400" b="1" dirty="0">
                <a:cs typeface="Arial" panose="020B0604020202020204" pitchFamily="34" charset="0"/>
              </a:rPr>
              <a:t>A four-wheel-drive drone</a:t>
            </a:r>
            <a:endParaRPr lang="en-US" altLang="zh-CN" sz="1400" b="1" dirty="0">
              <a:ea typeface="+mn-ea"/>
              <a:cs typeface="Arial" panose="020B0604020202020204" pitchFamily="34" charset="0"/>
              <a:sym typeface="+mn-lt"/>
            </a:endParaRPr>
          </a:p>
          <a:p>
            <a:pPr eaLnBrk="1" hangingPunct="1">
              <a:lnSpc>
                <a:spcPct val="120000"/>
              </a:lnSpc>
            </a:pPr>
            <a:r>
              <a:rPr lang="en-US" altLang="zh-CN" sz="1200" dirty="0">
                <a:ea typeface="+mn-ea"/>
                <a:cs typeface="Arial" panose="020B0604020202020204" pitchFamily="34" charset="0"/>
                <a:sym typeface="+mn-lt"/>
              </a:rPr>
              <a:t>Specially used for irrigation</a:t>
            </a:r>
            <a:endParaRPr lang="zh-CN" altLang="en-US" sz="1200" dirty="0">
              <a:ea typeface="+mn-ea"/>
              <a:cs typeface="Arial" panose="020B0604020202020204" pitchFamily="34" charset="0"/>
              <a:sym typeface="+mn-lt"/>
            </a:endParaRPr>
          </a:p>
        </p:txBody>
      </p:sp>
      <p:sp>
        <p:nvSpPr>
          <p:cNvPr id="14" name="Freeform 103"/>
          <p:cNvSpPr>
            <a:spLocks noEditPoints="1" noChangeArrowheads="1"/>
          </p:cNvSpPr>
          <p:nvPr/>
        </p:nvSpPr>
        <p:spPr bwMode="auto">
          <a:xfrm>
            <a:off x="6838950" y="2533650"/>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ea typeface="+mn-ea"/>
              <a:cs typeface="Arial" panose="020B0604020202020204" pitchFamily="34" charset="0"/>
              <a:sym typeface="+mn-lt"/>
            </a:endParaRPr>
          </a:p>
        </p:txBody>
      </p:sp>
      <p:sp>
        <p:nvSpPr>
          <p:cNvPr id="15" name="Freeform 33"/>
          <p:cNvSpPr>
            <a:spLocks noEditPoints="1" noChangeArrowheads="1"/>
          </p:cNvSpPr>
          <p:nvPr/>
        </p:nvSpPr>
        <p:spPr bwMode="auto">
          <a:xfrm>
            <a:off x="6899275" y="3673475"/>
            <a:ext cx="412750" cy="266700"/>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
              <a:gd name="T85" fmla="*/ 0 h 61"/>
              <a:gd name="T86" fmla="*/ 94 w 94"/>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ea typeface="+mn-ea"/>
              <a:cs typeface="Arial" panose="020B0604020202020204" pitchFamily="34" charset="0"/>
              <a:sym typeface="+mn-lt"/>
            </a:endParaRPr>
          </a:p>
        </p:txBody>
      </p:sp>
      <p:sp>
        <p:nvSpPr>
          <p:cNvPr id="16" name="椭圆 15"/>
          <p:cNvSpPr/>
          <p:nvPr/>
        </p:nvSpPr>
        <p:spPr>
          <a:xfrm>
            <a:off x="6570486" y="-158925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mn-lt"/>
            </a:endParaRPr>
          </a:p>
        </p:txBody>
      </p:sp>
      <p:grpSp>
        <p:nvGrpSpPr>
          <p:cNvPr id="18" name="组合 17"/>
          <p:cNvGrpSpPr/>
          <p:nvPr/>
        </p:nvGrpSpPr>
        <p:grpSpPr>
          <a:xfrm>
            <a:off x="-498530" y="1243"/>
            <a:ext cx="3124499" cy="859534"/>
            <a:chOff x="-498530" y="1243"/>
            <a:chExt cx="3124499" cy="859534"/>
          </a:xfrm>
        </p:grpSpPr>
        <p:sp>
          <p:nvSpPr>
            <p:cNvPr id="21" name="文本框 20"/>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accent6">
                      <a:lumMod val="75000"/>
                    </a:schemeClr>
                  </a:solidFill>
                  <a:ea typeface="+mn-ea"/>
                  <a:cs typeface="Arial" panose="020B0604020202020204" pitchFamily="34" charset="0"/>
                  <a:sym typeface="+mn-lt"/>
                </a:rPr>
                <a:t>UAV</a:t>
              </a:r>
              <a:endParaRPr lang="zh-CN" altLang="en-US" sz="2400" dirty="0">
                <a:solidFill>
                  <a:schemeClr val="accent6">
                    <a:lumMod val="75000"/>
                  </a:schemeClr>
                </a:solidFill>
                <a:ea typeface="+mn-ea"/>
                <a:cs typeface="Arial" panose="020B0604020202020204" pitchFamily="34" charset="0"/>
                <a:sym typeface="+mn-lt"/>
              </a:endParaRPr>
            </a:p>
          </p:txBody>
        </p:sp>
        <p:sp>
          <p:nvSpPr>
            <p:cNvPr id="22" name="椭圆 2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23" name="矩形 22"/>
            <p:cNvSpPr/>
            <p:nvPr/>
          </p:nvSpPr>
          <p:spPr>
            <a:xfrm>
              <a:off x="513914" y="506933"/>
              <a:ext cx="184731" cy="292388"/>
            </a:xfrm>
            <a:prstGeom prst="rect">
              <a:avLst/>
            </a:prstGeom>
          </p:spPr>
          <p:txBody>
            <a:bodyPr wrap="none">
              <a:spAutoFit/>
            </a:bodyPr>
            <a:lstStyle/>
            <a:p>
              <a:endParaRPr lang="zh-CN" altLang="en-US" dirty="0">
                <a:ea typeface="+mn-ea"/>
                <a:cs typeface="Arial" panose="020B0604020202020204" pitchFamily="34" charset="0"/>
                <a:sym typeface="+mn-lt"/>
              </a:endParaRPr>
            </a:p>
          </p:txBody>
        </p:sp>
      </p:grpSp>
      <p:sp>
        <p:nvSpPr>
          <p:cNvPr id="24" name="椭圆 23"/>
          <p:cNvSpPr/>
          <p:nvPr/>
        </p:nvSpPr>
        <p:spPr>
          <a:xfrm>
            <a:off x="-1632127" y="45656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childTnLst>
                                </p:cTn>
                              </p:par>
                              <p:par>
                                <p:cTn id="12" presetID="22" presetClass="entr" presetSubtype="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22" presetClass="entr" presetSubtype="2"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par>
                                <p:cTn id="23" presetID="23"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par>
                                <p:cTn id="27" presetID="2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477F1-0DEE-FE4C-B9B2-41C74E3237D6}"/>
            </a:ext>
          </a:extLst>
        </p:cNvPr>
        <p:cNvGrpSpPr/>
        <p:nvPr/>
      </p:nvGrpSpPr>
      <p:grpSpPr>
        <a:xfrm>
          <a:off x="0" y="0"/>
          <a:ext cx="0" cy="0"/>
          <a:chOff x="0" y="0"/>
          <a:chExt cx="0" cy="0"/>
        </a:xfrm>
      </p:grpSpPr>
      <p:pic>
        <p:nvPicPr>
          <p:cNvPr id="2052" name="Picture 4" descr="极飞P40 2021款农业无人机-农机网">
            <a:extLst>
              <a:ext uri="{FF2B5EF4-FFF2-40B4-BE49-F238E27FC236}">
                <a16:creationId xmlns:a16="http://schemas.microsoft.com/office/drawing/2014/main" id="{0893A1AA-3CB4-38BE-5A39-EDCA16A5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850155"/>
            <a:ext cx="7143750" cy="4019550"/>
          </a:xfrm>
          <a:prstGeom prst="rect">
            <a:avLst/>
          </a:prstGeom>
          <a:noFill/>
          <a:effectLst>
            <a:softEdge rad="304800"/>
          </a:effectLst>
          <a:extLst>
            <a:ext uri="{909E8E84-426E-40DD-AFC4-6F175D3DCCD1}">
              <a14:hiddenFill xmlns:a14="http://schemas.microsoft.com/office/drawing/2010/main">
                <a:solidFill>
                  <a:srgbClr val="FFFFFF"/>
                </a:solidFill>
              </a14:hiddenFill>
            </a:ext>
          </a:extLst>
        </p:spPr>
      </p:pic>
      <p:grpSp>
        <p:nvGrpSpPr>
          <p:cNvPr id="24" name="组合 23">
            <a:extLst>
              <a:ext uri="{FF2B5EF4-FFF2-40B4-BE49-F238E27FC236}">
                <a16:creationId xmlns:a16="http://schemas.microsoft.com/office/drawing/2014/main" id="{76CA8B64-D49D-5150-2140-B133B83400CB}"/>
              </a:ext>
            </a:extLst>
          </p:cNvPr>
          <p:cNvGrpSpPr/>
          <p:nvPr/>
        </p:nvGrpSpPr>
        <p:grpSpPr>
          <a:xfrm>
            <a:off x="-498530" y="1243"/>
            <a:ext cx="3124499" cy="859534"/>
            <a:chOff x="-498530" y="1243"/>
            <a:chExt cx="3124499" cy="859534"/>
          </a:xfrm>
        </p:grpSpPr>
        <p:sp>
          <p:nvSpPr>
            <p:cNvPr id="25" name="文本框 24">
              <a:extLst>
                <a:ext uri="{FF2B5EF4-FFF2-40B4-BE49-F238E27FC236}">
                  <a16:creationId xmlns:a16="http://schemas.microsoft.com/office/drawing/2014/main" id="{AFCE6223-9986-4925-AEDE-A56000287CF6}"/>
                </a:ext>
              </a:extLst>
            </p:cNvPr>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accent6">
                      <a:lumMod val="75000"/>
                    </a:schemeClr>
                  </a:solidFill>
                  <a:ea typeface="+mn-ea"/>
                  <a:cs typeface="Arial" panose="020B0604020202020204" pitchFamily="34" charset="0"/>
                  <a:sym typeface="+mn-lt"/>
                </a:rPr>
                <a:t>Irrigation UAV</a:t>
              </a:r>
              <a:endParaRPr lang="zh-CN" altLang="en-US" sz="2400" dirty="0">
                <a:solidFill>
                  <a:schemeClr val="accent6">
                    <a:lumMod val="75000"/>
                  </a:schemeClr>
                </a:solidFill>
                <a:ea typeface="+mn-ea"/>
                <a:cs typeface="Arial" panose="020B0604020202020204" pitchFamily="34" charset="0"/>
                <a:sym typeface="+mn-lt"/>
              </a:endParaRPr>
            </a:p>
          </p:txBody>
        </p:sp>
        <p:sp>
          <p:nvSpPr>
            <p:cNvPr id="26" name="椭圆 25">
              <a:extLst>
                <a:ext uri="{FF2B5EF4-FFF2-40B4-BE49-F238E27FC236}">
                  <a16:creationId xmlns:a16="http://schemas.microsoft.com/office/drawing/2014/main" id="{4BD8A379-A38B-2002-2DCB-0A3C28D05F78}"/>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椭圆 27">
            <a:extLst>
              <a:ext uri="{FF2B5EF4-FFF2-40B4-BE49-F238E27FC236}">
                <a16:creationId xmlns:a16="http://schemas.microsoft.com/office/drawing/2014/main" id="{9D65BCD5-080D-CAE5-D51C-2DF23613D858}"/>
              </a:ext>
            </a:extLst>
          </p:cNvPr>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4D4482B6-1E53-77AF-53B9-6CB9CB6686D6}"/>
              </a:ext>
            </a:extLst>
          </p:cNvPr>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3393F4F0-2F80-63F3-A7C7-6DF490B60BF7}"/>
              </a:ext>
            </a:extLst>
          </p:cNvPr>
          <p:cNvSpPr txBox="1"/>
          <p:nvPr/>
        </p:nvSpPr>
        <p:spPr>
          <a:xfrm>
            <a:off x="5008442" y="3040923"/>
            <a:ext cx="478151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kern="100" dirty="0">
                <a:solidFill>
                  <a:srgbClr val="333333"/>
                </a:solidFill>
                <a:effectLst/>
                <a:latin typeface="Times New Roman" panose="02020603050405020304" pitchFamily="18" charset="0"/>
                <a:ea typeface="等线" panose="02010600030101010101" pitchFamily="2" charset="-122"/>
              </a:rPr>
              <a:t>Crop Water Stress Index (CWSI) images </a:t>
            </a:r>
            <a:endParaRPr lang="zh-CN" altLang="en-US" dirty="0"/>
          </a:p>
        </p:txBody>
      </p:sp>
      <p:pic>
        <p:nvPicPr>
          <p:cNvPr id="2" name="图片 1" descr="IMG_256">
            <a:extLst>
              <a:ext uri="{FF2B5EF4-FFF2-40B4-BE49-F238E27FC236}">
                <a16:creationId xmlns:a16="http://schemas.microsoft.com/office/drawing/2014/main" id="{DF533D23-DEA6-9952-65F9-CCDDA7D5577D}"/>
              </a:ext>
            </a:extLst>
          </p:cNvPr>
          <p:cNvPicPr>
            <a:picLocks noChangeAspect="1"/>
          </p:cNvPicPr>
          <p:nvPr/>
        </p:nvPicPr>
        <p:blipFill>
          <a:blip r:embed="rId4"/>
          <a:stretch>
            <a:fillRect/>
          </a:stretch>
        </p:blipFill>
        <p:spPr>
          <a:xfrm>
            <a:off x="5696540" y="3365400"/>
            <a:ext cx="2979959" cy="1642924"/>
          </a:xfrm>
          <a:prstGeom prst="rect">
            <a:avLst/>
          </a:prstGeom>
          <a:noFill/>
          <a:ln w="9525">
            <a:noFill/>
          </a:ln>
          <a:effectLst>
            <a:outerShdw blurRad="50800" dist="50800" dir="5400000" algn="ctr" rotWithShape="0">
              <a:srgbClr val="000000"/>
            </a:outerShdw>
            <a:softEdge rad="254000"/>
          </a:effectLst>
        </p:spPr>
      </p:pic>
    </p:spTree>
    <p:extLst>
      <p:ext uri="{BB962C8B-B14F-4D97-AF65-F5344CB8AC3E}">
        <p14:creationId xmlns:p14="http://schemas.microsoft.com/office/powerpoint/2010/main" val="783500240"/>
      </p:ext>
    </p:ext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036638" y="858838"/>
            <a:ext cx="3516312" cy="3657600"/>
            <a:chOff x="839089" y="1016488"/>
            <a:chExt cx="4688114" cy="4876868"/>
          </a:xfrm>
        </p:grpSpPr>
        <p:grpSp>
          <p:nvGrpSpPr>
            <p:cNvPr id="37906" name="组合 2"/>
            <p:cNvGrpSpPr/>
            <p:nvPr/>
          </p:nvGrpSpPr>
          <p:grpSpPr>
            <a:xfrm rot="-297887">
              <a:off x="2283991" y="1016488"/>
              <a:ext cx="1527027" cy="1519242"/>
              <a:chOff x="3094034" y="1143064"/>
              <a:chExt cx="1787764" cy="1778651"/>
            </a:xfrm>
          </p:grpSpPr>
          <p:cxnSp>
            <p:nvCxnSpPr>
              <p:cNvPr id="5" name="直接连接符 4"/>
              <p:cNvCxnSpPr>
                <a:endCxn id="0" idx="3"/>
              </p:cNvCxnSpPr>
              <p:nvPr/>
            </p:nvCxnSpPr>
            <p:spPr>
              <a:xfrm rot="297887" flipV="1">
                <a:off x="3094697" y="2229144"/>
                <a:ext cx="842494" cy="599705"/>
              </a:xfrm>
              <a:prstGeom prst="line">
                <a:avLst/>
              </a:prstGeom>
              <a:noFill/>
              <a:ln w="9525" cap="flat">
                <a:solidFill>
                  <a:schemeClr val="accent6">
                    <a:lumMod val="75000"/>
                  </a:schemeClr>
                </a:solidFill>
                <a:prstDash val="solid"/>
                <a:miter lim="400000"/>
              </a:ln>
              <a:effectLst/>
            </p:spPr>
            <p:style>
              <a:lnRef idx="0">
                <a:scrgbClr r="0" g="0" b="0"/>
              </a:lnRef>
              <a:fillRef idx="0">
                <a:scrgbClr r="0" g="0" b="0"/>
              </a:fillRef>
              <a:effectRef idx="0">
                <a:scrgbClr r="0" g="0" b="0"/>
              </a:effectRef>
              <a:fontRef idx="none"/>
            </p:style>
          </p:cxnSp>
          <p:cxnSp>
            <p:nvCxnSpPr>
              <p:cNvPr id="6" name="直接连接符 5"/>
              <p:cNvCxnSpPr>
                <a:stCxn id="0" idx="5"/>
              </p:cNvCxnSpPr>
              <p:nvPr/>
            </p:nvCxnSpPr>
            <p:spPr>
              <a:xfrm rot="297887">
                <a:off x="4139761" y="2295669"/>
                <a:ext cx="740898" cy="624486"/>
              </a:xfrm>
              <a:prstGeom prst="line">
                <a:avLst/>
              </a:prstGeom>
              <a:noFill/>
              <a:ln w="9525" cap="flat">
                <a:solidFill>
                  <a:schemeClr val="accent6">
                    <a:lumMod val="75000"/>
                  </a:schemeClr>
                </a:solidFill>
                <a:prstDash val="solid"/>
                <a:miter lim="400000"/>
              </a:ln>
              <a:effectLst/>
            </p:spPr>
            <p:style>
              <a:lnRef idx="0">
                <a:scrgbClr r="0" g="0" b="0"/>
              </a:lnRef>
              <a:fillRef idx="0">
                <a:scrgbClr r="0" g="0" b="0"/>
              </a:fillRef>
              <a:effectRef idx="0">
                <a:scrgbClr r="0" g="0" b="0"/>
              </a:effectRef>
              <a:fontRef idx="none"/>
            </p:style>
          </p:cxnSp>
          <p:sp>
            <p:nvSpPr>
              <p:cNvPr id="7" name="椭圆 6"/>
              <p:cNvSpPr/>
              <p:nvPr/>
            </p:nvSpPr>
            <p:spPr>
              <a:xfrm>
                <a:off x="3920179" y="1143064"/>
                <a:ext cx="290506" cy="1317397"/>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w="152400" h="50800" prst="softRound"/>
              </a:sp3d>
            </p:spPr>
            <p:txBody>
              <a:bodyPr anchor="ctr">
                <a:sp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3300" b="0" i="0" u="none" strike="noStrike" kern="1200" cap="none" spc="0" normalizeH="0" baseline="0" noProof="0" dirty="0">
                  <a:ln>
                    <a:noFill/>
                  </a:ln>
                  <a:solidFill>
                    <a:schemeClr val="tx1"/>
                  </a:solidFill>
                  <a:effectLst/>
                  <a:uLnTx/>
                  <a:uFillTx/>
                  <a:ea typeface="+mn-ea"/>
                  <a:cs typeface="Arial" panose="020B0604020202020204" pitchFamily="34" charset="0"/>
                  <a:sym typeface="+mn-lt"/>
                </a:endParaRPr>
              </a:p>
            </p:txBody>
          </p:sp>
        </p:grpSp>
        <p:sp>
          <p:nvSpPr>
            <p:cNvPr id="4" name="矩形 3"/>
            <p:cNvSpPr/>
            <p:nvPr/>
          </p:nvSpPr>
          <p:spPr>
            <a:xfrm>
              <a:off x="839089" y="2464308"/>
              <a:ext cx="4688114" cy="3429048"/>
            </a:xfrm>
            <a:prstGeom prst="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cs typeface="Arial" panose="020B0604020202020204" pitchFamily="34" charset="0"/>
                <a:sym typeface="+mn-lt"/>
              </a:endParaRPr>
            </a:p>
          </p:txBody>
        </p:sp>
      </p:grpSp>
      <p:grpSp>
        <p:nvGrpSpPr>
          <p:cNvPr id="10" name="组合 9"/>
          <p:cNvGrpSpPr/>
          <p:nvPr/>
        </p:nvGrpSpPr>
        <p:grpSpPr>
          <a:xfrm>
            <a:off x="5072369" y="977682"/>
            <a:ext cx="2601913" cy="2855912"/>
            <a:chOff x="6502470" y="1193868"/>
            <a:chExt cx="3467440" cy="3806628"/>
          </a:xfrm>
        </p:grpSpPr>
        <p:grpSp>
          <p:nvGrpSpPr>
            <p:cNvPr id="37899" name="组合 10"/>
            <p:cNvGrpSpPr/>
            <p:nvPr/>
          </p:nvGrpSpPr>
          <p:grpSpPr>
            <a:xfrm rot="-297887">
              <a:off x="7505191" y="1193868"/>
              <a:ext cx="1248431" cy="1344851"/>
              <a:chOff x="3089536" y="996074"/>
              <a:chExt cx="1787762" cy="1925836"/>
            </a:xfrm>
          </p:grpSpPr>
          <p:cxnSp>
            <p:nvCxnSpPr>
              <p:cNvPr id="13" name="直接连接符 12"/>
              <p:cNvCxnSpPr>
                <a:endCxn id="0" idx="3"/>
              </p:cNvCxnSpPr>
              <p:nvPr/>
            </p:nvCxnSpPr>
            <p:spPr>
              <a:xfrm rot="297887" flipV="1">
                <a:off x="3088495" y="2333580"/>
                <a:ext cx="854327" cy="496933"/>
              </a:xfrm>
              <a:prstGeom prst="line">
                <a:avLst/>
              </a:prstGeom>
              <a:noFill/>
              <a:ln w="9525" cap="flat">
                <a:solidFill>
                  <a:schemeClr val="accent6">
                    <a:lumMod val="75000"/>
                  </a:schemeClr>
                </a:solidFill>
                <a:prstDash val="solid"/>
                <a:miter lim="400000"/>
              </a:ln>
              <a:effectLst/>
            </p:spPr>
            <p:style>
              <a:lnRef idx="0">
                <a:scrgbClr r="0" g="0" b="0"/>
              </a:lnRef>
              <a:fillRef idx="0">
                <a:scrgbClr r="0" g="0" b="0"/>
              </a:fillRef>
              <a:effectRef idx="0">
                <a:scrgbClr r="0" g="0" b="0"/>
              </a:effectRef>
              <a:fontRef idx="none"/>
            </p:style>
          </p:cxnSp>
          <p:cxnSp>
            <p:nvCxnSpPr>
              <p:cNvPr id="14" name="直接连接符 13"/>
              <p:cNvCxnSpPr>
                <a:stCxn id="0" idx="5"/>
              </p:cNvCxnSpPr>
              <p:nvPr/>
            </p:nvCxnSpPr>
            <p:spPr>
              <a:xfrm rot="297887">
                <a:off x="4142586" y="2401697"/>
                <a:ext cx="733146" cy="521174"/>
              </a:xfrm>
              <a:prstGeom prst="line">
                <a:avLst/>
              </a:prstGeom>
              <a:noFill/>
              <a:ln w="9525" cap="flat">
                <a:solidFill>
                  <a:schemeClr val="accent6">
                    <a:lumMod val="75000"/>
                  </a:schemeClr>
                </a:solidFill>
                <a:prstDash val="solid"/>
                <a:miter lim="400000"/>
              </a:ln>
              <a:effectLst/>
            </p:spPr>
            <p:style>
              <a:lnRef idx="0">
                <a:scrgbClr r="0" g="0" b="0"/>
              </a:lnRef>
              <a:fillRef idx="0">
                <a:scrgbClr r="0" g="0" b="0"/>
              </a:fillRef>
              <a:effectRef idx="0">
                <a:scrgbClr r="0" g="0" b="0"/>
              </a:effectRef>
              <a:fontRef idx="none"/>
            </p:style>
          </p:cxnSp>
          <p:sp>
            <p:nvSpPr>
              <p:cNvPr id="15" name="椭圆 14"/>
              <p:cNvSpPr/>
              <p:nvPr/>
            </p:nvSpPr>
            <p:spPr>
              <a:xfrm>
                <a:off x="3920179" y="996074"/>
                <a:ext cx="290507" cy="1611380"/>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w="152400" h="50800" prst="softRound"/>
              </a:sp3d>
            </p:spPr>
            <p:txBody>
              <a:bodyPr anchor="ctr">
                <a:sp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3300" b="0" i="0" u="none" strike="noStrike" kern="1200" cap="none" spc="0" normalizeH="0" baseline="0" noProof="0" dirty="0">
                  <a:ln>
                    <a:noFill/>
                  </a:ln>
                  <a:solidFill>
                    <a:schemeClr val="tx1"/>
                  </a:solidFill>
                  <a:effectLst/>
                  <a:uLnTx/>
                  <a:uFillTx/>
                  <a:ea typeface="+mn-ea"/>
                  <a:cs typeface="Arial" panose="020B0604020202020204" pitchFamily="34" charset="0"/>
                  <a:sym typeface="+mn-lt"/>
                </a:endParaRPr>
              </a:p>
            </p:txBody>
          </p:sp>
        </p:grpSp>
        <p:sp>
          <p:nvSpPr>
            <p:cNvPr id="12" name="矩形 11"/>
            <p:cNvSpPr/>
            <p:nvPr/>
          </p:nvSpPr>
          <p:spPr>
            <a:xfrm>
              <a:off x="6502470" y="2463450"/>
              <a:ext cx="3467440" cy="2537046"/>
            </a:xfrm>
            <a:prstGeom prst="rect">
              <a:avLst/>
            </a:prstGeom>
            <a:solidFill>
              <a:schemeClr val="accent6">
                <a:lumMod val="75000"/>
              </a:schemeClr>
            </a:solidFill>
            <a:ln>
              <a:solidFill>
                <a:srgbClr val="414455"/>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cs typeface="Arial" panose="020B0604020202020204" pitchFamily="34" charset="0"/>
                <a:sym typeface="+mn-lt"/>
              </a:endParaRPr>
            </a:p>
          </p:txBody>
        </p:sp>
      </p:grpSp>
      <p:sp>
        <p:nvSpPr>
          <p:cNvPr id="16" name="矩形 15"/>
          <p:cNvSpPr/>
          <p:nvPr/>
        </p:nvSpPr>
        <p:spPr>
          <a:xfrm>
            <a:off x="5434013" y="2235200"/>
            <a:ext cx="2300287" cy="971035"/>
          </a:xfrm>
          <a:prstGeom prst="rect">
            <a:avLst/>
          </a:prstGeom>
          <a:noFill/>
          <a:ln w="9525">
            <a:noFill/>
          </a:ln>
        </p:spPr>
        <p:txBody>
          <a:bodyPr lIns="68580" tIns="34290" rIns="68580" bIns="34290">
            <a:spAutoFit/>
          </a:bodyPr>
          <a:lstStyle/>
          <a:p>
            <a:pPr eaLnBrk="1" hangingPunct="1">
              <a:lnSpc>
                <a:spcPct val="130000"/>
              </a:lnSpc>
            </a:pPr>
            <a:r>
              <a:rPr lang="en-US" altLang="zh-CN" sz="2400" dirty="0">
                <a:solidFill>
                  <a:schemeClr val="bg1"/>
                </a:solidFill>
                <a:ea typeface="+mn-ea"/>
                <a:cs typeface="Arial" panose="020B0604020202020204" pitchFamily="34" charset="0"/>
                <a:sym typeface="+mn-lt"/>
              </a:rPr>
              <a:t>SDN-</a:t>
            </a:r>
          </a:p>
          <a:p>
            <a:pPr eaLnBrk="1" hangingPunct="1">
              <a:lnSpc>
                <a:spcPct val="130000"/>
              </a:lnSpc>
            </a:pPr>
            <a:r>
              <a:rPr lang="en-US" altLang="zh-CN" sz="2400" dirty="0">
                <a:solidFill>
                  <a:schemeClr val="bg1"/>
                </a:solidFill>
                <a:ea typeface="+mn-ea"/>
                <a:cs typeface="Arial" panose="020B0604020202020204" pitchFamily="34" charset="0"/>
                <a:sym typeface="+mn-lt"/>
              </a:rPr>
              <a:t>OpenFlow</a:t>
            </a:r>
          </a:p>
        </p:txBody>
      </p:sp>
      <p:grpSp>
        <p:nvGrpSpPr>
          <p:cNvPr id="22" name="组合 21"/>
          <p:cNvGrpSpPr/>
          <p:nvPr/>
        </p:nvGrpSpPr>
        <p:grpSpPr>
          <a:xfrm>
            <a:off x="-498530" y="1243"/>
            <a:ext cx="4114184" cy="935617"/>
            <a:chOff x="-498530" y="1243"/>
            <a:chExt cx="3655751" cy="935617"/>
          </a:xfrm>
        </p:grpSpPr>
        <p:sp>
          <p:nvSpPr>
            <p:cNvPr id="23" name="文本框 22"/>
            <p:cNvSpPr txBox="1"/>
            <p:nvPr/>
          </p:nvSpPr>
          <p:spPr>
            <a:xfrm>
              <a:off x="498529" y="105863"/>
              <a:ext cx="2658692" cy="830997"/>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accent6">
                      <a:lumMod val="75000"/>
                    </a:schemeClr>
                  </a:solidFill>
                  <a:ea typeface="+mn-ea"/>
                  <a:cs typeface="Arial" panose="020B0604020202020204" pitchFamily="34" charset="0"/>
                  <a:sym typeface="+mn-lt"/>
                </a:rPr>
                <a:t>UAV Communication</a:t>
              </a:r>
              <a:endParaRPr lang="zh-CN" altLang="en-US" sz="2400" dirty="0">
                <a:solidFill>
                  <a:schemeClr val="accent6">
                    <a:lumMod val="75000"/>
                  </a:schemeClr>
                </a:solidFill>
                <a:ea typeface="+mn-ea"/>
                <a:cs typeface="Arial" panose="020B0604020202020204" pitchFamily="34" charset="0"/>
                <a:sym typeface="+mn-lt"/>
              </a:endParaRPr>
            </a:p>
          </p:txBody>
        </p:sp>
        <p:sp>
          <p:nvSpPr>
            <p:cNvPr id="24" name="椭圆 23"/>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sp>
        <p:nvSpPr>
          <p:cNvPr id="26" name="椭圆 25"/>
          <p:cNvSpPr/>
          <p:nvPr/>
        </p:nvSpPr>
        <p:spPr>
          <a:xfrm>
            <a:off x="6570486" y="-158925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mn-lt"/>
            </a:endParaRPr>
          </a:p>
        </p:txBody>
      </p:sp>
      <p:sp>
        <p:nvSpPr>
          <p:cNvPr id="27" name="椭圆 26"/>
          <p:cNvSpPr/>
          <p:nvPr/>
        </p:nvSpPr>
        <p:spPr>
          <a:xfrm>
            <a:off x="5178248" y="420602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mn-lt"/>
            </a:endParaRPr>
          </a:p>
        </p:txBody>
      </p:sp>
      <p:pic>
        <p:nvPicPr>
          <p:cNvPr id="3" name="图片 2" descr="IMG_257">
            <a:extLst>
              <a:ext uri="{FF2B5EF4-FFF2-40B4-BE49-F238E27FC236}">
                <a16:creationId xmlns:a16="http://schemas.microsoft.com/office/drawing/2014/main" id="{565A0C08-1C1A-5BAC-0A1A-83FE12A9CE70}"/>
              </a:ext>
            </a:extLst>
          </p:cNvPr>
          <p:cNvPicPr>
            <a:picLocks noChangeAspect="1"/>
          </p:cNvPicPr>
          <p:nvPr/>
        </p:nvPicPr>
        <p:blipFill>
          <a:blip r:embed="rId3"/>
          <a:stretch>
            <a:fillRect/>
          </a:stretch>
        </p:blipFill>
        <p:spPr>
          <a:xfrm>
            <a:off x="1280643" y="2066066"/>
            <a:ext cx="3115727" cy="2305844"/>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8713"/>
            <a:chOff x="4318880" y="1766424"/>
            <a:chExt cx="6568041" cy="1779098"/>
          </a:xfrm>
        </p:grpSpPr>
        <p:sp>
          <p:nvSpPr>
            <p:cNvPr id="11" name="文本框 2"/>
            <p:cNvSpPr txBox="1"/>
            <p:nvPr/>
          </p:nvSpPr>
          <p:spPr>
            <a:xfrm>
              <a:off x="4331795" y="2621992"/>
              <a:ext cx="6555126" cy="923530"/>
            </a:xfrm>
            <a:prstGeom prst="rect">
              <a:avLst/>
            </a:prstGeom>
            <a:noFill/>
            <a:ln w="9525">
              <a:noFill/>
            </a:ln>
          </p:spPr>
          <p:txBody>
            <a:bodyPr wrap="square">
              <a:spAutoFit/>
            </a:bodyPr>
            <a:lstStyle/>
            <a:p>
              <a:pPr eaLnBrk="1" fontAlgn="auto" hangingPunct="1">
                <a:spcBef>
                  <a:spcPts val="0"/>
                </a:spcBef>
                <a:spcAft>
                  <a:spcPts val="0"/>
                </a:spcAft>
                <a:defRPr/>
              </a:pPr>
              <a:r>
                <a:rPr lang="en-US" altLang="zh-CN" sz="5400" dirty="0">
                  <a:solidFill>
                    <a:schemeClr val="tx1">
                      <a:lumMod val="85000"/>
                      <a:lumOff val="15000"/>
                    </a:schemeClr>
                  </a:solidFill>
                  <a:ea typeface="+mn-ea"/>
                  <a:cs typeface="Arial" panose="020B0604020202020204" pitchFamily="34" charset="0"/>
                  <a:sym typeface="+mn-lt"/>
                </a:rPr>
                <a:t>Conclusion</a:t>
              </a:r>
              <a:endParaRPr lang="zh-CN" altLang="en-US" sz="5400" dirty="0">
                <a:solidFill>
                  <a:schemeClr val="tx1">
                    <a:lumMod val="85000"/>
                    <a:lumOff val="15000"/>
                  </a:schemeClr>
                </a:solidFill>
                <a:ea typeface="+mn-ea"/>
                <a:cs typeface="Arial" panose="020B0604020202020204" pitchFamily="34" charset="0"/>
                <a:sym typeface="+mn-lt"/>
              </a:endParaRP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ea typeface="+mn-ea"/>
                  <a:cs typeface="Arial" panose="020B0604020202020204" pitchFamily="34" charset="0"/>
                  <a:sym typeface="+mn-lt"/>
                </a:rPr>
                <a:t>PART FOUR</a:t>
              </a:r>
              <a:endParaRPr lang="zh-CN" altLang="en-US" sz="4400" dirty="0">
                <a:ea typeface="+mn-ea"/>
                <a:cs typeface="Arial" panose="020B0604020202020204" pitchFamily="34" charset="0"/>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179684" y="1311297"/>
            <a:ext cx="6907149" cy="2832864"/>
            <a:chOff x="1162907" y="2401888"/>
            <a:chExt cx="6907149" cy="2122489"/>
          </a:xfrm>
          <a:solidFill>
            <a:srgbClr val="0066FF"/>
          </a:solidFill>
        </p:grpSpPr>
        <p:grpSp>
          <p:nvGrpSpPr>
            <p:cNvPr id="11" name="组合 10"/>
            <p:cNvGrpSpPr/>
            <p:nvPr/>
          </p:nvGrpSpPr>
          <p:grpSpPr>
            <a:xfrm>
              <a:off x="1162907" y="2401888"/>
              <a:ext cx="6907149" cy="2122489"/>
              <a:chOff x="1162907" y="2300288"/>
              <a:chExt cx="6907149" cy="2122489"/>
            </a:xfrm>
            <a:grpFill/>
          </p:grpSpPr>
          <p:sp>
            <p:nvSpPr>
              <p:cNvPr id="13" name="任意多边形 12"/>
              <p:cNvSpPr/>
              <p:nvPr/>
            </p:nvSpPr>
            <p:spPr>
              <a:xfrm>
                <a:off x="7967663" y="3529013"/>
                <a:ext cx="102393" cy="130968"/>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grpSp>
            <p:nvGrpSpPr>
              <p:cNvPr id="14" name="组合 13"/>
              <p:cNvGrpSpPr/>
              <p:nvPr/>
            </p:nvGrpSpPr>
            <p:grpSpPr>
              <a:xfrm>
                <a:off x="1162907" y="2300288"/>
                <a:ext cx="6840760" cy="2122489"/>
                <a:chOff x="1162907" y="2300288"/>
                <a:chExt cx="6840760" cy="2122489"/>
              </a:xfrm>
              <a:grpFill/>
            </p:grpSpPr>
            <p:sp>
              <p:nvSpPr>
                <p:cNvPr id="15" name="任意多边形 14"/>
                <p:cNvSpPr/>
                <p:nvPr/>
              </p:nvSpPr>
              <p:spPr>
                <a:xfrm>
                  <a:off x="6657975" y="2300288"/>
                  <a:ext cx="114300" cy="71437"/>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cs typeface="Arial" panose="020B0604020202020204" pitchFamily="34" charset="0"/>
                    <a:sym typeface="+mn-lt"/>
                  </a:endParaRPr>
                </a:p>
              </p:txBody>
            </p:sp>
            <p:sp>
              <p:nvSpPr>
                <p:cNvPr id="16" name="矩形 15"/>
                <p:cNvSpPr/>
                <p:nvPr/>
              </p:nvSpPr>
              <p:spPr>
                <a:xfrm>
                  <a:off x="1162907" y="2359707"/>
                  <a:ext cx="6840760" cy="2063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cs typeface="Arial" panose="020B0604020202020204" pitchFamily="34" charset="0"/>
                    <a:sym typeface="+mn-lt"/>
                  </a:endParaRPr>
                </a:p>
              </p:txBody>
            </p:sp>
          </p:grpSp>
        </p:grpSp>
        <p:sp>
          <p:nvSpPr>
            <p:cNvPr id="12" name="矩形 11"/>
            <p:cNvSpPr>
              <a:spLocks noChangeArrowheads="1"/>
            </p:cNvSpPr>
            <p:nvPr/>
          </p:nvSpPr>
          <p:spPr bwMode="auto">
            <a:xfrm>
              <a:off x="1410341" y="2753434"/>
              <a:ext cx="4942928" cy="12888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marR="0" lvl="0" indent="-171450" algn="just" defTabSz="6858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chemeClr val="bg1"/>
                  </a:solidFill>
                  <a:effectLst/>
                  <a:uLnTx/>
                  <a:uFillTx/>
                  <a:ea typeface="+mn-ea"/>
                  <a:cs typeface="Arial" panose="020B0604020202020204" pitchFamily="34" charset="0"/>
                  <a:sym typeface="+mn-lt"/>
                </a:rPr>
                <a:t>integrating UAV technology with EMG-based controls for precision agriculture.</a:t>
              </a:r>
            </a:p>
            <a:p>
              <a:pPr marL="171450" marR="0" lvl="0" indent="-171450" algn="just" defTabSz="6858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chemeClr val="bg1"/>
                  </a:solidFill>
                  <a:effectLst/>
                  <a:uLnTx/>
                  <a:uFillTx/>
                  <a:ea typeface="+mn-ea"/>
                  <a:cs typeface="Arial" panose="020B0604020202020204" pitchFamily="34" charset="0"/>
                  <a:sym typeface="+mn-lt"/>
                </a:rPr>
                <a:t>Address the SDGs of Zero Hunger, Good Health and Well-being, and Reduced Inequalities</a:t>
              </a:r>
            </a:p>
            <a:p>
              <a:pPr marL="171450" marR="0" lvl="0" indent="-171450" algn="just" defTabSz="6858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chemeClr val="bg1"/>
                  </a:solidFill>
                  <a:effectLst/>
                  <a:uLnTx/>
                  <a:uFillTx/>
                  <a:ea typeface="+mn-ea"/>
                  <a:cs typeface="Arial" panose="020B0604020202020204" pitchFamily="34" charset="0"/>
                  <a:sym typeface="+mn-lt"/>
                </a:rPr>
                <a:t>Team collaboration</a:t>
              </a:r>
            </a:p>
            <a:p>
              <a:pPr marL="0" marR="0" lvl="0" indent="0" algn="just" defTabSz="685800" rtl="0" eaLnBrk="1" fontAlgn="auto" latinLnBrk="0" hangingPunct="1">
                <a:lnSpc>
                  <a:spcPct val="150000"/>
                </a:lnSpc>
                <a:spcBef>
                  <a:spcPts val="0"/>
                </a:spcBef>
                <a:spcAft>
                  <a:spcPts val="0"/>
                </a:spcAft>
                <a:buClrTx/>
                <a:buSzTx/>
                <a:buFontTx/>
                <a:buNone/>
                <a:defRPr/>
              </a:pPr>
              <a:endParaRPr kumimoji="0" lang="zh-CN" altLang="zh-CN" sz="1200" b="0" i="0" u="none" strike="noStrike" kern="1200" cap="none" spc="0" normalizeH="0" baseline="0" noProof="0" dirty="0">
                <a:ln>
                  <a:noFill/>
                </a:ln>
                <a:solidFill>
                  <a:schemeClr val="bg1"/>
                </a:solidFill>
                <a:effectLst/>
                <a:uLnTx/>
                <a:uFillTx/>
                <a:ea typeface="+mn-ea"/>
                <a:cs typeface="Arial" panose="020B0604020202020204" pitchFamily="34" charset="0"/>
                <a:sym typeface="+mn-lt"/>
              </a:endParaRPr>
            </a:p>
          </p:txBody>
        </p:sp>
      </p:grpSp>
      <p:grpSp>
        <p:nvGrpSpPr>
          <p:cNvPr id="17" name="组合 16"/>
          <p:cNvGrpSpPr/>
          <p:nvPr/>
        </p:nvGrpSpPr>
        <p:grpSpPr>
          <a:xfrm>
            <a:off x="6677008" y="1311297"/>
            <a:ext cx="1396956" cy="1358900"/>
            <a:chOff x="6919459" y="2300288"/>
            <a:chExt cx="1396955" cy="1358900"/>
          </a:xfrm>
          <a:solidFill>
            <a:schemeClr val="accent6"/>
          </a:solidFill>
        </p:grpSpPr>
        <p:sp>
          <p:nvSpPr>
            <p:cNvPr id="18" name="任意多边形 17"/>
            <p:cNvSpPr/>
            <p:nvPr/>
          </p:nvSpPr>
          <p:spPr>
            <a:xfrm>
              <a:off x="6919459" y="2300288"/>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19" name="矩形 18"/>
            <p:cNvSpPr/>
            <p:nvPr/>
          </p:nvSpPr>
          <p:spPr>
            <a:xfrm rot="2637414">
              <a:off x="7111507" y="2597343"/>
              <a:ext cx="1000594" cy="307777"/>
            </a:xfrm>
            <a:prstGeom prst="rect">
              <a:avLst/>
            </a:prstGeom>
            <a:grp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n-ea"/>
                  <a:cs typeface="Arial" panose="020B0604020202020204" pitchFamily="34" charset="0"/>
                  <a:sym typeface="+mn-lt"/>
                </a:rPr>
                <a:t>EMG-UAV</a:t>
              </a:r>
              <a:endParaRPr kumimoji="0" lang="zh-CN" altLang="en-US" sz="1400" b="0" i="0" u="none" strike="noStrike" kern="1200" cap="none" spc="0" normalizeH="0" baseline="0" noProof="0" dirty="0">
                <a:ln>
                  <a:noFill/>
                </a:ln>
                <a:solidFill>
                  <a:schemeClr val="bg1"/>
                </a:solidFill>
                <a:effectLst/>
                <a:uLnTx/>
                <a:uFillTx/>
                <a:ea typeface="+mn-ea"/>
                <a:cs typeface="Arial" panose="020B0604020202020204" pitchFamily="34" charset="0"/>
                <a:sym typeface="+mn-lt"/>
              </a:endParaRPr>
            </a:p>
          </p:txBody>
        </p:sp>
      </p:grpSp>
      <p:grpSp>
        <p:nvGrpSpPr>
          <p:cNvPr id="20" name="组合 19"/>
          <p:cNvGrpSpPr/>
          <p:nvPr/>
        </p:nvGrpSpPr>
        <p:grpSpPr>
          <a:xfrm>
            <a:off x="-498530" y="1243"/>
            <a:ext cx="3124499" cy="859534"/>
            <a:chOff x="-498530" y="1243"/>
            <a:chExt cx="3124499" cy="859534"/>
          </a:xfrm>
        </p:grpSpPr>
        <p:sp>
          <p:nvSpPr>
            <p:cNvPr id="22" name="文本框 21"/>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accent6">
                      <a:lumMod val="75000"/>
                    </a:schemeClr>
                  </a:solidFill>
                  <a:ea typeface="+mn-ea"/>
                  <a:cs typeface="Arial" panose="020B0604020202020204" pitchFamily="34" charset="0"/>
                  <a:sym typeface="+mn-lt"/>
                </a:rPr>
                <a:t>Conclusion</a:t>
              </a:r>
              <a:endParaRPr lang="zh-CN" altLang="en-US" sz="2400" dirty="0">
                <a:solidFill>
                  <a:schemeClr val="accent6">
                    <a:lumMod val="75000"/>
                  </a:schemeClr>
                </a:solidFill>
                <a:ea typeface="+mn-ea"/>
                <a:cs typeface="Arial" panose="020B0604020202020204" pitchFamily="34" charset="0"/>
                <a:sym typeface="+mn-lt"/>
              </a:endParaRPr>
            </a:p>
          </p:txBody>
        </p:sp>
        <p:sp>
          <p:nvSpPr>
            <p:cNvPr id="25" name="椭圆 24"/>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26" name="矩形 25"/>
            <p:cNvSpPr/>
            <p:nvPr/>
          </p:nvSpPr>
          <p:spPr>
            <a:xfrm>
              <a:off x="513914" y="506933"/>
              <a:ext cx="184731" cy="292388"/>
            </a:xfrm>
            <a:prstGeom prst="rect">
              <a:avLst/>
            </a:prstGeom>
          </p:spPr>
          <p:txBody>
            <a:bodyPr wrap="none">
              <a:spAutoFit/>
            </a:bodyPr>
            <a:lstStyle/>
            <a:p>
              <a:endParaRPr lang="zh-CN" altLang="en-US" dirty="0">
                <a:ea typeface="+mn-ea"/>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1000"/>
                                        <p:tgtEl>
                                          <p:spTgt spid="10"/>
                                        </p:tgtEl>
                                      </p:cBhvr>
                                    </p:animEffect>
                                  </p:childTnLst>
                                </p:cTn>
                              </p:par>
                              <p:par>
                                <p:cTn id="8" presetID="47" presetClass="entr" presetSubtype="0" fill="hold" nodeType="withEffect">
                                  <p:stCondLst>
                                    <p:cond delay="17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600"/>
                                        <p:tgtEl>
                                          <p:spTgt spid="17"/>
                                        </p:tgtEl>
                                      </p:cBhvr>
                                    </p:animEffect>
                                    <p:anim calcmode="lin" valueType="num">
                                      <p:cBhvr>
                                        <p:cTn id="11" dur="600" fill="hold"/>
                                        <p:tgtEl>
                                          <p:spTgt spid="17"/>
                                        </p:tgtEl>
                                        <p:attrNameLst>
                                          <p:attrName>ppt_x</p:attrName>
                                        </p:attrNameLst>
                                      </p:cBhvr>
                                      <p:tavLst>
                                        <p:tav tm="0">
                                          <p:val>
                                            <p:strVal val="#ppt_x"/>
                                          </p:val>
                                        </p:tav>
                                        <p:tav tm="100000">
                                          <p:val>
                                            <p:strVal val="#ppt_x"/>
                                          </p:val>
                                        </p:tav>
                                      </p:tavLst>
                                    </p:anim>
                                    <p:anim calcmode="lin" valueType="num">
                                      <p:cBhvr>
                                        <p:cTn id="12" dur="6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2"/>
          <p:cNvSpPr txBox="1"/>
          <p:nvPr/>
        </p:nvSpPr>
        <p:spPr>
          <a:xfrm>
            <a:off x="2533427" y="0"/>
            <a:ext cx="6549955" cy="830997"/>
          </a:xfrm>
          <a:prstGeom prst="rect">
            <a:avLst/>
          </a:prstGeom>
          <a:noFill/>
          <a:ln w="9525">
            <a:noFill/>
          </a:ln>
        </p:spPr>
        <p:txBody>
          <a:bodyPr wrap="square">
            <a:spAutoFit/>
          </a:bodyPr>
          <a:lstStyle/>
          <a:p>
            <a:pPr eaLnBrk="1" fontAlgn="auto" hangingPunct="1">
              <a:spcBef>
                <a:spcPts val="0"/>
              </a:spcBef>
              <a:spcAft>
                <a:spcPts val="0"/>
              </a:spcAft>
              <a:defRPr/>
            </a:pPr>
            <a:r>
              <a:rPr lang="en-US" altLang="zh-CN" sz="4800" dirty="0">
                <a:solidFill>
                  <a:schemeClr val="tx1">
                    <a:lumMod val="85000"/>
                    <a:lumOff val="15000"/>
                  </a:schemeClr>
                </a:solidFill>
                <a:ea typeface="+mn-ea"/>
                <a:cs typeface="Arial" panose="020B0604020202020204" pitchFamily="34" charset="0"/>
                <a:sym typeface="+mn-lt"/>
              </a:rPr>
              <a:t>Reference List</a:t>
            </a:r>
          </a:p>
        </p:txBody>
      </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60BCA1C2-6E25-D0CE-7A3D-B1BD03E6DF34}"/>
              </a:ext>
            </a:extLst>
          </p:cNvPr>
          <p:cNvSpPr txBox="1"/>
          <p:nvPr/>
        </p:nvSpPr>
        <p:spPr>
          <a:xfrm>
            <a:off x="272940" y="835316"/>
            <a:ext cx="8723014" cy="3970318"/>
          </a:xfrm>
          <a:prstGeom prst="rect">
            <a:avLst/>
          </a:prstGeom>
          <a:noFill/>
        </p:spPr>
        <p:txBody>
          <a:bodyPr wrap="square" rtlCol="0">
            <a:spAutoFit/>
          </a:bodyPr>
          <a:lstStyle/>
          <a:p>
            <a:pPr>
              <a:spcBef>
                <a:spcPts val="0"/>
              </a:spcBef>
            </a:pPr>
            <a:r>
              <a:rPr lang="en-US" altLang="zh-CN" sz="900" kern="100" dirty="0">
                <a:effectLst/>
                <a:ea typeface="宋体" panose="02010600030101010101" pitchFamily="2" charset="-122"/>
                <a:cs typeface="Arial" panose="020B0604020202020204" pitchFamily="34" charset="0"/>
              </a:rPr>
              <a:t>[1 ] UM Rao </a:t>
            </a:r>
            <a:r>
              <a:rPr lang="en-US" altLang="zh-CN" sz="900" kern="100" dirty="0" err="1">
                <a:effectLst/>
                <a:ea typeface="宋体" panose="02010600030101010101" pitchFamily="2" charset="-122"/>
                <a:cs typeface="Arial" panose="020B0604020202020204" pitchFamily="34" charset="0"/>
              </a:rPr>
              <a:t>Mogili</a:t>
            </a:r>
            <a:r>
              <a:rPr lang="en-US" altLang="zh-CN" sz="900" kern="100" dirty="0">
                <a:effectLst/>
                <a:ea typeface="宋体" panose="02010600030101010101" pitchFamily="2" charset="-122"/>
                <a:cs typeface="Arial" panose="020B0604020202020204" pitchFamily="34" charset="0"/>
              </a:rPr>
              <a:t>, B </a:t>
            </a:r>
            <a:r>
              <a:rPr lang="en-US" altLang="zh-CN" sz="900" kern="100" dirty="0" err="1">
                <a:effectLst/>
                <a:ea typeface="宋体" panose="02010600030101010101" pitchFamily="2" charset="-122"/>
                <a:cs typeface="Arial" panose="020B0604020202020204" pitchFamily="34" charset="0"/>
              </a:rPr>
              <a:t>B</a:t>
            </a:r>
            <a:r>
              <a:rPr lang="en-US" altLang="zh-CN" sz="900" kern="100" dirty="0">
                <a:effectLst/>
                <a:ea typeface="宋体" panose="02010600030101010101" pitchFamily="2" charset="-122"/>
                <a:cs typeface="Arial" panose="020B0604020202020204" pitchFamily="34" charset="0"/>
              </a:rPr>
              <a:t> V L </a:t>
            </a:r>
            <a:r>
              <a:rPr lang="en-US" altLang="zh-CN" sz="900" kern="100" dirty="0" err="1">
                <a:effectLst/>
                <a:ea typeface="宋体" panose="02010600030101010101" pitchFamily="2" charset="-122"/>
                <a:cs typeface="Arial" panose="020B0604020202020204" pitchFamily="34" charset="0"/>
              </a:rPr>
              <a:t>Deepak,Review</a:t>
            </a:r>
            <a:r>
              <a:rPr lang="en-US" altLang="zh-CN" sz="900" kern="100" dirty="0">
                <a:effectLst/>
                <a:ea typeface="宋体" panose="02010600030101010101" pitchFamily="2" charset="-122"/>
                <a:cs typeface="Arial" panose="020B0604020202020204" pitchFamily="34" charset="0"/>
              </a:rPr>
              <a:t> on Application of Drone Systems in Precision </a:t>
            </a:r>
            <a:r>
              <a:rPr lang="en-US" altLang="zh-CN" sz="900" kern="100" dirty="0" err="1">
                <a:effectLst/>
                <a:ea typeface="宋体" panose="02010600030101010101" pitchFamily="2" charset="-122"/>
                <a:cs typeface="Arial" panose="020B0604020202020204" pitchFamily="34" charset="0"/>
              </a:rPr>
              <a:t>Agriculture,Procedia</a:t>
            </a:r>
            <a:r>
              <a:rPr lang="en-US" altLang="zh-CN" sz="900" kern="100" dirty="0">
                <a:effectLst/>
                <a:ea typeface="宋体" panose="02010600030101010101" pitchFamily="2" charset="-122"/>
                <a:cs typeface="Arial" panose="020B0604020202020204" pitchFamily="34" charset="0"/>
              </a:rPr>
              <a:t> Computer </a:t>
            </a:r>
            <a:r>
              <a:rPr lang="en-US" altLang="zh-CN" sz="900" kern="100" dirty="0" err="1">
                <a:effectLst/>
                <a:ea typeface="宋体" panose="02010600030101010101" pitchFamily="2" charset="-122"/>
                <a:cs typeface="Arial" panose="020B0604020202020204" pitchFamily="34" charset="0"/>
              </a:rPr>
              <a:t>Science,Volume</a:t>
            </a:r>
            <a:r>
              <a:rPr lang="en-US" altLang="zh-CN" sz="900" kern="100" dirty="0">
                <a:effectLst/>
                <a:ea typeface="宋体" panose="02010600030101010101" pitchFamily="2" charset="-122"/>
                <a:cs typeface="Arial" panose="020B0604020202020204" pitchFamily="34" charset="0"/>
              </a:rPr>
              <a:t> 133,2018,Pages 502-509,ISSN 1877-0509</a:t>
            </a:r>
          </a:p>
          <a:p>
            <a:pPr>
              <a:spcBef>
                <a:spcPts val="0"/>
              </a:spcBef>
            </a:pPr>
            <a:r>
              <a:rPr lang="en-US" altLang="zh-CN" sz="900" kern="100" dirty="0">
                <a:effectLst/>
                <a:ea typeface="宋体" panose="02010600030101010101" pitchFamily="2" charset="-122"/>
                <a:cs typeface="Arial" panose="020B0604020202020204" pitchFamily="34" charset="0"/>
              </a:rPr>
              <a:t>[2 ] </a:t>
            </a:r>
            <a:r>
              <a:rPr lang="en-US" altLang="zh-CN" sz="900" kern="100" dirty="0" err="1">
                <a:effectLst/>
                <a:ea typeface="宋体" panose="02010600030101010101" pitchFamily="2" charset="-122"/>
                <a:cs typeface="Arial" panose="020B0604020202020204" pitchFamily="34" charset="0"/>
              </a:rPr>
              <a:t>Tsouros</a:t>
            </a:r>
            <a:r>
              <a:rPr lang="en-US" altLang="zh-CN" sz="900" kern="100" dirty="0">
                <a:effectLst/>
                <a:ea typeface="宋体" panose="02010600030101010101" pitchFamily="2" charset="-122"/>
                <a:cs typeface="Arial" panose="020B0604020202020204" pitchFamily="34" charset="0"/>
              </a:rPr>
              <a:t>, D.C.; Bibi, S.; </a:t>
            </a:r>
            <a:r>
              <a:rPr lang="en-US" altLang="zh-CN" sz="900" kern="100" dirty="0" err="1">
                <a:effectLst/>
                <a:ea typeface="宋体" panose="02010600030101010101" pitchFamily="2" charset="-122"/>
                <a:cs typeface="Arial" panose="020B0604020202020204" pitchFamily="34" charset="0"/>
              </a:rPr>
              <a:t>Sarigiannidis</a:t>
            </a:r>
            <a:r>
              <a:rPr lang="en-US" altLang="zh-CN" sz="900" kern="100" dirty="0">
                <a:effectLst/>
                <a:ea typeface="宋体" panose="02010600030101010101" pitchFamily="2" charset="-122"/>
                <a:cs typeface="Arial" panose="020B0604020202020204" pitchFamily="34" charset="0"/>
              </a:rPr>
              <a:t>, P.G. A Review on UAV-Based Applications for Precision Agriculture. Information 2019, 10, 349.</a:t>
            </a:r>
          </a:p>
          <a:p>
            <a:pPr>
              <a:spcBef>
                <a:spcPts val="0"/>
              </a:spcBef>
            </a:pPr>
            <a:r>
              <a:rPr lang="en-US" altLang="zh-CN" sz="900" kern="100" dirty="0">
                <a:effectLst/>
                <a:ea typeface="宋体" panose="02010600030101010101" pitchFamily="2" charset="-122"/>
                <a:cs typeface="Arial" panose="020B0604020202020204" pitchFamily="34" charset="0"/>
              </a:rPr>
              <a:t>[3 ] Hopkins, M. The Role of Drone Technology in Sustainable Agriculture.</a:t>
            </a:r>
          </a:p>
          <a:p>
            <a:pPr>
              <a:spcBef>
                <a:spcPts val="0"/>
              </a:spcBef>
            </a:pPr>
            <a:r>
              <a:rPr lang="en-US" altLang="zh-CN" sz="900" kern="100" dirty="0">
                <a:effectLst/>
                <a:ea typeface="宋体" panose="02010600030101010101" pitchFamily="2" charset="-122"/>
                <a:cs typeface="Arial" panose="020B0604020202020204" pitchFamily="34" charset="0"/>
              </a:rPr>
              <a:t>[4 ] Carolan, M. </a:t>
            </a:r>
            <a:r>
              <a:rPr lang="en-US" altLang="zh-CN" sz="900" kern="100" dirty="0" err="1">
                <a:effectLst/>
                <a:ea typeface="宋体" panose="02010600030101010101" pitchFamily="2" charset="-122"/>
                <a:cs typeface="Arial" panose="020B0604020202020204" pitchFamily="34" charset="0"/>
              </a:rPr>
              <a:t>Publicising</a:t>
            </a:r>
            <a:r>
              <a:rPr lang="en-US" altLang="zh-CN" sz="900" kern="100" dirty="0">
                <a:effectLst/>
                <a:ea typeface="宋体" panose="02010600030101010101" pitchFamily="2" charset="-122"/>
                <a:cs typeface="Arial" panose="020B0604020202020204" pitchFamily="34" charset="0"/>
              </a:rPr>
              <a:t> Food: Big Data, Precision Agriculture, and Co-Experimental Techniques of Addition: </a:t>
            </a:r>
            <a:r>
              <a:rPr lang="en-US" altLang="zh-CN" sz="900" kern="100" dirty="0" err="1">
                <a:effectLst/>
                <a:ea typeface="宋体" panose="02010600030101010101" pitchFamily="2" charset="-122"/>
                <a:cs typeface="Arial" panose="020B0604020202020204" pitchFamily="34" charset="0"/>
              </a:rPr>
              <a:t>PublicisingFood</a:t>
            </a:r>
            <a:r>
              <a:rPr lang="en-US" altLang="zh-CN" sz="900" kern="100" dirty="0">
                <a:effectLst/>
                <a:ea typeface="宋体" panose="02010600030101010101" pitchFamily="2" charset="-122"/>
                <a:cs typeface="Arial" panose="020B0604020202020204" pitchFamily="34" charset="0"/>
              </a:rPr>
              <a:t>. </a:t>
            </a:r>
            <a:r>
              <a:rPr lang="en-US" altLang="zh-CN" sz="900" kern="100" dirty="0" err="1">
                <a:effectLst/>
                <a:ea typeface="宋体" panose="02010600030101010101" pitchFamily="2" charset="-122"/>
                <a:cs typeface="Arial" panose="020B0604020202020204" pitchFamily="34" charset="0"/>
              </a:rPr>
              <a:t>Sociol</a:t>
            </a:r>
            <a:r>
              <a:rPr lang="en-US" altLang="zh-CN" sz="900" kern="100" dirty="0">
                <a:effectLst/>
                <a:ea typeface="宋体" panose="02010600030101010101" pitchFamily="2" charset="-122"/>
                <a:cs typeface="Arial" panose="020B0604020202020204" pitchFamily="34" charset="0"/>
              </a:rPr>
              <a:t>. </a:t>
            </a:r>
            <a:r>
              <a:rPr lang="en-US" altLang="zh-CN" sz="900" kern="100" dirty="0" err="1">
                <a:effectLst/>
                <a:ea typeface="宋体" panose="02010600030101010101" pitchFamily="2" charset="-122"/>
                <a:cs typeface="Arial" panose="020B0604020202020204" pitchFamily="34" charset="0"/>
              </a:rPr>
              <a:t>Ruralis</a:t>
            </a:r>
            <a:r>
              <a:rPr lang="en-US" altLang="zh-CN" sz="900" kern="100" dirty="0">
                <a:effectLst/>
                <a:ea typeface="宋体" panose="02010600030101010101" pitchFamily="2" charset="-122"/>
                <a:cs typeface="Arial" panose="020B0604020202020204" pitchFamily="34" charset="0"/>
              </a:rPr>
              <a:t> 2017, 57, 135–154.</a:t>
            </a:r>
          </a:p>
          <a:p>
            <a:pPr>
              <a:spcBef>
                <a:spcPts val="0"/>
              </a:spcBef>
            </a:pPr>
            <a:r>
              <a:rPr lang="en-US" altLang="zh-CN" sz="900" kern="100" dirty="0">
                <a:effectLst/>
                <a:ea typeface="宋体" panose="02010600030101010101" pitchFamily="2" charset="-122"/>
                <a:cs typeface="Arial" panose="020B0604020202020204" pitchFamily="34" charset="0"/>
              </a:rPr>
              <a:t>[5 ] </a:t>
            </a:r>
            <a:r>
              <a:rPr lang="en-US" altLang="zh-CN" sz="900" kern="100" dirty="0" err="1">
                <a:effectLst/>
                <a:ea typeface="宋体" panose="02010600030101010101" pitchFamily="2" charset="-122"/>
                <a:cs typeface="Arial" panose="020B0604020202020204" pitchFamily="34" charset="0"/>
              </a:rPr>
              <a:t>Brisco</a:t>
            </a:r>
            <a:r>
              <a:rPr lang="en-US" altLang="zh-CN" sz="900" kern="100" dirty="0">
                <a:effectLst/>
                <a:ea typeface="宋体" panose="02010600030101010101" pitchFamily="2" charset="-122"/>
                <a:cs typeface="Arial" panose="020B0604020202020204" pitchFamily="34" charset="0"/>
              </a:rPr>
              <a:t>, B.; Brown, R.J.; Hirose, T.; </a:t>
            </a:r>
            <a:r>
              <a:rPr lang="en-US" altLang="zh-CN" sz="900" kern="100" dirty="0" err="1">
                <a:effectLst/>
                <a:ea typeface="宋体" panose="02010600030101010101" pitchFamily="2" charset="-122"/>
                <a:cs typeface="Arial" panose="020B0604020202020204" pitchFamily="34" charset="0"/>
              </a:rPr>
              <a:t>McNairn</a:t>
            </a:r>
            <a:r>
              <a:rPr lang="en-US" altLang="zh-CN" sz="900" kern="100" dirty="0">
                <a:effectLst/>
                <a:ea typeface="宋体" panose="02010600030101010101" pitchFamily="2" charset="-122"/>
                <a:cs typeface="Arial" panose="020B0604020202020204" pitchFamily="34" charset="0"/>
              </a:rPr>
              <a:t>, H.; </a:t>
            </a:r>
            <a:r>
              <a:rPr lang="en-US" altLang="zh-CN" sz="900" kern="100" dirty="0" err="1">
                <a:effectLst/>
                <a:ea typeface="宋体" panose="02010600030101010101" pitchFamily="2" charset="-122"/>
                <a:cs typeface="Arial" panose="020B0604020202020204" pitchFamily="34" charset="0"/>
              </a:rPr>
              <a:t>Staenz</a:t>
            </a:r>
            <a:r>
              <a:rPr lang="en-US" altLang="zh-CN" sz="900" kern="100" dirty="0">
                <a:effectLst/>
                <a:ea typeface="宋体" panose="02010600030101010101" pitchFamily="2" charset="-122"/>
                <a:cs typeface="Arial" panose="020B0604020202020204" pitchFamily="34" charset="0"/>
              </a:rPr>
              <a:t>, K. Precision Agriculture and the Role of Remote Sensing: A Review. </a:t>
            </a:r>
            <a:r>
              <a:rPr lang="en-US" altLang="zh-CN" sz="900" kern="100" dirty="0" err="1">
                <a:effectLst/>
                <a:ea typeface="宋体" panose="02010600030101010101" pitchFamily="2" charset="-122"/>
                <a:cs typeface="Arial" panose="020B0604020202020204" pitchFamily="34" charset="0"/>
              </a:rPr>
              <a:t>Can.J</a:t>
            </a:r>
            <a:r>
              <a:rPr lang="en-US" altLang="zh-CN" sz="900" kern="100" dirty="0">
                <a:effectLst/>
                <a:ea typeface="宋体" panose="02010600030101010101" pitchFamily="2" charset="-122"/>
                <a:cs typeface="Arial" panose="020B0604020202020204" pitchFamily="34" charset="0"/>
              </a:rPr>
              <a:t>. Remote Sens. 1998, 24, 315–327.</a:t>
            </a:r>
          </a:p>
          <a:p>
            <a:pPr>
              <a:spcBef>
                <a:spcPts val="0"/>
              </a:spcBef>
            </a:pPr>
            <a:r>
              <a:rPr lang="en-US" altLang="zh-CN" sz="900" kern="100" dirty="0">
                <a:effectLst/>
                <a:ea typeface="宋体" panose="02010600030101010101" pitchFamily="2" charset="-122"/>
                <a:cs typeface="Arial" panose="020B0604020202020204" pitchFamily="34" charset="0"/>
              </a:rPr>
              <a:t>[6 ]L. F. Sanchez, H. </a:t>
            </a:r>
            <a:r>
              <a:rPr lang="en-US" altLang="zh-CN" sz="900" kern="100" dirty="0" err="1">
                <a:effectLst/>
                <a:ea typeface="宋体" panose="02010600030101010101" pitchFamily="2" charset="-122"/>
                <a:cs typeface="Arial" panose="020B0604020202020204" pitchFamily="34" charset="0"/>
              </a:rPr>
              <a:t>Abaunza</a:t>
            </a:r>
            <a:r>
              <a:rPr lang="en-US" altLang="zh-CN" sz="900" kern="100" dirty="0">
                <a:effectLst/>
                <a:ea typeface="宋体" panose="02010600030101010101" pitchFamily="2" charset="-122"/>
                <a:cs typeface="Arial" panose="020B0604020202020204" pitchFamily="34" charset="0"/>
              </a:rPr>
              <a:t>, and P. Castillo, “Safe navigation control for a quadcopter using user’s arm commands,” International Conference on Unmanned Aircraft Systems (ICUAS) June 13-16, 2017, Miami, FL, USA, 2017. </a:t>
            </a:r>
          </a:p>
          <a:p>
            <a:pPr>
              <a:spcBef>
                <a:spcPts val="0"/>
              </a:spcBef>
            </a:pPr>
            <a:r>
              <a:rPr lang="en-US" altLang="zh-CN" sz="900" kern="100" dirty="0">
                <a:effectLst/>
                <a:ea typeface="宋体" panose="02010600030101010101" pitchFamily="2" charset="-122"/>
                <a:cs typeface="Arial" panose="020B0604020202020204" pitchFamily="34" charset="0"/>
              </a:rPr>
              <a:t>[7 ] E. M. Weiss, C. G. Kohler, J. </a:t>
            </a:r>
            <a:r>
              <a:rPr lang="en-US" altLang="zh-CN" sz="900" kern="100" dirty="0" err="1">
                <a:effectLst/>
                <a:ea typeface="宋体" panose="02010600030101010101" pitchFamily="2" charset="-122"/>
                <a:cs typeface="Arial" panose="020B0604020202020204" pitchFamily="34" charset="0"/>
              </a:rPr>
              <a:t>Vonbank</a:t>
            </a:r>
            <a:r>
              <a:rPr lang="en-US" altLang="zh-CN" sz="900" kern="100" dirty="0">
                <a:effectLst/>
                <a:ea typeface="宋体" panose="02010600030101010101" pitchFamily="2" charset="-122"/>
                <a:cs typeface="Arial" panose="020B0604020202020204" pitchFamily="34" charset="0"/>
              </a:rPr>
              <a:t>, E. </a:t>
            </a:r>
            <a:r>
              <a:rPr lang="en-US" altLang="zh-CN" sz="900" kern="100" dirty="0" err="1">
                <a:effectLst/>
                <a:ea typeface="宋体" panose="02010600030101010101" pitchFamily="2" charset="-122"/>
                <a:cs typeface="Arial" panose="020B0604020202020204" pitchFamily="34" charset="0"/>
              </a:rPr>
              <a:t>Stadelmann</a:t>
            </a:r>
            <a:r>
              <a:rPr lang="en-US" altLang="zh-CN" sz="900" kern="100" dirty="0">
                <a:effectLst/>
                <a:ea typeface="宋体" panose="02010600030101010101" pitchFamily="2" charset="-122"/>
                <a:cs typeface="Arial" panose="020B0604020202020204" pitchFamily="34" charset="0"/>
              </a:rPr>
              <a:t>, G. Kemmler, H. </a:t>
            </a:r>
            <a:r>
              <a:rPr lang="en-US" altLang="zh-CN" sz="900" kern="100" dirty="0" err="1">
                <a:effectLst/>
                <a:ea typeface="宋体" panose="02010600030101010101" pitchFamily="2" charset="-122"/>
                <a:cs typeface="Arial" panose="020B0604020202020204" pitchFamily="34" charset="0"/>
              </a:rPr>
              <a:t>Hinterhuber</a:t>
            </a:r>
            <a:r>
              <a:rPr lang="en-US" altLang="zh-CN" sz="900" kern="100" dirty="0">
                <a:effectLst/>
                <a:ea typeface="宋体" panose="02010600030101010101" pitchFamily="2" charset="-122"/>
                <a:cs typeface="Arial" panose="020B0604020202020204" pitchFamily="34" charset="0"/>
              </a:rPr>
              <a:t>, et al., "Impairment in emotion recognition abilities in patients with mild cognitive impairment, early and moderate Alzheimer disease compared with healthy comparison subjects," Am J </a:t>
            </a:r>
            <a:r>
              <a:rPr lang="en-US" altLang="zh-CN" sz="900" kern="100" dirty="0" err="1">
                <a:effectLst/>
                <a:ea typeface="宋体" panose="02010600030101010101" pitchFamily="2" charset="-122"/>
                <a:cs typeface="Arial" panose="020B0604020202020204" pitchFamily="34" charset="0"/>
              </a:rPr>
              <a:t>Geriatr</a:t>
            </a:r>
            <a:r>
              <a:rPr lang="en-US" altLang="zh-CN" sz="900" kern="100" dirty="0">
                <a:effectLst/>
                <a:ea typeface="宋体" panose="02010600030101010101" pitchFamily="2" charset="-122"/>
                <a:cs typeface="Arial" panose="020B0604020202020204" pitchFamily="34" charset="0"/>
              </a:rPr>
              <a:t> Psychiatry, vol. 16, pp. 974-80, Dec 2008. </a:t>
            </a:r>
          </a:p>
          <a:p>
            <a:pPr>
              <a:spcBef>
                <a:spcPts val="0"/>
              </a:spcBef>
            </a:pPr>
            <a:r>
              <a:rPr lang="en-US" altLang="zh-CN" sz="900" kern="100" dirty="0">
                <a:effectLst/>
                <a:ea typeface="宋体" panose="02010600030101010101" pitchFamily="2" charset="-122"/>
                <a:cs typeface="Arial" panose="020B0604020202020204" pitchFamily="34" charset="0"/>
              </a:rPr>
              <a:t>[8 ] A. I. </a:t>
            </a:r>
            <a:r>
              <a:rPr lang="en-US" altLang="zh-CN" sz="900" kern="100" dirty="0" err="1">
                <a:effectLst/>
                <a:ea typeface="宋体" panose="02010600030101010101" pitchFamily="2" charset="-122"/>
                <a:cs typeface="Arial" panose="020B0604020202020204" pitchFamily="34" charset="0"/>
              </a:rPr>
              <a:t>Meigal</a:t>
            </a:r>
            <a:r>
              <a:rPr lang="en-US" altLang="zh-CN" sz="900" kern="100" dirty="0">
                <a:effectLst/>
                <a:ea typeface="宋体" panose="02010600030101010101" pitchFamily="2" charset="-122"/>
                <a:cs typeface="Arial" panose="020B0604020202020204" pitchFamily="34" charset="0"/>
              </a:rPr>
              <a:t>, S. </a:t>
            </a:r>
            <a:r>
              <a:rPr lang="en-US" altLang="zh-CN" sz="900" kern="100" dirty="0" err="1">
                <a:effectLst/>
                <a:ea typeface="宋体" panose="02010600030101010101" pitchFamily="2" charset="-122"/>
                <a:cs typeface="Arial" panose="020B0604020202020204" pitchFamily="34" charset="0"/>
              </a:rPr>
              <a:t>Rissanen</a:t>
            </a:r>
            <a:r>
              <a:rPr lang="en-US" altLang="zh-CN" sz="900" kern="100" dirty="0">
                <a:effectLst/>
                <a:ea typeface="宋体" panose="02010600030101010101" pitchFamily="2" charset="-122"/>
                <a:cs typeface="Arial" panose="020B0604020202020204" pitchFamily="34" charset="0"/>
              </a:rPr>
              <a:t>, M. P. </a:t>
            </a:r>
            <a:r>
              <a:rPr lang="en-US" altLang="zh-CN" sz="900" kern="100" dirty="0" err="1">
                <a:effectLst/>
                <a:ea typeface="宋体" panose="02010600030101010101" pitchFamily="2" charset="-122"/>
                <a:cs typeface="Arial" panose="020B0604020202020204" pitchFamily="34" charset="0"/>
              </a:rPr>
              <a:t>Tarvainen</a:t>
            </a:r>
            <a:r>
              <a:rPr lang="en-US" altLang="zh-CN" sz="900" kern="100" dirty="0">
                <a:effectLst/>
                <a:ea typeface="宋体" panose="02010600030101010101" pitchFamily="2" charset="-122"/>
                <a:cs typeface="Arial" panose="020B0604020202020204" pitchFamily="34" charset="0"/>
              </a:rPr>
              <a:t>, P. A. Karjalainen, I. A. </a:t>
            </a:r>
            <a:r>
              <a:rPr lang="en-US" altLang="zh-CN" sz="900" kern="100" dirty="0" err="1">
                <a:effectLst/>
                <a:ea typeface="宋体" panose="02010600030101010101" pitchFamily="2" charset="-122"/>
                <a:cs typeface="Arial" panose="020B0604020202020204" pitchFamily="34" charset="0"/>
              </a:rPr>
              <a:t>Iudina-Vassel</a:t>
            </a:r>
            <a:r>
              <a:rPr lang="en-US" altLang="zh-CN" sz="900" kern="100" dirty="0">
                <a:effectLst/>
                <a:ea typeface="宋体" panose="02010600030101010101" pitchFamily="2" charset="-122"/>
                <a:cs typeface="Arial" panose="020B0604020202020204" pitchFamily="34" charset="0"/>
              </a:rPr>
              <a:t>, O. </a:t>
            </a:r>
            <a:r>
              <a:rPr lang="en-US" altLang="zh-CN" sz="900" kern="100" dirty="0" err="1">
                <a:effectLst/>
                <a:ea typeface="宋体" panose="02010600030101010101" pitchFamily="2" charset="-122"/>
                <a:cs typeface="Arial" panose="020B0604020202020204" pitchFamily="34" charset="0"/>
              </a:rPr>
              <a:t>Airaksinen</a:t>
            </a:r>
            <a:r>
              <a:rPr lang="en-US" altLang="zh-CN" sz="900" kern="100" dirty="0">
                <a:effectLst/>
                <a:ea typeface="宋体" panose="02010600030101010101" pitchFamily="2" charset="-122"/>
                <a:cs typeface="Arial" panose="020B0604020202020204" pitchFamily="34" charset="0"/>
              </a:rPr>
              <a:t>, et al., "Novel parameters of surface EMG in patients with Parkinson's disease and healthy young and old controls," J </a:t>
            </a:r>
            <a:r>
              <a:rPr lang="en-US" altLang="zh-CN" sz="900" kern="100" dirty="0" err="1">
                <a:effectLst/>
                <a:ea typeface="宋体" panose="02010600030101010101" pitchFamily="2" charset="-122"/>
                <a:cs typeface="Arial" panose="020B0604020202020204" pitchFamily="34" charset="0"/>
              </a:rPr>
              <a:t>Electromyogr</a:t>
            </a:r>
            <a:r>
              <a:rPr lang="en-US" altLang="zh-CN" sz="900" kern="100" dirty="0">
                <a:effectLst/>
                <a:ea typeface="宋体" panose="02010600030101010101" pitchFamily="2" charset="-122"/>
                <a:cs typeface="Arial" panose="020B0604020202020204" pitchFamily="34" charset="0"/>
              </a:rPr>
              <a:t> </a:t>
            </a:r>
            <a:r>
              <a:rPr lang="en-US" altLang="zh-CN" sz="900" kern="100" dirty="0" err="1">
                <a:effectLst/>
                <a:ea typeface="宋体" panose="02010600030101010101" pitchFamily="2" charset="-122"/>
                <a:cs typeface="Arial" panose="020B0604020202020204" pitchFamily="34" charset="0"/>
              </a:rPr>
              <a:t>Kinesiol</a:t>
            </a:r>
            <a:r>
              <a:rPr lang="en-US" altLang="zh-CN" sz="900" kern="100" dirty="0">
                <a:effectLst/>
                <a:ea typeface="宋体" panose="02010600030101010101" pitchFamily="2" charset="-122"/>
                <a:cs typeface="Arial" panose="020B0604020202020204" pitchFamily="34" charset="0"/>
              </a:rPr>
              <a:t>, vol. 19, pp. e206-13, Jun 2009. </a:t>
            </a:r>
          </a:p>
          <a:p>
            <a:pPr>
              <a:spcBef>
                <a:spcPts val="0"/>
              </a:spcBef>
            </a:pPr>
            <a:r>
              <a:rPr lang="en-US" altLang="zh-CN" sz="900" kern="100" dirty="0">
                <a:effectLst/>
                <a:ea typeface="宋体" panose="02010600030101010101" pitchFamily="2" charset="-122"/>
                <a:cs typeface="Arial" panose="020B0604020202020204" pitchFamily="34" charset="0"/>
              </a:rPr>
              <a:t>[9 ] C. DeLuca, R. </a:t>
            </a:r>
            <a:r>
              <a:rPr lang="en-US" altLang="zh-CN" sz="900" kern="100" dirty="0" err="1">
                <a:effectLst/>
                <a:ea typeface="宋体" panose="02010600030101010101" pitchFamily="2" charset="-122"/>
                <a:cs typeface="Arial" panose="020B0604020202020204" pitchFamily="34" charset="0"/>
              </a:rPr>
              <a:t>LeFever</a:t>
            </a:r>
            <a:r>
              <a:rPr lang="en-US" altLang="zh-CN" sz="900" kern="100" dirty="0">
                <a:effectLst/>
                <a:ea typeface="宋体" panose="02010600030101010101" pitchFamily="2" charset="-122"/>
                <a:cs typeface="Arial" panose="020B0604020202020204" pitchFamily="34" charset="0"/>
              </a:rPr>
              <a:t>, M. McCue, and A. Xenakis, “</a:t>
            </a:r>
            <a:r>
              <a:rPr lang="en-US" altLang="zh-CN" sz="900" kern="100" dirty="0" err="1">
                <a:effectLst/>
                <a:ea typeface="宋体" panose="02010600030101010101" pitchFamily="2" charset="-122"/>
                <a:cs typeface="Arial" panose="020B0604020202020204" pitchFamily="34" charset="0"/>
              </a:rPr>
              <a:t>Behaviour</a:t>
            </a:r>
            <a:r>
              <a:rPr lang="en-US" altLang="zh-CN" sz="900" kern="100" dirty="0">
                <a:effectLst/>
                <a:ea typeface="宋体" panose="02010600030101010101" pitchFamily="2" charset="-122"/>
                <a:cs typeface="Arial" panose="020B0604020202020204" pitchFamily="34" charset="0"/>
              </a:rPr>
              <a:t> of human motor units in different muscle during linear-varying contractions”, J. Physiol. (London), 329 (1982), pp. 113-128.</a:t>
            </a:r>
          </a:p>
          <a:p>
            <a:pPr>
              <a:spcBef>
                <a:spcPts val="0"/>
              </a:spcBef>
            </a:pPr>
            <a:r>
              <a:rPr lang="en-US" altLang="zh-CN" sz="900" kern="100" dirty="0">
                <a:effectLst/>
                <a:ea typeface="宋体" panose="02010600030101010101" pitchFamily="2" charset="-122"/>
                <a:cs typeface="Arial" panose="020B0604020202020204" pitchFamily="34" charset="0"/>
              </a:rPr>
              <a:t>[10]Li </a:t>
            </a:r>
            <a:r>
              <a:rPr lang="en-US" altLang="zh-CN" sz="900" kern="100" dirty="0" err="1">
                <a:effectLst/>
                <a:ea typeface="宋体" panose="02010600030101010101" pitchFamily="2" charset="-122"/>
                <a:cs typeface="Arial" panose="020B0604020202020204" pitchFamily="34" charset="0"/>
              </a:rPr>
              <a:t>Peilin</a:t>
            </a:r>
            <a:r>
              <a:rPr lang="en-US" altLang="zh-CN" sz="900" kern="100" dirty="0">
                <a:effectLst/>
                <a:ea typeface="宋体" panose="02010600030101010101" pitchFamily="2" charset="-122"/>
                <a:cs typeface="Arial" panose="020B0604020202020204" pitchFamily="34" charset="0"/>
              </a:rPr>
              <a:t>. Employment and Institutional Change - The Job Search Process of Two Disadvantaged Groups [M]. Hangzhou: Zhejiang People's Publishing House, 2000.</a:t>
            </a:r>
          </a:p>
          <a:p>
            <a:pPr>
              <a:spcBef>
                <a:spcPts val="0"/>
              </a:spcBef>
            </a:pPr>
            <a:r>
              <a:rPr lang="en-US" altLang="zh-CN" sz="900" kern="100" dirty="0">
                <a:effectLst/>
                <a:ea typeface="宋体" panose="02010600030101010101" pitchFamily="2" charset="-122"/>
                <a:cs typeface="Arial" panose="020B0604020202020204" pitchFamily="34" charset="0"/>
              </a:rPr>
              <a:t>[11]Zou Bo and Yang </a:t>
            </a:r>
            <a:r>
              <a:rPr lang="en-US" altLang="zh-CN" sz="900" kern="100" dirty="0" err="1">
                <a:effectLst/>
                <a:ea typeface="宋体" panose="02010600030101010101" pitchFamily="2" charset="-122"/>
                <a:cs typeface="Arial" panose="020B0604020202020204" pitchFamily="34" charset="0"/>
              </a:rPr>
              <a:t>Lixiong</a:t>
            </a:r>
            <a:r>
              <a:rPr lang="en-US" altLang="zh-CN" sz="900" kern="100" dirty="0">
                <a:effectLst/>
                <a:ea typeface="宋体" panose="02010600030101010101" pitchFamily="2" charset="-122"/>
                <a:cs typeface="Arial" panose="020B0604020202020204" pitchFamily="34" charset="0"/>
              </a:rPr>
              <a:t>: The Development of Welfare Enterprises and the Reform of Employment Policies for Persons with Disabilities, People's Publishing House, 2018 Edition, p. 137.</a:t>
            </a:r>
          </a:p>
          <a:p>
            <a:pPr>
              <a:spcBef>
                <a:spcPts val="0"/>
              </a:spcBef>
            </a:pPr>
            <a:r>
              <a:rPr lang="en-US" altLang="zh-CN" sz="900" kern="100" dirty="0">
                <a:effectLst/>
                <a:ea typeface="宋体" panose="02010600030101010101" pitchFamily="2" charset="-122"/>
                <a:cs typeface="Arial" panose="020B0604020202020204" pitchFamily="34" charset="0"/>
              </a:rPr>
              <a:t>[12]Li Jing, "The Experience and Inspiration of Employment Support for People with Disabilities in the U.S.-Taking Boston as an Example," in Journal of Northwestern University (Philosophy and Social Science Edition), Vol. 49, No. 4, 2019.</a:t>
            </a:r>
          </a:p>
          <a:p>
            <a:pPr>
              <a:spcBef>
                <a:spcPts val="0"/>
              </a:spcBef>
            </a:pPr>
            <a:r>
              <a:rPr lang="en-US" altLang="zh-CN" sz="900" kern="100" dirty="0">
                <a:effectLst/>
                <a:ea typeface="宋体" panose="02010600030101010101" pitchFamily="2" charset="-122"/>
                <a:cs typeface="Arial" panose="020B0604020202020204" pitchFamily="34" charset="0"/>
              </a:rPr>
              <a:t>[13]FAN Y and YIN Y, "Active and Progressive Exoskeleton Rehabilitation Using Multisource Information Fusion From EMG and Force-Position EPP," in IEEE Transactions </a:t>
            </a:r>
            <a:r>
              <a:rPr lang="en-US" altLang="zh-CN" sz="900" kern="100" dirty="0" err="1">
                <a:effectLst/>
                <a:ea typeface="宋体" panose="02010600030101010101" pitchFamily="2" charset="-122"/>
                <a:cs typeface="Arial" panose="020B0604020202020204" pitchFamily="34" charset="0"/>
              </a:rPr>
              <a:t>onBiomedical</a:t>
            </a:r>
            <a:r>
              <a:rPr lang="en-US" altLang="zh-CN" sz="900" kern="100" dirty="0">
                <a:effectLst/>
                <a:ea typeface="宋体" panose="02010600030101010101" pitchFamily="2" charset="-122"/>
                <a:cs typeface="Arial" panose="020B0604020202020204" pitchFamily="34" charset="0"/>
              </a:rPr>
              <a:t> Engineering, Dec. 2013, 60(12): 3314-3321.</a:t>
            </a:r>
          </a:p>
          <a:p>
            <a:pPr>
              <a:spcBef>
                <a:spcPts val="0"/>
              </a:spcBef>
            </a:pPr>
            <a:r>
              <a:rPr lang="en-US" altLang="zh-CN" sz="900" kern="100" dirty="0">
                <a:effectLst/>
                <a:ea typeface="宋体" panose="02010600030101010101" pitchFamily="2" charset="-122"/>
                <a:cs typeface="Arial" panose="020B0604020202020204" pitchFamily="34" charset="0"/>
              </a:rPr>
              <a:t>[14]K. </a:t>
            </a:r>
            <a:r>
              <a:rPr lang="en-US" altLang="zh-CN" sz="900" kern="100" dirty="0" err="1">
                <a:effectLst/>
                <a:ea typeface="宋体" panose="02010600030101010101" pitchFamily="2" charset="-122"/>
                <a:cs typeface="Arial" panose="020B0604020202020204" pitchFamily="34" charset="0"/>
              </a:rPr>
              <a:t>Zimenko</a:t>
            </a:r>
            <a:r>
              <a:rPr lang="en-US" altLang="zh-CN" sz="900" kern="100" dirty="0">
                <a:effectLst/>
                <a:ea typeface="宋体" panose="02010600030101010101" pitchFamily="2" charset="-122"/>
                <a:cs typeface="Arial" panose="020B0604020202020204" pitchFamily="34" charset="0"/>
              </a:rPr>
              <a:t>, A. </a:t>
            </a:r>
            <a:r>
              <a:rPr lang="en-US" altLang="zh-CN" sz="900" kern="100" dirty="0" err="1">
                <a:effectLst/>
                <a:ea typeface="宋体" panose="02010600030101010101" pitchFamily="2" charset="-122"/>
                <a:cs typeface="Arial" panose="020B0604020202020204" pitchFamily="34" charset="0"/>
              </a:rPr>
              <a:t>Margun</a:t>
            </a:r>
            <a:r>
              <a:rPr lang="en-US" altLang="zh-CN" sz="900" kern="100" dirty="0">
                <a:effectLst/>
                <a:ea typeface="宋体" panose="02010600030101010101" pitchFamily="2" charset="-122"/>
                <a:cs typeface="Arial" panose="020B0604020202020204" pitchFamily="34" charset="0"/>
              </a:rPr>
              <a:t> and A. </a:t>
            </a:r>
            <a:r>
              <a:rPr lang="en-US" altLang="zh-CN" sz="900" kern="100" dirty="0" err="1">
                <a:effectLst/>
                <a:ea typeface="宋体" panose="02010600030101010101" pitchFamily="2" charset="-122"/>
                <a:cs typeface="Arial" panose="020B0604020202020204" pitchFamily="34" charset="0"/>
              </a:rPr>
              <a:t>Kremlev</a:t>
            </a:r>
            <a:r>
              <a:rPr lang="en-US" altLang="zh-CN" sz="900" kern="100" dirty="0">
                <a:effectLst/>
                <a:ea typeface="宋体" panose="02010600030101010101" pitchFamily="2" charset="-122"/>
                <a:cs typeface="Arial" panose="020B0604020202020204" pitchFamily="34" charset="0"/>
              </a:rPr>
              <a:t>, "Real-Time Classification for Robotics and HMI", 18th International Conference on Methods &amp; Models in Automation &amp; Robotics (MMAR), 2013.</a:t>
            </a:r>
          </a:p>
          <a:p>
            <a:pPr>
              <a:spcBef>
                <a:spcPts val="0"/>
              </a:spcBef>
            </a:pPr>
            <a:r>
              <a:rPr lang="en-US" altLang="zh-CN" sz="900" kern="100" dirty="0">
                <a:effectLst/>
                <a:ea typeface="宋体" panose="02010600030101010101" pitchFamily="2" charset="-122"/>
                <a:cs typeface="Arial" panose="020B0604020202020204" pitchFamily="34" charset="0"/>
              </a:rPr>
              <a:t>[15]J. Bolin, J. Hoffman, C. Crawford, S. Beckmann and W. Macke, "Gesture-Based Control of Autonomous UAVs (Extended Abstract)", Proc. of the 16th International Conference on Autonomous Agents and Multiagent Systems (AAMAS 2017), pp. 1484-1486, 2017.</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679AD64-5B05-CDB7-099F-CC6798807563}"/>
            </a:ext>
          </a:extLst>
        </p:cNvPr>
        <p:cNvGrpSpPr/>
        <p:nvPr/>
      </p:nvGrpSpPr>
      <p:grpSpPr>
        <a:xfrm>
          <a:off x="0" y="0"/>
          <a:ext cx="0" cy="0"/>
          <a:chOff x="0" y="0"/>
          <a:chExt cx="0" cy="0"/>
        </a:xfrm>
      </p:grpSpPr>
      <p:sp>
        <p:nvSpPr>
          <p:cNvPr id="11" name="文本框 2">
            <a:extLst>
              <a:ext uri="{FF2B5EF4-FFF2-40B4-BE49-F238E27FC236}">
                <a16:creationId xmlns:a16="http://schemas.microsoft.com/office/drawing/2014/main" id="{B9B66D45-A4D3-1CF0-096F-0E0A834C39D1}"/>
              </a:ext>
            </a:extLst>
          </p:cNvPr>
          <p:cNvSpPr txBox="1"/>
          <p:nvPr/>
        </p:nvSpPr>
        <p:spPr>
          <a:xfrm>
            <a:off x="2533427" y="0"/>
            <a:ext cx="6549955" cy="830997"/>
          </a:xfrm>
          <a:prstGeom prst="rect">
            <a:avLst/>
          </a:prstGeom>
          <a:noFill/>
          <a:ln w="9525">
            <a:noFill/>
          </a:ln>
        </p:spPr>
        <p:txBody>
          <a:bodyPr wrap="square">
            <a:spAutoFit/>
          </a:bodyPr>
          <a:lstStyle/>
          <a:p>
            <a:pPr eaLnBrk="1" fontAlgn="auto" hangingPunct="1">
              <a:spcBef>
                <a:spcPts val="0"/>
              </a:spcBef>
              <a:spcAft>
                <a:spcPts val="0"/>
              </a:spcAft>
              <a:defRPr/>
            </a:pPr>
            <a:r>
              <a:rPr lang="en-US" altLang="zh-CN" sz="4800" dirty="0">
                <a:solidFill>
                  <a:schemeClr val="tx1">
                    <a:lumMod val="85000"/>
                    <a:lumOff val="15000"/>
                  </a:schemeClr>
                </a:solidFill>
                <a:ea typeface="+mn-ea"/>
                <a:cs typeface="Arial" panose="020B0604020202020204" pitchFamily="34" charset="0"/>
                <a:sym typeface="+mn-lt"/>
              </a:rPr>
              <a:t>Reference List</a:t>
            </a:r>
          </a:p>
        </p:txBody>
      </p:sp>
      <p:sp>
        <p:nvSpPr>
          <p:cNvPr id="13" name="椭圆 12">
            <a:extLst>
              <a:ext uri="{FF2B5EF4-FFF2-40B4-BE49-F238E27FC236}">
                <a16:creationId xmlns:a16="http://schemas.microsoft.com/office/drawing/2014/main" id="{0E9DF723-7B82-FC60-71AF-B3690628863B}"/>
              </a:ext>
            </a:extLst>
          </p:cNvPr>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7D03D948-4450-47BF-6C02-7E53677E50A9}"/>
              </a:ext>
            </a:extLst>
          </p:cNvPr>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E2ACC17-11B3-07EC-FAA7-B94DD14F9BEE}"/>
              </a:ext>
            </a:extLst>
          </p:cNvPr>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DE501D73-B700-1AE4-9924-BE6B305FC247}"/>
              </a:ext>
            </a:extLst>
          </p:cNvPr>
          <p:cNvSpPr txBox="1"/>
          <p:nvPr/>
        </p:nvSpPr>
        <p:spPr>
          <a:xfrm>
            <a:off x="278674" y="818606"/>
            <a:ext cx="8865326" cy="4347344"/>
          </a:xfrm>
          <a:prstGeom prst="rect">
            <a:avLst/>
          </a:prstGeom>
          <a:noFill/>
        </p:spPr>
        <p:txBody>
          <a:bodyPr wrap="square" rtlCol="0">
            <a:spAutoFit/>
          </a:bodyPr>
          <a:lstStyle/>
          <a:p>
            <a:pPr algn="just">
              <a:spcBef>
                <a:spcPts val="0"/>
              </a:spcBef>
            </a:pPr>
            <a:r>
              <a:rPr lang="en-US" altLang="zh-CN" sz="800" kern="100" dirty="0">
                <a:effectLst/>
                <a:ea typeface="宋体" panose="02010600030101010101" pitchFamily="2" charset="-122"/>
                <a:cs typeface="Arial" panose="020B0604020202020204" pitchFamily="34" charset="0"/>
              </a:rPr>
              <a:t>[16]M. T. Wolf, C. Assad, M. T. </a:t>
            </a:r>
            <a:r>
              <a:rPr lang="en-US" altLang="zh-CN" sz="800" kern="100" dirty="0" err="1">
                <a:effectLst/>
                <a:ea typeface="宋体" panose="02010600030101010101" pitchFamily="2" charset="-122"/>
                <a:cs typeface="Arial" panose="020B0604020202020204" pitchFamily="34" charset="0"/>
              </a:rPr>
              <a:t>Vernacchia</a:t>
            </a:r>
            <a:r>
              <a:rPr lang="en-US" altLang="zh-CN" sz="800" kern="100" dirty="0">
                <a:effectLst/>
                <a:ea typeface="宋体" panose="02010600030101010101" pitchFamily="2" charset="-122"/>
                <a:cs typeface="Arial" panose="020B0604020202020204" pitchFamily="34" charset="0"/>
              </a:rPr>
              <a:t>, J. Fromm and H. L. </a:t>
            </a:r>
            <a:r>
              <a:rPr lang="en-US" altLang="zh-CN" sz="800" kern="100" dirty="0" err="1">
                <a:effectLst/>
                <a:ea typeface="宋体" panose="02010600030101010101" pitchFamily="2" charset="-122"/>
                <a:cs typeface="Arial" panose="020B0604020202020204" pitchFamily="34" charset="0"/>
              </a:rPr>
              <a:t>Jethani</a:t>
            </a:r>
            <a:r>
              <a:rPr lang="en-US" altLang="zh-CN" sz="800" kern="100" dirty="0">
                <a:effectLst/>
                <a:ea typeface="宋体" panose="02010600030101010101" pitchFamily="2" charset="-122"/>
                <a:cs typeface="Arial" panose="020B0604020202020204" pitchFamily="34" charset="0"/>
              </a:rPr>
              <a:t>, "Gesture-based robot control with variable autonomy from the JPL </a:t>
            </a:r>
            <a:r>
              <a:rPr lang="en-US" altLang="zh-CN" sz="800" kern="100" dirty="0" err="1">
                <a:effectLst/>
                <a:ea typeface="宋体" panose="02010600030101010101" pitchFamily="2" charset="-122"/>
                <a:cs typeface="Arial" panose="020B0604020202020204" pitchFamily="34" charset="0"/>
              </a:rPr>
              <a:t>BioSleeve</a:t>
            </a:r>
            <a:r>
              <a:rPr lang="en-US" altLang="zh-CN" sz="800" kern="100" dirty="0">
                <a:effectLst/>
                <a:ea typeface="宋体" panose="02010600030101010101" pitchFamily="2" charset="-122"/>
                <a:cs typeface="Arial" panose="020B0604020202020204" pitchFamily="34" charset="0"/>
              </a:rPr>
              <a:t>", 2013 IEEE International Conference on Robotics and Automation, pp. 1160-1165, 2013.</a:t>
            </a:r>
            <a:endParaRPr lang="zh-CN" altLang="zh-CN" sz="800" kern="100" dirty="0">
              <a:effectLst/>
              <a:ea typeface="宋体" panose="02010600030101010101" pitchFamily="2" charset="-122"/>
              <a:cs typeface="Arial" panose="020B0604020202020204" pitchFamily="34" charset="0"/>
            </a:endParaRPr>
          </a:p>
          <a:p>
            <a:pPr algn="just">
              <a:spcBef>
                <a:spcPts val="0"/>
              </a:spcBef>
            </a:pPr>
            <a:r>
              <a:rPr lang="en-US" altLang="zh-CN" sz="800" kern="100" dirty="0">
                <a:effectLst/>
                <a:ea typeface="宋体" panose="02010600030101010101" pitchFamily="2" charset="-122"/>
                <a:cs typeface="Arial" panose="020B0604020202020204" pitchFamily="34" charset="0"/>
              </a:rPr>
              <a:t>[17]S. Bitzer and P. V. D. </a:t>
            </a:r>
            <a:r>
              <a:rPr lang="en-US" altLang="zh-CN" sz="800" kern="100" dirty="0" err="1">
                <a:effectLst/>
                <a:ea typeface="宋体" panose="02010600030101010101" pitchFamily="2" charset="-122"/>
                <a:cs typeface="Arial" panose="020B0604020202020204" pitchFamily="34" charset="0"/>
              </a:rPr>
              <a:t>Smagt</a:t>
            </a:r>
            <a:r>
              <a:rPr lang="en-US" altLang="zh-CN" sz="800" kern="100" dirty="0">
                <a:effectLst/>
                <a:ea typeface="宋体" panose="02010600030101010101" pitchFamily="2" charset="-122"/>
                <a:cs typeface="Arial" panose="020B0604020202020204" pitchFamily="34" charset="0"/>
              </a:rPr>
              <a:t>, "Learning EMG control of a robotic hand: Towards Active Prostheses", IEEE International Conference on Robotics and Automation Orlando, 2016.</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[18] </a:t>
            </a:r>
            <a:r>
              <a:rPr lang="en-US" altLang="zh-CN" sz="800" kern="100" dirty="0">
                <a:solidFill>
                  <a:srgbClr val="000000"/>
                </a:solidFill>
                <a:effectLst/>
                <a:ea typeface="宋体" panose="02010600030101010101" pitchFamily="2" charset="-122"/>
                <a:cs typeface="Arial" panose="020B0604020202020204" pitchFamily="34" charset="0"/>
              </a:rPr>
              <a:t>Hafid, </a:t>
            </a:r>
            <a:r>
              <a:rPr lang="en-US" altLang="zh-CN" sz="800" kern="100" dirty="0" err="1">
                <a:solidFill>
                  <a:srgbClr val="000000"/>
                </a:solidFill>
                <a:effectLst/>
                <a:ea typeface="宋体" panose="02010600030101010101" pitchFamily="2" charset="-122"/>
                <a:cs typeface="Arial" panose="020B0604020202020204" pitchFamily="34" charset="0"/>
              </a:rPr>
              <a:t>Abdelakram</a:t>
            </a:r>
            <a:r>
              <a:rPr lang="en-US" altLang="zh-CN" sz="800" kern="100" dirty="0">
                <a:solidFill>
                  <a:srgbClr val="000000"/>
                </a:solidFill>
                <a:effectLst/>
                <a:ea typeface="宋体" panose="02010600030101010101" pitchFamily="2" charset="-122"/>
                <a:cs typeface="Arial" panose="020B0604020202020204" pitchFamily="34" charset="0"/>
              </a:rPr>
              <a:t>, et al. "EMG &amp; EIMG measurement for Arm &amp; Hand motions using custom made instrumentation based on Raspberry PI." </a:t>
            </a:r>
            <a:r>
              <a:rPr lang="en-US" altLang="zh-CN" sz="800" i="1" kern="100" dirty="0">
                <a:solidFill>
                  <a:srgbClr val="000000"/>
                </a:solidFill>
                <a:effectLst/>
                <a:ea typeface="宋体" panose="02010600030101010101" pitchFamily="2" charset="-122"/>
                <a:cs typeface="Arial" panose="020B0604020202020204" pitchFamily="34" charset="0"/>
              </a:rPr>
              <a:t>2020 2nd International Workshop on Human-Centric Smart Environments for Health and Well-being (IHSH)</a:t>
            </a:r>
            <a:r>
              <a:rPr lang="en-US" altLang="zh-CN" sz="800" kern="100" dirty="0">
                <a:solidFill>
                  <a:srgbClr val="000000"/>
                </a:solidFill>
                <a:effectLst/>
                <a:ea typeface="宋体" panose="02010600030101010101" pitchFamily="2" charset="-122"/>
                <a:cs typeface="Arial" panose="020B0604020202020204" pitchFamily="34" charset="0"/>
              </a:rPr>
              <a:t>. IEEE, 2021.</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solidFill>
                  <a:srgbClr val="000000"/>
                </a:solidFill>
                <a:effectLst/>
                <a:ea typeface="宋体" panose="02010600030101010101" pitchFamily="2" charset="-122"/>
                <a:cs typeface="Arial" panose="020B0604020202020204" pitchFamily="34" charset="0"/>
              </a:rPr>
              <a:t>[19]Khan, </a:t>
            </a:r>
            <a:r>
              <a:rPr lang="en-US" altLang="zh-CN" sz="800" kern="100" dirty="0" err="1">
                <a:solidFill>
                  <a:srgbClr val="000000"/>
                </a:solidFill>
                <a:effectLst/>
                <a:ea typeface="宋体" panose="02010600030101010101" pitchFamily="2" charset="-122"/>
                <a:cs typeface="Arial" panose="020B0604020202020204" pitchFamily="34" charset="0"/>
              </a:rPr>
              <a:t>Sagheer</a:t>
            </a:r>
            <a:r>
              <a:rPr lang="en-US" altLang="zh-CN" sz="800" kern="100" dirty="0">
                <a:solidFill>
                  <a:srgbClr val="000000"/>
                </a:solidFill>
                <a:effectLst/>
                <a:ea typeface="宋体" panose="02010600030101010101" pitchFamily="2" charset="-122"/>
                <a:cs typeface="Arial" panose="020B0604020202020204" pitchFamily="34" charset="0"/>
              </a:rPr>
              <a:t>, Kiran Khurshid, and Muhammad </a:t>
            </a:r>
            <a:r>
              <a:rPr lang="en-US" altLang="zh-CN" sz="800" kern="100" dirty="0" err="1">
                <a:solidFill>
                  <a:srgbClr val="000000"/>
                </a:solidFill>
                <a:effectLst/>
                <a:ea typeface="宋体" panose="02010600030101010101" pitchFamily="2" charset="-122"/>
                <a:cs typeface="Arial" panose="020B0604020202020204" pitchFamily="34" charset="0"/>
              </a:rPr>
              <a:t>Zceshan</a:t>
            </a:r>
            <a:r>
              <a:rPr lang="en-US" altLang="zh-CN" sz="800" kern="100" dirty="0">
                <a:solidFill>
                  <a:srgbClr val="000000"/>
                </a:solidFill>
                <a:effectLst/>
                <a:ea typeface="宋体" panose="02010600030101010101" pitchFamily="2" charset="-122"/>
                <a:cs typeface="Arial" panose="020B0604020202020204" pitchFamily="34" charset="0"/>
              </a:rPr>
              <a:t>. "</a:t>
            </a:r>
            <a:r>
              <a:rPr lang="en-US" altLang="zh-CN" sz="800" kern="100" dirty="0" err="1">
                <a:solidFill>
                  <a:srgbClr val="000000"/>
                </a:solidFill>
                <a:effectLst/>
                <a:ea typeface="宋体" panose="02010600030101010101" pitchFamily="2" charset="-122"/>
                <a:cs typeface="Arial" panose="020B0604020202020204" pitchFamily="34" charset="0"/>
              </a:rPr>
              <a:t>Emg</a:t>
            </a:r>
            <a:r>
              <a:rPr lang="en-US" altLang="zh-CN" sz="800" kern="100" dirty="0">
                <a:solidFill>
                  <a:srgbClr val="000000"/>
                </a:solidFill>
                <a:effectLst/>
                <a:ea typeface="宋体" panose="02010600030101010101" pitchFamily="2" charset="-122"/>
                <a:cs typeface="Arial" panose="020B0604020202020204" pitchFamily="34" charset="0"/>
              </a:rPr>
              <a:t> data acquisition and flight control of quadcopter on different </a:t>
            </a:r>
            <a:r>
              <a:rPr lang="en-US" altLang="zh-CN" sz="800" kern="100" dirty="0" err="1">
                <a:solidFill>
                  <a:srgbClr val="000000"/>
                </a:solidFill>
                <a:effectLst/>
                <a:ea typeface="宋体" panose="02010600030101010101" pitchFamily="2" charset="-122"/>
                <a:cs typeface="Arial" panose="020B0604020202020204" pitchFamily="34" charset="0"/>
              </a:rPr>
              <a:t>emg</a:t>
            </a:r>
            <a:r>
              <a:rPr lang="en-US" altLang="zh-CN" sz="800" kern="100" dirty="0">
                <a:solidFill>
                  <a:srgbClr val="000000"/>
                </a:solidFill>
                <a:effectLst/>
                <a:ea typeface="宋体" panose="02010600030101010101" pitchFamily="2" charset="-122"/>
                <a:cs typeface="Arial" panose="020B0604020202020204" pitchFamily="34" charset="0"/>
              </a:rPr>
              <a:t> signals." </a:t>
            </a:r>
            <a:r>
              <a:rPr lang="en-US" altLang="zh-CN" sz="800" i="1" kern="100" dirty="0">
                <a:solidFill>
                  <a:srgbClr val="000000"/>
                </a:solidFill>
                <a:effectLst/>
                <a:ea typeface="宋体" panose="02010600030101010101" pitchFamily="2" charset="-122"/>
                <a:cs typeface="Arial" panose="020B0604020202020204" pitchFamily="34" charset="0"/>
              </a:rPr>
              <a:t>2019 14th Iberian Conference on Information Systems and Technologies (CISTI)</a:t>
            </a:r>
            <a:r>
              <a:rPr lang="en-US" altLang="zh-CN" sz="800" kern="100" dirty="0">
                <a:solidFill>
                  <a:srgbClr val="000000"/>
                </a:solidFill>
                <a:effectLst/>
                <a:ea typeface="宋体" panose="02010600030101010101" pitchFamily="2" charset="-122"/>
                <a:cs typeface="Arial" panose="020B0604020202020204" pitchFamily="34" charset="0"/>
              </a:rPr>
              <a:t>. IEEE, 2019.</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solidFill>
                  <a:srgbClr val="000000"/>
                </a:solidFill>
                <a:effectLst/>
                <a:ea typeface="宋体" panose="02010600030101010101" pitchFamily="2" charset="-122"/>
                <a:cs typeface="Arial" panose="020B0604020202020204" pitchFamily="34" charset="0"/>
              </a:rPr>
              <a:t>[20]Mohammed, Noor, Zayed Ahmed, and </a:t>
            </a:r>
            <a:r>
              <a:rPr lang="en-US" altLang="zh-CN" sz="800" kern="100" dirty="0" err="1">
                <a:solidFill>
                  <a:srgbClr val="000000"/>
                </a:solidFill>
                <a:effectLst/>
                <a:ea typeface="宋体" panose="02010600030101010101" pitchFamily="2" charset="-122"/>
                <a:cs typeface="Arial" panose="020B0604020202020204" pitchFamily="34" charset="0"/>
              </a:rPr>
              <a:t>Raquib-ul</a:t>
            </a:r>
            <a:r>
              <a:rPr lang="en-US" altLang="zh-CN" sz="800" kern="100" dirty="0">
                <a:solidFill>
                  <a:srgbClr val="000000"/>
                </a:solidFill>
                <a:effectLst/>
                <a:ea typeface="宋体" panose="02010600030101010101" pitchFamily="2" charset="-122"/>
                <a:cs typeface="Arial" panose="020B0604020202020204" pitchFamily="34" charset="0"/>
              </a:rPr>
              <a:t> Alam. "Design and development of low-cost EMG amplifier for assistive technology." </a:t>
            </a:r>
            <a:r>
              <a:rPr lang="en-US" altLang="zh-CN" sz="800" i="1" kern="100" dirty="0">
                <a:solidFill>
                  <a:srgbClr val="000000"/>
                </a:solidFill>
                <a:effectLst/>
                <a:ea typeface="宋体" panose="02010600030101010101" pitchFamily="2" charset="-122"/>
                <a:cs typeface="Arial" panose="020B0604020202020204" pitchFamily="34" charset="0"/>
              </a:rPr>
              <a:t>2017 IEEE International Conference on Power, Control, Signals and Instrumentation Engineering (ICPCSI)</a:t>
            </a:r>
            <a:r>
              <a:rPr lang="en-US" altLang="zh-CN" sz="800" kern="100" dirty="0">
                <a:solidFill>
                  <a:srgbClr val="000000"/>
                </a:solidFill>
                <a:effectLst/>
                <a:ea typeface="宋体" panose="02010600030101010101" pitchFamily="2" charset="-122"/>
                <a:cs typeface="Arial" panose="020B0604020202020204" pitchFamily="34" charset="0"/>
              </a:rPr>
              <a:t>. IEEE, 2017.</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solidFill>
                  <a:srgbClr val="000000"/>
                </a:solidFill>
                <a:effectLst/>
                <a:ea typeface="宋体" panose="02010600030101010101" pitchFamily="2" charset="-122"/>
                <a:cs typeface="Arial" panose="020B0604020202020204" pitchFamily="34" charset="0"/>
              </a:rPr>
              <a:t>[21]</a:t>
            </a:r>
            <a:r>
              <a:rPr lang="en-US" altLang="zh-CN" sz="800" kern="100" dirty="0" err="1">
                <a:solidFill>
                  <a:srgbClr val="000000"/>
                </a:solidFill>
                <a:effectLst/>
                <a:ea typeface="宋体" panose="02010600030101010101" pitchFamily="2" charset="-122"/>
                <a:cs typeface="Arial" panose="020B0604020202020204" pitchFamily="34" charset="0"/>
              </a:rPr>
              <a:t>Hiraiwa</a:t>
            </a:r>
            <a:r>
              <a:rPr lang="en-US" altLang="zh-CN" sz="800" kern="100" dirty="0">
                <a:solidFill>
                  <a:srgbClr val="000000"/>
                </a:solidFill>
                <a:effectLst/>
                <a:ea typeface="宋体" panose="02010600030101010101" pitchFamily="2" charset="-122"/>
                <a:cs typeface="Arial" panose="020B0604020202020204" pitchFamily="34" charset="0"/>
              </a:rPr>
              <a:t>, Akira, </a:t>
            </a:r>
            <a:r>
              <a:rPr lang="en-US" altLang="zh-CN" sz="800" kern="100" dirty="0" err="1">
                <a:solidFill>
                  <a:srgbClr val="000000"/>
                </a:solidFill>
                <a:effectLst/>
                <a:ea typeface="宋体" panose="02010600030101010101" pitchFamily="2" charset="-122"/>
                <a:cs typeface="Arial" panose="020B0604020202020204" pitchFamily="34" charset="0"/>
              </a:rPr>
              <a:t>Katsunori</a:t>
            </a:r>
            <a:r>
              <a:rPr lang="en-US" altLang="zh-CN" sz="800" kern="100" dirty="0">
                <a:solidFill>
                  <a:srgbClr val="000000"/>
                </a:solidFill>
                <a:effectLst/>
                <a:ea typeface="宋体" panose="02010600030101010101" pitchFamily="2" charset="-122"/>
                <a:cs typeface="Arial" panose="020B0604020202020204" pitchFamily="34" charset="0"/>
              </a:rPr>
              <a:t> </a:t>
            </a:r>
            <a:r>
              <a:rPr lang="en-US" altLang="zh-CN" sz="800" kern="100" dirty="0" err="1">
                <a:solidFill>
                  <a:srgbClr val="000000"/>
                </a:solidFill>
                <a:effectLst/>
                <a:ea typeface="宋体" panose="02010600030101010101" pitchFamily="2" charset="-122"/>
                <a:cs typeface="Arial" panose="020B0604020202020204" pitchFamily="34" charset="0"/>
              </a:rPr>
              <a:t>Shimohara</a:t>
            </a:r>
            <a:r>
              <a:rPr lang="en-US" altLang="zh-CN" sz="800" kern="100" dirty="0">
                <a:solidFill>
                  <a:srgbClr val="000000"/>
                </a:solidFill>
                <a:effectLst/>
                <a:ea typeface="宋体" panose="02010600030101010101" pitchFamily="2" charset="-122"/>
                <a:cs typeface="Arial" panose="020B0604020202020204" pitchFamily="34" charset="0"/>
              </a:rPr>
              <a:t>, and Yukio Tokunaga. "EMG pattern analysis and classification by neural network." </a:t>
            </a:r>
            <a:r>
              <a:rPr lang="en-US" altLang="zh-CN" sz="800" i="1" kern="100" dirty="0">
                <a:solidFill>
                  <a:srgbClr val="000000"/>
                </a:solidFill>
                <a:effectLst/>
                <a:ea typeface="宋体" panose="02010600030101010101" pitchFamily="2" charset="-122"/>
                <a:cs typeface="Arial" panose="020B0604020202020204" pitchFamily="34" charset="0"/>
              </a:rPr>
              <a:t>Conference proceedings., IEEE international conference on systems, man and cybernetics</a:t>
            </a:r>
            <a:r>
              <a:rPr lang="en-US" altLang="zh-CN" sz="800" kern="100" dirty="0">
                <a:solidFill>
                  <a:srgbClr val="000000"/>
                </a:solidFill>
                <a:effectLst/>
                <a:ea typeface="宋体" panose="02010600030101010101" pitchFamily="2" charset="-122"/>
                <a:cs typeface="Arial" panose="020B0604020202020204" pitchFamily="34" charset="0"/>
              </a:rPr>
              <a:t>. IEEE, 1989.</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solidFill>
                  <a:srgbClr val="000000"/>
                </a:solidFill>
                <a:effectLst/>
                <a:ea typeface="宋体" panose="02010600030101010101" pitchFamily="2" charset="-122"/>
                <a:cs typeface="Arial" panose="020B0604020202020204" pitchFamily="34" charset="0"/>
              </a:rPr>
              <a:t>[22]Hafid, </a:t>
            </a:r>
            <a:r>
              <a:rPr lang="en-US" altLang="zh-CN" sz="800" kern="100" dirty="0" err="1">
                <a:solidFill>
                  <a:srgbClr val="000000"/>
                </a:solidFill>
                <a:effectLst/>
                <a:ea typeface="宋体" panose="02010600030101010101" pitchFamily="2" charset="-122"/>
                <a:cs typeface="Arial" panose="020B0604020202020204" pitchFamily="34" charset="0"/>
              </a:rPr>
              <a:t>Abdelakram</a:t>
            </a:r>
            <a:r>
              <a:rPr lang="en-US" altLang="zh-CN" sz="800" kern="100" dirty="0">
                <a:solidFill>
                  <a:srgbClr val="000000"/>
                </a:solidFill>
                <a:effectLst/>
                <a:ea typeface="宋体" panose="02010600030101010101" pitchFamily="2" charset="-122"/>
                <a:cs typeface="Arial" panose="020B0604020202020204" pitchFamily="34" charset="0"/>
              </a:rPr>
              <a:t>, et al. "EMG &amp; EIMG measurement for Arm &amp; Hand motions using custom made instrumentation based on Raspberry PI." </a:t>
            </a:r>
            <a:r>
              <a:rPr lang="en-US" altLang="zh-CN" sz="800" i="1" kern="100" dirty="0">
                <a:solidFill>
                  <a:srgbClr val="000000"/>
                </a:solidFill>
                <a:effectLst/>
                <a:ea typeface="宋体" panose="02010600030101010101" pitchFamily="2" charset="-122"/>
                <a:cs typeface="Arial" panose="020B0604020202020204" pitchFamily="34" charset="0"/>
              </a:rPr>
              <a:t>2020 2nd International Workshop on Human-Centric Smart Environments for Health and Well-being (IHSH)</a:t>
            </a:r>
            <a:r>
              <a:rPr lang="en-US" altLang="zh-CN" sz="800" kern="100" dirty="0">
                <a:solidFill>
                  <a:srgbClr val="000000"/>
                </a:solidFill>
                <a:effectLst/>
                <a:ea typeface="宋体" panose="02010600030101010101" pitchFamily="2" charset="-122"/>
                <a:cs typeface="Arial" panose="020B0604020202020204" pitchFamily="34" charset="0"/>
              </a:rPr>
              <a:t>. IEEE, 2021.</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[23]</a:t>
            </a:r>
            <a:r>
              <a:rPr lang="en-US" altLang="zh-CN" sz="800" kern="100" dirty="0">
                <a:solidFill>
                  <a:srgbClr val="000000"/>
                </a:solidFill>
                <a:effectLst/>
                <a:ea typeface="宋体" panose="02010600030101010101" pitchFamily="2" charset="-122"/>
                <a:cs typeface="Arial" panose="020B0604020202020204" pitchFamily="34" charset="0"/>
              </a:rPr>
              <a:t>Fontanilla, José A., Jesús D. </a:t>
            </a:r>
            <a:r>
              <a:rPr lang="en-US" altLang="zh-CN" sz="800" kern="100" dirty="0" err="1">
                <a:solidFill>
                  <a:srgbClr val="000000"/>
                </a:solidFill>
                <a:effectLst/>
                <a:ea typeface="宋体" panose="02010600030101010101" pitchFamily="2" charset="-122"/>
                <a:cs typeface="Arial" panose="020B0604020202020204" pitchFamily="34" charset="0"/>
              </a:rPr>
              <a:t>Urbano</a:t>
            </a:r>
            <a:r>
              <a:rPr lang="en-US" altLang="zh-CN" sz="800" kern="100" dirty="0">
                <a:solidFill>
                  <a:srgbClr val="000000"/>
                </a:solidFill>
                <a:effectLst/>
                <a:ea typeface="宋体" panose="02010600030101010101" pitchFamily="2" charset="-122"/>
                <a:cs typeface="Arial" panose="020B0604020202020204" pitchFamily="34" charset="0"/>
              </a:rPr>
              <a:t>, and A. </a:t>
            </a:r>
            <a:r>
              <a:rPr lang="en-US" altLang="zh-CN" sz="800" kern="100" dirty="0" err="1">
                <a:solidFill>
                  <a:srgbClr val="000000"/>
                </a:solidFill>
                <a:effectLst/>
                <a:ea typeface="宋体" panose="02010600030101010101" pitchFamily="2" charset="-122"/>
                <a:cs typeface="Arial" panose="020B0604020202020204" pitchFamily="34" charset="0"/>
              </a:rPr>
              <a:t>Luque</a:t>
            </a:r>
            <a:r>
              <a:rPr lang="en-US" altLang="zh-CN" sz="800" kern="100" dirty="0">
                <a:solidFill>
                  <a:srgbClr val="000000"/>
                </a:solidFill>
                <a:effectLst/>
                <a:ea typeface="宋体" panose="02010600030101010101" pitchFamily="2" charset="-122"/>
                <a:cs typeface="Arial" panose="020B0604020202020204" pitchFamily="34" charset="0"/>
              </a:rPr>
              <a:t>. "Low-cost voltage amplifier for biological signal acquisition through generic micro-electrode array." </a:t>
            </a:r>
            <a:r>
              <a:rPr lang="en-US" altLang="zh-CN" sz="800" i="1" kern="100" dirty="0">
                <a:solidFill>
                  <a:srgbClr val="000000"/>
                </a:solidFill>
                <a:effectLst/>
                <a:ea typeface="宋体" panose="02010600030101010101" pitchFamily="2" charset="-122"/>
                <a:cs typeface="Arial" panose="020B0604020202020204" pitchFamily="34" charset="0"/>
              </a:rPr>
              <a:t>2021 13th Spanish Conference on Electron Devices (CDE)</a:t>
            </a:r>
            <a:r>
              <a:rPr lang="en-US" altLang="zh-CN" sz="800" kern="100" dirty="0">
                <a:solidFill>
                  <a:srgbClr val="000000"/>
                </a:solidFill>
                <a:effectLst/>
                <a:ea typeface="宋体" panose="02010600030101010101" pitchFamily="2" charset="-122"/>
                <a:cs typeface="Arial" panose="020B0604020202020204" pitchFamily="34" charset="0"/>
              </a:rPr>
              <a:t>. IEEE, 2021.</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solidFill>
                  <a:srgbClr val="000000"/>
                </a:solidFill>
                <a:effectLst/>
                <a:ea typeface="宋体" panose="02010600030101010101" pitchFamily="2" charset="-122"/>
                <a:cs typeface="Arial" panose="020B0604020202020204" pitchFamily="34" charset="0"/>
              </a:rPr>
              <a:t>[24]</a:t>
            </a:r>
            <a:r>
              <a:rPr lang="en-US" altLang="zh-CN" sz="800" kern="100" dirty="0" err="1">
                <a:solidFill>
                  <a:srgbClr val="000000"/>
                </a:solidFill>
                <a:effectLst/>
                <a:ea typeface="宋体" panose="02010600030101010101" pitchFamily="2" charset="-122"/>
                <a:cs typeface="Arial" panose="020B0604020202020204" pitchFamily="34" charset="0"/>
              </a:rPr>
              <a:t>Sadikoglu</a:t>
            </a:r>
            <a:r>
              <a:rPr lang="en-US" altLang="zh-CN" sz="800" kern="100" dirty="0">
                <a:solidFill>
                  <a:srgbClr val="000000"/>
                </a:solidFill>
                <a:effectLst/>
                <a:ea typeface="宋体" panose="02010600030101010101" pitchFamily="2" charset="-122"/>
                <a:cs typeface="Arial" panose="020B0604020202020204" pitchFamily="34" charset="0"/>
              </a:rPr>
              <a:t>, </a:t>
            </a:r>
            <a:r>
              <a:rPr lang="en-US" altLang="zh-CN" sz="800" kern="100" dirty="0" err="1">
                <a:solidFill>
                  <a:srgbClr val="000000"/>
                </a:solidFill>
                <a:effectLst/>
                <a:ea typeface="宋体" panose="02010600030101010101" pitchFamily="2" charset="-122"/>
                <a:cs typeface="Arial" panose="020B0604020202020204" pitchFamily="34" charset="0"/>
              </a:rPr>
              <a:t>Fahreddin</a:t>
            </a:r>
            <a:r>
              <a:rPr lang="en-US" altLang="zh-CN" sz="800" kern="100" dirty="0">
                <a:solidFill>
                  <a:srgbClr val="000000"/>
                </a:solidFill>
                <a:effectLst/>
                <a:ea typeface="宋体" panose="02010600030101010101" pitchFamily="2" charset="-122"/>
                <a:cs typeface="Arial" panose="020B0604020202020204" pitchFamily="34" charset="0"/>
              </a:rPr>
              <a:t>, </a:t>
            </a:r>
            <a:r>
              <a:rPr lang="en-US" altLang="zh-CN" sz="800" kern="100" dirty="0" err="1">
                <a:solidFill>
                  <a:srgbClr val="000000"/>
                </a:solidFill>
                <a:effectLst/>
                <a:ea typeface="宋体" panose="02010600030101010101" pitchFamily="2" charset="-122"/>
                <a:cs typeface="Arial" panose="020B0604020202020204" pitchFamily="34" charset="0"/>
              </a:rPr>
              <a:t>Cemal</a:t>
            </a:r>
            <a:r>
              <a:rPr lang="en-US" altLang="zh-CN" sz="800" kern="100" dirty="0">
                <a:solidFill>
                  <a:srgbClr val="000000"/>
                </a:solidFill>
                <a:effectLst/>
                <a:ea typeface="宋体" panose="02010600030101010101" pitchFamily="2" charset="-122"/>
                <a:cs typeface="Arial" panose="020B0604020202020204" pitchFamily="34" charset="0"/>
              </a:rPr>
              <a:t> </a:t>
            </a:r>
            <a:r>
              <a:rPr lang="en-US" altLang="zh-CN" sz="800" kern="100" dirty="0" err="1">
                <a:solidFill>
                  <a:srgbClr val="000000"/>
                </a:solidFill>
                <a:effectLst/>
                <a:ea typeface="宋体" panose="02010600030101010101" pitchFamily="2" charset="-122"/>
                <a:cs typeface="Arial" panose="020B0604020202020204" pitchFamily="34" charset="0"/>
              </a:rPr>
              <a:t>Kavalcioglu</a:t>
            </a:r>
            <a:r>
              <a:rPr lang="en-US" altLang="zh-CN" sz="800" kern="100" dirty="0">
                <a:solidFill>
                  <a:srgbClr val="000000"/>
                </a:solidFill>
                <a:effectLst/>
                <a:ea typeface="宋体" panose="02010600030101010101" pitchFamily="2" charset="-122"/>
                <a:cs typeface="Arial" panose="020B0604020202020204" pitchFamily="34" charset="0"/>
              </a:rPr>
              <a:t>, and Berk </a:t>
            </a:r>
            <a:r>
              <a:rPr lang="en-US" altLang="zh-CN" sz="800" kern="100" dirty="0" err="1">
                <a:solidFill>
                  <a:srgbClr val="000000"/>
                </a:solidFill>
                <a:effectLst/>
                <a:ea typeface="宋体" panose="02010600030101010101" pitchFamily="2" charset="-122"/>
                <a:cs typeface="Arial" panose="020B0604020202020204" pitchFamily="34" charset="0"/>
              </a:rPr>
              <a:t>Dagman</a:t>
            </a:r>
            <a:r>
              <a:rPr lang="en-US" altLang="zh-CN" sz="800" kern="100" dirty="0">
                <a:solidFill>
                  <a:srgbClr val="000000"/>
                </a:solidFill>
                <a:effectLst/>
                <a:ea typeface="宋体" panose="02010600030101010101" pitchFamily="2" charset="-122"/>
                <a:cs typeface="Arial" panose="020B0604020202020204" pitchFamily="34" charset="0"/>
              </a:rPr>
              <a:t>. "Electromyogram (EMG) signal detection, classification of EMG signals and diagnosis of neuropathy muscle disease." </a:t>
            </a:r>
            <a:r>
              <a:rPr lang="en-US" altLang="zh-CN" sz="800" i="1" kern="100" dirty="0">
                <a:solidFill>
                  <a:srgbClr val="000000"/>
                </a:solidFill>
                <a:effectLst/>
                <a:ea typeface="宋体" panose="02010600030101010101" pitchFamily="2" charset="-122"/>
                <a:cs typeface="Arial" panose="020B0604020202020204" pitchFamily="34" charset="0"/>
              </a:rPr>
              <a:t>Procedia computer science</a:t>
            </a:r>
            <a:r>
              <a:rPr lang="en-US" altLang="zh-CN" sz="800" kern="100" dirty="0">
                <a:solidFill>
                  <a:srgbClr val="000000"/>
                </a:solidFill>
                <a:effectLst/>
                <a:ea typeface="宋体" panose="02010600030101010101" pitchFamily="2" charset="-122"/>
                <a:cs typeface="Arial" panose="020B0604020202020204" pitchFamily="34" charset="0"/>
              </a:rPr>
              <a:t> 120 (2017): 422-429.</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[z1] Abdullahi, H.S., </a:t>
            </a:r>
            <a:r>
              <a:rPr lang="en-US" altLang="zh-CN" sz="800" kern="100" dirty="0" err="1">
                <a:effectLst/>
                <a:ea typeface="宋体" panose="02010600030101010101" pitchFamily="2" charset="-122"/>
                <a:cs typeface="Arial" panose="020B0604020202020204" pitchFamily="34" charset="0"/>
              </a:rPr>
              <a:t>Mahieddine</a:t>
            </a:r>
            <a:r>
              <a:rPr lang="en-US" altLang="zh-CN" sz="800" kern="100" dirty="0">
                <a:effectLst/>
                <a:ea typeface="宋体" panose="02010600030101010101" pitchFamily="2" charset="-122"/>
                <a:cs typeface="Arial" panose="020B0604020202020204" pitchFamily="34" charset="0"/>
              </a:rPr>
              <a:t>, F. and Sheriff, R.E. (2015) ‘Technology impact on agricultural productivity: A review of precision agriculture using unmanned aerial vehicles’, Wireless and Satellite Systems, pp. 388–400. doi:10.1007/978-3-319-25479-1_29. </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[26]C. </a:t>
            </a:r>
            <a:r>
              <a:rPr lang="en-US" altLang="zh-CN" sz="800" kern="100" dirty="0" err="1">
                <a:effectLst/>
                <a:ea typeface="宋体" panose="02010600030101010101" pitchFamily="2" charset="-122"/>
                <a:cs typeface="Arial" panose="020B0604020202020204" pitchFamily="34" charset="0"/>
              </a:rPr>
              <a:t>Albornoz</a:t>
            </a:r>
            <a:r>
              <a:rPr lang="en-US" altLang="zh-CN" sz="800" kern="100" dirty="0">
                <a:effectLst/>
                <a:ea typeface="宋体" panose="02010600030101010101" pitchFamily="2" charset="-122"/>
                <a:cs typeface="Arial" panose="020B0604020202020204" pitchFamily="34" charset="0"/>
              </a:rPr>
              <a:t> and L. F. </a:t>
            </a:r>
            <a:r>
              <a:rPr lang="en-US" altLang="zh-CN" sz="800" kern="100" dirty="0" err="1">
                <a:effectLst/>
                <a:ea typeface="宋体" panose="02010600030101010101" pitchFamily="2" charset="-122"/>
                <a:cs typeface="Arial" panose="020B0604020202020204" pitchFamily="34" charset="0"/>
              </a:rPr>
              <a:t>Giraldo</a:t>
            </a:r>
            <a:r>
              <a:rPr lang="en-US" altLang="zh-CN" sz="800" kern="100" dirty="0">
                <a:effectLst/>
                <a:ea typeface="宋体" panose="02010600030101010101" pitchFamily="2" charset="-122"/>
                <a:cs typeface="Arial" panose="020B0604020202020204" pitchFamily="34" charset="0"/>
              </a:rPr>
              <a:t>, "Trajectory design for efficient crop irrigation with a UAV," 2017 IEEE 3rd Colombian Conference on Automatic Control (CCAC), Cartagena, Colombia, 2017, pp. 1-6, </a:t>
            </a:r>
            <a:r>
              <a:rPr lang="en-US" altLang="zh-CN" sz="800" kern="100" dirty="0" err="1">
                <a:effectLst/>
                <a:ea typeface="宋体" panose="02010600030101010101" pitchFamily="2" charset="-122"/>
                <a:cs typeface="Arial" panose="020B0604020202020204" pitchFamily="34" charset="0"/>
              </a:rPr>
              <a:t>doi</a:t>
            </a:r>
            <a:r>
              <a:rPr lang="en-US" altLang="zh-CN" sz="800" kern="100" dirty="0">
                <a:effectLst/>
                <a:ea typeface="宋体" panose="02010600030101010101" pitchFamily="2" charset="-122"/>
                <a:cs typeface="Arial" panose="020B0604020202020204" pitchFamily="34" charset="0"/>
              </a:rPr>
              <a:t>: 10.1109/CCAC.2017.8276401.</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[27]Nhamo L, Van Dijk R, </a:t>
            </a:r>
            <a:r>
              <a:rPr lang="en-US" altLang="zh-CN" sz="800" kern="100" dirty="0" err="1">
                <a:effectLst/>
                <a:ea typeface="宋体" panose="02010600030101010101" pitchFamily="2" charset="-122"/>
                <a:cs typeface="Arial" panose="020B0604020202020204" pitchFamily="34" charset="0"/>
              </a:rPr>
              <a:t>Magidi</a:t>
            </a:r>
            <a:r>
              <a:rPr lang="en-US" altLang="zh-CN" sz="800" kern="100" dirty="0">
                <a:effectLst/>
                <a:ea typeface="宋体" panose="02010600030101010101" pitchFamily="2" charset="-122"/>
                <a:cs typeface="Arial" panose="020B0604020202020204" pitchFamily="34" charset="0"/>
              </a:rPr>
              <a:t> J, </a:t>
            </a:r>
            <a:r>
              <a:rPr lang="en-US" altLang="zh-CN" sz="800" kern="100" dirty="0" err="1">
                <a:effectLst/>
                <a:ea typeface="宋体" panose="02010600030101010101" pitchFamily="2" charset="-122"/>
                <a:cs typeface="Arial" panose="020B0604020202020204" pitchFamily="34" charset="0"/>
              </a:rPr>
              <a:t>Wiberg</a:t>
            </a:r>
            <a:r>
              <a:rPr lang="en-US" altLang="zh-CN" sz="800" kern="100" dirty="0">
                <a:effectLst/>
                <a:ea typeface="宋体" panose="02010600030101010101" pitchFamily="2" charset="-122"/>
                <a:cs typeface="Arial" panose="020B0604020202020204" pitchFamily="34" charset="0"/>
              </a:rPr>
              <a:t> D, </a:t>
            </a:r>
            <a:r>
              <a:rPr lang="en-US" altLang="zh-CN" sz="800" kern="100" dirty="0" err="1">
                <a:effectLst/>
                <a:ea typeface="宋体" panose="02010600030101010101" pitchFamily="2" charset="-122"/>
                <a:cs typeface="Arial" panose="020B0604020202020204" pitchFamily="34" charset="0"/>
              </a:rPr>
              <a:t>Tshikolomo</a:t>
            </a:r>
            <a:r>
              <a:rPr lang="en-US" altLang="zh-CN" sz="800" kern="100" dirty="0">
                <a:effectLst/>
                <a:ea typeface="宋体" panose="02010600030101010101" pitchFamily="2" charset="-122"/>
                <a:cs typeface="Arial" panose="020B0604020202020204" pitchFamily="34" charset="0"/>
              </a:rPr>
              <a:t> K. Improving the Accuracy of Remotely Sensed Irrigated Areas Using Post-Classification Enhancement Through UAV Capability. Remote Sensing. 2018; 10(5):712. https://doi.org/10.3390/rs1005071</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[z4]Spyridon G. </a:t>
            </a:r>
            <a:r>
              <a:rPr lang="en-US" altLang="zh-CN" sz="800" kern="100" dirty="0" err="1">
                <a:effectLst/>
                <a:ea typeface="宋体" panose="02010600030101010101" pitchFamily="2" charset="-122"/>
                <a:cs typeface="Arial" panose="020B0604020202020204" pitchFamily="34" charset="0"/>
              </a:rPr>
              <a:t>Kontogiannis</a:t>
            </a:r>
            <a:r>
              <a:rPr lang="en-US" altLang="zh-CN" sz="800" kern="100" dirty="0">
                <a:effectLst/>
                <a:ea typeface="宋体" panose="02010600030101010101" pitchFamily="2" charset="-122"/>
                <a:cs typeface="Arial" panose="020B0604020202020204" pitchFamily="34" charset="0"/>
              </a:rPr>
              <a:t>, John A. </a:t>
            </a:r>
            <a:r>
              <a:rPr lang="en-US" altLang="zh-CN" sz="800" kern="100" dirty="0" err="1">
                <a:effectLst/>
                <a:ea typeface="宋体" panose="02010600030101010101" pitchFamily="2" charset="-122"/>
                <a:cs typeface="Arial" panose="020B0604020202020204" pitchFamily="34" charset="0"/>
              </a:rPr>
              <a:t>Ekaterinaris,Design</a:t>
            </a:r>
            <a:r>
              <a:rPr lang="en-US" altLang="zh-CN" sz="800" kern="100" dirty="0">
                <a:effectLst/>
                <a:ea typeface="宋体" panose="02010600030101010101" pitchFamily="2" charset="-122"/>
                <a:cs typeface="Arial" panose="020B0604020202020204" pitchFamily="34" charset="0"/>
              </a:rPr>
              <a:t>, performance evaluation and optimization of a </a:t>
            </a:r>
            <a:r>
              <a:rPr lang="en-US" altLang="zh-CN" sz="800" kern="100" dirty="0" err="1">
                <a:effectLst/>
                <a:ea typeface="宋体" panose="02010600030101010101" pitchFamily="2" charset="-122"/>
                <a:cs typeface="Arial" panose="020B0604020202020204" pitchFamily="34" charset="0"/>
              </a:rPr>
              <a:t>UAV,Aerospace</a:t>
            </a:r>
            <a:r>
              <a:rPr lang="en-US" altLang="zh-CN" sz="800" kern="100" dirty="0">
                <a:effectLst/>
                <a:ea typeface="宋体" panose="02010600030101010101" pitchFamily="2" charset="-122"/>
                <a:cs typeface="Arial" panose="020B0604020202020204" pitchFamily="34" charset="0"/>
              </a:rPr>
              <a:t> Science and </a:t>
            </a:r>
            <a:r>
              <a:rPr lang="en-US" altLang="zh-CN" sz="800" kern="100" dirty="0" err="1">
                <a:effectLst/>
                <a:ea typeface="宋体" panose="02010600030101010101" pitchFamily="2" charset="-122"/>
                <a:cs typeface="Arial" panose="020B0604020202020204" pitchFamily="34" charset="0"/>
              </a:rPr>
              <a:t>Technology,Volume</a:t>
            </a:r>
            <a:r>
              <a:rPr lang="en-US" altLang="zh-CN" sz="800" kern="100" dirty="0">
                <a:effectLst/>
                <a:ea typeface="宋体" panose="02010600030101010101" pitchFamily="2" charset="-122"/>
                <a:cs typeface="Arial" panose="020B0604020202020204" pitchFamily="34" charset="0"/>
              </a:rPr>
              <a:t> 29, Issue 1,2013,Pages 339-350,ISSN 1270-9638,</a:t>
            </a:r>
            <a:r>
              <a:rPr lang="en-US" altLang="zh-CN" sz="800" u="sng" kern="100" dirty="0">
                <a:solidFill>
                  <a:srgbClr val="0000FF"/>
                </a:solidFill>
                <a:effectLst/>
                <a:ea typeface="宋体" panose="02010600030101010101" pitchFamily="2" charset="-122"/>
                <a:cs typeface="Arial" panose="020B0604020202020204" pitchFamily="34" charset="0"/>
                <a:hlinkClick r:id="rId3"/>
              </a:rPr>
              <a:t>https://doi.org/10.1016/j.ast.2013.04.005.</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[29]</a:t>
            </a:r>
            <a:r>
              <a:rPr lang="en-US" altLang="zh-CN" sz="800" kern="100" dirty="0">
                <a:solidFill>
                  <a:srgbClr val="000000"/>
                </a:solidFill>
                <a:effectLst/>
                <a:ea typeface="BlinkMacSystemFont"/>
                <a:cs typeface="Arial" panose="020B0604020202020204" pitchFamily="34" charset="0"/>
              </a:rPr>
              <a:t>Anderson, B.D.O., Fidan, B., Yu, C., </a:t>
            </a:r>
            <a:r>
              <a:rPr lang="en-US" altLang="zh-CN" sz="800" kern="100" dirty="0" err="1">
                <a:solidFill>
                  <a:srgbClr val="000000"/>
                </a:solidFill>
                <a:effectLst/>
                <a:ea typeface="BlinkMacSystemFont"/>
                <a:cs typeface="Arial" panose="020B0604020202020204" pitchFamily="34" charset="0"/>
              </a:rPr>
              <a:t>Walle</a:t>
            </a:r>
            <a:r>
              <a:rPr lang="en-US" altLang="zh-CN" sz="800" kern="100" dirty="0">
                <a:solidFill>
                  <a:srgbClr val="000000"/>
                </a:solidFill>
                <a:effectLst/>
                <a:ea typeface="BlinkMacSystemFont"/>
                <a:cs typeface="Arial" panose="020B0604020202020204" pitchFamily="34" charset="0"/>
              </a:rPr>
              <a:t>, D. (2008). UAV Formation Control: Theory and Application. In: Blondel, V.D., Boyd, S.P., Kimura, H. (eds) Recent Advances in Learning and Control. Lecture Notes in Control and Information Sciences, vol 371. Springer, London. </a:t>
            </a:r>
            <a:r>
              <a:rPr lang="en-US" altLang="zh-CN" sz="800" u="sng" kern="100" dirty="0">
                <a:solidFill>
                  <a:srgbClr val="000000"/>
                </a:solidFill>
                <a:effectLst/>
                <a:ea typeface="BlinkMacSystemFont"/>
                <a:cs typeface="Arial" panose="020B0604020202020204" pitchFamily="34" charset="0"/>
                <a:hlinkClick r:id="rId4"/>
              </a:rPr>
              <a:t>https://doi.org/10.1007/978-1-84800-155-8_2</a:t>
            </a:r>
            <a:endParaRPr lang="zh-CN" altLang="zh-CN" sz="800" kern="100" dirty="0">
              <a:effectLst/>
              <a:ea typeface="宋体" panose="02010600030101010101" pitchFamily="2" charset="-122"/>
              <a:cs typeface="Arial" panose="020B0604020202020204" pitchFamily="34" charset="0"/>
            </a:endParaRPr>
          </a:p>
          <a:p>
            <a:pPr algn="just">
              <a:spcBef>
                <a:spcPts val="0"/>
              </a:spcBef>
              <a:spcAft>
                <a:spcPts val="300"/>
              </a:spcAft>
            </a:pPr>
            <a:r>
              <a:rPr lang="en-US" altLang="zh-CN" sz="800" kern="100" dirty="0">
                <a:effectLst/>
                <a:ea typeface="宋体" panose="02010600030101010101" pitchFamily="2" charset="-122"/>
                <a:cs typeface="Arial" panose="020B0604020202020204" pitchFamily="34" charset="0"/>
              </a:rPr>
              <a:t>[30]L. Gupta, R. Jain and G. </a:t>
            </a:r>
            <a:r>
              <a:rPr lang="en-US" altLang="zh-CN" sz="800" kern="100" dirty="0" err="1">
                <a:effectLst/>
                <a:ea typeface="宋体" panose="02010600030101010101" pitchFamily="2" charset="-122"/>
                <a:cs typeface="Arial" panose="020B0604020202020204" pitchFamily="34" charset="0"/>
              </a:rPr>
              <a:t>Vaszkun</a:t>
            </a:r>
            <a:r>
              <a:rPr lang="en-US" altLang="zh-CN" sz="800" kern="100" dirty="0">
                <a:effectLst/>
                <a:ea typeface="宋体" panose="02010600030101010101" pitchFamily="2" charset="-122"/>
                <a:cs typeface="Arial" panose="020B0604020202020204" pitchFamily="34" charset="0"/>
              </a:rPr>
              <a:t>, "Survey of Important Issues in UAV Communication Networks," in IEEE Communications Surveys &amp; Tutorials, vol. 18, no. 2, pp. 1123-1152, </a:t>
            </a:r>
            <a:r>
              <a:rPr lang="en-US" altLang="zh-CN" sz="800" kern="100" dirty="0" err="1">
                <a:effectLst/>
                <a:ea typeface="宋体" panose="02010600030101010101" pitchFamily="2" charset="-122"/>
                <a:cs typeface="Arial" panose="020B0604020202020204" pitchFamily="34" charset="0"/>
              </a:rPr>
              <a:t>Secondquarter</a:t>
            </a:r>
            <a:r>
              <a:rPr lang="en-US" altLang="zh-CN" sz="800" kern="100" dirty="0">
                <a:effectLst/>
                <a:ea typeface="宋体" panose="02010600030101010101" pitchFamily="2" charset="-122"/>
                <a:cs typeface="Arial" panose="020B0604020202020204" pitchFamily="34" charset="0"/>
              </a:rPr>
              <a:t> 2016, </a:t>
            </a:r>
            <a:r>
              <a:rPr lang="en-US" altLang="zh-CN" sz="800" kern="100" dirty="0" err="1">
                <a:effectLst/>
                <a:ea typeface="宋体" panose="02010600030101010101" pitchFamily="2" charset="-122"/>
                <a:cs typeface="Arial" panose="020B0604020202020204" pitchFamily="34" charset="0"/>
              </a:rPr>
              <a:t>doi</a:t>
            </a:r>
            <a:r>
              <a:rPr lang="en-US" altLang="zh-CN" sz="800" kern="100" dirty="0">
                <a:effectLst/>
                <a:ea typeface="宋体" panose="02010600030101010101" pitchFamily="2" charset="-122"/>
                <a:cs typeface="Arial" panose="020B0604020202020204" pitchFamily="34" charset="0"/>
              </a:rPr>
              <a:t>: 10.1109/COMST.2015.2495297.</a:t>
            </a:r>
            <a:endParaRPr lang="zh-CN" altLang="zh-CN" sz="800" kern="100" dirty="0">
              <a:effectLst/>
              <a:ea typeface="宋体" panose="02010600030101010101" pitchFamily="2" charset="-122"/>
              <a:cs typeface="Arial" panose="020B0604020202020204" pitchFamily="34" charset="0"/>
            </a:endParaRPr>
          </a:p>
          <a:p>
            <a:pPr algn="just">
              <a:spcBef>
                <a:spcPts val="0"/>
              </a:spcBef>
            </a:pPr>
            <a:endParaRPr lang="zh-CN" altLang="en-US" sz="1400" dirty="0">
              <a:cs typeface="Arial" panose="020B0604020202020204" pitchFamily="34" charset="0"/>
            </a:endParaRPr>
          </a:p>
        </p:txBody>
      </p:sp>
    </p:spTree>
    <p:extLst>
      <p:ext uri="{BB962C8B-B14F-4D97-AF65-F5344CB8AC3E}">
        <p14:creationId xmlns:p14="http://schemas.microsoft.com/office/powerpoint/2010/main" val="3502584163"/>
      </p:ext>
    </p:ext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956751" y="1630684"/>
            <a:ext cx="3567002" cy="1446550"/>
          </a:xfrm>
          <a:prstGeom prst="rect">
            <a:avLst/>
          </a:prstGeom>
          <a:noFill/>
        </p:spPr>
        <p:txBody>
          <a:bodyPr wrap="none" rtlCol="0">
            <a:spAutoFit/>
          </a:bodyPr>
          <a:lstStyle/>
          <a:p>
            <a:r>
              <a:rPr lang="en-US" altLang="zh-CN" sz="8800" dirty="0">
                <a:latin typeface="+mn-lt"/>
                <a:ea typeface="+mn-ea"/>
                <a:cs typeface="+mn-ea"/>
                <a:sym typeface="+mn-lt"/>
              </a:rPr>
              <a:t>Thanks</a:t>
            </a:r>
            <a:endParaRPr lang="zh-CN" altLang="en-US" sz="8800" dirty="0">
              <a:latin typeface="+mn-lt"/>
              <a:ea typeface="+mn-ea"/>
              <a:cs typeface="+mn-ea"/>
              <a:sym typeface="+mn-lt"/>
            </a:endParaRPr>
          </a:p>
        </p:txBody>
      </p:sp>
      <p:sp>
        <p:nvSpPr>
          <p:cNvPr id="3" name="椭圆 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几何毕业论文答辩PPT模板"/>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1860</Words>
  <Application>Microsoft Office PowerPoint</Application>
  <PresentationFormat>全屏显示(16:9)</PresentationFormat>
  <Paragraphs>85</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Calibri</vt:lpstr>
      <vt:lpstr>宋体</vt:lpstr>
      <vt:lpstr>Arial</vt:lpstr>
      <vt:lpstr>Söhne</vt:lpstr>
      <vt:lpstr>Times New Roman</vt:lpstr>
      <vt:lpstr>BlinkMacSystemFont</vt:lpstr>
      <vt:lpstr>字魂5号-无外润黑体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zhu zhu</cp:lastModifiedBy>
  <cp:revision>154</cp:revision>
  <dcterms:created xsi:type="dcterms:W3CDTF">2015-04-27T05:53:00Z</dcterms:created>
  <dcterms:modified xsi:type="dcterms:W3CDTF">2024-03-11T16:33:56Z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3B14B9DF7D0549429D32ED3500E7AF41</vt:lpwstr>
  </property>
</Properties>
</file>