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417" r:id="rId2"/>
    <p:sldId id="385" r:id="rId3"/>
    <p:sldId id="40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41" autoAdjust="0"/>
  </p:normalViewPr>
  <p:slideViewPr>
    <p:cSldViewPr snapToGrid="0">
      <p:cViewPr varScale="1">
        <p:scale>
          <a:sx n="90" d="100"/>
          <a:sy n="90" d="100"/>
        </p:scale>
        <p:origin x="1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294E-D077-4167-AAC7-B8728A593871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56974-F8B9-46D1-AAB0-A5743A96F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3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en-GB" altLang="zh-CN" dirty="0"/>
              <a:t>Reducing Inequality: By leveraging advancements in drone AI and EMG sensors, the system seeks to expand the variety of jobs accessible to people with disabilities.</a:t>
            </a:r>
          </a:p>
          <a:p>
            <a:pPr lvl="0" eaLnBrk="1" hangingPunct="1">
              <a:spcBef>
                <a:spcPct val="0"/>
              </a:spcBef>
            </a:pPr>
            <a:r>
              <a:rPr lang="en-GB" altLang="zh-CN" dirty="0"/>
              <a:t>Promote agricultural production efficiency: Disabled people can participate in agricultural production by controlling drones and other technologies, which can improve agricultural production efficiency, increase food supply, and help reduce hunger problems</a:t>
            </a:r>
          </a:p>
          <a:p>
            <a:pPr lvl="0" eaLnBrk="1" hangingPunct="1">
              <a:spcBef>
                <a:spcPct val="0"/>
              </a:spcBef>
            </a:pPr>
            <a:r>
              <a:rPr lang="en-GB" altLang="zh-CN" dirty="0"/>
              <a:t>Protecting the health of people with disabilities: Low-cost EMG sensors allow more people with disabilities in the third world to protect their lives and health</a:t>
            </a: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0F0C7B39-4D7E-4E2C-B3E5-BF16B572E60E}" type="slidenum">
              <a:rPr lang="zh-CN" altLang="en-US" smtClean="0"/>
              <a:pPr defTabSz="914377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0F0C7B39-4D7E-4E2C-B3E5-BF16B572E60E}" type="slidenum">
              <a:rPr lang="zh-CN" altLang="en-US" smtClean="0"/>
              <a:pPr defTabSz="914377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0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0F0C7B39-4D7E-4E2C-B3E5-BF16B572E60E}" type="slidenum">
              <a:rPr lang="zh-CN" altLang="en-US" smtClean="0"/>
              <a:pPr defTabSz="914377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377"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377"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377">
              <a:defRPr/>
            </a:pPr>
            <a:fld id="{0F0C7B39-4D7E-4E2C-B3E5-BF16B572E60E}" type="slidenum">
              <a:rPr lang="zh-CN" altLang="en-US" smtClean="0"/>
              <a:pPr defTabSz="914377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9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hf sldNum="0" hdr="0" ftr="0" dt="0"/>
  <p:txStyles>
    <p:titleStyle>
      <a:lvl1pPr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594" indent="-228594" algn="l" defTabSz="914377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44316" y="1980894"/>
            <a:ext cx="8750480" cy="2340840"/>
            <a:chOff x="4318880" y="1766424"/>
            <a:chExt cx="6568041" cy="1756010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00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en-US" altLang="zh-CN" sz="7200" dirty="0">
                  <a:solidFill>
                    <a:prstClr val="black"/>
                  </a:solidFill>
                  <a:latin typeface="字魂5号-无外润黑体"/>
                  <a:cs typeface="+mn-ea"/>
                  <a:sym typeface="+mn-lt"/>
                </a:rPr>
                <a:t>System E</a:t>
              </a:r>
              <a:r>
                <a:rPr lang="en-US" altLang="zh-CN" sz="7200" dirty="0">
                  <a:solidFill>
                    <a:prstClr val="black"/>
                  </a:solidFill>
                  <a:latin typeface="Abadi" panose="020F0502020204030204" pitchFamily="34" charset="0"/>
                  <a:cs typeface="+mn-ea"/>
                  <a:sym typeface="+mn-lt"/>
                </a:rPr>
                <a:t>x</a:t>
              </a:r>
              <a:r>
                <a:rPr lang="en-US" altLang="zh-CN" sz="7200" dirty="0">
                  <a:solidFill>
                    <a:prstClr val="black"/>
                  </a:solidFill>
                  <a:latin typeface="字魂5号-无外润黑体"/>
                  <a:cs typeface="+mn-ea"/>
                  <a:sym typeface="+mn-lt"/>
                </a:rPr>
                <a:t>planation</a:t>
              </a:r>
              <a:endParaRPr lang="zh-CN" altLang="en-US" sz="7200" dirty="0">
                <a:solidFill>
                  <a:prstClr val="black"/>
                </a:solidFill>
                <a:latin typeface="字魂5号-无外润黑体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46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867" dirty="0">
                  <a:solidFill>
                    <a:prstClr val="black"/>
                  </a:solidFill>
                  <a:latin typeface="字魂5号-无外润黑体"/>
                  <a:cs typeface="+mn-ea"/>
                  <a:sym typeface="+mn-lt"/>
                </a:rPr>
                <a:t>PART THREE</a:t>
              </a:r>
              <a:endParaRPr lang="zh-CN" altLang="en-US" sz="5867" dirty="0">
                <a:solidFill>
                  <a:prstClr val="black"/>
                </a:solidFill>
                <a:latin typeface="字魂5号-无外润黑体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9437494" y="-2660171"/>
            <a:ext cx="4352337" cy="3752016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white"/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9437494" y="4981993"/>
            <a:ext cx="4352337" cy="3752016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white"/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628398" y="1383091"/>
            <a:ext cx="4352337" cy="3752016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white"/>
              </a:solidFill>
              <a:latin typeface="字魂5号-无外润黑体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092200" y="2230967"/>
            <a:ext cx="3151717" cy="315171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>
              <a:solidFill>
                <a:srgbClr val="4D4D4D">
                  <a:lumMod val="75000"/>
                </a:srgbClr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39800" y="2078567"/>
            <a:ext cx="3456517" cy="3456517"/>
          </a:xfrm>
          <a:prstGeom prst="ellipse">
            <a:avLst/>
          </a:prstGeom>
          <a:noFill/>
          <a:ln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latin typeface="字魂5号-无外润黑体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stCxn id="12" idx="0"/>
            <a:endCxn id="18" idx="2"/>
          </p:cNvCxnSpPr>
          <p:nvPr/>
        </p:nvCxnSpPr>
        <p:spPr>
          <a:xfrm>
            <a:off x="2667001" y="2078567"/>
            <a:ext cx="2766484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6"/>
            <a:endCxn id="21" idx="2"/>
          </p:cNvCxnSpPr>
          <p:nvPr/>
        </p:nvCxnSpPr>
        <p:spPr>
          <a:xfrm flipV="1">
            <a:off x="4396318" y="3801534"/>
            <a:ext cx="1037167" cy="635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24" idx="2"/>
          </p:cNvCxnSpPr>
          <p:nvPr/>
        </p:nvCxnSpPr>
        <p:spPr>
          <a:xfrm flipV="1">
            <a:off x="2667001" y="5535084"/>
            <a:ext cx="2766484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433485" y="1598083"/>
            <a:ext cx="958849" cy="960966"/>
            <a:chOff x="3995936" y="1495374"/>
            <a:chExt cx="720080" cy="720080"/>
          </a:xfrm>
        </p:grpSpPr>
        <p:sp>
          <p:nvSpPr>
            <p:cNvPr id="18" name="椭圆 17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867">
                <a:solidFill>
                  <a:prstClr val="white"/>
                </a:solidFill>
                <a:latin typeface="字魂5号-无外润黑体"/>
                <a:cs typeface="+mn-ea"/>
                <a:sym typeface="+mn-lt"/>
              </a:endParaRPr>
            </a:p>
          </p:txBody>
        </p:sp>
        <p:sp>
          <p:nvSpPr>
            <p:cNvPr id="31770" name="TextBox 9"/>
            <p:cNvSpPr txBox="1"/>
            <p:nvPr/>
          </p:nvSpPr>
          <p:spPr>
            <a:xfrm>
              <a:off x="4120587" y="1534221"/>
              <a:ext cx="463715" cy="4996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733" dirty="0">
                  <a:solidFill>
                    <a:prstClr val="white"/>
                  </a:solidFill>
                  <a:latin typeface="字魂5号-无外润黑体"/>
                  <a:cs typeface="+mn-ea"/>
                  <a:sym typeface="+mn-lt"/>
                </a:rPr>
                <a:t>01</a:t>
              </a:r>
              <a:endParaRPr lang="zh-CN" altLang="en-US" sz="3733" dirty="0">
                <a:solidFill>
                  <a:prstClr val="white"/>
                </a:solidFill>
                <a:latin typeface="字魂5号-无外润黑体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33482" y="3321053"/>
            <a:ext cx="958849" cy="958850"/>
            <a:chOff x="3995936" y="2786571"/>
            <a:chExt cx="720080" cy="720080"/>
          </a:xfrm>
        </p:grpSpPr>
        <p:sp>
          <p:nvSpPr>
            <p:cNvPr id="21" name="椭圆 20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867">
                <a:solidFill>
                  <a:prstClr val="white"/>
                </a:solidFill>
                <a:latin typeface="字魂5号-无外润黑体"/>
                <a:cs typeface="+mn-ea"/>
                <a:sym typeface="+mn-lt"/>
              </a:endParaRPr>
            </a:p>
          </p:txBody>
        </p:sp>
        <p:sp>
          <p:nvSpPr>
            <p:cNvPr id="31768" name="TextBox 12"/>
            <p:cNvSpPr txBox="1"/>
            <p:nvPr/>
          </p:nvSpPr>
          <p:spPr>
            <a:xfrm>
              <a:off x="4059194" y="2839011"/>
              <a:ext cx="586505" cy="5007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733" dirty="0">
                  <a:solidFill>
                    <a:prstClr val="white"/>
                  </a:solidFill>
                  <a:latin typeface="字魂5号-无外润黑体"/>
                  <a:cs typeface="+mn-ea"/>
                  <a:sym typeface="+mn-lt"/>
                </a:rPr>
                <a:t>02</a:t>
              </a:r>
              <a:endParaRPr lang="zh-CN" altLang="en-US" sz="3733" dirty="0">
                <a:solidFill>
                  <a:prstClr val="white"/>
                </a:solidFill>
                <a:latin typeface="字魂5号-无外润黑体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33486" y="5054599"/>
            <a:ext cx="958850" cy="960966"/>
            <a:chOff x="3995936" y="4087662"/>
            <a:chExt cx="720080" cy="720080"/>
          </a:xfrm>
        </p:grpSpPr>
        <p:sp>
          <p:nvSpPr>
            <p:cNvPr id="24" name="椭圆 23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867">
                <a:solidFill>
                  <a:prstClr val="white"/>
                </a:solidFill>
                <a:latin typeface="字魂5号-无外润黑体"/>
                <a:cs typeface="+mn-ea"/>
                <a:sym typeface="+mn-lt"/>
              </a:endParaRPr>
            </a:p>
          </p:txBody>
        </p:sp>
        <p:sp>
          <p:nvSpPr>
            <p:cNvPr id="31766" name="TextBox 15"/>
            <p:cNvSpPr txBox="1"/>
            <p:nvPr/>
          </p:nvSpPr>
          <p:spPr>
            <a:xfrm>
              <a:off x="4059191" y="4145426"/>
              <a:ext cx="586505" cy="4996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733" dirty="0">
                  <a:solidFill>
                    <a:prstClr val="white"/>
                  </a:solidFill>
                  <a:latin typeface="字魂5号-无外润黑体"/>
                  <a:cs typeface="+mn-ea"/>
                  <a:sym typeface="+mn-lt"/>
                </a:rPr>
                <a:t>03</a:t>
              </a:r>
              <a:endParaRPr lang="zh-CN" altLang="en-US" sz="3733" dirty="0">
                <a:solidFill>
                  <a:prstClr val="white"/>
                </a:solidFill>
                <a:latin typeface="字魂5号-无外润黑体"/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6558318" y="1847694"/>
            <a:ext cx="2694517" cy="42056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>
              <a:defRPr/>
            </a:pPr>
            <a:r>
              <a:rPr lang="en-US" altLang="zh-CN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Reducing Inequality</a:t>
            </a:r>
            <a:endParaRPr lang="zh-CN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558318" y="3590196"/>
            <a:ext cx="5367869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CN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Promote Agricultural Production Efficiency</a:t>
            </a:r>
            <a:endParaRPr lang="zh-CN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558318" y="5184568"/>
            <a:ext cx="3826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Protecting the health of people with disabilities</a:t>
            </a:r>
            <a:endParaRPr lang="zh-CN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613653" y="-2770848"/>
            <a:ext cx="4352337" cy="3752016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 dirty="0">
              <a:solidFill>
                <a:prstClr val="white"/>
              </a:solidFill>
              <a:latin typeface="字魂5号-无外润黑体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28885F-71F5-3481-8E71-77A8FB5DBB60}"/>
              </a:ext>
            </a:extLst>
          </p:cNvPr>
          <p:cNvGrpSpPr/>
          <p:nvPr/>
        </p:nvGrpSpPr>
        <p:grpSpPr>
          <a:xfrm>
            <a:off x="-651641" y="-115896"/>
            <a:ext cx="10014827" cy="1267679"/>
            <a:chOff x="-498530" y="1243"/>
            <a:chExt cx="6790429" cy="85953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8080323-6339-A4E5-879E-A4723891C975}"/>
                </a:ext>
              </a:extLst>
            </p:cNvPr>
            <p:cNvSpPr txBox="1"/>
            <p:nvPr/>
          </p:nvSpPr>
          <p:spPr>
            <a:xfrm>
              <a:off x="580527" y="283189"/>
              <a:ext cx="5711372" cy="5217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Aim of the System</a:t>
              </a:r>
              <a:endParaRPr lang="zh-CN" altLang="en-US" sz="4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CA72335-E65C-5378-D76B-0C31B762564E}"/>
                </a:ext>
              </a:extLst>
            </p:cNvPr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7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1255185" y="2407674"/>
            <a:ext cx="10001150" cy="1594943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3" name="Freeform 3"/>
          <p:cNvSpPr/>
          <p:nvPr/>
        </p:nvSpPr>
        <p:spPr bwMode="auto">
          <a:xfrm>
            <a:off x="1255185" y="4059767"/>
            <a:ext cx="10001150" cy="1605988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4" name="Freeform 4"/>
          <p:cNvSpPr/>
          <p:nvPr/>
        </p:nvSpPr>
        <p:spPr bwMode="auto">
          <a:xfrm>
            <a:off x="664706" y="833997"/>
            <a:ext cx="8996745" cy="153597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1176671" y="5722905"/>
            <a:ext cx="8484780" cy="993944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469830" y="2969253"/>
            <a:ext cx="2473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4377"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字魂5号-无外润黑体"/>
                <a:cs typeface="+mn-ea"/>
                <a:sym typeface="+mn-lt"/>
              </a:rPr>
              <a:t>Function of the System</a:t>
            </a:r>
            <a:endParaRPr lang="zh-CN" altLang="en-US" b="1" dirty="0">
              <a:solidFill>
                <a:prstClr val="white"/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598195" y="4298950"/>
            <a:ext cx="24668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4377">
              <a:defRPr/>
            </a:pP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Overall Block Diagram</a:t>
            </a:r>
            <a:endParaRPr lang="zh-CN" altLang="en-US" b="1" dirty="0">
              <a:solidFill>
                <a:prstClr val="white"/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4" name="Freeform 103"/>
          <p:cNvSpPr>
            <a:spLocks noEditPoints="1" noChangeArrowheads="1"/>
          </p:cNvSpPr>
          <p:nvPr/>
        </p:nvSpPr>
        <p:spPr bwMode="auto">
          <a:xfrm>
            <a:off x="9351359" y="3374254"/>
            <a:ext cx="620184" cy="478367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914377">
              <a:defRPr/>
            </a:pPr>
            <a:endParaRPr lang="zh-CN" altLang="zh-CN">
              <a:solidFill>
                <a:srgbClr val="000000"/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5" name="Freeform 33"/>
          <p:cNvSpPr>
            <a:spLocks noEditPoints="1" noChangeArrowheads="1"/>
          </p:cNvSpPr>
          <p:nvPr/>
        </p:nvSpPr>
        <p:spPr bwMode="auto">
          <a:xfrm>
            <a:off x="9463617" y="4869705"/>
            <a:ext cx="550333" cy="3556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914377">
              <a:defRPr/>
            </a:pPr>
            <a:endParaRPr lang="zh-CN" altLang="zh-CN">
              <a:solidFill>
                <a:srgbClr val="000000"/>
              </a:solidFill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118600" y="-2352568"/>
            <a:ext cx="4352337" cy="3752016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 dirty="0">
              <a:solidFill>
                <a:prstClr val="white"/>
              </a:solidFill>
              <a:latin typeface="字魂5号-无外润黑体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664706" y="1658"/>
            <a:ext cx="9369227" cy="1146045"/>
            <a:chOff x="-498530" y="1243"/>
            <a:chExt cx="7026920" cy="859534"/>
          </a:xfrm>
        </p:grpSpPr>
        <p:sp>
          <p:nvSpPr>
            <p:cNvPr id="21" name="文本框 20"/>
            <p:cNvSpPr txBox="1"/>
            <p:nvPr/>
          </p:nvSpPr>
          <p:spPr>
            <a:xfrm>
              <a:off x="498529" y="105863"/>
              <a:ext cx="6029861" cy="438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en-US" altLang="zh-CN" sz="3200" dirty="0">
                  <a:solidFill>
                    <a:srgbClr val="4D4D4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Function and Block Diagram of the System</a:t>
              </a:r>
              <a:endParaRPr lang="zh-CN" altLang="en-US" sz="3200" dirty="0">
                <a:solidFill>
                  <a:srgbClr val="4D4D4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33">
                <a:solidFill>
                  <a:prstClr val="white"/>
                </a:solidFill>
                <a:latin typeface="字魂5号-无外润黑体"/>
                <a:cs typeface="+mn-ea"/>
                <a:sym typeface="+mn-lt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-2176169" y="6087533"/>
            <a:ext cx="4352337" cy="3752016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 dirty="0">
              <a:solidFill>
                <a:prstClr val="white"/>
              </a:solidFill>
              <a:latin typeface="字魂5号-无外润黑体"/>
              <a:cs typeface="+mn-ea"/>
              <a:sym typeface="+mn-lt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5B4991BE-90E4-F0E0-8E48-0F7DA1265D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7" r="1408"/>
          <a:stretch/>
        </p:blipFill>
        <p:spPr bwMode="auto">
          <a:xfrm>
            <a:off x="2091070" y="845522"/>
            <a:ext cx="5471545" cy="293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3AA8CCCF-DFB7-0176-D19A-8C36BB5CD2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8436" r="8898" b="9679"/>
          <a:stretch/>
        </p:blipFill>
        <p:spPr>
          <a:xfrm>
            <a:off x="2254682" y="4298950"/>
            <a:ext cx="4980088" cy="233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opwn3xm">
      <a:majorFont>
        <a:latin typeface="字魂5号-无外润黑体"/>
        <a:ea typeface="字魂59号-创粗黑"/>
        <a:cs typeface=""/>
      </a:majorFont>
      <a:minorFont>
        <a:latin typeface="字魂5号-无外润黑体"/>
        <a:ea typeface="字魂59号-创粗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131</Words>
  <Application>Microsoft Office PowerPoint</Application>
  <PresentationFormat>宽屏</PresentationFormat>
  <Paragraphs>18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字魂5号-无外润黑体</vt:lpstr>
      <vt:lpstr>Abadi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Junnan Liu [el23jl2]</dc:creator>
  <cp:lastModifiedBy>Junnan Liu [el23jl2]</cp:lastModifiedBy>
  <cp:revision>10</cp:revision>
  <dcterms:created xsi:type="dcterms:W3CDTF">2024-03-11T18:16:47Z</dcterms:created>
  <dcterms:modified xsi:type="dcterms:W3CDTF">2024-03-11T19:02:53Z</dcterms:modified>
</cp:coreProperties>
</file>