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4" r:id="rId2"/>
  </p:sldMasterIdLst>
  <p:notesMasterIdLst>
    <p:notesMasterId r:id="rId11"/>
  </p:notesMasterIdLst>
  <p:handoutMasterIdLst>
    <p:handoutMasterId r:id="rId12"/>
  </p:handoutMasterIdLst>
  <p:sldIdLst>
    <p:sldId id="427" r:id="rId3"/>
    <p:sldId id="428" r:id="rId4"/>
    <p:sldId id="430" r:id="rId5"/>
    <p:sldId id="431" r:id="rId6"/>
    <p:sldId id="432" r:id="rId7"/>
    <p:sldId id="433" r:id="rId8"/>
    <p:sldId id="434" r:id="rId9"/>
    <p:sldId id="461" r:id="rId10"/>
  </p:sldIdLst>
  <p:sldSz cx="11522075" cy="864076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57607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1521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72821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3042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880360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3456432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4032504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4608576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0099"/>
    <a:srgbClr val="FF3399"/>
    <a:srgbClr val="66FF33"/>
    <a:srgbClr val="99FF66"/>
    <a:srgbClr val="FFCC66"/>
    <a:srgbClr val="FF9900"/>
    <a:srgbClr val="FFFFFF"/>
    <a:srgbClr val="FFCC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0" autoAdjust="0"/>
    <p:restoredTop sz="95672" autoAdjust="0"/>
  </p:normalViewPr>
  <p:slideViewPr>
    <p:cSldViewPr>
      <p:cViewPr varScale="1">
        <p:scale>
          <a:sx n="83" d="100"/>
          <a:sy n="83" d="100"/>
        </p:scale>
        <p:origin x="1326" y="78"/>
      </p:cViewPr>
      <p:guideLst>
        <p:guide orient="horz" pos="2722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304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400" dirty="0"/>
              <a:t>改善前柏拉图</a:t>
            </a:r>
            <a:endParaRPr lang="zh-CN" sz="1400" dirty="0"/>
          </a:p>
        </c:rich>
      </c:tx>
      <c:layout>
        <c:manualLayout>
          <c:xMode val="edge"/>
          <c:yMode val="edge"/>
          <c:x val="0.25919592007230702"/>
          <c:y val="5.99072759396456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3562519945552693E-2"/>
          <c:y val="0.197453457852652"/>
          <c:w val="0.68638817790456097"/>
          <c:h val="0.487127565713904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改善前柏拉图!$B$1</c:f>
              <c:strCache>
                <c:ptCount val="1"/>
                <c:pt idx="0">
                  <c:v>频次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1"/>
          <c:dPt>
            <c:idx val="0"/>
            <c:invertIfNegative val="1"/>
            <c:bubble3D val="0"/>
            <c:spPr>
              <a:solidFill>
                <a:srgbClr val="2CAC3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AAC-4600-B500-88245B65E20A}"/>
              </c:ext>
            </c:extLst>
          </c:dPt>
          <c:dPt>
            <c:idx val="1"/>
            <c:invertIfNegative val="1"/>
            <c:bubble3D val="0"/>
            <c:spPr>
              <a:solidFill>
                <a:srgbClr val="87CB0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AAC-4600-B500-88245B65E20A}"/>
              </c:ext>
            </c:extLst>
          </c:dPt>
          <c:dPt>
            <c:idx val="2"/>
            <c:invertIfNegative val="1"/>
            <c:bubble3D val="0"/>
            <c:spPr>
              <a:solidFill>
                <a:srgbClr val="1684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AAC-4600-B500-88245B65E20A}"/>
              </c:ext>
            </c:extLst>
          </c:dPt>
          <c:dPt>
            <c:idx val="3"/>
            <c:invertIfNegative val="1"/>
            <c:bubble3D val="0"/>
            <c:spPr>
              <a:solidFill>
                <a:srgbClr val="24A7D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AAC-4600-B500-88245B65E20A}"/>
              </c:ext>
            </c:extLst>
          </c:dPt>
          <c:dPt>
            <c:idx val="4"/>
            <c:invertIfNegative val="1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AAC-4600-B500-88245B65E20A}"/>
              </c:ext>
            </c:extLst>
          </c:dPt>
          <c:dPt>
            <c:idx val="5"/>
            <c:invertIfNegative val="1"/>
            <c:bubble3D val="0"/>
            <c:spPr>
              <a:solidFill>
                <a:srgbClr val="FF6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AAC-4600-B500-88245B65E2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改善前柏拉图!$A$3:$A$8</c:f>
              <c:strCache>
                <c:ptCount val="6"/>
                <c:pt idx="0">
                  <c:v>未使用有糖透析液</c:v>
                </c:pt>
                <c:pt idx="1">
                  <c:v>透析前进食过早</c:v>
                </c:pt>
                <c:pt idx="2">
                  <c:v>药物因素</c:v>
                </c:pt>
                <c:pt idx="3">
                  <c:v>原发病是糖尿病</c:v>
                </c:pt>
                <c:pt idx="4">
                  <c:v>营养不良因素</c:v>
                </c:pt>
                <c:pt idx="5">
                  <c:v>老年患者</c:v>
                </c:pt>
              </c:strCache>
            </c:strRef>
          </c:cat>
          <c:val>
            <c:numRef>
              <c:f>改善前柏拉图!$B$3:$B$8</c:f>
              <c:numCache>
                <c:formatCode>General</c:formatCode>
                <c:ptCount val="6"/>
                <c:pt idx="0">
                  <c:v>124</c:v>
                </c:pt>
                <c:pt idx="1">
                  <c:v>80</c:v>
                </c:pt>
                <c:pt idx="2">
                  <c:v>27</c:v>
                </c:pt>
                <c:pt idx="3">
                  <c:v>26</c:v>
                </c:pt>
                <c:pt idx="4">
                  <c:v>14</c:v>
                </c:pt>
                <c:pt idx="5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AAC-4600-B500-88245B65E2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4755840"/>
        <c:axId val="4757376"/>
      </c:barChart>
      <c:lineChart>
        <c:grouping val="standard"/>
        <c:varyColors val="0"/>
        <c:ser>
          <c:idx val="1"/>
          <c:order val="1"/>
          <c:tx>
            <c:strRef>
              <c:f>改善前柏拉图!$D$1</c:f>
              <c:strCache>
                <c:ptCount val="1"/>
                <c:pt idx="0">
                  <c:v>累计百分比</c:v>
                </c:pt>
              </c:strCache>
            </c:strRef>
          </c:tx>
          <c:spPr>
            <a:ln w="34925" cap="rnd">
              <a:solidFill>
                <a:srgbClr val="87CB0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28575">
                <a:solidFill>
                  <a:srgbClr val="87CB06"/>
                </a:solidFill>
                <a:round/>
              </a:ln>
              <a:effectLst/>
            </c:spPr>
          </c:marker>
          <c:dLbls>
            <c:dLbl>
              <c:idx val="1"/>
              <c:layout>
                <c:manualLayout>
                  <c:x val="-1.5852061841059199E-2"/>
                  <c:y val="-6.48941800771339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AAC-4600-B500-88245B65E20A}"/>
                </c:ext>
              </c:extLst>
            </c:dLbl>
            <c:dLbl>
              <c:idx val="2"/>
              <c:layout>
                <c:manualLayout>
                  <c:x val="-2.8181361440157E-2"/>
                  <c:y val="-4.93548717358310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4AAC-4600-B500-88245B65E20A}"/>
                </c:ext>
              </c:extLst>
            </c:dLbl>
            <c:dLbl>
              <c:idx val="3"/>
              <c:layout>
                <c:manualLayout>
                  <c:x val="-4.4473814172600101E-2"/>
                  <c:y val="-5.17568211902110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AAC-4600-B500-88245B65E20A}"/>
                </c:ext>
              </c:extLst>
            </c:dLbl>
            <c:dLbl>
              <c:idx val="4"/>
              <c:layout>
                <c:manualLayout>
                  <c:x val="-4.6235075250991201E-2"/>
                  <c:y val="-3.63155864575073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AAC-4600-B500-88245B65E20A}"/>
                </c:ext>
              </c:extLst>
            </c:dLbl>
            <c:dLbl>
              <c:idx val="5"/>
              <c:layout>
                <c:manualLayout>
                  <c:x val="-4.2712455757108997E-2"/>
                  <c:y val="-2.685470868253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AAC-4600-B500-88245B65E20A}"/>
                </c:ext>
              </c:extLst>
            </c:dLbl>
            <c:dLbl>
              <c:idx val="6"/>
              <c:layout>
                <c:manualLayout>
                  <c:x val="-5.6362760171295302E-2"/>
                  <c:y val="-3.62665496532078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AAC-4600-B500-88245B65E2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改善前柏拉图!$A$3:$A$8</c:f>
              <c:strCache>
                <c:ptCount val="6"/>
                <c:pt idx="0">
                  <c:v>未使用有糖透析液</c:v>
                </c:pt>
                <c:pt idx="1">
                  <c:v>透析前进食过早</c:v>
                </c:pt>
                <c:pt idx="2">
                  <c:v>药物因素</c:v>
                </c:pt>
                <c:pt idx="3">
                  <c:v>原发病是糖尿病</c:v>
                </c:pt>
                <c:pt idx="4">
                  <c:v>营养不良因素</c:v>
                </c:pt>
                <c:pt idx="5">
                  <c:v>老年患者</c:v>
                </c:pt>
              </c:strCache>
            </c:strRef>
          </c:cat>
          <c:val>
            <c:numRef>
              <c:f>改善前柏拉图!$D$2:$D$8</c:f>
              <c:numCache>
                <c:formatCode>0.00%</c:formatCode>
                <c:ptCount val="7"/>
                <c:pt idx="0" formatCode="General">
                  <c:v>0</c:v>
                </c:pt>
                <c:pt idx="1">
                  <c:v>0.43659999999999999</c:v>
                </c:pt>
                <c:pt idx="2">
                  <c:v>0.71830000000000005</c:v>
                </c:pt>
                <c:pt idx="3">
                  <c:v>0.81340000000000001</c:v>
                </c:pt>
                <c:pt idx="4">
                  <c:v>0.90490000000000004</c:v>
                </c:pt>
                <c:pt idx="5">
                  <c:v>0.95420000000000005</c:v>
                </c:pt>
                <c:pt idx="6" formatCode="0%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4AAC-4600-B500-88245B65E2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58912"/>
        <c:axId val="4760704"/>
      </c:lineChart>
      <c:catAx>
        <c:axId val="475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zh-CN"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757376"/>
        <c:crosses val="autoZero"/>
        <c:auto val="0"/>
        <c:lblAlgn val="ctr"/>
        <c:lblOffset val="100"/>
        <c:tickLblSkip val="1"/>
        <c:noMultiLvlLbl val="0"/>
      </c:catAx>
      <c:valAx>
        <c:axId val="4757376"/>
        <c:scaling>
          <c:orientation val="minMax"/>
          <c:max val="28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755840"/>
        <c:crosses val="autoZero"/>
        <c:crossBetween val="between"/>
        <c:majorUnit val="30"/>
      </c:valAx>
      <c:catAx>
        <c:axId val="475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760704"/>
        <c:crosses val="autoZero"/>
        <c:auto val="0"/>
        <c:lblAlgn val="ctr"/>
        <c:lblOffset val="100"/>
        <c:tickLblSkip val="1"/>
        <c:noMultiLvlLbl val="0"/>
      </c:catAx>
      <c:valAx>
        <c:axId val="4760704"/>
        <c:scaling>
          <c:orientation val="minMax"/>
          <c:max val="1"/>
          <c:min val="0"/>
        </c:scaling>
        <c:delete val="0"/>
        <c:axPos val="r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758912"/>
        <c:crosses val="max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0.48952083762605503"/>
          <c:y val="0.83267061860060598"/>
          <c:w val="0.29364733983616198"/>
          <c:h val="0.101015385505009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9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改善后柏拉图</a:t>
            </a:r>
          </a:p>
        </c:rich>
      </c:tx>
      <c:layout>
        <c:manualLayout>
          <c:xMode val="edge"/>
          <c:yMode val="edge"/>
          <c:x val="0.24078263825673099"/>
          <c:y val="1.41868765675883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7.60786904343317E-2"/>
          <c:y val="0.13185144220575701"/>
          <c:w val="0.45398371211717597"/>
          <c:h val="0.57493089664835295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改善后柏拉图!$B$1</c:f>
              <c:strCache>
                <c:ptCount val="1"/>
                <c:pt idx="0">
                  <c:v>频次</c:v>
                </c:pt>
              </c:strCache>
            </c:strRef>
          </c:tx>
          <c:spPr>
            <a:solidFill>
              <a:srgbClr val="2CAC3E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BC6E-4C06-B0C0-7DE306F34CD1}"/>
              </c:ext>
            </c:extLst>
          </c:dPt>
          <c:dPt>
            <c:idx val="1"/>
            <c:invertIfNegative val="0"/>
            <c:bubble3D val="0"/>
            <c:spPr>
              <a:solidFill>
                <a:srgbClr val="87CB0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C6E-4C06-B0C0-7DE306F34CD1}"/>
              </c:ext>
            </c:extLst>
          </c:dPt>
          <c:dPt>
            <c:idx val="2"/>
            <c:invertIfNegative val="0"/>
            <c:bubble3D val="0"/>
            <c:spPr>
              <a:solidFill>
                <a:srgbClr val="1684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C6E-4C06-B0C0-7DE306F34CD1}"/>
              </c:ext>
            </c:extLst>
          </c:dPt>
          <c:dPt>
            <c:idx val="3"/>
            <c:invertIfNegative val="0"/>
            <c:bubble3D val="0"/>
            <c:spPr>
              <a:solidFill>
                <a:srgbClr val="15A0E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C6E-4C06-B0C0-7DE306F34CD1}"/>
              </c:ext>
            </c:extLst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BC6E-4C06-B0C0-7DE306F34CD1}"/>
              </c:ext>
            </c:extLst>
          </c:dPt>
          <c:dPt>
            <c:idx val="5"/>
            <c:invertIfNegative val="0"/>
            <c:bubble3D val="0"/>
            <c:spPr>
              <a:solidFill>
                <a:srgbClr val="FF6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BC6E-4C06-B0C0-7DE306F34CD1}"/>
              </c:ext>
            </c:extLst>
          </c:dPt>
          <c:dLbls>
            <c:dLbl>
              <c:idx val="2"/>
              <c:layout>
                <c:manualLayout>
                  <c:x val="5.4127198917456E-3"/>
                  <c:y val="2.135774218154079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C6E-4C06-B0C0-7DE306F34CD1}"/>
                </c:ext>
              </c:extLst>
            </c:dLbl>
            <c:dLbl>
              <c:idx val="3"/>
              <c:layout>
                <c:manualLayout>
                  <c:x val="-3.6084799278304001E-3"/>
                  <c:y val="9.153318077803200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C6E-4C06-B0C0-7DE306F34CD1}"/>
                </c:ext>
              </c:extLst>
            </c:dLbl>
            <c:dLbl>
              <c:idx val="4"/>
              <c:layout>
                <c:manualLayout>
                  <c:x val="0"/>
                  <c:y val="1.525553012967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C6E-4C06-B0C0-7DE306F34CD1}"/>
                </c:ext>
              </c:extLst>
            </c:dLbl>
            <c:dLbl>
              <c:idx val="5"/>
              <c:layout>
                <c:manualLayout>
                  <c:x val="0"/>
                  <c:y val="1.8306636155606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C6E-4C06-B0C0-7DE306F34C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改善后柏拉图!$A$3:$A$8</c:f>
              <c:strCache>
                <c:ptCount val="6"/>
                <c:pt idx="0">
                  <c:v>原发病是糖尿病</c:v>
                </c:pt>
                <c:pt idx="1">
                  <c:v>透析前进食过早</c:v>
                </c:pt>
                <c:pt idx="2">
                  <c:v>未使用有糖透析液</c:v>
                </c:pt>
                <c:pt idx="3">
                  <c:v>老年患者</c:v>
                </c:pt>
                <c:pt idx="4">
                  <c:v>营养不良因素</c:v>
                </c:pt>
                <c:pt idx="5">
                  <c:v>药物因素</c:v>
                </c:pt>
              </c:strCache>
            </c:strRef>
          </c:cat>
          <c:val>
            <c:numRef>
              <c:f>改善后柏拉图!$B$3:$B$8</c:f>
              <c:numCache>
                <c:formatCode>General</c:formatCode>
                <c:ptCount val="6"/>
                <c:pt idx="0">
                  <c:v>12</c:v>
                </c:pt>
                <c:pt idx="1">
                  <c:v>10</c:v>
                </c:pt>
                <c:pt idx="2">
                  <c:v>7</c:v>
                </c:pt>
                <c:pt idx="3">
                  <c:v>5</c:v>
                </c:pt>
                <c:pt idx="4">
                  <c:v>4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C6E-4C06-B0C0-7DE306F34C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4816256"/>
        <c:axId val="4822144"/>
      </c:barChart>
      <c:lineChart>
        <c:grouping val="standard"/>
        <c:varyColors val="0"/>
        <c:ser>
          <c:idx val="2"/>
          <c:order val="1"/>
          <c:tx>
            <c:strRef>
              <c:f>改善后柏拉图!$D$1</c:f>
              <c:strCache>
                <c:ptCount val="1"/>
                <c:pt idx="0">
                  <c:v>累计百分比</c:v>
                </c:pt>
              </c:strCache>
            </c:strRef>
          </c:tx>
          <c:spPr>
            <a:ln w="31750" cap="rnd">
              <a:solidFill>
                <a:srgbClr val="87CB0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22225">
                <a:solidFill>
                  <a:srgbClr val="87CB06"/>
                </a:solidFill>
                <a:round/>
              </a:ln>
              <a:effectLst/>
            </c:spPr>
          </c:marker>
          <c:dLbls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BC6E-4C06-B0C0-7DE306F34C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700" b="0" i="0" u="none" strike="noStrike" kern="1200" baseline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改善后柏拉图!$A$3:$A$8</c:f>
              <c:strCache>
                <c:ptCount val="6"/>
                <c:pt idx="0">
                  <c:v>原发病是糖尿病</c:v>
                </c:pt>
                <c:pt idx="1">
                  <c:v>透析前进食过早</c:v>
                </c:pt>
                <c:pt idx="2">
                  <c:v>未使用有糖透析液</c:v>
                </c:pt>
                <c:pt idx="3">
                  <c:v>老年患者</c:v>
                </c:pt>
                <c:pt idx="4">
                  <c:v>营养不良因素</c:v>
                </c:pt>
                <c:pt idx="5">
                  <c:v>药物因素</c:v>
                </c:pt>
              </c:strCache>
            </c:strRef>
          </c:cat>
          <c:val>
            <c:numRef>
              <c:f>改善后柏拉图!$D$2:$D$8</c:f>
              <c:numCache>
                <c:formatCode>0.00%</c:formatCode>
                <c:ptCount val="7"/>
                <c:pt idx="0" formatCode="General">
                  <c:v>0</c:v>
                </c:pt>
                <c:pt idx="1">
                  <c:v>0.3</c:v>
                </c:pt>
                <c:pt idx="2">
                  <c:v>0.55000000000000004</c:v>
                </c:pt>
                <c:pt idx="3">
                  <c:v>0.72499999999999998</c:v>
                </c:pt>
                <c:pt idx="4">
                  <c:v>0.85</c:v>
                </c:pt>
                <c:pt idx="5">
                  <c:v>0.95</c:v>
                </c:pt>
                <c:pt idx="6" formatCode="0%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BC6E-4C06-B0C0-7DE306F34C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23680"/>
        <c:axId val="4833664"/>
      </c:lineChart>
      <c:catAx>
        <c:axId val="4816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zh-CN" sz="1050" b="0" i="0" u="none" strike="noStrike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822144"/>
        <c:crosses val="autoZero"/>
        <c:auto val="0"/>
        <c:lblAlgn val="ctr"/>
        <c:lblOffset val="100"/>
        <c:tickLblSkip val="1"/>
        <c:noMultiLvlLbl val="0"/>
      </c:catAx>
      <c:valAx>
        <c:axId val="4822144"/>
        <c:scaling>
          <c:orientation val="minMax"/>
          <c:max val="285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816256"/>
        <c:crosses val="autoZero"/>
        <c:crossBetween val="between"/>
        <c:majorUnit val="30"/>
      </c:valAx>
      <c:catAx>
        <c:axId val="4823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833664"/>
        <c:crosses val="autoZero"/>
        <c:auto val="0"/>
        <c:lblAlgn val="ctr"/>
        <c:lblOffset val="100"/>
        <c:tickLblSkip val="1"/>
        <c:noMultiLvlLbl val="0"/>
      </c:catAx>
      <c:valAx>
        <c:axId val="4833664"/>
        <c:scaling>
          <c:orientation val="minMax"/>
          <c:max val="7.1"/>
          <c:min val="0"/>
        </c:scaling>
        <c:delete val="0"/>
        <c:axPos val="r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823680"/>
        <c:crosses val="max"/>
        <c:crossBetween val="midCat"/>
        <c:majorUnit val="1"/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ayout>
        <c:manualLayout>
          <c:xMode val="edge"/>
          <c:yMode val="edge"/>
          <c:x val="0.47661240469812499"/>
          <c:y val="0.83163619344834805"/>
          <c:w val="0.165628985855024"/>
          <c:h val="4.40789981504045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9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800" dirty="0"/>
              <a:t>改善前柏拉图</a:t>
            </a:r>
            <a:endParaRPr lang="zh-CN" sz="1800" dirty="0"/>
          </a:p>
        </c:rich>
      </c:tx>
      <c:layout>
        <c:manualLayout>
          <c:xMode val="edge"/>
          <c:yMode val="edge"/>
          <c:x val="0.31200809564908799"/>
          <c:y val="5.99072759396456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3562519945552693E-2"/>
          <c:y val="0.197453457852652"/>
          <c:w val="0.68638817790456097"/>
          <c:h val="0.487127565713904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改善前柏拉图!$B$1</c:f>
              <c:strCache>
                <c:ptCount val="1"/>
                <c:pt idx="0">
                  <c:v>频次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1"/>
          <c:dPt>
            <c:idx val="0"/>
            <c:invertIfNegative val="1"/>
            <c:bubble3D val="0"/>
            <c:spPr>
              <a:solidFill>
                <a:srgbClr val="2CAC3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2B-43D1-83C3-780A4DC3BB4E}"/>
              </c:ext>
            </c:extLst>
          </c:dPt>
          <c:dPt>
            <c:idx val="1"/>
            <c:invertIfNegative val="1"/>
            <c:bubble3D val="0"/>
            <c:spPr>
              <a:solidFill>
                <a:srgbClr val="87CB0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2B-43D1-83C3-780A4DC3BB4E}"/>
              </c:ext>
            </c:extLst>
          </c:dPt>
          <c:dPt>
            <c:idx val="2"/>
            <c:invertIfNegative val="1"/>
            <c:bubble3D val="0"/>
            <c:spPr>
              <a:solidFill>
                <a:srgbClr val="1684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02B-43D1-83C3-780A4DC3BB4E}"/>
              </c:ext>
            </c:extLst>
          </c:dPt>
          <c:dPt>
            <c:idx val="3"/>
            <c:invertIfNegative val="1"/>
            <c:bubble3D val="0"/>
            <c:spPr>
              <a:solidFill>
                <a:srgbClr val="24A7D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02B-43D1-83C3-780A4DC3BB4E}"/>
              </c:ext>
            </c:extLst>
          </c:dPt>
          <c:dPt>
            <c:idx val="4"/>
            <c:invertIfNegative val="1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02B-43D1-83C3-780A4DC3BB4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改善前柏拉图!$A$3:$A$7</c:f>
              <c:strCache>
                <c:ptCount val="5"/>
                <c:pt idx="0">
                  <c:v>未使用有糖透析液</c:v>
                </c:pt>
                <c:pt idx="1">
                  <c:v>透析前进食过早</c:v>
                </c:pt>
                <c:pt idx="2">
                  <c:v>药物因素</c:v>
                </c:pt>
                <c:pt idx="3">
                  <c:v>原发病是糖尿病</c:v>
                </c:pt>
                <c:pt idx="4">
                  <c:v>营养不良因素</c:v>
                </c:pt>
              </c:strCache>
            </c:strRef>
          </c:cat>
          <c:val>
            <c:numRef>
              <c:f>改善前柏拉图!$B$3:$B$7</c:f>
              <c:numCache>
                <c:formatCode>General</c:formatCode>
                <c:ptCount val="5"/>
                <c:pt idx="0">
                  <c:v>124</c:v>
                </c:pt>
                <c:pt idx="1">
                  <c:v>80</c:v>
                </c:pt>
                <c:pt idx="2">
                  <c:v>35</c:v>
                </c:pt>
                <c:pt idx="3">
                  <c:v>30</c:v>
                </c:pt>
                <c:pt idx="4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02B-43D1-83C3-780A4DC3B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2665472"/>
        <c:axId val="82667008"/>
      </c:barChart>
      <c:lineChart>
        <c:grouping val="standard"/>
        <c:varyColors val="0"/>
        <c:ser>
          <c:idx val="1"/>
          <c:order val="1"/>
          <c:tx>
            <c:strRef>
              <c:f>改善前柏拉图!$D$1</c:f>
              <c:strCache>
                <c:ptCount val="1"/>
                <c:pt idx="0">
                  <c:v>累计百分比</c:v>
                </c:pt>
              </c:strCache>
            </c:strRef>
          </c:tx>
          <c:spPr>
            <a:ln w="34925" cap="rnd">
              <a:solidFill>
                <a:srgbClr val="87CB0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28575">
                <a:solidFill>
                  <a:srgbClr val="87CB06"/>
                </a:solidFill>
                <a:round/>
              </a:ln>
              <a:effectLst/>
            </c:spPr>
          </c:marker>
          <c:dLbls>
            <c:dLbl>
              <c:idx val="1"/>
              <c:layout>
                <c:manualLayout>
                  <c:x val="-1.5852061841059199E-2"/>
                  <c:y val="-6.48941800771339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02B-43D1-83C3-780A4DC3BB4E}"/>
                </c:ext>
              </c:extLst>
            </c:dLbl>
            <c:dLbl>
              <c:idx val="2"/>
              <c:layout>
                <c:manualLayout>
                  <c:x val="-2.8181361440157E-2"/>
                  <c:y val="-4.93548717358310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02B-43D1-83C3-780A4DC3BB4E}"/>
                </c:ext>
              </c:extLst>
            </c:dLbl>
            <c:dLbl>
              <c:idx val="3"/>
              <c:layout>
                <c:manualLayout>
                  <c:x val="-4.4473814172600101E-2"/>
                  <c:y val="-5.17568211902110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02B-43D1-83C3-780A4DC3BB4E}"/>
                </c:ext>
              </c:extLst>
            </c:dLbl>
            <c:dLbl>
              <c:idx val="4"/>
              <c:layout>
                <c:manualLayout>
                  <c:x val="-4.6235075250991201E-2"/>
                  <c:y val="-3.63155864575073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02B-43D1-83C3-780A4DC3BB4E}"/>
                </c:ext>
              </c:extLst>
            </c:dLbl>
            <c:dLbl>
              <c:idx val="5"/>
              <c:layout>
                <c:manualLayout>
                  <c:x val="-4.2712455757108997E-2"/>
                  <c:y val="-2.685470868253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02B-43D1-83C3-780A4DC3BB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改善前柏拉图!$A$3:$A$7</c:f>
              <c:strCache>
                <c:ptCount val="5"/>
                <c:pt idx="0">
                  <c:v>未使用有糖透析液</c:v>
                </c:pt>
                <c:pt idx="1">
                  <c:v>透析前进食过早</c:v>
                </c:pt>
                <c:pt idx="2">
                  <c:v>药物因素</c:v>
                </c:pt>
                <c:pt idx="3">
                  <c:v>原发病是糖尿病</c:v>
                </c:pt>
                <c:pt idx="4">
                  <c:v>营养不良因素</c:v>
                </c:pt>
              </c:strCache>
            </c:strRef>
          </c:cat>
          <c:val>
            <c:numRef>
              <c:f>改善前柏拉图!$D$2:$D$7</c:f>
              <c:numCache>
                <c:formatCode>0.00%</c:formatCode>
                <c:ptCount val="6"/>
                <c:pt idx="0" formatCode="General">
                  <c:v>0</c:v>
                </c:pt>
                <c:pt idx="1">
                  <c:v>0.43659999999999999</c:v>
                </c:pt>
                <c:pt idx="2">
                  <c:v>0.71830000000000005</c:v>
                </c:pt>
                <c:pt idx="3">
                  <c:v>0.83230000000000004</c:v>
                </c:pt>
                <c:pt idx="4">
                  <c:v>0.9254</c:v>
                </c:pt>
                <c:pt idx="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802B-43D1-83C3-780A4DC3B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668544"/>
        <c:axId val="82797312"/>
      </c:lineChart>
      <c:catAx>
        <c:axId val="8266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zh-CN"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82667008"/>
        <c:crosses val="autoZero"/>
        <c:auto val="0"/>
        <c:lblAlgn val="ctr"/>
        <c:lblOffset val="100"/>
        <c:tickLblSkip val="1"/>
        <c:noMultiLvlLbl val="0"/>
      </c:catAx>
      <c:valAx>
        <c:axId val="82667008"/>
        <c:scaling>
          <c:orientation val="minMax"/>
          <c:max val="28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82665472"/>
        <c:crosses val="autoZero"/>
        <c:crossBetween val="between"/>
        <c:majorUnit val="30"/>
      </c:valAx>
      <c:catAx>
        <c:axId val="82668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82797312"/>
        <c:crosses val="autoZero"/>
        <c:auto val="0"/>
        <c:lblAlgn val="ctr"/>
        <c:lblOffset val="100"/>
        <c:tickLblSkip val="1"/>
        <c:noMultiLvlLbl val="0"/>
      </c:catAx>
      <c:valAx>
        <c:axId val="82797312"/>
        <c:scaling>
          <c:orientation val="minMax"/>
          <c:max val="1"/>
          <c:min val="0"/>
        </c:scaling>
        <c:delete val="0"/>
        <c:axPos val="r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82668544"/>
        <c:crosses val="max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0.48952083762605503"/>
          <c:y val="0.83267061860060598"/>
          <c:w val="0.29364733983616198"/>
          <c:h val="0.101015385505009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9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800" dirty="0"/>
              <a:t>改善前柏拉图</a:t>
            </a:r>
            <a:endParaRPr lang="zh-CN" sz="1800" dirty="0"/>
          </a:p>
        </c:rich>
      </c:tx>
      <c:layout>
        <c:manualLayout>
          <c:xMode val="edge"/>
          <c:yMode val="edge"/>
          <c:x val="0.31200809564908799"/>
          <c:y val="5.99072759396456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3562519945552693E-2"/>
          <c:y val="0.197453457852652"/>
          <c:w val="0.68638817790456097"/>
          <c:h val="0.487127565713904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改善前柏拉图!$B$1</c:f>
              <c:strCache>
                <c:ptCount val="1"/>
                <c:pt idx="0">
                  <c:v>频次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1"/>
          <c:dPt>
            <c:idx val="0"/>
            <c:invertIfNegative val="1"/>
            <c:bubble3D val="0"/>
            <c:spPr>
              <a:solidFill>
                <a:srgbClr val="2CAC3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B68-4BFA-9486-25C707CEEAE6}"/>
              </c:ext>
            </c:extLst>
          </c:dPt>
          <c:dPt>
            <c:idx val="1"/>
            <c:invertIfNegative val="1"/>
            <c:bubble3D val="0"/>
            <c:spPr>
              <a:solidFill>
                <a:srgbClr val="87CB0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B68-4BFA-9486-25C707CEEAE6}"/>
              </c:ext>
            </c:extLst>
          </c:dPt>
          <c:dPt>
            <c:idx val="2"/>
            <c:invertIfNegative val="1"/>
            <c:bubble3D val="0"/>
            <c:spPr>
              <a:solidFill>
                <a:srgbClr val="1684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B68-4BFA-9486-25C707CEEAE6}"/>
              </c:ext>
            </c:extLst>
          </c:dPt>
          <c:dPt>
            <c:idx val="3"/>
            <c:invertIfNegative val="1"/>
            <c:bubble3D val="0"/>
            <c:spPr>
              <a:solidFill>
                <a:srgbClr val="24A7D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B68-4BFA-9486-25C707CEEAE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改善前柏拉图!$A$3:$A$6</c:f>
              <c:strCache>
                <c:ptCount val="4"/>
                <c:pt idx="0">
                  <c:v>未使用有糖透析液</c:v>
                </c:pt>
                <c:pt idx="1">
                  <c:v>透析前进食过早</c:v>
                </c:pt>
                <c:pt idx="2">
                  <c:v>药物因素</c:v>
                </c:pt>
                <c:pt idx="3">
                  <c:v>原发病是糖尿病</c:v>
                </c:pt>
              </c:strCache>
            </c:strRef>
          </c:cat>
          <c:val>
            <c:numRef>
              <c:f>改善前柏拉图!$B$3:$B$6</c:f>
              <c:numCache>
                <c:formatCode>General</c:formatCode>
                <c:ptCount val="4"/>
                <c:pt idx="0">
                  <c:v>124</c:v>
                </c:pt>
                <c:pt idx="1">
                  <c:v>80</c:v>
                </c:pt>
                <c:pt idx="2">
                  <c:v>35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B68-4BFA-9486-25C707CEE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4555264"/>
        <c:axId val="84556800"/>
      </c:barChart>
      <c:lineChart>
        <c:grouping val="standard"/>
        <c:varyColors val="0"/>
        <c:ser>
          <c:idx val="1"/>
          <c:order val="1"/>
          <c:tx>
            <c:strRef>
              <c:f>改善前柏拉图!$D$1</c:f>
              <c:strCache>
                <c:ptCount val="1"/>
                <c:pt idx="0">
                  <c:v>累计百分比</c:v>
                </c:pt>
              </c:strCache>
            </c:strRef>
          </c:tx>
          <c:spPr>
            <a:ln w="34925" cap="rnd">
              <a:solidFill>
                <a:srgbClr val="87CB0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28575">
                <a:solidFill>
                  <a:srgbClr val="87CB06"/>
                </a:solidFill>
                <a:round/>
              </a:ln>
              <a:effectLst/>
            </c:spPr>
          </c:marker>
          <c:dLbls>
            <c:dLbl>
              <c:idx val="1"/>
              <c:layout>
                <c:manualLayout>
                  <c:x val="-1.5852061841059199E-2"/>
                  <c:y val="-6.48941800771339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B68-4BFA-9486-25C707CEEAE6}"/>
                </c:ext>
              </c:extLst>
            </c:dLbl>
            <c:dLbl>
              <c:idx val="2"/>
              <c:layout>
                <c:manualLayout>
                  <c:x val="-2.8181361440157E-2"/>
                  <c:y val="-4.93548717358310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B68-4BFA-9486-25C707CEEAE6}"/>
                </c:ext>
              </c:extLst>
            </c:dLbl>
            <c:dLbl>
              <c:idx val="3"/>
              <c:layout>
                <c:manualLayout>
                  <c:x val="-4.4473814172600101E-2"/>
                  <c:y val="-5.17568211902110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B68-4BFA-9486-25C707CEEAE6}"/>
                </c:ext>
              </c:extLst>
            </c:dLbl>
            <c:dLbl>
              <c:idx val="4"/>
              <c:layout>
                <c:manualLayout>
                  <c:x val="-4.6235075250991201E-2"/>
                  <c:y val="-3.63155864575073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B68-4BFA-9486-25C707CEEA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改善前柏拉图!$A$3:$A$6</c:f>
              <c:strCache>
                <c:ptCount val="4"/>
                <c:pt idx="0">
                  <c:v>未使用有糖透析液</c:v>
                </c:pt>
                <c:pt idx="1">
                  <c:v>透析前进食过早</c:v>
                </c:pt>
                <c:pt idx="2">
                  <c:v>药物因素</c:v>
                </c:pt>
                <c:pt idx="3">
                  <c:v>原发病是糖尿病</c:v>
                </c:pt>
              </c:strCache>
            </c:strRef>
          </c:cat>
          <c:val>
            <c:numRef>
              <c:f>改善前柏拉图!$D$2:$D$6</c:f>
              <c:numCache>
                <c:formatCode>0.00%</c:formatCode>
                <c:ptCount val="5"/>
                <c:pt idx="0" formatCode="General">
                  <c:v>0</c:v>
                </c:pt>
                <c:pt idx="1">
                  <c:v>0.43659999999999999</c:v>
                </c:pt>
                <c:pt idx="2">
                  <c:v>0.71830000000000005</c:v>
                </c:pt>
                <c:pt idx="3">
                  <c:v>0.83230000000000004</c:v>
                </c:pt>
                <c:pt idx="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AB68-4BFA-9486-25C707CEE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562688"/>
        <c:axId val="84564224"/>
      </c:lineChart>
      <c:catAx>
        <c:axId val="8455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zh-CN"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84556800"/>
        <c:crosses val="autoZero"/>
        <c:auto val="0"/>
        <c:lblAlgn val="ctr"/>
        <c:lblOffset val="100"/>
        <c:tickLblSkip val="1"/>
        <c:noMultiLvlLbl val="0"/>
      </c:catAx>
      <c:valAx>
        <c:axId val="84556800"/>
        <c:scaling>
          <c:orientation val="minMax"/>
          <c:max val="28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84555264"/>
        <c:crosses val="autoZero"/>
        <c:crossBetween val="between"/>
        <c:majorUnit val="30"/>
      </c:valAx>
      <c:catAx>
        <c:axId val="8456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84564224"/>
        <c:crosses val="autoZero"/>
        <c:auto val="0"/>
        <c:lblAlgn val="ctr"/>
        <c:lblOffset val="100"/>
        <c:tickLblSkip val="1"/>
        <c:noMultiLvlLbl val="0"/>
      </c:catAx>
      <c:valAx>
        <c:axId val="84564224"/>
        <c:scaling>
          <c:orientation val="minMax"/>
          <c:max val="1"/>
          <c:min val="0"/>
        </c:scaling>
        <c:delete val="0"/>
        <c:axPos val="r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84562688"/>
        <c:crosses val="max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0.48952083762605503"/>
          <c:y val="0.83267061860060598"/>
          <c:w val="0.29364733983616198"/>
          <c:h val="0.101015385505009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9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3562519945552693E-2"/>
          <c:y val="0.197453457852652"/>
          <c:w val="0.68638817790456097"/>
          <c:h val="0.487127565713904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改善前柏拉图!$B$1</c:f>
              <c:strCache>
                <c:ptCount val="1"/>
                <c:pt idx="0">
                  <c:v>频次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1"/>
          <c:dPt>
            <c:idx val="0"/>
            <c:invertIfNegative val="1"/>
            <c:bubble3D val="0"/>
            <c:spPr>
              <a:solidFill>
                <a:srgbClr val="2CAC3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BE-4CBE-AB5C-0D3393FFCDC6}"/>
              </c:ext>
            </c:extLst>
          </c:dPt>
          <c:dPt>
            <c:idx val="1"/>
            <c:invertIfNegative val="1"/>
            <c:bubble3D val="0"/>
            <c:spPr>
              <a:solidFill>
                <a:srgbClr val="87CB0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BE-4CBE-AB5C-0D3393FFCDC6}"/>
              </c:ext>
            </c:extLst>
          </c:dPt>
          <c:dPt>
            <c:idx val="2"/>
            <c:invertIfNegative val="1"/>
            <c:bubble3D val="0"/>
            <c:spPr>
              <a:solidFill>
                <a:srgbClr val="1684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0BE-4CBE-AB5C-0D3393FFCDC6}"/>
              </c:ext>
            </c:extLst>
          </c:dPt>
          <c:dPt>
            <c:idx val="3"/>
            <c:invertIfNegative val="1"/>
            <c:bubble3D val="0"/>
            <c:spPr>
              <a:solidFill>
                <a:srgbClr val="24A7D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0BE-4CBE-AB5C-0D3393FFCDC6}"/>
              </c:ext>
            </c:extLst>
          </c:dPt>
          <c:dPt>
            <c:idx val="4"/>
            <c:invertIfNegative val="1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0BE-4CBE-AB5C-0D3393FFCDC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改善前柏拉图!$A$3:$A$7</c:f>
              <c:strCache>
                <c:ptCount val="5"/>
                <c:pt idx="0">
                  <c:v>未使用有糖透析液</c:v>
                </c:pt>
                <c:pt idx="1">
                  <c:v>透析前进食过早</c:v>
                </c:pt>
                <c:pt idx="2">
                  <c:v>药物因素</c:v>
                </c:pt>
                <c:pt idx="3">
                  <c:v>原发病是糖尿病</c:v>
                </c:pt>
                <c:pt idx="4">
                  <c:v>营养不良因素</c:v>
                </c:pt>
              </c:strCache>
            </c:strRef>
          </c:cat>
          <c:val>
            <c:numRef>
              <c:f>改善前柏拉图!$B$3:$B$7</c:f>
              <c:numCache>
                <c:formatCode>General</c:formatCode>
                <c:ptCount val="5"/>
                <c:pt idx="0">
                  <c:v>124</c:v>
                </c:pt>
                <c:pt idx="1">
                  <c:v>80</c:v>
                </c:pt>
                <c:pt idx="2">
                  <c:v>35</c:v>
                </c:pt>
                <c:pt idx="3">
                  <c:v>30</c:v>
                </c:pt>
                <c:pt idx="4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0BE-4CBE-AB5C-0D3393FFCD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4723584"/>
        <c:axId val="84725120"/>
      </c:barChart>
      <c:lineChart>
        <c:grouping val="standard"/>
        <c:varyColors val="0"/>
        <c:ser>
          <c:idx val="1"/>
          <c:order val="1"/>
          <c:tx>
            <c:strRef>
              <c:f>改善前柏拉图!$D$1</c:f>
              <c:strCache>
                <c:ptCount val="1"/>
                <c:pt idx="0">
                  <c:v>累计百分比</c:v>
                </c:pt>
              </c:strCache>
            </c:strRef>
          </c:tx>
          <c:spPr>
            <a:ln w="34925" cap="rnd">
              <a:solidFill>
                <a:srgbClr val="87CB0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28575">
                <a:solidFill>
                  <a:srgbClr val="87CB06"/>
                </a:solidFill>
                <a:round/>
              </a:ln>
              <a:effectLst/>
            </c:spPr>
          </c:marker>
          <c:dLbls>
            <c:dLbl>
              <c:idx val="1"/>
              <c:layout>
                <c:manualLayout>
                  <c:x val="-1.5852061841059199E-2"/>
                  <c:y val="-6.48941800771339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0BE-4CBE-AB5C-0D3393FFCDC6}"/>
                </c:ext>
              </c:extLst>
            </c:dLbl>
            <c:dLbl>
              <c:idx val="2"/>
              <c:layout>
                <c:manualLayout>
                  <c:x val="-2.8181361440157E-2"/>
                  <c:y val="-4.93548717358310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0BE-4CBE-AB5C-0D3393FFCDC6}"/>
                </c:ext>
              </c:extLst>
            </c:dLbl>
            <c:dLbl>
              <c:idx val="3"/>
              <c:layout>
                <c:manualLayout>
                  <c:x val="-4.4473814172600101E-2"/>
                  <c:y val="-5.17568211902110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0BE-4CBE-AB5C-0D3393FFCDC6}"/>
                </c:ext>
              </c:extLst>
            </c:dLbl>
            <c:dLbl>
              <c:idx val="4"/>
              <c:layout>
                <c:manualLayout>
                  <c:x val="-4.6235075250991201E-2"/>
                  <c:y val="-3.63155864575073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0BE-4CBE-AB5C-0D3393FFCDC6}"/>
                </c:ext>
              </c:extLst>
            </c:dLbl>
            <c:dLbl>
              <c:idx val="5"/>
              <c:layout>
                <c:manualLayout>
                  <c:x val="-4.2712455757108997E-2"/>
                  <c:y val="-2.685470868253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0BE-4CBE-AB5C-0D3393FFCD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改善前柏拉图!$A$3:$A$7</c:f>
              <c:strCache>
                <c:ptCount val="5"/>
                <c:pt idx="0">
                  <c:v>未使用有糖透析液</c:v>
                </c:pt>
                <c:pt idx="1">
                  <c:v>透析前进食过早</c:v>
                </c:pt>
                <c:pt idx="2">
                  <c:v>药物因素</c:v>
                </c:pt>
                <c:pt idx="3">
                  <c:v>原发病是糖尿病</c:v>
                </c:pt>
                <c:pt idx="4">
                  <c:v>营养不良因素</c:v>
                </c:pt>
              </c:strCache>
            </c:strRef>
          </c:cat>
          <c:val>
            <c:numRef>
              <c:f>改善前柏拉图!$D$2:$D$7</c:f>
              <c:numCache>
                <c:formatCode>0.00%</c:formatCode>
                <c:ptCount val="6"/>
                <c:pt idx="0" formatCode="General">
                  <c:v>0</c:v>
                </c:pt>
                <c:pt idx="1">
                  <c:v>0.43659999999999999</c:v>
                </c:pt>
                <c:pt idx="2">
                  <c:v>0.71830000000000005</c:v>
                </c:pt>
                <c:pt idx="3">
                  <c:v>0.83230000000000004</c:v>
                </c:pt>
                <c:pt idx="4">
                  <c:v>0.9254</c:v>
                </c:pt>
                <c:pt idx="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80BE-4CBE-AB5C-0D3393FFCD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739200"/>
        <c:axId val="84740736"/>
      </c:lineChart>
      <c:catAx>
        <c:axId val="8472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zh-CN"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84725120"/>
        <c:crosses val="autoZero"/>
        <c:auto val="0"/>
        <c:lblAlgn val="ctr"/>
        <c:lblOffset val="100"/>
        <c:tickLblSkip val="1"/>
        <c:noMultiLvlLbl val="0"/>
      </c:catAx>
      <c:valAx>
        <c:axId val="84725120"/>
        <c:scaling>
          <c:orientation val="minMax"/>
          <c:max val="28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84723584"/>
        <c:crosses val="autoZero"/>
        <c:crossBetween val="between"/>
        <c:majorUnit val="30"/>
      </c:valAx>
      <c:catAx>
        <c:axId val="84739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84740736"/>
        <c:crosses val="autoZero"/>
        <c:auto val="0"/>
        <c:lblAlgn val="ctr"/>
        <c:lblOffset val="100"/>
        <c:tickLblSkip val="1"/>
        <c:noMultiLvlLbl val="0"/>
      </c:catAx>
      <c:valAx>
        <c:axId val="84740736"/>
        <c:scaling>
          <c:orientation val="minMax"/>
          <c:max val="1"/>
          <c:min val="0"/>
        </c:scaling>
        <c:delete val="0"/>
        <c:axPos val="r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84739200"/>
        <c:crosses val="max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9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3562519945552693E-2"/>
          <c:y val="0.197453457852652"/>
          <c:w val="0.68638817790456097"/>
          <c:h val="0.487127565713904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改善前柏拉图!$B$1</c:f>
              <c:strCache>
                <c:ptCount val="1"/>
                <c:pt idx="0">
                  <c:v>频次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1"/>
          <c:dPt>
            <c:idx val="0"/>
            <c:invertIfNegative val="1"/>
            <c:bubble3D val="0"/>
            <c:spPr>
              <a:solidFill>
                <a:srgbClr val="2CAC3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F73-4B02-AD4A-B7434FA4EA11}"/>
              </c:ext>
            </c:extLst>
          </c:dPt>
          <c:dPt>
            <c:idx val="1"/>
            <c:invertIfNegative val="1"/>
            <c:bubble3D val="0"/>
            <c:spPr>
              <a:solidFill>
                <a:srgbClr val="87CB0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F73-4B02-AD4A-B7434FA4EA11}"/>
              </c:ext>
            </c:extLst>
          </c:dPt>
          <c:dPt>
            <c:idx val="2"/>
            <c:invertIfNegative val="1"/>
            <c:bubble3D val="0"/>
            <c:spPr>
              <a:solidFill>
                <a:srgbClr val="1684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F73-4B02-AD4A-B7434FA4EA11}"/>
              </c:ext>
            </c:extLst>
          </c:dPt>
          <c:dPt>
            <c:idx val="3"/>
            <c:invertIfNegative val="1"/>
            <c:bubble3D val="0"/>
            <c:spPr>
              <a:solidFill>
                <a:srgbClr val="24A7D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F73-4B02-AD4A-B7434FA4EA11}"/>
              </c:ext>
            </c:extLst>
          </c:dPt>
          <c:dPt>
            <c:idx val="4"/>
            <c:invertIfNegative val="1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F73-4B02-AD4A-B7434FA4EA1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改善前柏拉图!$A$3:$A$7</c:f>
              <c:strCache>
                <c:ptCount val="5"/>
                <c:pt idx="0">
                  <c:v>未使用有糖透析液</c:v>
                </c:pt>
                <c:pt idx="1">
                  <c:v>透析前进食过早</c:v>
                </c:pt>
                <c:pt idx="2">
                  <c:v>药物因素</c:v>
                </c:pt>
                <c:pt idx="3">
                  <c:v>原发病是糖尿病</c:v>
                </c:pt>
                <c:pt idx="4">
                  <c:v>营养不良因素</c:v>
                </c:pt>
              </c:strCache>
            </c:strRef>
          </c:cat>
          <c:val>
            <c:numRef>
              <c:f>改善前柏拉图!$B$3:$B$7</c:f>
              <c:numCache>
                <c:formatCode>General</c:formatCode>
                <c:ptCount val="5"/>
                <c:pt idx="0">
                  <c:v>124</c:v>
                </c:pt>
                <c:pt idx="1">
                  <c:v>80</c:v>
                </c:pt>
                <c:pt idx="2">
                  <c:v>35</c:v>
                </c:pt>
                <c:pt idx="3">
                  <c:v>30</c:v>
                </c:pt>
                <c:pt idx="4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F73-4B02-AD4A-B7434FA4EA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4780544"/>
        <c:axId val="84782080"/>
      </c:barChart>
      <c:lineChart>
        <c:grouping val="standard"/>
        <c:varyColors val="0"/>
        <c:ser>
          <c:idx val="1"/>
          <c:order val="1"/>
          <c:tx>
            <c:strRef>
              <c:f>改善前柏拉图!$D$1</c:f>
              <c:strCache>
                <c:ptCount val="1"/>
                <c:pt idx="0">
                  <c:v>累计百分比</c:v>
                </c:pt>
              </c:strCache>
            </c:strRef>
          </c:tx>
          <c:spPr>
            <a:ln w="34925" cap="rnd">
              <a:solidFill>
                <a:srgbClr val="87CB06"/>
              </a:solidFill>
              <a:round/>
            </a:ln>
            <a:effectLst/>
          </c:spPr>
          <c:marker>
            <c:symbol val="circle"/>
            <c:size val="34"/>
            <c:spPr>
              <a:solidFill>
                <a:schemeClr val="bg1"/>
              </a:solidFill>
              <a:ln w="28575">
                <a:solidFill>
                  <a:srgbClr val="87CB06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改善前柏拉图!$A$3:$A$7</c:f>
              <c:strCache>
                <c:ptCount val="5"/>
                <c:pt idx="0">
                  <c:v>未使用有糖透析液</c:v>
                </c:pt>
                <c:pt idx="1">
                  <c:v>透析前进食过早</c:v>
                </c:pt>
                <c:pt idx="2">
                  <c:v>药物因素</c:v>
                </c:pt>
                <c:pt idx="3">
                  <c:v>原发病是糖尿病</c:v>
                </c:pt>
                <c:pt idx="4">
                  <c:v>营养不良因素</c:v>
                </c:pt>
              </c:strCache>
            </c:strRef>
          </c:cat>
          <c:val>
            <c:numRef>
              <c:f>改善前柏拉图!$D$2:$D$7</c:f>
              <c:numCache>
                <c:formatCode>0.00%</c:formatCode>
                <c:ptCount val="6"/>
                <c:pt idx="0" formatCode="General">
                  <c:v>0</c:v>
                </c:pt>
                <c:pt idx="1">
                  <c:v>0.43659999999999999</c:v>
                </c:pt>
                <c:pt idx="2">
                  <c:v>0.71830000000000005</c:v>
                </c:pt>
                <c:pt idx="3">
                  <c:v>0.83230000000000004</c:v>
                </c:pt>
                <c:pt idx="4">
                  <c:v>0.9254</c:v>
                </c:pt>
                <c:pt idx="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BF73-4B02-AD4A-B7434FA4EA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787968"/>
        <c:axId val="84789504"/>
      </c:lineChart>
      <c:catAx>
        <c:axId val="847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zh-CN"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84782080"/>
        <c:crosses val="autoZero"/>
        <c:auto val="0"/>
        <c:lblAlgn val="ctr"/>
        <c:lblOffset val="100"/>
        <c:tickLblSkip val="1"/>
        <c:noMultiLvlLbl val="0"/>
      </c:catAx>
      <c:valAx>
        <c:axId val="84782080"/>
        <c:scaling>
          <c:orientation val="minMax"/>
          <c:max val="28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84780544"/>
        <c:crosses val="autoZero"/>
        <c:crossBetween val="between"/>
        <c:majorUnit val="30"/>
      </c:valAx>
      <c:catAx>
        <c:axId val="84787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84789504"/>
        <c:crosses val="autoZero"/>
        <c:auto val="0"/>
        <c:lblAlgn val="ctr"/>
        <c:lblOffset val="100"/>
        <c:tickLblSkip val="1"/>
        <c:noMultiLvlLbl val="0"/>
      </c:catAx>
      <c:valAx>
        <c:axId val="84789504"/>
        <c:scaling>
          <c:orientation val="minMax"/>
          <c:max val="1"/>
          <c:min val="0"/>
        </c:scaling>
        <c:delete val="0"/>
        <c:axPos val="r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84787968"/>
        <c:crosses val="max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9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3562519945552693E-2"/>
          <c:y val="0.197453457852652"/>
          <c:w val="0.68638817790456097"/>
          <c:h val="0.487127565713904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改善前柏拉图!$B$1</c:f>
              <c:strCache>
                <c:ptCount val="1"/>
                <c:pt idx="0">
                  <c:v>频次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1"/>
          <c:dPt>
            <c:idx val="0"/>
            <c:invertIfNegative val="1"/>
            <c:bubble3D val="0"/>
            <c:spPr>
              <a:solidFill>
                <a:srgbClr val="2CAC3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E01-4AFD-B5E2-DE3A0D0CCCF4}"/>
              </c:ext>
            </c:extLst>
          </c:dPt>
          <c:dPt>
            <c:idx val="1"/>
            <c:invertIfNegative val="1"/>
            <c:bubble3D val="0"/>
            <c:spPr>
              <a:solidFill>
                <a:srgbClr val="87CB0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E01-4AFD-B5E2-DE3A0D0CCCF4}"/>
              </c:ext>
            </c:extLst>
          </c:dPt>
          <c:dPt>
            <c:idx val="2"/>
            <c:invertIfNegative val="1"/>
            <c:bubble3D val="0"/>
            <c:spPr>
              <a:solidFill>
                <a:srgbClr val="1684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E01-4AFD-B5E2-DE3A0D0CCCF4}"/>
              </c:ext>
            </c:extLst>
          </c:dPt>
          <c:dPt>
            <c:idx val="3"/>
            <c:invertIfNegative val="1"/>
            <c:bubble3D val="0"/>
            <c:spPr>
              <a:solidFill>
                <a:srgbClr val="24A7D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E01-4AFD-B5E2-DE3A0D0CCCF4}"/>
              </c:ext>
            </c:extLst>
          </c:dPt>
          <c:dPt>
            <c:idx val="4"/>
            <c:invertIfNegative val="1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E01-4AFD-B5E2-DE3A0D0CCCF4}"/>
              </c:ext>
            </c:extLst>
          </c:dPt>
          <c:dPt>
            <c:idx val="5"/>
            <c:invertIfNegative val="1"/>
            <c:bubble3D val="0"/>
            <c:spPr>
              <a:solidFill>
                <a:srgbClr val="FF6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DE01-4AFD-B5E2-DE3A0D0CCC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改善前柏拉图!$A$3:$A$8</c:f>
              <c:strCache>
                <c:ptCount val="6"/>
                <c:pt idx="0">
                  <c:v>未使用有糖透析液</c:v>
                </c:pt>
                <c:pt idx="1">
                  <c:v>透析前进食过早</c:v>
                </c:pt>
                <c:pt idx="2">
                  <c:v>药物因素</c:v>
                </c:pt>
                <c:pt idx="3">
                  <c:v>原发病是糖尿病</c:v>
                </c:pt>
                <c:pt idx="4">
                  <c:v>营养不良因素</c:v>
                </c:pt>
                <c:pt idx="5">
                  <c:v>老年患者</c:v>
                </c:pt>
              </c:strCache>
            </c:strRef>
          </c:cat>
          <c:val>
            <c:numRef>
              <c:f>改善前柏拉图!$B$3:$B$8</c:f>
              <c:numCache>
                <c:formatCode>General</c:formatCode>
                <c:ptCount val="6"/>
                <c:pt idx="0">
                  <c:v>124</c:v>
                </c:pt>
                <c:pt idx="1">
                  <c:v>80</c:v>
                </c:pt>
                <c:pt idx="2">
                  <c:v>27</c:v>
                </c:pt>
                <c:pt idx="3">
                  <c:v>26</c:v>
                </c:pt>
                <c:pt idx="4">
                  <c:v>14</c:v>
                </c:pt>
                <c:pt idx="5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E01-4AFD-B5E2-DE3A0D0CCC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5390848"/>
        <c:axId val="85392384"/>
      </c:barChart>
      <c:lineChart>
        <c:grouping val="standard"/>
        <c:varyColors val="0"/>
        <c:ser>
          <c:idx val="1"/>
          <c:order val="1"/>
          <c:tx>
            <c:strRef>
              <c:f>改善前柏拉图!$D$1</c:f>
              <c:strCache>
                <c:ptCount val="1"/>
                <c:pt idx="0">
                  <c:v>累计百分比</c:v>
                </c:pt>
              </c:strCache>
            </c:strRef>
          </c:tx>
          <c:spPr>
            <a:ln w="34925" cap="rnd">
              <a:solidFill>
                <a:srgbClr val="87CB0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28575">
                <a:solidFill>
                  <a:srgbClr val="87CB06"/>
                </a:solidFill>
                <a:round/>
              </a:ln>
              <a:effectLst/>
            </c:spPr>
          </c:marker>
          <c:dLbls>
            <c:dLbl>
              <c:idx val="1"/>
              <c:layout>
                <c:manualLayout>
                  <c:x val="-1.5852061841059199E-2"/>
                  <c:y val="-6.48941800771339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E01-4AFD-B5E2-DE3A0D0CCCF4}"/>
                </c:ext>
              </c:extLst>
            </c:dLbl>
            <c:dLbl>
              <c:idx val="2"/>
              <c:layout>
                <c:manualLayout>
                  <c:x val="-2.8181361440157E-2"/>
                  <c:y val="-4.93548717358310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DE01-4AFD-B5E2-DE3A0D0CCCF4}"/>
                </c:ext>
              </c:extLst>
            </c:dLbl>
            <c:dLbl>
              <c:idx val="3"/>
              <c:layout>
                <c:manualLayout>
                  <c:x val="-4.4473814172600101E-2"/>
                  <c:y val="-5.17568211902110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DE01-4AFD-B5E2-DE3A0D0CCCF4}"/>
                </c:ext>
              </c:extLst>
            </c:dLbl>
            <c:dLbl>
              <c:idx val="4"/>
              <c:layout>
                <c:manualLayout>
                  <c:x val="-4.6235075250991201E-2"/>
                  <c:y val="-3.63155864575073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E01-4AFD-B5E2-DE3A0D0CCCF4}"/>
                </c:ext>
              </c:extLst>
            </c:dLbl>
            <c:dLbl>
              <c:idx val="5"/>
              <c:layout>
                <c:manualLayout>
                  <c:x val="-4.2712455757108997E-2"/>
                  <c:y val="-2.685470868253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E01-4AFD-B5E2-DE3A0D0CCCF4}"/>
                </c:ext>
              </c:extLst>
            </c:dLbl>
            <c:dLbl>
              <c:idx val="6"/>
              <c:layout>
                <c:manualLayout>
                  <c:x val="-5.6362760171295302E-2"/>
                  <c:y val="-3.62665496532078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E01-4AFD-B5E2-DE3A0D0CCCF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400" b="0" i="0" u="none" strike="noStrike" kern="1200" baseline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改善前柏拉图!$A$3:$A$8</c:f>
              <c:strCache>
                <c:ptCount val="6"/>
                <c:pt idx="0">
                  <c:v>未使用有糖透析液</c:v>
                </c:pt>
                <c:pt idx="1">
                  <c:v>透析前进食过早</c:v>
                </c:pt>
                <c:pt idx="2">
                  <c:v>药物因素</c:v>
                </c:pt>
                <c:pt idx="3">
                  <c:v>原发病是糖尿病</c:v>
                </c:pt>
                <c:pt idx="4">
                  <c:v>营养不良因素</c:v>
                </c:pt>
                <c:pt idx="5">
                  <c:v>老年患者</c:v>
                </c:pt>
              </c:strCache>
            </c:strRef>
          </c:cat>
          <c:val>
            <c:numRef>
              <c:f>改善前柏拉图!$D$2:$D$8</c:f>
              <c:numCache>
                <c:formatCode>0.00%</c:formatCode>
                <c:ptCount val="7"/>
                <c:pt idx="0" formatCode="General">
                  <c:v>0</c:v>
                </c:pt>
                <c:pt idx="1">
                  <c:v>0.43659999999999999</c:v>
                </c:pt>
                <c:pt idx="2">
                  <c:v>0.71830000000000005</c:v>
                </c:pt>
                <c:pt idx="3">
                  <c:v>0.81340000000000001</c:v>
                </c:pt>
                <c:pt idx="4">
                  <c:v>0.90490000000000004</c:v>
                </c:pt>
                <c:pt idx="5">
                  <c:v>0.95420000000000005</c:v>
                </c:pt>
                <c:pt idx="6" formatCode="0%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DE01-4AFD-B5E2-DE3A0D0CCC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472000"/>
        <c:axId val="85473536"/>
      </c:lineChart>
      <c:catAx>
        <c:axId val="85390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noFill/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85392384"/>
        <c:crosses val="autoZero"/>
        <c:auto val="0"/>
        <c:lblAlgn val="ctr"/>
        <c:lblOffset val="100"/>
        <c:tickLblSkip val="1"/>
        <c:noMultiLvlLbl val="0"/>
      </c:catAx>
      <c:valAx>
        <c:axId val="85392384"/>
        <c:scaling>
          <c:orientation val="minMax"/>
          <c:max val="28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85390848"/>
        <c:crosses val="autoZero"/>
        <c:crossBetween val="between"/>
        <c:majorUnit val="30"/>
      </c:valAx>
      <c:catAx>
        <c:axId val="85472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85473536"/>
        <c:crosses val="autoZero"/>
        <c:auto val="0"/>
        <c:lblAlgn val="ctr"/>
        <c:lblOffset val="100"/>
        <c:tickLblSkip val="1"/>
        <c:noMultiLvlLbl val="0"/>
      </c:catAx>
      <c:valAx>
        <c:axId val="85473536"/>
        <c:scaling>
          <c:orientation val="minMax"/>
          <c:max val="1"/>
          <c:min val="0"/>
        </c:scaling>
        <c:delete val="0"/>
        <c:axPos val="r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85472000"/>
        <c:crosses val="max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900">
          <a:solidFill>
            <a:schemeClr val="bg1"/>
          </a:solidFill>
          <a:latin typeface="Impact" panose="020B0806030902050204" pitchFamily="34" charset="0"/>
          <a:ea typeface="微软雅黑" panose="020B0503020204020204" pitchFamily="34" charset="-122"/>
        </a:defRPr>
      </a:pPr>
      <a:endParaRPr lang="zh-CN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3562519945552693E-2"/>
          <c:y val="0.197453457852652"/>
          <c:w val="0.68638817790456097"/>
          <c:h val="0.487127565713904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改善前柏拉图!$B$1</c:f>
              <c:strCache>
                <c:ptCount val="1"/>
                <c:pt idx="0">
                  <c:v>频次</c:v>
                </c:pt>
              </c:strCache>
            </c:strRef>
          </c:tx>
          <c:spPr>
            <a:noFill/>
            <a:ln w="25400">
              <a:solidFill>
                <a:sysClr val="window" lastClr="FFFFFF"/>
              </a:solidFill>
            </a:ln>
            <a:effectLst>
              <a:glow rad="63500">
                <a:sysClr val="window" lastClr="FFFFFF">
                  <a:alpha val="40000"/>
                </a:sysClr>
              </a:glow>
            </a:effectLst>
          </c:spPr>
          <c:invertIfNegative val="1"/>
          <c:dPt>
            <c:idx val="0"/>
            <c:invertIfNegative val="1"/>
            <c:bubble3D val="0"/>
            <c:extLst>
              <c:ext xmlns:c16="http://schemas.microsoft.com/office/drawing/2014/chart" uri="{C3380CC4-5D6E-409C-BE32-E72D297353CC}">
                <c16:uniqueId val="{00000000-5473-4829-8355-7F91B94B6A0D}"/>
              </c:ext>
            </c:extLst>
          </c:dPt>
          <c:dPt>
            <c:idx val="1"/>
            <c:invertIfNegative val="1"/>
            <c:bubble3D val="0"/>
            <c:extLst>
              <c:ext xmlns:c16="http://schemas.microsoft.com/office/drawing/2014/chart" uri="{C3380CC4-5D6E-409C-BE32-E72D297353CC}">
                <c16:uniqueId val="{00000001-5473-4829-8355-7F91B94B6A0D}"/>
              </c:ext>
            </c:extLst>
          </c:dPt>
          <c:dPt>
            <c:idx val="2"/>
            <c:invertIfNegative val="1"/>
            <c:bubble3D val="0"/>
            <c:extLst>
              <c:ext xmlns:c16="http://schemas.microsoft.com/office/drawing/2014/chart" uri="{C3380CC4-5D6E-409C-BE32-E72D297353CC}">
                <c16:uniqueId val="{00000002-5473-4829-8355-7F91B94B6A0D}"/>
              </c:ext>
            </c:extLst>
          </c:dPt>
          <c:dPt>
            <c:idx val="3"/>
            <c:invertIfNegative val="1"/>
            <c:bubble3D val="0"/>
            <c:extLst>
              <c:ext xmlns:c16="http://schemas.microsoft.com/office/drawing/2014/chart" uri="{C3380CC4-5D6E-409C-BE32-E72D297353CC}">
                <c16:uniqueId val="{00000003-5473-4829-8355-7F91B94B6A0D}"/>
              </c:ext>
            </c:extLst>
          </c:dPt>
          <c:dPt>
            <c:idx val="4"/>
            <c:invertIfNegative val="1"/>
            <c:bubble3D val="0"/>
            <c:extLst>
              <c:ext xmlns:c16="http://schemas.microsoft.com/office/drawing/2014/chart" uri="{C3380CC4-5D6E-409C-BE32-E72D297353CC}">
                <c16:uniqueId val="{00000004-5473-4829-8355-7F91B94B6A0D}"/>
              </c:ext>
            </c:extLst>
          </c:dPt>
          <c:dPt>
            <c:idx val="5"/>
            <c:invertIfNegative val="1"/>
            <c:bubble3D val="0"/>
            <c:extLst>
              <c:ext xmlns:c16="http://schemas.microsoft.com/office/drawing/2014/chart" uri="{C3380CC4-5D6E-409C-BE32-E72D297353CC}">
                <c16:uniqueId val="{00000005-5473-4829-8355-7F91B94B6A0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改善前柏拉图!$A$3:$A$8</c:f>
              <c:strCache>
                <c:ptCount val="6"/>
                <c:pt idx="0">
                  <c:v>未使用有糖透析液</c:v>
                </c:pt>
                <c:pt idx="1">
                  <c:v>透析前进食过早</c:v>
                </c:pt>
                <c:pt idx="2">
                  <c:v>药物因素</c:v>
                </c:pt>
                <c:pt idx="3">
                  <c:v>原发病是糖尿病</c:v>
                </c:pt>
                <c:pt idx="4">
                  <c:v>营养不良因素</c:v>
                </c:pt>
                <c:pt idx="5">
                  <c:v>老年患者</c:v>
                </c:pt>
              </c:strCache>
            </c:strRef>
          </c:cat>
          <c:val>
            <c:numRef>
              <c:f>改善前柏拉图!$B$3:$B$8</c:f>
              <c:numCache>
                <c:formatCode>General</c:formatCode>
                <c:ptCount val="6"/>
                <c:pt idx="0">
                  <c:v>124</c:v>
                </c:pt>
                <c:pt idx="1">
                  <c:v>80</c:v>
                </c:pt>
                <c:pt idx="2">
                  <c:v>27</c:v>
                </c:pt>
                <c:pt idx="3">
                  <c:v>26</c:v>
                </c:pt>
                <c:pt idx="4">
                  <c:v>14</c:v>
                </c:pt>
                <c:pt idx="5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473-4829-8355-7F91B94B6A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423738368"/>
        <c:axId val="423826176"/>
      </c:barChart>
      <c:lineChart>
        <c:grouping val="standard"/>
        <c:varyColors val="0"/>
        <c:ser>
          <c:idx val="1"/>
          <c:order val="1"/>
          <c:tx>
            <c:strRef>
              <c:f>改善前柏拉图!$D$1</c:f>
              <c:strCache>
                <c:ptCount val="1"/>
                <c:pt idx="0">
                  <c:v>累计百分比</c:v>
                </c:pt>
              </c:strCache>
            </c:strRef>
          </c:tx>
          <c:spPr>
            <a:ln w="34925" cap="rnd">
              <a:solidFill>
                <a:srgbClr val="87CB06"/>
              </a:solidFill>
              <a:round/>
            </a:ln>
            <a:effectLst/>
          </c:spPr>
          <c:marker>
            <c:symbol val="circle"/>
            <c:size val="38"/>
            <c:spPr>
              <a:solidFill>
                <a:schemeClr val="bg1"/>
              </a:solidFill>
              <a:ln w="28575">
                <a:solidFill>
                  <a:srgbClr val="87CB06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200" b="0" i="0" u="none" strike="noStrike" kern="1200" baseline="0">
                    <a:solidFill>
                      <a:srgbClr val="9BBB59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改善前柏拉图!$A$3:$A$8</c:f>
              <c:strCache>
                <c:ptCount val="6"/>
                <c:pt idx="0">
                  <c:v>未使用有糖透析液</c:v>
                </c:pt>
                <c:pt idx="1">
                  <c:v>透析前进食过早</c:v>
                </c:pt>
                <c:pt idx="2">
                  <c:v>药物因素</c:v>
                </c:pt>
                <c:pt idx="3">
                  <c:v>原发病是糖尿病</c:v>
                </c:pt>
                <c:pt idx="4">
                  <c:v>营养不良因素</c:v>
                </c:pt>
                <c:pt idx="5">
                  <c:v>老年患者</c:v>
                </c:pt>
              </c:strCache>
            </c:strRef>
          </c:cat>
          <c:val>
            <c:numRef>
              <c:f>改善前柏拉图!$D$2:$D$8</c:f>
              <c:numCache>
                <c:formatCode>0.00%</c:formatCode>
                <c:ptCount val="7"/>
                <c:pt idx="0" formatCode="General">
                  <c:v>0</c:v>
                </c:pt>
                <c:pt idx="1">
                  <c:v>0.43659999999999999</c:v>
                </c:pt>
                <c:pt idx="2">
                  <c:v>0.71830000000000005</c:v>
                </c:pt>
                <c:pt idx="3">
                  <c:v>0.81340000000000001</c:v>
                </c:pt>
                <c:pt idx="4">
                  <c:v>0.90490000000000004</c:v>
                </c:pt>
                <c:pt idx="5">
                  <c:v>0.95420000000000005</c:v>
                </c:pt>
                <c:pt idx="6" formatCode="0%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473-4829-8355-7F91B94B6A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3827712"/>
        <c:axId val="423829504"/>
      </c:lineChart>
      <c:catAx>
        <c:axId val="423738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noFill/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23826176"/>
        <c:crosses val="autoZero"/>
        <c:auto val="0"/>
        <c:lblAlgn val="ctr"/>
        <c:lblOffset val="100"/>
        <c:tickLblSkip val="1"/>
        <c:noMultiLvlLbl val="0"/>
      </c:catAx>
      <c:valAx>
        <c:axId val="423826176"/>
        <c:scaling>
          <c:orientation val="minMax"/>
          <c:max val="28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23738368"/>
        <c:crosses val="autoZero"/>
        <c:crossBetween val="between"/>
        <c:majorUnit val="30"/>
      </c:valAx>
      <c:catAx>
        <c:axId val="423827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23829504"/>
        <c:crosses val="autoZero"/>
        <c:auto val="0"/>
        <c:lblAlgn val="ctr"/>
        <c:lblOffset val="100"/>
        <c:tickLblSkip val="1"/>
        <c:noMultiLvlLbl val="0"/>
      </c:catAx>
      <c:valAx>
        <c:axId val="423829504"/>
        <c:scaling>
          <c:orientation val="minMax"/>
          <c:max val="1"/>
          <c:min val="0"/>
        </c:scaling>
        <c:delete val="0"/>
        <c:axPos val="r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23827712"/>
        <c:crosses val="max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900">
          <a:solidFill>
            <a:schemeClr val="bg1"/>
          </a:solidFill>
          <a:latin typeface="Impact" panose="020B0806030902050204" pitchFamily="34" charset="0"/>
          <a:ea typeface="微软雅黑" panose="020B0503020204020204" pitchFamily="34" charset="-122"/>
        </a:defRPr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5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2"/>
    </cs:fontRef>
    <cs:defRPr sz="1195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5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3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5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5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2023/5/18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607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5214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2821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04288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://www.1ppt.com/tubiao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www.1ppt.com/tubiao/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 bwMode="auto">
          <a:xfrm>
            <a:off x="-10867" y="1009940"/>
            <a:ext cx="11568081" cy="676892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-8002" y="-18002"/>
            <a:ext cx="11565216" cy="1098098"/>
          </a:xfrm>
          <a:prstGeom prst="rect">
            <a:avLst/>
          </a:prstGeom>
          <a:blipFill dpi="0" rotWithShape="1">
            <a:blip r:embed="rId4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5942508" y="419131"/>
            <a:ext cx="5569659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2300" spc="378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WWW.1PPT.COM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zh-CN" altLang="en-US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 HTTP://WWW.1PPT.COM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3492660" y="18556379"/>
            <a:ext cx="5081165" cy="453634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第一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PPT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  <a:hlinkClick r:id="rId7"/>
              </a:rPr>
              <a:t>www.1ppt.com/tubiao/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34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6" y="344032"/>
            <a:ext cx="3790683" cy="1464129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344032"/>
            <a:ext cx="6441160" cy="7374652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6" y="1808161"/>
            <a:ext cx="3790683" cy="5910523"/>
          </a:xfrm>
        </p:spPr>
        <p:txBody>
          <a:bodyPr/>
          <a:lstStyle>
            <a:lvl1pPr marL="0" indent="0">
              <a:buNone/>
              <a:defRPr sz="1800"/>
            </a:lvl1pPr>
            <a:lvl2pPr marL="576035" indent="0">
              <a:buNone/>
              <a:defRPr sz="1500"/>
            </a:lvl2pPr>
            <a:lvl3pPr marL="1152070" indent="0">
              <a:buNone/>
              <a:defRPr sz="1300"/>
            </a:lvl3pPr>
            <a:lvl4pPr marL="1728105" indent="0">
              <a:buNone/>
              <a:defRPr sz="1100"/>
            </a:lvl4pPr>
            <a:lvl5pPr marL="2304141" indent="0">
              <a:buNone/>
              <a:defRPr sz="1100"/>
            </a:lvl5pPr>
            <a:lvl6pPr marL="2880176" indent="0">
              <a:buNone/>
              <a:defRPr sz="1100"/>
            </a:lvl6pPr>
            <a:lvl7pPr marL="3456210" indent="0">
              <a:buNone/>
              <a:defRPr sz="1100"/>
            </a:lvl7pPr>
            <a:lvl8pPr marL="4032246" indent="0">
              <a:buNone/>
              <a:defRPr sz="1100"/>
            </a:lvl8pPr>
            <a:lvl9pPr marL="4608281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564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6048534"/>
            <a:ext cx="6913245" cy="714064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772068"/>
            <a:ext cx="6913245" cy="5184458"/>
          </a:xfrm>
        </p:spPr>
        <p:txBody>
          <a:bodyPr/>
          <a:lstStyle>
            <a:lvl1pPr marL="0" indent="0">
              <a:buNone/>
              <a:defRPr sz="4000"/>
            </a:lvl1pPr>
            <a:lvl2pPr marL="576035" indent="0">
              <a:buNone/>
              <a:defRPr sz="3500"/>
            </a:lvl2pPr>
            <a:lvl3pPr marL="1152070" indent="0">
              <a:buNone/>
              <a:defRPr sz="3000"/>
            </a:lvl3pPr>
            <a:lvl4pPr marL="1728105" indent="0">
              <a:buNone/>
              <a:defRPr sz="2500"/>
            </a:lvl4pPr>
            <a:lvl5pPr marL="2304141" indent="0">
              <a:buNone/>
              <a:defRPr sz="2500"/>
            </a:lvl5pPr>
            <a:lvl6pPr marL="2880176" indent="0">
              <a:buNone/>
              <a:defRPr sz="2500"/>
            </a:lvl6pPr>
            <a:lvl7pPr marL="3456210" indent="0">
              <a:buNone/>
              <a:defRPr sz="2500"/>
            </a:lvl7pPr>
            <a:lvl8pPr marL="4032246" indent="0">
              <a:buNone/>
              <a:defRPr sz="2500"/>
            </a:lvl8pPr>
            <a:lvl9pPr marL="4608281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6762599"/>
            <a:ext cx="6913245" cy="1014089"/>
          </a:xfrm>
        </p:spPr>
        <p:txBody>
          <a:bodyPr/>
          <a:lstStyle>
            <a:lvl1pPr marL="0" indent="0">
              <a:buNone/>
              <a:defRPr sz="1800"/>
            </a:lvl1pPr>
            <a:lvl2pPr marL="576035" indent="0">
              <a:buNone/>
              <a:defRPr sz="1500"/>
            </a:lvl2pPr>
            <a:lvl3pPr marL="1152070" indent="0">
              <a:buNone/>
              <a:defRPr sz="1300"/>
            </a:lvl3pPr>
            <a:lvl4pPr marL="1728105" indent="0">
              <a:buNone/>
              <a:defRPr sz="1100"/>
            </a:lvl4pPr>
            <a:lvl5pPr marL="2304141" indent="0">
              <a:buNone/>
              <a:defRPr sz="1100"/>
            </a:lvl5pPr>
            <a:lvl6pPr marL="2880176" indent="0">
              <a:buNone/>
              <a:defRPr sz="1100"/>
            </a:lvl6pPr>
            <a:lvl7pPr marL="3456210" indent="0">
              <a:buNone/>
              <a:defRPr sz="1100"/>
            </a:lvl7pPr>
            <a:lvl8pPr marL="4032246" indent="0">
              <a:buNone/>
              <a:defRPr sz="1100"/>
            </a:lvl8pPr>
            <a:lvl9pPr marL="4608281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141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766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4" y="346033"/>
            <a:ext cx="2592467" cy="73726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4" y="346033"/>
            <a:ext cx="7585366" cy="73726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98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5942508" y="419131"/>
            <a:ext cx="5569659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2300" spc="378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WWW.1PPT.COM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zh-CN" altLang="en-US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 HTTP://WWW.1PPT.COM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3492660" y="10399074"/>
            <a:ext cx="5081165" cy="453634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第一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PPT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  <a:hlinkClick r:id="rId7"/>
              </a:rPr>
              <a:t>www.1ppt.com/tubiao/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40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-21737" y="1054219"/>
            <a:ext cx="11568081" cy="6768925"/>
          </a:xfrm>
          <a:prstGeom prst="rect">
            <a:avLst/>
          </a:prstGeom>
          <a:gradFill flip="none" rotWithShape="1">
            <a:gsLst>
              <a:gs pos="0">
                <a:srgbClr val="16355B"/>
              </a:gs>
              <a:gs pos="50000">
                <a:srgbClr val="0A2037"/>
              </a:gs>
              <a:gs pos="100000">
                <a:srgbClr val="000D18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图片 11" descr="png素材 (276)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 bwMode="auto">
          <a:xfrm>
            <a:off x="5942508" y="419131"/>
            <a:ext cx="5569659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2300" spc="378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WWW.1PPT.COM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zh-CN" altLang="en-US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 HTTP://WWW.1PPT.COM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71700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2684237"/>
            <a:ext cx="9793764" cy="18521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4896432"/>
            <a:ext cx="8065453" cy="2208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6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2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8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4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6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2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8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11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30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5552492"/>
            <a:ext cx="9793764" cy="1716152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3662326"/>
            <a:ext cx="9793764" cy="1890166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603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520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81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0414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801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562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322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082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80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2016180"/>
            <a:ext cx="5088916" cy="5702504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2016180"/>
            <a:ext cx="5088916" cy="5702504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53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934171"/>
            <a:ext cx="5090917" cy="80607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6035" indent="0">
              <a:buNone/>
              <a:defRPr sz="2500" b="1"/>
            </a:lvl2pPr>
            <a:lvl3pPr marL="1152070" indent="0">
              <a:buNone/>
              <a:defRPr sz="2300" b="1"/>
            </a:lvl3pPr>
            <a:lvl4pPr marL="1728105" indent="0">
              <a:buNone/>
              <a:defRPr sz="2000" b="1"/>
            </a:lvl4pPr>
            <a:lvl5pPr marL="2304141" indent="0">
              <a:buNone/>
              <a:defRPr sz="2000" b="1"/>
            </a:lvl5pPr>
            <a:lvl6pPr marL="2880176" indent="0">
              <a:buNone/>
              <a:defRPr sz="2000" b="1"/>
            </a:lvl6pPr>
            <a:lvl7pPr marL="3456210" indent="0">
              <a:buNone/>
              <a:defRPr sz="2000" b="1"/>
            </a:lvl7pPr>
            <a:lvl8pPr marL="4032246" indent="0">
              <a:buNone/>
              <a:defRPr sz="2000" b="1"/>
            </a:lvl8pPr>
            <a:lvl9pPr marL="4608281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740242"/>
            <a:ext cx="5090917" cy="4978440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6" y="1934171"/>
            <a:ext cx="5092917" cy="80607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6035" indent="0">
              <a:buNone/>
              <a:defRPr sz="2500" b="1"/>
            </a:lvl2pPr>
            <a:lvl3pPr marL="1152070" indent="0">
              <a:buNone/>
              <a:defRPr sz="2300" b="1"/>
            </a:lvl3pPr>
            <a:lvl4pPr marL="1728105" indent="0">
              <a:buNone/>
              <a:defRPr sz="2000" b="1"/>
            </a:lvl4pPr>
            <a:lvl5pPr marL="2304141" indent="0">
              <a:buNone/>
              <a:defRPr sz="2000" b="1"/>
            </a:lvl5pPr>
            <a:lvl6pPr marL="2880176" indent="0">
              <a:buNone/>
              <a:defRPr sz="2000" b="1"/>
            </a:lvl6pPr>
            <a:lvl7pPr marL="3456210" indent="0">
              <a:buNone/>
              <a:defRPr sz="2000" b="1"/>
            </a:lvl7pPr>
            <a:lvl8pPr marL="4032246" indent="0">
              <a:buNone/>
              <a:defRPr sz="2000" b="1"/>
            </a:lvl8pPr>
            <a:lvl9pPr marL="4608281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2740242"/>
            <a:ext cx="5092917" cy="4978440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10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92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576104" y="346031"/>
            <a:ext cx="10369868" cy="1440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214" tIns="57607" rIns="115214" bIns="576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76104" y="2016179"/>
            <a:ext cx="10369868" cy="570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214" tIns="57607" rIns="115214" bIns="576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8008708"/>
            <a:ext cx="2688484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8008708"/>
            <a:ext cx="3648657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8008708"/>
            <a:ext cx="2688484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12" r:id="rId2"/>
    <p:sldLayoutId id="2147483713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5pPr>
      <a:lvl6pPr marL="576072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6pPr>
      <a:lvl7pPr marL="1152144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7pPr>
      <a:lvl8pPr marL="1728216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8pPr>
      <a:lvl9pPr marL="2304288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32054" indent="-43205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6117" indent="-36004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346031"/>
            <a:ext cx="10369868" cy="1440127"/>
          </a:xfrm>
          <a:prstGeom prst="rect">
            <a:avLst/>
          </a:prstGeom>
        </p:spPr>
        <p:txBody>
          <a:bodyPr vert="horz" lIns="115207" tIns="57603" rIns="115207" bIns="57603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2016180"/>
            <a:ext cx="10369868" cy="5702504"/>
          </a:xfrm>
          <a:prstGeom prst="rect">
            <a:avLst/>
          </a:prstGeom>
        </p:spPr>
        <p:txBody>
          <a:bodyPr vert="horz" lIns="115207" tIns="57603" rIns="115207" bIns="57603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8008709"/>
            <a:ext cx="2688484" cy="460041"/>
          </a:xfrm>
          <a:prstGeom prst="rect">
            <a:avLst/>
          </a:prstGeom>
        </p:spPr>
        <p:txBody>
          <a:bodyPr vert="horz" lIns="115207" tIns="57603" rIns="115207" bIns="57603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52070"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52070" fontAlgn="auto">
                <a:spcBef>
                  <a:spcPts val="0"/>
                </a:spcBef>
                <a:spcAft>
                  <a:spcPts val="0"/>
                </a:spcAft>
              </a:p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8008709"/>
            <a:ext cx="3648657" cy="460041"/>
          </a:xfrm>
          <a:prstGeom prst="rect">
            <a:avLst/>
          </a:prstGeom>
        </p:spPr>
        <p:txBody>
          <a:bodyPr vert="horz" lIns="115207" tIns="57603" rIns="115207" bIns="57603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52070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8008709"/>
            <a:ext cx="2688484" cy="460041"/>
          </a:xfrm>
          <a:prstGeom prst="rect">
            <a:avLst/>
          </a:prstGeom>
        </p:spPr>
        <p:txBody>
          <a:bodyPr vert="horz" lIns="115207" tIns="57603" rIns="115207" bIns="57603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52070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52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5896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1152070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26" indent="-432026" algn="l" defTabSz="115207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6057" indent="-360022" algn="l" defTabSz="1152070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088" indent="-288017" algn="l" defTabSz="115207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123" indent="-288017" algn="l" defTabSz="1152070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158" indent="-288017" algn="l" defTabSz="1152070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193" indent="-288017" algn="l" defTabSz="115207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229" indent="-288017" algn="l" defTabSz="115207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264" indent="-288017" algn="l" defTabSz="115207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98" indent="-288017" algn="l" defTabSz="115207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35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070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105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141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176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210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246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281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7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AF1D773-D57F-33BD-87A6-43FCBB400EDF}"/>
              </a:ext>
            </a:extLst>
          </p:cNvPr>
          <p:cNvGrpSpPr/>
          <p:nvPr/>
        </p:nvGrpSpPr>
        <p:grpSpPr>
          <a:xfrm>
            <a:off x="2063167" y="1223891"/>
            <a:ext cx="6986208" cy="919248"/>
            <a:chOff x="2589474" y="305126"/>
            <a:chExt cx="6986208" cy="919248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8CC8C68-43F6-3D76-8B0A-F998FB06F555}"/>
                </a:ext>
              </a:extLst>
            </p:cNvPr>
            <p:cNvSpPr txBox="1"/>
            <p:nvPr/>
          </p:nvSpPr>
          <p:spPr>
            <a:xfrm>
              <a:off x="4385108" y="305126"/>
              <a:ext cx="3416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柏拉图图表系列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BFD3D09-CB6B-150E-3A2B-F19528F822BB}"/>
                </a:ext>
              </a:extLst>
            </p:cNvPr>
            <p:cNvSpPr txBox="1"/>
            <p:nvPr/>
          </p:nvSpPr>
          <p:spPr>
            <a:xfrm>
              <a:off x="2589474" y="885820"/>
              <a:ext cx="69862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品管圈专业图表内含鱼骨图</a:t>
              </a:r>
              <a:r>
                <a:rPr lang="en-US" altLang="zh-CN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甘特图</a:t>
              </a:r>
              <a:r>
                <a:rPr lang="en-US" altLang="zh-CN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柏拉图</a:t>
              </a:r>
              <a:r>
                <a:rPr lang="en-US" altLang="zh-CN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雷达图</a:t>
              </a:r>
              <a:r>
                <a:rPr lang="en-US" altLang="zh-CN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冰山图</a:t>
              </a:r>
              <a:r>
                <a:rPr lang="en-US" altLang="zh-CN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目标对比预测等</a:t>
              </a:r>
            </a:p>
          </p:txBody>
        </p:sp>
      </p:grpSp>
      <p:graphicFrame>
        <p:nvGraphicFramePr>
          <p:cNvPr id="10" name="Chart 1">
            <a:extLst>
              <a:ext uri="{FF2B5EF4-FFF2-40B4-BE49-F238E27FC236}">
                <a16:creationId xmlns:a16="http://schemas.microsoft.com/office/drawing/2014/main" id="{F0B9DC06-15AE-E1F3-87CB-F97A9BE949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6975657"/>
              </p:ext>
            </p:extLst>
          </p:nvPr>
        </p:nvGraphicFramePr>
        <p:xfrm>
          <a:off x="554831" y="2523778"/>
          <a:ext cx="4809497" cy="5118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">
            <a:extLst>
              <a:ext uri="{FF2B5EF4-FFF2-40B4-BE49-F238E27FC236}">
                <a16:creationId xmlns:a16="http://schemas.microsoft.com/office/drawing/2014/main" id="{7B0C914A-16B4-B266-6DBB-5E114F0A2A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4906353"/>
              </p:ext>
            </p:extLst>
          </p:nvPr>
        </p:nvGraphicFramePr>
        <p:xfrm>
          <a:off x="5914888" y="2659430"/>
          <a:ext cx="5750805" cy="5117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9438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1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19E1CECD-5EA6-3DE7-1714-6BEDCA999584}"/>
              </a:ext>
            </a:extLst>
          </p:cNvPr>
          <p:cNvGrpSpPr/>
          <p:nvPr/>
        </p:nvGrpSpPr>
        <p:grpSpPr>
          <a:xfrm>
            <a:off x="2324902" y="1205310"/>
            <a:ext cx="6986208" cy="919248"/>
            <a:chOff x="2589474" y="305126"/>
            <a:chExt cx="6986208" cy="919248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01D58DE-DBAA-693E-26DA-2E0BEA292EFF}"/>
                </a:ext>
              </a:extLst>
            </p:cNvPr>
            <p:cNvSpPr txBox="1"/>
            <p:nvPr/>
          </p:nvSpPr>
          <p:spPr>
            <a:xfrm>
              <a:off x="4385108" y="305126"/>
              <a:ext cx="3416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柏拉图图表系列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A705380-22CA-6C31-C435-2FA365D5BBE5}"/>
                </a:ext>
              </a:extLst>
            </p:cNvPr>
            <p:cNvSpPr txBox="1"/>
            <p:nvPr/>
          </p:nvSpPr>
          <p:spPr>
            <a:xfrm>
              <a:off x="2589474" y="885820"/>
              <a:ext cx="69862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品管圈专业图表内含鱼骨图</a:t>
              </a:r>
              <a:r>
                <a:rPr lang="en-US" altLang="zh-CN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甘特图</a:t>
              </a:r>
              <a:r>
                <a:rPr lang="en-US" altLang="zh-CN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柏拉图</a:t>
              </a:r>
              <a:r>
                <a:rPr lang="en-US" altLang="zh-CN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雷达图</a:t>
              </a:r>
              <a:r>
                <a:rPr lang="en-US" altLang="zh-CN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冰山图</a:t>
              </a:r>
              <a:r>
                <a:rPr lang="en-US" altLang="zh-CN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目标对比预测等</a:t>
              </a:r>
            </a:p>
          </p:txBody>
        </p:sp>
      </p:grpSp>
      <p:graphicFrame>
        <p:nvGraphicFramePr>
          <p:cNvPr id="10" name="Chart 1">
            <a:extLst>
              <a:ext uri="{FF2B5EF4-FFF2-40B4-BE49-F238E27FC236}">
                <a16:creationId xmlns:a16="http://schemas.microsoft.com/office/drawing/2014/main" id="{FDCE1037-F15A-4101-3333-4276D2411C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7293254"/>
              </p:ext>
            </p:extLst>
          </p:nvPr>
        </p:nvGraphicFramePr>
        <p:xfrm>
          <a:off x="1008509" y="2513905"/>
          <a:ext cx="4809497" cy="5118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">
            <a:extLst>
              <a:ext uri="{FF2B5EF4-FFF2-40B4-BE49-F238E27FC236}">
                <a16:creationId xmlns:a16="http://schemas.microsoft.com/office/drawing/2014/main" id="{3ABD939F-F90D-CDA1-1859-9069242F0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278746"/>
              </p:ext>
            </p:extLst>
          </p:nvPr>
        </p:nvGraphicFramePr>
        <p:xfrm>
          <a:off x="6157640" y="2513905"/>
          <a:ext cx="4809497" cy="5118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78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1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F775520-ADD4-8300-0B0C-F0B738CBB9AD}"/>
              </a:ext>
            </a:extLst>
          </p:cNvPr>
          <p:cNvSpPr txBox="1"/>
          <p:nvPr/>
        </p:nvSpPr>
        <p:spPr>
          <a:xfrm>
            <a:off x="4176416" y="1226939"/>
            <a:ext cx="35637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dirty="0">
                <a:solidFill>
                  <a:srgbClr val="2B9A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自由编辑</a:t>
            </a:r>
            <a:r>
              <a:rPr lang="en-US" altLang="zh-CN" sz="4000" dirty="0">
                <a:solidFill>
                  <a:srgbClr val="2B9A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000" dirty="0">
                <a:solidFill>
                  <a:srgbClr val="2B9A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4000" dirty="0">
              <a:solidFill>
                <a:srgbClr val="2B9AE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柏拉图图表系列</a:t>
            </a:r>
          </a:p>
        </p:txBody>
      </p:sp>
      <p:graphicFrame>
        <p:nvGraphicFramePr>
          <p:cNvPr id="5" name="Chart 1">
            <a:extLst>
              <a:ext uri="{FF2B5EF4-FFF2-40B4-BE49-F238E27FC236}">
                <a16:creationId xmlns:a16="http://schemas.microsoft.com/office/drawing/2014/main" id="{02FD28D3-611C-B0C4-D045-920670D36D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5573874"/>
              </p:ext>
            </p:extLst>
          </p:nvPr>
        </p:nvGraphicFramePr>
        <p:xfrm>
          <a:off x="1584573" y="2135245"/>
          <a:ext cx="9122204" cy="5569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334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A81AD0A-83F7-4D65-DB53-2906D625C325}"/>
              </a:ext>
            </a:extLst>
          </p:cNvPr>
          <p:cNvSpPr txBox="1"/>
          <p:nvPr/>
        </p:nvSpPr>
        <p:spPr>
          <a:xfrm>
            <a:off x="3940512" y="1226939"/>
            <a:ext cx="35637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dirty="0">
                <a:solidFill>
                  <a:srgbClr val="2B9A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自由编辑</a:t>
            </a:r>
            <a:r>
              <a:rPr lang="en-US" altLang="zh-CN" sz="4000" dirty="0">
                <a:solidFill>
                  <a:srgbClr val="2B9A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000" dirty="0">
                <a:solidFill>
                  <a:srgbClr val="2B9A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4000" dirty="0">
              <a:solidFill>
                <a:srgbClr val="2B9AE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柏拉图图表系列</a:t>
            </a:r>
          </a:p>
        </p:txBody>
      </p:sp>
      <p:graphicFrame>
        <p:nvGraphicFramePr>
          <p:cNvPr id="5" name="Chart 1">
            <a:extLst>
              <a:ext uri="{FF2B5EF4-FFF2-40B4-BE49-F238E27FC236}">
                <a16:creationId xmlns:a16="http://schemas.microsoft.com/office/drawing/2014/main" id="{5F731DED-EB5D-78BA-69F3-78A5896D06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5210783"/>
              </p:ext>
            </p:extLst>
          </p:nvPr>
        </p:nvGraphicFramePr>
        <p:xfrm>
          <a:off x="1300542" y="1931984"/>
          <a:ext cx="9573063" cy="5844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979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B60FA1-5C59-09B5-0714-4C4614EDECB2}"/>
              </a:ext>
            </a:extLst>
          </p:cNvPr>
          <p:cNvSpPr txBox="1"/>
          <p:nvPr/>
        </p:nvSpPr>
        <p:spPr>
          <a:xfrm>
            <a:off x="4063683" y="1216102"/>
            <a:ext cx="35637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dirty="0">
                <a:gradFill>
                  <a:gsLst>
                    <a:gs pos="0">
                      <a:srgbClr val="FFC000">
                        <a:lumMod val="20000"/>
                        <a:lumOff val="80000"/>
                      </a:srgbClr>
                    </a:gs>
                    <a:gs pos="100000">
                      <a:srgbClr val="FFFF00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自由编辑</a:t>
            </a:r>
            <a:r>
              <a:rPr lang="en-US" altLang="zh-CN" sz="4000" dirty="0">
                <a:gradFill>
                  <a:gsLst>
                    <a:gs pos="0">
                      <a:srgbClr val="FFC000">
                        <a:lumMod val="20000"/>
                        <a:lumOff val="80000"/>
                      </a:srgbClr>
                    </a:gs>
                    <a:gs pos="100000">
                      <a:srgbClr val="FFFF00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000" dirty="0">
                <a:gradFill>
                  <a:gsLst>
                    <a:gs pos="0">
                      <a:srgbClr val="FFC000">
                        <a:lumMod val="20000"/>
                        <a:lumOff val="80000"/>
                      </a:srgbClr>
                    </a:gs>
                    <a:gs pos="100000">
                      <a:srgbClr val="FFFF00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4000" dirty="0">
              <a:gradFill>
                <a:gsLst>
                  <a:gs pos="0">
                    <a:srgbClr val="FFC000">
                      <a:lumMod val="20000"/>
                      <a:lumOff val="80000"/>
                    </a:srgbClr>
                  </a:gs>
                  <a:gs pos="100000">
                    <a:srgbClr val="FFFF00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柏拉图图表系列</a:t>
            </a:r>
          </a:p>
        </p:txBody>
      </p:sp>
      <p:graphicFrame>
        <p:nvGraphicFramePr>
          <p:cNvPr id="5" name="Chart 1">
            <a:extLst>
              <a:ext uri="{FF2B5EF4-FFF2-40B4-BE49-F238E27FC236}">
                <a16:creationId xmlns:a16="http://schemas.microsoft.com/office/drawing/2014/main" id="{F98F6B07-E229-A838-0AB8-80CE24707E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1276742"/>
              </p:ext>
            </p:extLst>
          </p:nvPr>
        </p:nvGraphicFramePr>
        <p:xfrm>
          <a:off x="1728589" y="1999753"/>
          <a:ext cx="8594158" cy="6209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741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BC0DFEF2-A077-30A6-2FD8-476FC2C6C487}"/>
              </a:ext>
            </a:extLst>
          </p:cNvPr>
          <p:cNvGrpSpPr/>
          <p:nvPr/>
        </p:nvGrpSpPr>
        <p:grpSpPr>
          <a:xfrm>
            <a:off x="2387182" y="1215364"/>
            <a:ext cx="6986208" cy="919248"/>
            <a:chOff x="2589474" y="305126"/>
            <a:chExt cx="6986208" cy="91924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D092D5F-BD3F-8AE2-14D7-DA1ED5FFCF25}"/>
                </a:ext>
              </a:extLst>
            </p:cNvPr>
            <p:cNvSpPr txBox="1"/>
            <p:nvPr/>
          </p:nvSpPr>
          <p:spPr>
            <a:xfrm>
              <a:off x="4385108" y="305126"/>
              <a:ext cx="3416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柏拉图图表系列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38987B9-034A-09F6-42F3-65F01C5BC977}"/>
                </a:ext>
              </a:extLst>
            </p:cNvPr>
            <p:cNvSpPr txBox="1"/>
            <p:nvPr/>
          </p:nvSpPr>
          <p:spPr>
            <a:xfrm>
              <a:off x="2589474" y="885820"/>
              <a:ext cx="69862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品管圈专业图表内含鱼骨图</a:t>
              </a:r>
              <a:r>
                <a: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甘特图</a:t>
              </a:r>
              <a:r>
                <a: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柏拉图</a:t>
              </a:r>
              <a:r>
                <a: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雷达图</a:t>
              </a:r>
              <a:r>
                <a: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冰山图</a:t>
              </a:r>
              <a:r>
                <a: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目标对比预测等</a:t>
              </a:r>
            </a:p>
          </p:txBody>
        </p:sp>
      </p:grpSp>
      <p:graphicFrame>
        <p:nvGraphicFramePr>
          <p:cNvPr id="9" name="Chart 1">
            <a:extLst>
              <a:ext uri="{FF2B5EF4-FFF2-40B4-BE49-F238E27FC236}">
                <a16:creationId xmlns:a16="http://schemas.microsoft.com/office/drawing/2014/main" id="{B4156488-A0CC-ED94-89B9-7A98448B53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6927599"/>
              </p:ext>
            </p:extLst>
          </p:nvPr>
        </p:nvGraphicFramePr>
        <p:xfrm>
          <a:off x="1728589" y="2217670"/>
          <a:ext cx="8790875" cy="6351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142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638A60C-D798-BF5E-98DF-C3C9D8B2EA58}"/>
              </a:ext>
            </a:extLst>
          </p:cNvPr>
          <p:cNvSpPr txBox="1"/>
          <p:nvPr/>
        </p:nvSpPr>
        <p:spPr>
          <a:xfrm>
            <a:off x="4400320" y="1364582"/>
            <a:ext cx="23391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dirty="0">
                <a:gradFill>
                  <a:gsLst>
                    <a:gs pos="0">
                      <a:srgbClr val="FFC000">
                        <a:lumMod val="20000"/>
                        <a:lumOff val="80000"/>
                      </a:srgbClr>
                    </a:gs>
                    <a:gs pos="100000">
                      <a:srgbClr val="FFFF00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修改方法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柏拉图图表系列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551368-A2EC-240D-7DA2-A46A44B9854B}"/>
              </a:ext>
            </a:extLst>
          </p:cNvPr>
          <p:cNvSpPr txBox="1"/>
          <p:nvPr/>
        </p:nvSpPr>
        <p:spPr>
          <a:xfrm>
            <a:off x="463491" y="6728583"/>
            <a:ext cx="970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单击左边柏拉图图表</a:t>
            </a:r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选择编辑数据</a:t>
            </a:r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进入后台自由编辑数据</a:t>
            </a:r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excel-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即可改变数据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3634AD9-8C54-3611-451E-90C7E6BA29C2}"/>
              </a:ext>
            </a:extLst>
          </p:cNvPr>
          <p:cNvGrpSpPr/>
          <p:nvPr/>
        </p:nvGrpSpPr>
        <p:grpSpPr>
          <a:xfrm>
            <a:off x="432445" y="2811041"/>
            <a:ext cx="10597887" cy="3689990"/>
            <a:chOff x="909058" y="2059725"/>
            <a:chExt cx="7865291" cy="273855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91D95B8-F4C7-D3A1-0842-4AF21C617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6001" y="2059725"/>
              <a:ext cx="4098348" cy="2738550"/>
            </a:xfrm>
            <a:prstGeom prst="rect">
              <a:avLst/>
            </a:prstGeom>
            <a:ln w="44450">
              <a:solidFill>
                <a:sysClr val="window" lastClr="FFFFFF"/>
              </a:solidFill>
            </a:ln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7F7524C-1571-9342-BC94-597C38B93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9058" y="2059725"/>
              <a:ext cx="3625318" cy="2738550"/>
            </a:xfrm>
            <a:prstGeom prst="rect">
              <a:avLst/>
            </a:prstGeom>
            <a:ln w="44450">
              <a:solidFill>
                <a:sysClr val="window" lastClr="FFFFFF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50153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50164" y="5590557"/>
            <a:ext cx="8529098" cy="2721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99" tIns="57600" rIns="115199" bIns="57600" rtlCol="0" anchor="ctr"/>
          <a:lstStyle/>
          <a:p>
            <a:pPr defTabSz="1151997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1151997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51997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1151997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1151997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Excel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1151997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1151997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手抄报：   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1151997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endParaRPr lang="zh-CN" altLang="en-US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3777691"/>
            <a:ext cx="11522075" cy="172214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115199" tIns="57600" rIns="115199" bIns="57600" anchor="ctr"/>
          <a:lstStyle/>
          <a:p>
            <a:pPr defTabSz="115199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99375" y="3902515"/>
            <a:ext cx="5170931" cy="150659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5199" tIns="57600" rIns="115199" bIns="57600"/>
          <a:lstStyle/>
          <a:p>
            <a:pPr defTabSz="1151997"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defRPr/>
            </a:pPr>
            <a:r>
              <a:rPr lang="zh-CN" altLang="en-US" sz="25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5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15199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个人学习、研究。</a:t>
            </a:r>
          </a:p>
          <a:p>
            <a:pPr defTabSz="115199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761037" y="3902515"/>
            <a:ext cx="5170932" cy="150659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5199" tIns="57600" rIns="115199" bIns="57600"/>
          <a:lstStyle/>
          <a:p>
            <a:pPr defTabSz="1151997"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defRPr/>
            </a:pPr>
            <a:r>
              <a:rPr lang="zh-CN" altLang="en-US" sz="25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30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15199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任何形式的在线付费下载。</a:t>
            </a:r>
          </a:p>
          <a:p>
            <a:pPr defTabSz="115199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刻录光碟销售。</a:t>
            </a:r>
            <a:endParaRPr lang="zh-CN" altLang="en-GB" sz="15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366" y="448855"/>
            <a:ext cx="7459343" cy="296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7310583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模板网：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等线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等线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等线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等线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等线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等线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等线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等线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23076</TotalTime>
  <Words>398</Words>
  <Application>Microsoft Office PowerPoint</Application>
  <PresentationFormat>自定义</PresentationFormat>
  <Paragraphs>64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 Unicode MS</vt:lpstr>
      <vt:lpstr>华文细黑</vt:lpstr>
      <vt:lpstr>微软雅黑</vt:lpstr>
      <vt:lpstr>Arial</vt:lpstr>
      <vt:lpstr>Calibri</vt:lpstr>
      <vt:lpstr>Impact</vt:lpstr>
      <vt:lpstr>Wingdings</vt:lpstr>
      <vt:lpstr>第一PPT模板网：www.1ppt.com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</dc:title>
  <dc:creator>www.1ppt.com</dc:creator>
  <cp:keywords>第一PPT www.1ppt.com</cp:keywords>
  <dc:description>http://www.1ppt.com</dc:description>
  <cp:lastModifiedBy>Administrator</cp:lastModifiedBy>
  <cp:revision>1373</cp:revision>
  <dcterms:created xsi:type="dcterms:W3CDTF">2009-02-11T05:37:22Z</dcterms:created>
  <dcterms:modified xsi:type="dcterms:W3CDTF">2023-05-18T06:51:53Z</dcterms:modified>
  <cp:category>http://www.1ppt.com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