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8"/>
  </p:notesMasterIdLst>
  <p:sldIdLst>
    <p:sldId id="279" r:id="rId3"/>
    <p:sldId id="262" r:id="rId4"/>
    <p:sldId id="280" r:id="rId5"/>
    <p:sldId id="270" r:id="rId6"/>
    <p:sldId id="281" r:id="rId7"/>
    <p:sldId id="271" r:id="rId8"/>
    <p:sldId id="290" r:id="rId9"/>
    <p:sldId id="291" r:id="rId10"/>
    <p:sldId id="282" r:id="rId11"/>
    <p:sldId id="292" r:id="rId12"/>
    <p:sldId id="283" r:id="rId13"/>
    <p:sldId id="293" r:id="rId14"/>
    <p:sldId id="294" r:id="rId15"/>
    <p:sldId id="295" r:id="rId16"/>
    <p:sldId id="286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FB31A20C-6A40-4E88-8B71-9B8F309FC1E6}" type="datetimeFigureOut">
              <a:rPr lang="zh-CN" altLang="en-US" smtClean="0"/>
              <a:pPr/>
              <a:t>2021/4/24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D990A7A-C4A9-4DB9-9128-C15CDC3C0C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28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FA2-634C-4A08-ADA1-A8F6C09DE9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2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90A7A-C4A9-4DB9-9128-C15CDC3C0C6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50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E0E2-49E2-4BA3-A0C5-034411FCE9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5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90A7A-C4A9-4DB9-9128-C15CDC3C0C6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038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E0E2-49E2-4BA3-A0C5-034411FCE9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62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90A7A-C4A9-4DB9-9128-C15CDC3C0C6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26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E0E2-49E2-4BA3-A0C5-034411FCE9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7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E0E2-49E2-4BA3-A0C5-034411FCE9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3FA2-634C-4A08-ADA1-A8F6C09DE9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2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8F4A-98DF-4AAC-8C67-164A019323B8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6407-B94F-4D3F-AD50-33B7908EE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8F4A-98DF-4AAC-8C67-164A019323B8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6407-B94F-4D3F-AD50-33B7908EE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8F4A-98DF-4AAC-8C67-164A019323B8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6407-B94F-4D3F-AD50-33B7908EE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8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6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9144000" cy="51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51361"/>
      </p:ext>
    </p:extLst>
  </p:cSld>
  <p:clrMapOvr>
    <a:masterClrMapping/>
  </p:clrMapOvr>
  <p:transition spd="med" advClick="0" advTm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2021/4/24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6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2021/4/24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2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3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8F4A-98DF-4AAC-8C67-164A019323B8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6407-B94F-4D3F-AD50-33B7908EE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3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8F4A-98DF-4AAC-8C67-164A019323B8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6407-B94F-4D3F-AD50-33B7908EE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8F4A-98DF-4AAC-8C67-164A019323B8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6407-B94F-4D3F-AD50-33B7908EE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8F4A-98DF-4AAC-8C67-164A019323B8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6407-B94F-4D3F-AD50-33B7908EE8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6855" y="50250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55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8F4A-98DF-4AAC-8C67-164A019323B8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6407-B94F-4D3F-AD50-33B7908EE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8F4A-98DF-4AAC-8C67-164A019323B8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6407-B94F-4D3F-AD50-33B7908EE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8F4A-98DF-4AAC-8C67-164A019323B8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6407-B94F-4D3F-AD50-33B7908EE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3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8F4A-98DF-4AAC-8C67-164A019323B8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6407-B94F-4D3F-AD50-33B7908EE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84C78F4A-98DF-4AAC-8C67-164A019323B8}" type="datetimeFigureOut">
              <a:rPr lang="zh-CN" altLang="en-US" smtClean="0"/>
              <a:pPr/>
              <a:t>2021/4/24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8CE46407-B94F-4D3F-AD50-33B7908EE8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44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18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5"/>
          <p:cNvSpPr txBox="1">
            <a:spLocks noChangeArrowheads="1"/>
          </p:cNvSpPr>
          <p:nvPr/>
        </p:nvSpPr>
        <p:spPr bwMode="auto">
          <a:xfrm>
            <a:off x="2798673" y="1540080"/>
            <a:ext cx="3524042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defTabSz="914378">
              <a:spcBef>
                <a:spcPts val="3600"/>
              </a:spcBef>
            </a:pPr>
            <a:r>
              <a:rPr lang="zh-CN" altLang="en-US" sz="4400" dirty="0">
                <a:solidFill>
                  <a:schemeClr val="bg1"/>
                </a:solidFill>
              </a:rPr>
              <a:t>地图填色问</a:t>
            </a:r>
            <a:r>
              <a:rPr lang="zh-CN" altLang="en-US" sz="4400" dirty="0" smtClean="0">
                <a:solidFill>
                  <a:schemeClr val="bg1"/>
                </a:solidFill>
              </a:rPr>
              <a:t>题</a:t>
            </a:r>
            <a:endParaRPr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35"/>
          <p:cNvSpPr txBox="1">
            <a:spLocks noChangeArrowheads="1"/>
          </p:cNvSpPr>
          <p:nvPr/>
        </p:nvSpPr>
        <p:spPr bwMode="auto">
          <a:xfrm>
            <a:off x="2958509" y="2678357"/>
            <a:ext cx="310084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914378">
              <a:spcBef>
                <a:spcPts val="3600"/>
              </a:spcBef>
            </a:pPr>
            <a:r>
              <a:rPr lang="zh-CN" altLang="en-US" sz="1800" spc="300" dirty="0" smtClean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回溯法解决地图填色问题</a:t>
            </a:r>
            <a:endParaRPr lang="zh-CN" altLang="en-US" sz="1800" spc="300" dirty="0">
              <a:solidFill>
                <a:schemeClr val="bg1">
                  <a:alpha val="99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619672" y="1923678"/>
            <a:ext cx="1224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72200" y="1923678"/>
            <a:ext cx="1224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</p:cNvCxnSpPr>
          <p:nvPr/>
        </p:nvCxnSpPr>
        <p:spPr>
          <a:xfrm>
            <a:off x="2339752" y="2571750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35"/>
          <p:cNvSpPr txBox="1">
            <a:spLocks noChangeArrowheads="1"/>
          </p:cNvSpPr>
          <p:nvPr/>
        </p:nvSpPr>
        <p:spPr bwMode="auto">
          <a:xfrm>
            <a:off x="7193819" y="3377557"/>
            <a:ext cx="1196482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914378">
              <a:spcBef>
                <a:spcPts val="3600"/>
              </a:spcBef>
            </a:pPr>
            <a:r>
              <a:rPr lang="en-US" altLang="zh-CN" sz="16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1600" dirty="0" smtClean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刘俊楠</a:t>
            </a:r>
            <a:endParaRPr lang="zh-CN" altLang="en-US" sz="1600" dirty="0">
              <a:solidFill>
                <a:schemeClr val="bg1">
                  <a:alpha val="99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77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  <p:extLst mod="1">
    <p:ext uri="{E180D4A7-C9FB-4DFB-919C-405C955672EB}">
      <p14:showEvtLst xmlns:p14="http://schemas.microsoft.com/office/powerpoint/2010/main">
        <p14:playEvt time="99" objId="19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2"/>
          <a:srcRect t="90138"/>
          <a:stretch/>
        </p:blipFill>
        <p:spPr>
          <a:xfrm>
            <a:off x="1591120" y="161674"/>
            <a:ext cx="5930439" cy="7064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5" y="887683"/>
            <a:ext cx="2726088" cy="39625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583" y="907210"/>
            <a:ext cx="3204351" cy="39625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934" y="935016"/>
            <a:ext cx="3036314" cy="39464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4476" y="4881419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12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41200" y="4850247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18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61533" y="48405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25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700607" y="2070025"/>
            <a:ext cx="1742785" cy="1043664"/>
            <a:chOff x="4934142" y="1839228"/>
            <a:chExt cx="2323713" cy="3292856"/>
          </a:xfrm>
        </p:grpSpPr>
        <p:grpSp>
          <p:nvGrpSpPr>
            <p:cNvPr id="27" name="组合 26"/>
            <p:cNvGrpSpPr/>
            <p:nvPr/>
          </p:nvGrpSpPr>
          <p:grpSpPr>
            <a:xfrm>
              <a:off x="4934142" y="1839228"/>
              <a:ext cx="2323713" cy="1727300"/>
              <a:chOff x="4934142" y="1839228"/>
              <a:chExt cx="2323713" cy="1727300"/>
            </a:xfrm>
          </p:grpSpPr>
          <p:sp>
            <p:nvSpPr>
              <p:cNvPr id="22" name="TextBox 76"/>
              <p:cNvSpPr txBox="1"/>
              <p:nvPr/>
            </p:nvSpPr>
            <p:spPr>
              <a:xfrm>
                <a:off x="4934142" y="2612420"/>
                <a:ext cx="2323713" cy="954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405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源代码</a:t>
                </a:r>
                <a:endParaRPr lang="zh-CN" altLang="en-US" sz="405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flipV="1">
                <a:off x="5760862" y="1839228"/>
                <a:ext cx="670273" cy="57781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等腰三角形 25"/>
            <p:cNvSpPr/>
            <p:nvPr/>
          </p:nvSpPr>
          <p:spPr>
            <a:xfrm flipV="1">
              <a:off x="5973420" y="4920743"/>
              <a:ext cx="245157" cy="2113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50250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42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58" y="10378"/>
            <a:ext cx="8537028" cy="51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1794" y="54588"/>
            <a:ext cx="8079828" cy="5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8048" y="0"/>
            <a:ext cx="7449207" cy="51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9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5"/>
          <p:cNvSpPr txBox="1">
            <a:spLocks noChangeArrowheads="1"/>
          </p:cNvSpPr>
          <p:nvPr/>
        </p:nvSpPr>
        <p:spPr bwMode="auto">
          <a:xfrm>
            <a:off x="2847065" y="1475315"/>
            <a:ext cx="3588162" cy="108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914378">
              <a:spcBef>
                <a:spcPts val="3600"/>
              </a:spcBef>
            </a:pPr>
            <a:r>
              <a:rPr lang="en-US" altLang="zh-CN" sz="6600" dirty="0" smtClean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6600" dirty="0">
              <a:solidFill>
                <a:schemeClr val="bg1">
                  <a:alpha val="99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35"/>
          <p:cNvSpPr txBox="1">
            <a:spLocks noChangeArrowheads="1"/>
          </p:cNvSpPr>
          <p:nvPr/>
        </p:nvSpPr>
        <p:spPr bwMode="auto">
          <a:xfrm>
            <a:off x="2168233" y="2607097"/>
            <a:ext cx="480753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defTabSz="914378">
              <a:spcBef>
                <a:spcPts val="3600"/>
              </a:spcBef>
            </a:pPr>
            <a:r>
              <a:rPr lang="en-US" altLang="zh-CN" sz="2400" dirty="0" smtClean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THANKS FOR YOUR WATCHING</a:t>
            </a:r>
            <a:endParaRPr lang="zh-CN" altLang="en-US" sz="2400" dirty="0">
              <a:solidFill>
                <a:schemeClr val="bg1">
                  <a:alpha val="99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619672" y="1923678"/>
            <a:ext cx="1224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72200" y="1923678"/>
            <a:ext cx="1224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</p:cNvCxnSpPr>
          <p:nvPr/>
        </p:nvCxnSpPr>
        <p:spPr>
          <a:xfrm>
            <a:off x="2339752" y="2571750"/>
            <a:ext cx="4320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089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extLst mod="1">
    <p:ext uri="{E180D4A7-C9FB-4DFB-919C-405C955672EB}">
      <p14:showEvtLst xmlns:p14="http://schemas.microsoft.com/office/powerpoint/2010/main">
        <p14:playEvt time="99" objId="19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六边形 22"/>
          <p:cNvSpPr/>
          <p:nvPr/>
        </p:nvSpPr>
        <p:spPr>
          <a:xfrm>
            <a:off x="2689351" y="1411884"/>
            <a:ext cx="4351443" cy="576064"/>
          </a:xfrm>
          <a:custGeom>
            <a:avLst/>
            <a:gdLst/>
            <a:ahLst/>
            <a:cxnLst/>
            <a:rect l="l" t="t" r="r" b="b"/>
            <a:pathLst>
              <a:path w="3960440" h="576064">
                <a:moveTo>
                  <a:pt x="0" y="0"/>
                </a:moveTo>
                <a:lnTo>
                  <a:pt x="3816424" y="0"/>
                </a:lnTo>
                <a:lnTo>
                  <a:pt x="3960440" y="288032"/>
                </a:lnTo>
                <a:lnTo>
                  <a:pt x="3816424" y="576064"/>
                </a:lnTo>
                <a:lnTo>
                  <a:pt x="0" y="576064"/>
                </a:lnTo>
                <a:lnTo>
                  <a:pt x="144016" y="288032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算法思想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六边形 22"/>
          <p:cNvSpPr/>
          <p:nvPr/>
        </p:nvSpPr>
        <p:spPr>
          <a:xfrm>
            <a:off x="2689351" y="2211331"/>
            <a:ext cx="4351443" cy="576064"/>
          </a:xfrm>
          <a:custGeom>
            <a:avLst/>
            <a:gdLst/>
            <a:ahLst/>
            <a:cxnLst/>
            <a:rect l="l" t="t" r="r" b="b"/>
            <a:pathLst>
              <a:path w="3960440" h="576064">
                <a:moveTo>
                  <a:pt x="0" y="0"/>
                </a:moveTo>
                <a:lnTo>
                  <a:pt x="3816424" y="0"/>
                </a:lnTo>
                <a:lnTo>
                  <a:pt x="3960440" y="288032"/>
                </a:lnTo>
                <a:lnTo>
                  <a:pt x="3816424" y="576064"/>
                </a:lnTo>
                <a:lnTo>
                  <a:pt x="0" y="576064"/>
                </a:lnTo>
                <a:lnTo>
                  <a:pt x="144016" y="288032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优化方案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6" name="六边形 22"/>
          <p:cNvSpPr/>
          <p:nvPr/>
        </p:nvSpPr>
        <p:spPr>
          <a:xfrm>
            <a:off x="2689351" y="3010778"/>
            <a:ext cx="4351443" cy="576064"/>
          </a:xfrm>
          <a:custGeom>
            <a:avLst/>
            <a:gdLst/>
            <a:ahLst/>
            <a:cxnLst/>
            <a:rect l="l" t="t" r="r" b="b"/>
            <a:pathLst>
              <a:path w="3960440" h="576064">
                <a:moveTo>
                  <a:pt x="0" y="0"/>
                </a:moveTo>
                <a:lnTo>
                  <a:pt x="3816424" y="0"/>
                </a:lnTo>
                <a:lnTo>
                  <a:pt x="3960440" y="288032"/>
                </a:lnTo>
                <a:lnTo>
                  <a:pt x="3816424" y="576064"/>
                </a:lnTo>
                <a:lnTo>
                  <a:pt x="0" y="576064"/>
                </a:lnTo>
                <a:lnTo>
                  <a:pt x="144016" y="288032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测试结果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7" name="六边形 22"/>
          <p:cNvSpPr/>
          <p:nvPr/>
        </p:nvSpPr>
        <p:spPr>
          <a:xfrm>
            <a:off x="2689351" y="3810224"/>
            <a:ext cx="4351443" cy="576064"/>
          </a:xfrm>
          <a:custGeom>
            <a:avLst/>
            <a:gdLst/>
            <a:ahLst/>
            <a:cxnLst/>
            <a:rect l="l" t="t" r="r" b="b"/>
            <a:pathLst>
              <a:path w="3960440" h="576064">
                <a:moveTo>
                  <a:pt x="0" y="0"/>
                </a:moveTo>
                <a:lnTo>
                  <a:pt x="3816424" y="0"/>
                </a:lnTo>
                <a:lnTo>
                  <a:pt x="3960440" y="288032"/>
                </a:lnTo>
                <a:lnTo>
                  <a:pt x="3816424" y="576064"/>
                </a:lnTo>
                <a:lnTo>
                  <a:pt x="0" y="576064"/>
                </a:lnTo>
                <a:lnTo>
                  <a:pt x="144016" y="288032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源代码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03207" y="1411884"/>
            <a:ext cx="668234" cy="576064"/>
            <a:chOff x="2298708" y="1541562"/>
            <a:chExt cx="668234" cy="576064"/>
          </a:xfrm>
        </p:grpSpPr>
        <p:sp>
          <p:nvSpPr>
            <p:cNvPr id="19" name="六边形 18"/>
            <p:cNvSpPr/>
            <p:nvPr/>
          </p:nvSpPr>
          <p:spPr>
            <a:xfrm>
              <a:off x="2298708" y="1541562"/>
              <a:ext cx="668234" cy="576064"/>
            </a:xfrm>
            <a:prstGeom prst="hexagon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2434694" y="1644928"/>
              <a:ext cx="460382" cy="369332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03207" y="2211331"/>
            <a:ext cx="668234" cy="576064"/>
            <a:chOff x="2298708" y="2341009"/>
            <a:chExt cx="668234" cy="576064"/>
          </a:xfrm>
        </p:grpSpPr>
        <p:sp>
          <p:nvSpPr>
            <p:cNvPr id="22" name="六边形 21"/>
            <p:cNvSpPr/>
            <p:nvPr/>
          </p:nvSpPr>
          <p:spPr>
            <a:xfrm>
              <a:off x="2298708" y="2341009"/>
              <a:ext cx="668234" cy="576064"/>
            </a:xfrm>
            <a:prstGeom prst="hexagon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45"/>
            <p:cNvSpPr txBox="1"/>
            <p:nvPr/>
          </p:nvSpPr>
          <p:spPr>
            <a:xfrm>
              <a:off x="2434694" y="2444375"/>
              <a:ext cx="460382" cy="369332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03207" y="3010778"/>
            <a:ext cx="668234" cy="576064"/>
            <a:chOff x="2298708" y="3140456"/>
            <a:chExt cx="668234" cy="576064"/>
          </a:xfrm>
        </p:grpSpPr>
        <p:sp>
          <p:nvSpPr>
            <p:cNvPr id="25" name="六边形 24"/>
            <p:cNvSpPr/>
            <p:nvPr/>
          </p:nvSpPr>
          <p:spPr>
            <a:xfrm>
              <a:off x="2298708" y="3140456"/>
              <a:ext cx="668234" cy="576064"/>
            </a:xfrm>
            <a:prstGeom prst="hexagon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48"/>
            <p:cNvSpPr txBox="1"/>
            <p:nvPr/>
          </p:nvSpPr>
          <p:spPr>
            <a:xfrm>
              <a:off x="2434694" y="3243822"/>
              <a:ext cx="460382" cy="369332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03207" y="3810224"/>
            <a:ext cx="668234" cy="576064"/>
            <a:chOff x="2298708" y="3939902"/>
            <a:chExt cx="668234" cy="576064"/>
          </a:xfrm>
        </p:grpSpPr>
        <p:sp>
          <p:nvSpPr>
            <p:cNvPr id="28" name="六边形 27"/>
            <p:cNvSpPr/>
            <p:nvPr/>
          </p:nvSpPr>
          <p:spPr>
            <a:xfrm>
              <a:off x="2298708" y="3939902"/>
              <a:ext cx="668234" cy="576064"/>
            </a:xfrm>
            <a:prstGeom prst="hexagon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51"/>
            <p:cNvSpPr txBox="1"/>
            <p:nvPr/>
          </p:nvSpPr>
          <p:spPr>
            <a:xfrm>
              <a:off x="2434694" y="4043268"/>
              <a:ext cx="460382" cy="369332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2">
            <a:extLst>
              <a:ext uri="{FF2B5EF4-FFF2-40B4-BE49-F238E27FC236}">
                <a16:creationId xmlns:a16="http://schemas.microsoft.com/office/drawing/2014/main" id="{26307AF8-60AD-49E0-9C65-F75FD8A5620F}"/>
              </a:ext>
            </a:extLst>
          </p:cNvPr>
          <p:cNvSpPr txBox="1"/>
          <p:nvPr/>
        </p:nvSpPr>
        <p:spPr>
          <a:xfrm>
            <a:off x="3596831" y="189614"/>
            <a:ext cx="1908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 目录 </a:t>
            </a:r>
            <a:endParaRPr lang="en-US" altLang="zh-CN" sz="32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70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065184" y="1336929"/>
            <a:ext cx="3013630" cy="2469642"/>
            <a:chOff x="4086912" y="1839228"/>
            <a:chExt cx="4018173" cy="3292856"/>
          </a:xfrm>
        </p:grpSpPr>
        <p:grpSp>
          <p:nvGrpSpPr>
            <p:cNvPr id="27" name="组合 26"/>
            <p:cNvGrpSpPr/>
            <p:nvPr/>
          </p:nvGrpSpPr>
          <p:grpSpPr>
            <a:xfrm>
              <a:off x="4086912" y="1839228"/>
              <a:ext cx="4018173" cy="2461859"/>
              <a:chOff x="4086912" y="1839228"/>
              <a:chExt cx="4018173" cy="2461859"/>
            </a:xfrm>
          </p:grpSpPr>
          <p:sp>
            <p:nvSpPr>
              <p:cNvPr id="22" name="TextBox 76"/>
              <p:cNvSpPr txBox="1"/>
              <p:nvPr/>
            </p:nvSpPr>
            <p:spPr>
              <a:xfrm>
                <a:off x="5626639" y="2612420"/>
                <a:ext cx="938719" cy="954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405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一</a:t>
                </a:r>
                <a:endParaRPr lang="zh-CN" altLang="en-US" sz="405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1"/>
              <p:cNvSpPr txBox="1"/>
              <p:nvPr/>
            </p:nvSpPr>
            <p:spPr>
              <a:xfrm>
                <a:off x="4086912" y="3997414"/>
                <a:ext cx="4018173" cy="303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lang="zh-CN" altLang="en-US" sz="75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357333" y="3535750"/>
                <a:ext cx="147732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算法思想</a:t>
                </a:r>
                <a:endParaRPr lang="en-US" altLang="zh-CN" sz="18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flipV="1">
                <a:off x="5760862" y="1839228"/>
                <a:ext cx="670273" cy="57781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等腰三角形 25"/>
            <p:cNvSpPr/>
            <p:nvPr/>
          </p:nvSpPr>
          <p:spPr>
            <a:xfrm flipV="1">
              <a:off x="5973420" y="4920743"/>
              <a:ext cx="245157" cy="2113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7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8969" y="3201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算法思想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40757" y="267494"/>
            <a:ext cx="797591" cy="504056"/>
            <a:chOff x="140757" y="267494"/>
            <a:chExt cx="797591" cy="504056"/>
          </a:xfrm>
        </p:grpSpPr>
        <p:sp>
          <p:nvSpPr>
            <p:cNvPr id="6" name="泪滴形 5"/>
            <p:cNvSpPr/>
            <p:nvPr/>
          </p:nvSpPr>
          <p:spPr>
            <a:xfrm>
              <a:off x="287524" y="267494"/>
              <a:ext cx="504056" cy="504056"/>
            </a:xfrm>
            <a:prstGeom prst="teardrop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0757" y="323301"/>
              <a:ext cx="7975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Part 1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78829" y="1534889"/>
            <a:ext cx="2723123" cy="283029"/>
            <a:chOff x="6371768" y="2046514"/>
            <a:chExt cx="3630831" cy="377372"/>
          </a:xfrm>
        </p:grpSpPr>
        <p:sp>
          <p:nvSpPr>
            <p:cNvPr id="22" name="矩形 21"/>
            <p:cNvSpPr/>
            <p:nvPr/>
          </p:nvSpPr>
          <p:spPr>
            <a:xfrm>
              <a:off x="6371768" y="2046514"/>
              <a:ext cx="3338289" cy="377372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463017" y="2119234"/>
              <a:ext cx="246743" cy="2467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08195" y="2070703"/>
              <a:ext cx="3294404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13" dirty="0" smtClean="0">
                  <a:solidFill>
                    <a:schemeClr val="bg1"/>
                  </a:solidFill>
                  <a:cs typeface="+mn-ea"/>
                  <a:sym typeface="+mn-lt"/>
                </a:rPr>
                <a:t>邻接表与邻接矩阵</a:t>
              </a:r>
              <a:endParaRPr lang="zh-CN" altLang="en-US" sz="1013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56488" y="2022618"/>
            <a:ext cx="2723123" cy="283029"/>
            <a:chOff x="6371768" y="2046514"/>
            <a:chExt cx="3630831" cy="377372"/>
          </a:xfrm>
        </p:grpSpPr>
        <p:sp>
          <p:nvSpPr>
            <p:cNvPr id="26" name="矩形 25"/>
            <p:cNvSpPr/>
            <p:nvPr/>
          </p:nvSpPr>
          <p:spPr>
            <a:xfrm>
              <a:off x="6371768" y="2046514"/>
              <a:ext cx="3338289" cy="377372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6463017" y="2119234"/>
              <a:ext cx="246743" cy="2467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08195" y="2070703"/>
              <a:ext cx="3294404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13" dirty="0" smtClean="0">
                  <a:solidFill>
                    <a:schemeClr val="bg1"/>
                  </a:solidFill>
                  <a:cs typeface="+mn-ea"/>
                  <a:sym typeface="+mn-lt"/>
                </a:rPr>
                <a:t>DFS</a:t>
              </a:r>
              <a:r>
                <a:rPr lang="zh-CN" altLang="en-US" sz="1013" dirty="0" smtClean="0">
                  <a:solidFill>
                    <a:schemeClr val="bg1"/>
                  </a:solidFill>
                  <a:cs typeface="+mn-ea"/>
                  <a:sym typeface="+mn-lt"/>
                </a:rPr>
                <a:t>搜索  回溯法</a:t>
              </a:r>
              <a:endParaRPr lang="zh-CN" altLang="en-US" sz="1013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56488" y="2502825"/>
            <a:ext cx="2723123" cy="283029"/>
            <a:chOff x="6371768" y="2046514"/>
            <a:chExt cx="3630831" cy="377372"/>
          </a:xfrm>
        </p:grpSpPr>
        <p:sp>
          <p:nvSpPr>
            <p:cNvPr id="30" name="矩形 29"/>
            <p:cNvSpPr/>
            <p:nvPr/>
          </p:nvSpPr>
          <p:spPr>
            <a:xfrm>
              <a:off x="6371768" y="2046514"/>
              <a:ext cx="3338289" cy="377372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463017" y="2119234"/>
              <a:ext cx="246743" cy="2467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08195" y="2070706"/>
              <a:ext cx="3294404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13" dirty="0">
                  <a:solidFill>
                    <a:schemeClr val="bg1"/>
                  </a:solidFill>
                  <a:cs typeface="+mn-ea"/>
                  <a:sym typeface="+mn-lt"/>
                </a:rPr>
                <a:t>深搜填色，发现不可行时回溯。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56488" y="2983031"/>
            <a:ext cx="2723123" cy="283029"/>
            <a:chOff x="6371768" y="2046514"/>
            <a:chExt cx="3630831" cy="377372"/>
          </a:xfrm>
        </p:grpSpPr>
        <p:sp>
          <p:nvSpPr>
            <p:cNvPr id="34" name="矩形 33"/>
            <p:cNvSpPr/>
            <p:nvPr/>
          </p:nvSpPr>
          <p:spPr>
            <a:xfrm>
              <a:off x="6371768" y="2046514"/>
              <a:ext cx="3338289" cy="377372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463017" y="2119234"/>
              <a:ext cx="246743" cy="2467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708195" y="2070703"/>
              <a:ext cx="3294404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13" dirty="0" smtClean="0">
                  <a:solidFill>
                    <a:schemeClr val="bg1"/>
                  </a:solidFill>
                  <a:cs typeface="+mn-ea"/>
                  <a:sym typeface="+mn-lt"/>
                </a:rPr>
                <a:t>MRV</a:t>
              </a:r>
              <a:r>
                <a:rPr lang="zh-CN" altLang="en-US" sz="1013" dirty="0" smtClean="0">
                  <a:solidFill>
                    <a:schemeClr val="bg1"/>
                  </a:solidFill>
                  <a:cs typeface="+mn-ea"/>
                  <a:sym typeface="+mn-lt"/>
                </a:rPr>
                <a:t>：选择可选颜色较少的量</a:t>
              </a:r>
              <a:endParaRPr lang="zh-CN" altLang="en-US" sz="1013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756488" y="3463238"/>
            <a:ext cx="2723123" cy="283029"/>
            <a:chOff x="6371768" y="2046514"/>
            <a:chExt cx="3630831" cy="377372"/>
          </a:xfrm>
        </p:grpSpPr>
        <p:sp>
          <p:nvSpPr>
            <p:cNvPr id="38" name="矩形 37"/>
            <p:cNvSpPr/>
            <p:nvPr/>
          </p:nvSpPr>
          <p:spPr>
            <a:xfrm>
              <a:off x="6371768" y="2046514"/>
              <a:ext cx="3338289" cy="377372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463017" y="2119234"/>
              <a:ext cx="246743" cy="2467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708195" y="2070703"/>
              <a:ext cx="3294404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13" dirty="0" smtClean="0">
                  <a:solidFill>
                    <a:schemeClr val="bg1"/>
                  </a:solidFill>
                  <a:cs typeface="+mn-ea"/>
                  <a:sym typeface="+mn-lt"/>
                </a:rPr>
                <a:t>DH:</a:t>
              </a:r>
              <a:r>
                <a:rPr lang="zh-CN" altLang="en-US" sz="1013" dirty="0" smtClean="0">
                  <a:solidFill>
                    <a:schemeClr val="bg1"/>
                  </a:solidFill>
                  <a:cs typeface="+mn-ea"/>
                  <a:sym typeface="+mn-lt"/>
                </a:rPr>
                <a:t>选择度最大的量</a:t>
              </a:r>
              <a:endParaRPr lang="zh-CN" altLang="en-US" sz="1013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3" name="图片 42"/>
          <p:cNvPicPr/>
          <p:nvPr/>
        </p:nvPicPr>
        <p:blipFill>
          <a:blip r:embed="rId3"/>
          <a:stretch>
            <a:fillRect/>
          </a:stretch>
        </p:blipFill>
        <p:spPr>
          <a:xfrm>
            <a:off x="632620" y="1482419"/>
            <a:ext cx="3683210" cy="25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377856" y="1943901"/>
            <a:ext cx="2262158" cy="1138257"/>
            <a:chOff x="4587892" y="1839228"/>
            <a:chExt cx="3016211" cy="3292856"/>
          </a:xfrm>
        </p:grpSpPr>
        <p:grpSp>
          <p:nvGrpSpPr>
            <p:cNvPr id="27" name="组合 26"/>
            <p:cNvGrpSpPr/>
            <p:nvPr/>
          </p:nvGrpSpPr>
          <p:grpSpPr>
            <a:xfrm>
              <a:off x="4587892" y="1839228"/>
              <a:ext cx="3016211" cy="1727300"/>
              <a:chOff x="4587892" y="1839228"/>
              <a:chExt cx="3016211" cy="1727300"/>
            </a:xfrm>
          </p:grpSpPr>
          <p:sp>
            <p:nvSpPr>
              <p:cNvPr id="22" name="TextBox 76"/>
              <p:cNvSpPr txBox="1"/>
              <p:nvPr/>
            </p:nvSpPr>
            <p:spPr>
              <a:xfrm>
                <a:off x="4587892" y="2612420"/>
                <a:ext cx="3016211" cy="954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405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优化方案</a:t>
                </a:r>
                <a:endParaRPr lang="zh-CN" altLang="en-US" sz="405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flipV="1">
                <a:off x="5760862" y="1839228"/>
                <a:ext cx="670273" cy="57781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等腰三角形 25"/>
            <p:cNvSpPr/>
            <p:nvPr/>
          </p:nvSpPr>
          <p:spPr>
            <a:xfrm flipV="1">
              <a:off x="5973420" y="4920743"/>
              <a:ext cx="245157" cy="2113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4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/>
          <p:nvPr/>
        </p:nvPicPr>
        <p:blipFill>
          <a:blip r:embed="rId3"/>
          <a:stretch>
            <a:fillRect/>
          </a:stretch>
        </p:blipFill>
        <p:spPr>
          <a:xfrm>
            <a:off x="190532" y="141276"/>
            <a:ext cx="4028798" cy="2735298"/>
          </a:xfrm>
          <a:prstGeom prst="rect">
            <a:avLst/>
          </a:prstGeom>
        </p:spPr>
      </p:pic>
      <p:pic>
        <p:nvPicPr>
          <p:cNvPr id="43" name="图片 42" descr="C:\Users\11440\Documents\Tencent Files\1144097453\FileRecv\MobileFile\IMG_0376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70" y="141276"/>
            <a:ext cx="3916385" cy="273529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1255413" y="3018464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</a:rPr>
              <a:t>MRV: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选择具有可填图颜色较少的点</a:t>
            </a:r>
            <a:endParaRPr lang="en-US" altLang="zh-CN" sz="24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0"/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</a:rPr>
              <a:t>DH: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选择当前约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束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度</a:t>
            </a: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最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多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点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填涂</a:t>
            </a:r>
            <a:endParaRPr lang="en-US" altLang="zh-CN" sz="240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0"/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这两</a:t>
            </a: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</a:rPr>
              <a:t>个为向前探查方法。可减少回溯的可能。</a:t>
            </a:r>
            <a:endParaRPr lang="en-US" altLang="zh-CN" sz="2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97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0428" y="1458310"/>
            <a:ext cx="457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8407" y="1174532"/>
            <a:ext cx="6865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        考</a:t>
            </a:r>
            <a:r>
              <a:rPr lang="zh-CN" altLang="en-US" sz="1800" dirty="0">
                <a:solidFill>
                  <a:schemeClr val="bg1"/>
                </a:solidFill>
              </a:rPr>
              <a:t>虑现在染色到了第</a:t>
            </a:r>
            <a:r>
              <a:rPr lang="en-US" altLang="zh-CN" sz="1800" dirty="0" err="1">
                <a:solidFill>
                  <a:schemeClr val="bg1"/>
                </a:solidFill>
              </a:rPr>
              <a:t>i</a:t>
            </a:r>
            <a:r>
              <a:rPr lang="zh-CN" altLang="en-US" sz="1800" dirty="0">
                <a:solidFill>
                  <a:schemeClr val="bg1"/>
                </a:solidFill>
              </a:rPr>
              <a:t>个点，我打算染第</a:t>
            </a:r>
            <a:r>
              <a:rPr lang="en-US" altLang="zh-CN" sz="1800" dirty="0">
                <a:solidFill>
                  <a:schemeClr val="bg1"/>
                </a:solidFill>
              </a:rPr>
              <a:t>j</a:t>
            </a:r>
            <a:r>
              <a:rPr lang="zh-CN" altLang="en-US" sz="1800" dirty="0">
                <a:solidFill>
                  <a:schemeClr val="bg1"/>
                </a:solidFill>
              </a:rPr>
              <a:t>种颜色。</a:t>
            </a: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        如</a:t>
            </a:r>
            <a:r>
              <a:rPr lang="zh-CN" altLang="en-US" sz="1800" dirty="0">
                <a:solidFill>
                  <a:schemeClr val="bg1"/>
                </a:solidFill>
              </a:rPr>
              <a:t>果我发现</a:t>
            </a:r>
            <a:r>
              <a:rPr lang="en-US" altLang="zh-CN" sz="1800" dirty="0">
                <a:solidFill>
                  <a:schemeClr val="bg1"/>
                </a:solidFill>
              </a:rPr>
              <a:t>j</a:t>
            </a:r>
            <a:r>
              <a:rPr lang="zh-CN" altLang="en-US" sz="1800" dirty="0">
                <a:solidFill>
                  <a:schemeClr val="bg1"/>
                </a:solidFill>
              </a:rPr>
              <a:t>颜色在之前从未被染过色，而现在场上还有</a:t>
            </a:r>
            <a:r>
              <a:rPr lang="en-US" altLang="zh-CN" sz="1800" dirty="0">
                <a:solidFill>
                  <a:schemeClr val="bg1"/>
                </a:solidFill>
              </a:rPr>
              <a:t>x</a:t>
            </a:r>
            <a:r>
              <a:rPr lang="zh-CN" altLang="en-US" sz="1800" dirty="0">
                <a:solidFill>
                  <a:schemeClr val="bg1"/>
                </a:solidFill>
              </a:rPr>
              <a:t>种以前从未染过色的颜色。那么一旦点</a:t>
            </a:r>
            <a:r>
              <a:rPr lang="en-US" altLang="zh-CN" sz="1800" dirty="0" err="1">
                <a:solidFill>
                  <a:schemeClr val="bg1"/>
                </a:solidFill>
              </a:rPr>
              <a:t>i</a:t>
            </a:r>
            <a:r>
              <a:rPr lang="zh-CN" altLang="en-US" sz="1800" dirty="0">
                <a:solidFill>
                  <a:schemeClr val="bg1"/>
                </a:solidFill>
              </a:rPr>
              <a:t>染</a:t>
            </a:r>
            <a:r>
              <a:rPr lang="en-US" altLang="zh-CN" sz="1800" dirty="0">
                <a:solidFill>
                  <a:schemeClr val="bg1"/>
                </a:solidFill>
              </a:rPr>
              <a:t>j</a:t>
            </a:r>
            <a:r>
              <a:rPr lang="zh-CN" altLang="en-US" sz="1800" dirty="0">
                <a:solidFill>
                  <a:schemeClr val="bg1"/>
                </a:solidFill>
              </a:rPr>
              <a:t>色是局部合法的，那么我可以认为在一种全局合法的方案下染</a:t>
            </a:r>
            <a:r>
              <a:rPr lang="en-US" altLang="zh-CN" sz="1800" dirty="0">
                <a:solidFill>
                  <a:schemeClr val="bg1"/>
                </a:solidFill>
              </a:rPr>
              <a:t>j</a:t>
            </a:r>
            <a:r>
              <a:rPr lang="zh-CN" altLang="en-US" sz="1800" dirty="0">
                <a:solidFill>
                  <a:schemeClr val="bg1"/>
                </a:solidFill>
              </a:rPr>
              <a:t>色和其他从未出现过的颜色是等价的，于是方案数直接乘以</a:t>
            </a:r>
            <a:r>
              <a:rPr lang="en-US" altLang="zh-CN" sz="1800" dirty="0">
                <a:solidFill>
                  <a:schemeClr val="bg1"/>
                </a:solidFill>
              </a:rPr>
              <a:t>x</a:t>
            </a:r>
            <a:r>
              <a:rPr lang="zh-CN" altLang="en-US" sz="1800" dirty="0">
                <a:solidFill>
                  <a:schemeClr val="bg1"/>
                </a:solidFill>
              </a:rPr>
              <a:t>返回即可。</a:t>
            </a: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        在</a:t>
            </a:r>
            <a:r>
              <a:rPr lang="zh-CN" altLang="en-US" sz="1800" dirty="0">
                <a:solidFill>
                  <a:schemeClr val="bg1"/>
                </a:solidFill>
              </a:rPr>
              <a:t>初次写代码的时候可以想到对于第一个染色的点一定满足这个条件，于是第一个点不用搜索而直接在方案数上乘以颜色个数。然后推广一下就可以对所有点都做类似优化</a:t>
            </a:r>
            <a:r>
              <a:rPr lang="zh-CN" altLang="en-US" sz="1800" dirty="0" smtClean="0">
                <a:solidFill>
                  <a:schemeClr val="bg1"/>
                </a:solidFill>
              </a:rPr>
              <a:t>。</a:t>
            </a:r>
            <a:r>
              <a:rPr lang="en-US" altLang="zh-CN" sz="1800" dirty="0" smtClean="0">
                <a:solidFill>
                  <a:schemeClr val="bg1"/>
                </a:solidFill>
              </a:rPr>
              <a:t>(</a:t>
            </a:r>
            <a:r>
              <a:rPr lang="zh-CN" altLang="en-US" sz="1800" dirty="0" smtClean="0">
                <a:solidFill>
                  <a:schemeClr val="bg1"/>
                </a:solidFill>
              </a:rPr>
              <a:t>解空间的对称性，等效冗余</a:t>
            </a:r>
            <a:r>
              <a:rPr lang="en-US" altLang="zh-CN" sz="1800" dirty="0" smtClean="0">
                <a:solidFill>
                  <a:schemeClr val="bg1"/>
                </a:solidFill>
              </a:rPr>
              <a:t>)</a:t>
            </a:r>
            <a:endParaRPr lang="zh-CN" altLang="en-US" sz="1800" dirty="0">
              <a:solidFill>
                <a:schemeClr val="bg1"/>
              </a:solidFill>
            </a:endParaRPr>
          </a:p>
          <a:p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7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3150" y="1292772"/>
            <a:ext cx="74704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对于每种颜色的选择根据以下判断是否会导致无解：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en-US" altLang="zh-CN" sz="1800" dirty="0">
                <a:solidFill>
                  <a:schemeClr val="bg1"/>
                </a:solidFill>
              </a:rPr>
              <a:t>1.</a:t>
            </a:r>
            <a:r>
              <a:rPr lang="zh-CN" altLang="zh-CN" sz="1800" dirty="0">
                <a:solidFill>
                  <a:schemeClr val="bg1"/>
                </a:solidFill>
              </a:rPr>
              <a:t>假设选择当前颜</a:t>
            </a:r>
            <a:r>
              <a:rPr lang="zh-CN" altLang="zh-CN" sz="1800" dirty="0" smtClean="0">
                <a:solidFill>
                  <a:schemeClr val="bg1"/>
                </a:solidFill>
              </a:rPr>
              <a:t>色</a:t>
            </a: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zh-CN" sz="1800" dirty="0" smtClean="0">
                <a:solidFill>
                  <a:schemeClr val="bg1"/>
                </a:solidFill>
              </a:rPr>
              <a:t>，</a:t>
            </a:r>
            <a:r>
              <a:rPr lang="zh-CN" altLang="zh-CN" sz="1800" dirty="0">
                <a:solidFill>
                  <a:schemeClr val="bg1"/>
                </a:solidFill>
              </a:rPr>
              <a:t>并与它相连的点也刚好只</a:t>
            </a:r>
            <a:r>
              <a:rPr lang="zh-CN" altLang="zh-CN" sz="1800" dirty="0" smtClean="0">
                <a:solidFill>
                  <a:schemeClr val="bg1"/>
                </a:solidFill>
              </a:rPr>
              <a:t>剩</a:t>
            </a: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zh-CN" sz="1800" dirty="0" smtClean="0">
                <a:solidFill>
                  <a:schemeClr val="bg1"/>
                </a:solidFill>
              </a:rPr>
              <a:t>，</a:t>
            </a:r>
            <a:r>
              <a:rPr lang="zh-CN" altLang="zh-CN" sz="1800" dirty="0">
                <a:solidFill>
                  <a:schemeClr val="bg1"/>
                </a:solidFill>
              </a:rPr>
              <a:t>那么这肯定不是一个合法方案，直接跳</a:t>
            </a:r>
            <a:r>
              <a:rPr lang="zh-CN" altLang="zh-CN" sz="1800" dirty="0" smtClean="0">
                <a:solidFill>
                  <a:schemeClr val="bg1"/>
                </a:solidFill>
              </a:rPr>
              <a:t>过</a:t>
            </a:r>
            <a:r>
              <a:rPr lang="zh-CN" altLang="en-US" sz="1800" dirty="0" smtClean="0">
                <a:solidFill>
                  <a:schemeClr val="bg1"/>
                </a:solidFill>
              </a:rPr>
              <a:t>（若只剩颜色</a:t>
            </a: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</a:rPr>
              <a:t>选项则回溯）</a:t>
            </a:r>
            <a:r>
              <a:rPr lang="zh-CN" altLang="zh-CN" sz="1800" dirty="0" smtClean="0">
                <a:solidFill>
                  <a:schemeClr val="bg1"/>
                </a:solidFill>
              </a:rPr>
              <a:t>；</a:t>
            </a:r>
            <a:endParaRPr lang="zh-CN" altLang="zh-CN" sz="1800" dirty="0">
              <a:solidFill>
                <a:schemeClr val="bg1"/>
              </a:solidFill>
            </a:endParaRPr>
          </a:p>
          <a:p>
            <a:r>
              <a:rPr lang="en-US" altLang="zh-CN" sz="1800" dirty="0">
                <a:solidFill>
                  <a:schemeClr val="bg1"/>
                </a:solidFill>
              </a:rPr>
              <a:t>2.</a:t>
            </a:r>
            <a:r>
              <a:rPr lang="zh-CN" altLang="zh-CN" sz="1800" dirty="0">
                <a:solidFill>
                  <a:schemeClr val="bg1"/>
                </a:solidFill>
              </a:rPr>
              <a:t>假设选择当前颜</a:t>
            </a:r>
            <a:r>
              <a:rPr lang="zh-CN" altLang="zh-CN" sz="1800" dirty="0" smtClean="0">
                <a:solidFill>
                  <a:schemeClr val="bg1"/>
                </a:solidFill>
              </a:rPr>
              <a:t>色</a:t>
            </a: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zh-CN" sz="1800" dirty="0" smtClean="0">
                <a:solidFill>
                  <a:schemeClr val="bg1"/>
                </a:solidFill>
              </a:rPr>
              <a:t>，</a:t>
            </a:r>
            <a:r>
              <a:rPr lang="zh-CN" altLang="zh-CN" sz="1800" dirty="0">
                <a:solidFill>
                  <a:schemeClr val="bg1"/>
                </a:solidFill>
              </a:rPr>
              <a:t>遍历与其相连的</a:t>
            </a:r>
            <a:r>
              <a:rPr lang="zh-CN" altLang="zh-CN" sz="1800" dirty="0" smtClean="0">
                <a:solidFill>
                  <a:schemeClr val="bg1"/>
                </a:solidFill>
              </a:rPr>
              <a:t>点，</a:t>
            </a:r>
            <a:r>
              <a:rPr lang="zh-CN" altLang="zh-CN" sz="1800" dirty="0">
                <a:solidFill>
                  <a:schemeClr val="bg1"/>
                </a:solidFill>
              </a:rPr>
              <a:t>如</a:t>
            </a:r>
            <a:r>
              <a:rPr lang="zh-CN" altLang="zh-CN" sz="1800" dirty="0" smtClean="0">
                <a:solidFill>
                  <a:schemeClr val="bg1"/>
                </a:solidFill>
              </a:rPr>
              <a:t>果</a:t>
            </a:r>
            <a:r>
              <a:rPr lang="zh-CN" altLang="en-US" sz="1800" dirty="0" smtClean="0">
                <a:solidFill>
                  <a:schemeClr val="bg1"/>
                </a:solidFill>
              </a:rPr>
              <a:t>某</a:t>
            </a:r>
            <a:r>
              <a:rPr lang="zh-CN" altLang="zh-CN" sz="1800" dirty="0" smtClean="0">
                <a:solidFill>
                  <a:schemeClr val="bg1"/>
                </a:solidFill>
              </a:rPr>
              <a:t>点去</a:t>
            </a:r>
            <a:r>
              <a:rPr lang="zh-CN" altLang="zh-CN" sz="1800" dirty="0">
                <a:solidFill>
                  <a:schemeClr val="bg1"/>
                </a:solidFill>
              </a:rPr>
              <a:t>掉颜</a:t>
            </a:r>
            <a:r>
              <a:rPr lang="zh-CN" altLang="zh-CN" sz="1800" dirty="0" smtClean="0">
                <a:solidFill>
                  <a:schemeClr val="bg1"/>
                </a:solidFill>
              </a:rPr>
              <a:t>色</a:t>
            </a: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zh-CN" sz="1800" dirty="0" smtClean="0">
                <a:solidFill>
                  <a:schemeClr val="bg1"/>
                </a:solidFill>
              </a:rPr>
              <a:t>剩</a:t>
            </a:r>
            <a:r>
              <a:rPr lang="zh-CN" altLang="zh-CN" sz="1800" dirty="0">
                <a:solidFill>
                  <a:schemeClr val="bg1"/>
                </a:solidFill>
              </a:rPr>
              <a:t>余颜色数为</a:t>
            </a: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zh-CN" sz="1800" dirty="0">
                <a:solidFill>
                  <a:schemeClr val="bg1"/>
                </a:solidFill>
              </a:rPr>
              <a:t>，</a:t>
            </a:r>
            <a:r>
              <a:rPr lang="zh-CN" altLang="en-US" sz="1800" dirty="0">
                <a:solidFill>
                  <a:schemeClr val="bg1"/>
                </a:solidFill>
              </a:rPr>
              <a:t>判断点</a:t>
            </a:r>
            <a:r>
              <a:rPr lang="en-US" altLang="zh-CN" sz="1800" dirty="0">
                <a:solidFill>
                  <a:schemeClr val="bg1"/>
                </a:solidFill>
              </a:rPr>
              <a:t>v</a:t>
            </a:r>
            <a:r>
              <a:rPr lang="zh-CN" altLang="en-US" sz="1800" dirty="0">
                <a:solidFill>
                  <a:schemeClr val="bg1"/>
                </a:solidFill>
              </a:rPr>
              <a:t>是否会和与它相连且剩余颜色个数为</a:t>
            </a: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的节点发生冲突，如果发生冲突，这也不是一个合法方案</a:t>
            </a:r>
            <a:r>
              <a:rPr lang="zh-CN" altLang="en-US" sz="1800" dirty="0" smtClean="0">
                <a:solidFill>
                  <a:schemeClr val="bg1"/>
                </a:solidFill>
              </a:rPr>
              <a:t>。</a:t>
            </a:r>
            <a:r>
              <a:rPr lang="en-US" altLang="zh-CN" sz="1800" dirty="0" smtClean="0">
                <a:solidFill>
                  <a:schemeClr val="bg1"/>
                </a:solidFill>
              </a:rPr>
              <a:t>(</a:t>
            </a:r>
            <a:r>
              <a:rPr lang="zh-CN" altLang="en-US" sz="1800" dirty="0" smtClean="0">
                <a:solidFill>
                  <a:schemeClr val="bg1"/>
                </a:solidFill>
              </a:rPr>
              <a:t>两次判断回溯</a:t>
            </a:r>
            <a:r>
              <a:rPr lang="en-US" altLang="zh-CN" sz="1800" dirty="0" smtClean="0">
                <a:solidFill>
                  <a:schemeClr val="bg1"/>
                </a:solidFill>
              </a:rPr>
              <a:t>)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327502" y="1936019"/>
            <a:ext cx="2441694" cy="1122492"/>
            <a:chOff x="4468201" y="1839228"/>
            <a:chExt cx="3255592" cy="3292856"/>
          </a:xfrm>
        </p:grpSpPr>
        <p:grpSp>
          <p:nvGrpSpPr>
            <p:cNvPr id="27" name="组合 26"/>
            <p:cNvGrpSpPr/>
            <p:nvPr/>
          </p:nvGrpSpPr>
          <p:grpSpPr>
            <a:xfrm>
              <a:off x="4468201" y="1839228"/>
              <a:ext cx="3255592" cy="1799113"/>
              <a:chOff x="4468201" y="1839228"/>
              <a:chExt cx="3255592" cy="1799113"/>
            </a:xfrm>
          </p:grpSpPr>
          <p:sp>
            <p:nvSpPr>
              <p:cNvPr id="22" name="TextBox 76"/>
              <p:cNvSpPr txBox="1"/>
              <p:nvPr/>
            </p:nvSpPr>
            <p:spPr>
              <a:xfrm>
                <a:off x="4468201" y="2612420"/>
                <a:ext cx="3255592" cy="1025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914400"/>
                <a:r>
                  <a:rPr lang="zh-CN" altLang="en-US" sz="4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ea"/>
                    <a:sym typeface="+mn-lt"/>
                  </a:rPr>
                  <a:t>测试结果</a:t>
                </a:r>
                <a:endParaRPr lang="zh-CN" altLang="en-US" sz="4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flipV="1">
                <a:off x="5760862" y="1839228"/>
                <a:ext cx="670273" cy="57781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等腰三角形 25"/>
            <p:cNvSpPr/>
            <p:nvPr/>
          </p:nvSpPr>
          <p:spPr>
            <a:xfrm flipV="1">
              <a:off x="5973420" y="4920743"/>
              <a:ext cx="245157" cy="2113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60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d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6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6|1.5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dollkv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10252</TotalTime>
  <Words>587</Words>
  <Application>Microsoft Office PowerPoint</Application>
  <PresentationFormat>全屏显示(16:9)</PresentationFormat>
  <Paragraphs>50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字魂59号-创粗黑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蓝色星空iOS</dc:title>
  <dc:creator>第一PPT</dc:creator>
  <cp:keywords>www.1ppt.com</cp:keywords>
  <dc:description>www.1ppt.com</dc:description>
  <cp:lastModifiedBy>1144097453@qq.com</cp:lastModifiedBy>
  <cp:revision>28</cp:revision>
  <dcterms:created xsi:type="dcterms:W3CDTF">2016-12-03T11:02:48Z</dcterms:created>
  <dcterms:modified xsi:type="dcterms:W3CDTF">2021-05-01T15:28:11Z</dcterms:modified>
</cp:coreProperties>
</file>