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6" r:id="rId3"/>
    <p:sldId id="427" r:id="rId5"/>
    <p:sldId id="418" r:id="rId6"/>
    <p:sldId id="419" r:id="rId7"/>
    <p:sldId id="421" r:id="rId8"/>
    <p:sldId id="428" r:id="rId9"/>
    <p:sldId id="429" r:id="rId10"/>
    <p:sldId id="430" r:id="rId11"/>
    <p:sldId id="431" r:id="rId12"/>
    <p:sldId id="432" r:id="rId13"/>
    <p:sldId id="435" r:id="rId14"/>
    <p:sldId id="436" r:id="rId15"/>
    <p:sldId id="494" r:id="rId16"/>
    <p:sldId id="437" r:id="rId17"/>
    <p:sldId id="423" r:id="rId18"/>
    <p:sldId id="4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9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5577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6"/>
          <p:cNvSpPr txBox="1">
            <a:spLocks noChangeArrowheads="1"/>
          </p:cNvSpPr>
          <p:nvPr/>
        </p:nvSpPr>
        <p:spPr bwMode="auto">
          <a:xfrm>
            <a:off x="3197225" y="4229100"/>
            <a:ext cx="56022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2017</a:t>
            </a:r>
            <a:r>
              <a:rPr lang="en-US" sz="3200">
                <a:solidFill>
                  <a:schemeClr val="bg1"/>
                </a:solidFill>
                <a:latin typeface="Impact" panose="020B0806030902050204" pitchFamily="34" charset="0"/>
              </a:rPr>
              <a:t>303031</a:t>
            </a:r>
            <a:endParaRPr 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6" name="文本框 24"/>
          <p:cNvSpPr txBox="1">
            <a:spLocks noChangeArrowheads="1"/>
          </p:cNvSpPr>
          <p:nvPr/>
        </p:nvSpPr>
        <p:spPr bwMode="auto">
          <a:xfrm>
            <a:off x="4679950" y="3302000"/>
            <a:ext cx="26368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钟善扬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7" name="文本框 1"/>
          <p:cNvSpPr txBox="1">
            <a:spLocks noChangeArrowheads="1"/>
          </p:cNvSpPr>
          <p:nvPr/>
        </p:nvSpPr>
        <p:spPr bwMode="auto">
          <a:xfrm>
            <a:off x="4251960" y="1758315"/>
            <a:ext cx="368744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/>
                </a:solidFill>
              </a:rPr>
              <a:t>实验五 </a:t>
            </a:r>
            <a:r>
              <a:rPr lang="en-US" altLang="zh-CN" sz="4800" dirty="0">
                <a:solidFill>
                  <a:schemeClr val="bg1"/>
                </a:solidFill>
              </a:rPr>
              <a:t> </a:t>
            </a:r>
            <a:r>
              <a:rPr lang="zh-CN" altLang="en-US" sz="5400" dirty="0">
                <a:solidFill>
                  <a:schemeClr val="bg1"/>
                </a:solidFill>
              </a:rPr>
              <a:t> 桥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并查集：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LCA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21343" y="1380530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7" name="椭圆 6"/>
          <p:cNvSpPr/>
          <p:nvPr/>
        </p:nvSpPr>
        <p:spPr>
          <a:xfrm>
            <a:off x="4765040" y="2588895"/>
            <a:ext cx="1735455" cy="1173480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ym typeface="+mn-ea"/>
              </a:rPr>
              <a:t>10</a:t>
            </a:r>
            <a:r>
              <a:rPr lang="en-US" altLang="zh-CN" b="1" dirty="0"/>
              <a:t>.</a:t>
            </a:r>
            <a:r>
              <a:rPr lang="en-US" altLang="zh-CN" b="1" dirty="0">
                <a:sym typeface="+mn-ea"/>
              </a:rPr>
              <a:t>9</a:t>
            </a:r>
            <a:r>
              <a:rPr lang="en-US" altLang="zh-CN" b="1" dirty="0"/>
              <a:t>.14</a:t>
            </a:r>
            <a:endParaRPr lang="zh-CN" altLang="en-US" b="1" dirty="0"/>
          </a:p>
        </p:txBody>
      </p:sp>
      <p:cxnSp>
        <p:nvCxnSpPr>
          <p:cNvPr id="8" name="直接连接符 7"/>
          <p:cNvCxnSpPr>
            <a:stCxn id="5" idx="4"/>
            <a:endCxn id="7" idx="0"/>
          </p:cNvCxnSpPr>
          <p:nvPr/>
        </p:nvCxnSpPr>
        <p:spPr>
          <a:xfrm>
            <a:off x="5632450" y="1908175"/>
            <a:ext cx="635" cy="68072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椭圆 12"/>
          <p:cNvSpPr/>
          <p:nvPr/>
        </p:nvSpPr>
        <p:spPr>
          <a:xfrm>
            <a:off x="6877134" y="3580843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11" name="椭圆 10"/>
          <p:cNvSpPr/>
          <p:nvPr/>
        </p:nvSpPr>
        <p:spPr>
          <a:xfrm>
            <a:off x="5321579" y="4991573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12" name="椭圆 11"/>
          <p:cNvSpPr/>
          <p:nvPr/>
        </p:nvSpPr>
        <p:spPr>
          <a:xfrm>
            <a:off x="6876911" y="4991454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28" name="椭圆 27"/>
          <p:cNvSpPr/>
          <p:nvPr/>
        </p:nvSpPr>
        <p:spPr>
          <a:xfrm>
            <a:off x="8190230" y="4817110"/>
            <a:ext cx="1090930" cy="876935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15.16</a:t>
            </a:r>
            <a:endParaRPr lang="zh-CN" altLang="en-US" b="1" dirty="0"/>
          </a:p>
        </p:txBody>
      </p:sp>
      <p:cxnSp>
        <p:nvCxnSpPr>
          <p:cNvPr id="30" name="直接连接符 29"/>
          <p:cNvCxnSpPr>
            <a:stCxn id="7" idx="6"/>
            <a:endCxn id="13" idx="0"/>
          </p:cNvCxnSpPr>
          <p:nvPr/>
        </p:nvCxnSpPr>
        <p:spPr>
          <a:xfrm>
            <a:off x="6500495" y="3175635"/>
            <a:ext cx="687705" cy="40513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stCxn id="7" idx="4"/>
            <a:endCxn id="11" idx="0"/>
          </p:cNvCxnSpPr>
          <p:nvPr/>
        </p:nvCxnSpPr>
        <p:spPr>
          <a:xfrm flipH="1">
            <a:off x="5632450" y="3762375"/>
            <a:ext cx="635" cy="122936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stCxn id="13" idx="4"/>
            <a:endCxn id="12" idx="0"/>
          </p:cNvCxnSpPr>
          <p:nvPr/>
        </p:nvCxnSpPr>
        <p:spPr>
          <a:xfrm>
            <a:off x="7188200" y="4108450"/>
            <a:ext cx="0" cy="88328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直接连接符 32"/>
          <p:cNvCxnSpPr>
            <a:stCxn id="13" idx="4"/>
            <a:endCxn id="28" idx="0"/>
          </p:cNvCxnSpPr>
          <p:nvPr/>
        </p:nvCxnSpPr>
        <p:spPr>
          <a:xfrm>
            <a:off x="7188200" y="4108450"/>
            <a:ext cx="1547495" cy="70866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4" name="直接连接符 33"/>
          <p:cNvCxnSpPr>
            <a:stCxn id="12" idx="6"/>
            <a:endCxn id="28" idx="2"/>
          </p:cNvCxnSpPr>
          <p:nvPr/>
        </p:nvCxnSpPr>
        <p:spPr>
          <a:xfrm>
            <a:off x="7499350" y="5255895"/>
            <a:ext cx="690880" cy="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并查集：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LCA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060358" y="1341160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2" name="椭圆 11"/>
          <p:cNvSpPr/>
          <p:nvPr/>
        </p:nvSpPr>
        <p:spPr>
          <a:xfrm>
            <a:off x="4504055" y="2496185"/>
            <a:ext cx="1735455" cy="1173480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ym typeface="+mn-ea"/>
              </a:rPr>
              <a:t>10</a:t>
            </a:r>
            <a:r>
              <a:rPr lang="en-US" altLang="zh-CN" b="1" dirty="0"/>
              <a:t>.</a:t>
            </a:r>
            <a:r>
              <a:rPr lang="en-US" altLang="zh-CN" b="1" dirty="0">
                <a:sym typeface="+mn-ea"/>
              </a:rPr>
              <a:t>9</a:t>
            </a:r>
            <a:r>
              <a:rPr lang="en-US" altLang="zh-CN" b="1" dirty="0"/>
              <a:t>.14</a:t>
            </a:r>
            <a:endParaRPr lang="zh-CN" altLang="en-US" b="1" dirty="0"/>
          </a:p>
        </p:txBody>
      </p:sp>
      <p:cxnSp>
        <p:nvCxnSpPr>
          <p:cNvPr id="13" name="直接连接符 12"/>
          <p:cNvCxnSpPr>
            <a:stCxn id="11" idx="4"/>
            <a:endCxn id="12" idx="0"/>
          </p:cNvCxnSpPr>
          <p:nvPr/>
        </p:nvCxnSpPr>
        <p:spPr>
          <a:xfrm>
            <a:off x="5371465" y="1868805"/>
            <a:ext cx="635" cy="62738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6343650" y="3814445"/>
            <a:ext cx="2220595" cy="1411605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11.12.15.16</a:t>
            </a:r>
            <a:endParaRPr lang="zh-CN" altLang="en-US" b="1" dirty="0"/>
          </a:p>
        </p:txBody>
      </p:sp>
      <p:sp>
        <p:nvSpPr>
          <p:cNvPr id="26" name="椭圆 25"/>
          <p:cNvSpPr/>
          <p:nvPr/>
        </p:nvSpPr>
        <p:spPr>
          <a:xfrm>
            <a:off x="5060594" y="4952203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13</a:t>
            </a:r>
            <a:endParaRPr lang="zh-CN" altLang="en-US" b="1" dirty="0"/>
          </a:p>
        </p:txBody>
      </p:sp>
      <p:cxnSp>
        <p:nvCxnSpPr>
          <p:cNvPr id="30" name="直接连接符 29"/>
          <p:cNvCxnSpPr>
            <a:stCxn id="12" idx="6"/>
            <a:endCxn id="25" idx="0"/>
          </p:cNvCxnSpPr>
          <p:nvPr/>
        </p:nvCxnSpPr>
        <p:spPr>
          <a:xfrm>
            <a:off x="6239510" y="3082925"/>
            <a:ext cx="1214755" cy="73152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stCxn id="12" idx="4"/>
            <a:endCxn id="26" idx="0"/>
          </p:cNvCxnSpPr>
          <p:nvPr/>
        </p:nvCxnSpPr>
        <p:spPr>
          <a:xfrm flipH="1">
            <a:off x="5371465" y="3669665"/>
            <a:ext cx="635" cy="128270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并查集：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LCA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042578" y="1263055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29" name="椭圆 28"/>
          <p:cNvSpPr/>
          <p:nvPr/>
        </p:nvSpPr>
        <p:spPr>
          <a:xfrm>
            <a:off x="4486275" y="2418080"/>
            <a:ext cx="1735455" cy="1173480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ym typeface="+mn-ea"/>
              </a:rPr>
              <a:t>10</a:t>
            </a:r>
            <a:r>
              <a:rPr lang="en-US" altLang="zh-CN" b="1" dirty="0"/>
              <a:t>.</a:t>
            </a:r>
            <a:r>
              <a:rPr lang="en-US" altLang="zh-CN" b="1" dirty="0">
                <a:sym typeface="+mn-ea"/>
              </a:rPr>
              <a:t>9</a:t>
            </a:r>
            <a:r>
              <a:rPr lang="en-US" altLang="zh-CN" b="1" dirty="0"/>
              <a:t>.14</a:t>
            </a:r>
            <a:endParaRPr lang="zh-CN" altLang="en-US" b="1" dirty="0"/>
          </a:p>
        </p:txBody>
      </p:sp>
      <p:cxnSp>
        <p:nvCxnSpPr>
          <p:cNvPr id="32" name="直接连接符 31"/>
          <p:cNvCxnSpPr>
            <a:stCxn id="28" idx="4"/>
            <a:endCxn id="29" idx="0"/>
          </p:cNvCxnSpPr>
          <p:nvPr/>
        </p:nvCxnSpPr>
        <p:spPr>
          <a:xfrm>
            <a:off x="5353685" y="1790700"/>
            <a:ext cx="635" cy="62738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3" name="椭圆 32"/>
          <p:cNvSpPr/>
          <p:nvPr/>
        </p:nvSpPr>
        <p:spPr>
          <a:xfrm>
            <a:off x="6325870" y="3736340"/>
            <a:ext cx="2220595" cy="1411605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11.12.15.16</a:t>
            </a:r>
            <a:endParaRPr lang="zh-CN" altLang="en-US" b="1" dirty="0"/>
          </a:p>
        </p:txBody>
      </p:sp>
      <p:sp>
        <p:nvSpPr>
          <p:cNvPr id="34" name="椭圆 33"/>
          <p:cNvSpPr/>
          <p:nvPr/>
        </p:nvSpPr>
        <p:spPr>
          <a:xfrm>
            <a:off x="5042814" y="4874098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13</a:t>
            </a:r>
            <a:endParaRPr lang="zh-CN" altLang="en-US" b="1" dirty="0"/>
          </a:p>
        </p:txBody>
      </p:sp>
      <p:cxnSp>
        <p:nvCxnSpPr>
          <p:cNvPr id="35" name="直接连接符 34"/>
          <p:cNvCxnSpPr>
            <a:stCxn id="29" idx="6"/>
            <a:endCxn id="33" idx="0"/>
          </p:cNvCxnSpPr>
          <p:nvPr/>
        </p:nvCxnSpPr>
        <p:spPr>
          <a:xfrm>
            <a:off x="6221730" y="3004820"/>
            <a:ext cx="1214755" cy="73152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6" name="直接连接符 35"/>
          <p:cNvCxnSpPr>
            <a:stCxn id="29" idx="4"/>
            <a:endCxn id="34" idx="0"/>
          </p:cNvCxnSpPr>
          <p:nvPr/>
        </p:nvCxnSpPr>
        <p:spPr>
          <a:xfrm flipH="1">
            <a:off x="5353685" y="3591560"/>
            <a:ext cx="635" cy="128270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7" name="直接连接符 36"/>
          <p:cNvCxnSpPr>
            <a:stCxn id="28" idx="3"/>
            <a:endCxn id="29" idx="1"/>
          </p:cNvCxnSpPr>
          <p:nvPr/>
        </p:nvCxnSpPr>
        <p:spPr>
          <a:xfrm flipH="1">
            <a:off x="4740275" y="1713230"/>
            <a:ext cx="393700" cy="87693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并查集：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LCA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486275" y="2418080"/>
            <a:ext cx="1735455" cy="1173480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ym typeface="+mn-ea"/>
              </a:rPr>
              <a:t>5.10</a:t>
            </a:r>
            <a:r>
              <a:rPr lang="en-US" altLang="zh-CN" b="1" dirty="0"/>
              <a:t>.</a:t>
            </a:r>
            <a:r>
              <a:rPr lang="en-US" altLang="zh-CN" b="1" dirty="0">
                <a:sym typeface="+mn-ea"/>
              </a:rPr>
              <a:t>9</a:t>
            </a:r>
            <a:r>
              <a:rPr lang="en-US" altLang="zh-CN" b="1" dirty="0"/>
              <a:t>.14</a:t>
            </a:r>
            <a:endParaRPr lang="zh-CN" altLang="en-US" b="1" dirty="0"/>
          </a:p>
        </p:txBody>
      </p:sp>
      <p:sp>
        <p:nvSpPr>
          <p:cNvPr id="33" name="椭圆 32"/>
          <p:cNvSpPr/>
          <p:nvPr/>
        </p:nvSpPr>
        <p:spPr>
          <a:xfrm>
            <a:off x="6325870" y="3736340"/>
            <a:ext cx="2220595" cy="1411605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11.12.15.16</a:t>
            </a:r>
            <a:endParaRPr lang="zh-CN" altLang="en-US" b="1" dirty="0"/>
          </a:p>
        </p:txBody>
      </p:sp>
      <p:sp>
        <p:nvSpPr>
          <p:cNvPr id="34" name="椭圆 33"/>
          <p:cNvSpPr/>
          <p:nvPr/>
        </p:nvSpPr>
        <p:spPr>
          <a:xfrm>
            <a:off x="5042814" y="4874098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13</a:t>
            </a:r>
            <a:endParaRPr lang="zh-CN" altLang="en-US" b="1" dirty="0"/>
          </a:p>
        </p:txBody>
      </p:sp>
      <p:cxnSp>
        <p:nvCxnSpPr>
          <p:cNvPr id="35" name="直接连接符 34"/>
          <p:cNvCxnSpPr>
            <a:stCxn id="29" idx="6"/>
            <a:endCxn id="33" idx="0"/>
          </p:cNvCxnSpPr>
          <p:nvPr/>
        </p:nvCxnSpPr>
        <p:spPr>
          <a:xfrm>
            <a:off x="6221730" y="3004820"/>
            <a:ext cx="1214755" cy="73152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6" name="直接连接符 35"/>
          <p:cNvCxnSpPr>
            <a:stCxn id="29" idx="4"/>
            <a:endCxn id="34" idx="0"/>
          </p:cNvCxnSpPr>
          <p:nvPr/>
        </p:nvCxnSpPr>
        <p:spPr>
          <a:xfrm flipH="1">
            <a:off x="5353685" y="3591560"/>
            <a:ext cx="635" cy="128270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并查集：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LCA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784893" y="1047790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" name="椭圆 2"/>
          <p:cNvSpPr/>
          <p:nvPr/>
        </p:nvSpPr>
        <p:spPr>
          <a:xfrm>
            <a:off x="5784892" y="2074689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10</a:t>
            </a:r>
            <a:endParaRPr lang="zh-CN" altLang="en-US" b="1" dirty="0"/>
          </a:p>
        </p:txBody>
      </p:sp>
      <p:cxnSp>
        <p:nvCxnSpPr>
          <p:cNvPr id="4" name="直接连接符 3"/>
          <p:cNvCxnSpPr>
            <a:stCxn id="2" idx="4"/>
            <a:endCxn id="3" idx="0"/>
          </p:cNvCxnSpPr>
          <p:nvPr/>
        </p:nvCxnSpPr>
        <p:spPr>
          <a:xfrm>
            <a:off x="6096000" y="1575435"/>
            <a:ext cx="0" cy="49911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" name="椭圆 5"/>
          <p:cNvSpPr/>
          <p:nvPr/>
        </p:nvSpPr>
        <p:spPr>
          <a:xfrm>
            <a:off x="4141061" y="3247468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9" name="椭圆 8"/>
          <p:cNvSpPr/>
          <p:nvPr/>
        </p:nvSpPr>
        <p:spPr>
          <a:xfrm>
            <a:off x="5784892" y="3247469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14</a:t>
            </a:r>
            <a:endParaRPr lang="zh-CN" altLang="en-US" b="1" dirty="0"/>
          </a:p>
        </p:txBody>
      </p:sp>
      <p:sp>
        <p:nvSpPr>
          <p:cNvPr id="10" name="椭圆 9"/>
          <p:cNvSpPr/>
          <p:nvPr/>
        </p:nvSpPr>
        <p:spPr>
          <a:xfrm>
            <a:off x="7340684" y="3248103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11" name="椭圆 10"/>
          <p:cNvSpPr/>
          <p:nvPr/>
        </p:nvSpPr>
        <p:spPr>
          <a:xfrm>
            <a:off x="5785129" y="4658833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12" name="椭圆 11"/>
          <p:cNvSpPr/>
          <p:nvPr/>
        </p:nvSpPr>
        <p:spPr>
          <a:xfrm>
            <a:off x="7340461" y="4658714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13" name="椭圆 12"/>
          <p:cNvSpPr/>
          <p:nvPr/>
        </p:nvSpPr>
        <p:spPr>
          <a:xfrm>
            <a:off x="8860868" y="4658714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15</a:t>
            </a:r>
            <a:endParaRPr lang="zh-CN" altLang="en-US" b="1" dirty="0"/>
          </a:p>
        </p:txBody>
      </p:sp>
      <p:sp>
        <p:nvSpPr>
          <p:cNvPr id="46" name="椭圆 45"/>
          <p:cNvSpPr/>
          <p:nvPr/>
        </p:nvSpPr>
        <p:spPr>
          <a:xfrm>
            <a:off x="7340625" y="5873319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16</a:t>
            </a:r>
            <a:endParaRPr lang="zh-CN" altLang="en-US" b="1" dirty="0"/>
          </a:p>
        </p:txBody>
      </p:sp>
      <p:cxnSp>
        <p:nvCxnSpPr>
          <p:cNvPr id="14" name="直接连接符 13"/>
          <p:cNvCxnSpPr>
            <a:stCxn id="3" idx="4"/>
            <a:endCxn id="9" idx="0"/>
          </p:cNvCxnSpPr>
          <p:nvPr/>
        </p:nvCxnSpPr>
        <p:spPr>
          <a:xfrm>
            <a:off x="6096000" y="2602230"/>
            <a:ext cx="0" cy="64516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" name="直接连接符 14"/>
          <p:cNvCxnSpPr>
            <a:stCxn id="3" idx="4"/>
            <a:endCxn id="6" idx="7"/>
          </p:cNvCxnSpPr>
          <p:nvPr/>
        </p:nvCxnSpPr>
        <p:spPr>
          <a:xfrm flipH="1">
            <a:off x="4671695" y="2602230"/>
            <a:ext cx="1424305" cy="72263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" name="直接连接符 15"/>
          <p:cNvCxnSpPr>
            <a:stCxn id="3" idx="4"/>
            <a:endCxn id="10" idx="0"/>
          </p:cNvCxnSpPr>
          <p:nvPr/>
        </p:nvCxnSpPr>
        <p:spPr>
          <a:xfrm>
            <a:off x="6096000" y="2602230"/>
            <a:ext cx="1555750" cy="64579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7" name="直接连接符 16"/>
          <p:cNvCxnSpPr>
            <a:stCxn id="9" idx="4"/>
            <a:endCxn id="11" idx="0"/>
          </p:cNvCxnSpPr>
          <p:nvPr/>
        </p:nvCxnSpPr>
        <p:spPr>
          <a:xfrm>
            <a:off x="6096000" y="3775075"/>
            <a:ext cx="0" cy="88392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直接连接符 17"/>
          <p:cNvCxnSpPr>
            <a:stCxn id="10" idx="4"/>
            <a:endCxn id="12" idx="0"/>
          </p:cNvCxnSpPr>
          <p:nvPr/>
        </p:nvCxnSpPr>
        <p:spPr>
          <a:xfrm>
            <a:off x="7651750" y="3775710"/>
            <a:ext cx="0" cy="88328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9" name="直接连接符 18"/>
          <p:cNvCxnSpPr>
            <a:stCxn id="10" idx="4"/>
            <a:endCxn id="13" idx="0"/>
          </p:cNvCxnSpPr>
          <p:nvPr/>
        </p:nvCxnSpPr>
        <p:spPr>
          <a:xfrm>
            <a:off x="7651750" y="3775710"/>
            <a:ext cx="1520190" cy="88328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0" name="直接连接符 19"/>
          <p:cNvCxnSpPr>
            <a:stCxn id="12" idx="4"/>
            <a:endCxn id="46" idx="0"/>
          </p:cNvCxnSpPr>
          <p:nvPr/>
        </p:nvCxnSpPr>
        <p:spPr>
          <a:xfrm>
            <a:off x="7651750" y="5186680"/>
            <a:ext cx="0" cy="68643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" name="直接连接符 20"/>
          <p:cNvCxnSpPr>
            <a:stCxn id="9" idx="2"/>
            <a:endCxn id="6" idx="6"/>
          </p:cNvCxnSpPr>
          <p:nvPr/>
        </p:nvCxnSpPr>
        <p:spPr>
          <a:xfrm flipH="1">
            <a:off x="4763135" y="3511550"/>
            <a:ext cx="1021715" cy="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直接连接符 21"/>
          <p:cNvCxnSpPr>
            <a:stCxn id="12" idx="6"/>
            <a:endCxn id="13" idx="2"/>
          </p:cNvCxnSpPr>
          <p:nvPr/>
        </p:nvCxnSpPr>
        <p:spPr>
          <a:xfrm>
            <a:off x="7962900" y="4922520"/>
            <a:ext cx="89789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3" name="直接连接符 22"/>
          <p:cNvCxnSpPr>
            <a:stCxn id="46" idx="6"/>
            <a:endCxn id="13" idx="4"/>
          </p:cNvCxnSpPr>
          <p:nvPr/>
        </p:nvCxnSpPr>
        <p:spPr>
          <a:xfrm flipV="1">
            <a:off x="7962900" y="5186680"/>
            <a:ext cx="1209040" cy="950595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68097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运行结果比较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en-US" altLang="zh-CN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563495" y="2128520"/>
          <a:ext cx="7064375" cy="2600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34640"/>
                <a:gridCol w="2113915"/>
                <a:gridCol w="2115820"/>
              </a:tblGrid>
              <a:tr h="871855">
                <a:tc>
                  <a:txBody>
                    <a:bodyPr/>
                    <a:p>
                      <a:pPr algn="ctr"/>
                      <a:r>
                        <a:rPr lang="zh-CN" altLang="en-US" sz="2800" dirty="0"/>
                        <a:t>算法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800" dirty="0" err="1"/>
                        <a:t>运行时间</a:t>
                      </a:r>
                      <a:endParaRPr lang="zh-CN" altLang="en-US" sz="2800" dirty="0" err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 err="1"/>
                        <a:t>桥</a:t>
                      </a:r>
                      <a:endParaRPr lang="zh-CN" altLang="en-US" sz="2800" dirty="0" err="1"/>
                    </a:p>
                  </a:txBody>
                  <a:tcPr/>
                </a:tc>
              </a:tr>
              <a:tr h="855345">
                <a:tc>
                  <a:txBody>
                    <a:bodyPr/>
                    <a:p>
                      <a:pPr algn="ctr"/>
                      <a:r>
                        <a:rPr lang="zh-CN" altLang="en-US" sz="2800" dirty="0"/>
                        <a:t>基准算法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/>
                        <a:t>3.21ms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/>
                        <a:t>无</a:t>
                      </a:r>
                      <a:endParaRPr lang="zh-CN" altLang="en-US" sz="2800" dirty="0"/>
                    </a:p>
                  </a:txBody>
                  <a:tcPr/>
                </a:tc>
              </a:tr>
              <a:tr h="873760">
                <a:tc>
                  <a:txBody>
                    <a:bodyPr/>
                    <a:p>
                      <a:pPr algn="ctr"/>
                      <a:r>
                        <a:rPr lang="en-US" altLang="zh-CN" sz="2800" dirty="0"/>
                        <a:t>LCA</a:t>
                      </a:r>
                      <a:r>
                        <a:rPr lang="zh-CN" altLang="en-US" sz="2800" dirty="0"/>
                        <a:t>并查集缩环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/>
                        <a:t>0ms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dirty="0"/>
                        <a:t>无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5577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721610" y="2874963"/>
            <a:ext cx="6748463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7200">
                <a:solidFill>
                  <a:schemeClr val="bg1"/>
                </a:solidFill>
                <a:latin typeface="Impact" panose="020B0806030902050204" pitchFamily="34" charset="0"/>
              </a:rPr>
              <a:t>2020/07/02</a:t>
            </a:r>
            <a:endParaRPr lang="en-US" sz="7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4930" y="248702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20"/>
          <p:cNvSpPr txBox="1">
            <a:spLocks noChangeArrowheads="1"/>
          </p:cNvSpPr>
          <p:nvPr/>
        </p:nvSpPr>
        <p:spPr bwMode="auto">
          <a:xfrm>
            <a:off x="7297418" y="2590210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基准算法及结果</a:t>
            </a:r>
            <a:endParaRPr lang="zh-CN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00" name="文本框 21"/>
          <p:cNvSpPr txBox="1">
            <a:spLocks noChangeArrowheads="1"/>
          </p:cNvSpPr>
          <p:nvPr/>
        </p:nvSpPr>
        <p:spPr bwMode="auto">
          <a:xfrm>
            <a:off x="6444930" y="2499723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101" name="图片 2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4930" y="3398248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文本框 25"/>
          <p:cNvSpPr txBox="1">
            <a:spLocks noChangeArrowheads="1"/>
          </p:cNvSpPr>
          <p:nvPr/>
        </p:nvSpPr>
        <p:spPr bwMode="auto">
          <a:xfrm>
            <a:off x="7297418" y="3501435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并查集及结果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03" name="文本框 26"/>
          <p:cNvSpPr txBox="1">
            <a:spLocks noChangeArrowheads="1"/>
          </p:cNvSpPr>
          <p:nvPr/>
        </p:nvSpPr>
        <p:spPr bwMode="auto">
          <a:xfrm>
            <a:off x="6444930" y="3410948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113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文本框 32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bg1"/>
                </a:solidFill>
                <a:latin typeface="Impact" panose="020B0806030902050204" pitchFamily="34" charset="0"/>
              </a:rPr>
              <a:t>概览</a:t>
            </a:r>
            <a:endParaRPr lang="zh-CN" altLang="en-US" sz="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图片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4930" y="1607548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20"/>
          <p:cNvSpPr txBox="1">
            <a:spLocks noChangeArrowheads="1"/>
          </p:cNvSpPr>
          <p:nvPr/>
        </p:nvSpPr>
        <p:spPr bwMode="auto">
          <a:xfrm>
            <a:off x="7297418" y="1710735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问题描述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文本框 21"/>
          <p:cNvSpPr txBox="1">
            <a:spLocks noChangeArrowheads="1"/>
          </p:cNvSpPr>
          <p:nvPr/>
        </p:nvSpPr>
        <p:spPr bwMode="auto">
          <a:xfrm>
            <a:off x="6444930" y="1620248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6" name="图片 2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8007" y="4226129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25"/>
          <p:cNvSpPr txBox="1">
            <a:spLocks noChangeArrowheads="1"/>
          </p:cNvSpPr>
          <p:nvPr/>
        </p:nvSpPr>
        <p:spPr bwMode="auto">
          <a:xfrm>
            <a:off x="7297320" y="4331856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实验结果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文本框 26"/>
          <p:cNvSpPr txBox="1">
            <a:spLocks noChangeArrowheads="1"/>
          </p:cNvSpPr>
          <p:nvPr/>
        </p:nvSpPr>
        <p:spPr bwMode="auto">
          <a:xfrm>
            <a:off x="6448007" y="4238829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8900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问题描述</a:t>
            </a:r>
            <a:endParaRPr lang="zh-CN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en-US" altLang="zh-CN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894840" y="2398395"/>
            <a:ext cx="840232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桥的定义：指一种特殊边，这种边一旦被删除，这张图的连通块数量会增加。</a:t>
            </a:r>
            <a:endParaRPr lang="zh-CN" sz="32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endParaRPr lang="zh-CN" altLang="en-US" sz="32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3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求解问题：找出一个无向图中所有的桥</a:t>
            </a:r>
            <a:endParaRPr lang="zh-CN" altLang="en-US" sz="32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75895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基准算法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en-US" altLang="zh-CN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>
            <a:off x="5551827" y="1456282"/>
            <a:ext cx="862013" cy="8604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" name="稻壳儿小白白(http://dwz.cn/Wu2UP)"/>
          <p:cNvSpPr txBox="1">
            <a:spLocks noChangeArrowheads="1"/>
          </p:cNvSpPr>
          <p:nvPr/>
        </p:nvSpPr>
        <p:spPr bwMode="auto">
          <a:xfrm>
            <a:off x="4813640" y="2531972"/>
            <a:ext cx="23383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伪代码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/>
          <p:nvPr/>
        </p:nvSpPr>
        <p:spPr bwMode="auto">
          <a:xfrm>
            <a:off x="5791540" y="1651544"/>
            <a:ext cx="404812" cy="495300"/>
          </a:xfrm>
          <a:custGeom>
            <a:avLst/>
            <a:gdLst>
              <a:gd name="T0" fmla="*/ 2147483646 w 501"/>
              <a:gd name="T1" fmla="*/ 0 h 619"/>
              <a:gd name="T2" fmla="*/ 2147483646 w 501"/>
              <a:gd name="T3" fmla="*/ 0 h 619"/>
              <a:gd name="T4" fmla="*/ 2147483646 w 501"/>
              <a:gd name="T5" fmla="*/ 0 h 619"/>
              <a:gd name="T6" fmla="*/ 2147483646 w 501"/>
              <a:gd name="T7" fmla="*/ 0 h 619"/>
              <a:gd name="T8" fmla="*/ 0 w 501"/>
              <a:gd name="T9" fmla="*/ 2147483646 h 619"/>
              <a:gd name="T10" fmla="*/ 0 w 501"/>
              <a:gd name="T11" fmla="*/ 2147483646 h 619"/>
              <a:gd name="T12" fmla="*/ 2147483646 w 501"/>
              <a:gd name="T13" fmla="*/ 2147483646 h 619"/>
              <a:gd name="T14" fmla="*/ 2147483646 w 501"/>
              <a:gd name="T15" fmla="*/ 2147483646 h 619"/>
              <a:gd name="T16" fmla="*/ 2147483646 w 501"/>
              <a:gd name="T17" fmla="*/ 2147483646 h 619"/>
              <a:gd name="T18" fmla="*/ 2147483646 w 501"/>
              <a:gd name="T19" fmla="*/ 2147483646 h 619"/>
              <a:gd name="T20" fmla="*/ 2147483646 w 501"/>
              <a:gd name="T21" fmla="*/ 2147483646 h 619"/>
              <a:gd name="T22" fmla="*/ 2147483646 w 501"/>
              <a:gd name="T23" fmla="*/ 0 h 619"/>
              <a:gd name="T24" fmla="*/ 2147483646 w 501"/>
              <a:gd name="T25" fmla="*/ 2147483646 h 619"/>
              <a:gd name="T26" fmla="*/ 2147483646 w 501"/>
              <a:gd name="T27" fmla="*/ 2147483646 h 619"/>
              <a:gd name="T28" fmla="*/ 2147483646 w 501"/>
              <a:gd name="T29" fmla="*/ 2147483646 h 619"/>
              <a:gd name="T30" fmla="*/ 2147483646 w 501"/>
              <a:gd name="T31" fmla="*/ 2147483646 h 619"/>
              <a:gd name="T32" fmla="*/ 2147483646 w 501"/>
              <a:gd name="T33" fmla="*/ 2147483646 h 619"/>
              <a:gd name="T34" fmla="*/ 2147483646 w 501"/>
              <a:gd name="T35" fmla="*/ 2147483646 h 619"/>
              <a:gd name="T36" fmla="*/ 2147483646 w 501"/>
              <a:gd name="T37" fmla="*/ 2147483646 h 619"/>
              <a:gd name="T38" fmla="*/ 2147483646 w 501"/>
              <a:gd name="T39" fmla="*/ 2147483646 h 619"/>
              <a:gd name="T40" fmla="*/ 2147483646 w 501"/>
              <a:gd name="T41" fmla="*/ 2147483646 h 619"/>
              <a:gd name="T42" fmla="*/ 2147483646 w 501"/>
              <a:gd name="T43" fmla="*/ 2147483646 h 619"/>
              <a:gd name="T44" fmla="*/ 2147483646 w 501"/>
              <a:gd name="T45" fmla="*/ 2147483646 h 619"/>
              <a:gd name="T46" fmla="*/ 2147483646 w 501"/>
              <a:gd name="T47" fmla="*/ 2147483646 h 619"/>
              <a:gd name="T48" fmla="*/ 2147483646 w 501"/>
              <a:gd name="T49" fmla="*/ 2147483646 h 619"/>
              <a:gd name="T50" fmla="*/ 2147483646 w 501"/>
              <a:gd name="T51" fmla="*/ 2147483646 h 619"/>
              <a:gd name="T52" fmla="*/ 2147483646 w 501"/>
              <a:gd name="T53" fmla="*/ 2147483646 h 619"/>
              <a:gd name="T54" fmla="*/ 2147483646 w 501"/>
              <a:gd name="T55" fmla="*/ 2147483646 h 619"/>
              <a:gd name="T56" fmla="*/ 2147483646 w 501"/>
              <a:gd name="T57" fmla="*/ 2147483646 h 619"/>
              <a:gd name="T58" fmla="*/ 2147483646 w 501"/>
              <a:gd name="T59" fmla="*/ 2147483646 h 6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501"/>
              <a:gd name="T91" fmla="*/ 0 h 619"/>
              <a:gd name="T92" fmla="*/ 501 w 501"/>
              <a:gd name="T93" fmla="*/ 619 h 61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501" h="619">
                <a:moveTo>
                  <a:pt x="353" y="0"/>
                </a:moveTo>
                <a:lnTo>
                  <a:pt x="353" y="0"/>
                </a:lnTo>
                <a:cubicBezTo>
                  <a:pt x="339" y="0"/>
                  <a:pt x="339" y="0"/>
                  <a:pt x="30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27" y="618"/>
                  <a:pt x="427" y="618"/>
                  <a:pt x="427" y="618"/>
                </a:cubicBezTo>
                <a:cubicBezTo>
                  <a:pt x="471" y="618"/>
                  <a:pt x="500" y="589"/>
                  <a:pt x="500" y="545"/>
                </a:cubicBezTo>
                <a:cubicBezTo>
                  <a:pt x="500" y="192"/>
                  <a:pt x="500" y="192"/>
                  <a:pt x="500" y="192"/>
                </a:cubicBezTo>
                <a:cubicBezTo>
                  <a:pt x="500" y="192"/>
                  <a:pt x="500" y="177"/>
                  <a:pt x="500" y="147"/>
                </a:cubicBezTo>
                <a:lnTo>
                  <a:pt x="353" y="0"/>
                </a:lnTo>
                <a:close/>
                <a:moveTo>
                  <a:pt x="471" y="545"/>
                </a:moveTo>
                <a:lnTo>
                  <a:pt x="471" y="545"/>
                </a:lnTo>
                <a:cubicBezTo>
                  <a:pt x="471" y="559"/>
                  <a:pt x="441" y="589"/>
                  <a:pt x="42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309" y="29"/>
                  <a:pt x="309" y="29"/>
                  <a:pt x="309" y="29"/>
                </a:cubicBezTo>
                <a:cubicBezTo>
                  <a:pt x="309" y="88"/>
                  <a:pt x="309" y="118"/>
                  <a:pt x="309" y="118"/>
                </a:cubicBezTo>
                <a:cubicBezTo>
                  <a:pt x="309" y="162"/>
                  <a:pt x="339" y="192"/>
                  <a:pt x="382" y="192"/>
                </a:cubicBezTo>
                <a:cubicBezTo>
                  <a:pt x="382" y="192"/>
                  <a:pt x="427" y="192"/>
                  <a:pt x="471" y="192"/>
                </a:cubicBezTo>
                <a:lnTo>
                  <a:pt x="471" y="545"/>
                </a:lnTo>
                <a:close/>
                <a:moveTo>
                  <a:pt x="382" y="147"/>
                </a:moveTo>
                <a:lnTo>
                  <a:pt x="382" y="147"/>
                </a:lnTo>
                <a:cubicBezTo>
                  <a:pt x="368" y="147"/>
                  <a:pt x="353" y="133"/>
                  <a:pt x="353" y="118"/>
                </a:cubicBezTo>
                <a:cubicBezTo>
                  <a:pt x="353" y="118"/>
                  <a:pt x="353" y="88"/>
                  <a:pt x="353" y="29"/>
                </a:cubicBezTo>
                <a:cubicBezTo>
                  <a:pt x="471" y="147"/>
                  <a:pt x="471" y="147"/>
                  <a:pt x="471" y="147"/>
                </a:cubicBezTo>
                <a:lnTo>
                  <a:pt x="382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13" name="文本框 28"/>
          <p:cNvSpPr txBox="1">
            <a:spLocks noChangeArrowheads="1"/>
          </p:cNvSpPr>
          <p:nvPr/>
        </p:nvSpPr>
        <p:spPr bwMode="auto">
          <a:xfrm>
            <a:off x="5760085" y="1786255"/>
            <a:ext cx="6540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&lt;/&gt;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2705" y="3408045"/>
            <a:ext cx="14725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None/>
            </a:pPr>
            <a:r>
              <a:rPr 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蛮力法</a:t>
            </a:r>
            <a:endParaRPr lang="zh-CN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889067" y="2531553"/>
            <a:ext cx="233997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思想</a:t>
            </a:r>
            <a:endParaRPr lang="zh-CN" altLang="en-US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>
            <a:spLocks noChangeArrowheads="1"/>
          </p:cNvSpPr>
          <p:nvPr/>
        </p:nvSpPr>
        <p:spPr bwMode="auto">
          <a:xfrm>
            <a:off x="1602489" y="145586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17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39" y="1701926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文本框 100"/>
          <p:cNvSpPr txBox="1"/>
          <p:nvPr/>
        </p:nvSpPr>
        <p:spPr>
          <a:xfrm>
            <a:off x="3746500" y="3408045"/>
            <a:ext cx="52749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For every edge (u, v), do following    a) Remove (u, v) from graph    b) See if the graph remains connected </a:t>
            </a:r>
            <a:endParaRPr 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    (We can either use BFS or DFS)    c) Add (u, v) back to the graph.</a:t>
            </a:r>
            <a:endParaRPr lang="en-US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45650" y="3408045"/>
            <a:ext cx="16097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3.21ms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9281227" y="2531553"/>
            <a:ext cx="233997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结果</a:t>
            </a:r>
            <a:endParaRPr lang="zh-CN" altLang="en-US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" name="稻壳儿小白白(http://dwz.cn/Wu2UP)"/>
          <p:cNvSpPr>
            <a:spLocks noChangeArrowheads="1"/>
          </p:cNvSpPr>
          <p:nvPr/>
        </p:nvSpPr>
        <p:spPr bwMode="auto">
          <a:xfrm>
            <a:off x="9993379" y="145586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21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829" y="1701926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4599305" y="6088380"/>
            <a:ext cx="33064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dirty="0">
                <a:sym typeface="+mn-ea"/>
              </a:rPr>
              <a:t>时间复杂度为</a:t>
            </a:r>
            <a:r>
              <a:rPr lang="zh-CN" altLang="en-US" sz="2400">
                <a:sym typeface="+mn-ea"/>
              </a:rPr>
              <a:t>O(E*N^2)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并查集：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LCA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314949" y="2017133"/>
            <a:ext cx="3561761" cy="2823328"/>
            <a:chOff x="1329179" y="1244338"/>
            <a:chExt cx="3561761" cy="2823328"/>
          </a:xfrm>
        </p:grpSpPr>
        <p:grpSp>
          <p:nvGrpSpPr>
            <p:cNvPr id="59" name="组合 58"/>
            <p:cNvGrpSpPr/>
            <p:nvPr/>
          </p:nvGrpSpPr>
          <p:grpSpPr>
            <a:xfrm>
              <a:off x="1329179" y="1244338"/>
              <a:ext cx="3561761" cy="2823328"/>
              <a:chOff x="1206631" y="2026762"/>
              <a:chExt cx="3561761" cy="2823328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206631" y="2026762"/>
                <a:ext cx="3561761" cy="2823328"/>
                <a:chOff x="1206631" y="2026762"/>
                <a:chExt cx="3561761" cy="2823328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206631" y="2026763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2179163" y="2026763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2</a:t>
                  </a:r>
                  <a:endParaRPr lang="zh-CN" altLang="en-US" b="1" dirty="0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3151695" y="2026762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3</a:t>
                  </a:r>
                  <a:endParaRPr lang="zh-CN" altLang="en-US" b="1" dirty="0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4124227" y="2026762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4</a:t>
                  </a:r>
                  <a:endParaRPr lang="zh-CN" altLang="en-US" b="1" dirty="0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208202" y="2791905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5</a:t>
                  </a:r>
                  <a:endParaRPr lang="zh-CN" altLang="en-US" b="1" dirty="0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2180734" y="2791905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6</a:t>
                  </a:r>
                  <a:endParaRPr lang="zh-CN" altLang="en-US" b="1" dirty="0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3153266" y="2791904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7</a:t>
                  </a:r>
                  <a:endParaRPr lang="zh-CN" altLang="en-US" b="1" dirty="0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4125798" y="2791904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8</a:t>
                  </a:r>
                  <a:endParaRPr lang="zh-CN" altLang="en-US" b="1" dirty="0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1206631" y="3557047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9</a:t>
                  </a:r>
                  <a:endParaRPr lang="zh-CN" altLang="en-US" b="1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2179163" y="3557047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10</a:t>
                  </a:r>
                  <a:endParaRPr lang="zh-CN" altLang="en-US" b="1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3151695" y="3557046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11</a:t>
                  </a:r>
                  <a:endParaRPr lang="zh-CN" altLang="en-US" b="1" dirty="0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124227" y="3557046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12</a:t>
                  </a:r>
                  <a:endParaRPr lang="zh-CN" altLang="en-US" b="1" dirty="0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1228627" y="4322189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13</a:t>
                  </a:r>
                  <a:endParaRPr lang="zh-CN" altLang="en-US" b="1" dirty="0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2201159" y="4322189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14</a:t>
                  </a:r>
                  <a:endParaRPr lang="zh-CN" altLang="en-US" b="1" dirty="0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3173691" y="4322188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15</a:t>
                  </a:r>
                  <a:endParaRPr lang="zh-CN" altLang="en-US" b="1" dirty="0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4146223" y="4322188"/>
                  <a:ext cx="622169" cy="527901"/>
                </a:xfrm>
                <a:prstGeom prst="ellipse">
                  <a:avLst/>
                </a:prstGeom>
                <a:ln w="63500">
                  <a:solidFill>
                    <a:schemeClr val="accent3"/>
                  </a:solidFill>
                  <a:beve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b="1" dirty="0"/>
                    <a:t>16</a:t>
                  </a:r>
                  <a:endParaRPr lang="zh-CN" altLang="en-US" b="1" dirty="0"/>
                </a:p>
              </p:txBody>
            </p:sp>
          </p:grpSp>
          <p:cxnSp>
            <p:nvCxnSpPr>
              <p:cNvPr id="41" name="直接连接符 40"/>
              <p:cNvCxnSpPr>
                <a:stCxn id="23" idx="6"/>
                <a:endCxn id="24" idx="2"/>
              </p:cNvCxnSpPr>
              <p:nvPr/>
            </p:nvCxnSpPr>
            <p:spPr>
              <a:xfrm>
                <a:off x="1828800" y="2290714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773864" y="2290714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3773864" y="3084137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44" name="直接连接符 43"/>
              <p:cNvCxnSpPr>
                <a:stCxn id="25" idx="4"/>
                <a:endCxn id="29" idx="0"/>
              </p:cNvCxnSpPr>
              <p:nvPr/>
            </p:nvCxnSpPr>
            <p:spPr>
              <a:xfrm>
                <a:off x="3462662" y="2554709"/>
                <a:ext cx="1905" cy="23749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828800" y="3839852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48" name="直接连接符 47"/>
              <p:cNvCxnSpPr>
                <a:endCxn id="32" idx="1"/>
              </p:cNvCxnSpPr>
              <p:nvPr/>
            </p:nvCxnSpPr>
            <p:spPr>
              <a:xfrm>
                <a:off x="1682685" y="3219254"/>
                <a:ext cx="587593" cy="415102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1710184" y="4038949"/>
                <a:ext cx="587593" cy="415102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850796" y="4590852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2801332" y="3860273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3773863" y="3860273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793501" y="4586138"/>
                <a:ext cx="350363" cy="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484887" y="4099664"/>
                <a:ext cx="0" cy="220345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7" name="直接连接符 56"/>
              <p:cNvCxnSpPr>
                <a:endCxn id="38" idx="0"/>
              </p:cNvCxnSpPr>
              <p:nvPr/>
            </p:nvCxnSpPr>
            <p:spPr>
              <a:xfrm>
                <a:off x="4453262" y="3926944"/>
                <a:ext cx="3810" cy="39497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8" name="直接连接符 57"/>
              <p:cNvCxnSpPr>
                <a:endCxn id="36" idx="0"/>
              </p:cNvCxnSpPr>
              <p:nvPr/>
            </p:nvCxnSpPr>
            <p:spPr>
              <a:xfrm flipH="1">
                <a:off x="2512067" y="4099664"/>
                <a:ext cx="5080" cy="222250"/>
              </a:xfrm>
              <a:prstGeom prst="line">
                <a:avLst/>
              </a:prstGeom>
              <a:ln w="63500">
                <a:solidFill>
                  <a:schemeClr val="accent3"/>
                </a:solidFill>
                <a:beve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</p:grpSp>
        <p:cxnSp>
          <p:nvCxnSpPr>
            <p:cNvPr id="97" name="直接连接符 96"/>
            <p:cNvCxnSpPr/>
            <p:nvPr/>
          </p:nvCxnSpPr>
          <p:spPr>
            <a:xfrm flipH="1">
              <a:off x="1623695" y="2553335"/>
              <a:ext cx="5715" cy="236855"/>
            </a:xfrm>
            <a:prstGeom prst="line">
              <a:avLst/>
            </a:prstGeom>
            <a:ln w="63500">
              <a:solidFill>
                <a:schemeClr val="accent3"/>
              </a:solidFill>
              <a:beve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并查集：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LCA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0">
            <a:off x="4314825" y="2017395"/>
            <a:ext cx="3561715" cy="2823210"/>
            <a:chOff x="1206631" y="2026762"/>
            <a:chExt cx="3561761" cy="2823328"/>
          </a:xfrm>
        </p:grpSpPr>
        <p:grpSp>
          <p:nvGrpSpPr>
            <p:cNvPr id="39" name="组合 38"/>
            <p:cNvGrpSpPr/>
            <p:nvPr/>
          </p:nvGrpSpPr>
          <p:grpSpPr>
            <a:xfrm>
              <a:off x="1206631" y="2026762"/>
              <a:ext cx="3561761" cy="2823328"/>
              <a:chOff x="1206631" y="2026762"/>
              <a:chExt cx="3561761" cy="282332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206631" y="2026763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179163" y="2026763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151695" y="2026762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124227" y="2026762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208202" y="2791905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5</a:t>
                </a:r>
                <a:endParaRPr lang="zh-CN" altLang="en-US" b="1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180734" y="2791905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6</a:t>
                </a:r>
                <a:endParaRPr lang="zh-CN" altLang="en-US" b="1" dirty="0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153266" y="2791904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7</a:t>
                </a:r>
                <a:endParaRPr lang="zh-CN" altLang="en-US" b="1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125798" y="2791904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8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206631" y="3557047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9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179163" y="3557047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10</a:t>
                </a:r>
                <a:endParaRPr lang="zh-CN" altLang="en-US" b="1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151695" y="3557046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11</a:t>
                </a:r>
                <a:endParaRPr lang="zh-CN" altLang="en-US" b="1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124227" y="3557046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12</a:t>
                </a:r>
                <a:endParaRPr lang="zh-CN" altLang="en-US" b="1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228627" y="4322189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13</a:t>
                </a:r>
                <a:endParaRPr lang="zh-CN" altLang="en-US" b="1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201159" y="4322189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14</a:t>
                </a:r>
                <a:endParaRPr lang="zh-CN" altLang="en-US" b="1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173691" y="4322188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15</a:t>
                </a:r>
                <a:endParaRPr lang="zh-CN" altLang="en-US" b="1" dirty="0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146223" y="4322188"/>
                <a:ext cx="622169" cy="527901"/>
              </a:xfrm>
              <a:prstGeom prst="ellipse">
                <a:avLst/>
              </a:prstGeom>
              <a:ln w="635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 dirty="0"/>
                  <a:t>16</a:t>
                </a:r>
                <a:endParaRPr lang="zh-CN" altLang="en-US" b="1" dirty="0"/>
              </a:p>
            </p:txBody>
          </p:sp>
        </p:grpSp>
        <p:cxnSp>
          <p:nvCxnSpPr>
            <p:cNvPr id="41" name="直接连接符 40"/>
            <p:cNvCxnSpPr>
              <a:stCxn id="23" idx="6"/>
              <a:endCxn id="24" idx="2"/>
            </p:cNvCxnSpPr>
            <p:nvPr/>
          </p:nvCxnSpPr>
          <p:spPr>
            <a:xfrm>
              <a:off x="1828800" y="2290714"/>
              <a:ext cx="350363" cy="0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773864" y="2290714"/>
              <a:ext cx="350363" cy="0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773864" y="3084137"/>
              <a:ext cx="350363" cy="0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4" name="直接连接符 43"/>
            <p:cNvCxnSpPr>
              <a:stCxn id="25" idx="4"/>
              <a:endCxn id="29" idx="0"/>
            </p:cNvCxnSpPr>
            <p:nvPr/>
          </p:nvCxnSpPr>
          <p:spPr>
            <a:xfrm>
              <a:off x="3462662" y="2554709"/>
              <a:ext cx="1905" cy="237490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828800" y="3839852"/>
              <a:ext cx="350363" cy="0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8" name="直接连接符 47"/>
            <p:cNvCxnSpPr>
              <a:endCxn id="32" idx="1"/>
            </p:cNvCxnSpPr>
            <p:nvPr/>
          </p:nvCxnSpPr>
          <p:spPr>
            <a:xfrm>
              <a:off x="1696857" y="3251093"/>
              <a:ext cx="573412" cy="382921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850796" y="4590852"/>
              <a:ext cx="350363" cy="0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801332" y="3860273"/>
              <a:ext cx="350363" cy="0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773863" y="3860273"/>
              <a:ext cx="350363" cy="0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3484887" y="4099664"/>
              <a:ext cx="0" cy="220345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7" name="直接连接符 56"/>
            <p:cNvCxnSpPr>
              <a:endCxn id="38" idx="0"/>
            </p:cNvCxnSpPr>
            <p:nvPr/>
          </p:nvCxnSpPr>
          <p:spPr>
            <a:xfrm>
              <a:off x="4448983" y="4115364"/>
              <a:ext cx="8255" cy="207019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8" name="直接连接符 57"/>
            <p:cNvCxnSpPr>
              <a:endCxn id="36" idx="0"/>
            </p:cNvCxnSpPr>
            <p:nvPr/>
          </p:nvCxnSpPr>
          <p:spPr>
            <a:xfrm flipH="1">
              <a:off x="2512067" y="4099664"/>
              <a:ext cx="5080" cy="222250"/>
            </a:xfrm>
            <a:prstGeom prst="line">
              <a:avLst/>
            </a:prstGeom>
            <a:ln w="635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5784893" y="1047790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7" name="椭圆 6"/>
          <p:cNvSpPr/>
          <p:nvPr/>
        </p:nvSpPr>
        <p:spPr>
          <a:xfrm>
            <a:off x="5784892" y="2074689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10</a:t>
            </a:r>
            <a:endParaRPr lang="zh-CN" altLang="en-US" b="1" dirty="0"/>
          </a:p>
        </p:txBody>
      </p:sp>
      <p:cxnSp>
        <p:nvCxnSpPr>
          <p:cNvPr id="8" name="直接连接符 7"/>
          <p:cNvCxnSpPr>
            <a:stCxn id="5" idx="4"/>
            <a:endCxn id="7" idx="0"/>
          </p:cNvCxnSpPr>
          <p:nvPr/>
        </p:nvCxnSpPr>
        <p:spPr>
          <a:xfrm>
            <a:off x="6096000" y="1575435"/>
            <a:ext cx="0" cy="49911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0" name="椭圆 39"/>
          <p:cNvSpPr/>
          <p:nvPr/>
        </p:nvSpPr>
        <p:spPr>
          <a:xfrm>
            <a:off x="4141061" y="3247468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41" name="椭圆 40"/>
          <p:cNvSpPr/>
          <p:nvPr/>
        </p:nvSpPr>
        <p:spPr>
          <a:xfrm>
            <a:off x="5784892" y="3247469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14</a:t>
            </a:r>
            <a:endParaRPr lang="zh-CN" altLang="en-US" b="1" dirty="0"/>
          </a:p>
        </p:txBody>
      </p:sp>
      <p:sp>
        <p:nvSpPr>
          <p:cNvPr id="42" name="椭圆 41"/>
          <p:cNvSpPr/>
          <p:nvPr/>
        </p:nvSpPr>
        <p:spPr>
          <a:xfrm>
            <a:off x="7340684" y="3248103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43" name="椭圆 42"/>
          <p:cNvSpPr/>
          <p:nvPr/>
        </p:nvSpPr>
        <p:spPr>
          <a:xfrm>
            <a:off x="5785129" y="4658833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44" name="椭圆 43"/>
          <p:cNvSpPr/>
          <p:nvPr/>
        </p:nvSpPr>
        <p:spPr>
          <a:xfrm>
            <a:off x="7340461" y="4658714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45" name="椭圆 44"/>
          <p:cNvSpPr/>
          <p:nvPr/>
        </p:nvSpPr>
        <p:spPr>
          <a:xfrm>
            <a:off x="8860868" y="4658714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15</a:t>
            </a:r>
            <a:endParaRPr lang="zh-CN" altLang="en-US" b="1" dirty="0"/>
          </a:p>
        </p:txBody>
      </p:sp>
      <p:sp>
        <p:nvSpPr>
          <p:cNvPr id="46" name="椭圆 45"/>
          <p:cNvSpPr/>
          <p:nvPr/>
        </p:nvSpPr>
        <p:spPr>
          <a:xfrm>
            <a:off x="7340625" y="5873319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16</a:t>
            </a:r>
            <a:endParaRPr lang="zh-CN" altLang="en-US" b="1" dirty="0"/>
          </a:p>
        </p:txBody>
      </p:sp>
      <p:cxnSp>
        <p:nvCxnSpPr>
          <p:cNvPr id="47" name="直接连接符 46"/>
          <p:cNvCxnSpPr>
            <a:stCxn id="7" idx="4"/>
            <a:endCxn id="41" idx="0"/>
          </p:cNvCxnSpPr>
          <p:nvPr/>
        </p:nvCxnSpPr>
        <p:spPr>
          <a:xfrm>
            <a:off x="6096000" y="2602230"/>
            <a:ext cx="0" cy="64516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9" name="直接连接符 48"/>
          <p:cNvCxnSpPr>
            <a:stCxn id="7" idx="4"/>
            <a:endCxn id="40" idx="7"/>
          </p:cNvCxnSpPr>
          <p:nvPr/>
        </p:nvCxnSpPr>
        <p:spPr>
          <a:xfrm flipH="1">
            <a:off x="4671695" y="2602230"/>
            <a:ext cx="1424305" cy="72263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1" name="直接连接符 50"/>
          <p:cNvCxnSpPr>
            <a:stCxn id="7" idx="4"/>
            <a:endCxn id="42" idx="0"/>
          </p:cNvCxnSpPr>
          <p:nvPr/>
        </p:nvCxnSpPr>
        <p:spPr>
          <a:xfrm>
            <a:off x="6096000" y="2602230"/>
            <a:ext cx="1555750" cy="64579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3" name="直接连接符 52"/>
          <p:cNvCxnSpPr>
            <a:stCxn id="41" idx="4"/>
            <a:endCxn id="43" idx="0"/>
          </p:cNvCxnSpPr>
          <p:nvPr/>
        </p:nvCxnSpPr>
        <p:spPr>
          <a:xfrm>
            <a:off x="6096000" y="3775075"/>
            <a:ext cx="0" cy="88392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5" name="直接连接符 54"/>
          <p:cNvCxnSpPr>
            <a:stCxn id="42" idx="4"/>
            <a:endCxn id="44" idx="0"/>
          </p:cNvCxnSpPr>
          <p:nvPr/>
        </p:nvCxnSpPr>
        <p:spPr>
          <a:xfrm>
            <a:off x="7651750" y="3775710"/>
            <a:ext cx="0" cy="88328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7" name="直接连接符 56"/>
          <p:cNvCxnSpPr>
            <a:stCxn id="42" idx="4"/>
            <a:endCxn id="45" idx="0"/>
          </p:cNvCxnSpPr>
          <p:nvPr/>
        </p:nvCxnSpPr>
        <p:spPr>
          <a:xfrm>
            <a:off x="7651750" y="3775710"/>
            <a:ext cx="1520190" cy="88328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9" name="直接连接符 58"/>
          <p:cNvCxnSpPr>
            <a:stCxn id="44" idx="4"/>
            <a:endCxn id="46" idx="0"/>
          </p:cNvCxnSpPr>
          <p:nvPr/>
        </p:nvCxnSpPr>
        <p:spPr>
          <a:xfrm>
            <a:off x="7651750" y="5186680"/>
            <a:ext cx="0" cy="68643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4" name="直接连接符 63"/>
          <p:cNvCxnSpPr>
            <a:stCxn id="41" idx="2"/>
            <a:endCxn id="40" idx="6"/>
          </p:cNvCxnSpPr>
          <p:nvPr/>
        </p:nvCxnSpPr>
        <p:spPr>
          <a:xfrm flipH="1">
            <a:off x="4763135" y="3511550"/>
            <a:ext cx="1021715" cy="0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2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并查集：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LCA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并查集：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LCA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84893" y="1139865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9" name="椭圆 8"/>
          <p:cNvSpPr/>
          <p:nvPr/>
        </p:nvSpPr>
        <p:spPr>
          <a:xfrm>
            <a:off x="5228590" y="2347595"/>
            <a:ext cx="1735455" cy="1173480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9.10.14</a:t>
            </a:r>
            <a:endParaRPr lang="zh-CN" altLang="en-US" b="1" dirty="0"/>
          </a:p>
        </p:txBody>
      </p:sp>
      <p:cxnSp>
        <p:nvCxnSpPr>
          <p:cNvPr id="10" name="直接连接符 9"/>
          <p:cNvCxnSpPr>
            <a:stCxn id="6" idx="4"/>
            <a:endCxn id="9" idx="0"/>
          </p:cNvCxnSpPr>
          <p:nvPr/>
        </p:nvCxnSpPr>
        <p:spPr>
          <a:xfrm>
            <a:off x="6096000" y="1667510"/>
            <a:ext cx="635" cy="68008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椭圆 12"/>
          <p:cNvSpPr/>
          <p:nvPr/>
        </p:nvSpPr>
        <p:spPr>
          <a:xfrm>
            <a:off x="7340684" y="3340178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14" name="椭圆 13"/>
          <p:cNvSpPr/>
          <p:nvPr/>
        </p:nvSpPr>
        <p:spPr>
          <a:xfrm>
            <a:off x="5785129" y="4750908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15" name="椭圆 14"/>
          <p:cNvSpPr/>
          <p:nvPr/>
        </p:nvSpPr>
        <p:spPr>
          <a:xfrm>
            <a:off x="7340461" y="4750789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16" name="椭圆 15"/>
          <p:cNvSpPr/>
          <p:nvPr/>
        </p:nvSpPr>
        <p:spPr>
          <a:xfrm>
            <a:off x="8860868" y="4750789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15</a:t>
            </a:r>
            <a:endParaRPr lang="zh-CN" altLang="en-US" b="1" dirty="0"/>
          </a:p>
        </p:txBody>
      </p:sp>
      <p:sp>
        <p:nvSpPr>
          <p:cNvPr id="17" name="椭圆 16"/>
          <p:cNvSpPr/>
          <p:nvPr/>
        </p:nvSpPr>
        <p:spPr>
          <a:xfrm>
            <a:off x="7340625" y="5965394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16</a:t>
            </a:r>
            <a:endParaRPr lang="zh-CN" altLang="en-US" b="1" dirty="0"/>
          </a:p>
        </p:txBody>
      </p:sp>
      <p:cxnSp>
        <p:nvCxnSpPr>
          <p:cNvPr id="20" name="直接连接符 19"/>
          <p:cNvCxnSpPr>
            <a:stCxn id="9" idx="6"/>
            <a:endCxn id="13" idx="0"/>
          </p:cNvCxnSpPr>
          <p:nvPr/>
        </p:nvCxnSpPr>
        <p:spPr>
          <a:xfrm>
            <a:off x="6964045" y="2934335"/>
            <a:ext cx="687705" cy="40576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" name="直接连接符 20"/>
          <p:cNvCxnSpPr>
            <a:stCxn id="9" idx="4"/>
            <a:endCxn id="14" idx="0"/>
          </p:cNvCxnSpPr>
          <p:nvPr/>
        </p:nvCxnSpPr>
        <p:spPr>
          <a:xfrm flipH="1">
            <a:off x="6096000" y="3521075"/>
            <a:ext cx="635" cy="122999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直接连接符 21"/>
          <p:cNvCxnSpPr>
            <a:stCxn id="13" idx="4"/>
            <a:endCxn id="15" idx="0"/>
          </p:cNvCxnSpPr>
          <p:nvPr/>
        </p:nvCxnSpPr>
        <p:spPr>
          <a:xfrm>
            <a:off x="7651750" y="3867785"/>
            <a:ext cx="0" cy="88328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3" name="直接连接符 22"/>
          <p:cNvCxnSpPr>
            <a:stCxn id="13" idx="4"/>
            <a:endCxn id="16" idx="0"/>
          </p:cNvCxnSpPr>
          <p:nvPr/>
        </p:nvCxnSpPr>
        <p:spPr>
          <a:xfrm>
            <a:off x="7651750" y="3867785"/>
            <a:ext cx="1520190" cy="88328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直接连接符 23"/>
          <p:cNvCxnSpPr>
            <a:stCxn id="15" idx="4"/>
            <a:endCxn id="17" idx="0"/>
          </p:cNvCxnSpPr>
          <p:nvPr/>
        </p:nvCxnSpPr>
        <p:spPr>
          <a:xfrm>
            <a:off x="7651750" y="5278755"/>
            <a:ext cx="0" cy="68643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" name="图片 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并查集：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LCA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71483" y="1105575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9" name="椭圆 8"/>
          <p:cNvSpPr/>
          <p:nvPr/>
        </p:nvSpPr>
        <p:spPr>
          <a:xfrm>
            <a:off x="4614545" y="2356485"/>
            <a:ext cx="1735455" cy="1173480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9.10.14</a:t>
            </a:r>
            <a:endParaRPr lang="zh-CN" altLang="en-US" b="1" dirty="0"/>
          </a:p>
        </p:txBody>
      </p:sp>
      <p:cxnSp>
        <p:nvCxnSpPr>
          <p:cNvPr id="10" name="直接连接符 9"/>
          <p:cNvCxnSpPr>
            <a:stCxn id="6" idx="4"/>
            <a:endCxn id="9" idx="0"/>
          </p:cNvCxnSpPr>
          <p:nvPr/>
        </p:nvCxnSpPr>
        <p:spPr>
          <a:xfrm>
            <a:off x="5482590" y="1633220"/>
            <a:ext cx="0" cy="72326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椭圆 12"/>
          <p:cNvSpPr/>
          <p:nvPr/>
        </p:nvSpPr>
        <p:spPr>
          <a:xfrm>
            <a:off x="6727274" y="3305888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14" name="椭圆 13"/>
          <p:cNvSpPr/>
          <p:nvPr/>
        </p:nvSpPr>
        <p:spPr>
          <a:xfrm>
            <a:off x="5171719" y="4716618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15" name="椭圆 14"/>
          <p:cNvSpPr/>
          <p:nvPr/>
        </p:nvSpPr>
        <p:spPr>
          <a:xfrm>
            <a:off x="6727051" y="4716499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16" name="椭圆 15"/>
          <p:cNvSpPr/>
          <p:nvPr/>
        </p:nvSpPr>
        <p:spPr>
          <a:xfrm>
            <a:off x="8247458" y="4716499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15</a:t>
            </a:r>
            <a:endParaRPr lang="zh-CN" altLang="en-US" b="1" dirty="0"/>
          </a:p>
        </p:txBody>
      </p:sp>
      <p:sp>
        <p:nvSpPr>
          <p:cNvPr id="17" name="椭圆 16"/>
          <p:cNvSpPr/>
          <p:nvPr/>
        </p:nvSpPr>
        <p:spPr>
          <a:xfrm>
            <a:off x="6727215" y="5931104"/>
            <a:ext cx="622169" cy="527901"/>
          </a:xfrm>
          <a:prstGeom prst="ellips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16</a:t>
            </a:r>
            <a:endParaRPr lang="zh-CN" altLang="en-US" b="1" dirty="0"/>
          </a:p>
        </p:txBody>
      </p:sp>
      <p:cxnSp>
        <p:nvCxnSpPr>
          <p:cNvPr id="20" name="直接连接符 19"/>
          <p:cNvCxnSpPr>
            <a:stCxn id="9" idx="6"/>
            <a:endCxn id="13" idx="0"/>
          </p:cNvCxnSpPr>
          <p:nvPr/>
        </p:nvCxnSpPr>
        <p:spPr>
          <a:xfrm>
            <a:off x="6350000" y="2943225"/>
            <a:ext cx="688340" cy="36258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" name="直接连接符 20"/>
          <p:cNvCxnSpPr>
            <a:stCxn id="9" idx="4"/>
            <a:endCxn id="14" idx="0"/>
          </p:cNvCxnSpPr>
          <p:nvPr/>
        </p:nvCxnSpPr>
        <p:spPr>
          <a:xfrm>
            <a:off x="5482590" y="3529965"/>
            <a:ext cx="0" cy="118681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直接连接符 21"/>
          <p:cNvCxnSpPr>
            <a:stCxn id="13" idx="4"/>
            <a:endCxn id="15" idx="0"/>
          </p:cNvCxnSpPr>
          <p:nvPr/>
        </p:nvCxnSpPr>
        <p:spPr>
          <a:xfrm>
            <a:off x="7038340" y="3833495"/>
            <a:ext cx="0" cy="88328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3" name="直接连接符 22"/>
          <p:cNvCxnSpPr>
            <a:stCxn id="13" idx="4"/>
            <a:endCxn id="16" idx="0"/>
          </p:cNvCxnSpPr>
          <p:nvPr/>
        </p:nvCxnSpPr>
        <p:spPr>
          <a:xfrm>
            <a:off x="7038340" y="3833495"/>
            <a:ext cx="1520190" cy="88328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直接连接符 23"/>
          <p:cNvCxnSpPr>
            <a:stCxn id="15" idx="4"/>
            <a:endCxn id="17" idx="0"/>
          </p:cNvCxnSpPr>
          <p:nvPr/>
        </p:nvCxnSpPr>
        <p:spPr>
          <a:xfrm>
            <a:off x="7038340" y="5244465"/>
            <a:ext cx="0" cy="68643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" name="直接连接符 1"/>
          <p:cNvCxnSpPr>
            <a:stCxn id="16" idx="4"/>
            <a:endCxn id="17" idx="6"/>
          </p:cNvCxnSpPr>
          <p:nvPr/>
        </p:nvCxnSpPr>
        <p:spPr>
          <a:xfrm flipH="1">
            <a:off x="7349490" y="5244465"/>
            <a:ext cx="1209040" cy="950595"/>
          </a:xfrm>
          <a:prstGeom prst="line">
            <a:avLst/>
          </a:prstGeom>
          <a:ln w="635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b0fe2fe9-0528-4140-b434-5b1b2b3a072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演示</Application>
  <PresentationFormat>宽屏</PresentationFormat>
  <Paragraphs>282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Impact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Hlidskialf</cp:lastModifiedBy>
  <cp:revision>152</cp:revision>
  <dcterms:created xsi:type="dcterms:W3CDTF">2019-06-19T02:08:00Z</dcterms:created>
  <dcterms:modified xsi:type="dcterms:W3CDTF">2020-07-05T15:44:52Z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