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92" r:id="rId6"/>
    <p:sldId id="290" r:id="rId7"/>
    <p:sldId id="291" r:id="rId8"/>
    <p:sldId id="257" r:id="rId9"/>
    <p:sldId id="258" r:id="rId10"/>
    <p:sldId id="265" r:id="rId11"/>
    <p:sldId id="266" r:id="rId12"/>
    <p:sldId id="259" r:id="rId13"/>
    <p:sldId id="276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0876-5FB6-4CB2-9CB9-9C31C9D4C2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3B0C-C091-40BC-A722-E75284F683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2485" y="1209675"/>
            <a:ext cx="10527030" cy="238760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>
                <a:latin typeface="+mn-lt"/>
                <a:ea typeface="Arial Unicode MS" panose="020B0604020202020204" charset="-122"/>
                <a:cs typeface="+mn-lt"/>
              </a:rPr>
              <a:t>最近点对问题</a:t>
            </a:r>
            <a:endParaRPr lang="zh-CN" altLang="en-US" sz="7200" dirty="0">
              <a:latin typeface="+mn-lt"/>
              <a:ea typeface="Arial Unicode MS" panose="020B0604020202020204" charset="-122"/>
              <a:cs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4357053"/>
            <a:ext cx="9144000" cy="1655762"/>
          </a:xfrm>
        </p:spPr>
        <p:txBody>
          <a:bodyPr/>
          <a:lstStyle/>
          <a:p>
            <a:r>
              <a:rPr lang="en-US" altLang="zh-CN" sz="2800" dirty="0">
                <a:ea typeface="Arial Unicode MS" panose="020B0604020202020204" charset="-122"/>
                <a:cs typeface="+mn-lt"/>
              </a:rPr>
              <a:t>2017303031 </a:t>
            </a:r>
            <a:r>
              <a:rPr lang="en-US" altLang="zh-CN" dirty="0">
                <a:ea typeface="Arial Unicode MS" panose="020B0604020202020204" charset="-122"/>
                <a:cs typeface="+mn-lt"/>
              </a:rPr>
              <a:t>钟善扬</a:t>
            </a:r>
            <a:endParaRPr lang="en-US" altLang="zh-CN" dirty="0">
              <a:ea typeface="Arial Unicode MS" panose="020B0604020202020204" charset="-122"/>
              <a:cs typeface="+mn-lt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13995" y="142240"/>
            <a:ext cx="1981835" cy="558800"/>
            <a:chOff x="419" y="725"/>
            <a:chExt cx="5214" cy="1472"/>
          </a:xfrm>
        </p:grpSpPr>
        <p:pic>
          <p:nvPicPr>
            <p:cNvPr id="8" name="图片 7" descr="17c642c653239f534f851a894344a076"/>
            <p:cNvPicPr>
              <a:picLocks noChangeAspect="1"/>
            </p:cNvPicPr>
            <p:nvPr/>
          </p:nvPicPr>
          <p:blipFill>
            <a:blip r:embed="rId1">
              <a:lum bright="6000" contrast="18000"/>
            </a:blip>
            <a:srcRect l="29539" t="22024" b="25913"/>
            <a:stretch>
              <a:fillRect/>
            </a:stretch>
          </p:blipFill>
          <p:spPr>
            <a:xfrm>
              <a:off x="1501" y="725"/>
              <a:ext cx="4132" cy="1473"/>
            </a:xfrm>
            <a:prstGeom prst="rect">
              <a:avLst/>
            </a:prstGeom>
          </p:spPr>
        </p:pic>
        <p:pic>
          <p:nvPicPr>
            <p:cNvPr id="9" name="图片 8" descr="93e879f70550ff73cfec2c3d4340be1f"/>
            <p:cNvPicPr>
              <a:picLocks noChangeAspect="1"/>
            </p:cNvPicPr>
            <p:nvPr/>
          </p:nvPicPr>
          <p:blipFill>
            <a:blip r:embed="rId2">
              <a:lum bright="-6000" contrast="24000"/>
            </a:blip>
            <a:stretch>
              <a:fillRect/>
            </a:stretch>
          </p:blipFill>
          <p:spPr>
            <a:xfrm>
              <a:off x="419" y="921"/>
              <a:ext cx="1082" cy="1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47605" y="353695"/>
            <a:ext cx="21443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INNOVATION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BACKGROUND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IMPLEMENTATION</a:t>
            </a:r>
            <a:endParaRPr lang="en-US" altLang="zh-CN" sz="1600" b="1">
              <a:cs typeface="+mn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707390"/>
            <a:ext cx="3973830" cy="501015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6个点的优化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pic>
        <p:nvPicPr>
          <p:cNvPr id="4" name="图片 3" descr="172026E28B97AF265BEF84CBCC3281F8"/>
          <p:cNvPicPr>
            <a:picLocks noChangeAspect="1"/>
          </p:cNvPicPr>
          <p:nvPr/>
        </p:nvPicPr>
        <p:blipFill>
          <a:blip r:embed="rId1"/>
          <a:srcRect l="25934" t="49211" r="39453" b="13864"/>
          <a:stretch>
            <a:fillRect/>
          </a:stretch>
        </p:blipFill>
        <p:spPr>
          <a:xfrm>
            <a:off x="4425950" y="1983740"/>
            <a:ext cx="2611120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47605" y="353695"/>
            <a:ext cx="21443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INNOVATION</a:t>
            </a:r>
            <a:endParaRPr lang="en-US" altLang="zh-CN" sz="1000">
              <a:latin typeface="+mj-lt"/>
              <a:cs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BACKGROUND</a:t>
            </a:r>
            <a:endParaRPr lang="en-US" altLang="zh-CN" sz="1000">
              <a:latin typeface="+mj-lt"/>
              <a:cs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IMPLEMENTATION</a:t>
            </a:r>
            <a:endParaRPr lang="en-US" altLang="zh-CN" sz="1600" b="1">
              <a:cs typeface="+mn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707390"/>
            <a:ext cx="3973830" cy="50101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6个点的优化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pic>
        <p:nvPicPr>
          <p:cNvPr id="2" name="图表 1"/>
          <p:cNvPicPr/>
          <p:nvPr/>
        </p:nvPicPr>
        <p:blipFill>
          <a:blip r:embed="rId1"/>
          <a:srcRect l="1696" t="13339" r="1705" b="11317"/>
          <a:stretch>
            <a:fillRect/>
          </a:stretch>
        </p:blipFill>
        <p:spPr>
          <a:xfrm>
            <a:off x="2545080" y="2357120"/>
            <a:ext cx="6762115" cy="3170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47605" y="353695"/>
            <a:ext cx="21443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INNOVATION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BACKGROUND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IMPLEMENTATION</a:t>
            </a:r>
            <a:endParaRPr lang="en-US" altLang="zh-CN" sz="1600" b="1">
              <a:cs typeface="+mn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707390"/>
            <a:ext cx="3973830" cy="501015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伪代码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950" y="1530985"/>
            <a:ext cx="9061450" cy="4292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onsolas" panose="020B0609020204030204" charset="0"/>
              </a:rPr>
              <a:t>calClosest(int l,int r,point&amp; a,point&amp; b,double&amp; m,point* p1,point* py,point* pz)  //a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，</a:t>
            </a:r>
            <a:r>
              <a:rPr lang="en-US" sz="1050" b="0">
                <a:latin typeface="Consolas" panose="020B0609020204030204" charset="0"/>
              </a:rPr>
              <a:t>b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保存最近点，</a:t>
            </a:r>
            <a:r>
              <a:rPr lang="en-US" sz="1050" b="0">
                <a:latin typeface="Consolas" panose="020B0609020204030204" charset="0"/>
              </a:rPr>
              <a:t>m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保存最近点距离</a:t>
            </a:r>
            <a:r>
              <a:rPr lang="en-US" sz="1050" b="0">
                <a:latin typeface="Consolas" panose="020B0609020204030204" charset="0"/>
              </a:rPr>
              <a:t>    if r-l&lt;=2     //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若点集中只有</a:t>
            </a:r>
            <a:r>
              <a:rPr lang="en-US" sz="1050" b="0">
                <a:latin typeface="Consolas" panose="020B0609020204030204" charset="0"/>
              </a:rPr>
              <a:t>2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个或</a:t>
            </a:r>
            <a:r>
              <a:rPr lang="en-US" sz="1050" b="0">
                <a:latin typeface="Consolas" panose="020B0609020204030204" charset="0"/>
              </a:rPr>
              <a:t>3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个点，则直接计算</a:t>
            </a:r>
            <a:r>
              <a:rPr lang="en-US" sz="1050" b="0">
                <a:latin typeface="Consolas" panose="020B0609020204030204" charset="0"/>
              </a:rPr>
              <a:t>        return closed;mid = (l+r)/2;    //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取点集下标中间值，该点就是在</a:t>
            </a:r>
            <a:r>
              <a:rPr lang="en-US" sz="1050" b="0">
                <a:latin typeface="Consolas" panose="020B0609020204030204" charset="0"/>
              </a:rPr>
              <a:t>x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方向分割点集的中间点</a:t>
            </a:r>
            <a:r>
              <a:rPr lang="en-US" sz="1050" b="0">
                <a:latin typeface="Consolas" panose="020B0609020204030204" charset="0"/>
              </a:rPr>
              <a:t>                  //py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中保存着每个点在</a:t>
            </a:r>
            <a:r>
              <a:rPr lang="en-US" sz="1050" b="0">
                <a:latin typeface="Consolas" panose="020B0609020204030204" charset="0"/>
              </a:rPr>
              <a:t>p1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中的位置，根据保存的位置值进行分组，分成的两组对应</a:t>
            </a:r>
            <a:r>
              <a:rPr lang="en-US" sz="1050" b="0">
                <a:latin typeface="Consolas" panose="020B0609020204030204" charset="0"/>
              </a:rPr>
              <a:t>p1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的分组，在</a:t>
            </a:r>
            <a:r>
              <a:rPr lang="en-US" sz="1050" b="0">
                <a:latin typeface="Consolas" panose="020B0609020204030204" charset="0"/>
              </a:rPr>
              <a:t>y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方向上升序排序</a:t>
            </a:r>
            <a:r>
              <a:rPr lang="en-US" sz="1050" b="0">
                <a:latin typeface="Consolas" panose="020B0609020204030204" charset="0"/>
              </a:rPr>
              <a:t>    sl = l,sr = mid+1;    for i=l ~ r        if(py[i].id&gt;mid) pz[sr++] = py[i];        else pz[sl++] = py[i]; 	     //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计算分出来的两组的最近点距离并选出较小的值</a:t>
            </a:r>
            <a:r>
              <a:rPr lang="en-US" sz="1050" b="0">
                <a:latin typeface="Consolas" panose="020B0609020204030204" charset="0"/>
              </a:rPr>
              <a:t>calClosest(l,mid,a,b,m,p1,pz,py); calClosest(mid+1,r,aa,bb,mm,p1,pz,py); merge(py,pz,l,mid,r)//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按照归并排序的合并操作将两个在</a:t>
            </a:r>
            <a:r>
              <a:rPr lang="en-US" sz="1050" b="0">
                <a:latin typeface="Consolas" panose="020B0609020204030204" charset="0"/>
              </a:rPr>
              <a:t>y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方向有顺序点集合并</a:t>
            </a:r>
            <a:r>
              <a:rPr lang="en-US" sz="1050" b="0">
                <a:latin typeface="Consolas" panose="020B0609020204030204" charset="0"/>
              </a:rPr>
              <a:t>        k = l;    for i=l ~ r    //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找出在</a:t>
            </a:r>
            <a:r>
              <a:rPr lang="en-US" sz="1050" b="0">
                <a:latin typeface="Consolas" panose="020B0609020204030204" charset="0"/>
              </a:rPr>
              <a:t>x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方向上距离中间点不超过</a:t>
            </a:r>
            <a:r>
              <a:rPr lang="en-US" sz="1050" b="0">
                <a:latin typeface="Consolas" panose="020B0609020204030204" charset="0"/>
              </a:rPr>
              <a:t>m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的点</a:t>
            </a:r>
            <a:r>
              <a:rPr lang="en-US" sz="1050" b="0">
                <a:latin typeface="Consolas" panose="020B0609020204030204" charset="0"/>
              </a:rPr>
              <a:t>        if fabs(p1[mid].x-py[i].x)&lt;mpz[k++] = py[i];    for i=l ~ k  //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在找出的点中对每个点找到</a:t>
            </a:r>
            <a:r>
              <a:rPr lang="en-US" sz="1050" b="0">
                <a:latin typeface="Consolas" panose="020B0609020204030204" charset="0"/>
              </a:rPr>
              <a:t>y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方向上离其不超过</a:t>
            </a:r>
            <a:r>
              <a:rPr lang="en-US" sz="1050" b="0">
                <a:latin typeface="Consolas" panose="020B0609020204030204" charset="0"/>
              </a:rPr>
              <a:t>m</a:t>
            </a:r>
            <a:r>
              <a:rPr lang="zh-CN" sz="1050" b="0">
                <a:latin typeface="Consolas" panose="020B0609020204030204" charset="0"/>
                <a:ea typeface="宋体" panose="02010600030101010101" pitchFamily="2" charset="-122"/>
              </a:rPr>
              <a:t>的点并计算距离是否小于</a:t>
            </a:r>
            <a:r>
              <a:rPr lang="en-US" sz="1050" b="0">
                <a:latin typeface="Consolas" panose="020B0609020204030204" charset="0"/>
              </a:rPr>
              <a:t>m        for j=i+1 ~ i+4 &amp;&amp; pz[j].y-pz[i].y&lt;m            double temp = dis(pz[i],pz[j]);            if temp&lt;m                m = temp;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55875" y="2967990"/>
            <a:ext cx="2645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a typeface="Arial Unicode MS" panose="020B0604020202020204" charset="-122"/>
                <a:cs typeface="+mn-lt"/>
              </a:rPr>
              <a:t>Outline</a:t>
            </a:r>
            <a:endParaRPr lang="en-US" altLang="zh-CN" sz="5400" dirty="0">
              <a:ea typeface="Arial Unicode MS" panose="020B0604020202020204" charset="-122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9160" y="871855"/>
            <a:ext cx="4672965" cy="441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endParaRPr lang="zh-CN" altLang="en-US" sz="2800">
              <a:latin typeface="+mj-lt"/>
              <a:cs typeface="+mj-lt"/>
            </a:endParaRPr>
          </a:p>
          <a:p>
            <a:pPr marL="285750" lvl="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+mj-lt"/>
                <a:cs typeface="+mj-lt"/>
              </a:rPr>
              <a:t>快排与归并直观比较</a:t>
            </a:r>
            <a:endParaRPr lang="zh-CN" altLang="en-US" sz="2800">
              <a:latin typeface="+mj-lt"/>
              <a:cs typeface="+mj-lt"/>
            </a:endParaRPr>
          </a:p>
          <a:p>
            <a:pPr marL="285750" lvl="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+mj-lt"/>
                <a:cs typeface="+mj-lt"/>
                <a:sym typeface="+mn-ea"/>
              </a:rPr>
              <a:t>主定理法失效</a:t>
            </a:r>
            <a:endParaRPr lang="en-US" altLang="zh-CN" sz="2800">
              <a:latin typeface="+mj-lt"/>
              <a:cs typeface="+mj-lt"/>
            </a:endParaRPr>
          </a:p>
          <a:p>
            <a:pPr marL="285750" lvl="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+mj-lt"/>
                <a:cs typeface="+mj-lt"/>
              </a:rPr>
              <a:t>6</a:t>
            </a:r>
            <a:r>
              <a:rPr lang="zh-CN" altLang="en-US" sz="2800">
                <a:latin typeface="+mj-lt"/>
                <a:cs typeface="+mj-lt"/>
              </a:rPr>
              <a:t>个点的优化</a:t>
            </a:r>
            <a:endParaRPr lang="en-US" altLang="zh-CN" sz="2800">
              <a:latin typeface="+mj-lt"/>
              <a:cs typeface="+mj-lt"/>
            </a:endParaRPr>
          </a:p>
          <a:p>
            <a:pPr marL="285750" lvl="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+mj-lt"/>
                <a:cs typeface="+mj-lt"/>
              </a:rPr>
              <a:t>伪代码</a:t>
            </a:r>
            <a:endParaRPr lang="en-US" altLang="zh-CN" sz="28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7390"/>
            <a:ext cx="4440555" cy="50101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快排与归并直观比较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7605" y="353695"/>
            <a:ext cx="2144395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INNOVATION</a:t>
            </a:r>
            <a:endParaRPr lang="zh-CN" altLang="en-US" sz="1600" b="1">
              <a:cs typeface="+mn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BACKGROUND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IMPLEMENTATION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pic>
        <p:nvPicPr>
          <p:cNvPr id="3" name="图片 2" descr="3964AB76A859ECC2976634ED3ACA2053"/>
          <p:cNvPicPr>
            <a:picLocks noChangeAspect="1"/>
          </p:cNvPicPr>
          <p:nvPr/>
        </p:nvPicPr>
        <p:blipFill>
          <a:blip r:embed="rId1"/>
          <a:srcRect t="5556" r="52625"/>
          <a:stretch>
            <a:fillRect/>
          </a:stretch>
        </p:blipFill>
        <p:spPr>
          <a:xfrm rot="5400000">
            <a:off x="3742690" y="-1506855"/>
            <a:ext cx="3689985" cy="949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40880" y="4968240"/>
            <a:ext cx="241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ea typeface="+mj-ea"/>
                <a:cs typeface="+mn-lt"/>
              </a:rPr>
              <a:t>Merge Sort</a:t>
            </a:r>
            <a:endParaRPr lang="en-US" altLang="zh-CN" sz="3600" b="1">
              <a:ea typeface="+mj-ea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6360" y="4968240"/>
            <a:ext cx="241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ea typeface="+mj-ea"/>
                <a:cs typeface="+mn-lt"/>
              </a:rPr>
              <a:t>Quick Sort</a:t>
            </a:r>
            <a:endParaRPr lang="en-US" altLang="zh-CN" sz="3600" b="1">
              <a:ea typeface="+mj-ea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7390"/>
            <a:ext cx="3021965" cy="50101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主定理法失效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7605" y="353695"/>
            <a:ext cx="2144395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INNOVATION</a:t>
            </a:r>
            <a:endParaRPr lang="zh-CN" altLang="en-US" sz="1600" b="1">
              <a:cs typeface="+mn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BACKGROUND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IMPLEMENTATION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761" r="8967"/>
          <a:stretch>
            <a:fillRect/>
          </a:stretch>
        </p:blipFill>
        <p:spPr>
          <a:xfrm>
            <a:off x="838200" y="1736725"/>
            <a:ext cx="986282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7390"/>
            <a:ext cx="3021965" cy="50101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主定理法失效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7605" y="353695"/>
            <a:ext cx="2144395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INNOVATION</a:t>
            </a:r>
            <a:endParaRPr lang="zh-CN" altLang="en-US" sz="1600" b="1">
              <a:cs typeface="+mn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BACKGROUND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IMPLEMENTATION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9559" y="2126687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ea typeface="Arial Unicode MS" panose="020B0604020202020204" charset="-122"/>
                <a:cs typeface="+mn-lt"/>
              </a:rPr>
              <a:t>归并排序：</a:t>
            </a:r>
            <a:endParaRPr lang="zh-CN" altLang="en-US" sz="2800" dirty="0">
              <a:ea typeface="Arial Unicode MS" panose="020B0604020202020204" charset="-122"/>
              <a:cs typeface="+mn-lt"/>
            </a:endParaRP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30052" y="2850798"/>
            <a:ext cx="6608216" cy="736997"/>
          </a:xfrm>
          <a:prstGeom prst="rect">
            <a:avLst/>
          </a:prstGeom>
          <a:blipFill rotWithShape="1">
            <a:blip r:embed="rId1"/>
            <a:stretch>
              <a:fillRect b="-17355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9559" y="3790417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800" dirty="0">
                <a:ea typeface="Arial Unicode MS" panose="020B0604020202020204" charset="-122"/>
                <a:cs typeface="+mn-lt"/>
              </a:rPr>
              <a:t>快速排序：</a:t>
            </a:r>
            <a:endParaRPr lang="zh-CN" altLang="en-US" sz="2800" dirty="0">
              <a:ea typeface="Arial Unicode MS" panose="020B0604020202020204" charset="-122"/>
              <a:cs typeface="+mn-lt"/>
            </a:endParaRP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30099" y="4545274"/>
            <a:ext cx="10157395" cy="736997"/>
          </a:xfrm>
          <a:prstGeom prst="rect">
            <a:avLst/>
          </a:prstGeom>
          <a:blipFill rotWithShape="1">
            <a:blip r:embed="rId2"/>
            <a:stretch>
              <a:fillRect b="-17355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29764"/>
          <a:stretch>
            <a:fillRect/>
          </a:stretch>
        </p:blipFill>
        <p:spPr>
          <a:xfrm>
            <a:off x="7962900" y="4274185"/>
            <a:ext cx="4093845" cy="1279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2900" y="4514215"/>
            <a:ext cx="15817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?</a:t>
            </a:r>
            <a:endParaRPr lang="en-US" altLang="zh-CN" sz="4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7390"/>
            <a:ext cx="3021965" cy="50101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主定理法失效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7605" y="353695"/>
            <a:ext cx="2144395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INNOVATION</a:t>
            </a:r>
            <a:endParaRPr lang="zh-CN" altLang="en-US" sz="1600" b="1">
              <a:cs typeface="+mn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BACKGROUND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IMPLEMENTATION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pic>
        <p:nvPicPr>
          <p:cNvPr id="9" name="图片 8" descr="A2CE3B73C2E01531F7FBA94665F32EC7"/>
          <p:cNvPicPr>
            <a:picLocks noChangeAspect="1"/>
          </p:cNvPicPr>
          <p:nvPr/>
        </p:nvPicPr>
        <p:blipFill>
          <a:blip r:embed="rId1"/>
          <a:srcRect b="54451"/>
          <a:stretch>
            <a:fillRect/>
          </a:stretch>
        </p:blipFill>
        <p:spPr>
          <a:xfrm>
            <a:off x="1819910" y="1676400"/>
            <a:ext cx="778891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0047605" y="353695"/>
            <a:ext cx="21443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INNOVATION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BACKGROUND</a:t>
            </a:r>
            <a:endParaRPr lang="en-US" altLang="zh-CN" sz="1600" b="1">
              <a:cs typeface="+mn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IMPLEMENTATION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07390"/>
            <a:ext cx="3236595" cy="501015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主定理法失效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4041" y="2016326"/>
            <a:ext cx="791562" cy="307777"/>
          </a:xfrm>
          <a:prstGeom prst="rect">
            <a:avLst/>
          </a:prstGeom>
          <a:blipFill rotWithShape="1">
            <a:blip r:embed="rId3"/>
            <a:stretch>
              <a:fillRect l="-3876" r="-3101" b="-34000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0748" y="2504949"/>
            <a:ext cx="791562" cy="52508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5603" y="2504949"/>
            <a:ext cx="791562" cy="52508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67929" y="3403486"/>
            <a:ext cx="791562" cy="52508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40284" y="3403486"/>
            <a:ext cx="791562" cy="52508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18065" y="3403486"/>
            <a:ext cx="791562" cy="52508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14" name="文本框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95846" y="3399106"/>
            <a:ext cx="791562" cy="52508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13846" y="2170214"/>
            <a:ext cx="377043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4147" y="2786258"/>
            <a:ext cx="309012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713813" y="3661646"/>
            <a:ext cx="20704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836065" y="2324103"/>
            <a:ext cx="253663" cy="180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3" idx="0"/>
          </p:cNvCxnSpPr>
          <p:nvPr/>
        </p:nvCxnSpPr>
        <p:spPr>
          <a:xfrm flipH="1">
            <a:off x="3663710" y="3030029"/>
            <a:ext cx="536888" cy="3734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2" idx="0"/>
          </p:cNvCxnSpPr>
          <p:nvPr/>
        </p:nvCxnSpPr>
        <p:spPr>
          <a:xfrm flipH="1">
            <a:off x="6013846" y="3068752"/>
            <a:ext cx="69980" cy="3347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6" idx="0"/>
          </p:cNvCxnSpPr>
          <p:nvPr/>
        </p:nvCxnSpPr>
        <p:spPr>
          <a:xfrm>
            <a:off x="5560977" y="2324103"/>
            <a:ext cx="581042" cy="180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687860" y="3079304"/>
            <a:ext cx="128841" cy="2237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416118" y="3068752"/>
            <a:ext cx="634385" cy="296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267783" y="4028645"/>
            <a:ext cx="395927" cy="5467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663711" y="4028644"/>
            <a:ext cx="268443" cy="5467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395073" y="4028646"/>
            <a:ext cx="395927" cy="5467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91001" y="4028645"/>
            <a:ext cx="268443" cy="5467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642343" y="4028645"/>
            <a:ext cx="395927" cy="5467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38271" y="4028644"/>
            <a:ext cx="268443" cy="5467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923037" y="4028645"/>
            <a:ext cx="395927" cy="5467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318965" y="4028644"/>
            <a:ext cx="268443" cy="5467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832944" y="4762801"/>
            <a:ext cx="183322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648944" y="1693964"/>
            <a:ext cx="0" cy="3310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66977" y="2016326"/>
            <a:ext cx="791562" cy="307777"/>
          </a:xfrm>
          <a:prstGeom prst="rect">
            <a:avLst/>
          </a:prstGeom>
          <a:blipFill rotWithShape="1">
            <a:blip r:embed="rId10"/>
            <a:stretch>
              <a:fillRect l="-3077" r="-3077" b="-34000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0" name="文本框 4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92973" y="2554224"/>
            <a:ext cx="791562" cy="52508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1" name="文本框 5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10258" y="3478144"/>
            <a:ext cx="791562" cy="52508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2" name="文本框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84574" y="4519978"/>
            <a:ext cx="1559529" cy="484363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3" name="文本框 5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22668" y="3046896"/>
            <a:ext cx="1018227" cy="430887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4" name="文本框 5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48809" y="5331927"/>
            <a:ext cx="10832394" cy="1397370"/>
          </a:xfrm>
          <a:prstGeom prst="rect">
            <a:avLst/>
          </a:prstGeom>
          <a:blipFill rotWithShape="1">
            <a:blip r:embed="rId15"/>
            <a:stretch>
              <a:fillRect l="-56" b="-8261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047605" y="353695"/>
            <a:ext cx="21443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INNOVATION</a:t>
            </a:r>
            <a:endParaRPr lang="en-US" altLang="zh-CN" sz="1000">
              <a:latin typeface="+mj-lt"/>
              <a:cs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BACKGROUND</a:t>
            </a:r>
            <a:endParaRPr lang="en-US" altLang="zh-CN" sz="1600" b="1">
              <a:cs typeface="+mn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IMPLEMENTATION</a:t>
            </a:r>
            <a:endParaRPr lang="en-US" altLang="zh-CN" sz="1000">
              <a:latin typeface="+mj-lt"/>
              <a:cs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707390"/>
            <a:ext cx="3236595" cy="501015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主定理法失效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pic>
        <p:nvPicPr>
          <p:cNvPr id="2" name="图表 1"/>
          <p:cNvPicPr/>
          <p:nvPr>
            <p:custDataLst>
              <p:tags r:id="rId1"/>
            </p:custDataLst>
          </p:nvPr>
        </p:nvPicPr>
        <p:blipFill>
          <a:blip r:embed="rId2"/>
          <a:srcRect l="2351" t="12132" r="1878" b="12948"/>
          <a:stretch>
            <a:fillRect/>
          </a:stretch>
        </p:blipFill>
        <p:spPr>
          <a:xfrm>
            <a:off x="1737360" y="1870710"/>
            <a:ext cx="8206740" cy="3880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047605" y="353695"/>
            <a:ext cx="21443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INNOVATION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cs typeface="+mn-lt"/>
              </a:rPr>
              <a:t>BACKGROUND</a:t>
            </a:r>
            <a:endParaRPr lang="en-US" altLang="zh-CN" sz="1600" b="1">
              <a:cs typeface="+mn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IMPLEMENTATION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RESULTS &amp; ANALYSIS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DISSCUSSION</a:t>
            </a:r>
            <a:endParaRPr lang="en-US" altLang="zh-CN" sz="1000">
              <a:latin typeface="+mj-lt"/>
              <a:cs typeface="+mj-lt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+mj-lt"/>
                <a:cs typeface="+mj-lt"/>
              </a:rPr>
              <a:t>CONCLUSION</a:t>
            </a:r>
            <a:endParaRPr lang="en-US" altLang="zh-CN" sz="1000">
              <a:latin typeface="+mj-lt"/>
              <a:cs typeface="+mj-lt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838200" y="707390"/>
            <a:ext cx="3236595" cy="501015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lt"/>
                <a:ea typeface="Arial Unicode MS" panose="020B0604020202020204" charset="-122"/>
                <a:cs typeface="+mn-lt"/>
                <a:sym typeface="+mn-ea"/>
              </a:rPr>
              <a:t>6个点的优化</a:t>
            </a:r>
            <a:endParaRPr lang="zh-CN" altLang="en-US" sz="3600" dirty="0">
              <a:latin typeface="+mn-lt"/>
              <a:ea typeface="Arial Unicode MS" panose="020B0604020202020204" charset="-122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1816100"/>
            <a:ext cx="10706100" cy="46958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923420540"/>
</p:tagLst>
</file>

<file path=ppt/tags/tag2.xml><?xml version="1.0" encoding="utf-8"?>
<p:tagLst xmlns:p="http://schemas.openxmlformats.org/presentationml/2006/main">
  <p:tag name="REFSHAPE" val="161756916"/>
</p:tagLst>
</file>

<file path=ppt/tags/tag3.xml><?xml version="1.0" encoding="utf-8"?>
<p:tagLst xmlns:p="http://schemas.openxmlformats.org/presentationml/2006/main">
  <p:tag name="REFSHAPE" val="161756100"/>
</p:tagLst>
</file>

<file path=ppt/tags/tag4.xml><?xml version="1.0" encoding="utf-8"?>
<p:tagLst xmlns:p="http://schemas.openxmlformats.org/presentationml/2006/main">
  <p:tag name="REFSHAPE" val="41447466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演示</Application>
  <PresentationFormat>宽屏</PresentationFormat>
  <Paragraphs>168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Consolas</vt:lpstr>
      <vt:lpstr>Calibri</vt:lpstr>
      <vt:lpstr>微软雅黑</vt:lpstr>
      <vt:lpstr>Calibri Light</vt:lpstr>
      <vt:lpstr>Office 主题</vt:lpstr>
      <vt:lpstr>最近点对问题</vt:lpstr>
      <vt:lpstr>PowerPoint 演示文稿</vt:lpstr>
      <vt:lpstr>快排与归并直观比较</vt:lpstr>
      <vt:lpstr>主定理法失效</vt:lpstr>
      <vt:lpstr>主定理法失效</vt:lpstr>
      <vt:lpstr>主定理法失效</vt:lpstr>
      <vt:lpstr>主定理法失效</vt:lpstr>
      <vt:lpstr>主定理法失效</vt:lpstr>
      <vt:lpstr>6个点的优化</vt:lpstr>
      <vt:lpstr>6个点的优化</vt:lpstr>
      <vt:lpstr>6个点的优化</vt:lpstr>
      <vt:lpstr>伪代码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 论文题目</dc:title>
  <dc:creator>Administrator</dc:creator>
  <cp:lastModifiedBy>Hlidskialf</cp:lastModifiedBy>
  <cp:revision>11</cp:revision>
  <dcterms:created xsi:type="dcterms:W3CDTF">2019-04-01T10:04:00Z</dcterms:created>
  <dcterms:modified xsi:type="dcterms:W3CDTF">2020-07-02T14:45:49Z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