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6" r:id="rId4"/>
    <p:sldId id="412" r:id="rId6"/>
    <p:sldId id="413" r:id="rId7"/>
    <p:sldId id="414" r:id="rId8"/>
    <p:sldId id="415" r:id="rId9"/>
    <p:sldId id="417" r:id="rId10"/>
    <p:sldId id="418" r:id="rId11"/>
    <p:sldId id="419" r:id="rId12"/>
    <p:sldId id="420" r:id="rId13"/>
    <p:sldId id="42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"准确率"</c:f>
              <c:strCache>
                <c:ptCount val="1"/>
                <c:pt idx="0">
                  <c:v>准确率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[工作簿1]Sheet1!$B$4:$G$4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xVal>
          <c:yVal>
            <c:numRef>
              <c:f>[工作簿1]Sheet1!$B$9:$G$9</c:f>
              <c:numCache>
                <c:formatCode>0.00%</c:formatCode>
                <c:ptCount val="6"/>
                <c:pt idx="0">
                  <c:v>0.956521739130435</c:v>
                </c:pt>
                <c:pt idx="1">
                  <c:v>1</c:v>
                </c:pt>
                <c:pt idx="2">
                  <c:v>0.967741935483871</c:v>
                </c:pt>
                <c:pt idx="3">
                  <c:v>0.928571428571429</c:v>
                </c:pt>
                <c:pt idx="4">
                  <c:v>0.897959183673469</c:v>
                </c:pt>
                <c:pt idx="5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706283"/>
        <c:axId val="765370554"/>
      </c:scatterChart>
      <c:valAx>
        <c:axId val="409706283"/>
        <c:scaling>
          <c:orientation val="minMax"/>
          <c:max val="9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5370554"/>
        <c:crosses val="autoZero"/>
        <c:crossBetween val="midCat"/>
      </c:valAx>
      <c:valAx>
        <c:axId val="76537055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97062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"准确率"</c:f>
              <c:strCache>
                <c:ptCount val="1"/>
                <c:pt idx="0">
                  <c:v>准确率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[工作簿1]Sheet1!$B$4:$G$4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xVal>
          <c:yVal>
            <c:numRef>
              <c:f>[工作簿1]Sheet1!$B$15:$G$15</c:f>
              <c:numCache>
                <c:formatCode>0.00%</c:formatCode>
                <c:ptCount val="6"/>
                <c:pt idx="0">
                  <c:v>0.869565217391304</c:v>
                </c:pt>
                <c:pt idx="1">
                  <c:v>1</c:v>
                </c:pt>
                <c:pt idx="2">
                  <c:v>0.67741935483871</c:v>
                </c:pt>
                <c:pt idx="3">
                  <c:v>1</c:v>
                </c:pt>
                <c:pt idx="4">
                  <c:v>0.897959183673469</c:v>
                </c:pt>
                <c:pt idx="5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706283"/>
        <c:axId val="765370554"/>
      </c:scatterChart>
      <c:valAx>
        <c:axId val="409706283"/>
        <c:scaling>
          <c:orientation val="minMax"/>
          <c:max val="9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5370554"/>
        <c:crosses val="autoZero"/>
        <c:crossBetween val="midCat"/>
      </c:valAx>
      <c:valAx>
        <c:axId val="76537055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97062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527777777778"/>
          <c:y val="0.0916666666666667"/>
          <c:w val="0.845194444444444"/>
          <c:h val="0.63550925925925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"准确率"</c:f>
              <c:strCache>
                <c:ptCount val="1"/>
                <c:pt idx="0">
                  <c:v>准确率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[工作簿1]Sheet1!$B$16:$G$16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xVal>
          <c:yVal>
            <c:numRef>
              <c:f>[工作簿1]Sheet1!$B$21:$G$21</c:f>
              <c:numCache>
                <c:formatCode>0.00%</c:formatCode>
                <c:ptCount val="6"/>
                <c:pt idx="0">
                  <c:v>1</c:v>
                </c:pt>
                <c:pt idx="1">
                  <c:v>0.807692307692308</c:v>
                </c:pt>
                <c:pt idx="2">
                  <c:v>1</c:v>
                </c:pt>
                <c:pt idx="3">
                  <c:v>0.826086956521739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706283"/>
        <c:axId val="765370554"/>
      </c:scatterChart>
      <c:valAx>
        <c:axId val="409706283"/>
        <c:scaling>
          <c:orientation val="minMax"/>
          <c:max val="9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元素种类</a:t>
                </a:r>
                <a:r>
                  <a:rPr lang="en-US" altLang="zh-CN"/>
                  <a:t>K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5370554"/>
        <c:crosses val="autoZero"/>
        <c:crossBetween val="midCat"/>
      </c:valAx>
      <c:valAx>
        <c:axId val="76537055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97062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527777777778"/>
          <c:y val="0.0321759259259259"/>
          <c:w val="0.845194444444444"/>
          <c:h val="0.63550925925925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"准确率"</c:f>
              <c:strCache>
                <c:ptCount val="1"/>
                <c:pt idx="0">
                  <c:v>准确率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[工作簿1]Sheet1!$B$16:$G$16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xVal>
          <c:yVal>
            <c:numRef>
              <c:f>[工作簿1]Sheet1!$B$28:$G$28</c:f>
              <c:numCache>
                <c:formatCode>0.00%</c:formatCode>
                <c:ptCount val="6"/>
                <c:pt idx="0">
                  <c:v>1</c:v>
                </c:pt>
                <c:pt idx="1">
                  <c:v>0.96</c:v>
                </c:pt>
                <c:pt idx="2">
                  <c:v>0.961538461538462</c:v>
                </c:pt>
                <c:pt idx="3">
                  <c:v>0.96875</c:v>
                </c:pt>
                <c:pt idx="4">
                  <c:v>0.9375</c:v>
                </c:pt>
                <c:pt idx="5">
                  <c:v>0.861111111111111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706283"/>
        <c:axId val="765370554"/>
      </c:scatterChart>
      <c:valAx>
        <c:axId val="409706283"/>
        <c:scaling>
          <c:orientation val="minMax"/>
          <c:max val="9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交换步数</a:t>
                </a:r>
                <a:r>
                  <a:rPr lang="en-US" altLang="zh-CN"/>
                  <a:t>X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5370554"/>
        <c:crosses val="autoZero"/>
        <c:crossBetween val="midCat"/>
      </c:valAx>
      <c:valAx>
        <c:axId val="76537055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97062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E:\&#36719;&#20214;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image" Target="file:///E:\&#36719;&#20214;\400px_tools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64.xml"/><Relationship Id="rId4" Type="http://schemas.openxmlformats.org/officeDocument/2006/relationships/image" Target="file:///E:\&#36719;&#20214;\400px_tools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file:///E:\&#36719;&#20214;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E:\&#36719;&#20214;\400px_tools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77.xml"/><Relationship Id="rId4" Type="http://schemas.openxmlformats.org/officeDocument/2006/relationships/image" Target="file:///E:\&#36719;&#20214;\400px_tools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file:///E:\&#36719;&#20214;\400px_tools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84.xml"/><Relationship Id="rId5" Type="http://schemas.openxmlformats.org/officeDocument/2006/relationships/image" Target="file:///E:\&#36719;&#20214;\400px_tools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file:///E:\&#36719;&#20214;\400px_tools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file:///E:\&#36719;&#20214;\400px_tools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00.xml"/><Relationship Id="rId5" Type="http://schemas.openxmlformats.org/officeDocument/2006/relationships/image" Target="file:///E:\&#36719;&#20214;\400px_tools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file:///E:\&#36719;&#20214;\400px_tools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09.xml"/><Relationship Id="rId5" Type="http://schemas.openxmlformats.org/officeDocument/2006/relationships/image" Target="file:///E:\&#36719;&#20214;\400px_tools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file:///E:\&#36719;&#20214;\400px_tools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18.xml"/><Relationship Id="rId5" Type="http://schemas.openxmlformats.org/officeDocument/2006/relationships/image" Target="file:///E:\&#36719;&#20214;\400px_tools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file:///E:\&#36719;&#20214;\400px_tools/pic_temp/1_pic_quater_right_up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29.xml"/><Relationship Id="rId5" Type="http://schemas.openxmlformats.org/officeDocument/2006/relationships/image" Target="file:///E:\&#36719;&#20214;\400px_tools/pic_temp/0_pic_quater_right_up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E:\&#36719;&#20214;\400px_tools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file:///E:\&#36719;&#20214;\400px_tools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E:\&#36719;&#20214;\400px_tools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2.xml"/><Relationship Id="rId4" Type="http://schemas.openxmlformats.org/officeDocument/2006/relationships/image" Target="file:///E:\&#36719;&#20214;\400px_tools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E:\&#36719;&#20214;\400px_tools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30.xml"/><Relationship Id="rId4" Type="http://schemas.openxmlformats.org/officeDocument/2006/relationships/image" Target="file:///E:\&#36719;&#20214;\400px_tools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file:///C:\Users\Kingsoft\Desktop\&#20892;&#20135;&#21697;\&#20892;&#20135;&#21697;&#26410;&#29983;&#25104;\sup\24\subjec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file:///E:\&#36719;&#20214;\400px_tools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49.xml"/><Relationship Id="rId4" Type="http://schemas.openxmlformats.org/officeDocument/2006/relationships/image" Target="file:///E:\&#36719;&#20214;\400px_tools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8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image" Target="file:///E:\&#36719;&#20214;\400px_tools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57.xml"/><Relationship Id="rId4" Type="http://schemas.openxmlformats.org/officeDocument/2006/relationships/image" Target="file:///E:\&#36719;&#20214;\400px_tools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6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>
            <p:custDataLst>
              <p:tags r:id="rId5"/>
            </p:custDataLst>
          </p:nvPr>
        </p:nvCxnSpPr>
        <p:spPr>
          <a:xfrm flipV="1">
            <a:off x="7012261" y="2714171"/>
            <a:ext cx="0" cy="148762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7150735" y="2653030"/>
            <a:ext cx="4751705" cy="1043305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7150735" y="3762375"/>
            <a:ext cx="4751705" cy="43942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>
            <p:custDataLst>
              <p:tags r:id="rId5"/>
            </p:custDataLst>
          </p:nvPr>
        </p:nvCxnSpPr>
        <p:spPr>
          <a:xfrm flipV="1">
            <a:off x="6989763" y="2720658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293928" y="3827611"/>
            <a:ext cx="4359910" cy="505947"/>
          </a:xfrm>
        </p:spPr>
        <p:txBody>
          <a:bodyPr vert="horz" wrap="square" lIns="91440" tIns="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7293928" y="2555558"/>
            <a:ext cx="4359910" cy="1172210"/>
          </a:xfrm>
        </p:spPr>
        <p:txBody>
          <a:bodyPr vert="horz" wrap="square" lIns="91440" tIns="45720" rIns="9144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1147191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0157850" y="1397000"/>
            <a:ext cx="2034150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2259649" y="2937827"/>
            <a:ext cx="5767705" cy="835660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2259649" y="3901123"/>
            <a:ext cx="5767705" cy="85788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0.xml"/><Relationship Id="rId23" Type="http://schemas.openxmlformats.org/officeDocument/2006/relationships/tags" Target="../tags/tag139.xml"/><Relationship Id="rId22" Type="http://schemas.openxmlformats.org/officeDocument/2006/relationships/tags" Target="../tags/tag138.xml"/><Relationship Id="rId21" Type="http://schemas.openxmlformats.org/officeDocument/2006/relationships/tags" Target="../tags/tag137.xml"/><Relationship Id="rId20" Type="http://schemas.openxmlformats.org/officeDocument/2006/relationships/tags" Target="../tags/tag13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156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tags" Target="../tags/tag14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8.xml"/><Relationship Id="rId2" Type="http://schemas.openxmlformats.org/officeDocument/2006/relationships/image" Target="../media/image9.png"/><Relationship Id="rId1" Type="http://schemas.openxmlformats.org/officeDocument/2006/relationships/tags" Target="../tags/tag1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1.xml"/><Relationship Id="rId2" Type="http://schemas.openxmlformats.org/officeDocument/2006/relationships/image" Target="../media/image12.png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2.xml"/><Relationship Id="rId2" Type="http://schemas.openxmlformats.org/officeDocument/2006/relationships/image" Target="../media/image13.png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3.xml"/><Relationship Id="rId2" Type="http://schemas.openxmlformats.org/officeDocument/2006/relationships/image" Target="../media/image14.png"/><Relationship Id="rId1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4.xml"/><Relationship Id="rId2" Type="http://schemas.openxmlformats.org/officeDocument/2006/relationships/image" Target="../media/image15.png"/><Relationship Id="rId1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7093585" y="2574290"/>
            <a:ext cx="4751705" cy="1005205"/>
          </a:xfrm>
        </p:spPr>
        <p:txBody>
          <a:bodyPr>
            <a:noAutofit/>
          </a:bodyPr>
          <a:p>
            <a:pPr algn="l">
              <a:lnSpc>
                <a:spcPct val="38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回溯法求解消消乐问题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51545" y="6019165"/>
            <a:ext cx="2705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黄志鹏 </a:t>
            </a:r>
            <a:r>
              <a:rPr lang="en-US" altLang="zh-CN" sz="2000"/>
              <a:t>2017303008</a:t>
            </a:r>
            <a:endParaRPr lang="en-US" altLang="zh-CN" sz="20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5. </a:t>
            </a:r>
            <a: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zh-CN" altLang="en-US"/>
              <a:t>上述分析可知，随着M，N，K的增加，该剪枝法对减少运行时间有明显的效果，同时准确率也不会有太大的误差。对于交换步数X的增加，该剪枝法也具有显著的效果，但随着步数的增多，准确率会有所下降，这是因为步数越多，越难以判断棋盘的最优解。同时使用剪枝法时可调整倍速因子parameter，根据需要可获得更好准确或者更短的耗时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0" y="2457450"/>
            <a:ext cx="3788410" cy="339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1"/>
            </p:custDataLst>
          </p:nvPr>
        </p:nvSpPr>
        <p:spPr>
          <a:xfrm>
            <a:off x="7713028" y="6094561"/>
            <a:ext cx="4359910" cy="505947"/>
          </a:xfrm>
        </p:spPr>
        <p:txBody>
          <a:bodyPr/>
          <a:lstStyle/>
          <a:p>
            <a:r>
              <a:rPr lang="en-US" altLang="zh-CN"/>
              <a:t>      </a:t>
            </a:r>
            <a:r>
              <a:rPr lang="zh-CN" altLang="en-US"/>
              <a:t>黄志鹏 </a:t>
            </a:r>
            <a:r>
              <a:rPr lang="en-US" altLang="zh-CN"/>
              <a:t>2017303008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谢谢聆听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>
            <p:custDataLst>
              <p:tags r:id="rId1"/>
            </p:custDataLst>
          </p:nvPr>
        </p:nvSpPr>
        <p:spPr>
          <a:xfrm>
            <a:off x="6958330" y="5284152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618730" y="5197157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M,N,K,X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分析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菱形 4"/>
          <p:cNvSpPr/>
          <p:nvPr>
            <p:custDataLst>
              <p:tags r:id="rId3"/>
            </p:custDataLst>
          </p:nvPr>
        </p:nvSpPr>
        <p:spPr>
          <a:xfrm>
            <a:off x="6958330" y="4352607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618730" y="4265612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剪枝设计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5"/>
            </p:custDataLst>
          </p:nvPr>
        </p:nvSpPr>
        <p:spPr>
          <a:xfrm>
            <a:off x="6958330" y="3421062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7618730" y="3334067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无剪枝回溯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菱形 11"/>
          <p:cNvSpPr/>
          <p:nvPr>
            <p:custDataLst>
              <p:tags r:id="rId7"/>
            </p:custDataLst>
          </p:nvPr>
        </p:nvSpPr>
        <p:spPr>
          <a:xfrm>
            <a:off x="6958330" y="2490152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7618730" y="2402522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消消乐设计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7618730" y="1025842"/>
            <a:ext cx="173355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ea typeface="汉仪乐喵体W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>
              <a:solidFill>
                <a:schemeClr val="tx1">
                  <a:lumMod val="85000"/>
                  <a:lumOff val="15000"/>
                </a:schemeClr>
              </a:solidFill>
              <a:ea typeface="汉仪乐喵体W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7046352" y="442194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7046352" y="3490396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2"/>
            </p:custDataLst>
          </p:nvPr>
        </p:nvSpPr>
        <p:spPr>
          <a:xfrm>
            <a:off x="7046352" y="255885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7046352" y="5353486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1. </a:t>
            </a:r>
            <a:r>
              <a:rPr lang="zh-CN" altLang="en-US"/>
              <a:t>消消乐的设计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785" cy="575119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/>
              <a:t>（a）创建二维数组代表棋盘，创建后检测是否合法（初始态不能有消除）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（b）交换两点，并判断是否合法交换：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-交换的两元素不能相同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-交换的位置不能超过边界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-不能与空元素交换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-交换后必须至少消去一组元素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</a:t>
            </a:r>
            <a:r>
              <a:rPr lang="en-US" altLang="zh-CN"/>
              <a:t>-</a:t>
            </a:r>
            <a:r>
              <a:rPr lang="zh-CN" altLang="en-US"/>
              <a:t>交换两点后，若判断交换不合法，则恢复两点的位置。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（c）交换后，消去符合要求的元素，并记分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-利用一个标记棋盘从左下到右上判断是否可消去，横向可消去的元素设为1，纵向可消去的元素设为2，纵向及横向都可消去则设为3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-遍历标记棋盘，根据设置的值计算得分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（d）更新棋盘，将空元素上方的元素填充空元素位置，重复步骤（c），直到不能更新为止。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（e）棋盘设置完毕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68950" y="1428750"/>
            <a:ext cx="5953125" cy="2628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2.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无剪枝回溯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1800"/>
              <a:t>（a）以棋盘状态作为结点，每一个棋盘状态代表一个结点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（b）以最初始的状态为初始结点，以没有可以消除元素的棋盘为叶子结点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（c）先从左下角开始交换，判断是否可以产生新的结点，如果可以产生新的结点，则继续递归从左下角开始交换，继续判断是否可以产生新的结点，直到没有可以消除的元素时，则返回上一个结点，交换下一个位置的元素，继续判断，直到所有棋盘状态都判断过，则终止。</a:t>
            </a:r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3090545"/>
            <a:ext cx="6914515" cy="3478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3. </a:t>
            </a:r>
            <a:r>
              <a:t>剪枝设计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/>
              <a:t>（a）该剪枝需要以当前层次得分平均值avg_score作为参数，平均值初始值设为1，在遍历过程中足部调整平均值，若当前得分now_score &gt; avg_score，则继续递归，并改变平均值（avg_score+now_score）/n+1。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（b）为了提高准确率，在（1）基础上再加一个倍数参数p，取值1.8-2.2间（根据实测判断），即若当前得分now_score * p &gt; avg_score，则继续递归。</a:t>
            </a:r>
            <a:endParaRPr lang="zh-CN" altLang="en-US" sz="1800"/>
          </a:p>
          <a:p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7325" y="1437005"/>
            <a:ext cx="5505450" cy="4419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4.1 </a:t>
            </a:r>
            <a:r>
              <a:t>对</a:t>
            </a:r>
            <a:r>
              <a:rPr lang="en-US" altLang="zh-CN"/>
              <a:t>M</a:t>
            </a:r>
            <a:r>
              <a:t>的分析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固定N=9，K=3，X=4时，时间与M的关系                               </a:t>
            </a:r>
            <a:r>
              <a:rPr>
                <a:sym typeface="+mn-ea"/>
              </a:rPr>
              <a:t>剪枝回溯法的准确率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642745"/>
            <a:ext cx="4610100" cy="2847975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/>
        </p:nvGraphicFramePr>
        <p:xfrm>
          <a:off x="5909310" y="1642745"/>
          <a:ext cx="4450715" cy="28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47750" y="4838700"/>
            <a:ext cx="8915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分析：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1.当棋盘的行数增大时，无剪枝法所需时增加的非常厉害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2.通过剪枝，可以有效的减少运行时间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3.当M=8时，剪枝法所需时间稍有下降，可能时由于数据比较特殊所导致的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4.随着M增大，剪枝法的准确率基本不变，误差与M的增大无明显关系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4.2 </a:t>
            </a:r>
            <a:r>
              <a:t>对</a:t>
            </a:r>
            <a:r>
              <a:rPr lang="en-US" altLang="zh-CN"/>
              <a:t>N</a:t>
            </a:r>
            <a:r>
              <a:t>的分析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固定M=9，K=3，X=4时，时间与N的关系                                </a:t>
            </a:r>
            <a:r>
              <a:rPr>
                <a:sym typeface="+mn-ea"/>
              </a:rPr>
              <a:t>剪枝回溯法的准确率</a:t>
            </a:r>
            <a:endParaRPr lang="zh-CN" altLang="en-US"/>
          </a:p>
        </p:txBody>
      </p:sp>
      <p:graphicFrame>
        <p:nvGraphicFramePr>
          <p:cNvPr id="7" name="图表 3"/>
          <p:cNvGraphicFramePr/>
          <p:nvPr/>
        </p:nvGraphicFramePr>
        <p:xfrm>
          <a:off x="6019800" y="1657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657350"/>
            <a:ext cx="4648200" cy="2819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6350" y="5048250"/>
            <a:ext cx="8534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分析：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1.N增大对时间的影响与M增大对时间的影响大致相同，在次不再累述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2.同时可看出准确率与N无明显关系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4.3 </a:t>
            </a:r>
            <a:r>
              <a:t>对</a:t>
            </a:r>
            <a:r>
              <a:rPr lang="en-US" altLang="zh-CN"/>
              <a:t>K</a:t>
            </a:r>
            <a:r>
              <a:t>的分析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固定M=8，N=8，X=4时，时间与K的关系                               </a:t>
            </a:r>
            <a:r>
              <a:rPr>
                <a:sym typeface="+mn-ea"/>
              </a:rPr>
              <a:t>剪枝回溯法的准确率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47750" y="4838700"/>
            <a:ext cx="8915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分析：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1.随着元素种类K的增大，无剪枝和有剪枝回溯耗时都越来越小，主要原因是当元素种类增多时，棋盘更难出现相同的状态，所调用的递归就越来越少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2.随着元素种类K的增大，无剪枝和有剪枝回溯耗时接近相同，主要原因也是当元素种类增多时，棋盘更难出现相同的状态，从而剪枝的效果愈来愈小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3.由于棋盘更难出现可消去的状态，所以剪枝准确率有提高。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642745"/>
            <a:ext cx="4600575" cy="2790825"/>
          </a:xfrm>
          <a:prstGeom prst="rect">
            <a:avLst/>
          </a:prstGeom>
        </p:spPr>
      </p:pic>
      <p:graphicFrame>
        <p:nvGraphicFramePr>
          <p:cNvPr id="5" name="图表 3"/>
          <p:cNvGraphicFramePr/>
          <p:nvPr/>
        </p:nvGraphicFramePr>
        <p:xfrm>
          <a:off x="6021070" y="1642745"/>
          <a:ext cx="4112895" cy="279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4.4 </a:t>
            </a:r>
            <a:r>
              <a:t>对</a:t>
            </a:r>
            <a:r>
              <a:rPr lang="en-US" altLang="zh-CN"/>
              <a:t>X</a:t>
            </a:r>
            <a:r>
              <a:t>的分析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固定M=8，N=8，</a:t>
            </a:r>
            <a:r>
              <a:rPr lang="en-US" altLang="zh-CN"/>
              <a:t>K</a:t>
            </a:r>
            <a:r>
              <a:rPr lang="zh-CN" altLang="en-US"/>
              <a:t>=4时，时间与</a:t>
            </a:r>
            <a:r>
              <a:rPr lang="en-US" altLang="zh-CN"/>
              <a:t>X</a:t>
            </a:r>
            <a:r>
              <a:rPr lang="zh-CN" altLang="en-US"/>
              <a:t>的关系                               </a:t>
            </a:r>
            <a:r>
              <a:rPr>
                <a:sym typeface="+mn-ea"/>
              </a:rPr>
              <a:t>剪枝回溯法的准确率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47750" y="4838700"/>
            <a:ext cx="8915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分析：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1.随着步数X的的增加，无剪枝回溯耗时增加十分显著，当X到9且8*8棋盘式，再我的机器上跑了20分钟也未能跑出结果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  <a:sym typeface="+mn-ea"/>
            </a:endParaRPr>
          </a:p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2.通过剪枝，可有效的减少运行时间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  <a:sym typeface="+mn-ea"/>
            </a:endParaRPr>
          </a:p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3.当步数增加时，剪枝算法越来越难比较最优解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642745"/>
            <a:ext cx="4314825" cy="2647950"/>
          </a:xfrm>
          <a:prstGeom prst="rect">
            <a:avLst/>
          </a:prstGeom>
        </p:spPr>
      </p:pic>
      <p:graphicFrame>
        <p:nvGraphicFramePr>
          <p:cNvPr id="11" name="图表 3"/>
          <p:cNvGraphicFramePr/>
          <p:nvPr/>
        </p:nvGraphicFramePr>
        <p:xfrm>
          <a:off x="5695950" y="16427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0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8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8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68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2、14、15、16、17、20、22、23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农业主题通用"/>
  <p:tag name="KSO_WM_TEMPLATE_CATEGORY" val="custom"/>
  <p:tag name="KSO_WM_TEMPLATE_INDEX" val="20205682"/>
  <p:tag name="KSO_WM_UNIT_ID" val="custom20205682_1*a*1"/>
  <p:tag name="KSO_WM_UNIT_ISNUMDGMTITLE" val="0"/>
</p:tagLst>
</file>

<file path=ppt/tags/tag142.xml><?xml version="1.0" encoding="utf-8"?>
<p:tagLst xmlns:p="http://schemas.openxmlformats.org/presentationml/2006/main">
  <p:tag name="KSO_WM_SLIDE_ID" val="custom202056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682"/>
  <p:tag name="KSO_WM_SLIDE_LAYOUT" val="a_b"/>
  <p:tag name="KSO_WM_SLIDE_LAYOUT_CNT" val="1_1"/>
  <p:tag name="KSO_WM_UNIT_SHOW_EDIT_AREA_INDICATION" val="1"/>
  <p:tag name="KSO_WM_TEMPLATE_THUMBS_INDEX" val="1、4、7、9、11、12、14、15、16、17、20、22、23"/>
  <p:tag name="KSO_WM_TEMPLATE_MASTER_THUMB_INDEX" val="12"/>
</p:tagLst>
</file>

<file path=ppt/tags/tag143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ISCONTENTSTITLE" val="0"/>
  <p:tag name="KSO_WM_UNIT_COLOR_SCHEME_SHAPE_ID" val="10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ISCONTENTSTITLE" val="0"/>
  <p:tag name="KSO_WM_UNIT_COLOR_SCHEME_SHAPE_ID" val="12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ISCONTENTSTITLE" val="0"/>
  <p:tag name="KSO_WM_UNIT_COLOR_SCHEME_SHAPE_ID" val="14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COLOR_SCHEME_SHAPE_ID" val="16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5682"/>
  <p:tag name="KSO_WM_UNIT_ID" val="custom20205682_4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3_1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2_1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1_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4_1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682"/>
  <p:tag name="KSO_WM_SLIDE_ID" val="custom20205682_4"/>
</p:tagLst>
</file>

<file path=ppt/tags/tag157.xml><?xml version="1.0" encoding="utf-8"?>
<p:tagLst xmlns:p="http://schemas.openxmlformats.org/presentationml/2006/main">
  <p:tag name="REFSHAPE" val="130345484"/>
  <p:tag name="KSO_WM_UNIT_PLACING_PICTURE_USER_VIEWPORT" val="{&quot;height&quot;:4140,&quot;width&quot;:9375}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682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68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682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682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682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682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682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68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5682"/>
  <p:tag name="KSO_WM_UNIT_ID" val="custom20205682_23*b*1"/>
  <p:tag name="KSO_WM_UNIT_ISNUMDGMTITLE" val="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聆听"/>
  <p:tag name="KSO_WM_TEMPLATE_CATEGORY" val="custom"/>
  <p:tag name="KSO_WM_TEMPLATE_INDEX" val="20205682"/>
  <p:tag name="KSO_WM_UNIT_ID" val="custom20205682_23*a*1"/>
  <p:tag name="KSO_WM_UNIT_ISNUMDGMTITLE" val="0"/>
</p:tagLst>
</file>

<file path=ppt/tags/tag168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2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5682"/>
  <p:tag name="KSO_WM_SLIDE_ID" val="custom20205682_2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*y*1"/>
  <p:tag name="KSO_WM_UNIT_TYPE" val="y"/>
  <p:tag name="KSO_WM_UNIT_INDEX" val="1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1**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032610">
      <a:dk1>
        <a:sysClr val="windowText" lastClr="000000"/>
      </a:dk1>
      <a:lt1>
        <a:sysClr val="window" lastClr="FFFFFF"/>
      </a:lt1>
      <a:dk2>
        <a:srgbClr val="FDF1E2"/>
      </a:dk2>
      <a:lt2>
        <a:srgbClr val="FFFFFF"/>
      </a:lt2>
      <a:accent1>
        <a:srgbClr val="F8AD47"/>
      </a:accent1>
      <a:accent2>
        <a:srgbClr val="EC996A"/>
      </a:accent2>
      <a:accent3>
        <a:srgbClr val="E0848E"/>
      </a:accent3>
      <a:accent4>
        <a:srgbClr val="D470B1"/>
      </a:accent4>
      <a:accent5>
        <a:srgbClr val="C85BD5"/>
      </a:accent5>
      <a:accent6>
        <a:srgbClr val="BC47F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1693</Words>
  <Application>WPS 演示</Application>
  <PresentationFormat>宽屏</PresentationFormat>
  <Paragraphs>96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汉仪旗黑-85S</vt:lpstr>
      <vt:lpstr>黑体</vt:lpstr>
      <vt:lpstr>幼圆</vt:lpstr>
      <vt:lpstr>汉仪乐喵体W</vt:lpstr>
      <vt:lpstr>仿宋</vt:lpstr>
      <vt:lpstr>华文中宋</vt:lpstr>
      <vt:lpstr>华文宋体</vt:lpstr>
      <vt:lpstr>华文隶书</vt:lpstr>
      <vt:lpstr>华文细黑</vt:lpstr>
      <vt:lpstr>2_Office 主题​​</vt:lpstr>
      <vt:lpstr>农业主题通用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 对M的分析</vt:lpstr>
      <vt:lpstr>4.3 对K的分析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000King</cp:lastModifiedBy>
  <cp:revision>174</cp:revision>
  <dcterms:created xsi:type="dcterms:W3CDTF">2019-06-19T02:08:00Z</dcterms:created>
  <dcterms:modified xsi:type="dcterms:W3CDTF">2020-05-12T15:42:58Z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