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16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6" r:id="rId4"/>
    <p:sldId id="412" r:id="rId6"/>
    <p:sldId id="426" r:id="rId7"/>
    <p:sldId id="413" r:id="rId8"/>
    <p:sldId id="414" r:id="rId9"/>
    <p:sldId id="415" r:id="rId10"/>
    <p:sldId id="420" r:id="rId11"/>
    <p:sldId id="42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1.xml"/><Relationship Id="rId16" Type="http://schemas.openxmlformats.org/officeDocument/2006/relationships/customXmlProps" Target="../customXml/itemProps16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95D80-81E5-4A27-8FB4-38592ED0CD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E:\&#36719;&#20214;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64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E:\&#36719;&#20214;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84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0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09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118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file:///E:\&#36719;&#20214;\400px_tools/pic_temp/1_pic_quater_right_up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29.xml"/><Relationship Id="rId5" Type="http://schemas.openxmlformats.org/officeDocument/2006/relationships/image" Target="file:///E:\&#36719;&#20214;\400px_tools/pic_temp/0_pic_quater_right_up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tags" Target="../tags/tag9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file:///E:\&#36719;&#20214;\400px_tools/pic_temp/pic_half_righ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2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30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file:///C:\Users\Kingsoft\Desktop\&#20892;&#20135;&#21697;\&#20892;&#20135;&#21697;&#26410;&#29983;&#25104;\sup\24\subjec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49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file:///E:\&#36719;&#20214;\400px_tools/pic_temp/1_pic_quater_right_up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57.xml"/><Relationship Id="rId4" Type="http://schemas.openxmlformats.org/officeDocument/2006/relationships/image" Target="file:///E:\&#36719;&#20214;\400px_tools/pic_temp/0_pic_quater_righ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>
            <p:custDataLst>
              <p:tags r:id="rId5"/>
            </p:custDataLst>
          </p:nvPr>
        </p:nvCxnSpPr>
        <p:spPr>
          <a:xfrm flipV="1">
            <a:off x="7012261" y="2714171"/>
            <a:ext cx="0" cy="14876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7150735" y="2653030"/>
            <a:ext cx="4751705" cy="1043305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7150735" y="3762375"/>
            <a:ext cx="4751705" cy="43942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>
            <p:custDataLst>
              <p:tags r:id="rId5"/>
            </p:custDataLst>
          </p:nvPr>
        </p:nvCxnSpPr>
        <p:spPr>
          <a:xfrm flipV="1">
            <a:off x="6989763" y="2720658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7293928" y="3827611"/>
            <a:ext cx="4359910" cy="505947"/>
          </a:xfrm>
        </p:spPr>
        <p:txBody>
          <a:bodyPr vert="horz" wrap="square" lIns="91440" tIns="0" rIns="91440" bIns="4572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7293928" y="2555558"/>
            <a:ext cx="4359910" cy="1172210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237797"/>
            <a:ext cx="1620202" cy="162020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237797"/>
            <a:ext cx="1620202" cy="1620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email"/>
          <a:stretch>
            <a:fillRect/>
          </a:stretch>
        </p:blipFill>
        <p:spPr>
          <a:xfrm>
            <a:off x="1147191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10157850" y="1397000"/>
            <a:ext cx="2034150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259649" y="2937827"/>
            <a:ext cx="5767705" cy="8356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259649" y="3901123"/>
            <a:ext cx="5767705" cy="85788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5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image" Target="../media/image10.png"/><Relationship Id="rId1" Type="http://schemas.openxmlformats.org/officeDocument/2006/relationships/tags" Target="../tags/tag15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1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themeOverride" Target="../theme/themeOverride1.xml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4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7093585" y="2574290"/>
            <a:ext cx="4751705" cy="1005205"/>
          </a:xfrm>
        </p:spPr>
        <p:txBody>
          <a:bodyPr>
            <a:noAutofit/>
          </a:bodyPr>
          <a:p>
            <a:pPr algn="l">
              <a:lnSpc>
                <a:spcPct val="38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动态规划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代码查重问题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51545" y="6019165"/>
            <a:ext cx="2705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黄志鹏 </a:t>
            </a:r>
            <a:r>
              <a:rPr lang="en-US" altLang="zh-CN" sz="2000"/>
              <a:t>2017303008</a:t>
            </a:r>
            <a:endParaRPr lang="en-US" altLang="zh-CN" sz="20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>
            <p:custDataLst>
              <p:tags r:id="rId1"/>
            </p:custDataLst>
          </p:nvPr>
        </p:nvSpPr>
        <p:spPr>
          <a:xfrm>
            <a:off x="6082665" y="5230655"/>
            <a:ext cx="583492" cy="58349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841204" y="5130733"/>
            <a:ext cx="4262406" cy="729364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结果分析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菱形 4"/>
          <p:cNvSpPr/>
          <p:nvPr>
            <p:custDataLst>
              <p:tags r:id="rId3"/>
            </p:custDataLst>
          </p:nvPr>
        </p:nvSpPr>
        <p:spPr>
          <a:xfrm>
            <a:off x="6082665" y="4160678"/>
            <a:ext cx="583492" cy="58349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841204" y="4060755"/>
            <a:ext cx="4262406" cy="729364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b="1" spc="25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预处理</a:t>
            </a:r>
            <a:endParaRPr lang="zh-CN" altLang="en-US" sz="2000" b="1" spc="25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菱形 8"/>
          <p:cNvSpPr/>
          <p:nvPr>
            <p:custDataLst>
              <p:tags r:id="rId5"/>
            </p:custDataLst>
          </p:nvPr>
        </p:nvSpPr>
        <p:spPr>
          <a:xfrm>
            <a:off x="6082665" y="3090700"/>
            <a:ext cx="583492" cy="58349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841204" y="2990777"/>
            <a:ext cx="4262406" cy="729364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最多行重复模板代码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菱形 11"/>
          <p:cNvSpPr/>
          <p:nvPr>
            <p:custDataLst>
              <p:tags r:id="rId7"/>
            </p:custDataLst>
          </p:nvPr>
        </p:nvSpPr>
        <p:spPr>
          <a:xfrm>
            <a:off x="6082665" y="2021452"/>
            <a:ext cx="583492" cy="58349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 anchorCtr="0">
            <a:normAutofit fontScale="87500" lnSpcReduction="20000"/>
          </a:bodyPr>
          <a:lstStyle/>
          <a:p>
            <a:pPr algn="ctr">
              <a:lnSpc>
                <a:spcPct val="100000"/>
              </a:lnSpc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6841204" y="1920800"/>
            <a:ext cx="4262406" cy="729364"/>
          </a:xfrm>
          <a:prstGeom prst="rect">
            <a:avLst/>
          </a:prstGeom>
          <a:noFill/>
        </p:spPr>
        <p:txBody>
          <a:bodyPr wrap="square" lIns="90000" tIns="46800" rIns="90000" bIns="0" anchor="ctr" anchorCtr="0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altLang="zh-CN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LCS</a:t>
            </a:r>
            <a:r>
              <a:rPr lang="zh-CN" altLang="en-US" sz="2400" b="1" spc="25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Arial" panose="020B0604020202020204" pitchFamily="34" charset="0"/>
              </a:rPr>
              <a:t>求解最长相同子代码模块</a:t>
            </a:r>
            <a:endParaRPr lang="zh-CN" altLang="en-US" sz="2400" b="1" spc="250">
              <a:solidFill>
                <a:schemeClr val="tx1">
                  <a:lumMod val="85000"/>
                  <a:lumOff val="1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7618730" y="1025842"/>
            <a:ext cx="1733550" cy="7683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>
              <a:defRPr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b="0">
                <a:solidFill>
                  <a:schemeClr val="tx1">
                    <a:lumMod val="85000"/>
                    <a:lumOff val="15000"/>
                  </a:schemeClr>
                </a:solidFill>
                <a:ea typeface="汉仪乐喵体W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solidFill>
                <a:schemeClr val="tx1">
                  <a:lumMod val="85000"/>
                  <a:lumOff val="15000"/>
                </a:schemeClr>
              </a:solidFill>
              <a:ea typeface="汉仪乐喵体W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6183768" y="4240315"/>
            <a:ext cx="359406" cy="42421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3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6183768" y="3170338"/>
            <a:ext cx="359406" cy="42421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2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6183768" y="2100360"/>
            <a:ext cx="359406" cy="42421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183768" y="5310293"/>
            <a:ext cx="359406" cy="42421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幼圆" panose="02010509060101010101" pitchFamily="49" charset="-122"/>
                <a:sym typeface="Arial" panose="020B0604020202020204" pitchFamily="34" charset="0"/>
              </a:rPr>
              <a:t>4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en-US" altLang="zh-CN" spc="25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LCS</a:t>
            </a:r>
            <a:r>
              <a:rPr spc="25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求解最长相同子代码模块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785" cy="575119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/>
              <a:t>（a）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=y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, z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=x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 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=y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n</a:t>
            </a:r>
            <a:r>
              <a:rPr altLang="x-none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且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Z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k-1</a:t>
            </a:r>
            <a:r>
              <a:rPr altLang="x-none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m-1</a:t>
            </a:r>
            <a:r>
              <a:rPr altLang="x-none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Y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n-1</a:t>
            </a:r>
            <a:r>
              <a:rPr altLang="x-none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的一个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LCS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，则求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m-1</a:t>
            </a:r>
            <a:r>
              <a:rPr altLang="x-none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Y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n-1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LCS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（b）</a:t>
            </a:r>
            <a:r>
              <a:rPr lang="zh-CN" altLang="en-US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</a:t>
            </a:r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！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=y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n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，求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m-1</a:t>
            </a:r>
            <a:r>
              <a:rPr altLang="x-none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Y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n 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LCS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 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Y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n-1 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LCS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，由此形成两个子结构，</a:t>
            </a: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Z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k-1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取其中的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最大值。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（c）</a:t>
            </a:r>
            <a:r>
              <a:rPr lang="zh-CN" altLang="en-US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边界值：当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求X和Y序列的子序列为0时，即i=0、j=0时，c[i，j]=0，</a:t>
            </a: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c[i,j]定义为Xi和Yj的</a:t>
            </a:r>
            <a:endParaRPr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	LCS长度，i=0~m, j=0~n</a:t>
            </a:r>
            <a:endParaRPr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（d）</a:t>
            </a:r>
            <a:r>
              <a:rPr lang="zh-CN" altLang="en-US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递推式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186498" y="3515678"/>
          <a:ext cx="64817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670300" imgH="736600" progId="Equation.3">
                  <p:embed/>
                </p:oleObj>
              </mc:Choice>
              <mc:Fallback>
                <p:oleObj name="" r:id="rId1" imgW="3670300" imgH="736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6498" y="3515678"/>
                        <a:ext cx="6481762" cy="1301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en-US" altLang="zh-CN" spc="25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LCS</a:t>
            </a:r>
            <a:r>
              <a:rPr spc="25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求解最长相同子代码模块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785" cy="5751195"/>
          </a:xfrm>
        </p:spPr>
        <p:txBody>
          <a:bodyPr>
            <a:noAutofit/>
          </a:bodyPr>
          <a:p>
            <a:pPr marL="0" indent="0">
              <a:buNone/>
            </a:pPr>
            <a:r>
              <a:t>伪代码：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1569720"/>
            <a:ext cx="6452870" cy="3136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 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最多行重复模板代码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S(i,j)</a:t>
            </a:r>
            <a:r>
              <a:rPr sz="1800">
                <a:sym typeface="+mn-ea"/>
              </a:rPr>
              <a:t>表示两行代码的相似度，                    为文件A在其第i行代码与文件B第j行代码</a:t>
            </a:r>
            <a:r>
              <a:rPr lang="en-US" altLang="zh-CN" sz="1800">
                <a:sym typeface="+mn-ea"/>
              </a:rPr>
              <a:t>LCS</a:t>
            </a:r>
            <a:r>
              <a:rPr sz="1800">
                <a:sym typeface="+mn-ea"/>
              </a:rPr>
              <a:t>的长度，</a:t>
            </a:r>
            <a:endParaRPr sz="1800">
              <a:sym typeface="+mn-ea"/>
            </a:endParaRPr>
          </a:p>
          <a:p>
            <a:pPr marL="0" indent="0">
              <a:buNone/>
            </a:pPr>
            <a:r>
              <a:rPr sz="1800">
                <a:sym typeface="+mn-ea"/>
              </a:rPr>
              <a:t>      为文件</a:t>
            </a:r>
            <a:r>
              <a:rPr lang="en-US" altLang="zh-CN" sz="1800">
                <a:sym typeface="+mn-ea"/>
              </a:rPr>
              <a:t>A</a:t>
            </a:r>
            <a:r>
              <a:rPr sz="1800">
                <a:sym typeface="+mn-ea"/>
              </a:rPr>
              <a:t>在第</a:t>
            </a:r>
            <a:r>
              <a:rPr lang="en-US" altLang="zh-CN" sz="1800">
                <a:sym typeface="+mn-ea"/>
              </a:rPr>
              <a:t>i</a:t>
            </a:r>
            <a:r>
              <a:rPr sz="1800">
                <a:sym typeface="+mn-ea"/>
              </a:rPr>
              <a:t>行代码的长度。根据矩阵</a:t>
            </a:r>
            <a:r>
              <a:rPr lang="en-US" altLang="zh-CN" sz="1800">
                <a:sym typeface="+mn-ea"/>
              </a:rPr>
              <a:t>S(i,j)</a:t>
            </a:r>
            <a:r>
              <a:rPr sz="1800">
                <a:sym typeface="+mn-ea"/>
              </a:rPr>
              <a:t>可得到</a:t>
            </a:r>
            <a:r>
              <a:rPr lang="en-US" altLang="zh-CN" sz="1800">
                <a:sym typeface="+mn-ea"/>
              </a:rPr>
              <a:t>D(i,j)</a:t>
            </a:r>
            <a:r>
              <a:rPr sz="1800">
                <a:sym typeface="+mn-ea"/>
              </a:rPr>
              <a:t>：</a:t>
            </a:r>
            <a:endParaRPr sz="1800">
              <a:sym typeface="+mn-ea"/>
            </a:endParaRPr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D(i,j)=1</a:t>
            </a:r>
            <a:r>
              <a:rPr sz="1800">
                <a:sym typeface="+mn-ea"/>
              </a:rPr>
              <a:t>表示文件</a:t>
            </a:r>
            <a:r>
              <a:rPr lang="en-US" altLang="zh-CN" sz="1800">
                <a:sym typeface="+mn-ea"/>
              </a:rPr>
              <a:t>B</a:t>
            </a:r>
            <a:r>
              <a:rPr sz="1800">
                <a:sym typeface="+mn-ea"/>
              </a:rPr>
              <a:t>的第</a:t>
            </a:r>
            <a:r>
              <a:rPr lang="en-US" altLang="zh-CN" sz="1800">
                <a:sym typeface="+mn-ea"/>
              </a:rPr>
              <a:t>j</a:t>
            </a:r>
            <a:r>
              <a:rPr sz="1800">
                <a:sym typeface="+mn-ea"/>
              </a:rPr>
              <a:t>行代码和文件</a:t>
            </a:r>
            <a:r>
              <a:rPr lang="en-US" altLang="zh-CN" sz="1800">
                <a:sym typeface="+mn-ea"/>
              </a:rPr>
              <a:t>A</a:t>
            </a:r>
            <a:r>
              <a:rPr sz="1800">
                <a:sym typeface="+mn-ea"/>
              </a:rPr>
              <a:t>的第</a:t>
            </a:r>
            <a:r>
              <a:rPr lang="en-US" altLang="zh-CN" sz="1800">
                <a:sym typeface="+mn-ea"/>
              </a:rPr>
              <a:t>i</a:t>
            </a:r>
            <a:r>
              <a:rPr sz="1800">
                <a:sym typeface="+mn-ea"/>
              </a:rPr>
              <a:t>行代码重复，</a:t>
            </a:r>
            <a:r>
              <a:rPr lang="en-US" altLang="zh-CN" sz="1800">
                <a:sym typeface="+mn-ea"/>
              </a:rPr>
              <a:t>r</a:t>
            </a:r>
            <a:r>
              <a:rPr sz="1800">
                <a:sym typeface="+mn-ea"/>
              </a:rPr>
              <a:t>为重复比率阈值。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  <p:graphicFrame>
        <p:nvGraphicFramePr>
          <p:cNvPr id="-2147482617" name="对象 -2147482618"/>
          <p:cNvGraphicFramePr>
            <a:graphicFrameLocks noChangeAspect="1"/>
          </p:cNvGraphicFramePr>
          <p:nvPr/>
        </p:nvGraphicFramePr>
        <p:xfrm>
          <a:off x="3908425" y="1125855"/>
          <a:ext cx="2972435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97330" imgH="405765" progId="Equation.DSMT4">
                  <p:embed/>
                </p:oleObj>
              </mc:Choice>
              <mc:Fallback>
                <p:oleObj name="" r:id="rId1" imgW="1497330" imgH="4057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8425" y="1125855"/>
                        <a:ext cx="2972435" cy="804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5" name="对象 -2147482616"/>
          <p:cNvGraphicFramePr>
            <a:graphicFrameLocks noChangeAspect="1"/>
          </p:cNvGraphicFramePr>
          <p:nvPr/>
        </p:nvGraphicFramePr>
        <p:xfrm>
          <a:off x="3731895" y="3019425"/>
          <a:ext cx="332613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701800" imgH="419100" progId="Equation.DSMT4">
                  <p:embed/>
                </p:oleObj>
              </mc:Choice>
              <mc:Fallback>
                <p:oleObj name="" r:id="rId3" imgW="1701800" imgH="4191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1895" y="3019425"/>
                        <a:ext cx="3326130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6" name="对象 -2147482617"/>
          <p:cNvGraphicFramePr>
            <a:graphicFrameLocks noChangeAspect="1"/>
          </p:cNvGraphicFramePr>
          <p:nvPr/>
        </p:nvGraphicFramePr>
        <p:xfrm>
          <a:off x="4055110" y="2026285"/>
          <a:ext cx="154178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913765" imgH="190500" progId="Equation.DSMT4">
                  <p:embed/>
                </p:oleObj>
              </mc:Choice>
              <mc:Fallback>
                <p:oleObj name="" r:id="rId5" imgW="913765" imgH="1905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5110" y="2026285"/>
                        <a:ext cx="1541780" cy="321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1" name="对象 -2147482622"/>
          <p:cNvGraphicFramePr>
            <a:graphicFrameLocks noChangeAspect="1"/>
          </p:cNvGraphicFramePr>
          <p:nvPr/>
        </p:nvGraphicFramePr>
        <p:xfrm>
          <a:off x="669925" y="2499360"/>
          <a:ext cx="51816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342900" imgH="203200" progId="Equation.DSMT4">
                  <p:embed/>
                </p:oleObj>
              </mc:Choice>
              <mc:Fallback>
                <p:oleObj name="" r:id="rId7" imgW="342900" imgH="2032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925" y="2499360"/>
                        <a:ext cx="518160" cy="307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3. </a:t>
            </a:r>
            <a:r>
              <a:t>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800"/>
              <a:t>-</a:t>
            </a:r>
            <a:r>
              <a:rPr sz="1800"/>
              <a:t>去除头文件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</a:t>
            </a:r>
            <a:r>
              <a:rPr sz="1800"/>
              <a:t>去除注释</a:t>
            </a:r>
            <a:endParaRPr sz="1800"/>
          </a:p>
          <a:p>
            <a:pPr marL="0" indent="0">
              <a:buNone/>
            </a:pPr>
            <a:r>
              <a:rPr lang="en-US" altLang="zh-CN" sz="1800"/>
              <a:t>-</a:t>
            </a:r>
            <a:r>
              <a:rPr sz="1800"/>
              <a:t>去除空行</a:t>
            </a:r>
            <a:endParaRPr sz="1800"/>
          </a:p>
          <a:p>
            <a:pPr marL="0" indent="0">
              <a:buNone/>
            </a:pPr>
            <a:r>
              <a:rPr lang="en-US" altLang="zh-CN" sz="1800"/>
              <a:t>-</a:t>
            </a:r>
            <a:r>
              <a:rPr sz="1800"/>
              <a:t>去除多余的空格</a:t>
            </a:r>
            <a:endParaRPr sz="1800"/>
          </a:p>
          <a:p>
            <a:pPr marL="0" indent="0">
              <a:buNone/>
            </a:pPr>
            <a:r>
              <a:rPr lang="en-US" altLang="zh-CN" sz="1800"/>
              <a:t>-</a:t>
            </a:r>
            <a:r>
              <a:rPr sz="1800"/>
              <a:t>去除括弧</a:t>
            </a:r>
            <a:endParaRPr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1315" y="1752600"/>
            <a:ext cx="3686175" cy="335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05" y="1752600"/>
            <a:ext cx="2952750" cy="223837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6435725" y="2760345"/>
            <a:ext cx="755650" cy="4940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4. </a:t>
            </a:r>
            <a:r>
              <a:t>结果</a:t>
            </a:r>
            <a:r>
              <a:t>分析</a:t>
            </a:r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对于增加注释和空行的代码查重：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088390" y="1696085"/>
          <a:ext cx="6612890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355"/>
                <a:gridCol w="1821815"/>
                <a:gridCol w="2204720"/>
              </a:tblGrid>
              <a:tr h="4375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</a:t>
                      </a: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预处理代码</a:t>
                      </a:r>
                      <a:endParaRPr lang="zh-CN" altLang="en-US"/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重复模板代码</a:t>
                      </a:r>
                      <a:r>
                        <a:rPr 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比例</a:t>
                      </a:r>
                      <a:endParaRPr lang="zh-CN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ClrTx/>
                        <a:buSzTx/>
                        <a:buFontTx/>
                        <a:buNone/>
                      </a:pPr>
                      <a:r>
                        <a:rPr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44.4%</a:t>
                      </a:r>
                      <a:endParaRPr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ClrTx/>
                        <a:buSzTx/>
                        <a:buFontTx/>
                        <a:buNone/>
                      </a:pPr>
                      <a:r>
                        <a:rPr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90.1%</a:t>
                      </a:r>
                      <a:endParaRPr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85" y="3015615"/>
            <a:ext cx="2846705" cy="34855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90" y="3015615"/>
            <a:ext cx="3038475" cy="31711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5. </a:t>
            </a:r>
            <a: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-</a:t>
            </a:r>
            <a:r>
              <a:rPr sz="1800"/>
              <a:t>本次实验实现了利用动态规划进行代码查重的基本功能。</a:t>
            </a:r>
            <a:endParaRPr sz="1800"/>
          </a:p>
          <a:p>
            <a:pPr marL="0" indent="0">
              <a:buNone/>
            </a:pPr>
            <a:r>
              <a:rPr lang="en-US" altLang="zh-CN" sz="1800"/>
              <a:t>-</a:t>
            </a:r>
            <a:r>
              <a:rPr sz="1800"/>
              <a:t>每行代码假设在</a:t>
            </a:r>
            <a:r>
              <a:rPr lang="en-US" altLang="zh-CN" sz="1800"/>
              <a:t>50</a:t>
            </a:r>
            <a:r>
              <a:rPr sz="1800"/>
              <a:t>个字符以内，重复率阈值为</a:t>
            </a:r>
            <a:r>
              <a:rPr lang="en-US" altLang="zh-CN" sz="1800"/>
              <a:t>0.7</a:t>
            </a:r>
            <a:r>
              <a:rPr sz="1800"/>
              <a:t>。</a:t>
            </a:r>
            <a:endParaRPr sz="1800"/>
          </a:p>
          <a:p>
            <a:pPr marL="0" indent="0">
              <a:buNone/>
            </a:pPr>
            <a:r>
              <a:rPr lang="en-US" altLang="zh-CN" sz="1800"/>
              <a:t>-</a:t>
            </a:r>
            <a:r>
              <a:rPr sz="1800"/>
              <a:t>因为没有进行良好的优化，对替换变量名的代码查重效果不是很理想。</a:t>
            </a:r>
            <a:endParaRPr sz="1800"/>
          </a:p>
        </p:txBody>
      </p:sp>
      <p:pic>
        <p:nvPicPr>
          <p:cNvPr id="6" name="ECB019B1-382A-4266-B25C-5B523AA43C14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585" y="603250"/>
            <a:ext cx="7535545" cy="4175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4"/>
            <p:custDataLst>
              <p:tags r:id="rId1"/>
            </p:custDataLst>
          </p:nvPr>
        </p:nvSpPr>
        <p:spPr>
          <a:xfrm>
            <a:off x="7713028" y="6094561"/>
            <a:ext cx="4359910" cy="505947"/>
          </a:xfrm>
        </p:spPr>
        <p:txBody>
          <a:bodyPr/>
          <a:lstStyle/>
          <a:p>
            <a:r>
              <a:rPr lang="en-US" altLang="zh-CN"/>
              <a:t>      </a:t>
            </a:r>
            <a:r>
              <a:rPr lang="zh-CN" altLang="en-US"/>
              <a:t>黄志鹏 </a:t>
            </a:r>
            <a:r>
              <a:rPr lang="en-US" altLang="zh-CN"/>
              <a:t>2017303008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谢谢聆听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0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0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1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2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2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8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68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682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4、15、16、17、20、22、2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农业主题通用"/>
  <p:tag name="KSO_WM_TEMPLATE_CATEGORY" val="custom"/>
  <p:tag name="KSO_WM_TEMPLATE_INDEX" val="20205682"/>
  <p:tag name="KSO_WM_UNIT_ID" val="custom20205682_1*a*1"/>
  <p:tag name="KSO_WM_UNIT_ISNUMDGMTITLE" val="0"/>
</p:tagLst>
</file>

<file path=ppt/tags/tag142.xml><?xml version="1.0" encoding="utf-8"?>
<p:tagLst xmlns:p="http://schemas.openxmlformats.org/presentationml/2006/main">
  <p:tag name="KSO_WM_SLIDE_ID" val="custom202056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682"/>
  <p:tag name="KSO_WM_SLIDE_LAYOUT" val="a_b"/>
  <p:tag name="KSO_WM_SLIDE_LAYOUT_CNT" val="1_1"/>
  <p:tag name="KSO_WM_UNIT_SHOW_EDIT_AREA_INDICATION" val="1"/>
  <p:tag name="KSO_WM_TEMPLATE_THUMBS_INDEX" val="1、4、7、9、11、12、14、15、16、17、20、22、23"/>
  <p:tag name="KSO_WM_TEMPLATE_MASTER_THUMB_INDEX" val="12"/>
</p:tagLst>
</file>

<file path=ppt/tags/tag143.xml><?xml version="1.0" encoding="utf-8"?>
<p:tagLst xmlns:p="http://schemas.openxmlformats.org/presentationml/2006/main">
  <p:tag name="KSO_WM_UNIT_COLOR_SCHEME_SHAPE_ID" val="9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4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ISCONTENTSTITLE" val="0"/>
  <p:tag name="KSO_WM_UNIT_COLOR_SCHEME_SHAPE_ID" val="10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COLOR_SCHEME_SHAPE_ID" val="11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3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ISCONTENTSTITLE" val="0"/>
  <p:tag name="KSO_WM_UNIT_COLOR_SCHEME_SHAPE_ID" val="12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COLOR_SCHEME_SHAPE_ID" val="13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2_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ISCONTENTSTITLE" val="0"/>
  <p:tag name="KSO_WM_UNIT_COLOR_SCHEME_SHAPE_ID" val="14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COLOR_SCHEME_SHAPE_ID" val="15"/>
  <p:tag name="KSO_WM_UNIT_COLOR_SCHEME_PARENT_PAGE" val="0_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1_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COLOR_SCHEME_SHAPE_ID" val="16"/>
  <p:tag name="KSO_WM_UNIT_COLOR_SCHEME_PARENT_PAGE" val="0_3"/>
  <p:tag name="KSO_WM_UNIT_PRESET_TEXT" val="单击此处添加标题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5682"/>
  <p:tag name="KSO_WM_UNIT_ID" val="custom20205682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3_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2_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1_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682"/>
  <p:tag name="KSO_WM_UNIT_ID" val="custom20205682_4*l_h_i*1_4_1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682"/>
  <p:tag name="KSO_WM_SLIDE_ID" val="custom20205682_4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58.xml><?xml version="1.0" encoding="utf-8"?>
<p:tagLst xmlns:p="http://schemas.openxmlformats.org/presentationml/2006/main">
  <p:tag name="KSO_WM_UNIT_PLACING_PICTURE_USER_VIEWPORT" val="{&quot;height&quot;:3660,&quot;width&quot;:7530}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2.xml><?xml version="1.0" encoding="utf-8"?>
<p:tagLst xmlns:p="http://schemas.openxmlformats.org/presentationml/2006/main">
  <p:tag name="KSO_WM_UNIT_TABLE_BEAUTIFY" val="smartTable{b0cde966-03c3-4790-9955-c36b99b38020}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68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5682"/>
  <p:tag name="KSO_WM_UNIT_ID" val="custom20205682_23*b*1"/>
  <p:tag name="KSO_WM_UNIT_ISNUMDGMTITLE" val="0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聆听"/>
  <p:tag name="KSO_WM_TEMPLATE_CATEGORY" val="custom"/>
  <p:tag name="KSO_WM_TEMPLATE_INDEX" val="20205682"/>
  <p:tag name="KSO_WM_UNIT_ID" val="custom20205682_23*a*1"/>
  <p:tag name="KSO_WM_UNIT_ISNUMDGMTITLE" val="0"/>
</p:tagLst>
</file>

<file path=ppt/tags/tag167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23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5682"/>
  <p:tag name="KSO_WM_SLIDE_ID" val="custom20205682_2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*y*1"/>
  <p:tag name="KSO_WM_UNIT_TYPE" val="y"/>
  <p:tag name="KSO_WM_UNIT_INDEX" val="1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D" val="_11**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9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032610">
      <a:dk1>
        <a:sysClr val="windowText" lastClr="000000"/>
      </a:dk1>
      <a:lt1>
        <a:sysClr val="window" lastClr="FFFFFF"/>
      </a:lt1>
      <a:dk2>
        <a:srgbClr val="FDF1E2"/>
      </a:dk2>
      <a:lt2>
        <a:srgbClr val="FFFFFF"/>
      </a:lt2>
      <a:accent1>
        <a:srgbClr val="F8AD47"/>
      </a:accent1>
      <a:accent2>
        <a:srgbClr val="EC996A"/>
      </a:accent2>
      <a:accent3>
        <a:srgbClr val="E0848E"/>
      </a:accent3>
      <a:accent4>
        <a:srgbClr val="D470B1"/>
      </a:accent4>
      <a:accent5>
        <a:srgbClr val="C85BD5"/>
      </a:accent5>
      <a:accent6>
        <a:srgbClr val="BC47F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32610">
    <a:dk1>
      <a:sysClr val="windowText" lastClr="000000"/>
    </a:dk1>
    <a:lt1>
      <a:sysClr val="window" lastClr="FFFFFF"/>
    </a:lt1>
    <a:dk2>
      <a:srgbClr val="FDF1E2"/>
    </a:dk2>
    <a:lt2>
      <a:srgbClr val="FFFFFF"/>
    </a:lt2>
    <a:accent1>
      <a:srgbClr val="F8AD47"/>
    </a:accent1>
    <a:accent2>
      <a:srgbClr val="EC996A"/>
    </a:accent2>
    <a:accent3>
      <a:srgbClr val="E0848E"/>
    </a:accent3>
    <a:accent4>
      <a:srgbClr val="D470B1"/>
    </a:accent4>
    <a:accent5>
      <a:srgbClr val="C85BD5"/>
    </a:accent5>
    <a:accent6>
      <a:srgbClr val="BC47F8"/>
    </a:accent6>
    <a:hlink>
      <a:srgbClr val="658BD5"/>
    </a:hlink>
    <a:folHlink>
      <a:srgbClr val="A16AA5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2">
      <extobjdata type="ECB019B1-382A-4266-B25C-5B523AA43C14" data="ewogICAiRmlsZUlkIiA6ICI3MjU0OTc1NDAzNCIsCiAgICJHcm91cElkIiA6ICIzODcwNTQwMDIiLAogICAiSW1hZ2UiIDogImlWQk9SdzBLR2dvQUFBQU5TVWhFVWdBQUFjNEFBQUVBQ0FZQUFBQTZCSlowQUFBQUNYQklXWE1BQUFzVEFBQUxFd0VBbXB3WUFBQWdBRWxFUVZSNG5PM2RlWHhNVi84SDhNOGRTUnFKSkdqVjFwOEtHbHBQcTVscFNvckdUa3J0RkUyVm9DUXQ2ckZGN05KRkNkSW9WVVJ0UmF3aEc3WEZVa1NhS0VyUm9FVnRJWnVzTTVNNXZ6L1N1VThtazRrTWtSSDV2Rit2dk16Y2UrNjlaOFk1ODczM25IUHZBW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KNUprcVV6VUFvVUtwWEtXd2p4RVlEWEFMeGc2UXhSbWJvSDRMd2tTZXZpNCtOWEFkQlpPa1BQQ05hcmlvMzFxaGpsUFhBcWxFcmxUZ0RkTEowUmVpcUVKeVFrOUFRcitlTml2YUtDV0s4S0tkZUJVNlZTRFJkQ3JHalVxQkg4L1B6ZzR1SUNlM3Q3UzJlTHlsQm1aaVl1WGJxRXVYUG5JakV4RVVLSTRhZE9uUXF4ZEw3S005WXJZcjBxbnNMU0dYZ2Mvellqd2MvUEQ2NnVycXpjRlpDOXZUMWNYVjB4ZWZKa0FJQWtTUjlaT0V2bEh1c1ZzVjRWcjF3SFR1VDN2Y0RGeGNYUytTQUxLMUFHbWxveUg4OEkxaXNDd0hwbFNua1BuQzhBNEJreG9VcVZLdnFYSE1UeStGaXZDQURybFNubFBYQVNFUkdWS1FaT0lpSWlNekJ3RWhFUm1ZR0JrNGlJeUF3TW5FUkVSR1pnNENRaUlqSURBeWNSRVpFWkdEaUppSWpNd01CSlJFUmtCZ1pPSWlJaU16QndFaEVSbVlHQms0aUl5QXdNbkVSRVJHWmc0SHdJSVFSdTNyeHBjcjFXcTBWZVhsNFo1b2lJeWh2K1RqeGJHRGdmUXFQUjRQMzMzemU1ZnVyVXFWaTdkdTFEOTNQcDBpVjRlM3NEQUhRNm5ieGNwVklWV2FGKytlVVhwS2VueSs5MU9oMENBZ0pNdnRmTHpNeUVyNjh2TGw2OCtOQThGVVd0VnB2OEUwTEk2Zjc0NHc5Y3ZuelpZTnU4dkR5RWg0Yy8wbkdwOUx6eHhoc3Y5ZXZYcjVLbDgyR09mLzc1QjhuSnlXWnY5N2psM1J3NU9UbFl1M1l0c3JLeXpONzJTZjFPa0dWWVdUb0Q1ZDNnd1lNeGZmcDBmUFRSUjdDeU12MTFIamh3QUxWcTFRSUFoSVNFd01IQkFRTUdERENaL3M4Ly84U1NKVXZ3d3c4L3dNSEJBVUlJaElXRllmcjA2UUJnOUY2L2JNNmNPVWhOVFlXenN6TUNBd01SRmhaVzVQNlBIajBLVDA5UCtYMTJkallhTjI2TTI3ZHZ5L3U2ZWZNbTZ0YXRLNmRadUhBaEdqWnNDQUJZdVhJbDNubm5IZms5QU9UbTVtTFdyRmxHSnhyNzl1M0RnZ1VMREpabFpXV2hhdFdxQVBKL05QWEh1WG56SnVMaTRreCtML1J3VmxaVzB4SVRFM3VxVktvZE9wMXVtNU9UVTB4TVRJelcwdmtxenE1ZHV4QWJHNHNWSzFiZzVNbVRjcm5XYXJYSXpzNkdnNE9EUWZvREJ3NllYZDcxVkNvVmF0ZXViVEl2ZCs3Y0tiSU1XbHRiNC9yMTY1ZzBhUktDZzRPaFVKVDh1dU5KL1U2UVpWVFl3S25UNmRDeVpVdURaV3ExR3ZIeDhTYTM4ZkR3TUxtdjl1M2JHeTBQQ1FsQm8wYU5JSVJBWkdRay9QejhBQUJ4Y1hFWU1XSkVzZmtiTW1RSWZ2LzlkOFRFeEdEUm9rWHk4bmJ0Mmhta2E5ZXVIZmJ0MndlRlFvRUZDeGJnN05teldMMTZOV3hzYkRCaHdnUk1tRERCNURIQ3dzSnc4T0JCTkc3Y0dQNysvaGd6Wmd5YU5zMmY2UDNhdFd1WU1XTUdWcTllWGVUblBYWHFGTWFORzFmc1o5RHIwS0VET25Ub0FBOFBEeHc2ZEFoQS9uZTVjK2RPQUVDclZxM2sxNmErWXpLUEpFazFoUkNqSkVrYWxaYVdscXhVS25kS2tyUXRMUzF0WDJKaVlxNmw4MWZZOE9IRGNlREFBUVFGQldIaXhJazRjT0FBa3BPVE1XN2NPSGg2ZXNyQkl6czdHNVVyVndZQXM4dTdua0toUUVSRWhNbjFibTV1UlM2dlZLa1Nwa3laZ2xHalJtSExsaTM0NElNUGlreFhscjhUWkJrVk5uQXFGQW9zVzdZTWpSczNocTJ0TGU3Y3VZT1BQLzRZdzRjUHg0VUxGNHpTdDJyVlNqNXJEUWtKUVdabUpzYU1HV09RSmpvNkdsRlJVVmk4ZUxIQjhtUEhqdUhtelp0d2QzZEhXbG9hZnZ2dE44eWNPVk0rWSszUm80ZWNkc3lZTWVqVXFSTUFZUDc4K1pBa0NlKy8vejd5OHZMdzl0dHY0OENCQXdCZzlENGdJRUErWXo5NjlDaHExS2lCMXExYkYvc2RXRnRiWTgrZVBaZytmVHFXTGwwcUI4MXUzYnBCclZZak96c2IzYnAxQXdEWTJOaGcrL2J0QUlBelo4N2d3WU1IOG8rWldxMkd2Nysvbk8rUzZ0Ky9QNEQ4SzFYOTYwZHBCcVBpU1pKVUhjQlFJY1JRUjBmSGRGZFgxd2hKa3JaSmtyUTdQajcrcWZqQ3JhMnRNWDM2ZE55N2R3ODZuUTU3OXV6QjRzV0w4ZHh6ejZGR2pSb0E4bHNqUHZ2c000d2NPUkluVDU0MHU3enI2WFE2dVZ5YmtwYVdocHMzYitMVlYxODFXSzVRS1BEZWUrOGhLQ2dJbnA2ZWNIUjBOTnBXZjNKWVZyOFRWUFlxYk9BRThndDRlSGc0cGsyYmhqLysrQU5ObXpZMWFsSlVxOVZ3ZDNjM2FPcHAwYUlGdnZqaUM2TUtjZkxreVNMUFZrTkNRZ0RrVjdySXlFaDA3OTRkMDZaTkE1RGZiTFJ6NTA1VXFtVGNKU1ZKa3Z5NllQOWlVUm8zYmd4ZlgxK2twNmNqTURBUTgrZlBmOGluejgvUGwxOStpY0dEQjZOYXRXcnk4cXlzTEJ3NGNBQVpHUm1vVXFVS0FNTXIzZDI3ZDhQYjJ4cytQajRBZ05HalIrUDU1NStYMTgrZVBSdDkrdlRCZi83em4yS1B2M256WmdENUp5WDYxN3ppZk9JY0pVa2FCR0NRRUNKTHFWUkdDeUcyMmRqWVJNYkd4cVkvZE9zbjZJMDMza0JXVmhiNjllc0hlM3Q3TEZpd0FQdjI3Y084ZWZOZ2EydUxnSUFBZlBqaGgramN1VFBTMHRMTUx1OTZEN3ZpN04yN04zNy8vWGY4OU5OUFdMcDBxZEg2NDhlUHc5cmFHdXZYcjRldnI2L0ovWlRWN3dTVnZRb2RPSDE4ZkRCNDhHREV4TVRnOE9IRGFObXlKV0pqWTdGNjlXb3NYcnpZWkYrRS9zcnM5T25UYU5hc0dZRDhRUW9IRHg2VWc0bmV3WU1IRFFZOWhJZUhZOWFzV2NYbUt5UWtCR3ZYcm9WYXJjYng0OGNCNUo4bEY5ZW4wcjkvZjJSblo4UEh4d2VqUm8yQ201c2JXclZxWlpDbVlETVhBTG5mS0NrcENhTkhqOGI5Ky9leGF0VXFlWDNYcmwzbHMyZTlyS3dzUkVkSG8xZXZYdkt5SzFldUdQUjF1cnU3WS9UbzBSZzZkQ2dHRHg2TU0yZk9ZUExreWNqTXpJU25weWRlZU9HRllqLy80MUlxbGNXZlpaQ2VIWUEra2lUMTBXZzBVQ3FWRVFDMmxYVW1Ra05Ec1hUcFVybThCd1lHb2xhdFdnZ09Ec2E1YytmdzFsdHY0Y3N2djhTaVJZdmtLOEJIS2UvNmsxOGJHeHRjdVhJRkRSbzBLREkvbXpkdnh0eTVjNkZTcVl6V3BhZW40K2pSbzFpOGVESEdqeCtQd1lNSHl5ZVhoVDNwM3dteW5Bb2RPSzJ0clJFUUVJRFBQdnNNV3EwV24zLytPZXp0N2JGa3lSSXNYcnk0MkQ2ODRjT0hZOUdpUlZpMWFoVVVDZ1ZXcmx3SkR3OFB2UGppaXdicGR1ellnU2xUcHNobnBzSEJ3WExUa3luRGhnM0RzR0hENE83dWpqdDM3c0RMeXd0QWZ2RHMyTEdqUVZyOSs2aW9LRXljT0JHWEwxOUczNzU5WVdOalkzQ1ZET1NmdFVaRVJNaURjdlQwZll4ZHVuUXhDSUFGcjNqMU5tL2VqTHAxNitMWXNXUDQvUFBQY2VQR0RVaVNoRHAxNnNqTnJKMDZkWUtMaXdzKy8veHpwS1dsWWZUbzBZaU9qb2FIaHdlaW82TUI1RjlaNnB1ZWNuSnk1TmRzcXJVb0lVbVNlRmpyUm1uNzRJTVA4TUVISDhEZDNSMUNDQnc2ZEFpaG9hRjQ5OTEzc1hqeFl2ajUrZUh1M2JzSUN3dkQvLzNmLzZGS2xTclFhRFNQWE41OWZId3didHc0cU5WcW83emN2WHNYTldyVWdJdUxDMGFQSG0yMGZ2UG16VkNwVkZBcWxYam5uWGV3YnQwNm95QlkwSlA4blNETHFkQ0JFd0FhTldvRWxVcUZxMWV2eXYwVk0yZk9oSmVYRjdwMTY0YVhYMzY1eU8zYXQyK1A4UEJ3QkFjSHc4M05EWkdSa2RpMGFaTlJ1cWxUcDZKbXpacnkrOEdEQnh1bEtkamZVcWRPSGJuSkJnQnExcXlKdlh2MzRzaVJJd2dKQ1pFSDYrajdPUGZ1M1FzZy84ZWdldlhxNW44Qi83cHg0d1o2OWVwbGNJWnViVzF0bE03ZTNoNysvdjZZTTJjT0xsNjhpSmlZbUNJSFBOU3ZYeDlyMTY3Rmd3Y1BpanplZ0FFRDVCK2Nnb09EdnYvKyswZitESG9KQ1FuR0ViOENVU3FWeXdDTUxFSFNMRW1Tb25RNjNUWTdPN3ZJWDM3NTVjRy8yNjkrb2hrc2hpUkplUEhGRnhFY0hBeDdlM3VNSGowYVRaczJ4Ymx6NXdBQWZmdjJ4ZFNwVTdGaHc0WkhMdTllWGw3eXlXaGhLcFVLdTNidGdvMk5qZEc2NU9Sa3JGdTNEc0hCd1FDQWtTTkh3c3ZMQzkyN2R6Y1lmVjVRV2YxT1VObXE4SUV6TVRFUkowK2VSSjA2ZFJBVkZZWDMzbnNQRFJzMnhNNmRPL0hpaXk4V2VWYXFGeEFRZ1A3OSt5TTBOQlJMbGl3cHNpSVhyQXdBNUNzdVBmMVo4Y1A2TG5idjNvMDJiZHFZWE4rL2YzOTRlSGhnOSs3ZHhlN0hsQVlOR2hpY1lTY2xKUlY1MHRDdlh6LzUzeVZMbHVDUFAvNHdXWUVkSFIyTEhEd0J3T1JaZW5GbjcxUXEwZ0dFQTlnbVNkS2VwMlZ3VUVIdDI3ZEhhR2dvMXExYmgwOC8vUlRkdW5WRFdGZ1lwa3laQW5kM2Q4eWFOUXZEaGczRGdBRUR6Q3J2OCtmUGx3ZlRDU0dLYkZFQkRBZmg2T3VyRUFJQkFRRm8xYXFWM094YXIxNDk5T3JWQzdObno4YXlaY3RNZHFXVTVlOEVsWTBLSFRqVDB0SXdhZElrakIwN0ZxNnVydkQxOWNXNzc3NkxLbFdxR0RXbEZIYjkrblVzWGJvVWVYbDVjSFoyUmxCUUVIeDlmZEdpUll0U3orZStmZnR3OXV4WitQdjdtMHpUdG0zYlVqdmU1TW1UY2ZEZ1FWeStmQm54OGZGUXFWU1lQSG15UVpvZVBYcGcyYkpsYU5hc0dlclZxMWZpZmV0ME90eTVjMGUreVJ2SWI2b3RlRStwcjY5dnNRK2RJTFBkQjdCVG9WQnNTMDFOM2Y4MDNvNmlkL1BtVFhoNWVVR3BWT0s3Nzc1RG8wYU5zSC8vZnZtK3l6WnQycUI1OCtZR0xTTWxOWEhpUkV5Y09CRkNDSXdaTXdhZE8zYzJHbDJySDRSVCtJcnp1KysrdzU5Ly9va05HellZTFBmeDhjR2dRWU1RR0JpSVNaTW1HUjJ6TEg4bnFPeFUyTUNabXBvS1gxOWZ1TG01eVpWbjlPalJ5TTdPaHEydExUUWFEV3h0YlhIcDBpWFkydG9DeUw4Wis4U0pFd2dMQzhPSkV5ZlFzMmRQYk4yNkZYWjJkdGkwYVJQOC9mMVJ0V3BWZE9uU0JSNGVIbkJ4Y1RGNVZsdWNqSXdNZlAzMTE5QnF0ZGl5WlF0Ky92bG5mUHZ0dDdDM3R6ZDdYMWxaV2JDMXRaVWZiRkNTTTlhbVRadGl5cFFwQ0F3TXhPelpzekZxMUNpODk5NTc4bnFOUm9NRkN4YkF3Y0VCRnk1Y3dQang0K0hwNlNrM1YrbXYwblU2SGRScU5XN2N1SUdkTzNkQ3JWYkQyOXNicjd6eWlzRVpkYXRXcll6T3NPbnhDQ0h1QU5nT1lKdVRrOU9ocC9rQkNHcTFHcXRXcllKV3E4V3hZOGV3WXNVS05HellFTjkvL3oyOHZiM3gvUFBQWThxVUtYTDY0b0ptU2NxN0pFbjQ2cXV2TUhQbVRMenl5aXVvWDc4K3JLMnRjZi8rZlhtOVhsNWVIaFl1WElpb3FDaXNYTG5TcUFYRjF0WVc4K2ZQaDdlM056SXlNakI1OG1RODk5eHpaZkk3UVpaVFlRT25RcUdBbTVzYnhvNGRLeS9yMEtFRGdQeitQbjF6amJXMU5ieTl2YUhUNlRCMDZGRGN2WHNYUFh2MnhKUXBVd3h1d2ZEeThrTGZ2bjBSRVJHQjdkdTNZOCtlUFZpelpvM0pFWGZGQ1E4UGgxcXRSbWhvS0VKQ1FuRDkrbldNR2pVS2xTcFZncFdWRmF5c3JLRFZhbEd6WmsxMDZOQUJMNy84TWxhc1dGRmtVOUdYWDM0cE4yYzFiOTdjNEFrc1dWbFp5TW5KTWFpME1URXgrUGJiYi9IMTExK2pTWk1tQ0FrSndYLy8rMStrcDZkandJQUJ1SERoQW1iTW1JRWFOV3BnN2RxMXNMYTJSbVJrSkNJaUluRDE2bFhZMmRuaG5YZmVrWnZDM243N2JjeVlNUU9kT25YQzU1OS9qc3FWSzJQT25Ea0daL281T1RsR1ovN0YzUzVBeGROcXRWODBidHo0MHkxYnRwU0xaN1R0M2JzWDU4K2Z4K2JObTdGKy9YcXNYYnRXTHBkT1RrNEFnSysrK2dxNXViblFhRFJ5b0czY3VMSFJ2b29yN3dVNU9EaGc0Y0tGQVBLYmNEZHQyZ1NGUW9FMmJkb1k5TzBIQndjakppWUdLMWV1TkJnNFYxRERoZzJ4ZE9sU2pCczNEaUVoSVlpTGl5dVQzd21pUjZKVUtvVlNxUlJQUWs1T2pzakt5aEo1ZVhueXNwU1VGSVAzeGNuTnpUVjR2MlBIamlMVDdkcTFTK2gwT3FOdGl6cU9WcXNWMmRuWjRzR0RCK0xCZ3djaUl5TkRaR1ptQ3JWYUxhZjU5ZGRmRGJiVmFEUWlLeXZMS0Q5Q0NORzVjMmZoNGVFaEZpeFlJSVFRWXN1V0xhSjM3OTRpTVRIUklGMW1acWI0N0xQUHhQMzc5MFZHUm9iWXQyL2ZRejY5TVBwTVpVRmZIaXhkTHN1N0oxbXZpcUxWYWszV0s0MUdJN0t6czBWV1ZwYkl5Y2tSdWJtNVFxUFJ5T3ZOS2UrbTZIUTZrM2xJUzBzVHFhbXBKZHBQU2txSzBHZzBaZlk3VVZaWXI0eVY2L1lCL1g5bWNZL0pvNUxUNlhUUWFyVkZqaWdVeFF5bWVGcm83N3VyNktOcUh4ZnJGUlhFZW1XTXM2T1FUS0ZRRkJrMGdhTHY2U1FpcW9nWU9JbUlpTXpBd0VsRVJHUUdCazRpSWlJek1IQVNFUkdaZ1lHVGlJaklEQXljUkVSRVptRGdKQ0lpTWdNREp4RVJrUmtZT0ltSWlNekF3RWxFUkdRR0JrNGlJaUl6TUhBU0VSR1pvYndIem5zQWtKbVphZWw4a0lWbFpHVG9YOTZ6WkQ2ZUVheFhCSUQxeXBUeUhqalBBOENsUzVjc25RK3lzQUpsNEp3bDgvR01ZTDBpQUt4WHBsU3lkQVllUjUwNmRhd0FkRDkvL2p3YU5td0lCd2NIazlOaTBiTXBJeU1Edi8vK083NzU1aHNrSnlkRENQSEY3ZHUzVDFrNlgrVVo2eFd4WGhXdnZFK3lxRkFxbFRzQmRMTjBSdWlwRUo2UWtOQURBR2VyZnp5c1YxUVE2MVVoNWZxS0U0QzRkZXRXYUsxYXRhNUxrdVFFb0FvQU8wdG5pc3JVUFFCeFFvZ3ZUcDA2NVFkVzd0TEFla1dzVjBSRVpCNmxVaW1VU2lVREJoa3A3NE9EaUlpSXloUURKeEVSa1JrWU9JbUlpTXpBd0VsRVJHUUdCazRpSWlJek1IQVNFUkdaZ1lHVGlJaklEQXljUkVSRVptRGdKQ0lpTWdNREp4RVJrUmtZT0ltSWlNekF3RWxFUkdRR0JrNGlJaUl6TUhBU0VSR1pnWUdUaUlqSURBeWNSRVJFWm1EZ0pDSWlNZ01ESnhFUmtSa1lPSW1JaU16QXdFbEVSR1FHQms0aUlpSXpNSEFTRVJHWmdZR1RpSWpJREF5Y1JFUkVabURnSkNJaU1nTURKeEVSa1JrWU9JbUlpTXpBd0VsRVJHUUdCazRpSWlJek1IQVNFUkdaUWJKMEJvaUlMTzJOTjk1NHljckthbHFoeFNQLy9mZUhnZ3UxV3UwWFo4NmN1VkUyT2FPbkVRTW5FVlY0L2ZyMXE1U1ltUGlQSkVrMWkwc25oTGpUcUZHanVsdTJiTWtycTd6UjA2ZVNwVE5BUkdScDU4K2ZGM1hyMW0wSTRLMkhKRjIzZi8vK2lMTElFejI5Mk1kSlJBUkFwOU50SzBHeWtxU2haeHdESnhFUkFJVkNjVWdJa1Z4TWt2dE9UazZIeWl4RDlOUmk0Q1FpQWhBZkg2K1JKR2xuTVVsMnhzVEVhTXNzUS9UVVl1QWtJdnFYSkVrbW0ySVZDZ1diYVFrQUF5Y1JrU3d0TFcwZmdQUWlWcVducHFidUwrdjgwTk9KZ1pPSTZGK0ppWW01UW9paVJzMkdKeVltNXBaNWh1aXB4TUJKUkZTQWllWmFOdE9TaklHVGlLZ0FTWkoyQThncXNDaExrcVE5bHNvUFBYMFlPSW1JQ29pUGo4OENFSzEvTDBsUzFML0xpQUF3Y0JJUkdSRkN5RTJ6Slh3d0FsVWdESnhFUklYWTJOaEU2bC9iMmRsRkZwZVdLcDVuNFNIdkNwVks1UzJFK0FqQWF3QmVzSFNHcUZ5NEIrQzhKRW5yNHVQalZ3SFFXVHBEOUhSUktwWGhBRVJDUWtKM1MrZUZuaTdsL1lwVG9WUXFkd29oVmdCNEZ3eWFWSEl2QUhoWENMRkNxVlNHb2Z6WEJTcDkyNHA3SUFKVlhPWDZpbE9sVWcwWFFxeG8xS2dSL1B6ODRPTGlBbnQ3ZTB0bmk4cUJ6TXhNWExwMENYUG56a1ZpWWlLRUVNTlBuVG9WWXVsOFdRQmJiTWhjRmI2MXBsd0hUcVZTZVFqQXV5dFhyb1NycTZ1bHMwUGxVRUpDQWthTUdBRUFoeElTRXRwWU9EdGxUYUZVS25jQzZHYnBqRkM1Rlo2UWtOQVRGU3g0V2xrNkE0L3BOUUJ3Y1hHeGRENm9uQ3BRZHBwYU1oK1c4TytWWmplMjJKQTVDclhXdk8vcTZqcTBvclhXbFBkK25SY0FzTExUSTZ0U3BZcitaWVZyb3Z5M2VSWitmbjV3ZFhWbFBhSVNzYmUzaDZ1ckt5WlBuZ3dBa0NUcEl3dG5xY3lWOThCSlJJK09MVGIweUNweWF3MERKMUhGeFJZYmVtUVZ1YldHZ1pPSWlNZ01ESnhFUkVSbVlPQ2tjdUgrL2Z1NGN1V0twYk5CenlpdFZvdTh2THdudHY5YnQyNUJvOUU4c2YxVDJXTGdKQU43OXV5QlZxdEZVbElTYnR5NDhkRDBEeDQ4d0tSSms1NW9uaTVldklnaFE0WWdLU25waVI2SFNwKzU1Y2xTcGs2ZGlyVnIxejQwM2FWTGwrRHQ3UTBBME9uK2QrdWlTcVV5R1hoMU9oMCsvZlJUL1BMTEx5WE9UMlptSm54OWZYSHg0c1VTYjNQbnpoMjg5OTU3eU1yNjMwUXVmLzMxbDV4ZktqM2wvVDdPVW5IbnpoMTg5OTEzT0g3OE9OTFMwbUJuWjRlQkF3ZGkxS2hSQUlDelo4OWl5SkFoQUlDQkF3ZmlvNDgrd3NpUkk3RjkrM1lvRkFxamZYM3l5U2ZZc1dNSFB2MzBVNXc4ZVJJQWNPVElFZGpaMmNucEN1NVRraVE0T0RqZzFWZGZSZCsrZmRHdVhUdURmVDZKNDV2aTcrK1BtSmdZWkdabVl1M2F0YWhXclJwR2p4NHRyMWVyMWJDeHNURjR2My8vZm9OOUZFNERBQzFhdEVEanhvMU5IdmZ1M2J1SWpvNDJXcjVueng0RUJBUkFwOU5oMXF4WlJ1dTdkKzhPSHgrZmgzNHVzb3lIbFNlOUkwZU80UFBQUDhmNDhlTXhhTkNneHpwbXdmcWlVQ2p3Mm11dllmYnMyYWhmdjc3SmJRWVBIb3pwMDZmam80OCtncFdWNlovRkF3Y09vRmF0V2dDQWtKQVFPRGc0WU1DQUFjWG1KelEwRkgvLy9UZm16Sm1ET1hQbUZKbG14WW9WYU5pd0lRQkFDSUU1YytZZ05UVVZ6czdPQ0F3TVJGaFlXSkhiSFQxNlZINGRIaDZPWnMyYUdkVHptSmdZdlBIR0c4WG1qOHhYNFFPblZxdkZpQkVqMExadFc0U0doc0xKeVFuWHIxL0h6WnMzamRJV0RENm1DbkxObWpXeGMrZE9BTUQzMzM5dlVJbUxjdVRJRVZTdVhCbXBxYW1JaTR2RDRzV0xjZmp3WWN5WU1jTW9LSmJtOFM5ZnZpeWZHQlRXdTNkdmcvZTdkdTBDQU96ZHV4ZnU3dTdZdjM4L3FsYXRhdkl6bVVwVHFWSWxrOXNVbHBxYWlnVUxGdURDaFF2WXVIRWovdS8vL2s5ZWw1MmRqYUNnSUZ5OWVoVjkrdlFwOFQ3cHlYblU4cVFYSGg2T2wxNTZDZUhoNFk4ZE9QV09IRGtDblU2SGdJQUFUSjgrSGV2V3JRTUFlSGg0RkpsZXA5T2hmZnYyUnN0RFFrTFFxRkVqQ0NFUUdSa0pQejgvQUVCY1hKeitxVk1tWGJseUJSczNia1QxNnRVUkdCaUlaczJheWV1RUVKZzFheGF1WHIyS2V2WHF5Y3NYTEZpQXMyZlBZdlhxMWJDeHNjR0VDUk13WWNJRWs4ZlE2WFRvMEtFRE1qTXpZVzF0TFo5NEh6aHdBTkhSMGJoMjdScTJidDBxcC8vcHA1L3c4c3N2RjV0dmVvWXBsVXFoVkNyRjQ3aHc0WUpRS3BYaS92MzdKdE9jT1hOR0tKVktrWm1aYWZiK1RXMXJhbmxhV3BybzFxMmIyTGh4NHhNOXZwNUdvekY0cjFRcVJYcDZ1c0V5blU1bnNENGxKVVYrZisvZVBhUC9nOEpwaEJDaVM1Y3V4ZWF6NFByTXpFemg2ZWtwdnZycUs1R1ptU2w4ZlgzRjFhdFhoUkJDSERod1FQVHUzVnVzV0xGQzVPWGxGYnZQa3RLWEkwdVg1N0pXR3ZXbk1IUExreEQ1WmI1NTgrYmkyTEZqNHEyMzNoSVhMbHg0ckR3VUx2T3hzYkZDcFZJWmxaZVZLMWVLYjcvOTFtajdxS2dvOGRsbm54a3RQM3IwcUZBcWxTSXZMMCtrcHFZS056YzM0ZW5wS2JwMjdTcVVTcVhvMnJXci9MZG56eDV4Nzk0OTBhTkhEeEVURXlQMjd0MHJPblRvSVA3NjZ5OGhoQkM1dWJuQzM5OWZkTy9lWFNRbEpjbkhtRE5uanVqYXRhdTRjZU9HMkxadG16aDgrUEJEUDY5V3F4VktwVkxrNXVhSzNOeGNrWldWSlpSS3BZaVBqeGREaGd3eFNOdW1UUnR4NDhhTmgzK0pKVlJSNjA2RjcrT3NYYnMyYkcxdEVSd2NiTkEzVUp5elo4OUNwVklWbWI2NGRTWGg2T2lJRHovOEVOdTJtWjZVb2JTT3IxYXJNV0RBQUZ5L2Z0MWcrZUhEaCtYWHYvMzJHejc4OEVNOGVQREFqRTloTENVbEJSOS8vTEhKdjRMczdPeXdjZU5HVEpreUJYWjJkaGcwYUJCOGZYMHhlUEJnUkVWRklUZzRHTU9IRHplNklpZkxldFR5RkIwZERXZG5aN2k3dThQTnpRM2g0ZUdsbXErTWpBelVxRkhEcUx5MGFORUN4NDhmTjBwLzh1Ukp1TG01R1MwUENjbC9xcHhDb1VCa1pDUzZkKytPcUtnb1JFUkVBQUIyN3R5SmlJZ0lSRVJFb0ZPblR0aTRjU1BhdDI4UER3OFBkT2pRQVI5KytDRzh2YjBSRmhhR0lVT0c0T3JWcXdnSkNjRUxML3p2TnNqR2pSdGp6Wm8xVUt2VkNBd01OS3VNMjlqWXlIOEFFQmtaYWRTL3FkVnFZVzF0WGVKOVV0RXEvQytQbzZNanZ2bm1HeHcrZkJqZHUzZkhxbFdySGpub2xaWlhYbmtGZi8zMWw4SGdneWZCeHNZR1BYcjB3SVFKRTZCV3ErWGxJU0VoMEdnMCtQUFBQekZ1M0RpMGJOa1NEZzRPOG5wUFQwKzR1N3ZEM2QwZDNicmxQeDljLzk3ZDNkM2dHRjVlWHZEeThvS0Rnd1B5OHZKTS9tbTFXbmg1ZWNrRE5KeWNuSEQxNmxVc1g3NGNnWUdCZU9PTk45Q3paMDljdTNZTmlZbUpUL1I3b1VmenFPVXBQRHdjWGJ0MkJRQjA3ZG9WdTNmdmhsYXJMWlU4SlNjblk5MjZkVVluWndEUXRHbitBMjlPbno0dEw4dk16TVRCZ3dmUnBVc1hnN1FIRHg1RWNuS3lRWjc3OWV0WDdMRS8rZVFUZlBycHAvTDdqaDA3b2thTkdnZ0lDTUQxNjljeGZ2eDRnNkFKQVAzNzk0ZWRuUjBtVDU2TVVhTkd3YzNORGExYXRUTDRVNmxVQnU5Tm1UcDFLbUpqWXhFVEV5TXZ5OHZMTXhwL1FPYXI4SDJjQU5DcVZTdnMzTGtUUC8zMEU5YXVYWXV0VzdjaUtDaklZbzhpMDJxMXFGU3BVcGxjVVhsNWVlSFlzV080Y09HQ1BJaWdTcFVxK09LTEwzRGt5QkVNR2pUSW9COG5QajdlWVB2NzkrK2pVNmRPQm1mdUtwVktmcjErL1hyMDZOSERvRCtyUjQ4ZWNqOXNVV0pqWS9IMTExL0R4c1lHSFR0MnhKSWxTM0RvMENFRUJnWUNBT2JPbll1NWMrZks2WU9DZ29vZGVFUmx4OXp5ZFBueVpWeThlQkZCUVVFQWdIYnQydUhycjcvRzBhTkgwYVpObThmS1MrdldyUUVBOWVyVmc2T2pJM1E2blZHZEdqNThPQll0V29SVnExWkJvVkJnNWNxVjhQRHd3SXN2dm1pUWJzZU9IWmd5WlFwOGZYMEJBTUhCd2FoUm8wYXh4N2V4c2NIMTY5Y1JHeHVMZmZ2MjRkeTVjMmpmdmowbVRweUltSmdZakI4L0hrNU9UbWpSb2dXYU5HbUNPblhxUUtsVVl1TEVpYmg4K1RMNjl1MExHeHNiZ3dGQVFINzlpb2lJa01jUTZFZnpGaDVVcUZBbzBMdDNiL2o0K09EVlYxOUZ6Wm8xb2RWcUdUaExBUVBudnh3Y0hEQnExQ2dNR2pRSWZuNSs4UGYzTitoUUwwdG56NTVGa3laTnl1UllraVJoeVpJbHVILy92andBWWVMRWlSZ3hZZ1Q2OU9sak5QaWhxQkd6aGNYSHh4dGNjUUF3T09OUFQwK0hScU5CbXpadFVMOStmVmhaV1NFN094dFhyMTVGWEZ3YzNuenpUUVFGQmFGKy9mbzRmZm8wL1AzOVViVnFWVVJFUktCNjllcHlQbWJPbkltTWpBdzRPenVYeGxkQnBjRGM4clJyMXk0SUlRd0dlZVhtNWlJOFBQeXhBNmQrNE4ydFc3Y1FGQlNFL2Z2M1k4R0NCUVpwMnJkdmovRHdjQVFIQjhQTnpRMlJrWkhZdEdtVDBiNm1UcDJLbWpWcnl1OEhEeDVzbEViZitnTGtkd0dscHFiaXdZTUhlT3V0dDlDOWUzY3NYTGhRSHR5blVxa3dldlJveE1iR0lqWTJGdUhoNFhqOTlkZXhldlZxdVl5YjYrdEdSMEVBQUJNa1NVUkJWTUNCQXdEeUErbmJiNzhOQUdqUW9BSDY5ZXVIZWZQbVlmNzgrY2pMeTJOVGJTbGc0Q3pFMGRFUlE0Y09oWStQVDVGbnFFOWFVbElTUWtORGl4MUZWNXAwT2gxQ1EwT3hiTmt5ZE96WUVRQlF2MzU5VEpvMENkOSsreTI2ZHUySzExNTdUVTVma2xHMXFhbXBhTisrdmNIVjZabzFhK1RYUFhyMGdMVzFOYnAzNzQ1bXpacWhTNWN1V0xwMEtkNTg4MDBBd0hQUFBZZms1R1FzV0xBQWYvMzFGOGFNR1FNN096dmN1blVMMWF0WHg3VnIxekJ0MmpRNE96dGp3WUlGUElOK2lwaFRudkx5OGhBZEhZM3g0OGNiakhROWMrWU1aczZjaVpTVUZGU3JWdTJ4OGlOSkV1clVxWU1QUHZnQUkwZU9MTEpPQndRRW9ILy8vZ2dORGNXU0pVdUtERndGZ3lZQW8xdW45RmVCQlVlT3A2ZW53OUhSRVc1dWJvaU5qWlZiVEFwNzhPQUI0dUxpQU9RM0NYdDRlR0QzN3QyUDlIbUxNbmp3WUNRbEpVR3RWa09oVURCd2xvSUtIemovL1BOUHhNVEVvSFBuenFoYnR5NVNVMU94WThjT3ZQMzIyMlVXTklVUVNFbEp3WWtUSjdCa3lSSjA3ZG9WblR0M2Z1TEhqWXVMUTJCZ0lJUVFDQTRPUnJObXpiQmp4dzRBK2JjUS9QUFBQeGc1Y2lSbXpacFY1REI5Y3hTKzRnU0FJVU9Hd05mWEZ3NE9EdGk3ZHk5Ky9QRkhPVTFLU2dvOFBEemt3SGptekJsTW5EZ1JIVHQyUkZSVUZENzk5RlAwN05uenNmSlVtbHhkWFY4K2RlclUzNWJPaHlXWlc1Nk9IVHVHdExRMGRPdld6YURQczJiTm1nZ01ERVIwZEhTUnQ2Yms1ZVVoUER3Y1hicDBnYTJ0YmJGNUVrTGc1czJiV0w5K1BabzFhMlpVcDY5ZnY0NmxTNWNpTHk4UHpzN09DQW9LZ3ErdkwxcTBhUEhZMzRlam82UDhXbjgxV0pTQ0E1SGF0bTM3Mk1jdHpNYkdCblhyMWtWeWNqS2VlKzY1VXQ5L1JWVGhBNmVqb3lQaTQrT3hZY01HWkdSazRQbm5uMGZyMXEzbHVlWWVKams1R1o2ZW5vaU9qalk0VXkwcTZCWk1xOWU2ZFd0SWtnUkhSMGY4NXovL3dkU3BVL0hPTysrVU9QK1Bldnk3ZCs5aTlPalJHRFpzR0lZT0hWcmtUZCtqUjQrR2c0TUQvUHo4MEtsVEo4eWNPYlBFK1Nvc0lDQUFTVWxKdUhYckZoWXVYSWlaTTJkaTFLaFJlUGZkZHpGbXpCajQrZmtaWE1YcUE3VkdvOEdKRXljUUhSMk5yS3dzNU9Ua0lEUTA5SkdiczBxVFVxbHNKSVRvQTZDM0pFbHZBNUFzblNkTHVYRGhndG5sS1RjM0Y4MmJOemNJbWtEKy9iNGRPblF3ZVUvbmhRc1hzSHo1OG9lZU9PbjdPQjBkSGRHeVpVdE1uejRkUVA0WWdoTW5UaUFzTEF3blRweEF6NTQ5c1hYclZ0aloyV0hUcGsxeTEwQ1hMbDNnNGVFQkZ4Y1hTSkpsLzJ1enNySmdhMnVMMjdkdkF5ajZudWppQmdvQitSY0pUME85ZVJaVStNQlpzMlpOTEZ1MnpLeHRYbi85ZGJrWjhzaVJJMmpldkxsY0lQVlBIaXJxVERndUxrNU9XNzE2ZGFPQk5tVjkvTTJiTjZOZXZYckl5Y21CV3EzR3paczNJVW1Td1ZucGtDRkQ4T2FiYitLWFgzNlJtMFE5UFQyTjlsMTROSzJldjc4L3FsZXZqaFVyVnFCdTNicW9XN2N1Ykd4czBLNWRPOHlmUHgvSnlja0lDZ3JDMnJWcnNYLy9mZ3dmUGh5dnZ2b3FsaTlmamdzWEx1RGN1WE9vWDc4K09uWHFoTEZqeDFxODRydTZ1cjZtVUNqNi9oc3czN0QwRCtyVG9rbVRKbWFYcDRJalRndlRQMlNnS0tkUG55NzJ5cXhnL1NoTXA5Tmg2TkNodUh2M0xucjI3SWtwVTZiZytlZWZsOWQ3ZVhtaGI5KytpSWlJd1BidDI3Rm56eDZzV2JPbTRCUmFqNlNvT21PT0w3LzhVbTYrTGVwa0EvamZVNFFLOW5FZVAzNGNNMmZPUkpVcVZYRDc5dTJIUHJDQlNxYkNCMDV6dEc3ZEdnTUhEalRvZnp4NThpVGVlKzg5SkNVbHdkN2VIbHUzYnNXNzc3NExBUER4OFpFZmVWY3c3ZE55ZlAzVFNzNmRPNGRQUHZrRWxTcFZRcTlldll6NkROOTg4MDI1LzdFa3dWN2Z4d2tBWDMzMWxkSDZpeGN2b243OSt1amN1VE02ZHV3SWhVS0IxcTFiNCtMRmk2aGN1VExzN2UxUnYzNTl1THE2b2xtelpvL2R6L1dZSkpWSzVhcS9zZ1RRUklnS2Q3OTNpVHhLZVhvVXAwK2ZSdi8rL1I5cFc0VkNnY1dMRjhQUjBkRmtWNHl0clMzNjl1Mkx2bjM3R2cyRzAxKzFGalpyMXF4aXUzYUtlcHlrWGxIM2pDNWZ2dHpnNUhmMjdObVlObTBhS2xXcVpQUjlWcXBVQ2F0WHJ6WjRyMyt5MkZ0dnZZVWZmdmdCdWJtNXFGcTFxdnk0UUhvODVmcDBXZi9FaWtlOWNpdE4wNlpOdy83OSsrSG01b1k1YytZVU8zam1hVHkrVHFlREpFa1diNUt5QlAzdE13a0pDZm9QcjFBcWxXOExJZm9xRklyZVFvZ1NEZHN0c0gyNThDVHJUMFV1VDRVOWJKQ2hKUVlobHBZaTZrNkZVSzQvN05NVU9LbjgwbGQrSVlUSHY4Mnd2UUhVdFd5dW5pd2h4QjFKa21vQ3JELzA2Q3BxNEN5ZnB6bFVZay82NlVQUEVrbVNoRTZuRTVJa3NTMldpRXhpSCtjanlNek14TVNKRXpGMjdOaFNlV0pOVGs0T3NyS3lrSjJkamJwMS8zZWhrNVNVaFBIangyUFpzbVVsbWhJTWdOR28zYTVkdThydkM2OHp0WTJlVnF2RjNidDNjZXZXTGZ6OTk5OW8yYktsZkQrYkVBTFRwMCtIcjY4djZ0U3BnNHlNREV5Y09CRkxsaXpCclZ1M1VLMWF0UkxuK1dtUmtKQndCTUFSQU9OVUtwV2JFS0t2SkVsOW52V21XaUl5RHdPbm1jUWp6Slgzd3c4LzRPZWZmd2FRZjBPMlFxRkFjbkl5cWxXckpvODZyRnk1TXB5Y25EQi8vbng1KzhEQVFGeTdkcTNZYWNtQS9BRUxyNy8rdXNHeThlUEhBOGdmcUZQVTZ6Rmp4aFE1dFpDM3R6ZnUzTG1EM054Y0NDSGc0T0NBcWxXcm9ucjE2cWhYcjU0Y09PUGk0dkRycjcvS2p5WlRLQlE0ZWZJa3RGb3Rmdjc1WjBSSFIyUFJva1dvVzdjdXhvNGRpOTkrKzgzZ09BTUdETUQyN2RzTmxxV21waUlvS0FndFc3WXM5dk9XQVYxOGZId3NnRmdBazk1NjY2MDNkVHBkSHdCOUFKVE5JNTNvaWRGUHRXZHFqbHFOUm9OTm16WWhLaW9LZi8vOU4zUTZIV3JYcm8ydnYvNGFUWm8wZWVqOHZmVHNZK0EwazdsejVRSEFpQkVqTUdMRUNJTUJBQjA3ZHNTV0xWdE1ick41ODJha3A2Zmo0TUdEanpUQTRwTlBQZ0dRL3hTV29sNFhmaEtLM3ExYnR4QVpHZm5Rd1FvYk5teUFsNWVYZkwrZXJhMHRKRW1DV3EzRzBLRkRZVzF0alRGanhtRExsaTM0OXR0dmtaR1JnWGJ0Mm1INzl1MTQ2YVdYQUFBM2I5N0U3Tm16NVdONWVIZzhqYVAreEsrLy9ub0t3Q2tBMC82OUhhWFB2Nk5zbXoxa1d5cG5jbkp5NE92ckN5RUVKa3lZZ05kZmZ4MWFyUlpuejU1RjVjcVZ6WnEvbDU1ZERKeG1DQWdJUUd4c0xGYXNXSUdqUjQraVJvMGE4azNXcGh3OGVCRExseTgzV3A2V2xvYUJBd2NXdWMySEgzNkk5ZXZYSXkwdHJkaEpmYTljdVlMWTJGZ0ErVTltMFdxMXVILy9QbnIzN28ycFU2ZENwVkloUER4Y0h0WmU4RFVBckY2OUdqdDI3TURkdTNmUm8wY1BlZm5EZ3ViRml4ZHg5T2hSZzluc0ZRb0Y3T3pza0o2ZWppcFZxdUQ5OTkrSGk0c0xUcDgrRFZkWFY4VEd4dUsxMTE2VGc2WmFyY2FSSTBma1krWGs1Q0FqSStOcERKd0dUcDA2ZFI3QWVRQUJLcFdxb1JDaWp4Q2l6NzhQUUtCeTdydnZ2a051Ymk1Ky9QRkgrYllQR3hzYk5HL2VIRUIrMmYvbm4zL3c4Y2NmeS9jVU96czc4M25KRlF3RHB4a2FOMjRNWDE5ZnBLZW5JekF3MEtCWjFaUzJiZHVpYmR1MjhQYjJsbWN4QVBLYmJBdmZqMVc5ZW5Vc1dyUUlXN2R1eGFKRml6QjI3RmhzM0xqUjVMNEwzbFM5ZmZ0MmhJV0Y0WWNmZnBDYlFOM2MzTkNvVVNPajdlN2N1WU1EQnc1Z3lKQWg2TlNwRTk1Ly8zMTV0aEpQVDAvMDd0M2JhQnNuSnlmNWtYZ0xGeTZFRUFKcXRSb2JObXhBVWxJUzd0MjdCNDFHZzJIRGhpRWpJd09Pam82b1diTW1HalpzQ0ZkWFY2UEhwNldrcEJnOHpFQi9INnE5dlgyeDMrZlRKRDQrL2pLQWVRRG11YnE2R3JkN1U3bWkxV3F4YytkT0JBUUVtSHorY2NINWV5ZE5tbFR1K3ZHcGREQndtcUYvLy83SXpzNkdqNCtQd1Z4NUJXVm5aNk55NWNyeWUzMC81OTI3ZCtVSmI0SDhwdHFDRHo0SC9oY0krL2J0Q3lDL3I4WEx5OHRrZmdyT0R3Z0FNVEV4eU1uSndieDU4ekJwMGlSSWtsVGtvN2tLMGwvMWpSOC9YdTcvWExwMEtlYk1tWU9sUzVjQ0FQNzQ0dy81SkNFc0xBeHBhV2tBQUd0cmE2U2xwYUZPblRwbzFxd1pybDI3aHU3ZHU2TlhyMTRHVjYzLy9QTVBEaDA2aEV1WExtSEpraVdvVnEwYUprK2ViUERFbHFTa3BLZithck00RmYwNXRjK0NhOWV1SVNzcnkyaThRRUg2K1h0bnpKaUJvMGVQWXRDZ1FSZ3dZQUFEYUFYRHdHa0dqVVpqOWx4NWVpa3BLWEwvSXBEL29QT0M3MDBwZUpWYW5PdlhyOFBLeWdxMnRyYXdzckxDM3IxN1VhVktGYXhmdjk0b2JjRjUrNDRmUDQ0WFhuZ0J2WHIxZ3ArZkg0UVFxRldyRnU3ZXZZdmMzRnc4OTl4eitPV1hYK1FUaEYyN2RtSEdqQm40NktPUFlHMXREUjhmSDNsZmNYRnh1SHYzcmxGVDc5S2xTNkhUNmJCcjF5NEErU2NOcWFtcHVIRGhnanlEUmw1ZUh0UnFOZHEwYVlPTkd6ZWlkdTNhSmZyY1JLVkZvOUVBUUpIUDJTM29hWnUvbDhvZUE2Y1p4b3daODhqUFNxMVdyWnBCWDJmSGpoMk4rajRMUDgreVVhTkdHRDkrUE02ZlAyOHcxNTllUUVDQS9QckhIMzlFcjE2OWNPN2NPZmo0K01EYTJocisvdjV5UCtxZE8zZU1CZ1FkUEhnUURSbzB3TVdMRjlHcVZTdTR1Ym5KeDJuZHVqV2lvcUxRclZzM1JFVkY0WWNmZmdBQXpKczN6MmpXZXIzWFhuc05rWkdSQnN1MFdpMXUzTGdCSnljbmcrWHU3dTQ0Y3VTSTBUNDhQVDA1Z3dOWlJPM2F0U0ZKRWhJVEV3MG1ZeS9LMHpSL0w1VTlCazR6OU8vZi81SG55a3RKU1RHYVdxdmcrNkpNbURBQnZyNitVQ2dVUmlOd2hSQVFRa0NuMDBHdFZ1UEdqUnZ5YlJ6NnB1SisvZnBoMHFSSnlNaklnTGUzdDl4Zk9tL2VQQURBN2R1MzhjRUhIOGozY0dvMEdybHZ4OHZMQzhPR0RjT2xTNWZRdG0xYmViWjdVMEVUeU85VC9lS0xMNUNWbFNVM1hWbFpXZUg3Nzc4M0dIeFVuSnljSERaN2tVVTRPanFpZWZQbVdMTm16VU1EWjhGdExEbC9MMWtHQTZjWkhtZXV2SU1IRHhvTU9DaXFqMU90VnN1dmQrL2VqV1hMbHFGTGx5NjRkZXNXSmt5WUlBZXRtSmdZZlBmZGQvRDI5b1pDb1pBSEt4U2tmd2gyLy83OWNldldMV1JsWmFGUG56NXluK2VHRFJzd2NPQkFnMXRkZnYzMVZ6UnBrbitiNHZQUFB3K2xVb2tkTzNiSWN5byt6SXN2dm9pbVRac2lJaUpDUHY2d1ljT0tuTUJYMzBSYjBPVEprNUdUay9QUU9SYUpTa05LU2dxeXM3TUI1QS9XcTE2OU9pWlBub3loUTRkaTBxUkorT1NUVCtEczdJek16RXpFeDhlalhyMTYwT2wwRnArL2x5eVBnYk1VUEd5dXZMVnIxOG9QUU5CTFMwc3JjdURQK3ZYcjhmMzMzK09QUC83QXNtWExVS3RXTFp3N2R3N2p4NDlIZ3dZTjhPZWZmK0xsbDEvR2tpVkxESnBlQ3dlYnpaczNRd2lCNk9ob0JBY0h3OS9mSHpFeE1manZmLzlyOGg3T2pSczM0djMzMzBkS1Nnb1dMVnFFMjdkdlk5eTRjUmcrZkRqOC9mMUw5R0NDb1VPSFl1Yk1tV2pUcGcyQS9Ma1Q5YzIwQlVmcjd0MjcxMmpiaXhjdkdqWHBFajBwM2J0M2wxOVhybHdaUjQ4ZVJiMTY5ZkRUVHo5aCtmTGwrT3l6ejNELy9uMVVybHdaTGk0dW1ENTlPbXh0YlI5ci9sNTZOakJ3bG9MaTVzb0xDd3N6T2FWUVVRTi9CZzRjaURWcjF1RDY5ZXY0N2JmZmNQNzhlWnc1Y3daQ0NOU3VYUnRxdFJyeDhmSHc4L05EZ3dZTlVMdDJiYlJ2Mzk3Z1ByTGJ0MjlqNjlhdE9IVG9FQm8wYUlDUWtCRFVyVnNYTGk0dW1ESmxDcHljbkRCbzBDQ0Q2WXhpWW1LUWxKU0V2THc4OU8vZkh3TUhEcFNuU25KMmRzYTBhZFBnNCtPRFhyMTZGZnRkdEd6WkVwMDdkOGJRb1VQUnVIRmpxRlFxK1V4Y2Y1dE13YXZOdkx3OHRHblRScDVOWTh5WU1RLzd1b2tlUzNIemRRSkFyVnExTUdQR0RKUHJ6WjIvbDU0OTVlclptb1ZaYW5hVStQaDR1THE2eWdGQnE5VkNvOUVVT1ZmZW8vcnFxNjlnWldXRlpzMmF3YzNOeldCUWtrNm5reWQ1dm5MbENueDhmT0RvNkFnQTJMWnRHN3AwNllLREJ3L2luWGZlTVJyTUpJVEFxVk9uNE96c0xNOXp1Vy9mUHJScjF3NDNiOTZFblowZDFHcTEwYTBoYVdscGNIQndrRC96MkxGak1YLytmSk9mTnp3OEhHZk9uSUdYbHhkZWZ2bGxYTDU4R1EwYk5wVHpYN2haUzZQUndNckt5aUxUVUZYVUdSNDR1eEE5cm9wYWQ4cjFoMlhGcDlKUVVTcy82dzg5cm9wYWQ5aWJUVVJFWkFZR1RpSWlJak13Y0JJUkVabUJnWk9vNHJvSDVFL01UbVN1akl3TS9jdDdsc3lISlRCd0VsVmM1d0hnMHFWTGxzNEhsVU1GeXMwNVMrYkRFaGc0aVNvb1NaTFdBY0RjdVhPUmtKQlE4QXFDeUtTTWpBd2tKQ1RnbTIrK0FRQUlJZFpaT0V0bHJsd1BJVllxbFVrQVhqaDgrSEM1bXNlUm5oNFpHUm53OFBBQWdIc0pDUWsxTEoyZk1xWlFLcFU3QVJqUElFQlVNdUVKQ1FrOUFBaExaNlFzbGZjclRqWTEwV09weU0xTkFIUUpDUWs5aEJEREFSeENCZXlyb2tkeUQ4QWhJY1R3aElTRW5xaGdRUk1vNTFlY0twVnF1QkJpUmFOR2pUQjU4bVM0dUxpZ1NwVXFsczRXbFFNWkdSbTRkT2tTdnZubUd5UW1Ka0lJTWZ6VXFWTWhsczRYRVQzOXluWGdCSnVhcUhSVXlPWW1Jbm8wbFI2ZTVLa21idDI2RlZxclZxM3JraVE1QWFnQ2dKTTVVa25jQXhBbmhQamkxS2xUZm1EUUp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W9oTDZmN2xRVDNDOGFWVVhBQUFBQUVsRlRrU3VRbUNDIiwKICAgIlR5cGUiIDogImZsb3ciCn0K"/>
    </extobj>
  </extobjs>
</s:customData>
</file>

<file path=customXml/itemProps16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宽屏</PresentationFormat>
  <Paragraphs>86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幼圆</vt:lpstr>
      <vt:lpstr>汉仪乐喵体W</vt:lpstr>
      <vt:lpstr>微软雅黑</vt:lpstr>
      <vt:lpstr>Arial Unicode MS</vt:lpstr>
      <vt:lpstr>Calibri</vt:lpstr>
      <vt:lpstr>华文彩云</vt:lpstr>
      <vt:lpstr>Comic Sans MS</vt:lpstr>
      <vt:lpstr>2_Office 主题​​</vt:lpstr>
      <vt:lpstr>Equation.3</vt:lpstr>
      <vt:lpstr>Equation.DSMT4</vt:lpstr>
      <vt:lpstr>Equation.DSMT4</vt:lpstr>
      <vt:lpstr>Equation.DSMT4</vt:lpstr>
      <vt:lpstr>Equation.DSMT4</vt:lpstr>
      <vt:lpstr>回溯法求解消消乐问题</vt:lpstr>
      <vt:lpstr>PowerPoint 演示文稿</vt:lpstr>
      <vt:lpstr>1. 消消乐的设计</vt:lpstr>
      <vt:lpstr>1. LCS求解最长相同子代码模块</vt:lpstr>
      <vt:lpstr>2. 无剪枝回溯</vt:lpstr>
      <vt:lpstr>3. 剪枝设计</vt:lpstr>
      <vt:lpstr>4.1 对M的分析</vt:lpstr>
      <vt:lpstr>5. 总结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000King</cp:lastModifiedBy>
  <cp:revision>195</cp:revision>
  <dcterms:created xsi:type="dcterms:W3CDTF">2019-06-19T02:08:00Z</dcterms:created>
  <dcterms:modified xsi:type="dcterms:W3CDTF">2020-06-06T10:13:18Z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