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46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7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7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0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301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596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064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38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537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53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02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6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19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70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9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1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320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/>
              <a:t>实验</a:t>
            </a:r>
            <a:r>
              <a:rPr lang="en-US" altLang="zh-CN" b="1" dirty="0"/>
              <a:t>1 </a:t>
            </a:r>
            <a:r>
              <a:rPr lang="zh-CN" altLang="zh-CN" b="1" dirty="0"/>
              <a:t>排序算法性能分析</a:t>
            </a:r>
            <a:br>
              <a:rPr lang="zh-CN" altLang="zh-CN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6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zh-CN" altLang="zh-CN" dirty="0"/>
              <a:t>冒泡排序结果分析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983852"/>
              </p:ext>
            </p:extLst>
          </p:nvPr>
        </p:nvGraphicFramePr>
        <p:xfrm>
          <a:off x="2049159" y="1412776"/>
          <a:ext cx="4897201" cy="16627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5346">
                  <a:extLst>
                    <a:ext uri="{9D8B030D-6E8A-4147-A177-3AD203B41FA5}">
                      <a16:colId xmlns:a16="http://schemas.microsoft.com/office/drawing/2014/main" val="2208118529"/>
                    </a:ext>
                  </a:extLst>
                </a:gridCol>
                <a:gridCol w="700371">
                  <a:extLst>
                    <a:ext uri="{9D8B030D-6E8A-4147-A177-3AD203B41FA5}">
                      <a16:colId xmlns:a16="http://schemas.microsoft.com/office/drawing/2014/main" val="3790473749"/>
                    </a:ext>
                  </a:extLst>
                </a:gridCol>
                <a:gridCol w="700371">
                  <a:extLst>
                    <a:ext uri="{9D8B030D-6E8A-4147-A177-3AD203B41FA5}">
                      <a16:colId xmlns:a16="http://schemas.microsoft.com/office/drawing/2014/main" val="2804432472"/>
                    </a:ext>
                  </a:extLst>
                </a:gridCol>
                <a:gridCol w="700371">
                  <a:extLst>
                    <a:ext uri="{9D8B030D-6E8A-4147-A177-3AD203B41FA5}">
                      <a16:colId xmlns:a16="http://schemas.microsoft.com/office/drawing/2014/main" val="2226107568"/>
                    </a:ext>
                  </a:extLst>
                </a:gridCol>
                <a:gridCol w="700371">
                  <a:extLst>
                    <a:ext uri="{9D8B030D-6E8A-4147-A177-3AD203B41FA5}">
                      <a16:colId xmlns:a16="http://schemas.microsoft.com/office/drawing/2014/main" val="2177479725"/>
                    </a:ext>
                  </a:extLst>
                </a:gridCol>
                <a:gridCol w="700371">
                  <a:extLst>
                    <a:ext uri="{9D8B030D-6E8A-4147-A177-3AD203B41FA5}">
                      <a16:colId xmlns:a16="http://schemas.microsoft.com/office/drawing/2014/main" val="1858075091"/>
                    </a:ext>
                  </a:extLst>
                </a:gridCol>
              </a:tblGrid>
              <a:tr h="1051676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         </a:t>
                      </a:r>
                      <a:r>
                        <a:rPr lang="zh-CN" sz="1600" kern="100">
                          <a:effectLst/>
                        </a:rPr>
                        <a:t>数组长度</a:t>
                      </a:r>
                      <a:r>
                        <a:rPr lang="en-US" sz="1600" kern="100">
                          <a:effectLst/>
                        </a:rPr>
                        <a:t/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zh-CN" sz="1600" kern="100">
                          <a:effectLst/>
                        </a:rPr>
                        <a:t>排序方法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20000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30000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40000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50000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5432966"/>
                  </a:ext>
                </a:extLst>
              </a:tr>
              <a:tr h="611091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冒泡排序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12.75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58.45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138.8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246.9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389.05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182393"/>
                  </a:ext>
                </a:extLst>
              </a:tr>
            </a:tbl>
          </a:graphicData>
        </a:graphic>
      </p:graphicFrame>
      <p:pic>
        <p:nvPicPr>
          <p:cNvPr id="2049" name="图表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759" y="3573016"/>
            <a:ext cx="457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4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zh-CN" altLang="zh-CN" dirty="0"/>
              <a:t>插入排序结果分析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42299"/>
              </p:ext>
            </p:extLst>
          </p:nvPr>
        </p:nvGraphicFramePr>
        <p:xfrm>
          <a:off x="2265511" y="1839108"/>
          <a:ext cx="4608513" cy="1152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698">
                  <a:extLst>
                    <a:ext uri="{9D8B030D-6E8A-4147-A177-3AD203B41FA5}">
                      <a16:colId xmlns:a16="http://schemas.microsoft.com/office/drawing/2014/main" val="2076209201"/>
                    </a:ext>
                  </a:extLst>
                </a:gridCol>
                <a:gridCol w="635163">
                  <a:extLst>
                    <a:ext uri="{9D8B030D-6E8A-4147-A177-3AD203B41FA5}">
                      <a16:colId xmlns:a16="http://schemas.microsoft.com/office/drawing/2014/main" val="655181024"/>
                    </a:ext>
                  </a:extLst>
                </a:gridCol>
                <a:gridCol w="635163">
                  <a:extLst>
                    <a:ext uri="{9D8B030D-6E8A-4147-A177-3AD203B41FA5}">
                      <a16:colId xmlns:a16="http://schemas.microsoft.com/office/drawing/2014/main" val="2411789739"/>
                    </a:ext>
                  </a:extLst>
                </a:gridCol>
                <a:gridCol w="635163">
                  <a:extLst>
                    <a:ext uri="{9D8B030D-6E8A-4147-A177-3AD203B41FA5}">
                      <a16:colId xmlns:a16="http://schemas.microsoft.com/office/drawing/2014/main" val="122608206"/>
                    </a:ext>
                  </a:extLst>
                </a:gridCol>
                <a:gridCol w="635163">
                  <a:extLst>
                    <a:ext uri="{9D8B030D-6E8A-4147-A177-3AD203B41FA5}">
                      <a16:colId xmlns:a16="http://schemas.microsoft.com/office/drawing/2014/main" val="3104891883"/>
                    </a:ext>
                  </a:extLst>
                </a:gridCol>
                <a:gridCol w="635163">
                  <a:extLst>
                    <a:ext uri="{9D8B030D-6E8A-4147-A177-3AD203B41FA5}">
                      <a16:colId xmlns:a16="http://schemas.microsoft.com/office/drawing/2014/main" val="1985235721"/>
                    </a:ext>
                  </a:extLst>
                </a:gridCol>
              </a:tblGrid>
              <a:tr h="735539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   </a:t>
                      </a:r>
                      <a:r>
                        <a:rPr lang="zh-CN" sz="1600" kern="100">
                          <a:effectLst/>
                        </a:rPr>
                        <a:t>数组长度</a:t>
                      </a:r>
                      <a:r>
                        <a:rPr lang="en-US" sz="1600" kern="100">
                          <a:effectLst/>
                        </a:rPr>
                        <a:t/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zh-CN" sz="1600" kern="100">
                          <a:effectLst/>
                        </a:rPr>
                        <a:t>排序方法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20000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30000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40000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50000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7406608"/>
                  </a:ext>
                </a:extLst>
              </a:tr>
              <a:tr h="416589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插入排序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5.2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39.45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65.95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109.8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7722551"/>
                  </a:ext>
                </a:extLst>
              </a:tr>
            </a:tbl>
          </a:graphicData>
        </a:graphic>
      </p:graphicFrame>
      <p:pic>
        <p:nvPicPr>
          <p:cNvPr id="3073" name="图表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59" y="3212976"/>
            <a:ext cx="4583113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0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zh-CN" dirty="0"/>
              <a:t>合并排序结果分析</a:t>
            </a:r>
            <a:br>
              <a:rPr lang="zh-CN" altLang="zh-CN" dirty="0"/>
            </a:br>
            <a:endParaRPr lang="zh-CN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235842"/>
              </p:ext>
            </p:extLst>
          </p:nvPr>
        </p:nvGraphicFramePr>
        <p:xfrm>
          <a:off x="539552" y="1412776"/>
          <a:ext cx="8223695" cy="17377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8965">
                  <a:extLst>
                    <a:ext uri="{9D8B030D-6E8A-4147-A177-3AD203B41FA5}">
                      <a16:colId xmlns:a16="http://schemas.microsoft.com/office/drawing/2014/main" val="3203831437"/>
                    </a:ext>
                  </a:extLst>
                </a:gridCol>
                <a:gridCol w="1350946">
                  <a:extLst>
                    <a:ext uri="{9D8B030D-6E8A-4147-A177-3AD203B41FA5}">
                      <a16:colId xmlns:a16="http://schemas.microsoft.com/office/drawing/2014/main" val="1454959382"/>
                    </a:ext>
                  </a:extLst>
                </a:gridCol>
                <a:gridCol w="1350946">
                  <a:extLst>
                    <a:ext uri="{9D8B030D-6E8A-4147-A177-3AD203B41FA5}">
                      <a16:colId xmlns:a16="http://schemas.microsoft.com/office/drawing/2014/main" val="427979649"/>
                    </a:ext>
                  </a:extLst>
                </a:gridCol>
                <a:gridCol w="1350946">
                  <a:extLst>
                    <a:ext uri="{9D8B030D-6E8A-4147-A177-3AD203B41FA5}">
                      <a16:colId xmlns:a16="http://schemas.microsoft.com/office/drawing/2014/main" val="2607347440"/>
                    </a:ext>
                  </a:extLst>
                </a:gridCol>
                <a:gridCol w="1350946">
                  <a:extLst>
                    <a:ext uri="{9D8B030D-6E8A-4147-A177-3AD203B41FA5}">
                      <a16:colId xmlns:a16="http://schemas.microsoft.com/office/drawing/2014/main" val="2109203874"/>
                    </a:ext>
                  </a:extLst>
                </a:gridCol>
                <a:gridCol w="1350946">
                  <a:extLst>
                    <a:ext uri="{9D8B030D-6E8A-4147-A177-3AD203B41FA5}">
                      <a16:colId xmlns:a16="http://schemas.microsoft.com/office/drawing/2014/main" val="33073602"/>
                    </a:ext>
                  </a:extLst>
                </a:gridCol>
              </a:tblGrid>
              <a:tr h="3515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 数组长度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597" marR="135597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10000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597" marR="135597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20000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597" marR="135597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30000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597" marR="135597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40000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597" marR="135597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50000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597" marR="135597" marT="0" marB="0" anchor="ctr"/>
                </a:tc>
                <a:extLst>
                  <a:ext uri="{0D108BD9-81ED-4DB2-BD59-A6C34878D82A}">
                    <a16:rowId xmlns:a16="http://schemas.microsoft.com/office/drawing/2014/main" val="363117423"/>
                  </a:ext>
                </a:extLst>
              </a:tr>
              <a:tr h="3641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排序方法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597" marR="135597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56973"/>
                  </a:ext>
                </a:extLst>
              </a:tr>
              <a:tr h="3515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>
                          <a:effectLst/>
                        </a:rPr>
                        <a:t>合并排序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597" marR="135597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0.1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597" marR="135597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0.15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597" marR="135597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0.3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597" marR="135597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0.35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597" marR="135597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0.6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597" marR="135597" marT="0" marB="0" anchor="ctr"/>
                </a:tc>
                <a:extLst>
                  <a:ext uri="{0D108BD9-81ED-4DB2-BD59-A6C34878D82A}">
                    <a16:rowId xmlns:a16="http://schemas.microsoft.com/office/drawing/2014/main" val="1500332497"/>
                  </a:ext>
                </a:extLst>
              </a:tr>
              <a:tr h="3515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log10(t)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597" marR="135597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-1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597" marR="135597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-0.82391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597" marR="135597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-0.52288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597" marR="135597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-0.45593</a:t>
                      </a:r>
                      <a:endParaRPr lang="zh-CN" sz="2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597" marR="135597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-0.22185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5597" marR="135597" marT="0" marB="0" anchor="b"/>
                </a:tc>
                <a:extLst>
                  <a:ext uri="{0D108BD9-81ED-4DB2-BD59-A6C34878D82A}">
                    <a16:rowId xmlns:a16="http://schemas.microsoft.com/office/drawing/2014/main" val="1504688111"/>
                  </a:ext>
                </a:extLst>
              </a:tr>
            </a:tbl>
          </a:graphicData>
        </a:graphic>
      </p:graphicFrame>
      <p:pic>
        <p:nvPicPr>
          <p:cNvPr id="4097" name="图表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50532"/>
            <a:ext cx="6023273" cy="369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8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470025"/>
          </a:xfrm>
        </p:spPr>
        <p:txBody>
          <a:bodyPr>
            <a:noAutofit/>
          </a:bodyPr>
          <a:lstStyle/>
          <a:p>
            <a:r>
              <a:rPr lang="zh-CN" altLang="zh-CN" sz="2800" dirty="0"/>
              <a:t>从这个递归树可以看出，第一层时间复杂度为</a:t>
            </a:r>
            <a:r>
              <a:rPr lang="en-US" altLang="zh-CN" sz="2800" dirty="0"/>
              <a:t>O(n)</a:t>
            </a:r>
            <a:r>
              <a:rPr lang="zh-CN" altLang="zh-CN" sz="2800" dirty="0"/>
              <a:t>，第二层时间复杂度为</a:t>
            </a:r>
            <a:r>
              <a:rPr lang="en-US" altLang="zh-CN" sz="2800" dirty="0"/>
              <a:t>O</a:t>
            </a:r>
            <a:r>
              <a:rPr lang="zh-CN" altLang="zh-CN" sz="2800" dirty="0"/>
              <a:t>（</a:t>
            </a:r>
            <a:r>
              <a:rPr lang="en-US" altLang="zh-CN" sz="2800" dirty="0"/>
              <a:t>n/2+n/2</a:t>
            </a:r>
            <a:r>
              <a:rPr lang="zh-CN" altLang="zh-CN" sz="2800" dirty="0"/>
              <a:t>）</a:t>
            </a:r>
            <a:r>
              <a:rPr lang="en-US" altLang="zh-CN" sz="2800" dirty="0"/>
              <a:t>=O</a:t>
            </a:r>
            <a:r>
              <a:rPr lang="zh-CN" altLang="zh-CN" sz="2800" dirty="0"/>
              <a:t>（</a:t>
            </a:r>
            <a:r>
              <a:rPr lang="en-US" altLang="zh-CN" sz="2800" dirty="0"/>
              <a:t>n</a:t>
            </a:r>
            <a:r>
              <a:rPr lang="zh-CN" altLang="zh-CN" sz="2800" dirty="0"/>
              <a:t>），不难发现往下每层代价均为</a:t>
            </a:r>
            <a:r>
              <a:rPr lang="en-US" altLang="zh-CN" sz="2800" dirty="0"/>
              <a:t>n</a:t>
            </a:r>
            <a:r>
              <a:rPr lang="zh-CN" altLang="zh-CN" sz="2800" dirty="0"/>
              <a:t>。共有</a:t>
            </a:r>
            <a:r>
              <a:rPr lang="en-US" altLang="zh-CN" sz="2800" dirty="0"/>
              <a:t>[log</a:t>
            </a:r>
            <a:r>
              <a:rPr lang="en-US" altLang="zh-CN" sz="2800" baseline="-25000" dirty="0"/>
              <a:t>10</a:t>
            </a:r>
            <a:r>
              <a:rPr lang="en-US" altLang="zh-CN" sz="2800" dirty="0"/>
              <a:t>n]+1</a:t>
            </a:r>
            <a:r>
              <a:rPr lang="zh-CN" altLang="zh-CN" sz="2800" dirty="0"/>
              <a:t>层</a:t>
            </a:r>
            <a:r>
              <a:rPr lang="en-US" altLang="zh-CN" sz="2800" dirty="0"/>
              <a:t>,</a:t>
            </a:r>
            <a:r>
              <a:rPr lang="zh-CN" altLang="zh-CN" sz="2800" dirty="0"/>
              <a:t>故总的时间代价为</a:t>
            </a:r>
            <a:r>
              <a:rPr lang="en-US" altLang="zh-CN" sz="2800" dirty="0"/>
              <a:t>n*(log</a:t>
            </a:r>
            <a:r>
              <a:rPr lang="en-US" altLang="zh-CN" sz="2800" baseline="-25000" dirty="0"/>
              <a:t>10</a:t>
            </a:r>
            <a:r>
              <a:rPr lang="en-US" altLang="zh-CN" sz="2800" dirty="0"/>
              <a:t>n+1)</a:t>
            </a:r>
            <a:r>
              <a:rPr lang="zh-CN" altLang="zh-CN" sz="2800" dirty="0"/>
              <a:t>，时间复杂度是</a:t>
            </a:r>
            <a:r>
              <a:rPr lang="en-US" altLang="zh-CN" sz="2800" dirty="0"/>
              <a:t>O(nlog</a:t>
            </a:r>
            <a:r>
              <a:rPr lang="en-US" altLang="zh-CN" sz="2800" baseline="-25000" dirty="0"/>
              <a:t>10</a:t>
            </a:r>
            <a:r>
              <a:rPr lang="en-US" altLang="zh-CN" sz="2800" dirty="0"/>
              <a:t>n)</a:t>
            </a:r>
            <a:endParaRPr lang="zh-CN" altLang="zh-CN" sz="2800" dirty="0"/>
          </a:p>
        </p:txBody>
      </p:sp>
      <p:pic>
        <p:nvPicPr>
          <p:cNvPr id="5122" name="Picture 2" descr="IMG_02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4904"/>
            <a:ext cx="5377284" cy="375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4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7890" y="-35114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zh-CN" dirty="0"/>
              <a:t>快速排序结果分析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423688"/>
              </p:ext>
            </p:extLst>
          </p:nvPr>
        </p:nvGraphicFramePr>
        <p:xfrm>
          <a:off x="827584" y="1556792"/>
          <a:ext cx="7100687" cy="1226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8367">
                  <a:extLst>
                    <a:ext uri="{9D8B030D-6E8A-4147-A177-3AD203B41FA5}">
                      <a16:colId xmlns:a16="http://schemas.microsoft.com/office/drawing/2014/main" val="908460740"/>
                    </a:ext>
                  </a:extLst>
                </a:gridCol>
                <a:gridCol w="1166464">
                  <a:extLst>
                    <a:ext uri="{9D8B030D-6E8A-4147-A177-3AD203B41FA5}">
                      <a16:colId xmlns:a16="http://schemas.microsoft.com/office/drawing/2014/main" val="3124277699"/>
                    </a:ext>
                  </a:extLst>
                </a:gridCol>
                <a:gridCol w="1166464">
                  <a:extLst>
                    <a:ext uri="{9D8B030D-6E8A-4147-A177-3AD203B41FA5}">
                      <a16:colId xmlns:a16="http://schemas.microsoft.com/office/drawing/2014/main" val="2818389156"/>
                    </a:ext>
                  </a:extLst>
                </a:gridCol>
                <a:gridCol w="1166464">
                  <a:extLst>
                    <a:ext uri="{9D8B030D-6E8A-4147-A177-3AD203B41FA5}">
                      <a16:colId xmlns:a16="http://schemas.microsoft.com/office/drawing/2014/main" val="1616507299"/>
                    </a:ext>
                  </a:extLst>
                </a:gridCol>
                <a:gridCol w="1166464">
                  <a:extLst>
                    <a:ext uri="{9D8B030D-6E8A-4147-A177-3AD203B41FA5}">
                      <a16:colId xmlns:a16="http://schemas.microsoft.com/office/drawing/2014/main" val="1817846502"/>
                    </a:ext>
                  </a:extLst>
                </a:gridCol>
                <a:gridCol w="1166464">
                  <a:extLst>
                    <a:ext uri="{9D8B030D-6E8A-4147-A177-3AD203B41FA5}">
                      <a16:colId xmlns:a16="http://schemas.microsoft.com/office/drawing/2014/main" val="1490611668"/>
                    </a:ext>
                  </a:extLst>
                </a:gridCol>
              </a:tblGrid>
              <a:tr h="3035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数组长度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10000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20000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30000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40000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50000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1937456"/>
                  </a:ext>
                </a:extLst>
              </a:tr>
              <a:tr h="31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排序方法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57266"/>
                  </a:ext>
                </a:extLst>
              </a:tr>
              <a:tr h="3035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合并排序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0.25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0.55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8152951"/>
                  </a:ext>
                </a:extLst>
              </a:tr>
              <a:tr h="3035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log10(t)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-0.60206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-0.25964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-0.04576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52770390"/>
                  </a:ext>
                </a:extLst>
              </a:tr>
            </a:tbl>
          </a:graphicData>
        </a:graphic>
      </p:graphicFrame>
      <p:pic>
        <p:nvPicPr>
          <p:cNvPr id="10242" name="图表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830" y="3026817"/>
            <a:ext cx="6512521" cy="350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78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07423"/>
              </p:ext>
            </p:extLst>
          </p:nvPr>
        </p:nvGraphicFramePr>
        <p:xfrm>
          <a:off x="-7" y="44625"/>
          <a:ext cx="9144006" cy="6813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3883642179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478458385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1138463211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1505052778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3802608203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1434461879"/>
                    </a:ext>
                  </a:extLst>
                </a:gridCol>
              </a:tblGrid>
              <a:tr h="112992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t\ms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3200" kern="0">
                          <a:effectLst/>
                        </a:rPr>
                        <a:t>冒泡排序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3200" kern="0">
                          <a:effectLst/>
                        </a:rPr>
                        <a:t>选择排序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3200" kern="0">
                          <a:effectLst/>
                        </a:rPr>
                        <a:t>插入排序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3200" kern="0">
                          <a:effectLst/>
                        </a:rPr>
                        <a:t>快速排序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3200" kern="0">
                          <a:effectLst/>
                        </a:rPr>
                        <a:t>合并排序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0582928"/>
                  </a:ext>
                </a:extLst>
              </a:tr>
              <a:tr h="112992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10000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12.75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14.65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5.2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0.1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0.1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363785"/>
                  </a:ext>
                </a:extLst>
              </a:tr>
              <a:tr h="112992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20000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58.45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60.55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15.75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0.25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0.15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6166460"/>
                  </a:ext>
                </a:extLst>
              </a:tr>
              <a:tr h="112992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30000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138.8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144.95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39.45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0.55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0.3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233731"/>
                  </a:ext>
                </a:extLst>
              </a:tr>
              <a:tr h="112992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40000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246.9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244.3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65.95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0.9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0.35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7286238"/>
                  </a:ext>
                </a:extLst>
              </a:tr>
              <a:tr h="1163741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50000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389.05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391.4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109.8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0.6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348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97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表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" y="3175"/>
            <a:ext cx="9249345" cy="673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9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04664"/>
            <a:ext cx="66389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8693015" cy="31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58772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选择排序</a:t>
            </a:r>
            <a:br>
              <a:rPr lang="zh-CN" altLang="zh-CN" dirty="0"/>
            </a:br>
            <a:r>
              <a:rPr lang="en-US" altLang="zh-CN" dirty="0" err="1" smtClean="0"/>
              <a:t>Select_sort</a:t>
            </a:r>
            <a:r>
              <a:rPr lang="en-US" altLang="zh-CN" dirty="0" smtClean="0"/>
              <a:t>(A</a:t>
            </a:r>
            <a:r>
              <a:rPr lang="en-US" altLang="zh-CN" dirty="0"/>
              <a:t>)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for </a:t>
            </a:r>
            <a:r>
              <a:rPr lang="en-US" altLang="zh-CN" dirty="0" err="1"/>
              <a:t>i</a:t>
            </a:r>
            <a:r>
              <a:rPr lang="en-US" altLang="zh-CN" dirty="0"/>
              <a:t>=0 to </a:t>
            </a:r>
            <a:r>
              <a:rPr lang="en-US" altLang="zh-CN" dirty="0" err="1"/>
              <a:t>A.length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	for j=i+1 to </a:t>
            </a:r>
            <a:r>
              <a:rPr lang="en-US" altLang="zh-CN" dirty="0" err="1"/>
              <a:t>A.length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		if A[</a:t>
            </a:r>
            <a:r>
              <a:rPr lang="en-US" altLang="zh-CN" dirty="0" err="1"/>
              <a:t>i</a:t>
            </a:r>
            <a:r>
              <a:rPr lang="en-US" altLang="zh-CN" dirty="0"/>
              <a:t>]&gt;A[j]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			mid=A[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			A[</a:t>
            </a:r>
            <a:r>
              <a:rPr lang="en-US" altLang="zh-CN" dirty="0" err="1"/>
              <a:t>i</a:t>
            </a:r>
            <a:r>
              <a:rPr lang="en-US" altLang="zh-CN" dirty="0"/>
              <a:t>]=A[j]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			A[j]=mid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2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433523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冒泡排</a:t>
            </a:r>
            <a:r>
              <a:rPr lang="zh-CN" altLang="zh-CN" dirty="0" smtClean="0"/>
              <a:t>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/>
              <a:t>Bubble_sort</a:t>
            </a:r>
            <a:r>
              <a:rPr lang="en-US" altLang="zh-CN" dirty="0"/>
              <a:t>(A)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for </a:t>
            </a:r>
            <a:r>
              <a:rPr lang="en-US" altLang="zh-CN" dirty="0" err="1"/>
              <a:t>i</a:t>
            </a:r>
            <a:r>
              <a:rPr lang="en-US" altLang="zh-CN" dirty="0"/>
              <a:t>=0 to (</a:t>
            </a:r>
            <a:r>
              <a:rPr lang="en-US" altLang="zh-CN" dirty="0" err="1"/>
              <a:t>A.length</a:t>
            </a:r>
            <a:r>
              <a:rPr lang="en-US" altLang="zh-CN" dirty="0"/>
              <a:t>)-1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	for j=0 to (</a:t>
            </a:r>
            <a:r>
              <a:rPr lang="en-US" altLang="zh-CN" dirty="0" err="1"/>
              <a:t>A.length</a:t>
            </a:r>
            <a:r>
              <a:rPr lang="en-US" altLang="zh-CN" dirty="0"/>
              <a:t>)-1-i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		if A[j]&gt;A[j+1]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			mid=A[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			A[j]=A[j+1]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			A[j+1]=mid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7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57332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插入排</a:t>
            </a:r>
            <a:r>
              <a:rPr lang="zh-CN" altLang="zh-CN" dirty="0" smtClean="0"/>
              <a:t>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/>
              <a:t>Insert_sort</a:t>
            </a:r>
            <a:r>
              <a:rPr lang="en-US" altLang="zh-CN" dirty="0"/>
              <a:t>(A)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for </a:t>
            </a:r>
            <a:r>
              <a:rPr lang="en-US" altLang="zh-CN" dirty="0" err="1"/>
              <a:t>i</a:t>
            </a:r>
            <a:r>
              <a:rPr lang="en-US" altLang="zh-CN" dirty="0"/>
              <a:t>=1 to </a:t>
            </a:r>
            <a:r>
              <a:rPr lang="en-US" altLang="zh-CN" dirty="0" err="1"/>
              <a:t>A.length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	aim=A[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	for j=i-1 to 0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		if aim&lt;A[j]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			A[j+1]=A[j]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		else break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	if aim!=A[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		A[j+1]=aim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00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537321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合并排</a:t>
            </a:r>
            <a:r>
              <a:rPr lang="zh-CN" altLang="zh-CN" dirty="0" smtClean="0"/>
              <a:t>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Divide(A</a:t>
            </a:r>
            <a:r>
              <a:rPr lang="zh-CN" altLang="zh-CN" dirty="0"/>
              <a:t>，</a:t>
            </a:r>
            <a:r>
              <a:rPr lang="en-US" altLang="zh-CN" dirty="0" err="1"/>
              <a:t>left,right</a:t>
            </a:r>
            <a:r>
              <a:rPr lang="en-US" altLang="zh-CN" dirty="0"/>
              <a:t>)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If left == right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	Return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If left &lt; right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	mid=(</a:t>
            </a:r>
            <a:r>
              <a:rPr lang="en-US" altLang="zh-CN" dirty="0" err="1"/>
              <a:t>left+right</a:t>
            </a:r>
            <a:r>
              <a:rPr lang="en-US" altLang="zh-CN" dirty="0"/>
              <a:t>)/2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	Divide(</a:t>
            </a:r>
            <a:r>
              <a:rPr lang="en-US" altLang="zh-CN" dirty="0" err="1"/>
              <a:t>A,left,mid</a:t>
            </a:r>
            <a:r>
              <a:rPr lang="en-US" altLang="zh-CN" dirty="0"/>
              <a:t>)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	Divide(A,mid+1,right)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dirty="0"/>
              <a:t>		Combine(</a:t>
            </a:r>
            <a:r>
              <a:rPr lang="en-US" altLang="zh-CN" dirty="0" err="1"/>
              <a:t>A,left,right</a:t>
            </a:r>
            <a:r>
              <a:rPr lang="en-US" altLang="zh-CN" dirty="0"/>
              <a:t>)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9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4005064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Combine(</a:t>
            </a:r>
            <a:r>
              <a:rPr lang="en-US" altLang="zh-CN" sz="2400" dirty="0" err="1"/>
              <a:t>A,left,right</a:t>
            </a:r>
            <a:r>
              <a:rPr lang="en-US" altLang="zh-CN" sz="2400" dirty="0"/>
              <a:t>)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en-US" altLang="zh-CN" sz="2400" dirty="0"/>
              <a:t>	Left0=left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en-US" altLang="zh-CN" sz="2400" dirty="0"/>
              <a:t>	mid=(</a:t>
            </a:r>
            <a:r>
              <a:rPr lang="en-US" altLang="zh-CN" sz="2400" dirty="0" err="1"/>
              <a:t>left+right</a:t>
            </a:r>
            <a:r>
              <a:rPr lang="en-US" altLang="zh-CN" sz="2400" dirty="0"/>
              <a:t>)/2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err="1"/>
              <a:t>midr</a:t>
            </a:r>
            <a:r>
              <a:rPr lang="en-US" altLang="zh-CN" sz="2400" dirty="0"/>
              <a:t>=mid+1;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en-US" altLang="zh-CN" sz="2400" dirty="0"/>
              <a:t>	While left&lt;=mid and k&lt;=right 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en-US" altLang="zh-CN" sz="2400" dirty="0"/>
              <a:t>		If A[left] &lt; A[</a:t>
            </a:r>
            <a:r>
              <a:rPr lang="en-US" altLang="zh-CN" sz="2400" dirty="0" err="1"/>
              <a:t>midr</a:t>
            </a:r>
            <a:r>
              <a:rPr lang="en-US" altLang="zh-CN" sz="2400" dirty="0"/>
              <a:t>]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en-US" altLang="zh-CN" sz="2400" dirty="0"/>
              <a:t>			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++]=A[left++]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en-US" altLang="zh-CN" sz="2400" dirty="0"/>
              <a:t>		Else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en-US" altLang="zh-CN" sz="2400" dirty="0"/>
              <a:t>			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++]=A[left0++]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en-US" altLang="zh-CN" sz="2400" dirty="0"/>
              <a:t>	</a:t>
            </a: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5076056" y="98072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+mj-lt"/>
                <a:ea typeface="+mj-ea"/>
                <a:cs typeface="+mj-cs"/>
              </a:rPr>
              <a:t>If left &gt; mid</a:t>
            </a:r>
            <a:r>
              <a:rPr lang="zh-CN" altLang="zh-CN" sz="2400" dirty="0">
                <a:latin typeface="+mj-lt"/>
                <a:ea typeface="+mj-ea"/>
                <a:cs typeface="+mj-cs"/>
              </a:rPr>
              <a:t/>
            </a:r>
            <a:br>
              <a:rPr lang="zh-CN" altLang="zh-CN" sz="2400" dirty="0">
                <a:latin typeface="+mj-lt"/>
                <a:ea typeface="+mj-ea"/>
                <a:cs typeface="+mj-cs"/>
              </a:rPr>
            </a:br>
            <a:r>
              <a:rPr lang="en-US" altLang="zh-CN" sz="2400" dirty="0" smtClean="0">
                <a:latin typeface="+mj-lt"/>
                <a:ea typeface="+mj-ea"/>
                <a:cs typeface="+mj-cs"/>
              </a:rPr>
              <a:t> 	For 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midr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 to right</a:t>
            </a:r>
            <a:r>
              <a:rPr lang="zh-CN" altLang="zh-CN" sz="2400" dirty="0">
                <a:latin typeface="+mj-lt"/>
                <a:ea typeface="+mj-ea"/>
                <a:cs typeface="+mj-cs"/>
              </a:rPr>
              <a:t/>
            </a:r>
            <a:br>
              <a:rPr lang="zh-CN" altLang="zh-CN" sz="2400" dirty="0">
                <a:latin typeface="+mj-lt"/>
                <a:ea typeface="+mj-ea"/>
                <a:cs typeface="+mj-cs"/>
              </a:rPr>
            </a:br>
            <a:r>
              <a:rPr lang="en-US" altLang="zh-CN" sz="2400" dirty="0">
                <a:latin typeface="+mj-lt"/>
                <a:ea typeface="+mj-ea"/>
                <a:cs typeface="+mj-cs"/>
              </a:rPr>
              <a:t>			</a:t>
            </a:r>
            <a:r>
              <a:rPr lang="en-US" altLang="zh-CN" sz="2400" dirty="0" smtClean="0">
                <a:latin typeface="+mj-lt"/>
                <a:ea typeface="+mj-ea"/>
                <a:cs typeface="+mj-cs"/>
              </a:rPr>
              <a:t>			B[</a:t>
            </a:r>
            <a:r>
              <a:rPr lang="en-US" altLang="zh-CN" sz="2400" dirty="0" err="1" smtClean="0">
                <a:latin typeface="+mj-lt"/>
                <a:ea typeface="+mj-ea"/>
                <a:cs typeface="+mj-cs"/>
              </a:rPr>
              <a:t>i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++]=A[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midr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]</a:t>
            </a:r>
            <a:r>
              <a:rPr lang="zh-CN" altLang="zh-CN" sz="2400" dirty="0">
                <a:latin typeface="+mj-lt"/>
                <a:ea typeface="+mj-ea"/>
                <a:cs typeface="+mj-cs"/>
              </a:rPr>
              <a:t/>
            </a:r>
            <a:br>
              <a:rPr lang="zh-CN" altLang="zh-CN" sz="2400" dirty="0">
                <a:latin typeface="+mj-lt"/>
                <a:ea typeface="+mj-ea"/>
                <a:cs typeface="+mj-cs"/>
              </a:rPr>
            </a:br>
            <a:r>
              <a:rPr lang="en-US" altLang="zh-CN" sz="2400" dirty="0" smtClean="0">
                <a:latin typeface="+mj-lt"/>
                <a:ea typeface="+mj-ea"/>
                <a:cs typeface="+mj-cs"/>
              </a:rPr>
              <a:t>If 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midr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&gt;right</a:t>
            </a:r>
            <a:r>
              <a:rPr lang="zh-CN" altLang="zh-CN" sz="2400" dirty="0">
                <a:latin typeface="+mj-lt"/>
                <a:ea typeface="+mj-ea"/>
                <a:cs typeface="+mj-cs"/>
              </a:rPr>
              <a:t/>
            </a:r>
            <a:br>
              <a:rPr lang="zh-CN" altLang="zh-CN" sz="2400" dirty="0">
                <a:latin typeface="+mj-lt"/>
                <a:ea typeface="+mj-ea"/>
                <a:cs typeface="+mj-cs"/>
              </a:rPr>
            </a:br>
            <a:r>
              <a:rPr lang="en-US" altLang="zh-CN" sz="2400" dirty="0">
                <a:latin typeface="+mj-lt"/>
                <a:ea typeface="+mj-ea"/>
                <a:cs typeface="+mj-cs"/>
              </a:rPr>
              <a:t>	</a:t>
            </a:r>
            <a:r>
              <a:rPr lang="en-US" altLang="zh-CN" sz="2400" dirty="0" smtClean="0">
                <a:latin typeface="+mj-lt"/>
                <a:ea typeface="+mj-ea"/>
                <a:cs typeface="+mj-cs"/>
              </a:rPr>
              <a:t>For 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left to mid</a:t>
            </a:r>
            <a:r>
              <a:rPr lang="zh-CN" altLang="zh-CN" sz="2400" dirty="0">
                <a:latin typeface="+mj-lt"/>
                <a:ea typeface="+mj-ea"/>
                <a:cs typeface="+mj-cs"/>
              </a:rPr>
              <a:t/>
            </a:r>
            <a:br>
              <a:rPr lang="zh-CN" altLang="zh-CN" sz="2400" dirty="0">
                <a:latin typeface="+mj-lt"/>
                <a:ea typeface="+mj-ea"/>
                <a:cs typeface="+mj-cs"/>
              </a:rPr>
            </a:br>
            <a:r>
              <a:rPr lang="en-US" altLang="zh-CN" sz="2400" dirty="0">
                <a:latin typeface="+mj-lt"/>
                <a:ea typeface="+mj-ea"/>
                <a:cs typeface="+mj-cs"/>
              </a:rPr>
              <a:t>			B[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i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++]=A[left]</a:t>
            </a:r>
            <a:r>
              <a:rPr lang="zh-CN" altLang="zh-CN" sz="2400" dirty="0">
                <a:latin typeface="+mj-lt"/>
                <a:ea typeface="+mj-ea"/>
                <a:cs typeface="+mj-cs"/>
              </a:rPr>
              <a:t/>
            </a:r>
            <a:br>
              <a:rPr lang="zh-CN" altLang="zh-CN" sz="2400" dirty="0">
                <a:latin typeface="+mj-lt"/>
                <a:ea typeface="+mj-ea"/>
                <a:cs typeface="+mj-cs"/>
              </a:rPr>
            </a:br>
            <a:r>
              <a:rPr lang="en-US" altLang="zh-CN" sz="2400" dirty="0">
                <a:latin typeface="+mj-lt"/>
                <a:ea typeface="+mj-ea"/>
                <a:cs typeface="+mj-cs"/>
              </a:rPr>
              <a:t>	For j=0 to 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A.length</a:t>
            </a:r>
            <a:r>
              <a:rPr lang="zh-CN" altLang="zh-CN" sz="2400" dirty="0">
                <a:latin typeface="+mj-lt"/>
                <a:ea typeface="+mj-ea"/>
                <a:cs typeface="+mj-cs"/>
              </a:rPr>
              <a:t/>
            </a:r>
            <a:br>
              <a:rPr lang="zh-CN" altLang="zh-CN" sz="2400" dirty="0">
                <a:latin typeface="+mj-lt"/>
                <a:ea typeface="+mj-ea"/>
                <a:cs typeface="+mj-cs"/>
              </a:rPr>
            </a:br>
            <a:r>
              <a:rPr lang="en-US" altLang="zh-CN" sz="2400" dirty="0">
                <a:latin typeface="+mj-lt"/>
                <a:ea typeface="+mj-ea"/>
                <a:cs typeface="+mj-cs"/>
              </a:rPr>
              <a:t>		A[left0++]=B[j]</a:t>
            </a:r>
            <a:endParaRPr lang="zh-CN" altLang="en-US" sz="2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11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3938865"/>
            <a:ext cx="7772400" cy="1470025"/>
          </a:xfrm>
        </p:spPr>
        <p:txBody>
          <a:bodyPr>
            <a:noAutofit/>
          </a:bodyPr>
          <a:lstStyle/>
          <a:p>
            <a:r>
              <a:rPr lang="zh-CN" altLang="zh-CN" sz="2800" dirty="0"/>
              <a:t>快速排</a:t>
            </a:r>
            <a:r>
              <a:rPr lang="zh-CN" altLang="zh-CN" sz="2800" dirty="0" smtClean="0"/>
              <a:t>序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err="1"/>
              <a:t>Quick_sort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A,left,right</a:t>
            </a:r>
            <a:r>
              <a:rPr lang="en-US" altLang="zh-CN" sz="2800" dirty="0"/>
              <a:t>)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dirty="0"/>
              <a:t>	If left&lt;right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dirty="0"/>
              <a:t>		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=left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dirty="0"/>
              <a:t>		j=right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dirty="0"/>
              <a:t>		x=A[left]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dirty="0"/>
              <a:t>		while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&lt;j and 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]&lt;A[j]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dirty="0"/>
              <a:t>			j--;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dirty="0"/>
              <a:t>		if A[j]&lt;=A[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dirty="0"/>
              <a:t>			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++]=A[j]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dirty="0"/>
              <a:t>		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004048" y="1844824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while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&lt;j and 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]&lt;A[j]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en-US" altLang="zh-CN" sz="2400" dirty="0"/>
              <a:t>			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en-US" altLang="zh-CN" sz="2400" dirty="0"/>
              <a:t>		if 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]&gt;=A[j]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en-US" altLang="zh-CN" sz="2400" dirty="0"/>
              <a:t>			A[j--]=A[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en-US" altLang="zh-CN" sz="2400" dirty="0"/>
              <a:t>		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]=x;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 err="1"/>
              <a:t>Quick_sort</a:t>
            </a:r>
            <a:r>
              <a:rPr lang="en-US" altLang="zh-CN" sz="2400" dirty="0"/>
              <a:t>(A,left,i-1)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 err="1"/>
              <a:t>Quick_sort</a:t>
            </a:r>
            <a:r>
              <a:rPr lang="en-US" altLang="zh-CN" sz="2400" dirty="0"/>
              <a:t>(A,i+1,right)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1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/>
          <a:lstStyle/>
          <a:p>
            <a:r>
              <a:rPr lang="zh-CN" altLang="zh-CN" dirty="0"/>
              <a:t>选择排序结果分析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62612"/>
              </p:ext>
            </p:extLst>
          </p:nvPr>
        </p:nvGraphicFramePr>
        <p:xfrm>
          <a:off x="1619672" y="1916832"/>
          <a:ext cx="5688636" cy="1185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8106">
                  <a:extLst>
                    <a:ext uri="{9D8B030D-6E8A-4147-A177-3AD203B41FA5}">
                      <a16:colId xmlns:a16="http://schemas.microsoft.com/office/drawing/2014/main" val="1760758807"/>
                    </a:ext>
                  </a:extLst>
                </a:gridCol>
                <a:gridCol w="948106">
                  <a:extLst>
                    <a:ext uri="{9D8B030D-6E8A-4147-A177-3AD203B41FA5}">
                      <a16:colId xmlns:a16="http://schemas.microsoft.com/office/drawing/2014/main" val="1335517132"/>
                    </a:ext>
                  </a:extLst>
                </a:gridCol>
                <a:gridCol w="948106">
                  <a:extLst>
                    <a:ext uri="{9D8B030D-6E8A-4147-A177-3AD203B41FA5}">
                      <a16:colId xmlns:a16="http://schemas.microsoft.com/office/drawing/2014/main" val="1165866326"/>
                    </a:ext>
                  </a:extLst>
                </a:gridCol>
                <a:gridCol w="948106">
                  <a:extLst>
                    <a:ext uri="{9D8B030D-6E8A-4147-A177-3AD203B41FA5}">
                      <a16:colId xmlns:a16="http://schemas.microsoft.com/office/drawing/2014/main" val="925599932"/>
                    </a:ext>
                  </a:extLst>
                </a:gridCol>
                <a:gridCol w="948106">
                  <a:extLst>
                    <a:ext uri="{9D8B030D-6E8A-4147-A177-3AD203B41FA5}">
                      <a16:colId xmlns:a16="http://schemas.microsoft.com/office/drawing/2014/main" val="2466042427"/>
                    </a:ext>
                  </a:extLst>
                </a:gridCol>
                <a:gridCol w="948106">
                  <a:extLst>
                    <a:ext uri="{9D8B030D-6E8A-4147-A177-3AD203B41FA5}">
                      <a16:colId xmlns:a16="http://schemas.microsoft.com/office/drawing/2014/main" val="1342265073"/>
                    </a:ext>
                  </a:extLst>
                </a:gridCol>
              </a:tblGrid>
              <a:tr h="5929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输入规模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 dirty="0">
                          <a:effectLst/>
                        </a:rPr>
                        <a:t>10000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20000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30000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40000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50000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3980436"/>
                  </a:ext>
                </a:extLst>
              </a:tr>
              <a:tr h="5929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选择排序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14.65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60.55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144.95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244.3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391.4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8328237"/>
                  </a:ext>
                </a:extLst>
              </a:tr>
            </a:tbl>
          </a:graphicData>
        </a:graphic>
      </p:graphicFrame>
      <p:pic>
        <p:nvPicPr>
          <p:cNvPr id="1025" name="图表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84984"/>
            <a:ext cx="4932040" cy="292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8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6154713" cy="312420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算</a:t>
            </a:r>
            <a:r>
              <a:rPr lang="zh-CN" altLang="zh-CN" dirty="0" smtClean="0"/>
              <a:t>法</a:t>
            </a:r>
            <a:r>
              <a:rPr lang="zh-CN" altLang="zh-CN" dirty="0"/>
              <a:t>复杂度理论分析：</a:t>
            </a:r>
            <a:br>
              <a:rPr lang="zh-CN" altLang="zh-CN" dirty="0"/>
            </a:br>
            <a:r>
              <a:rPr lang="zh-CN" altLang="zh-CN" dirty="0"/>
              <a:t>每次循环分别比较</a:t>
            </a:r>
            <a:r>
              <a:rPr lang="en-US" altLang="zh-CN" dirty="0"/>
              <a:t>N-1</a:t>
            </a:r>
            <a:r>
              <a:rPr lang="zh-CN" altLang="zh-CN" dirty="0"/>
              <a:t>次，</a:t>
            </a:r>
            <a:r>
              <a:rPr lang="en-US" altLang="zh-CN" dirty="0"/>
              <a:t>N-2</a:t>
            </a:r>
            <a:r>
              <a:rPr lang="zh-CN" altLang="zh-CN" dirty="0"/>
              <a:t>次，</a:t>
            </a:r>
            <a:r>
              <a:rPr lang="en-US" altLang="zh-CN" dirty="0"/>
              <a:t>N-3</a:t>
            </a:r>
            <a:r>
              <a:rPr lang="zh-CN" altLang="zh-CN" dirty="0"/>
              <a:t>次，……，共比较的次数是</a:t>
            </a:r>
            <a:r>
              <a:rPr lang="en-US" altLang="zh-CN" dirty="0"/>
              <a:t> (N - 1) + (N - 2) + ... + 1</a:t>
            </a:r>
            <a:r>
              <a:rPr lang="zh-CN" altLang="zh-CN" dirty="0"/>
              <a:t>。求和，得</a:t>
            </a:r>
            <a:r>
              <a:rPr lang="en-US" altLang="zh-CN" dirty="0"/>
              <a:t>N</a:t>
            </a:r>
            <a:r>
              <a:rPr lang="zh-CN" altLang="zh-CN" dirty="0"/>
              <a:t>（</a:t>
            </a:r>
            <a:r>
              <a:rPr lang="en-US" altLang="zh-CN" dirty="0"/>
              <a:t>N-1</a:t>
            </a:r>
            <a:r>
              <a:rPr lang="zh-CN" altLang="zh-CN" dirty="0"/>
              <a:t>）</a:t>
            </a:r>
            <a:r>
              <a:rPr lang="en-US" altLang="zh-CN" dirty="0"/>
              <a:t>/ 2</a:t>
            </a:r>
            <a:r>
              <a:rPr lang="zh-CN" altLang="zh-CN" dirty="0"/>
              <a:t>，其时间复杂度为</a:t>
            </a:r>
            <a:r>
              <a:rPr lang="en-US" altLang="zh-CN" dirty="0"/>
              <a:t> 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358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675</TotalTime>
  <Words>841</Words>
  <Application>Microsoft Office PowerPoint</Application>
  <PresentationFormat>全屏显示(4:3)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宋体</vt:lpstr>
      <vt:lpstr>幼圆</vt:lpstr>
      <vt:lpstr>Century Gothic</vt:lpstr>
      <vt:lpstr>Times New Roman</vt:lpstr>
      <vt:lpstr>Wingdings 3</vt:lpstr>
      <vt:lpstr>切片</vt:lpstr>
      <vt:lpstr>实验1 排序算法性能分析 </vt:lpstr>
      <vt:lpstr>选择排序 Select_sort(A)  for i=0 to A.length   for j=i+1 to A.length    if A[i]&gt;A[j]     mid=A[i]     A[i]=A[j]     A[j]=mid  </vt:lpstr>
      <vt:lpstr>冒泡排序 Bubble_sort(A)  for i=0 to (A.length)-1   for j=0 to (A.length)-1-i    if A[j]&gt;A[j+1]     mid=A[i]     A[j]=A[j+1]     A[j+1]=mid </vt:lpstr>
      <vt:lpstr>插入排序 Insert_sort(A)  for i=1 to A.length   aim=A[i]   for j=i-1 to 0    if aim&lt;A[j]     A[j+1]=A[j]    else break   if aim!=A[i]    A[j+1]=aim </vt:lpstr>
      <vt:lpstr>合并排序 Divide(A，left,right)  If left == right   Return  If left &lt; right   mid=(left+right)/2   Divide(A,left,mid)   Divide(A,mid+1,right)   Combine(A,left,right) </vt:lpstr>
      <vt:lpstr>Combine(A,left,right)  Left0=left  mid=(left+right)/2  midr=mid+1;  While left&lt;=mid and k&lt;=right    If A[left] &lt; A[midr]    B[i++]=A[left++]   Else    B[i++]=A[left0++]  </vt:lpstr>
      <vt:lpstr>快速排序 Quick_sort(A,left,right)  If left&lt;right   i=left   j=right   x=A[left]   while i&lt;j and A[i]&lt;A[j]    j--;   if A[j]&lt;=A[i]    A[i++]=A[j]   </vt:lpstr>
      <vt:lpstr>选择排序结果分析</vt:lpstr>
      <vt:lpstr>算法复杂度理论分析： 每次循环分别比较N-1次，N-2次，N-3次，……，共比较的次数是 (N - 1) + (N - 2) + ... + 1。求和，得N（N-1）/ 2，其时间复杂度为 O(N2)。</vt:lpstr>
      <vt:lpstr>冒泡排序结果分析 </vt:lpstr>
      <vt:lpstr>插入排序结果分析</vt:lpstr>
      <vt:lpstr>合并排序结果分析 </vt:lpstr>
      <vt:lpstr>从这个递归树可以看出，第一层时间复杂度为O(n)，第二层时间复杂度为O（n/2+n/2）=O（n），不难发现往下每层代价均为n。共有[log10n]+1层,故总的时间代价为n*(log10n+1)，时间复杂度是O(nlog10n)</vt:lpstr>
      <vt:lpstr>快速排序结果分析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 排序算法性能分析 </dc:title>
  <dc:creator>11440</dc:creator>
  <cp:lastModifiedBy>1144097453@qq.com</cp:lastModifiedBy>
  <cp:revision>5</cp:revision>
  <dcterms:created xsi:type="dcterms:W3CDTF">2021-03-14T15:14:37Z</dcterms:created>
  <dcterms:modified xsi:type="dcterms:W3CDTF">2021-03-15T02:42:50Z</dcterms:modified>
</cp:coreProperties>
</file>