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82" r:id="rId4"/>
    <p:sldId id="27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8" r:id="rId13"/>
    <p:sldId id="283" r:id="rId14"/>
    <p:sldId id="280" r:id="rId15"/>
    <p:sldId id="271" r:id="rId16"/>
    <p:sldId id="281" r:id="rId17"/>
    <p:sldId id="274" r:id="rId18"/>
    <p:sldId id="272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242547-2347-4013-9371-0FA9EFFA8D0E}">
          <p14:sldIdLst>
            <p14:sldId id="256"/>
            <p14:sldId id="263"/>
            <p14:sldId id="282"/>
            <p14:sldId id="279"/>
            <p14:sldId id="264"/>
            <p14:sldId id="265"/>
            <p14:sldId id="266"/>
            <p14:sldId id="267"/>
            <p14:sldId id="268"/>
            <p14:sldId id="269"/>
            <p14:sldId id="270"/>
            <p14:sldId id="278"/>
            <p14:sldId id="283"/>
            <p14:sldId id="280"/>
            <p14:sldId id="271"/>
            <p14:sldId id="281"/>
            <p14:sldId id="274"/>
            <p14:sldId id="272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440\Desktop\&#20316;&#19994;&#19982;&#35838;&#20214;\&#22823;&#20108;&#19979;\&#31639;&#27861;&#23548;&#35770;\&#23454;&#39564;&#20108;\&#21016;&#20426;&#26976;_2017303010_&#23454;&#39564;&#201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440\Desktop\&#20316;&#19994;&#19982;&#35838;&#20214;\&#22823;&#20108;&#19979;\&#31639;&#27861;&#23548;&#35770;\&#23454;&#39564;&#20108;\&#21016;&#20426;&#26976;_2017303010_&#23454;&#39564;&#2010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440\Desktop\&#20316;&#19994;&#19982;&#35838;&#20214;\&#22823;&#20108;&#19979;\&#31639;&#27861;&#23548;&#35770;\&#23454;&#39564;&#20108;\&#21016;&#20426;&#26976;_2017303010_&#23454;&#39564;&#2010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蛮力法实际与理论值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蛮力法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cat>
          <c:val>
            <c:numRef>
              <c:f>Sheet1!$H$5:$H$14</c:f>
              <c:numCache>
                <c:formatCode>General</c:formatCode>
                <c:ptCount val="10"/>
                <c:pt idx="0">
                  <c:v>57630</c:v>
                </c:pt>
                <c:pt idx="1">
                  <c:v>223469</c:v>
                </c:pt>
                <c:pt idx="2">
                  <c:v>459912</c:v>
                </c:pt>
                <c:pt idx="3">
                  <c:v>870744</c:v>
                </c:pt>
                <c:pt idx="4">
                  <c:v>1430950</c:v>
                </c:pt>
                <c:pt idx="5">
                  <c:v>2008390</c:v>
                </c:pt>
                <c:pt idx="6">
                  <c:v>2494000</c:v>
                </c:pt>
                <c:pt idx="7">
                  <c:v>3412170</c:v>
                </c:pt>
                <c:pt idx="8">
                  <c:v>4462610</c:v>
                </c:pt>
                <c:pt idx="9">
                  <c:v>5220790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AD-4874-BCE4-EAC9432088E7}"/>
            </c:ext>
          </c:extLst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理论值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cat>
          <c:val>
            <c:numRef>
              <c:f>Sheet1!$I$5:$I$14</c:f>
              <c:numCache>
                <c:formatCode>General</c:formatCode>
                <c:ptCount val="10"/>
                <c:pt idx="0">
                  <c:v>57630</c:v>
                </c:pt>
                <c:pt idx="1">
                  <c:v>230520</c:v>
                </c:pt>
                <c:pt idx="2">
                  <c:v>518670</c:v>
                </c:pt>
                <c:pt idx="3">
                  <c:v>922080</c:v>
                </c:pt>
                <c:pt idx="4">
                  <c:v>1440750</c:v>
                </c:pt>
                <c:pt idx="5">
                  <c:v>2074680</c:v>
                </c:pt>
                <c:pt idx="6">
                  <c:v>2823870</c:v>
                </c:pt>
                <c:pt idx="7">
                  <c:v>3688320</c:v>
                </c:pt>
                <c:pt idx="8">
                  <c:v>4668030</c:v>
                </c:pt>
                <c:pt idx="9">
                  <c:v>5763000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AD-4874-BCE4-EAC943208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9747472"/>
        <c:axId val="569745176"/>
      </c:lineChart>
      <c:catAx>
        <c:axId val="56974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9745176"/>
        <c:crosses val="autoZero"/>
        <c:auto val="1"/>
        <c:lblAlgn val="ctr"/>
        <c:lblOffset val="100"/>
        <c:noMultiLvlLbl val="0"/>
      </c:catAx>
      <c:valAx>
        <c:axId val="56974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974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分治法与理论值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Sheet1!$L$4</c:f>
              <c:strCache>
                <c:ptCount val="1"/>
                <c:pt idx="0">
                  <c:v>分治法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Sheet1!$K$5:$K$14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cat>
          <c:val>
            <c:numRef>
              <c:f>Sheet1!$L$5:$L$14</c:f>
              <c:numCache>
                <c:formatCode>General</c:formatCode>
                <c:ptCount val="10"/>
                <c:pt idx="0">
                  <c:v>827</c:v>
                </c:pt>
                <c:pt idx="1">
                  <c:v>1853</c:v>
                </c:pt>
                <c:pt idx="2">
                  <c:v>3128</c:v>
                </c:pt>
                <c:pt idx="3">
                  <c:v>3861</c:v>
                </c:pt>
                <c:pt idx="4">
                  <c:v>4838</c:v>
                </c:pt>
                <c:pt idx="5">
                  <c:v>6302</c:v>
                </c:pt>
                <c:pt idx="6">
                  <c:v>7228</c:v>
                </c:pt>
                <c:pt idx="7">
                  <c:v>7801</c:v>
                </c:pt>
                <c:pt idx="8">
                  <c:v>9212</c:v>
                </c:pt>
                <c:pt idx="9">
                  <c:v>11448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99-4D13-98A6-4906DE05C78E}"/>
            </c:ext>
          </c:extLst>
        </c:ser>
        <c:ser>
          <c:idx val="1"/>
          <c:order val="1"/>
          <c:tx>
            <c:strRef>
              <c:f>Sheet1!$M$4</c:f>
              <c:strCache>
                <c:ptCount val="1"/>
                <c:pt idx="0">
                  <c:v>理论值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Sheet1!$K$5:$K$14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cat>
          <c:val>
            <c:numRef>
              <c:f>Sheet1!$M$5:$M$14</c:f>
              <c:numCache>
                <c:formatCode>General</c:formatCode>
                <c:ptCount val="10"/>
                <c:pt idx="0">
                  <c:v>827</c:v>
                </c:pt>
                <c:pt idx="1">
                  <c:v>1753.9201912539054</c:v>
                </c:pt>
                <c:pt idx="2">
                  <c:v>2718.2736844886044</c:v>
                </c:pt>
                <c:pt idx="3">
                  <c:v>3707.0403825078106</c:v>
                </c:pt>
                <c:pt idx="4">
                  <c:v>4713.9605737617248</c:v>
                </c:pt>
                <c:pt idx="5">
                  <c:v>5735.347368977209</c:v>
                </c:pt>
                <c:pt idx="6">
                  <c:v>6768.7645952179473</c:v>
                </c:pt>
                <c:pt idx="7">
                  <c:v>7812.4807650156217</c:v>
                </c:pt>
                <c:pt idx="8">
                  <c:v>8865.2012462890125</c:v>
                </c:pt>
                <c:pt idx="9">
                  <c:v>9925.9211475234497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99-4D13-98A6-4906DE05C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6971984"/>
        <c:axId val="566971656"/>
      </c:lineChart>
      <c:catAx>
        <c:axId val="56697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71656"/>
        <c:crosses val="autoZero"/>
        <c:auto val="1"/>
        <c:lblAlgn val="ctr"/>
        <c:lblOffset val="100"/>
        <c:noMultiLvlLbl val="0"/>
      </c:catAx>
      <c:valAx>
        <c:axId val="566971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7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分治法与蛮力法效率比较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分治法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Sheet1!$A$5:$A$14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cat>
          <c:val>
            <c:numRef>
              <c:f>Sheet1!$B$5:$B$14</c:f>
              <c:numCache>
                <c:formatCode>General</c:formatCode>
                <c:ptCount val="10"/>
                <c:pt idx="0">
                  <c:v>827</c:v>
                </c:pt>
                <c:pt idx="1">
                  <c:v>1853</c:v>
                </c:pt>
                <c:pt idx="2">
                  <c:v>3128</c:v>
                </c:pt>
                <c:pt idx="3">
                  <c:v>3861</c:v>
                </c:pt>
                <c:pt idx="4">
                  <c:v>4838</c:v>
                </c:pt>
                <c:pt idx="5">
                  <c:v>6302</c:v>
                </c:pt>
                <c:pt idx="6">
                  <c:v>7228</c:v>
                </c:pt>
                <c:pt idx="7">
                  <c:v>7801</c:v>
                </c:pt>
                <c:pt idx="8">
                  <c:v>9212</c:v>
                </c:pt>
                <c:pt idx="9">
                  <c:v>11448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C4-4677-9826-7BDE7A25E9A6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蛮力法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Sheet1!$A$5:$A$14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cat>
          <c:val>
            <c:numRef>
              <c:f>Sheet1!$C$5:$C$14</c:f>
              <c:numCache>
                <c:formatCode>General</c:formatCode>
                <c:ptCount val="10"/>
                <c:pt idx="0">
                  <c:v>57630</c:v>
                </c:pt>
                <c:pt idx="1">
                  <c:v>223469</c:v>
                </c:pt>
                <c:pt idx="2">
                  <c:v>459912</c:v>
                </c:pt>
                <c:pt idx="3">
                  <c:v>870744</c:v>
                </c:pt>
                <c:pt idx="4">
                  <c:v>1430950</c:v>
                </c:pt>
                <c:pt idx="5">
                  <c:v>2008390</c:v>
                </c:pt>
                <c:pt idx="6">
                  <c:v>2494000</c:v>
                </c:pt>
                <c:pt idx="7">
                  <c:v>3412170</c:v>
                </c:pt>
                <c:pt idx="8">
                  <c:v>4462610</c:v>
                </c:pt>
                <c:pt idx="9">
                  <c:v>5220790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C4-4677-9826-7BDE7A25E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6615872"/>
        <c:axId val="566615216"/>
      </c:lineChart>
      <c:catAx>
        <c:axId val="56661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615216"/>
        <c:crosses val="autoZero"/>
        <c:auto val="1"/>
        <c:lblAlgn val="ctr"/>
        <c:lblOffset val="100"/>
        <c:noMultiLvlLbl val="0"/>
      </c:catAx>
      <c:valAx>
        <c:axId val="56661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61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0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03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75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91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2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9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1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4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18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9217024" cy="1529381"/>
          </a:xfrm>
        </p:spPr>
        <p:txBody>
          <a:bodyPr/>
          <a:lstStyle/>
          <a:p>
            <a:pPr algn="ctr"/>
            <a:r>
              <a:rPr lang="zh-CN" altLang="en-US" sz="5400" dirty="0" smtClean="0"/>
              <a:t>实验二</a:t>
            </a:r>
            <a:r>
              <a:rPr lang="en-US" altLang="zh-CN" sz="5400" dirty="0" smtClean="0"/>
              <a:t>-</a:t>
            </a:r>
            <a:r>
              <a:rPr lang="zh-CN" altLang="en-US" sz="5400" dirty="0" smtClean="0"/>
              <a:t>分治法求最近点对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3734245"/>
            <a:ext cx="6620968" cy="86142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2017303010-</a:t>
            </a:r>
            <a:r>
              <a:rPr lang="zh-CN" altLang="en-US" dirty="0" smtClean="0">
                <a:solidFill>
                  <a:schemeClr val="tx1"/>
                </a:solidFill>
              </a:rPr>
              <a:t>刘俊楠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分治法的核心伪代码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340768"/>
            <a:ext cx="6711654" cy="4195481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double </a:t>
            </a:r>
            <a:r>
              <a:rPr lang="en-US" altLang="zh-CN" sz="1600" dirty="0" err="1"/>
              <a:t>Min_Dis</a:t>
            </a:r>
            <a:r>
              <a:rPr lang="en-US" altLang="zh-CN" sz="1600" dirty="0"/>
              <a:t>(Points[], left, right)</a:t>
            </a:r>
            <a:endParaRPr lang="zh-CN" altLang="zh-CN" sz="1600" dirty="0"/>
          </a:p>
          <a:p>
            <a:r>
              <a:rPr lang="en-US" altLang="zh-CN" sz="1600" dirty="0"/>
              <a:t>if(right - left ==1) </a:t>
            </a:r>
            <a:r>
              <a:rPr lang="zh-CN" altLang="zh-CN" sz="1600" dirty="0" smtClean="0"/>
              <a:t>返</a:t>
            </a:r>
            <a:r>
              <a:rPr lang="zh-CN" altLang="zh-CN" sz="1600" dirty="0"/>
              <a:t>回两点间的距离</a:t>
            </a:r>
          </a:p>
          <a:p>
            <a:r>
              <a:rPr lang="en-US" altLang="zh-CN" sz="1600" dirty="0"/>
              <a:t>if(right - left == 2) </a:t>
            </a:r>
            <a:r>
              <a:rPr lang="zh-CN" altLang="zh-CN" sz="1600" dirty="0" smtClean="0"/>
              <a:t>返</a:t>
            </a:r>
            <a:r>
              <a:rPr lang="zh-CN" altLang="zh-CN" sz="1600" dirty="0"/>
              <a:t>回三点间的最短距离</a:t>
            </a:r>
          </a:p>
          <a:p>
            <a:r>
              <a:rPr lang="en-US" altLang="zh-CN" sz="1600" dirty="0"/>
              <a:t>if (right == left)  </a:t>
            </a:r>
            <a:r>
              <a:rPr lang="zh-CN" altLang="zh-CN" sz="1600" dirty="0" smtClean="0"/>
              <a:t>返</a:t>
            </a:r>
            <a:r>
              <a:rPr lang="zh-CN" altLang="zh-CN" sz="1600" dirty="0"/>
              <a:t>回无穷大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mid = ( right + left)/2</a:t>
            </a:r>
            <a:endParaRPr lang="zh-CN" altLang="zh-CN" sz="1600" dirty="0"/>
          </a:p>
          <a:p>
            <a:r>
              <a:rPr lang="en-US" altLang="zh-CN" sz="1600" dirty="0" err="1"/>
              <a:t>mid_x</a:t>
            </a:r>
            <a:r>
              <a:rPr lang="en-US" altLang="zh-CN" sz="1600" dirty="0"/>
              <a:t> = Points[mid].x				// </a:t>
            </a:r>
            <a:r>
              <a:rPr lang="zh-CN" altLang="zh-CN" sz="1600" dirty="0"/>
              <a:t>以中位数作垂直线</a:t>
            </a:r>
            <a:r>
              <a:rPr lang="en-US" altLang="zh-CN" sz="1600" dirty="0"/>
              <a:t>L</a:t>
            </a:r>
            <a:endParaRPr lang="zh-CN" altLang="zh-CN" sz="1600" dirty="0"/>
          </a:p>
          <a:p>
            <a:r>
              <a:rPr lang="en-US" altLang="zh-CN" sz="1600" dirty="0" err="1"/>
              <a:t>dis_left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Min_Dis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Points,left,mid</a:t>
            </a:r>
            <a:r>
              <a:rPr lang="en-US" altLang="zh-CN" sz="1600" dirty="0"/>
              <a:t>)	//</a:t>
            </a:r>
            <a:r>
              <a:rPr lang="zh-CN" altLang="zh-CN" sz="1600" dirty="0"/>
              <a:t>两次递归求出左右区间最短距离</a:t>
            </a:r>
          </a:p>
          <a:p>
            <a:r>
              <a:rPr lang="en-US" altLang="zh-CN" sz="1600" dirty="0" err="1"/>
              <a:t>dis_right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Min_Dis</a:t>
            </a:r>
            <a:r>
              <a:rPr lang="en-US" altLang="zh-CN" sz="1600" dirty="0"/>
              <a:t>(Points,mid+1,right)</a:t>
            </a:r>
            <a:endParaRPr lang="zh-CN" altLang="zh-CN" sz="1600" dirty="0"/>
          </a:p>
          <a:p>
            <a:r>
              <a:rPr lang="en-US" altLang="zh-CN" sz="1600" dirty="0" err="1"/>
              <a:t>mid_dis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dis_left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dis_right</a:t>
            </a:r>
            <a:r>
              <a:rPr lang="en-US" altLang="zh-CN" sz="1600" dirty="0"/>
              <a:t>)  ? </a:t>
            </a:r>
            <a:r>
              <a:rPr lang="en-US" altLang="zh-CN" sz="1600" dirty="0" err="1"/>
              <a:t>dis_left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dis_right</a:t>
            </a:r>
            <a:r>
              <a:rPr lang="en-US" altLang="zh-CN" sz="1600" dirty="0"/>
              <a:t>  // </a:t>
            </a:r>
            <a:r>
              <a:rPr lang="zh-CN" altLang="zh-CN" sz="1600" dirty="0"/>
              <a:t>取</a:t>
            </a:r>
            <a:r>
              <a:rPr lang="en-US" altLang="zh-CN" sz="1600" dirty="0"/>
              <a:t>d=min(d1, d2)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 err="1"/>
              <a:t>Merge_Sort</a:t>
            </a:r>
            <a:r>
              <a:rPr lang="en-US" altLang="zh-CN" sz="1600" dirty="0"/>
              <a:t>(Points, left, right, </a:t>
            </a:r>
            <a:r>
              <a:rPr lang="en-US" altLang="zh-CN" sz="1600" dirty="0" err="1"/>
              <a:t>cmp_y</a:t>
            </a:r>
            <a:r>
              <a:rPr lang="en-US" altLang="zh-CN" sz="1600" dirty="0"/>
              <a:t>) //</a:t>
            </a:r>
            <a:r>
              <a:rPr lang="zh-CN" altLang="zh-CN" sz="1600" dirty="0"/>
              <a:t>将点集</a:t>
            </a:r>
            <a:r>
              <a:rPr lang="en-US" altLang="zh-CN" sz="1600" dirty="0"/>
              <a:t>Points[]</a:t>
            </a:r>
            <a:r>
              <a:rPr lang="zh-CN" altLang="zh-CN" sz="1600" dirty="0"/>
              <a:t>按</a:t>
            </a:r>
            <a:r>
              <a:rPr lang="en-US" altLang="zh-CN" sz="1600" dirty="0"/>
              <a:t>y</a:t>
            </a:r>
            <a:r>
              <a:rPr lang="zh-CN" altLang="zh-CN" sz="1600" dirty="0"/>
              <a:t>轴排列</a:t>
            </a:r>
            <a:r>
              <a:rPr lang="en-US" altLang="zh-CN" sz="1600" dirty="0"/>
              <a:t>  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71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分治法的核心伪代码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340768"/>
            <a:ext cx="6711654" cy="4195481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double temp</a:t>
            </a:r>
            <a:endParaRPr lang="zh-CN" altLang="zh-CN" sz="1600" dirty="0"/>
          </a:p>
          <a:p>
            <a:r>
              <a:rPr lang="en-US" altLang="zh-CN" sz="1600" dirty="0"/>
              <a:t>Point *s =new Point[100000] //Point s</a:t>
            </a:r>
            <a:r>
              <a:rPr lang="zh-CN" altLang="zh-CN" sz="1600" dirty="0"/>
              <a:t>数组存放中间区域的点</a:t>
            </a:r>
          </a:p>
          <a:p>
            <a:r>
              <a:rPr lang="en-US" altLang="zh-CN" sz="1600" dirty="0"/>
              <a:t>for </a:t>
            </a:r>
            <a:r>
              <a:rPr lang="en-US" altLang="zh-CN" sz="1600" dirty="0" err="1" smtClean="0"/>
              <a:t>i</a:t>
            </a:r>
            <a:r>
              <a:rPr lang="en-US" altLang="zh-CN" sz="1600" smtClean="0"/>
              <a:t>=left </a:t>
            </a:r>
            <a:r>
              <a:rPr lang="en-US" altLang="zh-CN" sz="1600" dirty="0"/>
              <a:t>to right</a:t>
            </a:r>
            <a:endParaRPr lang="zh-CN" altLang="zh-CN" sz="1600" dirty="0"/>
          </a:p>
          <a:p>
            <a:r>
              <a:rPr lang="en-US" altLang="zh-CN" sz="1600" dirty="0"/>
              <a:t>if(abs(Points[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].x - </a:t>
            </a:r>
            <a:r>
              <a:rPr lang="en-US" altLang="zh-CN" sz="1600" dirty="0" err="1"/>
              <a:t>mid_x</a:t>
            </a:r>
            <a:r>
              <a:rPr lang="en-US" altLang="zh-CN" sz="1600" dirty="0"/>
              <a:t>)&lt;=</a:t>
            </a:r>
            <a:r>
              <a:rPr lang="en-US" altLang="zh-CN" sz="1600" dirty="0" err="1"/>
              <a:t>sqrt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min_dis</a:t>
            </a:r>
            <a:r>
              <a:rPr lang="en-US" altLang="zh-CN" sz="1600" dirty="0"/>
              <a:t>))</a:t>
            </a:r>
            <a:endParaRPr lang="zh-CN" altLang="zh-CN" sz="1600" dirty="0"/>
          </a:p>
          <a:p>
            <a:r>
              <a:rPr lang="zh-CN" altLang="zh-CN" sz="1600" dirty="0"/>
              <a:t>取出符合条件的点放入</a:t>
            </a:r>
            <a:r>
              <a:rPr lang="en-US" altLang="zh-CN" sz="1600" dirty="0"/>
              <a:t>s</a:t>
            </a:r>
            <a:r>
              <a:rPr lang="zh-CN" altLang="zh-CN" sz="1600" dirty="0"/>
              <a:t>数组</a:t>
            </a:r>
          </a:p>
          <a:p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 to </a:t>
            </a:r>
            <a:r>
              <a:rPr lang="en-US" altLang="zh-CN" sz="1600" dirty="0" err="1"/>
              <a:t>s.lenght</a:t>
            </a:r>
            <a:endParaRPr lang="zh-CN" altLang="zh-CN" sz="1600" dirty="0"/>
          </a:p>
          <a:p>
            <a:r>
              <a:rPr lang="en-US" altLang="zh-CN" sz="1600" dirty="0"/>
              <a:t>j=i-3,k=i+3     //j</a:t>
            </a:r>
            <a:r>
              <a:rPr lang="zh-CN" altLang="zh-CN" sz="1600" dirty="0"/>
              <a:t>到</a:t>
            </a:r>
            <a:r>
              <a:rPr lang="en-US" altLang="zh-CN" sz="1600" dirty="0" err="1"/>
              <a:t>i</a:t>
            </a:r>
            <a:r>
              <a:rPr lang="zh-CN" altLang="zh-CN" sz="1600" dirty="0"/>
              <a:t>表示点下方的三个点，</a:t>
            </a:r>
            <a:r>
              <a:rPr lang="en-US" altLang="zh-CN" sz="1600" dirty="0" err="1"/>
              <a:t>i</a:t>
            </a:r>
            <a:r>
              <a:rPr lang="zh-CN" altLang="zh-CN" sz="1600" dirty="0"/>
              <a:t>到</a:t>
            </a:r>
            <a:r>
              <a:rPr lang="en-US" altLang="zh-CN" sz="1600" dirty="0"/>
              <a:t>k</a:t>
            </a:r>
            <a:r>
              <a:rPr lang="zh-CN" altLang="zh-CN" sz="1600" dirty="0"/>
              <a:t>表示点上方的三个点</a:t>
            </a:r>
          </a:p>
          <a:p>
            <a:r>
              <a:rPr lang="en-US" altLang="zh-CN" sz="1600" dirty="0"/>
              <a:t>if j&lt;0 j=0</a:t>
            </a:r>
            <a:endParaRPr lang="zh-CN" altLang="zh-CN" sz="1600" dirty="0"/>
          </a:p>
          <a:p>
            <a:r>
              <a:rPr lang="en-US" altLang="zh-CN" sz="1600" dirty="0"/>
              <a:t>if k&gt;</a:t>
            </a:r>
            <a:r>
              <a:rPr lang="en-US" altLang="zh-CN" sz="1600" dirty="0" err="1"/>
              <a:t>s.lenght</a:t>
            </a:r>
            <a:r>
              <a:rPr lang="en-US" altLang="zh-CN" sz="1600" dirty="0"/>
              <a:t> k=</a:t>
            </a:r>
            <a:r>
              <a:rPr lang="en-US" altLang="zh-CN" sz="1600" dirty="0" err="1"/>
              <a:t>s.lenght</a:t>
            </a:r>
            <a:endParaRPr lang="zh-CN" altLang="zh-CN" sz="1600" dirty="0"/>
          </a:p>
          <a:p>
            <a:r>
              <a:rPr lang="en-US" altLang="zh-CN" sz="1600" dirty="0"/>
              <a:t>for j to k &amp;&amp; j!=</a:t>
            </a:r>
            <a:r>
              <a:rPr lang="en-US" altLang="zh-CN" sz="1600" dirty="0" err="1"/>
              <a:t>i</a:t>
            </a:r>
            <a:endParaRPr lang="zh-CN" altLang="zh-CN" sz="1600" dirty="0"/>
          </a:p>
          <a:p>
            <a:r>
              <a:rPr lang="zh-CN" altLang="zh-CN" sz="1600" dirty="0"/>
              <a:t>计算点</a:t>
            </a:r>
            <a:r>
              <a:rPr lang="en-US" altLang="zh-CN" sz="1600" dirty="0"/>
              <a:t>i-3 </a:t>
            </a:r>
            <a:r>
              <a:rPr lang="zh-CN" altLang="zh-CN" sz="1600" dirty="0"/>
              <a:t>到</a:t>
            </a:r>
            <a:r>
              <a:rPr lang="en-US" altLang="zh-CN" sz="1600" dirty="0"/>
              <a:t> i+3</a:t>
            </a:r>
            <a:r>
              <a:rPr lang="zh-CN" altLang="zh-CN" sz="1600" dirty="0"/>
              <a:t>的距离，若比</a:t>
            </a:r>
            <a:r>
              <a:rPr lang="en-US" altLang="zh-CN" sz="1600" dirty="0" err="1"/>
              <a:t>min_dis</a:t>
            </a:r>
            <a:r>
              <a:rPr lang="zh-CN" altLang="zh-CN" sz="1600" dirty="0"/>
              <a:t>更小，则更新</a:t>
            </a:r>
            <a:r>
              <a:rPr lang="en-US" altLang="zh-CN" sz="1600" dirty="0" err="1"/>
              <a:t>min_dis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delete[] s</a:t>
            </a:r>
            <a:endParaRPr lang="zh-CN" altLang="zh-CN" sz="1600" dirty="0"/>
          </a:p>
          <a:p>
            <a:r>
              <a:rPr lang="en-US" altLang="zh-CN" sz="1600" dirty="0"/>
              <a:t>return </a:t>
            </a:r>
            <a:r>
              <a:rPr lang="en-US" altLang="zh-CN" sz="1600" dirty="0" err="1"/>
              <a:t>min_dis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839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332656"/>
            <a:ext cx="7055380" cy="1400530"/>
          </a:xfrm>
        </p:spPr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法时间复杂度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4" t="7060" r="29140"/>
          <a:stretch/>
        </p:blipFill>
        <p:spPr bwMode="auto">
          <a:xfrm>
            <a:off x="2195736" y="1080974"/>
            <a:ext cx="4978296" cy="5777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3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332656"/>
            <a:ext cx="7055380" cy="1400530"/>
          </a:xfrm>
        </p:spPr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法时间复杂度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67525"/>
              </p:ext>
            </p:extLst>
          </p:nvPr>
        </p:nvGraphicFramePr>
        <p:xfrm>
          <a:off x="1979712" y="1124744"/>
          <a:ext cx="5256585" cy="5374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195">
                  <a:extLst>
                    <a:ext uri="{9D8B030D-6E8A-4147-A177-3AD203B41FA5}">
                      <a16:colId xmlns:a16="http://schemas.microsoft.com/office/drawing/2014/main" val="470436652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1555324744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1598041829"/>
                    </a:ext>
                  </a:extLst>
                </a:gridCol>
              </a:tblGrid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N\ms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000" u="none" strike="noStrike">
                          <a:effectLst/>
                        </a:rPr>
                        <a:t>分治法</a:t>
                      </a:r>
                      <a:endParaRPr lang="zh-CN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000" u="none" strike="noStrike">
                          <a:effectLst/>
                        </a:rPr>
                        <a:t>理论值</a:t>
                      </a:r>
                      <a:endParaRPr lang="zh-CN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extLst>
                  <a:ext uri="{0D108BD9-81ED-4DB2-BD59-A6C34878D82A}">
                    <a16:rowId xmlns:a16="http://schemas.microsoft.com/office/drawing/2014/main" val="3886221231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100000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827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827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62783564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200000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1853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1753.92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3527590980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300000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3493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2718.274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3332863054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400000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3861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3707.04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1181873426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500000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4838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4713.961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3545958599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600000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6953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5735.347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285572531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700000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7228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6768.765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1213445863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800000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7801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7812.481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3947000868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900000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10688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>
                          <a:effectLst/>
                        </a:rPr>
                        <a:t>8865.201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2504319217"/>
                  </a:ext>
                </a:extLst>
              </a:tr>
              <a:tr h="48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1000000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</a:rPr>
                        <a:t>12108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6848" marR="16848" marT="168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000" u="none" strike="noStrike" dirty="0">
                          <a:effectLst/>
                        </a:rPr>
                        <a:t>9925.921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6848" marR="16848" marT="16848" marB="0" anchor="b"/>
                </a:tc>
                <a:extLst>
                  <a:ext uri="{0D108BD9-81ED-4DB2-BD59-A6C34878D82A}">
                    <a16:rowId xmlns:a16="http://schemas.microsoft.com/office/drawing/2014/main" val="245274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7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332656"/>
            <a:ext cx="7055380" cy="1400530"/>
          </a:xfrm>
        </p:spPr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法时间复杂度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236236"/>
              </p:ext>
            </p:extLst>
          </p:nvPr>
        </p:nvGraphicFramePr>
        <p:xfrm>
          <a:off x="1043608" y="1556792"/>
          <a:ext cx="67119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51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</a:t>
            </a:r>
            <a:r>
              <a:rPr lang="zh-CN" altLang="en-US" dirty="0" smtClean="0"/>
              <a:t>果（部分）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86"/>
          <a:stretch/>
        </p:blipFill>
        <p:spPr>
          <a:xfrm>
            <a:off x="965339" y="1363678"/>
            <a:ext cx="7331828" cy="10801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73"/>
          <a:stretch/>
        </p:blipFill>
        <p:spPr>
          <a:xfrm>
            <a:off x="971599" y="2432055"/>
            <a:ext cx="7325567" cy="9007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09" y="3347100"/>
            <a:ext cx="7331828" cy="117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33" y="4517728"/>
            <a:ext cx="7331828" cy="1181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57" y="5648325"/>
            <a:ext cx="732578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332656"/>
            <a:ext cx="7055380" cy="1400530"/>
          </a:xfrm>
        </p:spPr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法与蛮力法效率比较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468269"/>
              </p:ext>
            </p:extLst>
          </p:nvPr>
        </p:nvGraphicFramePr>
        <p:xfrm>
          <a:off x="1043608" y="1556792"/>
          <a:ext cx="67119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3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zh-CN" altLang="en-US" dirty="0" smtClean="0"/>
              <a:t>数的生成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存储文件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268760"/>
            <a:ext cx="5017239" cy="49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随机数的生成</a:t>
            </a:r>
            <a:endParaRPr lang="zh-CN" altLang="en-US" dirty="0"/>
          </a:p>
        </p:txBody>
      </p:sp>
      <p:pic>
        <p:nvPicPr>
          <p:cNvPr id="3077" name="Picture 5" descr="微信图片_20210327153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3" y="1268760"/>
            <a:ext cx="8349491" cy="448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9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</a:t>
            </a:r>
            <a:r>
              <a:rPr lang="zh-CN" altLang="en-US" dirty="0" smtClean="0"/>
              <a:t>法优化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006882" cy="4195762"/>
          </a:xfrm>
        </p:spPr>
      </p:pic>
      <p:sp>
        <p:nvSpPr>
          <p:cNvPr id="7" name="文本框 6"/>
          <p:cNvSpPr txBox="1"/>
          <p:nvPr/>
        </p:nvSpPr>
        <p:spPr>
          <a:xfrm>
            <a:off x="1331640" y="5824562"/>
            <a:ext cx="83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PreparataF</a:t>
            </a:r>
            <a:r>
              <a:rPr lang="en-US" altLang="zh-CN" dirty="0"/>
              <a:t> P</a:t>
            </a:r>
            <a:r>
              <a:rPr lang="zh-CN" altLang="en-US" dirty="0"/>
              <a:t>，</a:t>
            </a:r>
            <a:r>
              <a:rPr lang="en-US" altLang="zh-CN" dirty="0"/>
              <a:t>S~ </a:t>
            </a:r>
            <a:r>
              <a:rPr lang="en-US" altLang="zh-CN" dirty="0" err="1"/>
              <a:t>mosM</a:t>
            </a:r>
            <a:r>
              <a:rPr lang="en-US" altLang="zh-CN" dirty="0"/>
              <a:t> I</a:t>
            </a:r>
            <a:r>
              <a:rPr lang="zh-CN" altLang="en-US" dirty="0"/>
              <a:t>．</a:t>
            </a:r>
            <a:r>
              <a:rPr lang="en-US" altLang="zh-CN" dirty="0" err="1"/>
              <a:t>Compu~tmnalGeometry</a:t>
            </a:r>
            <a:r>
              <a:rPr lang="zh-CN" altLang="en-US" dirty="0"/>
              <a:t>：</a:t>
            </a:r>
            <a:r>
              <a:rPr lang="en-US" altLang="zh-CN" dirty="0" err="1"/>
              <a:t>AnIntroduction</a:t>
            </a:r>
            <a:r>
              <a:rPr lang="zh-CN" altLang="en-US" dirty="0"/>
              <a:t>．</a:t>
            </a:r>
            <a:r>
              <a:rPr lang="en-US" altLang="zh-CN" dirty="0"/>
              <a:t>New Y∞ </a:t>
            </a:r>
            <a:r>
              <a:rPr lang="en-US" altLang="zh-CN" dirty="0" err="1"/>
              <a:t>k|Springer-Verhtg</a:t>
            </a:r>
            <a:r>
              <a:rPr lang="zh-CN" altLang="en-US" dirty="0"/>
              <a:t>，</a:t>
            </a:r>
            <a:r>
              <a:rPr lang="en-US" altLang="zh-CN" dirty="0"/>
              <a:t>1985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7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6006882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4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</a:t>
            </a:r>
            <a:r>
              <a:rPr lang="zh-CN" altLang="en-US" dirty="0" smtClean="0"/>
              <a:t>法优化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4710" y="5000982"/>
            <a:ext cx="83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IM </a:t>
            </a:r>
            <a:r>
              <a:rPr lang="en-US" altLang="zh-CN" dirty="0" err="1"/>
              <a:t>PRoVED</a:t>
            </a:r>
            <a:r>
              <a:rPr lang="en-US" altLang="zh-CN" dirty="0"/>
              <a:t> ALG0RITHM </a:t>
            </a:r>
            <a:r>
              <a:rPr lang="en-US" altLang="zh-CN" dirty="0" err="1"/>
              <a:t>ABoUT</a:t>
            </a:r>
            <a:r>
              <a:rPr lang="en-US" altLang="zh-CN" dirty="0"/>
              <a:t> THE </a:t>
            </a:r>
            <a:r>
              <a:rPr lang="en-US" altLang="zh-CN" dirty="0" err="1"/>
              <a:t>CLoSEST</a:t>
            </a:r>
            <a:r>
              <a:rPr lang="en-US" altLang="zh-CN" dirty="0"/>
              <a:t> PAIR </a:t>
            </a:r>
            <a:r>
              <a:rPr lang="en-US" altLang="zh-CN" dirty="0" err="1"/>
              <a:t>oF</a:t>
            </a:r>
            <a:r>
              <a:rPr lang="en-US" altLang="zh-CN" dirty="0"/>
              <a:t> </a:t>
            </a:r>
            <a:r>
              <a:rPr lang="en-US" altLang="zh-CN" dirty="0" err="1"/>
              <a:t>PoINTS</a:t>
            </a:r>
            <a:r>
              <a:rPr lang="en-US" altLang="zh-CN" dirty="0"/>
              <a:t> </a:t>
            </a:r>
            <a:r>
              <a:rPr lang="en-US" altLang="zh-CN" dirty="0" err="1"/>
              <a:t>oN</a:t>
            </a:r>
            <a:r>
              <a:rPr lang="en-US" altLang="zh-CN" dirty="0"/>
              <a:t> PLANE SET Zhou </a:t>
            </a:r>
            <a:r>
              <a:rPr lang="en-US" altLang="zh-CN" dirty="0" err="1"/>
              <a:t>Yulin</a:t>
            </a:r>
            <a:r>
              <a:rPr lang="zh-CN" altLang="en-US" dirty="0"/>
              <a:t>，</a:t>
            </a:r>
            <a:r>
              <a:rPr lang="en-US" altLang="zh-CN" dirty="0" err="1"/>
              <a:t>Xiong</a:t>
            </a:r>
            <a:r>
              <a:rPr lang="en-US" altLang="zh-CN" dirty="0"/>
              <a:t> </a:t>
            </a:r>
            <a:r>
              <a:rPr lang="en-US" altLang="zh-CN" dirty="0" err="1"/>
              <a:t>Pengrong</a:t>
            </a:r>
            <a:r>
              <a:rPr lang="zh-CN" altLang="en-US" dirty="0"/>
              <a:t>，</a:t>
            </a:r>
            <a:r>
              <a:rPr lang="en-US" altLang="zh-CN" dirty="0"/>
              <a:t>and Zhu </a:t>
            </a:r>
            <a:r>
              <a:rPr lang="en-US" altLang="zh-CN" dirty="0" smtClean="0"/>
              <a:t>Hong     1998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73861"/>
            <a:ext cx="8185591" cy="36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3928" y="2852936"/>
            <a:ext cx="7055380" cy="140053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4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暴力法实际与理论值比较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422894"/>
              </p:ext>
            </p:extLst>
          </p:nvPr>
        </p:nvGraphicFramePr>
        <p:xfrm>
          <a:off x="1979712" y="1412776"/>
          <a:ext cx="4965079" cy="4799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752">
                  <a:extLst>
                    <a:ext uri="{9D8B030D-6E8A-4147-A177-3AD203B41FA5}">
                      <a16:colId xmlns:a16="http://schemas.microsoft.com/office/drawing/2014/main" val="2888055811"/>
                    </a:ext>
                  </a:extLst>
                </a:gridCol>
                <a:gridCol w="1564752">
                  <a:extLst>
                    <a:ext uri="{9D8B030D-6E8A-4147-A177-3AD203B41FA5}">
                      <a16:colId xmlns:a16="http://schemas.microsoft.com/office/drawing/2014/main" val="262369687"/>
                    </a:ext>
                  </a:extLst>
                </a:gridCol>
                <a:gridCol w="1835575">
                  <a:extLst>
                    <a:ext uri="{9D8B030D-6E8A-4147-A177-3AD203B41FA5}">
                      <a16:colId xmlns:a16="http://schemas.microsoft.com/office/drawing/2014/main" val="4268395287"/>
                    </a:ext>
                  </a:extLst>
                </a:gridCol>
              </a:tblGrid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N\ms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600" u="none" strike="noStrike">
                          <a:effectLst/>
                        </a:rPr>
                        <a:t>蛮力法</a:t>
                      </a:r>
                      <a:endParaRPr lang="zh-CN" altLang="en-US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u="none" strike="noStrike">
                          <a:effectLst/>
                        </a:rPr>
                        <a:t>理论值</a:t>
                      </a:r>
                      <a:endParaRPr lang="zh-CN" altLang="en-US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2942458106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100000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57630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57630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2352384430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200000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223469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230520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1572354640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300000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459912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518670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4003758281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400000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870744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922080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1296813582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500" u="none" strike="noStrike">
                          <a:effectLst/>
                        </a:rPr>
                        <a:t>500000</a:t>
                      </a:r>
                      <a:endParaRPr lang="en-US" altLang="zh-C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1430950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1440750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3898249741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500" u="none" strike="noStrike">
                          <a:effectLst/>
                        </a:rPr>
                        <a:t>600000</a:t>
                      </a:r>
                      <a:endParaRPr lang="en-US" altLang="zh-C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2008390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2074680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1302727660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500" u="none" strike="noStrike">
                          <a:effectLst/>
                        </a:rPr>
                        <a:t>700000</a:t>
                      </a:r>
                      <a:endParaRPr lang="en-US" altLang="zh-C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2494000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2823870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3571408882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500" u="none" strike="noStrike">
                          <a:effectLst/>
                        </a:rPr>
                        <a:t>800000</a:t>
                      </a:r>
                      <a:endParaRPr lang="en-US" altLang="zh-C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3412170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3688320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225128225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500" u="none" strike="noStrike">
                          <a:effectLst/>
                        </a:rPr>
                        <a:t>900000</a:t>
                      </a:r>
                      <a:endParaRPr lang="en-US" altLang="zh-C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4462610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4668030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381378848"/>
                  </a:ext>
                </a:extLst>
              </a:tr>
              <a:tr h="436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500" u="none" strike="noStrike">
                          <a:effectLst/>
                        </a:rPr>
                        <a:t>1000000</a:t>
                      </a:r>
                      <a:endParaRPr lang="en-US" altLang="zh-C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>
                          <a:effectLst/>
                        </a:rPr>
                        <a:t>5220790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5046" marR="15046" marT="150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 dirty="0">
                          <a:effectLst/>
                        </a:rPr>
                        <a:t>5763000</a:t>
                      </a:r>
                      <a:endParaRPr lang="en-US" alt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046" marR="15046" marT="15046" marB="0" anchor="b"/>
                </a:tc>
                <a:extLst>
                  <a:ext uri="{0D108BD9-81ED-4DB2-BD59-A6C34878D82A}">
                    <a16:rowId xmlns:a16="http://schemas.microsoft.com/office/drawing/2014/main" val="157118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4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暴力法</a:t>
            </a:r>
            <a:r>
              <a:rPr lang="zh-CN" altLang="en-US" dirty="0"/>
              <a:t>实</a:t>
            </a:r>
            <a:r>
              <a:rPr lang="zh-CN" altLang="en-US" dirty="0" smtClean="0"/>
              <a:t>际与理论值比较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37807"/>
              </p:ext>
            </p:extLst>
          </p:nvPr>
        </p:nvGraphicFramePr>
        <p:xfrm>
          <a:off x="827584" y="1412776"/>
          <a:ext cx="7344816" cy="4591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6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</a:t>
            </a:r>
            <a:endParaRPr lang="zh-CN" altLang="en-US" dirty="0"/>
          </a:p>
        </p:txBody>
      </p:sp>
      <p:pic>
        <p:nvPicPr>
          <p:cNvPr id="4" name="内容占位符 3" descr="C:\Users\11440\AppData\Local\Microsoft\Windows\INetCache\Content.Word\IMG_032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344816" cy="5208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1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</a:t>
            </a:r>
            <a:endParaRPr lang="zh-CN" altLang="en-US" dirty="0"/>
          </a:p>
        </p:txBody>
      </p:sp>
      <p:pic>
        <p:nvPicPr>
          <p:cNvPr id="1026" name="Picture 2" descr="IMG_03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511652" cy="524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5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</a:t>
            </a:r>
            <a:endParaRPr lang="zh-CN" altLang="en-US" dirty="0"/>
          </a:p>
        </p:txBody>
      </p:sp>
      <p:pic>
        <p:nvPicPr>
          <p:cNvPr id="2050" name="Picture 2" descr="IMG_03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8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0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6" t="8277" r="23045" b="35184"/>
          <a:stretch/>
        </p:blipFill>
        <p:spPr bwMode="auto">
          <a:xfrm>
            <a:off x="1043608" y="1412776"/>
            <a:ext cx="6874848" cy="49982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98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分治法的核心伪代码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780928"/>
            <a:ext cx="6711654" cy="4195481"/>
          </a:xfrm>
        </p:spPr>
        <p:txBody>
          <a:bodyPr/>
          <a:lstStyle/>
          <a:p>
            <a:r>
              <a:rPr lang="zh-CN" altLang="zh-CN" sz="2800" dirty="0"/>
              <a:t>预处理：先定义全局变量点集</a:t>
            </a:r>
            <a:r>
              <a:rPr lang="en-US" altLang="zh-CN" sz="2800" dirty="0"/>
              <a:t>p</a:t>
            </a:r>
            <a:r>
              <a:rPr lang="zh-CN" altLang="zh-CN" sz="2800" dirty="0"/>
              <a:t>，定义十万</a:t>
            </a:r>
            <a:r>
              <a:rPr lang="en-US" altLang="zh-CN" sz="2800" dirty="0"/>
              <a:t>-</a:t>
            </a:r>
            <a:r>
              <a:rPr lang="zh-CN" altLang="zh-CN" sz="2800" dirty="0"/>
              <a:t>一百万点集</a:t>
            </a:r>
            <a:r>
              <a:rPr lang="en-US" altLang="zh-CN" sz="2800" dirty="0"/>
              <a:t>p</a:t>
            </a:r>
            <a:r>
              <a:rPr lang="zh-CN" altLang="zh-CN" sz="2800" dirty="0"/>
              <a:t>，再生成随机点集放入栈中，最后将</a:t>
            </a:r>
            <a:r>
              <a:rPr lang="en-US" altLang="zh-CN" sz="2800" dirty="0"/>
              <a:t>Points</a:t>
            </a:r>
            <a:r>
              <a:rPr lang="zh-CN" altLang="zh-CN" sz="2800" dirty="0"/>
              <a:t>点集按</a:t>
            </a:r>
            <a:r>
              <a:rPr lang="en-US" altLang="zh-CN" sz="2800" dirty="0"/>
              <a:t>x</a:t>
            </a:r>
            <a:r>
              <a:rPr lang="zh-CN" altLang="zh-CN" sz="2800" dirty="0"/>
              <a:t>进行排序（使用合并排序）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5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1399</TotalTime>
  <Words>612</Words>
  <Application>Microsoft Office PowerPoint</Application>
  <PresentationFormat>全屏显示(4:3)</PresentationFormat>
  <Paragraphs>121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Arial</vt:lpstr>
      <vt:lpstr>Calibri</vt:lpstr>
      <vt:lpstr>Century Gothic</vt:lpstr>
      <vt:lpstr>Wingdings 3</vt:lpstr>
      <vt:lpstr>离子</vt:lpstr>
      <vt:lpstr>实验二-分治法求最近点对</vt:lpstr>
      <vt:lpstr>暴力法</vt:lpstr>
      <vt:lpstr>暴力法实际与理论值比较</vt:lpstr>
      <vt:lpstr>暴力法实际与理论值比较</vt:lpstr>
      <vt:lpstr>分治法</vt:lpstr>
      <vt:lpstr>分治法</vt:lpstr>
      <vt:lpstr>分治法</vt:lpstr>
      <vt:lpstr>分治法</vt:lpstr>
      <vt:lpstr>分治法的核心伪代码</vt:lpstr>
      <vt:lpstr>分治法的核心伪代码</vt:lpstr>
      <vt:lpstr>分治法的核心伪代码</vt:lpstr>
      <vt:lpstr>分治法时间复杂度</vt:lpstr>
      <vt:lpstr>分治法时间复杂度</vt:lpstr>
      <vt:lpstr>分治法时间复杂度</vt:lpstr>
      <vt:lpstr>运行结果（部分）</vt:lpstr>
      <vt:lpstr>分治法与蛮力法效率比较</vt:lpstr>
      <vt:lpstr>随机数的生成(存储文件)</vt:lpstr>
      <vt:lpstr>随机数的生成</vt:lpstr>
      <vt:lpstr>算法优化</vt:lpstr>
      <vt:lpstr>算法优化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实验二-分治法求最近点对</dc:title>
  <dc:creator>11440</dc:creator>
  <cp:lastModifiedBy>1144097453@qq.com</cp:lastModifiedBy>
  <cp:revision>25</cp:revision>
  <dcterms:created xsi:type="dcterms:W3CDTF">2021-03-27T06:37:30Z</dcterms:created>
  <dcterms:modified xsi:type="dcterms:W3CDTF">2021-03-29T03:00:46Z</dcterms:modified>
</cp:coreProperties>
</file>