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26" r:id="rId2"/>
    <p:sldId id="427" r:id="rId3"/>
    <p:sldId id="418" r:id="rId4"/>
    <p:sldId id="419" r:id="rId5"/>
    <p:sldId id="496" r:id="rId6"/>
    <p:sldId id="421" r:id="rId7"/>
    <p:sldId id="428" r:id="rId8"/>
    <p:sldId id="497" r:id="rId9"/>
    <p:sldId id="499" r:id="rId10"/>
    <p:sldId id="423" r:id="rId11"/>
    <p:sldId id="495" r:id="rId12"/>
    <p:sldId id="498" r:id="rId13"/>
    <p:sldId id="42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0" y="52"/>
      </p:cViewPr>
      <p:guideLst>
        <p:guide orient="horz" pos="2199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358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49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2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05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79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5577">
            <a:off x="1617663" y="688975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6"/>
          <p:cNvSpPr txBox="1">
            <a:spLocks noChangeArrowheads="1"/>
          </p:cNvSpPr>
          <p:nvPr/>
        </p:nvSpPr>
        <p:spPr bwMode="auto">
          <a:xfrm>
            <a:off x="3197225" y="4229100"/>
            <a:ext cx="56022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2017</a:t>
            </a:r>
            <a:r>
              <a:rPr lang="en-US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303010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76" name="文本框 24"/>
          <p:cNvSpPr txBox="1">
            <a:spLocks noChangeArrowheads="1"/>
          </p:cNvSpPr>
          <p:nvPr/>
        </p:nvSpPr>
        <p:spPr bwMode="auto">
          <a:xfrm>
            <a:off x="4679950" y="3302000"/>
            <a:ext cx="26368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刘俊楠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077" name="文本框 1"/>
          <p:cNvSpPr txBox="1">
            <a:spLocks noChangeArrowheads="1"/>
          </p:cNvSpPr>
          <p:nvPr/>
        </p:nvSpPr>
        <p:spPr bwMode="auto">
          <a:xfrm>
            <a:off x="4251960" y="1758315"/>
            <a:ext cx="368744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chemeClr val="bg1"/>
                </a:solidFill>
              </a:rPr>
              <a:t>实验五 </a:t>
            </a:r>
            <a:r>
              <a:rPr lang="en-US" altLang="zh-CN" sz="4800" dirty="0">
                <a:solidFill>
                  <a:schemeClr val="bg1"/>
                </a:solidFill>
              </a:rPr>
              <a:t> </a:t>
            </a:r>
            <a:r>
              <a:rPr lang="zh-CN" altLang="en-US" sz="5400" dirty="0">
                <a:solidFill>
                  <a:schemeClr val="bg1"/>
                </a:solidFill>
              </a:rPr>
              <a:t> 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68097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运行结果比较</a:t>
            </a:r>
          </a:p>
        </p:txBody>
      </p:sp>
      <p:sp>
        <p:nvSpPr>
          <p:cNvPr id="6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0416934"/>
              </p:ext>
            </p:extLst>
          </p:nvPr>
        </p:nvGraphicFramePr>
        <p:xfrm>
          <a:off x="2500433" y="1119527"/>
          <a:ext cx="7064375" cy="2600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8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err="1"/>
                        <a:t>运行时间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 err="1"/>
                        <a:t>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基准算</a:t>
                      </a:r>
                      <a:r>
                        <a:rPr lang="zh-CN" altLang="en-US" sz="2800" dirty="0" smtClean="0"/>
                        <a:t>法（小）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0.412s</a:t>
                      </a:r>
                      <a:endParaRPr lang="en-US" altLang="zh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 smtClean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基准算法（中）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0.735ms</a:t>
                      </a:r>
                      <a:endParaRPr lang="en-US" altLang="zh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 smtClean="0"/>
                        <a:t>无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3959097"/>
              </p:ext>
            </p:extLst>
          </p:nvPr>
        </p:nvGraphicFramePr>
        <p:xfrm>
          <a:off x="2500432" y="3720487"/>
          <a:ext cx="7064375" cy="2600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85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zh-CN" altLang="en-US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并查集（小）</a:t>
                      </a:r>
                      <a:endParaRPr lang="zh-CN" altLang="en-US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10ms</a:t>
                      </a:r>
                      <a:endParaRPr lang="zh-CN" altLang="en-US" sz="2800" b="0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2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800" b="0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并查集（中）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1ms</a:t>
                      </a:r>
                      <a:endParaRPr lang="en-US" altLang="zh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并查集（大）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340ms</a:t>
                      </a:r>
                      <a:endParaRPr lang="en-US" altLang="zh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 smtClean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68097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运行结果比较</a:t>
            </a:r>
          </a:p>
        </p:txBody>
      </p:sp>
      <p:sp>
        <p:nvSpPr>
          <p:cNvPr id="6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696" y="1526060"/>
            <a:ext cx="4021469" cy="30296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696" y="650574"/>
            <a:ext cx="4021469" cy="9179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658087" y="470840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优化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后的基准算法小规模图用</a:t>
            </a:r>
            <a:r>
              <a:rPr lang="en-US" altLang="zh-CN" dirty="0" smtClean="0">
                <a:solidFill>
                  <a:srgbClr val="4D4D4D"/>
                </a:solidFill>
                <a:latin typeface="-apple-system"/>
              </a:rPr>
              <a:t>0.735s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，中规模图</a:t>
            </a:r>
            <a:r>
              <a:rPr lang="en-US" altLang="zh-CN" smtClean="0">
                <a:solidFill>
                  <a:srgbClr val="4D4D4D"/>
                </a:solidFill>
                <a:latin typeface="-apple-system"/>
              </a:rPr>
              <a:t>0.412s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279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68097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运行结果比较</a:t>
            </a:r>
          </a:p>
        </p:txBody>
      </p:sp>
      <p:sp>
        <p:nvSpPr>
          <p:cNvPr id="6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2" name="矩形 1"/>
          <p:cNvSpPr/>
          <p:nvPr/>
        </p:nvSpPr>
        <p:spPr>
          <a:xfrm>
            <a:off x="2826253" y="46681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用</a:t>
            </a:r>
            <a:r>
              <a:rPr lang="en-US" altLang="zh-CN" dirty="0" err="1" smtClean="0">
                <a:solidFill>
                  <a:srgbClr val="4D4D4D"/>
                </a:solidFill>
                <a:latin typeface="-apple-system"/>
              </a:rPr>
              <a:t>tarjan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算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法加上并查集和路径压缩之后跑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大图</a:t>
            </a:r>
            <a:r>
              <a:rPr lang="en-US" altLang="zh-CN" dirty="0" smtClean="0">
                <a:solidFill>
                  <a:srgbClr val="4D4D4D"/>
                </a:solidFill>
                <a:latin typeface="-apple-system"/>
              </a:rPr>
              <a:t>342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秒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左右</a:t>
            </a:r>
            <a:r>
              <a:rPr lang="zh-CN" altLang="en-US" dirty="0" smtClean="0">
                <a:solidFill>
                  <a:srgbClr val="4D4D4D"/>
                </a:solidFill>
                <a:latin typeface="-apple-system"/>
              </a:rPr>
              <a:t>，</a:t>
            </a:r>
            <a:endParaRPr lang="zh-CN" altLang="en-US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跑出来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largeG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有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8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座桥，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mediumDG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有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0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座。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r="39598"/>
          <a:stretch/>
        </p:blipFill>
        <p:spPr>
          <a:xfrm>
            <a:off x="2231314" y="1125985"/>
            <a:ext cx="4516328" cy="1476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r="76102"/>
          <a:stretch/>
        </p:blipFill>
        <p:spPr>
          <a:xfrm>
            <a:off x="6747642" y="1125985"/>
            <a:ext cx="3088892" cy="3143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1313" y="2583877"/>
            <a:ext cx="4505818" cy="15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5577">
            <a:off x="1617663" y="688975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2721610" y="2874963"/>
            <a:ext cx="6748463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7200" dirty="0" smtClean="0">
                <a:solidFill>
                  <a:schemeClr val="bg1"/>
                </a:solidFill>
                <a:latin typeface="Impact" panose="020B0806030902050204" pitchFamily="34" charset="0"/>
              </a:rPr>
              <a:t>THANKS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444930" y="2487023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20"/>
          <p:cNvSpPr txBox="1">
            <a:spLocks noChangeArrowheads="1"/>
          </p:cNvSpPr>
          <p:nvPr/>
        </p:nvSpPr>
        <p:spPr bwMode="auto">
          <a:xfrm>
            <a:off x="7297418" y="2590210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</a:t>
            </a:r>
          </a:p>
        </p:txBody>
      </p:sp>
      <p:sp>
        <p:nvSpPr>
          <p:cNvPr id="4100" name="文本框 21"/>
          <p:cNvSpPr txBox="1">
            <a:spLocks noChangeArrowheads="1"/>
          </p:cNvSpPr>
          <p:nvPr/>
        </p:nvSpPr>
        <p:spPr bwMode="auto">
          <a:xfrm>
            <a:off x="6444930" y="2499723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101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444930" y="3398248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文本框 25"/>
          <p:cNvSpPr txBox="1">
            <a:spLocks noChangeArrowheads="1"/>
          </p:cNvSpPr>
          <p:nvPr/>
        </p:nvSpPr>
        <p:spPr bwMode="auto">
          <a:xfrm>
            <a:off x="7297418" y="3501435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并查集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路径压缩</a:t>
            </a:r>
          </a:p>
        </p:txBody>
      </p:sp>
      <p:sp>
        <p:nvSpPr>
          <p:cNvPr id="4103" name="文本框 26"/>
          <p:cNvSpPr txBox="1">
            <a:spLocks noChangeArrowheads="1"/>
          </p:cNvSpPr>
          <p:nvPr/>
        </p:nvSpPr>
        <p:spPr bwMode="auto">
          <a:xfrm>
            <a:off x="6444930" y="3410948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113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3" y="1516063"/>
            <a:ext cx="575945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文本框 32"/>
          <p:cNvSpPr txBox="1">
            <a:spLocks noChangeArrowheads="1"/>
          </p:cNvSpPr>
          <p:nvPr/>
        </p:nvSpPr>
        <p:spPr bwMode="auto">
          <a:xfrm>
            <a:off x="1250950" y="2717800"/>
            <a:ext cx="4445000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bg1"/>
                </a:solidFill>
                <a:latin typeface="Impact" panose="020B0806030902050204" pitchFamily="34" charset="0"/>
              </a:rPr>
              <a:t>概览</a:t>
            </a:r>
          </a:p>
        </p:txBody>
      </p:sp>
      <p:pic>
        <p:nvPicPr>
          <p:cNvPr id="10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444930" y="1607548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20"/>
          <p:cNvSpPr txBox="1">
            <a:spLocks noChangeArrowheads="1"/>
          </p:cNvSpPr>
          <p:nvPr/>
        </p:nvSpPr>
        <p:spPr bwMode="auto">
          <a:xfrm>
            <a:off x="7297418" y="1710735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基准算法</a:t>
            </a:r>
          </a:p>
        </p:txBody>
      </p:sp>
      <p:sp>
        <p:nvSpPr>
          <p:cNvPr id="12" name="文本框 21"/>
          <p:cNvSpPr txBox="1">
            <a:spLocks noChangeArrowheads="1"/>
          </p:cNvSpPr>
          <p:nvPr/>
        </p:nvSpPr>
        <p:spPr bwMode="auto">
          <a:xfrm>
            <a:off x="6444930" y="1620248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6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448007" y="4226129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25"/>
          <p:cNvSpPr txBox="1">
            <a:spLocks noChangeArrowheads="1"/>
          </p:cNvSpPr>
          <p:nvPr/>
        </p:nvSpPr>
        <p:spPr bwMode="auto">
          <a:xfrm>
            <a:off x="7297320" y="4331856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结果比较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文本框 26"/>
          <p:cNvSpPr txBox="1">
            <a:spLocks noChangeArrowheads="1"/>
          </p:cNvSpPr>
          <p:nvPr/>
        </p:nvSpPr>
        <p:spPr bwMode="auto">
          <a:xfrm>
            <a:off x="6448007" y="4238829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8900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问题描述</a:t>
            </a:r>
          </a:p>
        </p:txBody>
      </p:sp>
      <p:sp>
        <p:nvSpPr>
          <p:cNvPr id="1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77868" y="931862"/>
            <a:ext cx="10852785" cy="57511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</a:rPr>
              <a:t>）桥的定义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sym typeface="+mn-ea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在图论中，一条边被称为“桥”代表这条边一旦被删除，这张图的连通块数量会增加。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sym typeface="+mn-ea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等价地说，一条边是一座桥当且仅当这条边不在任何环上。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sym typeface="+mn-ea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一张图可以有零或多座桥。</a:t>
            </a:r>
          </a:p>
          <a:p>
            <a:pPr marL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</a:rPr>
              <a:t>）判断桥的方法</a:t>
            </a:r>
          </a:p>
          <a:p>
            <a:pPr marL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</a:rPr>
              <a:t>删除该边后连通分量增加，则该边为桥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72246" y="4039762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椭圆 8"/>
          <p:cNvSpPr/>
          <p:nvPr/>
        </p:nvSpPr>
        <p:spPr>
          <a:xfrm>
            <a:off x="4241996" y="4039762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0" name="椭圆 9"/>
          <p:cNvSpPr/>
          <p:nvPr/>
        </p:nvSpPr>
        <p:spPr>
          <a:xfrm>
            <a:off x="4972246" y="4817002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4" name="椭圆 13"/>
          <p:cNvSpPr/>
          <p:nvPr/>
        </p:nvSpPr>
        <p:spPr>
          <a:xfrm>
            <a:off x="4241996" y="4817002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椭圆 14"/>
          <p:cNvSpPr/>
          <p:nvPr/>
        </p:nvSpPr>
        <p:spPr>
          <a:xfrm>
            <a:off x="6945191" y="4040397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6" name="椭圆 15"/>
          <p:cNvSpPr/>
          <p:nvPr/>
        </p:nvSpPr>
        <p:spPr>
          <a:xfrm>
            <a:off x="6214941" y="4040397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7" name="椭圆 16"/>
          <p:cNvSpPr/>
          <p:nvPr/>
        </p:nvSpPr>
        <p:spPr>
          <a:xfrm>
            <a:off x="6945191" y="4817637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椭圆 17"/>
          <p:cNvSpPr/>
          <p:nvPr/>
        </p:nvSpPr>
        <p:spPr>
          <a:xfrm>
            <a:off x="6214941" y="4817637"/>
            <a:ext cx="177028" cy="19089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19" name="直接连接符 18"/>
          <p:cNvCxnSpPr>
            <a:endCxn id="14" idx="0"/>
          </p:cNvCxnSpPr>
          <p:nvPr/>
        </p:nvCxnSpPr>
        <p:spPr>
          <a:xfrm>
            <a:off x="4330656" y="4231377"/>
            <a:ext cx="0" cy="585470"/>
          </a:xfrm>
          <a:prstGeom prst="line">
            <a:avLst/>
          </a:prstGeom>
          <a:ln w="158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60271" y="4232012"/>
            <a:ext cx="0" cy="585470"/>
          </a:xfrm>
          <a:prstGeom prst="line">
            <a:avLst/>
          </a:prstGeom>
          <a:ln w="158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02966" y="4232012"/>
            <a:ext cx="0" cy="585470"/>
          </a:xfrm>
          <a:prstGeom prst="line">
            <a:avLst/>
          </a:prstGeom>
          <a:ln w="158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8" idx="2"/>
          </p:cNvCxnSpPr>
          <p:nvPr/>
        </p:nvCxnSpPr>
        <p:spPr>
          <a:xfrm flipV="1">
            <a:off x="4418921" y="4135492"/>
            <a:ext cx="553085" cy="635"/>
          </a:xfrm>
          <a:prstGeom prst="line">
            <a:avLst/>
          </a:prstGeom>
          <a:ln w="158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5" idx="2"/>
          </p:cNvCxnSpPr>
          <p:nvPr/>
        </p:nvCxnSpPr>
        <p:spPr>
          <a:xfrm>
            <a:off x="6391866" y="4136127"/>
            <a:ext cx="553085" cy="0"/>
          </a:xfrm>
          <a:prstGeom prst="line">
            <a:avLst/>
          </a:prstGeom>
          <a:ln w="158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51925" y="5452101"/>
            <a:ext cx="239352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删除桥后连通分量增加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275895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基准算法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10" name="稻壳儿小白白(http://dwz.cn/Wu2UP)"/>
          <p:cNvSpPr>
            <a:spLocks noChangeArrowheads="1"/>
          </p:cNvSpPr>
          <p:nvPr/>
        </p:nvSpPr>
        <p:spPr bwMode="auto">
          <a:xfrm>
            <a:off x="5551827" y="1456282"/>
            <a:ext cx="862013" cy="8604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" name="稻壳儿小白白(http://dwz.cn/Wu2UP)"/>
          <p:cNvSpPr txBox="1">
            <a:spLocks noChangeArrowheads="1"/>
          </p:cNvSpPr>
          <p:nvPr/>
        </p:nvSpPr>
        <p:spPr bwMode="auto">
          <a:xfrm>
            <a:off x="4813640" y="2531972"/>
            <a:ext cx="2338387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伪代码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/>
          <p:nvPr/>
        </p:nvSpPr>
        <p:spPr bwMode="auto">
          <a:xfrm>
            <a:off x="5791540" y="1651544"/>
            <a:ext cx="404812" cy="495300"/>
          </a:xfrm>
          <a:custGeom>
            <a:avLst/>
            <a:gdLst>
              <a:gd name="T0" fmla="*/ 2147483646 w 501"/>
              <a:gd name="T1" fmla="*/ 0 h 619"/>
              <a:gd name="T2" fmla="*/ 2147483646 w 501"/>
              <a:gd name="T3" fmla="*/ 0 h 619"/>
              <a:gd name="T4" fmla="*/ 2147483646 w 501"/>
              <a:gd name="T5" fmla="*/ 0 h 619"/>
              <a:gd name="T6" fmla="*/ 2147483646 w 501"/>
              <a:gd name="T7" fmla="*/ 0 h 619"/>
              <a:gd name="T8" fmla="*/ 0 w 501"/>
              <a:gd name="T9" fmla="*/ 2147483646 h 619"/>
              <a:gd name="T10" fmla="*/ 0 w 501"/>
              <a:gd name="T11" fmla="*/ 2147483646 h 619"/>
              <a:gd name="T12" fmla="*/ 2147483646 w 501"/>
              <a:gd name="T13" fmla="*/ 2147483646 h 619"/>
              <a:gd name="T14" fmla="*/ 2147483646 w 501"/>
              <a:gd name="T15" fmla="*/ 2147483646 h 619"/>
              <a:gd name="T16" fmla="*/ 2147483646 w 501"/>
              <a:gd name="T17" fmla="*/ 2147483646 h 619"/>
              <a:gd name="T18" fmla="*/ 2147483646 w 501"/>
              <a:gd name="T19" fmla="*/ 2147483646 h 619"/>
              <a:gd name="T20" fmla="*/ 2147483646 w 501"/>
              <a:gd name="T21" fmla="*/ 2147483646 h 619"/>
              <a:gd name="T22" fmla="*/ 2147483646 w 501"/>
              <a:gd name="T23" fmla="*/ 0 h 619"/>
              <a:gd name="T24" fmla="*/ 2147483646 w 501"/>
              <a:gd name="T25" fmla="*/ 2147483646 h 619"/>
              <a:gd name="T26" fmla="*/ 2147483646 w 501"/>
              <a:gd name="T27" fmla="*/ 2147483646 h 619"/>
              <a:gd name="T28" fmla="*/ 2147483646 w 501"/>
              <a:gd name="T29" fmla="*/ 2147483646 h 619"/>
              <a:gd name="T30" fmla="*/ 2147483646 w 501"/>
              <a:gd name="T31" fmla="*/ 2147483646 h 619"/>
              <a:gd name="T32" fmla="*/ 2147483646 w 501"/>
              <a:gd name="T33" fmla="*/ 2147483646 h 619"/>
              <a:gd name="T34" fmla="*/ 2147483646 w 501"/>
              <a:gd name="T35" fmla="*/ 2147483646 h 619"/>
              <a:gd name="T36" fmla="*/ 2147483646 w 501"/>
              <a:gd name="T37" fmla="*/ 2147483646 h 619"/>
              <a:gd name="T38" fmla="*/ 2147483646 w 501"/>
              <a:gd name="T39" fmla="*/ 2147483646 h 619"/>
              <a:gd name="T40" fmla="*/ 2147483646 w 501"/>
              <a:gd name="T41" fmla="*/ 2147483646 h 619"/>
              <a:gd name="T42" fmla="*/ 2147483646 w 501"/>
              <a:gd name="T43" fmla="*/ 2147483646 h 619"/>
              <a:gd name="T44" fmla="*/ 2147483646 w 501"/>
              <a:gd name="T45" fmla="*/ 2147483646 h 619"/>
              <a:gd name="T46" fmla="*/ 2147483646 w 501"/>
              <a:gd name="T47" fmla="*/ 2147483646 h 619"/>
              <a:gd name="T48" fmla="*/ 2147483646 w 501"/>
              <a:gd name="T49" fmla="*/ 2147483646 h 619"/>
              <a:gd name="T50" fmla="*/ 2147483646 w 501"/>
              <a:gd name="T51" fmla="*/ 2147483646 h 619"/>
              <a:gd name="T52" fmla="*/ 2147483646 w 501"/>
              <a:gd name="T53" fmla="*/ 2147483646 h 619"/>
              <a:gd name="T54" fmla="*/ 2147483646 w 501"/>
              <a:gd name="T55" fmla="*/ 2147483646 h 619"/>
              <a:gd name="T56" fmla="*/ 2147483646 w 501"/>
              <a:gd name="T57" fmla="*/ 2147483646 h 619"/>
              <a:gd name="T58" fmla="*/ 2147483646 w 501"/>
              <a:gd name="T59" fmla="*/ 2147483646 h 61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501"/>
              <a:gd name="T91" fmla="*/ 0 h 619"/>
              <a:gd name="T92" fmla="*/ 501 w 501"/>
              <a:gd name="T93" fmla="*/ 619 h 61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501" h="619">
                <a:moveTo>
                  <a:pt x="353" y="0"/>
                </a:moveTo>
                <a:lnTo>
                  <a:pt x="353" y="0"/>
                </a:lnTo>
                <a:cubicBezTo>
                  <a:pt x="339" y="0"/>
                  <a:pt x="339" y="0"/>
                  <a:pt x="30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427" y="618"/>
                  <a:pt x="427" y="618"/>
                  <a:pt x="427" y="618"/>
                </a:cubicBezTo>
                <a:cubicBezTo>
                  <a:pt x="471" y="618"/>
                  <a:pt x="500" y="589"/>
                  <a:pt x="500" y="545"/>
                </a:cubicBezTo>
                <a:cubicBezTo>
                  <a:pt x="500" y="192"/>
                  <a:pt x="500" y="192"/>
                  <a:pt x="500" y="192"/>
                </a:cubicBezTo>
                <a:cubicBezTo>
                  <a:pt x="500" y="192"/>
                  <a:pt x="500" y="177"/>
                  <a:pt x="500" y="147"/>
                </a:cubicBezTo>
                <a:lnTo>
                  <a:pt x="353" y="0"/>
                </a:lnTo>
                <a:close/>
                <a:moveTo>
                  <a:pt x="471" y="545"/>
                </a:moveTo>
                <a:lnTo>
                  <a:pt x="471" y="545"/>
                </a:lnTo>
                <a:cubicBezTo>
                  <a:pt x="471" y="559"/>
                  <a:pt x="441" y="589"/>
                  <a:pt x="427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309" y="29"/>
                  <a:pt x="309" y="29"/>
                  <a:pt x="309" y="29"/>
                </a:cubicBezTo>
                <a:cubicBezTo>
                  <a:pt x="309" y="88"/>
                  <a:pt x="309" y="118"/>
                  <a:pt x="309" y="118"/>
                </a:cubicBezTo>
                <a:cubicBezTo>
                  <a:pt x="309" y="162"/>
                  <a:pt x="339" y="192"/>
                  <a:pt x="382" y="192"/>
                </a:cubicBezTo>
                <a:cubicBezTo>
                  <a:pt x="382" y="192"/>
                  <a:pt x="427" y="192"/>
                  <a:pt x="471" y="192"/>
                </a:cubicBezTo>
                <a:lnTo>
                  <a:pt x="471" y="545"/>
                </a:lnTo>
                <a:close/>
                <a:moveTo>
                  <a:pt x="382" y="147"/>
                </a:moveTo>
                <a:lnTo>
                  <a:pt x="382" y="147"/>
                </a:lnTo>
                <a:cubicBezTo>
                  <a:pt x="368" y="147"/>
                  <a:pt x="353" y="133"/>
                  <a:pt x="353" y="118"/>
                </a:cubicBezTo>
                <a:cubicBezTo>
                  <a:pt x="353" y="118"/>
                  <a:pt x="353" y="88"/>
                  <a:pt x="353" y="29"/>
                </a:cubicBezTo>
                <a:cubicBezTo>
                  <a:pt x="471" y="147"/>
                  <a:pt x="471" y="147"/>
                  <a:pt x="471" y="147"/>
                </a:cubicBezTo>
                <a:lnTo>
                  <a:pt x="382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13" name="文本框 28"/>
          <p:cNvSpPr txBox="1">
            <a:spLocks noChangeArrowheads="1"/>
          </p:cNvSpPr>
          <p:nvPr/>
        </p:nvSpPr>
        <p:spPr bwMode="auto">
          <a:xfrm>
            <a:off x="5760085" y="1786255"/>
            <a:ext cx="65405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&lt;/&gt;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6114" y="3159078"/>
            <a:ext cx="2829649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>
                <a:latin typeface="+mn-ea"/>
                <a:cs typeface="+mn-ea"/>
              </a:rPr>
              <a:t>  遍</a:t>
            </a:r>
            <a:r>
              <a:rPr lang="zh-CN" altLang="en-US" dirty="0">
                <a:latin typeface="+mn-ea"/>
                <a:cs typeface="+mn-ea"/>
              </a:rPr>
              <a:t>历所有边，并对每条边进行以下操作</a:t>
            </a:r>
          </a:p>
          <a:p>
            <a:r>
              <a:rPr lang="en-US" altLang="zh-CN" dirty="0" smtClean="0">
                <a:latin typeface="+mn-ea"/>
                <a:cs typeface="+mn-ea"/>
              </a:rPr>
              <a:t>  -</a:t>
            </a:r>
            <a:r>
              <a:rPr lang="zh-CN" altLang="en-US" dirty="0">
                <a:latin typeface="+mn-ea"/>
                <a:cs typeface="+mn-ea"/>
              </a:rPr>
              <a:t>删除该边</a:t>
            </a:r>
          </a:p>
          <a:p>
            <a:r>
              <a:rPr lang="en-US" altLang="zh-CN" dirty="0" smtClean="0">
                <a:latin typeface="+mn-ea"/>
                <a:cs typeface="+mn-ea"/>
              </a:rPr>
              <a:t>  -</a:t>
            </a:r>
            <a:r>
              <a:rPr lang="zh-CN" altLang="en-US" dirty="0">
                <a:latin typeface="+mn-ea"/>
                <a:cs typeface="+mn-ea"/>
              </a:rPr>
              <a:t>利用</a:t>
            </a:r>
            <a:r>
              <a:rPr lang="en-US" altLang="zh-CN" dirty="0">
                <a:latin typeface="+mn-ea"/>
                <a:cs typeface="+mn-ea"/>
              </a:rPr>
              <a:t>DFS</a:t>
            </a:r>
            <a:r>
              <a:rPr lang="zh-CN" altLang="en-US" dirty="0">
                <a:latin typeface="+mn-ea"/>
                <a:cs typeface="+mn-ea"/>
              </a:rPr>
              <a:t>求图的连通分量，如果新连通分量大于原来的连通分量，则该边是桥</a:t>
            </a:r>
          </a:p>
          <a:p>
            <a:r>
              <a:rPr lang="en-US" altLang="zh-CN" dirty="0" smtClean="0">
                <a:latin typeface="+mn-ea"/>
                <a:cs typeface="+mn-ea"/>
              </a:rPr>
              <a:t>  -</a:t>
            </a:r>
            <a:r>
              <a:rPr lang="zh-CN" altLang="en-US" dirty="0">
                <a:latin typeface="+mn-ea"/>
                <a:cs typeface="+mn-ea"/>
              </a:rPr>
              <a:t>将边添加回</a:t>
            </a:r>
            <a:r>
              <a:rPr lang="zh-CN" altLang="en-US" dirty="0" smtClean="0">
                <a:latin typeface="+mn-ea"/>
                <a:cs typeface="+mn-ea"/>
              </a:rPr>
              <a:t>来</a:t>
            </a:r>
            <a:endParaRPr lang="en-US" altLang="zh-CN" dirty="0" smtClean="0">
              <a:latin typeface="+mn-ea"/>
              <a:cs typeface="+mn-ea"/>
            </a:endParaRPr>
          </a:p>
          <a:p>
            <a:r>
              <a:rPr lang="en-US" altLang="zh-CN" dirty="0" smtClean="0">
                <a:latin typeface="+mn-ea"/>
                <a:cs typeface="+mn-ea"/>
              </a:rPr>
              <a:t>  -</a:t>
            </a:r>
            <a:r>
              <a:rPr lang="zh-CN" altLang="en-US" dirty="0" smtClean="0">
                <a:latin typeface="+mn-ea"/>
                <a:cs typeface="+mn-ea"/>
              </a:rPr>
              <a:t>（联通块数量等于</a:t>
            </a:r>
            <a:r>
              <a:rPr lang="en-US" altLang="zh-CN" dirty="0" err="1" smtClean="0">
                <a:latin typeface="+mn-ea"/>
                <a:cs typeface="+mn-ea"/>
              </a:rPr>
              <a:t>dfs</a:t>
            </a:r>
            <a:r>
              <a:rPr lang="zh-CN" altLang="en-US" dirty="0" smtClean="0">
                <a:latin typeface="+mn-ea"/>
                <a:cs typeface="+mn-ea"/>
              </a:rPr>
              <a:t>次数）</a:t>
            </a:r>
            <a:endParaRPr lang="zh-CN" altLang="en-US" dirty="0">
              <a:latin typeface="+mn-ea"/>
              <a:cs typeface="+mn-ea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889067" y="2531553"/>
            <a:ext cx="233997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思想</a:t>
            </a:r>
          </a:p>
        </p:txBody>
      </p:sp>
      <p:sp>
        <p:nvSpPr>
          <p:cNvPr id="16" name="稻壳儿小白白(http://dwz.cn/Wu2UP)"/>
          <p:cNvSpPr>
            <a:spLocks noChangeArrowheads="1"/>
          </p:cNvSpPr>
          <p:nvPr/>
        </p:nvSpPr>
        <p:spPr bwMode="auto">
          <a:xfrm>
            <a:off x="1602489" y="1455863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17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39" y="1701926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文本框 100"/>
          <p:cNvSpPr txBox="1"/>
          <p:nvPr/>
        </p:nvSpPr>
        <p:spPr>
          <a:xfrm>
            <a:off x="3746500" y="3408045"/>
            <a:ext cx="527494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For every edge (u, v), do following</a:t>
            </a:r>
          </a:p>
          <a:p>
            <a:pPr indent="0"/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    a) Remove (u, v) from graph</a:t>
            </a:r>
          </a:p>
          <a:p>
            <a:pPr indent="0"/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    b) See if the graph remains connected </a:t>
            </a:r>
          </a:p>
          <a:p>
            <a:pPr indent="0"/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        (We can either use BFS or DFS)</a:t>
            </a:r>
          </a:p>
          <a:p>
            <a:pPr indent="0"/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    c) Add (u, v) back to the graph.</a:t>
            </a:r>
            <a:endParaRPr lang="en-US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45650" y="3408045"/>
            <a:ext cx="16097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0.412s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9281227" y="2531553"/>
            <a:ext cx="233997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sym typeface="Arial" panose="020B0604020202020204" pitchFamily="34" charset="0"/>
              </a:rPr>
              <a:t>结果</a:t>
            </a:r>
          </a:p>
        </p:txBody>
      </p:sp>
      <p:sp>
        <p:nvSpPr>
          <p:cNvPr id="20" name="稻壳儿小白白(http://dwz.cn/Wu2UP)"/>
          <p:cNvSpPr>
            <a:spLocks noChangeArrowheads="1"/>
          </p:cNvSpPr>
          <p:nvPr/>
        </p:nvSpPr>
        <p:spPr bwMode="auto">
          <a:xfrm>
            <a:off x="9993379" y="1455863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21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829" y="1701926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4599305" y="6088380"/>
            <a:ext cx="33064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时间复杂度为</a:t>
            </a:r>
            <a:r>
              <a:rPr lang="zh-CN" altLang="en-US" sz="2400">
                <a:sym typeface="+mn-ea"/>
              </a:rPr>
              <a:t>O(E*N^2)</a:t>
            </a:r>
            <a:endParaRPr lang="en-US" altLang="zh-CN" sz="2400" dirty="0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97379" y="1133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1. 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对删除边的其中一个点进行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DFS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，判断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DFS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之后另一个点是否被访问，如果被访问，则说明该边不是桥。</a:t>
            </a:r>
            <a:b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</a:b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2. 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同时在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DFS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过程中，如果发现已经遍历到了另一个点（判断肯定不是桥），则提前退出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DFS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275895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基准算法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23" name="矩形 22"/>
          <p:cNvSpPr/>
          <p:nvPr/>
        </p:nvSpPr>
        <p:spPr>
          <a:xfrm>
            <a:off x="492027" y="2068307"/>
            <a:ext cx="46580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1. 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对删除边的其中一个点进行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DFS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，判断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DFS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之后另一个点是否被访问，如果被访问，则说明该边不是桥。</a:t>
            </a:r>
            <a:b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</a:b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2. 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同时在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DFS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过程中，如果发现已经遍历到了另一个点（判断肯定不是桥），则提前退出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DFS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5412828" y="162624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get_bridge_num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(graph *G)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num_bridge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=0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conps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DFS_T(G)  //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求当前连通分量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 to G-&gt;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num_vex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--------------------O(n)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*p = G-&gt;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vertexlist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].edge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while(p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)------------------------------------------------O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delete edge			//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删除边</a:t>
            </a: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new_conps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 DFS_T(G)  //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求新连通分量</a:t>
            </a: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if(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new_conps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conps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	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num_bridge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add edge				//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恢复边</a:t>
            </a: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p=p-&gt;next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num_bridge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73462" y="1043207"/>
            <a:ext cx="4658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伪代码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75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</a:t>
            </a:r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集的优化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889000" y="693847"/>
            <a:ext cx="10852237" cy="53889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1400" dirty="0" smtClean="0">
              <a:latin typeface="+mn-ea"/>
              <a:ea typeface="+mn-ea"/>
              <a:cs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+mn-ea"/>
                <a:ea typeface="+mn-ea"/>
                <a:cs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  <a:cs typeface="+mn-ea"/>
              </a:rPr>
              <a:t>a</a:t>
            </a:r>
            <a:r>
              <a:rPr lang="zh-CN" altLang="en-US" dirty="0" smtClean="0">
                <a:latin typeface="+mn-ea"/>
                <a:ea typeface="+mn-ea"/>
                <a:cs typeface="+mn-ea"/>
              </a:rPr>
              <a:t>）并查集的基本操作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+mn-ea"/>
                <a:ea typeface="+mn-ea"/>
                <a:cs typeface="+mn-ea"/>
              </a:rPr>
              <a:t>-</a:t>
            </a:r>
            <a:r>
              <a:rPr lang="zh-CN" altLang="en-US" dirty="0" smtClean="0">
                <a:latin typeface="+mn-ea"/>
                <a:ea typeface="+mn-ea"/>
                <a:cs typeface="+mn-ea"/>
              </a:rPr>
              <a:t>查找：判断两元素是否在同一集合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+mn-ea"/>
                <a:ea typeface="+mn-ea"/>
                <a:cs typeface="+mn-ea"/>
              </a:rPr>
              <a:t>-</a:t>
            </a:r>
            <a:r>
              <a:rPr lang="zh-CN" altLang="en-US" dirty="0" smtClean="0">
                <a:latin typeface="+mn-ea"/>
                <a:ea typeface="+mn-ea"/>
                <a:cs typeface="+mn-ea"/>
              </a:rPr>
              <a:t>合并：若两元素不在同一集合，将它们合并为同一集合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+mn-ea"/>
                <a:ea typeface="+mn-ea"/>
                <a:cs typeface="+mn-ea"/>
              </a:rPr>
              <a:t>(b)</a:t>
            </a:r>
            <a:r>
              <a:rPr lang="zh-CN" altLang="en-US" dirty="0" smtClean="0">
                <a:latin typeface="+mn-ea"/>
                <a:ea typeface="+mn-ea"/>
                <a:cs typeface="+mn-ea"/>
              </a:rPr>
              <a:t>实现思路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+mn-ea"/>
                <a:ea typeface="+mn-ea"/>
                <a:cs typeface="+mn-ea"/>
              </a:rPr>
              <a:t>        通常采用父指针表示法来表示树，用数组的索引来表示结点，数组中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+mn-ea"/>
                <a:ea typeface="+mn-ea"/>
                <a:cs typeface="+mn-ea"/>
              </a:rPr>
              <a:t>的元素表示当前结点的父节点。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+mn-ea"/>
                <a:ea typeface="+mn-ea"/>
                <a:cs typeface="+mn-ea"/>
              </a:rPr>
              <a:t>(c)</a:t>
            </a:r>
            <a:r>
              <a:rPr lang="zh-CN" altLang="en-US" dirty="0" smtClean="0">
                <a:latin typeface="+mn-ea"/>
                <a:ea typeface="+mn-ea"/>
                <a:cs typeface="+mn-ea"/>
              </a:rPr>
              <a:t>使用并查集的优势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+mn-ea"/>
                <a:ea typeface="+mn-ea"/>
                <a:cs typeface="+mn-ea"/>
              </a:rPr>
              <a:t>        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 对比用</a:t>
            </a:r>
            <a:r>
              <a:rPr lang="en-US" altLang="zh-CN" dirty="0" smtClean="0">
                <a:latin typeface="微软雅黑" panose="020B0503020204020204" pitchFamily="34" charset="-122"/>
                <a:sym typeface="+mn-ea"/>
              </a:rPr>
              <a:t>BFS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或者</a:t>
            </a:r>
            <a:r>
              <a:rPr lang="en-US" altLang="zh-CN" dirty="0" smtClean="0">
                <a:latin typeface="微软雅黑" panose="020B0503020204020204" pitchFamily="34" charset="-122"/>
                <a:sym typeface="+mn-ea"/>
              </a:rPr>
              <a:t>DFS</a:t>
            </a:r>
            <a:r>
              <a:rPr lang="zh-CN" altLang="en-US" dirty="0" smtClean="0">
                <a:latin typeface="微软雅黑" panose="020B0503020204020204" pitchFamily="34" charset="-122"/>
                <a:sym typeface="+mn-ea"/>
              </a:rPr>
              <a:t>来搜索连通分量来说大大缩短了时间。</a:t>
            </a:r>
            <a:endParaRPr lang="zh-CN" altLang="en-US" dirty="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</a:t>
            </a:r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集的优化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6538" y="197405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Find(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x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  //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导入点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 = x, j;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 	while(pre[x] != x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		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x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= pre[x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  	while(r!=pre[r])    // 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路径压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缩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（非递归）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		j = 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	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		r = pre[r]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		pre[j] = x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  	return x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569324" y="1158540"/>
            <a:ext cx="2613757" cy="1134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1400" dirty="0" smtClean="0">
              <a:latin typeface="+mn-ea"/>
              <a:ea typeface="+mn-ea"/>
              <a:cs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  <a:ea typeface="+mn-ea"/>
                <a:cs typeface="+mn-ea"/>
              </a:rPr>
              <a:t>查</a:t>
            </a:r>
            <a:r>
              <a:rPr lang="zh-CN" altLang="en-US" dirty="0" smtClean="0">
                <a:latin typeface="+mn-ea"/>
                <a:ea typeface="+mn-ea"/>
                <a:cs typeface="+mn-ea"/>
              </a:rPr>
              <a:t>找并路径压缩优化</a:t>
            </a:r>
            <a:endParaRPr lang="zh-CN" altLang="en-US" dirty="0">
              <a:latin typeface="+mn-ea"/>
              <a:ea typeface="+mn-ea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10095" y="1974059"/>
            <a:ext cx="6096000" cy="19656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zh-CN" altLang="zh-CN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合并</a:t>
            </a:r>
            <a:r>
              <a:rPr lang="zh-CN" altLang="en-US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点形成图</a:t>
            </a:r>
            <a:endParaRPr lang="zh-CN" altLang="zh-CN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Union(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a,int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b)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  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preA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= Find(a)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  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preB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= Find(b)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  if(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preA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!= 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preB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pre[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preA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 = 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preB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</a:t>
            </a:r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集的优化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Line 2"/>
          <p:cNvSpPr>
            <a:spLocks noChangeShapeType="1"/>
          </p:cNvSpPr>
          <p:nvPr/>
        </p:nvSpPr>
        <p:spPr bwMode="auto">
          <a:xfrm flipH="1" flipV="1">
            <a:off x="1077809" y="2060575"/>
            <a:ext cx="2873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646009" y="1557338"/>
            <a:ext cx="503237" cy="503237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2878034" y="1557338"/>
            <a:ext cx="504825" cy="504825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3</a:t>
            </a: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1796946" y="1557338"/>
            <a:ext cx="504825" cy="504825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V="1">
            <a:off x="501546" y="2060575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3957534" y="1557338"/>
            <a:ext cx="504825" cy="504825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4</a:t>
            </a: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5110059" y="1557338"/>
            <a:ext cx="504825" cy="504825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5</a:t>
            </a:r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 flipV="1">
            <a:off x="5362471" y="2165678"/>
            <a:ext cx="13170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 flipV="1">
            <a:off x="1654071" y="2997200"/>
            <a:ext cx="2873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4" t="13860" r="14859" b="16648"/>
          <a:stretch/>
        </p:blipFill>
        <p:spPr>
          <a:xfrm>
            <a:off x="6946796" y="266700"/>
            <a:ext cx="5037039" cy="4189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9" t="17471" r="31695" b="50805"/>
          <a:stretch/>
        </p:blipFill>
        <p:spPr>
          <a:xfrm>
            <a:off x="7020910" y="4351281"/>
            <a:ext cx="3930869" cy="21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36 -0.00255 L -0.04935 -0.00255 C -0.09102 -0.00255 -0.1418 0.03611 -0.1418 0.06805 L -0.1418 0.13866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28 0.00301 L -0.04766 0.00301 C -0.0875 0.00301 -0.13594 0.04167 -0.13594 0.07384 L -0.13594 0.14444 " pathEditMode="relative" rAng="0" ptsTypes="AAAA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7 0.03171 L 0.04401 0.03171 C 0.07305 0.03171 0.10912 0.07037 0.10912 0.10255 L 0.10912 0.17315 " pathEditMode="relative" rAng="0" ptsTypes="AAAA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-0.11731 1.11111E-6 C -0.16992 1.11111E-6 -0.23424 0.14282 -0.23424 0.25903 L -0.23424 0.52083 " pathEditMode="relative" rAng="0" ptsTypes="AAAA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2604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9 0.01111 L 0.00065 0.01111 C -0.08112 0.01111 -0.18021 0.09143 -0.18021 0.15764 L -0.18021 0.30486 " pathEditMode="relative" rAng="0" ptsTypes="AAAA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12" y="1467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21 0.01852 L -0.07291 0.01852 C -0.15416 0.01852 -0.2539 0.09792 -0.2539 0.1625 L -0.2539 0.30695 " pathEditMode="relative" rAng="0" ptsTypes="AAAA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12" y="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7" grpId="0" animBg="1"/>
      <p:bldP spid="48" grpId="0" animBg="1"/>
      <p:bldP spid="51" grpId="0" animBg="1"/>
      <p:bldP spid="51" grpId="1" animBg="1"/>
      <p:bldP spid="52" grpId="0" animBg="1"/>
      <p:bldP spid="53" grpId="0" animBg="1"/>
      <p:bldP spid="53" grpId="1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20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并查</a:t>
            </a:r>
            <a:r>
              <a:rPr lang="zh-CN" altLang="en-US" sz="2400" b="1" dirty="0" smtClean="0">
                <a:solidFill>
                  <a:srgbClr val="007F58"/>
                </a:solidFill>
                <a:latin typeface="微软雅黑" panose="020B0503020204020204" pitchFamily="34" charset="-122"/>
              </a:rPr>
              <a:t>集的优化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Oval 38"/>
          <p:cNvSpPr>
            <a:spLocks noChangeArrowheads="1"/>
          </p:cNvSpPr>
          <p:nvPr/>
        </p:nvSpPr>
        <p:spPr bwMode="auto">
          <a:xfrm>
            <a:off x="5772792" y="1886605"/>
            <a:ext cx="503238" cy="503238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1</a:t>
            </a:r>
          </a:p>
        </p:txBody>
      </p:sp>
      <p:sp>
        <p:nvSpPr>
          <p:cNvPr id="17" name="Oval 39"/>
          <p:cNvSpPr>
            <a:spLocks noChangeArrowheads="1"/>
          </p:cNvSpPr>
          <p:nvPr/>
        </p:nvSpPr>
        <p:spPr bwMode="auto">
          <a:xfrm>
            <a:off x="5925192" y="2724805"/>
            <a:ext cx="504825" cy="504825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3</a:t>
            </a:r>
          </a:p>
        </p:txBody>
      </p:sp>
      <p:sp>
        <p:nvSpPr>
          <p:cNvPr id="18" name="Oval 40"/>
          <p:cNvSpPr>
            <a:spLocks noChangeArrowheads="1"/>
          </p:cNvSpPr>
          <p:nvPr/>
        </p:nvSpPr>
        <p:spPr bwMode="auto">
          <a:xfrm>
            <a:off x="5239392" y="2724805"/>
            <a:ext cx="504825" cy="504825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2</a:t>
            </a:r>
          </a:p>
        </p:txBody>
      </p:sp>
      <p:sp>
        <p:nvSpPr>
          <p:cNvPr id="19" name="Oval 41"/>
          <p:cNvSpPr>
            <a:spLocks noChangeArrowheads="1"/>
          </p:cNvSpPr>
          <p:nvPr/>
        </p:nvSpPr>
        <p:spPr bwMode="auto">
          <a:xfrm>
            <a:off x="6382392" y="3486805"/>
            <a:ext cx="504825" cy="504825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4</a:t>
            </a:r>
          </a:p>
        </p:txBody>
      </p:sp>
      <p:sp>
        <p:nvSpPr>
          <p:cNvPr id="20" name="Oval 42"/>
          <p:cNvSpPr>
            <a:spLocks noChangeArrowheads="1"/>
          </p:cNvSpPr>
          <p:nvPr/>
        </p:nvSpPr>
        <p:spPr bwMode="auto">
          <a:xfrm>
            <a:off x="6915792" y="4401205"/>
            <a:ext cx="504825" cy="504825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5</a:t>
            </a:r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 flipV="1">
            <a:off x="5544192" y="234380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48"/>
          <p:cNvSpPr>
            <a:spLocks noChangeShapeType="1"/>
          </p:cNvSpPr>
          <p:nvPr/>
        </p:nvSpPr>
        <p:spPr bwMode="auto">
          <a:xfrm flipH="1" flipV="1">
            <a:off x="6077592" y="242000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 flipV="1">
            <a:off x="6763392" y="402020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54"/>
          <p:cNvSpPr>
            <a:spLocks noChangeShapeType="1"/>
          </p:cNvSpPr>
          <p:nvPr/>
        </p:nvSpPr>
        <p:spPr bwMode="auto">
          <a:xfrm flipH="1" flipV="1">
            <a:off x="6306192" y="318200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55"/>
          <p:cNvSpPr>
            <a:spLocks noChangeShapeType="1"/>
          </p:cNvSpPr>
          <p:nvPr/>
        </p:nvSpPr>
        <p:spPr bwMode="auto">
          <a:xfrm flipH="1" flipV="1">
            <a:off x="6153792" y="2343805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59"/>
          <p:cNvSpPr>
            <a:spLocks noChangeShapeType="1"/>
          </p:cNvSpPr>
          <p:nvPr/>
        </p:nvSpPr>
        <p:spPr bwMode="auto">
          <a:xfrm flipH="1" flipV="1">
            <a:off x="6306192" y="234380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3962400" y="574675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路径压缩示意图</a:t>
            </a:r>
          </a:p>
        </p:txBody>
      </p:sp>
    </p:spTree>
    <p:extLst>
      <p:ext uri="{BB962C8B-B14F-4D97-AF65-F5344CB8AC3E}">
        <p14:creationId xmlns:p14="http://schemas.microsoft.com/office/powerpoint/2010/main" val="338434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C 0.01181 -0.00926 0.02569 -0.01551 0.03871 -0.02153 C 0.04358 -0.02778 0.05017 -0.03033 0.05486 -0.03658 C 0.06632 -0.05186 0.05365 -0.03982 0.06458 -0.04931 C 0.06753 -0.05463 0.07135 -0.0588 0.07413 -0.06436 C 0.075 -0.06621 0.075 -0.06875 0.07587 -0.07084 C 0.07778 -0.07547 0.08229 -0.0838 0.08229 -0.0838 C 0.08854 -0.10949 0.08871 -0.16343 0.06128 -0.16343 " pathEditMode="relative" ptsTypes="fffffff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0fe2fe9-0528-4140-b434-5b1b2b3a0727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0fe2fe9-0528-4140-b434-5b1b2b3a072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1102</Words>
  <Application>Microsoft Office PowerPoint</Application>
  <PresentationFormat>宽屏</PresentationFormat>
  <Paragraphs>129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-apple-system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1144097453@qq.com</cp:lastModifiedBy>
  <cp:revision>166</cp:revision>
  <dcterms:created xsi:type="dcterms:W3CDTF">2019-06-19T02:08:00Z</dcterms:created>
  <dcterms:modified xsi:type="dcterms:W3CDTF">2021-05-30T23:22:48Z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