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26" r:id="rId2"/>
    <p:sldId id="427" r:id="rId3"/>
    <p:sldId id="418" r:id="rId4"/>
    <p:sldId id="419" r:id="rId5"/>
    <p:sldId id="496" r:id="rId6"/>
    <p:sldId id="421" r:id="rId7"/>
    <p:sldId id="428" r:id="rId8"/>
    <p:sldId id="497" r:id="rId9"/>
    <p:sldId id="423" r:id="rId10"/>
    <p:sldId id="495" r:id="rId11"/>
    <p:sldId id="498" r:id="rId12"/>
    <p:sldId id="42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292" y="52"/>
      </p:cViewPr>
      <p:guideLst>
        <p:guide orient="horz" pos="2199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49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2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79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35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5577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3197225" y="4229100"/>
            <a:ext cx="56022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2017</a:t>
            </a:r>
            <a:r>
              <a:rPr lang="en-US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303010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6" name="文本框 24"/>
          <p:cNvSpPr txBox="1">
            <a:spLocks noChangeArrowheads="1"/>
          </p:cNvSpPr>
          <p:nvPr/>
        </p:nvSpPr>
        <p:spPr bwMode="auto">
          <a:xfrm>
            <a:off x="4679950" y="3302000"/>
            <a:ext cx="26368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刘俊楠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7" name="文本框 1"/>
          <p:cNvSpPr txBox="1">
            <a:spLocks noChangeArrowheads="1"/>
          </p:cNvSpPr>
          <p:nvPr/>
        </p:nvSpPr>
        <p:spPr bwMode="auto">
          <a:xfrm>
            <a:off x="4251960" y="1758315"/>
            <a:ext cx="368744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/>
                </a:solidFill>
              </a:rPr>
              <a:t>实验五 </a:t>
            </a:r>
            <a:r>
              <a:rPr lang="en-US" altLang="zh-CN" sz="4800" dirty="0">
                <a:solidFill>
                  <a:schemeClr val="bg1"/>
                </a:solidFill>
              </a:rPr>
              <a:t> </a:t>
            </a:r>
            <a:r>
              <a:rPr lang="zh-CN" altLang="en-US" sz="5400" dirty="0">
                <a:solidFill>
                  <a:schemeClr val="bg1"/>
                </a:solidFill>
              </a:rPr>
              <a:t> 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68097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运行结果比较</a:t>
            </a:r>
          </a:p>
        </p:txBody>
      </p:sp>
      <p:sp>
        <p:nvSpPr>
          <p:cNvPr id="6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117" y="2282805"/>
            <a:ext cx="4021469" cy="30296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117" y="1407319"/>
            <a:ext cx="4021469" cy="9179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45508" y="54651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优化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后的基准算法小规模图用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0.735s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，中规模图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0.412s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266106" y="1866291"/>
            <a:ext cx="3561761" cy="2823328"/>
            <a:chOff x="1329179" y="1244338"/>
            <a:chExt cx="3561761" cy="2823328"/>
          </a:xfrm>
        </p:grpSpPr>
        <p:grpSp>
          <p:nvGrpSpPr>
            <p:cNvPr id="13" name="组合 12"/>
            <p:cNvGrpSpPr/>
            <p:nvPr/>
          </p:nvGrpSpPr>
          <p:grpSpPr>
            <a:xfrm>
              <a:off x="1329179" y="1244338"/>
              <a:ext cx="3561761" cy="2823328"/>
              <a:chOff x="1206631" y="2026762"/>
              <a:chExt cx="3561761" cy="2823328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206631" y="2026762"/>
                <a:ext cx="3561761" cy="2823328"/>
                <a:chOff x="1206631" y="2026762"/>
                <a:chExt cx="3561761" cy="2823328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1206631" y="2026763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2179163" y="2026763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151695" y="2026762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3</a:t>
                  </a:r>
                  <a:endParaRPr lang="zh-CN" altLang="en-US" b="1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4124227" y="2026762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4</a:t>
                  </a:r>
                  <a:endParaRPr lang="zh-CN" altLang="en-US" b="1" dirty="0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208202" y="2791905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5</a:t>
                  </a:r>
                  <a:endParaRPr lang="zh-CN" altLang="en-US" b="1" dirty="0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180734" y="2791905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6</a:t>
                  </a:r>
                  <a:endParaRPr lang="zh-CN" altLang="en-US" b="1" dirty="0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3153266" y="2791904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7</a:t>
                  </a:r>
                  <a:endParaRPr lang="zh-CN" altLang="en-US" b="1" dirty="0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4125798" y="2791904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8</a:t>
                  </a:r>
                  <a:endParaRPr lang="zh-CN" altLang="en-US" b="1" dirty="0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1206631" y="3557047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9</a:t>
                  </a:r>
                  <a:endParaRPr lang="zh-CN" altLang="en-US" b="1" dirty="0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2179163" y="3557047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10</a:t>
                  </a:r>
                  <a:endParaRPr lang="zh-CN" altLang="en-US" b="1" dirty="0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3151695" y="3557046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11</a:t>
                  </a:r>
                  <a:endParaRPr lang="zh-CN" altLang="en-US" b="1" dirty="0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4124227" y="3557046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12</a:t>
                  </a:r>
                  <a:endParaRPr lang="zh-CN" altLang="en-US" b="1" dirty="0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1228627" y="4322189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13</a:t>
                  </a:r>
                  <a:endParaRPr lang="zh-CN" altLang="en-US" b="1" dirty="0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201159" y="4322189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14</a:t>
                  </a:r>
                  <a:endParaRPr lang="zh-CN" altLang="en-US" b="1" dirty="0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3173691" y="4322188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15</a:t>
                  </a:r>
                  <a:endParaRPr lang="zh-CN" altLang="en-US" b="1" dirty="0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4146223" y="4322188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16</a:t>
                  </a:r>
                  <a:endParaRPr lang="zh-CN" altLang="en-US" b="1" dirty="0"/>
                </a:p>
              </p:txBody>
            </p:sp>
          </p:grpSp>
          <p:cxnSp>
            <p:nvCxnSpPr>
              <p:cNvPr id="16" name="直接连接符 15"/>
              <p:cNvCxnSpPr>
                <a:stCxn id="30" idx="6"/>
                <a:endCxn id="31" idx="2"/>
              </p:cNvCxnSpPr>
              <p:nvPr/>
            </p:nvCxnSpPr>
            <p:spPr>
              <a:xfrm>
                <a:off x="1828800" y="2290714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3773864" y="2290714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3773864" y="3084137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9" name="直接连接符 18"/>
              <p:cNvCxnSpPr>
                <a:stCxn id="32" idx="4"/>
                <a:endCxn id="36" idx="0"/>
              </p:cNvCxnSpPr>
              <p:nvPr/>
            </p:nvCxnSpPr>
            <p:spPr>
              <a:xfrm>
                <a:off x="3462662" y="2554709"/>
                <a:ext cx="1905" cy="23749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828800" y="3839852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1" name="直接连接符 20"/>
              <p:cNvCxnSpPr>
                <a:endCxn id="39" idx="1"/>
              </p:cNvCxnSpPr>
              <p:nvPr/>
            </p:nvCxnSpPr>
            <p:spPr>
              <a:xfrm>
                <a:off x="1682685" y="3219254"/>
                <a:ext cx="587593" cy="415102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710184" y="4038949"/>
                <a:ext cx="587593" cy="415102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850796" y="4590852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2801332" y="3860273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773863" y="3860273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793501" y="4586138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3484887" y="4099664"/>
                <a:ext cx="0" cy="220345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8" name="直接连接符 27"/>
              <p:cNvCxnSpPr>
                <a:endCxn id="45" idx="0"/>
              </p:cNvCxnSpPr>
              <p:nvPr/>
            </p:nvCxnSpPr>
            <p:spPr>
              <a:xfrm>
                <a:off x="4453262" y="3926944"/>
                <a:ext cx="3810" cy="39497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9" name="直接连接符 28"/>
              <p:cNvCxnSpPr>
                <a:endCxn id="43" idx="0"/>
              </p:cNvCxnSpPr>
              <p:nvPr/>
            </p:nvCxnSpPr>
            <p:spPr>
              <a:xfrm flipH="1">
                <a:off x="2512067" y="4099664"/>
                <a:ext cx="5080" cy="22225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 flipH="1">
              <a:off x="1623695" y="2553335"/>
              <a:ext cx="5715" cy="236855"/>
            </a:xfrm>
            <a:prstGeom prst="line">
              <a:avLst/>
            </a:prstGeom>
            <a:ln w="63500">
              <a:solidFill>
                <a:schemeClr val="accent3"/>
              </a:solidFill>
              <a:beve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2793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68097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运行结果比较</a:t>
            </a:r>
          </a:p>
        </p:txBody>
      </p:sp>
      <p:sp>
        <p:nvSpPr>
          <p:cNvPr id="6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2" name="矩形 1"/>
          <p:cNvSpPr/>
          <p:nvPr/>
        </p:nvSpPr>
        <p:spPr>
          <a:xfrm>
            <a:off x="856878" y="48678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用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tarjin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算法加上并查集和路径压缩之后跑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大图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342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秒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左右</a:t>
            </a:r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，跑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出来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largeG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有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8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座桥，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mediumDG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有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0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座。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39598"/>
          <a:stretch/>
        </p:blipFill>
        <p:spPr>
          <a:xfrm>
            <a:off x="261939" y="1325682"/>
            <a:ext cx="4516328" cy="1476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r="76102"/>
          <a:stretch/>
        </p:blipFill>
        <p:spPr>
          <a:xfrm>
            <a:off x="4778267" y="1325682"/>
            <a:ext cx="3088892" cy="3143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38" y="2783574"/>
            <a:ext cx="4505818" cy="157179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201526" y="1390393"/>
            <a:ext cx="3561761" cy="2823328"/>
            <a:chOff x="1329179" y="1244338"/>
            <a:chExt cx="3561761" cy="2823328"/>
          </a:xfrm>
        </p:grpSpPr>
        <p:grpSp>
          <p:nvGrpSpPr>
            <p:cNvPr id="10" name="组合 9"/>
            <p:cNvGrpSpPr/>
            <p:nvPr/>
          </p:nvGrpSpPr>
          <p:grpSpPr>
            <a:xfrm>
              <a:off x="1329179" y="1244338"/>
              <a:ext cx="3561761" cy="2823328"/>
              <a:chOff x="1206631" y="2026762"/>
              <a:chExt cx="3561761" cy="282332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206631" y="2026762"/>
                <a:ext cx="3561761" cy="2823328"/>
                <a:chOff x="1206631" y="2026762"/>
                <a:chExt cx="3561761" cy="2823328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1206631" y="2026763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2179163" y="2026763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3151695" y="2026762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3</a:t>
                  </a:r>
                  <a:endParaRPr lang="zh-CN" altLang="en-US" b="1" dirty="0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4124227" y="2026762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4</a:t>
                  </a:r>
                  <a:endParaRPr lang="zh-CN" altLang="en-US" b="1" dirty="0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208202" y="2791905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5</a:t>
                  </a:r>
                  <a:endParaRPr lang="zh-CN" altLang="en-US" b="1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2180734" y="2791905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6</a:t>
                  </a:r>
                  <a:endParaRPr lang="zh-CN" altLang="en-US" b="1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3153266" y="2791904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7</a:t>
                  </a:r>
                  <a:endParaRPr lang="zh-CN" altLang="en-US" b="1" dirty="0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125798" y="2791904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8</a:t>
                  </a:r>
                  <a:endParaRPr lang="zh-CN" altLang="en-US" b="1" dirty="0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1206631" y="3557047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9</a:t>
                  </a:r>
                  <a:endParaRPr lang="zh-CN" altLang="en-US" b="1" dirty="0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2179163" y="3557047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10</a:t>
                  </a:r>
                  <a:endParaRPr lang="zh-CN" altLang="en-US" b="1" dirty="0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3151695" y="3557046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11</a:t>
                  </a:r>
                  <a:endParaRPr lang="zh-CN" altLang="en-US" b="1" dirty="0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4124227" y="3557046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12</a:t>
                  </a:r>
                  <a:endParaRPr lang="zh-CN" altLang="en-US" b="1" dirty="0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228627" y="4322189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13</a:t>
                  </a:r>
                  <a:endParaRPr lang="zh-CN" altLang="en-US" b="1" dirty="0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2201159" y="4322189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14</a:t>
                  </a:r>
                  <a:endParaRPr lang="zh-CN" altLang="en-US" b="1" dirty="0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3173691" y="4322188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15</a:t>
                  </a:r>
                  <a:endParaRPr lang="zh-CN" altLang="en-US" b="1" dirty="0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146223" y="4322188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16</a:t>
                  </a:r>
                  <a:endParaRPr lang="zh-CN" altLang="en-US" b="1" dirty="0"/>
                </a:p>
              </p:txBody>
            </p:sp>
          </p:grpSp>
          <p:cxnSp>
            <p:nvCxnSpPr>
              <p:cNvPr id="13" name="直接连接符 12"/>
              <p:cNvCxnSpPr>
                <a:stCxn id="27" idx="6"/>
                <a:endCxn id="28" idx="2"/>
              </p:cNvCxnSpPr>
              <p:nvPr/>
            </p:nvCxnSpPr>
            <p:spPr>
              <a:xfrm>
                <a:off x="1828800" y="2290714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773864" y="2290714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773864" y="3084137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6" name="直接连接符 15"/>
              <p:cNvCxnSpPr>
                <a:stCxn id="29" idx="4"/>
                <a:endCxn id="33" idx="0"/>
              </p:cNvCxnSpPr>
              <p:nvPr/>
            </p:nvCxnSpPr>
            <p:spPr>
              <a:xfrm>
                <a:off x="3462662" y="2554709"/>
                <a:ext cx="1905" cy="23749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28800" y="3839852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>
                <a:endCxn id="36" idx="1"/>
              </p:cNvCxnSpPr>
              <p:nvPr/>
            </p:nvCxnSpPr>
            <p:spPr>
              <a:xfrm>
                <a:off x="1682685" y="3219254"/>
                <a:ext cx="587593" cy="415102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710184" y="4038949"/>
                <a:ext cx="587593" cy="415102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850796" y="4590852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801332" y="3860273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773863" y="3860273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793501" y="4586138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484887" y="4099664"/>
                <a:ext cx="0" cy="220345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5" name="直接连接符 24"/>
              <p:cNvCxnSpPr>
                <a:endCxn id="42" idx="0"/>
              </p:cNvCxnSpPr>
              <p:nvPr/>
            </p:nvCxnSpPr>
            <p:spPr>
              <a:xfrm>
                <a:off x="4453262" y="3926944"/>
                <a:ext cx="3810" cy="39497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6" name="直接连接符 25"/>
              <p:cNvCxnSpPr>
                <a:endCxn id="40" idx="0"/>
              </p:cNvCxnSpPr>
              <p:nvPr/>
            </p:nvCxnSpPr>
            <p:spPr>
              <a:xfrm flipH="1">
                <a:off x="2512067" y="4099664"/>
                <a:ext cx="5080" cy="22225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 flipH="1">
              <a:off x="1623695" y="2553335"/>
              <a:ext cx="5715" cy="236855"/>
            </a:xfrm>
            <a:prstGeom prst="line">
              <a:avLst/>
            </a:prstGeom>
            <a:ln w="63500">
              <a:solidFill>
                <a:schemeClr val="accent3"/>
              </a:solidFill>
              <a:beve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105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5577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721610" y="2874963"/>
            <a:ext cx="6748463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4930" y="248702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20"/>
          <p:cNvSpPr txBox="1">
            <a:spLocks noChangeArrowheads="1"/>
          </p:cNvSpPr>
          <p:nvPr/>
        </p:nvSpPr>
        <p:spPr bwMode="auto">
          <a:xfrm>
            <a:off x="7297418" y="2590210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</a:p>
        </p:txBody>
      </p:sp>
      <p:sp>
        <p:nvSpPr>
          <p:cNvPr id="4100" name="文本框 21"/>
          <p:cNvSpPr txBox="1">
            <a:spLocks noChangeArrowheads="1"/>
          </p:cNvSpPr>
          <p:nvPr/>
        </p:nvSpPr>
        <p:spPr bwMode="auto">
          <a:xfrm>
            <a:off x="6444930" y="2499723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101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4930" y="339824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文本框 25"/>
          <p:cNvSpPr txBox="1">
            <a:spLocks noChangeArrowheads="1"/>
          </p:cNvSpPr>
          <p:nvPr/>
        </p:nvSpPr>
        <p:spPr bwMode="auto">
          <a:xfrm>
            <a:off x="7297418" y="3501435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路径压缩</a:t>
            </a:r>
          </a:p>
        </p:txBody>
      </p:sp>
      <p:sp>
        <p:nvSpPr>
          <p:cNvPr id="4103" name="文本框 26"/>
          <p:cNvSpPr txBox="1">
            <a:spLocks noChangeArrowheads="1"/>
          </p:cNvSpPr>
          <p:nvPr/>
        </p:nvSpPr>
        <p:spPr bwMode="auto">
          <a:xfrm>
            <a:off x="6444930" y="3410948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113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bg1"/>
                </a:solidFill>
                <a:latin typeface="Impact" panose="020B0806030902050204" pitchFamily="34" charset="0"/>
              </a:rPr>
              <a:t>概览</a:t>
            </a:r>
          </a:p>
        </p:txBody>
      </p:sp>
      <p:pic>
        <p:nvPicPr>
          <p:cNvPr id="10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4930" y="160754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20"/>
          <p:cNvSpPr txBox="1">
            <a:spLocks noChangeArrowheads="1"/>
          </p:cNvSpPr>
          <p:nvPr/>
        </p:nvSpPr>
        <p:spPr bwMode="auto">
          <a:xfrm>
            <a:off x="7297418" y="1710735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基准算法</a:t>
            </a:r>
          </a:p>
        </p:txBody>
      </p:sp>
      <p:sp>
        <p:nvSpPr>
          <p:cNvPr id="12" name="文本框 21"/>
          <p:cNvSpPr txBox="1">
            <a:spLocks noChangeArrowheads="1"/>
          </p:cNvSpPr>
          <p:nvPr/>
        </p:nvSpPr>
        <p:spPr bwMode="auto">
          <a:xfrm>
            <a:off x="6444930" y="1620248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6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8007" y="4226129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25"/>
          <p:cNvSpPr txBox="1">
            <a:spLocks noChangeArrowheads="1"/>
          </p:cNvSpPr>
          <p:nvPr/>
        </p:nvSpPr>
        <p:spPr bwMode="auto">
          <a:xfrm>
            <a:off x="7297320" y="4331856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总结</a:t>
            </a:r>
          </a:p>
        </p:txBody>
      </p:sp>
      <p:sp>
        <p:nvSpPr>
          <p:cNvPr id="18" name="文本框 26"/>
          <p:cNvSpPr txBox="1">
            <a:spLocks noChangeArrowheads="1"/>
          </p:cNvSpPr>
          <p:nvPr/>
        </p:nvSpPr>
        <p:spPr bwMode="auto">
          <a:xfrm>
            <a:off x="6448007" y="4238829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8900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问题描述</a:t>
            </a:r>
          </a:p>
        </p:txBody>
      </p:sp>
      <p:sp>
        <p:nvSpPr>
          <p:cNvPr id="1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77868" y="931862"/>
            <a:ext cx="10852785" cy="57511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</a:rPr>
              <a:t>）桥的定义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在图论中，一条边被称为“桥”代表这条边一旦被删除，这张图的连通块数量会增加。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等价地说，一条边是一座桥当且仅当这条边不在任何环上。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一张图可以有零或多座桥。</a:t>
            </a:r>
          </a:p>
          <a:p>
            <a:pPr marL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</a:rPr>
              <a:t>）判断桥的方法</a:t>
            </a:r>
          </a:p>
          <a:p>
            <a:pPr marL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</a:rPr>
              <a:t>删除该边后连通分量增加，则该边为</a:t>
            </a:r>
            <a:r>
              <a:rPr lang="zh-CN" altLang="en-US" dirty="0" smtClean="0">
                <a:latin typeface="微软雅黑" panose="020B0503020204020204" pitchFamily="34" charset="-122"/>
              </a:rPr>
              <a:t>桥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72246" y="4039762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椭圆 8"/>
          <p:cNvSpPr/>
          <p:nvPr/>
        </p:nvSpPr>
        <p:spPr>
          <a:xfrm>
            <a:off x="4241996" y="4039762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椭圆 9"/>
          <p:cNvSpPr/>
          <p:nvPr/>
        </p:nvSpPr>
        <p:spPr>
          <a:xfrm>
            <a:off x="4972246" y="4817002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椭圆 13"/>
          <p:cNvSpPr/>
          <p:nvPr/>
        </p:nvSpPr>
        <p:spPr>
          <a:xfrm>
            <a:off x="4241996" y="4817002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椭圆 14"/>
          <p:cNvSpPr/>
          <p:nvPr/>
        </p:nvSpPr>
        <p:spPr>
          <a:xfrm>
            <a:off x="6945191" y="4040397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椭圆 15"/>
          <p:cNvSpPr/>
          <p:nvPr/>
        </p:nvSpPr>
        <p:spPr>
          <a:xfrm>
            <a:off x="6214941" y="4040397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椭圆 16"/>
          <p:cNvSpPr/>
          <p:nvPr/>
        </p:nvSpPr>
        <p:spPr>
          <a:xfrm>
            <a:off x="6945191" y="4817637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椭圆 17"/>
          <p:cNvSpPr/>
          <p:nvPr/>
        </p:nvSpPr>
        <p:spPr>
          <a:xfrm>
            <a:off x="6214941" y="4817637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9" name="直接连接符 18"/>
          <p:cNvCxnSpPr>
            <a:endCxn id="14" idx="0"/>
          </p:cNvCxnSpPr>
          <p:nvPr/>
        </p:nvCxnSpPr>
        <p:spPr>
          <a:xfrm>
            <a:off x="4330656" y="4231377"/>
            <a:ext cx="0" cy="58547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60271" y="4232012"/>
            <a:ext cx="0" cy="58547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02966" y="4232012"/>
            <a:ext cx="0" cy="58547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8" idx="2"/>
          </p:cNvCxnSpPr>
          <p:nvPr/>
        </p:nvCxnSpPr>
        <p:spPr>
          <a:xfrm flipV="1">
            <a:off x="4418921" y="4135492"/>
            <a:ext cx="553085" cy="635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5" idx="2"/>
          </p:cNvCxnSpPr>
          <p:nvPr/>
        </p:nvCxnSpPr>
        <p:spPr>
          <a:xfrm>
            <a:off x="6391866" y="4136127"/>
            <a:ext cx="553085" cy="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51925" y="5452101"/>
            <a:ext cx="239352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删除桥后连通分量增加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75895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基准算法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>
            <a:off x="5551827" y="1456282"/>
            <a:ext cx="862013" cy="8604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" name="稻壳儿小白白(http://dwz.cn/Wu2UP)"/>
          <p:cNvSpPr txBox="1">
            <a:spLocks noChangeArrowheads="1"/>
          </p:cNvSpPr>
          <p:nvPr/>
        </p:nvSpPr>
        <p:spPr bwMode="auto">
          <a:xfrm>
            <a:off x="4813640" y="2531972"/>
            <a:ext cx="23383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伪代码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/>
          <p:nvPr/>
        </p:nvSpPr>
        <p:spPr bwMode="auto">
          <a:xfrm>
            <a:off x="5791540" y="1651544"/>
            <a:ext cx="404812" cy="495300"/>
          </a:xfrm>
          <a:custGeom>
            <a:avLst/>
            <a:gdLst>
              <a:gd name="T0" fmla="*/ 2147483646 w 501"/>
              <a:gd name="T1" fmla="*/ 0 h 619"/>
              <a:gd name="T2" fmla="*/ 2147483646 w 501"/>
              <a:gd name="T3" fmla="*/ 0 h 619"/>
              <a:gd name="T4" fmla="*/ 2147483646 w 501"/>
              <a:gd name="T5" fmla="*/ 0 h 619"/>
              <a:gd name="T6" fmla="*/ 2147483646 w 501"/>
              <a:gd name="T7" fmla="*/ 0 h 619"/>
              <a:gd name="T8" fmla="*/ 0 w 501"/>
              <a:gd name="T9" fmla="*/ 2147483646 h 619"/>
              <a:gd name="T10" fmla="*/ 0 w 501"/>
              <a:gd name="T11" fmla="*/ 2147483646 h 619"/>
              <a:gd name="T12" fmla="*/ 2147483646 w 501"/>
              <a:gd name="T13" fmla="*/ 2147483646 h 619"/>
              <a:gd name="T14" fmla="*/ 2147483646 w 501"/>
              <a:gd name="T15" fmla="*/ 2147483646 h 619"/>
              <a:gd name="T16" fmla="*/ 2147483646 w 501"/>
              <a:gd name="T17" fmla="*/ 2147483646 h 619"/>
              <a:gd name="T18" fmla="*/ 2147483646 w 501"/>
              <a:gd name="T19" fmla="*/ 2147483646 h 619"/>
              <a:gd name="T20" fmla="*/ 2147483646 w 501"/>
              <a:gd name="T21" fmla="*/ 2147483646 h 619"/>
              <a:gd name="T22" fmla="*/ 2147483646 w 501"/>
              <a:gd name="T23" fmla="*/ 0 h 619"/>
              <a:gd name="T24" fmla="*/ 2147483646 w 501"/>
              <a:gd name="T25" fmla="*/ 2147483646 h 619"/>
              <a:gd name="T26" fmla="*/ 2147483646 w 501"/>
              <a:gd name="T27" fmla="*/ 2147483646 h 619"/>
              <a:gd name="T28" fmla="*/ 2147483646 w 501"/>
              <a:gd name="T29" fmla="*/ 2147483646 h 619"/>
              <a:gd name="T30" fmla="*/ 2147483646 w 501"/>
              <a:gd name="T31" fmla="*/ 2147483646 h 619"/>
              <a:gd name="T32" fmla="*/ 2147483646 w 501"/>
              <a:gd name="T33" fmla="*/ 2147483646 h 619"/>
              <a:gd name="T34" fmla="*/ 2147483646 w 501"/>
              <a:gd name="T35" fmla="*/ 2147483646 h 619"/>
              <a:gd name="T36" fmla="*/ 2147483646 w 501"/>
              <a:gd name="T37" fmla="*/ 2147483646 h 619"/>
              <a:gd name="T38" fmla="*/ 2147483646 w 501"/>
              <a:gd name="T39" fmla="*/ 2147483646 h 619"/>
              <a:gd name="T40" fmla="*/ 2147483646 w 501"/>
              <a:gd name="T41" fmla="*/ 2147483646 h 619"/>
              <a:gd name="T42" fmla="*/ 2147483646 w 501"/>
              <a:gd name="T43" fmla="*/ 2147483646 h 619"/>
              <a:gd name="T44" fmla="*/ 2147483646 w 501"/>
              <a:gd name="T45" fmla="*/ 2147483646 h 619"/>
              <a:gd name="T46" fmla="*/ 2147483646 w 501"/>
              <a:gd name="T47" fmla="*/ 2147483646 h 619"/>
              <a:gd name="T48" fmla="*/ 2147483646 w 501"/>
              <a:gd name="T49" fmla="*/ 2147483646 h 619"/>
              <a:gd name="T50" fmla="*/ 2147483646 w 501"/>
              <a:gd name="T51" fmla="*/ 2147483646 h 619"/>
              <a:gd name="T52" fmla="*/ 2147483646 w 501"/>
              <a:gd name="T53" fmla="*/ 2147483646 h 619"/>
              <a:gd name="T54" fmla="*/ 2147483646 w 501"/>
              <a:gd name="T55" fmla="*/ 2147483646 h 619"/>
              <a:gd name="T56" fmla="*/ 2147483646 w 501"/>
              <a:gd name="T57" fmla="*/ 2147483646 h 619"/>
              <a:gd name="T58" fmla="*/ 2147483646 w 501"/>
              <a:gd name="T59" fmla="*/ 2147483646 h 6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501"/>
              <a:gd name="T91" fmla="*/ 0 h 619"/>
              <a:gd name="T92" fmla="*/ 501 w 501"/>
              <a:gd name="T93" fmla="*/ 619 h 61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501" h="619">
                <a:moveTo>
                  <a:pt x="353" y="0"/>
                </a:moveTo>
                <a:lnTo>
                  <a:pt x="353" y="0"/>
                </a:lnTo>
                <a:cubicBezTo>
                  <a:pt x="339" y="0"/>
                  <a:pt x="339" y="0"/>
                  <a:pt x="30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27" y="618"/>
                  <a:pt x="427" y="618"/>
                  <a:pt x="427" y="618"/>
                </a:cubicBezTo>
                <a:cubicBezTo>
                  <a:pt x="471" y="618"/>
                  <a:pt x="500" y="589"/>
                  <a:pt x="500" y="545"/>
                </a:cubicBezTo>
                <a:cubicBezTo>
                  <a:pt x="500" y="192"/>
                  <a:pt x="500" y="192"/>
                  <a:pt x="500" y="192"/>
                </a:cubicBezTo>
                <a:cubicBezTo>
                  <a:pt x="500" y="192"/>
                  <a:pt x="500" y="177"/>
                  <a:pt x="500" y="147"/>
                </a:cubicBezTo>
                <a:lnTo>
                  <a:pt x="353" y="0"/>
                </a:ln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59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309" y="88"/>
                  <a:pt x="309" y="118"/>
                  <a:pt x="309" y="118"/>
                </a:cubicBezTo>
                <a:cubicBezTo>
                  <a:pt x="309" y="162"/>
                  <a:pt x="339" y="192"/>
                  <a:pt x="382" y="192"/>
                </a:cubicBezTo>
                <a:cubicBezTo>
                  <a:pt x="382" y="192"/>
                  <a:pt x="427" y="192"/>
                  <a:pt x="471" y="192"/>
                </a:cubicBezTo>
                <a:lnTo>
                  <a:pt x="471" y="545"/>
                </a:lnTo>
                <a:close/>
                <a:moveTo>
                  <a:pt x="382" y="147"/>
                </a:moveTo>
                <a:lnTo>
                  <a:pt x="382" y="147"/>
                </a:lnTo>
                <a:cubicBezTo>
                  <a:pt x="368" y="147"/>
                  <a:pt x="353" y="133"/>
                  <a:pt x="353" y="118"/>
                </a:cubicBezTo>
                <a:cubicBezTo>
                  <a:pt x="353" y="118"/>
                  <a:pt x="353" y="88"/>
                  <a:pt x="353" y="29"/>
                </a:cubicBezTo>
                <a:cubicBezTo>
                  <a:pt x="471" y="147"/>
                  <a:pt x="471" y="147"/>
                  <a:pt x="471" y="147"/>
                </a:cubicBezTo>
                <a:lnTo>
                  <a:pt x="382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13" name="文本框 28"/>
          <p:cNvSpPr txBox="1">
            <a:spLocks noChangeArrowheads="1"/>
          </p:cNvSpPr>
          <p:nvPr/>
        </p:nvSpPr>
        <p:spPr bwMode="auto">
          <a:xfrm>
            <a:off x="5760085" y="1786255"/>
            <a:ext cx="6540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&lt;/&gt;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6114" y="3159078"/>
            <a:ext cx="2829649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>
                <a:latin typeface="+mn-ea"/>
                <a:cs typeface="+mn-ea"/>
              </a:rPr>
              <a:t>  遍</a:t>
            </a:r>
            <a:r>
              <a:rPr lang="zh-CN" altLang="en-US" dirty="0">
                <a:latin typeface="+mn-ea"/>
                <a:cs typeface="+mn-ea"/>
              </a:rPr>
              <a:t>历所有边，并对每条边进行以下操作</a:t>
            </a:r>
          </a:p>
          <a:p>
            <a:r>
              <a:rPr lang="en-US" altLang="zh-CN" dirty="0" smtClean="0">
                <a:latin typeface="+mn-ea"/>
                <a:cs typeface="+mn-ea"/>
              </a:rPr>
              <a:t>  -</a:t>
            </a:r>
            <a:r>
              <a:rPr lang="zh-CN" altLang="en-US" dirty="0">
                <a:latin typeface="+mn-ea"/>
                <a:cs typeface="+mn-ea"/>
              </a:rPr>
              <a:t>删除该边</a:t>
            </a:r>
          </a:p>
          <a:p>
            <a:r>
              <a:rPr lang="en-US" altLang="zh-CN" dirty="0" smtClean="0">
                <a:latin typeface="+mn-ea"/>
                <a:cs typeface="+mn-ea"/>
              </a:rPr>
              <a:t>  -</a:t>
            </a:r>
            <a:r>
              <a:rPr lang="zh-CN" altLang="en-US" dirty="0">
                <a:latin typeface="+mn-ea"/>
                <a:cs typeface="+mn-ea"/>
              </a:rPr>
              <a:t>利用</a:t>
            </a:r>
            <a:r>
              <a:rPr lang="en-US" altLang="zh-CN" dirty="0">
                <a:latin typeface="+mn-ea"/>
                <a:cs typeface="+mn-ea"/>
              </a:rPr>
              <a:t>DFS</a:t>
            </a:r>
            <a:r>
              <a:rPr lang="zh-CN" altLang="en-US" dirty="0">
                <a:latin typeface="+mn-ea"/>
                <a:cs typeface="+mn-ea"/>
              </a:rPr>
              <a:t>求图的连通分量，如果新连通分量大于原来的连通分量，则该边是桥</a:t>
            </a:r>
          </a:p>
          <a:p>
            <a:r>
              <a:rPr lang="en-US" altLang="zh-CN" dirty="0" smtClean="0">
                <a:latin typeface="+mn-ea"/>
                <a:cs typeface="+mn-ea"/>
              </a:rPr>
              <a:t>  -</a:t>
            </a:r>
            <a:r>
              <a:rPr lang="zh-CN" altLang="en-US" dirty="0">
                <a:latin typeface="+mn-ea"/>
                <a:cs typeface="+mn-ea"/>
              </a:rPr>
              <a:t>将边添加回</a:t>
            </a:r>
            <a:r>
              <a:rPr lang="zh-CN" altLang="en-US" dirty="0" smtClean="0">
                <a:latin typeface="+mn-ea"/>
                <a:cs typeface="+mn-ea"/>
              </a:rPr>
              <a:t>来</a:t>
            </a:r>
            <a:endParaRPr lang="en-US" altLang="zh-CN" dirty="0" smtClean="0">
              <a:latin typeface="+mn-ea"/>
              <a:cs typeface="+mn-ea"/>
            </a:endParaRPr>
          </a:p>
          <a:p>
            <a:r>
              <a:rPr lang="en-US" altLang="zh-CN" dirty="0" smtClean="0">
                <a:latin typeface="+mn-ea"/>
                <a:cs typeface="+mn-ea"/>
              </a:rPr>
              <a:t>  -</a:t>
            </a:r>
            <a:r>
              <a:rPr lang="zh-CN" altLang="en-US" dirty="0" smtClean="0">
                <a:latin typeface="+mn-ea"/>
                <a:cs typeface="+mn-ea"/>
              </a:rPr>
              <a:t>（联通块数量等于</a:t>
            </a:r>
            <a:r>
              <a:rPr lang="en-US" altLang="zh-CN" dirty="0" err="1" smtClean="0">
                <a:latin typeface="+mn-ea"/>
                <a:cs typeface="+mn-ea"/>
              </a:rPr>
              <a:t>dfs</a:t>
            </a:r>
            <a:r>
              <a:rPr lang="zh-CN" altLang="en-US" dirty="0" smtClean="0">
                <a:latin typeface="+mn-ea"/>
                <a:cs typeface="+mn-ea"/>
              </a:rPr>
              <a:t>次数）</a:t>
            </a:r>
            <a:endParaRPr lang="zh-CN" altLang="en-US" dirty="0">
              <a:latin typeface="+mn-ea"/>
              <a:cs typeface="+mn-ea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889067" y="2531553"/>
            <a:ext cx="233997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思想</a:t>
            </a:r>
          </a:p>
        </p:txBody>
      </p:sp>
      <p:sp>
        <p:nvSpPr>
          <p:cNvPr id="16" name="稻壳儿小白白(http://dwz.cn/Wu2UP)"/>
          <p:cNvSpPr>
            <a:spLocks noChangeArrowheads="1"/>
          </p:cNvSpPr>
          <p:nvPr/>
        </p:nvSpPr>
        <p:spPr bwMode="auto">
          <a:xfrm>
            <a:off x="1602489" y="145586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1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9" y="1701926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文本框 100"/>
          <p:cNvSpPr txBox="1"/>
          <p:nvPr/>
        </p:nvSpPr>
        <p:spPr>
          <a:xfrm>
            <a:off x="3746500" y="3408045"/>
            <a:ext cx="52749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For every edge (u, v), do following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a) Remove (u, v) from graph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b) See if the graph remains connected 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    (We can either use BFS or DFS)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c) Add (u, v) back to the graph.</a:t>
            </a:r>
            <a:endParaRPr lang="en-US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45650" y="3408045"/>
            <a:ext cx="16097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0.412s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9281227" y="2531553"/>
            <a:ext cx="233997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结果</a:t>
            </a:r>
          </a:p>
        </p:txBody>
      </p:sp>
      <p:sp>
        <p:nvSpPr>
          <p:cNvPr id="20" name="稻壳儿小白白(http://dwz.cn/Wu2UP)"/>
          <p:cNvSpPr>
            <a:spLocks noChangeArrowheads="1"/>
          </p:cNvSpPr>
          <p:nvPr/>
        </p:nvSpPr>
        <p:spPr bwMode="auto">
          <a:xfrm>
            <a:off x="9993379" y="145586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21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829" y="1701926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4599305" y="6088380"/>
            <a:ext cx="33064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时间复杂度为</a:t>
            </a:r>
            <a:r>
              <a:rPr lang="zh-CN" altLang="en-US" sz="2400">
                <a:sym typeface="+mn-ea"/>
              </a:rPr>
              <a:t>O(E*N^2)</a:t>
            </a:r>
            <a:endParaRPr lang="en-US" altLang="zh-CN" sz="2400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97379" y="1133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1.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对删除边的其中一个点进行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，判断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之后另一个点是否被访问，如果被访问，则说明该边不是桥。</a:t>
            </a:r>
            <a:b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</a:b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2.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同时在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过程中，如果发现已经遍历到了另一个点（判断肯定不是桥），则提前退出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75895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基准算法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23" name="矩形 22"/>
          <p:cNvSpPr/>
          <p:nvPr/>
        </p:nvSpPr>
        <p:spPr>
          <a:xfrm>
            <a:off x="492027" y="2068307"/>
            <a:ext cx="46580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1.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对删除边的其中一个点进行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，判断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之后另一个点是否被访问，如果被访问，则说明该边不是桥。</a:t>
            </a:r>
            <a:b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</a:b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2.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同时在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过程中，如果发现已经遍历到了另一个点（判断肯定不是桥），则提前退出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5412828" y="162624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get_bridge_num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(graph *G)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num_bridge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=0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conps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DFS_T(G)  //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求当前连通分量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 to G-&gt;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num_vex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--------------------O(n)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*p = G-&gt;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vertexlist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].edge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while(p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)------------------------------------------------O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delete edge			//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删除边</a:t>
            </a: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new_conps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 DFS_T(G)  //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求新连通分量</a:t>
            </a: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new_conps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conps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	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num_bridge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 edge				//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恢复边</a:t>
            </a: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p=p-&gt;next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num_bridge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3462" y="1043207"/>
            <a:ext cx="465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伪代码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5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集的优化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889000" y="693847"/>
            <a:ext cx="10852237" cy="53889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1400" dirty="0" smtClean="0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+mn-ea"/>
                <a:ea typeface="+mn-ea"/>
                <a:cs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  <a:cs typeface="+mn-ea"/>
              </a:rPr>
              <a:t>a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）并查集的基本操作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+mn-ea"/>
                <a:ea typeface="+mn-ea"/>
                <a:cs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查找：判断两元素是否在同一集合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+mn-ea"/>
                <a:ea typeface="+mn-ea"/>
                <a:cs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合并：若两元素不在同一集合，将它们合并为同一集合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+mn-ea"/>
                <a:ea typeface="+mn-ea"/>
                <a:cs typeface="+mn-ea"/>
              </a:rPr>
              <a:t>(b)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实现思路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+mn-ea"/>
                <a:ea typeface="+mn-ea"/>
                <a:cs typeface="+mn-ea"/>
              </a:rPr>
              <a:t>        通常采用父指针表示法来表示树，用数组的索引来表示结点，数组中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+mn-ea"/>
                <a:ea typeface="+mn-ea"/>
                <a:cs typeface="+mn-ea"/>
              </a:rPr>
              <a:t>的元素表示当前结点的父节点。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+mn-ea"/>
                <a:ea typeface="+mn-ea"/>
                <a:cs typeface="+mn-ea"/>
              </a:rPr>
              <a:t>(c)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使用并查集的优势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+mn-ea"/>
                <a:ea typeface="+mn-ea"/>
                <a:cs typeface="+mn-ea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 对比用</a:t>
            </a:r>
            <a:r>
              <a:rPr lang="en-US" altLang="zh-CN" dirty="0" smtClean="0">
                <a:latin typeface="微软雅黑" panose="020B0503020204020204" pitchFamily="34" charset="-122"/>
                <a:sym typeface="+mn-ea"/>
              </a:rPr>
              <a:t>BFS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或者</a:t>
            </a:r>
            <a:r>
              <a:rPr lang="en-US" altLang="zh-CN" dirty="0" smtClean="0">
                <a:latin typeface="微软雅黑" panose="020B0503020204020204" pitchFamily="34" charset="-122"/>
                <a:sym typeface="+mn-ea"/>
              </a:rPr>
              <a:t>DFS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来搜索连通分量来说大大缩短了时间。</a:t>
            </a:r>
            <a:endParaRPr lang="zh-CN" altLang="en-US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集的优化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8276" y="214222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Find(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int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x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)   //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导入点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r = x, j;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	while(pre[x] != x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) 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     		</a:t>
            </a:r>
            <a:endParaRPr lang="en-US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	 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     x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= pre[x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]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 	while(r!=pre[r])    // </a:t>
            </a:r>
            <a:r>
              <a:rPr lang="zh-CN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路径压缩</a:t>
            </a: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     		j = 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r	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    		r = pre[r]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    		pre[j] = x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 	return x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811062" y="1326705"/>
            <a:ext cx="2613757" cy="1134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1400" dirty="0" smtClean="0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ea typeface="+mn-ea"/>
                <a:cs typeface="+mn-ea"/>
              </a:rPr>
              <a:t>查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找并路径压缩优化</a:t>
            </a:r>
            <a:endParaRPr lang="zh-CN" altLang="en-US" dirty="0">
              <a:latin typeface="+mn-ea"/>
              <a:ea typeface="+mn-ea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3972" y="1893723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合并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点形成图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Union(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int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a,int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b)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 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int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preA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= Find(a)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 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int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preB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= Find(b)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 if(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preA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!= 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preB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)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        pre[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preA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] = </a:t>
            </a:r>
            <a:r>
              <a:rPr lang="en-US" altLang="zh-CN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preB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集的优化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 flipH="1" flipV="1">
            <a:off x="1077809" y="2060575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646009" y="1557338"/>
            <a:ext cx="503237" cy="503237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878034" y="1557338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1796946" y="1557338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V="1">
            <a:off x="501546" y="2060575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3957534" y="1557338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4</a:t>
            </a: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5110059" y="1557338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5</a:t>
            </a: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 flipV="1">
            <a:off x="5362471" y="2165678"/>
            <a:ext cx="13170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 flipV="1">
            <a:off x="1654071" y="2997200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4" t="13860" r="14859" b="16648"/>
          <a:stretch/>
        </p:blipFill>
        <p:spPr>
          <a:xfrm>
            <a:off x="6946796" y="266700"/>
            <a:ext cx="5037039" cy="4189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9" t="17471" r="31695" b="50805"/>
          <a:stretch/>
        </p:blipFill>
        <p:spPr>
          <a:xfrm>
            <a:off x="7020910" y="4351281"/>
            <a:ext cx="3930869" cy="21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36 -0.00255 L -0.04935 -0.00255 C -0.09102 -0.00255 -0.1418 0.03611 -0.1418 0.06805 L -0.1418 0.13866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28 0.00301 L -0.04766 0.00301 C -0.0875 0.00301 -0.13594 0.04167 -0.13594 0.07384 L -0.13594 0.14444 " pathEditMode="relative" rAng="0" ptsTypes="AAAA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7 0.03171 L 0.04401 0.03171 C 0.07305 0.03171 0.10912 0.07037 0.10912 0.10255 L 0.10912 0.17315 " pathEditMode="relative" rAng="0" ptsTypes="AAAA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-0.11731 1.11111E-6 C -0.16992 1.11111E-6 -0.23424 0.14282 -0.23424 0.25903 L -0.23424 0.52083 " pathEditMode="relative" rAng="0" ptsTypes="AAAA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2604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0.01111 L 0.00065 0.01111 C -0.08112 0.01111 -0.18021 0.09143 -0.18021 0.15764 L -0.18021 0.30486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12" y="1467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21 0.01852 L -0.07291 0.01852 C -0.15416 0.01852 -0.2539 0.09792 -0.2539 0.1625 L -0.2539 0.30695 " pathEditMode="relative" rAng="0" ptsTypes="AAAA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12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7" grpId="0" animBg="1"/>
      <p:bldP spid="48" grpId="0" animBg="1"/>
      <p:bldP spid="51" grpId="0" animBg="1"/>
      <p:bldP spid="51" grpId="1" animBg="1"/>
      <p:bldP spid="52" grpId="0" animBg="1"/>
      <p:bldP spid="53" grpId="0" animBg="1"/>
      <p:bldP spid="53" grpId="1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68097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运行结果比较</a:t>
            </a:r>
          </a:p>
        </p:txBody>
      </p:sp>
      <p:sp>
        <p:nvSpPr>
          <p:cNvPr id="6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0416934"/>
              </p:ext>
            </p:extLst>
          </p:nvPr>
        </p:nvGraphicFramePr>
        <p:xfrm>
          <a:off x="2500433" y="1119527"/>
          <a:ext cx="7064375" cy="2600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8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err="1"/>
                        <a:t>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 err="1"/>
                        <a:t>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基准算</a:t>
                      </a:r>
                      <a:r>
                        <a:rPr lang="zh-CN" altLang="en-US" sz="2800" dirty="0" smtClean="0"/>
                        <a:t>法（小）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0.412s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 smtClean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基准算法（中）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0.735ms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 smtClean="0"/>
                        <a:t>无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3959097"/>
              </p:ext>
            </p:extLst>
          </p:nvPr>
        </p:nvGraphicFramePr>
        <p:xfrm>
          <a:off x="2500432" y="3720487"/>
          <a:ext cx="7064375" cy="2600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8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并查集（小）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10ms</a:t>
                      </a:r>
                      <a:endParaRPr lang="zh-CN" altLang="en-US" sz="2800" b="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800" b="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并查集（中）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1ms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并查集（大）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340ms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 smtClean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0fe2fe9-0528-4140-b434-5b1b2b3a0727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0fe2fe9-0528-4140-b434-5b1b2b3a072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1108</Words>
  <Application>Microsoft Office PowerPoint</Application>
  <PresentationFormat>宽屏</PresentationFormat>
  <Paragraphs>152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1144097453@qq.com</cp:lastModifiedBy>
  <cp:revision>164</cp:revision>
  <dcterms:created xsi:type="dcterms:W3CDTF">2019-06-19T02:08:00Z</dcterms:created>
  <dcterms:modified xsi:type="dcterms:W3CDTF">2021-05-30T23:07:07Z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