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458" r:id="rId4"/>
    <p:sldId id="459" r:id="rId5"/>
    <p:sldId id="431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56" r:id="rId15"/>
    <p:sldId id="469" r:id="rId16"/>
    <p:sldId id="470" r:id="rId17"/>
    <p:sldId id="471" r:id="rId18"/>
    <p:sldId id="4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660"/>
  </p:normalViewPr>
  <p:slideViewPr>
    <p:cSldViewPr snapToGrid="0">
      <p:cViewPr varScale="1">
        <p:scale>
          <a:sx n="46" d="100"/>
          <a:sy n="46" d="100"/>
        </p:scale>
        <p:origin x="5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D21E-EAEF-4CD7-B342-31E8CEE73C58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E88B0-6E79-49E9-B948-59E0B1837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6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FFF58-AD37-49C0-8BC7-775D9A76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928FDF-C137-4459-8F37-1E712DBFE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898BD-6438-401E-B2CE-C94391D6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7068-5A7B-47A4-87F9-09FEB231FDD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D3E44-3EBC-4378-8BF9-CCDB1E93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EED12-6A8B-414B-BE93-3FAFE249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96-3CFF-439D-99E3-3F4906F14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3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183ED-1A5F-417E-A603-D17C178D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B5B27A-C4CF-473B-B373-03FA61E25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DE8BD-C8FB-4083-A54E-75E52168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7068-5A7B-47A4-87F9-09FEB231FDD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F192B-3DC0-4E01-995A-4E78905E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53C49-251E-4B5D-80E6-3E0BA14F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96-3CFF-439D-99E3-3F4906F14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07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D9335C-B6DC-41A2-B30F-67C40D55F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3B253B-70CB-410F-8E58-330C401ED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34F20-5D81-49AD-BD10-331625A2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7068-5A7B-47A4-87F9-09FEB231FDD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5307B-B0F6-4EBD-9E87-618C93A2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C42ED-04B1-41CF-82F2-BFAA8092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96-3CFF-439D-99E3-3F4906F14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5D14A-C32D-46D1-8D27-C02E8872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1A04B-FB74-49EE-A0CB-AC63D6A0E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EEE0B-D8F7-49BA-A256-49861773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7068-5A7B-47A4-87F9-09FEB231FDD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7A2E4-C176-4B2F-9052-0B7483E2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E7048-44B1-4CCF-A485-76675846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96-3CFF-439D-99E3-3F4906F14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1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49B01-2F65-4C39-A4C4-55D9A6FC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F5C53-44F9-4450-95C5-9B7A05E39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7949C-06AF-40A0-902C-D0D3551F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7068-5A7B-47A4-87F9-09FEB231FDD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0CAE8-5A04-49AC-A636-9718E036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6D801-2A42-458D-B46B-08935A03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96-3CFF-439D-99E3-3F4906F14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6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928C8-5E43-4875-9A8F-949D42AD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D8162-DFF4-49DC-A951-F0DB9E4AD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ED93E9-33D7-4F5E-ACC9-7C9173673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7D7DCF-3F3C-4CD5-A839-D1F4523C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7068-5A7B-47A4-87F9-09FEB231FDD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14D338-E583-4480-BB35-26E464A7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FBA103-E3BE-4216-951A-9FBE6AB5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96-3CFF-439D-99E3-3F4906F14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6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4527C-32E2-416D-9B4F-1D3987E5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46B610-A507-48BB-97BC-05038606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BC3DB0-F76E-4D42-A498-2DC85418F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3CDE8D-A312-4A9A-B382-C5A614992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C791BE-3B0E-488E-BBFE-438334649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1B6D47-E1FE-4B76-8C40-4884F944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7068-5A7B-47A4-87F9-09FEB231FDD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DD2E90-14E2-42B1-955D-0F31052E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8D2B53-098D-4509-9278-D6F30887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96-3CFF-439D-99E3-3F4906F14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7CEDF-5A79-47FD-8BBB-DF97D2F2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4B9904-945B-45A2-B5C8-415E5A2C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7068-5A7B-47A4-87F9-09FEB231FDD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F09294-405C-4D3F-AAEC-7E926743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F3E9FF-0304-4E6C-B74E-028DE36A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96-3CFF-439D-99E3-3F4906F14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4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118A21-82B2-43CB-B03C-10A495D0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7068-5A7B-47A4-87F9-09FEB231FDD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371B6B-CAB6-4BB1-B1C1-67DBCCA8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2855B9-061C-4A4A-8456-8F16185A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96-3CFF-439D-99E3-3F4906F14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48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91B5B-1738-42AE-89CB-108F7F0E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57434-02AC-49EB-8580-254881EBA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5F18AA-D6AA-4DB3-B847-CC2F74614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A4805-3118-4723-87CE-5ED310DA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7068-5A7B-47A4-87F9-09FEB231FDD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B0FE1-7BA9-410F-B822-1490F2B4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121AB-2DB8-44F1-B164-C6EBD28A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96-3CFF-439D-99E3-3F4906F14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3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9C63B-8155-4107-B580-DC622535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CF687E-54B6-4680-A4D9-1C5FD8590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DE4FCE-DAB7-48D4-B8AF-D94748EC9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BF5A78-8A28-4238-9F78-8FE192D4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7068-5A7B-47A4-87F9-09FEB231FDD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02A3CF-2C54-4A86-B93D-F7BF8790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3BB5D-E85A-43D5-B319-1E3A22B4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96-3CFF-439D-99E3-3F4906F14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0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22206D-A584-41F8-8A0F-5AD8D7ED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E1B6B5-2DC8-4EF7-84C3-59ECE8E94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D4321-05FC-4903-ADFB-309D3EEE6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C7068-5A7B-47A4-87F9-09FEB231FDD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6CC3F-E80B-4811-93C8-361460BDF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F8A51-AF97-453B-9DE1-043999D4A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C3D96-3CFF-439D-99E3-3F4906F14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0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7955" y="178"/>
            <a:ext cx="5904076" cy="6877507"/>
          </a:xfrm>
          <a:prstGeom prst="rect">
            <a:avLst/>
          </a:prstGeom>
          <a:effectLst>
            <a:outerShdw blurRad="1143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2510" y="-9026"/>
            <a:ext cx="4582699" cy="11295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6000"/>
              </a:prstClr>
            </a:outerShdw>
          </a:effectLst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046" y="6028660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cxnSp>
        <p:nvCxnSpPr>
          <p:cNvPr id="8" name="直接连接符 7"/>
          <p:cNvCxnSpPr/>
          <p:nvPr/>
        </p:nvCxnSpPr>
        <p:spPr>
          <a:xfrm flipH="1">
            <a:off x="10914523" y="3581545"/>
            <a:ext cx="662296" cy="54226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74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8818275" y="2000465"/>
            <a:ext cx="899983" cy="725871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74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8159260" y="4575833"/>
            <a:ext cx="899983" cy="725871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74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9878104" y="2040639"/>
            <a:ext cx="7222696" cy="4241556"/>
            <a:chOff x="-9225601" y="-583569"/>
            <a:chExt cx="7621691" cy="4475868"/>
          </a:xfrm>
        </p:grpSpPr>
        <p:sp>
          <p:nvSpPr>
            <p:cNvPr id="13" name="椭圆 12"/>
            <p:cNvSpPr/>
            <p:nvPr/>
          </p:nvSpPr>
          <p:spPr>
            <a:xfrm>
              <a:off x="-8629923" y="139594"/>
              <a:ext cx="28800" cy="28800"/>
            </a:xfrm>
            <a:prstGeom prst="ellipse">
              <a:avLst/>
            </a:prstGeom>
            <a:solidFill>
              <a:schemeClr val="bg1">
                <a:alpha val="59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-7574846" y="611449"/>
              <a:ext cx="28800" cy="28800"/>
            </a:xfrm>
            <a:prstGeom prst="ellipse">
              <a:avLst/>
            </a:prstGeom>
            <a:solidFill>
              <a:schemeClr val="bg1">
                <a:alpha val="59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-8876108" y="1569810"/>
              <a:ext cx="28800" cy="28800"/>
            </a:xfrm>
            <a:prstGeom prst="ellipse">
              <a:avLst/>
            </a:prstGeom>
            <a:solidFill>
              <a:schemeClr val="bg1">
                <a:alpha val="59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-6137305" y="114681"/>
              <a:ext cx="28800" cy="28800"/>
            </a:xfrm>
            <a:prstGeom prst="ellipse">
              <a:avLst/>
            </a:prstGeom>
            <a:solidFill>
              <a:schemeClr val="bg1">
                <a:alpha val="8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-6899305" y="1728071"/>
              <a:ext cx="28800" cy="28800"/>
            </a:xfrm>
            <a:prstGeom prst="ellipse">
              <a:avLst/>
            </a:prstGeom>
            <a:solidFill>
              <a:schemeClr val="bg1">
                <a:alpha val="8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-7859131" y="2490070"/>
              <a:ext cx="28800" cy="28800"/>
            </a:xfrm>
            <a:prstGeom prst="ellipse">
              <a:avLst/>
            </a:prstGeom>
            <a:solidFill>
              <a:schemeClr val="bg1">
                <a:alpha val="59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-4221308" y="-583569"/>
              <a:ext cx="28800" cy="28800"/>
            </a:xfrm>
            <a:prstGeom prst="ellipse">
              <a:avLst/>
            </a:prstGeom>
            <a:solidFill>
              <a:schemeClr val="bg1">
                <a:alpha val="8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-5522570" y="374792"/>
              <a:ext cx="28800" cy="28800"/>
            </a:xfrm>
            <a:prstGeom prst="ellipse">
              <a:avLst/>
            </a:prstGeom>
            <a:solidFill>
              <a:schemeClr val="bg1">
                <a:alpha val="8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-3545767" y="533053"/>
              <a:ext cx="28800" cy="28800"/>
            </a:xfrm>
            <a:prstGeom prst="ellipse">
              <a:avLst/>
            </a:prstGeom>
            <a:solidFill>
              <a:schemeClr val="bg1">
                <a:alpha val="8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-4505593" y="1295052"/>
              <a:ext cx="28800" cy="28800"/>
            </a:xfrm>
            <a:prstGeom prst="ellipse">
              <a:avLst/>
            </a:prstGeom>
            <a:solidFill>
              <a:schemeClr val="bg1">
                <a:alpha val="8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-2687787" y="231795"/>
              <a:ext cx="28800" cy="28800"/>
            </a:xfrm>
            <a:prstGeom prst="ellipse">
              <a:avLst/>
            </a:prstGeom>
            <a:solidFill>
              <a:schemeClr val="bg1">
                <a:alpha val="8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-1632710" y="703650"/>
              <a:ext cx="28800" cy="28800"/>
            </a:xfrm>
            <a:prstGeom prst="ellipse">
              <a:avLst/>
            </a:prstGeom>
            <a:solidFill>
              <a:schemeClr val="bg1">
                <a:alpha val="8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-2933972" y="1662011"/>
              <a:ext cx="28800" cy="28800"/>
            </a:xfrm>
            <a:prstGeom prst="ellipse">
              <a:avLst/>
            </a:prstGeom>
            <a:solidFill>
              <a:schemeClr val="bg1">
                <a:alpha val="8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-1916995" y="2582271"/>
              <a:ext cx="28800" cy="28800"/>
            </a:xfrm>
            <a:prstGeom prst="ellipse">
              <a:avLst/>
            </a:prstGeom>
            <a:solidFill>
              <a:schemeClr val="bg1">
                <a:alpha val="8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-3088199" y="2710732"/>
              <a:ext cx="28800" cy="28800"/>
            </a:xfrm>
            <a:prstGeom prst="ellipse">
              <a:avLst/>
            </a:prstGeom>
            <a:solidFill>
              <a:schemeClr val="bg1">
                <a:alpha val="8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-2033122" y="3182587"/>
              <a:ext cx="28800" cy="28800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-9225601" y="3814780"/>
              <a:ext cx="28800" cy="28800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-6732983" y="3789867"/>
              <a:ext cx="28800" cy="288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-3452347" y="912707"/>
              <a:ext cx="28800" cy="28800"/>
            </a:xfrm>
            <a:prstGeom prst="ellipse">
              <a:avLst/>
            </a:prstGeom>
            <a:solidFill>
              <a:schemeClr val="bg1">
                <a:alpha val="8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-4507424" y="1384562"/>
              <a:ext cx="28800" cy="28800"/>
            </a:xfrm>
            <a:prstGeom prst="ellipse">
              <a:avLst/>
            </a:prstGeom>
            <a:solidFill>
              <a:schemeClr val="bg1">
                <a:alpha val="62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-3206162" y="2342923"/>
              <a:ext cx="28800" cy="28800"/>
            </a:xfrm>
            <a:prstGeom prst="ellipse">
              <a:avLst/>
            </a:prstGeom>
            <a:solidFill>
              <a:schemeClr val="bg1">
                <a:alpha val="8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-5944965" y="887794"/>
              <a:ext cx="28800" cy="28800"/>
            </a:xfrm>
            <a:prstGeom prst="ellipse">
              <a:avLst/>
            </a:prstGeom>
            <a:solidFill>
              <a:schemeClr val="bg1">
                <a:alpha val="8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-5182965" y="2501184"/>
              <a:ext cx="28800" cy="28800"/>
            </a:xfrm>
            <a:prstGeom prst="ellipse">
              <a:avLst/>
            </a:prstGeom>
            <a:solidFill>
              <a:schemeClr val="bg1">
                <a:alpha val="8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-4223139" y="3263183"/>
              <a:ext cx="28800" cy="28800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-3852759" y="3391644"/>
              <a:ext cx="28800" cy="28800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-4907836" y="3863499"/>
              <a:ext cx="28800" cy="288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-6345377" y="3366731"/>
              <a:ext cx="28800" cy="28800"/>
            </a:xfrm>
            <a:prstGeom prst="ellipse">
              <a:avLst/>
            </a:prstGeom>
            <a:solidFill>
              <a:schemeClr val="bg1">
                <a:alpha val="8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-3852759" y="-405781"/>
              <a:ext cx="942306" cy="67371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39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-5305838" y="2843914"/>
              <a:ext cx="1478216" cy="1031631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16200000">
            <a:off x="10341657" y="6291475"/>
            <a:ext cx="177568" cy="15307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6200000">
            <a:off x="10733426" y="6291475"/>
            <a:ext cx="177568" cy="15307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6200000">
            <a:off x="11125195" y="6291475"/>
            <a:ext cx="177568" cy="15307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6200000">
            <a:off x="11516965" y="6291474"/>
            <a:ext cx="177568" cy="15307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9932994" y="6276904"/>
            <a:ext cx="182219" cy="182219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1657395" y="1468305"/>
            <a:ext cx="309819" cy="1203955"/>
            <a:chOff x="11391510" y="988544"/>
            <a:chExt cx="458108" cy="1780215"/>
          </a:xfrm>
        </p:grpSpPr>
        <p:sp>
          <p:nvSpPr>
            <p:cNvPr id="50" name="箭头: V 形 49"/>
            <p:cNvSpPr/>
            <p:nvPr/>
          </p:nvSpPr>
          <p:spPr>
            <a:xfrm rot="16200000">
              <a:off x="11347460" y="1032594"/>
              <a:ext cx="546205" cy="458106"/>
            </a:xfrm>
            <a:prstGeom prst="chevron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箭头: V 形 50"/>
            <p:cNvSpPr/>
            <p:nvPr/>
          </p:nvSpPr>
          <p:spPr>
            <a:xfrm rot="16200000">
              <a:off x="11347461" y="1649599"/>
              <a:ext cx="546205" cy="458106"/>
            </a:xfrm>
            <a:prstGeom prst="chevron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箭头: V 形 51"/>
            <p:cNvSpPr/>
            <p:nvPr/>
          </p:nvSpPr>
          <p:spPr>
            <a:xfrm rot="16200000">
              <a:off x="11347462" y="2266604"/>
              <a:ext cx="546205" cy="458106"/>
            </a:xfrm>
            <a:prstGeom prst="chevron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1041230" y="2265018"/>
            <a:ext cx="5032147" cy="34163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最大流应用问题</a:t>
            </a:r>
          </a:p>
          <a:p>
            <a:pPr algn="ctr"/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汉仪润圆-55W" panose="00020600040101010101" pitchFamily="18" charset="-122"/>
              <a:ea typeface="汉仪润圆-55W" panose="00020600040101010101" pitchFamily="18" charset="-122"/>
            </a:endParaRPr>
          </a:p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陈国樊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汉仪润圆-55W" panose="00020600040101010101" pitchFamily="18" charset="-122"/>
              <a:ea typeface="汉仪润圆-55W" panose="00020600040101010101" pitchFamily="18" charset="-122"/>
            </a:endParaRPr>
          </a:p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2016170064</a:t>
            </a:r>
          </a:p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2021.06.21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汉仪润圆-55W" panose="00020600040101010101" pitchFamily="18" charset="-122"/>
              <a:ea typeface="汉仪润圆-55W" panose="00020600040101010101" pitchFamily="18" charset="-122"/>
            </a:endParaRPr>
          </a:p>
        </p:txBody>
      </p:sp>
      <p:pic>
        <p:nvPicPr>
          <p:cNvPr id="4" name="图片 3" descr="pluto-halloween-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1710" y="2068195"/>
            <a:ext cx="4855845" cy="3642360"/>
          </a:xfrm>
          <a:prstGeom prst="rect">
            <a:avLst/>
          </a:prstGeom>
        </p:spPr>
      </p:pic>
      <p:pic>
        <p:nvPicPr>
          <p:cNvPr id="42" name="图片 41" descr="coming-soon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7350" y="3674745"/>
            <a:ext cx="1555115" cy="11664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10189" y="56549"/>
            <a:ext cx="5109092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3. EK(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Edmons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-Karp)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算法：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10189" y="-1"/>
            <a:ext cx="0" cy="68580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 rot="1739504">
            <a:off x="555801" y="1186379"/>
            <a:ext cx="253839" cy="253839"/>
            <a:chOff x="2657215" y="3302080"/>
            <a:chExt cx="253839" cy="253839"/>
          </a:xfrm>
        </p:grpSpPr>
        <p:sp>
          <p:nvSpPr>
            <p:cNvPr id="91" name="椭圆 90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 rot="1739504">
            <a:off x="555801" y="2276775"/>
            <a:ext cx="253839" cy="253839"/>
            <a:chOff x="2657215" y="3302080"/>
            <a:chExt cx="253839" cy="253839"/>
          </a:xfrm>
        </p:grpSpPr>
        <p:sp>
          <p:nvSpPr>
            <p:cNvPr id="94" name="椭圆 9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 rot="1739504">
            <a:off x="555801" y="3386429"/>
            <a:ext cx="253839" cy="253839"/>
            <a:chOff x="2657215" y="3302080"/>
            <a:chExt cx="253839" cy="253839"/>
          </a:xfrm>
        </p:grpSpPr>
        <p:sp>
          <p:nvSpPr>
            <p:cNvPr id="97" name="椭圆 96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 rot="1739504">
            <a:off x="555801" y="4508096"/>
            <a:ext cx="253839" cy="253839"/>
            <a:chOff x="2657215" y="3302080"/>
            <a:chExt cx="253839" cy="253839"/>
          </a:xfrm>
        </p:grpSpPr>
        <p:sp>
          <p:nvSpPr>
            <p:cNvPr id="100" name="椭圆 99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7" name="图形 13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5" y="6043923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pic>
        <p:nvPicPr>
          <p:cNvPr id="138" name="图形 13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222110" y="0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pic>
        <p:nvPicPr>
          <p:cNvPr id="7170" name="图片 34">
            <a:extLst>
              <a:ext uri="{FF2B5EF4-FFF2-40B4-BE49-F238E27FC236}">
                <a16:creationId xmlns:a16="http://schemas.microsoft.com/office/drawing/2014/main" id="{C6124BE2-1083-41A8-8D2F-EEB16750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4" y="799473"/>
            <a:ext cx="9418318" cy="565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55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55122" y="19409"/>
            <a:ext cx="5109092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3. EK(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Edmons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-Karp)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算法：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10189" y="-1"/>
            <a:ext cx="0" cy="68580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 rot="1739504">
            <a:off x="555801" y="1186379"/>
            <a:ext cx="253839" cy="253839"/>
            <a:chOff x="2657215" y="3302080"/>
            <a:chExt cx="253839" cy="253839"/>
          </a:xfrm>
        </p:grpSpPr>
        <p:sp>
          <p:nvSpPr>
            <p:cNvPr id="91" name="椭圆 90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 rot="1739504">
            <a:off x="555801" y="2276775"/>
            <a:ext cx="253839" cy="253839"/>
            <a:chOff x="2657215" y="3302080"/>
            <a:chExt cx="253839" cy="253839"/>
          </a:xfrm>
        </p:grpSpPr>
        <p:sp>
          <p:nvSpPr>
            <p:cNvPr id="94" name="椭圆 9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 rot="1739504">
            <a:off x="555801" y="3386429"/>
            <a:ext cx="253839" cy="253839"/>
            <a:chOff x="2657215" y="3302080"/>
            <a:chExt cx="253839" cy="253839"/>
          </a:xfrm>
        </p:grpSpPr>
        <p:sp>
          <p:nvSpPr>
            <p:cNvPr id="97" name="椭圆 96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 rot="1739504">
            <a:off x="555801" y="4508096"/>
            <a:ext cx="253839" cy="253839"/>
            <a:chOff x="2657215" y="3302080"/>
            <a:chExt cx="253839" cy="253839"/>
          </a:xfrm>
        </p:grpSpPr>
        <p:sp>
          <p:nvSpPr>
            <p:cNvPr id="100" name="椭圆 99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7" name="图形 13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5" y="6043923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pic>
        <p:nvPicPr>
          <p:cNvPr id="138" name="图形 13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222110" y="0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2D715CD-5888-4D2B-89E5-0CF30CEF7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83" y="596646"/>
            <a:ext cx="7597175" cy="617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5FFCC76-5A47-4B0C-87BD-499E7BE2F43B}"/>
              </a:ext>
            </a:extLst>
          </p:cNvPr>
          <p:cNvSpPr txBox="1"/>
          <p:nvPr/>
        </p:nvSpPr>
        <p:spPr>
          <a:xfrm>
            <a:off x="855252" y="1051688"/>
            <a:ext cx="325023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EK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伪代码：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汉仪润圆-55W" panose="00020600040101010101" pitchFamily="18" charset="-122"/>
              <a:ea typeface="汉仪润圆-55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504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10189" y="60276"/>
            <a:ext cx="3057248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4.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Dinic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算法：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10189" y="-1"/>
            <a:ext cx="0" cy="68580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 rot="1739504">
            <a:off x="555801" y="1186379"/>
            <a:ext cx="253839" cy="253839"/>
            <a:chOff x="2657215" y="3302080"/>
            <a:chExt cx="253839" cy="253839"/>
          </a:xfrm>
        </p:grpSpPr>
        <p:sp>
          <p:nvSpPr>
            <p:cNvPr id="91" name="椭圆 90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 rot="1739504">
            <a:off x="555801" y="2276775"/>
            <a:ext cx="253839" cy="253839"/>
            <a:chOff x="2657215" y="3302080"/>
            <a:chExt cx="253839" cy="253839"/>
          </a:xfrm>
        </p:grpSpPr>
        <p:sp>
          <p:nvSpPr>
            <p:cNvPr id="94" name="椭圆 9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 rot="1739504">
            <a:off x="555801" y="3386429"/>
            <a:ext cx="253839" cy="253839"/>
            <a:chOff x="2657215" y="3302080"/>
            <a:chExt cx="253839" cy="253839"/>
          </a:xfrm>
        </p:grpSpPr>
        <p:sp>
          <p:nvSpPr>
            <p:cNvPr id="97" name="椭圆 96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 rot="1739504">
            <a:off x="555801" y="4508096"/>
            <a:ext cx="253839" cy="253839"/>
            <a:chOff x="2657215" y="3302080"/>
            <a:chExt cx="253839" cy="253839"/>
          </a:xfrm>
        </p:grpSpPr>
        <p:sp>
          <p:nvSpPr>
            <p:cNvPr id="100" name="椭圆 99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7" name="图形 13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5" y="6043923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pic>
        <p:nvPicPr>
          <p:cNvPr id="138" name="图形 13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222110" y="0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C32C0E0-0085-4499-9692-FED11040D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305" y="526473"/>
            <a:ext cx="9156740" cy="633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634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10189" y="60276"/>
            <a:ext cx="3057248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4.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Dinic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算法：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10189" y="-1"/>
            <a:ext cx="0" cy="68580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 rot="1739504">
            <a:off x="555801" y="1186379"/>
            <a:ext cx="253839" cy="253839"/>
            <a:chOff x="2657215" y="3302080"/>
            <a:chExt cx="253839" cy="253839"/>
          </a:xfrm>
        </p:grpSpPr>
        <p:sp>
          <p:nvSpPr>
            <p:cNvPr id="91" name="椭圆 90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 rot="1739504">
            <a:off x="555801" y="2276775"/>
            <a:ext cx="253839" cy="253839"/>
            <a:chOff x="2657215" y="3302080"/>
            <a:chExt cx="253839" cy="253839"/>
          </a:xfrm>
        </p:grpSpPr>
        <p:sp>
          <p:nvSpPr>
            <p:cNvPr id="94" name="椭圆 9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 rot="1739504">
            <a:off x="555801" y="3386429"/>
            <a:ext cx="253839" cy="253839"/>
            <a:chOff x="2657215" y="3302080"/>
            <a:chExt cx="253839" cy="253839"/>
          </a:xfrm>
        </p:grpSpPr>
        <p:sp>
          <p:nvSpPr>
            <p:cNvPr id="97" name="椭圆 96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 rot="1739504">
            <a:off x="555801" y="4508096"/>
            <a:ext cx="253839" cy="253839"/>
            <a:chOff x="2657215" y="3302080"/>
            <a:chExt cx="253839" cy="253839"/>
          </a:xfrm>
        </p:grpSpPr>
        <p:sp>
          <p:nvSpPr>
            <p:cNvPr id="100" name="椭圆 99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7" name="图形 13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5" y="6043923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pic>
        <p:nvPicPr>
          <p:cNvPr id="138" name="图形 13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222110" y="0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pic>
        <p:nvPicPr>
          <p:cNvPr id="19" name="图片 22">
            <a:extLst>
              <a:ext uri="{FF2B5EF4-FFF2-40B4-BE49-F238E27FC236}">
                <a16:creationId xmlns:a16="http://schemas.microsoft.com/office/drawing/2014/main" id="{D61B9588-4729-4D57-B819-B5F32952D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219" y="249382"/>
            <a:ext cx="7835721" cy="6442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1589B79-A1E9-4662-9A15-9F241139C5D7}"/>
              </a:ext>
            </a:extLst>
          </p:cNvPr>
          <p:cNvSpPr txBox="1"/>
          <p:nvPr/>
        </p:nvSpPr>
        <p:spPr>
          <a:xfrm>
            <a:off x="1043497" y="947221"/>
            <a:ext cx="3126721" cy="10772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整体逻辑关系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/>
            <a:r>
              <a:rPr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BFS&gt;DFS</a:t>
            </a:r>
          </a:p>
        </p:txBody>
      </p:sp>
    </p:spTree>
    <p:extLst>
      <p:ext uri="{BB962C8B-B14F-4D97-AF65-F5344CB8AC3E}">
        <p14:creationId xmlns:p14="http://schemas.microsoft.com/office/powerpoint/2010/main" val="306912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861971" y="180032"/>
            <a:ext cx="2236510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5.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实验结果</a:t>
            </a:r>
          </a:p>
        </p:txBody>
      </p:sp>
      <p:sp>
        <p:nvSpPr>
          <p:cNvPr id="31" name="半闭框 30"/>
          <p:cNvSpPr/>
          <p:nvPr/>
        </p:nvSpPr>
        <p:spPr>
          <a:xfrm>
            <a:off x="263352" y="272374"/>
            <a:ext cx="786883" cy="400110"/>
          </a:xfrm>
          <a:prstGeom prst="halfFrame">
            <a:avLst/>
          </a:prstGeom>
          <a:solidFill>
            <a:srgbClr val="FFC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18" descr="e7d195523061f1c0c2b73831c94a3edc981f60e396d3e182073EE1468018468A7F192AE5E5CD515B6C3125F8AF6E4EE646174E8CF0B46FD19828DCE8CDA3B3A044A74F0E769C5FA8CB87AB6FC303C8BA3785FAC64AF5424750B03A6C170E37CDA0B6B64BA161591DE1BFC1FD4191A352FD5D4675E7B80AF85C8B685208968241190935F4F9452E1C38A077DA3E528817"/>
          <p:cNvSpPr/>
          <p:nvPr/>
        </p:nvSpPr>
        <p:spPr>
          <a:xfrm rot="16200000" flipH="1">
            <a:off x="10601650" y="-611130"/>
            <a:ext cx="1004559" cy="2167132"/>
          </a:xfrm>
          <a:custGeom>
            <a:avLst/>
            <a:gdLst>
              <a:gd name="connsiteX0" fmla="*/ 0 w 1632422"/>
              <a:gd name="connsiteY0" fmla="*/ 0 h 3521624"/>
              <a:gd name="connsiteX1" fmla="*/ 63671 w 1632422"/>
              <a:gd name="connsiteY1" fmla="*/ 17890 h 3521624"/>
              <a:gd name="connsiteX2" fmla="*/ 539327 w 1632422"/>
              <a:gd name="connsiteY2" fmla="*/ 1148306 h 3521624"/>
              <a:gd name="connsiteX3" fmla="*/ 1189419 w 1632422"/>
              <a:gd name="connsiteY3" fmla="*/ 2250535 h 3521624"/>
              <a:gd name="connsiteX4" fmla="*/ 694180 w 1632422"/>
              <a:gd name="connsiteY4" fmla="*/ 3401501 h 3521624"/>
              <a:gd name="connsiteX5" fmla="*/ 41850 w 1632422"/>
              <a:gd name="connsiteY5" fmla="*/ 3521557 h 3521624"/>
              <a:gd name="connsiteX6" fmla="*/ 0 w 1632422"/>
              <a:gd name="connsiteY6" fmla="*/ 3521624 h 3521624"/>
              <a:gd name="connsiteX7" fmla="*/ 0 w 1632422"/>
              <a:gd name="connsiteY7" fmla="*/ 0 h 352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2422" h="3521624">
                <a:moveTo>
                  <a:pt x="0" y="0"/>
                </a:moveTo>
                <a:lnTo>
                  <a:pt x="63671" y="17890"/>
                </a:lnTo>
                <a:cubicBezTo>
                  <a:pt x="613508" y="211723"/>
                  <a:pt x="539327" y="1148306"/>
                  <a:pt x="539327" y="1148306"/>
                </a:cubicBezTo>
                <a:cubicBezTo>
                  <a:pt x="399903" y="1946850"/>
                  <a:pt x="1189419" y="2250535"/>
                  <a:pt x="1189419" y="2250535"/>
                </a:cubicBezTo>
                <a:cubicBezTo>
                  <a:pt x="2420870" y="2961514"/>
                  <a:pt x="694180" y="3401501"/>
                  <a:pt x="694180" y="3401501"/>
                </a:cubicBezTo>
                <a:cubicBezTo>
                  <a:pt x="466953" y="3478978"/>
                  <a:pt x="248583" y="3515345"/>
                  <a:pt x="41850" y="3521557"/>
                </a:cubicBezTo>
                <a:lnTo>
                  <a:pt x="0" y="3521624"/>
                </a:lnTo>
                <a:lnTo>
                  <a:pt x="0" y="0"/>
                </a:lnTo>
                <a:close/>
              </a:path>
            </a:pathLst>
          </a:custGeom>
          <a:solidFill>
            <a:srgbClr val="FFC222"/>
          </a:solidFill>
          <a:ln>
            <a:noFill/>
          </a:ln>
          <a:effectLst>
            <a:outerShdw blurRad="1905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图形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" y="6043923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A21C055-CC39-4230-A210-D207956C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23" y="926225"/>
            <a:ext cx="9867147" cy="570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692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861974" y="180032"/>
            <a:ext cx="2236510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6.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性能分析</a:t>
            </a:r>
          </a:p>
        </p:txBody>
      </p:sp>
      <p:sp>
        <p:nvSpPr>
          <p:cNvPr id="31" name="半闭框 30"/>
          <p:cNvSpPr/>
          <p:nvPr/>
        </p:nvSpPr>
        <p:spPr>
          <a:xfrm>
            <a:off x="263352" y="272374"/>
            <a:ext cx="786883" cy="400110"/>
          </a:xfrm>
          <a:prstGeom prst="halfFrame">
            <a:avLst/>
          </a:prstGeom>
          <a:solidFill>
            <a:srgbClr val="FFC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18" descr="e7d195523061f1c0c2b73831c94a3edc981f60e396d3e182073EE1468018468A7F192AE5E5CD515B6C3125F8AF6E4EE646174E8CF0B46FD19828DCE8CDA3B3A044A74F0E769C5FA8CB87AB6FC303C8BA3785FAC64AF5424750B03A6C170E37CDA0B6B64BA161591DE1BFC1FD4191A352FD5D4675E7B80AF85C8B685208968241190935F4F9452E1C38A077DA3E528817"/>
          <p:cNvSpPr/>
          <p:nvPr/>
        </p:nvSpPr>
        <p:spPr>
          <a:xfrm rot="16200000" flipH="1">
            <a:off x="10601650" y="-611130"/>
            <a:ext cx="1004559" cy="2167132"/>
          </a:xfrm>
          <a:custGeom>
            <a:avLst/>
            <a:gdLst>
              <a:gd name="connsiteX0" fmla="*/ 0 w 1632422"/>
              <a:gd name="connsiteY0" fmla="*/ 0 h 3521624"/>
              <a:gd name="connsiteX1" fmla="*/ 63671 w 1632422"/>
              <a:gd name="connsiteY1" fmla="*/ 17890 h 3521624"/>
              <a:gd name="connsiteX2" fmla="*/ 539327 w 1632422"/>
              <a:gd name="connsiteY2" fmla="*/ 1148306 h 3521624"/>
              <a:gd name="connsiteX3" fmla="*/ 1189419 w 1632422"/>
              <a:gd name="connsiteY3" fmla="*/ 2250535 h 3521624"/>
              <a:gd name="connsiteX4" fmla="*/ 694180 w 1632422"/>
              <a:gd name="connsiteY4" fmla="*/ 3401501 h 3521624"/>
              <a:gd name="connsiteX5" fmla="*/ 41850 w 1632422"/>
              <a:gd name="connsiteY5" fmla="*/ 3521557 h 3521624"/>
              <a:gd name="connsiteX6" fmla="*/ 0 w 1632422"/>
              <a:gd name="connsiteY6" fmla="*/ 3521624 h 3521624"/>
              <a:gd name="connsiteX7" fmla="*/ 0 w 1632422"/>
              <a:gd name="connsiteY7" fmla="*/ 0 h 352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2422" h="3521624">
                <a:moveTo>
                  <a:pt x="0" y="0"/>
                </a:moveTo>
                <a:lnTo>
                  <a:pt x="63671" y="17890"/>
                </a:lnTo>
                <a:cubicBezTo>
                  <a:pt x="613508" y="211723"/>
                  <a:pt x="539327" y="1148306"/>
                  <a:pt x="539327" y="1148306"/>
                </a:cubicBezTo>
                <a:cubicBezTo>
                  <a:pt x="399903" y="1946850"/>
                  <a:pt x="1189419" y="2250535"/>
                  <a:pt x="1189419" y="2250535"/>
                </a:cubicBezTo>
                <a:cubicBezTo>
                  <a:pt x="2420870" y="2961514"/>
                  <a:pt x="694180" y="3401501"/>
                  <a:pt x="694180" y="3401501"/>
                </a:cubicBezTo>
                <a:cubicBezTo>
                  <a:pt x="466953" y="3478978"/>
                  <a:pt x="248583" y="3515345"/>
                  <a:pt x="41850" y="3521557"/>
                </a:cubicBezTo>
                <a:lnTo>
                  <a:pt x="0" y="3521624"/>
                </a:lnTo>
                <a:lnTo>
                  <a:pt x="0" y="0"/>
                </a:lnTo>
                <a:close/>
              </a:path>
            </a:pathLst>
          </a:custGeom>
          <a:solidFill>
            <a:srgbClr val="FFC222"/>
          </a:solidFill>
          <a:ln>
            <a:noFill/>
          </a:ln>
          <a:effectLst>
            <a:outerShdw blurRad="1905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图形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" y="6043923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ADD65B5-C7EC-4F96-9690-36E77EEC4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764806"/>
            <a:ext cx="8811491" cy="578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C8004C6-828F-476E-902C-E2563FC2C335}"/>
              </a:ext>
            </a:extLst>
          </p:cNvPr>
          <p:cNvSpPr txBox="1"/>
          <p:nvPr/>
        </p:nvSpPr>
        <p:spPr>
          <a:xfrm>
            <a:off x="138202" y="974716"/>
            <a:ext cx="3027744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（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）分析医生数量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对于不同算法运行效率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汉仪润圆-55W" panose="00020600040101010101" pitchFamily="18" charset="-122"/>
              <a:ea typeface="汉仪润圆-55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895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861974" y="180032"/>
            <a:ext cx="2236510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6.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性能分析</a:t>
            </a:r>
          </a:p>
        </p:txBody>
      </p:sp>
      <p:sp>
        <p:nvSpPr>
          <p:cNvPr id="31" name="半闭框 30"/>
          <p:cNvSpPr/>
          <p:nvPr/>
        </p:nvSpPr>
        <p:spPr>
          <a:xfrm>
            <a:off x="263352" y="272374"/>
            <a:ext cx="786883" cy="400110"/>
          </a:xfrm>
          <a:prstGeom prst="halfFrame">
            <a:avLst/>
          </a:prstGeom>
          <a:solidFill>
            <a:srgbClr val="FFC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18" descr="e7d195523061f1c0c2b73831c94a3edc981f60e396d3e182073EE1468018468A7F192AE5E5CD515B6C3125F8AF6E4EE646174E8CF0B46FD19828DCE8CDA3B3A044A74F0E769C5FA8CB87AB6FC303C8BA3785FAC64AF5424750B03A6C170E37CDA0B6B64BA161591DE1BFC1FD4191A352FD5D4675E7B80AF85C8B685208968241190935F4F9452E1C38A077DA3E528817"/>
          <p:cNvSpPr/>
          <p:nvPr/>
        </p:nvSpPr>
        <p:spPr>
          <a:xfrm rot="16200000" flipH="1">
            <a:off x="10601650" y="-611130"/>
            <a:ext cx="1004559" cy="2167132"/>
          </a:xfrm>
          <a:custGeom>
            <a:avLst/>
            <a:gdLst>
              <a:gd name="connsiteX0" fmla="*/ 0 w 1632422"/>
              <a:gd name="connsiteY0" fmla="*/ 0 h 3521624"/>
              <a:gd name="connsiteX1" fmla="*/ 63671 w 1632422"/>
              <a:gd name="connsiteY1" fmla="*/ 17890 h 3521624"/>
              <a:gd name="connsiteX2" fmla="*/ 539327 w 1632422"/>
              <a:gd name="connsiteY2" fmla="*/ 1148306 h 3521624"/>
              <a:gd name="connsiteX3" fmla="*/ 1189419 w 1632422"/>
              <a:gd name="connsiteY3" fmla="*/ 2250535 h 3521624"/>
              <a:gd name="connsiteX4" fmla="*/ 694180 w 1632422"/>
              <a:gd name="connsiteY4" fmla="*/ 3401501 h 3521624"/>
              <a:gd name="connsiteX5" fmla="*/ 41850 w 1632422"/>
              <a:gd name="connsiteY5" fmla="*/ 3521557 h 3521624"/>
              <a:gd name="connsiteX6" fmla="*/ 0 w 1632422"/>
              <a:gd name="connsiteY6" fmla="*/ 3521624 h 3521624"/>
              <a:gd name="connsiteX7" fmla="*/ 0 w 1632422"/>
              <a:gd name="connsiteY7" fmla="*/ 0 h 352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2422" h="3521624">
                <a:moveTo>
                  <a:pt x="0" y="0"/>
                </a:moveTo>
                <a:lnTo>
                  <a:pt x="63671" y="17890"/>
                </a:lnTo>
                <a:cubicBezTo>
                  <a:pt x="613508" y="211723"/>
                  <a:pt x="539327" y="1148306"/>
                  <a:pt x="539327" y="1148306"/>
                </a:cubicBezTo>
                <a:cubicBezTo>
                  <a:pt x="399903" y="1946850"/>
                  <a:pt x="1189419" y="2250535"/>
                  <a:pt x="1189419" y="2250535"/>
                </a:cubicBezTo>
                <a:cubicBezTo>
                  <a:pt x="2420870" y="2961514"/>
                  <a:pt x="694180" y="3401501"/>
                  <a:pt x="694180" y="3401501"/>
                </a:cubicBezTo>
                <a:cubicBezTo>
                  <a:pt x="466953" y="3478978"/>
                  <a:pt x="248583" y="3515345"/>
                  <a:pt x="41850" y="3521557"/>
                </a:cubicBezTo>
                <a:lnTo>
                  <a:pt x="0" y="3521624"/>
                </a:lnTo>
                <a:lnTo>
                  <a:pt x="0" y="0"/>
                </a:lnTo>
                <a:close/>
              </a:path>
            </a:pathLst>
          </a:custGeom>
          <a:solidFill>
            <a:srgbClr val="FFC222"/>
          </a:solidFill>
          <a:ln>
            <a:noFill/>
          </a:ln>
          <a:effectLst>
            <a:outerShdw blurRad="1905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图形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" y="6043923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C8004C6-828F-476E-902C-E2563FC2C335}"/>
              </a:ext>
            </a:extLst>
          </p:cNvPr>
          <p:cNvSpPr txBox="1"/>
          <p:nvPr/>
        </p:nvSpPr>
        <p:spPr>
          <a:xfrm>
            <a:off x="138202" y="974716"/>
            <a:ext cx="3027744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（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）分析假期数量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k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对于不同算法运行效率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汉仪润圆-55W" panose="00020600040101010101" pitchFamily="18" charset="-122"/>
              <a:ea typeface="汉仪润圆-55W" panose="00020600040101010101" pitchFamily="18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D898D4-7A62-4DEF-B84D-0B34A0D1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945" y="974715"/>
            <a:ext cx="8714853" cy="570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524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861974" y="180032"/>
            <a:ext cx="2236510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6.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性能分析</a:t>
            </a:r>
          </a:p>
        </p:txBody>
      </p:sp>
      <p:sp>
        <p:nvSpPr>
          <p:cNvPr id="31" name="半闭框 30"/>
          <p:cNvSpPr/>
          <p:nvPr/>
        </p:nvSpPr>
        <p:spPr>
          <a:xfrm>
            <a:off x="263352" y="272374"/>
            <a:ext cx="786883" cy="400110"/>
          </a:xfrm>
          <a:prstGeom prst="halfFrame">
            <a:avLst/>
          </a:prstGeom>
          <a:solidFill>
            <a:srgbClr val="FFC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18" descr="e7d195523061f1c0c2b73831c94a3edc981f60e396d3e182073EE1468018468A7F192AE5E5CD515B6C3125F8AF6E4EE646174E8CF0B46FD19828DCE8CDA3B3A044A74F0E769C5FA8CB87AB6FC303C8BA3785FAC64AF5424750B03A6C170E37CDA0B6B64BA161591DE1BFC1FD4191A352FD5D4675E7B80AF85C8B685208968241190935F4F9452E1C38A077DA3E528817"/>
          <p:cNvSpPr/>
          <p:nvPr/>
        </p:nvSpPr>
        <p:spPr>
          <a:xfrm rot="16200000" flipH="1">
            <a:off x="10601650" y="-611130"/>
            <a:ext cx="1004559" cy="2167132"/>
          </a:xfrm>
          <a:custGeom>
            <a:avLst/>
            <a:gdLst>
              <a:gd name="connsiteX0" fmla="*/ 0 w 1632422"/>
              <a:gd name="connsiteY0" fmla="*/ 0 h 3521624"/>
              <a:gd name="connsiteX1" fmla="*/ 63671 w 1632422"/>
              <a:gd name="connsiteY1" fmla="*/ 17890 h 3521624"/>
              <a:gd name="connsiteX2" fmla="*/ 539327 w 1632422"/>
              <a:gd name="connsiteY2" fmla="*/ 1148306 h 3521624"/>
              <a:gd name="connsiteX3" fmla="*/ 1189419 w 1632422"/>
              <a:gd name="connsiteY3" fmla="*/ 2250535 h 3521624"/>
              <a:gd name="connsiteX4" fmla="*/ 694180 w 1632422"/>
              <a:gd name="connsiteY4" fmla="*/ 3401501 h 3521624"/>
              <a:gd name="connsiteX5" fmla="*/ 41850 w 1632422"/>
              <a:gd name="connsiteY5" fmla="*/ 3521557 h 3521624"/>
              <a:gd name="connsiteX6" fmla="*/ 0 w 1632422"/>
              <a:gd name="connsiteY6" fmla="*/ 3521624 h 3521624"/>
              <a:gd name="connsiteX7" fmla="*/ 0 w 1632422"/>
              <a:gd name="connsiteY7" fmla="*/ 0 h 352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2422" h="3521624">
                <a:moveTo>
                  <a:pt x="0" y="0"/>
                </a:moveTo>
                <a:lnTo>
                  <a:pt x="63671" y="17890"/>
                </a:lnTo>
                <a:cubicBezTo>
                  <a:pt x="613508" y="211723"/>
                  <a:pt x="539327" y="1148306"/>
                  <a:pt x="539327" y="1148306"/>
                </a:cubicBezTo>
                <a:cubicBezTo>
                  <a:pt x="399903" y="1946850"/>
                  <a:pt x="1189419" y="2250535"/>
                  <a:pt x="1189419" y="2250535"/>
                </a:cubicBezTo>
                <a:cubicBezTo>
                  <a:pt x="2420870" y="2961514"/>
                  <a:pt x="694180" y="3401501"/>
                  <a:pt x="694180" y="3401501"/>
                </a:cubicBezTo>
                <a:cubicBezTo>
                  <a:pt x="466953" y="3478978"/>
                  <a:pt x="248583" y="3515345"/>
                  <a:pt x="41850" y="3521557"/>
                </a:cubicBezTo>
                <a:lnTo>
                  <a:pt x="0" y="3521624"/>
                </a:lnTo>
                <a:lnTo>
                  <a:pt x="0" y="0"/>
                </a:lnTo>
                <a:close/>
              </a:path>
            </a:pathLst>
          </a:custGeom>
          <a:solidFill>
            <a:srgbClr val="FFC222"/>
          </a:solidFill>
          <a:ln>
            <a:noFill/>
          </a:ln>
          <a:effectLst>
            <a:outerShdw blurRad="1905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图形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" y="6043923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C8004C6-828F-476E-902C-E2563FC2C335}"/>
              </a:ext>
            </a:extLst>
          </p:cNvPr>
          <p:cNvSpPr txBox="1"/>
          <p:nvPr/>
        </p:nvSpPr>
        <p:spPr>
          <a:xfrm>
            <a:off x="138202" y="974716"/>
            <a:ext cx="3027744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（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）分析每个假期的天数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a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对于不同算法运行效率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汉仪润圆-55W" panose="00020600040101010101" pitchFamily="18" charset="-122"/>
              <a:ea typeface="汉仪润圆-55W" panose="00020600040101010101" pitchFamily="18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24C29F0-4AB2-48AD-A7F6-79B902E49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485" y="974715"/>
            <a:ext cx="8955314" cy="571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50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861974" y="180032"/>
            <a:ext cx="2236510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6.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性能分析</a:t>
            </a:r>
          </a:p>
        </p:txBody>
      </p:sp>
      <p:sp>
        <p:nvSpPr>
          <p:cNvPr id="31" name="半闭框 30"/>
          <p:cNvSpPr/>
          <p:nvPr/>
        </p:nvSpPr>
        <p:spPr>
          <a:xfrm>
            <a:off x="263352" y="272374"/>
            <a:ext cx="786883" cy="400110"/>
          </a:xfrm>
          <a:prstGeom prst="halfFrame">
            <a:avLst/>
          </a:prstGeom>
          <a:solidFill>
            <a:srgbClr val="FFC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18" descr="e7d195523061f1c0c2b73831c94a3edc981f60e396d3e182073EE1468018468A7F192AE5E5CD515B6C3125F8AF6E4EE646174E8CF0B46FD19828DCE8CDA3B3A044A74F0E769C5FA8CB87AB6FC303C8BA3785FAC64AF5424750B03A6C170E37CDA0B6B64BA161591DE1BFC1FD4191A352FD5D4675E7B80AF85C8B685208968241190935F4F9452E1C38A077DA3E528817"/>
          <p:cNvSpPr/>
          <p:nvPr/>
        </p:nvSpPr>
        <p:spPr>
          <a:xfrm rot="16200000" flipH="1">
            <a:off x="10601650" y="-611130"/>
            <a:ext cx="1004559" cy="2167132"/>
          </a:xfrm>
          <a:custGeom>
            <a:avLst/>
            <a:gdLst>
              <a:gd name="connsiteX0" fmla="*/ 0 w 1632422"/>
              <a:gd name="connsiteY0" fmla="*/ 0 h 3521624"/>
              <a:gd name="connsiteX1" fmla="*/ 63671 w 1632422"/>
              <a:gd name="connsiteY1" fmla="*/ 17890 h 3521624"/>
              <a:gd name="connsiteX2" fmla="*/ 539327 w 1632422"/>
              <a:gd name="connsiteY2" fmla="*/ 1148306 h 3521624"/>
              <a:gd name="connsiteX3" fmla="*/ 1189419 w 1632422"/>
              <a:gd name="connsiteY3" fmla="*/ 2250535 h 3521624"/>
              <a:gd name="connsiteX4" fmla="*/ 694180 w 1632422"/>
              <a:gd name="connsiteY4" fmla="*/ 3401501 h 3521624"/>
              <a:gd name="connsiteX5" fmla="*/ 41850 w 1632422"/>
              <a:gd name="connsiteY5" fmla="*/ 3521557 h 3521624"/>
              <a:gd name="connsiteX6" fmla="*/ 0 w 1632422"/>
              <a:gd name="connsiteY6" fmla="*/ 3521624 h 3521624"/>
              <a:gd name="connsiteX7" fmla="*/ 0 w 1632422"/>
              <a:gd name="connsiteY7" fmla="*/ 0 h 352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2422" h="3521624">
                <a:moveTo>
                  <a:pt x="0" y="0"/>
                </a:moveTo>
                <a:lnTo>
                  <a:pt x="63671" y="17890"/>
                </a:lnTo>
                <a:cubicBezTo>
                  <a:pt x="613508" y="211723"/>
                  <a:pt x="539327" y="1148306"/>
                  <a:pt x="539327" y="1148306"/>
                </a:cubicBezTo>
                <a:cubicBezTo>
                  <a:pt x="399903" y="1946850"/>
                  <a:pt x="1189419" y="2250535"/>
                  <a:pt x="1189419" y="2250535"/>
                </a:cubicBezTo>
                <a:cubicBezTo>
                  <a:pt x="2420870" y="2961514"/>
                  <a:pt x="694180" y="3401501"/>
                  <a:pt x="694180" y="3401501"/>
                </a:cubicBezTo>
                <a:cubicBezTo>
                  <a:pt x="466953" y="3478978"/>
                  <a:pt x="248583" y="3515345"/>
                  <a:pt x="41850" y="3521557"/>
                </a:cubicBezTo>
                <a:lnTo>
                  <a:pt x="0" y="3521624"/>
                </a:lnTo>
                <a:lnTo>
                  <a:pt x="0" y="0"/>
                </a:lnTo>
                <a:close/>
              </a:path>
            </a:pathLst>
          </a:custGeom>
          <a:solidFill>
            <a:srgbClr val="FFC222"/>
          </a:solidFill>
          <a:ln>
            <a:noFill/>
          </a:ln>
          <a:effectLst>
            <a:outerShdw blurRad="1905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图形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" y="6043923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C8004C6-828F-476E-902C-E2563FC2C335}"/>
              </a:ext>
            </a:extLst>
          </p:cNvPr>
          <p:cNvSpPr txBox="1"/>
          <p:nvPr/>
        </p:nvSpPr>
        <p:spPr>
          <a:xfrm>
            <a:off x="138202" y="974716"/>
            <a:ext cx="3027744" cy="18158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（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）分析医生最多值班假日数量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对于不同算法运行效率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汉仪润圆-55W" panose="00020600040101010101" pitchFamily="18" charset="-122"/>
              <a:ea typeface="汉仪润圆-55W" panose="00020600040101010101" pitchFamily="18" charset="-12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7C39108-62DD-44BA-AC93-A283FDAF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928" y="879290"/>
            <a:ext cx="8617870" cy="5898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18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767110" y="1060120"/>
            <a:ext cx="1877437" cy="46166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01.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理解题意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95400" y="0"/>
            <a:ext cx="0" cy="68580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708081" y="2146719"/>
            <a:ext cx="4185761" cy="46166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02.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分析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Ford-Fulkerson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方法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95400" y="4365288"/>
            <a:ext cx="2646878" cy="46166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04.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分析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Dinic算法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润圆-55W" panose="00020600040101010101" pitchFamily="18" charset="-122"/>
              <a:ea typeface="汉仪润圆-55W" panose="00020600040101010101" pitchFamily="18" charset="-122"/>
              <a:sym typeface="+mn-ea"/>
            </a:endParaRPr>
          </a:p>
        </p:txBody>
      </p:sp>
      <p:grpSp>
        <p:nvGrpSpPr>
          <p:cNvPr id="90" name="组合 89"/>
          <p:cNvGrpSpPr/>
          <p:nvPr/>
        </p:nvGrpSpPr>
        <p:grpSpPr>
          <a:xfrm rot="1739504">
            <a:off x="555801" y="1186379"/>
            <a:ext cx="253839" cy="253839"/>
            <a:chOff x="2657215" y="3302080"/>
            <a:chExt cx="253839" cy="253839"/>
          </a:xfrm>
        </p:grpSpPr>
        <p:sp>
          <p:nvSpPr>
            <p:cNvPr id="91" name="椭圆 90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 rot="1739504">
            <a:off x="555801" y="2276775"/>
            <a:ext cx="253839" cy="253839"/>
            <a:chOff x="2657215" y="3302080"/>
            <a:chExt cx="253839" cy="253839"/>
          </a:xfrm>
        </p:grpSpPr>
        <p:sp>
          <p:nvSpPr>
            <p:cNvPr id="94" name="椭圆 9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 rot="1739504">
            <a:off x="555801" y="3386429"/>
            <a:ext cx="253839" cy="253839"/>
            <a:chOff x="2657215" y="3302080"/>
            <a:chExt cx="253839" cy="253839"/>
          </a:xfrm>
        </p:grpSpPr>
        <p:sp>
          <p:nvSpPr>
            <p:cNvPr id="97" name="椭圆 96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 rot="1739504">
            <a:off x="555801" y="4508096"/>
            <a:ext cx="253839" cy="253839"/>
            <a:chOff x="2657215" y="3302080"/>
            <a:chExt cx="253839" cy="253839"/>
          </a:xfrm>
        </p:grpSpPr>
        <p:sp>
          <p:nvSpPr>
            <p:cNvPr id="100" name="椭圆 99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7" name="图形 13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5" y="6043923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pic>
        <p:nvPicPr>
          <p:cNvPr id="138" name="图形 13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222110" y="0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66FC5F1-04C7-4C2F-8704-4CF82DC69192}"/>
              </a:ext>
            </a:extLst>
          </p:cNvPr>
          <p:cNvSpPr txBox="1"/>
          <p:nvPr/>
        </p:nvSpPr>
        <p:spPr>
          <a:xfrm>
            <a:off x="682720" y="3255634"/>
            <a:ext cx="4185761" cy="46166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03.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分析EK(Edmons-Karp)算法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3B2B551-8CD1-4543-9DA0-7FC2C1F6600D}"/>
              </a:ext>
            </a:extLst>
          </p:cNvPr>
          <p:cNvSpPr txBox="1"/>
          <p:nvPr/>
        </p:nvSpPr>
        <p:spPr>
          <a:xfrm>
            <a:off x="767110" y="5372170"/>
            <a:ext cx="2492990" cy="46166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05.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数据性能分析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润圆-55W" panose="00020600040101010101" pitchFamily="18" charset="-122"/>
              <a:ea typeface="汉仪润圆-55W" panose="00020600040101010101" pitchFamily="18" charset="-122"/>
              <a:sym typeface="+mn-ea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086232A-A1F0-45C5-BE42-740834F938BB}"/>
              </a:ext>
            </a:extLst>
          </p:cNvPr>
          <p:cNvGrpSpPr/>
          <p:nvPr/>
        </p:nvGrpSpPr>
        <p:grpSpPr>
          <a:xfrm rot="1739504">
            <a:off x="568481" y="5514854"/>
            <a:ext cx="253839" cy="253839"/>
            <a:chOff x="2657215" y="3302080"/>
            <a:chExt cx="253839" cy="253839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B168266-6CD9-49E6-89CE-2A40DBD834DC}"/>
                </a:ext>
              </a:extLst>
            </p:cNvPr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ADF4E49-F849-4D33-B0B8-87D36C043328}"/>
                </a:ext>
              </a:extLst>
            </p:cNvPr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半闭框 30"/>
          <p:cNvSpPr/>
          <p:nvPr/>
        </p:nvSpPr>
        <p:spPr>
          <a:xfrm>
            <a:off x="263352" y="272374"/>
            <a:ext cx="786883" cy="400110"/>
          </a:xfrm>
          <a:prstGeom prst="halfFrame">
            <a:avLst/>
          </a:prstGeom>
          <a:solidFill>
            <a:srgbClr val="FFC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18" descr="e7d195523061f1c0c2b73831c94a3edc981f60e396d3e182073EE1468018468A7F192AE5E5CD515B6C3125F8AF6E4EE646174E8CF0B46FD19828DCE8CDA3B3A044A74F0E769C5FA8CB87AB6FC303C8BA3785FAC64AF5424750B03A6C170E37CDA0B6B64BA161591DE1BFC1FD4191A352FD5D4675E7B80AF85C8B685208968241190935F4F9452E1C38A077DA3E528817"/>
          <p:cNvSpPr/>
          <p:nvPr/>
        </p:nvSpPr>
        <p:spPr>
          <a:xfrm rot="16200000" flipH="1">
            <a:off x="10601650" y="-611130"/>
            <a:ext cx="1004559" cy="2167132"/>
          </a:xfrm>
          <a:custGeom>
            <a:avLst/>
            <a:gdLst>
              <a:gd name="connsiteX0" fmla="*/ 0 w 1632422"/>
              <a:gd name="connsiteY0" fmla="*/ 0 h 3521624"/>
              <a:gd name="connsiteX1" fmla="*/ 63671 w 1632422"/>
              <a:gd name="connsiteY1" fmla="*/ 17890 h 3521624"/>
              <a:gd name="connsiteX2" fmla="*/ 539327 w 1632422"/>
              <a:gd name="connsiteY2" fmla="*/ 1148306 h 3521624"/>
              <a:gd name="connsiteX3" fmla="*/ 1189419 w 1632422"/>
              <a:gd name="connsiteY3" fmla="*/ 2250535 h 3521624"/>
              <a:gd name="connsiteX4" fmla="*/ 694180 w 1632422"/>
              <a:gd name="connsiteY4" fmla="*/ 3401501 h 3521624"/>
              <a:gd name="connsiteX5" fmla="*/ 41850 w 1632422"/>
              <a:gd name="connsiteY5" fmla="*/ 3521557 h 3521624"/>
              <a:gd name="connsiteX6" fmla="*/ 0 w 1632422"/>
              <a:gd name="connsiteY6" fmla="*/ 3521624 h 3521624"/>
              <a:gd name="connsiteX7" fmla="*/ 0 w 1632422"/>
              <a:gd name="connsiteY7" fmla="*/ 0 h 352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2422" h="3521624">
                <a:moveTo>
                  <a:pt x="0" y="0"/>
                </a:moveTo>
                <a:lnTo>
                  <a:pt x="63671" y="17890"/>
                </a:lnTo>
                <a:cubicBezTo>
                  <a:pt x="613508" y="211723"/>
                  <a:pt x="539327" y="1148306"/>
                  <a:pt x="539327" y="1148306"/>
                </a:cubicBezTo>
                <a:cubicBezTo>
                  <a:pt x="399903" y="1946850"/>
                  <a:pt x="1189419" y="2250535"/>
                  <a:pt x="1189419" y="2250535"/>
                </a:cubicBezTo>
                <a:cubicBezTo>
                  <a:pt x="2420870" y="2961514"/>
                  <a:pt x="694180" y="3401501"/>
                  <a:pt x="694180" y="3401501"/>
                </a:cubicBezTo>
                <a:cubicBezTo>
                  <a:pt x="466953" y="3478978"/>
                  <a:pt x="248583" y="3515345"/>
                  <a:pt x="41850" y="3521557"/>
                </a:cubicBezTo>
                <a:lnTo>
                  <a:pt x="0" y="3521624"/>
                </a:lnTo>
                <a:lnTo>
                  <a:pt x="0" y="0"/>
                </a:lnTo>
                <a:close/>
              </a:path>
            </a:pathLst>
          </a:custGeom>
          <a:solidFill>
            <a:srgbClr val="FFC222"/>
          </a:solidFill>
          <a:ln>
            <a:noFill/>
          </a:ln>
          <a:effectLst>
            <a:outerShdw blurRad="1905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图形 13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5" y="6043923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sp>
        <p:nvSpPr>
          <p:cNvPr id="100" name="文本框 99"/>
          <p:cNvSpPr txBox="1"/>
          <p:nvPr/>
        </p:nvSpPr>
        <p:spPr>
          <a:xfrm>
            <a:off x="1104555" y="5053272"/>
            <a:ext cx="9982889" cy="14053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k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：假期数量                           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：医生数量       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汉仪润圆-55W" panose="00020600040101010101" pitchFamily="18" charset="-122"/>
              <a:ea typeface="汉仪润圆-55W" panose="00020600040101010101" pitchFamily="18" charset="-122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c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：每个医生最多值班的假日数量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          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：每个假期的天数 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汉仪润圆-55W" panose="00020600040101010101" pitchFamily="18" charset="-122"/>
              <a:ea typeface="汉仪润圆-55W" panose="00020600040101010101" pitchFamily="18" charset="-122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：源点，其连接每一名医生，流量为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c*n   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：汇点，其连接所有假日，流量为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k*a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D8B42C-0614-42DB-BA01-ECD66C6E60F8}"/>
              </a:ext>
            </a:extLst>
          </p:cNvPr>
          <p:cNvSpPr txBox="1"/>
          <p:nvPr/>
        </p:nvSpPr>
        <p:spPr>
          <a:xfrm>
            <a:off x="1011459" y="107126"/>
            <a:ext cx="2236510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  <a:sym typeface="+mn-ea"/>
              </a:rPr>
              <a:t>1.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  <a:sym typeface="+mn-ea"/>
              </a:rPr>
              <a:t>理解题意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汉仪润圆-55W" panose="00020600040101010101" pitchFamily="18" charset="-122"/>
              <a:ea typeface="汉仪润圆-55W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944B94-D4E1-45C6-8BC9-78035F92A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68" y="666017"/>
            <a:ext cx="10296673" cy="41614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半闭框 30"/>
          <p:cNvSpPr/>
          <p:nvPr/>
        </p:nvSpPr>
        <p:spPr>
          <a:xfrm>
            <a:off x="263352" y="272374"/>
            <a:ext cx="786883" cy="400110"/>
          </a:xfrm>
          <a:prstGeom prst="halfFrame">
            <a:avLst/>
          </a:prstGeom>
          <a:solidFill>
            <a:srgbClr val="FFC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18" descr="e7d195523061f1c0c2b73831c94a3edc981f60e396d3e182073EE1468018468A7F192AE5E5CD515B6C3125F8AF6E4EE646174E8CF0B46FD19828DCE8CDA3B3A044A74F0E769C5FA8CB87AB6FC303C8BA3785FAC64AF5424750B03A6C170E37CDA0B6B64BA161591DE1BFC1FD4191A352FD5D4675E7B80AF85C8B685208968241190935F4F9452E1C38A077DA3E528817"/>
          <p:cNvSpPr/>
          <p:nvPr/>
        </p:nvSpPr>
        <p:spPr>
          <a:xfrm rot="16200000" flipH="1">
            <a:off x="10601650" y="-611130"/>
            <a:ext cx="1004559" cy="2167132"/>
          </a:xfrm>
          <a:custGeom>
            <a:avLst/>
            <a:gdLst>
              <a:gd name="connsiteX0" fmla="*/ 0 w 1632422"/>
              <a:gd name="connsiteY0" fmla="*/ 0 h 3521624"/>
              <a:gd name="connsiteX1" fmla="*/ 63671 w 1632422"/>
              <a:gd name="connsiteY1" fmla="*/ 17890 h 3521624"/>
              <a:gd name="connsiteX2" fmla="*/ 539327 w 1632422"/>
              <a:gd name="connsiteY2" fmla="*/ 1148306 h 3521624"/>
              <a:gd name="connsiteX3" fmla="*/ 1189419 w 1632422"/>
              <a:gd name="connsiteY3" fmla="*/ 2250535 h 3521624"/>
              <a:gd name="connsiteX4" fmla="*/ 694180 w 1632422"/>
              <a:gd name="connsiteY4" fmla="*/ 3401501 h 3521624"/>
              <a:gd name="connsiteX5" fmla="*/ 41850 w 1632422"/>
              <a:gd name="connsiteY5" fmla="*/ 3521557 h 3521624"/>
              <a:gd name="connsiteX6" fmla="*/ 0 w 1632422"/>
              <a:gd name="connsiteY6" fmla="*/ 3521624 h 3521624"/>
              <a:gd name="connsiteX7" fmla="*/ 0 w 1632422"/>
              <a:gd name="connsiteY7" fmla="*/ 0 h 352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2422" h="3521624">
                <a:moveTo>
                  <a:pt x="0" y="0"/>
                </a:moveTo>
                <a:lnTo>
                  <a:pt x="63671" y="17890"/>
                </a:lnTo>
                <a:cubicBezTo>
                  <a:pt x="613508" y="211723"/>
                  <a:pt x="539327" y="1148306"/>
                  <a:pt x="539327" y="1148306"/>
                </a:cubicBezTo>
                <a:cubicBezTo>
                  <a:pt x="399903" y="1946850"/>
                  <a:pt x="1189419" y="2250535"/>
                  <a:pt x="1189419" y="2250535"/>
                </a:cubicBezTo>
                <a:cubicBezTo>
                  <a:pt x="2420870" y="2961514"/>
                  <a:pt x="694180" y="3401501"/>
                  <a:pt x="694180" y="3401501"/>
                </a:cubicBezTo>
                <a:cubicBezTo>
                  <a:pt x="466953" y="3478978"/>
                  <a:pt x="248583" y="3515345"/>
                  <a:pt x="41850" y="3521557"/>
                </a:cubicBezTo>
                <a:lnTo>
                  <a:pt x="0" y="3521624"/>
                </a:lnTo>
                <a:lnTo>
                  <a:pt x="0" y="0"/>
                </a:lnTo>
                <a:close/>
              </a:path>
            </a:pathLst>
          </a:custGeom>
          <a:solidFill>
            <a:srgbClr val="FFC222"/>
          </a:solidFill>
          <a:ln>
            <a:noFill/>
          </a:ln>
          <a:effectLst>
            <a:outerShdw blurRad="1905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图形 13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5" y="6043923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CD8B42C-0614-42DB-BA01-ECD66C6E60F8}"/>
              </a:ext>
            </a:extLst>
          </p:cNvPr>
          <p:cNvSpPr txBox="1"/>
          <p:nvPr/>
        </p:nvSpPr>
        <p:spPr>
          <a:xfrm>
            <a:off x="990209" y="149264"/>
            <a:ext cx="2236510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  <a:sym typeface="+mn-ea"/>
              </a:rPr>
              <a:t>1.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  <a:sym typeface="+mn-ea"/>
              </a:rPr>
              <a:t>理解题意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汉仪润圆-55W" panose="00020600040101010101" pitchFamily="18" charset="-122"/>
              <a:ea typeface="汉仪润圆-55W" panose="00020600040101010101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8BCA04-E906-4611-8C8C-FEC89FA07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71" y="672484"/>
            <a:ext cx="7413477" cy="5371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20EBA22-AB7D-4351-889B-0E6A8EECA070}"/>
              </a:ext>
            </a:extLst>
          </p:cNvPr>
          <p:cNvSpPr txBox="1"/>
          <p:nvPr/>
        </p:nvSpPr>
        <p:spPr>
          <a:xfrm>
            <a:off x="271477" y="974716"/>
            <a:ext cx="4243694" cy="35597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实例化数据：</a:t>
            </a:r>
            <a:endParaRPr lang="en-US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假期数量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k=2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医生数量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n=2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每个假期的天数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a=2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每个医生最多值班的假日数量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c=2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汉仪润圆-55W" panose="00020600040101010101" pitchFamily="18" charset="-122"/>
              <a:ea typeface="汉仪润圆-55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84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95750" y="47379"/>
            <a:ext cx="4903907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2. Ford-Fulkerson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方法：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10189" y="-1"/>
            <a:ext cx="0" cy="68580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 rot="1739504">
            <a:off x="555801" y="1186379"/>
            <a:ext cx="253839" cy="253839"/>
            <a:chOff x="2657215" y="3302080"/>
            <a:chExt cx="253839" cy="253839"/>
          </a:xfrm>
        </p:grpSpPr>
        <p:sp>
          <p:nvSpPr>
            <p:cNvPr id="91" name="椭圆 90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 rot="1739504">
            <a:off x="555801" y="2276775"/>
            <a:ext cx="253839" cy="253839"/>
            <a:chOff x="2657215" y="3302080"/>
            <a:chExt cx="253839" cy="253839"/>
          </a:xfrm>
        </p:grpSpPr>
        <p:sp>
          <p:nvSpPr>
            <p:cNvPr id="94" name="椭圆 9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 rot="1739504">
            <a:off x="555801" y="3386429"/>
            <a:ext cx="253839" cy="253839"/>
            <a:chOff x="2657215" y="3302080"/>
            <a:chExt cx="253839" cy="253839"/>
          </a:xfrm>
        </p:grpSpPr>
        <p:sp>
          <p:nvSpPr>
            <p:cNvPr id="97" name="椭圆 96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 rot="1739504">
            <a:off x="555801" y="4508096"/>
            <a:ext cx="253839" cy="253839"/>
            <a:chOff x="2657215" y="3302080"/>
            <a:chExt cx="253839" cy="253839"/>
          </a:xfrm>
        </p:grpSpPr>
        <p:sp>
          <p:nvSpPr>
            <p:cNvPr id="100" name="椭圆 99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7" name="图形 13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5" y="6043923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pic>
        <p:nvPicPr>
          <p:cNvPr id="138" name="图形 13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222110" y="0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pic>
        <p:nvPicPr>
          <p:cNvPr id="2050" name="图片 12">
            <a:extLst>
              <a:ext uri="{FF2B5EF4-FFF2-40B4-BE49-F238E27FC236}">
                <a16:creationId xmlns:a16="http://schemas.microsoft.com/office/drawing/2014/main" id="{1F9952E4-3739-4D0A-9C8D-762E1D485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59" y="679533"/>
            <a:ext cx="9303674" cy="588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23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95750" y="47379"/>
            <a:ext cx="4903907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2. Ford-Fulkerson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方法：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10189" y="-1"/>
            <a:ext cx="0" cy="68580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 rot="1739504">
            <a:off x="555801" y="1186379"/>
            <a:ext cx="253839" cy="253839"/>
            <a:chOff x="2657215" y="3302080"/>
            <a:chExt cx="253839" cy="253839"/>
          </a:xfrm>
        </p:grpSpPr>
        <p:sp>
          <p:nvSpPr>
            <p:cNvPr id="91" name="椭圆 90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 rot="1739504">
            <a:off x="555801" y="2276775"/>
            <a:ext cx="253839" cy="253839"/>
            <a:chOff x="2657215" y="3302080"/>
            <a:chExt cx="253839" cy="253839"/>
          </a:xfrm>
        </p:grpSpPr>
        <p:sp>
          <p:nvSpPr>
            <p:cNvPr id="94" name="椭圆 9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 rot="1739504">
            <a:off x="555801" y="3386429"/>
            <a:ext cx="253839" cy="253839"/>
            <a:chOff x="2657215" y="3302080"/>
            <a:chExt cx="253839" cy="253839"/>
          </a:xfrm>
        </p:grpSpPr>
        <p:sp>
          <p:nvSpPr>
            <p:cNvPr id="97" name="椭圆 96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 rot="1739504">
            <a:off x="555801" y="4508096"/>
            <a:ext cx="253839" cy="253839"/>
            <a:chOff x="2657215" y="3302080"/>
            <a:chExt cx="253839" cy="253839"/>
          </a:xfrm>
        </p:grpSpPr>
        <p:sp>
          <p:nvSpPr>
            <p:cNvPr id="100" name="椭圆 99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7" name="图形 13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5" y="6043923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pic>
        <p:nvPicPr>
          <p:cNvPr id="138" name="图形 13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222110" y="0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D7055D2-9D24-419D-9B77-4E2293135FB4}"/>
              </a:ext>
            </a:extLst>
          </p:cNvPr>
          <p:cNvSpPr txBox="1"/>
          <p:nvPr/>
        </p:nvSpPr>
        <p:spPr>
          <a:xfrm>
            <a:off x="1095750" y="1124326"/>
            <a:ext cx="2586044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在残存网络中不断寻找增广路径，每找到一条增广路径，就递增最大流f，并更新残存网络，直到残存网络中不存在增广路径，则此时f即为最终的最大流。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F29FF1-7FE3-4F0F-81C2-5CA6146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56" y="632154"/>
            <a:ext cx="7941623" cy="617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91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95750" y="47379"/>
            <a:ext cx="4903907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2. Ford-Fulkerson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方法：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10189" y="-1"/>
            <a:ext cx="0" cy="68580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 rot="1739504">
            <a:off x="555801" y="1186379"/>
            <a:ext cx="253839" cy="253839"/>
            <a:chOff x="2657215" y="3302080"/>
            <a:chExt cx="253839" cy="253839"/>
          </a:xfrm>
        </p:grpSpPr>
        <p:sp>
          <p:nvSpPr>
            <p:cNvPr id="91" name="椭圆 90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 rot="1739504">
            <a:off x="555801" y="2276775"/>
            <a:ext cx="253839" cy="253839"/>
            <a:chOff x="2657215" y="3302080"/>
            <a:chExt cx="253839" cy="253839"/>
          </a:xfrm>
        </p:grpSpPr>
        <p:sp>
          <p:nvSpPr>
            <p:cNvPr id="94" name="椭圆 9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 rot="1739504">
            <a:off x="555801" y="3386429"/>
            <a:ext cx="253839" cy="253839"/>
            <a:chOff x="2657215" y="3302080"/>
            <a:chExt cx="253839" cy="253839"/>
          </a:xfrm>
        </p:grpSpPr>
        <p:sp>
          <p:nvSpPr>
            <p:cNvPr id="97" name="椭圆 96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 rot="1739504">
            <a:off x="555801" y="4508096"/>
            <a:ext cx="253839" cy="253839"/>
            <a:chOff x="2657215" y="3302080"/>
            <a:chExt cx="253839" cy="253839"/>
          </a:xfrm>
        </p:grpSpPr>
        <p:sp>
          <p:nvSpPr>
            <p:cNvPr id="100" name="椭圆 99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7" name="图形 13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5" y="6043923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pic>
        <p:nvPicPr>
          <p:cNvPr id="138" name="图形 13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222110" y="0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D7055D2-9D24-419D-9B77-4E2293135FB4}"/>
              </a:ext>
            </a:extLst>
          </p:cNvPr>
          <p:cNvSpPr txBox="1"/>
          <p:nvPr/>
        </p:nvSpPr>
        <p:spPr>
          <a:xfrm>
            <a:off x="873766" y="1075962"/>
            <a:ext cx="3061095" cy="22467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在残存网络中不断寻找增广路径，每找到一条增广路径，就递增最大流f，并更新残存网络，直到残存网络中不存在增广路径，则此时f即为最终的最大流。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4D58F45-0788-4451-9A6A-67803D70B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57" y="632154"/>
            <a:ext cx="8063544" cy="617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95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95750" y="47379"/>
            <a:ext cx="4903907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2. Ford-Fulkerson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方法：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10189" y="-1"/>
            <a:ext cx="0" cy="68580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 rot="1739504">
            <a:off x="555801" y="1186379"/>
            <a:ext cx="253839" cy="253839"/>
            <a:chOff x="2657215" y="3302080"/>
            <a:chExt cx="253839" cy="253839"/>
          </a:xfrm>
        </p:grpSpPr>
        <p:sp>
          <p:nvSpPr>
            <p:cNvPr id="91" name="椭圆 90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 rot="1739504">
            <a:off x="555801" y="2276775"/>
            <a:ext cx="253839" cy="253839"/>
            <a:chOff x="2657215" y="3302080"/>
            <a:chExt cx="253839" cy="253839"/>
          </a:xfrm>
        </p:grpSpPr>
        <p:sp>
          <p:nvSpPr>
            <p:cNvPr id="94" name="椭圆 9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 rot="1739504">
            <a:off x="555801" y="3386429"/>
            <a:ext cx="253839" cy="253839"/>
            <a:chOff x="2657215" y="3302080"/>
            <a:chExt cx="253839" cy="253839"/>
          </a:xfrm>
        </p:grpSpPr>
        <p:sp>
          <p:nvSpPr>
            <p:cNvPr id="97" name="椭圆 96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 rot="1739504">
            <a:off x="555801" y="4508096"/>
            <a:ext cx="253839" cy="253839"/>
            <a:chOff x="2657215" y="3302080"/>
            <a:chExt cx="253839" cy="253839"/>
          </a:xfrm>
        </p:grpSpPr>
        <p:sp>
          <p:nvSpPr>
            <p:cNvPr id="100" name="椭圆 99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7" name="图形 13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5" y="6043923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pic>
        <p:nvPicPr>
          <p:cNvPr id="138" name="图形 13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222110" y="0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D7055D2-9D24-419D-9B77-4E2293135FB4}"/>
              </a:ext>
            </a:extLst>
          </p:cNvPr>
          <p:cNvSpPr txBox="1"/>
          <p:nvPr/>
        </p:nvSpPr>
        <p:spPr>
          <a:xfrm>
            <a:off x="908210" y="1267635"/>
            <a:ext cx="3250238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反向边（黑色边）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:</a:t>
            </a:r>
          </a:p>
          <a:p>
            <a:pPr inden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为我们计算最大流过程中提供了一个“撤回”的功能，其值表示的是已使用流量的值。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0AA0F4B-83F7-466D-BF40-3308B6A1A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406" y="596646"/>
            <a:ext cx="7970639" cy="617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50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95750" y="47379"/>
            <a:ext cx="4903907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2. Ford-Fulkerson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方法：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10189" y="-1"/>
            <a:ext cx="0" cy="68580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 rot="1739504">
            <a:off x="555801" y="1186379"/>
            <a:ext cx="253839" cy="253839"/>
            <a:chOff x="2657215" y="3302080"/>
            <a:chExt cx="253839" cy="253839"/>
          </a:xfrm>
        </p:grpSpPr>
        <p:sp>
          <p:nvSpPr>
            <p:cNvPr id="91" name="椭圆 90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 rot="1739504">
            <a:off x="555801" y="2276775"/>
            <a:ext cx="253839" cy="253839"/>
            <a:chOff x="2657215" y="3302080"/>
            <a:chExt cx="253839" cy="253839"/>
          </a:xfrm>
        </p:grpSpPr>
        <p:sp>
          <p:nvSpPr>
            <p:cNvPr id="94" name="椭圆 9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 rot="1739504">
            <a:off x="555801" y="3386429"/>
            <a:ext cx="253839" cy="253839"/>
            <a:chOff x="2657215" y="3302080"/>
            <a:chExt cx="253839" cy="253839"/>
          </a:xfrm>
        </p:grpSpPr>
        <p:sp>
          <p:nvSpPr>
            <p:cNvPr id="97" name="椭圆 96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 rot="1739504">
            <a:off x="555801" y="4508096"/>
            <a:ext cx="253839" cy="253839"/>
            <a:chOff x="2657215" y="3302080"/>
            <a:chExt cx="253839" cy="253839"/>
          </a:xfrm>
        </p:grpSpPr>
        <p:sp>
          <p:nvSpPr>
            <p:cNvPr id="100" name="椭圆 99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solidFill>
              <a:srgbClr val="FFC222"/>
            </a:solidFill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noFill/>
            <a:ln>
              <a:solidFill>
                <a:srgbClr val="FFC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7" name="图形 13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5" y="6043923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pic>
        <p:nvPicPr>
          <p:cNvPr id="138" name="图形 13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222110" y="0"/>
            <a:ext cx="2960283" cy="829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7000"/>
              </a:prstClr>
            </a:outerShdw>
          </a:effec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A969DB2-180C-47C7-A288-50F13544D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617" y="829341"/>
            <a:ext cx="7410908" cy="570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838DE8BD-BF99-44B0-A4D2-83C78050B79B}"/>
              </a:ext>
            </a:extLst>
          </p:cNvPr>
          <p:cNvSpPr txBox="1"/>
          <p:nvPr/>
        </p:nvSpPr>
        <p:spPr>
          <a:xfrm>
            <a:off x="820284" y="1058031"/>
            <a:ext cx="325023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流网络图最大流是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4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汉仪润圆-55W" panose="00020600040101010101" pitchFamily="18" charset="-122"/>
              <a:ea typeface="汉仪润圆-55W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851E99-30F3-43AF-B2C5-D3FE64887568}"/>
              </a:ext>
            </a:extLst>
          </p:cNvPr>
          <p:cNvSpPr txBox="1"/>
          <p:nvPr/>
        </p:nvSpPr>
        <p:spPr>
          <a:xfrm>
            <a:off x="820284" y="2104441"/>
            <a:ext cx="325023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需要值班的天数是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4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汉仪润圆-55W" panose="00020600040101010101" pitchFamily="18" charset="-122"/>
              <a:ea typeface="汉仪润圆-55W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E4739B-6420-4481-A609-81C87DF42856}"/>
              </a:ext>
            </a:extLst>
          </p:cNvPr>
          <p:cNvSpPr txBox="1"/>
          <p:nvPr/>
        </p:nvSpPr>
        <p:spPr>
          <a:xfrm>
            <a:off x="802441" y="3226108"/>
            <a:ext cx="3250238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55W" panose="00020600040101010101" pitchFamily="18" charset="-122"/>
                <a:ea typeface="汉仪润圆-55W" panose="00020600040101010101" pitchFamily="18" charset="-122"/>
              </a:rPr>
              <a:t>符合题意，存在解，存在分配方案。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汉仪润圆-55W" panose="00020600040101010101" pitchFamily="18" charset="-122"/>
              <a:ea typeface="汉仪润圆-55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27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7951</TotalTime>
  <Words>343</Words>
  <Application>Microsoft Office PowerPoint</Application>
  <PresentationFormat>宽屏</PresentationFormat>
  <Paragraphs>48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汉仪润圆-55W</vt:lpstr>
      <vt:lpstr>宋体</vt:lpstr>
      <vt:lpstr>Arial</vt:lpstr>
      <vt:lpstr>Times New Roman</vt:lpstr>
      <vt:lpstr>等线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826571113@qq.com</dc:creator>
  <cp:lastModifiedBy>826571113@qq.com</cp:lastModifiedBy>
  <cp:revision>144</cp:revision>
  <dcterms:created xsi:type="dcterms:W3CDTF">2021-04-07T16:15:43Z</dcterms:created>
  <dcterms:modified xsi:type="dcterms:W3CDTF">2021-06-10T16:25:21Z</dcterms:modified>
</cp:coreProperties>
</file>