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426" r:id="rId2"/>
    <p:sldId id="427" r:id="rId3"/>
    <p:sldId id="418" r:id="rId4"/>
    <p:sldId id="499" r:id="rId5"/>
    <p:sldId id="500" r:id="rId6"/>
    <p:sldId id="419" r:id="rId7"/>
    <p:sldId id="502" r:id="rId8"/>
    <p:sldId id="496" r:id="rId9"/>
    <p:sldId id="503" r:id="rId10"/>
    <p:sldId id="504" r:id="rId11"/>
    <p:sldId id="506" r:id="rId12"/>
    <p:sldId id="421" r:id="rId13"/>
    <p:sldId id="507" r:id="rId14"/>
    <p:sldId id="428" r:id="rId15"/>
    <p:sldId id="508" r:id="rId16"/>
    <p:sldId id="510" r:id="rId17"/>
    <p:sldId id="509" r:id="rId18"/>
    <p:sldId id="511" r:id="rId19"/>
    <p:sldId id="514" r:id="rId20"/>
    <p:sldId id="515" r:id="rId21"/>
    <p:sldId id="512" r:id="rId22"/>
    <p:sldId id="495" r:id="rId23"/>
    <p:sldId id="42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p15:clr>
            <a:srgbClr val="A4A3A4"/>
          </p15:clr>
        </p15:guide>
        <p15:guide id="2" pos="38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1" d="100"/>
          <a:sy n="61" d="100"/>
        </p:scale>
        <p:origin x="860" y="52"/>
      </p:cViewPr>
      <p:guideLst>
        <p:guide orient="horz" pos="2199"/>
        <p:guide pos="383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4113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6840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4293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9371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61347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1179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63886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14579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274549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21027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900255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5821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7247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2021/6/17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2021/6/17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2021/6/17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2021/6/17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2021/6/17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2021/6/17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2021/6/17</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75577">
            <a:off x="1617663" y="688975"/>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6"/>
          <p:cNvSpPr txBox="1">
            <a:spLocks noChangeArrowheads="1"/>
          </p:cNvSpPr>
          <p:nvPr/>
        </p:nvSpPr>
        <p:spPr bwMode="auto">
          <a:xfrm>
            <a:off x="3197225" y="4229100"/>
            <a:ext cx="56022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200" dirty="0" smtClean="0">
                <a:solidFill>
                  <a:schemeClr val="bg1"/>
                </a:solidFill>
                <a:latin typeface="Impact" panose="020B0806030902050204" pitchFamily="34" charset="0"/>
              </a:rPr>
              <a:t>2017</a:t>
            </a:r>
            <a:r>
              <a:rPr lang="en-US" sz="3200" dirty="0" smtClean="0">
                <a:solidFill>
                  <a:schemeClr val="bg1"/>
                </a:solidFill>
                <a:latin typeface="Impact" panose="020B0806030902050204" pitchFamily="34" charset="0"/>
              </a:rPr>
              <a:t>303010</a:t>
            </a:r>
            <a:endParaRPr lang="en-US" sz="3200" dirty="0">
              <a:solidFill>
                <a:schemeClr val="bg1"/>
              </a:solidFill>
              <a:latin typeface="Impact" panose="020B0806030902050204" pitchFamily="34" charset="0"/>
            </a:endParaRPr>
          </a:p>
        </p:txBody>
      </p:sp>
      <p:sp>
        <p:nvSpPr>
          <p:cNvPr id="3076" name="文本框 24"/>
          <p:cNvSpPr txBox="1">
            <a:spLocks noChangeArrowheads="1"/>
          </p:cNvSpPr>
          <p:nvPr/>
        </p:nvSpPr>
        <p:spPr bwMode="auto">
          <a:xfrm>
            <a:off x="4679950" y="3302000"/>
            <a:ext cx="26368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3200" dirty="0" smtClean="0">
                <a:solidFill>
                  <a:schemeClr val="bg1"/>
                </a:solidFill>
                <a:latin typeface="Impact" panose="020B0806030902050204" pitchFamily="34" charset="0"/>
              </a:rPr>
              <a:t>刘俊楠</a:t>
            </a:r>
            <a:endParaRPr lang="zh-CN" altLang="en-US" sz="3200" dirty="0">
              <a:solidFill>
                <a:schemeClr val="bg1"/>
              </a:solidFill>
              <a:latin typeface="Impact" panose="020B0806030902050204" pitchFamily="34" charset="0"/>
            </a:endParaRPr>
          </a:p>
        </p:txBody>
      </p:sp>
      <p:sp>
        <p:nvSpPr>
          <p:cNvPr id="3077" name="文本框 1"/>
          <p:cNvSpPr txBox="1">
            <a:spLocks noChangeArrowheads="1"/>
          </p:cNvSpPr>
          <p:nvPr/>
        </p:nvSpPr>
        <p:spPr bwMode="auto">
          <a:xfrm>
            <a:off x="3673891" y="1722021"/>
            <a:ext cx="5270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buFont typeface="Arial" panose="020B0604020202020204" pitchFamily="34" charset="0"/>
              <a:buNone/>
            </a:pPr>
            <a:r>
              <a:rPr lang="zh-CN" altLang="en-US" sz="4800" dirty="0">
                <a:solidFill>
                  <a:schemeClr val="bg1"/>
                </a:solidFill>
              </a:rPr>
              <a:t>实</a:t>
            </a:r>
            <a:r>
              <a:rPr lang="zh-CN" altLang="en-US" sz="4800" dirty="0">
                <a:solidFill>
                  <a:schemeClr val="bg1"/>
                </a:solidFill>
              </a:rPr>
              <a:t>验</a:t>
            </a:r>
            <a:r>
              <a:rPr lang="zh-CN" altLang="en-US" sz="4800" dirty="0" smtClean="0">
                <a:solidFill>
                  <a:schemeClr val="bg1"/>
                </a:solidFill>
              </a:rPr>
              <a:t>六 最</a:t>
            </a:r>
            <a:r>
              <a:rPr lang="zh-CN" altLang="en-US" sz="4800" dirty="0">
                <a:solidFill>
                  <a:schemeClr val="bg1"/>
                </a:solidFill>
              </a:rPr>
              <a:t>大流应</a:t>
            </a:r>
            <a:r>
              <a:rPr lang="zh-CN" altLang="en-US" sz="4800" dirty="0" smtClean="0">
                <a:solidFill>
                  <a:schemeClr val="bg1"/>
                </a:solidFill>
              </a:rPr>
              <a:t>用                     </a:t>
            </a:r>
            <a:endParaRPr lang="en-US" altLang="zh-CN" sz="4800" dirty="0" smtClean="0">
              <a:solidFill>
                <a:schemeClr val="bg1"/>
              </a:solidFill>
            </a:endParaRPr>
          </a:p>
          <a:p>
            <a:pPr algn="just">
              <a:buFont typeface="Arial" panose="020B0604020202020204" pitchFamily="34" charset="0"/>
              <a:buNone/>
            </a:pPr>
            <a:r>
              <a:rPr lang="en-US" altLang="zh-CN" sz="4800" dirty="0">
                <a:solidFill>
                  <a:schemeClr val="bg1"/>
                </a:solidFill>
              </a:rPr>
              <a:t> </a:t>
            </a:r>
            <a:r>
              <a:rPr lang="en-US" altLang="zh-CN" sz="4800" dirty="0" smtClean="0">
                <a:solidFill>
                  <a:schemeClr val="bg1"/>
                </a:solidFill>
              </a:rPr>
              <a:t>                </a:t>
            </a:r>
            <a:r>
              <a:rPr lang="zh-CN" altLang="en-US" sz="4800" dirty="0" smtClean="0">
                <a:solidFill>
                  <a:schemeClr val="bg1"/>
                </a:solidFill>
              </a:rPr>
              <a:t>问</a:t>
            </a:r>
            <a:r>
              <a:rPr lang="zh-CN" altLang="en-US" sz="4800" dirty="0">
                <a:solidFill>
                  <a:schemeClr val="bg1"/>
                </a:solidFill>
              </a:rPr>
              <a:t>题</a:t>
            </a:r>
            <a:endParaRPr lang="zh-CN" altLang="en-US" sz="5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987425" y="266700"/>
            <a:ext cx="3896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8"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p>
        </p:txBody>
      </p:sp>
      <p:sp>
        <p:nvSpPr>
          <p:cNvPr id="24" name="内容占位符 2"/>
          <p:cNvSpPr txBox="1">
            <a:spLocks/>
          </p:cNvSpPr>
          <p:nvPr/>
        </p:nvSpPr>
        <p:spPr>
          <a:xfrm>
            <a:off x="372599" y="1705894"/>
            <a:ext cx="4511538"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b="1" dirty="0"/>
              <a:t>增广路径寻找过程：</a:t>
            </a:r>
            <a:endParaRPr lang="zh-CN" altLang="zh-CN" dirty="0"/>
          </a:p>
          <a:p>
            <a:pPr lvl="0"/>
            <a:r>
              <a:rPr lang="zh-CN" altLang="zh-CN" dirty="0"/>
              <a:t>从</a:t>
            </a:r>
            <a:r>
              <a:rPr lang="en-US" altLang="zh-CN" dirty="0"/>
              <a:t>s</a:t>
            </a:r>
            <a:r>
              <a:rPr lang="zh-CN" altLang="zh-CN" dirty="0"/>
              <a:t>出发，通过</a:t>
            </a:r>
            <a:r>
              <a:rPr lang="en-US" altLang="zh-CN" dirty="0"/>
              <a:t>DFS</a:t>
            </a:r>
            <a:r>
              <a:rPr lang="zh-CN" altLang="zh-CN" dirty="0"/>
              <a:t>红色标注的增广路径</a:t>
            </a:r>
            <a:r>
              <a:rPr lang="en-US" altLang="zh-CN" dirty="0"/>
              <a:t>p1</a:t>
            </a:r>
            <a:r>
              <a:rPr lang="zh-CN" altLang="zh-CN" dirty="0"/>
              <a:t>。根据木桶原理</a:t>
            </a:r>
            <a:r>
              <a:rPr lang="en-US" altLang="zh-CN" dirty="0"/>
              <a:t>,</a:t>
            </a:r>
            <a:r>
              <a:rPr lang="zh-CN" altLang="zh-CN" dirty="0"/>
              <a:t>残存容量为</a:t>
            </a:r>
            <a:r>
              <a:rPr lang="en-US" altLang="zh-CN" dirty="0"/>
              <a:t>1</a:t>
            </a:r>
            <a:r>
              <a:rPr lang="zh-CN" altLang="zh-CN" dirty="0"/>
              <a:t>，因此该增广路径的最小流量为</a:t>
            </a:r>
            <a:r>
              <a:rPr lang="en-US" altLang="zh-CN" dirty="0" smtClean="0"/>
              <a:t>1</a:t>
            </a:r>
            <a:r>
              <a:rPr lang="zh-CN" altLang="zh-CN" dirty="0" smtClean="0"/>
              <a:t>。</a:t>
            </a:r>
            <a:r>
              <a:rPr lang="zh-CN" altLang="zh-CN" dirty="0"/>
              <a:t>然后进行更新残存网络，添加记录反向边，继续寻找增广路径</a:t>
            </a:r>
            <a:r>
              <a:rPr lang="en-US" altLang="zh-CN" dirty="0" smtClean="0"/>
              <a:t>p2</a:t>
            </a:r>
            <a:r>
              <a:rPr lang="zh-CN" altLang="zh-CN" dirty="0" smtClean="0"/>
              <a:t>。</a:t>
            </a:r>
            <a:endParaRPr lang="zh-CN" altLang="zh-CN" dirty="0"/>
          </a:p>
        </p:txBody>
      </p:sp>
      <p:pic>
        <p:nvPicPr>
          <p:cNvPr id="5123"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2587" y="266700"/>
            <a:ext cx="6599510" cy="33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2587" y="3532187"/>
            <a:ext cx="659951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557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987424" y="266700"/>
            <a:ext cx="407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8"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p>
        </p:txBody>
      </p:sp>
      <p:sp>
        <p:nvSpPr>
          <p:cNvPr id="15" name="稻壳儿小白白(http://dwz.cn/Wu2UP)"/>
          <p:cNvSpPr txBox="1">
            <a:spLocks noChangeArrowheads="1"/>
          </p:cNvSpPr>
          <p:nvPr/>
        </p:nvSpPr>
        <p:spPr bwMode="auto">
          <a:xfrm>
            <a:off x="10065232" y="1216026"/>
            <a:ext cx="233997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dirty="0" smtClean="0">
                <a:solidFill>
                  <a:srgbClr val="445469"/>
                </a:solidFill>
                <a:sym typeface="Arial" panose="020B0604020202020204" pitchFamily="34" charset="0"/>
              </a:rPr>
              <a:t>增广路径</a:t>
            </a:r>
            <a:endParaRPr lang="zh-CN" altLang="en-US" sz="1600" b="1" dirty="0">
              <a:solidFill>
                <a:srgbClr val="445469"/>
              </a:solidFill>
              <a:sym typeface="Arial" panose="020B0604020202020204" pitchFamily="34" charset="0"/>
            </a:endParaRPr>
          </a:p>
        </p:txBody>
      </p:sp>
      <p:sp>
        <p:nvSpPr>
          <p:cNvPr id="16" name="稻壳儿小白白(http://dwz.cn/Wu2UP)"/>
          <p:cNvSpPr>
            <a:spLocks noChangeArrowheads="1"/>
          </p:cNvSpPr>
          <p:nvPr/>
        </p:nvSpPr>
        <p:spPr bwMode="auto">
          <a:xfrm>
            <a:off x="10778020" y="266700"/>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FFFFFF"/>
              </a:solidFill>
              <a:sym typeface="Arial" panose="020B0604020202020204" pitchFamily="34" charset="0"/>
            </a:endParaRPr>
          </a:p>
        </p:txBody>
      </p:sp>
      <p:pic>
        <p:nvPicPr>
          <p:cNvPr id="17"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470" y="512763"/>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内容占位符 2"/>
          <p:cNvSpPr txBox="1">
            <a:spLocks/>
          </p:cNvSpPr>
          <p:nvPr/>
        </p:nvSpPr>
        <p:spPr>
          <a:xfrm>
            <a:off x="372599" y="2525701"/>
            <a:ext cx="4511538"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b="1" dirty="0"/>
              <a:t>增广路径寻找过程：</a:t>
            </a:r>
            <a:endParaRPr lang="zh-CN" altLang="zh-CN" dirty="0"/>
          </a:p>
          <a:p>
            <a:r>
              <a:rPr lang="zh-CN" altLang="zh-CN" dirty="0"/>
              <a:t>按照上述的过程一直进行</a:t>
            </a:r>
            <a:r>
              <a:rPr lang="en-US" altLang="zh-CN" dirty="0"/>
              <a:t>DFS</a:t>
            </a:r>
            <a:r>
              <a:rPr lang="zh-CN" altLang="zh-CN" dirty="0"/>
              <a:t>寻找增广路径直至不存在新的增广路径，此时可以看到流网络图中的最大流为</a:t>
            </a:r>
            <a:r>
              <a:rPr lang="en-US" altLang="zh-CN" dirty="0"/>
              <a:t>4</a:t>
            </a:r>
            <a:endParaRPr lang="zh-CN" altLang="zh-CN" dirty="0"/>
          </a:p>
        </p:txBody>
      </p:sp>
      <p:pic>
        <p:nvPicPr>
          <p:cNvPr id="6146"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4137" y="1496697"/>
            <a:ext cx="7461309" cy="45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2552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46"/>
          <p:cNvSpPr txBox="1">
            <a:spLocks noChangeArrowheads="1"/>
          </p:cNvSpPr>
          <p:nvPr/>
        </p:nvSpPr>
        <p:spPr bwMode="auto">
          <a:xfrm>
            <a:off x="987425" y="266700"/>
            <a:ext cx="4646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EK (</a:t>
            </a:r>
            <a:r>
              <a:rPr lang="en-US" altLang="zh-CN" sz="2400" b="1" dirty="0" err="1">
                <a:solidFill>
                  <a:srgbClr val="007F58"/>
                </a:solidFill>
                <a:latin typeface="微软雅黑" panose="020B0503020204020204" pitchFamily="34" charset="-122"/>
              </a:rPr>
              <a:t>Edmons</a:t>
            </a:r>
            <a:r>
              <a:rPr lang="en-US" altLang="zh-CN" sz="2400" b="1" dirty="0">
                <a:solidFill>
                  <a:srgbClr val="007F58"/>
                </a:solidFill>
                <a:latin typeface="微软雅黑" panose="020B0503020204020204" pitchFamily="34" charset="-122"/>
              </a:rPr>
              <a:t>-Karp)</a:t>
            </a:r>
            <a:r>
              <a:rPr lang="zh-CN" altLang="en-US" sz="2400" b="1" dirty="0">
                <a:solidFill>
                  <a:srgbClr val="007F58"/>
                </a:solidFill>
                <a:latin typeface="微软雅黑" panose="020B0503020204020204" pitchFamily="34" charset="-122"/>
              </a:rPr>
              <a:t>算法分析</a:t>
            </a:r>
            <a:endParaRPr lang="zh-CN" altLang="en-US" sz="2400" b="1" dirty="0">
              <a:solidFill>
                <a:srgbClr val="007F58"/>
              </a:solidFill>
              <a:latin typeface="微软雅黑" panose="020B0503020204020204" pitchFamily="34" charset="-122"/>
            </a:endParaRPr>
          </a:p>
        </p:txBody>
      </p:sp>
      <p:sp>
        <p:nvSpPr>
          <p:cNvPr id="1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sp>
        <p:nvSpPr>
          <p:cNvPr id="40" name="内容占位符 2"/>
          <p:cNvSpPr txBox="1">
            <a:spLocks/>
          </p:cNvSpPr>
          <p:nvPr/>
        </p:nvSpPr>
        <p:spPr>
          <a:xfrm>
            <a:off x="889000" y="693847"/>
            <a:ext cx="10852237" cy="5388907"/>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a:p>
            <a:r>
              <a:rPr lang="zh-CN" altLang="zh-CN" dirty="0"/>
              <a:t>鉴于</a:t>
            </a:r>
            <a:r>
              <a:rPr lang="en-US" altLang="zh-CN" dirty="0"/>
              <a:t>Ford-Fulkerson</a:t>
            </a:r>
            <a:r>
              <a:rPr lang="zh-CN" altLang="zh-CN" dirty="0"/>
              <a:t>方法并未详细解释如何寻找增广路径，故在此运用</a:t>
            </a:r>
            <a:r>
              <a:rPr lang="en-US" altLang="zh-CN" dirty="0"/>
              <a:t>EK</a:t>
            </a:r>
            <a:r>
              <a:rPr lang="zh-CN" altLang="zh-CN" dirty="0"/>
              <a:t>算法来使用</a:t>
            </a:r>
            <a:r>
              <a:rPr lang="en-US" altLang="zh-CN" dirty="0"/>
              <a:t>BFS</a:t>
            </a:r>
            <a:r>
              <a:rPr lang="zh-CN" altLang="zh-CN" dirty="0"/>
              <a:t>来解决寻找增广路径的问题。</a:t>
            </a:r>
          </a:p>
          <a:p>
            <a:r>
              <a:rPr lang="zh-CN" altLang="zh-CN" b="1" dirty="0"/>
              <a:t>思维导图：</a:t>
            </a:r>
            <a:endParaRPr lang="zh-CN" altLang="zh-CN" dirty="0"/>
          </a:p>
        </p:txBody>
      </p:sp>
      <p:pic>
        <p:nvPicPr>
          <p:cNvPr id="7170"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8015" y="1568098"/>
            <a:ext cx="3378966" cy="528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46"/>
          <p:cNvSpPr txBox="1">
            <a:spLocks noChangeArrowheads="1"/>
          </p:cNvSpPr>
          <p:nvPr/>
        </p:nvSpPr>
        <p:spPr bwMode="auto">
          <a:xfrm>
            <a:off x="987425" y="266700"/>
            <a:ext cx="4646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EK (</a:t>
            </a:r>
            <a:r>
              <a:rPr lang="en-US" altLang="zh-CN" sz="2400" b="1" dirty="0" err="1">
                <a:solidFill>
                  <a:srgbClr val="007F58"/>
                </a:solidFill>
                <a:latin typeface="微软雅黑" panose="020B0503020204020204" pitchFamily="34" charset="-122"/>
              </a:rPr>
              <a:t>Edmons</a:t>
            </a:r>
            <a:r>
              <a:rPr lang="en-US" altLang="zh-CN" sz="2400" b="1" dirty="0">
                <a:solidFill>
                  <a:srgbClr val="007F58"/>
                </a:solidFill>
                <a:latin typeface="微软雅黑" panose="020B0503020204020204" pitchFamily="34" charset="-122"/>
              </a:rPr>
              <a:t>-Karp)</a:t>
            </a:r>
            <a:r>
              <a:rPr lang="zh-CN" altLang="en-US" sz="2400" b="1" dirty="0">
                <a:solidFill>
                  <a:srgbClr val="007F58"/>
                </a:solidFill>
                <a:latin typeface="微软雅黑" panose="020B0503020204020204" pitchFamily="34" charset="-122"/>
              </a:rPr>
              <a:t>算法分析</a:t>
            </a:r>
            <a:endParaRPr lang="zh-CN" altLang="en-US" sz="2400" b="1" dirty="0">
              <a:solidFill>
                <a:srgbClr val="007F58"/>
              </a:solidFill>
              <a:latin typeface="微软雅黑" panose="020B0503020204020204" pitchFamily="34" charset="-122"/>
            </a:endParaRPr>
          </a:p>
        </p:txBody>
      </p:sp>
      <p:sp>
        <p:nvSpPr>
          <p:cNvPr id="1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sp>
        <p:nvSpPr>
          <p:cNvPr id="40" name="内容占位符 2"/>
          <p:cNvSpPr txBox="1">
            <a:spLocks/>
          </p:cNvSpPr>
          <p:nvPr/>
        </p:nvSpPr>
        <p:spPr>
          <a:xfrm>
            <a:off x="889000" y="1469093"/>
            <a:ext cx="10852237" cy="5388907"/>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b="1" dirty="0"/>
              <a:t>算法思想：</a:t>
            </a:r>
            <a:endParaRPr lang="zh-CN" altLang="zh-CN" dirty="0"/>
          </a:p>
          <a:p>
            <a:pPr lvl="0"/>
            <a:r>
              <a:rPr lang="zh-CN" altLang="zh-CN" dirty="0"/>
              <a:t>初始化父亲节点数组用来记录</a:t>
            </a:r>
            <a:r>
              <a:rPr lang="en-US" altLang="zh-CN" dirty="0"/>
              <a:t>BFS</a:t>
            </a:r>
            <a:r>
              <a:rPr lang="zh-CN" altLang="zh-CN" dirty="0"/>
              <a:t>过程中节点的父亲节点，用于后面的更新残存网络。</a:t>
            </a:r>
          </a:p>
          <a:p>
            <a:pPr lvl="0"/>
            <a:r>
              <a:rPr lang="zh-CN" altLang="zh-CN" dirty="0"/>
              <a:t>建立残存网络，通过</a:t>
            </a:r>
            <a:r>
              <a:rPr lang="en-US" altLang="zh-CN" dirty="0"/>
              <a:t>BFS</a:t>
            </a:r>
            <a:r>
              <a:rPr lang="zh-CN" altLang="zh-CN" dirty="0"/>
              <a:t>寻找增广路径。</a:t>
            </a:r>
          </a:p>
          <a:p>
            <a:pPr lvl="0"/>
            <a:r>
              <a:rPr lang="zh-CN" altLang="zh-CN" dirty="0"/>
              <a:t>若存在增广路径，则对汇点</a:t>
            </a:r>
            <a:r>
              <a:rPr lang="en-US" altLang="zh-CN" dirty="0"/>
              <a:t>t</a:t>
            </a:r>
            <a:r>
              <a:rPr lang="zh-CN" altLang="zh-CN" dirty="0"/>
              <a:t>进行反向寻父流程，直到找到源点</a:t>
            </a:r>
            <a:r>
              <a:rPr lang="en-US" altLang="zh-CN" dirty="0"/>
              <a:t>s</a:t>
            </a:r>
            <a:r>
              <a:rPr lang="zh-CN" altLang="zh-CN" dirty="0"/>
              <a:t>，路径经过的节点都是增广路径上的节点。</a:t>
            </a:r>
          </a:p>
          <a:p>
            <a:pPr lvl="0"/>
            <a:r>
              <a:rPr lang="zh-CN" altLang="zh-CN" dirty="0"/>
              <a:t>找到增广路径的最小流值，然后从汇点</a:t>
            </a:r>
            <a:r>
              <a:rPr lang="en-US" altLang="zh-CN" dirty="0"/>
              <a:t>t</a:t>
            </a:r>
            <a:r>
              <a:rPr lang="zh-CN" altLang="zh-CN" dirty="0"/>
              <a:t>反向寻父过程中更新残存网络，正向边减去最小流值，反向边加上最小流值。</a:t>
            </a:r>
          </a:p>
          <a:p>
            <a:pPr lvl="0"/>
            <a:r>
              <a:rPr lang="zh-CN" altLang="zh-CN" dirty="0"/>
              <a:t>不断重复上述过程，直到找不到增广路径，记录下来最大流。</a:t>
            </a:r>
          </a:p>
        </p:txBody>
      </p:sp>
    </p:spTree>
    <p:extLst>
      <p:ext uri="{BB962C8B-B14F-4D97-AF65-F5344CB8AC3E}">
        <p14:creationId xmlns:p14="http://schemas.microsoft.com/office/powerpoint/2010/main" val="684435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EK (</a:t>
            </a:r>
            <a:r>
              <a:rPr lang="en-US" altLang="zh-CN" sz="2400" b="1" dirty="0" err="1">
                <a:solidFill>
                  <a:srgbClr val="007F58"/>
                </a:solidFill>
                <a:latin typeface="微软雅黑" panose="020B0503020204020204" pitchFamily="34" charset="-122"/>
              </a:rPr>
              <a:t>Edmons</a:t>
            </a:r>
            <a:r>
              <a:rPr lang="en-US" altLang="zh-CN" sz="2400" b="1" dirty="0">
                <a:solidFill>
                  <a:srgbClr val="007F58"/>
                </a:solidFill>
                <a:latin typeface="微软雅黑" panose="020B0503020204020204" pitchFamily="34" charset="-122"/>
              </a:rPr>
              <a:t>-Karp)</a:t>
            </a:r>
            <a:r>
              <a:rPr lang="zh-CN" altLang="en-US" sz="2400" b="1" dirty="0">
                <a:solidFill>
                  <a:srgbClr val="007F58"/>
                </a:solidFill>
                <a:latin typeface="微软雅黑" panose="020B0503020204020204" pitchFamily="34" charset="-122"/>
              </a:rPr>
              <a:t>算法分析</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sp>
        <p:nvSpPr>
          <p:cNvPr id="5" name="矩形 4"/>
          <p:cNvSpPr/>
          <p:nvPr/>
        </p:nvSpPr>
        <p:spPr>
          <a:xfrm>
            <a:off x="1071234" y="1156224"/>
            <a:ext cx="10206365" cy="5355312"/>
          </a:xfrm>
          <a:prstGeom prst="rect">
            <a:avLst/>
          </a:prstGeom>
        </p:spPr>
        <p:txBody>
          <a:bodyPr wrap="square">
            <a:spAutoFit/>
          </a:bodyPr>
          <a:lstStyle/>
          <a:p>
            <a:r>
              <a:rPr lang="en-US" altLang="zh-CN" spc="150" dirty="0">
                <a:solidFill>
                  <a:schemeClr val="tx1">
                    <a:lumMod val="65000"/>
                    <a:lumOff val="35000"/>
                  </a:schemeClr>
                </a:solidFill>
                <a:latin typeface="+mn-ea"/>
                <a:cs typeface="+mn-ea"/>
              </a:rPr>
              <a:t>Remain:</a:t>
            </a:r>
            <a:r>
              <a:rPr lang="zh-CN" altLang="zh-CN" spc="150" dirty="0">
                <a:solidFill>
                  <a:schemeClr val="tx1">
                    <a:lumMod val="65000"/>
                    <a:lumOff val="35000"/>
                  </a:schemeClr>
                </a:solidFill>
                <a:latin typeface="+mn-ea"/>
                <a:cs typeface="+mn-ea"/>
              </a:rPr>
              <a:t>残存网络</a:t>
            </a:r>
          </a:p>
          <a:p>
            <a:r>
              <a:rPr lang="en-US" altLang="zh-CN" spc="150" dirty="0">
                <a:solidFill>
                  <a:schemeClr val="tx1">
                    <a:lumMod val="65000"/>
                    <a:lumOff val="35000"/>
                  </a:schemeClr>
                </a:solidFill>
                <a:latin typeface="+mn-ea"/>
                <a:cs typeface="+mn-ea"/>
              </a:rPr>
              <a:t>EK():</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Ek_maxflow</a:t>
            </a:r>
            <a:r>
              <a:rPr lang="en-US" altLang="zh-CN" spc="150" dirty="0">
                <a:solidFill>
                  <a:schemeClr val="tx1">
                    <a:lumMod val="65000"/>
                    <a:lumOff val="35000"/>
                  </a:schemeClr>
                </a:solidFill>
                <a:latin typeface="+mn-ea"/>
                <a:cs typeface="+mn-ea"/>
              </a:rPr>
              <a:t>=0 //</a:t>
            </a:r>
            <a:r>
              <a:rPr lang="zh-CN" altLang="zh-CN" spc="150" dirty="0">
                <a:solidFill>
                  <a:schemeClr val="tx1">
                    <a:lumMod val="65000"/>
                    <a:lumOff val="35000"/>
                  </a:schemeClr>
                </a:solidFill>
                <a:latin typeface="+mn-ea"/>
                <a:cs typeface="+mn-ea"/>
              </a:rPr>
              <a:t>记录最大流</a:t>
            </a:r>
          </a:p>
          <a:p>
            <a:r>
              <a:rPr lang="en-US" altLang="zh-CN" spc="150" dirty="0">
                <a:solidFill>
                  <a:schemeClr val="tx1">
                    <a:lumMod val="65000"/>
                    <a:lumOff val="35000"/>
                  </a:schemeClr>
                </a:solidFill>
                <a:latin typeface="+mn-ea"/>
                <a:cs typeface="+mn-ea"/>
              </a:rPr>
              <a:t>	While(1):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Begin.</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Min_flow</a:t>
            </a:r>
            <a:r>
              <a:rPr lang="en-US" altLang="zh-CN" spc="150" dirty="0">
                <a:solidFill>
                  <a:schemeClr val="tx1">
                    <a:lumMod val="65000"/>
                    <a:lumOff val="35000"/>
                  </a:schemeClr>
                </a:solidFill>
                <a:latin typeface="+mn-ea"/>
                <a:cs typeface="+mn-ea"/>
              </a:rPr>
              <a:t>=INT_MAX</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Flag=BFS()</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If Flag=0:  break</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For I = n-1 , I !=0 ,I = 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zh-CN" altLang="zh-CN" spc="150" dirty="0">
                <a:solidFill>
                  <a:schemeClr val="tx1">
                    <a:lumMod val="65000"/>
                    <a:lumOff val="35000"/>
                  </a:schemeClr>
                </a:solidFill>
                <a:latin typeface="+mn-ea"/>
                <a:cs typeface="+mn-ea"/>
              </a:rPr>
              <a:t>寻找残存容量</a:t>
            </a: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Min_flow</a:t>
            </a:r>
            <a:r>
              <a:rPr lang="en-US" altLang="zh-CN" spc="150" dirty="0">
                <a:solidFill>
                  <a:schemeClr val="tx1">
                    <a:lumMod val="65000"/>
                    <a:lumOff val="35000"/>
                  </a:schemeClr>
                </a:solidFill>
                <a:latin typeface="+mn-ea"/>
                <a:cs typeface="+mn-ea"/>
              </a:rPr>
              <a:t>= min{</a:t>
            </a:r>
            <a:r>
              <a:rPr lang="en-US" altLang="zh-CN" spc="150" dirty="0" err="1">
                <a:solidFill>
                  <a:schemeClr val="tx1">
                    <a:lumMod val="65000"/>
                    <a:lumOff val="35000"/>
                  </a:schemeClr>
                </a:solidFill>
                <a:latin typeface="+mn-ea"/>
                <a:cs typeface="+mn-ea"/>
              </a:rPr>
              <a:t>min_flow</a:t>
            </a:r>
            <a:r>
              <a:rPr lang="en-US" altLang="zh-CN" spc="150" dirty="0">
                <a:solidFill>
                  <a:schemeClr val="tx1">
                    <a:lumMod val="65000"/>
                    <a:lumOff val="35000"/>
                  </a:schemeClr>
                </a:solidFill>
                <a:latin typeface="+mn-ea"/>
                <a:cs typeface="+mn-ea"/>
              </a:rPr>
              <a:t> , remain[father[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For I = n-1 , I !=0 ,I = 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zh-CN" altLang="zh-CN" spc="150" dirty="0">
                <a:solidFill>
                  <a:schemeClr val="tx1">
                    <a:lumMod val="65000"/>
                    <a:lumOff val="35000"/>
                  </a:schemeClr>
                </a:solidFill>
                <a:latin typeface="+mn-ea"/>
                <a:cs typeface="+mn-ea"/>
              </a:rPr>
              <a:t>正向边与反向边的操作</a:t>
            </a:r>
          </a:p>
          <a:p>
            <a:r>
              <a:rPr lang="en-US" altLang="zh-CN" spc="150" dirty="0">
                <a:solidFill>
                  <a:schemeClr val="tx1">
                    <a:lumMod val="65000"/>
                    <a:lumOff val="35000"/>
                  </a:schemeClr>
                </a:solidFill>
                <a:latin typeface="+mn-ea"/>
                <a:cs typeface="+mn-ea"/>
              </a:rPr>
              <a:t>				remain[father[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min_flow</a:t>
            </a:r>
            <a:r>
              <a:rPr lang="en-US" altLang="zh-CN" spc="150" dirty="0">
                <a:solidFill>
                  <a:schemeClr val="tx1">
                    <a:lumMod val="65000"/>
                    <a:lumOff val="35000"/>
                  </a:schemeClr>
                </a:solidFill>
                <a:latin typeface="+mn-ea"/>
                <a:cs typeface="+mn-ea"/>
              </a:rPr>
              <a:t>    </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remain[</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min_flow</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zh-CN" altLang="zh-CN" spc="150" dirty="0">
                <a:solidFill>
                  <a:schemeClr val="tx1">
                    <a:lumMod val="65000"/>
                    <a:lumOff val="35000"/>
                  </a:schemeClr>
                </a:solidFill>
                <a:latin typeface="+mn-ea"/>
                <a:cs typeface="+mn-ea"/>
              </a:rPr>
              <a:t>更新最大流</a:t>
            </a: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EK_maxflow</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min_flow</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End.</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Return </a:t>
            </a:r>
            <a:r>
              <a:rPr lang="en-US" altLang="zh-CN" spc="150" dirty="0" err="1">
                <a:solidFill>
                  <a:schemeClr val="tx1">
                    <a:lumMod val="65000"/>
                    <a:lumOff val="35000"/>
                  </a:schemeClr>
                </a:solidFill>
                <a:latin typeface="+mn-ea"/>
                <a:cs typeface="+mn-ea"/>
              </a:rPr>
              <a:t>EK_maxflow</a:t>
            </a:r>
            <a:endParaRPr lang="zh-CN" altLang="zh-CN" spc="150" dirty="0">
              <a:solidFill>
                <a:schemeClr val="tx1">
                  <a:lumMod val="65000"/>
                  <a:lumOff val="35000"/>
                </a:schemeClr>
              </a:solidFill>
              <a:latin typeface="+mn-ea"/>
              <a:cs typeface="+mn-ea"/>
            </a:endParaRP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4172606" y="711462"/>
            <a:ext cx="4658042" cy="461665"/>
          </a:xfrm>
          <a:prstGeom prst="rect">
            <a:avLst/>
          </a:prstGeom>
        </p:spPr>
        <p:txBody>
          <a:bodyPr wrap="square">
            <a:spAutoFit/>
          </a:bodyPr>
          <a:lstStyle/>
          <a:p>
            <a:r>
              <a:rPr lang="zh-CN" altLang="en-US" sz="2400" spc="150" dirty="0" smtClean="0">
                <a:solidFill>
                  <a:schemeClr val="tx1">
                    <a:lumMod val="65000"/>
                    <a:lumOff val="35000"/>
                  </a:schemeClr>
                </a:solidFill>
                <a:latin typeface="+mn-ea"/>
                <a:cs typeface="+mn-ea"/>
              </a:rPr>
              <a:t>伪代码</a:t>
            </a:r>
            <a:endParaRPr lang="zh-CN" altLang="en-US" sz="2400" spc="150" dirty="0">
              <a:solidFill>
                <a:schemeClr val="tx1">
                  <a:lumMod val="65000"/>
                  <a:lumOff val="35000"/>
                </a:schemeClr>
              </a:solidFill>
              <a:latin typeface="+mn-ea"/>
              <a:cs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EK (</a:t>
            </a:r>
            <a:r>
              <a:rPr lang="en-US" altLang="zh-CN" sz="2400" b="1" dirty="0" err="1">
                <a:solidFill>
                  <a:srgbClr val="007F58"/>
                </a:solidFill>
                <a:latin typeface="微软雅黑" panose="020B0503020204020204" pitchFamily="34" charset="-122"/>
              </a:rPr>
              <a:t>Edmons</a:t>
            </a:r>
            <a:r>
              <a:rPr lang="en-US" altLang="zh-CN" sz="2400" b="1" dirty="0">
                <a:solidFill>
                  <a:srgbClr val="007F58"/>
                </a:solidFill>
                <a:latin typeface="微软雅黑" panose="020B0503020204020204" pitchFamily="34" charset="-122"/>
              </a:rPr>
              <a:t>-Karp)</a:t>
            </a:r>
            <a:r>
              <a:rPr lang="zh-CN" altLang="en-US" sz="2400" b="1" dirty="0">
                <a:solidFill>
                  <a:srgbClr val="007F58"/>
                </a:solidFill>
                <a:latin typeface="微软雅黑" panose="020B0503020204020204" pitchFamily="34" charset="-122"/>
              </a:rPr>
              <a:t>算法分析</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sp>
        <p:nvSpPr>
          <p:cNvPr id="5" name="矩形 4"/>
          <p:cNvSpPr/>
          <p:nvPr/>
        </p:nvSpPr>
        <p:spPr>
          <a:xfrm>
            <a:off x="889000" y="1013614"/>
            <a:ext cx="10206365" cy="5909310"/>
          </a:xfrm>
          <a:prstGeom prst="rect">
            <a:avLst/>
          </a:prstGeom>
        </p:spPr>
        <p:txBody>
          <a:bodyPr wrap="square">
            <a:spAutoFit/>
          </a:bodyPr>
          <a:lstStyle/>
          <a:p>
            <a:r>
              <a:rPr lang="en-US" altLang="zh-CN" spc="150" dirty="0" smtClean="0">
                <a:solidFill>
                  <a:schemeClr val="tx1">
                    <a:lumMod val="65000"/>
                    <a:lumOff val="35000"/>
                  </a:schemeClr>
                </a:solidFill>
                <a:latin typeface="+mn-ea"/>
                <a:cs typeface="+mn-ea"/>
              </a:rPr>
              <a:t>BFS</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For </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 = 0 to n:</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]=0</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Visit[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]=0</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Flow_findpath</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q.push</a:t>
            </a:r>
            <a:r>
              <a:rPr lang="en-US" altLang="zh-CN" spc="150" dirty="0">
                <a:solidFill>
                  <a:schemeClr val="tx1">
                    <a:lumMod val="65000"/>
                    <a:lumOff val="35000"/>
                  </a:schemeClr>
                </a:solidFill>
                <a:latin typeface="+mn-ea"/>
                <a:cs typeface="+mn-ea"/>
              </a:rPr>
              <a:t>(0)</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visit[0]=1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while(!</a:t>
            </a:r>
            <a:r>
              <a:rPr lang="en-US" altLang="zh-CN" spc="150" dirty="0" err="1">
                <a:solidFill>
                  <a:schemeClr val="tx1">
                    <a:lumMod val="65000"/>
                    <a:lumOff val="35000"/>
                  </a:schemeClr>
                </a:solidFill>
                <a:latin typeface="+mn-ea"/>
                <a:cs typeface="+mn-ea"/>
              </a:rPr>
              <a:t>q.empty</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begin.</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q.pop</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for I =0 to n-1: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zh-CN" altLang="zh-CN" spc="150" dirty="0">
                <a:solidFill>
                  <a:schemeClr val="tx1">
                    <a:lumMod val="65000"/>
                    <a:lumOff val="35000"/>
                  </a:schemeClr>
                </a:solidFill>
                <a:latin typeface="+mn-ea"/>
                <a:cs typeface="+mn-ea"/>
              </a:rPr>
              <a:t>对图中所有边进行查找</a:t>
            </a:r>
          </a:p>
          <a:p>
            <a:r>
              <a:rPr lang="en-US" altLang="zh-CN" spc="150" dirty="0">
                <a:solidFill>
                  <a:schemeClr val="tx1">
                    <a:lumMod val="65000"/>
                    <a:lumOff val="35000"/>
                  </a:schemeClr>
                </a:solidFill>
                <a:latin typeface="+mn-ea"/>
                <a:cs typeface="+mn-ea"/>
              </a:rPr>
              <a:t>					if  edge </a:t>
            </a:r>
            <a:r>
              <a:rPr lang="zh-CN" altLang="zh-CN" spc="150" dirty="0">
                <a:solidFill>
                  <a:schemeClr val="tx1">
                    <a:lumMod val="65000"/>
                    <a:lumOff val="35000"/>
                  </a:schemeClr>
                </a:solidFill>
                <a:latin typeface="+mn-ea"/>
                <a:cs typeface="+mn-ea"/>
              </a:rPr>
              <a:t>未被访问且流大于</a:t>
            </a:r>
            <a:r>
              <a:rPr lang="en-US" altLang="zh-CN" spc="150" dirty="0">
                <a:solidFill>
                  <a:schemeClr val="tx1">
                    <a:lumMod val="65000"/>
                    <a:lumOff val="35000"/>
                  </a:schemeClr>
                </a:solidFill>
                <a:latin typeface="+mn-ea"/>
                <a:cs typeface="+mn-ea"/>
              </a:rPr>
              <a:t>0</a:t>
            </a:r>
            <a:r>
              <a:rPr lang="zh-CN" altLang="zh-CN" spc="150" dirty="0">
                <a:solidFill>
                  <a:schemeClr val="tx1">
                    <a:lumMod val="65000"/>
                    <a:lumOff val="35000"/>
                  </a:schemeClr>
                </a:solidFill>
                <a:latin typeface="+mn-ea"/>
                <a:cs typeface="+mn-ea"/>
              </a:rPr>
              <a:t>：</a:t>
            </a:r>
          </a:p>
          <a:p>
            <a:r>
              <a:rPr lang="en-US" altLang="zh-CN" spc="150" dirty="0">
                <a:solidFill>
                  <a:schemeClr val="tx1">
                    <a:lumMod val="65000"/>
                    <a:lumOff val="35000"/>
                  </a:schemeClr>
                </a:solidFill>
                <a:latin typeface="+mn-ea"/>
                <a:cs typeface="+mn-ea"/>
              </a:rPr>
              <a:t>						</a:t>
            </a:r>
            <a:r>
              <a:rPr lang="en-US" altLang="zh-CN" spc="150" dirty="0" err="1">
                <a:solidFill>
                  <a:schemeClr val="tx1">
                    <a:lumMod val="65000"/>
                    <a:lumOff val="35000"/>
                  </a:schemeClr>
                </a:solidFill>
                <a:latin typeface="+mn-ea"/>
                <a:cs typeface="+mn-ea"/>
              </a:rPr>
              <a:t>q.push</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father[</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q.front</a:t>
            </a:r>
            <a:r>
              <a:rPr lang="en-US" altLang="zh-CN" spc="150" dirty="0">
                <a:solidFill>
                  <a:schemeClr val="tx1">
                    <a:lumMod val="65000"/>
                    <a:lumOff val="35000"/>
                  </a:schemeClr>
                </a:solidFill>
                <a:latin typeface="+mn-ea"/>
                <a:cs typeface="+mn-ea"/>
              </a:rPr>
              <a:t>()</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visit[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a:t>
            </a:r>
            <a:r>
              <a:rPr lang="zh-CN" altLang="zh-CN" spc="150" dirty="0">
                <a:solidFill>
                  <a:schemeClr val="tx1">
                    <a:lumMod val="65000"/>
                    <a:lumOff val="35000"/>
                  </a:schemeClr>
                </a:solidFill>
                <a:latin typeface="+mn-ea"/>
                <a:cs typeface="+mn-ea"/>
              </a:rPr>
              <a:t>找到汇点返回</a:t>
            </a:r>
            <a:r>
              <a:rPr lang="en-US" altLang="zh-CN" spc="150" dirty="0">
                <a:solidFill>
                  <a:schemeClr val="tx1">
                    <a:lumMod val="65000"/>
                    <a:lumOff val="35000"/>
                  </a:schemeClr>
                </a:solidFill>
                <a:latin typeface="+mn-ea"/>
                <a:cs typeface="+mn-ea"/>
              </a:rPr>
              <a:t>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if visit[m+n+1]=1: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return 1</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end.</a:t>
            </a:r>
            <a:endParaRPr lang="zh-CN" altLang="zh-CN" spc="150" dirty="0">
              <a:solidFill>
                <a:schemeClr val="tx1">
                  <a:lumMod val="65000"/>
                  <a:lumOff val="35000"/>
                </a:schemeClr>
              </a:solidFill>
              <a:latin typeface="+mn-ea"/>
              <a:cs typeface="+mn-ea"/>
            </a:endParaRPr>
          </a:p>
          <a:p>
            <a:r>
              <a:rPr lang="en-US" altLang="zh-CN" spc="150" dirty="0">
                <a:solidFill>
                  <a:schemeClr val="tx1">
                    <a:lumMod val="65000"/>
                    <a:lumOff val="35000"/>
                  </a:schemeClr>
                </a:solidFill>
                <a:latin typeface="+mn-ea"/>
                <a:cs typeface="+mn-ea"/>
              </a:rPr>
              <a:t>			 Return 0</a:t>
            </a:r>
            <a:endParaRPr lang="zh-CN" altLang="zh-CN" spc="150" dirty="0">
              <a:solidFill>
                <a:schemeClr val="tx1">
                  <a:lumMod val="65000"/>
                  <a:lumOff val="35000"/>
                </a:schemeClr>
              </a:solidFill>
              <a:latin typeface="+mn-ea"/>
              <a:cs typeface="+mn-ea"/>
            </a:endParaRP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4172606" y="711462"/>
            <a:ext cx="4658042" cy="461665"/>
          </a:xfrm>
          <a:prstGeom prst="rect">
            <a:avLst/>
          </a:prstGeom>
        </p:spPr>
        <p:txBody>
          <a:bodyPr wrap="square">
            <a:spAutoFit/>
          </a:bodyPr>
          <a:lstStyle/>
          <a:p>
            <a:r>
              <a:rPr lang="zh-CN" altLang="en-US" sz="2400" spc="150" dirty="0" smtClean="0">
                <a:solidFill>
                  <a:schemeClr val="tx1">
                    <a:lumMod val="65000"/>
                    <a:lumOff val="35000"/>
                  </a:schemeClr>
                </a:solidFill>
                <a:latin typeface="+mn-ea"/>
                <a:cs typeface="+mn-ea"/>
              </a:rPr>
              <a:t>伪代码</a:t>
            </a:r>
            <a:endParaRPr lang="zh-CN" altLang="en-US" sz="2400" spc="150" dirty="0">
              <a:solidFill>
                <a:schemeClr val="tx1">
                  <a:lumMod val="65000"/>
                  <a:lumOff val="35000"/>
                </a:schemeClr>
              </a:solidFill>
              <a:latin typeface="+mn-ea"/>
              <a:cs typeface="+mn-ea"/>
            </a:endParaRPr>
          </a:p>
        </p:txBody>
      </p:sp>
      <p:sp>
        <p:nvSpPr>
          <p:cNvPr id="6" name="矩形 5"/>
          <p:cNvSpPr/>
          <p:nvPr/>
        </p:nvSpPr>
        <p:spPr>
          <a:xfrm>
            <a:off x="6400799" y="326521"/>
            <a:ext cx="6096000" cy="2308324"/>
          </a:xfrm>
          <a:prstGeom prst="rect">
            <a:avLst/>
          </a:prstGeom>
        </p:spPr>
        <p:txBody>
          <a:bodyPr>
            <a:spAutoFit/>
          </a:bodyPr>
          <a:lstStyle/>
          <a:p>
            <a:r>
              <a:rPr lang="en-US" altLang="zh-CN" spc="150" dirty="0">
                <a:solidFill>
                  <a:schemeClr val="tx1">
                    <a:lumMod val="65000"/>
                    <a:lumOff val="35000"/>
                  </a:schemeClr>
                </a:solidFill>
                <a:latin typeface="+mn-ea"/>
                <a:cs typeface="+mn-ea"/>
              </a:rPr>
              <a:t>q:</a:t>
            </a:r>
            <a:r>
              <a:rPr lang="zh-CN" altLang="zh-CN" spc="150" dirty="0">
                <a:solidFill>
                  <a:schemeClr val="tx1">
                    <a:lumMod val="65000"/>
                    <a:lumOff val="35000"/>
                  </a:schemeClr>
                </a:solidFill>
                <a:latin typeface="+mn-ea"/>
                <a:cs typeface="+mn-ea"/>
              </a:rPr>
              <a:t>增广路径队列</a:t>
            </a:r>
            <a:r>
              <a:rPr lang="en-US" altLang="zh-CN" spc="150" dirty="0">
                <a:solidFill>
                  <a:schemeClr val="tx1">
                    <a:lumMod val="65000"/>
                    <a:lumOff val="35000"/>
                  </a:schemeClr>
                </a:solidFill>
                <a:latin typeface="+mn-ea"/>
                <a:cs typeface="+mn-ea"/>
              </a:rPr>
              <a:t>	</a:t>
            </a:r>
            <a:endParaRPr lang="en-US" altLang="zh-CN" spc="150" dirty="0" smtClean="0">
              <a:solidFill>
                <a:schemeClr val="tx1">
                  <a:lumMod val="65000"/>
                  <a:lumOff val="35000"/>
                </a:schemeClr>
              </a:solidFill>
              <a:latin typeface="+mn-ea"/>
              <a:cs typeface="+mn-ea"/>
            </a:endParaRPr>
          </a:p>
          <a:p>
            <a:r>
              <a:rPr lang="en-US" altLang="zh-CN" spc="150" dirty="0" smtClean="0">
                <a:solidFill>
                  <a:schemeClr val="tx1">
                    <a:lumMod val="65000"/>
                    <a:lumOff val="35000"/>
                  </a:schemeClr>
                </a:solidFill>
                <a:latin typeface="+mn-ea"/>
                <a:cs typeface="+mn-ea"/>
              </a:rPr>
              <a:t>remain</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残存网络图</a:t>
            </a:r>
            <a:r>
              <a:rPr lang="en-US" altLang="zh-CN" spc="150" dirty="0">
                <a:solidFill>
                  <a:schemeClr val="tx1">
                    <a:lumMod val="65000"/>
                    <a:lumOff val="35000"/>
                  </a:schemeClr>
                </a:solidFill>
                <a:latin typeface="+mn-ea"/>
                <a:cs typeface="+mn-ea"/>
              </a:rPr>
              <a:t>	</a:t>
            </a:r>
            <a:endParaRPr lang="en-US" altLang="zh-CN" spc="150" dirty="0" smtClean="0">
              <a:solidFill>
                <a:schemeClr val="tx1">
                  <a:lumMod val="65000"/>
                  <a:lumOff val="35000"/>
                </a:schemeClr>
              </a:solidFill>
              <a:latin typeface="+mn-ea"/>
              <a:cs typeface="+mn-ea"/>
            </a:endParaRPr>
          </a:p>
          <a:p>
            <a:r>
              <a:rPr lang="en-US" altLang="zh-CN" spc="150" dirty="0" smtClean="0">
                <a:solidFill>
                  <a:schemeClr val="tx1">
                    <a:lumMod val="65000"/>
                    <a:lumOff val="35000"/>
                  </a:schemeClr>
                </a:solidFill>
                <a:latin typeface="+mn-ea"/>
                <a:cs typeface="+mn-ea"/>
              </a:rPr>
              <a:t>n</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节点数量</a:t>
            </a:r>
          </a:p>
          <a:p>
            <a:r>
              <a:rPr lang="en-US" altLang="zh-CN" spc="150" dirty="0" smtClean="0">
                <a:solidFill>
                  <a:schemeClr val="tx1">
                    <a:lumMod val="65000"/>
                    <a:lumOff val="35000"/>
                  </a:schemeClr>
                </a:solidFill>
                <a:latin typeface="+mn-ea"/>
                <a:cs typeface="+mn-ea"/>
              </a:rPr>
              <a:t>visit</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正在遍历的数组</a:t>
            </a:r>
            <a:r>
              <a:rPr lang="en-US" altLang="zh-CN" spc="150" dirty="0">
                <a:solidFill>
                  <a:schemeClr val="tx1">
                    <a:lumMod val="65000"/>
                    <a:lumOff val="35000"/>
                  </a:schemeClr>
                </a:solidFill>
                <a:latin typeface="+mn-ea"/>
                <a:cs typeface="+mn-ea"/>
              </a:rPr>
              <a:t>	</a:t>
            </a:r>
            <a:endParaRPr lang="en-US" altLang="zh-CN" spc="150" dirty="0" smtClean="0">
              <a:solidFill>
                <a:schemeClr val="tx1">
                  <a:lumMod val="65000"/>
                  <a:lumOff val="35000"/>
                </a:schemeClr>
              </a:solidFill>
              <a:latin typeface="+mn-ea"/>
              <a:cs typeface="+mn-ea"/>
            </a:endParaRPr>
          </a:p>
          <a:p>
            <a:r>
              <a:rPr lang="en-US" altLang="zh-CN" spc="150" dirty="0" smtClean="0">
                <a:solidFill>
                  <a:schemeClr val="tx1">
                    <a:lumMod val="65000"/>
                    <a:lumOff val="35000"/>
                  </a:schemeClr>
                </a:solidFill>
                <a:latin typeface="+mn-ea"/>
                <a:cs typeface="+mn-ea"/>
              </a:rPr>
              <a:t>father</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树数组</a:t>
            </a:r>
          </a:p>
          <a:p>
            <a:r>
              <a:rPr lang="en-US" altLang="zh-CN" spc="150" dirty="0" err="1" smtClean="0">
                <a:solidFill>
                  <a:schemeClr val="tx1">
                    <a:lumMod val="65000"/>
                    <a:lumOff val="35000"/>
                  </a:schemeClr>
                </a:solidFill>
                <a:latin typeface="+mn-ea"/>
                <a:cs typeface="+mn-ea"/>
              </a:rPr>
              <a:t>flow_findpath</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寻找路径数组</a:t>
            </a:r>
            <a:r>
              <a:rPr lang="en-US" altLang="zh-CN" spc="150" dirty="0">
                <a:solidFill>
                  <a:schemeClr val="tx1">
                    <a:lumMod val="65000"/>
                    <a:lumOff val="35000"/>
                  </a:schemeClr>
                </a:solidFill>
                <a:latin typeface="+mn-ea"/>
                <a:cs typeface="+mn-ea"/>
              </a:rPr>
              <a:t>	</a:t>
            </a:r>
            <a:endParaRPr lang="en-US" altLang="zh-CN" spc="150" dirty="0" smtClean="0">
              <a:solidFill>
                <a:schemeClr val="tx1">
                  <a:lumMod val="65000"/>
                  <a:lumOff val="35000"/>
                </a:schemeClr>
              </a:solidFill>
              <a:latin typeface="+mn-ea"/>
              <a:cs typeface="+mn-ea"/>
            </a:endParaRPr>
          </a:p>
          <a:p>
            <a:r>
              <a:rPr lang="en-US" altLang="zh-CN" spc="150" dirty="0" err="1" smtClean="0">
                <a:solidFill>
                  <a:schemeClr val="tx1">
                    <a:lumMod val="65000"/>
                    <a:lumOff val="35000"/>
                  </a:schemeClr>
                </a:solidFill>
                <a:latin typeface="+mn-ea"/>
                <a:cs typeface="+mn-ea"/>
              </a:rPr>
              <a:t>adj</a:t>
            </a:r>
            <a:r>
              <a:rPr lang="en-US" altLang="zh-CN" spc="150" dirty="0" smtClean="0">
                <a:solidFill>
                  <a:schemeClr val="tx1">
                    <a:lumMod val="65000"/>
                    <a:lumOff val="35000"/>
                  </a:schemeClr>
                </a:solidFill>
                <a:latin typeface="+mn-ea"/>
                <a:cs typeface="+mn-ea"/>
              </a:rPr>
              <a:t>[x</a:t>
            </a:r>
            <a:r>
              <a:rPr lang="en-US" altLang="zh-CN" spc="150" dirty="0">
                <a:solidFill>
                  <a:schemeClr val="tx1">
                    <a:lumMod val="65000"/>
                    <a:lumOff val="35000"/>
                  </a:schemeClr>
                </a:solidFill>
                <a:latin typeface="+mn-ea"/>
                <a:cs typeface="+mn-ea"/>
              </a:rPr>
              <a:t>][</a:t>
            </a:r>
            <a:r>
              <a:rPr lang="en-US" altLang="zh-CN" spc="150" dirty="0" err="1">
                <a:solidFill>
                  <a:schemeClr val="tx1">
                    <a:lumMod val="65000"/>
                    <a:lumOff val="35000"/>
                  </a:schemeClr>
                </a:solidFill>
                <a:latin typeface="+mn-ea"/>
                <a:cs typeface="+mn-ea"/>
              </a:rPr>
              <a:t>i</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从</a:t>
            </a:r>
            <a:r>
              <a:rPr lang="en-US" altLang="zh-CN" spc="150" dirty="0">
                <a:solidFill>
                  <a:schemeClr val="tx1">
                    <a:lumMod val="65000"/>
                    <a:lumOff val="35000"/>
                  </a:schemeClr>
                </a:solidFill>
                <a:latin typeface="+mn-ea"/>
                <a:cs typeface="+mn-ea"/>
              </a:rPr>
              <a:t>x</a:t>
            </a:r>
            <a:r>
              <a:rPr lang="zh-CN" altLang="zh-CN" spc="150" dirty="0">
                <a:solidFill>
                  <a:schemeClr val="tx1">
                    <a:lumMod val="65000"/>
                    <a:lumOff val="35000"/>
                  </a:schemeClr>
                </a:solidFill>
                <a:latin typeface="+mn-ea"/>
                <a:cs typeface="+mn-ea"/>
              </a:rPr>
              <a:t>边出发的第</a:t>
            </a:r>
            <a:r>
              <a:rPr lang="en-US" altLang="zh-CN" spc="150" dirty="0" err="1">
                <a:solidFill>
                  <a:schemeClr val="tx1">
                    <a:lumMod val="65000"/>
                    <a:lumOff val="35000"/>
                  </a:schemeClr>
                </a:solidFill>
                <a:latin typeface="+mn-ea"/>
                <a:cs typeface="+mn-ea"/>
              </a:rPr>
              <a:t>i</a:t>
            </a:r>
            <a:r>
              <a:rPr lang="zh-CN" altLang="zh-CN" spc="150" dirty="0">
                <a:solidFill>
                  <a:schemeClr val="tx1">
                    <a:lumMod val="65000"/>
                    <a:lumOff val="35000"/>
                  </a:schemeClr>
                </a:solidFill>
                <a:latin typeface="+mn-ea"/>
                <a:cs typeface="+mn-ea"/>
              </a:rPr>
              <a:t>条边在集合中的下标</a:t>
            </a:r>
          </a:p>
          <a:p>
            <a:r>
              <a:rPr lang="en-US" altLang="zh-CN" spc="150" dirty="0" err="1" smtClean="0">
                <a:solidFill>
                  <a:schemeClr val="tx1">
                    <a:lumMod val="65000"/>
                    <a:lumOff val="35000"/>
                  </a:schemeClr>
                </a:solidFill>
                <a:latin typeface="+mn-ea"/>
                <a:cs typeface="+mn-ea"/>
              </a:rPr>
              <a:t>ed</a:t>
            </a:r>
            <a:r>
              <a:rPr lang="en-US" altLang="zh-CN" spc="150" dirty="0">
                <a:solidFill>
                  <a:schemeClr val="tx1">
                    <a:lumMod val="65000"/>
                    <a:lumOff val="35000"/>
                  </a:schemeClr>
                </a:solidFill>
                <a:latin typeface="+mn-ea"/>
                <a:cs typeface="+mn-ea"/>
              </a:rPr>
              <a:t>:</a:t>
            </a:r>
            <a:r>
              <a:rPr lang="zh-CN" altLang="zh-CN" spc="150" dirty="0">
                <a:solidFill>
                  <a:schemeClr val="tx1">
                    <a:lumMod val="65000"/>
                    <a:lumOff val="35000"/>
                  </a:schemeClr>
                </a:solidFill>
                <a:latin typeface="+mn-ea"/>
                <a:cs typeface="+mn-ea"/>
              </a:rPr>
              <a:t>终点</a:t>
            </a:r>
            <a:endParaRPr lang="zh-CN" altLang="zh-CN" spc="15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4292353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smtClean="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
        <p:nvSpPr>
          <p:cNvPr id="5" name="矩形 4"/>
          <p:cNvSpPr/>
          <p:nvPr/>
        </p:nvSpPr>
        <p:spPr>
          <a:xfrm>
            <a:off x="987425" y="1942074"/>
            <a:ext cx="11082283" cy="3477875"/>
          </a:xfrm>
          <a:prstGeom prst="rect">
            <a:avLst/>
          </a:prstGeom>
        </p:spPr>
        <p:txBody>
          <a:bodyPr wrap="square">
            <a:spAutoFit/>
          </a:bodyPr>
          <a:lstStyle/>
          <a:p>
            <a:r>
              <a:rPr lang="zh-CN" altLang="en-US" sz="2000" spc="150" dirty="0" smtClean="0">
                <a:solidFill>
                  <a:schemeClr val="tx1">
                    <a:lumMod val="65000"/>
                    <a:lumOff val="35000"/>
                  </a:schemeClr>
                </a:solidFill>
                <a:latin typeface="+mn-ea"/>
                <a:cs typeface="+mn-ea"/>
              </a:rPr>
              <a:t>证</a:t>
            </a:r>
            <a:r>
              <a:rPr lang="zh-CN" altLang="en-US" sz="2000" spc="150" dirty="0">
                <a:solidFill>
                  <a:schemeClr val="tx1">
                    <a:lumMod val="65000"/>
                    <a:lumOff val="35000"/>
                  </a:schemeClr>
                </a:solidFill>
                <a:latin typeface="+mn-ea"/>
                <a:cs typeface="+mn-ea"/>
              </a:rPr>
              <a:t>明：</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是最大</a:t>
            </a:r>
            <a:r>
              <a:rPr lang="zh-CN" altLang="en-US" sz="2000" spc="150" dirty="0" smtClean="0">
                <a:solidFill>
                  <a:schemeClr val="tx1">
                    <a:lumMod val="65000"/>
                    <a:lumOff val="35000"/>
                  </a:schemeClr>
                </a:solidFill>
                <a:latin typeface="+mn-ea"/>
                <a:cs typeface="+mn-ea"/>
              </a:rPr>
              <a:t>流</a:t>
            </a:r>
            <a:r>
              <a:rPr lang="en-US" altLang="zh-CN" sz="2000" spc="150" dirty="0" smtClean="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残</a:t>
            </a:r>
            <a:r>
              <a:rPr lang="zh-CN" altLang="en-US" sz="2000" spc="150" dirty="0">
                <a:solidFill>
                  <a:schemeClr val="tx1">
                    <a:lumMod val="65000"/>
                    <a:lumOff val="35000"/>
                  </a:schemeClr>
                </a:solidFill>
                <a:latin typeface="+mn-ea"/>
                <a:cs typeface="+mn-ea"/>
              </a:rPr>
              <a:t>存网络</a:t>
            </a:r>
            <a:r>
              <a:rPr lang="en-US" altLang="zh-CN" sz="2000" spc="150" dirty="0">
                <a:solidFill>
                  <a:schemeClr val="tx1">
                    <a:lumMod val="65000"/>
                    <a:lumOff val="35000"/>
                  </a:schemeClr>
                </a:solidFill>
                <a:latin typeface="+mn-ea"/>
                <a:cs typeface="+mn-ea"/>
              </a:rPr>
              <a:t>Gf</a:t>
            </a:r>
            <a:r>
              <a:rPr lang="zh-CN" altLang="en-US" sz="2000" spc="150" dirty="0">
                <a:solidFill>
                  <a:schemeClr val="tx1">
                    <a:lumMod val="65000"/>
                    <a:lumOff val="35000"/>
                  </a:schemeClr>
                </a:solidFill>
                <a:latin typeface="+mn-ea"/>
                <a:cs typeface="+mn-ea"/>
              </a:rPr>
              <a:t>中无增广路径</a:t>
            </a:r>
          </a:p>
          <a:p>
            <a:r>
              <a:rPr lang="zh-CN" altLang="en-US" sz="2000" spc="150" dirty="0">
                <a:solidFill>
                  <a:schemeClr val="tx1">
                    <a:lumMod val="65000"/>
                    <a:lumOff val="35000"/>
                  </a:schemeClr>
                </a:solidFill>
                <a:latin typeface="+mn-ea"/>
                <a:cs typeface="+mn-ea"/>
              </a:rPr>
              <a:t>	充分性：</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是最大</a:t>
            </a:r>
            <a:r>
              <a:rPr lang="zh-CN" altLang="en-US" sz="2000" spc="150" dirty="0" smtClean="0">
                <a:solidFill>
                  <a:schemeClr val="tx1">
                    <a:lumMod val="65000"/>
                    <a:lumOff val="35000"/>
                  </a:schemeClr>
                </a:solidFill>
                <a:latin typeface="+mn-ea"/>
                <a:cs typeface="+mn-ea"/>
              </a:rPr>
              <a:t>流</a:t>
            </a:r>
            <a:r>
              <a:rPr lang="en-US" altLang="zh-CN" sz="2000" spc="150" dirty="0" smtClean="0">
                <a:solidFill>
                  <a:schemeClr val="tx1">
                    <a:lumMod val="65000"/>
                    <a:lumOff val="35000"/>
                  </a:schemeClr>
                </a:solidFill>
                <a:latin typeface="+mn-ea"/>
                <a:cs typeface="+mn-ea"/>
              </a:rPr>
              <a:t>=&gt;</a:t>
            </a:r>
            <a:r>
              <a:rPr lang="zh-CN" altLang="en-US" sz="2000" spc="150" dirty="0" smtClean="0">
                <a:solidFill>
                  <a:schemeClr val="tx1">
                    <a:lumMod val="65000"/>
                    <a:lumOff val="35000"/>
                  </a:schemeClr>
                </a:solidFill>
                <a:latin typeface="+mn-ea"/>
                <a:cs typeface="+mn-ea"/>
              </a:rPr>
              <a:t>残</a:t>
            </a:r>
            <a:r>
              <a:rPr lang="zh-CN" altLang="en-US" sz="2000" spc="150" dirty="0">
                <a:solidFill>
                  <a:schemeClr val="tx1">
                    <a:lumMod val="65000"/>
                    <a:lumOff val="35000"/>
                  </a:schemeClr>
                </a:solidFill>
                <a:latin typeface="+mn-ea"/>
                <a:cs typeface="+mn-ea"/>
              </a:rPr>
              <a:t>存网络</a:t>
            </a:r>
            <a:r>
              <a:rPr lang="en-US" altLang="zh-CN" sz="2000" spc="150" dirty="0">
                <a:solidFill>
                  <a:schemeClr val="tx1">
                    <a:lumMod val="65000"/>
                    <a:lumOff val="35000"/>
                  </a:schemeClr>
                </a:solidFill>
                <a:latin typeface="+mn-ea"/>
                <a:cs typeface="+mn-ea"/>
              </a:rPr>
              <a:t>Gf</a:t>
            </a:r>
            <a:r>
              <a:rPr lang="zh-CN" altLang="en-US" sz="2000" spc="150" dirty="0">
                <a:solidFill>
                  <a:schemeClr val="tx1">
                    <a:lumMod val="65000"/>
                    <a:lumOff val="35000"/>
                  </a:schemeClr>
                </a:solidFill>
                <a:latin typeface="+mn-ea"/>
                <a:cs typeface="+mn-ea"/>
              </a:rPr>
              <a:t>中无增广路径</a:t>
            </a: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证</a:t>
            </a:r>
            <a:r>
              <a:rPr lang="zh-CN" altLang="en-US" sz="2000" spc="150" dirty="0">
                <a:solidFill>
                  <a:schemeClr val="tx1">
                    <a:lumMod val="65000"/>
                    <a:lumOff val="35000"/>
                  </a:schemeClr>
                </a:solidFill>
                <a:latin typeface="+mn-ea"/>
                <a:cs typeface="+mn-ea"/>
              </a:rPr>
              <a:t>明：使用反证法。</a:t>
            </a: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如</a:t>
            </a:r>
            <a:r>
              <a:rPr lang="zh-CN" altLang="en-US" sz="2000" spc="150" dirty="0">
                <a:solidFill>
                  <a:schemeClr val="tx1">
                    <a:lumMod val="65000"/>
                    <a:lumOff val="35000"/>
                  </a:schemeClr>
                </a:solidFill>
                <a:latin typeface="+mn-ea"/>
                <a:cs typeface="+mn-ea"/>
              </a:rPr>
              <a:t>果流</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有增广路径</a:t>
            </a:r>
            <a:r>
              <a:rPr lang="en-US" altLang="zh-CN" sz="2000" spc="150" dirty="0">
                <a:solidFill>
                  <a:schemeClr val="tx1">
                    <a:lumMod val="65000"/>
                    <a:lumOff val="35000"/>
                  </a:schemeClr>
                </a:solidFill>
                <a:latin typeface="+mn-ea"/>
                <a:cs typeface="+mn-ea"/>
              </a:rPr>
              <a:t>p</a:t>
            </a:r>
            <a:r>
              <a:rPr lang="zh-CN" altLang="en-US" sz="2000" spc="150" dirty="0">
                <a:solidFill>
                  <a:schemeClr val="tx1">
                    <a:lumMod val="65000"/>
                    <a:lumOff val="35000"/>
                  </a:schemeClr>
                </a:solidFill>
                <a:latin typeface="+mn-ea"/>
                <a:cs typeface="+mn-ea"/>
              </a:rPr>
              <a:t>，则总流量</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可被增加，</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不是最大流，矛盾，得证</a:t>
            </a:r>
          </a:p>
          <a:p>
            <a:endParaRPr lang="zh-CN" altLang="en-US" sz="2000" spc="150" dirty="0">
              <a:solidFill>
                <a:schemeClr val="tx1">
                  <a:lumMod val="65000"/>
                  <a:lumOff val="35000"/>
                </a:schemeClr>
              </a:solidFill>
              <a:latin typeface="+mn-ea"/>
              <a:cs typeface="+mn-ea"/>
            </a:endParaRPr>
          </a:p>
          <a:p>
            <a:r>
              <a:rPr lang="zh-CN" altLang="en-US" sz="2000" spc="150" dirty="0">
                <a:solidFill>
                  <a:schemeClr val="tx1">
                    <a:lumMod val="65000"/>
                    <a:lumOff val="35000"/>
                  </a:schemeClr>
                </a:solidFill>
                <a:latin typeface="+mn-ea"/>
                <a:cs typeface="+mn-ea"/>
              </a:rPr>
              <a:t>	必要性：</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是最大</a:t>
            </a:r>
            <a:r>
              <a:rPr lang="zh-CN" altLang="en-US" sz="2000" spc="150" dirty="0" smtClean="0">
                <a:solidFill>
                  <a:schemeClr val="tx1">
                    <a:lumMod val="65000"/>
                    <a:lumOff val="35000"/>
                  </a:schemeClr>
                </a:solidFill>
                <a:latin typeface="+mn-ea"/>
                <a:cs typeface="+mn-ea"/>
              </a:rPr>
              <a:t>流</a:t>
            </a:r>
            <a:r>
              <a:rPr lang="en-US" altLang="zh-CN" sz="2000" spc="150" dirty="0" smtClean="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残</a:t>
            </a:r>
            <a:r>
              <a:rPr lang="zh-CN" altLang="en-US" sz="2000" spc="150" dirty="0">
                <a:solidFill>
                  <a:schemeClr val="tx1">
                    <a:lumMod val="65000"/>
                    <a:lumOff val="35000"/>
                  </a:schemeClr>
                </a:solidFill>
                <a:latin typeface="+mn-ea"/>
                <a:cs typeface="+mn-ea"/>
              </a:rPr>
              <a:t>存网络</a:t>
            </a:r>
            <a:r>
              <a:rPr lang="en-US" altLang="zh-CN" sz="2000" spc="150" dirty="0">
                <a:solidFill>
                  <a:schemeClr val="tx1">
                    <a:lumMod val="65000"/>
                    <a:lumOff val="35000"/>
                  </a:schemeClr>
                </a:solidFill>
                <a:latin typeface="+mn-ea"/>
                <a:cs typeface="+mn-ea"/>
              </a:rPr>
              <a:t>Gf</a:t>
            </a:r>
            <a:r>
              <a:rPr lang="zh-CN" altLang="en-US" sz="2000" spc="150" dirty="0">
                <a:solidFill>
                  <a:schemeClr val="tx1">
                    <a:lumMod val="65000"/>
                    <a:lumOff val="35000"/>
                  </a:schemeClr>
                </a:solidFill>
                <a:latin typeface="+mn-ea"/>
                <a:cs typeface="+mn-ea"/>
              </a:rPr>
              <a:t>中无增广路径</a:t>
            </a: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引</a:t>
            </a:r>
            <a:r>
              <a:rPr lang="zh-CN" altLang="en-US" sz="2000" spc="150" dirty="0">
                <a:solidFill>
                  <a:schemeClr val="tx1">
                    <a:lumMod val="65000"/>
                    <a:lumOff val="35000"/>
                  </a:schemeClr>
                </a:solidFill>
                <a:latin typeface="+mn-ea"/>
                <a:cs typeface="+mn-ea"/>
              </a:rPr>
              <a:t>入“割”的定义：图</a:t>
            </a:r>
            <a:r>
              <a:rPr lang="en-US" altLang="zh-CN" sz="2000" spc="150" dirty="0">
                <a:solidFill>
                  <a:schemeClr val="tx1">
                    <a:lumMod val="65000"/>
                    <a:lumOff val="35000"/>
                  </a:schemeClr>
                </a:solidFill>
                <a:latin typeface="+mn-ea"/>
                <a:cs typeface="+mn-ea"/>
              </a:rPr>
              <a:t>G=&lt;V,E,C&gt;</a:t>
            </a:r>
            <a:r>
              <a:rPr lang="zh-CN" altLang="en-US" sz="2000" spc="150" dirty="0">
                <a:solidFill>
                  <a:schemeClr val="tx1">
                    <a:lumMod val="65000"/>
                    <a:lumOff val="35000"/>
                  </a:schemeClr>
                </a:solidFill>
                <a:latin typeface="+mn-ea"/>
                <a:cs typeface="+mn-ea"/>
              </a:rPr>
              <a:t>是一个有向图，割</a:t>
            </a:r>
            <a:r>
              <a:rPr lang="en-US" altLang="zh-CN" sz="2000" spc="150" dirty="0">
                <a:solidFill>
                  <a:schemeClr val="tx1">
                    <a:lumMod val="65000"/>
                    <a:lumOff val="35000"/>
                  </a:schemeClr>
                </a:solidFill>
                <a:latin typeface="+mn-ea"/>
                <a:cs typeface="+mn-ea"/>
              </a:rPr>
              <a:t>(A,V-A)</a:t>
            </a:r>
            <a:r>
              <a:rPr lang="zh-CN" altLang="en-US" sz="2000" spc="150" dirty="0">
                <a:solidFill>
                  <a:schemeClr val="tx1">
                    <a:lumMod val="65000"/>
                    <a:lumOff val="35000"/>
                  </a:schemeClr>
                </a:solidFill>
                <a:latin typeface="+mn-ea"/>
                <a:cs typeface="+mn-ea"/>
              </a:rPr>
              <a:t>将图</a:t>
            </a:r>
            <a:r>
              <a:rPr lang="en-US" altLang="zh-CN" sz="2000" spc="150" dirty="0">
                <a:solidFill>
                  <a:schemeClr val="tx1">
                    <a:lumMod val="65000"/>
                    <a:lumOff val="35000"/>
                  </a:schemeClr>
                </a:solidFill>
                <a:latin typeface="+mn-ea"/>
                <a:cs typeface="+mn-ea"/>
              </a:rPr>
              <a:t>G</a:t>
            </a:r>
            <a:r>
              <a:rPr lang="zh-CN" altLang="en-US" sz="2000" spc="150" dirty="0">
                <a:solidFill>
                  <a:schemeClr val="tx1">
                    <a:lumMod val="65000"/>
                    <a:lumOff val="35000"/>
                  </a:schemeClr>
                </a:solidFill>
                <a:latin typeface="+mn-ea"/>
                <a:cs typeface="+mn-ea"/>
              </a:rPr>
              <a:t>的顶点集</a:t>
            </a:r>
            <a:r>
              <a:rPr lang="en-US" altLang="zh-CN" sz="2000" spc="150" dirty="0">
                <a:solidFill>
                  <a:schemeClr val="tx1">
                    <a:lumMod val="65000"/>
                    <a:lumOff val="35000"/>
                  </a:schemeClr>
                </a:solidFill>
                <a:latin typeface="+mn-ea"/>
                <a:cs typeface="+mn-ea"/>
              </a:rPr>
              <a:t>V</a:t>
            </a:r>
            <a:r>
              <a:rPr lang="zh-CN" altLang="en-US" sz="2000" spc="150" dirty="0">
                <a:solidFill>
                  <a:schemeClr val="tx1">
                    <a:lumMod val="65000"/>
                    <a:lumOff val="35000"/>
                  </a:schemeClr>
                </a:solidFill>
                <a:latin typeface="+mn-ea"/>
                <a:cs typeface="+mn-ea"/>
              </a:rPr>
              <a:t>划分为两部分</a:t>
            </a: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其</a:t>
            </a:r>
            <a:r>
              <a:rPr lang="zh-CN" altLang="en-US" sz="2000" spc="150" dirty="0">
                <a:solidFill>
                  <a:schemeClr val="tx1">
                    <a:lumMod val="65000"/>
                    <a:lumOff val="35000"/>
                  </a:schemeClr>
                </a:solidFill>
                <a:latin typeface="+mn-ea"/>
                <a:cs typeface="+mn-ea"/>
              </a:rPr>
              <a:t>中源点</a:t>
            </a:r>
            <a:r>
              <a:rPr lang="en-US" altLang="zh-CN" sz="2000" spc="150" dirty="0" err="1">
                <a:solidFill>
                  <a:schemeClr val="tx1">
                    <a:lumMod val="65000"/>
                    <a:lumOff val="35000"/>
                  </a:schemeClr>
                </a:solidFill>
                <a:latin typeface="+mn-ea"/>
                <a:cs typeface="+mn-ea"/>
              </a:rPr>
              <a:t>s∈A</a:t>
            </a:r>
            <a:r>
              <a:rPr lang="en-US" altLang="zh-CN" sz="2000" spc="150" dirty="0">
                <a:solidFill>
                  <a:schemeClr val="tx1">
                    <a:lumMod val="65000"/>
                    <a:lumOff val="35000"/>
                  </a:schemeClr>
                </a:solidFill>
                <a:latin typeface="+mn-ea"/>
                <a:cs typeface="+mn-ea"/>
              </a:rPr>
              <a:t>,</a:t>
            </a:r>
            <a:r>
              <a:rPr lang="zh-CN" altLang="en-US" sz="2000" spc="150" dirty="0">
                <a:solidFill>
                  <a:schemeClr val="tx1">
                    <a:lumMod val="65000"/>
                    <a:lumOff val="35000"/>
                  </a:schemeClr>
                </a:solidFill>
                <a:latin typeface="+mn-ea"/>
                <a:cs typeface="+mn-ea"/>
              </a:rPr>
              <a:t>汇点</a:t>
            </a:r>
            <a:r>
              <a:rPr lang="en-US" altLang="zh-CN" sz="2000" spc="150" dirty="0" err="1">
                <a:solidFill>
                  <a:schemeClr val="tx1">
                    <a:lumMod val="65000"/>
                    <a:lumOff val="35000"/>
                  </a:schemeClr>
                </a:solidFill>
                <a:latin typeface="+mn-ea"/>
                <a:cs typeface="+mn-ea"/>
              </a:rPr>
              <a:t>t∈V-A</a:t>
            </a:r>
            <a:endParaRPr lang="en-US" altLang="zh-CN" sz="2000" spc="150" dirty="0">
              <a:solidFill>
                <a:schemeClr val="tx1">
                  <a:lumMod val="65000"/>
                  <a:lumOff val="35000"/>
                </a:schemeClr>
              </a:solidFill>
              <a:latin typeface="+mn-ea"/>
              <a:cs typeface="+mn-ea"/>
            </a:endParaRP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流</a:t>
            </a:r>
            <a:r>
              <a:rPr lang="zh-CN" altLang="en-US" sz="2000" spc="150" dirty="0">
                <a:solidFill>
                  <a:schemeClr val="tx1">
                    <a:lumMod val="65000"/>
                    <a:lumOff val="35000"/>
                  </a:schemeClr>
                </a:solidFill>
                <a:latin typeface="+mn-ea"/>
                <a:cs typeface="+mn-ea"/>
              </a:rPr>
              <a:t>值定理：某点流值等于该点流出</a:t>
            </a:r>
            <a:r>
              <a:rPr lang="en-US" altLang="zh-CN" sz="2000" spc="150" dirty="0">
                <a:solidFill>
                  <a:schemeClr val="tx1">
                    <a:lumMod val="65000"/>
                    <a:lumOff val="35000"/>
                  </a:schemeClr>
                </a:solidFill>
                <a:latin typeface="+mn-ea"/>
                <a:cs typeface="+mn-ea"/>
              </a:rPr>
              <a:t>-</a:t>
            </a:r>
            <a:r>
              <a:rPr lang="zh-CN" altLang="en-US" sz="2000" spc="150" dirty="0">
                <a:solidFill>
                  <a:schemeClr val="tx1">
                    <a:lumMod val="65000"/>
                    <a:lumOff val="35000"/>
                  </a:schemeClr>
                </a:solidFill>
                <a:latin typeface="+mn-ea"/>
                <a:cs typeface="+mn-ea"/>
              </a:rPr>
              <a:t>流入</a:t>
            </a: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2095154" y="1036424"/>
            <a:ext cx="8366235" cy="461665"/>
          </a:xfrm>
          <a:prstGeom prst="rect">
            <a:avLst/>
          </a:prstGeom>
        </p:spPr>
        <p:txBody>
          <a:bodyPr wrap="square">
            <a:spAutoFit/>
          </a:bodyPr>
          <a:lstStyle/>
          <a:p>
            <a:r>
              <a:rPr lang="zh-CN" altLang="en-US" sz="2400" spc="150" dirty="0">
                <a:solidFill>
                  <a:schemeClr val="tx1">
                    <a:lumMod val="65000"/>
                    <a:lumOff val="35000"/>
                  </a:schemeClr>
                </a:solidFill>
                <a:latin typeface="+mn-ea"/>
                <a:cs typeface="+mn-ea"/>
              </a:rPr>
              <a:t>如何证明</a:t>
            </a:r>
            <a:r>
              <a:rPr lang="en-US" altLang="zh-CN" sz="2400" spc="150" dirty="0">
                <a:solidFill>
                  <a:schemeClr val="tx1">
                    <a:lumMod val="65000"/>
                    <a:lumOff val="35000"/>
                  </a:schemeClr>
                </a:solidFill>
                <a:latin typeface="+mn-ea"/>
                <a:cs typeface="+mn-ea"/>
              </a:rPr>
              <a:t>Ford-Fulkerson</a:t>
            </a:r>
            <a:r>
              <a:rPr lang="zh-CN" altLang="en-US" sz="2400" spc="150" dirty="0">
                <a:solidFill>
                  <a:schemeClr val="tx1">
                    <a:lumMod val="65000"/>
                    <a:lumOff val="35000"/>
                  </a:schemeClr>
                </a:solidFill>
                <a:latin typeface="+mn-ea"/>
                <a:cs typeface="+mn-ea"/>
              </a:rPr>
              <a:t>方法</a:t>
            </a:r>
            <a:r>
              <a:rPr lang="en-US" altLang="zh-CN" sz="2400" spc="150" dirty="0">
                <a:solidFill>
                  <a:schemeClr val="tx1">
                    <a:lumMod val="65000"/>
                    <a:lumOff val="35000"/>
                  </a:schemeClr>
                </a:solidFill>
                <a:latin typeface="+mn-ea"/>
                <a:cs typeface="+mn-ea"/>
              </a:rPr>
              <a:t>+EK</a:t>
            </a:r>
            <a:r>
              <a:rPr lang="zh-CN" altLang="en-US" sz="2400" spc="150" dirty="0">
                <a:solidFill>
                  <a:schemeClr val="tx1">
                    <a:lumMod val="65000"/>
                    <a:lumOff val="35000"/>
                  </a:schemeClr>
                </a:solidFill>
                <a:latin typeface="+mn-ea"/>
                <a:cs typeface="+mn-ea"/>
              </a:rPr>
              <a:t>算法可获得最优解？</a:t>
            </a:r>
            <a:endParaRPr lang="zh-CN" altLang="en-US" sz="2400" spc="15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449824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smtClean="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2095154" y="640157"/>
            <a:ext cx="8366235" cy="461665"/>
          </a:xfrm>
          <a:prstGeom prst="rect">
            <a:avLst/>
          </a:prstGeom>
        </p:spPr>
        <p:txBody>
          <a:bodyPr wrap="square">
            <a:spAutoFit/>
          </a:bodyPr>
          <a:lstStyle/>
          <a:p>
            <a:r>
              <a:rPr lang="zh-CN" altLang="en-US" sz="2400" spc="150" dirty="0">
                <a:solidFill>
                  <a:schemeClr val="tx1">
                    <a:lumMod val="65000"/>
                    <a:lumOff val="35000"/>
                  </a:schemeClr>
                </a:solidFill>
                <a:latin typeface="+mn-ea"/>
                <a:cs typeface="+mn-ea"/>
              </a:rPr>
              <a:t>如何证明</a:t>
            </a:r>
            <a:r>
              <a:rPr lang="en-US" altLang="zh-CN" sz="2400" spc="150" dirty="0">
                <a:solidFill>
                  <a:schemeClr val="tx1">
                    <a:lumMod val="65000"/>
                    <a:lumOff val="35000"/>
                  </a:schemeClr>
                </a:solidFill>
                <a:latin typeface="+mn-ea"/>
                <a:cs typeface="+mn-ea"/>
              </a:rPr>
              <a:t>Ford-Fulkerson</a:t>
            </a:r>
            <a:r>
              <a:rPr lang="zh-CN" altLang="en-US" sz="2400" spc="150" dirty="0">
                <a:solidFill>
                  <a:schemeClr val="tx1">
                    <a:lumMod val="65000"/>
                    <a:lumOff val="35000"/>
                  </a:schemeClr>
                </a:solidFill>
                <a:latin typeface="+mn-ea"/>
                <a:cs typeface="+mn-ea"/>
              </a:rPr>
              <a:t>方法</a:t>
            </a:r>
            <a:r>
              <a:rPr lang="en-US" altLang="zh-CN" sz="2400" spc="150" dirty="0">
                <a:solidFill>
                  <a:schemeClr val="tx1">
                    <a:lumMod val="65000"/>
                    <a:lumOff val="35000"/>
                  </a:schemeClr>
                </a:solidFill>
                <a:latin typeface="+mn-ea"/>
                <a:cs typeface="+mn-ea"/>
              </a:rPr>
              <a:t>+EK</a:t>
            </a:r>
            <a:r>
              <a:rPr lang="zh-CN" altLang="en-US" sz="2400" spc="150" dirty="0">
                <a:solidFill>
                  <a:schemeClr val="tx1">
                    <a:lumMod val="65000"/>
                    <a:lumOff val="35000"/>
                  </a:schemeClr>
                </a:solidFill>
                <a:latin typeface="+mn-ea"/>
                <a:cs typeface="+mn-ea"/>
              </a:rPr>
              <a:t>算法可获得最优解？</a:t>
            </a:r>
            <a:endParaRPr lang="zh-CN" altLang="en-US" sz="2400" spc="150" dirty="0">
              <a:solidFill>
                <a:schemeClr val="tx1">
                  <a:lumMod val="65000"/>
                  <a:lumOff val="35000"/>
                </a:schemeClr>
              </a:solidFill>
              <a:latin typeface="+mn-ea"/>
              <a:cs typeface="+mn-ea"/>
            </a:endParaRPr>
          </a:p>
        </p:txBody>
      </p:sp>
      <p:pic>
        <p:nvPicPr>
          <p:cNvPr id="819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095" y="1249060"/>
            <a:ext cx="7415540" cy="502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132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smtClean="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
        <p:nvSpPr>
          <p:cNvPr id="5" name="矩形 4"/>
          <p:cNvSpPr/>
          <p:nvPr/>
        </p:nvSpPr>
        <p:spPr>
          <a:xfrm>
            <a:off x="987425" y="1942074"/>
            <a:ext cx="11082283" cy="3170099"/>
          </a:xfrm>
          <a:prstGeom prst="rect">
            <a:avLst/>
          </a:prstGeom>
        </p:spPr>
        <p:txBody>
          <a:bodyPr wrap="square">
            <a:spAutoFit/>
          </a:bodyPr>
          <a:lstStyle/>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推</a:t>
            </a:r>
            <a:r>
              <a:rPr lang="zh-CN" altLang="en-US" sz="2000" spc="150" dirty="0">
                <a:solidFill>
                  <a:schemeClr val="tx1">
                    <a:lumMod val="65000"/>
                    <a:lumOff val="35000"/>
                  </a:schemeClr>
                </a:solidFill>
                <a:latin typeface="+mn-ea"/>
                <a:cs typeface="+mn-ea"/>
              </a:rPr>
              <a:t>理可知，最大流流</a:t>
            </a:r>
            <a:r>
              <a:rPr lang="zh-CN" altLang="en-US" sz="2000" spc="150" dirty="0" smtClean="0">
                <a:solidFill>
                  <a:schemeClr val="tx1">
                    <a:lumMod val="65000"/>
                    <a:lumOff val="35000"/>
                  </a:schemeClr>
                </a:solidFill>
                <a:latin typeface="+mn-ea"/>
                <a:cs typeface="+mn-ea"/>
              </a:rPr>
              <a:t>值</a:t>
            </a:r>
            <a:r>
              <a:rPr lang="en-US" altLang="zh-CN" sz="2000" spc="150" dirty="0" smtClean="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最</a:t>
            </a:r>
            <a:r>
              <a:rPr lang="zh-CN" altLang="en-US" sz="2000" spc="150" dirty="0">
                <a:solidFill>
                  <a:schemeClr val="tx1">
                    <a:lumMod val="65000"/>
                    <a:lumOff val="35000"/>
                  </a:schemeClr>
                </a:solidFill>
                <a:latin typeface="+mn-ea"/>
                <a:cs typeface="+mn-ea"/>
              </a:rPr>
              <a:t>小割的容量</a:t>
            </a: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因</a:t>
            </a:r>
            <a:r>
              <a:rPr lang="zh-CN" altLang="en-US" sz="2000" spc="150" dirty="0">
                <a:solidFill>
                  <a:schemeClr val="tx1">
                    <a:lumMod val="65000"/>
                    <a:lumOff val="35000"/>
                  </a:schemeClr>
                </a:solidFill>
                <a:latin typeface="+mn-ea"/>
                <a:cs typeface="+mn-ea"/>
              </a:rPr>
              <a:t>此原命题等价于：</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是最大</a:t>
            </a:r>
            <a:r>
              <a:rPr lang="zh-CN" altLang="en-US" sz="2000" spc="150" dirty="0" smtClean="0">
                <a:solidFill>
                  <a:schemeClr val="tx1">
                    <a:lumMod val="65000"/>
                    <a:lumOff val="35000"/>
                  </a:schemeClr>
                </a:solidFill>
                <a:latin typeface="+mn-ea"/>
                <a:cs typeface="+mn-ea"/>
              </a:rPr>
              <a:t>流</a:t>
            </a:r>
            <a:r>
              <a:rPr lang="en-US" altLang="zh-CN" sz="2000" spc="150" dirty="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存</a:t>
            </a:r>
            <a:r>
              <a:rPr lang="zh-CN" altLang="en-US" sz="2000" spc="150" dirty="0">
                <a:solidFill>
                  <a:schemeClr val="tx1">
                    <a:lumMod val="65000"/>
                    <a:lumOff val="35000"/>
                  </a:schemeClr>
                </a:solidFill>
                <a:latin typeface="+mn-ea"/>
                <a:cs typeface="+mn-ea"/>
              </a:rPr>
              <a:t>在割是最大流上</a:t>
            </a:r>
            <a:r>
              <a:rPr lang="zh-CN" altLang="en-US" sz="2000" spc="150" dirty="0" smtClean="0">
                <a:solidFill>
                  <a:schemeClr val="tx1">
                    <a:lumMod val="65000"/>
                    <a:lumOff val="35000"/>
                  </a:schemeClr>
                </a:solidFill>
                <a:latin typeface="+mn-ea"/>
                <a:cs typeface="+mn-ea"/>
              </a:rPr>
              <a:t>界</a:t>
            </a:r>
            <a:r>
              <a:rPr lang="en-US" altLang="zh-CN" sz="2000" spc="150" dirty="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残</a:t>
            </a:r>
            <a:r>
              <a:rPr lang="zh-CN" altLang="en-US" sz="2000" spc="150" dirty="0">
                <a:solidFill>
                  <a:schemeClr val="tx1">
                    <a:lumMod val="65000"/>
                    <a:lumOff val="35000"/>
                  </a:schemeClr>
                </a:solidFill>
                <a:latin typeface="+mn-ea"/>
                <a:cs typeface="+mn-ea"/>
              </a:rPr>
              <a:t>存网络</a:t>
            </a:r>
            <a:r>
              <a:rPr lang="en-US" altLang="zh-CN" sz="2000" spc="150" dirty="0">
                <a:solidFill>
                  <a:schemeClr val="tx1">
                    <a:lumMod val="65000"/>
                    <a:lumOff val="35000"/>
                  </a:schemeClr>
                </a:solidFill>
                <a:latin typeface="+mn-ea"/>
                <a:cs typeface="+mn-ea"/>
              </a:rPr>
              <a:t>Gf</a:t>
            </a:r>
            <a:r>
              <a:rPr lang="zh-CN" altLang="en-US" sz="2000" spc="150" dirty="0">
                <a:solidFill>
                  <a:schemeClr val="tx1">
                    <a:lumMod val="65000"/>
                    <a:lumOff val="35000"/>
                  </a:schemeClr>
                </a:solidFill>
                <a:latin typeface="+mn-ea"/>
                <a:cs typeface="+mn-ea"/>
              </a:rPr>
              <a:t>中无增广路径</a:t>
            </a:r>
          </a:p>
          <a:p>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证</a:t>
            </a:r>
            <a:r>
              <a:rPr lang="zh-CN" altLang="en-US" sz="2000" spc="150" dirty="0">
                <a:solidFill>
                  <a:schemeClr val="tx1">
                    <a:lumMod val="65000"/>
                    <a:lumOff val="35000"/>
                  </a:schemeClr>
                </a:solidFill>
                <a:latin typeface="+mn-ea"/>
                <a:cs typeface="+mn-ea"/>
              </a:rPr>
              <a:t>明：</a:t>
            </a:r>
          </a:p>
          <a:p>
            <a:r>
              <a:rPr lang="zh-CN" altLang="en-US" sz="2000" spc="150" dirty="0">
                <a:solidFill>
                  <a:schemeClr val="tx1">
                    <a:lumMod val="65000"/>
                    <a:lumOff val="35000"/>
                  </a:schemeClr>
                </a:solidFill>
                <a:latin typeface="+mn-ea"/>
                <a:cs typeface="+mn-ea"/>
              </a:rPr>
              <a:t>	</a:t>
            </a:r>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对</a:t>
            </a:r>
            <a:r>
              <a:rPr lang="zh-CN" altLang="en-US" sz="2000" spc="150" dirty="0">
                <a:solidFill>
                  <a:schemeClr val="tx1">
                    <a:lumMod val="65000"/>
                    <a:lumOff val="35000"/>
                  </a:schemeClr>
                </a:solidFill>
                <a:latin typeface="+mn-ea"/>
                <a:cs typeface="+mn-ea"/>
              </a:rPr>
              <a:t>于存在割是最大流上</a:t>
            </a:r>
            <a:r>
              <a:rPr lang="zh-CN" altLang="en-US" sz="2000" spc="150" dirty="0" smtClean="0">
                <a:solidFill>
                  <a:schemeClr val="tx1">
                    <a:lumMod val="65000"/>
                    <a:lumOff val="35000"/>
                  </a:schemeClr>
                </a:solidFill>
                <a:latin typeface="+mn-ea"/>
                <a:cs typeface="+mn-ea"/>
              </a:rPr>
              <a:t>界</a:t>
            </a:r>
            <a:r>
              <a:rPr lang="en-US" altLang="zh-CN" sz="2000" spc="150" dirty="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残</a:t>
            </a:r>
            <a:r>
              <a:rPr lang="zh-CN" altLang="en-US" sz="2000" spc="150" dirty="0">
                <a:solidFill>
                  <a:schemeClr val="tx1">
                    <a:lumMod val="65000"/>
                    <a:lumOff val="35000"/>
                  </a:schemeClr>
                </a:solidFill>
                <a:latin typeface="+mn-ea"/>
                <a:cs typeface="+mn-ea"/>
              </a:rPr>
              <a:t>存网络</a:t>
            </a:r>
            <a:r>
              <a:rPr lang="en-US" altLang="zh-CN" sz="2000" spc="150" dirty="0">
                <a:solidFill>
                  <a:schemeClr val="tx1">
                    <a:lumMod val="65000"/>
                    <a:lumOff val="35000"/>
                  </a:schemeClr>
                </a:solidFill>
                <a:latin typeface="+mn-ea"/>
                <a:cs typeface="+mn-ea"/>
              </a:rPr>
              <a:t>Gf</a:t>
            </a:r>
            <a:r>
              <a:rPr lang="zh-CN" altLang="en-US" sz="2000" spc="150" dirty="0">
                <a:solidFill>
                  <a:schemeClr val="tx1">
                    <a:lumMod val="65000"/>
                    <a:lumOff val="35000"/>
                  </a:schemeClr>
                </a:solidFill>
                <a:latin typeface="+mn-ea"/>
                <a:cs typeface="+mn-ea"/>
              </a:rPr>
              <a:t>中无增广路径，假设无增广路径，对于源点可达与源点不可达的区域之间的割的残存边一定只有一种方向，即只有一条，说明</a:t>
            </a:r>
            <a:r>
              <a:rPr lang="en-US" altLang="zh-CN" sz="2000" spc="150" dirty="0">
                <a:solidFill>
                  <a:schemeClr val="tx1">
                    <a:lumMod val="65000"/>
                    <a:lumOff val="35000"/>
                  </a:schemeClr>
                </a:solidFill>
                <a:latin typeface="+mn-ea"/>
                <a:cs typeface="+mn-ea"/>
              </a:rPr>
              <a:t>f(e)=0</a:t>
            </a:r>
            <a:r>
              <a:rPr lang="zh-CN" altLang="en-US" sz="2000" spc="150" dirty="0">
                <a:solidFill>
                  <a:schemeClr val="tx1">
                    <a:lumMod val="65000"/>
                    <a:lumOff val="35000"/>
                  </a:schemeClr>
                </a:solidFill>
                <a:latin typeface="+mn-ea"/>
                <a:cs typeface="+mn-ea"/>
              </a:rPr>
              <a:t>或者</a:t>
            </a:r>
            <a:r>
              <a:rPr lang="en-US" altLang="zh-CN" sz="2000" spc="150" dirty="0">
                <a:solidFill>
                  <a:schemeClr val="tx1">
                    <a:lumMod val="65000"/>
                    <a:lumOff val="35000"/>
                  </a:schemeClr>
                </a:solidFill>
                <a:latin typeface="+mn-ea"/>
                <a:cs typeface="+mn-ea"/>
              </a:rPr>
              <a:t>f(e)=c(e)</a:t>
            </a:r>
          </a:p>
          <a:p>
            <a:r>
              <a:rPr lang="en-US" altLang="zh-CN" sz="2000" spc="150" dirty="0">
                <a:solidFill>
                  <a:schemeClr val="tx1">
                    <a:lumMod val="65000"/>
                    <a:lumOff val="35000"/>
                  </a:schemeClr>
                </a:solidFill>
                <a:latin typeface="+mn-ea"/>
                <a:cs typeface="+mn-ea"/>
              </a:rPr>
              <a:t>	</a:t>
            </a:r>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故</a:t>
            </a:r>
            <a:r>
              <a:rPr lang="zh-CN" altLang="en-US" sz="2000" spc="150" dirty="0">
                <a:solidFill>
                  <a:schemeClr val="tx1">
                    <a:lumMod val="65000"/>
                    <a:lumOff val="35000"/>
                  </a:schemeClr>
                </a:solidFill>
                <a:latin typeface="+mn-ea"/>
                <a:cs typeface="+mn-ea"/>
              </a:rPr>
              <a:t>此时割的容量</a:t>
            </a:r>
            <a:r>
              <a:rPr lang="en-US" altLang="zh-CN" sz="2000" spc="150" dirty="0">
                <a:solidFill>
                  <a:schemeClr val="tx1">
                    <a:lumMod val="65000"/>
                    <a:lumOff val="35000"/>
                  </a:schemeClr>
                </a:solidFill>
                <a:latin typeface="+mn-ea"/>
                <a:cs typeface="+mn-ea"/>
              </a:rPr>
              <a:t>=</a:t>
            </a:r>
            <a:r>
              <a:rPr lang="zh-CN" altLang="en-US" sz="2000" spc="150" dirty="0">
                <a:solidFill>
                  <a:schemeClr val="tx1">
                    <a:lumMod val="65000"/>
                    <a:lumOff val="35000"/>
                  </a:schemeClr>
                </a:solidFill>
                <a:latin typeface="+mn-ea"/>
                <a:cs typeface="+mn-ea"/>
              </a:rPr>
              <a:t>流值，得证：存在割是最大流上</a:t>
            </a:r>
            <a:r>
              <a:rPr lang="zh-CN" altLang="en-US" sz="2000" spc="150" dirty="0" smtClean="0">
                <a:solidFill>
                  <a:schemeClr val="tx1">
                    <a:lumMod val="65000"/>
                    <a:lumOff val="35000"/>
                  </a:schemeClr>
                </a:solidFill>
                <a:latin typeface="+mn-ea"/>
                <a:cs typeface="+mn-ea"/>
              </a:rPr>
              <a:t>界</a:t>
            </a:r>
            <a:r>
              <a:rPr lang="en-US" altLang="zh-CN" sz="2000" spc="150" dirty="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残</a:t>
            </a:r>
            <a:r>
              <a:rPr lang="zh-CN" altLang="en-US" sz="2000" spc="150" dirty="0">
                <a:solidFill>
                  <a:schemeClr val="tx1">
                    <a:lumMod val="65000"/>
                    <a:lumOff val="35000"/>
                  </a:schemeClr>
                </a:solidFill>
                <a:latin typeface="+mn-ea"/>
                <a:cs typeface="+mn-ea"/>
              </a:rPr>
              <a:t>存网络</a:t>
            </a:r>
            <a:r>
              <a:rPr lang="en-US" altLang="zh-CN" sz="2000" spc="150" dirty="0">
                <a:solidFill>
                  <a:schemeClr val="tx1">
                    <a:lumMod val="65000"/>
                    <a:lumOff val="35000"/>
                  </a:schemeClr>
                </a:solidFill>
                <a:latin typeface="+mn-ea"/>
                <a:cs typeface="+mn-ea"/>
              </a:rPr>
              <a:t>Gf</a:t>
            </a:r>
            <a:r>
              <a:rPr lang="zh-CN" altLang="en-US" sz="2000" spc="150" dirty="0">
                <a:solidFill>
                  <a:schemeClr val="tx1">
                    <a:lumMod val="65000"/>
                    <a:lumOff val="35000"/>
                  </a:schemeClr>
                </a:solidFill>
                <a:latin typeface="+mn-ea"/>
                <a:cs typeface="+mn-ea"/>
              </a:rPr>
              <a:t>中无增广路径</a:t>
            </a:r>
          </a:p>
          <a:p>
            <a:r>
              <a:rPr lang="zh-CN" altLang="en-US" sz="2000" spc="150" dirty="0">
                <a:solidFill>
                  <a:schemeClr val="tx1">
                    <a:lumMod val="65000"/>
                    <a:lumOff val="35000"/>
                  </a:schemeClr>
                </a:solidFill>
                <a:latin typeface="+mn-ea"/>
                <a:cs typeface="+mn-ea"/>
              </a:rPr>
              <a:t>	</a:t>
            </a:r>
            <a:r>
              <a:rPr lang="en-US" altLang="zh-CN" sz="2000" spc="150" dirty="0" smtClean="0">
                <a:solidFill>
                  <a:schemeClr val="tx1">
                    <a:lumMod val="65000"/>
                    <a:lumOff val="35000"/>
                  </a:schemeClr>
                </a:solidFill>
                <a:latin typeface="+mn-ea"/>
                <a:cs typeface="+mn-ea"/>
              </a:rPr>
              <a:t>	</a:t>
            </a:r>
            <a:r>
              <a:rPr lang="zh-CN" altLang="en-US" sz="2000" spc="150" dirty="0" smtClean="0">
                <a:solidFill>
                  <a:schemeClr val="tx1">
                    <a:lumMod val="65000"/>
                    <a:lumOff val="35000"/>
                  </a:schemeClr>
                </a:solidFill>
                <a:latin typeface="+mn-ea"/>
                <a:cs typeface="+mn-ea"/>
              </a:rPr>
              <a:t>对</a:t>
            </a:r>
            <a:r>
              <a:rPr lang="zh-CN" altLang="en-US" sz="2000" spc="150" dirty="0">
                <a:solidFill>
                  <a:schemeClr val="tx1">
                    <a:lumMod val="65000"/>
                    <a:lumOff val="35000"/>
                  </a:schemeClr>
                </a:solidFill>
                <a:latin typeface="+mn-ea"/>
                <a:cs typeface="+mn-ea"/>
              </a:rPr>
              <a:t>于</a:t>
            </a:r>
            <a:r>
              <a:rPr lang="en-US" altLang="zh-CN" sz="2000" spc="150" dirty="0">
                <a:solidFill>
                  <a:schemeClr val="tx1">
                    <a:lumMod val="65000"/>
                    <a:lumOff val="35000"/>
                  </a:schemeClr>
                </a:solidFill>
                <a:latin typeface="+mn-ea"/>
                <a:cs typeface="+mn-ea"/>
              </a:rPr>
              <a:t>f</a:t>
            </a:r>
            <a:r>
              <a:rPr lang="zh-CN" altLang="en-US" sz="2000" spc="150" dirty="0">
                <a:solidFill>
                  <a:schemeClr val="tx1">
                    <a:lumMod val="65000"/>
                    <a:lumOff val="35000"/>
                  </a:schemeClr>
                </a:solidFill>
                <a:latin typeface="+mn-ea"/>
                <a:cs typeface="+mn-ea"/>
              </a:rPr>
              <a:t>是最大</a:t>
            </a:r>
            <a:r>
              <a:rPr lang="zh-CN" altLang="en-US" sz="2000" spc="150" dirty="0" smtClean="0">
                <a:solidFill>
                  <a:schemeClr val="tx1">
                    <a:lumMod val="65000"/>
                    <a:lumOff val="35000"/>
                  </a:schemeClr>
                </a:solidFill>
                <a:latin typeface="+mn-ea"/>
                <a:cs typeface="+mn-ea"/>
              </a:rPr>
              <a:t>流</a:t>
            </a:r>
            <a:r>
              <a:rPr lang="en-US" altLang="zh-CN" sz="2000" spc="150" dirty="0">
                <a:solidFill>
                  <a:schemeClr val="tx1">
                    <a:lumMod val="65000"/>
                    <a:lumOff val="35000"/>
                  </a:schemeClr>
                </a:solidFill>
                <a:latin typeface="+mn-ea"/>
                <a:cs typeface="+mn-ea"/>
                <a:sym typeface="Wingdings" panose="05000000000000000000" pitchFamily="2" charset="2"/>
              </a:rPr>
              <a:t></a:t>
            </a:r>
            <a:r>
              <a:rPr lang="zh-CN" altLang="en-US" sz="2000" spc="150" dirty="0" smtClean="0">
                <a:solidFill>
                  <a:schemeClr val="tx1">
                    <a:lumMod val="65000"/>
                    <a:lumOff val="35000"/>
                  </a:schemeClr>
                </a:solidFill>
                <a:latin typeface="+mn-ea"/>
                <a:cs typeface="+mn-ea"/>
              </a:rPr>
              <a:t>存</a:t>
            </a:r>
            <a:r>
              <a:rPr lang="zh-CN" altLang="en-US" sz="2000" spc="150" dirty="0">
                <a:solidFill>
                  <a:schemeClr val="tx1">
                    <a:lumMod val="65000"/>
                    <a:lumOff val="35000"/>
                  </a:schemeClr>
                </a:solidFill>
                <a:latin typeface="+mn-ea"/>
                <a:cs typeface="+mn-ea"/>
              </a:rPr>
              <a:t>在割是最大流上界，引入弱对偶性定</a:t>
            </a:r>
            <a:r>
              <a:rPr lang="zh-CN" altLang="en-US" sz="2000" spc="150" dirty="0" smtClean="0">
                <a:solidFill>
                  <a:schemeClr val="tx1">
                    <a:lumMod val="65000"/>
                    <a:lumOff val="35000"/>
                  </a:schemeClr>
                </a:solidFill>
                <a:latin typeface="+mn-ea"/>
                <a:cs typeface="+mn-ea"/>
              </a:rPr>
              <a:t>义：</a:t>
            </a:r>
            <a:r>
              <a:rPr lang="zh-CN" altLang="en-US" sz="2000" spc="150" dirty="0">
                <a:solidFill>
                  <a:schemeClr val="tx1">
                    <a:lumMod val="65000"/>
                    <a:lumOff val="35000"/>
                  </a:schemeClr>
                </a:solidFill>
                <a:latin typeface="+mn-ea"/>
                <a:cs typeface="+mn-ea"/>
              </a:rPr>
              <a:t>最大流流值小于等于任意割容量</a:t>
            </a: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2095154" y="1036424"/>
            <a:ext cx="8366235" cy="461665"/>
          </a:xfrm>
          <a:prstGeom prst="rect">
            <a:avLst/>
          </a:prstGeom>
        </p:spPr>
        <p:txBody>
          <a:bodyPr wrap="square">
            <a:spAutoFit/>
          </a:bodyPr>
          <a:lstStyle/>
          <a:p>
            <a:r>
              <a:rPr lang="zh-CN" altLang="en-US" sz="2400" spc="150" dirty="0">
                <a:solidFill>
                  <a:schemeClr val="tx1">
                    <a:lumMod val="65000"/>
                    <a:lumOff val="35000"/>
                  </a:schemeClr>
                </a:solidFill>
                <a:latin typeface="+mn-ea"/>
                <a:cs typeface="+mn-ea"/>
              </a:rPr>
              <a:t>如何证明</a:t>
            </a:r>
            <a:r>
              <a:rPr lang="en-US" altLang="zh-CN" sz="2400" spc="150" dirty="0">
                <a:solidFill>
                  <a:schemeClr val="tx1">
                    <a:lumMod val="65000"/>
                    <a:lumOff val="35000"/>
                  </a:schemeClr>
                </a:solidFill>
                <a:latin typeface="+mn-ea"/>
                <a:cs typeface="+mn-ea"/>
              </a:rPr>
              <a:t>Ford-Fulkerson</a:t>
            </a:r>
            <a:r>
              <a:rPr lang="zh-CN" altLang="en-US" sz="2400" spc="150" dirty="0">
                <a:solidFill>
                  <a:schemeClr val="tx1">
                    <a:lumMod val="65000"/>
                    <a:lumOff val="35000"/>
                  </a:schemeClr>
                </a:solidFill>
                <a:latin typeface="+mn-ea"/>
                <a:cs typeface="+mn-ea"/>
              </a:rPr>
              <a:t>方法</a:t>
            </a:r>
            <a:r>
              <a:rPr lang="en-US" altLang="zh-CN" sz="2400" spc="150" dirty="0">
                <a:solidFill>
                  <a:schemeClr val="tx1">
                    <a:lumMod val="65000"/>
                    <a:lumOff val="35000"/>
                  </a:schemeClr>
                </a:solidFill>
                <a:latin typeface="+mn-ea"/>
                <a:cs typeface="+mn-ea"/>
              </a:rPr>
              <a:t>+EK</a:t>
            </a:r>
            <a:r>
              <a:rPr lang="zh-CN" altLang="en-US" sz="2400" spc="150" dirty="0">
                <a:solidFill>
                  <a:schemeClr val="tx1">
                    <a:lumMod val="65000"/>
                    <a:lumOff val="35000"/>
                  </a:schemeClr>
                </a:solidFill>
                <a:latin typeface="+mn-ea"/>
                <a:cs typeface="+mn-ea"/>
              </a:rPr>
              <a:t>算法可获得最优解？</a:t>
            </a:r>
            <a:endParaRPr lang="zh-CN" altLang="en-US" sz="2400" spc="15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654524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smtClean="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2095154" y="640157"/>
            <a:ext cx="8366235" cy="461665"/>
          </a:xfrm>
          <a:prstGeom prst="rect">
            <a:avLst/>
          </a:prstGeom>
        </p:spPr>
        <p:txBody>
          <a:bodyPr wrap="square">
            <a:spAutoFit/>
          </a:bodyPr>
          <a:lstStyle/>
          <a:p>
            <a:r>
              <a:rPr lang="zh-CN" altLang="en-US" sz="2400" spc="150" dirty="0">
                <a:solidFill>
                  <a:schemeClr val="tx1">
                    <a:lumMod val="65000"/>
                    <a:lumOff val="35000"/>
                  </a:schemeClr>
                </a:solidFill>
                <a:latin typeface="+mn-ea"/>
                <a:cs typeface="+mn-ea"/>
              </a:rPr>
              <a:t>如何证明</a:t>
            </a:r>
            <a:r>
              <a:rPr lang="en-US" altLang="zh-CN" sz="2400" spc="150" dirty="0">
                <a:solidFill>
                  <a:schemeClr val="tx1">
                    <a:lumMod val="65000"/>
                    <a:lumOff val="35000"/>
                  </a:schemeClr>
                </a:solidFill>
                <a:latin typeface="+mn-ea"/>
                <a:cs typeface="+mn-ea"/>
              </a:rPr>
              <a:t>Ford-Fulkerson</a:t>
            </a:r>
            <a:r>
              <a:rPr lang="zh-CN" altLang="en-US" sz="2400" spc="150" dirty="0">
                <a:solidFill>
                  <a:schemeClr val="tx1">
                    <a:lumMod val="65000"/>
                    <a:lumOff val="35000"/>
                  </a:schemeClr>
                </a:solidFill>
                <a:latin typeface="+mn-ea"/>
                <a:cs typeface="+mn-ea"/>
              </a:rPr>
              <a:t>方法</a:t>
            </a:r>
            <a:r>
              <a:rPr lang="en-US" altLang="zh-CN" sz="2400" spc="150" dirty="0">
                <a:solidFill>
                  <a:schemeClr val="tx1">
                    <a:lumMod val="65000"/>
                    <a:lumOff val="35000"/>
                  </a:schemeClr>
                </a:solidFill>
                <a:latin typeface="+mn-ea"/>
                <a:cs typeface="+mn-ea"/>
              </a:rPr>
              <a:t>+EK</a:t>
            </a:r>
            <a:r>
              <a:rPr lang="zh-CN" altLang="en-US" sz="2400" spc="150" dirty="0">
                <a:solidFill>
                  <a:schemeClr val="tx1">
                    <a:lumMod val="65000"/>
                    <a:lumOff val="35000"/>
                  </a:schemeClr>
                </a:solidFill>
                <a:latin typeface="+mn-ea"/>
                <a:cs typeface="+mn-ea"/>
              </a:rPr>
              <a:t>算法可获得最优解？</a:t>
            </a:r>
            <a:endParaRPr lang="zh-CN" altLang="en-US" sz="2400" spc="150" dirty="0">
              <a:solidFill>
                <a:schemeClr val="tx1">
                  <a:lumMod val="65000"/>
                  <a:lumOff val="35000"/>
                </a:schemeClr>
              </a:solidFill>
              <a:latin typeface="+mn-ea"/>
              <a:cs typeface="+mn-ea"/>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782" y="1249060"/>
            <a:ext cx="8693322" cy="530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1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9"/>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444930" y="2487023"/>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20"/>
          <p:cNvSpPr txBox="1">
            <a:spLocks noChangeArrowheads="1"/>
          </p:cNvSpPr>
          <p:nvPr/>
        </p:nvSpPr>
        <p:spPr bwMode="auto">
          <a:xfrm>
            <a:off x="7297418" y="2590210"/>
            <a:ext cx="3812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smtClean="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4100" name="文本框 21"/>
          <p:cNvSpPr txBox="1">
            <a:spLocks noChangeArrowheads="1"/>
          </p:cNvSpPr>
          <p:nvPr/>
        </p:nvSpPr>
        <p:spPr bwMode="auto">
          <a:xfrm>
            <a:off x="6444930" y="2499723"/>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pic>
        <p:nvPicPr>
          <p:cNvPr id="4101" name="图片 24"/>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444930" y="3398248"/>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25"/>
          <p:cNvSpPr txBox="1">
            <a:spLocks noChangeArrowheads="1"/>
          </p:cNvSpPr>
          <p:nvPr/>
        </p:nvSpPr>
        <p:spPr bwMode="auto">
          <a:xfrm>
            <a:off x="7297417" y="3501435"/>
            <a:ext cx="4316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smtClean="0">
                <a:solidFill>
                  <a:srgbClr val="007F58"/>
                </a:solidFill>
                <a:latin typeface="微软雅黑" panose="020B0503020204020204" pitchFamily="34" charset="-122"/>
              </a:rPr>
              <a:t>EK </a:t>
            </a:r>
            <a:r>
              <a:rPr lang="en-US" altLang="zh-CN" sz="2400" b="1" dirty="0">
                <a:solidFill>
                  <a:srgbClr val="007F58"/>
                </a:solidFill>
                <a:latin typeface="微软雅黑" panose="020B0503020204020204" pitchFamily="34" charset="-122"/>
              </a:rPr>
              <a:t>(</a:t>
            </a:r>
            <a:r>
              <a:rPr lang="en-US" altLang="zh-CN" sz="2400" b="1" dirty="0" err="1">
                <a:solidFill>
                  <a:srgbClr val="007F58"/>
                </a:solidFill>
                <a:latin typeface="微软雅黑" panose="020B0503020204020204" pitchFamily="34" charset="-122"/>
              </a:rPr>
              <a:t>Edmons</a:t>
            </a:r>
            <a:r>
              <a:rPr lang="en-US" altLang="zh-CN" sz="2400" b="1" dirty="0">
                <a:solidFill>
                  <a:srgbClr val="007F58"/>
                </a:solidFill>
                <a:latin typeface="微软雅黑" panose="020B0503020204020204" pitchFamily="34" charset="-122"/>
              </a:rPr>
              <a:t>-Karp)</a:t>
            </a:r>
            <a:r>
              <a:rPr lang="zh-CN" altLang="en-US" sz="2400" b="1" dirty="0">
                <a:solidFill>
                  <a:srgbClr val="007F58"/>
                </a:solidFill>
                <a:latin typeface="微软雅黑" panose="020B0503020204020204" pitchFamily="34" charset="-122"/>
              </a:rPr>
              <a:t>算法分析</a:t>
            </a:r>
            <a:endParaRPr lang="zh-CN" altLang="en-US" sz="2400" b="1" dirty="0">
              <a:solidFill>
                <a:srgbClr val="007F58"/>
              </a:solidFill>
              <a:latin typeface="微软雅黑" panose="020B0503020204020204" pitchFamily="34" charset="-122"/>
            </a:endParaRPr>
          </a:p>
        </p:txBody>
      </p:sp>
      <p:sp>
        <p:nvSpPr>
          <p:cNvPr id="4103" name="文本框 26"/>
          <p:cNvSpPr txBox="1">
            <a:spLocks noChangeArrowheads="1"/>
          </p:cNvSpPr>
          <p:nvPr/>
        </p:nvSpPr>
        <p:spPr bwMode="auto">
          <a:xfrm>
            <a:off x="6444930" y="3410948"/>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pic>
        <p:nvPicPr>
          <p:cNvPr id="4113"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24423">
            <a:off x="423863" y="1516063"/>
            <a:ext cx="575945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文本框 32"/>
          <p:cNvSpPr txBox="1">
            <a:spLocks noChangeArrowheads="1"/>
          </p:cNvSpPr>
          <p:nvPr/>
        </p:nvSpPr>
        <p:spPr bwMode="auto">
          <a:xfrm>
            <a:off x="1250950" y="2717800"/>
            <a:ext cx="4445000"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6600">
                <a:solidFill>
                  <a:schemeClr val="bg1"/>
                </a:solidFill>
                <a:latin typeface="Impact" panose="020B0806030902050204" pitchFamily="34" charset="0"/>
              </a:rPr>
              <a:t>概览</a:t>
            </a:r>
          </a:p>
        </p:txBody>
      </p:sp>
      <p:pic>
        <p:nvPicPr>
          <p:cNvPr id="10" name="图片 19"/>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444930" y="1607548"/>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20"/>
          <p:cNvSpPr txBox="1">
            <a:spLocks noChangeArrowheads="1"/>
          </p:cNvSpPr>
          <p:nvPr/>
        </p:nvSpPr>
        <p:spPr bwMode="auto">
          <a:xfrm>
            <a:off x="7297418" y="1710735"/>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smtClean="0">
                <a:solidFill>
                  <a:srgbClr val="007F58"/>
                </a:solidFill>
                <a:latin typeface="微软雅黑" panose="020B0503020204020204" pitchFamily="34" charset="-122"/>
              </a:rPr>
              <a:t>题目</a:t>
            </a:r>
            <a:r>
              <a:rPr lang="zh-CN" altLang="en-US" sz="2400" b="1" dirty="0">
                <a:solidFill>
                  <a:srgbClr val="007F58"/>
                </a:solidFill>
                <a:latin typeface="微软雅黑" panose="020B0503020204020204" pitchFamily="34" charset="-122"/>
              </a:rPr>
              <a:t>理解</a:t>
            </a:r>
            <a:endParaRPr lang="zh-CN" altLang="en-US" sz="2400" b="1" dirty="0">
              <a:solidFill>
                <a:srgbClr val="007F58"/>
              </a:solidFill>
              <a:latin typeface="微软雅黑" panose="020B0503020204020204" pitchFamily="34" charset="-122"/>
            </a:endParaRPr>
          </a:p>
        </p:txBody>
      </p:sp>
      <p:sp>
        <p:nvSpPr>
          <p:cNvPr id="12" name="文本框 21"/>
          <p:cNvSpPr txBox="1">
            <a:spLocks noChangeArrowheads="1"/>
          </p:cNvSpPr>
          <p:nvPr/>
        </p:nvSpPr>
        <p:spPr bwMode="auto">
          <a:xfrm>
            <a:off x="6444930" y="1620248"/>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pic>
        <p:nvPicPr>
          <p:cNvPr id="16" name="图片 24"/>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448007" y="4226129"/>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25"/>
          <p:cNvSpPr txBox="1">
            <a:spLocks noChangeArrowheads="1"/>
          </p:cNvSpPr>
          <p:nvPr/>
        </p:nvSpPr>
        <p:spPr bwMode="auto">
          <a:xfrm>
            <a:off x="7297320" y="4331856"/>
            <a:ext cx="3969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smtClean="0">
                <a:solidFill>
                  <a:srgbClr val="007F58"/>
                </a:solidFill>
                <a:latin typeface="微软雅黑" panose="020B0503020204020204" pitchFamily="34" charset="-122"/>
              </a:rPr>
              <a:t>关</a:t>
            </a:r>
            <a:r>
              <a:rPr lang="zh-CN" altLang="en-US" sz="2400" b="1" dirty="0">
                <a:solidFill>
                  <a:srgbClr val="007F58"/>
                </a:solidFill>
                <a:latin typeface="微软雅黑" panose="020B0503020204020204" pitchFamily="34" charset="-122"/>
              </a:rPr>
              <a:t>键定理证</a:t>
            </a:r>
            <a:r>
              <a:rPr lang="zh-CN" altLang="en-US" sz="2400" b="1" dirty="0" smtClean="0">
                <a:solidFill>
                  <a:srgbClr val="007F58"/>
                </a:solidFill>
                <a:latin typeface="微软雅黑" panose="020B0503020204020204" pitchFamily="34" charset="-122"/>
              </a:rPr>
              <a:t>明与实验结果</a:t>
            </a:r>
            <a:endParaRPr lang="zh-CN" altLang="en-US" sz="2400" b="1" dirty="0">
              <a:solidFill>
                <a:srgbClr val="007F58"/>
              </a:solidFill>
              <a:latin typeface="微软雅黑" panose="020B0503020204020204" pitchFamily="34" charset="-122"/>
            </a:endParaRPr>
          </a:p>
        </p:txBody>
      </p:sp>
      <p:sp>
        <p:nvSpPr>
          <p:cNvPr id="18" name="文本框 26"/>
          <p:cNvSpPr txBox="1">
            <a:spLocks noChangeArrowheads="1"/>
          </p:cNvSpPr>
          <p:nvPr/>
        </p:nvSpPr>
        <p:spPr bwMode="auto">
          <a:xfrm>
            <a:off x="6448007" y="4238829"/>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smtClean="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2095154" y="640157"/>
            <a:ext cx="8366235" cy="461665"/>
          </a:xfrm>
          <a:prstGeom prst="rect">
            <a:avLst/>
          </a:prstGeom>
        </p:spPr>
        <p:txBody>
          <a:bodyPr wrap="square">
            <a:spAutoFit/>
          </a:bodyPr>
          <a:lstStyle/>
          <a:p>
            <a:r>
              <a:rPr lang="zh-CN" altLang="en-US" sz="2400" spc="150" dirty="0">
                <a:solidFill>
                  <a:schemeClr val="tx1">
                    <a:lumMod val="65000"/>
                    <a:lumOff val="35000"/>
                  </a:schemeClr>
                </a:solidFill>
                <a:latin typeface="+mn-ea"/>
                <a:cs typeface="+mn-ea"/>
              </a:rPr>
              <a:t>如何证明</a:t>
            </a:r>
            <a:r>
              <a:rPr lang="en-US" altLang="zh-CN" sz="2400" spc="150" dirty="0">
                <a:solidFill>
                  <a:schemeClr val="tx1">
                    <a:lumMod val="65000"/>
                    <a:lumOff val="35000"/>
                  </a:schemeClr>
                </a:solidFill>
                <a:latin typeface="+mn-ea"/>
                <a:cs typeface="+mn-ea"/>
              </a:rPr>
              <a:t>Ford-Fulkerson</a:t>
            </a:r>
            <a:r>
              <a:rPr lang="zh-CN" altLang="en-US" sz="2400" spc="150" dirty="0">
                <a:solidFill>
                  <a:schemeClr val="tx1">
                    <a:lumMod val="65000"/>
                    <a:lumOff val="35000"/>
                  </a:schemeClr>
                </a:solidFill>
                <a:latin typeface="+mn-ea"/>
                <a:cs typeface="+mn-ea"/>
              </a:rPr>
              <a:t>方法</a:t>
            </a:r>
            <a:r>
              <a:rPr lang="en-US" altLang="zh-CN" sz="2400" spc="150" dirty="0">
                <a:solidFill>
                  <a:schemeClr val="tx1">
                    <a:lumMod val="65000"/>
                    <a:lumOff val="35000"/>
                  </a:schemeClr>
                </a:solidFill>
                <a:latin typeface="+mn-ea"/>
                <a:cs typeface="+mn-ea"/>
              </a:rPr>
              <a:t>+EK</a:t>
            </a:r>
            <a:r>
              <a:rPr lang="zh-CN" altLang="en-US" sz="2400" spc="150" dirty="0">
                <a:solidFill>
                  <a:schemeClr val="tx1">
                    <a:lumMod val="65000"/>
                    <a:lumOff val="35000"/>
                  </a:schemeClr>
                </a:solidFill>
                <a:latin typeface="+mn-ea"/>
                <a:cs typeface="+mn-ea"/>
              </a:rPr>
              <a:t>算法可获得最优解？</a:t>
            </a:r>
            <a:endParaRPr lang="zh-CN" altLang="en-US" sz="2400" spc="150" dirty="0">
              <a:solidFill>
                <a:schemeClr val="tx1">
                  <a:lumMod val="65000"/>
                  <a:lumOff val="35000"/>
                </a:schemeClr>
              </a:solidFill>
              <a:latin typeface="+mn-ea"/>
              <a:cs typeface="+mn-ea"/>
            </a:endParaRPr>
          </a:p>
        </p:txBody>
      </p:sp>
      <p:sp>
        <p:nvSpPr>
          <p:cNvPr id="5" name="矩形 4"/>
          <p:cNvSpPr/>
          <p:nvPr/>
        </p:nvSpPr>
        <p:spPr>
          <a:xfrm>
            <a:off x="143826" y="2441846"/>
            <a:ext cx="3258207" cy="1938992"/>
          </a:xfrm>
          <a:prstGeom prst="rect">
            <a:avLst/>
          </a:prstGeom>
        </p:spPr>
        <p:txBody>
          <a:bodyPr wrap="square">
            <a:spAutoFit/>
          </a:bodyPr>
          <a:lstStyle/>
          <a:p>
            <a:pPr marL="0" lvl="6" indent="-228600">
              <a:spcAft>
                <a:spcPts val="0"/>
              </a:spcAft>
              <a:buFont typeface="Wingdings" panose="05000000000000000000" pitchFamily="2" charset="2"/>
              <a:buChar char=""/>
              <a:tabLst>
                <a:tab pos="1866900" algn="l"/>
              </a:tabLst>
            </a:pPr>
            <a:r>
              <a:rPr lang="zh-CN" altLang="zh-CN" sz="2400" spc="150" dirty="0">
                <a:solidFill>
                  <a:schemeClr val="tx1">
                    <a:lumMod val="65000"/>
                    <a:lumOff val="35000"/>
                  </a:schemeClr>
                </a:solidFill>
                <a:latin typeface="+mn-ea"/>
                <a:cs typeface="+mn-ea"/>
              </a:rPr>
              <a:t>引入强对偶性定义与证</a:t>
            </a:r>
            <a:r>
              <a:rPr lang="zh-CN" altLang="zh-CN" sz="2400" spc="150" dirty="0" smtClean="0">
                <a:solidFill>
                  <a:schemeClr val="tx1">
                    <a:lumMod val="65000"/>
                    <a:lumOff val="35000"/>
                  </a:schemeClr>
                </a:solidFill>
                <a:latin typeface="+mn-ea"/>
                <a:cs typeface="+mn-ea"/>
              </a:rPr>
              <a:t>明：</a:t>
            </a:r>
            <a:r>
              <a:rPr lang="zh-CN" altLang="zh-CN" sz="2400" spc="150" dirty="0">
                <a:solidFill>
                  <a:schemeClr val="tx1">
                    <a:lumMod val="65000"/>
                    <a:lumOff val="35000"/>
                  </a:schemeClr>
                </a:solidFill>
                <a:latin typeface="+mn-ea"/>
                <a:cs typeface="+mn-ea"/>
              </a:rPr>
              <a:t>最大流等于最小</a:t>
            </a:r>
            <a:r>
              <a:rPr lang="zh-CN" altLang="zh-CN" sz="2400" spc="150" dirty="0" smtClean="0">
                <a:solidFill>
                  <a:schemeClr val="tx1">
                    <a:lumMod val="65000"/>
                    <a:lumOff val="35000"/>
                  </a:schemeClr>
                </a:solidFill>
                <a:latin typeface="+mn-ea"/>
                <a:cs typeface="+mn-ea"/>
              </a:rPr>
              <a:t>割</a:t>
            </a:r>
            <a:endParaRPr lang="en-US" altLang="zh-CN" sz="2400" spc="150" dirty="0" smtClean="0">
              <a:solidFill>
                <a:schemeClr val="tx1">
                  <a:lumMod val="65000"/>
                  <a:lumOff val="35000"/>
                </a:schemeClr>
              </a:solidFill>
              <a:latin typeface="+mn-ea"/>
              <a:cs typeface="+mn-ea"/>
            </a:endParaRPr>
          </a:p>
          <a:p>
            <a:pPr marL="0" lvl="6" indent="-228600">
              <a:spcAft>
                <a:spcPts val="0"/>
              </a:spcAft>
              <a:buFont typeface="Wingdings" panose="05000000000000000000" pitchFamily="2" charset="2"/>
              <a:buChar char=""/>
              <a:tabLst>
                <a:tab pos="1866900" algn="l"/>
              </a:tabLst>
            </a:pPr>
            <a:r>
              <a:rPr lang="zh-CN" altLang="zh-CN" sz="2400" spc="150" dirty="0" smtClean="0">
                <a:solidFill>
                  <a:schemeClr val="tx1">
                    <a:lumMod val="65000"/>
                    <a:lumOff val="35000"/>
                  </a:schemeClr>
                </a:solidFill>
                <a:latin typeface="+mn-ea"/>
                <a:cs typeface="+mn-ea"/>
              </a:rPr>
              <a:t>得</a:t>
            </a:r>
            <a:r>
              <a:rPr lang="zh-CN" altLang="zh-CN" sz="2400" spc="150" dirty="0">
                <a:solidFill>
                  <a:schemeClr val="tx1">
                    <a:lumMod val="65000"/>
                    <a:lumOff val="35000"/>
                  </a:schemeClr>
                </a:solidFill>
                <a:latin typeface="+mn-ea"/>
                <a:cs typeface="+mn-ea"/>
              </a:rPr>
              <a:t>证：</a:t>
            </a:r>
            <a:r>
              <a:rPr lang="en-US" altLang="zh-CN" sz="2400" spc="150" dirty="0">
                <a:solidFill>
                  <a:schemeClr val="tx1">
                    <a:lumMod val="65000"/>
                    <a:lumOff val="35000"/>
                  </a:schemeClr>
                </a:solidFill>
                <a:latin typeface="+mn-ea"/>
                <a:cs typeface="+mn-ea"/>
              </a:rPr>
              <a:t>f</a:t>
            </a:r>
            <a:r>
              <a:rPr lang="zh-CN" altLang="zh-CN" sz="2400" spc="150" dirty="0">
                <a:solidFill>
                  <a:schemeClr val="tx1">
                    <a:lumMod val="65000"/>
                    <a:lumOff val="35000"/>
                  </a:schemeClr>
                </a:solidFill>
                <a:latin typeface="+mn-ea"/>
                <a:cs typeface="+mn-ea"/>
              </a:rPr>
              <a:t>是最大流</a:t>
            </a:r>
            <a:r>
              <a:rPr lang="en-US" altLang="zh-CN" sz="2400" spc="150" dirty="0">
                <a:solidFill>
                  <a:schemeClr val="tx1">
                    <a:lumMod val="65000"/>
                    <a:lumOff val="35000"/>
                  </a:schemeClr>
                </a:solidFill>
                <a:latin typeface="+mn-ea"/>
                <a:cs typeface="+mn-ea"/>
                <a:sym typeface="Wingdings" panose="05000000000000000000" pitchFamily="2" charset="2"/>
              </a:rPr>
              <a:t></a:t>
            </a:r>
            <a:r>
              <a:rPr lang="zh-CN" altLang="zh-CN" sz="2400" spc="150" dirty="0">
                <a:solidFill>
                  <a:schemeClr val="tx1">
                    <a:lumMod val="65000"/>
                    <a:lumOff val="35000"/>
                  </a:schemeClr>
                </a:solidFill>
                <a:latin typeface="+mn-ea"/>
                <a:cs typeface="+mn-ea"/>
              </a:rPr>
              <a:t>存在割是最大流上界。</a:t>
            </a: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271" y="1626955"/>
            <a:ext cx="8001645" cy="391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848304" y="5997184"/>
            <a:ext cx="6096000" cy="646331"/>
          </a:xfrm>
          <a:prstGeom prst="rect">
            <a:avLst/>
          </a:prstGeom>
        </p:spPr>
        <p:txBody>
          <a:bodyPr>
            <a:spAutoFit/>
          </a:bodyPr>
          <a:lstStyle/>
          <a:p>
            <a:pPr>
              <a:spcAft>
                <a:spcPts val="0"/>
              </a:spcAft>
            </a:pPr>
            <a:r>
              <a:rPr lang="zh-CN" altLang="zh-CN" spc="150" dirty="0">
                <a:solidFill>
                  <a:schemeClr val="tx1">
                    <a:lumMod val="65000"/>
                    <a:lumOff val="35000"/>
                  </a:schemeClr>
                </a:solidFill>
                <a:latin typeface="+mn-ea"/>
                <a:cs typeface="+mn-ea"/>
              </a:rPr>
              <a:t>因此</a:t>
            </a:r>
            <a:r>
              <a:rPr lang="en-US" altLang="zh-CN" spc="150" dirty="0">
                <a:solidFill>
                  <a:schemeClr val="tx1">
                    <a:lumMod val="65000"/>
                    <a:lumOff val="35000"/>
                  </a:schemeClr>
                </a:solidFill>
                <a:latin typeface="+mn-ea"/>
                <a:cs typeface="+mn-ea"/>
              </a:rPr>
              <a:t>f</a:t>
            </a:r>
            <a:r>
              <a:rPr lang="zh-CN" altLang="zh-CN" spc="150" dirty="0">
                <a:solidFill>
                  <a:schemeClr val="tx1">
                    <a:lumMod val="65000"/>
                    <a:lumOff val="35000"/>
                  </a:schemeClr>
                </a:solidFill>
                <a:latin typeface="+mn-ea"/>
                <a:cs typeface="+mn-ea"/>
              </a:rPr>
              <a:t>是最大流</a:t>
            </a:r>
            <a:r>
              <a:rPr lang="en-US" altLang="zh-CN" spc="150" dirty="0">
                <a:solidFill>
                  <a:schemeClr val="tx1">
                    <a:lumMod val="65000"/>
                    <a:lumOff val="35000"/>
                  </a:schemeClr>
                </a:solidFill>
                <a:latin typeface="+mn-ea"/>
                <a:cs typeface="+mn-ea"/>
                <a:sym typeface="Wingdings" panose="05000000000000000000" pitchFamily="2" charset="2"/>
              </a:rPr>
              <a:t></a:t>
            </a:r>
            <a:r>
              <a:rPr lang="zh-CN" altLang="zh-CN" spc="150" dirty="0">
                <a:solidFill>
                  <a:schemeClr val="tx1">
                    <a:lumMod val="65000"/>
                    <a:lumOff val="35000"/>
                  </a:schemeClr>
                </a:solidFill>
                <a:latin typeface="+mn-ea"/>
                <a:cs typeface="+mn-ea"/>
              </a:rPr>
              <a:t>残存网络</a:t>
            </a:r>
            <a:r>
              <a:rPr lang="en-US" altLang="zh-CN" spc="150" dirty="0">
                <a:solidFill>
                  <a:schemeClr val="tx1">
                    <a:lumMod val="65000"/>
                    <a:lumOff val="35000"/>
                  </a:schemeClr>
                </a:solidFill>
                <a:latin typeface="+mn-ea"/>
                <a:cs typeface="+mn-ea"/>
              </a:rPr>
              <a:t>Gf</a:t>
            </a:r>
            <a:r>
              <a:rPr lang="zh-CN" altLang="zh-CN" spc="150" dirty="0">
                <a:solidFill>
                  <a:schemeClr val="tx1">
                    <a:lumMod val="65000"/>
                    <a:lumOff val="35000"/>
                  </a:schemeClr>
                </a:solidFill>
                <a:latin typeface="+mn-ea"/>
                <a:cs typeface="+mn-ea"/>
              </a:rPr>
              <a:t>中无增广路径，得证。</a:t>
            </a:r>
          </a:p>
          <a:p>
            <a:pPr>
              <a:spcAft>
                <a:spcPts val="0"/>
              </a:spcAft>
            </a:pPr>
            <a:r>
              <a:rPr lang="zh-CN" altLang="zh-CN" spc="150" dirty="0" smtClean="0">
                <a:solidFill>
                  <a:schemeClr val="tx1">
                    <a:lumMod val="65000"/>
                    <a:lumOff val="35000"/>
                  </a:schemeClr>
                </a:solidFill>
                <a:latin typeface="+mn-ea"/>
                <a:cs typeface="+mn-ea"/>
              </a:rPr>
              <a:t>所</a:t>
            </a:r>
            <a:r>
              <a:rPr lang="zh-CN" altLang="zh-CN" spc="150" dirty="0">
                <a:solidFill>
                  <a:schemeClr val="tx1">
                    <a:lumMod val="65000"/>
                    <a:lumOff val="35000"/>
                  </a:schemeClr>
                </a:solidFill>
                <a:latin typeface="+mn-ea"/>
                <a:cs typeface="+mn-ea"/>
              </a:rPr>
              <a:t>以该算法可以算出最优解。</a:t>
            </a:r>
          </a:p>
        </p:txBody>
      </p:sp>
    </p:spTree>
    <p:extLst>
      <p:ext uri="{BB962C8B-B14F-4D97-AF65-F5344CB8AC3E}">
        <p14:creationId xmlns:p14="http://schemas.microsoft.com/office/powerpoint/2010/main" val="1243758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6"/>
          <p:cNvSpPr txBox="1">
            <a:spLocks noChangeArrowheads="1"/>
          </p:cNvSpPr>
          <p:nvPr/>
        </p:nvSpPr>
        <p:spPr bwMode="auto">
          <a:xfrm>
            <a:off x="987425" y="266700"/>
            <a:ext cx="47196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4"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sp>
        <p:nvSpPr>
          <p:cNvPr id="5" name="矩形 4"/>
          <p:cNvSpPr/>
          <p:nvPr/>
        </p:nvSpPr>
        <p:spPr>
          <a:xfrm>
            <a:off x="575469" y="1498089"/>
            <a:ext cx="11082283" cy="1631216"/>
          </a:xfrm>
          <a:prstGeom prst="rect">
            <a:avLst/>
          </a:prstGeom>
        </p:spPr>
        <p:txBody>
          <a:bodyPr wrap="square">
            <a:spAutoFit/>
          </a:bodyPr>
          <a:lstStyle/>
          <a:p>
            <a:pPr lvl="0"/>
            <a:r>
              <a:rPr lang="en-US" altLang="zh-CN" sz="2000" spc="150" dirty="0" smtClean="0">
                <a:solidFill>
                  <a:schemeClr val="tx1">
                    <a:lumMod val="65000"/>
                    <a:lumOff val="35000"/>
                  </a:schemeClr>
                </a:solidFill>
                <a:latin typeface="+mn-ea"/>
                <a:cs typeface="+mn-ea"/>
              </a:rPr>
              <a:t>	</a:t>
            </a:r>
            <a:r>
              <a:rPr lang="zh-CN" altLang="zh-CN" sz="2000" spc="150" dirty="0" smtClean="0">
                <a:solidFill>
                  <a:schemeClr val="tx1">
                    <a:lumMod val="65000"/>
                    <a:lumOff val="35000"/>
                  </a:schemeClr>
                </a:solidFill>
                <a:latin typeface="+mn-ea"/>
                <a:cs typeface="+mn-ea"/>
              </a:rPr>
              <a:t>假</a:t>
            </a:r>
            <a:r>
              <a:rPr lang="zh-CN" altLang="zh-CN" sz="2000" spc="150" dirty="0">
                <a:solidFill>
                  <a:schemeClr val="tx1">
                    <a:lumMod val="65000"/>
                    <a:lumOff val="35000"/>
                  </a:schemeClr>
                </a:solidFill>
                <a:latin typeface="+mn-ea"/>
                <a:cs typeface="+mn-ea"/>
              </a:rPr>
              <a:t>设假期数量</a:t>
            </a:r>
            <a:r>
              <a:rPr lang="en-US" altLang="zh-CN" sz="2000" spc="150" dirty="0">
                <a:solidFill>
                  <a:schemeClr val="tx1">
                    <a:lumMod val="65000"/>
                    <a:lumOff val="35000"/>
                  </a:schemeClr>
                </a:solidFill>
                <a:latin typeface="+mn-ea"/>
                <a:cs typeface="+mn-ea"/>
              </a:rPr>
              <a:t>k=2</a:t>
            </a:r>
            <a:r>
              <a:rPr lang="zh-CN" altLang="zh-CN" sz="2000" spc="150" dirty="0">
                <a:solidFill>
                  <a:schemeClr val="tx1">
                    <a:lumMod val="65000"/>
                    <a:lumOff val="35000"/>
                  </a:schemeClr>
                </a:solidFill>
                <a:latin typeface="+mn-ea"/>
                <a:cs typeface="+mn-ea"/>
              </a:rPr>
              <a:t>，医生数量</a:t>
            </a:r>
            <a:r>
              <a:rPr lang="en-US" altLang="zh-CN" sz="2000" spc="150" dirty="0">
                <a:solidFill>
                  <a:schemeClr val="tx1">
                    <a:lumMod val="65000"/>
                    <a:lumOff val="35000"/>
                  </a:schemeClr>
                </a:solidFill>
                <a:latin typeface="+mn-ea"/>
                <a:cs typeface="+mn-ea"/>
              </a:rPr>
              <a:t>n=2</a:t>
            </a:r>
            <a:r>
              <a:rPr lang="zh-CN" altLang="zh-CN" sz="2000" spc="150" dirty="0">
                <a:solidFill>
                  <a:schemeClr val="tx1">
                    <a:lumMod val="65000"/>
                    <a:lumOff val="35000"/>
                  </a:schemeClr>
                </a:solidFill>
                <a:latin typeface="+mn-ea"/>
                <a:cs typeface="+mn-ea"/>
              </a:rPr>
              <a:t>，每个假期的天数</a:t>
            </a:r>
            <a:r>
              <a:rPr lang="en-US" altLang="zh-CN" sz="2000" spc="150" dirty="0">
                <a:solidFill>
                  <a:schemeClr val="tx1">
                    <a:lumMod val="65000"/>
                    <a:lumOff val="35000"/>
                  </a:schemeClr>
                </a:solidFill>
                <a:latin typeface="+mn-ea"/>
                <a:cs typeface="+mn-ea"/>
              </a:rPr>
              <a:t>a=2</a:t>
            </a:r>
            <a:r>
              <a:rPr lang="zh-CN" altLang="zh-CN" sz="2000" spc="150" dirty="0">
                <a:solidFill>
                  <a:schemeClr val="tx1">
                    <a:lumMod val="65000"/>
                    <a:lumOff val="35000"/>
                  </a:schemeClr>
                </a:solidFill>
                <a:latin typeface="+mn-ea"/>
                <a:cs typeface="+mn-ea"/>
              </a:rPr>
              <a:t>，每个医生最多值班的假日数量</a:t>
            </a:r>
            <a:r>
              <a:rPr lang="en-US" altLang="zh-CN" sz="2000" spc="150" dirty="0">
                <a:solidFill>
                  <a:schemeClr val="tx1">
                    <a:lumMod val="65000"/>
                    <a:lumOff val="35000"/>
                  </a:schemeClr>
                </a:solidFill>
                <a:latin typeface="+mn-ea"/>
                <a:cs typeface="+mn-ea"/>
              </a:rPr>
              <a:t>c=2</a:t>
            </a:r>
            <a:endParaRPr lang="zh-CN" altLang="zh-CN" sz="2000" spc="150" dirty="0">
              <a:solidFill>
                <a:schemeClr val="tx1">
                  <a:lumMod val="65000"/>
                  <a:lumOff val="35000"/>
                </a:schemeClr>
              </a:solidFill>
              <a:latin typeface="+mn-ea"/>
              <a:cs typeface="+mn-ea"/>
            </a:endParaRPr>
          </a:p>
          <a:p>
            <a:pPr lvl="0"/>
            <a:r>
              <a:rPr lang="en-US" altLang="zh-CN" sz="2000" spc="150" dirty="0" smtClean="0">
                <a:solidFill>
                  <a:schemeClr val="tx1">
                    <a:lumMod val="65000"/>
                    <a:lumOff val="35000"/>
                  </a:schemeClr>
                </a:solidFill>
                <a:latin typeface="+mn-ea"/>
                <a:cs typeface="+mn-ea"/>
              </a:rPr>
              <a:t>	</a:t>
            </a:r>
            <a:r>
              <a:rPr lang="zh-CN" altLang="zh-CN" sz="2000" spc="150" dirty="0" smtClean="0">
                <a:solidFill>
                  <a:schemeClr val="tx1">
                    <a:lumMod val="65000"/>
                    <a:lumOff val="35000"/>
                  </a:schemeClr>
                </a:solidFill>
                <a:latin typeface="+mn-ea"/>
                <a:cs typeface="+mn-ea"/>
              </a:rPr>
              <a:t>构</a:t>
            </a:r>
            <a:r>
              <a:rPr lang="zh-CN" altLang="zh-CN" sz="2000" spc="150" dirty="0">
                <a:solidFill>
                  <a:schemeClr val="tx1">
                    <a:lumMod val="65000"/>
                    <a:lumOff val="35000"/>
                  </a:schemeClr>
                </a:solidFill>
                <a:latin typeface="+mn-ea"/>
                <a:cs typeface="+mn-ea"/>
              </a:rPr>
              <a:t>建实例化数据后的流网络图，通过</a:t>
            </a:r>
            <a:r>
              <a:rPr lang="en-US" altLang="zh-CN" sz="2000" spc="150" dirty="0" err="1">
                <a:solidFill>
                  <a:schemeClr val="tx1">
                    <a:lumMod val="65000"/>
                    <a:lumOff val="35000"/>
                  </a:schemeClr>
                </a:solidFill>
                <a:latin typeface="+mn-ea"/>
                <a:cs typeface="+mn-ea"/>
              </a:rPr>
              <a:t>EK+Ford-Fulkerson</a:t>
            </a:r>
            <a:r>
              <a:rPr lang="zh-CN" altLang="zh-CN" sz="2000" spc="150" dirty="0">
                <a:solidFill>
                  <a:schemeClr val="tx1">
                    <a:lumMod val="65000"/>
                    <a:lumOff val="35000"/>
                  </a:schemeClr>
                </a:solidFill>
                <a:latin typeface="+mn-ea"/>
                <a:cs typeface="+mn-ea"/>
              </a:rPr>
              <a:t>算法求出最大流，限制条件：若最大流</a:t>
            </a:r>
            <a:r>
              <a:rPr lang="en-US" altLang="zh-CN" sz="2000" spc="150" dirty="0">
                <a:solidFill>
                  <a:schemeClr val="tx1">
                    <a:lumMod val="65000"/>
                    <a:lumOff val="35000"/>
                  </a:schemeClr>
                </a:solidFill>
                <a:latin typeface="+mn-ea"/>
                <a:cs typeface="+mn-ea"/>
              </a:rPr>
              <a:t>&gt;=</a:t>
            </a:r>
            <a:r>
              <a:rPr lang="zh-CN" altLang="zh-CN" sz="2000" spc="150" dirty="0">
                <a:solidFill>
                  <a:schemeClr val="tx1">
                    <a:lumMod val="65000"/>
                    <a:lumOff val="35000"/>
                  </a:schemeClr>
                </a:solidFill>
                <a:latin typeface="+mn-ea"/>
                <a:cs typeface="+mn-ea"/>
              </a:rPr>
              <a:t>假期数量</a:t>
            </a:r>
            <a:r>
              <a:rPr lang="en-US" altLang="zh-CN" sz="2000" spc="150" dirty="0">
                <a:solidFill>
                  <a:schemeClr val="tx1">
                    <a:lumMod val="65000"/>
                    <a:lumOff val="35000"/>
                  </a:schemeClr>
                </a:solidFill>
                <a:latin typeface="+mn-ea"/>
                <a:cs typeface="+mn-ea"/>
              </a:rPr>
              <a:t>k*</a:t>
            </a:r>
            <a:r>
              <a:rPr lang="zh-CN" altLang="zh-CN" sz="2000" spc="150" dirty="0">
                <a:solidFill>
                  <a:schemeClr val="tx1">
                    <a:lumMod val="65000"/>
                    <a:lumOff val="35000"/>
                  </a:schemeClr>
                </a:solidFill>
                <a:latin typeface="+mn-ea"/>
                <a:cs typeface="+mn-ea"/>
              </a:rPr>
              <a:t>假期的天数</a:t>
            </a:r>
            <a:r>
              <a:rPr lang="en-US" altLang="zh-CN" sz="2000" spc="150" dirty="0">
                <a:solidFill>
                  <a:schemeClr val="tx1">
                    <a:lumMod val="65000"/>
                    <a:lumOff val="35000"/>
                  </a:schemeClr>
                </a:solidFill>
                <a:latin typeface="+mn-ea"/>
                <a:cs typeface="+mn-ea"/>
              </a:rPr>
              <a:t>a=4</a:t>
            </a:r>
            <a:r>
              <a:rPr lang="zh-CN" altLang="zh-CN" sz="2000" spc="150" dirty="0">
                <a:solidFill>
                  <a:schemeClr val="tx1">
                    <a:lumMod val="65000"/>
                    <a:lumOff val="35000"/>
                  </a:schemeClr>
                </a:solidFill>
                <a:latin typeface="+mn-ea"/>
                <a:cs typeface="+mn-ea"/>
              </a:rPr>
              <a:t>，则值班问题存在解。</a:t>
            </a:r>
          </a:p>
          <a:p>
            <a:pPr lvl="0"/>
            <a:r>
              <a:rPr lang="en-US" altLang="zh-CN" sz="2000" spc="150" dirty="0" smtClean="0">
                <a:solidFill>
                  <a:schemeClr val="tx1">
                    <a:lumMod val="65000"/>
                    <a:lumOff val="35000"/>
                  </a:schemeClr>
                </a:solidFill>
                <a:latin typeface="+mn-ea"/>
                <a:cs typeface="+mn-ea"/>
              </a:rPr>
              <a:t>	</a:t>
            </a:r>
            <a:r>
              <a:rPr lang="zh-CN" altLang="zh-CN" sz="2000" spc="150" dirty="0" smtClean="0">
                <a:solidFill>
                  <a:schemeClr val="tx1">
                    <a:lumMod val="65000"/>
                    <a:lumOff val="35000"/>
                  </a:schemeClr>
                </a:solidFill>
                <a:latin typeface="+mn-ea"/>
                <a:cs typeface="+mn-ea"/>
              </a:rPr>
              <a:t>求</a:t>
            </a:r>
            <a:r>
              <a:rPr lang="zh-CN" altLang="zh-CN" sz="2000" spc="150" dirty="0">
                <a:solidFill>
                  <a:schemeClr val="tx1">
                    <a:lumMod val="65000"/>
                    <a:lumOff val="35000"/>
                  </a:schemeClr>
                </a:solidFill>
                <a:latin typeface="+mn-ea"/>
                <a:cs typeface="+mn-ea"/>
              </a:rPr>
              <a:t>出最大流</a:t>
            </a:r>
            <a:r>
              <a:rPr lang="en-US" altLang="zh-CN" sz="2000" spc="150" dirty="0">
                <a:solidFill>
                  <a:schemeClr val="tx1">
                    <a:lumMod val="65000"/>
                    <a:lumOff val="35000"/>
                  </a:schemeClr>
                </a:solidFill>
                <a:latin typeface="+mn-ea"/>
                <a:cs typeface="+mn-ea"/>
              </a:rPr>
              <a:t>flow-max=4</a:t>
            </a:r>
            <a:r>
              <a:rPr lang="zh-CN" altLang="zh-CN" sz="2000" spc="150" dirty="0">
                <a:solidFill>
                  <a:schemeClr val="tx1">
                    <a:lumMod val="65000"/>
                    <a:lumOff val="35000"/>
                  </a:schemeClr>
                </a:solidFill>
                <a:latin typeface="+mn-ea"/>
                <a:cs typeface="+mn-ea"/>
              </a:rPr>
              <a:t>，</a:t>
            </a:r>
            <a:r>
              <a:rPr lang="en-US" altLang="zh-CN" sz="2000" spc="150" dirty="0">
                <a:solidFill>
                  <a:schemeClr val="tx1">
                    <a:lumMod val="65000"/>
                    <a:lumOff val="35000"/>
                  </a:schemeClr>
                </a:solidFill>
                <a:latin typeface="+mn-ea"/>
                <a:cs typeface="+mn-ea"/>
              </a:rPr>
              <a:t>k*a=2*2=4</a:t>
            </a:r>
            <a:r>
              <a:rPr lang="zh-CN" altLang="zh-CN" sz="2000" spc="150" dirty="0">
                <a:solidFill>
                  <a:schemeClr val="tx1">
                    <a:lumMod val="65000"/>
                    <a:lumOff val="35000"/>
                  </a:schemeClr>
                </a:solidFill>
                <a:latin typeface="+mn-ea"/>
                <a:cs typeface="+mn-ea"/>
              </a:rPr>
              <a:t>，因此值班问题存在解。</a:t>
            </a:r>
          </a:p>
        </p:txBody>
      </p:sp>
      <p:sp>
        <p:nvSpPr>
          <p:cNvPr id="41" name="内容占位符 2"/>
          <p:cNvSpPr txBox="1">
            <a:spLocks/>
          </p:cNvSpPr>
          <p:nvPr/>
        </p:nvSpPr>
        <p:spPr>
          <a:xfrm>
            <a:off x="788276" y="492919"/>
            <a:ext cx="2613757" cy="1134036"/>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latin typeface="+mn-ea"/>
              <a:ea typeface="+mn-ea"/>
              <a:cs typeface="+mn-ea"/>
            </a:endParaRPr>
          </a:p>
        </p:txBody>
      </p:sp>
      <p:sp>
        <p:nvSpPr>
          <p:cNvPr id="8" name="矩形 7"/>
          <p:cNvSpPr/>
          <p:nvPr/>
        </p:nvSpPr>
        <p:spPr>
          <a:xfrm>
            <a:off x="4239265" y="728365"/>
            <a:ext cx="8366235" cy="461665"/>
          </a:xfrm>
          <a:prstGeom prst="rect">
            <a:avLst/>
          </a:prstGeom>
        </p:spPr>
        <p:txBody>
          <a:bodyPr wrap="square">
            <a:spAutoFit/>
          </a:bodyPr>
          <a:lstStyle/>
          <a:p>
            <a:r>
              <a:rPr lang="zh-CN" altLang="en-US" sz="2400" spc="150" dirty="0" smtClean="0">
                <a:solidFill>
                  <a:schemeClr val="tx1">
                    <a:lumMod val="65000"/>
                    <a:lumOff val="35000"/>
                  </a:schemeClr>
                </a:solidFill>
                <a:latin typeface="+mn-ea"/>
                <a:cs typeface="+mn-ea"/>
              </a:rPr>
              <a:t>值</a:t>
            </a:r>
            <a:r>
              <a:rPr lang="zh-CN" altLang="en-US" sz="2400" spc="150" dirty="0">
                <a:solidFill>
                  <a:schemeClr val="tx1">
                    <a:lumMod val="65000"/>
                    <a:lumOff val="35000"/>
                  </a:schemeClr>
                </a:solidFill>
                <a:latin typeface="+mn-ea"/>
                <a:cs typeface="+mn-ea"/>
              </a:rPr>
              <a:t>班问题分配方案</a:t>
            </a:r>
            <a:endParaRPr lang="zh-CN" altLang="en-US" sz="2400" spc="150" dirty="0">
              <a:solidFill>
                <a:schemeClr val="tx1">
                  <a:lumMod val="65000"/>
                  <a:lumOff val="35000"/>
                </a:schemeClr>
              </a:solidFill>
              <a:latin typeface="+mn-ea"/>
              <a:cs typeface="+mn-ea"/>
            </a:endParaRPr>
          </a:p>
        </p:txBody>
      </p:sp>
      <p:pic>
        <p:nvPicPr>
          <p:cNvPr id="1126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742" y="3211513"/>
            <a:ext cx="5286375"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2329206716"/>
              </p:ext>
            </p:extLst>
          </p:nvPr>
        </p:nvGraphicFramePr>
        <p:xfrm>
          <a:off x="6012453" y="3899029"/>
          <a:ext cx="5415915" cy="2301764"/>
        </p:xfrm>
        <a:graphic>
          <a:graphicData uri="http://schemas.openxmlformats.org/drawingml/2006/table">
            <a:tbl>
              <a:tblPr firstRow="1" firstCol="1" bandRow="1">
                <a:tableStyleId>{5C22544A-7EE6-4342-B048-85BDC9FD1C3A}</a:tableStyleId>
              </a:tblPr>
              <a:tblGrid>
                <a:gridCol w="2707640">
                  <a:extLst>
                    <a:ext uri="{9D8B030D-6E8A-4147-A177-3AD203B41FA5}">
                      <a16:colId xmlns:a16="http://schemas.microsoft.com/office/drawing/2014/main" val="1411241954"/>
                    </a:ext>
                  </a:extLst>
                </a:gridCol>
                <a:gridCol w="2708275">
                  <a:extLst>
                    <a:ext uri="{9D8B030D-6E8A-4147-A177-3AD203B41FA5}">
                      <a16:colId xmlns:a16="http://schemas.microsoft.com/office/drawing/2014/main" val="3896957554"/>
                    </a:ext>
                  </a:extLst>
                </a:gridCol>
              </a:tblGrid>
              <a:tr h="575441">
                <a:tc>
                  <a:txBody>
                    <a:bodyPr/>
                    <a:lstStyle/>
                    <a:p>
                      <a:pPr algn="ctr">
                        <a:spcAft>
                          <a:spcPts val="0"/>
                        </a:spcAft>
                      </a:pPr>
                      <a:r>
                        <a:rPr lang="zh-CN" sz="1200" kern="100">
                          <a:effectLst/>
                        </a:rPr>
                        <a:t>医生</a:t>
                      </a:r>
                      <a:r>
                        <a:rPr lang="en-US" sz="12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元旦</a:t>
                      </a:r>
                      <a:r>
                        <a:rPr lang="en-US" sz="12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00482356"/>
                  </a:ext>
                </a:extLst>
              </a:tr>
              <a:tr h="575441">
                <a:tc>
                  <a:txBody>
                    <a:bodyPr/>
                    <a:lstStyle/>
                    <a:p>
                      <a:pPr algn="ctr">
                        <a:spcAft>
                          <a:spcPts val="0"/>
                        </a:spcAft>
                      </a:pPr>
                      <a:r>
                        <a:rPr lang="zh-CN" sz="1200" kern="100">
                          <a:effectLst/>
                        </a:rPr>
                        <a:t>医生</a:t>
                      </a:r>
                      <a:r>
                        <a:rPr lang="en-US" sz="12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元旦</a:t>
                      </a:r>
                      <a:r>
                        <a:rPr lang="en-US" sz="12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9531754"/>
                  </a:ext>
                </a:extLst>
              </a:tr>
              <a:tr h="575441">
                <a:tc>
                  <a:txBody>
                    <a:bodyPr/>
                    <a:lstStyle/>
                    <a:p>
                      <a:pPr algn="ctr">
                        <a:spcAft>
                          <a:spcPts val="0"/>
                        </a:spcAft>
                      </a:pPr>
                      <a:r>
                        <a:rPr lang="zh-CN" sz="1200" kern="100">
                          <a:effectLst/>
                        </a:rPr>
                        <a:t>医生</a:t>
                      </a:r>
                      <a:r>
                        <a:rPr lang="en-US" sz="12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国庆</a:t>
                      </a:r>
                      <a:r>
                        <a:rPr lang="en-US" sz="12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14615872"/>
                  </a:ext>
                </a:extLst>
              </a:tr>
              <a:tr h="575441">
                <a:tc>
                  <a:txBody>
                    <a:bodyPr/>
                    <a:lstStyle/>
                    <a:p>
                      <a:pPr algn="ctr">
                        <a:spcAft>
                          <a:spcPts val="0"/>
                        </a:spcAft>
                      </a:pPr>
                      <a:r>
                        <a:rPr lang="zh-CN" sz="1200" kern="100">
                          <a:effectLst/>
                        </a:rPr>
                        <a:t>医生</a:t>
                      </a:r>
                      <a:r>
                        <a:rPr lang="en-US" sz="12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dirty="0">
                          <a:effectLst/>
                        </a:rPr>
                        <a:t>国庆</a:t>
                      </a:r>
                      <a:r>
                        <a:rPr lang="en-US" sz="1200" kern="100" dirty="0">
                          <a:effectLst/>
                        </a:rPr>
                        <a:t>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71634507"/>
                  </a:ext>
                </a:extLst>
              </a:tr>
            </a:tbl>
          </a:graphicData>
        </a:graphic>
      </p:graphicFrame>
    </p:spTree>
    <p:extLst>
      <p:ext uri="{BB962C8B-B14F-4D97-AF65-F5344CB8AC3E}">
        <p14:creationId xmlns:p14="http://schemas.microsoft.com/office/powerpoint/2010/main" val="2217352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6"/>
          <p:cNvSpPr txBox="1">
            <a:spLocks noChangeArrowheads="1"/>
          </p:cNvSpPr>
          <p:nvPr/>
        </p:nvSpPr>
        <p:spPr bwMode="auto">
          <a:xfrm>
            <a:off x="987425" y="266700"/>
            <a:ext cx="68097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关键定理证明与实验结果</a:t>
            </a:r>
            <a:endParaRPr lang="zh-CN" altLang="en-US" sz="2400" b="1" dirty="0">
              <a:solidFill>
                <a:srgbClr val="007F58"/>
              </a:solidFill>
              <a:latin typeface="微软雅黑" panose="020B0503020204020204" pitchFamily="34" charset="-122"/>
            </a:endParaRPr>
          </a:p>
        </p:txBody>
      </p:sp>
      <p:sp>
        <p:nvSpPr>
          <p:cNvPr id="6"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4</a:t>
            </a:r>
          </a:p>
        </p:txBody>
      </p:sp>
      <p:pic>
        <p:nvPicPr>
          <p:cNvPr id="1638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3937" y="1863506"/>
            <a:ext cx="3810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75469" y="2516806"/>
            <a:ext cx="6096000" cy="1477328"/>
          </a:xfrm>
          <a:prstGeom prst="rect">
            <a:avLst/>
          </a:prstGeom>
        </p:spPr>
        <p:txBody>
          <a:bodyPr>
            <a:spAutoFit/>
          </a:bodyPr>
          <a:lstStyle/>
          <a:p>
            <a:r>
              <a:rPr lang="en-US" altLang="zh-CN" spc="150" dirty="0" smtClean="0">
                <a:solidFill>
                  <a:schemeClr val="tx1">
                    <a:lumMod val="65000"/>
                    <a:lumOff val="35000"/>
                  </a:schemeClr>
                </a:solidFill>
                <a:latin typeface="+mn-ea"/>
                <a:cs typeface="+mn-ea"/>
              </a:rPr>
              <a:t>	</a:t>
            </a:r>
            <a:r>
              <a:rPr lang="zh-CN" altLang="zh-CN" spc="150" dirty="0" smtClean="0">
                <a:solidFill>
                  <a:schemeClr val="tx1">
                    <a:lumMod val="65000"/>
                    <a:lumOff val="35000"/>
                  </a:schemeClr>
                </a:solidFill>
                <a:latin typeface="+mn-ea"/>
                <a:cs typeface="+mn-ea"/>
              </a:rPr>
              <a:t>实</a:t>
            </a:r>
            <a:r>
              <a:rPr lang="zh-CN" altLang="zh-CN" spc="150" dirty="0">
                <a:solidFill>
                  <a:schemeClr val="tx1">
                    <a:lumMod val="65000"/>
                    <a:lumOff val="35000"/>
                  </a:schemeClr>
                </a:solidFill>
                <a:latin typeface="+mn-ea"/>
                <a:cs typeface="+mn-ea"/>
              </a:rPr>
              <a:t>例化数据：假期数量</a:t>
            </a:r>
            <a:r>
              <a:rPr lang="en-US" altLang="zh-CN" spc="150" dirty="0">
                <a:solidFill>
                  <a:schemeClr val="tx1">
                    <a:lumMod val="65000"/>
                    <a:lumOff val="35000"/>
                  </a:schemeClr>
                </a:solidFill>
                <a:latin typeface="+mn-ea"/>
                <a:cs typeface="+mn-ea"/>
              </a:rPr>
              <a:t>k=2</a:t>
            </a:r>
            <a:r>
              <a:rPr lang="zh-CN" altLang="zh-CN" spc="150" dirty="0">
                <a:solidFill>
                  <a:schemeClr val="tx1">
                    <a:lumMod val="65000"/>
                    <a:lumOff val="35000"/>
                  </a:schemeClr>
                </a:solidFill>
                <a:latin typeface="+mn-ea"/>
                <a:cs typeface="+mn-ea"/>
              </a:rPr>
              <a:t>，医生数量</a:t>
            </a:r>
            <a:r>
              <a:rPr lang="en-US" altLang="zh-CN" spc="150" dirty="0">
                <a:solidFill>
                  <a:schemeClr val="tx1">
                    <a:lumMod val="65000"/>
                    <a:lumOff val="35000"/>
                  </a:schemeClr>
                </a:solidFill>
                <a:latin typeface="+mn-ea"/>
                <a:cs typeface="+mn-ea"/>
              </a:rPr>
              <a:t>n=2</a:t>
            </a:r>
            <a:r>
              <a:rPr lang="zh-CN" altLang="zh-CN" spc="150" dirty="0">
                <a:solidFill>
                  <a:schemeClr val="tx1">
                    <a:lumMod val="65000"/>
                    <a:lumOff val="35000"/>
                  </a:schemeClr>
                </a:solidFill>
                <a:latin typeface="+mn-ea"/>
                <a:cs typeface="+mn-ea"/>
              </a:rPr>
              <a:t>，每个假期的天数</a:t>
            </a:r>
            <a:r>
              <a:rPr lang="en-US" altLang="zh-CN" spc="150" dirty="0">
                <a:solidFill>
                  <a:schemeClr val="tx1">
                    <a:lumMod val="65000"/>
                    <a:lumOff val="35000"/>
                  </a:schemeClr>
                </a:solidFill>
                <a:latin typeface="+mn-ea"/>
                <a:cs typeface="+mn-ea"/>
              </a:rPr>
              <a:t>a=2</a:t>
            </a:r>
            <a:r>
              <a:rPr lang="zh-CN" altLang="zh-CN" spc="150" dirty="0">
                <a:solidFill>
                  <a:schemeClr val="tx1">
                    <a:lumMod val="65000"/>
                    <a:lumOff val="35000"/>
                  </a:schemeClr>
                </a:solidFill>
                <a:latin typeface="+mn-ea"/>
                <a:cs typeface="+mn-ea"/>
              </a:rPr>
              <a:t>，每个医生最多值班的假日数量</a:t>
            </a:r>
            <a:r>
              <a:rPr lang="en-US" altLang="zh-CN" spc="150" dirty="0">
                <a:solidFill>
                  <a:schemeClr val="tx1">
                    <a:lumMod val="65000"/>
                    <a:lumOff val="35000"/>
                  </a:schemeClr>
                </a:solidFill>
                <a:latin typeface="+mn-ea"/>
                <a:cs typeface="+mn-ea"/>
              </a:rPr>
              <a:t>c=2</a:t>
            </a:r>
            <a:endParaRPr lang="zh-CN" altLang="zh-CN" spc="150" dirty="0">
              <a:solidFill>
                <a:schemeClr val="tx1">
                  <a:lumMod val="65000"/>
                  <a:lumOff val="35000"/>
                </a:schemeClr>
              </a:solidFill>
              <a:latin typeface="+mn-ea"/>
              <a:cs typeface="+mn-ea"/>
            </a:endParaRPr>
          </a:p>
          <a:p>
            <a:pPr lvl="0">
              <a:spcAft>
                <a:spcPts val="0"/>
              </a:spcAft>
            </a:pPr>
            <a:r>
              <a:rPr lang="en-US" altLang="zh-CN" spc="150" dirty="0" smtClean="0">
                <a:solidFill>
                  <a:schemeClr val="tx1">
                    <a:lumMod val="65000"/>
                    <a:lumOff val="35000"/>
                  </a:schemeClr>
                </a:solidFill>
                <a:latin typeface="+mn-ea"/>
                <a:cs typeface="+mn-ea"/>
              </a:rPr>
              <a:t>	</a:t>
            </a:r>
            <a:r>
              <a:rPr lang="zh-CN" altLang="zh-CN" spc="150" dirty="0" smtClean="0">
                <a:solidFill>
                  <a:schemeClr val="tx1">
                    <a:lumMod val="65000"/>
                    <a:lumOff val="35000"/>
                  </a:schemeClr>
                </a:solidFill>
                <a:latin typeface="+mn-ea"/>
                <a:cs typeface="+mn-ea"/>
              </a:rPr>
              <a:t>根</a:t>
            </a:r>
            <a:r>
              <a:rPr lang="zh-CN" altLang="zh-CN" spc="150" dirty="0">
                <a:solidFill>
                  <a:schemeClr val="tx1">
                    <a:lumMod val="65000"/>
                    <a:lumOff val="35000"/>
                  </a:schemeClr>
                </a:solidFill>
                <a:latin typeface="+mn-ea"/>
                <a:cs typeface="+mn-ea"/>
              </a:rPr>
              <a:t>据实例化数据，求出最大流</a:t>
            </a:r>
            <a:r>
              <a:rPr lang="en-US" altLang="zh-CN" spc="150" dirty="0">
                <a:solidFill>
                  <a:schemeClr val="tx1">
                    <a:lumMod val="65000"/>
                    <a:lumOff val="35000"/>
                  </a:schemeClr>
                </a:solidFill>
                <a:latin typeface="+mn-ea"/>
                <a:cs typeface="+mn-ea"/>
              </a:rPr>
              <a:t>flow-max=4</a:t>
            </a:r>
            <a:r>
              <a:rPr lang="zh-CN" altLang="zh-CN" spc="150" dirty="0">
                <a:solidFill>
                  <a:schemeClr val="tx1">
                    <a:lumMod val="65000"/>
                    <a:lumOff val="35000"/>
                  </a:schemeClr>
                </a:solidFill>
                <a:latin typeface="+mn-ea"/>
                <a:cs typeface="+mn-ea"/>
              </a:rPr>
              <a:t>，</a:t>
            </a:r>
            <a:r>
              <a:rPr lang="en-US" altLang="zh-CN" spc="150" dirty="0">
                <a:solidFill>
                  <a:schemeClr val="tx1">
                    <a:lumMod val="65000"/>
                    <a:lumOff val="35000"/>
                  </a:schemeClr>
                </a:solidFill>
                <a:latin typeface="+mn-ea"/>
                <a:cs typeface="+mn-ea"/>
              </a:rPr>
              <a:t>k*a=2*2=4</a:t>
            </a:r>
            <a:r>
              <a:rPr lang="zh-CN" altLang="zh-CN" spc="150" dirty="0">
                <a:solidFill>
                  <a:schemeClr val="tx1">
                    <a:lumMod val="65000"/>
                    <a:lumOff val="35000"/>
                  </a:schemeClr>
                </a:solidFill>
                <a:latin typeface="+mn-ea"/>
                <a:cs typeface="+mn-ea"/>
              </a:rPr>
              <a:t>，因此值班问题存在解。</a:t>
            </a:r>
          </a:p>
        </p:txBody>
      </p:sp>
    </p:spTree>
    <p:extLst>
      <p:ext uri="{BB962C8B-B14F-4D97-AF65-F5344CB8AC3E}">
        <p14:creationId xmlns:p14="http://schemas.microsoft.com/office/powerpoint/2010/main" val="2027932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75577">
            <a:off x="1617663" y="688975"/>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6"/>
          <p:cNvSpPr txBox="1">
            <a:spLocks noChangeArrowheads="1"/>
          </p:cNvSpPr>
          <p:nvPr/>
        </p:nvSpPr>
        <p:spPr bwMode="auto">
          <a:xfrm>
            <a:off x="2721610" y="2874963"/>
            <a:ext cx="6748463"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sz="7200" dirty="0" smtClean="0">
                <a:solidFill>
                  <a:schemeClr val="bg1"/>
                </a:solidFill>
                <a:latin typeface="Impact" panose="020B0806030902050204" pitchFamily="34" charset="0"/>
              </a:rPr>
              <a:t>THANKS</a:t>
            </a:r>
            <a:endParaRPr lang="en-US" sz="7200" dirty="0">
              <a:solidFill>
                <a:schemeClr val="bg1"/>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5"/>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46"/>
          <p:cNvSpPr txBox="1">
            <a:spLocks noChangeArrowheads="1"/>
          </p:cNvSpPr>
          <p:nvPr/>
        </p:nvSpPr>
        <p:spPr bwMode="auto">
          <a:xfrm>
            <a:off x="987425" y="266700"/>
            <a:ext cx="38900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题目理解</a:t>
            </a:r>
            <a:endParaRPr lang="zh-CN" altLang="en-US" sz="2400" b="1" dirty="0">
              <a:solidFill>
                <a:srgbClr val="007F58"/>
              </a:solidFill>
              <a:latin typeface="微软雅黑" panose="020B0503020204020204" pitchFamily="34" charset="-122"/>
            </a:endParaRPr>
          </a:p>
        </p:txBody>
      </p:sp>
      <p:sp>
        <p:nvSpPr>
          <p:cNvPr id="13"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1</a:t>
            </a:r>
          </a:p>
        </p:txBody>
      </p:sp>
      <p:sp>
        <p:nvSpPr>
          <p:cNvPr id="7" name="内容占位符 2"/>
          <p:cNvSpPr txBox="1">
            <a:spLocks/>
          </p:cNvSpPr>
          <p:nvPr/>
        </p:nvSpPr>
        <p:spPr>
          <a:xfrm>
            <a:off x="677868" y="931862"/>
            <a:ext cx="10852785"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dirty="0">
                <a:latin typeface="微软雅黑" panose="020B0503020204020204" pitchFamily="34" charset="-122"/>
              </a:rPr>
              <a:t>1)	</a:t>
            </a:r>
            <a:r>
              <a:rPr lang="zh-CN" altLang="en-US" dirty="0">
                <a:latin typeface="微软雅黑" panose="020B0503020204020204" pitchFamily="34" charset="-122"/>
              </a:rPr>
              <a:t>通过分析可知因此本实验一共包含四个变量，以及两个特殊节点：源点和汇点。</a:t>
            </a:r>
          </a:p>
          <a:p>
            <a:pPr marL="0">
              <a:buNone/>
            </a:pPr>
            <a:r>
              <a:rPr lang="zh-CN" altLang="en-US" dirty="0">
                <a:latin typeface="微软雅黑" panose="020B0503020204020204" pitchFamily="34" charset="-122"/>
              </a:rPr>
              <a:t>	假期数量</a:t>
            </a:r>
            <a:r>
              <a:rPr lang="en-US" altLang="zh-CN" dirty="0">
                <a:latin typeface="微软雅黑" panose="020B0503020204020204" pitchFamily="34" charset="-122"/>
              </a:rPr>
              <a:t>k</a:t>
            </a:r>
          </a:p>
          <a:p>
            <a:pPr marL="0">
              <a:buNone/>
            </a:pPr>
            <a:r>
              <a:rPr lang="en-US" altLang="zh-CN" dirty="0">
                <a:latin typeface="微软雅黑" panose="020B0503020204020204" pitchFamily="34" charset="-122"/>
              </a:rPr>
              <a:t>	</a:t>
            </a:r>
            <a:r>
              <a:rPr lang="zh-CN" altLang="en-US" dirty="0">
                <a:latin typeface="微软雅黑" panose="020B0503020204020204" pitchFamily="34" charset="-122"/>
              </a:rPr>
              <a:t>医生数量</a:t>
            </a:r>
            <a:r>
              <a:rPr lang="en-US" altLang="zh-CN" dirty="0">
                <a:latin typeface="微软雅黑" panose="020B0503020204020204" pitchFamily="34" charset="-122"/>
              </a:rPr>
              <a:t>n</a:t>
            </a:r>
          </a:p>
          <a:p>
            <a:pPr marL="0">
              <a:buNone/>
            </a:pPr>
            <a:r>
              <a:rPr lang="en-US" altLang="zh-CN" dirty="0">
                <a:latin typeface="微软雅黑" panose="020B0503020204020204" pitchFamily="34" charset="-122"/>
              </a:rPr>
              <a:t>	</a:t>
            </a:r>
            <a:r>
              <a:rPr lang="zh-CN" altLang="en-US" dirty="0">
                <a:latin typeface="微软雅黑" panose="020B0503020204020204" pitchFamily="34" charset="-122"/>
              </a:rPr>
              <a:t>每个假期的天数</a:t>
            </a:r>
            <a:r>
              <a:rPr lang="en-US" altLang="zh-CN" dirty="0">
                <a:latin typeface="微软雅黑" panose="020B0503020204020204" pitchFamily="34" charset="-122"/>
              </a:rPr>
              <a:t>a</a:t>
            </a:r>
          </a:p>
          <a:p>
            <a:pPr marL="0">
              <a:buNone/>
            </a:pPr>
            <a:r>
              <a:rPr lang="en-US" altLang="zh-CN" dirty="0">
                <a:latin typeface="微软雅黑" panose="020B0503020204020204" pitchFamily="34" charset="-122"/>
              </a:rPr>
              <a:t>	</a:t>
            </a:r>
            <a:r>
              <a:rPr lang="zh-CN" altLang="en-US" dirty="0">
                <a:latin typeface="微软雅黑" panose="020B0503020204020204" pitchFamily="34" charset="-122"/>
              </a:rPr>
              <a:t>每个医生最多值班的假日数量</a:t>
            </a:r>
            <a:r>
              <a:rPr lang="en-US" altLang="zh-CN" dirty="0">
                <a:latin typeface="微软雅黑" panose="020B0503020204020204" pitchFamily="34" charset="-122"/>
              </a:rPr>
              <a:t>c</a:t>
            </a:r>
          </a:p>
          <a:p>
            <a:pPr marL="0">
              <a:buNone/>
            </a:pPr>
            <a:r>
              <a:rPr lang="en-US" altLang="zh-CN" dirty="0">
                <a:latin typeface="微软雅黑" panose="020B0503020204020204" pitchFamily="34" charset="-122"/>
              </a:rPr>
              <a:t>	</a:t>
            </a:r>
            <a:r>
              <a:rPr lang="zh-CN" altLang="en-US" dirty="0">
                <a:latin typeface="微软雅黑" panose="020B0503020204020204" pitchFamily="34" charset="-122"/>
              </a:rPr>
              <a:t>源点</a:t>
            </a:r>
            <a:r>
              <a:rPr lang="en-US" altLang="zh-CN" dirty="0">
                <a:latin typeface="微软雅黑" panose="020B0503020204020204" pitchFamily="34" charset="-122"/>
              </a:rPr>
              <a:t>s</a:t>
            </a:r>
            <a:r>
              <a:rPr lang="zh-CN" altLang="en-US" dirty="0">
                <a:latin typeface="微软雅黑" panose="020B0503020204020204" pitchFamily="34" charset="-122"/>
              </a:rPr>
              <a:t>，其连接每一名医生，流量为</a:t>
            </a:r>
            <a:r>
              <a:rPr lang="en-US" altLang="zh-CN" dirty="0">
                <a:latin typeface="微软雅黑" panose="020B0503020204020204" pitchFamily="34" charset="-122"/>
              </a:rPr>
              <a:t>c*n</a:t>
            </a:r>
          </a:p>
          <a:p>
            <a:pPr marL="0">
              <a:buNone/>
            </a:pPr>
            <a:r>
              <a:rPr lang="en-US" altLang="zh-CN" dirty="0">
                <a:latin typeface="微软雅黑" panose="020B0503020204020204" pitchFamily="34" charset="-122"/>
              </a:rPr>
              <a:t>	</a:t>
            </a:r>
            <a:r>
              <a:rPr lang="zh-CN" altLang="en-US" dirty="0">
                <a:latin typeface="微软雅黑" panose="020B0503020204020204" pitchFamily="34" charset="-122"/>
              </a:rPr>
              <a:t>汇点</a:t>
            </a:r>
            <a:r>
              <a:rPr lang="en-US" altLang="zh-CN" dirty="0">
                <a:latin typeface="微软雅黑" panose="020B0503020204020204" pitchFamily="34" charset="-122"/>
              </a:rPr>
              <a:t>t</a:t>
            </a:r>
            <a:r>
              <a:rPr lang="zh-CN" altLang="en-US" dirty="0">
                <a:latin typeface="微软雅黑" panose="020B0503020204020204" pitchFamily="34" charset="-122"/>
              </a:rPr>
              <a:t>，其连接所有假日，流量为</a:t>
            </a:r>
            <a:r>
              <a:rPr lang="en-US" altLang="zh-CN" dirty="0">
                <a:latin typeface="微软雅黑" panose="020B0503020204020204" pitchFamily="34" charset="-122"/>
              </a:rPr>
              <a:t>k*a</a:t>
            </a:r>
          </a:p>
          <a:p>
            <a:pPr marL="0">
              <a:buNone/>
            </a:pPr>
            <a:r>
              <a:rPr lang="en-US" altLang="zh-CN" dirty="0">
                <a:latin typeface="微软雅黑" panose="020B0503020204020204" pitchFamily="34" charset="-122"/>
              </a:rPr>
              <a:t>2)	</a:t>
            </a:r>
            <a:r>
              <a:rPr lang="zh-CN" altLang="en-US" dirty="0">
                <a:latin typeface="微软雅黑" panose="020B0503020204020204" pitchFamily="34" charset="-122"/>
              </a:rPr>
              <a:t>值班问题可以抽象为图，在建图时，图里面的边分为四层，有利于清晰建图思路：</a:t>
            </a:r>
          </a:p>
          <a:p>
            <a:pPr marL="0">
              <a:buNone/>
            </a:pPr>
            <a:r>
              <a:rPr lang="zh-CN" altLang="en-US" dirty="0">
                <a:latin typeface="微软雅黑" panose="020B0503020204020204" pitchFamily="34" charset="-122"/>
              </a:rPr>
              <a:t>	第一层为源点到某个医生</a:t>
            </a:r>
          </a:p>
          <a:p>
            <a:pPr marL="0">
              <a:buNone/>
            </a:pPr>
            <a:r>
              <a:rPr lang="zh-CN" altLang="en-US" dirty="0">
                <a:latin typeface="微软雅黑" panose="020B0503020204020204" pitchFamily="34" charset="-122"/>
              </a:rPr>
              <a:t>	第二层为某个医生到医生休假的假期名</a:t>
            </a:r>
          </a:p>
          <a:p>
            <a:pPr marL="0">
              <a:buNone/>
            </a:pPr>
            <a:r>
              <a:rPr lang="zh-CN" altLang="en-US" dirty="0">
                <a:latin typeface="微软雅黑" panose="020B0503020204020204" pitchFamily="34" charset="-122"/>
              </a:rPr>
              <a:t>	第三层为医生具体假期到医生具体休假假期的日期</a:t>
            </a:r>
          </a:p>
          <a:p>
            <a:pPr marL="0">
              <a:buNone/>
            </a:pPr>
            <a:r>
              <a:rPr lang="zh-CN" altLang="en-US" dirty="0">
                <a:latin typeface="微软雅黑" panose="020B0503020204020204" pitchFamily="34" charset="-122"/>
              </a:rPr>
              <a:t>	第</a:t>
            </a:r>
            <a:r>
              <a:rPr lang="zh-CN" altLang="en-US" dirty="0" smtClean="0">
                <a:latin typeface="微软雅黑" panose="020B0503020204020204" pitchFamily="34" charset="-122"/>
              </a:rPr>
              <a:t>四层是</a:t>
            </a:r>
            <a:r>
              <a:rPr lang="zh-CN" altLang="en-US" dirty="0">
                <a:latin typeface="微软雅黑" panose="020B0503020204020204" pitchFamily="34" charset="-122"/>
              </a:rPr>
              <a:t>假期的日期到终点</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5"/>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46"/>
          <p:cNvSpPr txBox="1">
            <a:spLocks noChangeArrowheads="1"/>
          </p:cNvSpPr>
          <p:nvPr/>
        </p:nvSpPr>
        <p:spPr bwMode="auto">
          <a:xfrm>
            <a:off x="987425" y="266700"/>
            <a:ext cx="38900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题目理解</a:t>
            </a:r>
            <a:endParaRPr lang="zh-CN" altLang="en-US" sz="2400" b="1" dirty="0">
              <a:solidFill>
                <a:srgbClr val="007F58"/>
              </a:solidFill>
              <a:latin typeface="微软雅黑" panose="020B0503020204020204" pitchFamily="34" charset="-122"/>
            </a:endParaRPr>
          </a:p>
        </p:txBody>
      </p:sp>
      <p:sp>
        <p:nvSpPr>
          <p:cNvPr id="13"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1</a:t>
            </a:r>
          </a:p>
        </p:txBody>
      </p:sp>
      <p:sp>
        <p:nvSpPr>
          <p:cNvPr id="7" name="内容占位符 2"/>
          <p:cNvSpPr txBox="1">
            <a:spLocks/>
          </p:cNvSpPr>
          <p:nvPr/>
        </p:nvSpPr>
        <p:spPr>
          <a:xfrm>
            <a:off x="677868" y="931862"/>
            <a:ext cx="10852785"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假设假期数量</a:t>
            </a:r>
            <a:r>
              <a:rPr lang="en-US" altLang="zh-CN" dirty="0"/>
              <a:t>k=2</a:t>
            </a:r>
            <a:r>
              <a:rPr lang="zh-CN" altLang="zh-CN" dirty="0"/>
              <a:t>，医生数量</a:t>
            </a:r>
            <a:r>
              <a:rPr lang="en-US" altLang="zh-CN" dirty="0"/>
              <a:t>n=2</a:t>
            </a:r>
            <a:r>
              <a:rPr lang="zh-CN" altLang="zh-CN" dirty="0"/>
              <a:t>，每个假期的天数</a:t>
            </a:r>
            <a:r>
              <a:rPr lang="en-US" altLang="zh-CN" dirty="0"/>
              <a:t>a=2</a:t>
            </a:r>
            <a:r>
              <a:rPr lang="zh-CN" altLang="zh-CN" dirty="0"/>
              <a:t>，每个医生最多值班的假日数量</a:t>
            </a:r>
            <a:r>
              <a:rPr lang="en-US" altLang="zh-CN" dirty="0"/>
              <a:t>c=2</a:t>
            </a:r>
            <a:r>
              <a:rPr lang="zh-CN" altLang="zh-CN" dirty="0"/>
              <a:t>，得出的流网络图如下所示：</a:t>
            </a:r>
          </a:p>
        </p:txBody>
      </p:sp>
      <p:pic>
        <p:nvPicPr>
          <p:cNvPr id="1026" name="Picture 2" descr="IMG_0418"/>
          <p:cNvPicPr>
            <a:picLocks noChangeAspect="1" noChangeArrowheads="1"/>
          </p:cNvPicPr>
          <p:nvPr/>
        </p:nvPicPr>
        <p:blipFill>
          <a:blip r:embed="rId3" cstate="print">
            <a:extLst>
              <a:ext uri="{28A0092B-C50C-407E-A947-70E740481C1C}">
                <a14:useLocalDpi xmlns:a14="http://schemas.microsoft.com/office/drawing/2010/main" val="0"/>
              </a:ext>
            </a:extLst>
          </a:blip>
          <a:srcRect t="8888" r="3931" b="1985"/>
          <a:stretch>
            <a:fillRect/>
          </a:stretch>
        </p:blipFill>
        <p:spPr bwMode="auto">
          <a:xfrm>
            <a:off x="1387365" y="1663309"/>
            <a:ext cx="7707313" cy="5019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87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5"/>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46"/>
          <p:cNvSpPr txBox="1">
            <a:spLocks noChangeArrowheads="1"/>
          </p:cNvSpPr>
          <p:nvPr/>
        </p:nvSpPr>
        <p:spPr bwMode="auto">
          <a:xfrm>
            <a:off x="987425" y="266700"/>
            <a:ext cx="38900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题目理解</a:t>
            </a:r>
            <a:endParaRPr lang="zh-CN" altLang="en-US" sz="2400" b="1" dirty="0">
              <a:solidFill>
                <a:srgbClr val="007F58"/>
              </a:solidFill>
              <a:latin typeface="微软雅黑" panose="020B0503020204020204" pitchFamily="34" charset="-122"/>
            </a:endParaRPr>
          </a:p>
        </p:txBody>
      </p:sp>
      <p:sp>
        <p:nvSpPr>
          <p:cNvPr id="13"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1</a:t>
            </a:r>
          </a:p>
        </p:txBody>
      </p:sp>
      <p:sp>
        <p:nvSpPr>
          <p:cNvPr id="7" name="内容占位符 2"/>
          <p:cNvSpPr txBox="1">
            <a:spLocks/>
          </p:cNvSpPr>
          <p:nvPr/>
        </p:nvSpPr>
        <p:spPr>
          <a:xfrm>
            <a:off x="575469" y="1106805"/>
            <a:ext cx="10852785"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sz="2000" dirty="0"/>
              <a:t>为了应对值班问题的限制条件，我们提出了两个概念</a:t>
            </a:r>
            <a:r>
              <a:rPr lang="zh-CN" altLang="zh-CN" sz="2000" dirty="0" smtClean="0"/>
              <a:t>：</a:t>
            </a:r>
            <a:endParaRPr lang="en-US" altLang="zh-CN" sz="2000" dirty="0" smtClean="0"/>
          </a:p>
          <a:p>
            <a:pPr lvl="0"/>
            <a:endParaRPr lang="zh-CN" altLang="zh-CN" sz="1600" dirty="0"/>
          </a:p>
          <a:p>
            <a:pPr lvl="3"/>
            <a:r>
              <a:rPr lang="zh-CN" altLang="zh-CN" sz="2000" dirty="0"/>
              <a:t>每人每个假期最多值班一天</a:t>
            </a:r>
            <a:r>
              <a:rPr lang="en-US" altLang="zh-CN" sz="2000" dirty="0">
                <a:sym typeface="Wingdings" panose="05000000000000000000" pitchFamily="2" charset="2"/>
              </a:rPr>
              <a:t></a:t>
            </a:r>
            <a:r>
              <a:rPr lang="zh-CN" altLang="zh-CN" sz="2000" dirty="0"/>
              <a:t>提出限流节点概念：根据限制条件，我们可以对每个医生的每个假期都虚拟一个限流节点（图</a:t>
            </a:r>
            <a:r>
              <a:rPr lang="en-US" altLang="zh-CN" sz="2000" dirty="0"/>
              <a:t>1-1</a:t>
            </a:r>
            <a:r>
              <a:rPr lang="zh-CN" altLang="zh-CN" sz="2000" dirty="0"/>
              <a:t>的</a:t>
            </a:r>
            <a:r>
              <a:rPr lang="en-US" altLang="zh-CN" sz="2000" dirty="0"/>
              <a:t>x</a:t>
            </a:r>
            <a:r>
              <a:rPr lang="zh-CN" altLang="zh-CN" sz="2000" dirty="0"/>
              <a:t>医生的</a:t>
            </a:r>
            <a:r>
              <a:rPr lang="en-US" altLang="zh-CN" sz="2000" dirty="0"/>
              <a:t>x</a:t>
            </a:r>
            <a:r>
              <a:rPr lang="zh-CN" altLang="zh-CN" sz="2000" dirty="0"/>
              <a:t>假期），而每个医生最多给每个假期分配</a:t>
            </a:r>
            <a:r>
              <a:rPr lang="en-US" altLang="zh-CN" sz="2000" dirty="0"/>
              <a:t>1</a:t>
            </a:r>
            <a:r>
              <a:rPr lang="zh-CN" altLang="zh-CN" sz="2000" dirty="0"/>
              <a:t>流量，表示每个医生每个假期只能值班一</a:t>
            </a:r>
            <a:r>
              <a:rPr lang="zh-CN" altLang="zh-CN" sz="2000" dirty="0" smtClean="0"/>
              <a:t>天</a:t>
            </a:r>
            <a:endParaRPr lang="en-US" altLang="zh-CN" sz="2000" dirty="0" smtClean="0"/>
          </a:p>
          <a:p>
            <a:pPr lvl="3"/>
            <a:endParaRPr lang="en-US" altLang="zh-CN" sz="2000" dirty="0"/>
          </a:p>
          <a:p>
            <a:pPr lvl="3"/>
            <a:endParaRPr lang="zh-CN" altLang="zh-CN" sz="1600" dirty="0"/>
          </a:p>
          <a:p>
            <a:pPr lvl="3"/>
            <a:r>
              <a:rPr lang="zh-CN" altLang="zh-CN" sz="2000" dirty="0" smtClean="0"/>
              <a:t>每</a:t>
            </a:r>
            <a:r>
              <a:rPr lang="zh-CN" altLang="zh-CN" sz="2000" dirty="0"/>
              <a:t>个医生值班不得超过</a:t>
            </a:r>
            <a:r>
              <a:rPr lang="en-US" altLang="zh-CN" sz="2000" dirty="0"/>
              <a:t>c</a:t>
            </a:r>
            <a:r>
              <a:rPr lang="zh-CN" altLang="zh-CN" sz="2000" dirty="0"/>
              <a:t>日</a:t>
            </a:r>
            <a:r>
              <a:rPr lang="en-US" altLang="zh-CN" sz="2000" dirty="0">
                <a:sym typeface="Wingdings" panose="05000000000000000000" pitchFamily="2" charset="2"/>
              </a:rPr>
              <a:t></a:t>
            </a:r>
            <a:r>
              <a:rPr lang="zh-CN" altLang="zh-CN" sz="2000" dirty="0"/>
              <a:t>提出限流边概念：根据限制条件，我们给每个医生的流量为</a:t>
            </a:r>
            <a:r>
              <a:rPr lang="en-US" altLang="zh-CN" sz="2000" dirty="0"/>
              <a:t>c</a:t>
            </a:r>
            <a:r>
              <a:rPr lang="zh-CN" altLang="zh-CN" sz="2000" dirty="0"/>
              <a:t>，因为每个医生最多值班</a:t>
            </a:r>
            <a:r>
              <a:rPr lang="en-US" altLang="zh-CN" sz="2000" dirty="0"/>
              <a:t>c</a:t>
            </a:r>
            <a:r>
              <a:rPr lang="zh-CN" altLang="zh-CN" sz="2000" dirty="0"/>
              <a:t>天，此外，每个假日给到汇点的流量都为</a:t>
            </a:r>
            <a:r>
              <a:rPr lang="en-US" altLang="zh-CN" sz="2000" dirty="0"/>
              <a:t>1</a:t>
            </a:r>
            <a:r>
              <a:rPr lang="zh-CN" altLang="zh-CN" sz="2000" dirty="0"/>
              <a:t>，表示每个假日一个人值班就够了，防止出现多人值班同一天的冲突。</a:t>
            </a:r>
            <a:endParaRPr lang="zh-CN" altLang="zh-CN" sz="1600" dirty="0"/>
          </a:p>
        </p:txBody>
      </p:sp>
    </p:spTree>
    <p:extLst>
      <p:ext uri="{BB962C8B-B14F-4D97-AF65-F5344CB8AC3E}">
        <p14:creationId xmlns:p14="http://schemas.microsoft.com/office/powerpoint/2010/main" val="2965940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987424" y="266700"/>
            <a:ext cx="4004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8"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p>
        </p:txBody>
      </p:sp>
      <p:sp>
        <p:nvSpPr>
          <p:cNvPr id="15" name="稻壳儿小白白(http://dwz.cn/Wu2UP)"/>
          <p:cNvSpPr txBox="1">
            <a:spLocks noChangeArrowheads="1"/>
          </p:cNvSpPr>
          <p:nvPr/>
        </p:nvSpPr>
        <p:spPr bwMode="auto">
          <a:xfrm>
            <a:off x="10065232" y="1216026"/>
            <a:ext cx="233997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dirty="0">
                <a:solidFill>
                  <a:srgbClr val="445469"/>
                </a:solidFill>
                <a:sym typeface="Arial" panose="020B0604020202020204" pitchFamily="34" charset="0"/>
              </a:rPr>
              <a:t>思想</a:t>
            </a:r>
          </a:p>
        </p:txBody>
      </p:sp>
      <p:sp>
        <p:nvSpPr>
          <p:cNvPr id="16" name="稻壳儿小白白(http://dwz.cn/Wu2UP)"/>
          <p:cNvSpPr>
            <a:spLocks noChangeArrowheads="1"/>
          </p:cNvSpPr>
          <p:nvPr/>
        </p:nvSpPr>
        <p:spPr bwMode="auto">
          <a:xfrm>
            <a:off x="10778020" y="266700"/>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FFFFFF"/>
              </a:solidFill>
              <a:sym typeface="Arial" panose="020B0604020202020204" pitchFamily="34" charset="0"/>
            </a:endParaRPr>
          </a:p>
        </p:txBody>
      </p:sp>
      <p:pic>
        <p:nvPicPr>
          <p:cNvPr id="17"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470" y="512763"/>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内容占位符 2"/>
          <p:cNvSpPr txBox="1">
            <a:spLocks/>
          </p:cNvSpPr>
          <p:nvPr/>
        </p:nvSpPr>
        <p:spPr>
          <a:xfrm>
            <a:off x="575469" y="1106805"/>
            <a:ext cx="10852785"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t>对于所有边</a:t>
            </a:r>
            <a:r>
              <a:rPr lang="en-US" altLang="zh-CN" dirty="0"/>
              <a:t>e</a:t>
            </a:r>
            <a:r>
              <a:rPr lang="zh-CN" altLang="zh-CN" dirty="0"/>
              <a:t>∈</a:t>
            </a:r>
            <a:r>
              <a:rPr lang="en-US" altLang="zh-CN" dirty="0"/>
              <a:t>E,</a:t>
            </a:r>
            <a:r>
              <a:rPr lang="zh-CN" altLang="zh-CN" dirty="0"/>
              <a:t>初始化流量为零</a:t>
            </a:r>
            <a:r>
              <a:rPr lang="en-US" altLang="zh-CN" dirty="0"/>
              <a:t>f(e)=0</a:t>
            </a:r>
            <a:r>
              <a:rPr lang="zh-CN" altLang="zh-CN" dirty="0"/>
              <a:t>。</a:t>
            </a:r>
          </a:p>
          <a:p>
            <a:pPr lvl="0"/>
            <a:r>
              <a:rPr lang="zh-CN" altLang="zh-CN" dirty="0"/>
              <a:t>定义残存网络：给定流网络</a:t>
            </a:r>
            <a:r>
              <a:rPr lang="en-US" altLang="zh-CN" dirty="0"/>
              <a:t>G=&lt;V,E,C&gt;</a:t>
            </a:r>
            <a:r>
              <a:rPr lang="zh-CN" altLang="zh-CN" dirty="0"/>
              <a:t>和流量</a:t>
            </a:r>
            <a:r>
              <a:rPr lang="en-US" altLang="zh-CN" dirty="0"/>
              <a:t>f</a:t>
            </a:r>
            <a:r>
              <a:rPr lang="zh-CN" altLang="zh-CN" dirty="0"/>
              <a:t>，可得残存网络</a:t>
            </a:r>
            <a:r>
              <a:rPr lang="en-US" altLang="zh-CN" dirty="0"/>
              <a:t>G</a:t>
            </a:r>
            <a:r>
              <a:rPr lang="en-US" altLang="zh-CN" baseline="-25000" dirty="0"/>
              <a:t>f</a:t>
            </a:r>
            <a:r>
              <a:rPr lang="en-US" altLang="zh-CN" dirty="0"/>
              <a:t>=&lt;</a:t>
            </a:r>
            <a:r>
              <a:rPr lang="en-US" altLang="zh-CN" dirty="0" err="1"/>
              <a:t>V,E</a:t>
            </a:r>
            <a:r>
              <a:rPr lang="en-US" altLang="zh-CN" baseline="-25000" dirty="0" err="1"/>
              <a:t>f</a:t>
            </a:r>
            <a:r>
              <a:rPr lang="en-US" altLang="zh-CN" dirty="0"/>
              <a:t>&gt;,</a:t>
            </a:r>
            <a:r>
              <a:rPr lang="zh-CN" altLang="zh-CN" dirty="0"/>
              <a:t>其中每条边的残存容量：</a:t>
            </a:r>
          </a:p>
        </p:txBody>
      </p:sp>
      <p:sp>
        <p:nvSpPr>
          <p:cNvPr id="26" name="内容占位符 2"/>
          <p:cNvSpPr txBox="1">
            <a:spLocks/>
          </p:cNvSpPr>
          <p:nvPr/>
        </p:nvSpPr>
        <p:spPr>
          <a:xfrm>
            <a:off x="689470" y="3930868"/>
            <a:ext cx="10852785"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t>建立残存网络，通过</a:t>
            </a:r>
            <a:r>
              <a:rPr lang="en-US" altLang="zh-CN" dirty="0"/>
              <a:t>DFS</a:t>
            </a:r>
            <a:r>
              <a:rPr lang="zh-CN" altLang="zh-CN" dirty="0"/>
              <a:t>寻找增广路径</a:t>
            </a:r>
            <a:r>
              <a:rPr lang="en-US" altLang="zh-CN" dirty="0"/>
              <a:t>p</a:t>
            </a:r>
            <a:r>
              <a:rPr lang="zh-CN" altLang="zh-CN" dirty="0"/>
              <a:t>。</a:t>
            </a:r>
          </a:p>
          <a:p>
            <a:r>
              <a:rPr lang="zh-CN" altLang="zh-CN" dirty="0"/>
              <a:t>增广路径：给定流网络</a:t>
            </a:r>
            <a:r>
              <a:rPr lang="en-US" altLang="zh-CN" dirty="0"/>
              <a:t>G=&lt;V,E,C&gt;</a:t>
            </a:r>
            <a:r>
              <a:rPr lang="zh-CN" altLang="zh-CN" dirty="0"/>
              <a:t>和流</a:t>
            </a:r>
            <a:r>
              <a:rPr lang="en-US" altLang="zh-CN" dirty="0"/>
              <a:t>f</a:t>
            </a:r>
            <a:r>
              <a:rPr lang="zh-CN" altLang="zh-CN" dirty="0"/>
              <a:t>，增广路径</a:t>
            </a:r>
            <a:r>
              <a:rPr lang="en-US" altLang="zh-CN" dirty="0"/>
              <a:t>p</a:t>
            </a:r>
            <a:r>
              <a:rPr lang="zh-CN" altLang="zh-CN" dirty="0"/>
              <a:t>是残存网络</a:t>
            </a:r>
            <a:r>
              <a:rPr lang="en-US" altLang="zh-CN" dirty="0"/>
              <a:t>G</a:t>
            </a:r>
            <a:r>
              <a:rPr lang="en-US" altLang="zh-CN" baseline="-25000" dirty="0"/>
              <a:t>f</a:t>
            </a:r>
            <a:r>
              <a:rPr lang="zh-CN" altLang="zh-CN" dirty="0"/>
              <a:t>中一条从源点</a:t>
            </a:r>
            <a:r>
              <a:rPr lang="en-US" altLang="zh-CN" dirty="0"/>
              <a:t>s</a:t>
            </a:r>
            <a:r>
              <a:rPr lang="zh-CN" altLang="zh-CN" dirty="0"/>
              <a:t>到汇点</a:t>
            </a:r>
            <a:r>
              <a:rPr lang="en-US" altLang="zh-CN" dirty="0"/>
              <a:t>t</a:t>
            </a:r>
            <a:r>
              <a:rPr lang="zh-CN" altLang="zh-CN" dirty="0"/>
              <a:t>的简单路径（路径上各顶点均不互相重复）。</a:t>
            </a:r>
          </a:p>
          <a:p>
            <a:r>
              <a:rPr lang="zh-CN" altLang="zh-CN" dirty="0"/>
              <a:t>残存容量：一条增广路径</a:t>
            </a:r>
            <a:r>
              <a:rPr lang="en-US" altLang="zh-CN" dirty="0"/>
              <a:t>p</a:t>
            </a:r>
            <a:r>
              <a:rPr lang="zh-CN" altLang="zh-CN" dirty="0"/>
              <a:t>上各边残存容量的最小值。</a:t>
            </a:r>
          </a:p>
          <a:p>
            <a:pPr lvl="0"/>
            <a:r>
              <a:rPr lang="zh-CN" altLang="zh-CN" dirty="0"/>
              <a:t>若存在增广路径，将其残存容量递增至最大流，更新残存网络。</a:t>
            </a:r>
          </a:p>
          <a:p>
            <a:pPr lvl="0"/>
            <a:r>
              <a:rPr lang="zh-CN" altLang="zh-CN" dirty="0"/>
              <a:t>迭代寻找路径</a:t>
            </a:r>
            <a:r>
              <a:rPr lang="en-US" altLang="zh-CN" dirty="0"/>
              <a:t>p</a:t>
            </a:r>
            <a:r>
              <a:rPr lang="zh-CN" altLang="zh-CN" dirty="0"/>
              <a:t>，直到找不到增广路径，记录下来最大流。</a:t>
            </a:r>
          </a:p>
        </p:txBody>
      </p:sp>
      <p:pic>
        <p:nvPicPr>
          <p:cNvPr id="2050" name="Picture 2" descr="IMG_0420"/>
          <p:cNvPicPr>
            <a:picLocks noChangeAspect="1" noChangeArrowheads="1"/>
          </p:cNvPicPr>
          <p:nvPr/>
        </p:nvPicPr>
        <p:blipFill>
          <a:blip r:embed="rId5" cstate="print">
            <a:extLst>
              <a:ext uri="{28A0092B-C50C-407E-A947-70E740481C1C}">
                <a14:useLocalDpi xmlns:a14="http://schemas.microsoft.com/office/drawing/2010/main" val="0"/>
              </a:ext>
            </a:extLst>
          </a:blip>
          <a:srcRect l="10858" t="22478" r="17630" b="24309"/>
          <a:stretch>
            <a:fillRect/>
          </a:stretch>
        </p:blipFill>
        <p:spPr bwMode="auto">
          <a:xfrm>
            <a:off x="1723871" y="1967761"/>
            <a:ext cx="3816737" cy="195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47565" y="682198"/>
            <a:ext cx="10852785"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b="1" dirty="0"/>
              <a:t>Ford-Fulkerson</a:t>
            </a:r>
            <a:r>
              <a:rPr lang="zh-CN" altLang="zh-CN" b="1" dirty="0"/>
              <a:t>方法</a:t>
            </a:r>
            <a:endParaRPr lang="zh-CN" altLang="zh-CN" dirty="0"/>
          </a:p>
          <a:p>
            <a:r>
              <a:rPr lang="zh-CN" altLang="zh-CN" b="1" dirty="0"/>
              <a:t>思维导图：</a:t>
            </a:r>
            <a:endParaRPr lang="zh-CN" altLang="zh-CN" dirty="0"/>
          </a:p>
        </p:txBody>
      </p:sp>
      <p:pic>
        <p:nvPicPr>
          <p:cNvPr id="8" name="图片 45"/>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6"/>
          <p:cNvSpPr txBox="1">
            <a:spLocks noChangeArrowheads="1"/>
          </p:cNvSpPr>
          <p:nvPr/>
        </p:nvSpPr>
        <p:spPr bwMode="auto">
          <a:xfrm>
            <a:off x="987425" y="266700"/>
            <a:ext cx="27589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10"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p>
        </p:txBody>
      </p:sp>
      <p:sp>
        <p:nvSpPr>
          <p:cNvPr id="14" name="稻壳儿小白白(http://dwz.cn/Wu2UP)"/>
          <p:cNvSpPr>
            <a:spLocks noChangeArrowheads="1"/>
          </p:cNvSpPr>
          <p:nvPr/>
        </p:nvSpPr>
        <p:spPr bwMode="auto">
          <a:xfrm>
            <a:off x="10778020" y="266700"/>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FFFFFF"/>
              </a:solidFill>
              <a:sym typeface="Arial" panose="020B0604020202020204" pitchFamily="34" charset="0"/>
            </a:endParaRPr>
          </a:p>
        </p:txBody>
      </p:sp>
      <p:pic>
        <p:nvPicPr>
          <p:cNvPr id="15"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6470" y="512763"/>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稻壳儿小白白(http://dwz.cn/Wu2UP)"/>
          <p:cNvSpPr txBox="1">
            <a:spLocks noChangeArrowheads="1"/>
          </p:cNvSpPr>
          <p:nvPr/>
        </p:nvSpPr>
        <p:spPr bwMode="auto">
          <a:xfrm>
            <a:off x="10065232" y="1216026"/>
            <a:ext cx="233997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dirty="0">
                <a:solidFill>
                  <a:srgbClr val="445469"/>
                </a:solidFill>
                <a:sym typeface="Arial" panose="020B0604020202020204" pitchFamily="34" charset="0"/>
              </a:rPr>
              <a:t>思维导图</a:t>
            </a:r>
            <a:endParaRPr lang="zh-CN" altLang="en-US" sz="1600" b="1" dirty="0">
              <a:solidFill>
                <a:srgbClr val="445469"/>
              </a:solidFill>
              <a:sym typeface="Arial" panose="020B0604020202020204" pitchFamily="34" charset="0"/>
            </a:endParaRPr>
          </a:p>
        </p:txBody>
      </p:sp>
      <p:pic>
        <p:nvPicPr>
          <p:cNvPr id="3074" name="Picture 2" descr="IMG_0419"/>
          <p:cNvPicPr>
            <a:picLocks noChangeAspect="1" noChangeArrowheads="1"/>
          </p:cNvPicPr>
          <p:nvPr/>
        </p:nvPicPr>
        <p:blipFill>
          <a:blip r:embed="rId4">
            <a:extLst>
              <a:ext uri="{28A0092B-C50C-407E-A947-70E740481C1C}">
                <a14:useLocalDpi xmlns:a14="http://schemas.microsoft.com/office/drawing/2010/main" val="0"/>
              </a:ext>
            </a:extLst>
          </a:blip>
          <a:srcRect l="35324" t="15611" r="16788" b="16498"/>
          <a:stretch>
            <a:fillRect/>
          </a:stretch>
        </p:blipFill>
        <p:spPr bwMode="auto">
          <a:xfrm>
            <a:off x="4354092" y="1181100"/>
            <a:ext cx="5282215" cy="528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1722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987425" y="266700"/>
            <a:ext cx="26386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8"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p>
        </p:txBody>
      </p:sp>
      <p:sp>
        <p:nvSpPr>
          <p:cNvPr id="23" name="矩形 22"/>
          <p:cNvSpPr/>
          <p:nvPr/>
        </p:nvSpPr>
        <p:spPr>
          <a:xfrm>
            <a:off x="3844802" y="394692"/>
            <a:ext cx="7527366" cy="6155531"/>
          </a:xfrm>
          <a:prstGeom prst="rect">
            <a:avLst/>
          </a:prstGeom>
        </p:spPr>
        <p:txBody>
          <a:bodyPr wrap="square">
            <a:spAutoFit/>
          </a:bodyPr>
          <a:lstStyle/>
          <a:p>
            <a:r>
              <a:rPr lang="zh-CN" altLang="zh-CN" sz="1600" spc="150" dirty="0">
                <a:solidFill>
                  <a:schemeClr val="tx1">
                    <a:lumMod val="65000"/>
                    <a:lumOff val="35000"/>
                  </a:schemeClr>
                </a:solidFill>
                <a:latin typeface="+mn-ea"/>
                <a:cs typeface="+mn-ea"/>
              </a:rPr>
              <a:t>输入：图</a:t>
            </a:r>
            <a:r>
              <a:rPr lang="en-US" altLang="zh-CN" sz="1600" spc="150" dirty="0">
                <a:solidFill>
                  <a:schemeClr val="tx1">
                    <a:lumMod val="65000"/>
                    <a:lumOff val="35000"/>
                  </a:schemeClr>
                </a:solidFill>
                <a:latin typeface="+mn-ea"/>
                <a:cs typeface="+mn-ea"/>
              </a:rPr>
              <a:t>G=&lt;V,E,C&gt;,</a:t>
            </a:r>
            <a:r>
              <a:rPr lang="zh-CN" altLang="zh-CN" sz="1600" spc="150" dirty="0">
                <a:solidFill>
                  <a:schemeClr val="tx1">
                    <a:lumMod val="65000"/>
                    <a:lumOff val="35000"/>
                  </a:schemeClr>
                </a:solidFill>
                <a:latin typeface="+mn-ea"/>
                <a:cs typeface="+mn-ea"/>
              </a:rPr>
              <a:t>源点</a:t>
            </a:r>
            <a:r>
              <a:rPr lang="en-US" altLang="zh-CN" sz="1600" spc="150" dirty="0">
                <a:solidFill>
                  <a:schemeClr val="tx1">
                    <a:lumMod val="65000"/>
                    <a:lumOff val="35000"/>
                  </a:schemeClr>
                </a:solidFill>
                <a:latin typeface="+mn-ea"/>
                <a:cs typeface="+mn-ea"/>
              </a:rPr>
              <a:t>s</a:t>
            </a:r>
            <a:r>
              <a:rPr lang="zh-CN" altLang="zh-CN" sz="1600" spc="150" dirty="0">
                <a:solidFill>
                  <a:schemeClr val="tx1">
                    <a:lumMod val="65000"/>
                    <a:lumOff val="35000"/>
                  </a:schemeClr>
                </a:solidFill>
                <a:latin typeface="+mn-ea"/>
                <a:cs typeface="+mn-ea"/>
              </a:rPr>
              <a:t>，汇点</a:t>
            </a:r>
            <a:r>
              <a:rPr lang="en-US" altLang="zh-CN" sz="1600" spc="150" dirty="0">
                <a:solidFill>
                  <a:schemeClr val="tx1">
                    <a:lumMod val="65000"/>
                    <a:lumOff val="35000"/>
                  </a:schemeClr>
                </a:solidFill>
                <a:latin typeface="+mn-ea"/>
                <a:cs typeface="+mn-ea"/>
              </a:rPr>
              <a:t>t</a:t>
            </a:r>
            <a:endParaRPr lang="zh-CN" altLang="zh-CN" sz="1600" spc="150" dirty="0">
              <a:solidFill>
                <a:schemeClr val="tx1">
                  <a:lumMod val="65000"/>
                  <a:lumOff val="35000"/>
                </a:schemeClr>
              </a:solidFill>
              <a:latin typeface="+mn-ea"/>
              <a:cs typeface="+mn-ea"/>
            </a:endParaRPr>
          </a:p>
          <a:p>
            <a:r>
              <a:rPr lang="zh-CN" altLang="zh-CN" sz="1600" spc="150" dirty="0">
                <a:solidFill>
                  <a:schemeClr val="tx1">
                    <a:lumMod val="65000"/>
                    <a:lumOff val="35000"/>
                  </a:schemeClr>
                </a:solidFill>
                <a:latin typeface="+mn-ea"/>
                <a:cs typeface="+mn-ea"/>
              </a:rPr>
              <a:t>输出：最大流</a:t>
            </a:r>
            <a:r>
              <a:rPr lang="en-US" altLang="zh-CN" sz="1600" spc="150" dirty="0">
                <a:solidFill>
                  <a:schemeClr val="tx1">
                    <a:lumMod val="65000"/>
                    <a:lumOff val="35000"/>
                  </a:schemeClr>
                </a:solidFill>
                <a:latin typeface="+mn-ea"/>
                <a:cs typeface="+mn-ea"/>
              </a:rPr>
              <a:t>f*</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a:t>
            </a:r>
            <a:r>
              <a:rPr lang="zh-CN" altLang="zh-CN" sz="1600" spc="150" dirty="0">
                <a:solidFill>
                  <a:schemeClr val="tx1">
                    <a:lumMod val="65000"/>
                    <a:lumOff val="35000"/>
                  </a:schemeClr>
                </a:solidFill>
                <a:latin typeface="+mn-ea"/>
                <a:cs typeface="+mn-ea"/>
              </a:rPr>
              <a:t>初始化边的流量</a:t>
            </a:r>
          </a:p>
          <a:p>
            <a:r>
              <a:rPr lang="en-US" altLang="zh-CN" sz="1600" spc="150" dirty="0">
                <a:solidFill>
                  <a:schemeClr val="tx1">
                    <a:lumMod val="65000"/>
                    <a:lumOff val="35000"/>
                  </a:schemeClr>
                </a:solidFill>
                <a:latin typeface="+mn-ea"/>
                <a:cs typeface="+mn-ea"/>
              </a:rPr>
              <a:t>For each edge e</a:t>
            </a:r>
            <a:r>
              <a:rPr lang="zh-CN" altLang="zh-CN" sz="1600" spc="150" dirty="0">
                <a:solidFill>
                  <a:schemeClr val="tx1">
                    <a:lumMod val="65000"/>
                    <a:lumOff val="35000"/>
                  </a:schemeClr>
                </a:solidFill>
                <a:latin typeface="+mn-ea"/>
                <a:cs typeface="+mn-ea"/>
              </a:rPr>
              <a:t>∈</a:t>
            </a:r>
            <a:r>
              <a:rPr lang="en-US" altLang="zh-CN" sz="1600" spc="150" dirty="0">
                <a:solidFill>
                  <a:schemeClr val="tx1">
                    <a:lumMod val="65000"/>
                    <a:lumOff val="35000"/>
                  </a:schemeClr>
                </a:solidFill>
                <a:latin typeface="+mn-ea"/>
                <a:cs typeface="+mn-ea"/>
              </a:rPr>
              <a:t>G,E do</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a:t>
            </a:r>
            <a:r>
              <a:rPr lang="en-US" altLang="zh-CN" sz="1600" spc="150" dirty="0" err="1">
                <a:solidFill>
                  <a:schemeClr val="tx1">
                    <a:lumMod val="65000"/>
                    <a:lumOff val="35000"/>
                  </a:schemeClr>
                </a:solidFill>
                <a:latin typeface="+mn-ea"/>
                <a:cs typeface="+mn-ea"/>
              </a:rPr>
              <a:t>e.f</a:t>
            </a:r>
            <a:r>
              <a:rPr lang="en-US" altLang="zh-CN" sz="1600" spc="150" dirty="0">
                <a:solidFill>
                  <a:schemeClr val="tx1">
                    <a:lumMod val="65000"/>
                    <a:lumOff val="35000"/>
                  </a:schemeClr>
                </a:solidFill>
                <a:latin typeface="+mn-ea"/>
                <a:cs typeface="+mn-ea"/>
              </a:rPr>
              <a:t> &lt;- 0</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end</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Gf &lt;- build residual network</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a:t>
            </a:r>
            <a:r>
              <a:rPr lang="zh-CN" altLang="zh-CN" sz="1600" spc="150" dirty="0">
                <a:solidFill>
                  <a:schemeClr val="tx1">
                    <a:lumMod val="65000"/>
                    <a:lumOff val="35000"/>
                  </a:schemeClr>
                </a:solidFill>
                <a:latin typeface="+mn-ea"/>
                <a:cs typeface="+mn-ea"/>
              </a:rPr>
              <a:t>在</a:t>
            </a:r>
            <a:r>
              <a:rPr lang="en-US" altLang="zh-CN" sz="1600" spc="150" dirty="0">
                <a:solidFill>
                  <a:schemeClr val="tx1">
                    <a:lumMod val="65000"/>
                    <a:lumOff val="35000"/>
                  </a:schemeClr>
                </a:solidFill>
                <a:latin typeface="+mn-ea"/>
                <a:cs typeface="+mn-ea"/>
              </a:rPr>
              <a:t>Gf</a:t>
            </a:r>
            <a:r>
              <a:rPr lang="zh-CN" altLang="zh-CN" sz="1600" spc="150" dirty="0">
                <a:solidFill>
                  <a:schemeClr val="tx1">
                    <a:lumMod val="65000"/>
                    <a:lumOff val="35000"/>
                  </a:schemeClr>
                </a:solidFill>
                <a:latin typeface="+mn-ea"/>
                <a:cs typeface="+mn-ea"/>
              </a:rPr>
              <a:t>中寻找增广路径</a:t>
            </a:r>
          </a:p>
          <a:p>
            <a:r>
              <a:rPr lang="en-US" altLang="zh-CN" sz="1600" spc="150" dirty="0">
                <a:solidFill>
                  <a:schemeClr val="tx1">
                    <a:lumMod val="65000"/>
                    <a:lumOff val="35000"/>
                  </a:schemeClr>
                </a:solidFill>
                <a:latin typeface="+mn-ea"/>
                <a:cs typeface="+mn-ea"/>
              </a:rPr>
              <a:t>While there exists a path p from s to t in </a:t>
            </a:r>
            <a:r>
              <a:rPr lang="en-US" altLang="zh-CN" sz="1600" spc="150" dirty="0">
                <a:solidFill>
                  <a:schemeClr val="tx1">
                    <a:lumMod val="65000"/>
                    <a:lumOff val="35000"/>
                  </a:schemeClr>
                </a:solidFill>
                <a:latin typeface="+mn-ea"/>
                <a:cs typeface="+mn-ea"/>
              </a:rPr>
              <a:t>the residual network Gf do</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a:t>
            </a:r>
            <a:r>
              <a:rPr lang="en-US" altLang="zh-CN" sz="1600" spc="150" dirty="0" err="1">
                <a:solidFill>
                  <a:schemeClr val="tx1">
                    <a:lumMod val="65000"/>
                    <a:lumOff val="35000"/>
                  </a:schemeClr>
                </a:solidFill>
                <a:latin typeface="+mn-ea"/>
                <a:cs typeface="+mn-ea"/>
              </a:rPr>
              <a:t>Cf</a:t>
            </a:r>
            <a:r>
              <a:rPr lang="en-US" altLang="zh-CN" sz="1600" spc="150" dirty="0">
                <a:solidFill>
                  <a:schemeClr val="tx1">
                    <a:lumMod val="65000"/>
                    <a:lumOff val="35000"/>
                  </a:schemeClr>
                </a:solidFill>
                <a:latin typeface="+mn-ea"/>
                <a:cs typeface="+mn-ea"/>
              </a:rPr>
              <a:t>(p) &lt;- min{</a:t>
            </a:r>
            <a:r>
              <a:rPr lang="en-US" altLang="zh-CN" sz="1600" spc="150" dirty="0" err="1">
                <a:solidFill>
                  <a:schemeClr val="tx1">
                    <a:lumMod val="65000"/>
                    <a:lumOff val="35000"/>
                  </a:schemeClr>
                </a:solidFill>
                <a:latin typeface="+mn-ea"/>
                <a:cs typeface="+mn-ea"/>
              </a:rPr>
              <a:t>cf</a:t>
            </a:r>
            <a:r>
              <a:rPr lang="en-US" altLang="zh-CN" sz="1600" spc="150" dirty="0">
                <a:solidFill>
                  <a:schemeClr val="tx1">
                    <a:lumMod val="65000"/>
                    <a:lumOff val="35000"/>
                  </a:schemeClr>
                </a:solidFill>
                <a:latin typeface="+mn-ea"/>
                <a:cs typeface="+mn-ea"/>
              </a:rPr>
              <a:t>(e): e is in p}</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a:t>
            </a:r>
            <a:r>
              <a:rPr lang="zh-CN" altLang="zh-CN" sz="1600" spc="150" dirty="0">
                <a:solidFill>
                  <a:schemeClr val="tx1">
                    <a:lumMod val="65000"/>
                    <a:lumOff val="35000"/>
                  </a:schemeClr>
                </a:solidFill>
                <a:latin typeface="+mn-ea"/>
                <a:cs typeface="+mn-ea"/>
              </a:rPr>
              <a:t>更新流</a:t>
            </a:r>
            <a:r>
              <a:rPr lang="en-US" altLang="zh-CN" sz="1600" spc="150" dirty="0">
                <a:solidFill>
                  <a:schemeClr val="tx1">
                    <a:lumMod val="65000"/>
                    <a:lumOff val="35000"/>
                  </a:schemeClr>
                </a:solidFill>
                <a:latin typeface="+mn-ea"/>
                <a:cs typeface="+mn-ea"/>
              </a:rPr>
              <a:t>f</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For each edge e in p do</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If e</a:t>
            </a:r>
            <a:r>
              <a:rPr lang="zh-CN" altLang="zh-CN" sz="1600" spc="150" dirty="0">
                <a:solidFill>
                  <a:schemeClr val="tx1">
                    <a:lumMod val="65000"/>
                    <a:lumOff val="35000"/>
                  </a:schemeClr>
                </a:solidFill>
                <a:latin typeface="+mn-ea"/>
                <a:cs typeface="+mn-ea"/>
              </a:rPr>
              <a:t>∈</a:t>
            </a:r>
            <a:r>
              <a:rPr lang="en-US" altLang="zh-CN" sz="1600" spc="150" dirty="0">
                <a:solidFill>
                  <a:schemeClr val="tx1">
                    <a:lumMod val="65000"/>
                    <a:lumOff val="35000"/>
                  </a:schemeClr>
                </a:solidFill>
                <a:latin typeface="+mn-ea"/>
                <a:cs typeface="+mn-ea"/>
              </a:rPr>
              <a:t> E then</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a:t>
            </a:r>
            <a:r>
              <a:rPr lang="en-US" altLang="zh-CN" sz="1600" spc="150" dirty="0" err="1">
                <a:solidFill>
                  <a:schemeClr val="tx1">
                    <a:lumMod val="65000"/>
                    <a:lumOff val="35000"/>
                  </a:schemeClr>
                </a:solidFill>
                <a:latin typeface="+mn-ea"/>
                <a:cs typeface="+mn-ea"/>
              </a:rPr>
              <a:t>e.f</a:t>
            </a:r>
            <a:r>
              <a:rPr lang="en-US" altLang="zh-CN" sz="1600" spc="150" dirty="0">
                <a:solidFill>
                  <a:schemeClr val="tx1">
                    <a:lumMod val="65000"/>
                    <a:lumOff val="35000"/>
                  </a:schemeClr>
                </a:solidFill>
                <a:latin typeface="+mn-ea"/>
                <a:cs typeface="+mn-ea"/>
              </a:rPr>
              <a:t> &lt;- </a:t>
            </a:r>
            <a:r>
              <a:rPr lang="en-US" altLang="zh-CN" sz="1600" spc="150" dirty="0" err="1">
                <a:solidFill>
                  <a:schemeClr val="tx1">
                    <a:lumMod val="65000"/>
                    <a:lumOff val="35000"/>
                  </a:schemeClr>
                </a:solidFill>
                <a:latin typeface="+mn-ea"/>
                <a:cs typeface="+mn-ea"/>
              </a:rPr>
              <a:t>e.f</a:t>
            </a:r>
            <a:r>
              <a:rPr lang="en-US" altLang="zh-CN" sz="1600" spc="150" dirty="0">
                <a:solidFill>
                  <a:schemeClr val="tx1">
                    <a:lumMod val="65000"/>
                    <a:lumOff val="35000"/>
                  </a:schemeClr>
                </a:solidFill>
                <a:latin typeface="+mn-ea"/>
                <a:cs typeface="+mn-ea"/>
              </a:rPr>
              <a:t> – </a:t>
            </a:r>
            <a:r>
              <a:rPr lang="en-US" altLang="zh-CN" sz="1600" spc="150" dirty="0" err="1">
                <a:solidFill>
                  <a:schemeClr val="tx1">
                    <a:lumMod val="65000"/>
                    <a:lumOff val="35000"/>
                  </a:schemeClr>
                </a:solidFill>
                <a:latin typeface="+mn-ea"/>
                <a:cs typeface="+mn-ea"/>
              </a:rPr>
              <a:t>cf</a:t>
            </a:r>
            <a:r>
              <a:rPr lang="en-US" altLang="zh-CN" sz="1600" spc="150" dirty="0">
                <a:solidFill>
                  <a:schemeClr val="tx1">
                    <a:lumMod val="65000"/>
                    <a:lumOff val="35000"/>
                  </a:schemeClr>
                </a:solidFill>
                <a:latin typeface="+mn-ea"/>
                <a:cs typeface="+mn-ea"/>
              </a:rPr>
              <a:t>(p)</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end</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else</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a:t>
            </a:r>
            <a:r>
              <a:rPr lang="en-US" altLang="zh-CN" sz="1600" spc="150" dirty="0" err="1">
                <a:solidFill>
                  <a:schemeClr val="tx1">
                    <a:lumMod val="65000"/>
                    <a:lumOff val="35000"/>
                  </a:schemeClr>
                </a:solidFill>
                <a:latin typeface="+mn-ea"/>
                <a:cs typeface="+mn-ea"/>
              </a:rPr>
              <a:t>e.f</a:t>
            </a:r>
            <a:r>
              <a:rPr lang="en-US" altLang="zh-CN" sz="1600" spc="150" dirty="0">
                <a:solidFill>
                  <a:schemeClr val="tx1">
                    <a:lumMod val="65000"/>
                    <a:lumOff val="35000"/>
                  </a:schemeClr>
                </a:solidFill>
                <a:latin typeface="+mn-ea"/>
                <a:cs typeface="+mn-ea"/>
              </a:rPr>
              <a:t> &lt;- </a:t>
            </a:r>
            <a:r>
              <a:rPr lang="en-US" altLang="zh-CN" sz="1600" spc="150" dirty="0" err="1">
                <a:solidFill>
                  <a:schemeClr val="tx1">
                    <a:lumMod val="65000"/>
                    <a:lumOff val="35000"/>
                  </a:schemeClr>
                </a:solidFill>
                <a:latin typeface="+mn-ea"/>
                <a:cs typeface="+mn-ea"/>
              </a:rPr>
              <a:t>e.f</a:t>
            </a:r>
            <a:r>
              <a:rPr lang="en-US" altLang="zh-CN" sz="1600" spc="150" dirty="0">
                <a:solidFill>
                  <a:schemeClr val="tx1">
                    <a:lumMod val="65000"/>
                    <a:lumOff val="35000"/>
                  </a:schemeClr>
                </a:solidFill>
                <a:latin typeface="+mn-ea"/>
                <a:cs typeface="+mn-ea"/>
              </a:rPr>
              <a:t> – </a:t>
            </a:r>
            <a:r>
              <a:rPr lang="en-US" altLang="zh-CN" sz="1600" spc="150" dirty="0" err="1">
                <a:solidFill>
                  <a:schemeClr val="tx1">
                    <a:lumMod val="65000"/>
                    <a:lumOff val="35000"/>
                  </a:schemeClr>
                </a:solidFill>
                <a:latin typeface="+mn-ea"/>
                <a:cs typeface="+mn-ea"/>
              </a:rPr>
              <a:t>cf</a:t>
            </a:r>
            <a:r>
              <a:rPr lang="en-US" altLang="zh-CN" sz="1600" spc="150" dirty="0">
                <a:solidFill>
                  <a:schemeClr val="tx1">
                    <a:lumMod val="65000"/>
                    <a:lumOff val="35000"/>
                  </a:schemeClr>
                </a:solidFill>
                <a:latin typeface="+mn-ea"/>
                <a:cs typeface="+mn-ea"/>
              </a:rPr>
              <a:t>(p)</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end</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end</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	update Gf</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end</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f* &lt;- f</a:t>
            </a:r>
            <a:endParaRPr lang="zh-CN" altLang="zh-CN" sz="1600" spc="150" dirty="0">
              <a:solidFill>
                <a:schemeClr val="tx1">
                  <a:lumMod val="65000"/>
                  <a:lumOff val="35000"/>
                </a:schemeClr>
              </a:solidFill>
              <a:latin typeface="+mn-ea"/>
              <a:cs typeface="+mn-ea"/>
            </a:endParaRPr>
          </a:p>
          <a:p>
            <a:r>
              <a:rPr lang="en-US" altLang="zh-CN" sz="1600" spc="150" dirty="0">
                <a:solidFill>
                  <a:schemeClr val="tx1">
                    <a:lumMod val="65000"/>
                    <a:lumOff val="35000"/>
                  </a:schemeClr>
                </a:solidFill>
                <a:latin typeface="+mn-ea"/>
                <a:cs typeface="+mn-ea"/>
              </a:rPr>
              <a:t>return f* </a:t>
            </a:r>
            <a:endParaRPr lang="zh-CN" altLang="zh-CN" sz="1600" spc="150" dirty="0">
              <a:solidFill>
                <a:schemeClr val="tx1">
                  <a:lumMod val="65000"/>
                  <a:lumOff val="35000"/>
                </a:schemeClr>
              </a:solidFill>
              <a:latin typeface="+mn-ea"/>
              <a:cs typeface="+mn-ea"/>
            </a:endParaRPr>
          </a:p>
        </p:txBody>
      </p:sp>
      <p:sp>
        <p:nvSpPr>
          <p:cNvPr id="9" name="矩形 8"/>
          <p:cNvSpPr/>
          <p:nvPr/>
        </p:nvSpPr>
        <p:spPr>
          <a:xfrm>
            <a:off x="1608082" y="3010792"/>
            <a:ext cx="4658042" cy="461665"/>
          </a:xfrm>
          <a:prstGeom prst="rect">
            <a:avLst/>
          </a:prstGeom>
        </p:spPr>
        <p:txBody>
          <a:bodyPr wrap="square">
            <a:spAutoFit/>
          </a:bodyPr>
          <a:lstStyle/>
          <a:p>
            <a:r>
              <a:rPr lang="zh-CN" altLang="en-US" sz="2400" spc="150" dirty="0" smtClean="0">
                <a:solidFill>
                  <a:schemeClr val="tx1">
                    <a:lumMod val="65000"/>
                    <a:lumOff val="35000"/>
                  </a:schemeClr>
                </a:solidFill>
                <a:latin typeface="+mn-ea"/>
                <a:cs typeface="+mn-ea"/>
              </a:rPr>
              <a:t>伪代码</a:t>
            </a:r>
            <a:endParaRPr lang="zh-CN" altLang="en-US" sz="2400" spc="15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4167585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987424" y="266700"/>
            <a:ext cx="4194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dirty="0">
                <a:solidFill>
                  <a:srgbClr val="007F58"/>
                </a:solidFill>
                <a:latin typeface="微软雅黑" panose="020B0503020204020204" pitchFamily="34" charset="-122"/>
              </a:rPr>
              <a:t>Ford-Fulkerson</a:t>
            </a:r>
            <a:r>
              <a:rPr lang="zh-CN" altLang="en-US" sz="2400" b="1" dirty="0">
                <a:solidFill>
                  <a:srgbClr val="007F58"/>
                </a:solidFill>
                <a:latin typeface="微软雅黑" panose="020B0503020204020204" pitchFamily="34" charset="-122"/>
              </a:rPr>
              <a:t>方法分析</a:t>
            </a:r>
            <a:endParaRPr lang="zh-CN" altLang="en-US" sz="2400" b="1" dirty="0">
              <a:solidFill>
                <a:srgbClr val="007F58"/>
              </a:solidFill>
              <a:latin typeface="微软雅黑" panose="020B0503020204020204" pitchFamily="34" charset="-122"/>
            </a:endParaRPr>
          </a:p>
        </p:txBody>
      </p:sp>
      <p:sp>
        <p:nvSpPr>
          <p:cNvPr id="8" name="文本框 47"/>
          <p:cNvSpPr txBox="1">
            <a:spLocks noChangeArrowheads="1"/>
          </p:cNvSpPr>
          <p:nvPr/>
        </p:nvSpPr>
        <p:spPr bwMode="auto">
          <a:xfrm>
            <a:off x="261938" y="177800"/>
            <a:ext cx="62706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dirty="0">
                <a:solidFill>
                  <a:schemeClr val="bg1"/>
                </a:solidFill>
                <a:latin typeface="Impact" panose="020B0806030902050204" pitchFamily="34" charset="0"/>
              </a:rPr>
              <a:t>2</a:t>
            </a:r>
          </a:p>
        </p:txBody>
      </p:sp>
      <p:sp>
        <p:nvSpPr>
          <p:cNvPr id="15" name="稻壳儿小白白(http://dwz.cn/Wu2UP)"/>
          <p:cNvSpPr txBox="1">
            <a:spLocks noChangeArrowheads="1"/>
          </p:cNvSpPr>
          <p:nvPr/>
        </p:nvSpPr>
        <p:spPr bwMode="auto">
          <a:xfrm>
            <a:off x="10065232" y="1216026"/>
            <a:ext cx="233997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dirty="0" smtClean="0">
                <a:solidFill>
                  <a:srgbClr val="445469"/>
                </a:solidFill>
                <a:sym typeface="Arial" panose="020B0604020202020204" pitchFamily="34" charset="0"/>
              </a:rPr>
              <a:t>增广路径</a:t>
            </a:r>
            <a:endParaRPr lang="zh-CN" altLang="en-US" sz="1600" b="1" dirty="0">
              <a:solidFill>
                <a:srgbClr val="445469"/>
              </a:solidFill>
              <a:sym typeface="Arial" panose="020B0604020202020204" pitchFamily="34" charset="0"/>
            </a:endParaRPr>
          </a:p>
        </p:txBody>
      </p:sp>
      <p:sp>
        <p:nvSpPr>
          <p:cNvPr id="16" name="稻壳儿小白白(http://dwz.cn/Wu2UP)"/>
          <p:cNvSpPr>
            <a:spLocks noChangeArrowheads="1"/>
          </p:cNvSpPr>
          <p:nvPr/>
        </p:nvSpPr>
        <p:spPr bwMode="auto">
          <a:xfrm>
            <a:off x="10778020" y="266700"/>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FFFFFF"/>
              </a:solidFill>
              <a:sym typeface="Arial" panose="020B0604020202020204" pitchFamily="34" charset="0"/>
            </a:endParaRPr>
          </a:p>
        </p:txBody>
      </p:sp>
      <p:pic>
        <p:nvPicPr>
          <p:cNvPr id="17"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470" y="512763"/>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内容占位符 2"/>
          <p:cNvSpPr txBox="1">
            <a:spLocks/>
          </p:cNvSpPr>
          <p:nvPr/>
        </p:nvSpPr>
        <p:spPr>
          <a:xfrm>
            <a:off x="372599" y="1705894"/>
            <a:ext cx="4511538" cy="5751195"/>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b="1" dirty="0"/>
              <a:t>增广路径寻找过程：</a:t>
            </a:r>
            <a:endParaRPr lang="zh-CN" altLang="zh-CN" dirty="0"/>
          </a:p>
          <a:p>
            <a:r>
              <a:rPr lang="zh-CN" altLang="zh-CN" dirty="0"/>
              <a:t>初始情况下原网络即为残存网络，根据</a:t>
            </a:r>
            <a:r>
              <a:rPr lang="en-US" altLang="zh-CN" dirty="0"/>
              <a:t>DFS</a:t>
            </a:r>
            <a:r>
              <a:rPr lang="zh-CN" altLang="zh-CN" dirty="0"/>
              <a:t>寻找第一条增广路径，增广路径是在残存网络中从源点</a:t>
            </a:r>
            <a:r>
              <a:rPr lang="en-US" altLang="zh-CN" dirty="0"/>
              <a:t>s</a:t>
            </a:r>
            <a:r>
              <a:rPr lang="zh-CN" altLang="zh-CN" dirty="0"/>
              <a:t>到汇点</a:t>
            </a:r>
            <a:r>
              <a:rPr lang="en-US" altLang="zh-CN" dirty="0"/>
              <a:t>t</a:t>
            </a:r>
            <a:r>
              <a:rPr lang="zh-CN" altLang="zh-CN" dirty="0"/>
              <a:t>的一条路径。在该方法中，我们寻找路径是通过</a:t>
            </a:r>
            <a:r>
              <a:rPr lang="en-US" altLang="zh-CN" dirty="0"/>
              <a:t>DFS</a:t>
            </a:r>
            <a:r>
              <a:rPr lang="zh-CN" altLang="zh-CN" dirty="0"/>
              <a:t>进行寻找的，即对</a:t>
            </a:r>
            <a:r>
              <a:rPr lang="en-US" altLang="zh-CN" dirty="0"/>
              <a:t>s</a:t>
            </a:r>
            <a:r>
              <a:rPr lang="zh-CN" altLang="zh-CN" dirty="0"/>
              <a:t>进行</a:t>
            </a:r>
            <a:r>
              <a:rPr lang="en-US" altLang="zh-CN" dirty="0"/>
              <a:t>DFS</a:t>
            </a:r>
            <a:r>
              <a:rPr lang="zh-CN" altLang="zh-CN" dirty="0"/>
              <a:t>，若能到达</a:t>
            </a:r>
            <a:r>
              <a:rPr lang="en-US" altLang="zh-CN" dirty="0"/>
              <a:t>t</a:t>
            </a:r>
            <a:r>
              <a:rPr lang="zh-CN" altLang="zh-CN" dirty="0"/>
              <a:t>，则该路径为增广路径。</a:t>
            </a:r>
          </a:p>
        </p:txBody>
      </p:sp>
      <p:pic>
        <p:nvPicPr>
          <p:cNvPr id="4098" name="Picture 2" descr="IMG_0421"/>
          <p:cNvPicPr>
            <a:picLocks noChangeAspect="1" noChangeArrowheads="1"/>
          </p:cNvPicPr>
          <p:nvPr/>
        </p:nvPicPr>
        <p:blipFill>
          <a:blip r:embed="rId5" cstate="print">
            <a:extLst>
              <a:ext uri="{28A0092B-C50C-407E-A947-70E740481C1C}">
                <a14:useLocalDpi xmlns:a14="http://schemas.microsoft.com/office/drawing/2010/main" val="0"/>
              </a:ext>
            </a:extLst>
          </a:blip>
          <a:srcRect l="9840" t="18770" r="12314" b="12050"/>
          <a:stretch>
            <a:fillRect/>
          </a:stretch>
        </p:blipFill>
        <p:spPr bwMode="auto">
          <a:xfrm>
            <a:off x="4884137" y="1607513"/>
            <a:ext cx="7276345" cy="452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2715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2799</Words>
  <Application>Microsoft Office PowerPoint</Application>
  <PresentationFormat>宽屏</PresentationFormat>
  <Paragraphs>213</Paragraphs>
  <Slides>23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微软雅黑</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1144097453@qq.com</cp:lastModifiedBy>
  <cp:revision>172</cp:revision>
  <dcterms:created xsi:type="dcterms:W3CDTF">2019-06-19T02:08:00Z</dcterms:created>
  <dcterms:modified xsi:type="dcterms:W3CDTF">2021-06-17T16:15:46Z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