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0" r:id="rId4"/>
    <p:sldId id="258" r:id="rId5"/>
    <p:sldId id="259" r:id="rId6"/>
    <p:sldId id="271" r:id="rId7"/>
    <p:sldId id="273" r:id="rId8"/>
    <p:sldId id="274" r:id="rId9"/>
    <p:sldId id="275" r:id="rId10"/>
    <p:sldId id="276" r:id="rId11"/>
    <p:sldId id="279" r:id="rId12"/>
    <p:sldId id="277" r:id="rId13"/>
    <p:sldId id="280" r:id="rId14"/>
    <p:sldId id="281" r:id="rId15"/>
    <p:sldId id="260" r:id="rId16"/>
    <p:sldId id="278" r:id="rId17"/>
    <p:sldId id="263" r:id="rId18"/>
    <p:sldId id="269" r:id="rId19"/>
    <p:sldId id="264" r:id="rId20"/>
    <p:sldId id="265" r:id="rId21"/>
    <p:sldId id="266" r:id="rId22"/>
    <p:sldId id="27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3B1842-05CB-4D9F-8188-E827F58FEA39}">
          <p14:sldIdLst>
            <p14:sldId id="256"/>
            <p14:sldId id="257"/>
            <p14:sldId id="270"/>
            <p14:sldId id="258"/>
            <p14:sldId id="259"/>
            <p14:sldId id="271"/>
            <p14:sldId id="273"/>
            <p14:sldId id="274"/>
            <p14:sldId id="275"/>
            <p14:sldId id="276"/>
            <p14:sldId id="279"/>
            <p14:sldId id="277"/>
            <p14:sldId id="280"/>
            <p14:sldId id="281"/>
            <p14:sldId id="260"/>
            <p14:sldId id="278"/>
            <p14:sldId id="263"/>
            <p14:sldId id="269"/>
            <p14:sldId id="264"/>
            <p14:sldId id="265"/>
            <p14:sldId id="266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\Desktop\OJ\AlgoLab\Lab1\runTime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冒泡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冒泡1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Sheet1!$G$14:$K$14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Sheet1!$G$15:$K$15</c:f>
              <c:numCache>
                <c:formatCode>General</c:formatCode>
                <c:ptCount val="5"/>
                <c:pt idx="0">
                  <c:v>0.81910000000000005</c:v>
                </c:pt>
                <c:pt idx="1">
                  <c:v>3.3386999999999998</c:v>
                </c:pt>
                <c:pt idx="2">
                  <c:v>7.2974500000000004</c:v>
                </c:pt>
                <c:pt idx="3">
                  <c:v>12.2325</c:v>
                </c:pt>
                <c:pt idx="4">
                  <c:v>19.390599999999999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A9-4C70-9F1D-9C26AE712863}"/>
            </c:ext>
          </c:extLst>
        </c:ser>
        <c:ser>
          <c:idx val="1"/>
          <c:order val="1"/>
          <c:tx>
            <c:v>冒泡2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Sheet1!$G$14:$K$14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Sheet1!$G$16:$K$16</c:f>
              <c:numCache>
                <c:formatCode>General</c:formatCode>
                <c:ptCount val="5"/>
                <c:pt idx="0">
                  <c:v>0.7923</c:v>
                </c:pt>
                <c:pt idx="1">
                  <c:v>3.2221500000000001</c:v>
                </c:pt>
                <c:pt idx="2">
                  <c:v>7.0507</c:v>
                </c:pt>
                <c:pt idx="3">
                  <c:v>12.2555</c:v>
                </c:pt>
                <c:pt idx="4">
                  <c:v>19.4145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A9-4C70-9F1D-9C26AE712863}"/>
            </c:ext>
          </c:extLst>
        </c:ser>
        <c:ser>
          <c:idx val="2"/>
          <c:order val="2"/>
          <c:tx>
            <c:v>理论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Sheet1!$G$14:$K$14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Sheet1!$G$17:$K$17</c:f>
              <c:numCache>
                <c:formatCode>General</c:formatCode>
                <c:ptCount val="5"/>
                <c:pt idx="0">
                  <c:v>0.81910000000000005</c:v>
                </c:pt>
                <c:pt idx="1">
                  <c:v>3.2764000000000002</c:v>
                </c:pt>
                <c:pt idx="2">
                  <c:v>7.3719000000000001</c:v>
                </c:pt>
                <c:pt idx="3">
                  <c:v>13.105600000000001</c:v>
                </c:pt>
                <c:pt idx="4">
                  <c:v>20.477500000000003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A9-4C70-9F1D-9C26AE712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146728"/>
        <c:axId val="568144760"/>
      </c:scatterChart>
      <c:valAx>
        <c:axId val="568146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144760"/>
        <c:crosses val="autoZero"/>
        <c:crossBetween val="midCat"/>
      </c:valAx>
      <c:valAx>
        <c:axId val="56814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146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最坏情况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归并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Sheet1!$C$92:$K$92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Sheet1!$C$93:$K$93</c:f>
              <c:numCache>
                <c:formatCode>General</c:formatCode>
                <c:ptCount val="9"/>
                <c:pt idx="0">
                  <c:v>7.5000000000000002E-4</c:v>
                </c:pt>
                <c:pt idx="1">
                  <c:v>7.5000000000000002E-4</c:v>
                </c:pt>
                <c:pt idx="2">
                  <c:v>3.2000000000000002E-3</c:v>
                </c:pt>
                <c:pt idx="3">
                  <c:v>2.3E-3</c:v>
                </c:pt>
                <c:pt idx="4">
                  <c:v>4.15E-3</c:v>
                </c:pt>
                <c:pt idx="5">
                  <c:v>5.7499999999999999E-3</c:v>
                </c:pt>
                <c:pt idx="6">
                  <c:v>6.1999999999999998E-3</c:v>
                </c:pt>
                <c:pt idx="7">
                  <c:v>8.2500000000000004E-3</c:v>
                </c:pt>
                <c:pt idx="8">
                  <c:v>9.8499999999999994E-3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AD-4183-9484-A42575E537FC}"/>
            </c:ext>
          </c:extLst>
        </c:ser>
        <c:ser>
          <c:idx val="1"/>
          <c:order val="1"/>
          <c:tx>
            <c:v>快排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Sheet1!$C$92:$K$92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Sheet1!$C$94:$K$94</c:f>
              <c:numCache>
                <c:formatCode>General</c:formatCode>
                <c:ptCount val="9"/>
                <c:pt idx="0">
                  <c:v>1.5499999999999999E-3</c:v>
                </c:pt>
                <c:pt idx="1">
                  <c:v>6.2500000000000003E-3</c:v>
                </c:pt>
                <c:pt idx="2">
                  <c:v>1.49E-2</c:v>
                </c:pt>
                <c:pt idx="3">
                  <c:v>2.4299999999999999E-2</c:v>
                </c:pt>
                <c:pt idx="4">
                  <c:v>3.78E-2</c:v>
                </c:pt>
                <c:pt idx="5">
                  <c:v>5.3449999999999998E-2</c:v>
                </c:pt>
                <c:pt idx="6">
                  <c:v>7.3400000000000007E-2</c:v>
                </c:pt>
                <c:pt idx="7">
                  <c:v>0.1026</c:v>
                </c:pt>
                <c:pt idx="8">
                  <c:v>0.11885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9AD-4183-9484-A42575E53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341480"/>
        <c:axId val="561334592"/>
      </c:scatterChart>
      <c:valAx>
        <c:axId val="561341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334592"/>
        <c:crosses val="autoZero"/>
        <c:crossBetween val="midCat"/>
      </c:valAx>
      <c:valAx>
        <c:axId val="5613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341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TopK</a:t>
            </a:r>
            <a:r>
              <a:rPr lang="zh-CN" altLang="en-US"/>
              <a:t>问题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Sheet1!$B$71</c:f>
              <c:strCache>
                <c:ptCount val="1"/>
                <c:pt idx="0">
                  <c:v>方法1：排序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Sheet1!$C$70:$G$70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cat>
          <c:val>
            <c:numRef>
              <c:f>Sheet1!$C$71:$G$71</c:f>
              <c:numCache>
                <c:formatCode>General</c:formatCode>
                <c:ptCount val="5"/>
                <c:pt idx="0">
                  <c:v>0.47360000000000002</c:v>
                </c:pt>
                <c:pt idx="1">
                  <c:v>0.85514999999999997</c:v>
                </c:pt>
                <c:pt idx="2">
                  <c:v>1.2984500000000001</c:v>
                </c:pt>
                <c:pt idx="3">
                  <c:v>1.71885</c:v>
                </c:pt>
                <c:pt idx="4">
                  <c:v>2.1066500000000001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8C-4834-8440-1F93A33AAFF1}"/>
            </c:ext>
          </c:extLst>
        </c:ser>
        <c:ser>
          <c:idx val="1"/>
          <c:order val="1"/>
          <c:tx>
            <c:strRef>
              <c:f>Sheet1!$B$72</c:f>
              <c:strCache>
                <c:ptCount val="1"/>
                <c:pt idx="0">
                  <c:v>方法2：顺序查找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Sheet1!$C$70:$G$70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cat>
          <c:val>
            <c:numRef>
              <c:f>Sheet1!$C$72:$G$72</c:f>
              <c:numCache>
                <c:formatCode>General</c:formatCode>
                <c:ptCount val="5"/>
                <c:pt idx="0">
                  <c:v>0.14085</c:v>
                </c:pt>
                <c:pt idx="1">
                  <c:v>0.27629999999999999</c:v>
                </c:pt>
                <c:pt idx="2">
                  <c:v>0.37230000000000002</c:v>
                </c:pt>
                <c:pt idx="3">
                  <c:v>0.56669999999999998</c:v>
                </c:pt>
                <c:pt idx="4">
                  <c:v>0.65175000000000005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8C-4834-8440-1F93A33AAFF1}"/>
            </c:ext>
          </c:extLst>
        </c:ser>
        <c:ser>
          <c:idx val="2"/>
          <c:order val="2"/>
          <c:tx>
            <c:strRef>
              <c:f>Sheet1!$B$73</c:f>
              <c:strCache>
                <c:ptCount val="1"/>
                <c:pt idx="0">
                  <c:v>方法3：小顶堆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Sheet1!$C$70:$G$70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cat>
          <c:val>
            <c:numRef>
              <c:f>Sheet1!$C$73:$G$73</c:f>
              <c:numCache>
                <c:formatCode>General</c:formatCode>
                <c:ptCount val="5"/>
                <c:pt idx="0">
                  <c:v>2.5399999999999999E-2</c:v>
                </c:pt>
                <c:pt idx="1">
                  <c:v>4.0399999999999998E-2</c:v>
                </c:pt>
                <c:pt idx="2">
                  <c:v>6.7349999999999993E-2</c:v>
                </c:pt>
                <c:pt idx="3">
                  <c:v>8.6249999999999993E-2</c:v>
                </c:pt>
                <c:pt idx="4">
                  <c:v>0.10585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8C-4834-8440-1F93A33AA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940280"/>
        <c:axId val="480941592"/>
      </c:lineChart>
      <c:catAx>
        <c:axId val="48094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941592"/>
        <c:crosses val="autoZero"/>
        <c:auto val="1"/>
        <c:lblAlgn val="ctr"/>
        <c:lblOffset val="100"/>
        <c:noMultiLvlLbl val="0"/>
      </c:catAx>
      <c:valAx>
        <c:axId val="48094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94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选择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Sheet1!$F$11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Sheet1!$G$10:$K$10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Sheet1!$G$11:$K$11</c:f>
              <c:numCache>
                <c:formatCode>General</c:formatCode>
                <c:ptCount val="5"/>
                <c:pt idx="0">
                  <c:v>0.23924999999999999</c:v>
                </c:pt>
                <c:pt idx="1">
                  <c:v>1.0000500000000001</c:v>
                </c:pt>
                <c:pt idx="2">
                  <c:v>2.2248000000000001</c:v>
                </c:pt>
                <c:pt idx="3">
                  <c:v>3.9874499999999999</c:v>
                </c:pt>
                <c:pt idx="4">
                  <c:v>6.0221999999999998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5B-4D20-AF75-A9F85514679E}"/>
            </c:ext>
          </c:extLst>
        </c:ser>
        <c:ser>
          <c:idx val="1"/>
          <c:order val="1"/>
          <c:tx>
            <c:strRef>
              <c:f>Sheet1!$F$12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Sheet1!$G$10:$K$10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Sheet1!$G$12:$K$12</c:f>
              <c:numCache>
                <c:formatCode>General</c:formatCode>
                <c:ptCount val="5"/>
                <c:pt idx="0">
                  <c:v>0.23924999999999999</c:v>
                </c:pt>
                <c:pt idx="1">
                  <c:v>0.95699999999999996</c:v>
                </c:pt>
                <c:pt idx="2">
                  <c:v>2.1532499999999999</c:v>
                </c:pt>
                <c:pt idx="3">
                  <c:v>3.8279999999999998</c:v>
                </c:pt>
                <c:pt idx="4">
                  <c:v>5.9812500000000002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65B-4D20-AF75-A9F855146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705008"/>
        <c:axId val="564705336"/>
      </c:scatterChart>
      <c:valAx>
        <c:axId val="56470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4705336"/>
        <c:crosses val="autoZero"/>
        <c:crossBetween val="midCat"/>
      </c:valAx>
      <c:valAx>
        <c:axId val="56470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470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插入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Sheet1!$F$20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Sheet1!$G$19:$K$19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Sheet1!$G$20:$K$20</c:f>
              <c:numCache>
                <c:formatCode>General</c:formatCode>
                <c:ptCount val="5"/>
                <c:pt idx="0">
                  <c:v>0.18335000000000001</c:v>
                </c:pt>
                <c:pt idx="1">
                  <c:v>0.70335000000000003</c:v>
                </c:pt>
                <c:pt idx="2">
                  <c:v>1.6580999999999999</c:v>
                </c:pt>
                <c:pt idx="3">
                  <c:v>2.8475000000000001</c:v>
                </c:pt>
                <c:pt idx="4">
                  <c:v>4.6210500000000003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9-4C19-B9E3-1C0122C93819}"/>
            </c:ext>
          </c:extLst>
        </c:ser>
        <c:ser>
          <c:idx val="1"/>
          <c:order val="1"/>
          <c:tx>
            <c:strRef>
              <c:f>Sheet1!$F$21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Sheet1!$G$19:$K$19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Sheet1!$G$21:$K$21</c:f>
              <c:numCache>
                <c:formatCode>General</c:formatCode>
                <c:ptCount val="5"/>
                <c:pt idx="0">
                  <c:v>0.18335000000000001</c:v>
                </c:pt>
                <c:pt idx="1">
                  <c:v>0.73340000000000005</c:v>
                </c:pt>
                <c:pt idx="2">
                  <c:v>1.65015</c:v>
                </c:pt>
                <c:pt idx="3">
                  <c:v>2.9336000000000002</c:v>
                </c:pt>
                <c:pt idx="4">
                  <c:v>4.5837500000000002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9-4C19-B9E3-1C0122C93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480968"/>
        <c:axId val="483476048"/>
      </c:scatterChart>
      <c:valAx>
        <c:axId val="483480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476048"/>
        <c:crosses val="autoZero"/>
        <c:crossBetween val="midCat"/>
      </c:valAx>
      <c:valAx>
        <c:axId val="4834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480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归并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Sheet1!$F$24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Sheet1!$G$23:$K$23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Sheet1!$G$24:$K$24</c:f>
              <c:numCache>
                <c:formatCode>General</c:formatCode>
                <c:ptCount val="5"/>
                <c:pt idx="0">
                  <c:v>7.6E-3</c:v>
                </c:pt>
                <c:pt idx="1">
                  <c:v>1.5049999999999999E-2</c:v>
                </c:pt>
                <c:pt idx="2">
                  <c:v>2.315E-2</c:v>
                </c:pt>
                <c:pt idx="3">
                  <c:v>3.4049999999999997E-2</c:v>
                </c:pt>
                <c:pt idx="4">
                  <c:v>4.1050000000000003E-2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B8-4A88-8450-CA5C49D21EB9}"/>
            </c:ext>
          </c:extLst>
        </c:ser>
        <c:ser>
          <c:idx val="1"/>
          <c:order val="1"/>
          <c:tx>
            <c:strRef>
              <c:f>Sheet1!$F$25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Sheet1!$G$23:$K$23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Sheet1!$G$25:$K$25</c:f>
              <c:numCache>
                <c:formatCode>General</c:formatCode>
                <c:ptCount val="5"/>
                <c:pt idx="0">
                  <c:v>7.6E-3</c:v>
                </c:pt>
                <c:pt idx="1">
                  <c:v>1.6343913983523126E-2</c:v>
                </c:pt>
                <c:pt idx="2">
                  <c:v>2.5519591151902072E-2</c:v>
                </c:pt>
                <c:pt idx="3">
                  <c:v>3.4975655934092506E-2</c:v>
                </c:pt>
                <c:pt idx="4">
                  <c:v>4.4640215041192179E-2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B8-4A88-8450-CA5C49D21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480640"/>
        <c:axId val="483478672"/>
      </c:scatterChart>
      <c:valAx>
        <c:axId val="48348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478672"/>
        <c:crosses val="autoZero"/>
        <c:crossBetween val="midCat"/>
      </c:valAx>
      <c:valAx>
        <c:axId val="48347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480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大规模：归并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Sheet1!$B$102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Sheet1!$C$101:$G$101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Sheet1!$C$102:$G$102</c:f>
              <c:numCache>
                <c:formatCode>General</c:formatCode>
                <c:ptCount val="5"/>
                <c:pt idx="0">
                  <c:v>0.85724999999999996</c:v>
                </c:pt>
                <c:pt idx="1">
                  <c:v>1.6970499999999999</c:v>
                </c:pt>
                <c:pt idx="2">
                  <c:v>2.5938500000000002</c:v>
                </c:pt>
                <c:pt idx="3">
                  <c:v>3.4442499999999998</c:v>
                </c:pt>
                <c:pt idx="4">
                  <c:v>4.4029999999999996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89-4088-86C2-A45FC6D3494B}"/>
            </c:ext>
          </c:extLst>
        </c:ser>
        <c:ser>
          <c:idx val="1"/>
          <c:order val="1"/>
          <c:tx>
            <c:strRef>
              <c:f>Sheet1!$B$103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Sheet1!$C$101:$G$101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Sheet1!$C$103:$G$103</c:f>
              <c:numCache>
                <c:formatCode>General</c:formatCode>
                <c:ptCount val="5"/>
                <c:pt idx="0">
                  <c:v>0.85724999999999996</c:v>
                </c:pt>
                <c:pt idx="1">
                  <c:v>1.8005193212609825</c:v>
                </c:pt>
                <c:pt idx="2">
                  <c:v>2.7762560978042155</c:v>
                </c:pt>
                <c:pt idx="3">
                  <c:v>3.7730772850439305</c:v>
                </c:pt>
                <c:pt idx="4">
                  <c:v>4.7855766968475439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89-4088-86C2-A45FC6D34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99200"/>
        <c:axId val="484896248"/>
      </c:scatterChart>
      <c:valAx>
        <c:axId val="48489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4896248"/>
        <c:crosses val="autoZero"/>
        <c:crossBetween val="midCat"/>
      </c:valAx>
      <c:valAx>
        <c:axId val="48489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489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快排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Sheet1!$F$28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Sheet1!$G$27:$K$27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Sheet1!$G$28:$K$28</c:f>
              <c:numCache>
                <c:formatCode>General</c:formatCode>
                <c:ptCount val="5"/>
                <c:pt idx="0">
                  <c:v>2.0999999999999999E-3</c:v>
                </c:pt>
                <c:pt idx="1">
                  <c:v>4.3499999999999997E-3</c:v>
                </c:pt>
                <c:pt idx="2">
                  <c:v>6.8500000000000002E-3</c:v>
                </c:pt>
                <c:pt idx="3">
                  <c:v>9.8499999999999994E-3</c:v>
                </c:pt>
                <c:pt idx="4">
                  <c:v>1.205E-2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82-486A-9710-7DDBEEEAE9C1}"/>
            </c:ext>
          </c:extLst>
        </c:ser>
        <c:ser>
          <c:idx val="1"/>
          <c:order val="1"/>
          <c:tx>
            <c:strRef>
              <c:f>Sheet1!$F$29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Sheet1!$G$27:$K$27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Sheet1!$G$29:$K$29</c:f>
              <c:numCache>
                <c:formatCode>General</c:formatCode>
                <c:ptCount val="5"/>
                <c:pt idx="0">
                  <c:v>2.0999999999999999E-3</c:v>
                </c:pt>
                <c:pt idx="1">
                  <c:v>4.5160814954471789E-3</c:v>
                </c:pt>
                <c:pt idx="2">
                  <c:v>7.0514659761834672E-3</c:v>
                </c:pt>
                <c:pt idx="3">
                  <c:v>9.6643259817887194E-3</c:v>
                </c:pt>
                <c:pt idx="4">
                  <c:v>1.2334796261382048E-2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C82-486A-9710-7DDBEEEAE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481296"/>
        <c:axId val="483474736"/>
      </c:scatterChart>
      <c:valAx>
        <c:axId val="48348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474736"/>
        <c:crosses val="autoZero"/>
        <c:crossBetween val="midCat"/>
      </c:valAx>
      <c:valAx>
        <c:axId val="48347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481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大规模：快排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Sheet1!$B$107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Sheet1!$C$106:$G$106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Sheet1!$C$107:$G$107</c:f>
              <c:numCache>
                <c:formatCode>General</c:formatCode>
                <c:ptCount val="5"/>
                <c:pt idx="0">
                  <c:v>0.31695000000000001</c:v>
                </c:pt>
                <c:pt idx="1">
                  <c:v>0.66925000000000001</c:v>
                </c:pt>
                <c:pt idx="2">
                  <c:v>1.1186499999999999</c:v>
                </c:pt>
                <c:pt idx="3">
                  <c:v>1.613</c:v>
                </c:pt>
                <c:pt idx="4">
                  <c:v>2.1897000000000002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34-4732-B9CD-A942C0E7AFE3}"/>
            </c:ext>
          </c:extLst>
        </c:ser>
        <c:ser>
          <c:idx val="1"/>
          <c:order val="1"/>
          <c:tx>
            <c:strRef>
              <c:f>Sheet1!$B$108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Sheet1!$C$106:$G$106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Sheet1!$C$108:$G$108</c:f>
              <c:numCache>
                <c:formatCode>General</c:formatCode>
                <c:ptCount val="5"/>
                <c:pt idx="0">
                  <c:v>0.31695000000000001</c:v>
                </c:pt>
                <c:pt idx="1">
                  <c:v>0.66570381904189957</c:v>
                </c:pt>
                <c:pt idx="2">
                  <c:v>1.0264617908416986</c:v>
                </c:pt>
                <c:pt idx="3">
                  <c:v>1.3950152761675987</c:v>
                </c:pt>
                <c:pt idx="4">
                  <c:v>1.7693654523952513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334-4732-B9CD-A942C0E7A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857512"/>
        <c:axId val="568859480"/>
      </c:scatterChart>
      <c:valAx>
        <c:axId val="568857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859480"/>
        <c:crosses val="autoZero"/>
        <c:crossBetween val="midCat"/>
      </c:valAx>
      <c:valAx>
        <c:axId val="56885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857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快排：非递归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实际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Sheet1!$C$168:$G$168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Sheet1!$C$169:$G$169</c:f>
              <c:numCache>
                <c:formatCode>General</c:formatCode>
                <c:ptCount val="5"/>
                <c:pt idx="0">
                  <c:v>0.46425</c:v>
                </c:pt>
                <c:pt idx="1">
                  <c:v>0.98240000000000005</c:v>
                </c:pt>
                <c:pt idx="2">
                  <c:v>1.5803</c:v>
                </c:pt>
                <c:pt idx="3">
                  <c:v>2.2475999999999998</c:v>
                </c:pt>
                <c:pt idx="4">
                  <c:v>2.9952000000000001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8A-4C11-9C2A-1C4EDA11629B}"/>
            </c:ext>
          </c:extLst>
        </c:ser>
        <c:ser>
          <c:idx val="1"/>
          <c:order val="1"/>
          <c:tx>
            <c:v>理论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Sheet1!$C$168:$G$168</c:f>
              <c:numCache>
                <c:formatCode>General</c:formatCode>
                <c:ptCount val="5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</c:numCache>
            </c:numRef>
          </c:xVal>
          <c:yVal>
            <c:numRef>
              <c:f>Sheet1!$C$170:$G$170</c:f>
              <c:numCache>
                <c:formatCode>General</c:formatCode>
                <c:ptCount val="5"/>
                <c:pt idx="0">
                  <c:v>0.46425</c:v>
                </c:pt>
                <c:pt idx="1">
                  <c:v>0.98440127019480139</c:v>
                </c:pt>
                <c:pt idx="2">
                  <c:v>1.5256521255021618</c:v>
                </c:pt>
                <c:pt idx="3">
                  <c:v>2.0806050807792054</c:v>
                </c:pt>
                <c:pt idx="4">
                  <c:v>2.6457468245129965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8A-4C11-9C2A-1C4EDA116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656344"/>
        <c:axId val="491656672"/>
      </c:scatterChart>
      <c:valAx>
        <c:axId val="49165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656672"/>
        <c:crosses val="autoZero"/>
        <c:crossBetween val="midCat"/>
      </c:valAx>
      <c:valAx>
        <c:axId val="4916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656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总览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选择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Sheet1!$G$2:$K$2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Sheet1!$G$3:$K$3</c:f>
              <c:numCache>
                <c:formatCode>General</c:formatCode>
                <c:ptCount val="5"/>
                <c:pt idx="0">
                  <c:v>0.23924999999999999</c:v>
                </c:pt>
                <c:pt idx="1">
                  <c:v>1.0000500000000001</c:v>
                </c:pt>
                <c:pt idx="2">
                  <c:v>2.2248000000000001</c:v>
                </c:pt>
                <c:pt idx="3">
                  <c:v>3.9874499999999999</c:v>
                </c:pt>
                <c:pt idx="4">
                  <c:v>6.0221999999999998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0F-4C64-9AFF-233E61046324}"/>
            </c:ext>
          </c:extLst>
        </c:ser>
        <c:ser>
          <c:idx val="1"/>
          <c:order val="1"/>
          <c:tx>
            <c:v>冒泡1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Sheet1!$G$2:$K$2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Sheet1!$G$4:$K$4</c:f>
              <c:numCache>
                <c:formatCode>General</c:formatCode>
                <c:ptCount val="5"/>
                <c:pt idx="0">
                  <c:v>0.81910000000000005</c:v>
                </c:pt>
                <c:pt idx="1">
                  <c:v>3.3386999999999998</c:v>
                </c:pt>
                <c:pt idx="2">
                  <c:v>7.2974500000000004</c:v>
                </c:pt>
                <c:pt idx="3">
                  <c:v>12.2325</c:v>
                </c:pt>
                <c:pt idx="4">
                  <c:v>19.390599999999999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0F-4C64-9AFF-233E61046324}"/>
            </c:ext>
          </c:extLst>
        </c:ser>
        <c:ser>
          <c:idx val="2"/>
          <c:order val="2"/>
          <c:tx>
            <c:v>冒泡2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Sheet1!$G$2:$K$2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Sheet1!$G$5:$K$5</c:f>
              <c:numCache>
                <c:formatCode>General</c:formatCode>
                <c:ptCount val="5"/>
                <c:pt idx="0">
                  <c:v>0.7923</c:v>
                </c:pt>
                <c:pt idx="1">
                  <c:v>3.2221500000000001</c:v>
                </c:pt>
                <c:pt idx="2">
                  <c:v>7.0507</c:v>
                </c:pt>
                <c:pt idx="3">
                  <c:v>12.2555</c:v>
                </c:pt>
                <c:pt idx="4">
                  <c:v>19.4145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D0F-4C64-9AFF-233E61046324}"/>
            </c:ext>
          </c:extLst>
        </c:ser>
        <c:ser>
          <c:idx val="3"/>
          <c:order val="3"/>
          <c:tx>
            <c:v>插入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Sheet1!$G$2:$K$2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Sheet1!$G$6:$K$6</c:f>
              <c:numCache>
                <c:formatCode>General</c:formatCode>
                <c:ptCount val="5"/>
                <c:pt idx="0">
                  <c:v>0.18335000000000001</c:v>
                </c:pt>
                <c:pt idx="1">
                  <c:v>0.70335000000000003</c:v>
                </c:pt>
                <c:pt idx="2">
                  <c:v>1.6580999999999999</c:v>
                </c:pt>
                <c:pt idx="3">
                  <c:v>2.8475000000000001</c:v>
                </c:pt>
                <c:pt idx="4">
                  <c:v>4.6210500000000003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D0F-4C64-9AFF-233E61046324}"/>
            </c:ext>
          </c:extLst>
        </c:ser>
        <c:ser>
          <c:idx val="4"/>
          <c:order val="4"/>
          <c:tx>
            <c:v>归并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Sheet1!$G$2:$K$2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Sheet1!$G$7:$K$7</c:f>
              <c:numCache>
                <c:formatCode>General</c:formatCode>
                <c:ptCount val="5"/>
                <c:pt idx="0">
                  <c:v>7.6E-3</c:v>
                </c:pt>
                <c:pt idx="1">
                  <c:v>1.5049999999999999E-2</c:v>
                </c:pt>
                <c:pt idx="2">
                  <c:v>2.315E-2</c:v>
                </c:pt>
                <c:pt idx="3">
                  <c:v>3.4049999999999997E-2</c:v>
                </c:pt>
                <c:pt idx="4">
                  <c:v>4.1050000000000003E-2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D0F-4C64-9AFF-233E61046324}"/>
            </c:ext>
          </c:extLst>
        </c:ser>
        <c:ser>
          <c:idx val="5"/>
          <c:order val="5"/>
          <c:tx>
            <c:v>快排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Sheet1!$G$2:$K$2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xVal>
          <c:yVal>
            <c:numRef>
              <c:f>Sheet1!$G$8:$K$8</c:f>
              <c:numCache>
                <c:formatCode>General</c:formatCode>
                <c:ptCount val="5"/>
                <c:pt idx="0">
                  <c:v>2.0999999999999999E-3</c:v>
                </c:pt>
                <c:pt idx="1">
                  <c:v>4.3499999999999997E-3</c:v>
                </c:pt>
                <c:pt idx="2">
                  <c:v>6.8500000000000002E-3</c:v>
                </c:pt>
                <c:pt idx="3">
                  <c:v>9.8499999999999994E-3</c:v>
                </c:pt>
                <c:pt idx="4">
                  <c:v>1.205E-2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D0F-4C64-9AFF-233E61046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39592"/>
        <c:axId val="351338936"/>
      </c:scatterChart>
      <c:valAx>
        <c:axId val="35133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38936"/>
        <c:crosses val="autoZero"/>
        <c:crossBetween val="midCat"/>
      </c:valAx>
      <c:valAx>
        <c:axId val="35133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39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5F4D-4309-4071-BE7E-5E4D9A1619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310BD-95F4-4BFD-96BA-1CB7525AF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9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10BD-95F4-4BFD-96BA-1CB7525AF6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2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44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3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6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0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3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2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46BF-CA99-4FF3-B327-7B94F441FEB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BCE731-2C69-4745-A175-FC5819824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47E4-0C61-40EF-8F9F-C2E13A38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795" y="223757"/>
            <a:ext cx="9144000" cy="23876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排序算法性能分析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FF560B-34AD-4BAD-82A7-18A8DA8A426B}"/>
              </a:ext>
            </a:extLst>
          </p:cNvPr>
          <p:cNvSpPr txBox="1"/>
          <p:nvPr/>
        </p:nvSpPr>
        <p:spPr>
          <a:xfrm>
            <a:off x="3938037" y="358267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李若龙 </a:t>
            </a:r>
            <a:r>
              <a:rPr lang="en-US" altLang="zh-CN" dirty="0"/>
              <a:t>2018171028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A0D85A-E7AD-4ED4-8A89-D47856C0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28" y="3087768"/>
            <a:ext cx="26574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6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2C18DE-56C2-49E0-AD8E-F58169F8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97" y="130510"/>
            <a:ext cx="6410325" cy="1228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A8A463-E061-4E5F-9063-DB7F7EF9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62" y="511072"/>
            <a:ext cx="8911687" cy="1280890"/>
          </a:xfrm>
        </p:spPr>
        <p:txBody>
          <a:bodyPr/>
          <a:lstStyle/>
          <a:p>
            <a:r>
              <a:rPr lang="zh-CN" altLang="en-US" dirty="0"/>
              <a:t>归并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DD92C4-7E5B-427E-A2F9-9C1C04E25E26}"/>
              </a:ext>
            </a:extLst>
          </p:cNvPr>
          <p:cNvSpPr txBox="1"/>
          <p:nvPr/>
        </p:nvSpPr>
        <p:spPr>
          <a:xfrm>
            <a:off x="2193836" y="4305070"/>
            <a:ext cx="10941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图像上看，几乎是线性的，但其实是因为</a:t>
            </a:r>
            <a:r>
              <a:rPr lang="en-US" altLang="zh-CN" dirty="0"/>
              <a:t>n</a:t>
            </a:r>
            <a:r>
              <a:rPr lang="zh-CN" altLang="zh-CN" dirty="0"/>
              <a:t>的规模还不够大，体现不出对数函数的曲线特性</a:t>
            </a:r>
          </a:p>
          <a:p>
            <a:r>
              <a:rPr lang="zh-CN" altLang="zh-CN" dirty="0"/>
              <a:t>数据上看，规模扩大</a:t>
            </a:r>
            <a:r>
              <a:rPr lang="en-US" altLang="zh-CN" dirty="0"/>
              <a:t>n</a:t>
            </a:r>
            <a:r>
              <a:rPr lang="zh-CN" altLang="zh-CN" dirty="0"/>
              <a:t>倍，时间扩大为原来的</a:t>
            </a:r>
            <a:r>
              <a:rPr lang="en-US" altLang="zh-CN" dirty="0" err="1"/>
              <a:t>nlog</a:t>
            </a:r>
            <a:r>
              <a:rPr lang="en-US" altLang="zh-CN" dirty="0"/>
              <a:t>(2, n)</a:t>
            </a:r>
            <a:r>
              <a:rPr lang="zh-CN" altLang="zh-CN" dirty="0"/>
              <a:t>倍，几乎符合</a:t>
            </a:r>
          </a:p>
          <a:p>
            <a:r>
              <a:rPr lang="en-US" altLang="zh-CN" dirty="0"/>
              <a:t>  </a:t>
            </a:r>
            <a:endParaRPr lang="zh-CN" altLang="zh-CN" dirty="0"/>
          </a:p>
          <a:p>
            <a:r>
              <a:rPr lang="zh-CN" altLang="zh-CN" b="1" dirty="0"/>
              <a:t>为什么不使用递归实现？</a:t>
            </a:r>
            <a:endParaRPr lang="zh-CN" altLang="zh-CN" dirty="0"/>
          </a:p>
          <a:p>
            <a:r>
              <a:rPr lang="zh-CN" altLang="zh-CN" dirty="0"/>
              <a:t>对于递归实现的归并，是对递归树的自顶向下的先序遍历</a:t>
            </a:r>
          </a:p>
          <a:p>
            <a:r>
              <a:rPr lang="zh-CN" altLang="zh-CN" dirty="0"/>
              <a:t>而非递归每次步长倍增，是自底向上的对递归树的层次遍历，结果是一样的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11CAB11-62D1-434A-848A-C58EC7F1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1299"/>
              </p:ext>
            </p:extLst>
          </p:nvPr>
        </p:nvGraphicFramePr>
        <p:xfrm>
          <a:off x="275501" y="1986491"/>
          <a:ext cx="5770349" cy="1544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891">
                  <a:extLst>
                    <a:ext uri="{9D8B030D-6E8A-4147-A177-3AD203B41FA5}">
                      <a16:colId xmlns:a16="http://schemas.microsoft.com/office/drawing/2014/main" val="1637983654"/>
                    </a:ext>
                  </a:extLst>
                </a:gridCol>
                <a:gridCol w="843808">
                  <a:extLst>
                    <a:ext uri="{9D8B030D-6E8A-4147-A177-3AD203B41FA5}">
                      <a16:colId xmlns:a16="http://schemas.microsoft.com/office/drawing/2014/main" val="3777774208"/>
                    </a:ext>
                  </a:extLst>
                </a:gridCol>
                <a:gridCol w="873017">
                  <a:extLst>
                    <a:ext uri="{9D8B030D-6E8A-4147-A177-3AD203B41FA5}">
                      <a16:colId xmlns:a16="http://schemas.microsoft.com/office/drawing/2014/main" val="238729935"/>
                    </a:ext>
                  </a:extLst>
                </a:gridCol>
                <a:gridCol w="843808">
                  <a:extLst>
                    <a:ext uri="{9D8B030D-6E8A-4147-A177-3AD203B41FA5}">
                      <a16:colId xmlns:a16="http://schemas.microsoft.com/office/drawing/2014/main" val="4206388792"/>
                    </a:ext>
                  </a:extLst>
                </a:gridCol>
                <a:gridCol w="873017">
                  <a:extLst>
                    <a:ext uri="{9D8B030D-6E8A-4147-A177-3AD203B41FA5}">
                      <a16:colId xmlns:a16="http://schemas.microsoft.com/office/drawing/2014/main" val="1763432838"/>
                    </a:ext>
                  </a:extLst>
                </a:gridCol>
                <a:gridCol w="843808">
                  <a:extLst>
                    <a:ext uri="{9D8B030D-6E8A-4147-A177-3AD203B41FA5}">
                      <a16:colId xmlns:a16="http://schemas.microsoft.com/office/drawing/2014/main" val="1897619830"/>
                    </a:ext>
                  </a:extLst>
                </a:gridCol>
              </a:tblGrid>
              <a:tr h="3089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二路归并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0533360"/>
                  </a:ext>
                </a:extLst>
              </a:tr>
              <a:tr h="617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实际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0.0076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0.01505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0.02315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0.03405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0.04105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8295375"/>
                  </a:ext>
                </a:extLst>
              </a:tr>
              <a:tr h="617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理论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0.0076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0.016344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0.02552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0.034976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0.04464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598535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B31E8A5-4912-4DC6-ADE6-0BEF54125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866069"/>
              </p:ext>
            </p:extLst>
          </p:nvPr>
        </p:nvGraphicFramePr>
        <p:xfrm>
          <a:off x="6842760" y="1151517"/>
          <a:ext cx="5237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457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371FF-D597-4D1F-915D-0410D584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zh-CN" altLang="en-US" dirty="0"/>
              <a:t>大规模：归并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9EC2715-E65B-43BB-BBD3-0B3228C6B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813632"/>
              </p:ext>
            </p:extLst>
          </p:nvPr>
        </p:nvGraphicFramePr>
        <p:xfrm>
          <a:off x="6263640" y="1633697"/>
          <a:ext cx="6096000" cy="350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A9D3F9D-3D02-42E0-9DC5-07F1B4D1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50" y="506254"/>
            <a:ext cx="7859650" cy="8193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9731E1-DB6C-411C-9BF6-5A909924D125}"/>
              </a:ext>
            </a:extLst>
          </p:cNvPr>
          <p:cNvSpPr txBox="1"/>
          <p:nvPr/>
        </p:nvSpPr>
        <p:spPr>
          <a:xfrm>
            <a:off x="581088" y="1458615"/>
            <a:ext cx="591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可以看到归并排序在大规模情况下，要比实际预测的要快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原因可能是：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使用的是非递归的写法，不需要额外的递归开销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	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289A0C-089B-4880-9EF7-285C44A3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5308899"/>
            <a:ext cx="6410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18E5A-7F56-4A3B-8964-F005B54B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85" y="409798"/>
            <a:ext cx="8911687" cy="1280890"/>
          </a:xfrm>
        </p:spPr>
        <p:txBody>
          <a:bodyPr/>
          <a:lstStyle/>
          <a:p>
            <a:r>
              <a:rPr lang="zh-CN" altLang="en-US" dirty="0"/>
              <a:t>快排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AC066B-ED26-42F6-874E-780E88A4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24115"/>
              </p:ext>
            </p:extLst>
          </p:nvPr>
        </p:nvGraphicFramePr>
        <p:xfrm>
          <a:off x="45722" y="1690688"/>
          <a:ext cx="6050278" cy="1194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626">
                  <a:extLst>
                    <a:ext uri="{9D8B030D-6E8A-4147-A177-3AD203B41FA5}">
                      <a16:colId xmlns:a16="http://schemas.microsoft.com/office/drawing/2014/main" val="898445218"/>
                    </a:ext>
                  </a:extLst>
                </a:gridCol>
                <a:gridCol w="875876">
                  <a:extLst>
                    <a:ext uri="{9D8B030D-6E8A-4147-A177-3AD203B41FA5}">
                      <a16:colId xmlns:a16="http://schemas.microsoft.com/office/drawing/2014/main" val="1181032421"/>
                    </a:ext>
                  </a:extLst>
                </a:gridCol>
                <a:gridCol w="906194">
                  <a:extLst>
                    <a:ext uri="{9D8B030D-6E8A-4147-A177-3AD203B41FA5}">
                      <a16:colId xmlns:a16="http://schemas.microsoft.com/office/drawing/2014/main" val="1806781321"/>
                    </a:ext>
                  </a:extLst>
                </a:gridCol>
                <a:gridCol w="906194">
                  <a:extLst>
                    <a:ext uri="{9D8B030D-6E8A-4147-A177-3AD203B41FA5}">
                      <a16:colId xmlns:a16="http://schemas.microsoft.com/office/drawing/2014/main" val="824806007"/>
                    </a:ext>
                  </a:extLst>
                </a:gridCol>
                <a:gridCol w="906194">
                  <a:extLst>
                    <a:ext uri="{9D8B030D-6E8A-4147-A177-3AD203B41FA5}">
                      <a16:colId xmlns:a16="http://schemas.microsoft.com/office/drawing/2014/main" val="2333868433"/>
                    </a:ext>
                  </a:extLst>
                </a:gridCol>
                <a:gridCol w="906194">
                  <a:extLst>
                    <a:ext uri="{9D8B030D-6E8A-4147-A177-3AD203B41FA5}">
                      <a16:colId xmlns:a16="http://schemas.microsoft.com/office/drawing/2014/main" val="2378563436"/>
                    </a:ext>
                  </a:extLst>
                </a:gridCol>
              </a:tblGrid>
              <a:tr h="3982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快速排序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7041356"/>
                  </a:ext>
                </a:extLst>
              </a:tr>
              <a:tr h="3982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实际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0.00435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0.00685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0.00985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0.01205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5496878"/>
                  </a:ext>
                </a:extLst>
              </a:tr>
              <a:tr h="3982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理论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0.004516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0.007051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0.009664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0.012335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589984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D66CFDA-2994-4C41-AB12-8CBB6E4E6E33}"/>
              </a:ext>
            </a:extLst>
          </p:cNvPr>
          <p:cNvSpPr txBox="1"/>
          <p:nvPr/>
        </p:nvSpPr>
        <p:spPr>
          <a:xfrm>
            <a:off x="2592925" y="4421088"/>
            <a:ext cx="9313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图像上：</a:t>
            </a:r>
            <a:endParaRPr lang="zh-CN" altLang="zh-CN" dirty="0"/>
          </a:p>
          <a:p>
            <a:r>
              <a:rPr lang="zh-CN" altLang="zh-CN" dirty="0"/>
              <a:t>图像上看，几乎是线性的，但其实是因为</a:t>
            </a:r>
            <a:r>
              <a:rPr lang="en-US" altLang="zh-CN" dirty="0"/>
              <a:t>n</a:t>
            </a:r>
            <a:r>
              <a:rPr lang="zh-CN" altLang="zh-CN" dirty="0"/>
              <a:t>的规模还不够大，体现不出对数函数的曲线特性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规模</a:t>
            </a:r>
            <a:r>
              <a:rPr lang="en-US" altLang="zh-CN" b="1" dirty="0"/>
              <a:t>-</a:t>
            </a:r>
            <a:r>
              <a:rPr lang="zh-CN" altLang="zh-CN" b="1" dirty="0"/>
              <a:t>时间关系：</a:t>
            </a:r>
            <a:endParaRPr lang="zh-CN" altLang="zh-CN" dirty="0"/>
          </a:p>
          <a:p>
            <a:r>
              <a:rPr lang="zh-CN" altLang="zh-CN" dirty="0"/>
              <a:t>数据上看，规模扩大</a:t>
            </a:r>
            <a:r>
              <a:rPr lang="en-US" altLang="zh-CN" dirty="0"/>
              <a:t>n</a:t>
            </a:r>
            <a:r>
              <a:rPr lang="zh-CN" altLang="zh-CN" dirty="0"/>
              <a:t>倍，时间扩大为原来的</a:t>
            </a:r>
            <a:r>
              <a:rPr lang="en-US" altLang="zh-CN" dirty="0" err="1"/>
              <a:t>nlog</a:t>
            </a:r>
            <a:r>
              <a:rPr lang="en-US" altLang="zh-CN" dirty="0"/>
              <a:t>(2, n)</a:t>
            </a:r>
            <a:r>
              <a:rPr lang="zh-CN" altLang="zh-CN" dirty="0"/>
              <a:t>倍，几乎符合</a:t>
            </a:r>
          </a:p>
          <a:p>
            <a:endParaRPr lang="en-US" altLang="zh-CN" dirty="0"/>
          </a:p>
          <a:p>
            <a:r>
              <a:rPr lang="zh-CN" altLang="en-US" b="1" dirty="0"/>
              <a:t>为什么比归并快？</a:t>
            </a:r>
            <a:endParaRPr lang="en-US" altLang="zh-CN" b="1" dirty="0"/>
          </a:p>
          <a:p>
            <a:r>
              <a:rPr lang="zh-CN" altLang="en-US" dirty="0"/>
              <a:t>快排选取第一个元素作为</a:t>
            </a:r>
            <a:r>
              <a:rPr lang="en-US" altLang="zh-CN" dirty="0"/>
              <a:t>key</a:t>
            </a:r>
            <a:r>
              <a:rPr lang="zh-CN" altLang="en-US" dirty="0"/>
              <a:t>值，在大量数据下很难遇到最坏情况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E514736-B552-442B-A31B-A96D149BC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055369"/>
              </p:ext>
            </p:extLst>
          </p:nvPr>
        </p:nvGraphicFramePr>
        <p:xfrm>
          <a:off x="6207760" y="1229360"/>
          <a:ext cx="583184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188E77E-3526-4327-A309-1BFF531A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0"/>
            <a:ext cx="6410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DBB5-11B1-4232-8743-6FB17AC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93097"/>
            <a:ext cx="10515600" cy="1325563"/>
          </a:xfrm>
        </p:spPr>
        <p:txBody>
          <a:bodyPr/>
          <a:lstStyle/>
          <a:p>
            <a:r>
              <a:rPr lang="zh-CN" altLang="en-US" dirty="0"/>
              <a:t>快排：大规模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7FE40-CD6F-42E4-AE9B-76EC5E39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91" y="804809"/>
            <a:ext cx="7727669" cy="8055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578C15-2BB1-4F6C-A0B0-57F20A2EBE2D}"/>
              </a:ext>
            </a:extLst>
          </p:cNvPr>
          <p:cNvSpPr txBox="1"/>
          <p:nvPr/>
        </p:nvSpPr>
        <p:spPr>
          <a:xfrm>
            <a:off x="1493520" y="4438193"/>
            <a:ext cx="70663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快排在大规模下，用时略超过理论值，原因如下：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使用递归，递归保存</a:t>
            </a:r>
            <a:r>
              <a:rPr lang="en-US" altLang="zh-CN" dirty="0"/>
              <a:t>/</a:t>
            </a:r>
            <a:r>
              <a:rPr lang="zh-CN" altLang="en-US" dirty="0"/>
              <a:t>传递栈状态需要额外的时间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使用的是</a:t>
            </a:r>
            <a:r>
              <a:rPr lang="en-US" altLang="zh-CN" dirty="0"/>
              <a:t>swap</a:t>
            </a:r>
            <a:r>
              <a:rPr lang="zh-CN" altLang="en-US" dirty="0"/>
              <a:t>函数，其实简单的赋值（覆盖）操作就可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以完成，</a:t>
            </a:r>
            <a:r>
              <a:rPr lang="en-US" altLang="zh-CN" dirty="0"/>
              <a:t>swap</a:t>
            </a:r>
            <a:r>
              <a:rPr lang="zh-CN" altLang="en-US" dirty="0"/>
              <a:t>花费更多的时间，在常数开销上略大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  使用</a:t>
            </a:r>
            <a:r>
              <a:rPr lang="en-US" altLang="zh-CN" dirty="0"/>
              <a:t>vector</a:t>
            </a:r>
            <a:r>
              <a:rPr lang="zh-CN" altLang="en-US" dirty="0"/>
              <a:t>来装数据，存储结构较为复杂，带来额外的时间开销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ABD23A7-8512-414A-A0A1-E65FD9103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366595"/>
              </p:ext>
            </p:extLst>
          </p:nvPr>
        </p:nvGraphicFramePr>
        <p:xfrm>
          <a:off x="6520498" y="1820342"/>
          <a:ext cx="5687378" cy="3217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2FAF8AB-41FB-46B2-92EE-8BAB59629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6037"/>
            <a:ext cx="6410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6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322D-B47A-45DA-AA13-2C1DC005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75" y="90710"/>
            <a:ext cx="8911687" cy="1280890"/>
          </a:xfrm>
        </p:spPr>
        <p:txBody>
          <a:bodyPr/>
          <a:lstStyle/>
          <a:p>
            <a:r>
              <a:rPr lang="zh-CN" altLang="en-US" dirty="0"/>
              <a:t>快排：非递归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C08ED85-8593-4F92-A292-385856ED5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64387"/>
              </p:ext>
            </p:extLst>
          </p:nvPr>
        </p:nvGraphicFramePr>
        <p:xfrm>
          <a:off x="4367847" y="199390"/>
          <a:ext cx="7643179" cy="1280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876">
                  <a:extLst>
                    <a:ext uri="{9D8B030D-6E8A-4147-A177-3AD203B41FA5}">
                      <a16:colId xmlns:a16="http://schemas.microsoft.com/office/drawing/2014/main" val="3122456017"/>
                    </a:ext>
                  </a:extLst>
                </a:gridCol>
                <a:gridCol w="952192">
                  <a:extLst>
                    <a:ext uri="{9D8B030D-6E8A-4147-A177-3AD203B41FA5}">
                      <a16:colId xmlns:a16="http://schemas.microsoft.com/office/drawing/2014/main" val="345787082"/>
                    </a:ext>
                  </a:extLst>
                </a:gridCol>
                <a:gridCol w="985154">
                  <a:extLst>
                    <a:ext uri="{9D8B030D-6E8A-4147-A177-3AD203B41FA5}">
                      <a16:colId xmlns:a16="http://schemas.microsoft.com/office/drawing/2014/main" val="3861651258"/>
                    </a:ext>
                  </a:extLst>
                </a:gridCol>
                <a:gridCol w="985154">
                  <a:extLst>
                    <a:ext uri="{9D8B030D-6E8A-4147-A177-3AD203B41FA5}">
                      <a16:colId xmlns:a16="http://schemas.microsoft.com/office/drawing/2014/main" val="114082240"/>
                    </a:ext>
                  </a:extLst>
                </a:gridCol>
                <a:gridCol w="1684649">
                  <a:extLst>
                    <a:ext uri="{9D8B030D-6E8A-4147-A177-3AD203B41FA5}">
                      <a16:colId xmlns:a16="http://schemas.microsoft.com/office/drawing/2014/main" val="3566606390"/>
                    </a:ext>
                  </a:extLst>
                </a:gridCol>
                <a:gridCol w="985154">
                  <a:extLst>
                    <a:ext uri="{9D8B030D-6E8A-4147-A177-3AD203B41FA5}">
                      <a16:colId xmlns:a16="http://schemas.microsoft.com/office/drawing/2014/main" val="2460157220"/>
                    </a:ext>
                  </a:extLst>
                </a:gridCol>
              </a:tblGrid>
              <a:tr h="426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快排：非递归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1000000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2000000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3000000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4000000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5000000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8475391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实际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0.46425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0.9824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1.5803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2.2476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2.9952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7317413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理论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0.46425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0.984401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1.525652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2.080605081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2.645747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0659584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F5802E3-5CB8-4657-9F26-E15109F79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571715"/>
              </p:ext>
            </p:extLst>
          </p:nvPr>
        </p:nvGraphicFramePr>
        <p:xfrm>
          <a:off x="5899149" y="1588959"/>
          <a:ext cx="5807076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CBF7C86-011F-487D-9734-7E75715225BA}"/>
              </a:ext>
            </a:extLst>
          </p:cNvPr>
          <p:cNvSpPr txBox="1"/>
          <p:nvPr/>
        </p:nvSpPr>
        <p:spPr>
          <a:xfrm>
            <a:off x="2192527" y="4972050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可以看到，非递归版本的快排，更加接近理论值，因为少了递归的额外时间消耗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因为随机数据的范围有限，而测试数据规模过大，所以</a:t>
            </a:r>
            <a:r>
              <a:rPr lang="zh-CN" altLang="en-US" b="1" dirty="0"/>
              <a:t>数组充满重复元素</a:t>
            </a:r>
            <a:r>
              <a:rPr lang="zh-CN" altLang="en-US" dirty="0"/>
              <a:t>，可能是</a:t>
            </a:r>
            <a:endParaRPr lang="en-US" altLang="zh-CN" dirty="0"/>
          </a:p>
          <a:p>
            <a:r>
              <a:rPr lang="zh-CN" altLang="en-US" dirty="0"/>
              <a:t>这个原因导致快排的效率降低</a:t>
            </a:r>
          </a:p>
        </p:txBody>
      </p:sp>
    </p:spTree>
    <p:extLst>
      <p:ext uri="{BB962C8B-B14F-4D97-AF65-F5344CB8AC3E}">
        <p14:creationId xmlns:p14="http://schemas.microsoft.com/office/powerpoint/2010/main" val="365760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9150-5382-4A02-ADD7-3FD4A0FA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222885"/>
            <a:ext cx="10515600" cy="1325563"/>
          </a:xfrm>
        </p:spPr>
        <p:txBody>
          <a:bodyPr/>
          <a:lstStyle/>
          <a:p>
            <a:r>
              <a:rPr lang="zh-CN" altLang="en-US" dirty="0"/>
              <a:t>代码执行结果：总体结果（单位 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51F60C8-8D96-4438-A3AC-38F14D3C8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04175"/>
              </p:ext>
            </p:extLst>
          </p:nvPr>
        </p:nvGraphicFramePr>
        <p:xfrm>
          <a:off x="249397" y="1232297"/>
          <a:ext cx="5719762" cy="2290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937">
                  <a:extLst>
                    <a:ext uri="{9D8B030D-6E8A-4147-A177-3AD203B41FA5}">
                      <a16:colId xmlns:a16="http://schemas.microsoft.com/office/drawing/2014/main" val="2031273550"/>
                    </a:ext>
                  </a:extLst>
                </a:gridCol>
                <a:gridCol w="844965">
                  <a:extLst>
                    <a:ext uri="{9D8B030D-6E8A-4147-A177-3AD203B41FA5}">
                      <a16:colId xmlns:a16="http://schemas.microsoft.com/office/drawing/2014/main" val="2926887182"/>
                    </a:ext>
                  </a:extLst>
                </a:gridCol>
                <a:gridCol w="844965">
                  <a:extLst>
                    <a:ext uri="{9D8B030D-6E8A-4147-A177-3AD203B41FA5}">
                      <a16:colId xmlns:a16="http://schemas.microsoft.com/office/drawing/2014/main" val="1517768987"/>
                    </a:ext>
                  </a:extLst>
                </a:gridCol>
                <a:gridCol w="844965">
                  <a:extLst>
                    <a:ext uri="{9D8B030D-6E8A-4147-A177-3AD203B41FA5}">
                      <a16:colId xmlns:a16="http://schemas.microsoft.com/office/drawing/2014/main" val="1648603405"/>
                    </a:ext>
                  </a:extLst>
                </a:gridCol>
                <a:gridCol w="844965">
                  <a:extLst>
                    <a:ext uri="{9D8B030D-6E8A-4147-A177-3AD203B41FA5}">
                      <a16:colId xmlns:a16="http://schemas.microsoft.com/office/drawing/2014/main" val="1023892111"/>
                    </a:ext>
                  </a:extLst>
                </a:gridCol>
                <a:gridCol w="844965">
                  <a:extLst>
                    <a:ext uri="{9D8B030D-6E8A-4147-A177-3AD203B41FA5}">
                      <a16:colId xmlns:a16="http://schemas.microsoft.com/office/drawing/2014/main" val="1135404926"/>
                    </a:ext>
                  </a:extLst>
                </a:gridCol>
              </a:tblGrid>
              <a:tr h="4542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总览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20000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30000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50000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9916903"/>
                  </a:ext>
                </a:extLst>
              </a:tr>
              <a:tr h="3706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选择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0.23925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1.00005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2.2248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3.98745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6.0222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7842852"/>
                  </a:ext>
                </a:extLst>
              </a:tr>
              <a:tr h="3405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冒泡（无提前结束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0.8191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3.3387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7.29745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12.2325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19.3906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519242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冒泡（提前结束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0.7923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3.22215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7.0507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12.2555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19.4145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512660"/>
                  </a:ext>
                </a:extLst>
              </a:tr>
              <a:tr h="2665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插入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0.18335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0.70335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1.6581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2.8475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4.62105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3678948"/>
                  </a:ext>
                </a:extLst>
              </a:tr>
              <a:tr h="2665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二路归并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0.0076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0.01505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0.02315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0.03405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0.04105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9491980"/>
                  </a:ext>
                </a:extLst>
              </a:tr>
              <a:tr h="2665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快速排序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0.0021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0.00435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0.00685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0.00985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0.01205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232099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FEF8A2-7ADC-4D1A-BD20-FD160615FCDB}"/>
              </a:ext>
            </a:extLst>
          </p:cNvPr>
          <p:cNvSpPr txBox="1"/>
          <p:nvPr/>
        </p:nvSpPr>
        <p:spPr>
          <a:xfrm>
            <a:off x="421640" y="3808550"/>
            <a:ext cx="588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可以看到复杂度为</a:t>
            </a:r>
            <a:r>
              <a:rPr lang="en-US" altLang="zh-CN" dirty="0"/>
              <a:t>O(n^2)</a:t>
            </a:r>
            <a:r>
              <a:rPr lang="zh-CN" altLang="zh-CN" dirty="0"/>
              <a:t>的算法明显随规模增大，时间成平方上升，而</a:t>
            </a:r>
            <a:r>
              <a:rPr lang="en-US" altLang="zh-CN" dirty="0"/>
              <a:t>O(n log(n))</a:t>
            </a:r>
            <a:r>
              <a:rPr lang="zh-CN" altLang="zh-CN" dirty="0"/>
              <a:t>的算法，消耗的时间非常的少，以至于在对比下形成一条“直线”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2726D-E0A6-44DA-AA83-6C2052C90333}"/>
              </a:ext>
            </a:extLst>
          </p:cNvPr>
          <p:cNvSpPr txBox="1"/>
          <p:nvPr/>
        </p:nvSpPr>
        <p:spPr>
          <a:xfrm>
            <a:off x="1595574" y="4927769"/>
            <a:ext cx="7802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冒泡排序同为</a:t>
            </a:r>
            <a:r>
              <a:rPr lang="en-US" altLang="zh-CN" b="1" dirty="0"/>
              <a:t>O(n^2)</a:t>
            </a:r>
            <a:r>
              <a:rPr lang="zh-CN" altLang="zh-CN" b="1" dirty="0"/>
              <a:t>，但是为什么和选择</a:t>
            </a:r>
            <a:r>
              <a:rPr lang="en-US" altLang="zh-CN" b="1" dirty="0"/>
              <a:t>/</a:t>
            </a:r>
            <a:r>
              <a:rPr lang="zh-CN" altLang="zh-CN" b="1" dirty="0"/>
              <a:t>插入排序相差那么大？</a:t>
            </a:r>
            <a:endParaRPr lang="zh-CN" altLang="zh-CN" dirty="0"/>
          </a:p>
          <a:p>
            <a:pPr lvl="0"/>
            <a:r>
              <a:rPr lang="zh-CN" altLang="en-US" dirty="0"/>
              <a:t>冒泡排序，交换及比较元素大小的操作非常多</a:t>
            </a:r>
            <a:endParaRPr lang="en-US" altLang="zh-CN" dirty="0"/>
          </a:p>
          <a:p>
            <a:pPr lvl="0"/>
            <a:r>
              <a:rPr lang="zh-CN" altLang="en-US" dirty="0"/>
              <a:t>设置</a:t>
            </a:r>
            <a:r>
              <a:rPr lang="en-US" altLang="zh-CN" dirty="0"/>
              <a:t>flag</a:t>
            </a:r>
            <a:r>
              <a:rPr lang="zh-CN" altLang="en-US" dirty="0"/>
              <a:t>检测是否提前结束，多了判断语句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zh-CN" b="1" dirty="0"/>
              <a:t>快速排序和归并排序同样作为</a:t>
            </a:r>
            <a:r>
              <a:rPr lang="en-US" altLang="zh-CN" b="1" dirty="0"/>
              <a:t>O(n log(n))</a:t>
            </a:r>
            <a:r>
              <a:rPr lang="zh-CN" altLang="zh-CN" b="1" dirty="0"/>
              <a:t>级别的算法，为什么快排这么快？</a:t>
            </a:r>
            <a:endParaRPr lang="zh-CN" altLang="zh-CN" dirty="0"/>
          </a:p>
          <a:p>
            <a:r>
              <a:rPr lang="zh-CN" altLang="en-US" dirty="0"/>
              <a:t>快排选取第一个数据作为</a:t>
            </a:r>
            <a:r>
              <a:rPr lang="en-US" altLang="zh-CN" dirty="0"/>
              <a:t>key</a:t>
            </a:r>
            <a:r>
              <a:rPr lang="zh-CN" altLang="en-US" dirty="0"/>
              <a:t>，往往比较难取到最坏情况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47FBBE6-5F70-4513-A3A8-3A0ED0DC3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837639"/>
              </p:ext>
            </p:extLst>
          </p:nvPr>
        </p:nvGraphicFramePr>
        <p:xfrm>
          <a:off x="6100471" y="1166172"/>
          <a:ext cx="6005009" cy="384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99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42A0-5B8A-4D37-81D9-8641F05E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最坏情况下快排</a:t>
            </a:r>
            <a:r>
              <a:rPr lang="en-US" altLang="zh-CN" dirty="0"/>
              <a:t>/</a:t>
            </a:r>
            <a:r>
              <a:rPr lang="zh-CN" altLang="en-US" dirty="0"/>
              <a:t>归并的表现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25F07-A92F-4BF7-AA93-0389C7BE6A13}"/>
              </a:ext>
            </a:extLst>
          </p:cNvPr>
          <p:cNvSpPr txBox="1"/>
          <p:nvPr/>
        </p:nvSpPr>
        <p:spPr>
          <a:xfrm>
            <a:off x="558165" y="2507097"/>
            <a:ext cx="738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最坏情况，即数组是降序的情况，可以看到快速排序时间复杂度退化到</a:t>
            </a:r>
            <a:r>
              <a:rPr lang="en-US" altLang="zh-CN" dirty="0"/>
              <a:t>O(n^2)</a:t>
            </a:r>
            <a:r>
              <a:rPr lang="zh-CN" altLang="zh-CN" dirty="0"/>
              <a:t>，因为每次操作只能确定一个元素的位置，而且进行了</a:t>
            </a:r>
            <a:r>
              <a:rPr lang="en-US" altLang="zh-CN" dirty="0"/>
              <a:t>n-1</a:t>
            </a:r>
            <a:r>
              <a:rPr lang="zh-CN" altLang="zh-CN" dirty="0"/>
              <a:t>次移动，除此之外，递归树的深度达到了</a:t>
            </a:r>
            <a:r>
              <a:rPr lang="en-US" altLang="zh-CN" dirty="0"/>
              <a:t>O(n)</a:t>
            </a:r>
            <a:r>
              <a:rPr lang="zh-CN" altLang="zh-CN" dirty="0"/>
              <a:t>，因为要递归调用</a:t>
            </a:r>
            <a:r>
              <a:rPr lang="en-US" altLang="zh-CN" dirty="0"/>
              <a:t>n-1</a:t>
            </a:r>
            <a:r>
              <a:rPr lang="zh-CN" altLang="zh-CN" dirty="0"/>
              <a:t>次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A4BE2C-21E1-4CF2-91C9-2354DBE465DE}"/>
              </a:ext>
            </a:extLst>
          </p:cNvPr>
          <p:cNvSpPr txBox="1"/>
          <p:nvPr/>
        </p:nvSpPr>
        <p:spPr>
          <a:xfrm>
            <a:off x="1193027" y="3695066"/>
            <a:ext cx="611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而插入排序，因为每次分的空间确定，即两边走分两半，所以不管是递归还是非递归的归并排序，空间复杂度都是</a:t>
            </a:r>
            <a:r>
              <a:rPr lang="en-US" altLang="zh-CN" b="1" dirty="0"/>
              <a:t>O(log(n))</a:t>
            </a:r>
          </a:p>
          <a:p>
            <a:endParaRPr lang="en-US" altLang="zh-CN" b="1" dirty="0"/>
          </a:p>
          <a:p>
            <a:r>
              <a:rPr lang="zh-CN" altLang="zh-CN" b="1" dirty="0"/>
              <a:t>而且时间复杂度也可以较好的保持在</a:t>
            </a:r>
            <a:r>
              <a:rPr lang="en-US" altLang="zh-CN" b="1" dirty="0"/>
              <a:t>O(</a:t>
            </a:r>
            <a:r>
              <a:rPr lang="en-US" altLang="zh-CN" b="1" dirty="0" err="1"/>
              <a:t>nlog</a:t>
            </a:r>
            <a:r>
              <a:rPr lang="en-US" altLang="zh-CN" b="1" dirty="0"/>
              <a:t>(n))</a:t>
            </a:r>
            <a:r>
              <a:rPr lang="zh-CN" altLang="zh-CN" b="1" dirty="0"/>
              <a:t>，因为每趟操作与数据无关</a:t>
            </a:r>
            <a:endParaRPr lang="en-US" altLang="zh-CN" b="1" dirty="0"/>
          </a:p>
          <a:p>
            <a:r>
              <a:rPr lang="zh-CN" altLang="zh-CN" b="1" dirty="0"/>
              <a:t>（而且因为时间太短，测量有较大的误差）</a:t>
            </a:r>
          </a:p>
          <a:p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D90EE0-8793-42DE-B719-A12F01C7328F}"/>
              </a:ext>
            </a:extLst>
          </p:cNvPr>
          <p:cNvSpPr txBox="1"/>
          <p:nvPr/>
        </p:nvSpPr>
        <p:spPr>
          <a:xfrm>
            <a:off x="2296160" y="6047741"/>
            <a:ext cx="989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无论我使用递归还是非递归的快速排序，数据规模超过十万都会照成空间的溢出导致程序</a:t>
            </a:r>
            <a:r>
              <a:rPr lang="en-US" altLang="zh-CN" b="1" dirty="0"/>
              <a:t>exit</a:t>
            </a:r>
            <a:r>
              <a:rPr lang="zh-CN" altLang="zh-CN" b="1" dirty="0"/>
              <a:t>，所以只能在</a:t>
            </a:r>
            <a:r>
              <a:rPr lang="en-US" altLang="zh-CN" b="1" dirty="0"/>
              <a:t>1000-10000</a:t>
            </a:r>
            <a:r>
              <a:rPr lang="zh-CN" altLang="zh-CN" b="1" dirty="0"/>
              <a:t>级别进行测量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3D9837-BF3E-4CD7-B79E-EF872E9E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1" y="1537266"/>
            <a:ext cx="11684058" cy="809693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F99385A-95B3-4686-9746-5A19B1C92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857655"/>
              </p:ext>
            </p:extLst>
          </p:nvPr>
        </p:nvGraphicFramePr>
        <p:xfrm>
          <a:off x="7386349" y="2421419"/>
          <a:ext cx="4551680" cy="288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41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9150-5382-4A02-ADD7-3FD4A0F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结论：排序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15C99-F958-4D9A-B7FE-BD4AD839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(n)) </a:t>
            </a:r>
            <a:r>
              <a:rPr lang="zh-CN" altLang="en-US" dirty="0"/>
              <a:t>比 </a:t>
            </a:r>
            <a:r>
              <a:rPr lang="en-US" altLang="zh-CN" dirty="0"/>
              <a:t>O(n^2)</a:t>
            </a:r>
            <a:r>
              <a:rPr lang="zh-CN" altLang="en-US" dirty="0"/>
              <a:t> 要快很多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冒泡排序相比选择，插入，要稍微慢，但是实际仍然是和他们在同一个数量级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原因：选择</a:t>
            </a:r>
            <a:r>
              <a:rPr lang="en-US" altLang="zh-CN" dirty="0"/>
              <a:t>/</a:t>
            </a:r>
            <a:r>
              <a:rPr lang="zh-CN" altLang="en-US" dirty="0"/>
              <a:t>插入排序的</a:t>
            </a:r>
            <a:r>
              <a:rPr lang="zh-CN" altLang="zh-CN" dirty="0"/>
              <a:t>每一趟内循环，都能准确的确定一个元素的位置，但是冒泡的内循环，相比于选择</a:t>
            </a:r>
            <a:r>
              <a:rPr lang="en-US" altLang="zh-CN" dirty="0"/>
              <a:t>/</a:t>
            </a:r>
            <a:r>
              <a:rPr lang="zh-CN" altLang="zh-CN" dirty="0"/>
              <a:t>插入，需要不停的交换数据，而选择只交换最终的两个位置，插入则是数据的挪动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在数据量大且随机的情况下，冒泡排序提前结束，几乎没有优化</a:t>
            </a:r>
          </a:p>
        </p:txBody>
      </p:sp>
    </p:spTree>
    <p:extLst>
      <p:ext uri="{BB962C8B-B14F-4D97-AF65-F5344CB8AC3E}">
        <p14:creationId xmlns:p14="http://schemas.microsoft.com/office/powerpoint/2010/main" val="287978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3BAA-FF25-4B3F-8FEB-672BD096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为什么冒泡排序这么慢？无用交换太多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AB1CB5A-D7FF-4830-908F-2270D867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906"/>
            <a:ext cx="7629525" cy="3000375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F77CAB-1576-4DDD-8595-E75D796FB442}"/>
              </a:ext>
            </a:extLst>
          </p:cNvPr>
          <p:cNvSpPr txBox="1"/>
          <p:nvPr/>
        </p:nvSpPr>
        <p:spPr>
          <a:xfrm>
            <a:off x="164242" y="1942584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动图来自</a:t>
            </a:r>
            <a:r>
              <a:rPr lang="en-US" altLang="zh-CN" dirty="0"/>
              <a:t>https://www.cnblogs.com/xaimicom/p/9189471.html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FC64DA-6B2F-444A-960B-309FDE453F04}"/>
              </a:ext>
            </a:extLst>
          </p:cNvPr>
          <p:cNvSpPr txBox="1"/>
          <p:nvPr/>
        </p:nvSpPr>
        <p:spPr>
          <a:xfrm>
            <a:off x="7609841" y="2975430"/>
            <a:ext cx="4582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选择排序每次交换，都能确定到正确的位置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插入排序每次交换，也是不停把元素向后挪动，只是挪动是一条语句，交换是三条语句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冒泡排序每次都要交换很多次才能抵达正确的位置</a:t>
            </a:r>
          </a:p>
        </p:txBody>
      </p:sp>
    </p:spTree>
    <p:extLst>
      <p:ext uri="{BB962C8B-B14F-4D97-AF65-F5344CB8AC3E}">
        <p14:creationId xmlns:p14="http://schemas.microsoft.com/office/powerpoint/2010/main" val="186746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6DBA8A-5F41-48B4-8E89-F1201A8A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实验内容：问题</a:t>
            </a:r>
            <a:r>
              <a:rPr lang="en-US" altLang="zh-CN" b="1" dirty="0"/>
              <a:t>2  </a:t>
            </a:r>
            <a:r>
              <a:rPr lang="en-US" altLang="zh-CN" b="1" dirty="0" err="1"/>
              <a:t>TopK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15C99-F958-4D9A-B7FE-BD4AD839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</a:t>
            </a:r>
            <a:r>
              <a:rPr lang="en-US" altLang="zh-CN" dirty="0"/>
              <a:t>10</a:t>
            </a:r>
            <a:r>
              <a:rPr lang="zh-CN" altLang="en-US" dirty="0"/>
              <a:t>亿的数据（每个数据四个字节），请快速挑选出最大的十个数，并在小规模数据上验证算法的正确性。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问题分析：实际上是</a:t>
            </a:r>
            <a:r>
              <a:rPr lang="en-US" altLang="zh-CN" dirty="0"/>
              <a:t>n</a:t>
            </a:r>
            <a:r>
              <a:rPr lang="zh-CN" altLang="en-US" dirty="0"/>
              <a:t>个数据中找前</a:t>
            </a:r>
            <a:r>
              <a:rPr lang="en-US" altLang="zh-CN" dirty="0"/>
              <a:t>k</a:t>
            </a:r>
            <a:r>
              <a:rPr lang="zh-CN" altLang="en-US" dirty="0"/>
              <a:t>大的元素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亿数据，无法接受</a:t>
            </a:r>
            <a:r>
              <a:rPr lang="en-US" altLang="zh-CN" dirty="0"/>
              <a:t>O(n^2)</a:t>
            </a:r>
            <a:r>
              <a:rPr lang="zh-CN" altLang="en-US" dirty="0"/>
              <a:t>及其以上复杂度的算法</a:t>
            </a:r>
          </a:p>
        </p:txBody>
      </p:sp>
    </p:spTree>
    <p:extLst>
      <p:ext uri="{BB962C8B-B14F-4D97-AF65-F5344CB8AC3E}">
        <p14:creationId xmlns:p14="http://schemas.microsoft.com/office/powerpoint/2010/main" val="32435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7AEA1-ED1F-460D-8D73-CDD7E532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365" y="412750"/>
            <a:ext cx="10515600" cy="1325563"/>
          </a:xfrm>
        </p:spPr>
        <p:txBody>
          <a:bodyPr/>
          <a:lstStyle/>
          <a:p>
            <a:r>
              <a:rPr lang="zh-CN" altLang="en-US" b="1" dirty="0"/>
              <a:t>实验内容：问题</a:t>
            </a:r>
            <a:r>
              <a:rPr lang="en-US" altLang="zh-CN" b="1" dirty="0"/>
              <a:t>1 </a:t>
            </a:r>
            <a:r>
              <a:rPr lang="zh-CN" altLang="en-US" b="1" dirty="0"/>
              <a:t>排序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560BE-8E62-42F5-B30E-BE8F0364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905" y="1977390"/>
            <a:ext cx="10515600" cy="5699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实现选择排序、冒泡排序、合并排序、快速排序、插入排序算法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以待排序数组的大小</a:t>
            </a:r>
            <a:r>
              <a:rPr lang="en-US" altLang="zh-CN" dirty="0"/>
              <a:t>n</a:t>
            </a:r>
            <a:r>
              <a:rPr lang="zh-CN" altLang="en-US" dirty="0"/>
              <a:t>为输入规模，固定</a:t>
            </a:r>
            <a:r>
              <a:rPr lang="en-US" altLang="zh-CN" dirty="0"/>
              <a:t>n</a:t>
            </a:r>
            <a:r>
              <a:rPr lang="zh-CN" altLang="en-US" dirty="0"/>
              <a:t>，随机产生</a:t>
            </a:r>
            <a:r>
              <a:rPr lang="en-US" altLang="zh-CN" dirty="0"/>
              <a:t>20</a:t>
            </a:r>
            <a:r>
              <a:rPr lang="zh-CN" altLang="en-US" dirty="0"/>
              <a:t>组测试样本，统计不同排序算法在</a:t>
            </a:r>
            <a:r>
              <a:rPr lang="en-US" altLang="zh-CN" dirty="0"/>
              <a:t>20</a:t>
            </a:r>
            <a:r>
              <a:rPr lang="zh-CN" altLang="en-US" dirty="0"/>
              <a:t>个样本上的</a:t>
            </a:r>
            <a:r>
              <a:rPr lang="zh-CN" altLang="en-US" b="1" dirty="0"/>
              <a:t>平均运行时间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分别以</a:t>
            </a:r>
            <a:r>
              <a:rPr lang="en-US" altLang="zh-CN" dirty="0"/>
              <a:t>n=10000, n=20000, n=30000, n=40000, n=50000</a:t>
            </a:r>
            <a:r>
              <a:rPr lang="zh-CN" altLang="en-US" dirty="0"/>
              <a:t>等等，重复实验，画出不同排序算法在</a:t>
            </a:r>
            <a:r>
              <a:rPr lang="en-US" altLang="zh-CN" dirty="0"/>
              <a:t>20</a:t>
            </a:r>
            <a:r>
              <a:rPr lang="zh-CN" altLang="en-US" dirty="0"/>
              <a:t>个随机样本的平均运行时间与输入规模</a:t>
            </a:r>
            <a:r>
              <a:rPr lang="en-US" altLang="zh-CN" dirty="0"/>
              <a:t>n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画出理论效率分析的曲线和实测的效率曲线，调整思路：以输入规模为</a:t>
            </a:r>
            <a:r>
              <a:rPr lang="en-US" altLang="zh-CN" dirty="0"/>
              <a:t>10000</a:t>
            </a:r>
            <a:r>
              <a:rPr lang="zh-CN" altLang="en-US" dirty="0"/>
              <a:t>的数据运行时间为基准点，计算输入规模为其他值的理论运行时间，画出不同规模数据的理论运行时间曲线，并与实测的效率曲线进行比较。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398708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9150-5382-4A02-ADD7-3FD4A0FA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3144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TopK</a:t>
            </a:r>
            <a:r>
              <a:rPr lang="zh-CN" altLang="en-US" dirty="0"/>
              <a:t>的三种快速实现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15C99-F958-4D9A-B7FE-BD4AD839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160" y="1137920"/>
            <a:ext cx="11282680" cy="482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升序排序，然后输出前</a:t>
            </a:r>
            <a:r>
              <a:rPr lang="en-US" altLang="zh-CN" dirty="0"/>
              <a:t>k</a:t>
            </a:r>
            <a:r>
              <a:rPr lang="zh-CN" altLang="zh-CN" dirty="0"/>
              <a:t>个，复杂度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(n))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顺序查找</a:t>
            </a:r>
            <a:r>
              <a:rPr lang="zh-CN" altLang="zh-CN" dirty="0"/>
              <a:t>连续找</a:t>
            </a:r>
            <a:r>
              <a:rPr lang="en-US" altLang="zh-CN" dirty="0"/>
              <a:t>k</a:t>
            </a:r>
            <a:r>
              <a:rPr lang="zh-CN" altLang="zh-CN" dirty="0"/>
              <a:t>次，每次找到之后</a:t>
            </a:r>
            <a:r>
              <a:rPr lang="zh-CN" altLang="en-US" dirty="0"/>
              <a:t>赋值为最小值</a:t>
            </a:r>
            <a:r>
              <a:rPr lang="zh-CN" altLang="zh-CN" dirty="0"/>
              <a:t>，复杂度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)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维护大小为</a:t>
            </a:r>
            <a:r>
              <a:rPr lang="en-US" altLang="zh-CN" dirty="0"/>
              <a:t>k</a:t>
            </a:r>
            <a:r>
              <a:rPr lang="zh-CN" altLang="zh-CN" dirty="0"/>
              <a:t>的小顶堆，遍历数组</a:t>
            </a:r>
          </a:p>
          <a:p>
            <a:pPr marL="0" lvl="0" indent="0">
              <a:buNone/>
            </a:pPr>
            <a:r>
              <a:rPr lang="en-US" altLang="zh-CN" dirty="0"/>
              <a:t>	1.</a:t>
            </a:r>
            <a:r>
              <a:rPr lang="zh-CN" altLang="zh-CN" dirty="0"/>
              <a:t>如果堆大小小于</a:t>
            </a:r>
            <a:r>
              <a:rPr lang="en-US" altLang="zh-CN" dirty="0"/>
              <a:t>k</a:t>
            </a:r>
            <a:r>
              <a:rPr lang="zh-CN" altLang="zh-CN" dirty="0"/>
              <a:t>则任意元素均可入堆</a:t>
            </a:r>
          </a:p>
          <a:p>
            <a:pPr marL="0" lvl="0" indent="0">
              <a:buNone/>
            </a:pPr>
            <a:r>
              <a:rPr lang="en-US" altLang="zh-CN" dirty="0"/>
              <a:t>	2.</a:t>
            </a:r>
            <a:r>
              <a:rPr lang="zh-CN" altLang="zh-CN" dirty="0"/>
              <a:t>如果堆大小为</a:t>
            </a:r>
            <a:r>
              <a:rPr lang="en-US" altLang="zh-CN" dirty="0"/>
              <a:t>k</a:t>
            </a:r>
            <a:r>
              <a:rPr lang="zh-CN" altLang="zh-CN" dirty="0"/>
              <a:t>且当前元素比堆顶元素大，堆顶弹出</a:t>
            </a:r>
          </a:p>
          <a:p>
            <a:pPr marL="0" lvl="0" indent="0">
              <a:buNone/>
            </a:pPr>
            <a:r>
              <a:rPr lang="en-US" altLang="zh-CN" dirty="0"/>
              <a:t>	3.</a:t>
            </a:r>
            <a:r>
              <a:rPr lang="zh-CN" altLang="zh-CN" dirty="0"/>
              <a:t>当前元素入堆，如果当前元素比堆顶小，不管它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最后堆中元素就是答案，复杂度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(k))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9150-5382-4A02-ADD7-3FD4A0F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小顶堆</a:t>
            </a:r>
            <a:r>
              <a:rPr lang="en-US" altLang="zh-CN" dirty="0" err="1"/>
              <a:t>TopK</a:t>
            </a:r>
            <a:r>
              <a:rPr lang="zh-CN" altLang="en-US" dirty="0"/>
              <a:t>：伪代码及解释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9CA05D-24F4-4634-8A9B-295790B051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42" y="1854041"/>
            <a:ext cx="6848475" cy="1876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28C5AE-ED03-46FF-8E88-DF14E2DAE160}"/>
              </a:ext>
            </a:extLst>
          </p:cNvPr>
          <p:cNvSpPr txBox="1"/>
          <p:nvPr/>
        </p:nvSpPr>
        <p:spPr>
          <a:xfrm>
            <a:off x="4998720" y="1491060"/>
            <a:ext cx="73436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算法解释：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假设一个猴子去一片有着</a:t>
            </a:r>
            <a:r>
              <a:rPr lang="en-US" altLang="zh-CN" dirty="0"/>
              <a:t>10</a:t>
            </a:r>
            <a:r>
              <a:rPr lang="zh-CN" altLang="en-US" dirty="0"/>
              <a:t>亿个桃子的树林摘桃子：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它有一个口袋，可以装 </a:t>
            </a:r>
            <a:r>
              <a:rPr lang="en-US" altLang="zh-CN" dirty="0"/>
              <a:t>k </a:t>
            </a:r>
            <a:r>
              <a:rPr lang="zh-CN" altLang="en-US" dirty="0"/>
              <a:t>个桃子，而且最小的桃子总是在口袋的最上面</a:t>
            </a:r>
            <a:endParaRPr lang="en-US" altLang="zh-CN" dirty="0"/>
          </a:p>
          <a:p>
            <a:r>
              <a:rPr lang="zh-CN" altLang="en-US" dirty="0"/>
              <a:t>假设口袋里的桃子是它之前见过的最大的</a:t>
            </a:r>
            <a:r>
              <a:rPr lang="en-US" altLang="zh-CN" dirty="0"/>
              <a:t>10</a:t>
            </a:r>
            <a:r>
              <a:rPr lang="zh-CN" altLang="en-US" dirty="0"/>
              <a:t>个的桃子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每次遇到一个新桃子，就和口袋里最小的比较：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如果最小的比这个新桃子小，丢弃最小的，加入新的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如果最小的都比这新桃子大，那么新桃子肯定不是前</a:t>
            </a:r>
            <a:r>
              <a:rPr lang="en-US" altLang="zh-CN" dirty="0"/>
              <a:t>10</a:t>
            </a:r>
            <a:r>
              <a:rPr lang="zh-CN" altLang="en-US" dirty="0"/>
              <a:t>大的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，直接丢弃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090BE-B4C5-4CD7-85D7-55AA87D145CC}"/>
              </a:ext>
            </a:extLst>
          </p:cNvPr>
          <p:cNvSpPr txBox="1"/>
          <p:nvPr/>
        </p:nvSpPr>
        <p:spPr>
          <a:xfrm>
            <a:off x="1552549" y="4461550"/>
            <a:ext cx="106394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优化：</a:t>
            </a:r>
            <a:r>
              <a:rPr lang="en-US" altLang="zh-CN" dirty="0"/>
              <a:t>10</a:t>
            </a:r>
            <a:r>
              <a:rPr lang="zh-CN" altLang="en-US" dirty="0"/>
              <a:t>亿数据，必然重复！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哈希表</a:t>
            </a:r>
            <a:r>
              <a:rPr lang="en-US" altLang="zh-CN" dirty="0"/>
              <a:t> ( </a:t>
            </a:r>
            <a:r>
              <a:rPr lang="en-US" altLang="zh-CN" dirty="0" err="1"/>
              <a:t>unordered_map</a:t>
            </a:r>
            <a:r>
              <a:rPr lang="en-US" altLang="zh-CN" dirty="0"/>
              <a:t> )</a:t>
            </a:r>
            <a:r>
              <a:rPr lang="zh-CN" altLang="en-US" dirty="0"/>
              <a:t>去重，可以认为哈希的时间复杂度是常数</a:t>
            </a:r>
            <a:r>
              <a:rPr lang="en-US" altLang="zh-CN" dirty="0"/>
              <a:t>O(1)</a:t>
            </a:r>
            <a:r>
              <a:rPr lang="zh-CN" altLang="en-US" dirty="0"/>
              <a:t>，那么去重的时间就是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r>
              <a:rPr lang="zh-CN" altLang="en-US" dirty="0"/>
              <a:t>假设去重之后有</a:t>
            </a:r>
            <a:r>
              <a:rPr lang="en-US" altLang="zh-CN" dirty="0"/>
              <a:t>m</a:t>
            </a:r>
            <a:r>
              <a:rPr lang="zh-CN" altLang="en-US" dirty="0"/>
              <a:t>个元素，那么复杂度下降为 </a:t>
            </a:r>
            <a:r>
              <a:rPr lang="en-US" altLang="zh-CN" b="1" dirty="0"/>
              <a:t>max(O(n), O(</a:t>
            </a:r>
            <a:r>
              <a:rPr lang="en-US" altLang="zh-CN" b="1" dirty="0" err="1"/>
              <a:t>mlog</a:t>
            </a:r>
            <a:r>
              <a:rPr lang="en-US" altLang="zh-CN" b="1" dirty="0"/>
              <a:t>(k)))</a:t>
            </a:r>
          </a:p>
          <a:p>
            <a:endParaRPr lang="en-US" altLang="zh-CN" dirty="0"/>
          </a:p>
          <a:p>
            <a:r>
              <a:rPr lang="zh-CN" altLang="en-US" dirty="0"/>
              <a:t>注意：这是一个不稳定的优化，最坏情况仍然是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(k))</a:t>
            </a:r>
            <a:r>
              <a:rPr lang="zh-CN" altLang="en-US" dirty="0"/>
              <a:t>复杂度</a:t>
            </a:r>
          </a:p>
        </p:txBody>
      </p:sp>
    </p:spTree>
    <p:extLst>
      <p:ext uri="{BB962C8B-B14F-4D97-AF65-F5344CB8AC3E}">
        <p14:creationId xmlns:p14="http://schemas.microsoft.com/office/powerpoint/2010/main" val="108321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D8B6C-F5CC-45C8-A081-88608EA1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TopK</a:t>
            </a:r>
            <a:r>
              <a:rPr lang="zh-CN" altLang="en-US" dirty="0"/>
              <a:t>：时间验证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E6878-8A72-4D9C-9A97-24A87F55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094105"/>
            <a:ext cx="10515600" cy="4351338"/>
          </a:xfrm>
        </p:spPr>
        <p:txBody>
          <a:bodyPr/>
          <a:lstStyle/>
          <a:p>
            <a:r>
              <a:rPr lang="zh-CN" altLang="en-US" dirty="0"/>
              <a:t>同样使用</a:t>
            </a:r>
            <a:r>
              <a:rPr lang="en-US" altLang="zh-CN" dirty="0"/>
              <a:t>20</a:t>
            </a:r>
            <a:r>
              <a:rPr lang="zh-CN" altLang="en-US" dirty="0"/>
              <a:t>次，取平均，但是数据的规模是一百万到五百万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A860CB-4148-435B-907A-B93615713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01724"/>
              </p:ext>
            </p:extLst>
          </p:nvPr>
        </p:nvGraphicFramePr>
        <p:xfrm>
          <a:off x="198120" y="1597660"/>
          <a:ext cx="6040119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83699887"/>
                    </a:ext>
                  </a:extLst>
                </a:gridCol>
                <a:gridCol w="804119">
                  <a:extLst>
                    <a:ext uri="{9D8B030D-6E8A-4147-A177-3AD203B41FA5}">
                      <a16:colId xmlns:a16="http://schemas.microsoft.com/office/drawing/2014/main" val="3369729799"/>
                    </a:ext>
                  </a:extLst>
                </a:gridCol>
                <a:gridCol w="851961">
                  <a:extLst>
                    <a:ext uri="{9D8B030D-6E8A-4147-A177-3AD203B41FA5}">
                      <a16:colId xmlns:a16="http://schemas.microsoft.com/office/drawing/2014/main" val="133298229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11906314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69216556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38499424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方法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规模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4000000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5000000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979914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方法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：排序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0.4736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0.85515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1.29845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1.71885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2.10665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309704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方法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：顺序查找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0.14085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0.2763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0.3723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0.5667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0.65175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4997416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方法</a:t>
                      </a:r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r>
                        <a:rPr lang="zh-CN" altLang="en-US" sz="1600" u="none" strike="noStrike">
                          <a:effectLst/>
                        </a:rPr>
                        <a:t>：小顶堆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0.06735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0.08625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0.10585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224991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531FF23-09FB-4AD6-B734-B55C32977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248779"/>
              </p:ext>
            </p:extLst>
          </p:nvPr>
        </p:nvGraphicFramePr>
        <p:xfrm>
          <a:off x="6426200" y="1121995"/>
          <a:ext cx="5765800" cy="324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7C34608-97D9-4B37-BC06-647BD93C3894}"/>
              </a:ext>
            </a:extLst>
          </p:cNvPr>
          <p:cNvSpPr txBox="1"/>
          <p:nvPr/>
        </p:nvSpPr>
        <p:spPr>
          <a:xfrm>
            <a:off x="1579880" y="413386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可以看到排序是实打实的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(n))</a:t>
            </a:r>
            <a:r>
              <a:rPr lang="zh-CN" altLang="zh-CN" dirty="0"/>
              <a:t>，速度也是最慢的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因为本题</a:t>
            </a:r>
            <a:r>
              <a:rPr lang="en-US" altLang="zh-CN" dirty="0"/>
              <a:t>k</a:t>
            </a:r>
            <a:r>
              <a:rPr lang="zh-CN" altLang="zh-CN" dirty="0"/>
              <a:t>的取值不变，所以方法</a:t>
            </a:r>
            <a:r>
              <a:rPr lang="en-US" altLang="zh-CN" dirty="0"/>
              <a:t>2</a:t>
            </a:r>
            <a:r>
              <a:rPr lang="zh-CN" altLang="zh-CN" dirty="0"/>
              <a:t>顺序查找的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)</a:t>
            </a:r>
            <a:r>
              <a:rPr lang="zh-CN" altLang="zh-CN" dirty="0"/>
              <a:t>无法体现，实际上是线性复杂度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小顶堆的速度</a:t>
            </a:r>
            <a:r>
              <a:rPr lang="zh-CN" altLang="en-US" dirty="0"/>
              <a:t>最</a:t>
            </a:r>
            <a:r>
              <a:rPr lang="zh-CN" altLang="zh-CN" dirty="0"/>
              <a:t>快，因为只用遍历一次数组，而且因为</a:t>
            </a:r>
            <a:r>
              <a:rPr lang="en-US" altLang="zh-CN" dirty="0"/>
              <a:t>k</a:t>
            </a:r>
            <a:r>
              <a:rPr lang="zh-CN" altLang="zh-CN" dirty="0"/>
              <a:t>取值不变，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(k))</a:t>
            </a:r>
            <a:r>
              <a:rPr lang="zh-CN" altLang="zh-CN" dirty="0"/>
              <a:t>无法体现，是线性复杂度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同是线性复杂度，为什么方法</a:t>
            </a:r>
            <a:r>
              <a:rPr lang="en-US" altLang="zh-CN" b="1" dirty="0"/>
              <a:t>2</a:t>
            </a:r>
            <a:r>
              <a:rPr lang="zh-CN" altLang="zh-CN" b="1" dirty="0"/>
              <a:t>比方法</a:t>
            </a:r>
            <a:r>
              <a:rPr lang="en-US" altLang="zh-CN" b="1" dirty="0"/>
              <a:t>3</a:t>
            </a:r>
            <a:r>
              <a:rPr lang="zh-CN" altLang="zh-CN" b="1" dirty="0"/>
              <a:t>快这么多？方法</a:t>
            </a:r>
            <a:r>
              <a:rPr lang="en-US" altLang="zh-CN" b="1" dirty="0"/>
              <a:t>3</a:t>
            </a:r>
            <a:r>
              <a:rPr lang="zh-CN" altLang="zh-CN" b="1" dirty="0"/>
              <a:t>只遍历一遍数组即可，而方法</a:t>
            </a:r>
            <a:r>
              <a:rPr lang="en-US" altLang="zh-CN" b="1" dirty="0"/>
              <a:t>2</a:t>
            </a:r>
            <a:r>
              <a:rPr lang="zh-CN" altLang="zh-CN" b="1" dirty="0"/>
              <a:t>是</a:t>
            </a:r>
            <a:r>
              <a:rPr lang="en-US" altLang="zh-CN" b="1" dirty="0"/>
              <a:t>k</a:t>
            </a:r>
            <a:r>
              <a:rPr lang="zh-CN" altLang="zh-CN" b="1" dirty="0"/>
              <a:t>遍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556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5EA51-7572-468C-9E77-7ACB5D93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84773"/>
            <a:ext cx="10515600" cy="1325563"/>
          </a:xfrm>
        </p:spPr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35173-BCA0-4ACE-B590-4F7F8C3B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40" y="1352500"/>
            <a:ext cx="11353800" cy="4351338"/>
          </a:xfrm>
        </p:spPr>
        <p:txBody>
          <a:bodyPr/>
          <a:lstStyle/>
          <a:p>
            <a:r>
              <a:rPr lang="zh-CN" altLang="zh-CN" dirty="0"/>
              <a:t>如果需要面临大量的数据，如果可能，尽量选择有对数复杂度的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如果一个算法需要频繁的获取最值，比如上面的</a:t>
            </a:r>
            <a:r>
              <a:rPr lang="en-US" altLang="zh-CN" dirty="0" err="1"/>
              <a:t>TopK</a:t>
            </a:r>
            <a:r>
              <a:rPr lang="zh-CN" altLang="zh-CN" dirty="0"/>
              <a:t>问题，或者是单源最短路</a:t>
            </a:r>
            <a:r>
              <a:rPr lang="en-US" altLang="zh-CN" dirty="0"/>
              <a:t>(</a:t>
            </a:r>
            <a:r>
              <a:rPr lang="zh-CN" altLang="zh-CN" b="1" dirty="0"/>
              <a:t>迪杰斯特拉</a:t>
            </a:r>
            <a:r>
              <a:rPr lang="en-US" altLang="zh-CN" b="1" dirty="0"/>
              <a:t>)</a:t>
            </a:r>
            <a:r>
              <a:rPr lang="zh-CN" altLang="zh-CN" dirty="0"/>
              <a:t>，往往可以用到堆去优化，因为存取一个</a:t>
            </a:r>
            <a:r>
              <a:rPr lang="zh-CN" altLang="en-US" dirty="0"/>
              <a:t>最</a:t>
            </a:r>
            <a:r>
              <a:rPr lang="zh-CN" altLang="zh-CN" dirty="0"/>
              <a:t>值的复杂度是</a:t>
            </a:r>
            <a:r>
              <a:rPr lang="en-US" altLang="zh-CN" dirty="0"/>
              <a:t>O(log(n))</a:t>
            </a:r>
            <a:r>
              <a:rPr lang="zh-CN" altLang="zh-CN" dirty="0"/>
              <a:t>，而相比朴素算法的</a:t>
            </a:r>
            <a:r>
              <a:rPr lang="en-US" altLang="zh-CN" dirty="0"/>
              <a:t>O(n)</a:t>
            </a:r>
            <a:r>
              <a:rPr lang="zh-CN" altLang="zh-CN" dirty="0"/>
              <a:t>将会是极大的提升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二分的思想，是导致对数复杂度的关键：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1DD4C1-BDA5-4DC5-A752-7C4F1F4032F6}"/>
              </a:ext>
            </a:extLst>
          </p:cNvPr>
          <p:cNvSpPr txBox="1"/>
          <p:nvPr/>
        </p:nvSpPr>
        <p:spPr>
          <a:xfrm>
            <a:off x="3349975" y="4183916"/>
            <a:ext cx="884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将问题一分为二，往往对应了对数的复杂度，在考虑问题的时候，优先考虑能否将问题分为两个子问题？如果能，那么很有可能我们的解就是有对数复杂度，比如快排，归并，都是将两个子问题的解合并</a:t>
            </a:r>
            <a:r>
              <a:rPr lang="zh-CN" altLang="en-US" dirty="0"/>
              <a:t>，</a:t>
            </a:r>
            <a:r>
              <a:rPr lang="zh-CN" altLang="zh-CN" dirty="0"/>
              <a:t>再比如快速幂 </a:t>
            </a:r>
            <a:r>
              <a:rPr lang="en-US" altLang="zh-CN" dirty="0"/>
              <a:t>(</a:t>
            </a:r>
            <a:r>
              <a:rPr lang="en-US" altLang="zh-CN" dirty="0" err="1"/>
              <a:t>fastPow</a:t>
            </a:r>
            <a:r>
              <a:rPr lang="en-US" altLang="zh-CN" dirty="0"/>
              <a:t>)</a:t>
            </a:r>
            <a:r>
              <a:rPr lang="zh-CN" altLang="zh-CN" dirty="0"/>
              <a:t>，也是同样的思路：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计算 </a:t>
            </a:r>
            <a:r>
              <a:rPr lang="en-US" altLang="zh-CN" dirty="0"/>
              <a:t>x </a:t>
            </a:r>
            <a:r>
              <a:rPr lang="zh-CN" altLang="zh-CN" dirty="0"/>
              <a:t>的</a:t>
            </a:r>
            <a:r>
              <a:rPr lang="en-US" altLang="zh-CN" dirty="0"/>
              <a:t> n </a:t>
            </a:r>
            <a:r>
              <a:rPr lang="zh-CN" altLang="zh-CN" dirty="0"/>
              <a:t>次方，问题转化为</a:t>
            </a:r>
          </a:p>
          <a:p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/>
              <a:t>n/2</a:t>
            </a:r>
            <a:r>
              <a:rPr lang="zh-CN" altLang="zh-CN" dirty="0"/>
              <a:t>次方</a:t>
            </a:r>
            <a:r>
              <a:rPr lang="en-US" altLang="zh-CN" dirty="0"/>
              <a:t> * X</a:t>
            </a:r>
            <a:r>
              <a:rPr lang="zh-CN" altLang="zh-CN" dirty="0"/>
              <a:t>的</a:t>
            </a:r>
            <a:r>
              <a:rPr lang="en-US" altLang="zh-CN" dirty="0"/>
              <a:t>n/2</a:t>
            </a:r>
            <a:r>
              <a:rPr lang="zh-CN" altLang="zh-CN" dirty="0"/>
              <a:t>次方 （</a:t>
            </a:r>
            <a:r>
              <a:rPr lang="en-US" altLang="zh-CN" dirty="0"/>
              <a:t>n</a:t>
            </a:r>
            <a:r>
              <a:rPr lang="zh-CN" altLang="zh-CN" dirty="0"/>
              <a:t>为偶数）</a:t>
            </a:r>
          </a:p>
          <a:p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/>
              <a:t>n/2</a:t>
            </a:r>
            <a:r>
              <a:rPr lang="zh-CN" altLang="zh-CN" dirty="0"/>
              <a:t>次方</a:t>
            </a:r>
            <a:r>
              <a:rPr lang="en-US" altLang="zh-CN" dirty="0"/>
              <a:t> * X</a:t>
            </a:r>
            <a:r>
              <a:rPr lang="zh-CN" altLang="zh-CN" dirty="0"/>
              <a:t>的</a:t>
            </a:r>
            <a:r>
              <a:rPr lang="en-US" altLang="zh-CN" dirty="0"/>
              <a:t>n/2</a:t>
            </a:r>
            <a:r>
              <a:rPr lang="zh-CN" altLang="zh-CN" dirty="0"/>
              <a:t>次方</a:t>
            </a:r>
            <a:r>
              <a:rPr lang="en-US" altLang="zh-CN" dirty="0"/>
              <a:t> * X </a:t>
            </a:r>
            <a:r>
              <a:rPr lang="zh-CN" altLang="zh-CN" dirty="0"/>
              <a:t>（</a:t>
            </a:r>
            <a:r>
              <a:rPr lang="en-US" altLang="zh-CN" dirty="0"/>
              <a:t>n</a:t>
            </a:r>
            <a:r>
              <a:rPr lang="zh-CN" altLang="zh-CN" dirty="0"/>
              <a:t>为奇数）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82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4B68-1B50-4162-BEC3-5ADC8693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排序算法思想：数据交换</a:t>
            </a:r>
            <a:r>
              <a:rPr lang="en-US" altLang="zh-CN" dirty="0"/>
              <a:t>/</a:t>
            </a:r>
            <a:r>
              <a:rPr lang="zh-CN" altLang="en-US" dirty="0"/>
              <a:t>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B605B-FAEE-4634-94A5-5A64F2A9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冒泡：只要前比后大，交换</a:t>
            </a:r>
          </a:p>
          <a:p>
            <a:r>
              <a:rPr lang="zh-CN" altLang="zh-CN" dirty="0"/>
              <a:t>选择：选择最值元素交换到区间前面</a:t>
            </a:r>
          </a:p>
          <a:p>
            <a:r>
              <a:rPr lang="zh-CN" altLang="zh-CN" dirty="0"/>
              <a:t>插入：只要元素比</a:t>
            </a:r>
            <a:r>
              <a:rPr lang="en-US" altLang="zh-CN" dirty="0"/>
              <a:t>key</a:t>
            </a:r>
            <a:r>
              <a:rPr lang="zh-CN" altLang="zh-CN" dirty="0"/>
              <a:t>大就向后挪</a:t>
            </a:r>
          </a:p>
          <a:p>
            <a:r>
              <a:rPr lang="zh-CN" altLang="zh-CN" dirty="0"/>
              <a:t>归并：双指针，谁指的元素小就添加到答案，指针后移</a:t>
            </a:r>
          </a:p>
          <a:p>
            <a:r>
              <a:rPr lang="zh-CN" altLang="zh-CN" dirty="0"/>
              <a:t>快排：双指针，分别交换元素小于</a:t>
            </a:r>
            <a:r>
              <a:rPr lang="en-US" altLang="zh-CN" dirty="0"/>
              <a:t>key</a:t>
            </a:r>
            <a:r>
              <a:rPr lang="zh-CN" altLang="zh-CN" dirty="0"/>
              <a:t>，大于</a:t>
            </a:r>
            <a:r>
              <a:rPr lang="en-US" altLang="zh-CN" dirty="0"/>
              <a:t>key</a:t>
            </a:r>
            <a:r>
              <a:rPr lang="zh-CN" altLang="zh-CN" dirty="0"/>
              <a:t>的值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9150-5382-4A02-ADD7-3FD4A0F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排序的实现：伪代码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239DEF-1452-4C0F-8A23-852DDB239B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200" y="2482552"/>
            <a:ext cx="6807200" cy="1624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37931A-A6BB-4C93-8148-7E29DBE56394}"/>
              </a:ext>
            </a:extLst>
          </p:cNvPr>
          <p:cNvSpPr txBox="1"/>
          <p:nvPr/>
        </p:nvSpPr>
        <p:spPr>
          <a:xfrm>
            <a:off x="4805680" y="163675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插入排序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A7F10F-DF2A-4843-AE96-1A88F4FCA0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9342" y="2037358"/>
            <a:ext cx="7038658" cy="1325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7C18EB-CF46-4B9B-B494-66AC56E43265}"/>
              </a:ext>
            </a:extLst>
          </p:cNvPr>
          <p:cNvSpPr txBox="1"/>
          <p:nvPr/>
        </p:nvSpPr>
        <p:spPr>
          <a:xfrm>
            <a:off x="711200" y="2028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2C3471-6131-4F45-896A-D2CCDF08A0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47847" y="5029239"/>
            <a:ext cx="6807200" cy="1147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92D858-DCE0-47CC-A570-CA60D95F0DD2}"/>
              </a:ext>
            </a:extLst>
          </p:cNvPr>
          <p:cNvSpPr txBox="1"/>
          <p:nvPr/>
        </p:nvSpPr>
        <p:spPr>
          <a:xfrm>
            <a:off x="4899342" y="4659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8814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9150-5382-4A02-ADD7-3FD4A0F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排序的实现：伪代码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C87E6-61DE-4F4A-B770-821BF8F960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702" y="1963023"/>
            <a:ext cx="6540818" cy="23672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AACC67-BC55-4194-929F-9654B389572F}"/>
              </a:ext>
            </a:extLst>
          </p:cNvPr>
          <p:cNvSpPr txBox="1"/>
          <p:nvPr/>
        </p:nvSpPr>
        <p:spPr>
          <a:xfrm>
            <a:off x="693102" y="157122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二路归并排序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A3826E-F989-4AB1-A04F-08017C5335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3183" y="3616960"/>
            <a:ext cx="6622097" cy="29673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0AA8CE-3AF4-4C02-A5CE-D6E464137DB9}"/>
              </a:ext>
            </a:extLst>
          </p:cNvPr>
          <p:cNvSpPr txBox="1"/>
          <p:nvPr/>
        </p:nvSpPr>
        <p:spPr>
          <a:xfrm>
            <a:off x="6679922" y="307998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快速排序（递归定义</a:t>
            </a:r>
          </a:p>
        </p:txBody>
      </p:sp>
    </p:spTree>
    <p:extLst>
      <p:ext uri="{BB962C8B-B14F-4D97-AF65-F5344CB8AC3E}">
        <p14:creationId xmlns:p14="http://schemas.microsoft.com/office/powerpoint/2010/main" val="355330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B1C5-64D1-47D9-BDD1-E4DC49CE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实验思路：取平均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7644D9-362F-4F11-9524-587AD879C285}"/>
              </a:ext>
            </a:extLst>
          </p:cNvPr>
          <p:cNvSpPr txBox="1"/>
          <p:nvPr/>
        </p:nvSpPr>
        <p:spPr>
          <a:xfrm>
            <a:off x="1442720" y="1330960"/>
            <a:ext cx="82638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实验总体思路：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1.</a:t>
            </a:r>
            <a:r>
              <a:rPr lang="zh-CN" altLang="zh-CN" b="1" dirty="0"/>
              <a:t>申请</a:t>
            </a:r>
            <a:r>
              <a:rPr lang="en-US" altLang="zh-CN" b="1" dirty="0"/>
              <a:t>k</a:t>
            </a:r>
            <a:r>
              <a:rPr lang="zh-CN" altLang="zh-CN" b="1" dirty="0"/>
              <a:t>个变量记录</a:t>
            </a:r>
            <a:r>
              <a:rPr lang="en-US" altLang="zh-CN" b="1" dirty="0"/>
              <a:t>k</a:t>
            </a:r>
            <a:r>
              <a:rPr lang="zh-CN" altLang="zh-CN" b="1" dirty="0"/>
              <a:t>种排序算法的运行时间</a:t>
            </a:r>
            <a:endParaRPr lang="en-US" altLang="zh-CN" b="1" dirty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2.</a:t>
            </a:r>
            <a:r>
              <a:rPr lang="zh-CN" altLang="zh-CN" b="1" dirty="0"/>
              <a:t>对不同的数据规模</a:t>
            </a:r>
            <a:r>
              <a:rPr lang="en-US" altLang="zh-CN" b="1" dirty="0"/>
              <a:t> batch [10000 ~ 50000]</a:t>
            </a:r>
            <a:r>
              <a:rPr lang="zh-CN" altLang="zh-CN" b="1" dirty="0"/>
              <a:t>，重复以下操作：</a:t>
            </a:r>
            <a:endParaRPr lang="en-US" altLang="zh-CN" b="1" dirty="0"/>
          </a:p>
          <a:p>
            <a:endParaRPr lang="zh-CN" altLang="zh-CN" dirty="0"/>
          </a:p>
          <a:p>
            <a:r>
              <a:rPr lang="en-US" altLang="zh-CN" dirty="0"/>
              <a:t>	    </a:t>
            </a:r>
            <a:r>
              <a:rPr lang="zh-CN" altLang="zh-CN" dirty="0"/>
              <a:t>循环</a:t>
            </a:r>
            <a:r>
              <a:rPr lang="en-US" altLang="zh-CN" dirty="0"/>
              <a:t>sample</a:t>
            </a:r>
            <a:r>
              <a:rPr lang="zh-CN" altLang="zh-CN" dirty="0"/>
              <a:t>次，</a:t>
            </a:r>
            <a:r>
              <a:rPr lang="zh-CN" altLang="en-US" dirty="0"/>
              <a:t>每次循环</a:t>
            </a:r>
            <a:r>
              <a:rPr lang="zh-CN" altLang="zh-CN" dirty="0"/>
              <a:t>产生规模为</a:t>
            </a:r>
            <a:r>
              <a:rPr lang="en-US" altLang="zh-CN" dirty="0"/>
              <a:t>batch</a:t>
            </a:r>
            <a:r>
              <a:rPr lang="zh-CN" altLang="zh-CN" dirty="0"/>
              <a:t>的数据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每次循环将数据</a:t>
            </a:r>
            <a:r>
              <a:rPr lang="zh-CN" altLang="zh-CN" b="1" dirty="0"/>
              <a:t>复制</a:t>
            </a:r>
            <a:r>
              <a:rPr lang="en-US" altLang="zh-CN" b="1" dirty="0"/>
              <a:t>k</a:t>
            </a:r>
            <a:r>
              <a:rPr lang="zh-CN" altLang="zh-CN" b="1" dirty="0"/>
              <a:t>份</a:t>
            </a:r>
            <a:r>
              <a:rPr lang="zh-CN" altLang="zh-CN" dirty="0"/>
              <a:t>，分别用</a:t>
            </a:r>
            <a:r>
              <a:rPr lang="en-US" altLang="zh-CN" dirty="0"/>
              <a:t>k</a:t>
            </a:r>
            <a:r>
              <a:rPr lang="zh-CN" altLang="zh-CN" dirty="0"/>
              <a:t>种排序算法，记录运行时间之和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3.</a:t>
            </a:r>
            <a:r>
              <a:rPr lang="zh-CN" altLang="zh-CN" b="1" dirty="0"/>
              <a:t>对结果取平均值，平均时间是总时间</a:t>
            </a:r>
            <a:r>
              <a:rPr lang="en-US" altLang="zh-CN" b="1" dirty="0"/>
              <a:t>/sample</a:t>
            </a:r>
            <a:endParaRPr lang="zh-CN" altLang="zh-CN" b="1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说明：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结果单位为秒，使用双精度浮点数存储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复制数据的时间并不会被记录，计时开始的标志是进入排序之前的语句</a:t>
            </a:r>
          </a:p>
          <a:p>
            <a:r>
              <a:rPr lang="en-US" altLang="zh-CN" dirty="0"/>
              <a:t>	Sample</a:t>
            </a:r>
            <a:r>
              <a:rPr lang="zh-CN" altLang="zh-CN" dirty="0"/>
              <a:t>取</a:t>
            </a:r>
            <a:r>
              <a:rPr lang="en-US" altLang="zh-CN" dirty="0"/>
              <a:t>20</a:t>
            </a:r>
            <a:r>
              <a:rPr lang="zh-CN" altLang="zh-CN" dirty="0"/>
              <a:t>， </a:t>
            </a:r>
            <a:r>
              <a:rPr lang="en-US" altLang="zh-CN" dirty="0"/>
              <a:t>batch</a:t>
            </a:r>
            <a:r>
              <a:rPr lang="zh-CN" altLang="zh-CN" dirty="0"/>
              <a:t>分别取</a:t>
            </a:r>
            <a:r>
              <a:rPr lang="en-US" altLang="zh-CN" dirty="0"/>
              <a:t>10000</a:t>
            </a:r>
            <a:r>
              <a:rPr lang="zh-CN" altLang="zh-CN" dirty="0"/>
              <a:t>， </a:t>
            </a:r>
            <a:r>
              <a:rPr lang="en-US" altLang="zh-CN" dirty="0"/>
              <a:t>20000</a:t>
            </a:r>
            <a:r>
              <a:rPr lang="zh-CN" altLang="zh-CN" dirty="0"/>
              <a:t>， </a:t>
            </a:r>
            <a:r>
              <a:rPr lang="en-US" altLang="zh-CN" dirty="0"/>
              <a:t>30000</a:t>
            </a:r>
            <a:r>
              <a:rPr lang="zh-CN" altLang="zh-CN" dirty="0"/>
              <a:t>， </a:t>
            </a:r>
            <a:r>
              <a:rPr lang="en-US" altLang="zh-CN" dirty="0"/>
              <a:t>40000</a:t>
            </a:r>
            <a:r>
              <a:rPr lang="zh-CN" altLang="zh-CN" dirty="0"/>
              <a:t>， </a:t>
            </a:r>
            <a:r>
              <a:rPr lang="en-US" altLang="zh-CN" dirty="0"/>
              <a:t>50000</a:t>
            </a:r>
            <a:endParaRPr lang="zh-CN" altLang="zh-CN" dirty="0"/>
          </a:p>
          <a:p>
            <a:r>
              <a:rPr lang="en-US" altLang="zh-CN" dirty="0"/>
              <a:t>	K</a:t>
            </a:r>
            <a:r>
              <a:rPr lang="zh-CN" altLang="zh-CN" dirty="0"/>
              <a:t>取</a:t>
            </a:r>
            <a:r>
              <a:rPr lang="en-US" altLang="zh-CN" dirty="0"/>
              <a:t>6</a:t>
            </a:r>
            <a:r>
              <a:rPr lang="zh-CN" altLang="zh-CN" dirty="0"/>
              <a:t>，分别对应选择，插入，冒泡</a:t>
            </a:r>
            <a:r>
              <a:rPr lang="en-US" altLang="zh-CN" dirty="0"/>
              <a:t>(2)</a:t>
            </a:r>
            <a:r>
              <a:rPr lang="zh-CN" altLang="zh-CN" dirty="0"/>
              <a:t>，归并，快排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9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FB554-2756-4FB6-9B8F-55F93240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57" y="375190"/>
            <a:ext cx="8911687" cy="1280890"/>
          </a:xfrm>
        </p:spPr>
        <p:txBody>
          <a:bodyPr/>
          <a:lstStyle/>
          <a:p>
            <a:r>
              <a:rPr lang="zh-CN" altLang="en-US" dirty="0"/>
              <a:t>冒泡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B62E4-2C06-494B-BA91-CCB768E2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520" y="423050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1600" b="1" dirty="0"/>
              <a:t>图像上：</a:t>
            </a:r>
            <a:endParaRPr lang="zh-CN" altLang="zh-CN" sz="1600" dirty="0"/>
          </a:p>
          <a:p>
            <a:r>
              <a:rPr lang="zh-CN" altLang="zh-CN" sz="1600" dirty="0"/>
              <a:t>图像符合二次增长</a:t>
            </a:r>
          </a:p>
          <a:p>
            <a:r>
              <a:rPr lang="zh-CN" altLang="zh-CN" sz="1600" b="1" dirty="0"/>
              <a:t>规模</a:t>
            </a:r>
            <a:r>
              <a:rPr lang="en-US" altLang="zh-CN" sz="1600" b="1" dirty="0"/>
              <a:t>-</a:t>
            </a:r>
            <a:r>
              <a:rPr lang="zh-CN" altLang="zh-CN" sz="1600" b="1" dirty="0"/>
              <a:t>时间变化：</a:t>
            </a:r>
            <a:endParaRPr lang="zh-CN" altLang="zh-CN" sz="1600" dirty="0"/>
          </a:p>
          <a:p>
            <a:r>
              <a:rPr lang="zh-CN" altLang="zh-CN" sz="1600" dirty="0"/>
              <a:t>根据上面的时间推导，规模变为原理的</a:t>
            </a:r>
            <a:r>
              <a:rPr lang="en-US" altLang="zh-CN" sz="1600" dirty="0"/>
              <a:t>n</a:t>
            </a:r>
            <a:r>
              <a:rPr lang="zh-CN" altLang="zh-CN" sz="1600" dirty="0"/>
              <a:t>倍时，时间要变为原理的</a:t>
            </a:r>
            <a:r>
              <a:rPr lang="en-US" altLang="zh-CN" sz="1600" dirty="0"/>
              <a:t>n^2 </a:t>
            </a:r>
            <a:r>
              <a:rPr lang="zh-CN" altLang="zh-CN" sz="1600" dirty="0"/>
              <a:t>倍，基本符合</a:t>
            </a:r>
          </a:p>
          <a:p>
            <a:r>
              <a:rPr lang="zh-CN" altLang="zh-CN" sz="1600" b="1" dirty="0"/>
              <a:t>差异解释：</a:t>
            </a:r>
            <a:endParaRPr lang="zh-CN" altLang="zh-CN" sz="1600" dirty="0"/>
          </a:p>
          <a:p>
            <a:r>
              <a:rPr lang="zh-CN" altLang="zh-CN" sz="1600" dirty="0"/>
              <a:t>实际</a:t>
            </a:r>
            <a:r>
              <a:rPr lang="en-US" altLang="zh-CN" sz="1600" dirty="0"/>
              <a:t>2</a:t>
            </a:r>
            <a:r>
              <a:rPr lang="zh-CN" altLang="zh-CN" sz="1600" dirty="0"/>
              <a:t>曲线代表了带提前结束的冒泡排序，可以看到这个优化的作用微乎其微，但是能够微微优于一般情况，因为大量随机的数据，而且数据量巨大，大多数情况都不能提前结束</a:t>
            </a:r>
          </a:p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576A29-5FDF-431B-B46B-8E721B7B9F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1496" y="36194"/>
            <a:ext cx="4743450" cy="162877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CCF708-C9AA-49FB-BD69-CB395EFA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82119"/>
              </p:ext>
            </p:extLst>
          </p:nvPr>
        </p:nvGraphicFramePr>
        <p:xfrm>
          <a:off x="198120" y="2028658"/>
          <a:ext cx="5772299" cy="1838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669">
                  <a:extLst>
                    <a:ext uri="{9D8B030D-6E8A-4147-A177-3AD203B41FA5}">
                      <a16:colId xmlns:a16="http://schemas.microsoft.com/office/drawing/2014/main" val="964887895"/>
                    </a:ext>
                  </a:extLst>
                </a:gridCol>
                <a:gridCol w="852726">
                  <a:extLst>
                    <a:ext uri="{9D8B030D-6E8A-4147-A177-3AD203B41FA5}">
                      <a16:colId xmlns:a16="http://schemas.microsoft.com/office/drawing/2014/main" val="520421319"/>
                    </a:ext>
                  </a:extLst>
                </a:gridCol>
                <a:gridCol w="852726">
                  <a:extLst>
                    <a:ext uri="{9D8B030D-6E8A-4147-A177-3AD203B41FA5}">
                      <a16:colId xmlns:a16="http://schemas.microsoft.com/office/drawing/2014/main" val="2978277356"/>
                    </a:ext>
                  </a:extLst>
                </a:gridCol>
                <a:gridCol w="852726">
                  <a:extLst>
                    <a:ext uri="{9D8B030D-6E8A-4147-A177-3AD203B41FA5}">
                      <a16:colId xmlns:a16="http://schemas.microsoft.com/office/drawing/2014/main" val="2309171882"/>
                    </a:ext>
                  </a:extLst>
                </a:gridCol>
                <a:gridCol w="852726">
                  <a:extLst>
                    <a:ext uri="{9D8B030D-6E8A-4147-A177-3AD203B41FA5}">
                      <a16:colId xmlns:a16="http://schemas.microsoft.com/office/drawing/2014/main" val="2841488595"/>
                    </a:ext>
                  </a:extLst>
                </a:gridCol>
                <a:gridCol w="852726">
                  <a:extLst>
                    <a:ext uri="{9D8B030D-6E8A-4147-A177-3AD203B41FA5}">
                      <a16:colId xmlns:a16="http://schemas.microsoft.com/office/drawing/2014/main" val="1050322581"/>
                    </a:ext>
                  </a:extLst>
                </a:gridCol>
              </a:tblGrid>
              <a:tr h="375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冒泡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10000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7184155"/>
                  </a:ext>
                </a:extLst>
              </a:tr>
              <a:tr h="375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实际</a:t>
                      </a: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0.8191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3.3387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7.29745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12.2325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19.3906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1681927"/>
                  </a:ext>
                </a:extLst>
              </a:tr>
              <a:tr h="375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实际</a:t>
                      </a: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0.7923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3.22215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7.0507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12.2555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19.4145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09017556"/>
                  </a:ext>
                </a:extLst>
              </a:tr>
              <a:tr h="375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理论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0.8191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3.2764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7.3719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13.1056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20.4775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87366048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C19A917-58D0-4ED6-A124-3EA28639D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49603"/>
              </p:ext>
            </p:extLst>
          </p:nvPr>
        </p:nvGraphicFramePr>
        <p:xfrm>
          <a:off x="6096000" y="1247300"/>
          <a:ext cx="5897880" cy="395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417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BCFB-E547-41D8-B68C-8DD832D9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AFE61-8FFC-4373-AC06-81787024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4468813"/>
            <a:ext cx="10515600" cy="4351338"/>
          </a:xfrm>
        </p:spPr>
        <p:txBody>
          <a:bodyPr/>
          <a:lstStyle/>
          <a:p>
            <a:r>
              <a:rPr lang="zh-CN" altLang="zh-CN" sz="1600" b="1" dirty="0"/>
              <a:t>图像上：</a:t>
            </a:r>
            <a:endParaRPr lang="zh-CN" altLang="zh-CN" sz="1600" dirty="0"/>
          </a:p>
          <a:p>
            <a:r>
              <a:rPr lang="zh-CN" altLang="zh-CN" sz="1600" dirty="0"/>
              <a:t>图像符合二次增长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b="1" dirty="0"/>
              <a:t>规模</a:t>
            </a:r>
            <a:r>
              <a:rPr lang="en-US" altLang="zh-CN" sz="1600" b="1" dirty="0"/>
              <a:t>-</a:t>
            </a:r>
            <a:r>
              <a:rPr lang="zh-CN" altLang="zh-CN" sz="1600" b="1" dirty="0"/>
              <a:t>时间变化：</a:t>
            </a:r>
            <a:endParaRPr lang="zh-CN" altLang="zh-CN" sz="1600" dirty="0"/>
          </a:p>
          <a:p>
            <a:r>
              <a:rPr lang="zh-CN" altLang="zh-CN" sz="1600" dirty="0"/>
              <a:t>根据上面的时间推导，规模变为原理的</a:t>
            </a:r>
            <a:r>
              <a:rPr lang="en-US" altLang="zh-CN" sz="1600" dirty="0"/>
              <a:t>n</a:t>
            </a:r>
            <a:r>
              <a:rPr lang="zh-CN" altLang="zh-CN" sz="1600" dirty="0"/>
              <a:t>倍时，时间要变为原理的</a:t>
            </a:r>
            <a:r>
              <a:rPr lang="en-US" altLang="zh-CN" sz="1600" dirty="0"/>
              <a:t>n^2 </a:t>
            </a:r>
            <a:r>
              <a:rPr lang="zh-CN" altLang="zh-CN" sz="1600" dirty="0"/>
              <a:t>倍，基本符合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5E89F2-707D-41E1-8517-17820383D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9700" y="118268"/>
            <a:ext cx="4743450" cy="162877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79B521-4C8F-4577-9E80-66221AD4B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71246"/>
              </p:ext>
            </p:extLst>
          </p:nvPr>
        </p:nvGraphicFramePr>
        <p:xfrm>
          <a:off x="248920" y="2522457"/>
          <a:ext cx="5724523" cy="1325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83">
                  <a:extLst>
                    <a:ext uri="{9D8B030D-6E8A-4147-A177-3AD203B41FA5}">
                      <a16:colId xmlns:a16="http://schemas.microsoft.com/office/drawing/2014/main" val="3301297648"/>
                    </a:ext>
                  </a:extLst>
                </a:gridCol>
                <a:gridCol w="845668">
                  <a:extLst>
                    <a:ext uri="{9D8B030D-6E8A-4147-A177-3AD203B41FA5}">
                      <a16:colId xmlns:a16="http://schemas.microsoft.com/office/drawing/2014/main" val="2912908981"/>
                    </a:ext>
                  </a:extLst>
                </a:gridCol>
                <a:gridCol w="845668">
                  <a:extLst>
                    <a:ext uri="{9D8B030D-6E8A-4147-A177-3AD203B41FA5}">
                      <a16:colId xmlns:a16="http://schemas.microsoft.com/office/drawing/2014/main" val="914670331"/>
                    </a:ext>
                  </a:extLst>
                </a:gridCol>
                <a:gridCol w="845668">
                  <a:extLst>
                    <a:ext uri="{9D8B030D-6E8A-4147-A177-3AD203B41FA5}">
                      <a16:colId xmlns:a16="http://schemas.microsoft.com/office/drawing/2014/main" val="1868595509"/>
                    </a:ext>
                  </a:extLst>
                </a:gridCol>
                <a:gridCol w="845668">
                  <a:extLst>
                    <a:ext uri="{9D8B030D-6E8A-4147-A177-3AD203B41FA5}">
                      <a16:colId xmlns:a16="http://schemas.microsoft.com/office/drawing/2014/main" val="2060511363"/>
                    </a:ext>
                  </a:extLst>
                </a:gridCol>
                <a:gridCol w="845668">
                  <a:extLst>
                    <a:ext uri="{9D8B030D-6E8A-4147-A177-3AD203B41FA5}">
                      <a16:colId xmlns:a16="http://schemas.microsoft.com/office/drawing/2014/main" val="1027017708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选择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297863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实际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0.23925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1.00005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2.2248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3.98745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6.0222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7712427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理论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0.23925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0.957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2.15325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3.828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5.98125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5484241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8FEE51F-5C85-4775-A521-D77001977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877359"/>
              </p:ext>
            </p:extLst>
          </p:nvPr>
        </p:nvGraphicFramePr>
        <p:xfrm>
          <a:off x="6096000" y="1558674"/>
          <a:ext cx="5984240" cy="4151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353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FA0B-ADC2-4F5C-8C00-D8064BA7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25ED4-F0AE-4B5A-ABF9-CDB121C3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84" y="4467225"/>
            <a:ext cx="10515600" cy="4351338"/>
          </a:xfrm>
        </p:spPr>
        <p:txBody>
          <a:bodyPr/>
          <a:lstStyle/>
          <a:p>
            <a:r>
              <a:rPr lang="zh-CN" altLang="zh-CN" sz="1400" b="1" dirty="0"/>
              <a:t>图像上：</a:t>
            </a:r>
            <a:endParaRPr lang="zh-CN" altLang="zh-CN" sz="1400" dirty="0"/>
          </a:p>
          <a:p>
            <a:r>
              <a:rPr lang="zh-CN" altLang="zh-CN" sz="1400" dirty="0"/>
              <a:t>图像符合二次增长</a:t>
            </a: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zh-CN" altLang="zh-CN" sz="1400" b="1" dirty="0"/>
              <a:t>规模</a:t>
            </a:r>
            <a:r>
              <a:rPr lang="en-US" altLang="zh-CN" sz="1400" b="1" dirty="0"/>
              <a:t>-</a:t>
            </a:r>
            <a:r>
              <a:rPr lang="zh-CN" altLang="zh-CN" sz="1400" b="1" dirty="0"/>
              <a:t>时间变化：</a:t>
            </a:r>
            <a:endParaRPr lang="zh-CN" altLang="zh-CN" sz="1400" dirty="0"/>
          </a:p>
          <a:p>
            <a:r>
              <a:rPr lang="zh-CN" altLang="zh-CN" sz="1400" dirty="0"/>
              <a:t>根据上面的时间推导，规模变为原理的</a:t>
            </a:r>
            <a:r>
              <a:rPr lang="en-US" altLang="zh-CN" sz="1400" dirty="0"/>
              <a:t>n</a:t>
            </a:r>
            <a:r>
              <a:rPr lang="zh-CN" altLang="zh-CN" sz="1400" dirty="0"/>
              <a:t>倍时，时间要变为原理的</a:t>
            </a:r>
            <a:r>
              <a:rPr lang="en-US" altLang="zh-CN" sz="1400" dirty="0"/>
              <a:t>n^2 </a:t>
            </a:r>
            <a:r>
              <a:rPr lang="zh-CN" altLang="zh-CN" sz="1400" dirty="0"/>
              <a:t>倍，基本符合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E404F-E03A-4FE6-8219-425329C10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4275" y="62310"/>
            <a:ext cx="4743450" cy="162877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C1E198-3876-4ABA-B168-04AE08586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02015"/>
              </p:ext>
            </p:extLst>
          </p:nvPr>
        </p:nvGraphicFramePr>
        <p:xfrm>
          <a:off x="426720" y="2103120"/>
          <a:ext cx="5333999" cy="1540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114">
                  <a:extLst>
                    <a:ext uri="{9D8B030D-6E8A-4147-A177-3AD203B41FA5}">
                      <a16:colId xmlns:a16="http://schemas.microsoft.com/office/drawing/2014/main" val="142554845"/>
                    </a:ext>
                  </a:extLst>
                </a:gridCol>
                <a:gridCol w="787977">
                  <a:extLst>
                    <a:ext uri="{9D8B030D-6E8A-4147-A177-3AD203B41FA5}">
                      <a16:colId xmlns:a16="http://schemas.microsoft.com/office/drawing/2014/main" val="4281151074"/>
                    </a:ext>
                  </a:extLst>
                </a:gridCol>
                <a:gridCol w="787977">
                  <a:extLst>
                    <a:ext uri="{9D8B030D-6E8A-4147-A177-3AD203B41FA5}">
                      <a16:colId xmlns:a16="http://schemas.microsoft.com/office/drawing/2014/main" val="317979588"/>
                    </a:ext>
                  </a:extLst>
                </a:gridCol>
                <a:gridCol w="787977">
                  <a:extLst>
                    <a:ext uri="{9D8B030D-6E8A-4147-A177-3AD203B41FA5}">
                      <a16:colId xmlns:a16="http://schemas.microsoft.com/office/drawing/2014/main" val="3659227868"/>
                    </a:ext>
                  </a:extLst>
                </a:gridCol>
                <a:gridCol w="787977">
                  <a:extLst>
                    <a:ext uri="{9D8B030D-6E8A-4147-A177-3AD203B41FA5}">
                      <a16:colId xmlns:a16="http://schemas.microsoft.com/office/drawing/2014/main" val="2610731979"/>
                    </a:ext>
                  </a:extLst>
                </a:gridCol>
                <a:gridCol w="787977">
                  <a:extLst>
                    <a:ext uri="{9D8B030D-6E8A-4147-A177-3AD203B41FA5}">
                      <a16:colId xmlns:a16="http://schemas.microsoft.com/office/drawing/2014/main" val="952363925"/>
                    </a:ext>
                  </a:extLst>
                </a:gridCol>
              </a:tblGrid>
              <a:tr h="308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插入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7920112"/>
                  </a:ext>
                </a:extLst>
              </a:tr>
              <a:tr h="6160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实际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0.18335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0.70335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1.6581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2.8475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4.62105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8422988"/>
                  </a:ext>
                </a:extLst>
              </a:tr>
              <a:tr h="6160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理论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0.18335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0.7334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1.65015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2.9336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4.58375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1646193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402D3DB-46CB-4C42-A395-79A569EEA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254458"/>
              </p:ext>
            </p:extLst>
          </p:nvPr>
        </p:nvGraphicFramePr>
        <p:xfrm>
          <a:off x="5760718" y="1327230"/>
          <a:ext cx="6197601" cy="426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13515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2460</Words>
  <Application>Microsoft Office PowerPoint</Application>
  <PresentationFormat>宽屏</PresentationFormat>
  <Paragraphs>374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Inherit</vt:lpstr>
      <vt:lpstr>等线</vt:lpstr>
      <vt:lpstr>Arial</vt:lpstr>
      <vt:lpstr>Century Gothic</vt:lpstr>
      <vt:lpstr>Times New Roman</vt:lpstr>
      <vt:lpstr>Wingdings 3</vt:lpstr>
      <vt:lpstr>丝状</vt:lpstr>
      <vt:lpstr>实验1 排序算法性能分析</vt:lpstr>
      <vt:lpstr>实验内容：问题1 排序 </vt:lpstr>
      <vt:lpstr>排序算法思想：数据交换/移动</vt:lpstr>
      <vt:lpstr>排序的实现：伪代码</vt:lpstr>
      <vt:lpstr>排序的实现：伪代码</vt:lpstr>
      <vt:lpstr>实验思路：取平均</vt:lpstr>
      <vt:lpstr>冒泡</vt:lpstr>
      <vt:lpstr>选择</vt:lpstr>
      <vt:lpstr>插入</vt:lpstr>
      <vt:lpstr>归并</vt:lpstr>
      <vt:lpstr>大规模：归并</vt:lpstr>
      <vt:lpstr>快排</vt:lpstr>
      <vt:lpstr>快排：大规模</vt:lpstr>
      <vt:lpstr>快排：非递归</vt:lpstr>
      <vt:lpstr>代码执行结果：总体结果（单位 s）</vt:lpstr>
      <vt:lpstr>最坏情况下快排/归并的表现</vt:lpstr>
      <vt:lpstr>结论：排序</vt:lpstr>
      <vt:lpstr>为什么冒泡排序这么慢？无用交换太多</vt:lpstr>
      <vt:lpstr>实验内容：问题2  TopK </vt:lpstr>
      <vt:lpstr>TopK的三种快速实现</vt:lpstr>
      <vt:lpstr>小顶堆TopK：伪代码及解释</vt:lpstr>
      <vt:lpstr>TopK：时间验证</vt:lpstr>
      <vt:lpstr>总结：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排序算法性能分析</dc:title>
  <dc:creator>long lee</dc:creator>
  <cp:lastModifiedBy>long lee</cp:lastModifiedBy>
  <cp:revision>278</cp:revision>
  <dcterms:created xsi:type="dcterms:W3CDTF">2020-03-13T09:19:32Z</dcterms:created>
  <dcterms:modified xsi:type="dcterms:W3CDTF">2020-04-02T07:48:39Z</dcterms:modified>
</cp:coreProperties>
</file>