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1" r:id="rId18"/>
    <p:sldId id="272" r:id="rId19"/>
    <p:sldId id="274" r:id="rId20"/>
    <p:sldId id="275" r:id="rId21"/>
    <p:sldId id="276" r:id="rId22"/>
    <p:sldId id="277" r:id="rId23"/>
    <p:sldId id="281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8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6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946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78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99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51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2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7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62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9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5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2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4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1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9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1555-0F4F-435C-953A-A8C766E76DD3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CEAA9-723C-4465-99EF-CC8192C7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74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8B573-BDAA-494F-9DD3-260962714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8080" y="416560"/>
            <a:ext cx="3881120" cy="990282"/>
          </a:xfrm>
        </p:spPr>
        <p:txBody>
          <a:bodyPr/>
          <a:lstStyle/>
          <a:p>
            <a:r>
              <a:rPr lang="zh-CN" altLang="en-US" dirty="0"/>
              <a:t>最近点对实验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49E77F-486E-40C3-8C90-713703831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7840" y="1503839"/>
            <a:ext cx="9144000" cy="1655762"/>
          </a:xfrm>
        </p:spPr>
        <p:txBody>
          <a:bodyPr/>
          <a:lstStyle/>
          <a:p>
            <a:r>
              <a:rPr lang="zh-CN" altLang="en-US" dirty="0"/>
              <a:t>李若龙</a:t>
            </a:r>
            <a:r>
              <a:rPr lang="en-US" altLang="zh-CN" dirty="0"/>
              <a:t> 2018171028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E707C3-EFE9-4A53-905F-AC39E105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80" y="2619109"/>
            <a:ext cx="5148580" cy="35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zh-CN" altLang="en-US" dirty="0"/>
              <a:t>分治法：结论引入（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EE935-2C55-400F-8455-51FE1418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292" y="1155223"/>
            <a:ext cx="10792302" cy="3541714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由刚刚的结论，我们已经知道了</a:t>
            </a:r>
            <a:r>
              <a:rPr lang="en-US" altLang="zh-CN" sz="1800" dirty="0"/>
              <a:t>q</a:t>
            </a:r>
            <a:r>
              <a:rPr lang="zh-CN" altLang="en-US" sz="1800" dirty="0"/>
              <a:t>点目标点出没的区域，就是矩形！</a:t>
            </a:r>
            <a:endParaRPr lang="en-US" altLang="zh-CN" sz="1800" dirty="0"/>
          </a:p>
          <a:p>
            <a:r>
              <a:rPr lang="zh-CN" altLang="en-US" sz="1800" dirty="0"/>
              <a:t>下面引入第二个结论：这个出没的矩形中，最多存在</a:t>
            </a:r>
            <a:r>
              <a:rPr lang="en-US" altLang="zh-CN" sz="1800" dirty="0"/>
              <a:t>6</a:t>
            </a:r>
            <a:r>
              <a:rPr lang="zh-CN" altLang="en-US" sz="1800" dirty="0"/>
              <a:t>个点</a:t>
            </a:r>
            <a:endParaRPr lang="en-US" altLang="zh-CN" sz="1800" dirty="0"/>
          </a:p>
          <a:p>
            <a:r>
              <a:rPr lang="zh-CN" altLang="en-US" sz="1800" dirty="0"/>
              <a:t>证明：因为</a:t>
            </a:r>
            <a:r>
              <a:rPr lang="en-US" altLang="zh-CN" sz="1800" dirty="0"/>
              <a:t>d</a:t>
            </a:r>
            <a:r>
              <a:rPr lang="zh-CN" altLang="en-US" sz="1800" dirty="0"/>
              <a:t>是左右问题的最小值，那么意味着：</a:t>
            </a:r>
            <a:r>
              <a:rPr lang="zh-CN" altLang="en-US" sz="1800" b="1" dirty="0">
                <a:solidFill>
                  <a:srgbClr val="FFFF00"/>
                </a:solidFill>
              </a:rPr>
              <a:t>左右两边所有点两两之间距离大于等于</a:t>
            </a:r>
            <a:r>
              <a:rPr lang="en-US" altLang="zh-CN" sz="1800" b="1" dirty="0">
                <a:solidFill>
                  <a:srgbClr val="FFFF00"/>
                </a:solidFill>
              </a:rPr>
              <a:t>d</a:t>
            </a:r>
            <a:r>
              <a:rPr lang="zh-CN" altLang="en-US" sz="1800" dirty="0"/>
              <a:t>（稀疏性）</a:t>
            </a:r>
            <a:endParaRPr lang="en-US" altLang="zh-CN" sz="1800" dirty="0"/>
          </a:p>
          <a:p>
            <a:r>
              <a:rPr lang="zh-CN" altLang="en-US" sz="1800" dirty="0"/>
              <a:t>如图：鸽巢原理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B0482A-3248-42CF-83E1-5222D2D1E4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92" y="3041015"/>
            <a:ext cx="9995853" cy="3816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65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853" y="0"/>
            <a:ext cx="9905998" cy="1478570"/>
          </a:xfrm>
        </p:spPr>
        <p:txBody>
          <a:bodyPr/>
          <a:lstStyle/>
          <a:p>
            <a:r>
              <a:rPr lang="zh-CN" altLang="en-US" dirty="0"/>
              <a:t>分治法：常数查找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EE935-2C55-400F-8455-51FE1418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412" y="2005647"/>
            <a:ext cx="9905999" cy="3541714"/>
          </a:xfrm>
        </p:spPr>
        <p:txBody>
          <a:bodyPr/>
          <a:lstStyle/>
          <a:p>
            <a:r>
              <a:rPr lang="zh-CN" altLang="en-US" dirty="0"/>
              <a:t>由结论</a:t>
            </a:r>
            <a:r>
              <a:rPr lang="en-US" altLang="zh-CN" dirty="0"/>
              <a:t>1</a:t>
            </a:r>
            <a:r>
              <a:rPr lang="zh-CN" altLang="en-US" dirty="0"/>
              <a:t>可以知道，目标点出现的区域是矩形，而结论</a:t>
            </a:r>
            <a:r>
              <a:rPr lang="en-US" altLang="zh-CN" dirty="0"/>
              <a:t>2</a:t>
            </a:r>
            <a:r>
              <a:rPr lang="zh-CN" altLang="en-US" dirty="0"/>
              <a:t>告诉我们矩形内最多存在</a:t>
            </a:r>
            <a:r>
              <a:rPr lang="en-US" altLang="zh-CN" dirty="0"/>
              <a:t>6</a:t>
            </a:r>
            <a:r>
              <a:rPr lang="zh-CN" altLang="en-US" dirty="0"/>
              <a:t>个点</a:t>
            </a:r>
            <a:endParaRPr lang="en-US" altLang="zh-CN" dirty="0"/>
          </a:p>
          <a:p>
            <a:r>
              <a:rPr lang="zh-CN" altLang="en-US" dirty="0"/>
              <a:t>这意味着我们可以用常数的时间，找到</a:t>
            </a:r>
            <a:r>
              <a:rPr lang="zh-CN" altLang="en-US" b="1" dirty="0">
                <a:solidFill>
                  <a:srgbClr val="FFFF00"/>
                </a:solidFill>
              </a:rPr>
              <a:t>矩形内</a:t>
            </a:r>
            <a:r>
              <a:rPr lang="zh-CN" altLang="en-US" dirty="0"/>
              <a:t>可能的</a:t>
            </a:r>
            <a:r>
              <a:rPr lang="en-US" altLang="zh-CN" dirty="0"/>
              <a:t>6</a:t>
            </a:r>
            <a:r>
              <a:rPr lang="zh-CN" altLang="en-US" dirty="0"/>
              <a:t>个点即可，而不用枚举所有点，这大大加快了合并的代价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859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773" y="0"/>
            <a:ext cx="9905998" cy="979488"/>
          </a:xfrm>
        </p:spPr>
        <p:txBody>
          <a:bodyPr/>
          <a:lstStyle/>
          <a:p>
            <a:r>
              <a:rPr lang="zh-CN" altLang="en-US" dirty="0"/>
              <a:t>分治法：常数查找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EE935-2C55-400F-8455-51FE1418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773" y="837247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前面分析出找到</a:t>
            </a:r>
            <a:r>
              <a:rPr lang="en-US" altLang="zh-CN" sz="1800" dirty="0"/>
              <a:t>6</a:t>
            </a:r>
            <a:r>
              <a:rPr lang="zh-CN" altLang="en-US" sz="1800" dirty="0"/>
              <a:t>个点即可，那么如何快速找到</a:t>
            </a:r>
            <a:r>
              <a:rPr lang="en-US" altLang="zh-CN" sz="1800" dirty="0"/>
              <a:t>6</a:t>
            </a:r>
            <a:r>
              <a:rPr lang="zh-CN" altLang="en-US" sz="1800" dirty="0"/>
              <a:t>点呢？</a:t>
            </a:r>
            <a:endParaRPr lang="en-US" altLang="zh-CN" sz="1800" dirty="0"/>
          </a:p>
          <a:p>
            <a:r>
              <a:rPr lang="zh-CN" altLang="en-US" sz="1800" dirty="0"/>
              <a:t>回想起划分矩形的规则：以</a:t>
            </a:r>
            <a:r>
              <a:rPr lang="en-US" altLang="zh-CN" sz="1800" b="1" dirty="0">
                <a:solidFill>
                  <a:srgbClr val="FFFF00"/>
                </a:solidFill>
              </a:rPr>
              <a:t>y</a:t>
            </a:r>
            <a:r>
              <a:rPr lang="zh-CN" altLang="en-US" sz="1800" b="1" dirty="0">
                <a:solidFill>
                  <a:srgbClr val="FFFF00"/>
                </a:solidFill>
              </a:rPr>
              <a:t>坐标上下</a:t>
            </a:r>
            <a:r>
              <a:rPr lang="en-US" altLang="zh-CN" sz="1800" b="1" dirty="0">
                <a:solidFill>
                  <a:srgbClr val="FFFF00"/>
                </a:solidFill>
              </a:rPr>
              <a:t>d</a:t>
            </a:r>
            <a:r>
              <a:rPr lang="zh-CN" altLang="en-US" sz="1800" b="1" dirty="0">
                <a:solidFill>
                  <a:srgbClr val="FFFF00"/>
                </a:solidFill>
              </a:rPr>
              <a:t>距离划分</a:t>
            </a:r>
            <a:endParaRPr lang="en-US" altLang="zh-CN" sz="1800" b="1" dirty="0">
              <a:solidFill>
                <a:srgbClr val="FFFF00"/>
              </a:solidFill>
            </a:endParaRPr>
          </a:p>
          <a:p>
            <a:r>
              <a:rPr lang="zh-CN" altLang="en-US" sz="1800" dirty="0"/>
              <a:t>对于左右划分后的集合中的所有点，选择一个左边的</a:t>
            </a:r>
            <a:r>
              <a:rPr lang="en-US" altLang="zh-CN" sz="1800" dirty="0" err="1"/>
              <a:t>i</a:t>
            </a:r>
            <a:r>
              <a:rPr lang="zh-CN" altLang="en-US" sz="1800" dirty="0"/>
              <a:t>点，右边的</a:t>
            </a:r>
            <a:r>
              <a:rPr lang="en-US" altLang="zh-CN" sz="1800" dirty="0"/>
              <a:t>h</a:t>
            </a:r>
            <a:r>
              <a:rPr lang="zh-CN" altLang="en-US" sz="1800" dirty="0"/>
              <a:t>点们，不一定都是在</a:t>
            </a:r>
            <a:r>
              <a:rPr lang="en-US" altLang="zh-CN" sz="1800" dirty="0" err="1"/>
              <a:t>i</a:t>
            </a:r>
            <a:r>
              <a:rPr lang="zh-CN" altLang="en-US" sz="1800" dirty="0"/>
              <a:t>点的矩形范围内的，我们要</a:t>
            </a:r>
            <a:r>
              <a:rPr lang="zh-CN" altLang="en-US" sz="1800" b="1" dirty="0">
                <a:solidFill>
                  <a:srgbClr val="FFFF00"/>
                </a:solidFill>
              </a:rPr>
              <a:t>先排除那些过低的点</a:t>
            </a:r>
            <a:r>
              <a:rPr lang="zh-CN" altLang="en-US" sz="1800" dirty="0"/>
              <a:t>，假设</a:t>
            </a:r>
            <a:r>
              <a:rPr lang="en-US" altLang="zh-CN" sz="1800" dirty="0"/>
              <a:t>y</a:t>
            </a:r>
            <a:r>
              <a:rPr lang="zh-CN" altLang="en-US" sz="1800" dirty="0"/>
              <a:t>是有序的，我们可以按照</a:t>
            </a:r>
            <a:r>
              <a:rPr lang="en-US" altLang="zh-CN" sz="1800" dirty="0"/>
              <a:t>y</a:t>
            </a:r>
            <a:r>
              <a:rPr lang="zh-CN" altLang="en-US" sz="1800" dirty="0"/>
              <a:t>升序，顺序查找，直到找到一个</a:t>
            </a:r>
            <a:r>
              <a:rPr lang="en-US" altLang="zh-CN" sz="1800" dirty="0"/>
              <a:t>y</a:t>
            </a:r>
            <a:r>
              <a:rPr lang="zh-CN" altLang="en-US" sz="1800" dirty="0"/>
              <a:t>坐标合适（足够大）的点</a:t>
            </a:r>
            <a:r>
              <a:rPr lang="en-US" altLang="zh-CN" sz="1800" dirty="0"/>
              <a:t>h</a:t>
            </a:r>
            <a:r>
              <a:rPr lang="zh-CN" altLang="en-US" sz="1800" dirty="0"/>
              <a:t>，然后再找</a:t>
            </a:r>
            <a:r>
              <a:rPr lang="en-US" altLang="zh-CN" sz="1800" dirty="0"/>
              <a:t>6</a:t>
            </a:r>
            <a:r>
              <a:rPr lang="zh-CN" altLang="en-US" sz="1800" dirty="0"/>
              <a:t>个点（结论</a:t>
            </a:r>
            <a:r>
              <a:rPr lang="en-US" altLang="zh-CN" sz="1800" dirty="0"/>
              <a:t>2</a:t>
            </a:r>
            <a:r>
              <a:rPr lang="zh-CN" altLang="en-US" sz="1800" dirty="0"/>
              <a:t>），必出答案，这提醒我们对</a:t>
            </a:r>
            <a:r>
              <a:rPr lang="en-US" altLang="zh-CN" sz="1800" dirty="0"/>
              <a:t>y</a:t>
            </a:r>
            <a:r>
              <a:rPr lang="zh-CN" altLang="en-US" sz="1800" dirty="0"/>
              <a:t>排序</a:t>
            </a:r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5B323B-A6EC-49C9-A74F-D0743E4CEF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21013" y="2794000"/>
            <a:ext cx="9170987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3" y="0"/>
            <a:ext cx="9905998" cy="1478570"/>
          </a:xfrm>
        </p:spPr>
        <p:txBody>
          <a:bodyPr/>
          <a:lstStyle/>
          <a:p>
            <a:r>
              <a:rPr lang="zh-CN" altLang="en-US" dirty="0"/>
              <a:t>分治法：常数查找时间分析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EE935-2C55-400F-8455-51FE1418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293" y="1091247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因为左右点集都是升序，这表明，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</a:t>
            </a:r>
            <a:r>
              <a:rPr lang="zh-CN" altLang="zh-CN" sz="1800" dirty="0"/>
              <a:t>之后，</a:t>
            </a:r>
            <a:r>
              <a:rPr lang="zh-CN" altLang="zh-CN" sz="1800" b="1" dirty="0">
                <a:solidFill>
                  <a:srgbClr val="FFFF00"/>
                </a:solidFill>
              </a:rPr>
              <a:t>下一个</a:t>
            </a:r>
            <a:r>
              <a:rPr lang="en-US" altLang="zh-CN" sz="1800" b="1" dirty="0" err="1">
                <a:solidFill>
                  <a:srgbClr val="FFFF00"/>
                </a:solidFill>
              </a:rPr>
              <a:t>i</a:t>
            </a:r>
            <a:r>
              <a:rPr lang="zh-CN" altLang="zh-CN" sz="1800" b="1" dirty="0">
                <a:solidFill>
                  <a:srgbClr val="FFFF00"/>
                </a:solidFill>
              </a:rPr>
              <a:t>点的</a:t>
            </a:r>
            <a:r>
              <a:rPr lang="en-US" altLang="zh-CN" sz="1800" b="1" dirty="0">
                <a:solidFill>
                  <a:srgbClr val="FFFF00"/>
                </a:solidFill>
              </a:rPr>
              <a:t>d*2d</a:t>
            </a:r>
            <a:r>
              <a:rPr lang="zh-CN" altLang="zh-CN" sz="1800" b="1" dirty="0">
                <a:solidFill>
                  <a:srgbClr val="FFFF00"/>
                </a:solidFill>
              </a:rPr>
              <a:t>矩形的下边界一定会提升</a:t>
            </a:r>
            <a:r>
              <a:rPr lang="zh-CN" altLang="zh-CN" sz="1800" dirty="0"/>
              <a:t>，而</a:t>
            </a:r>
            <a:r>
              <a:rPr lang="en-US" altLang="zh-CN" sz="1800" dirty="0"/>
              <a:t>h</a:t>
            </a:r>
            <a:r>
              <a:rPr lang="zh-CN" altLang="zh-CN" sz="1800" dirty="0"/>
              <a:t>指针随着做出更新即可</a:t>
            </a:r>
            <a:r>
              <a:rPr lang="zh-CN" altLang="en-US" sz="1800" dirty="0"/>
              <a:t>，不需要重新开始顺序查找</a:t>
            </a:r>
            <a:endParaRPr lang="en-US" altLang="zh-CN" sz="1800" dirty="0"/>
          </a:p>
          <a:p>
            <a:r>
              <a:rPr lang="zh-CN" altLang="zh-CN" sz="1800" dirty="0"/>
              <a:t>因为</a:t>
            </a:r>
            <a:r>
              <a:rPr lang="en-US" altLang="zh-CN" sz="1800" dirty="0" err="1"/>
              <a:t>i</a:t>
            </a:r>
            <a:r>
              <a:rPr lang="zh-CN" altLang="zh-CN" sz="1800" dirty="0"/>
              <a:t>点矩形的下边界是递增的，</a:t>
            </a:r>
            <a:r>
              <a:rPr lang="en-US" altLang="zh-CN" sz="1800" b="1" dirty="0">
                <a:solidFill>
                  <a:srgbClr val="FFFF00"/>
                </a:solidFill>
              </a:rPr>
              <a:t>h</a:t>
            </a:r>
            <a:r>
              <a:rPr lang="zh-CN" altLang="zh-CN" sz="1800" b="1" dirty="0">
                <a:solidFill>
                  <a:srgbClr val="FFFF00"/>
                </a:solidFill>
              </a:rPr>
              <a:t>指针不走回头路</a:t>
            </a:r>
            <a:r>
              <a:rPr lang="zh-CN" altLang="zh-CN" sz="1800" dirty="0"/>
              <a:t>，</a:t>
            </a:r>
            <a:r>
              <a:rPr lang="en-US" altLang="zh-CN" sz="1800" dirty="0"/>
              <a:t>h</a:t>
            </a:r>
            <a:r>
              <a:rPr lang="zh-CN" altLang="zh-CN" sz="1800" dirty="0"/>
              <a:t>指针最多从</a:t>
            </a:r>
            <a:r>
              <a:rPr lang="en-US" altLang="zh-CN" sz="1800" dirty="0"/>
              <a:t>0</a:t>
            </a:r>
            <a:r>
              <a:rPr lang="zh-CN" altLang="zh-CN" sz="1800" dirty="0"/>
              <a:t>增加到右边区域点的个数，最多</a:t>
            </a:r>
            <a:r>
              <a:rPr lang="en-US" altLang="zh-CN" sz="1800" dirty="0"/>
              <a:t>n/2</a:t>
            </a:r>
            <a:r>
              <a:rPr lang="zh-CN" altLang="zh-CN" sz="1800" dirty="0"/>
              <a:t>次，所以遍历左边点集，</a:t>
            </a:r>
            <a:r>
              <a:rPr lang="en-US" altLang="zh-CN" sz="1800" dirty="0"/>
              <a:t>h</a:t>
            </a:r>
            <a:r>
              <a:rPr lang="zh-CN" altLang="zh-CN" sz="1800" dirty="0"/>
              <a:t>迭代的次数，</a:t>
            </a:r>
            <a:r>
              <a:rPr lang="zh-CN" altLang="zh-CN" sz="1800" b="1" dirty="0">
                <a:solidFill>
                  <a:srgbClr val="FFFF00"/>
                </a:solidFill>
              </a:rPr>
              <a:t>均摊到每一次</a:t>
            </a:r>
            <a:r>
              <a:rPr lang="en-US" altLang="zh-CN" sz="1800" b="1" dirty="0" err="1">
                <a:solidFill>
                  <a:srgbClr val="FFFF00"/>
                </a:solidFill>
              </a:rPr>
              <a:t>i</a:t>
            </a:r>
            <a:r>
              <a:rPr lang="zh-CN" altLang="zh-CN" sz="1800" b="1" dirty="0">
                <a:solidFill>
                  <a:srgbClr val="FFFF00"/>
                </a:solidFill>
              </a:rPr>
              <a:t>迭代</a:t>
            </a:r>
            <a:r>
              <a:rPr lang="zh-CN" altLang="zh-CN" sz="1800" dirty="0"/>
              <a:t>，就是均摊一次，</a:t>
            </a:r>
            <a:r>
              <a:rPr lang="en-US" altLang="zh-CN" sz="1800" dirty="0"/>
              <a:t>O(1)</a:t>
            </a:r>
            <a:r>
              <a:rPr lang="zh-CN" altLang="zh-CN" sz="1800" dirty="0"/>
              <a:t>，而查找矩形区域总共是</a:t>
            </a:r>
            <a:r>
              <a:rPr lang="en-US" altLang="zh-CN" sz="1800" dirty="0"/>
              <a:t>6</a:t>
            </a:r>
            <a:r>
              <a:rPr lang="zh-CN" altLang="zh-CN" sz="1800" dirty="0"/>
              <a:t>个点，也是常数时间可以完成，所以总的复杂度仍然是</a:t>
            </a:r>
            <a:r>
              <a:rPr lang="en-US" altLang="zh-CN" sz="1800" dirty="0"/>
              <a:t>O(n)</a:t>
            </a:r>
            <a:endParaRPr lang="zh-CN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1818BE-299F-4160-9BB4-F2E355E2F6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3493" y="2990560"/>
            <a:ext cx="9639618" cy="38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3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EE935-2C55-400F-8455-51FE1418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0" y="1658143"/>
            <a:ext cx="5702935" cy="3541714"/>
          </a:xfrm>
        </p:spPr>
        <p:txBody>
          <a:bodyPr/>
          <a:lstStyle/>
          <a:p>
            <a:r>
              <a:rPr lang="zh-CN" altLang="en-US" dirty="0"/>
              <a:t>因为要排序，那么合并代价至少是</a:t>
            </a:r>
            <a:r>
              <a:rPr lang="en-US" altLang="zh-CN" dirty="0"/>
              <a:t>O(</a:t>
            </a:r>
            <a:r>
              <a:rPr lang="en-US" altLang="zh-CN" dirty="0" err="1"/>
              <a:t>nlog</a:t>
            </a:r>
            <a:r>
              <a:rPr lang="en-US" altLang="zh-CN" dirty="0"/>
              <a:t>(n))</a:t>
            </a:r>
            <a:r>
              <a:rPr lang="zh-CN" altLang="en-US" dirty="0"/>
              <a:t>，由递推法：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复杂度是</a:t>
            </a:r>
            <a:r>
              <a:rPr lang="en-US" altLang="zh-CN" dirty="0"/>
              <a:t>O(</a:t>
            </a:r>
            <a:r>
              <a:rPr lang="en-US" altLang="zh-CN" dirty="0" err="1"/>
              <a:t>nlog</a:t>
            </a:r>
            <a:r>
              <a:rPr lang="en-US" altLang="zh-CN" dirty="0"/>
              <a:t>(n)log(n))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07C7FB-455D-47D7-8693-18FCE0B106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80" y="0"/>
            <a:ext cx="55575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zh-CN" altLang="en-US" dirty="0"/>
              <a:t>分治法：时间效率分析及其优化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24285F-FD10-4E51-BC04-C8ED1372BABC}"/>
              </a:ext>
            </a:extLst>
          </p:cNvPr>
          <p:cNvSpPr txBox="1"/>
          <p:nvPr/>
        </p:nvSpPr>
        <p:spPr>
          <a:xfrm>
            <a:off x="1320800" y="3970949"/>
            <a:ext cx="642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</a:rPr>
              <a:t>优化：</a:t>
            </a:r>
            <a:endParaRPr lang="en-US" altLang="zh-CN" sz="2000" b="1" dirty="0">
              <a:solidFill>
                <a:srgbClr val="FFFF00"/>
              </a:solidFill>
            </a:endParaRPr>
          </a:p>
          <a:p>
            <a:r>
              <a:rPr lang="zh-CN" altLang="en-US" sz="2000" dirty="0"/>
              <a:t>可以效仿归并排序，在递归的同时完成对两边点的归并</a:t>
            </a:r>
            <a:endParaRPr lang="en-US" altLang="zh-CN" sz="2000" dirty="0"/>
          </a:p>
          <a:p>
            <a:r>
              <a:rPr lang="zh-CN" altLang="en-US" sz="2000" dirty="0"/>
              <a:t>从而使合并代价由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nlog</a:t>
            </a:r>
            <a:r>
              <a:rPr lang="en-US" altLang="zh-CN" sz="2000" dirty="0"/>
              <a:t>(n))</a:t>
            </a:r>
            <a:r>
              <a:rPr lang="zh-CN" altLang="en-US" sz="2000" dirty="0"/>
              <a:t>变为</a:t>
            </a:r>
            <a:r>
              <a:rPr lang="en-US" altLang="zh-CN" sz="2000" dirty="0"/>
              <a:t>O(n)</a:t>
            </a:r>
            <a:r>
              <a:rPr lang="zh-CN" altLang="en-US" sz="2000" dirty="0"/>
              <a:t>，整体复杂度：</a:t>
            </a:r>
            <a:endParaRPr lang="en-US" altLang="zh-CN" sz="2000" dirty="0"/>
          </a:p>
          <a:p>
            <a:r>
              <a:rPr lang="en-US" altLang="zh-CN" sz="2000" dirty="0"/>
              <a:t>O(</a:t>
            </a:r>
            <a:r>
              <a:rPr lang="en-US" altLang="zh-CN" sz="2000" dirty="0" err="1"/>
              <a:t>nlog</a:t>
            </a:r>
            <a:r>
              <a:rPr lang="en-US" altLang="zh-CN" sz="2000" dirty="0"/>
              <a:t>(n))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041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zh-CN" altLang="en-US" dirty="0"/>
              <a:t>分治法：伪代码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34E9AB-35D9-457F-A7FF-88CDC7232E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1976" y="2860992"/>
            <a:ext cx="5278755" cy="21723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3BAC00-F956-4571-AD6B-884AB65F4A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31271" y="2267267"/>
            <a:ext cx="5278755" cy="23234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A891FC7-8448-4E54-9B7C-9E1D04A0C68F}"/>
              </a:ext>
            </a:extLst>
          </p:cNvPr>
          <p:cNvSpPr txBox="1"/>
          <p:nvPr/>
        </p:nvSpPr>
        <p:spPr>
          <a:xfrm>
            <a:off x="1554480" y="24180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分治法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46BE88-83B2-4531-BCF7-E47CCAFC0CD7}"/>
              </a:ext>
            </a:extLst>
          </p:cNvPr>
          <p:cNvSpPr txBox="1"/>
          <p:nvPr/>
        </p:nvSpPr>
        <p:spPr>
          <a:xfrm>
            <a:off x="6908800" y="18796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归并</a:t>
            </a:r>
            <a:r>
              <a:rPr lang="en-US" altLang="zh-CN" dirty="0"/>
              <a:t>+</a:t>
            </a:r>
            <a:r>
              <a:rPr lang="zh-CN" altLang="en-US" dirty="0"/>
              <a:t>分支法</a:t>
            </a:r>
          </a:p>
        </p:txBody>
      </p:sp>
    </p:spTree>
    <p:extLst>
      <p:ext uri="{BB962C8B-B14F-4D97-AF65-F5344CB8AC3E}">
        <p14:creationId xmlns:p14="http://schemas.microsoft.com/office/powerpoint/2010/main" val="322591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BF733-A3E7-4789-8736-234BF9EE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132" y="201957"/>
            <a:ext cx="4842827" cy="1478570"/>
          </a:xfrm>
        </p:spPr>
        <p:txBody>
          <a:bodyPr/>
          <a:lstStyle/>
          <a:p>
            <a:r>
              <a:rPr lang="zh-CN" altLang="en-US" dirty="0"/>
              <a:t>分治法：测试流程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D31E5-67DD-4B26-9EFA-8A09BFFEE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5644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测试之前做了</a:t>
            </a:r>
            <a:r>
              <a:rPr lang="en-US" altLang="zh-CN" dirty="0"/>
              <a:t>270</a:t>
            </a:r>
            <a:r>
              <a:rPr lang="zh-CN" altLang="zh-CN" dirty="0"/>
              <a:t>万（</a:t>
            </a:r>
            <a:r>
              <a:rPr lang="en-US" altLang="zh-CN" dirty="0"/>
              <a:t>2715633</a:t>
            </a:r>
            <a:r>
              <a:rPr lang="zh-CN" altLang="zh-CN" dirty="0"/>
              <a:t>）次验证，生成随机数据，比对两种分治法与暴力法的结果（暴力法保证正确），结果三种方法结果全部相等，排除算法</a:t>
            </a:r>
            <a:r>
              <a:rPr lang="en-US" altLang="zh-CN" dirty="0"/>
              <a:t>bug</a:t>
            </a:r>
            <a:r>
              <a:rPr lang="zh-CN" altLang="zh-CN" dirty="0"/>
              <a:t>导致时间</a:t>
            </a:r>
            <a:r>
              <a:rPr lang="zh-CN" altLang="en-US" dirty="0"/>
              <a:t>不同</a:t>
            </a:r>
            <a:r>
              <a:rPr lang="zh-CN" altLang="zh-CN" dirty="0"/>
              <a:t>差</a:t>
            </a:r>
          </a:p>
          <a:p>
            <a:r>
              <a:rPr lang="zh-CN" altLang="zh-CN" dirty="0"/>
              <a:t>每一次测试随机生成</a:t>
            </a:r>
            <a:r>
              <a:rPr lang="en-US" altLang="zh-CN" dirty="0"/>
              <a:t>50</a:t>
            </a:r>
            <a:r>
              <a:rPr lang="zh-CN" altLang="zh-CN" dirty="0"/>
              <a:t>组规模为</a:t>
            </a:r>
            <a:r>
              <a:rPr lang="en-US" altLang="zh-CN" dirty="0"/>
              <a:t>batch</a:t>
            </a:r>
            <a:r>
              <a:rPr lang="zh-CN" altLang="zh-CN" dirty="0"/>
              <a:t>的数据，利用哈希</a:t>
            </a:r>
            <a:r>
              <a:rPr lang="en-US" altLang="zh-CN" dirty="0"/>
              <a:t>set</a:t>
            </a:r>
            <a:r>
              <a:rPr lang="zh-CN" altLang="zh-CN" dirty="0"/>
              <a:t>确保数据中没有重复的点，点坐标的范围是 </a:t>
            </a:r>
            <a:r>
              <a:rPr lang="en-US" altLang="zh-CN" dirty="0"/>
              <a:t>[0</a:t>
            </a:r>
            <a:r>
              <a:rPr lang="zh-CN" altLang="zh-CN" dirty="0"/>
              <a:t>，</a:t>
            </a:r>
            <a:r>
              <a:rPr lang="en-US" altLang="zh-CN" dirty="0"/>
              <a:t>sqrt(batch)*3] </a:t>
            </a:r>
            <a:r>
              <a:rPr lang="zh-CN" altLang="zh-CN" dirty="0"/>
              <a:t>保证随着规模的变化，数据的密集程度不会有太大的改变，排除点稀疏程度导致的时间误差</a:t>
            </a:r>
          </a:p>
          <a:p>
            <a:r>
              <a:rPr lang="zh-CN" altLang="zh-CN" dirty="0"/>
              <a:t>生成的每组数据被复制若干份，保证每次每个算法用到的数据是同一批，排除数据随机生成导致的时间差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436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058994"/>
          </a:xfrm>
        </p:spPr>
        <p:txBody>
          <a:bodyPr/>
          <a:lstStyle/>
          <a:p>
            <a:r>
              <a:rPr lang="zh-CN" altLang="en-US" dirty="0"/>
              <a:t>单纯分治法：时间效率分析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F4FE16-9CAC-4CB4-9EDD-5553050B1C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490" y="845472"/>
            <a:ext cx="5800244" cy="79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F0ED51-0DA2-462F-9748-CF38A9D8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656" y="1641761"/>
            <a:ext cx="5892407" cy="35417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46B5A4-7BDB-4C06-A829-2ED41C57295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8379" y="965201"/>
            <a:ext cx="4915111" cy="13732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169BDF-C919-40E4-8AF5-3155236AED4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8425"/>
            <a:ext cx="5892406" cy="79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E0C4056-CFF0-4108-8735-533D4D8715F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4715"/>
            <a:ext cx="5873490" cy="3714750"/>
          </a:xfrm>
          <a:prstGeom prst="rect">
            <a:avLst/>
          </a:prstGeom>
          <a:noFill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1F84BAA-B218-4915-9CF3-357226AF39DC}"/>
              </a:ext>
            </a:extLst>
          </p:cNvPr>
          <p:cNvSpPr txBox="1"/>
          <p:nvPr/>
        </p:nvSpPr>
        <p:spPr>
          <a:xfrm>
            <a:off x="6452309" y="5380672"/>
            <a:ext cx="4500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在图像上基本符合二次增长，而时间上也是符合上述的推导，因为每次需要遍历数组划分</a:t>
            </a:r>
            <a:r>
              <a:rPr lang="en-US" altLang="zh-CN" dirty="0"/>
              <a:t>d*2d</a:t>
            </a:r>
            <a:r>
              <a:rPr lang="zh-CN" altLang="zh-CN" dirty="0"/>
              <a:t>的区间，导致合并代价稳定在</a:t>
            </a:r>
            <a:r>
              <a:rPr lang="en-US" altLang="zh-CN" dirty="0"/>
              <a:t>O(n)</a:t>
            </a:r>
            <a:r>
              <a:rPr lang="zh-CN" altLang="zh-CN" dirty="0"/>
              <a:t>，总体看来曲线比较稳定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920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7073"/>
            <a:ext cx="9905998" cy="851376"/>
          </a:xfrm>
        </p:spPr>
        <p:txBody>
          <a:bodyPr/>
          <a:lstStyle/>
          <a:p>
            <a:r>
              <a:rPr lang="zh-CN" altLang="en-US" dirty="0"/>
              <a:t>分治归并法：时间效率分析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2C18DE-56C2-49E0-AD8E-F58169F857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3064" y="833437"/>
            <a:ext cx="5486400" cy="12299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B961B2F-1A9D-4786-8C19-6D3F14BD5C39}"/>
              </a:ext>
            </a:extLst>
          </p:cNvPr>
          <p:cNvSpPr txBox="1"/>
          <p:nvPr/>
        </p:nvSpPr>
        <p:spPr>
          <a:xfrm>
            <a:off x="6339839" y="5410507"/>
            <a:ext cx="5882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可以看到预测的时间虚高，猜测可能是算法常数过多</a:t>
            </a:r>
            <a:endParaRPr lang="en-US" altLang="zh-CN" sz="2000" dirty="0"/>
          </a:p>
          <a:p>
            <a:r>
              <a:rPr lang="zh-CN" altLang="en-US" sz="2000" dirty="0"/>
              <a:t>，常数在小规模下产生大的影响，</a:t>
            </a:r>
            <a:r>
              <a:rPr lang="zh-CN" altLang="en-US" sz="2000" b="1" dirty="0">
                <a:solidFill>
                  <a:srgbClr val="FFFF00"/>
                </a:solidFill>
              </a:rPr>
              <a:t>而预测曲线认为：</a:t>
            </a:r>
            <a:endParaRPr lang="en-US" altLang="zh-CN" sz="2000" b="1" dirty="0">
              <a:solidFill>
                <a:srgbClr val="FFFF00"/>
              </a:solidFill>
            </a:endParaRPr>
          </a:p>
          <a:p>
            <a:r>
              <a:rPr lang="zh-CN" altLang="zh-CN" sz="2000" b="1" dirty="0">
                <a:solidFill>
                  <a:srgbClr val="FFFF00"/>
                </a:solidFill>
              </a:rPr>
              <a:t>规模变大，常数也变大</a:t>
            </a:r>
            <a:r>
              <a:rPr lang="zh-CN" altLang="en-US" sz="2000" b="1" dirty="0"/>
              <a:t>，</a:t>
            </a:r>
            <a:r>
              <a:rPr lang="zh-CN" altLang="en-US" sz="2000" dirty="0"/>
              <a:t>从而导致结果虚高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A40121-6362-46CF-9842-605D6483BD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" y="2469469"/>
            <a:ext cx="5251937" cy="78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65F6000-641F-4328-ABEE-303B5FC3673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1200"/>
            <a:ext cx="5882641" cy="3650608"/>
          </a:xfrm>
          <a:prstGeom prst="rect">
            <a:avLst/>
          </a:prstGeom>
          <a:noFill/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85AE96-161E-4FDF-8256-11878B191D5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464" y="1341120"/>
            <a:ext cx="5702936" cy="72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E6822E-284C-4D8B-8D6E-22DFFB106F8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465" y="2063432"/>
            <a:ext cx="6312536" cy="3347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725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6AF63-9C65-4DC5-8A96-F4BC9A02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853" y="85870"/>
            <a:ext cx="9905998" cy="757210"/>
          </a:xfrm>
        </p:spPr>
        <p:txBody>
          <a:bodyPr/>
          <a:lstStyle/>
          <a:p>
            <a:r>
              <a:rPr lang="zh-CN" altLang="en-US" dirty="0"/>
              <a:t>总览与对比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37D052-D3ED-4236-8BCB-865CA38E6E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4904"/>
            <a:ext cx="5704884" cy="1014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0C4D35-7801-4433-8E89-E0A8D407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1"/>
            <a:ext cx="5704884" cy="3429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64F19A-96B3-4581-B421-891CB39699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84" y="2022495"/>
            <a:ext cx="6393453" cy="904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35A609-50D6-4A6A-8B63-50265D13C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885" y="2958829"/>
            <a:ext cx="6487116" cy="38991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971D469-3898-4A3C-9276-61A7DE71C5CC}"/>
              </a:ext>
            </a:extLst>
          </p:cNvPr>
          <p:cNvSpPr txBox="1"/>
          <p:nvPr/>
        </p:nvSpPr>
        <p:spPr>
          <a:xfrm>
            <a:off x="1676400" y="902961"/>
            <a:ext cx="8263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可以看到，不管是何种分治法，效率远高于暴力法</a:t>
            </a:r>
            <a:endParaRPr lang="en-US" altLang="zh-CN" dirty="0"/>
          </a:p>
          <a:p>
            <a:r>
              <a:rPr lang="zh-CN" altLang="en-US" dirty="0"/>
              <a:t>两种分治法，测试结果相差无几，而造成这种现象的原因是：</a:t>
            </a:r>
            <a:endParaRPr lang="en-US" altLang="zh-CN" dirty="0"/>
          </a:p>
          <a:p>
            <a:r>
              <a:rPr lang="zh-CN" altLang="en-US" dirty="0"/>
              <a:t>数据具有随机性，很难让单纯分治法取得最坏情况，这么一均摊，时间自然快了</a:t>
            </a:r>
          </a:p>
        </p:txBody>
      </p:sp>
    </p:spTree>
    <p:extLst>
      <p:ext uri="{BB962C8B-B14F-4D97-AF65-F5344CB8AC3E}">
        <p14:creationId xmlns:p14="http://schemas.microsoft.com/office/powerpoint/2010/main" val="11292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EE935-2C55-400F-8455-51FE1418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80" y="1849120"/>
            <a:ext cx="11018520" cy="435864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zh-CN" altLang="zh-CN" dirty="0"/>
              <a:t>对于平面上给定的</a:t>
            </a:r>
            <a:r>
              <a:rPr lang="en-US" altLang="zh-CN" dirty="0"/>
              <a:t>N</a:t>
            </a:r>
            <a:r>
              <a:rPr lang="zh-CN" altLang="zh-CN" dirty="0"/>
              <a:t>个点，给出所有点对的最短距离，即，输入是平面上的</a:t>
            </a:r>
            <a:r>
              <a:rPr lang="en-US" altLang="zh-CN" dirty="0"/>
              <a:t>N</a:t>
            </a:r>
            <a:r>
              <a:rPr lang="zh-CN" altLang="zh-CN" dirty="0"/>
              <a:t>个点，输出是</a:t>
            </a:r>
            <a:r>
              <a:rPr lang="en-US" altLang="zh-CN" dirty="0"/>
              <a:t>N</a:t>
            </a:r>
            <a:r>
              <a:rPr lang="zh-CN" altLang="zh-CN" dirty="0"/>
              <a:t>点中具有最短距离的两点。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要求随机生成</a:t>
            </a:r>
            <a:r>
              <a:rPr lang="en-US" altLang="zh-CN" dirty="0"/>
              <a:t>N</a:t>
            </a:r>
            <a:r>
              <a:rPr lang="zh-CN" altLang="zh-CN" dirty="0"/>
              <a:t>个点的平面坐标，应用蛮力法编程计算出所有点对的最短距离。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要求随机生成</a:t>
            </a:r>
            <a:r>
              <a:rPr lang="en-US" altLang="zh-CN" dirty="0"/>
              <a:t>N</a:t>
            </a:r>
            <a:r>
              <a:rPr lang="zh-CN" altLang="zh-CN" dirty="0"/>
              <a:t>个点的平面坐标，应用分治法编程计算出所有点对的最短距离。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统计算法运行时间，比较理论效率与实测效率的差异，同时对蛮力法和分治法的算法效率进行分析和比较。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如果能将算法执行过程利用图形界面输出，可获加分。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798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6AF63-9C65-4DC5-8A96-F4BC9A02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1760"/>
            <a:ext cx="9905998" cy="715328"/>
          </a:xfrm>
        </p:spPr>
        <p:txBody>
          <a:bodyPr/>
          <a:lstStyle/>
          <a:p>
            <a:r>
              <a:rPr lang="zh-CN" altLang="en-US" dirty="0"/>
              <a:t>分治法：特殊情况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F4155-0C1D-4642-8DD7-CCD6E519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1091248"/>
            <a:ext cx="9905999" cy="3541714"/>
          </a:xfrm>
        </p:spPr>
        <p:txBody>
          <a:bodyPr/>
          <a:lstStyle/>
          <a:p>
            <a:r>
              <a:rPr lang="zh-CN" altLang="en-US" dirty="0"/>
              <a:t>使用等距离的密集点来测试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EAB1EA-B5D4-4CAA-B895-3BE0933C2B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84400" y="2133600"/>
            <a:ext cx="8067040" cy="40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0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6AF63-9C65-4DC5-8A96-F4BC9A02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053" y="0"/>
            <a:ext cx="9905998" cy="1478570"/>
          </a:xfrm>
        </p:spPr>
        <p:txBody>
          <a:bodyPr/>
          <a:lstStyle/>
          <a:p>
            <a:r>
              <a:rPr lang="zh-CN" altLang="en-US" dirty="0"/>
              <a:t>分治法：特殊情况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F4155-0C1D-4642-8DD7-CCD6E519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132" y="1142557"/>
            <a:ext cx="9905999" cy="3541714"/>
          </a:xfrm>
        </p:spPr>
        <p:txBody>
          <a:bodyPr/>
          <a:lstStyle/>
          <a:p>
            <a:r>
              <a:rPr lang="zh-CN" altLang="zh-CN" dirty="0"/>
              <a:t>因为不论是归并还是</a:t>
            </a:r>
            <a:r>
              <a:rPr lang="zh-CN" altLang="en-US" dirty="0"/>
              <a:t>分治</a:t>
            </a:r>
            <a:r>
              <a:rPr lang="en-US" altLang="zh-CN" dirty="0"/>
              <a:t>+</a:t>
            </a:r>
            <a:r>
              <a:rPr lang="zh-CN" altLang="zh-CN" dirty="0"/>
              <a:t>归并，因为合并代价都比较稳定，在极端的数据情况下，仍然能有好的表现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A0A51C-71A0-47AE-92F3-0DAF38E661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0410"/>
            <a:ext cx="5831839" cy="911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1A3045-0BA2-48FB-8ABA-BF25D956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4876"/>
            <a:ext cx="5831840" cy="36631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DF057C-7912-4CC9-874D-C8965D55756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18" y="2230411"/>
            <a:ext cx="6228081" cy="91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4800C1-AC51-45D7-B039-53FD118B5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148205"/>
            <a:ext cx="6095997" cy="37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1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6AF63-9C65-4DC5-8A96-F4BC9A02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013" y="2518438"/>
            <a:ext cx="7423467" cy="1478570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图  形  演  示</a:t>
            </a:r>
          </a:p>
        </p:txBody>
      </p:sp>
    </p:spTree>
    <p:extLst>
      <p:ext uri="{BB962C8B-B14F-4D97-AF65-F5344CB8AC3E}">
        <p14:creationId xmlns:p14="http://schemas.microsoft.com/office/powerpoint/2010/main" val="3708141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6B058-9E95-4017-BDFC-72775E60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DC9842-75B4-46E1-97EE-7A5AABA84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32" y="180244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233633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6AF63-9C65-4DC5-8A96-F4BC9A02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2080"/>
            <a:ext cx="4074160" cy="147857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F4155-0C1D-4642-8DD7-CCD6E519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360" y="603566"/>
            <a:ext cx="9905999" cy="5451793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Int</a:t>
            </a:r>
            <a:r>
              <a:rPr lang="zh-CN" altLang="en-US" sz="1800" dirty="0"/>
              <a:t>与</a:t>
            </a:r>
            <a:r>
              <a:rPr lang="en-US" altLang="zh-CN" sz="1800" dirty="0"/>
              <a:t>double</a:t>
            </a:r>
            <a:r>
              <a:rPr lang="zh-CN" altLang="en-US" sz="1800" dirty="0"/>
              <a:t>转换与舍入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zh-CN" sz="1800" dirty="0"/>
              <a:t>在测试递归程序的时候，一定要保证合并操作的正确性，递归的答案可以先用暴力法代替，然后观察合并的结果是否和暴力法结果一致</a:t>
            </a:r>
            <a:endParaRPr lang="en-US" altLang="zh-CN" sz="1800" dirty="0"/>
          </a:p>
          <a:p>
            <a:endParaRPr lang="zh-CN" altLang="zh-CN" sz="1800" dirty="0"/>
          </a:p>
          <a:p>
            <a:r>
              <a:rPr lang="zh-CN" altLang="zh-CN" sz="1800" dirty="0"/>
              <a:t>遇到问题的时候要想，能否通过数学的方法，压缩问题的解，使得求解范围缩小，甚至变为常数，比如通过划分</a:t>
            </a:r>
            <a:r>
              <a:rPr lang="en-US" altLang="zh-CN" sz="1800" dirty="0"/>
              <a:t>d*2d</a:t>
            </a:r>
            <a:r>
              <a:rPr lang="zh-CN" altLang="zh-CN" sz="1800" dirty="0"/>
              <a:t>的矩形来压缩求解的空间</a:t>
            </a:r>
            <a:endParaRPr lang="en-US" altLang="zh-CN" sz="1800" dirty="0"/>
          </a:p>
          <a:p>
            <a:endParaRPr lang="zh-CN" altLang="zh-CN" sz="1800" dirty="0"/>
          </a:p>
          <a:p>
            <a:r>
              <a:rPr lang="zh-CN" altLang="zh-CN" sz="1800" dirty="0"/>
              <a:t>合并问题的时候需要考虑：如果左右已经有序了，会不会减少合并的代价？比如</a:t>
            </a:r>
            <a:r>
              <a:rPr lang="zh-CN" altLang="zh-CN" sz="1800" b="1" dirty="0"/>
              <a:t>逆序对问题</a:t>
            </a:r>
            <a:r>
              <a:rPr lang="zh-CN" altLang="zh-CN" sz="1800" dirty="0"/>
              <a:t>，也是通过同样的思想，分治的同时归并，然后利用数据的有序性，将合并问题的代价由</a:t>
            </a:r>
            <a:r>
              <a:rPr lang="en-US" altLang="zh-CN" sz="1800" dirty="0"/>
              <a:t>O(n^2)</a:t>
            </a:r>
            <a:r>
              <a:rPr lang="zh-CN" altLang="zh-CN" sz="1800" dirty="0"/>
              <a:t>减少到</a:t>
            </a:r>
            <a:r>
              <a:rPr lang="en-US" altLang="zh-CN" sz="1800" dirty="0"/>
              <a:t>O(n)</a:t>
            </a:r>
          </a:p>
          <a:p>
            <a:endParaRPr lang="zh-CN" altLang="zh-CN" sz="1800" dirty="0"/>
          </a:p>
          <a:p>
            <a:r>
              <a:rPr lang="zh-CN" altLang="zh-CN" sz="1800" dirty="0"/>
              <a:t>代码的常数开销也很重要，代码常数开销过大，可能会导致预测的时间出现偏差，编程时应该尽量减小常数的开销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492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893" y="327514"/>
            <a:ext cx="9905998" cy="1478570"/>
          </a:xfrm>
        </p:spPr>
        <p:txBody>
          <a:bodyPr/>
          <a:lstStyle/>
          <a:p>
            <a:r>
              <a:rPr lang="zh-CN" altLang="en-US" dirty="0"/>
              <a:t>暴力法：原理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EE935-2C55-400F-8455-51FE1418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1020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一一穷举点对，总共有</a:t>
            </a:r>
            <a:r>
              <a:rPr lang="en-US" altLang="zh-CN" dirty="0"/>
              <a:t>Cn2</a:t>
            </a:r>
            <a:r>
              <a:rPr lang="zh-CN" altLang="en-US" dirty="0"/>
              <a:t>种组合，也就是</a:t>
            </a:r>
            <a:r>
              <a:rPr lang="en-US" altLang="zh-CN" dirty="0"/>
              <a:t>(n-1)*n/2</a:t>
            </a:r>
            <a:r>
              <a:rPr lang="zh-CN" altLang="en-US" dirty="0"/>
              <a:t>，总复杂度</a:t>
            </a:r>
            <a:r>
              <a:rPr lang="en-US" altLang="zh-CN" dirty="0"/>
              <a:t>O(n^2)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伪代码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9FB850-60A0-4BD9-9D73-29EB80E3C7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1591" y="3124200"/>
            <a:ext cx="7048818" cy="20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3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973" y="327514"/>
            <a:ext cx="9905998" cy="1478570"/>
          </a:xfrm>
        </p:spPr>
        <p:txBody>
          <a:bodyPr/>
          <a:lstStyle/>
          <a:p>
            <a:r>
              <a:rPr lang="zh-CN" altLang="en-US" dirty="0"/>
              <a:t>暴力法：效率分析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225BC83-BE6D-4CDF-86AE-1BEB00DDA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2453" y="1414051"/>
            <a:ext cx="5707271" cy="7840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B104170-56CA-4126-B8F2-4CC2219E4842}"/>
              </a:ext>
            </a:extLst>
          </p:cNvPr>
          <p:cNvSpPr txBox="1"/>
          <p:nvPr/>
        </p:nvSpPr>
        <p:spPr>
          <a:xfrm>
            <a:off x="1137920" y="227870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可以看到暴力法的时间开销非常巨大</a:t>
            </a:r>
            <a:endParaRPr lang="en-US" altLang="zh-CN" dirty="0"/>
          </a:p>
          <a:p>
            <a:r>
              <a:rPr lang="zh-CN" altLang="en-US" dirty="0"/>
              <a:t>而根据时间复杂度的推导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D5B9C20-131B-4587-8A6F-8ADF0C5472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114" y="2925036"/>
            <a:ext cx="5155565" cy="16171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3528FC-1EF5-4347-BEE9-7965FFD89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532" y="2278705"/>
            <a:ext cx="6219112" cy="39392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0453378-EECD-42B3-A16D-B54FB63B0445}"/>
              </a:ext>
            </a:extLst>
          </p:cNvPr>
          <p:cNvSpPr txBox="1"/>
          <p:nvPr/>
        </p:nvSpPr>
        <p:spPr>
          <a:xfrm>
            <a:off x="1438841" y="4704080"/>
            <a:ext cx="3767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图像上曲线符合二次增长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时间上，规模增加</a:t>
            </a:r>
            <a:r>
              <a:rPr lang="en-US" altLang="zh-CN" dirty="0"/>
              <a:t>x</a:t>
            </a:r>
            <a:r>
              <a:rPr lang="zh-CN" altLang="en-US" dirty="0"/>
              <a:t>倍，时间</a:t>
            </a:r>
            <a:endParaRPr lang="en-US" altLang="zh-CN" dirty="0"/>
          </a:p>
          <a:p>
            <a:r>
              <a:rPr lang="zh-CN" altLang="en-US" dirty="0"/>
              <a:t>开销变为</a:t>
            </a:r>
            <a:r>
              <a:rPr lang="en-US" altLang="zh-CN" dirty="0"/>
              <a:t>x^2</a:t>
            </a:r>
            <a:r>
              <a:rPr lang="zh-CN" altLang="en-US" dirty="0"/>
              <a:t>倍，基本符合二次增长</a:t>
            </a:r>
          </a:p>
        </p:txBody>
      </p:sp>
    </p:spTree>
    <p:extLst>
      <p:ext uri="{BB962C8B-B14F-4D97-AF65-F5344CB8AC3E}">
        <p14:creationId xmlns:p14="http://schemas.microsoft.com/office/powerpoint/2010/main" val="401331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172719"/>
            <a:ext cx="9905998" cy="1182688"/>
          </a:xfrm>
        </p:spPr>
        <p:txBody>
          <a:bodyPr/>
          <a:lstStyle/>
          <a:p>
            <a:r>
              <a:rPr lang="zh-CN" altLang="en-US" dirty="0"/>
              <a:t>分治法：分割策略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EE935-2C55-400F-8455-51FE1418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558" y="11826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选取中位数作为分割的标准线，能够有效的均分集合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134F85-80CE-4516-921B-7EF73E313DEB}"/>
              </a:ext>
            </a:extLst>
          </p:cNvPr>
          <p:cNvSpPr txBox="1"/>
          <p:nvPr/>
        </p:nvSpPr>
        <p:spPr>
          <a:xfrm>
            <a:off x="1336357" y="2033062"/>
            <a:ext cx="46226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问题分割策略：排序，取中位数</a:t>
            </a:r>
            <a:endParaRPr lang="en-US" altLang="zh-CN" b="1" dirty="0"/>
          </a:p>
          <a:p>
            <a:endParaRPr lang="zh-CN" altLang="zh-CN" dirty="0"/>
          </a:p>
          <a:p>
            <a:r>
              <a:rPr lang="zh-CN" altLang="zh-CN" dirty="0"/>
              <a:t>如果像快速排序，分割的策略与数据有关，那么算法便会退化，不能达到稳定的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zh-CN" dirty="0"/>
              <a:t>，但是如果效仿归并排序，每次选取中点进行分割，那么可以使得递归树的深度稳定的控制在</a:t>
            </a:r>
            <a:r>
              <a:rPr lang="en-US" altLang="zh-CN" dirty="0"/>
              <a:t>log</a:t>
            </a:r>
            <a:r>
              <a:rPr lang="zh-CN" altLang="zh-CN" dirty="0"/>
              <a:t>（</a:t>
            </a:r>
            <a:r>
              <a:rPr lang="en-US" altLang="zh-CN" dirty="0"/>
              <a:t>n</a:t>
            </a:r>
            <a:r>
              <a:rPr lang="zh-CN" altLang="zh-CN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这里对点做预处理，</a:t>
            </a:r>
            <a:r>
              <a:rPr lang="zh-CN" altLang="zh-CN" b="1" dirty="0"/>
              <a:t>按照</a:t>
            </a:r>
            <a:r>
              <a:rPr lang="en-US" altLang="zh-CN" b="1" dirty="0"/>
              <a:t>x</a:t>
            </a:r>
            <a:r>
              <a:rPr lang="zh-CN" altLang="zh-CN" b="1" dirty="0"/>
              <a:t>升序，</a:t>
            </a:r>
            <a:r>
              <a:rPr lang="en-US" altLang="zh-CN" b="1" dirty="0"/>
              <a:t>x</a:t>
            </a:r>
            <a:r>
              <a:rPr lang="zh-CN" altLang="zh-CN" b="1" dirty="0"/>
              <a:t>相同则</a:t>
            </a:r>
            <a:r>
              <a:rPr lang="en-US" altLang="zh-CN" b="1" dirty="0"/>
              <a:t>y</a:t>
            </a:r>
            <a:r>
              <a:rPr lang="zh-CN" altLang="zh-CN" b="1" dirty="0"/>
              <a:t>升序排序</a:t>
            </a:r>
            <a:r>
              <a:rPr lang="zh-CN" altLang="zh-CN" dirty="0"/>
              <a:t>，这样我们每次选取中间下标的点，都能尽量地将点分割成几何上的两半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E37304-E845-4622-ACCA-2B9B3C30E0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3002" y="2496800"/>
            <a:ext cx="5689443" cy="39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93" y="0"/>
            <a:ext cx="9905998" cy="1192848"/>
          </a:xfrm>
        </p:spPr>
        <p:txBody>
          <a:bodyPr/>
          <a:lstStyle/>
          <a:p>
            <a:r>
              <a:rPr lang="zh-CN" altLang="en-US" dirty="0"/>
              <a:t>分治法：子问题存在分析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EE935-2C55-400F-8455-51FE1418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641" y="94900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假设点对</a:t>
            </a:r>
            <a:r>
              <a:rPr lang="en-US" altLang="zh-CN" sz="2000" dirty="0" err="1"/>
              <a:t>pq</a:t>
            </a:r>
            <a:r>
              <a:rPr lang="zh-CN" altLang="en-US" sz="2000" dirty="0"/>
              <a:t>是问题的最优解，那么</a:t>
            </a:r>
            <a:r>
              <a:rPr lang="en-US" altLang="zh-CN" sz="2000" dirty="0" err="1"/>
              <a:t>pq</a:t>
            </a:r>
            <a:r>
              <a:rPr lang="zh-CN" altLang="en-US" sz="2000" dirty="0"/>
              <a:t>有三种可能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 err="1"/>
              <a:t>pq</a:t>
            </a:r>
            <a:r>
              <a:rPr lang="zh-CN" altLang="en-US" sz="2000" dirty="0"/>
              <a:t>位于左侧子数组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 err="1"/>
              <a:t>pq</a:t>
            </a:r>
            <a:r>
              <a:rPr lang="zh-CN" altLang="en-US" sz="2000" dirty="0"/>
              <a:t>位于右侧子数组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P</a:t>
            </a:r>
            <a:r>
              <a:rPr lang="zh-CN" altLang="en-US" sz="2000" dirty="0"/>
              <a:t>位于左侧子数组，</a:t>
            </a:r>
            <a:r>
              <a:rPr lang="en-US" altLang="zh-CN" sz="2000" dirty="0"/>
              <a:t>q</a:t>
            </a:r>
            <a:r>
              <a:rPr lang="zh-CN" altLang="en-US" sz="2000" dirty="0"/>
              <a:t>位于右侧子数组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左右的结果好办，可以递归解决，难点是解决跨界的结果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9BDE2C-451D-4D27-9F6E-42F0AED4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590925"/>
            <a:ext cx="115443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6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33" y="0"/>
            <a:ext cx="9905998" cy="1478570"/>
          </a:xfrm>
        </p:spPr>
        <p:txBody>
          <a:bodyPr/>
          <a:lstStyle/>
          <a:p>
            <a:r>
              <a:rPr lang="zh-CN" altLang="en-US" dirty="0"/>
              <a:t>分治法：缩小问题查找空间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EE935-2C55-400F-8455-51FE1418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69" y="1121727"/>
            <a:ext cx="9905999" cy="3541714"/>
          </a:xfrm>
        </p:spPr>
        <p:txBody>
          <a:bodyPr/>
          <a:lstStyle/>
          <a:p>
            <a:r>
              <a:rPr lang="zh-CN" altLang="zh-CN" sz="1800" dirty="0"/>
              <a:t>如果要一一配对找两边点求距离，那么合并效率还是</a:t>
            </a:r>
            <a:r>
              <a:rPr lang="en-US" altLang="zh-CN" sz="1800" dirty="0"/>
              <a:t>O(n^2)</a:t>
            </a:r>
            <a:r>
              <a:rPr lang="zh-CN" altLang="en-US" sz="1800" dirty="0"/>
              <a:t>，不行</a:t>
            </a:r>
            <a:endParaRPr lang="zh-CN" altLang="zh-CN" sz="1800" dirty="0"/>
          </a:p>
          <a:p>
            <a:r>
              <a:rPr lang="zh-CN" altLang="zh-CN" sz="1800" dirty="0"/>
              <a:t>递归得到两边点子集的最近点对距离，取最小值</a:t>
            </a:r>
            <a:r>
              <a:rPr lang="en-US" altLang="zh-CN" sz="1800" dirty="0"/>
              <a:t>d</a:t>
            </a:r>
            <a:r>
              <a:rPr lang="zh-CN" altLang="zh-CN" sz="1800" dirty="0"/>
              <a:t>，我们可以</a:t>
            </a:r>
            <a:r>
              <a:rPr lang="zh-CN" altLang="zh-CN" sz="1800" b="1" dirty="0"/>
              <a:t>借此距离</a:t>
            </a:r>
            <a:r>
              <a:rPr lang="en-US" altLang="zh-CN" sz="1800" b="1" dirty="0"/>
              <a:t>d</a:t>
            </a:r>
            <a:r>
              <a:rPr lang="zh-CN" altLang="zh-CN" sz="1800" b="1" dirty="0"/>
              <a:t>来缩小我们查找的空间</a:t>
            </a:r>
            <a:endParaRPr lang="zh-CN" altLang="zh-CN" sz="1800" dirty="0"/>
          </a:p>
          <a:p>
            <a:r>
              <a:rPr lang="zh-CN" altLang="zh-CN" sz="1800" dirty="0"/>
              <a:t>从中间点向外扩散，如果点与中间点的</a:t>
            </a:r>
            <a:r>
              <a:rPr lang="en-US" altLang="zh-CN" sz="1800" dirty="0"/>
              <a:t>x</a:t>
            </a:r>
            <a:r>
              <a:rPr lang="zh-CN" altLang="zh-CN" sz="1800" dirty="0"/>
              <a:t>左边之差，大于</a:t>
            </a:r>
            <a:r>
              <a:rPr lang="en-US" altLang="zh-CN" sz="1800" dirty="0"/>
              <a:t>d</a:t>
            </a:r>
            <a:r>
              <a:rPr lang="zh-CN" altLang="zh-CN" sz="1800" dirty="0"/>
              <a:t>，那么这个点及其往后的点，都不可能是最优的答案，缩小了查找空间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2A72D2-B32C-4BB6-A28F-3376958613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8268" y="2892584"/>
            <a:ext cx="6648131" cy="31476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EA8C2E-DB5E-45BA-9C3A-C7B74AAB37A4}"/>
              </a:ext>
            </a:extLst>
          </p:cNvPr>
          <p:cNvSpPr txBox="1"/>
          <p:nvPr/>
        </p:nvSpPr>
        <p:spPr>
          <a:xfrm>
            <a:off x="521338" y="3662680"/>
            <a:ext cx="4466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左右递归得到最小值</a:t>
            </a:r>
            <a:r>
              <a:rPr lang="en-US" altLang="zh-CN" dirty="0"/>
              <a:t>d</a:t>
            </a:r>
            <a:r>
              <a:rPr lang="zh-CN" altLang="en-US" dirty="0"/>
              <a:t>，由常识可知：</a:t>
            </a:r>
            <a:endParaRPr lang="en-US" altLang="zh-CN" dirty="0"/>
          </a:p>
          <a:p>
            <a:r>
              <a:rPr lang="zh-CN" altLang="en-US" dirty="0"/>
              <a:t>跨界点对的</a:t>
            </a:r>
            <a:r>
              <a:rPr lang="en-US" altLang="zh-CN" dirty="0"/>
              <a:t>x</a:t>
            </a:r>
            <a:r>
              <a:rPr lang="zh-CN" altLang="en-US" dirty="0"/>
              <a:t>坐标之差不可能超过</a:t>
            </a:r>
            <a:r>
              <a:rPr lang="en-US" altLang="zh-CN" dirty="0"/>
              <a:t>2d</a:t>
            </a:r>
          </a:p>
          <a:p>
            <a:r>
              <a:rPr lang="zh-CN" altLang="en-US" dirty="0"/>
              <a:t>以中位数点为中点，左右划分</a:t>
            </a:r>
            <a:r>
              <a:rPr lang="en-US" altLang="zh-CN" dirty="0"/>
              <a:t>d</a:t>
            </a:r>
            <a:r>
              <a:rPr lang="zh-CN" altLang="en-US" dirty="0"/>
              <a:t>长度的矩形</a:t>
            </a:r>
          </a:p>
        </p:txBody>
      </p:sp>
    </p:spTree>
    <p:extLst>
      <p:ext uri="{BB962C8B-B14F-4D97-AF65-F5344CB8AC3E}">
        <p14:creationId xmlns:p14="http://schemas.microsoft.com/office/powerpoint/2010/main" val="17401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分治法：缩小查找空间的不稳定性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EE935-2C55-400F-8455-51FE1418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852" y="2097088"/>
            <a:ext cx="9905999" cy="3541714"/>
          </a:xfrm>
        </p:spPr>
        <p:txBody>
          <a:bodyPr/>
          <a:lstStyle/>
          <a:p>
            <a:r>
              <a:rPr lang="zh-CN" altLang="en-US" dirty="0"/>
              <a:t>单纯的缩小查找空间，是不稳定的，因为有可能</a:t>
            </a:r>
            <a:r>
              <a:rPr lang="en-US" altLang="zh-CN" dirty="0"/>
              <a:t>d</a:t>
            </a:r>
            <a:r>
              <a:rPr lang="zh-CN" altLang="en-US" dirty="0"/>
              <a:t>很大导致空间没有被收缩，那么就提示我们不能缩小空间之后就用暴力法查找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80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A76C-BBD2-4B7D-BE73-D96C052D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973" y="0"/>
            <a:ext cx="9905998" cy="1478570"/>
          </a:xfrm>
        </p:spPr>
        <p:txBody>
          <a:bodyPr/>
          <a:lstStyle/>
          <a:p>
            <a:r>
              <a:rPr lang="zh-CN" altLang="en-US" dirty="0"/>
              <a:t>分治法：结论引入（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EE935-2C55-400F-8455-51FE1418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572" y="1030287"/>
            <a:ext cx="9905999" cy="3541714"/>
          </a:xfrm>
        </p:spPr>
        <p:txBody>
          <a:bodyPr/>
          <a:lstStyle/>
          <a:p>
            <a:r>
              <a:rPr lang="zh-CN" altLang="en-US" sz="2000" dirty="0"/>
              <a:t>要想达到稳定的合并代价，首先引入一个结论：</a:t>
            </a:r>
            <a:endParaRPr lang="en-US" altLang="zh-CN" sz="2000" dirty="0"/>
          </a:p>
          <a:p>
            <a:r>
              <a:rPr lang="zh-CN" altLang="en-US" sz="2000" dirty="0"/>
              <a:t>对于一个</a:t>
            </a:r>
            <a:r>
              <a:rPr lang="en-US" altLang="zh-CN" sz="2000" dirty="0"/>
              <a:t>p</a:t>
            </a:r>
            <a:r>
              <a:rPr lang="zh-CN" altLang="en-US" sz="2000" dirty="0"/>
              <a:t>点，如果想在它右边找到一个点</a:t>
            </a:r>
            <a:r>
              <a:rPr lang="en-US" altLang="zh-CN" sz="2000" dirty="0"/>
              <a:t>q</a:t>
            </a:r>
            <a:r>
              <a:rPr lang="zh-CN" altLang="en-US" sz="2000" dirty="0"/>
              <a:t>使得</a:t>
            </a:r>
            <a:r>
              <a:rPr lang="en-US" altLang="zh-CN" sz="2000" dirty="0" err="1"/>
              <a:t>pq</a:t>
            </a:r>
            <a:r>
              <a:rPr lang="zh-CN" altLang="en-US" sz="2000" dirty="0"/>
              <a:t>距离小于等于</a:t>
            </a:r>
            <a:r>
              <a:rPr lang="en-US" altLang="zh-CN" sz="2000" dirty="0"/>
              <a:t>d</a:t>
            </a:r>
            <a:r>
              <a:rPr lang="zh-CN" altLang="en-US" sz="2000" dirty="0"/>
              <a:t>，那么</a:t>
            </a:r>
            <a:r>
              <a:rPr lang="en-US" altLang="zh-CN" sz="2000" dirty="0"/>
              <a:t>q</a:t>
            </a:r>
            <a:r>
              <a:rPr lang="zh-CN" altLang="en-US" sz="2000" dirty="0"/>
              <a:t>点的出没范围，一定在</a:t>
            </a:r>
            <a:r>
              <a:rPr lang="en-US" altLang="zh-CN" sz="2000" dirty="0"/>
              <a:t>【</a:t>
            </a:r>
            <a:r>
              <a:rPr lang="zh-CN" altLang="en-US" sz="2000" dirty="0"/>
              <a:t>以</a:t>
            </a:r>
            <a:r>
              <a:rPr lang="en-US" altLang="zh-CN" sz="2000" dirty="0"/>
              <a:t>p</a:t>
            </a:r>
            <a:r>
              <a:rPr lang="zh-CN" altLang="en-US" sz="2000" dirty="0"/>
              <a:t>的</a:t>
            </a:r>
            <a:r>
              <a:rPr lang="en-US" altLang="zh-CN" sz="2000" dirty="0"/>
              <a:t>y</a:t>
            </a:r>
            <a:r>
              <a:rPr lang="zh-CN" altLang="en-US" sz="2000" dirty="0"/>
              <a:t>坐标为中心，上下延展</a:t>
            </a:r>
            <a:r>
              <a:rPr lang="en-US" altLang="zh-CN" sz="2000" dirty="0"/>
              <a:t>d</a:t>
            </a:r>
            <a:r>
              <a:rPr lang="zh-CN" altLang="en-US" sz="2000" dirty="0"/>
              <a:t>长度</a:t>
            </a:r>
            <a:r>
              <a:rPr lang="en-US" altLang="zh-CN" sz="2000" dirty="0"/>
              <a:t>】</a:t>
            </a:r>
            <a:r>
              <a:rPr lang="zh-CN" altLang="en-US" sz="2000" dirty="0"/>
              <a:t>形成的矩形中</a:t>
            </a:r>
            <a:endParaRPr lang="en-US" altLang="zh-CN" sz="2000" dirty="0"/>
          </a:p>
          <a:p>
            <a:r>
              <a:rPr lang="zh-CN" altLang="en-US" sz="2000" dirty="0"/>
              <a:t>证明：画圆，圆是矩形的真子集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70CFBA-DAA1-499A-81C7-4586EACD00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67" y="2834640"/>
            <a:ext cx="9995853" cy="3816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6287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186</TotalTime>
  <Words>1716</Words>
  <Application>Microsoft Office PowerPoint</Application>
  <PresentationFormat>宽屏</PresentationFormat>
  <Paragraphs>103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Arial</vt:lpstr>
      <vt:lpstr>Tw Cen MT</vt:lpstr>
      <vt:lpstr>电路</vt:lpstr>
      <vt:lpstr>最近点对实验</vt:lpstr>
      <vt:lpstr>问题描述</vt:lpstr>
      <vt:lpstr>暴力法：原理</vt:lpstr>
      <vt:lpstr>暴力法：效率分析</vt:lpstr>
      <vt:lpstr>分治法：分割策略</vt:lpstr>
      <vt:lpstr>分治法：子问题存在分析</vt:lpstr>
      <vt:lpstr>分治法：缩小问题查找空间</vt:lpstr>
      <vt:lpstr>分治法：缩小查找空间的不稳定性</vt:lpstr>
      <vt:lpstr>分治法：结论引入（1）</vt:lpstr>
      <vt:lpstr>分治法：结论引入（2）</vt:lpstr>
      <vt:lpstr>分治法：常数查找</vt:lpstr>
      <vt:lpstr>分治法：常数查找</vt:lpstr>
      <vt:lpstr>分治法：常数查找时间分析</vt:lpstr>
      <vt:lpstr>分治法：时间效率分析及其优化</vt:lpstr>
      <vt:lpstr>分治法：伪代码</vt:lpstr>
      <vt:lpstr>分治法：测试流程</vt:lpstr>
      <vt:lpstr>单纯分治法：时间效率分析</vt:lpstr>
      <vt:lpstr>分治归并法：时间效率分析</vt:lpstr>
      <vt:lpstr>总览与对比</vt:lpstr>
      <vt:lpstr>分治法：特殊情况</vt:lpstr>
      <vt:lpstr>分治法：特殊情况</vt:lpstr>
      <vt:lpstr>图  形  演  示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最近点对实验</dc:title>
  <dc:creator>long lee</dc:creator>
  <cp:lastModifiedBy>long lee</cp:lastModifiedBy>
  <cp:revision>191</cp:revision>
  <dcterms:created xsi:type="dcterms:W3CDTF">2020-04-15T06:48:43Z</dcterms:created>
  <dcterms:modified xsi:type="dcterms:W3CDTF">2020-04-26T04:03:30Z</dcterms:modified>
</cp:coreProperties>
</file>