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8" r:id="rId17"/>
    <p:sldId id="272" r:id="rId18"/>
    <p:sldId id="271" r:id="rId19"/>
    <p:sldId id="273" r:id="rId20"/>
    <p:sldId id="274" r:id="rId21"/>
    <p:sldId id="275" r:id="rId22"/>
    <p:sldId id="276" r:id="rId23"/>
    <p:sldId id="289" r:id="rId24"/>
    <p:sldId id="290" r:id="rId25"/>
    <p:sldId id="277" r:id="rId26"/>
    <p:sldId id="278" r:id="rId27"/>
    <p:sldId id="279" r:id="rId28"/>
    <p:sldId id="291" r:id="rId29"/>
    <p:sldId id="280" r:id="rId30"/>
    <p:sldId id="281" r:id="rId31"/>
    <p:sldId id="282" r:id="rId32"/>
    <p:sldId id="283" r:id="rId33"/>
    <p:sldId id="284" r:id="rId34"/>
    <p:sldId id="285" r:id="rId35"/>
    <p:sldId id="286" r:id="rId36"/>
    <p:sldId id="292"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100708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230033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636235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0174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102641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953766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1977377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2930387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168273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118104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324195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356540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321043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341816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1459863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120542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A636E4-7061-46EA-ACAD-E07B6CFF8772}" type="datetimeFigureOut">
              <a:rPr lang="zh-CN" altLang="en-US" smtClean="0"/>
              <a:t>2020/5/27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222261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A636E4-7061-46EA-ACAD-E07B6CFF8772}" type="datetimeFigureOut">
              <a:rPr lang="zh-CN" altLang="en-US" smtClean="0"/>
              <a:t>2020/5/27</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98BBC0-5651-4B4C-A680-055B25F21C97}" type="slidenum">
              <a:rPr lang="zh-CN" altLang="en-US" smtClean="0"/>
              <a:t>‹#›</a:t>
            </a:fld>
            <a:endParaRPr lang="zh-CN" altLang="en-US"/>
          </a:p>
        </p:txBody>
      </p:sp>
    </p:spTree>
    <p:extLst>
      <p:ext uri="{BB962C8B-B14F-4D97-AF65-F5344CB8AC3E}">
        <p14:creationId xmlns:p14="http://schemas.microsoft.com/office/powerpoint/2010/main" val="2066208958"/>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B8990-56B8-4337-A0FE-61A96F18E8F2}"/>
              </a:ext>
            </a:extLst>
          </p:cNvPr>
          <p:cNvSpPr>
            <a:spLocks noGrp="1"/>
          </p:cNvSpPr>
          <p:nvPr>
            <p:ph type="ctrTitle"/>
          </p:nvPr>
        </p:nvSpPr>
        <p:spPr>
          <a:xfrm>
            <a:off x="1347946" y="548640"/>
            <a:ext cx="8547894" cy="1491139"/>
          </a:xfrm>
        </p:spPr>
        <p:txBody>
          <a:bodyPr>
            <a:normAutofit/>
          </a:bodyPr>
          <a:lstStyle/>
          <a:p>
            <a:r>
              <a:rPr lang="zh-CN" altLang="en-US" dirty="0"/>
              <a:t>实验</a:t>
            </a:r>
            <a:r>
              <a:rPr lang="en-US" altLang="zh-CN" dirty="0"/>
              <a:t>4 </a:t>
            </a:r>
            <a:r>
              <a:rPr lang="zh-CN" altLang="en-US" dirty="0"/>
              <a:t>代码查重实验</a:t>
            </a:r>
          </a:p>
        </p:txBody>
      </p:sp>
      <p:sp>
        <p:nvSpPr>
          <p:cNvPr id="3" name="副标题 2">
            <a:extLst>
              <a:ext uri="{FF2B5EF4-FFF2-40B4-BE49-F238E27FC236}">
                <a16:creationId xmlns:a16="http://schemas.microsoft.com/office/drawing/2014/main" id="{E6ABC1AC-03C4-48CD-B829-E009A7ADB2E4}"/>
              </a:ext>
            </a:extLst>
          </p:cNvPr>
          <p:cNvSpPr>
            <a:spLocks noGrp="1"/>
          </p:cNvSpPr>
          <p:nvPr>
            <p:ph type="subTitle" idx="1"/>
          </p:nvPr>
        </p:nvSpPr>
        <p:spPr>
          <a:xfrm>
            <a:off x="4078550" y="2272183"/>
            <a:ext cx="2718490" cy="582777"/>
          </a:xfrm>
        </p:spPr>
        <p:txBody>
          <a:bodyPr/>
          <a:lstStyle/>
          <a:p>
            <a:r>
              <a:rPr lang="zh-CN" altLang="en-US" dirty="0"/>
              <a:t>李若龙 </a:t>
            </a:r>
            <a:r>
              <a:rPr lang="en-US" altLang="zh-CN" dirty="0"/>
              <a:t>2018171028</a:t>
            </a:r>
            <a:endParaRPr lang="zh-CN" altLang="en-US" dirty="0"/>
          </a:p>
        </p:txBody>
      </p:sp>
      <p:pic>
        <p:nvPicPr>
          <p:cNvPr id="5" name="图片 4">
            <a:extLst>
              <a:ext uri="{FF2B5EF4-FFF2-40B4-BE49-F238E27FC236}">
                <a16:creationId xmlns:a16="http://schemas.microsoft.com/office/drawing/2014/main" id="{F6B00F54-5395-40B8-825B-6F44C02CA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176" y="3429000"/>
            <a:ext cx="4411237" cy="2338716"/>
          </a:xfrm>
          <a:prstGeom prst="rect">
            <a:avLst/>
          </a:prstGeom>
        </p:spPr>
      </p:pic>
    </p:spTree>
    <p:extLst>
      <p:ext uri="{BB962C8B-B14F-4D97-AF65-F5344CB8AC3E}">
        <p14:creationId xmlns:p14="http://schemas.microsoft.com/office/powerpoint/2010/main" val="425690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LCS</a:t>
            </a:r>
            <a:r>
              <a:rPr lang="zh-CN" altLang="en-US" dirty="0"/>
              <a:t>问题：时间优化</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198562" y="1662393"/>
            <a:ext cx="10517188" cy="4195481"/>
          </a:xfrm>
        </p:spPr>
        <p:txBody>
          <a:bodyPr/>
          <a:lstStyle/>
          <a:p>
            <a:r>
              <a:rPr lang="en-US" altLang="zh-CN" dirty="0">
                <a:latin typeface="+mj-ea"/>
              </a:rPr>
              <a:t>LCS</a:t>
            </a:r>
            <a:r>
              <a:rPr lang="zh-CN" altLang="en-US" dirty="0">
                <a:latin typeface="+mj-ea"/>
              </a:rPr>
              <a:t>问题的另类理解：</a:t>
            </a:r>
            <a:endParaRPr lang="en-US" altLang="zh-CN" dirty="0">
              <a:latin typeface="+mj-ea"/>
            </a:endParaRPr>
          </a:p>
          <a:p>
            <a:pPr marL="0" indent="0">
              <a:buNone/>
            </a:pPr>
            <a:r>
              <a:rPr lang="en-US" altLang="zh-CN" dirty="0">
                <a:latin typeface="+mj-ea"/>
              </a:rPr>
              <a:t>	</a:t>
            </a:r>
            <a:r>
              <a:rPr lang="zh-CN" altLang="zh-CN" dirty="0">
                <a:latin typeface="+mj-ea"/>
              </a:rPr>
              <a:t>因为</a:t>
            </a:r>
            <a:r>
              <a:rPr lang="en-US" altLang="zh-CN" dirty="0">
                <a:latin typeface="+mj-ea"/>
              </a:rPr>
              <a:t>LCS</a:t>
            </a:r>
            <a:r>
              <a:rPr lang="zh-CN" altLang="zh-CN" dirty="0">
                <a:latin typeface="+mj-ea"/>
              </a:rPr>
              <a:t>问题本质是</a:t>
            </a:r>
            <a:r>
              <a:rPr lang="zh-CN" altLang="zh-CN" b="1" dirty="0">
                <a:latin typeface="+mj-ea"/>
              </a:rPr>
              <a:t>在</a:t>
            </a:r>
            <a:r>
              <a:rPr lang="en-US" altLang="zh-CN" b="1" dirty="0">
                <a:latin typeface="+mj-ea"/>
              </a:rPr>
              <a:t>s1</a:t>
            </a:r>
            <a:r>
              <a:rPr lang="zh-CN" altLang="zh-CN" b="1" dirty="0">
                <a:latin typeface="+mj-ea"/>
              </a:rPr>
              <a:t>和</a:t>
            </a:r>
            <a:r>
              <a:rPr lang="en-US" altLang="zh-CN" b="1" dirty="0">
                <a:latin typeface="+mj-ea"/>
              </a:rPr>
              <a:t>s2</a:t>
            </a:r>
            <a:r>
              <a:rPr lang="zh-CN" altLang="zh-CN" b="1" dirty="0">
                <a:latin typeface="+mj-ea"/>
              </a:rPr>
              <a:t>中</a:t>
            </a:r>
            <a:r>
              <a:rPr lang="zh-CN" altLang="zh-CN" b="1" dirty="0">
                <a:solidFill>
                  <a:srgbClr val="FFFF00"/>
                </a:solidFill>
                <a:latin typeface="+mj-ea"/>
              </a:rPr>
              <a:t>选取一定的下标序列</a:t>
            </a:r>
            <a:r>
              <a:rPr lang="zh-CN" altLang="zh-CN" b="1" dirty="0">
                <a:latin typeface="+mj-ea"/>
              </a:rPr>
              <a:t>，</a:t>
            </a:r>
            <a:r>
              <a:rPr lang="zh-CN" altLang="en-US" b="1" dirty="0">
                <a:latin typeface="+mj-ea"/>
              </a:rPr>
              <a:t>这些</a:t>
            </a:r>
            <a:r>
              <a:rPr lang="zh-CN" altLang="zh-CN" b="1" dirty="0">
                <a:latin typeface="+mj-ea"/>
              </a:rPr>
              <a:t>下标序列</a:t>
            </a:r>
            <a:r>
              <a:rPr lang="zh-CN" altLang="en-US" b="1" dirty="0">
                <a:latin typeface="+mj-ea"/>
              </a:rPr>
              <a:t>必定是</a:t>
            </a:r>
            <a:r>
              <a:rPr lang="zh-CN" altLang="zh-CN" b="1" dirty="0">
                <a:solidFill>
                  <a:srgbClr val="FFFF00"/>
                </a:solidFill>
                <a:latin typeface="+mj-ea"/>
              </a:rPr>
              <a:t>上升</a:t>
            </a:r>
            <a:r>
              <a:rPr lang="zh-CN" altLang="en-US" b="1" dirty="0">
                <a:solidFill>
                  <a:srgbClr val="FFFF00"/>
                </a:solidFill>
                <a:latin typeface="+mj-ea"/>
              </a:rPr>
              <a:t>的</a:t>
            </a:r>
            <a:endParaRPr lang="en-US" altLang="zh-CN" b="1" dirty="0">
              <a:solidFill>
                <a:srgbClr val="FFFF00"/>
              </a:solidFill>
              <a:latin typeface="+mj-ea"/>
            </a:endParaRPr>
          </a:p>
          <a:p>
            <a:pPr marL="0" indent="0">
              <a:buNone/>
            </a:pPr>
            <a:endParaRPr lang="en-US" altLang="zh-CN" dirty="0">
              <a:latin typeface="+mj-ea"/>
            </a:endParaRPr>
          </a:p>
          <a:p>
            <a:r>
              <a:rPr lang="zh-CN" altLang="zh-CN" b="1" dirty="0">
                <a:latin typeface="+mj-ea"/>
              </a:rPr>
              <a:t>即</a:t>
            </a:r>
            <a:r>
              <a:rPr lang="zh-CN" altLang="en-US" b="1" dirty="0">
                <a:latin typeface="+mj-ea"/>
              </a:rPr>
              <a:t>：在 </a:t>
            </a:r>
            <a:r>
              <a:rPr lang="en-US" altLang="zh-CN" b="1" dirty="0">
                <a:latin typeface="+mj-ea"/>
              </a:rPr>
              <a:t>s1 s2 </a:t>
            </a:r>
            <a:r>
              <a:rPr lang="zh-CN" altLang="en-US" b="1" dirty="0">
                <a:latin typeface="+mj-ea"/>
              </a:rPr>
              <a:t>中</a:t>
            </a:r>
            <a:r>
              <a:rPr lang="zh-CN" altLang="zh-CN" b="1" dirty="0">
                <a:latin typeface="+mj-ea"/>
              </a:rPr>
              <a:t>选取上升子序列，然后这</a:t>
            </a:r>
            <a:r>
              <a:rPr lang="zh-CN" altLang="en-US" b="1" dirty="0">
                <a:latin typeface="+mj-ea"/>
              </a:rPr>
              <a:t>两个</a:t>
            </a:r>
            <a:r>
              <a:rPr lang="zh-CN" altLang="zh-CN" b="1" dirty="0">
                <a:latin typeface="+mj-ea"/>
              </a:rPr>
              <a:t>上升子序列对应的字符要一致</a:t>
            </a:r>
            <a:r>
              <a:rPr lang="zh-CN" altLang="zh-CN" dirty="0">
                <a:latin typeface="+mj-ea"/>
              </a:rPr>
              <a:t>即可</a:t>
            </a:r>
            <a:endParaRPr lang="en-US" altLang="zh-CN" dirty="0">
              <a:latin typeface="+mj-ea"/>
            </a:endParaRPr>
          </a:p>
          <a:p>
            <a:endParaRPr lang="en-US" altLang="zh-CN" dirty="0">
              <a:latin typeface="+mj-ea"/>
            </a:endParaRPr>
          </a:p>
          <a:p>
            <a:pPr marL="0" indent="0">
              <a:buNone/>
            </a:pPr>
            <a:r>
              <a:rPr lang="en-US" altLang="zh-CN" dirty="0">
                <a:latin typeface="+mj-ea"/>
              </a:rPr>
              <a:t>	</a:t>
            </a:r>
            <a:endParaRPr lang="en-US" altLang="zh-CN" b="1" dirty="0">
              <a:latin typeface="+mj-ea"/>
            </a:endParaRPr>
          </a:p>
          <a:p>
            <a:pPr marL="0" indent="0">
              <a:buNone/>
            </a:pPr>
            <a:endParaRPr lang="zh-CN" altLang="zh-CN" dirty="0">
              <a:latin typeface="+mj-ea"/>
            </a:endParaRPr>
          </a:p>
          <a:p>
            <a:pPr marL="0" indent="0">
              <a:buNone/>
            </a:pPr>
            <a:endParaRPr lang="zh-CN" altLang="en-US" dirty="0">
              <a:latin typeface="+mj-ea"/>
            </a:endParaRPr>
          </a:p>
        </p:txBody>
      </p:sp>
      <p:pic>
        <p:nvPicPr>
          <p:cNvPr id="4" name="图片 3">
            <a:extLst>
              <a:ext uri="{FF2B5EF4-FFF2-40B4-BE49-F238E27FC236}">
                <a16:creationId xmlns:a16="http://schemas.microsoft.com/office/drawing/2014/main" id="{FDB6AB8C-1CFF-46C7-B372-904B2196C356}"/>
              </a:ext>
            </a:extLst>
          </p:cNvPr>
          <p:cNvPicPr>
            <a:picLocks noChangeAspect="1"/>
          </p:cNvPicPr>
          <p:nvPr/>
        </p:nvPicPr>
        <p:blipFill>
          <a:blip r:embed="rId2"/>
          <a:stretch>
            <a:fillRect/>
          </a:stretch>
        </p:blipFill>
        <p:spPr>
          <a:xfrm>
            <a:off x="2399505" y="3731557"/>
            <a:ext cx="7392989" cy="2316817"/>
          </a:xfrm>
          <a:prstGeom prst="rect">
            <a:avLst/>
          </a:prstGeom>
        </p:spPr>
      </p:pic>
    </p:spTree>
    <p:extLst>
      <p:ext uri="{BB962C8B-B14F-4D97-AF65-F5344CB8AC3E}">
        <p14:creationId xmlns:p14="http://schemas.microsoft.com/office/powerpoint/2010/main" val="368593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514350" y="219075"/>
            <a:ext cx="9404723" cy="1400530"/>
          </a:xfrm>
        </p:spPr>
        <p:txBody>
          <a:bodyPr/>
          <a:lstStyle/>
          <a:p>
            <a:r>
              <a:rPr lang="en-US" altLang="zh-CN" dirty="0"/>
              <a:t>LCS</a:t>
            </a:r>
            <a:r>
              <a:rPr lang="zh-CN" altLang="en-US" dirty="0"/>
              <a:t>问题：时间优化：转为</a:t>
            </a:r>
            <a:r>
              <a:rPr lang="en-US" altLang="zh-CN" dirty="0"/>
              <a:t>LIS</a:t>
            </a:r>
            <a:r>
              <a:rPr lang="zh-CN" altLang="en-US" dirty="0"/>
              <a:t>问题</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598487" y="1121709"/>
            <a:ext cx="10831513" cy="4195481"/>
          </a:xfrm>
        </p:spPr>
        <p:txBody>
          <a:bodyPr/>
          <a:lstStyle/>
          <a:p>
            <a:r>
              <a:rPr lang="zh-CN" altLang="zh-CN" dirty="0">
                <a:latin typeface="+mj-ea"/>
              </a:rPr>
              <a:t>我们统计</a:t>
            </a:r>
            <a:r>
              <a:rPr lang="en-US" altLang="zh-CN" dirty="0">
                <a:latin typeface="+mj-ea"/>
              </a:rPr>
              <a:t>s1</a:t>
            </a:r>
            <a:r>
              <a:rPr lang="zh-CN" altLang="zh-CN" dirty="0">
                <a:latin typeface="+mj-ea"/>
              </a:rPr>
              <a:t>中所有字符在</a:t>
            </a:r>
            <a:r>
              <a:rPr lang="en-US" altLang="zh-CN" dirty="0">
                <a:latin typeface="+mj-ea"/>
              </a:rPr>
              <a:t>s2</a:t>
            </a:r>
            <a:r>
              <a:rPr lang="zh-CN" altLang="zh-CN" dirty="0">
                <a:latin typeface="+mj-ea"/>
              </a:rPr>
              <a:t>中出现的下标</a:t>
            </a:r>
            <a:r>
              <a:rPr lang="zh-CN" altLang="en-US" dirty="0">
                <a:latin typeface="+mj-ea"/>
              </a:rPr>
              <a:t>，</a:t>
            </a:r>
            <a:r>
              <a:rPr lang="en-US" altLang="zh-CN" dirty="0">
                <a:latin typeface="+mj-ea"/>
              </a:rPr>
              <a:t>s1</a:t>
            </a:r>
            <a:r>
              <a:rPr lang="zh-CN" altLang="en-US" dirty="0">
                <a:latin typeface="+mj-ea"/>
              </a:rPr>
              <a:t>中每个字符对应一个下标数组</a:t>
            </a:r>
            <a:endParaRPr lang="en-US" altLang="zh-CN" dirty="0">
              <a:latin typeface="+mj-ea"/>
            </a:endParaRPr>
          </a:p>
          <a:p>
            <a:r>
              <a:rPr lang="zh-CN" altLang="zh-CN" dirty="0">
                <a:latin typeface="+mj-ea"/>
              </a:rPr>
              <a:t>然后对每一个</a:t>
            </a:r>
            <a:r>
              <a:rPr lang="zh-CN" altLang="en-US" dirty="0">
                <a:latin typeface="+mj-ea"/>
              </a:rPr>
              <a:t>下标数组</a:t>
            </a:r>
            <a:r>
              <a:rPr lang="zh-CN" altLang="zh-CN" dirty="0">
                <a:latin typeface="+mj-ea"/>
              </a:rPr>
              <a:t>，</a:t>
            </a:r>
            <a:r>
              <a:rPr lang="zh-CN" altLang="en-US" dirty="0">
                <a:latin typeface="+mj-ea"/>
              </a:rPr>
              <a:t>按照</a:t>
            </a:r>
            <a:r>
              <a:rPr lang="en-US" altLang="zh-CN" dirty="0">
                <a:solidFill>
                  <a:srgbClr val="FFFF00"/>
                </a:solidFill>
                <a:latin typeface="+mj-ea"/>
              </a:rPr>
              <a:t>x</a:t>
            </a:r>
            <a:r>
              <a:rPr lang="zh-CN" altLang="en-US" dirty="0">
                <a:solidFill>
                  <a:srgbClr val="FFFF00"/>
                </a:solidFill>
                <a:latin typeface="+mj-ea"/>
              </a:rPr>
              <a:t>在</a:t>
            </a:r>
            <a:r>
              <a:rPr lang="en-US" altLang="zh-CN" dirty="0">
                <a:solidFill>
                  <a:srgbClr val="FFFF00"/>
                </a:solidFill>
                <a:latin typeface="+mj-ea"/>
              </a:rPr>
              <a:t>s2</a:t>
            </a:r>
            <a:r>
              <a:rPr lang="zh-CN" altLang="en-US" dirty="0">
                <a:solidFill>
                  <a:srgbClr val="FFFF00"/>
                </a:solidFill>
                <a:latin typeface="+mj-ea"/>
              </a:rPr>
              <a:t>中</a:t>
            </a:r>
            <a:r>
              <a:rPr lang="zh-CN" altLang="zh-CN" dirty="0">
                <a:solidFill>
                  <a:srgbClr val="FFFF00"/>
                </a:solidFill>
                <a:latin typeface="+mj-ea"/>
              </a:rPr>
              <a:t>下标降序</a:t>
            </a:r>
            <a:r>
              <a:rPr lang="zh-CN" altLang="en-US" dirty="0">
                <a:latin typeface="+mj-ea"/>
              </a:rPr>
              <a:t>对</a:t>
            </a:r>
            <a:r>
              <a:rPr lang="zh-CN" altLang="en-US" dirty="0">
                <a:solidFill>
                  <a:srgbClr val="FFFF00"/>
                </a:solidFill>
                <a:latin typeface="+mj-ea"/>
              </a:rPr>
              <a:t>下标数组</a:t>
            </a:r>
            <a:r>
              <a:rPr lang="zh-CN" altLang="en-US" dirty="0">
                <a:latin typeface="+mj-ea"/>
              </a:rPr>
              <a:t>排序</a:t>
            </a:r>
            <a:r>
              <a:rPr lang="zh-CN" altLang="zh-CN" dirty="0">
                <a:latin typeface="+mj-ea"/>
              </a:rPr>
              <a:t>（防止一字多选）</a:t>
            </a:r>
            <a:endParaRPr lang="en-US" altLang="zh-CN" dirty="0">
              <a:latin typeface="+mj-ea"/>
            </a:endParaRPr>
          </a:p>
          <a:p>
            <a:r>
              <a:rPr lang="zh-CN" altLang="en-US" dirty="0">
                <a:latin typeface="+mj-ea"/>
              </a:rPr>
              <a:t>所有的下标数组，</a:t>
            </a:r>
            <a:r>
              <a:rPr lang="zh-CN" altLang="zh-CN" dirty="0">
                <a:solidFill>
                  <a:srgbClr val="FFFF00"/>
                </a:solidFill>
                <a:latin typeface="+mj-ea"/>
              </a:rPr>
              <a:t>按照</a:t>
            </a:r>
            <a:r>
              <a:rPr lang="en-US" altLang="zh-CN" dirty="0">
                <a:solidFill>
                  <a:srgbClr val="FFFF00"/>
                </a:solidFill>
                <a:latin typeface="+mj-ea"/>
              </a:rPr>
              <a:t>s1</a:t>
            </a:r>
            <a:r>
              <a:rPr lang="zh-CN" altLang="zh-CN" dirty="0">
                <a:solidFill>
                  <a:srgbClr val="FFFF00"/>
                </a:solidFill>
                <a:latin typeface="+mj-ea"/>
              </a:rPr>
              <a:t>中</a:t>
            </a:r>
            <a:r>
              <a:rPr lang="zh-CN" altLang="en-US" dirty="0">
                <a:solidFill>
                  <a:srgbClr val="FFFF00"/>
                </a:solidFill>
                <a:latin typeface="+mj-ea"/>
              </a:rPr>
              <a:t>字符</a:t>
            </a:r>
            <a:r>
              <a:rPr lang="zh-CN" altLang="zh-CN" dirty="0">
                <a:solidFill>
                  <a:srgbClr val="FFFF00"/>
                </a:solidFill>
                <a:latin typeface="+mj-ea"/>
              </a:rPr>
              <a:t>顺序</a:t>
            </a:r>
            <a:r>
              <a:rPr lang="zh-CN" altLang="zh-CN" dirty="0">
                <a:latin typeface="+mj-ea"/>
              </a:rPr>
              <a:t>拼接起来，得到下标序列，再对下标序列求</a:t>
            </a:r>
            <a:r>
              <a:rPr lang="en-US" altLang="zh-CN" dirty="0">
                <a:latin typeface="+mj-ea"/>
              </a:rPr>
              <a:t>LIS</a:t>
            </a:r>
          </a:p>
          <a:p>
            <a:r>
              <a:rPr lang="en-US" altLang="zh-CN" dirty="0">
                <a:latin typeface="+mj-ea"/>
              </a:rPr>
              <a:t>LIS</a:t>
            </a:r>
            <a:r>
              <a:rPr lang="zh-CN" altLang="zh-CN" dirty="0">
                <a:latin typeface="+mj-ea"/>
              </a:rPr>
              <a:t>长度为</a:t>
            </a:r>
            <a:r>
              <a:rPr lang="en-US" altLang="zh-CN" dirty="0">
                <a:latin typeface="+mj-ea"/>
              </a:rPr>
              <a:t>LCS</a:t>
            </a:r>
            <a:r>
              <a:rPr lang="zh-CN" altLang="zh-CN" dirty="0">
                <a:latin typeface="+mj-ea"/>
              </a:rPr>
              <a:t>问题的答案</a:t>
            </a:r>
          </a:p>
          <a:p>
            <a:endParaRPr lang="zh-CN" altLang="en-US" dirty="0">
              <a:latin typeface="+mj-ea"/>
            </a:endParaRPr>
          </a:p>
        </p:txBody>
      </p:sp>
      <p:pic>
        <p:nvPicPr>
          <p:cNvPr id="4" name="图片 3">
            <a:extLst>
              <a:ext uri="{FF2B5EF4-FFF2-40B4-BE49-F238E27FC236}">
                <a16:creationId xmlns:a16="http://schemas.microsoft.com/office/drawing/2014/main" id="{C58E54DD-180C-48CC-96AA-86EDA19A74D9}"/>
              </a:ext>
            </a:extLst>
          </p:cNvPr>
          <p:cNvPicPr/>
          <p:nvPr/>
        </p:nvPicPr>
        <p:blipFill>
          <a:blip r:embed="rId2"/>
          <a:stretch>
            <a:fillRect/>
          </a:stretch>
        </p:blipFill>
        <p:spPr>
          <a:xfrm>
            <a:off x="3211829" y="2996247"/>
            <a:ext cx="8551545" cy="3642677"/>
          </a:xfrm>
          <a:prstGeom prst="rect">
            <a:avLst/>
          </a:prstGeom>
        </p:spPr>
      </p:pic>
    </p:spTree>
    <p:extLst>
      <p:ext uri="{BB962C8B-B14F-4D97-AF65-F5344CB8AC3E}">
        <p14:creationId xmlns:p14="http://schemas.microsoft.com/office/powerpoint/2010/main" val="134079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LIS</a:t>
            </a:r>
            <a:r>
              <a:rPr lang="zh-CN" altLang="en-US" dirty="0"/>
              <a:t>问题求解</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997667" y="1853248"/>
            <a:ext cx="10196665" cy="3795076"/>
          </a:xfrm>
        </p:spPr>
        <p:txBody>
          <a:bodyPr>
            <a:normAutofit/>
          </a:bodyPr>
          <a:lstStyle/>
          <a:p>
            <a:r>
              <a:rPr lang="zh-CN" altLang="zh-CN" dirty="0">
                <a:latin typeface="+mj-ea"/>
              </a:rPr>
              <a:t>使用动态规划求解</a:t>
            </a:r>
            <a:r>
              <a:rPr lang="en-US" altLang="zh-CN" dirty="0">
                <a:latin typeface="+mj-ea"/>
              </a:rPr>
              <a:t>LIS</a:t>
            </a:r>
            <a:r>
              <a:rPr lang="zh-CN" altLang="zh-CN" dirty="0">
                <a:latin typeface="+mj-ea"/>
              </a:rPr>
              <a:t>问题，时间复杂度任然是</a:t>
            </a:r>
            <a:r>
              <a:rPr lang="en-US" altLang="zh-CN" dirty="0">
                <a:latin typeface="+mj-ea"/>
              </a:rPr>
              <a:t>O(n^2)</a:t>
            </a:r>
            <a:r>
              <a:rPr lang="zh-CN" altLang="zh-CN" dirty="0">
                <a:latin typeface="+mj-ea"/>
              </a:rPr>
              <a:t>，但是</a:t>
            </a:r>
            <a:r>
              <a:rPr lang="en-US" altLang="zh-CN" dirty="0">
                <a:latin typeface="+mj-ea"/>
              </a:rPr>
              <a:t>LIS</a:t>
            </a:r>
            <a:r>
              <a:rPr lang="zh-CN" altLang="zh-CN" dirty="0">
                <a:latin typeface="+mj-ea"/>
              </a:rPr>
              <a:t>可以使用贪心法求解。</a:t>
            </a:r>
            <a:endParaRPr lang="en-US" altLang="zh-CN" dirty="0">
              <a:latin typeface="+mj-ea"/>
            </a:endParaRPr>
          </a:p>
          <a:p>
            <a:pPr marL="0" indent="0">
              <a:buNone/>
            </a:pPr>
            <a:endParaRPr lang="zh-CN" altLang="zh-CN" dirty="0">
              <a:latin typeface="+mj-ea"/>
            </a:endParaRPr>
          </a:p>
          <a:p>
            <a:r>
              <a:rPr lang="zh-CN" altLang="zh-CN" dirty="0">
                <a:latin typeface="+mj-ea"/>
              </a:rPr>
              <a:t>求解</a:t>
            </a:r>
            <a:r>
              <a:rPr lang="en-US" altLang="zh-CN" dirty="0">
                <a:latin typeface="+mj-ea"/>
              </a:rPr>
              <a:t> </a:t>
            </a:r>
            <a:r>
              <a:rPr lang="en-US" altLang="zh-CN" dirty="0" err="1">
                <a:latin typeface="+mj-ea"/>
              </a:rPr>
              <a:t>nums</a:t>
            </a:r>
            <a:r>
              <a:rPr lang="en-US" altLang="zh-CN" dirty="0">
                <a:latin typeface="+mj-ea"/>
              </a:rPr>
              <a:t>[] </a:t>
            </a:r>
            <a:r>
              <a:rPr lang="zh-CN" altLang="zh-CN" dirty="0">
                <a:latin typeface="+mj-ea"/>
              </a:rPr>
              <a:t>数组（即上文提到的下标序列）的</a:t>
            </a:r>
            <a:r>
              <a:rPr lang="en-US" altLang="zh-CN" dirty="0">
                <a:latin typeface="+mj-ea"/>
              </a:rPr>
              <a:t>LIS</a:t>
            </a:r>
            <a:r>
              <a:rPr lang="zh-CN" altLang="zh-CN" dirty="0">
                <a:latin typeface="+mj-ea"/>
              </a:rPr>
              <a:t>，通过维护</a:t>
            </a:r>
            <a:r>
              <a:rPr lang="zh-CN" altLang="en-US" dirty="0">
                <a:latin typeface="+mj-ea"/>
              </a:rPr>
              <a:t>一个递增的序列</a:t>
            </a:r>
            <a:r>
              <a:rPr lang="en-US" altLang="zh-CN" dirty="0">
                <a:latin typeface="+mj-ea"/>
              </a:rPr>
              <a:t> seq[] </a:t>
            </a:r>
            <a:r>
              <a:rPr lang="zh-CN" altLang="en-US" dirty="0">
                <a:latin typeface="+mj-ea"/>
              </a:rPr>
              <a:t>来求解，下面给出 </a:t>
            </a:r>
            <a:r>
              <a:rPr lang="en-US" altLang="zh-CN" dirty="0">
                <a:latin typeface="+mj-ea"/>
              </a:rPr>
              <a:t>seq[] </a:t>
            </a:r>
            <a:r>
              <a:rPr lang="zh-CN" altLang="en-US" dirty="0">
                <a:latin typeface="+mj-ea"/>
              </a:rPr>
              <a:t>序列的定义</a:t>
            </a:r>
            <a:endParaRPr lang="en-US" altLang="zh-CN" dirty="0">
              <a:latin typeface="+mj-ea"/>
            </a:endParaRPr>
          </a:p>
          <a:p>
            <a:pPr marL="0" indent="0">
              <a:buNone/>
            </a:pPr>
            <a:endParaRPr lang="en-US" altLang="zh-CN" dirty="0">
              <a:latin typeface="+mj-ea"/>
            </a:endParaRPr>
          </a:p>
          <a:p>
            <a:pPr marL="0" indent="0">
              <a:buNone/>
            </a:pPr>
            <a:r>
              <a:rPr lang="en-US" altLang="zh-CN" dirty="0">
                <a:latin typeface="+mj-ea"/>
              </a:rPr>
              <a:t>	</a:t>
            </a:r>
            <a:r>
              <a:rPr lang="en-US" altLang="zh-CN" dirty="0">
                <a:solidFill>
                  <a:srgbClr val="FFFF00"/>
                </a:solidFill>
                <a:latin typeface="+mj-ea"/>
              </a:rPr>
              <a:t>seq[</a:t>
            </a:r>
            <a:r>
              <a:rPr lang="en-US" altLang="zh-CN" dirty="0" err="1">
                <a:solidFill>
                  <a:srgbClr val="FFFF00"/>
                </a:solidFill>
                <a:latin typeface="+mj-ea"/>
              </a:rPr>
              <a:t>i</a:t>
            </a:r>
            <a:r>
              <a:rPr lang="en-US" altLang="zh-CN" dirty="0">
                <a:solidFill>
                  <a:srgbClr val="FFFF00"/>
                </a:solidFill>
                <a:latin typeface="+mj-ea"/>
              </a:rPr>
              <a:t>] </a:t>
            </a:r>
            <a:r>
              <a:rPr lang="zh-CN" altLang="zh-CN" dirty="0">
                <a:solidFill>
                  <a:srgbClr val="FFFF00"/>
                </a:solidFill>
                <a:latin typeface="+mj-ea"/>
              </a:rPr>
              <a:t>表示</a:t>
            </a:r>
            <a:r>
              <a:rPr lang="en-US" altLang="zh-CN" dirty="0">
                <a:solidFill>
                  <a:srgbClr val="FFFF00"/>
                </a:solidFill>
                <a:latin typeface="+mj-ea"/>
              </a:rPr>
              <a:t> </a:t>
            </a:r>
            <a:r>
              <a:rPr lang="en-US" altLang="zh-CN" dirty="0" err="1">
                <a:solidFill>
                  <a:srgbClr val="FFFF00"/>
                </a:solidFill>
                <a:latin typeface="+mj-ea"/>
              </a:rPr>
              <a:t>nums</a:t>
            </a:r>
            <a:r>
              <a:rPr lang="en-US" altLang="zh-CN" dirty="0">
                <a:solidFill>
                  <a:srgbClr val="FFFF00"/>
                </a:solidFill>
                <a:latin typeface="+mj-ea"/>
              </a:rPr>
              <a:t>[] </a:t>
            </a:r>
            <a:r>
              <a:rPr lang="zh-CN" altLang="zh-CN" dirty="0">
                <a:solidFill>
                  <a:srgbClr val="FFFF00"/>
                </a:solidFill>
                <a:latin typeface="+mj-ea"/>
              </a:rPr>
              <a:t>数组中，长度为</a:t>
            </a:r>
            <a:r>
              <a:rPr lang="en-US" altLang="zh-CN" dirty="0">
                <a:solidFill>
                  <a:srgbClr val="FFFF00"/>
                </a:solidFill>
                <a:latin typeface="+mj-ea"/>
              </a:rPr>
              <a:t> i+1 </a:t>
            </a:r>
            <a:r>
              <a:rPr lang="zh-CN" altLang="zh-CN" dirty="0">
                <a:solidFill>
                  <a:srgbClr val="FFFF00"/>
                </a:solidFill>
                <a:latin typeface="+mj-ea"/>
              </a:rPr>
              <a:t>的上升子序列的最小结尾数字</a:t>
            </a:r>
            <a:endParaRPr lang="en-US" altLang="zh-CN" dirty="0">
              <a:solidFill>
                <a:srgbClr val="FFFF00"/>
              </a:solidFill>
              <a:latin typeface="+mj-ea"/>
            </a:endParaRPr>
          </a:p>
          <a:p>
            <a:pPr marL="0" indent="0">
              <a:buNone/>
            </a:pPr>
            <a:endParaRPr lang="zh-CN" altLang="zh-CN" dirty="0">
              <a:solidFill>
                <a:srgbClr val="FFFF00"/>
              </a:solidFill>
              <a:latin typeface="+mj-ea"/>
            </a:endParaRPr>
          </a:p>
          <a:p>
            <a:pPr marL="0" indent="0">
              <a:buNone/>
            </a:pPr>
            <a:endParaRPr lang="zh-CN" altLang="zh-CN" dirty="0">
              <a:latin typeface="+mj-ea"/>
            </a:endParaRPr>
          </a:p>
          <a:p>
            <a:endParaRPr lang="zh-CN" altLang="en-US" dirty="0">
              <a:latin typeface="+mj-ea"/>
            </a:endParaRPr>
          </a:p>
        </p:txBody>
      </p:sp>
    </p:spTree>
    <p:extLst>
      <p:ext uri="{BB962C8B-B14F-4D97-AF65-F5344CB8AC3E}">
        <p14:creationId xmlns:p14="http://schemas.microsoft.com/office/powerpoint/2010/main" val="15397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493711" y="330464"/>
            <a:ext cx="9404723" cy="1204632"/>
          </a:xfrm>
        </p:spPr>
        <p:txBody>
          <a:bodyPr/>
          <a:lstStyle/>
          <a:p>
            <a:r>
              <a:rPr lang="en-US" altLang="zh-CN" dirty="0"/>
              <a:t>LIS</a:t>
            </a:r>
            <a:r>
              <a:rPr lang="zh-CN" altLang="en-US" dirty="0"/>
              <a:t>问题求解：</a:t>
            </a:r>
            <a:r>
              <a:rPr lang="en-US" altLang="zh-CN" dirty="0"/>
              <a:t>seq</a:t>
            </a:r>
            <a:r>
              <a:rPr lang="zh-CN" altLang="en-US" dirty="0"/>
              <a:t>有序递增的证明</a:t>
            </a:r>
          </a:p>
        </p:txBody>
      </p:sp>
      <p:sp>
        <p:nvSpPr>
          <p:cNvPr id="4" name="内容占位符 2">
            <a:extLst>
              <a:ext uri="{FF2B5EF4-FFF2-40B4-BE49-F238E27FC236}">
                <a16:creationId xmlns:a16="http://schemas.microsoft.com/office/drawing/2014/main" id="{92BE2D87-5190-4EA5-BB7D-EC46D75208C8}"/>
              </a:ext>
            </a:extLst>
          </p:cNvPr>
          <p:cNvSpPr txBox="1">
            <a:spLocks/>
          </p:cNvSpPr>
          <p:nvPr/>
        </p:nvSpPr>
        <p:spPr>
          <a:xfrm>
            <a:off x="646111" y="1359840"/>
            <a:ext cx="11402777" cy="29762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sz="1800" dirty="0">
                <a:solidFill>
                  <a:srgbClr val="FFFF00"/>
                </a:solidFill>
                <a:latin typeface="+mj-ea"/>
              </a:rPr>
              <a:t>seq[</a:t>
            </a:r>
            <a:r>
              <a:rPr lang="en-US" altLang="zh-CN" sz="1800" dirty="0" err="1">
                <a:solidFill>
                  <a:srgbClr val="FFFF00"/>
                </a:solidFill>
                <a:latin typeface="+mj-ea"/>
              </a:rPr>
              <a:t>i</a:t>
            </a:r>
            <a:r>
              <a:rPr lang="en-US" altLang="zh-CN" sz="1800" dirty="0">
                <a:solidFill>
                  <a:srgbClr val="FFFF00"/>
                </a:solidFill>
                <a:latin typeface="+mj-ea"/>
              </a:rPr>
              <a:t>] </a:t>
            </a:r>
            <a:r>
              <a:rPr lang="zh-CN" altLang="zh-CN" sz="1800" dirty="0">
                <a:solidFill>
                  <a:srgbClr val="FFFF00"/>
                </a:solidFill>
                <a:latin typeface="+mj-ea"/>
              </a:rPr>
              <a:t>表示</a:t>
            </a:r>
            <a:r>
              <a:rPr lang="en-US" altLang="zh-CN" sz="1800" dirty="0">
                <a:solidFill>
                  <a:srgbClr val="FFFF00"/>
                </a:solidFill>
                <a:latin typeface="+mj-ea"/>
              </a:rPr>
              <a:t> </a:t>
            </a:r>
            <a:r>
              <a:rPr lang="en-US" altLang="zh-CN" sz="1800" dirty="0" err="1">
                <a:solidFill>
                  <a:srgbClr val="FFFF00"/>
                </a:solidFill>
                <a:latin typeface="+mj-ea"/>
              </a:rPr>
              <a:t>nums</a:t>
            </a:r>
            <a:r>
              <a:rPr lang="en-US" altLang="zh-CN" sz="1800" dirty="0">
                <a:solidFill>
                  <a:srgbClr val="FFFF00"/>
                </a:solidFill>
                <a:latin typeface="+mj-ea"/>
              </a:rPr>
              <a:t>[] </a:t>
            </a:r>
            <a:r>
              <a:rPr lang="zh-CN" altLang="zh-CN" sz="1800" dirty="0">
                <a:solidFill>
                  <a:srgbClr val="FFFF00"/>
                </a:solidFill>
                <a:latin typeface="+mj-ea"/>
              </a:rPr>
              <a:t>数组中，长度为</a:t>
            </a:r>
            <a:r>
              <a:rPr lang="en-US" altLang="zh-CN" sz="1800" dirty="0">
                <a:solidFill>
                  <a:srgbClr val="FFFF00"/>
                </a:solidFill>
                <a:latin typeface="+mj-ea"/>
              </a:rPr>
              <a:t> i+1 </a:t>
            </a:r>
            <a:r>
              <a:rPr lang="zh-CN" altLang="zh-CN" sz="1800" dirty="0">
                <a:solidFill>
                  <a:srgbClr val="FFFF00"/>
                </a:solidFill>
                <a:latin typeface="+mj-ea"/>
              </a:rPr>
              <a:t>的上升子序列的最小结尾数字</a:t>
            </a:r>
            <a:endParaRPr lang="en-US" altLang="zh-CN" sz="1800" dirty="0">
              <a:latin typeface="+mj-ea"/>
            </a:endParaRPr>
          </a:p>
          <a:p>
            <a:r>
              <a:rPr lang="zh-CN" altLang="en-US" sz="1800" dirty="0">
                <a:latin typeface="+mj-ea"/>
              </a:rPr>
              <a:t>通过定义证明 </a:t>
            </a:r>
            <a:r>
              <a:rPr lang="en-US" altLang="zh-CN" sz="1800" dirty="0">
                <a:latin typeface="+mj-ea"/>
              </a:rPr>
              <a:t>seq[] </a:t>
            </a:r>
            <a:r>
              <a:rPr lang="zh-CN" altLang="en-US" sz="1800" dirty="0">
                <a:latin typeface="+mj-ea"/>
              </a:rPr>
              <a:t>有序，</a:t>
            </a:r>
            <a:r>
              <a:rPr lang="zh-CN" altLang="zh-CN" sz="1800" dirty="0">
                <a:latin typeface="+mj-ea"/>
              </a:rPr>
              <a:t>使用反证法</a:t>
            </a:r>
            <a:endParaRPr lang="en-US" altLang="zh-CN" sz="1800" dirty="0">
              <a:latin typeface="+mj-ea"/>
            </a:endParaRPr>
          </a:p>
          <a:p>
            <a:pPr marL="0" indent="0">
              <a:buNone/>
            </a:pPr>
            <a:r>
              <a:rPr lang="en-US" altLang="zh-CN" sz="1800" dirty="0">
                <a:latin typeface="+mj-ea"/>
              </a:rPr>
              <a:t>	</a:t>
            </a:r>
            <a:r>
              <a:rPr lang="zh-CN" altLang="zh-CN" sz="1800" dirty="0">
                <a:latin typeface="+mj-ea"/>
              </a:rPr>
              <a:t>假设有 </a:t>
            </a:r>
            <a:r>
              <a:rPr lang="en-US" altLang="zh-CN" sz="1800" dirty="0">
                <a:latin typeface="+mj-ea"/>
              </a:rPr>
              <a:t>seq[</a:t>
            </a:r>
            <a:r>
              <a:rPr lang="en-US" altLang="zh-CN" sz="1800" dirty="0" err="1">
                <a:latin typeface="+mj-ea"/>
              </a:rPr>
              <a:t>i</a:t>
            </a:r>
            <a:r>
              <a:rPr lang="en-US" altLang="zh-CN" sz="1800" dirty="0">
                <a:latin typeface="+mj-ea"/>
              </a:rPr>
              <a:t>] &gt; seq[j] </a:t>
            </a:r>
            <a:r>
              <a:rPr lang="zh-CN" altLang="zh-CN" sz="1800" dirty="0">
                <a:latin typeface="+mj-ea"/>
              </a:rPr>
              <a:t>且</a:t>
            </a:r>
            <a:r>
              <a:rPr lang="en-US" altLang="zh-CN" sz="1800" dirty="0">
                <a:latin typeface="+mj-ea"/>
              </a:rPr>
              <a:t> </a:t>
            </a:r>
            <a:r>
              <a:rPr lang="en-US" altLang="zh-CN" sz="1800" dirty="0" err="1">
                <a:latin typeface="+mj-ea"/>
              </a:rPr>
              <a:t>i</a:t>
            </a:r>
            <a:r>
              <a:rPr lang="en-US" altLang="zh-CN" sz="1800" dirty="0">
                <a:latin typeface="+mj-ea"/>
              </a:rPr>
              <a:t>&lt;j</a:t>
            </a:r>
            <a:r>
              <a:rPr lang="zh-CN" altLang="en-US" sz="1800" dirty="0">
                <a:latin typeface="+mj-ea"/>
              </a:rPr>
              <a:t>，</a:t>
            </a:r>
            <a:r>
              <a:rPr lang="zh-CN" altLang="zh-CN" sz="1800" dirty="0">
                <a:latin typeface="+mj-ea"/>
              </a:rPr>
              <a:t>那么我们随便找一个长度为</a:t>
            </a:r>
            <a:r>
              <a:rPr lang="en-US" altLang="zh-CN" sz="1800" dirty="0">
                <a:latin typeface="+mj-ea"/>
              </a:rPr>
              <a:t>j+1</a:t>
            </a:r>
            <a:r>
              <a:rPr lang="zh-CN" altLang="zh-CN" sz="1800" dirty="0">
                <a:latin typeface="+mj-ea"/>
              </a:rPr>
              <a:t>，结尾数字为</a:t>
            </a:r>
            <a:r>
              <a:rPr lang="en-US" altLang="zh-CN" sz="1800" dirty="0">
                <a:latin typeface="+mj-ea"/>
              </a:rPr>
              <a:t> seq[j] </a:t>
            </a:r>
            <a:r>
              <a:rPr lang="zh-CN" altLang="zh-CN" sz="1800" dirty="0">
                <a:latin typeface="+mj-ea"/>
              </a:rPr>
              <a:t>的上升子序列</a:t>
            </a:r>
            <a:r>
              <a:rPr lang="en-US" altLang="zh-CN" sz="1800" dirty="0">
                <a:latin typeface="+mj-ea"/>
              </a:rPr>
              <a:t> L</a:t>
            </a:r>
          </a:p>
          <a:p>
            <a:pPr marL="0" indent="0">
              <a:buNone/>
            </a:pPr>
            <a:r>
              <a:rPr lang="en-US" altLang="zh-CN" sz="1800" dirty="0">
                <a:latin typeface="+mj-ea"/>
              </a:rPr>
              <a:t>	</a:t>
            </a:r>
            <a:r>
              <a:rPr lang="zh-CN" altLang="zh-CN" sz="1800" dirty="0">
                <a:latin typeface="+mj-ea"/>
              </a:rPr>
              <a:t>将</a:t>
            </a:r>
            <a:r>
              <a:rPr lang="en-US" altLang="zh-CN" sz="1800" dirty="0">
                <a:latin typeface="+mj-ea"/>
              </a:rPr>
              <a:t> L </a:t>
            </a:r>
            <a:r>
              <a:rPr lang="zh-CN" altLang="zh-CN" sz="1800" dirty="0">
                <a:latin typeface="+mj-ea"/>
              </a:rPr>
              <a:t>从末尾开始，截去</a:t>
            </a:r>
            <a:r>
              <a:rPr lang="en-US" altLang="zh-CN" sz="1800" dirty="0">
                <a:latin typeface="+mj-ea"/>
              </a:rPr>
              <a:t> j-</a:t>
            </a:r>
            <a:r>
              <a:rPr lang="en-US" altLang="zh-CN" sz="1800" dirty="0" err="1">
                <a:latin typeface="+mj-ea"/>
              </a:rPr>
              <a:t>i</a:t>
            </a:r>
            <a:r>
              <a:rPr lang="en-US" altLang="zh-CN" sz="1800" dirty="0">
                <a:latin typeface="+mj-ea"/>
              </a:rPr>
              <a:t> </a:t>
            </a:r>
            <a:r>
              <a:rPr lang="zh-CN" altLang="zh-CN" sz="1800" dirty="0">
                <a:latin typeface="+mj-ea"/>
              </a:rPr>
              <a:t>长度，这样</a:t>
            </a:r>
            <a:r>
              <a:rPr lang="en-US" altLang="zh-CN" sz="1800" dirty="0">
                <a:latin typeface="+mj-ea"/>
              </a:rPr>
              <a:t> L </a:t>
            </a:r>
            <a:r>
              <a:rPr lang="zh-CN" altLang="zh-CN" sz="1800" dirty="0">
                <a:latin typeface="+mj-ea"/>
              </a:rPr>
              <a:t>就变成</a:t>
            </a:r>
            <a:r>
              <a:rPr lang="en-US" altLang="zh-CN" sz="1800" dirty="0">
                <a:latin typeface="+mj-ea"/>
              </a:rPr>
              <a:t> i+1 </a:t>
            </a:r>
            <a:r>
              <a:rPr lang="zh-CN" altLang="zh-CN" sz="1800" dirty="0">
                <a:latin typeface="+mj-ea"/>
              </a:rPr>
              <a:t>长度的上升子序列了</a:t>
            </a:r>
          </a:p>
          <a:p>
            <a:pPr marL="0" indent="0">
              <a:buNone/>
            </a:pPr>
            <a:endParaRPr lang="zh-CN" altLang="zh-CN" sz="1800" dirty="0">
              <a:solidFill>
                <a:srgbClr val="FFFF00"/>
              </a:solidFill>
              <a:latin typeface="+mj-ea"/>
            </a:endParaRPr>
          </a:p>
          <a:p>
            <a:pPr marL="0" indent="0">
              <a:buFont typeface="Wingdings 3" charset="2"/>
              <a:buNone/>
            </a:pPr>
            <a:endParaRPr lang="zh-CN" altLang="zh-CN" sz="1800" dirty="0">
              <a:latin typeface="+mj-ea"/>
            </a:endParaRPr>
          </a:p>
          <a:p>
            <a:endParaRPr lang="zh-CN" altLang="en-US" sz="1800" dirty="0">
              <a:latin typeface="+mj-ea"/>
            </a:endParaRPr>
          </a:p>
        </p:txBody>
      </p:sp>
      <p:pic>
        <p:nvPicPr>
          <p:cNvPr id="5" name="图片 4">
            <a:extLst>
              <a:ext uri="{FF2B5EF4-FFF2-40B4-BE49-F238E27FC236}">
                <a16:creationId xmlns:a16="http://schemas.microsoft.com/office/drawing/2014/main" id="{CB9FE283-9C98-43AA-ABF9-13A1FE8BAC03}"/>
              </a:ext>
            </a:extLst>
          </p:cNvPr>
          <p:cNvPicPr/>
          <p:nvPr/>
        </p:nvPicPr>
        <p:blipFill>
          <a:blip r:embed="rId2"/>
          <a:stretch>
            <a:fillRect/>
          </a:stretch>
        </p:blipFill>
        <p:spPr>
          <a:xfrm>
            <a:off x="646111" y="3104553"/>
            <a:ext cx="11042651" cy="1976400"/>
          </a:xfrm>
          <a:prstGeom prst="rect">
            <a:avLst/>
          </a:prstGeom>
        </p:spPr>
      </p:pic>
      <p:sp>
        <p:nvSpPr>
          <p:cNvPr id="6" name="文本框 5">
            <a:extLst>
              <a:ext uri="{FF2B5EF4-FFF2-40B4-BE49-F238E27FC236}">
                <a16:creationId xmlns:a16="http://schemas.microsoft.com/office/drawing/2014/main" id="{05607583-8BDA-4DBA-9365-BE77C7B60237}"/>
              </a:ext>
            </a:extLst>
          </p:cNvPr>
          <p:cNvSpPr txBox="1"/>
          <p:nvPr/>
        </p:nvSpPr>
        <p:spPr>
          <a:xfrm>
            <a:off x="752038" y="5365498"/>
            <a:ext cx="11402777" cy="923330"/>
          </a:xfrm>
          <a:prstGeom prst="rect">
            <a:avLst/>
          </a:prstGeom>
          <a:noFill/>
        </p:spPr>
        <p:txBody>
          <a:bodyPr wrap="square" rtlCol="0">
            <a:spAutoFit/>
          </a:bodyPr>
          <a:lstStyle/>
          <a:p>
            <a:r>
              <a:rPr lang="zh-CN" altLang="zh-CN" dirty="0">
                <a:latin typeface="+mj-ea"/>
                <a:ea typeface="+mj-ea"/>
              </a:rPr>
              <a:t>因为</a:t>
            </a:r>
            <a:r>
              <a:rPr lang="en-US" altLang="zh-CN" dirty="0">
                <a:latin typeface="+mj-ea"/>
                <a:ea typeface="+mj-ea"/>
              </a:rPr>
              <a:t>L</a:t>
            </a:r>
            <a:r>
              <a:rPr lang="zh-CN" altLang="zh-CN" dirty="0">
                <a:latin typeface="+mj-ea"/>
                <a:ea typeface="+mj-ea"/>
              </a:rPr>
              <a:t>是上升子序列，所有有 </a:t>
            </a:r>
            <a:r>
              <a:rPr lang="en-US" altLang="zh-CN" dirty="0">
                <a:latin typeface="+mj-ea"/>
                <a:ea typeface="+mj-ea"/>
              </a:rPr>
              <a:t>L[</a:t>
            </a:r>
            <a:r>
              <a:rPr lang="en-US" altLang="zh-CN" dirty="0" err="1">
                <a:latin typeface="+mj-ea"/>
                <a:ea typeface="+mj-ea"/>
              </a:rPr>
              <a:t>i</a:t>
            </a:r>
            <a:r>
              <a:rPr lang="en-US" altLang="zh-CN" dirty="0">
                <a:latin typeface="+mj-ea"/>
                <a:ea typeface="+mj-ea"/>
              </a:rPr>
              <a:t>] &lt; L[j] = seq[j] &lt; seq[</a:t>
            </a:r>
            <a:r>
              <a:rPr lang="en-US" altLang="zh-CN" dirty="0" err="1">
                <a:latin typeface="+mj-ea"/>
                <a:ea typeface="+mj-ea"/>
              </a:rPr>
              <a:t>i</a:t>
            </a:r>
            <a:r>
              <a:rPr lang="en-US" altLang="zh-CN" dirty="0">
                <a:latin typeface="+mj-ea"/>
                <a:ea typeface="+mj-ea"/>
              </a:rPr>
              <a:t>] </a:t>
            </a:r>
          </a:p>
          <a:p>
            <a:r>
              <a:rPr lang="zh-CN" altLang="zh-CN" dirty="0">
                <a:latin typeface="+mj-ea"/>
                <a:ea typeface="+mj-ea"/>
              </a:rPr>
              <a:t>那么我们就发现了一个长度为</a:t>
            </a:r>
            <a:r>
              <a:rPr lang="en-US" altLang="zh-CN" dirty="0">
                <a:latin typeface="+mj-ea"/>
                <a:ea typeface="+mj-ea"/>
              </a:rPr>
              <a:t>i+1</a:t>
            </a:r>
            <a:r>
              <a:rPr lang="zh-CN" altLang="zh-CN" dirty="0">
                <a:latin typeface="+mj-ea"/>
                <a:ea typeface="+mj-ea"/>
              </a:rPr>
              <a:t>的，结尾下标比 </a:t>
            </a:r>
            <a:r>
              <a:rPr lang="en-US" altLang="zh-CN" dirty="0">
                <a:latin typeface="+mj-ea"/>
                <a:ea typeface="+mj-ea"/>
              </a:rPr>
              <a:t>seq[</a:t>
            </a:r>
            <a:r>
              <a:rPr lang="en-US" altLang="zh-CN" dirty="0" err="1">
                <a:latin typeface="+mj-ea"/>
                <a:ea typeface="+mj-ea"/>
              </a:rPr>
              <a:t>i</a:t>
            </a:r>
            <a:r>
              <a:rPr lang="en-US" altLang="zh-CN" dirty="0">
                <a:latin typeface="+mj-ea"/>
                <a:ea typeface="+mj-ea"/>
              </a:rPr>
              <a:t>]</a:t>
            </a:r>
            <a:r>
              <a:rPr lang="zh-CN" altLang="zh-CN" dirty="0">
                <a:latin typeface="+mj-ea"/>
                <a:ea typeface="+mj-ea"/>
              </a:rPr>
              <a:t>要小的上升子序列，</a:t>
            </a:r>
            <a:r>
              <a:rPr lang="zh-CN" altLang="zh-CN" dirty="0">
                <a:solidFill>
                  <a:srgbClr val="FFFF00"/>
                </a:solidFill>
                <a:latin typeface="+mj-ea"/>
                <a:ea typeface="+mj-ea"/>
              </a:rPr>
              <a:t>这和</a:t>
            </a:r>
            <a:r>
              <a:rPr lang="en-US" altLang="zh-CN" dirty="0">
                <a:solidFill>
                  <a:srgbClr val="FFFF00"/>
                </a:solidFill>
                <a:latin typeface="+mj-ea"/>
                <a:ea typeface="+mj-ea"/>
              </a:rPr>
              <a:t>seq[]</a:t>
            </a:r>
            <a:r>
              <a:rPr lang="zh-CN" altLang="zh-CN" dirty="0">
                <a:solidFill>
                  <a:srgbClr val="FFFF00"/>
                </a:solidFill>
                <a:latin typeface="+mj-ea"/>
                <a:ea typeface="+mj-ea"/>
              </a:rPr>
              <a:t>保存最小的结尾相矛盾</a:t>
            </a:r>
          </a:p>
          <a:p>
            <a:endParaRPr lang="zh-CN" altLang="en-US" dirty="0">
              <a:latin typeface="+mj-ea"/>
              <a:ea typeface="+mj-ea"/>
            </a:endParaRPr>
          </a:p>
        </p:txBody>
      </p:sp>
      <p:sp>
        <p:nvSpPr>
          <p:cNvPr id="3" name="文本框 2">
            <a:extLst>
              <a:ext uri="{FF2B5EF4-FFF2-40B4-BE49-F238E27FC236}">
                <a16:creationId xmlns:a16="http://schemas.microsoft.com/office/drawing/2014/main" id="{200445EE-B44D-4657-B6FB-AEDF711B8A90}"/>
              </a:ext>
            </a:extLst>
          </p:cNvPr>
          <p:cNvSpPr txBox="1"/>
          <p:nvPr/>
        </p:nvSpPr>
        <p:spPr>
          <a:xfrm>
            <a:off x="4048125" y="4523871"/>
            <a:ext cx="452368" cy="369332"/>
          </a:xfrm>
          <a:prstGeom prst="rect">
            <a:avLst/>
          </a:prstGeom>
          <a:noFill/>
        </p:spPr>
        <p:txBody>
          <a:bodyPr wrap="none" rtlCol="0">
            <a:spAutoFit/>
          </a:bodyPr>
          <a:lstStyle/>
          <a:p>
            <a:r>
              <a:rPr lang="en-US" altLang="zh-CN" dirty="0">
                <a:solidFill>
                  <a:schemeClr val="bg1"/>
                </a:solidFill>
              </a:rPr>
              <a:t>+1</a:t>
            </a:r>
            <a:endParaRPr lang="zh-CN" altLang="en-US" dirty="0">
              <a:solidFill>
                <a:schemeClr val="bg1"/>
              </a:solidFill>
            </a:endParaRPr>
          </a:p>
        </p:txBody>
      </p:sp>
    </p:spTree>
    <p:extLst>
      <p:ext uri="{BB962C8B-B14F-4D97-AF65-F5344CB8AC3E}">
        <p14:creationId xmlns:p14="http://schemas.microsoft.com/office/powerpoint/2010/main" val="77523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LIS</a:t>
            </a:r>
            <a:r>
              <a:rPr lang="zh-CN" altLang="en-US" dirty="0"/>
              <a:t>问题：如何求解</a:t>
            </a:r>
            <a:r>
              <a:rPr lang="en-US" altLang="zh-CN" dirty="0"/>
              <a:t>LIS</a:t>
            </a:r>
            <a:r>
              <a:rPr lang="zh-CN" altLang="en-US" dirty="0"/>
              <a:t>？</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646111" y="1331260"/>
            <a:ext cx="10488613" cy="2783539"/>
          </a:xfrm>
        </p:spPr>
        <p:txBody>
          <a:bodyPr>
            <a:normAutofit/>
          </a:bodyPr>
          <a:lstStyle/>
          <a:p>
            <a:r>
              <a:rPr lang="en-US" altLang="zh-CN" dirty="0">
                <a:solidFill>
                  <a:srgbClr val="FFFF00"/>
                </a:solidFill>
                <a:latin typeface="+mj-ea"/>
              </a:rPr>
              <a:t>seq[</a:t>
            </a:r>
            <a:r>
              <a:rPr lang="en-US" altLang="zh-CN" dirty="0" err="1">
                <a:solidFill>
                  <a:srgbClr val="FFFF00"/>
                </a:solidFill>
                <a:latin typeface="+mj-ea"/>
              </a:rPr>
              <a:t>i</a:t>
            </a:r>
            <a:r>
              <a:rPr lang="en-US" altLang="zh-CN" dirty="0">
                <a:solidFill>
                  <a:srgbClr val="FFFF00"/>
                </a:solidFill>
                <a:latin typeface="+mj-ea"/>
              </a:rPr>
              <a:t>] </a:t>
            </a:r>
            <a:r>
              <a:rPr lang="zh-CN" altLang="zh-CN" dirty="0">
                <a:solidFill>
                  <a:srgbClr val="FFFF00"/>
                </a:solidFill>
                <a:latin typeface="+mj-ea"/>
              </a:rPr>
              <a:t>表示</a:t>
            </a:r>
            <a:r>
              <a:rPr lang="en-US" altLang="zh-CN" dirty="0">
                <a:solidFill>
                  <a:srgbClr val="FFFF00"/>
                </a:solidFill>
                <a:latin typeface="+mj-ea"/>
              </a:rPr>
              <a:t> </a:t>
            </a:r>
            <a:r>
              <a:rPr lang="en-US" altLang="zh-CN" dirty="0" err="1">
                <a:solidFill>
                  <a:srgbClr val="FFFF00"/>
                </a:solidFill>
                <a:latin typeface="+mj-ea"/>
              </a:rPr>
              <a:t>nums</a:t>
            </a:r>
            <a:r>
              <a:rPr lang="en-US" altLang="zh-CN" dirty="0">
                <a:solidFill>
                  <a:srgbClr val="FFFF00"/>
                </a:solidFill>
                <a:latin typeface="+mj-ea"/>
              </a:rPr>
              <a:t>[] </a:t>
            </a:r>
            <a:r>
              <a:rPr lang="zh-CN" altLang="zh-CN" dirty="0">
                <a:solidFill>
                  <a:srgbClr val="FFFF00"/>
                </a:solidFill>
                <a:latin typeface="+mj-ea"/>
              </a:rPr>
              <a:t>数组中，长度为</a:t>
            </a:r>
            <a:r>
              <a:rPr lang="en-US" altLang="zh-CN" dirty="0">
                <a:solidFill>
                  <a:srgbClr val="FFFF00"/>
                </a:solidFill>
                <a:latin typeface="+mj-ea"/>
              </a:rPr>
              <a:t> i+1 </a:t>
            </a:r>
            <a:r>
              <a:rPr lang="zh-CN" altLang="zh-CN" dirty="0">
                <a:solidFill>
                  <a:srgbClr val="FFFF00"/>
                </a:solidFill>
                <a:latin typeface="+mj-ea"/>
              </a:rPr>
              <a:t>的上升子序列的最小结尾数字</a:t>
            </a:r>
            <a:endParaRPr lang="en-US" altLang="zh-CN" dirty="0">
              <a:latin typeface="+mj-ea"/>
            </a:endParaRPr>
          </a:p>
          <a:p>
            <a:endParaRPr lang="en-US" altLang="zh-CN" b="1" dirty="0">
              <a:latin typeface="+mj-ea"/>
            </a:endParaRPr>
          </a:p>
          <a:p>
            <a:r>
              <a:rPr lang="zh-CN" altLang="en-US" b="1" dirty="0">
                <a:latin typeface="+mj-ea"/>
              </a:rPr>
              <a:t>贪心法</a:t>
            </a:r>
            <a:r>
              <a:rPr lang="zh-CN" altLang="zh-CN" b="1" dirty="0">
                <a:latin typeface="+mj-ea"/>
              </a:rPr>
              <a:t>维护序列</a:t>
            </a:r>
            <a:r>
              <a:rPr lang="en-US" altLang="zh-CN" b="1" dirty="0">
                <a:latin typeface="+mj-ea"/>
              </a:rPr>
              <a:t>seq</a:t>
            </a:r>
            <a:r>
              <a:rPr lang="zh-CN" altLang="zh-CN" b="1" dirty="0">
                <a:latin typeface="+mj-ea"/>
              </a:rPr>
              <a:t>方法</a:t>
            </a:r>
            <a:endParaRPr lang="zh-CN" altLang="zh-CN" dirty="0">
              <a:latin typeface="+mj-ea"/>
            </a:endParaRPr>
          </a:p>
          <a:p>
            <a:pPr marL="0" lvl="0" indent="0">
              <a:buNone/>
            </a:pPr>
            <a:r>
              <a:rPr lang="en-US" altLang="zh-CN" dirty="0">
                <a:latin typeface="+mj-ea"/>
              </a:rPr>
              <a:t>	1. </a:t>
            </a:r>
            <a:r>
              <a:rPr lang="zh-CN" altLang="zh-CN" dirty="0">
                <a:latin typeface="+mj-ea"/>
              </a:rPr>
              <a:t>按照</a:t>
            </a:r>
            <a:r>
              <a:rPr lang="zh-CN" altLang="zh-CN" dirty="0">
                <a:solidFill>
                  <a:srgbClr val="FFFF00"/>
                </a:solidFill>
                <a:latin typeface="+mj-ea"/>
              </a:rPr>
              <a:t>顺序</a:t>
            </a:r>
            <a:r>
              <a:rPr lang="zh-CN" altLang="zh-CN" dirty="0">
                <a:latin typeface="+mj-ea"/>
              </a:rPr>
              <a:t>遍历</a:t>
            </a:r>
            <a:r>
              <a:rPr lang="en-US" altLang="zh-CN" dirty="0" err="1">
                <a:latin typeface="+mj-ea"/>
              </a:rPr>
              <a:t>nums</a:t>
            </a:r>
            <a:r>
              <a:rPr lang="en-US" altLang="zh-CN" dirty="0">
                <a:latin typeface="+mj-ea"/>
              </a:rPr>
              <a:t>[]</a:t>
            </a:r>
            <a:r>
              <a:rPr lang="zh-CN" altLang="zh-CN" dirty="0">
                <a:latin typeface="+mj-ea"/>
              </a:rPr>
              <a:t>中的数字</a:t>
            </a:r>
          </a:p>
          <a:p>
            <a:pPr marL="0" lvl="0" indent="0">
              <a:buNone/>
            </a:pPr>
            <a:r>
              <a:rPr lang="en-US" altLang="zh-CN" dirty="0">
                <a:latin typeface="+mj-ea"/>
              </a:rPr>
              <a:t>	2. </a:t>
            </a:r>
            <a:r>
              <a:rPr lang="zh-CN" altLang="zh-CN" dirty="0">
                <a:latin typeface="+mj-ea"/>
              </a:rPr>
              <a:t>在</a:t>
            </a:r>
            <a:r>
              <a:rPr lang="en-US" altLang="zh-CN" dirty="0">
                <a:latin typeface="+mj-ea"/>
              </a:rPr>
              <a:t>seq</a:t>
            </a:r>
            <a:r>
              <a:rPr lang="zh-CN" altLang="zh-CN" dirty="0">
                <a:latin typeface="+mj-ea"/>
              </a:rPr>
              <a:t>中找到</a:t>
            </a:r>
            <a:r>
              <a:rPr lang="zh-CN" altLang="zh-CN" b="1" dirty="0">
                <a:solidFill>
                  <a:srgbClr val="FFFF00"/>
                </a:solidFill>
                <a:latin typeface="+mj-ea"/>
              </a:rPr>
              <a:t>第一个大于等于</a:t>
            </a:r>
            <a:r>
              <a:rPr lang="en-US" altLang="zh-CN" dirty="0" err="1">
                <a:latin typeface="+mj-ea"/>
              </a:rPr>
              <a:t>nums</a:t>
            </a:r>
            <a:r>
              <a:rPr lang="en-US" altLang="zh-CN" dirty="0">
                <a:latin typeface="+mj-ea"/>
              </a:rPr>
              <a:t>[</a:t>
            </a:r>
            <a:r>
              <a:rPr lang="en-US" altLang="zh-CN" dirty="0" err="1">
                <a:latin typeface="+mj-ea"/>
              </a:rPr>
              <a:t>i</a:t>
            </a:r>
            <a:r>
              <a:rPr lang="en-US" altLang="zh-CN" dirty="0">
                <a:latin typeface="+mj-ea"/>
              </a:rPr>
              <a:t>]</a:t>
            </a:r>
            <a:r>
              <a:rPr lang="zh-CN" altLang="zh-CN" dirty="0">
                <a:latin typeface="+mj-ea"/>
              </a:rPr>
              <a:t>的数字</a:t>
            </a:r>
            <a:r>
              <a:rPr lang="en-US" altLang="zh-CN" dirty="0">
                <a:latin typeface="+mj-ea"/>
              </a:rPr>
              <a:t>seq[x]</a:t>
            </a:r>
            <a:endParaRPr lang="zh-CN" altLang="zh-CN" dirty="0">
              <a:latin typeface="+mj-ea"/>
            </a:endParaRPr>
          </a:p>
          <a:p>
            <a:pPr marL="0" lvl="0" indent="0">
              <a:buNone/>
            </a:pPr>
            <a:r>
              <a:rPr lang="en-US" altLang="zh-CN" dirty="0">
                <a:latin typeface="+mj-ea"/>
              </a:rPr>
              <a:t>	3. </a:t>
            </a:r>
            <a:r>
              <a:rPr lang="zh-CN" altLang="zh-CN" dirty="0">
                <a:latin typeface="+mj-ea"/>
              </a:rPr>
              <a:t>如果找到</a:t>
            </a:r>
            <a:r>
              <a:rPr lang="en-US" altLang="zh-CN" dirty="0">
                <a:latin typeface="+mj-ea"/>
              </a:rPr>
              <a:t>seq[x]</a:t>
            </a:r>
            <a:r>
              <a:rPr lang="zh-CN" altLang="zh-CN" dirty="0">
                <a:latin typeface="+mj-ea"/>
              </a:rPr>
              <a:t>，则用</a:t>
            </a:r>
            <a:r>
              <a:rPr lang="en-US" altLang="zh-CN" dirty="0" err="1">
                <a:latin typeface="+mj-ea"/>
              </a:rPr>
              <a:t>nums</a:t>
            </a:r>
            <a:r>
              <a:rPr lang="en-US" altLang="zh-CN" dirty="0">
                <a:latin typeface="+mj-ea"/>
              </a:rPr>
              <a:t>[</a:t>
            </a:r>
            <a:r>
              <a:rPr lang="en-US" altLang="zh-CN" dirty="0" err="1">
                <a:latin typeface="+mj-ea"/>
              </a:rPr>
              <a:t>i</a:t>
            </a:r>
            <a:r>
              <a:rPr lang="en-US" altLang="zh-CN" dirty="0">
                <a:latin typeface="+mj-ea"/>
              </a:rPr>
              <a:t>]</a:t>
            </a:r>
            <a:r>
              <a:rPr lang="zh-CN" altLang="zh-CN" dirty="0">
                <a:latin typeface="+mj-ea"/>
              </a:rPr>
              <a:t>替换</a:t>
            </a:r>
            <a:r>
              <a:rPr lang="en-US" altLang="zh-CN" dirty="0">
                <a:latin typeface="+mj-ea"/>
              </a:rPr>
              <a:t>seq[x]</a:t>
            </a:r>
            <a:r>
              <a:rPr lang="zh-CN" altLang="zh-CN" dirty="0">
                <a:latin typeface="+mj-ea"/>
              </a:rPr>
              <a:t>，找不到则将</a:t>
            </a:r>
            <a:r>
              <a:rPr lang="en-US" altLang="zh-CN" dirty="0" err="1">
                <a:latin typeface="+mj-ea"/>
              </a:rPr>
              <a:t>nums</a:t>
            </a:r>
            <a:r>
              <a:rPr lang="en-US" altLang="zh-CN" dirty="0">
                <a:latin typeface="+mj-ea"/>
              </a:rPr>
              <a:t>[</a:t>
            </a:r>
            <a:r>
              <a:rPr lang="en-US" altLang="zh-CN" dirty="0" err="1">
                <a:latin typeface="+mj-ea"/>
              </a:rPr>
              <a:t>i</a:t>
            </a:r>
            <a:r>
              <a:rPr lang="en-US" altLang="zh-CN" dirty="0">
                <a:latin typeface="+mj-ea"/>
              </a:rPr>
              <a:t>]</a:t>
            </a:r>
            <a:r>
              <a:rPr lang="zh-CN" altLang="zh-CN" dirty="0">
                <a:latin typeface="+mj-ea"/>
              </a:rPr>
              <a:t>加入</a:t>
            </a:r>
            <a:r>
              <a:rPr lang="en-US" altLang="zh-CN" dirty="0">
                <a:latin typeface="+mj-ea"/>
              </a:rPr>
              <a:t>seq</a:t>
            </a:r>
            <a:r>
              <a:rPr lang="zh-CN" altLang="zh-CN" dirty="0">
                <a:latin typeface="+mj-ea"/>
              </a:rPr>
              <a:t>末尾</a:t>
            </a:r>
          </a:p>
          <a:p>
            <a:endParaRPr lang="zh-CN" altLang="en-US" dirty="0">
              <a:latin typeface="+mj-ea"/>
            </a:endParaRPr>
          </a:p>
        </p:txBody>
      </p:sp>
      <p:sp>
        <p:nvSpPr>
          <p:cNvPr id="4" name="文本框 3">
            <a:extLst>
              <a:ext uri="{FF2B5EF4-FFF2-40B4-BE49-F238E27FC236}">
                <a16:creationId xmlns:a16="http://schemas.microsoft.com/office/drawing/2014/main" id="{BE9B4A7C-CE5D-4E41-B0D5-771A24FD4A5B}"/>
              </a:ext>
            </a:extLst>
          </p:cNvPr>
          <p:cNvSpPr txBox="1"/>
          <p:nvPr/>
        </p:nvSpPr>
        <p:spPr>
          <a:xfrm>
            <a:off x="646111" y="4480446"/>
            <a:ext cx="11040304" cy="1631216"/>
          </a:xfrm>
          <a:prstGeom prst="rect">
            <a:avLst/>
          </a:prstGeom>
          <a:noFill/>
        </p:spPr>
        <p:txBody>
          <a:bodyPr wrap="square" rtlCol="0">
            <a:spAutoFit/>
          </a:bodyPr>
          <a:lstStyle/>
          <a:p>
            <a:r>
              <a:rPr lang="zh-CN" altLang="zh-CN" sz="2000" b="1" dirty="0">
                <a:latin typeface="+mj-ea"/>
                <a:ea typeface="+mj-ea"/>
              </a:rPr>
              <a:t>维护</a:t>
            </a:r>
            <a:r>
              <a:rPr lang="en-US" altLang="zh-CN" sz="2000" b="1" dirty="0">
                <a:latin typeface="+mj-ea"/>
                <a:ea typeface="+mj-ea"/>
              </a:rPr>
              <a:t>seq</a:t>
            </a:r>
            <a:r>
              <a:rPr lang="zh-CN" altLang="zh-CN" sz="2000" b="1" dirty="0">
                <a:latin typeface="+mj-ea"/>
                <a:ea typeface="+mj-ea"/>
              </a:rPr>
              <a:t>方法可行性证明：</a:t>
            </a:r>
            <a:endParaRPr lang="zh-CN" altLang="zh-CN" sz="2000" dirty="0">
              <a:latin typeface="+mj-ea"/>
              <a:ea typeface="+mj-ea"/>
            </a:endParaRPr>
          </a:p>
          <a:p>
            <a:r>
              <a:rPr lang="en-US" altLang="zh-CN" sz="2000" dirty="0">
                <a:latin typeface="+mj-ea"/>
                <a:ea typeface="+mj-ea"/>
              </a:rPr>
              <a:t>	</a:t>
            </a:r>
            <a:r>
              <a:rPr lang="zh-CN" altLang="zh-CN" sz="2000" dirty="0">
                <a:latin typeface="+mj-ea"/>
                <a:ea typeface="+mj-ea"/>
              </a:rPr>
              <a:t>因为</a:t>
            </a:r>
            <a:r>
              <a:rPr lang="en-US" altLang="zh-CN" sz="2000" dirty="0">
                <a:latin typeface="+mj-ea"/>
                <a:ea typeface="+mj-ea"/>
              </a:rPr>
              <a:t>seq[x-1]</a:t>
            </a:r>
            <a:r>
              <a:rPr lang="zh-CN" altLang="zh-CN" sz="2000" dirty="0">
                <a:latin typeface="+mj-ea"/>
                <a:ea typeface="+mj-ea"/>
              </a:rPr>
              <a:t>必定小于</a:t>
            </a:r>
            <a:r>
              <a:rPr lang="en-US" altLang="zh-CN" sz="2000" dirty="0" err="1">
                <a:latin typeface="+mj-ea"/>
                <a:ea typeface="+mj-ea"/>
              </a:rPr>
              <a:t>nums</a:t>
            </a:r>
            <a:r>
              <a:rPr lang="en-US" altLang="zh-CN" sz="2000" dirty="0">
                <a:latin typeface="+mj-ea"/>
                <a:ea typeface="+mj-ea"/>
              </a:rPr>
              <a:t>[</a:t>
            </a:r>
            <a:r>
              <a:rPr lang="en-US" altLang="zh-CN" sz="2000" dirty="0" err="1">
                <a:latin typeface="+mj-ea"/>
                <a:ea typeface="+mj-ea"/>
              </a:rPr>
              <a:t>i</a:t>
            </a:r>
            <a:r>
              <a:rPr lang="en-US" altLang="zh-CN" sz="2000" dirty="0">
                <a:latin typeface="+mj-ea"/>
                <a:ea typeface="+mj-ea"/>
              </a:rPr>
              <a:t>](seq</a:t>
            </a:r>
            <a:r>
              <a:rPr lang="zh-CN" altLang="zh-CN" sz="2000" dirty="0">
                <a:latin typeface="+mj-ea"/>
                <a:ea typeface="+mj-ea"/>
              </a:rPr>
              <a:t>有序</a:t>
            </a:r>
            <a:r>
              <a:rPr lang="en-US" altLang="zh-CN" sz="2000" dirty="0">
                <a:latin typeface="+mj-ea"/>
                <a:ea typeface="+mj-ea"/>
              </a:rPr>
              <a:t>)</a:t>
            </a:r>
            <a:r>
              <a:rPr lang="zh-CN" altLang="zh-CN" sz="2000" dirty="0">
                <a:latin typeface="+mj-ea"/>
                <a:ea typeface="+mj-ea"/>
              </a:rPr>
              <a:t>，即存在长度为</a:t>
            </a:r>
            <a:r>
              <a:rPr lang="en-US" altLang="zh-CN" sz="2000" dirty="0">
                <a:latin typeface="+mj-ea"/>
                <a:ea typeface="+mj-ea"/>
              </a:rPr>
              <a:t>x</a:t>
            </a:r>
            <a:r>
              <a:rPr lang="zh-CN" altLang="zh-CN" sz="2000" dirty="0">
                <a:latin typeface="+mj-ea"/>
                <a:ea typeface="+mj-ea"/>
              </a:rPr>
              <a:t>的上升子序列，其结尾小于</a:t>
            </a:r>
            <a:r>
              <a:rPr lang="en-US" altLang="zh-CN" sz="2000" dirty="0" err="1">
                <a:latin typeface="+mj-ea"/>
                <a:ea typeface="+mj-ea"/>
              </a:rPr>
              <a:t>nums</a:t>
            </a:r>
            <a:r>
              <a:rPr lang="en-US" altLang="zh-CN" sz="2000" dirty="0">
                <a:latin typeface="+mj-ea"/>
                <a:ea typeface="+mj-ea"/>
              </a:rPr>
              <a:t>[</a:t>
            </a:r>
            <a:r>
              <a:rPr lang="en-US" altLang="zh-CN" sz="2000" dirty="0" err="1">
                <a:latin typeface="+mj-ea"/>
                <a:ea typeface="+mj-ea"/>
              </a:rPr>
              <a:t>i</a:t>
            </a:r>
            <a:r>
              <a:rPr lang="en-US" altLang="zh-CN" sz="2000" dirty="0">
                <a:latin typeface="+mj-ea"/>
                <a:ea typeface="+mj-ea"/>
              </a:rPr>
              <a:t>]</a:t>
            </a:r>
            <a:endParaRPr lang="zh-CN" altLang="zh-CN" sz="2000" dirty="0">
              <a:latin typeface="+mj-ea"/>
              <a:ea typeface="+mj-ea"/>
            </a:endParaRPr>
          </a:p>
          <a:p>
            <a:r>
              <a:rPr lang="en-US" altLang="zh-CN" sz="2000" dirty="0">
                <a:latin typeface="+mj-ea"/>
                <a:ea typeface="+mj-ea"/>
              </a:rPr>
              <a:t>	</a:t>
            </a:r>
            <a:r>
              <a:rPr lang="zh-CN" altLang="zh-CN" sz="2000" dirty="0">
                <a:latin typeface="+mj-ea"/>
                <a:ea typeface="+mj-ea"/>
              </a:rPr>
              <a:t>所以在上面那个长度为</a:t>
            </a:r>
            <a:r>
              <a:rPr lang="en-US" altLang="zh-CN" sz="2000" dirty="0">
                <a:latin typeface="+mj-ea"/>
                <a:ea typeface="+mj-ea"/>
              </a:rPr>
              <a:t>x</a:t>
            </a:r>
            <a:r>
              <a:rPr lang="zh-CN" altLang="zh-CN" sz="2000" dirty="0">
                <a:latin typeface="+mj-ea"/>
                <a:ea typeface="+mj-ea"/>
              </a:rPr>
              <a:t>的上升序列后面添加</a:t>
            </a:r>
            <a:r>
              <a:rPr lang="en-US" altLang="zh-CN" sz="2000" dirty="0" err="1">
                <a:latin typeface="+mj-ea"/>
                <a:ea typeface="+mj-ea"/>
              </a:rPr>
              <a:t>nums</a:t>
            </a:r>
            <a:r>
              <a:rPr lang="en-US" altLang="zh-CN" sz="2000" dirty="0">
                <a:latin typeface="+mj-ea"/>
                <a:ea typeface="+mj-ea"/>
              </a:rPr>
              <a:t>[</a:t>
            </a:r>
            <a:r>
              <a:rPr lang="en-US" altLang="zh-CN" sz="2000" dirty="0" err="1">
                <a:latin typeface="+mj-ea"/>
                <a:ea typeface="+mj-ea"/>
              </a:rPr>
              <a:t>i</a:t>
            </a:r>
            <a:r>
              <a:rPr lang="en-US" altLang="zh-CN" sz="2000" dirty="0">
                <a:latin typeface="+mj-ea"/>
                <a:ea typeface="+mj-ea"/>
              </a:rPr>
              <a:t>]</a:t>
            </a:r>
            <a:r>
              <a:rPr lang="zh-CN" altLang="zh-CN" sz="2000" dirty="0">
                <a:latin typeface="+mj-ea"/>
                <a:ea typeface="+mj-ea"/>
              </a:rPr>
              <a:t>，可以得到</a:t>
            </a:r>
            <a:r>
              <a:rPr lang="zh-CN" altLang="en-US" sz="2000" dirty="0">
                <a:solidFill>
                  <a:srgbClr val="FFFF00"/>
                </a:solidFill>
                <a:latin typeface="+mj-ea"/>
                <a:ea typeface="+mj-ea"/>
              </a:rPr>
              <a:t>新的</a:t>
            </a:r>
            <a:r>
              <a:rPr lang="zh-CN" altLang="zh-CN" sz="2000" dirty="0">
                <a:solidFill>
                  <a:srgbClr val="FFFF00"/>
                </a:solidFill>
                <a:latin typeface="+mj-ea"/>
                <a:ea typeface="+mj-ea"/>
              </a:rPr>
              <a:t>长度为</a:t>
            </a:r>
            <a:r>
              <a:rPr lang="en-US" altLang="zh-CN" sz="2000" dirty="0">
                <a:solidFill>
                  <a:srgbClr val="FFFF00"/>
                </a:solidFill>
                <a:latin typeface="+mj-ea"/>
                <a:ea typeface="+mj-ea"/>
              </a:rPr>
              <a:t>x+1</a:t>
            </a:r>
            <a:r>
              <a:rPr lang="zh-CN" altLang="zh-CN" sz="2000" dirty="0">
                <a:solidFill>
                  <a:srgbClr val="FFFF00"/>
                </a:solidFill>
                <a:latin typeface="+mj-ea"/>
                <a:ea typeface="+mj-ea"/>
              </a:rPr>
              <a:t>的上升序列</a:t>
            </a:r>
          </a:p>
          <a:p>
            <a:r>
              <a:rPr lang="en-US" altLang="zh-CN" sz="2000" dirty="0">
                <a:latin typeface="+mj-ea"/>
                <a:ea typeface="+mj-ea"/>
              </a:rPr>
              <a:t>	</a:t>
            </a:r>
            <a:r>
              <a:rPr lang="zh-CN" altLang="zh-CN" sz="2000" dirty="0">
                <a:latin typeface="+mj-ea"/>
                <a:ea typeface="+mj-ea"/>
              </a:rPr>
              <a:t>而这个新序列的结尾是</a:t>
            </a:r>
            <a:r>
              <a:rPr lang="en-US" altLang="zh-CN" sz="2000" dirty="0" err="1">
                <a:latin typeface="+mj-ea"/>
                <a:ea typeface="+mj-ea"/>
              </a:rPr>
              <a:t>nums</a:t>
            </a:r>
            <a:r>
              <a:rPr lang="en-US" altLang="zh-CN" sz="2000" dirty="0">
                <a:latin typeface="+mj-ea"/>
                <a:ea typeface="+mj-ea"/>
              </a:rPr>
              <a:t>[</a:t>
            </a:r>
            <a:r>
              <a:rPr lang="en-US" altLang="zh-CN" sz="2000" dirty="0" err="1">
                <a:latin typeface="+mj-ea"/>
                <a:ea typeface="+mj-ea"/>
              </a:rPr>
              <a:t>i</a:t>
            </a:r>
            <a:r>
              <a:rPr lang="en-US" altLang="zh-CN" sz="2000" dirty="0">
                <a:latin typeface="+mj-ea"/>
                <a:ea typeface="+mj-ea"/>
              </a:rPr>
              <a:t>]</a:t>
            </a:r>
            <a:r>
              <a:rPr lang="zh-CN" altLang="zh-CN" sz="2000" dirty="0">
                <a:latin typeface="+mj-ea"/>
                <a:ea typeface="+mj-ea"/>
              </a:rPr>
              <a:t>，小于原来的</a:t>
            </a:r>
            <a:r>
              <a:rPr lang="en-US" altLang="zh-CN" sz="2000" dirty="0">
                <a:latin typeface="+mj-ea"/>
                <a:ea typeface="+mj-ea"/>
              </a:rPr>
              <a:t>seq[x]</a:t>
            </a:r>
            <a:r>
              <a:rPr lang="zh-CN" altLang="zh-CN" sz="2000" dirty="0">
                <a:latin typeface="+mj-ea"/>
                <a:ea typeface="+mj-ea"/>
              </a:rPr>
              <a:t>，所以用</a:t>
            </a:r>
            <a:r>
              <a:rPr lang="en-US" altLang="zh-CN" sz="2000" dirty="0" err="1">
                <a:latin typeface="+mj-ea"/>
                <a:ea typeface="+mj-ea"/>
              </a:rPr>
              <a:t>nums</a:t>
            </a:r>
            <a:r>
              <a:rPr lang="en-US" altLang="zh-CN" sz="2000" dirty="0">
                <a:latin typeface="+mj-ea"/>
                <a:ea typeface="+mj-ea"/>
              </a:rPr>
              <a:t>[</a:t>
            </a:r>
            <a:r>
              <a:rPr lang="en-US" altLang="zh-CN" sz="2000" dirty="0" err="1">
                <a:latin typeface="+mj-ea"/>
                <a:ea typeface="+mj-ea"/>
              </a:rPr>
              <a:t>i</a:t>
            </a:r>
            <a:r>
              <a:rPr lang="en-US" altLang="zh-CN" sz="2000" dirty="0">
                <a:latin typeface="+mj-ea"/>
                <a:ea typeface="+mj-ea"/>
              </a:rPr>
              <a:t>]</a:t>
            </a:r>
            <a:r>
              <a:rPr lang="zh-CN" altLang="zh-CN" sz="2000" dirty="0">
                <a:latin typeface="+mj-ea"/>
                <a:ea typeface="+mj-ea"/>
              </a:rPr>
              <a:t>替换</a:t>
            </a:r>
            <a:r>
              <a:rPr lang="en-US" altLang="zh-CN" sz="2000" dirty="0">
                <a:latin typeface="+mj-ea"/>
                <a:ea typeface="+mj-ea"/>
              </a:rPr>
              <a:t>seq[x]</a:t>
            </a:r>
            <a:endParaRPr lang="zh-CN" altLang="zh-CN" sz="2000" dirty="0">
              <a:latin typeface="+mj-ea"/>
              <a:ea typeface="+mj-ea"/>
            </a:endParaRPr>
          </a:p>
          <a:p>
            <a:endParaRPr lang="zh-CN" altLang="en-US" sz="2000" dirty="0">
              <a:latin typeface="+mj-ea"/>
              <a:ea typeface="+mj-ea"/>
            </a:endParaRPr>
          </a:p>
        </p:txBody>
      </p:sp>
    </p:spTree>
    <p:extLst>
      <p:ext uri="{BB962C8B-B14F-4D97-AF65-F5344CB8AC3E}">
        <p14:creationId xmlns:p14="http://schemas.microsoft.com/office/powerpoint/2010/main" val="138597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LIS</a:t>
            </a:r>
            <a:r>
              <a:rPr lang="zh-CN" altLang="en-US" dirty="0"/>
              <a:t>问题与</a:t>
            </a:r>
            <a:r>
              <a:rPr lang="en-US" altLang="zh-CN" dirty="0"/>
              <a:t>LCS</a:t>
            </a:r>
            <a:r>
              <a:rPr lang="zh-CN" altLang="en-US" dirty="0"/>
              <a:t>优化的时间复杂度分析</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762001" y="1633818"/>
            <a:ext cx="10783888" cy="4976532"/>
          </a:xfrm>
        </p:spPr>
        <p:txBody>
          <a:bodyPr/>
          <a:lstStyle/>
          <a:p>
            <a:r>
              <a:rPr lang="en-US" altLang="zh-CN" b="1" dirty="0">
                <a:latin typeface="+mj-ea"/>
              </a:rPr>
              <a:t>LIS</a:t>
            </a:r>
            <a:r>
              <a:rPr lang="zh-CN" altLang="zh-CN" b="1" dirty="0">
                <a:latin typeface="+mj-ea"/>
              </a:rPr>
              <a:t>贪心法时间复杂度分析：</a:t>
            </a:r>
            <a:endParaRPr lang="zh-CN" altLang="zh-CN" dirty="0">
              <a:latin typeface="+mj-ea"/>
            </a:endParaRPr>
          </a:p>
          <a:p>
            <a:pPr marL="0" indent="0">
              <a:buNone/>
            </a:pPr>
            <a:r>
              <a:rPr lang="en-US" altLang="zh-CN" dirty="0">
                <a:latin typeface="+mj-ea"/>
              </a:rPr>
              <a:t>	</a:t>
            </a:r>
            <a:r>
              <a:rPr lang="zh-CN" altLang="zh-CN" dirty="0">
                <a:latin typeface="+mj-ea"/>
              </a:rPr>
              <a:t>因为</a:t>
            </a:r>
            <a:r>
              <a:rPr lang="en-US" altLang="zh-CN" dirty="0">
                <a:latin typeface="+mj-ea"/>
              </a:rPr>
              <a:t>seq</a:t>
            </a:r>
            <a:r>
              <a:rPr lang="zh-CN" altLang="zh-CN" dirty="0">
                <a:latin typeface="+mj-ea"/>
              </a:rPr>
              <a:t>序列有序，我们可以</a:t>
            </a:r>
            <a:r>
              <a:rPr lang="zh-CN" altLang="zh-CN" dirty="0">
                <a:solidFill>
                  <a:srgbClr val="FFFF00"/>
                </a:solidFill>
                <a:latin typeface="+mj-ea"/>
              </a:rPr>
              <a:t>使用二分查找</a:t>
            </a:r>
            <a:r>
              <a:rPr lang="zh-CN" altLang="zh-CN" dirty="0">
                <a:latin typeface="+mj-ea"/>
              </a:rPr>
              <a:t>快速找到第一个大于</a:t>
            </a:r>
            <a:r>
              <a:rPr lang="en-US" altLang="zh-CN" dirty="0" err="1">
                <a:latin typeface="+mj-ea"/>
              </a:rPr>
              <a:t>nums</a:t>
            </a:r>
            <a:r>
              <a:rPr lang="en-US" altLang="zh-CN" dirty="0">
                <a:latin typeface="+mj-ea"/>
              </a:rPr>
              <a:t>[</a:t>
            </a:r>
            <a:r>
              <a:rPr lang="en-US" altLang="zh-CN" dirty="0" err="1">
                <a:latin typeface="+mj-ea"/>
              </a:rPr>
              <a:t>i</a:t>
            </a:r>
            <a:r>
              <a:rPr lang="en-US" altLang="zh-CN" dirty="0">
                <a:latin typeface="+mj-ea"/>
              </a:rPr>
              <a:t>]</a:t>
            </a:r>
            <a:r>
              <a:rPr lang="zh-CN" altLang="zh-CN" dirty="0">
                <a:latin typeface="+mj-ea"/>
              </a:rPr>
              <a:t>的</a:t>
            </a:r>
            <a:r>
              <a:rPr lang="en-US" altLang="zh-CN" dirty="0">
                <a:latin typeface="+mj-ea"/>
              </a:rPr>
              <a:t>	seq[x]</a:t>
            </a:r>
            <a:r>
              <a:rPr lang="zh-CN" altLang="zh-CN" dirty="0">
                <a:latin typeface="+mj-ea"/>
              </a:rPr>
              <a:t>，遍历</a:t>
            </a:r>
            <a:r>
              <a:rPr lang="en-US" altLang="zh-CN" dirty="0">
                <a:latin typeface="+mj-ea"/>
              </a:rPr>
              <a:t>	</a:t>
            </a:r>
            <a:r>
              <a:rPr lang="en-US" altLang="zh-CN" dirty="0" err="1">
                <a:latin typeface="+mj-ea"/>
              </a:rPr>
              <a:t>nums</a:t>
            </a:r>
            <a:r>
              <a:rPr lang="en-US" altLang="zh-CN" dirty="0">
                <a:latin typeface="+mj-ea"/>
              </a:rPr>
              <a:t>[]</a:t>
            </a:r>
            <a:r>
              <a:rPr lang="zh-CN" altLang="zh-CN" dirty="0">
                <a:latin typeface="+mj-ea"/>
              </a:rPr>
              <a:t>需要</a:t>
            </a:r>
            <a:r>
              <a:rPr lang="en-US" altLang="zh-CN" dirty="0">
                <a:latin typeface="+mj-ea"/>
              </a:rPr>
              <a:t>O(n)</a:t>
            </a:r>
            <a:r>
              <a:rPr lang="zh-CN" altLang="zh-CN" dirty="0">
                <a:latin typeface="+mj-ea"/>
              </a:rPr>
              <a:t>，每次遍历都二分查找</a:t>
            </a:r>
            <a:r>
              <a:rPr lang="en-US" altLang="zh-CN" dirty="0">
                <a:latin typeface="+mj-ea"/>
              </a:rPr>
              <a:t>seq</a:t>
            </a:r>
            <a:r>
              <a:rPr lang="zh-CN" altLang="zh-CN" dirty="0">
                <a:latin typeface="+mj-ea"/>
              </a:rPr>
              <a:t>序列，需要</a:t>
            </a:r>
            <a:r>
              <a:rPr lang="en-US" altLang="zh-CN" dirty="0">
                <a:latin typeface="+mj-ea"/>
              </a:rPr>
              <a:t>O(log(n))</a:t>
            </a:r>
            <a:r>
              <a:rPr lang="zh-CN" altLang="zh-CN" dirty="0">
                <a:latin typeface="+mj-ea"/>
              </a:rPr>
              <a:t>这使得算法的时间复杂</a:t>
            </a:r>
            <a:r>
              <a:rPr lang="en-US" altLang="zh-CN" dirty="0">
                <a:latin typeface="+mj-ea"/>
              </a:rPr>
              <a:t>	</a:t>
            </a:r>
            <a:r>
              <a:rPr lang="zh-CN" altLang="zh-CN" dirty="0">
                <a:latin typeface="+mj-ea"/>
              </a:rPr>
              <a:t>度保持在</a:t>
            </a:r>
            <a:r>
              <a:rPr lang="en-US" altLang="zh-CN" dirty="0">
                <a:latin typeface="+mj-ea"/>
              </a:rPr>
              <a:t>O(</a:t>
            </a:r>
            <a:r>
              <a:rPr lang="en-US" altLang="zh-CN" dirty="0" err="1">
                <a:latin typeface="+mj-ea"/>
              </a:rPr>
              <a:t>nlog</a:t>
            </a:r>
            <a:r>
              <a:rPr lang="en-US" altLang="zh-CN" dirty="0">
                <a:latin typeface="+mj-ea"/>
              </a:rPr>
              <a:t>(n))</a:t>
            </a:r>
          </a:p>
          <a:p>
            <a:pPr marL="0" indent="0">
              <a:buNone/>
            </a:pPr>
            <a:endParaRPr lang="zh-CN" altLang="zh-CN" dirty="0">
              <a:latin typeface="+mj-ea"/>
            </a:endParaRPr>
          </a:p>
          <a:p>
            <a:r>
              <a:rPr lang="zh-CN" altLang="en-US" dirty="0">
                <a:latin typeface="+mj-ea"/>
              </a:rPr>
              <a:t>在</a:t>
            </a:r>
            <a:r>
              <a:rPr lang="en-US" altLang="zh-CN" dirty="0">
                <a:latin typeface="+mj-ea"/>
              </a:rPr>
              <a:t>LCS</a:t>
            </a:r>
            <a:r>
              <a:rPr lang="zh-CN" altLang="en-US" dirty="0">
                <a:latin typeface="+mj-ea"/>
              </a:rPr>
              <a:t>转化过程中，保存</a:t>
            </a:r>
            <a:r>
              <a:rPr lang="en-US" altLang="zh-CN" dirty="0">
                <a:latin typeface="+mj-ea"/>
              </a:rPr>
              <a:t>s1</a:t>
            </a:r>
            <a:r>
              <a:rPr lang="zh-CN" altLang="en-US" dirty="0">
                <a:latin typeface="+mj-ea"/>
              </a:rPr>
              <a:t>每个字符在</a:t>
            </a:r>
            <a:r>
              <a:rPr lang="en-US" altLang="zh-CN" dirty="0">
                <a:latin typeface="+mj-ea"/>
              </a:rPr>
              <a:t>s2</a:t>
            </a:r>
            <a:r>
              <a:rPr lang="zh-CN" altLang="en-US" dirty="0">
                <a:latin typeface="+mj-ea"/>
              </a:rPr>
              <a:t>中出现的下标，复杂度为</a:t>
            </a:r>
            <a:r>
              <a:rPr lang="en-US" altLang="zh-CN" dirty="0">
                <a:latin typeface="+mj-ea"/>
              </a:rPr>
              <a:t>O(n)</a:t>
            </a:r>
            <a:r>
              <a:rPr lang="zh-CN" altLang="en-US" dirty="0">
                <a:latin typeface="+mj-ea"/>
              </a:rPr>
              <a:t>，（使用哈希表可以快速查找）</a:t>
            </a:r>
            <a:endParaRPr lang="en-US" altLang="zh-CN" dirty="0">
              <a:latin typeface="+mj-ea"/>
            </a:endParaRPr>
          </a:p>
          <a:p>
            <a:endParaRPr lang="en-US" altLang="zh-CN" dirty="0">
              <a:latin typeface="+mj-ea"/>
            </a:endParaRPr>
          </a:p>
          <a:p>
            <a:r>
              <a:rPr lang="zh-CN" altLang="en-US" dirty="0">
                <a:latin typeface="+mj-ea"/>
              </a:rPr>
              <a:t>所以</a:t>
            </a:r>
            <a:r>
              <a:rPr lang="en-US" altLang="zh-CN" dirty="0">
                <a:latin typeface="+mj-ea"/>
              </a:rPr>
              <a:t>LCS</a:t>
            </a:r>
            <a:r>
              <a:rPr lang="zh-CN" altLang="en-US" dirty="0">
                <a:latin typeface="+mj-ea"/>
              </a:rPr>
              <a:t>总体复杂度取决于最后下标序列的长度，而下标序列的长度和数据有关，在不考虑极端情况下（即 </a:t>
            </a:r>
            <a:r>
              <a:rPr lang="en-US" altLang="zh-CN" dirty="0">
                <a:latin typeface="+mj-ea"/>
              </a:rPr>
              <a:t>s1=</a:t>
            </a:r>
            <a:r>
              <a:rPr lang="en-US" altLang="zh-CN" dirty="0" err="1">
                <a:latin typeface="+mj-ea"/>
              </a:rPr>
              <a:t>aaa</a:t>
            </a:r>
            <a:r>
              <a:rPr lang="en-US" altLang="zh-CN" dirty="0">
                <a:latin typeface="+mj-ea"/>
              </a:rPr>
              <a:t> s2=</a:t>
            </a:r>
            <a:r>
              <a:rPr lang="en-US" altLang="zh-CN" dirty="0" err="1">
                <a:latin typeface="+mj-ea"/>
              </a:rPr>
              <a:t>aaa</a:t>
            </a:r>
            <a:r>
              <a:rPr lang="en-US" altLang="zh-CN" dirty="0">
                <a:latin typeface="+mj-ea"/>
              </a:rPr>
              <a:t> </a:t>
            </a:r>
            <a:r>
              <a:rPr lang="zh-CN" altLang="en-US" dirty="0">
                <a:latin typeface="+mj-ea"/>
              </a:rPr>
              <a:t>单一字符完全相同的串），可以认为是</a:t>
            </a:r>
            <a:r>
              <a:rPr lang="en-US" altLang="zh-CN" dirty="0">
                <a:latin typeface="+mj-ea"/>
              </a:rPr>
              <a:t>O(n)</a:t>
            </a:r>
            <a:r>
              <a:rPr lang="zh-CN" altLang="en-US" dirty="0">
                <a:latin typeface="+mj-ea"/>
              </a:rPr>
              <a:t>，所以整体复杂度为</a:t>
            </a:r>
            <a:r>
              <a:rPr lang="en-US" altLang="zh-CN" dirty="0">
                <a:latin typeface="+mj-ea"/>
              </a:rPr>
              <a:t>O(</a:t>
            </a:r>
            <a:r>
              <a:rPr lang="en-US" altLang="zh-CN" dirty="0" err="1">
                <a:latin typeface="+mj-ea"/>
              </a:rPr>
              <a:t>nlog</a:t>
            </a:r>
            <a:r>
              <a:rPr lang="en-US" altLang="zh-CN" dirty="0">
                <a:latin typeface="+mj-ea"/>
              </a:rPr>
              <a:t>(n))</a:t>
            </a:r>
            <a:endParaRPr lang="zh-CN" altLang="en-US" dirty="0">
              <a:latin typeface="+mj-ea"/>
            </a:endParaRPr>
          </a:p>
        </p:txBody>
      </p:sp>
    </p:spTree>
    <p:extLst>
      <p:ext uri="{BB962C8B-B14F-4D97-AF65-F5344CB8AC3E}">
        <p14:creationId xmlns:p14="http://schemas.microsoft.com/office/powerpoint/2010/main" val="333672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37609-969D-4C14-9D7C-D15D1DE26485}"/>
              </a:ext>
            </a:extLst>
          </p:cNvPr>
          <p:cNvSpPr>
            <a:spLocks noGrp="1"/>
          </p:cNvSpPr>
          <p:nvPr>
            <p:ph type="title"/>
          </p:nvPr>
        </p:nvSpPr>
        <p:spPr/>
        <p:txBody>
          <a:bodyPr/>
          <a:lstStyle/>
          <a:p>
            <a:r>
              <a:rPr lang="en-US" altLang="zh-CN" dirty="0"/>
              <a:t>LCS</a:t>
            </a:r>
            <a:r>
              <a:rPr lang="zh-CN" altLang="en-US" dirty="0"/>
              <a:t>时间对比</a:t>
            </a:r>
          </a:p>
        </p:txBody>
      </p:sp>
      <p:sp>
        <p:nvSpPr>
          <p:cNvPr id="3" name="内容占位符 2">
            <a:extLst>
              <a:ext uri="{FF2B5EF4-FFF2-40B4-BE49-F238E27FC236}">
                <a16:creationId xmlns:a16="http://schemas.microsoft.com/office/drawing/2014/main" id="{B0D114E0-93EE-46B0-AC0A-483E5D92AF4D}"/>
              </a:ext>
            </a:extLst>
          </p:cNvPr>
          <p:cNvSpPr>
            <a:spLocks noGrp="1"/>
          </p:cNvSpPr>
          <p:nvPr>
            <p:ph idx="1"/>
          </p:nvPr>
        </p:nvSpPr>
        <p:spPr>
          <a:xfrm>
            <a:off x="1217612" y="1447800"/>
            <a:ext cx="4297363" cy="5210176"/>
          </a:xfrm>
        </p:spPr>
        <p:txBody>
          <a:bodyPr>
            <a:normAutofit/>
          </a:bodyPr>
          <a:lstStyle/>
          <a:p>
            <a:r>
              <a:rPr lang="zh-CN" altLang="zh-CN" dirty="0"/>
              <a:t>可以看到不同规模下，优化后的</a:t>
            </a:r>
            <a:r>
              <a:rPr lang="en-US" altLang="zh-CN" dirty="0"/>
              <a:t>LCS</a:t>
            </a:r>
            <a:r>
              <a:rPr lang="zh-CN" altLang="zh-CN" dirty="0"/>
              <a:t>速度远超常规</a:t>
            </a:r>
            <a:r>
              <a:rPr lang="en-US" altLang="zh-CN" dirty="0"/>
              <a:t>LCS</a:t>
            </a:r>
            <a:r>
              <a:rPr lang="zh-CN" altLang="zh-CN" dirty="0"/>
              <a:t>，但是因为随机字符的字符范围只有</a:t>
            </a:r>
            <a:r>
              <a:rPr lang="en-US" altLang="zh-CN" dirty="0"/>
              <a:t>62</a:t>
            </a:r>
            <a:r>
              <a:rPr lang="zh-CN" altLang="zh-CN" dirty="0"/>
              <a:t>个（字母</a:t>
            </a:r>
            <a:r>
              <a:rPr lang="en-US" altLang="zh-CN" dirty="0"/>
              <a:t>+</a:t>
            </a:r>
            <a:r>
              <a:rPr lang="zh-CN" altLang="zh-CN" dirty="0"/>
              <a:t>数字</a:t>
            </a:r>
            <a:r>
              <a:rPr lang="en-US" altLang="zh-CN" dirty="0"/>
              <a:t>+</a:t>
            </a:r>
            <a:r>
              <a:rPr lang="zh-CN" altLang="zh-CN" dirty="0"/>
              <a:t>大写字母），所以测试字符串的长度越长，同样的字符出现频率越高，越容易逼近优化</a:t>
            </a:r>
            <a:r>
              <a:rPr lang="en-US" altLang="zh-CN" dirty="0"/>
              <a:t>LCS</a:t>
            </a:r>
            <a:r>
              <a:rPr lang="zh-CN" altLang="zh-CN" dirty="0"/>
              <a:t>的最坏情况（即 </a:t>
            </a:r>
            <a:r>
              <a:rPr lang="en-US" altLang="zh-CN" dirty="0"/>
              <a:t>s1=</a:t>
            </a:r>
            <a:r>
              <a:rPr lang="en-US" altLang="zh-CN" dirty="0" err="1"/>
              <a:t>aaa</a:t>
            </a:r>
            <a:r>
              <a:rPr lang="en-US" altLang="zh-CN" dirty="0"/>
              <a:t> s2=</a:t>
            </a:r>
            <a:r>
              <a:rPr lang="en-US" altLang="zh-CN" dirty="0" err="1"/>
              <a:t>aaa</a:t>
            </a:r>
            <a:r>
              <a:rPr lang="en-US" altLang="zh-CN" dirty="0"/>
              <a:t> </a:t>
            </a:r>
            <a:r>
              <a:rPr lang="zh-CN" altLang="zh-CN" dirty="0"/>
              <a:t>最怕一个字符在</a:t>
            </a:r>
            <a:r>
              <a:rPr lang="en-US" altLang="zh-CN" dirty="0"/>
              <a:t>s2</a:t>
            </a:r>
            <a:r>
              <a:rPr lang="zh-CN" altLang="zh-CN" dirty="0"/>
              <a:t>中出现多次），所以得出结论，</a:t>
            </a:r>
            <a:r>
              <a:rPr lang="en-US" altLang="zh-CN" dirty="0"/>
              <a:t>LCS</a:t>
            </a:r>
            <a:r>
              <a:rPr lang="zh-CN" altLang="zh-CN" dirty="0"/>
              <a:t>时间优化是一种不稳定的优化</a:t>
            </a:r>
          </a:p>
          <a:p>
            <a:r>
              <a:rPr lang="zh-CN" altLang="zh-CN" dirty="0"/>
              <a:t>它的下界是</a:t>
            </a:r>
            <a:r>
              <a:rPr lang="en-US" altLang="zh-CN" dirty="0"/>
              <a:t>O(</a:t>
            </a:r>
            <a:r>
              <a:rPr lang="en-US" altLang="zh-CN" dirty="0" err="1"/>
              <a:t>nlong</a:t>
            </a:r>
            <a:r>
              <a:rPr lang="en-US" altLang="zh-CN" dirty="0"/>
              <a:t>(n))</a:t>
            </a:r>
            <a:r>
              <a:rPr lang="zh-CN" altLang="zh-CN" dirty="0"/>
              <a:t>，其中</a:t>
            </a:r>
            <a:r>
              <a:rPr lang="en-US" altLang="zh-CN" dirty="0"/>
              <a:t>n</a:t>
            </a:r>
            <a:r>
              <a:rPr lang="zh-CN" altLang="zh-CN" dirty="0"/>
              <a:t>是</a:t>
            </a:r>
            <a:r>
              <a:rPr lang="en-US" altLang="zh-CN" dirty="0"/>
              <a:t>s1 s2</a:t>
            </a:r>
            <a:r>
              <a:rPr lang="zh-CN" altLang="zh-CN" dirty="0"/>
              <a:t>中短串的长度，而他的上界达到</a:t>
            </a:r>
            <a:r>
              <a:rPr lang="en-US" altLang="zh-CN" dirty="0"/>
              <a:t>O(n^2 * log(n^2))</a:t>
            </a:r>
            <a:r>
              <a:rPr lang="zh-CN" altLang="zh-CN" dirty="0"/>
              <a:t>，但是在实际测试中，总体优化情况还可以接受</a:t>
            </a:r>
          </a:p>
          <a:p>
            <a:endParaRPr lang="zh-CN" altLang="en-US" dirty="0"/>
          </a:p>
        </p:txBody>
      </p:sp>
      <p:graphicFrame>
        <p:nvGraphicFramePr>
          <p:cNvPr id="5" name="表格 4">
            <a:extLst>
              <a:ext uri="{FF2B5EF4-FFF2-40B4-BE49-F238E27FC236}">
                <a16:creationId xmlns:a16="http://schemas.microsoft.com/office/drawing/2014/main" id="{41F0CF98-2B6D-4259-BB1F-678118ADC0A1}"/>
              </a:ext>
            </a:extLst>
          </p:cNvPr>
          <p:cNvGraphicFramePr>
            <a:graphicFrameLocks noGrp="1"/>
          </p:cNvGraphicFramePr>
          <p:nvPr>
            <p:extLst>
              <p:ext uri="{D42A27DB-BD31-4B8C-83A1-F6EECF244321}">
                <p14:modId xmlns:p14="http://schemas.microsoft.com/office/powerpoint/2010/main" val="4213722987"/>
              </p:ext>
            </p:extLst>
          </p:nvPr>
        </p:nvGraphicFramePr>
        <p:xfrm>
          <a:off x="6551613" y="1710018"/>
          <a:ext cx="4622800" cy="71120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3853479441"/>
                    </a:ext>
                  </a:extLst>
                </a:gridCol>
                <a:gridCol w="660400">
                  <a:extLst>
                    <a:ext uri="{9D8B030D-6E8A-4147-A177-3AD203B41FA5}">
                      <a16:colId xmlns:a16="http://schemas.microsoft.com/office/drawing/2014/main" val="449766319"/>
                    </a:ext>
                  </a:extLst>
                </a:gridCol>
                <a:gridCol w="660400">
                  <a:extLst>
                    <a:ext uri="{9D8B030D-6E8A-4147-A177-3AD203B41FA5}">
                      <a16:colId xmlns:a16="http://schemas.microsoft.com/office/drawing/2014/main" val="779072443"/>
                    </a:ext>
                  </a:extLst>
                </a:gridCol>
                <a:gridCol w="660400">
                  <a:extLst>
                    <a:ext uri="{9D8B030D-6E8A-4147-A177-3AD203B41FA5}">
                      <a16:colId xmlns:a16="http://schemas.microsoft.com/office/drawing/2014/main" val="3874105455"/>
                    </a:ext>
                  </a:extLst>
                </a:gridCol>
                <a:gridCol w="660400">
                  <a:extLst>
                    <a:ext uri="{9D8B030D-6E8A-4147-A177-3AD203B41FA5}">
                      <a16:colId xmlns:a16="http://schemas.microsoft.com/office/drawing/2014/main" val="3451808237"/>
                    </a:ext>
                  </a:extLst>
                </a:gridCol>
                <a:gridCol w="660400">
                  <a:extLst>
                    <a:ext uri="{9D8B030D-6E8A-4147-A177-3AD203B41FA5}">
                      <a16:colId xmlns:a16="http://schemas.microsoft.com/office/drawing/2014/main" val="642963281"/>
                    </a:ext>
                  </a:extLst>
                </a:gridCol>
                <a:gridCol w="660400">
                  <a:extLst>
                    <a:ext uri="{9D8B030D-6E8A-4147-A177-3AD203B41FA5}">
                      <a16:colId xmlns:a16="http://schemas.microsoft.com/office/drawing/2014/main" val="853323198"/>
                    </a:ext>
                  </a:extLst>
                </a:gridCol>
              </a:tblGrid>
              <a:tr h="177800">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规模</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698092365"/>
                  </a:ext>
                </a:extLst>
              </a:tr>
              <a:tr h="177800">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时间</a:t>
                      </a:r>
                      <a:r>
                        <a:rPr lang="en-US" altLang="zh-CN" sz="1100" u="none" strike="noStrike">
                          <a:effectLst/>
                        </a:rPr>
                        <a:t>/</a:t>
                      </a:r>
                      <a:r>
                        <a:rPr lang="en-US" sz="1100" u="none" strike="noStrike">
                          <a:effectLst/>
                        </a:rPr>
                        <a: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1000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2000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3000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4000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5000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209569355"/>
                  </a:ext>
                </a:extLst>
              </a:tr>
              <a:tr h="177800">
                <a:tc>
                  <a:txBody>
                    <a:bodyPr/>
                    <a:lstStyle/>
                    <a:p>
                      <a:pPr algn="l" fontAlgn="b"/>
                      <a:r>
                        <a:rPr lang="zh-CN" altLang="en-US" sz="1100" u="none" strike="noStrike">
                          <a:effectLst/>
                        </a:rPr>
                        <a:t>方法</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常规</a:t>
                      </a:r>
                      <a:r>
                        <a:rPr lang="en-US" sz="1100" u="none" strike="noStrike">
                          <a:effectLst/>
                        </a:rPr>
                        <a:t>LCS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0.0179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0.0661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0.1399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0.2807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0.4567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730720901"/>
                  </a:ext>
                </a:extLst>
              </a:tr>
              <a:tr h="177800">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优化</a:t>
                      </a:r>
                      <a:r>
                        <a:rPr lang="en-US" sz="1100" u="none" strike="noStrike">
                          <a:effectLst/>
                        </a:rPr>
                        <a:t>LCS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0.0108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0.0406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0.0872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0.1743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dirty="0">
                          <a:effectLst/>
                        </a:rPr>
                        <a:t>0.2642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126562259"/>
                  </a:ext>
                </a:extLst>
              </a:tr>
            </a:tbl>
          </a:graphicData>
        </a:graphic>
      </p:graphicFrame>
      <p:pic>
        <p:nvPicPr>
          <p:cNvPr id="6" name="图片 5">
            <a:extLst>
              <a:ext uri="{FF2B5EF4-FFF2-40B4-BE49-F238E27FC236}">
                <a16:creationId xmlns:a16="http://schemas.microsoft.com/office/drawing/2014/main" id="{362CC03A-50D3-4E8F-9455-9FFC725DC871}"/>
              </a:ext>
            </a:extLst>
          </p:cNvPr>
          <p:cNvPicPr>
            <a:picLocks noChangeAspect="1"/>
          </p:cNvPicPr>
          <p:nvPr/>
        </p:nvPicPr>
        <p:blipFill>
          <a:blip r:embed="rId2"/>
          <a:stretch>
            <a:fillRect/>
          </a:stretch>
        </p:blipFill>
        <p:spPr>
          <a:xfrm>
            <a:off x="6551613" y="2687186"/>
            <a:ext cx="4622800" cy="3499193"/>
          </a:xfrm>
          <a:prstGeom prst="rect">
            <a:avLst/>
          </a:prstGeom>
        </p:spPr>
      </p:pic>
    </p:spTree>
    <p:extLst>
      <p:ext uri="{BB962C8B-B14F-4D97-AF65-F5344CB8AC3E}">
        <p14:creationId xmlns:p14="http://schemas.microsoft.com/office/powerpoint/2010/main" val="427993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进度小结：</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103312" y="2052918"/>
            <a:ext cx="8946541" cy="1480857"/>
          </a:xfrm>
        </p:spPr>
        <p:txBody>
          <a:bodyPr/>
          <a:lstStyle/>
          <a:p>
            <a:pPr marL="0" indent="0">
              <a:buNone/>
            </a:pPr>
            <a:r>
              <a:rPr lang="zh-CN" altLang="en-US" dirty="0"/>
              <a:t>通过刚刚的推导，我们知道了</a:t>
            </a:r>
            <a:endParaRPr lang="en-US" altLang="zh-CN" dirty="0"/>
          </a:p>
          <a:p>
            <a:r>
              <a:rPr lang="zh-CN" altLang="en-US" dirty="0"/>
              <a:t>如何通过动态规划求解</a:t>
            </a:r>
            <a:r>
              <a:rPr lang="en-US" altLang="zh-CN" dirty="0"/>
              <a:t>LCS</a:t>
            </a:r>
            <a:r>
              <a:rPr lang="zh-CN" altLang="en-US" dirty="0"/>
              <a:t>问题</a:t>
            </a:r>
            <a:endParaRPr lang="en-US" altLang="zh-CN" dirty="0"/>
          </a:p>
          <a:p>
            <a:r>
              <a:rPr lang="zh-CN" altLang="en-US" dirty="0"/>
              <a:t>如何优化</a:t>
            </a:r>
            <a:r>
              <a:rPr lang="en-US" altLang="zh-CN" dirty="0"/>
              <a:t>LCS</a:t>
            </a:r>
            <a:r>
              <a:rPr lang="zh-CN" altLang="en-US" dirty="0"/>
              <a:t>问题的时间 </a:t>
            </a:r>
            <a:r>
              <a:rPr lang="en-US" altLang="zh-CN" dirty="0"/>
              <a:t>/ </a:t>
            </a:r>
            <a:r>
              <a:rPr lang="zh-CN" altLang="en-US" dirty="0"/>
              <a:t>空间复杂度</a:t>
            </a:r>
            <a:endParaRPr lang="en-US" altLang="zh-CN" dirty="0"/>
          </a:p>
          <a:p>
            <a:pPr marL="0" indent="0">
              <a:buNone/>
            </a:pPr>
            <a:endParaRPr lang="zh-CN" altLang="en-US" dirty="0"/>
          </a:p>
        </p:txBody>
      </p:sp>
      <p:sp>
        <p:nvSpPr>
          <p:cNvPr id="4" name="内容占位符 2">
            <a:extLst>
              <a:ext uri="{FF2B5EF4-FFF2-40B4-BE49-F238E27FC236}">
                <a16:creationId xmlns:a16="http://schemas.microsoft.com/office/drawing/2014/main" id="{C29519DE-5A7C-49CA-ADD9-911134D3E508}"/>
              </a:ext>
            </a:extLst>
          </p:cNvPr>
          <p:cNvSpPr txBox="1">
            <a:spLocks/>
          </p:cNvSpPr>
          <p:nvPr/>
        </p:nvSpPr>
        <p:spPr>
          <a:xfrm>
            <a:off x="1103311" y="3815043"/>
            <a:ext cx="8946541" cy="14808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zh-CN" altLang="en-US" dirty="0"/>
              <a:t>接下来我们把</a:t>
            </a:r>
            <a:r>
              <a:rPr lang="en-US" altLang="zh-CN" dirty="0"/>
              <a:t>LCS</a:t>
            </a:r>
            <a:r>
              <a:rPr lang="zh-CN" altLang="en-US" dirty="0"/>
              <a:t>运用到查问题</a:t>
            </a:r>
            <a:endParaRPr lang="en-US" altLang="zh-CN" dirty="0"/>
          </a:p>
          <a:p>
            <a:r>
              <a:rPr lang="zh-CN" altLang="en-US" dirty="0"/>
              <a:t>用</a:t>
            </a:r>
            <a:r>
              <a:rPr lang="en-US" altLang="zh-CN" dirty="0"/>
              <a:t>LCS</a:t>
            </a:r>
            <a:r>
              <a:rPr lang="zh-CN" altLang="en-US" dirty="0"/>
              <a:t>求取 </a:t>
            </a:r>
            <a:r>
              <a:rPr lang="en-US" altLang="zh-CN" dirty="0"/>
              <a:t>a.cpp </a:t>
            </a:r>
            <a:r>
              <a:rPr lang="zh-CN" altLang="en-US" dirty="0"/>
              <a:t>与 </a:t>
            </a:r>
            <a:r>
              <a:rPr lang="en-US" altLang="zh-CN" dirty="0"/>
              <a:t>b.cpp </a:t>
            </a:r>
            <a:r>
              <a:rPr lang="zh-CN" altLang="en-US" dirty="0"/>
              <a:t>每一行代码之间的相似度</a:t>
            </a:r>
          </a:p>
        </p:txBody>
      </p:sp>
    </p:spTree>
    <p:extLst>
      <p:ext uri="{BB962C8B-B14F-4D97-AF65-F5344CB8AC3E}">
        <p14:creationId xmlns:p14="http://schemas.microsoft.com/office/powerpoint/2010/main" val="366226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查重问题：代码预处理</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931862" y="1309969"/>
            <a:ext cx="9755188" cy="1623732"/>
          </a:xfrm>
        </p:spPr>
        <p:txBody>
          <a:bodyPr/>
          <a:lstStyle/>
          <a:p>
            <a:r>
              <a:rPr lang="zh-CN" altLang="zh-CN" dirty="0"/>
              <a:t>读取的代码不能够直接进行行</a:t>
            </a:r>
            <a:r>
              <a:rPr lang="en-US" altLang="zh-CN" dirty="0"/>
              <a:t>LCS</a:t>
            </a:r>
            <a:r>
              <a:rPr lang="zh-CN" altLang="zh-CN" dirty="0"/>
              <a:t>的计算的</a:t>
            </a:r>
            <a:r>
              <a:rPr lang="zh-CN" altLang="en-US" dirty="0"/>
              <a:t>，因为</a:t>
            </a:r>
            <a:r>
              <a:rPr lang="zh-CN" altLang="zh-CN" dirty="0"/>
              <a:t>不同人的编码习惯不同，采取的</a:t>
            </a:r>
            <a:r>
              <a:rPr lang="zh-CN" altLang="zh-CN" dirty="0">
                <a:solidFill>
                  <a:srgbClr val="FFFF00"/>
                </a:solidFill>
              </a:rPr>
              <a:t>空格，回车，空行，</a:t>
            </a:r>
            <a:r>
              <a:rPr lang="en-US" altLang="zh-CN" dirty="0">
                <a:solidFill>
                  <a:srgbClr val="FFFF00"/>
                </a:solidFill>
              </a:rPr>
              <a:t>TAB</a:t>
            </a:r>
            <a:r>
              <a:rPr lang="zh-CN" altLang="zh-CN" dirty="0">
                <a:solidFill>
                  <a:srgbClr val="FFFF00"/>
                </a:solidFill>
              </a:rPr>
              <a:t>缩进，括号摆放的策略，注释习惯，都不同</a:t>
            </a:r>
            <a:r>
              <a:rPr lang="zh-CN" altLang="zh-CN" dirty="0"/>
              <a:t>，行</a:t>
            </a:r>
            <a:r>
              <a:rPr lang="en-US" altLang="zh-CN" dirty="0"/>
              <a:t>LCS</a:t>
            </a:r>
            <a:r>
              <a:rPr lang="zh-CN" altLang="zh-CN" dirty="0"/>
              <a:t>结果会产生极大的误差，所以需要对输入的每一行代码进行过滤预处理：</a:t>
            </a:r>
          </a:p>
          <a:p>
            <a:r>
              <a:rPr lang="zh-CN" altLang="zh-CN" dirty="0"/>
              <a:t>去除前后空格，空行，</a:t>
            </a:r>
            <a:r>
              <a:rPr lang="en-US" altLang="zh-CN" dirty="0"/>
              <a:t>TAB</a:t>
            </a:r>
            <a:r>
              <a:rPr lang="zh-CN" altLang="zh-CN" dirty="0"/>
              <a:t>缩进，</a:t>
            </a:r>
            <a:r>
              <a:rPr lang="en-US" altLang="zh-CN" dirty="0"/>
              <a:t>{}</a:t>
            </a:r>
            <a:r>
              <a:rPr lang="zh-CN" altLang="zh-CN" dirty="0"/>
              <a:t>括号，去除注释</a:t>
            </a:r>
            <a:r>
              <a:rPr lang="en-US" altLang="zh-CN" dirty="0"/>
              <a:t>// </a:t>
            </a:r>
            <a:r>
              <a:rPr lang="zh-CN" altLang="zh-CN" dirty="0"/>
              <a:t>和 </a:t>
            </a:r>
            <a:r>
              <a:rPr lang="en-US" altLang="zh-CN" dirty="0"/>
              <a:t>/*</a:t>
            </a:r>
            <a:endParaRPr lang="zh-CN" altLang="zh-CN" dirty="0"/>
          </a:p>
          <a:p>
            <a:endParaRPr lang="zh-CN" altLang="en-US" dirty="0"/>
          </a:p>
        </p:txBody>
      </p:sp>
      <p:pic>
        <p:nvPicPr>
          <p:cNvPr id="4" name="图片 3">
            <a:extLst>
              <a:ext uri="{FF2B5EF4-FFF2-40B4-BE49-F238E27FC236}">
                <a16:creationId xmlns:a16="http://schemas.microsoft.com/office/drawing/2014/main" id="{A54324D3-DDF4-460B-9D36-EFEAF08D9126}"/>
              </a:ext>
            </a:extLst>
          </p:cNvPr>
          <p:cNvPicPr/>
          <p:nvPr/>
        </p:nvPicPr>
        <p:blipFill>
          <a:blip r:embed="rId2"/>
          <a:stretch>
            <a:fillRect/>
          </a:stretch>
        </p:blipFill>
        <p:spPr>
          <a:xfrm>
            <a:off x="1398587" y="2933701"/>
            <a:ext cx="8318885" cy="3567150"/>
          </a:xfrm>
          <a:prstGeom prst="rect">
            <a:avLst/>
          </a:prstGeom>
        </p:spPr>
      </p:pic>
    </p:spTree>
    <p:extLst>
      <p:ext uri="{BB962C8B-B14F-4D97-AF65-F5344CB8AC3E}">
        <p14:creationId xmlns:p14="http://schemas.microsoft.com/office/powerpoint/2010/main" val="232944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811609" y="219074"/>
            <a:ext cx="9404723" cy="1062673"/>
          </a:xfrm>
        </p:spPr>
        <p:txBody>
          <a:bodyPr/>
          <a:lstStyle/>
          <a:p>
            <a:r>
              <a:rPr lang="zh-CN" altLang="en-US" dirty="0"/>
              <a:t>行代码查重的两种策略</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811609" y="1152983"/>
            <a:ext cx="10568782" cy="2971061"/>
          </a:xfrm>
        </p:spPr>
        <p:txBody>
          <a:bodyPr/>
          <a:lstStyle/>
          <a:p>
            <a:r>
              <a:rPr lang="zh-CN" altLang="zh-CN" b="1" dirty="0">
                <a:latin typeface="+mj-ea"/>
              </a:rPr>
              <a:t>每一行暴力匹配：</a:t>
            </a:r>
            <a:endParaRPr lang="zh-CN" altLang="zh-CN" dirty="0">
              <a:latin typeface="+mj-ea"/>
            </a:endParaRPr>
          </a:p>
          <a:p>
            <a:pPr marL="0" indent="0">
              <a:buNone/>
            </a:pPr>
            <a:r>
              <a:rPr lang="en-US" altLang="zh-CN" dirty="0">
                <a:latin typeface="+mj-ea"/>
              </a:rPr>
              <a:t>	</a:t>
            </a:r>
            <a:r>
              <a:rPr lang="zh-CN" altLang="zh-CN" dirty="0">
                <a:latin typeface="+mj-ea"/>
              </a:rPr>
              <a:t>将</a:t>
            </a:r>
            <a:r>
              <a:rPr lang="en-US" altLang="zh-CN" dirty="0">
                <a:latin typeface="+mj-ea"/>
              </a:rPr>
              <a:t>a.cpp</a:t>
            </a:r>
            <a:r>
              <a:rPr lang="zh-CN" altLang="zh-CN" dirty="0">
                <a:latin typeface="+mj-ea"/>
              </a:rPr>
              <a:t>每一行，在</a:t>
            </a:r>
            <a:r>
              <a:rPr lang="en-US" altLang="zh-CN" dirty="0">
                <a:latin typeface="+mj-ea"/>
              </a:rPr>
              <a:t>b.cpp</a:t>
            </a:r>
            <a:r>
              <a:rPr lang="zh-CN" altLang="zh-CN" dirty="0">
                <a:latin typeface="+mj-ea"/>
              </a:rPr>
              <a:t>中出现的重复行一一列举，得到所有重复行数，</a:t>
            </a:r>
            <a:r>
              <a:rPr lang="en-US" altLang="zh-CN" dirty="0">
                <a:latin typeface="+mj-ea"/>
              </a:rPr>
              <a:t>	</a:t>
            </a:r>
            <a:r>
              <a:rPr lang="zh-CN" altLang="zh-CN" dirty="0">
                <a:latin typeface="+mj-ea"/>
              </a:rPr>
              <a:t>然后对</a:t>
            </a:r>
            <a:r>
              <a:rPr lang="en-US" altLang="zh-CN" dirty="0">
                <a:latin typeface="+mj-ea"/>
              </a:rPr>
              <a:t>b.cpp	</a:t>
            </a:r>
            <a:r>
              <a:rPr lang="zh-CN" altLang="zh-CN" dirty="0">
                <a:latin typeface="+mj-ea"/>
              </a:rPr>
              <a:t>中的每一行，求在</a:t>
            </a:r>
            <a:r>
              <a:rPr lang="en-US" altLang="zh-CN" dirty="0">
                <a:latin typeface="+mj-ea"/>
              </a:rPr>
              <a:t>a.cpp</a:t>
            </a:r>
            <a:r>
              <a:rPr lang="zh-CN" altLang="zh-CN" dirty="0">
                <a:latin typeface="+mj-ea"/>
              </a:rPr>
              <a:t>中重复的次数，然后选取重复比例大的一方作为重复率</a:t>
            </a:r>
          </a:p>
          <a:p>
            <a:pPr marL="0" indent="0">
              <a:buNone/>
            </a:pPr>
            <a:endParaRPr lang="zh-CN" altLang="zh-CN" dirty="0">
              <a:latin typeface="+mj-ea"/>
            </a:endParaRPr>
          </a:p>
          <a:p>
            <a:r>
              <a:rPr lang="zh-CN" altLang="zh-CN" b="1" dirty="0">
                <a:latin typeface="+mj-ea"/>
              </a:rPr>
              <a:t>以行为单位求</a:t>
            </a:r>
            <a:r>
              <a:rPr lang="en-US" altLang="zh-CN" b="1" dirty="0">
                <a:latin typeface="+mj-ea"/>
              </a:rPr>
              <a:t>LCS</a:t>
            </a:r>
            <a:r>
              <a:rPr lang="zh-CN" altLang="zh-CN" b="1" dirty="0">
                <a:latin typeface="+mj-ea"/>
              </a:rPr>
              <a:t>：</a:t>
            </a:r>
            <a:endParaRPr lang="zh-CN" altLang="zh-CN" dirty="0">
              <a:latin typeface="+mj-ea"/>
            </a:endParaRPr>
          </a:p>
          <a:p>
            <a:pPr marL="0" indent="0">
              <a:buNone/>
            </a:pPr>
            <a:r>
              <a:rPr lang="en-US" altLang="zh-CN" dirty="0">
                <a:latin typeface="+mj-ea"/>
              </a:rPr>
              <a:t>	</a:t>
            </a:r>
            <a:r>
              <a:rPr lang="zh-CN" altLang="zh-CN" dirty="0">
                <a:latin typeface="+mj-ea"/>
              </a:rPr>
              <a:t>将每一行看作一个元素，那么一篇代码任然是一个序列，</a:t>
            </a:r>
            <a:r>
              <a:rPr lang="en-US" altLang="zh-CN" dirty="0">
                <a:latin typeface="+mj-ea"/>
              </a:rPr>
              <a:t>D[I][J]</a:t>
            </a:r>
            <a:r>
              <a:rPr lang="zh-CN" altLang="zh-CN" dirty="0">
                <a:latin typeface="+mj-ea"/>
              </a:rPr>
              <a:t>存储行与行之间是否相</a:t>
            </a:r>
            <a:r>
              <a:rPr lang="en-US" altLang="zh-CN" dirty="0">
                <a:latin typeface="+mj-ea"/>
              </a:rPr>
              <a:t>	</a:t>
            </a:r>
            <a:r>
              <a:rPr lang="zh-CN" altLang="zh-CN" dirty="0">
                <a:latin typeface="+mj-ea"/>
              </a:rPr>
              <a:t>等，所以可以求取行</a:t>
            </a:r>
            <a:r>
              <a:rPr lang="en-US" altLang="zh-CN" dirty="0">
                <a:latin typeface="+mj-ea"/>
              </a:rPr>
              <a:t>LCS</a:t>
            </a:r>
            <a:r>
              <a:rPr lang="zh-CN" altLang="zh-CN" dirty="0">
                <a:latin typeface="+mj-ea"/>
              </a:rPr>
              <a:t>，相似的行代码序列的长度是多少</a:t>
            </a:r>
          </a:p>
          <a:p>
            <a:endParaRPr lang="zh-CN" altLang="en-US" dirty="0">
              <a:latin typeface="+mj-ea"/>
            </a:endParaRPr>
          </a:p>
        </p:txBody>
      </p:sp>
      <p:pic>
        <p:nvPicPr>
          <p:cNvPr id="4" name="图片 3">
            <a:extLst>
              <a:ext uri="{FF2B5EF4-FFF2-40B4-BE49-F238E27FC236}">
                <a16:creationId xmlns:a16="http://schemas.microsoft.com/office/drawing/2014/main" id="{A63F62D2-3A14-4C5C-A5A7-84BC129656EB}"/>
              </a:ext>
            </a:extLst>
          </p:cNvPr>
          <p:cNvPicPr/>
          <p:nvPr/>
        </p:nvPicPr>
        <p:blipFill>
          <a:blip r:embed="rId2"/>
          <a:stretch>
            <a:fillRect/>
          </a:stretch>
        </p:blipFill>
        <p:spPr>
          <a:xfrm>
            <a:off x="6810375" y="4010026"/>
            <a:ext cx="5215732" cy="2714344"/>
          </a:xfrm>
          <a:prstGeom prst="rect">
            <a:avLst/>
          </a:prstGeom>
        </p:spPr>
      </p:pic>
    </p:spTree>
    <p:extLst>
      <p:ext uri="{BB962C8B-B14F-4D97-AF65-F5344CB8AC3E}">
        <p14:creationId xmlns:p14="http://schemas.microsoft.com/office/powerpoint/2010/main" val="223993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1141413" y="660400"/>
            <a:ext cx="9905998" cy="1183640"/>
          </a:xfrm>
        </p:spPr>
        <p:txBody>
          <a:bodyPr/>
          <a:lstStyle/>
          <a:p>
            <a:r>
              <a:rPr lang="zh-CN" altLang="en-US" dirty="0"/>
              <a:t>查重：问题分析</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334453" y="2169161"/>
            <a:ext cx="9905998" cy="3947160"/>
          </a:xfrm>
        </p:spPr>
        <p:txBody>
          <a:bodyPr>
            <a:normAutofit/>
          </a:bodyPr>
          <a:lstStyle/>
          <a:p>
            <a:r>
              <a:rPr lang="zh-CN" altLang="zh-CN" dirty="0">
                <a:effectLst/>
              </a:rPr>
              <a:t>根据给定重复比率阈值</a:t>
            </a:r>
            <a:r>
              <a:rPr lang="en-US" altLang="zh-CN" i="1" dirty="0">
                <a:effectLst/>
              </a:rPr>
              <a:t>r</a:t>
            </a:r>
            <a:r>
              <a:rPr lang="zh-CN" altLang="zh-CN" dirty="0">
                <a:effectLst/>
              </a:rPr>
              <a:t>与模板代码文件“</a:t>
            </a:r>
            <a:r>
              <a:rPr lang="en-US" altLang="zh-CN" i="1" dirty="0">
                <a:effectLst/>
              </a:rPr>
              <a:t>A</a:t>
            </a:r>
            <a:r>
              <a:rPr lang="en-US" altLang="zh-CN" dirty="0">
                <a:effectLst/>
              </a:rPr>
              <a:t>.cpp</a:t>
            </a:r>
            <a:r>
              <a:rPr lang="zh-CN" altLang="zh-CN" dirty="0">
                <a:effectLst/>
              </a:rPr>
              <a:t>”</a:t>
            </a:r>
            <a:r>
              <a:rPr lang="zh-CN" altLang="zh-CN" i="1" dirty="0">
                <a:effectLst/>
              </a:rPr>
              <a:t>，</a:t>
            </a:r>
            <a:r>
              <a:rPr lang="zh-CN" altLang="zh-CN" dirty="0">
                <a:effectLst/>
              </a:rPr>
              <a:t>计算测试代码文件“</a:t>
            </a:r>
            <a:r>
              <a:rPr lang="en-US" altLang="zh-CN" i="1" dirty="0">
                <a:effectLst/>
              </a:rPr>
              <a:t>B</a:t>
            </a:r>
            <a:r>
              <a:rPr lang="en-US" altLang="zh-CN" dirty="0">
                <a:effectLst/>
              </a:rPr>
              <a:t>.cpp</a:t>
            </a:r>
            <a:r>
              <a:rPr lang="zh-CN" altLang="zh-CN" dirty="0">
                <a:effectLst/>
              </a:rPr>
              <a:t>”的最多代码重复行数？</a:t>
            </a:r>
          </a:p>
          <a:p>
            <a:pPr lvl="0"/>
            <a:r>
              <a:rPr lang="en-US" altLang="zh-CN" dirty="0">
                <a:effectLst/>
              </a:rPr>
              <a:t>1</a:t>
            </a:r>
            <a:r>
              <a:rPr lang="zh-CN" altLang="en-US" dirty="0">
                <a:effectLst/>
              </a:rPr>
              <a:t>）</a:t>
            </a:r>
            <a:r>
              <a:rPr lang="zh-CN" altLang="zh-CN" dirty="0">
                <a:effectLst/>
              </a:rPr>
              <a:t>设计动态规划算法求解文件“</a:t>
            </a:r>
            <a:r>
              <a:rPr lang="en-US" altLang="zh-CN" i="1" dirty="0">
                <a:effectLst/>
              </a:rPr>
              <a:t>A</a:t>
            </a:r>
            <a:r>
              <a:rPr lang="en-US" altLang="zh-CN" dirty="0">
                <a:effectLst/>
              </a:rPr>
              <a:t>.cpp</a:t>
            </a:r>
            <a:r>
              <a:rPr lang="zh-CN" altLang="zh-CN" dirty="0">
                <a:effectLst/>
              </a:rPr>
              <a:t>”在</a:t>
            </a:r>
            <a:r>
              <a:rPr lang="zh-CN" altLang="zh-CN" dirty="0">
                <a:solidFill>
                  <a:srgbClr val="FFFF00"/>
                </a:solidFill>
                <a:effectLst/>
              </a:rPr>
              <a:t>第</a:t>
            </a:r>
            <a:r>
              <a:rPr lang="en-US" altLang="zh-CN" i="1" dirty="0" err="1">
                <a:solidFill>
                  <a:srgbClr val="FFFF00"/>
                </a:solidFill>
                <a:effectLst/>
              </a:rPr>
              <a:t>i</a:t>
            </a:r>
            <a:r>
              <a:rPr lang="en-US" altLang="zh-CN" dirty="0">
                <a:solidFill>
                  <a:srgbClr val="FFFF00"/>
                </a:solidFill>
                <a:effectLst/>
              </a:rPr>
              <a:t> </a:t>
            </a:r>
            <a:r>
              <a:rPr lang="zh-CN" altLang="zh-CN" dirty="0">
                <a:solidFill>
                  <a:srgbClr val="FFFF00"/>
                </a:solidFill>
                <a:effectLst/>
              </a:rPr>
              <a:t>行</a:t>
            </a:r>
            <a:r>
              <a:rPr lang="zh-CN" altLang="zh-CN" dirty="0">
                <a:effectLst/>
              </a:rPr>
              <a:t>代码与文件“</a:t>
            </a:r>
            <a:r>
              <a:rPr lang="en-US" altLang="zh-CN" i="1" dirty="0">
                <a:effectLst/>
              </a:rPr>
              <a:t>B</a:t>
            </a:r>
            <a:r>
              <a:rPr lang="en-US" altLang="zh-CN" dirty="0">
                <a:effectLst/>
              </a:rPr>
              <a:t>.cpp</a:t>
            </a:r>
            <a:r>
              <a:rPr lang="zh-CN" altLang="zh-CN" dirty="0">
                <a:effectLst/>
              </a:rPr>
              <a:t>”在</a:t>
            </a:r>
            <a:r>
              <a:rPr lang="zh-CN" altLang="zh-CN" dirty="0">
                <a:solidFill>
                  <a:srgbClr val="FFFF00"/>
                </a:solidFill>
                <a:effectLst/>
              </a:rPr>
              <a:t>第</a:t>
            </a:r>
            <a:r>
              <a:rPr lang="en-US" altLang="zh-CN" i="1" dirty="0">
                <a:solidFill>
                  <a:srgbClr val="FFFF00"/>
                </a:solidFill>
                <a:effectLst/>
              </a:rPr>
              <a:t>j</a:t>
            </a:r>
            <a:r>
              <a:rPr lang="zh-CN" altLang="zh-CN" dirty="0">
                <a:solidFill>
                  <a:srgbClr val="FFFF00"/>
                </a:solidFill>
                <a:effectLst/>
              </a:rPr>
              <a:t>行</a:t>
            </a:r>
            <a:r>
              <a:rPr lang="zh-CN" altLang="zh-CN" dirty="0">
                <a:effectLst/>
              </a:rPr>
              <a:t>代码的</a:t>
            </a:r>
            <a:r>
              <a:rPr lang="zh-CN" altLang="zh-CN" dirty="0">
                <a:solidFill>
                  <a:srgbClr val="FFFF00"/>
                </a:solidFill>
                <a:effectLst/>
              </a:rPr>
              <a:t>最长相同子代码模块问题</a:t>
            </a:r>
            <a:r>
              <a:rPr lang="zh-CN" altLang="zh-CN" dirty="0">
                <a:effectLst/>
              </a:rPr>
              <a:t>，并写出求得最长相同子代码模块的递推公式。</a:t>
            </a:r>
          </a:p>
          <a:p>
            <a:r>
              <a:rPr lang="en-US" altLang="zh-CN" dirty="0">
                <a:effectLst/>
              </a:rPr>
              <a:t>2</a:t>
            </a:r>
            <a:r>
              <a:rPr lang="zh-CN" altLang="zh-CN" dirty="0">
                <a:effectLst/>
              </a:rPr>
              <a:t>）对于任意给定的 </a:t>
            </a:r>
            <a:r>
              <a:rPr lang="en-US" altLang="zh-CN" i="1" dirty="0" err="1">
                <a:effectLst/>
              </a:rPr>
              <a:t>i</a:t>
            </a:r>
            <a:r>
              <a:rPr lang="en-US" altLang="zh-CN" dirty="0">
                <a:effectLst/>
              </a:rPr>
              <a:t>, </a:t>
            </a:r>
            <a:r>
              <a:rPr lang="en-US" altLang="zh-CN" i="1" dirty="0">
                <a:effectLst/>
              </a:rPr>
              <a:t>j</a:t>
            </a:r>
            <a:r>
              <a:rPr lang="en-US" altLang="zh-CN" dirty="0">
                <a:effectLst/>
              </a:rPr>
              <a:t>, </a:t>
            </a:r>
            <a:r>
              <a:rPr lang="zh-CN" altLang="zh-CN" dirty="0">
                <a:effectLst/>
              </a:rPr>
              <a:t>求出</a:t>
            </a:r>
            <a:r>
              <a:rPr lang="en-US" altLang="zh-CN" i="1" dirty="0">
                <a:effectLst/>
              </a:rPr>
              <a:t>S</a:t>
            </a:r>
            <a:r>
              <a:rPr lang="en-US" altLang="zh-CN" dirty="0">
                <a:effectLst/>
              </a:rPr>
              <a:t>(</a:t>
            </a:r>
            <a:r>
              <a:rPr lang="en-US" altLang="zh-CN" i="1" dirty="0" err="1">
                <a:effectLst/>
              </a:rPr>
              <a:t>i</a:t>
            </a:r>
            <a:r>
              <a:rPr lang="en-US" altLang="zh-CN" dirty="0" err="1">
                <a:effectLst/>
              </a:rPr>
              <a:t>,</a:t>
            </a:r>
            <a:r>
              <a:rPr lang="en-US" altLang="zh-CN" i="1" dirty="0" err="1">
                <a:effectLst/>
              </a:rPr>
              <a:t>j</a:t>
            </a:r>
            <a:r>
              <a:rPr lang="en-US" altLang="zh-CN" dirty="0">
                <a:effectLst/>
              </a:rPr>
              <a:t>)</a:t>
            </a:r>
            <a:r>
              <a:rPr lang="zh-CN" altLang="zh-CN" dirty="0">
                <a:effectLst/>
              </a:rPr>
              <a:t>。根据给定重复比率阈值</a:t>
            </a:r>
            <a:r>
              <a:rPr lang="en-US" altLang="zh-CN" i="1" dirty="0">
                <a:effectLst/>
              </a:rPr>
              <a:t>r</a:t>
            </a:r>
            <a:r>
              <a:rPr lang="zh-CN" altLang="zh-CN" i="1" dirty="0">
                <a:effectLst/>
              </a:rPr>
              <a:t>，</a:t>
            </a:r>
            <a:r>
              <a:rPr lang="zh-CN" altLang="zh-CN" dirty="0">
                <a:effectLst/>
              </a:rPr>
              <a:t>求出</a:t>
            </a:r>
            <a:r>
              <a:rPr lang="en-US" altLang="zh-CN" i="1" dirty="0">
                <a:effectLst/>
              </a:rPr>
              <a:t>D</a:t>
            </a:r>
            <a:r>
              <a:rPr lang="en-US" altLang="zh-CN" dirty="0">
                <a:effectLst/>
              </a:rPr>
              <a:t>(</a:t>
            </a:r>
            <a:r>
              <a:rPr lang="en-US" altLang="zh-CN" i="1" dirty="0" err="1">
                <a:effectLst/>
              </a:rPr>
              <a:t>i</a:t>
            </a:r>
            <a:r>
              <a:rPr lang="en-US" altLang="zh-CN" dirty="0" err="1">
                <a:effectLst/>
              </a:rPr>
              <a:t>,</a:t>
            </a:r>
            <a:r>
              <a:rPr lang="en-US" altLang="zh-CN" i="1" dirty="0" err="1">
                <a:effectLst/>
              </a:rPr>
              <a:t>j</a:t>
            </a:r>
            <a:r>
              <a:rPr lang="en-US" altLang="zh-CN" dirty="0">
                <a:effectLst/>
              </a:rPr>
              <a:t>)</a:t>
            </a:r>
            <a:r>
              <a:rPr lang="zh-CN" altLang="zh-CN" dirty="0">
                <a:effectLst/>
              </a:rPr>
              <a:t>。</a:t>
            </a:r>
          </a:p>
          <a:p>
            <a:r>
              <a:rPr lang="en-US" altLang="zh-CN" dirty="0">
                <a:effectLst/>
              </a:rPr>
              <a:t>3</a:t>
            </a:r>
            <a:r>
              <a:rPr lang="zh-CN" altLang="zh-CN" dirty="0">
                <a:effectLst/>
              </a:rPr>
              <a:t>）根据求出的</a:t>
            </a:r>
            <a:r>
              <a:rPr lang="en-US" altLang="zh-CN" dirty="0">
                <a:effectLst/>
              </a:rPr>
              <a:t>D(</a:t>
            </a:r>
            <a:r>
              <a:rPr lang="en-US" altLang="zh-CN" dirty="0" err="1">
                <a:effectLst/>
              </a:rPr>
              <a:t>i,j</a:t>
            </a:r>
            <a:r>
              <a:rPr lang="en-US" altLang="zh-CN" dirty="0">
                <a:effectLst/>
              </a:rPr>
              <a:t>)</a:t>
            </a:r>
            <a:r>
              <a:rPr lang="zh-CN" altLang="zh-CN" dirty="0">
                <a:effectLst/>
              </a:rPr>
              <a:t>，利用动态规划算法求出测试代码文件“</a:t>
            </a:r>
            <a:r>
              <a:rPr lang="en-US" altLang="zh-CN" dirty="0">
                <a:effectLst/>
              </a:rPr>
              <a:t>B.cpp</a:t>
            </a:r>
            <a:r>
              <a:rPr lang="zh-CN" altLang="zh-CN" dirty="0">
                <a:effectLst/>
              </a:rPr>
              <a:t>”的最多代码重复行数？写出求得最多行重复模板代码的递推公式。</a:t>
            </a:r>
          </a:p>
          <a:p>
            <a:r>
              <a:rPr lang="en-US" altLang="zh-CN" dirty="0">
                <a:effectLst/>
              </a:rPr>
              <a:t>4</a:t>
            </a:r>
            <a:r>
              <a:rPr lang="zh-CN" altLang="zh-CN" dirty="0">
                <a:effectLst/>
              </a:rPr>
              <a:t>）设计变量名代换的不同程序代码查重（此问题为加分选项）。</a:t>
            </a:r>
          </a:p>
          <a:p>
            <a:endParaRPr lang="zh-CN" altLang="en-US" dirty="0"/>
          </a:p>
        </p:txBody>
      </p:sp>
    </p:spTree>
    <p:extLst>
      <p:ext uri="{BB962C8B-B14F-4D97-AF65-F5344CB8AC3E}">
        <p14:creationId xmlns:p14="http://schemas.microsoft.com/office/powerpoint/2010/main" val="320281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LCS</a:t>
            </a:r>
            <a:r>
              <a:rPr lang="zh-CN" altLang="en-US" dirty="0"/>
              <a:t>路径打印</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104293" y="1331259"/>
            <a:ext cx="8946541" cy="4195481"/>
          </a:xfrm>
        </p:spPr>
        <p:txBody>
          <a:bodyPr/>
          <a:lstStyle/>
          <a:p>
            <a:r>
              <a:rPr lang="zh-CN" altLang="en-US" dirty="0"/>
              <a:t>既然行代码查重需要用到</a:t>
            </a:r>
            <a:r>
              <a:rPr lang="en-US" altLang="zh-CN" dirty="0"/>
              <a:t>LCS</a:t>
            </a:r>
            <a:r>
              <a:rPr lang="zh-CN" altLang="en-US" dirty="0"/>
              <a:t>，那么我们还要掌握递归打印</a:t>
            </a:r>
            <a:r>
              <a:rPr lang="en-US" altLang="zh-CN" dirty="0"/>
              <a:t>LCS</a:t>
            </a:r>
            <a:r>
              <a:rPr lang="zh-CN" altLang="en-US" dirty="0"/>
              <a:t>路径的方法</a:t>
            </a:r>
          </a:p>
        </p:txBody>
      </p:sp>
      <p:pic>
        <p:nvPicPr>
          <p:cNvPr id="4" name="图片 3">
            <a:extLst>
              <a:ext uri="{FF2B5EF4-FFF2-40B4-BE49-F238E27FC236}">
                <a16:creationId xmlns:a16="http://schemas.microsoft.com/office/drawing/2014/main" id="{C73DA374-5FA9-4814-9A36-908EFA109582}"/>
              </a:ext>
            </a:extLst>
          </p:cNvPr>
          <p:cNvPicPr/>
          <p:nvPr/>
        </p:nvPicPr>
        <p:blipFill>
          <a:blip r:embed="rId2"/>
          <a:stretch>
            <a:fillRect/>
          </a:stretch>
        </p:blipFill>
        <p:spPr>
          <a:xfrm>
            <a:off x="1257008" y="2113634"/>
            <a:ext cx="8182928" cy="4291647"/>
          </a:xfrm>
          <a:prstGeom prst="rect">
            <a:avLst/>
          </a:prstGeom>
        </p:spPr>
      </p:pic>
    </p:spTree>
    <p:extLst>
      <p:ext uri="{BB962C8B-B14F-4D97-AF65-F5344CB8AC3E}">
        <p14:creationId xmlns:p14="http://schemas.microsoft.com/office/powerpoint/2010/main" val="313961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行代码查重：测试源代码</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646111" y="1331259"/>
            <a:ext cx="11087707" cy="4195481"/>
          </a:xfrm>
        </p:spPr>
        <p:txBody>
          <a:bodyPr/>
          <a:lstStyle/>
          <a:p>
            <a:r>
              <a:rPr lang="zh-CN" altLang="zh-CN" dirty="0"/>
              <a:t>如图 有</a:t>
            </a:r>
            <a:r>
              <a:rPr lang="en-US" altLang="zh-CN" dirty="0"/>
              <a:t>a.cpp </a:t>
            </a:r>
            <a:r>
              <a:rPr lang="zh-CN" altLang="zh-CN" dirty="0"/>
              <a:t>和 </a:t>
            </a:r>
            <a:r>
              <a:rPr lang="en-US" altLang="zh-CN" dirty="0"/>
              <a:t>b.cpp</a:t>
            </a:r>
            <a:r>
              <a:rPr lang="zh-CN" altLang="zh-CN" dirty="0"/>
              <a:t>的源码，对于</a:t>
            </a:r>
            <a:r>
              <a:rPr lang="en-US" altLang="zh-CN" dirty="0"/>
              <a:t>b.cpp</a:t>
            </a:r>
            <a:r>
              <a:rPr lang="zh-CN" altLang="zh-CN" dirty="0"/>
              <a:t>，是在</a:t>
            </a:r>
            <a:r>
              <a:rPr lang="en-US" altLang="zh-CN" dirty="0"/>
              <a:t>a.cpp</a:t>
            </a:r>
            <a:r>
              <a:rPr lang="zh-CN" altLang="zh-CN" dirty="0"/>
              <a:t>上加入一些无关代码来达到混淆的目的，对每行做</a:t>
            </a:r>
            <a:r>
              <a:rPr lang="en-US" altLang="zh-CN" dirty="0"/>
              <a:t>LCS</a:t>
            </a:r>
            <a:r>
              <a:rPr lang="zh-CN" altLang="zh-CN" dirty="0"/>
              <a:t>，用</a:t>
            </a:r>
            <a:r>
              <a:rPr lang="en-US" altLang="zh-CN" dirty="0"/>
              <a:t>0.9</a:t>
            </a:r>
            <a:r>
              <a:rPr lang="zh-CN" altLang="zh-CN" dirty="0"/>
              <a:t>的阈值筛选出</a:t>
            </a:r>
            <a:r>
              <a:rPr lang="en-US" altLang="zh-CN" dirty="0"/>
              <a:t>D</a:t>
            </a:r>
            <a:r>
              <a:rPr lang="zh-CN" altLang="zh-CN" dirty="0"/>
              <a:t>矩阵，然后分别用不同的策略检测重复代码行</a:t>
            </a:r>
          </a:p>
          <a:p>
            <a:endParaRPr lang="zh-CN" altLang="en-US" dirty="0"/>
          </a:p>
        </p:txBody>
      </p:sp>
      <p:pic>
        <p:nvPicPr>
          <p:cNvPr id="4" name="图片 3">
            <a:extLst>
              <a:ext uri="{FF2B5EF4-FFF2-40B4-BE49-F238E27FC236}">
                <a16:creationId xmlns:a16="http://schemas.microsoft.com/office/drawing/2014/main" id="{38871F5A-F3FE-47D2-B4A8-EF4C2480A9F4}"/>
              </a:ext>
            </a:extLst>
          </p:cNvPr>
          <p:cNvPicPr/>
          <p:nvPr/>
        </p:nvPicPr>
        <p:blipFill>
          <a:blip r:embed="rId2"/>
          <a:stretch>
            <a:fillRect/>
          </a:stretch>
        </p:blipFill>
        <p:spPr>
          <a:xfrm>
            <a:off x="1533048" y="2143126"/>
            <a:ext cx="9125903" cy="4600574"/>
          </a:xfrm>
          <a:prstGeom prst="rect">
            <a:avLst/>
          </a:prstGeom>
        </p:spPr>
      </p:pic>
    </p:spTree>
    <p:extLst>
      <p:ext uri="{BB962C8B-B14F-4D97-AF65-F5344CB8AC3E}">
        <p14:creationId xmlns:p14="http://schemas.microsoft.com/office/powerpoint/2010/main" val="932611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169677" y="177445"/>
            <a:ext cx="9404723" cy="765530"/>
          </a:xfrm>
        </p:spPr>
        <p:txBody>
          <a:bodyPr/>
          <a:lstStyle/>
          <a:p>
            <a:r>
              <a:rPr lang="zh-CN" altLang="en-US" dirty="0"/>
              <a:t>行代码查重：实验结果</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769936" y="1273519"/>
            <a:ext cx="10469563" cy="840441"/>
          </a:xfrm>
        </p:spPr>
        <p:txBody>
          <a:bodyPr>
            <a:normAutofit/>
          </a:bodyPr>
          <a:lstStyle/>
          <a:p>
            <a:r>
              <a:rPr lang="en-US" altLang="zh-CN" dirty="0"/>
              <a:t>LCS</a:t>
            </a:r>
            <a:r>
              <a:rPr lang="zh-CN" altLang="zh-CN" dirty="0"/>
              <a:t>：可以看到，如果插入一些无关语句，以行为单位的</a:t>
            </a:r>
            <a:r>
              <a:rPr lang="en-US" altLang="zh-CN" dirty="0"/>
              <a:t>LCS</a:t>
            </a:r>
            <a:r>
              <a:rPr lang="zh-CN" altLang="zh-CN" dirty="0"/>
              <a:t>可以检测出明显抄袭的部分</a:t>
            </a:r>
          </a:p>
          <a:p>
            <a:endParaRPr lang="zh-CN" altLang="en-US" dirty="0"/>
          </a:p>
        </p:txBody>
      </p:sp>
      <p:sp>
        <p:nvSpPr>
          <p:cNvPr id="4" name="内容占位符 2">
            <a:extLst>
              <a:ext uri="{FF2B5EF4-FFF2-40B4-BE49-F238E27FC236}">
                <a16:creationId xmlns:a16="http://schemas.microsoft.com/office/drawing/2014/main" id="{0AFA0B92-15CA-4660-A8D0-A6F8A618088E}"/>
              </a:ext>
            </a:extLst>
          </p:cNvPr>
          <p:cNvSpPr txBox="1">
            <a:spLocks/>
          </p:cNvSpPr>
          <p:nvPr/>
        </p:nvSpPr>
        <p:spPr>
          <a:xfrm>
            <a:off x="769936" y="3826517"/>
            <a:ext cx="11202989" cy="9642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zh-CN" dirty="0"/>
              <a:t>暴力：暴力匹配 因为</a:t>
            </a:r>
            <a:r>
              <a:rPr lang="en-US" altLang="zh-CN" dirty="0"/>
              <a:t>LCS</a:t>
            </a:r>
            <a:r>
              <a:rPr lang="zh-CN" altLang="zh-CN" dirty="0"/>
              <a:t>求相似度高于阈值的情况，</a:t>
            </a:r>
            <a:r>
              <a:rPr lang="en-US" altLang="zh-CN" dirty="0"/>
              <a:t>a.cpp</a:t>
            </a:r>
            <a:r>
              <a:rPr lang="zh-CN" altLang="zh-CN" dirty="0"/>
              <a:t>每一行可能和</a:t>
            </a:r>
            <a:r>
              <a:rPr lang="en-US" altLang="zh-CN" dirty="0"/>
              <a:t>b.cpp</a:t>
            </a:r>
            <a:r>
              <a:rPr lang="zh-CN" altLang="zh-CN" dirty="0"/>
              <a:t>中</a:t>
            </a:r>
            <a:r>
              <a:rPr lang="zh-CN" altLang="zh-CN" dirty="0">
                <a:solidFill>
                  <a:srgbClr val="FFFF00"/>
                </a:solidFill>
              </a:rPr>
              <a:t>多行代码</a:t>
            </a:r>
            <a:r>
              <a:rPr lang="zh-CN" altLang="zh-CN" dirty="0"/>
              <a:t>有较高的匹配度，所以有可能会出现</a:t>
            </a:r>
            <a:r>
              <a:rPr lang="zh-CN" altLang="zh-CN" dirty="0">
                <a:solidFill>
                  <a:srgbClr val="FFFF00"/>
                </a:solidFill>
              </a:rPr>
              <a:t>误判</a:t>
            </a:r>
            <a:r>
              <a:rPr lang="zh-CN" altLang="zh-CN" dirty="0"/>
              <a:t>的情况，但是还是可以检测出大部分的抄袭语句</a:t>
            </a:r>
          </a:p>
          <a:p>
            <a:endParaRPr lang="zh-CN" altLang="en-US" dirty="0"/>
          </a:p>
        </p:txBody>
      </p:sp>
      <p:pic>
        <p:nvPicPr>
          <p:cNvPr id="5" name="图片 4">
            <a:extLst>
              <a:ext uri="{FF2B5EF4-FFF2-40B4-BE49-F238E27FC236}">
                <a16:creationId xmlns:a16="http://schemas.microsoft.com/office/drawing/2014/main" id="{CBC29B6C-5380-439D-B578-96E6658B6422}"/>
              </a:ext>
            </a:extLst>
          </p:cNvPr>
          <p:cNvPicPr/>
          <p:nvPr/>
        </p:nvPicPr>
        <p:blipFill>
          <a:blip r:embed="rId2"/>
          <a:stretch>
            <a:fillRect/>
          </a:stretch>
        </p:blipFill>
        <p:spPr>
          <a:xfrm>
            <a:off x="1114426" y="1693739"/>
            <a:ext cx="7591424" cy="1712558"/>
          </a:xfrm>
          <a:prstGeom prst="rect">
            <a:avLst/>
          </a:prstGeom>
        </p:spPr>
      </p:pic>
      <p:pic>
        <p:nvPicPr>
          <p:cNvPr id="6" name="图片 5">
            <a:extLst>
              <a:ext uri="{FF2B5EF4-FFF2-40B4-BE49-F238E27FC236}">
                <a16:creationId xmlns:a16="http://schemas.microsoft.com/office/drawing/2014/main" id="{2544F87D-7611-42DD-93B4-6BBA22C2DDDE}"/>
              </a:ext>
            </a:extLst>
          </p:cNvPr>
          <p:cNvPicPr/>
          <p:nvPr/>
        </p:nvPicPr>
        <p:blipFill>
          <a:blip r:embed="rId3"/>
          <a:stretch>
            <a:fillRect/>
          </a:stretch>
        </p:blipFill>
        <p:spPr>
          <a:xfrm>
            <a:off x="1114426" y="4790781"/>
            <a:ext cx="7667623" cy="1790993"/>
          </a:xfrm>
          <a:prstGeom prst="rect">
            <a:avLst/>
          </a:prstGeom>
        </p:spPr>
      </p:pic>
    </p:spTree>
    <p:extLst>
      <p:ext uri="{BB962C8B-B14F-4D97-AF65-F5344CB8AC3E}">
        <p14:creationId xmlns:p14="http://schemas.microsoft.com/office/powerpoint/2010/main" val="1257218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0B524-53DE-4474-BCF8-3CE8C21265E6}"/>
              </a:ext>
            </a:extLst>
          </p:cNvPr>
          <p:cNvSpPr>
            <a:spLocks noGrp="1"/>
          </p:cNvSpPr>
          <p:nvPr>
            <p:ph type="title"/>
          </p:nvPr>
        </p:nvSpPr>
        <p:spPr/>
        <p:txBody>
          <a:bodyPr/>
          <a:lstStyle/>
          <a:p>
            <a:r>
              <a:rPr lang="zh-CN" altLang="en-US" dirty="0"/>
              <a:t>行代码查重测试</a:t>
            </a:r>
          </a:p>
        </p:txBody>
      </p:sp>
      <p:sp>
        <p:nvSpPr>
          <p:cNvPr id="3" name="内容占位符 2">
            <a:extLst>
              <a:ext uri="{FF2B5EF4-FFF2-40B4-BE49-F238E27FC236}">
                <a16:creationId xmlns:a16="http://schemas.microsoft.com/office/drawing/2014/main" id="{3B8137C7-7009-473C-928D-EAA34893D726}"/>
              </a:ext>
            </a:extLst>
          </p:cNvPr>
          <p:cNvSpPr>
            <a:spLocks noGrp="1"/>
          </p:cNvSpPr>
          <p:nvPr>
            <p:ph idx="1"/>
          </p:nvPr>
        </p:nvSpPr>
        <p:spPr>
          <a:xfrm>
            <a:off x="1622729" y="1643343"/>
            <a:ext cx="8946541" cy="4195481"/>
          </a:xfrm>
        </p:spPr>
        <p:txBody>
          <a:bodyPr/>
          <a:lstStyle/>
          <a:p>
            <a:r>
              <a:rPr lang="zh-CN" altLang="zh-CN" dirty="0"/>
              <a:t>这里用更多的代码样本，追加测试，代码样本分为四个部分，其中</a:t>
            </a:r>
          </a:p>
          <a:p>
            <a:pPr lvl="0"/>
            <a:r>
              <a:rPr lang="zh-CN" altLang="zh-CN" dirty="0"/>
              <a:t>不抄袭的代码是两份功能完全不同的代码</a:t>
            </a:r>
          </a:p>
          <a:p>
            <a:pPr lvl="0"/>
            <a:r>
              <a:rPr lang="zh-CN" altLang="zh-CN" dirty="0"/>
              <a:t>完全抄袭的代码是抄袭</a:t>
            </a:r>
            <a:r>
              <a:rPr lang="en-US" altLang="zh-CN" dirty="0"/>
              <a:t>+</a:t>
            </a:r>
            <a:r>
              <a:rPr lang="zh-CN" altLang="zh-CN" dirty="0"/>
              <a:t>一点点改动</a:t>
            </a:r>
          </a:p>
          <a:p>
            <a:pPr lvl="0"/>
            <a:r>
              <a:rPr lang="zh-CN" altLang="zh-CN" dirty="0"/>
              <a:t>顺序替换的代码是将代码块各个部分的顺序替换</a:t>
            </a:r>
          </a:p>
          <a:p>
            <a:pPr lvl="0"/>
            <a:r>
              <a:rPr lang="zh-CN" altLang="zh-CN" dirty="0"/>
              <a:t>变量替换则是用长且无规律的字符串替换原变量名</a:t>
            </a:r>
          </a:p>
          <a:p>
            <a:r>
              <a:rPr lang="zh-CN" altLang="zh-CN" dirty="0"/>
              <a:t>（之后的所有测试都是基于这四类代码测试样例进行的）</a:t>
            </a:r>
          </a:p>
          <a:p>
            <a:endParaRPr lang="zh-CN" altLang="en-US" dirty="0"/>
          </a:p>
        </p:txBody>
      </p:sp>
    </p:spTree>
    <p:extLst>
      <p:ext uri="{BB962C8B-B14F-4D97-AF65-F5344CB8AC3E}">
        <p14:creationId xmlns:p14="http://schemas.microsoft.com/office/powerpoint/2010/main" val="768457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0B524-53DE-4474-BCF8-3CE8C21265E6}"/>
              </a:ext>
            </a:extLst>
          </p:cNvPr>
          <p:cNvSpPr>
            <a:spLocks noGrp="1"/>
          </p:cNvSpPr>
          <p:nvPr>
            <p:ph type="title"/>
          </p:nvPr>
        </p:nvSpPr>
        <p:spPr/>
        <p:txBody>
          <a:bodyPr/>
          <a:lstStyle/>
          <a:p>
            <a:r>
              <a:rPr lang="zh-CN" altLang="en-US" dirty="0"/>
              <a:t>行代码查重测试</a:t>
            </a:r>
          </a:p>
        </p:txBody>
      </p:sp>
      <p:graphicFrame>
        <p:nvGraphicFramePr>
          <p:cNvPr id="6" name="内容占位符 5">
            <a:extLst>
              <a:ext uri="{FF2B5EF4-FFF2-40B4-BE49-F238E27FC236}">
                <a16:creationId xmlns:a16="http://schemas.microsoft.com/office/drawing/2014/main" id="{87432905-BCDD-4C81-B640-90CC8CC4ABFA}"/>
              </a:ext>
            </a:extLst>
          </p:cNvPr>
          <p:cNvGraphicFramePr>
            <a:graphicFrameLocks noGrp="1"/>
          </p:cNvGraphicFramePr>
          <p:nvPr>
            <p:ph idx="1"/>
            <p:extLst>
              <p:ext uri="{D42A27DB-BD31-4B8C-83A1-F6EECF244321}">
                <p14:modId xmlns:p14="http://schemas.microsoft.com/office/powerpoint/2010/main" val="281073434"/>
              </p:ext>
            </p:extLst>
          </p:nvPr>
        </p:nvGraphicFramePr>
        <p:xfrm>
          <a:off x="1173163" y="1898809"/>
          <a:ext cx="3835400" cy="53340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4282887374"/>
                    </a:ext>
                  </a:extLst>
                </a:gridCol>
                <a:gridCol w="660400">
                  <a:extLst>
                    <a:ext uri="{9D8B030D-6E8A-4147-A177-3AD203B41FA5}">
                      <a16:colId xmlns:a16="http://schemas.microsoft.com/office/drawing/2014/main" val="2965926175"/>
                    </a:ext>
                  </a:extLst>
                </a:gridCol>
                <a:gridCol w="660400">
                  <a:extLst>
                    <a:ext uri="{9D8B030D-6E8A-4147-A177-3AD203B41FA5}">
                      <a16:colId xmlns:a16="http://schemas.microsoft.com/office/drawing/2014/main" val="397495847"/>
                    </a:ext>
                  </a:extLst>
                </a:gridCol>
                <a:gridCol w="660400">
                  <a:extLst>
                    <a:ext uri="{9D8B030D-6E8A-4147-A177-3AD203B41FA5}">
                      <a16:colId xmlns:a16="http://schemas.microsoft.com/office/drawing/2014/main" val="781231248"/>
                    </a:ext>
                  </a:extLst>
                </a:gridCol>
                <a:gridCol w="660400">
                  <a:extLst>
                    <a:ext uri="{9D8B030D-6E8A-4147-A177-3AD203B41FA5}">
                      <a16:colId xmlns:a16="http://schemas.microsoft.com/office/drawing/2014/main" val="639975556"/>
                    </a:ext>
                  </a:extLst>
                </a:gridCol>
              </a:tblGrid>
              <a:tr h="177800">
                <a:tc>
                  <a:txBody>
                    <a:bodyPr/>
                    <a:lstStyle/>
                    <a:p>
                      <a:pPr algn="l" fontAlgn="b"/>
                      <a:r>
                        <a:rPr lang="zh-CN" altLang="en-US" sz="1100" u="none" strike="noStrike">
                          <a:effectLst/>
                        </a:rPr>
                        <a:t>方法</a:t>
                      </a:r>
                      <a:r>
                        <a:rPr lang="en-US" altLang="zh-CN" sz="1100" u="none" strike="noStrike">
                          <a:effectLst/>
                        </a:rPr>
                        <a:t>/</a:t>
                      </a:r>
                      <a:r>
                        <a:rPr lang="zh-CN" altLang="en-US" sz="1100" u="none" strike="noStrike">
                          <a:effectLst/>
                        </a:rPr>
                        <a:t>匹配率</a:t>
                      </a:r>
                      <a:r>
                        <a:rPr lang="en-US" altLang="zh-CN" sz="1100" u="none" strike="noStrike">
                          <a:effectLst/>
                        </a:rPr>
                        <a:t>/</a:t>
                      </a:r>
                      <a:r>
                        <a:rPr lang="zh-CN" altLang="en-US" sz="1100" u="none" strike="noStrike">
                          <a:effectLst/>
                        </a:rPr>
                        <a:t>文件</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不抄袭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完全抄袭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顺序替换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变量替换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4135481536"/>
                  </a:ext>
                </a:extLst>
              </a:tr>
              <a:tr h="177800">
                <a:tc>
                  <a:txBody>
                    <a:bodyPr/>
                    <a:lstStyle/>
                    <a:p>
                      <a:pPr algn="l" fontAlgn="b"/>
                      <a:r>
                        <a:rPr lang="zh-CN" altLang="en-US" sz="1100" u="none" strike="noStrike">
                          <a:effectLst/>
                        </a:rPr>
                        <a:t>行为单位求</a:t>
                      </a:r>
                      <a:r>
                        <a:rPr lang="en-US" sz="1100" u="none" strike="noStrike">
                          <a:effectLst/>
                        </a:rPr>
                        <a:t>LCS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0.26087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0.931034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0.689655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0.275862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934567220"/>
                  </a:ext>
                </a:extLst>
              </a:tr>
              <a:tr h="177800">
                <a:tc>
                  <a:txBody>
                    <a:bodyPr/>
                    <a:lstStyle/>
                    <a:p>
                      <a:pPr algn="l" fontAlgn="b"/>
                      <a:r>
                        <a:rPr lang="zh-CN" altLang="en-US" sz="1100" u="none" strike="noStrike">
                          <a:effectLst/>
                        </a:rPr>
                        <a:t>行为单位蛮力匹配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0.304348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dirty="0">
                          <a:effectLst/>
                        </a:rPr>
                        <a:t>0.275862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462002388"/>
                  </a:ext>
                </a:extLst>
              </a:tr>
            </a:tbl>
          </a:graphicData>
        </a:graphic>
      </p:graphicFrame>
      <p:pic>
        <p:nvPicPr>
          <p:cNvPr id="7" name="图片 6">
            <a:extLst>
              <a:ext uri="{FF2B5EF4-FFF2-40B4-BE49-F238E27FC236}">
                <a16:creationId xmlns:a16="http://schemas.microsoft.com/office/drawing/2014/main" id="{D61795C2-DE14-4382-BE4F-FA02A968CF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6254" y="2619375"/>
            <a:ext cx="5446395" cy="3340100"/>
          </a:xfrm>
          <a:prstGeom prst="rect">
            <a:avLst/>
          </a:prstGeom>
          <a:noFill/>
        </p:spPr>
      </p:pic>
      <p:sp>
        <p:nvSpPr>
          <p:cNvPr id="8" name="文本框 7">
            <a:extLst>
              <a:ext uri="{FF2B5EF4-FFF2-40B4-BE49-F238E27FC236}">
                <a16:creationId xmlns:a16="http://schemas.microsoft.com/office/drawing/2014/main" id="{EEC4503D-CE0F-4595-A4F1-3C3C6053AA72}"/>
              </a:ext>
            </a:extLst>
          </p:cNvPr>
          <p:cNvSpPr txBox="1"/>
          <p:nvPr/>
        </p:nvSpPr>
        <p:spPr>
          <a:xfrm>
            <a:off x="6534150" y="3065130"/>
            <a:ext cx="4856254" cy="2308324"/>
          </a:xfrm>
          <a:prstGeom prst="rect">
            <a:avLst/>
          </a:prstGeom>
          <a:noFill/>
        </p:spPr>
        <p:txBody>
          <a:bodyPr wrap="square" rtlCol="0">
            <a:spAutoFit/>
          </a:bodyPr>
          <a:lstStyle/>
          <a:p>
            <a:r>
              <a:rPr lang="zh-CN" altLang="zh-CN" dirty="0"/>
              <a:t>可以看到不论是行</a:t>
            </a:r>
            <a:r>
              <a:rPr lang="en-US" altLang="zh-CN" dirty="0"/>
              <a:t>LCS</a:t>
            </a:r>
            <a:r>
              <a:rPr lang="zh-CN" altLang="zh-CN" dirty="0"/>
              <a:t>还是行暴力匹配，在完全抄袭的情况下。都能有效检查出来，在不抄袭的数据中，能够做到“不杀好人”</a:t>
            </a:r>
            <a:endParaRPr lang="en-US" altLang="zh-CN" dirty="0"/>
          </a:p>
          <a:p>
            <a:endParaRPr lang="en-US" altLang="zh-CN" dirty="0"/>
          </a:p>
          <a:p>
            <a:r>
              <a:rPr lang="zh-CN" altLang="zh-CN" dirty="0"/>
              <a:t>在顺序替换的数据下，行暴力匹配效果好于行</a:t>
            </a:r>
            <a:r>
              <a:rPr lang="en-US" altLang="zh-CN" dirty="0"/>
              <a:t>LCS</a:t>
            </a:r>
            <a:r>
              <a:rPr lang="zh-CN" altLang="zh-CN" dirty="0"/>
              <a:t>，因为行暴力匹配不考虑顺序，二者都无法在变量替换的情况下，检查出抄袭</a:t>
            </a:r>
          </a:p>
          <a:p>
            <a:endParaRPr lang="zh-CN" altLang="en-US" dirty="0"/>
          </a:p>
        </p:txBody>
      </p:sp>
    </p:spTree>
    <p:extLst>
      <p:ext uri="{BB962C8B-B14F-4D97-AF65-F5344CB8AC3E}">
        <p14:creationId xmlns:p14="http://schemas.microsoft.com/office/powerpoint/2010/main" val="2347841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646111" y="452718"/>
            <a:ext cx="9404723" cy="833157"/>
          </a:xfrm>
        </p:spPr>
        <p:txBody>
          <a:bodyPr/>
          <a:lstStyle/>
          <a:p>
            <a:r>
              <a:rPr lang="zh-CN" altLang="en-US" dirty="0"/>
              <a:t>误判问题的解决：引入编辑距离</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741362" y="1509993"/>
            <a:ext cx="10574338" cy="1295401"/>
          </a:xfrm>
        </p:spPr>
        <p:txBody>
          <a:bodyPr/>
          <a:lstStyle/>
          <a:p>
            <a:r>
              <a:rPr lang="zh-CN" altLang="zh-CN" dirty="0"/>
              <a:t>如图，因为</a:t>
            </a:r>
            <a:r>
              <a:rPr lang="en-US" altLang="zh-CN" dirty="0"/>
              <a:t>LCS</a:t>
            </a:r>
            <a:r>
              <a:rPr lang="zh-CN" altLang="zh-CN" dirty="0"/>
              <a:t>只考虑顺序，那么会造成误判的情况，一句长的代码可能包含一句短的代码的序列，但是本质上是两句不相干的代码</a:t>
            </a:r>
          </a:p>
          <a:p>
            <a:endParaRPr lang="zh-CN" altLang="en-US" dirty="0"/>
          </a:p>
        </p:txBody>
      </p:sp>
      <p:pic>
        <p:nvPicPr>
          <p:cNvPr id="4" name="图片 3">
            <a:extLst>
              <a:ext uri="{FF2B5EF4-FFF2-40B4-BE49-F238E27FC236}">
                <a16:creationId xmlns:a16="http://schemas.microsoft.com/office/drawing/2014/main" id="{BACF83F6-22B4-43EF-B36F-6E5996B7ED0E}"/>
              </a:ext>
            </a:extLst>
          </p:cNvPr>
          <p:cNvPicPr/>
          <p:nvPr/>
        </p:nvPicPr>
        <p:blipFill>
          <a:blip r:embed="rId2"/>
          <a:stretch>
            <a:fillRect/>
          </a:stretch>
        </p:blipFill>
        <p:spPr>
          <a:xfrm>
            <a:off x="6685198" y="2062443"/>
            <a:ext cx="4834573" cy="1295400"/>
          </a:xfrm>
          <a:prstGeom prst="rect">
            <a:avLst/>
          </a:prstGeom>
        </p:spPr>
      </p:pic>
      <p:sp>
        <p:nvSpPr>
          <p:cNvPr id="5" name="文本框 4">
            <a:extLst>
              <a:ext uri="{FF2B5EF4-FFF2-40B4-BE49-F238E27FC236}">
                <a16:creationId xmlns:a16="http://schemas.microsoft.com/office/drawing/2014/main" id="{8837410B-6C46-4861-BED8-FE24D1B3322C}"/>
              </a:ext>
            </a:extLst>
          </p:cNvPr>
          <p:cNvSpPr txBox="1"/>
          <p:nvPr/>
        </p:nvSpPr>
        <p:spPr>
          <a:xfrm>
            <a:off x="876300" y="3500157"/>
            <a:ext cx="9936470" cy="2862322"/>
          </a:xfrm>
          <a:prstGeom prst="rect">
            <a:avLst/>
          </a:prstGeom>
          <a:noFill/>
        </p:spPr>
        <p:txBody>
          <a:bodyPr wrap="square" rtlCol="0">
            <a:spAutoFit/>
          </a:bodyPr>
          <a:lstStyle/>
          <a:p>
            <a:r>
              <a:rPr lang="zh-CN" altLang="zh-CN" b="1" dirty="0"/>
              <a:t>编辑距离介绍</a:t>
            </a:r>
            <a:endParaRPr lang="zh-CN" altLang="zh-CN" dirty="0"/>
          </a:p>
          <a:p>
            <a:r>
              <a:rPr lang="en-US" altLang="zh-CN" dirty="0"/>
              <a:t>	</a:t>
            </a:r>
            <a:r>
              <a:rPr lang="zh-CN" altLang="zh-CN" dirty="0"/>
              <a:t>一个字符串</a:t>
            </a:r>
            <a:r>
              <a:rPr lang="en-US" altLang="zh-CN" dirty="0"/>
              <a:t>s1</a:t>
            </a:r>
            <a:r>
              <a:rPr lang="zh-CN" altLang="zh-CN" dirty="0"/>
              <a:t>通过 </a:t>
            </a:r>
            <a:r>
              <a:rPr lang="zh-CN" altLang="zh-CN" dirty="0">
                <a:solidFill>
                  <a:srgbClr val="FFFF00"/>
                </a:solidFill>
              </a:rPr>
              <a:t>增加一个字符 减少一个字符 替换一个字符 </a:t>
            </a:r>
            <a:r>
              <a:rPr lang="zh-CN" altLang="zh-CN" dirty="0"/>
              <a:t>的若干次操作，变成字符</a:t>
            </a:r>
            <a:r>
              <a:rPr lang="en-US" altLang="zh-CN" dirty="0"/>
              <a:t>	</a:t>
            </a:r>
            <a:r>
              <a:rPr lang="zh-CN" altLang="zh-CN" dirty="0"/>
              <a:t>串</a:t>
            </a:r>
            <a:r>
              <a:rPr lang="en-US" altLang="zh-CN" dirty="0"/>
              <a:t>s2</a:t>
            </a:r>
            <a:r>
              <a:rPr lang="zh-CN" altLang="zh-CN" dirty="0"/>
              <a:t>，这些操作的最小次数，则是他们之间的编辑距离</a:t>
            </a:r>
            <a:endParaRPr lang="en-US" altLang="zh-CN" dirty="0"/>
          </a:p>
          <a:p>
            <a:endParaRPr lang="zh-CN" altLang="zh-CN" dirty="0"/>
          </a:p>
          <a:p>
            <a:r>
              <a:rPr lang="en-US" altLang="zh-CN" dirty="0">
                <a:latin typeface="Arial" panose="020B0604020202020204" pitchFamily="34" charset="0"/>
                <a:cs typeface="Arial" panose="020B0604020202020204" pitchFamily="34" charset="0"/>
              </a:rPr>
              <a:t>horse </a:t>
            </a:r>
            <a:r>
              <a:rPr lang="zh-CN" altLang="zh-CN" dirty="0">
                <a:latin typeface="Arial" panose="020B0604020202020204" pitchFamily="34" charset="0"/>
                <a:cs typeface="Arial" panose="020B0604020202020204" pitchFamily="34" charset="0"/>
              </a:rPr>
              <a:t>与</a:t>
            </a:r>
            <a:r>
              <a:rPr lang="en-US" altLang="zh-CN" dirty="0" err="1">
                <a:latin typeface="Arial" panose="020B0604020202020204" pitchFamily="34" charset="0"/>
                <a:cs typeface="Arial" panose="020B0604020202020204" pitchFamily="34" charset="0"/>
              </a:rPr>
              <a:t>ros</a:t>
            </a:r>
            <a:r>
              <a:rPr lang="en-US" altLang="zh-CN" dirty="0">
                <a:latin typeface="Arial" panose="020B0604020202020204" pitchFamily="34" charset="0"/>
                <a:cs typeface="Arial" panose="020B0604020202020204" pitchFamily="34" charset="0"/>
              </a:rPr>
              <a:t> </a:t>
            </a:r>
            <a:r>
              <a:rPr lang="zh-CN" altLang="zh-CN" dirty="0">
                <a:latin typeface="Arial" panose="020B0604020202020204" pitchFamily="34" charset="0"/>
                <a:cs typeface="Arial" panose="020B0604020202020204" pitchFamily="34" charset="0"/>
              </a:rPr>
              <a:t>的最小编辑距离为</a:t>
            </a:r>
            <a:r>
              <a:rPr lang="en-US" altLang="zh-CN" dirty="0">
                <a:latin typeface="Arial" panose="020B0604020202020204" pitchFamily="34" charset="0"/>
                <a:cs typeface="Arial" panose="020B0604020202020204" pitchFamily="34" charset="0"/>
              </a:rPr>
              <a:t>3</a:t>
            </a:r>
            <a:r>
              <a:rPr lang="zh-CN" altLang="zh-CN" dirty="0">
                <a:latin typeface="Arial" panose="020B0604020202020204" pitchFamily="34" charset="0"/>
                <a:cs typeface="Arial" panose="020B0604020202020204" pitchFamily="34" charset="0"/>
              </a:rPr>
              <a:t>，过程如下</a:t>
            </a:r>
            <a:endParaRPr lang="en-US" altLang="zh-CN" dirty="0">
              <a:latin typeface="Arial" panose="020B0604020202020204" pitchFamily="34" charset="0"/>
              <a:cs typeface="Arial" panose="020B0604020202020204" pitchFamily="34" charset="0"/>
            </a:endParaRPr>
          </a:p>
          <a:p>
            <a:endParaRPr lang="zh-CN"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	horse 	</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rorse</a:t>
            </a:r>
            <a:r>
              <a:rPr lang="en-US" altLang="zh-CN" dirty="0">
                <a:latin typeface="Arial" panose="020B0604020202020204" pitchFamily="34" charset="0"/>
                <a:cs typeface="Arial" panose="020B0604020202020204" pitchFamily="34" charset="0"/>
              </a:rPr>
              <a:t>	(</a:t>
            </a:r>
            <a:r>
              <a:rPr lang="zh-CN" altLang="zh-CN" dirty="0">
                <a:latin typeface="Arial" panose="020B0604020202020204" pitchFamily="34" charset="0"/>
                <a:cs typeface="Arial" panose="020B0604020202020204" pitchFamily="34" charset="0"/>
              </a:rPr>
              <a:t>将</a:t>
            </a:r>
            <a:r>
              <a:rPr lang="en-US" altLang="zh-CN" dirty="0">
                <a:latin typeface="Arial" panose="020B0604020202020204" pitchFamily="34" charset="0"/>
                <a:cs typeface="Arial" panose="020B0604020202020204" pitchFamily="34" charset="0"/>
              </a:rPr>
              <a:t> 'h' </a:t>
            </a:r>
            <a:r>
              <a:rPr lang="zh-CN" altLang="zh-CN" dirty="0">
                <a:latin typeface="Arial" panose="020B0604020202020204" pitchFamily="34" charset="0"/>
                <a:cs typeface="Arial" panose="020B0604020202020204" pitchFamily="34" charset="0"/>
              </a:rPr>
              <a:t>替换为</a:t>
            </a:r>
            <a:r>
              <a:rPr lang="en-US" altLang="zh-CN" dirty="0">
                <a:latin typeface="Arial" panose="020B0604020202020204" pitchFamily="34" charset="0"/>
                <a:cs typeface="Arial" panose="020B0604020202020204" pitchFamily="34" charset="0"/>
              </a:rPr>
              <a:t> 'r’)</a:t>
            </a:r>
            <a:endParaRPr lang="zh-CN"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rorse</a:t>
            </a:r>
            <a:r>
              <a:rPr lang="en-US" altLang="zh-CN" dirty="0">
                <a:latin typeface="Arial" panose="020B0604020202020204" pitchFamily="34" charset="0"/>
                <a:cs typeface="Arial" panose="020B0604020202020204" pitchFamily="34" charset="0"/>
              </a:rPr>
              <a:t> 	</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zh-CN" altLang="zh-CN"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rose 	(</a:t>
            </a:r>
            <a:r>
              <a:rPr lang="zh-CN" altLang="zh-CN" dirty="0">
                <a:latin typeface="Arial" panose="020B0604020202020204" pitchFamily="34" charset="0"/>
                <a:cs typeface="Arial" panose="020B0604020202020204" pitchFamily="34" charset="0"/>
              </a:rPr>
              <a:t>删除</a:t>
            </a:r>
            <a:r>
              <a:rPr lang="en-US" altLang="zh-CN" dirty="0">
                <a:latin typeface="Arial" panose="020B0604020202020204" pitchFamily="34" charset="0"/>
                <a:cs typeface="Arial" panose="020B0604020202020204" pitchFamily="34" charset="0"/>
              </a:rPr>
              <a:t> 'r’)</a:t>
            </a:r>
            <a:endParaRPr lang="zh-CN"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	rose 	</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ros</a:t>
            </a:r>
            <a:r>
              <a:rPr lang="en-US" altLang="zh-CN" dirty="0">
                <a:latin typeface="Arial" panose="020B0604020202020204" pitchFamily="34" charset="0"/>
                <a:cs typeface="Arial" panose="020B0604020202020204" pitchFamily="34" charset="0"/>
              </a:rPr>
              <a:t> 		(</a:t>
            </a:r>
            <a:r>
              <a:rPr lang="zh-CN" altLang="zh-CN" dirty="0">
                <a:latin typeface="Arial" panose="020B0604020202020204" pitchFamily="34" charset="0"/>
                <a:cs typeface="Arial" panose="020B0604020202020204" pitchFamily="34" charset="0"/>
              </a:rPr>
              <a:t>删除</a:t>
            </a:r>
            <a:r>
              <a:rPr lang="en-US" altLang="zh-CN" dirty="0">
                <a:latin typeface="Arial" panose="020B0604020202020204" pitchFamily="34" charset="0"/>
                <a:cs typeface="Arial" panose="020B0604020202020204" pitchFamily="34" charset="0"/>
              </a:rPr>
              <a:t> 'e')</a:t>
            </a:r>
            <a:endParaRPr lang="zh-CN" altLang="zh-CN" dirty="0">
              <a:latin typeface="Arial" panose="020B0604020202020204" pitchFamily="34" charset="0"/>
              <a:cs typeface="Arial" panose="020B0604020202020204" pitchFamily="34" charset="0"/>
            </a:endParaRPr>
          </a:p>
          <a:p>
            <a:endParaRPr lang="zh-CN" altLang="en-US" dirty="0"/>
          </a:p>
        </p:txBody>
      </p:sp>
    </p:spTree>
    <p:extLst>
      <p:ext uri="{BB962C8B-B14F-4D97-AF65-F5344CB8AC3E}">
        <p14:creationId xmlns:p14="http://schemas.microsoft.com/office/powerpoint/2010/main" val="1308989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646111" y="452718"/>
            <a:ext cx="9404723" cy="697656"/>
          </a:xfrm>
        </p:spPr>
        <p:txBody>
          <a:bodyPr/>
          <a:lstStyle/>
          <a:p>
            <a:r>
              <a:rPr lang="zh-CN" altLang="en-US" dirty="0"/>
              <a:t>编辑距离：状态转移方程</a:t>
            </a:r>
          </a:p>
        </p:txBody>
      </p:sp>
      <p:pic>
        <p:nvPicPr>
          <p:cNvPr id="4" name="内容占位符 3">
            <a:extLst>
              <a:ext uri="{FF2B5EF4-FFF2-40B4-BE49-F238E27FC236}">
                <a16:creationId xmlns:a16="http://schemas.microsoft.com/office/drawing/2014/main" id="{05DD84A6-818A-4ED0-BC8B-D37E2696A8B3}"/>
              </a:ext>
            </a:extLst>
          </p:cNvPr>
          <p:cNvPicPr>
            <a:picLocks noGrp="1"/>
          </p:cNvPicPr>
          <p:nvPr>
            <p:ph idx="1"/>
          </p:nvPr>
        </p:nvPicPr>
        <p:blipFill>
          <a:blip r:embed="rId2"/>
          <a:stretch>
            <a:fillRect/>
          </a:stretch>
        </p:blipFill>
        <p:spPr>
          <a:xfrm>
            <a:off x="1622425" y="1594392"/>
            <a:ext cx="8947150" cy="3153784"/>
          </a:xfrm>
          <a:prstGeom prst="rect">
            <a:avLst/>
          </a:prstGeom>
        </p:spPr>
      </p:pic>
      <p:sp>
        <p:nvSpPr>
          <p:cNvPr id="5" name="文本框 4">
            <a:extLst>
              <a:ext uri="{FF2B5EF4-FFF2-40B4-BE49-F238E27FC236}">
                <a16:creationId xmlns:a16="http://schemas.microsoft.com/office/drawing/2014/main" id="{BCF1E997-7ED1-4645-97F7-833B857048A3}"/>
              </a:ext>
            </a:extLst>
          </p:cNvPr>
          <p:cNvSpPr txBox="1"/>
          <p:nvPr/>
        </p:nvSpPr>
        <p:spPr>
          <a:xfrm>
            <a:off x="722287" y="5192195"/>
            <a:ext cx="10166555" cy="1200329"/>
          </a:xfrm>
          <a:prstGeom prst="rect">
            <a:avLst/>
          </a:prstGeom>
          <a:noFill/>
        </p:spPr>
        <p:txBody>
          <a:bodyPr wrap="square" rtlCol="0">
            <a:spAutoFit/>
          </a:bodyPr>
          <a:lstStyle/>
          <a:p>
            <a:r>
              <a:rPr lang="zh-CN" altLang="zh-CN" b="1" dirty="0">
                <a:latin typeface="+mj-ea"/>
                <a:ea typeface="+mj-ea"/>
              </a:rPr>
              <a:t>编辑距离：状态转移方程</a:t>
            </a:r>
            <a:endParaRPr lang="zh-CN" altLang="zh-CN" dirty="0">
              <a:latin typeface="+mj-ea"/>
              <a:ea typeface="+mj-ea"/>
            </a:endParaRPr>
          </a:p>
          <a:p>
            <a:r>
              <a:rPr lang="en-US" altLang="zh-CN" dirty="0">
                <a:latin typeface="+mj-ea"/>
                <a:ea typeface="+mj-ea"/>
              </a:rPr>
              <a:t>	</a:t>
            </a:r>
            <a:r>
              <a:rPr lang="en-US" altLang="zh-CN" dirty="0" err="1">
                <a:latin typeface="+mj-ea"/>
                <a:ea typeface="+mj-ea"/>
              </a:rPr>
              <a:t>dp</a:t>
            </a:r>
            <a:r>
              <a:rPr lang="en-US" altLang="zh-CN" dirty="0">
                <a:latin typeface="+mj-ea"/>
                <a:ea typeface="+mj-ea"/>
              </a:rPr>
              <a:t>[</a:t>
            </a:r>
            <a:r>
              <a:rPr lang="en-US" altLang="zh-CN" dirty="0" err="1">
                <a:latin typeface="+mj-ea"/>
                <a:ea typeface="+mj-ea"/>
              </a:rPr>
              <a:t>i</a:t>
            </a:r>
            <a:r>
              <a:rPr lang="en-US" altLang="zh-CN" dirty="0">
                <a:latin typeface="+mj-ea"/>
                <a:ea typeface="+mj-ea"/>
              </a:rPr>
              <a:t>][j] = </a:t>
            </a:r>
            <a:r>
              <a:rPr lang="en-US" altLang="zh-CN" dirty="0" err="1">
                <a:latin typeface="+mj-ea"/>
                <a:ea typeface="+mj-ea"/>
              </a:rPr>
              <a:t>dp</a:t>
            </a:r>
            <a:r>
              <a:rPr lang="en-US" altLang="zh-CN" dirty="0">
                <a:latin typeface="+mj-ea"/>
                <a:ea typeface="+mj-ea"/>
              </a:rPr>
              <a:t>[i-1][j-1]										(s1[</a:t>
            </a:r>
            <a:r>
              <a:rPr lang="en-US" altLang="zh-CN" dirty="0" err="1">
                <a:latin typeface="+mj-ea"/>
                <a:ea typeface="+mj-ea"/>
              </a:rPr>
              <a:t>i</a:t>
            </a:r>
            <a:r>
              <a:rPr lang="en-US" altLang="zh-CN" dirty="0">
                <a:latin typeface="+mj-ea"/>
                <a:ea typeface="+mj-ea"/>
              </a:rPr>
              <a:t>] == s2[j])</a:t>
            </a:r>
            <a:endParaRPr lang="zh-CN" altLang="zh-CN" dirty="0">
              <a:latin typeface="+mj-ea"/>
              <a:ea typeface="+mj-ea"/>
            </a:endParaRPr>
          </a:p>
          <a:p>
            <a:r>
              <a:rPr lang="en-US" altLang="zh-CN" dirty="0">
                <a:latin typeface="+mj-ea"/>
                <a:ea typeface="+mj-ea"/>
              </a:rPr>
              <a:t>	</a:t>
            </a:r>
            <a:r>
              <a:rPr lang="en-US" altLang="zh-CN" dirty="0" err="1">
                <a:latin typeface="+mj-ea"/>
                <a:ea typeface="+mj-ea"/>
              </a:rPr>
              <a:t>dp</a:t>
            </a:r>
            <a:r>
              <a:rPr lang="en-US" altLang="zh-CN" dirty="0">
                <a:latin typeface="+mj-ea"/>
                <a:ea typeface="+mj-ea"/>
              </a:rPr>
              <a:t>[</a:t>
            </a:r>
            <a:r>
              <a:rPr lang="en-US" altLang="zh-CN" dirty="0" err="1">
                <a:latin typeface="+mj-ea"/>
                <a:ea typeface="+mj-ea"/>
              </a:rPr>
              <a:t>i</a:t>
            </a:r>
            <a:r>
              <a:rPr lang="en-US" altLang="zh-CN" dirty="0">
                <a:latin typeface="+mj-ea"/>
                <a:ea typeface="+mj-ea"/>
              </a:rPr>
              <a:t>][j] = min(</a:t>
            </a:r>
            <a:r>
              <a:rPr lang="en-US" altLang="zh-CN" dirty="0" err="1">
                <a:latin typeface="+mj-ea"/>
                <a:ea typeface="+mj-ea"/>
              </a:rPr>
              <a:t>dp</a:t>
            </a:r>
            <a:r>
              <a:rPr lang="en-US" altLang="zh-CN" dirty="0">
                <a:latin typeface="+mj-ea"/>
                <a:ea typeface="+mj-ea"/>
              </a:rPr>
              <a:t>[i-1][j-1],</a:t>
            </a:r>
            <a:r>
              <a:rPr lang="en-US" altLang="zh-CN" dirty="0" err="1">
                <a:latin typeface="+mj-ea"/>
                <a:ea typeface="+mj-ea"/>
              </a:rPr>
              <a:t>dp</a:t>
            </a:r>
            <a:r>
              <a:rPr lang="en-US" altLang="zh-CN" dirty="0">
                <a:latin typeface="+mj-ea"/>
                <a:ea typeface="+mj-ea"/>
              </a:rPr>
              <a:t>[i-1][j], </a:t>
            </a:r>
            <a:r>
              <a:rPr lang="en-US" altLang="zh-CN" dirty="0" err="1">
                <a:latin typeface="+mj-ea"/>
                <a:ea typeface="+mj-ea"/>
              </a:rPr>
              <a:t>dp</a:t>
            </a:r>
            <a:r>
              <a:rPr lang="en-US" altLang="zh-CN" dirty="0">
                <a:latin typeface="+mj-ea"/>
                <a:ea typeface="+mj-ea"/>
              </a:rPr>
              <a:t>[</a:t>
            </a:r>
            <a:r>
              <a:rPr lang="en-US" altLang="zh-CN" dirty="0" err="1">
                <a:latin typeface="+mj-ea"/>
                <a:ea typeface="+mj-ea"/>
              </a:rPr>
              <a:t>i</a:t>
            </a:r>
            <a:r>
              <a:rPr lang="en-US" altLang="zh-CN" dirty="0">
                <a:latin typeface="+mj-ea"/>
                <a:ea typeface="+mj-ea"/>
              </a:rPr>
              <a:t>][j-1]) + 1		(s1[</a:t>
            </a:r>
            <a:r>
              <a:rPr lang="en-US" altLang="zh-CN" dirty="0" err="1">
                <a:latin typeface="+mj-ea"/>
                <a:ea typeface="+mj-ea"/>
              </a:rPr>
              <a:t>i</a:t>
            </a:r>
            <a:r>
              <a:rPr lang="en-US" altLang="zh-CN" dirty="0">
                <a:latin typeface="+mj-ea"/>
                <a:ea typeface="+mj-ea"/>
              </a:rPr>
              <a:t>] </a:t>
            </a:r>
            <a:r>
              <a:rPr lang="zh-CN" altLang="zh-CN" dirty="0">
                <a:latin typeface="+mj-ea"/>
                <a:ea typeface="+mj-ea"/>
              </a:rPr>
              <a:t>≠</a:t>
            </a:r>
            <a:r>
              <a:rPr lang="en-US" altLang="zh-CN" dirty="0">
                <a:latin typeface="+mj-ea"/>
                <a:ea typeface="+mj-ea"/>
              </a:rPr>
              <a:t> s2[j])</a:t>
            </a:r>
            <a:endParaRPr lang="zh-CN" altLang="zh-CN" dirty="0">
              <a:latin typeface="+mj-ea"/>
              <a:ea typeface="+mj-ea"/>
            </a:endParaRPr>
          </a:p>
          <a:p>
            <a:endParaRPr lang="zh-CN" altLang="en-US" dirty="0">
              <a:latin typeface="+mj-ea"/>
              <a:ea typeface="+mj-ea"/>
            </a:endParaRPr>
          </a:p>
        </p:txBody>
      </p:sp>
      <p:sp>
        <p:nvSpPr>
          <p:cNvPr id="6" name="文本框 5">
            <a:extLst>
              <a:ext uri="{FF2B5EF4-FFF2-40B4-BE49-F238E27FC236}">
                <a16:creationId xmlns:a16="http://schemas.microsoft.com/office/drawing/2014/main" id="{9952D84F-F1F8-4B43-8677-1F28D2340D00}"/>
              </a:ext>
            </a:extLst>
          </p:cNvPr>
          <p:cNvSpPr txBox="1"/>
          <p:nvPr/>
        </p:nvSpPr>
        <p:spPr>
          <a:xfrm>
            <a:off x="8686800" y="2209800"/>
            <a:ext cx="1569660" cy="369332"/>
          </a:xfrm>
          <a:prstGeom prst="rect">
            <a:avLst/>
          </a:prstGeom>
          <a:noFill/>
        </p:spPr>
        <p:txBody>
          <a:bodyPr wrap="none" rtlCol="0">
            <a:spAutoFit/>
          </a:bodyPr>
          <a:lstStyle/>
          <a:p>
            <a:r>
              <a:rPr lang="zh-CN" altLang="en-US" dirty="0">
                <a:solidFill>
                  <a:schemeClr val="bg1"/>
                </a:solidFill>
              </a:rPr>
              <a:t>增加一个字符</a:t>
            </a:r>
          </a:p>
        </p:txBody>
      </p:sp>
      <p:sp>
        <p:nvSpPr>
          <p:cNvPr id="7" name="文本框 6">
            <a:extLst>
              <a:ext uri="{FF2B5EF4-FFF2-40B4-BE49-F238E27FC236}">
                <a16:creationId xmlns:a16="http://schemas.microsoft.com/office/drawing/2014/main" id="{E376ABC8-A7E0-4F55-B9A3-4C4732287961}"/>
              </a:ext>
            </a:extLst>
          </p:cNvPr>
          <p:cNvSpPr txBox="1"/>
          <p:nvPr/>
        </p:nvSpPr>
        <p:spPr>
          <a:xfrm>
            <a:off x="4076700" y="3733800"/>
            <a:ext cx="1569660" cy="369332"/>
          </a:xfrm>
          <a:prstGeom prst="rect">
            <a:avLst/>
          </a:prstGeom>
          <a:noFill/>
        </p:spPr>
        <p:txBody>
          <a:bodyPr wrap="none" rtlCol="0">
            <a:spAutoFit/>
          </a:bodyPr>
          <a:lstStyle/>
          <a:p>
            <a:r>
              <a:rPr lang="zh-CN" altLang="en-US" dirty="0">
                <a:solidFill>
                  <a:schemeClr val="bg1"/>
                </a:solidFill>
              </a:rPr>
              <a:t>删除一个字符</a:t>
            </a:r>
          </a:p>
        </p:txBody>
      </p:sp>
      <p:sp>
        <p:nvSpPr>
          <p:cNvPr id="8" name="文本框 7">
            <a:extLst>
              <a:ext uri="{FF2B5EF4-FFF2-40B4-BE49-F238E27FC236}">
                <a16:creationId xmlns:a16="http://schemas.microsoft.com/office/drawing/2014/main" id="{4CB62CEC-F5BC-48E7-9A6D-1D58FF5AD1B9}"/>
              </a:ext>
            </a:extLst>
          </p:cNvPr>
          <p:cNvSpPr txBox="1"/>
          <p:nvPr/>
        </p:nvSpPr>
        <p:spPr>
          <a:xfrm>
            <a:off x="8867775" y="3471826"/>
            <a:ext cx="1569660" cy="369332"/>
          </a:xfrm>
          <a:prstGeom prst="rect">
            <a:avLst/>
          </a:prstGeom>
          <a:noFill/>
        </p:spPr>
        <p:txBody>
          <a:bodyPr wrap="none" rtlCol="0">
            <a:spAutoFit/>
          </a:bodyPr>
          <a:lstStyle/>
          <a:p>
            <a:r>
              <a:rPr lang="zh-CN" altLang="en-US" dirty="0">
                <a:solidFill>
                  <a:schemeClr val="bg1"/>
                </a:solidFill>
              </a:rPr>
              <a:t>替换一个字符</a:t>
            </a:r>
          </a:p>
        </p:txBody>
      </p:sp>
    </p:spTree>
    <p:extLst>
      <p:ext uri="{BB962C8B-B14F-4D97-AF65-F5344CB8AC3E}">
        <p14:creationId xmlns:p14="http://schemas.microsoft.com/office/powerpoint/2010/main" val="1414593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646111" y="452718"/>
            <a:ext cx="9404723" cy="913966"/>
          </a:xfrm>
        </p:spPr>
        <p:txBody>
          <a:bodyPr/>
          <a:lstStyle/>
          <a:p>
            <a:r>
              <a:rPr lang="zh-CN" altLang="en-US" dirty="0"/>
              <a:t>编辑距离在暴力匹配中的效果</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103312" y="1435510"/>
            <a:ext cx="9908817" cy="4812889"/>
          </a:xfrm>
        </p:spPr>
        <p:txBody>
          <a:bodyPr>
            <a:normAutofit/>
          </a:bodyPr>
          <a:lstStyle/>
          <a:p>
            <a:r>
              <a:rPr lang="zh-CN" altLang="zh-CN" dirty="0"/>
              <a:t>使用 </a:t>
            </a:r>
            <a:r>
              <a:rPr lang="en-US" altLang="zh-CN" dirty="0">
                <a:solidFill>
                  <a:srgbClr val="FFFF00"/>
                </a:solidFill>
              </a:rPr>
              <a:t>1 – </a:t>
            </a:r>
            <a:r>
              <a:rPr lang="zh-CN" altLang="zh-CN" dirty="0">
                <a:solidFill>
                  <a:srgbClr val="FFFF00"/>
                </a:solidFill>
              </a:rPr>
              <a:t>编辑距离 </a:t>
            </a:r>
            <a:r>
              <a:rPr lang="en-US" altLang="zh-CN" dirty="0">
                <a:solidFill>
                  <a:srgbClr val="FFFF00"/>
                </a:solidFill>
              </a:rPr>
              <a:t>/ max(len1, len2) </a:t>
            </a:r>
            <a:r>
              <a:rPr lang="zh-CN" altLang="zh-CN" dirty="0"/>
              <a:t>得到两行代码之间的相似度（匹配率），再进行</a:t>
            </a:r>
            <a:r>
              <a:rPr lang="zh-CN" altLang="en-US" dirty="0"/>
              <a:t>暴力法</a:t>
            </a:r>
            <a:r>
              <a:rPr lang="zh-CN" altLang="zh-CN" dirty="0"/>
              <a:t>代码行匹配，并且输出匹配的代码行</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zh-CN" dirty="0"/>
          </a:p>
          <a:p>
            <a:r>
              <a:rPr lang="zh-CN" altLang="zh-CN" dirty="0"/>
              <a:t>通过上述求得的匹配率，进行暴力匹配，可以发现匹配的效果良好，达到了</a:t>
            </a:r>
            <a:r>
              <a:rPr lang="en-US" altLang="zh-CN" dirty="0"/>
              <a:t>100%</a:t>
            </a:r>
            <a:r>
              <a:rPr lang="zh-CN" altLang="zh-CN" dirty="0"/>
              <a:t>检测出抄袭的代码行，而不会被其他行混淆，因为编辑距离不仅考虑了序列之间的序列，</a:t>
            </a:r>
            <a:r>
              <a:rPr lang="zh-CN" altLang="zh-CN" dirty="0">
                <a:solidFill>
                  <a:srgbClr val="FFFF00"/>
                </a:solidFill>
              </a:rPr>
              <a:t>还对序列的长度有要求</a:t>
            </a:r>
            <a:r>
              <a:rPr lang="zh-CN" altLang="zh-CN" dirty="0"/>
              <a:t>，两个长度不同的序列，编辑距离得到的匹配率与</a:t>
            </a:r>
            <a:r>
              <a:rPr lang="en-US" altLang="zh-CN" dirty="0"/>
              <a:t>LCS</a:t>
            </a:r>
            <a:r>
              <a:rPr lang="zh-CN" altLang="zh-CN" dirty="0"/>
              <a:t>得到的匹配率相差会大</a:t>
            </a:r>
          </a:p>
          <a:p>
            <a:endParaRPr lang="zh-CN" altLang="en-US" dirty="0"/>
          </a:p>
        </p:txBody>
      </p:sp>
      <p:pic>
        <p:nvPicPr>
          <p:cNvPr id="4" name="图片 3">
            <a:extLst>
              <a:ext uri="{FF2B5EF4-FFF2-40B4-BE49-F238E27FC236}">
                <a16:creationId xmlns:a16="http://schemas.microsoft.com/office/drawing/2014/main" id="{0C0E7A65-19B5-4C2A-BF15-3DBD9F8D0FBE}"/>
              </a:ext>
            </a:extLst>
          </p:cNvPr>
          <p:cNvPicPr/>
          <p:nvPr/>
        </p:nvPicPr>
        <p:blipFill>
          <a:blip r:embed="rId2"/>
          <a:stretch>
            <a:fillRect/>
          </a:stretch>
        </p:blipFill>
        <p:spPr>
          <a:xfrm>
            <a:off x="1572044" y="2268957"/>
            <a:ext cx="8971352" cy="2320085"/>
          </a:xfrm>
          <a:prstGeom prst="rect">
            <a:avLst/>
          </a:prstGeom>
        </p:spPr>
      </p:pic>
    </p:spTree>
    <p:extLst>
      <p:ext uri="{BB962C8B-B14F-4D97-AF65-F5344CB8AC3E}">
        <p14:creationId xmlns:p14="http://schemas.microsoft.com/office/powerpoint/2010/main" val="1834926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8EDD-630C-446C-8597-B4D2699E4F8E}"/>
              </a:ext>
            </a:extLst>
          </p:cNvPr>
          <p:cNvSpPr>
            <a:spLocks noGrp="1"/>
          </p:cNvSpPr>
          <p:nvPr>
            <p:ph type="title"/>
          </p:nvPr>
        </p:nvSpPr>
        <p:spPr/>
        <p:txBody>
          <a:bodyPr/>
          <a:lstStyle/>
          <a:p>
            <a:r>
              <a:rPr lang="zh-CN" altLang="en-US" dirty="0"/>
              <a:t>编辑距离测试</a:t>
            </a:r>
          </a:p>
        </p:txBody>
      </p:sp>
      <p:sp>
        <p:nvSpPr>
          <p:cNvPr id="3" name="内容占位符 2">
            <a:extLst>
              <a:ext uri="{FF2B5EF4-FFF2-40B4-BE49-F238E27FC236}">
                <a16:creationId xmlns:a16="http://schemas.microsoft.com/office/drawing/2014/main" id="{BE617C27-EDBF-4C9B-8A59-C2B82A26F30F}"/>
              </a:ext>
            </a:extLst>
          </p:cNvPr>
          <p:cNvSpPr>
            <a:spLocks noGrp="1"/>
          </p:cNvSpPr>
          <p:nvPr>
            <p:ph idx="1"/>
          </p:nvPr>
        </p:nvSpPr>
        <p:spPr>
          <a:xfrm>
            <a:off x="1446212" y="1331259"/>
            <a:ext cx="8946541" cy="4195481"/>
          </a:xfrm>
        </p:spPr>
        <p:txBody>
          <a:bodyPr/>
          <a:lstStyle/>
          <a:p>
            <a:r>
              <a:rPr lang="zh-CN" altLang="zh-CN" dirty="0"/>
              <a:t>可以看到编辑距离和</a:t>
            </a:r>
            <a:r>
              <a:rPr lang="en-US" altLang="zh-CN" dirty="0"/>
              <a:t>LCS</a:t>
            </a:r>
            <a:r>
              <a:rPr lang="zh-CN" altLang="zh-CN" dirty="0"/>
              <a:t>求解两行代码相似度，效果其实差不多，因为</a:t>
            </a:r>
            <a:r>
              <a:rPr lang="en-US" altLang="zh-CN" dirty="0"/>
              <a:t>LCS</a:t>
            </a:r>
            <a:r>
              <a:rPr lang="zh-CN" altLang="zh-CN" dirty="0"/>
              <a:t>本质是求两行代码相似度，编辑距离本质是求两行代码不相似度，而且因为没有准备特殊样例，（即上文提到的“一行中包含另一行”的误判代码），所以效果和</a:t>
            </a:r>
            <a:r>
              <a:rPr lang="en-US" altLang="zh-CN" dirty="0"/>
              <a:t>LCS</a:t>
            </a:r>
            <a:r>
              <a:rPr lang="zh-CN" altLang="zh-CN" dirty="0"/>
              <a:t>相似</a:t>
            </a:r>
          </a:p>
          <a:p>
            <a:endParaRPr lang="zh-CN" altLang="en-US" dirty="0"/>
          </a:p>
        </p:txBody>
      </p:sp>
      <p:graphicFrame>
        <p:nvGraphicFramePr>
          <p:cNvPr id="4" name="表格 3">
            <a:extLst>
              <a:ext uri="{FF2B5EF4-FFF2-40B4-BE49-F238E27FC236}">
                <a16:creationId xmlns:a16="http://schemas.microsoft.com/office/drawing/2014/main" id="{4F58341A-2977-435B-A3EC-BE15C296AACE}"/>
              </a:ext>
            </a:extLst>
          </p:cNvPr>
          <p:cNvGraphicFramePr>
            <a:graphicFrameLocks noGrp="1"/>
          </p:cNvGraphicFramePr>
          <p:nvPr>
            <p:extLst>
              <p:ext uri="{D42A27DB-BD31-4B8C-83A1-F6EECF244321}">
                <p14:modId xmlns:p14="http://schemas.microsoft.com/office/powerpoint/2010/main" val="2749180125"/>
              </p:ext>
            </p:extLst>
          </p:nvPr>
        </p:nvGraphicFramePr>
        <p:xfrm>
          <a:off x="3783013" y="2997994"/>
          <a:ext cx="3835400" cy="53340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2271497303"/>
                    </a:ext>
                  </a:extLst>
                </a:gridCol>
                <a:gridCol w="660400">
                  <a:extLst>
                    <a:ext uri="{9D8B030D-6E8A-4147-A177-3AD203B41FA5}">
                      <a16:colId xmlns:a16="http://schemas.microsoft.com/office/drawing/2014/main" val="4204910996"/>
                    </a:ext>
                  </a:extLst>
                </a:gridCol>
                <a:gridCol w="660400">
                  <a:extLst>
                    <a:ext uri="{9D8B030D-6E8A-4147-A177-3AD203B41FA5}">
                      <a16:colId xmlns:a16="http://schemas.microsoft.com/office/drawing/2014/main" val="3305231002"/>
                    </a:ext>
                  </a:extLst>
                </a:gridCol>
                <a:gridCol w="660400">
                  <a:extLst>
                    <a:ext uri="{9D8B030D-6E8A-4147-A177-3AD203B41FA5}">
                      <a16:colId xmlns:a16="http://schemas.microsoft.com/office/drawing/2014/main" val="2891250480"/>
                    </a:ext>
                  </a:extLst>
                </a:gridCol>
                <a:gridCol w="660400">
                  <a:extLst>
                    <a:ext uri="{9D8B030D-6E8A-4147-A177-3AD203B41FA5}">
                      <a16:colId xmlns:a16="http://schemas.microsoft.com/office/drawing/2014/main" val="3498139929"/>
                    </a:ext>
                  </a:extLst>
                </a:gridCol>
              </a:tblGrid>
              <a:tr h="177800">
                <a:tc>
                  <a:txBody>
                    <a:bodyPr/>
                    <a:lstStyle/>
                    <a:p>
                      <a:pPr algn="l" fontAlgn="b"/>
                      <a:r>
                        <a:rPr lang="zh-CN" altLang="en-US" sz="1100" u="none" strike="noStrike">
                          <a:effectLst/>
                        </a:rPr>
                        <a:t>方法</a:t>
                      </a:r>
                      <a:r>
                        <a:rPr lang="en-US" altLang="zh-CN" sz="1100" u="none" strike="noStrike">
                          <a:effectLst/>
                        </a:rPr>
                        <a:t>/</a:t>
                      </a:r>
                      <a:r>
                        <a:rPr lang="zh-CN" altLang="en-US" sz="1100" u="none" strike="noStrike">
                          <a:effectLst/>
                        </a:rPr>
                        <a:t>匹配率</a:t>
                      </a:r>
                      <a:r>
                        <a:rPr lang="en-US" altLang="zh-CN" sz="1100" u="none" strike="noStrike">
                          <a:effectLst/>
                        </a:rPr>
                        <a:t>/</a:t>
                      </a:r>
                      <a:r>
                        <a:rPr lang="zh-CN" altLang="en-US" sz="1100" u="none" strike="noStrike">
                          <a:effectLst/>
                        </a:rPr>
                        <a:t>文件</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不抄袭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完全抄袭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顺序替换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变量替换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718282581"/>
                  </a:ext>
                </a:extLst>
              </a:tr>
              <a:tr h="177800">
                <a:tc>
                  <a:txBody>
                    <a:bodyPr/>
                    <a:lstStyle/>
                    <a:p>
                      <a:pPr algn="l" fontAlgn="b"/>
                      <a:r>
                        <a:rPr lang="zh-CN" altLang="en-US" sz="1100" u="none" strike="noStrike">
                          <a:effectLst/>
                        </a:rPr>
                        <a:t>行为单位求</a:t>
                      </a:r>
                      <a:r>
                        <a:rPr lang="en-US" sz="1100" u="none" strike="noStrike">
                          <a:effectLst/>
                        </a:rPr>
                        <a:t>LCS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0.130435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0.724138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0.689655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0.275862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275432109"/>
                  </a:ext>
                </a:extLst>
              </a:tr>
              <a:tr h="177800">
                <a:tc>
                  <a:txBody>
                    <a:bodyPr/>
                    <a:lstStyle/>
                    <a:p>
                      <a:pPr algn="l" fontAlgn="b"/>
                      <a:r>
                        <a:rPr lang="zh-CN" altLang="en-US" sz="1100" u="none" strike="noStrike">
                          <a:effectLst/>
                        </a:rPr>
                        <a:t>行为单位蛮力匹配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0.130435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0.862069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dirty="0">
                          <a:effectLst/>
                        </a:rPr>
                        <a:t>0.275862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322354037"/>
                  </a:ext>
                </a:extLst>
              </a:tr>
            </a:tbl>
          </a:graphicData>
        </a:graphic>
      </p:graphicFrame>
      <p:pic>
        <p:nvPicPr>
          <p:cNvPr id="5" name="图片 4">
            <a:extLst>
              <a:ext uri="{FF2B5EF4-FFF2-40B4-BE49-F238E27FC236}">
                <a16:creationId xmlns:a16="http://schemas.microsoft.com/office/drawing/2014/main" id="{BA0CBA9C-C7EB-45B5-AE79-842A210255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5834" y="3627373"/>
            <a:ext cx="5152841" cy="2993019"/>
          </a:xfrm>
          <a:prstGeom prst="rect">
            <a:avLst/>
          </a:prstGeom>
          <a:noFill/>
        </p:spPr>
      </p:pic>
    </p:spTree>
    <p:extLst>
      <p:ext uri="{BB962C8B-B14F-4D97-AF65-F5344CB8AC3E}">
        <p14:creationId xmlns:p14="http://schemas.microsoft.com/office/powerpoint/2010/main" val="287018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查重问题：变量替换解方案</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646111" y="1414743"/>
            <a:ext cx="10440989" cy="4195481"/>
          </a:xfrm>
        </p:spPr>
        <p:txBody>
          <a:bodyPr/>
          <a:lstStyle/>
          <a:p>
            <a:r>
              <a:rPr lang="zh-CN" altLang="zh-CN" dirty="0"/>
              <a:t>如下图所示，</a:t>
            </a:r>
            <a:r>
              <a:rPr lang="en-US" altLang="zh-CN" dirty="0"/>
              <a:t>a.cpp</a:t>
            </a:r>
            <a:r>
              <a:rPr lang="zh-CN" altLang="zh-CN" dirty="0"/>
              <a:t>和</a:t>
            </a:r>
            <a:r>
              <a:rPr lang="en-US" altLang="zh-CN" dirty="0"/>
              <a:t>b.cpp</a:t>
            </a:r>
            <a:r>
              <a:rPr lang="zh-CN" altLang="zh-CN" dirty="0"/>
              <a:t>的内容，将所有变量名做代换，并且代换的变量名相当长，应该算是完全的抄袭，可是</a:t>
            </a:r>
            <a:r>
              <a:rPr lang="en-US" altLang="zh-CN" dirty="0"/>
              <a:t>LCS</a:t>
            </a:r>
            <a:r>
              <a:rPr lang="zh-CN" altLang="zh-CN" dirty="0"/>
              <a:t>或者编辑距离计算的相似度并不能检测出来</a:t>
            </a:r>
          </a:p>
          <a:p>
            <a:endParaRPr lang="zh-CN" altLang="en-US" dirty="0"/>
          </a:p>
        </p:txBody>
      </p:sp>
      <p:pic>
        <p:nvPicPr>
          <p:cNvPr id="4" name="图片 3">
            <a:extLst>
              <a:ext uri="{FF2B5EF4-FFF2-40B4-BE49-F238E27FC236}">
                <a16:creationId xmlns:a16="http://schemas.microsoft.com/office/drawing/2014/main" id="{A5EB2E3C-03FA-437E-8E60-ABA48788EE97}"/>
              </a:ext>
            </a:extLst>
          </p:cNvPr>
          <p:cNvPicPr/>
          <p:nvPr/>
        </p:nvPicPr>
        <p:blipFill>
          <a:blip r:embed="rId2"/>
          <a:stretch>
            <a:fillRect/>
          </a:stretch>
        </p:blipFill>
        <p:spPr>
          <a:xfrm>
            <a:off x="123825" y="2476500"/>
            <a:ext cx="11944349" cy="3228974"/>
          </a:xfrm>
          <a:prstGeom prst="rect">
            <a:avLst/>
          </a:prstGeom>
        </p:spPr>
      </p:pic>
    </p:spTree>
    <p:extLst>
      <p:ext uri="{BB962C8B-B14F-4D97-AF65-F5344CB8AC3E}">
        <p14:creationId xmlns:p14="http://schemas.microsoft.com/office/powerpoint/2010/main" val="305059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1440993" y="775944"/>
            <a:ext cx="9603275" cy="851561"/>
          </a:xfrm>
        </p:spPr>
        <p:txBody>
          <a:bodyPr/>
          <a:lstStyle/>
          <a:p>
            <a:r>
              <a:rPr lang="zh-CN" altLang="en-US" dirty="0"/>
              <a:t>查重：求两行代码相似度：</a:t>
            </a:r>
            <a:r>
              <a:rPr lang="en-US" altLang="zh-CN" dirty="0"/>
              <a:t>LCS</a:t>
            </a:r>
            <a:r>
              <a:rPr lang="zh-CN" altLang="en-US" dirty="0"/>
              <a:t>问题</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440993" y="1850463"/>
            <a:ext cx="9613861" cy="4540812"/>
          </a:xfrm>
        </p:spPr>
        <p:txBody>
          <a:bodyPr>
            <a:normAutofit/>
          </a:bodyPr>
          <a:lstStyle/>
          <a:p>
            <a:pPr marL="0" indent="0">
              <a:buNone/>
            </a:pPr>
            <a:r>
              <a:rPr lang="zh-CN" altLang="en-US" dirty="0"/>
              <a:t>为了描述两行代码的相似度，我们需要引入</a:t>
            </a:r>
            <a:r>
              <a:rPr lang="en-US" altLang="zh-CN" dirty="0"/>
              <a:t>LCS</a:t>
            </a:r>
            <a:r>
              <a:rPr lang="zh-CN" altLang="en-US" dirty="0"/>
              <a:t>问题</a:t>
            </a:r>
            <a:endParaRPr lang="en-US" altLang="zh-CN" dirty="0"/>
          </a:p>
          <a:p>
            <a:pPr marL="0" indent="0">
              <a:buNone/>
            </a:pPr>
            <a:r>
              <a:rPr lang="en-US" altLang="zh-CN" dirty="0"/>
              <a:t>LCS </a:t>
            </a:r>
            <a:r>
              <a:rPr lang="zh-CN" altLang="en-US" dirty="0"/>
              <a:t>即 </a:t>
            </a:r>
            <a:r>
              <a:rPr lang="en-US" altLang="zh-CN" dirty="0"/>
              <a:t>Longest Common Subsequence </a:t>
            </a:r>
            <a:r>
              <a:rPr lang="zh-CN" altLang="en-US" dirty="0"/>
              <a:t>最长公共子序列</a:t>
            </a:r>
            <a:endParaRPr lang="en-US" altLang="zh-CN" dirty="0"/>
          </a:p>
          <a:p>
            <a:pPr marL="0" indent="0">
              <a:buNone/>
            </a:pPr>
            <a:endParaRPr lang="en-US" altLang="zh-CN" dirty="0"/>
          </a:p>
          <a:p>
            <a:pPr marL="0" indent="0">
              <a:buNone/>
            </a:pPr>
            <a:r>
              <a:rPr lang="en-US" altLang="zh-CN" dirty="0"/>
              <a:t>LCS</a:t>
            </a:r>
            <a:r>
              <a:rPr lang="zh-CN" altLang="en-US" dirty="0"/>
              <a:t>解释：</a:t>
            </a:r>
            <a:endParaRPr lang="en-US" altLang="zh-CN" dirty="0"/>
          </a:p>
          <a:p>
            <a:pPr marL="0" indent="0">
              <a:buNone/>
            </a:pPr>
            <a:r>
              <a:rPr lang="zh-CN" altLang="en-US" dirty="0"/>
              <a:t>字符串</a:t>
            </a:r>
            <a:r>
              <a:rPr lang="en-US" altLang="zh-CN" dirty="0"/>
              <a:t>s</a:t>
            </a:r>
            <a:r>
              <a:rPr lang="zh-CN" altLang="en-US" dirty="0"/>
              <a:t>的子序列，即一系列字符串满足在</a:t>
            </a:r>
            <a:r>
              <a:rPr lang="en-US" altLang="zh-CN" dirty="0"/>
              <a:t>s</a:t>
            </a:r>
            <a:r>
              <a:rPr lang="zh-CN" altLang="en-US" dirty="0"/>
              <a:t>中的顺序组成的新字符串</a:t>
            </a:r>
            <a:endParaRPr lang="en-US" altLang="zh-CN" dirty="0"/>
          </a:p>
          <a:p>
            <a:pPr marL="0" indent="0">
              <a:buNone/>
            </a:pPr>
            <a:r>
              <a:rPr lang="en-US" altLang="zh-CN" dirty="0"/>
              <a:t>S = </a:t>
            </a:r>
            <a:r>
              <a:rPr lang="en-US" altLang="zh-CN" dirty="0">
                <a:solidFill>
                  <a:srgbClr val="FFFF00"/>
                </a:solidFill>
              </a:rPr>
              <a:t>a</a:t>
            </a:r>
            <a:r>
              <a:rPr lang="en-US" altLang="zh-CN" dirty="0"/>
              <a:t> </a:t>
            </a:r>
            <a:r>
              <a:rPr lang="en-US" altLang="zh-CN" dirty="0">
                <a:solidFill>
                  <a:srgbClr val="FFFF00"/>
                </a:solidFill>
              </a:rPr>
              <a:t>b</a:t>
            </a:r>
            <a:r>
              <a:rPr lang="en-US" altLang="zh-CN" dirty="0"/>
              <a:t> c </a:t>
            </a:r>
            <a:r>
              <a:rPr lang="en-US" altLang="zh-CN" dirty="0">
                <a:solidFill>
                  <a:srgbClr val="FFFF00"/>
                </a:solidFill>
              </a:rPr>
              <a:t>d</a:t>
            </a:r>
            <a:r>
              <a:rPr lang="en-US" altLang="zh-CN" dirty="0"/>
              <a:t> e </a:t>
            </a:r>
            <a:r>
              <a:rPr lang="en-US" altLang="zh-CN" dirty="0">
                <a:solidFill>
                  <a:srgbClr val="FFFF00"/>
                </a:solidFill>
              </a:rPr>
              <a:t>f</a:t>
            </a:r>
            <a:r>
              <a:rPr lang="en-US" altLang="zh-CN" dirty="0"/>
              <a:t> g </a:t>
            </a:r>
          </a:p>
          <a:p>
            <a:pPr marL="0" indent="0">
              <a:buNone/>
            </a:pPr>
            <a:r>
              <a:rPr lang="en-US" altLang="zh-CN" dirty="0"/>
              <a:t>S </a:t>
            </a:r>
            <a:r>
              <a:rPr lang="zh-CN" altLang="en-US" dirty="0"/>
              <a:t>的一个子序列是 </a:t>
            </a:r>
            <a:r>
              <a:rPr lang="en-US" altLang="zh-CN" dirty="0">
                <a:solidFill>
                  <a:srgbClr val="FFFF00"/>
                </a:solidFill>
              </a:rPr>
              <a:t>a b d f </a:t>
            </a:r>
          </a:p>
          <a:p>
            <a:pPr marL="0" indent="0">
              <a:buNone/>
            </a:pPr>
            <a:endParaRPr lang="en-US" altLang="zh-CN" dirty="0"/>
          </a:p>
          <a:p>
            <a:pPr marL="0" indent="0">
              <a:buNone/>
            </a:pPr>
            <a:r>
              <a:rPr lang="zh-CN" altLang="en-US" dirty="0"/>
              <a:t>最长公共子序列：</a:t>
            </a:r>
            <a:endParaRPr lang="en-US" altLang="zh-CN" dirty="0"/>
          </a:p>
          <a:p>
            <a:pPr marL="0" indent="0">
              <a:buNone/>
            </a:pPr>
            <a:r>
              <a:rPr lang="zh-CN" altLang="en-US" dirty="0"/>
              <a:t>串</a:t>
            </a:r>
            <a:r>
              <a:rPr lang="en-US" altLang="zh-CN" dirty="0"/>
              <a:t>s1 </a:t>
            </a:r>
            <a:r>
              <a:rPr lang="zh-CN" altLang="en-US" dirty="0"/>
              <a:t>和 </a:t>
            </a:r>
            <a:r>
              <a:rPr lang="en-US" altLang="zh-CN" dirty="0"/>
              <a:t>s2 </a:t>
            </a:r>
            <a:r>
              <a:rPr lang="zh-CN" altLang="en-US" dirty="0"/>
              <a:t>的相同的子序列，最长能有多长</a:t>
            </a:r>
            <a:endParaRPr lang="en-US" altLang="zh-CN" dirty="0"/>
          </a:p>
        </p:txBody>
      </p:sp>
    </p:spTree>
    <p:extLst>
      <p:ext uri="{BB962C8B-B14F-4D97-AF65-F5344CB8AC3E}">
        <p14:creationId xmlns:p14="http://schemas.microsoft.com/office/powerpoint/2010/main" val="3534013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常规方法：</a:t>
            </a:r>
            <a:r>
              <a:rPr lang="en-US" altLang="zh-CN" dirty="0"/>
              <a:t>LCS</a:t>
            </a:r>
            <a:r>
              <a:rPr lang="zh-CN" altLang="en-US" dirty="0"/>
              <a:t>与编辑距离</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103312" y="2052918"/>
            <a:ext cx="9983788" cy="4195481"/>
          </a:xfrm>
        </p:spPr>
        <p:txBody>
          <a:bodyPr/>
          <a:lstStyle/>
          <a:p>
            <a:r>
              <a:rPr lang="en-US" altLang="zh-CN" dirty="0"/>
              <a:t>LCS/</a:t>
            </a:r>
            <a:r>
              <a:rPr lang="zh-CN" altLang="zh-CN" dirty="0"/>
              <a:t>编辑距离 匹配的结果，只能匹配到</a:t>
            </a:r>
            <a:r>
              <a:rPr lang="en-US" altLang="zh-CN" dirty="0"/>
              <a:t>include</a:t>
            </a:r>
            <a:r>
              <a:rPr lang="zh-CN" altLang="zh-CN" dirty="0"/>
              <a:t>，</a:t>
            </a:r>
            <a:r>
              <a:rPr lang="en-US" altLang="zh-CN" dirty="0"/>
              <a:t>main </a:t>
            </a:r>
            <a:r>
              <a:rPr lang="zh-CN" altLang="zh-CN" dirty="0"/>
              <a:t>和</a:t>
            </a:r>
            <a:r>
              <a:rPr lang="en-US" altLang="zh-CN" dirty="0"/>
              <a:t>return 0 </a:t>
            </a:r>
            <a:r>
              <a:rPr lang="zh-CN" altLang="zh-CN" dirty="0"/>
              <a:t>，需要改进</a:t>
            </a:r>
          </a:p>
          <a:p>
            <a:endParaRPr lang="zh-CN" altLang="en-US" dirty="0"/>
          </a:p>
        </p:txBody>
      </p:sp>
      <p:pic>
        <p:nvPicPr>
          <p:cNvPr id="4" name="图片 3">
            <a:extLst>
              <a:ext uri="{FF2B5EF4-FFF2-40B4-BE49-F238E27FC236}">
                <a16:creationId xmlns:a16="http://schemas.microsoft.com/office/drawing/2014/main" id="{34610D87-5DA8-47F1-8BE9-5AF29FF03846}"/>
              </a:ext>
            </a:extLst>
          </p:cNvPr>
          <p:cNvPicPr/>
          <p:nvPr/>
        </p:nvPicPr>
        <p:blipFill>
          <a:blip r:embed="rId2"/>
          <a:stretch>
            <a:fillRect/>
          </a:stretch>
        </p:blipFill>
        <p:spPr>
          <a:xfrm>
            <a:off x="1103312" y="2928937"/>
            <a:ext cx="10335578" cy="1000125"/>
          </a:xfrm>
          <a:prstGeom prst="rect">
            <a:avLst/>
          </a:prstGeom>
        </p:spPr>
      </p:pic>
    </p:spTree>
    <p:extLst>
      <p:ext uri="{BB962C8B-B14F-4D97-AF65-F5344CB8AC3E}">
        <p14:creationId xmlns:p14="http://schemas.microsoft.com/office/powerpoint/2010/main" val="2663356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变量替换：改进</a:t>
            </a:r>
            <a:r>
              <a:rPr lang="en-US" altLang="zh-CN" dirty="0"/>
              <a:t>1</a:t>
            </a:r>
            <a:r>
              <a:rPr lang="zh-CN" altLang="en-US" dirty="0"/>
              <a:t>：换回去</a:t>
            </a:r>
          </a:p>
        </p:txBody>
      </p:sp>
      <p:pic>
        <p:nvPicPr>
          <p:cNvPr id="4" name="图片 3">
            <a:extLst>
              <a:ext uri="{FF2B5EF4-FFF2-40B4-BE49-F238E27FC236}">
                <a16:creationId xmlns:a16="http://schemas.microsoft.com/office/drawing/2014/main" id="{056CCAB6-9C9C-4118-84C7-98296364F154}"/>
              </a:ext>
            </a:extLst>
          </p:cNvPr>
          <p:cNvPicPr/>
          <p:nvPr/>
        </p:nvPicPr>
        <p:blipFill>
          <a:blip r:embed="rId2"/>
          <a:stretch>
            <a:fillRect/>
          </a:stretch>
        </p:blipFill>
        <p:spPr>
          <a:xfrm>
            <a:off x="646111" y="4061030"/>
            <a:ext cx="10221425" cy="2652880"/>
          </a:xfrm>
          <a:prstGeom prst="rect">
            <a:avLst/>
          </a:prstGeom>
        </p:spPr>
      </p:pic>
      <p:pic>
        <p:nvPicPr>
          <p:cNvPr id="5" name="图片 4">
            <a:extLst>
              <a:ext uri="{FF2B5EF4-FFF2-40B4-BE49-F238E27FC236}">
                <a16:creationId xmlns:a16="http://schemas.microsoft.com/office/drawing/2014/main" id="{D8868EFB-A974-4530-8DC4-171754DFBC9F}"/>
              </a:ext>
            </a:extLst>
          </p:cNvPr>
          <p:cNvPicPr/>
          <p:nvPr/>
        </p:nvPicPr>
        <p:blipFill>
          <a:blip r:embed="rId3"/>
          <a:stretch>
            <a:fillRect/>
          </a:stretch>
        </p:blipFill>
        <p:spPr>
          <a:xfrm>
            <a:off x="646111" y="1386410"/>
            <a:ext cx="10221425" cy="2674620"/>
          </a:xfrm>
          <a:prstGeom prst="rect">
            <a:avLst/>
          </a:prstGeom>
        </p:spPr>
      </p:pic>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3588087" y="4061030"/>
            <a:ext cx="3997020" cy="1644612"/>
          </a:xfrm>
        </p:spPr>
        <p:txBody>
          <a:bodyPr>
            <a:normAutofit lnSpcReduction="10000"/>
          </a:bodyPr>
          <a:lstStyle/>
          <a:p>
            <a:r>
              <a:rPr lang="zh-CN" altLang="zh-CN" dirty="0">
                <a:solidFill>
                  <a:schemeClr val="bg1"/>
                </a:solidFill>
              </a:rPr>
              <a:t>将变量依次用</a:t>
            </a:r>
            <a:r>
              <a:rPr lang="en-US" altLang="zh-CN" dirty="0" err="1">
                <a:solidFill>
                  <a:schemeClr val="bg1"/>
                </a:solidFill>
              </a:rPr>
              <a:t>abcdefg</a:t>
            </a:r>
            <a:r>
              <a:rPr lang="zh-CN" altLang="zh-CN" dirty="0">
                <a:solidFill>
                  <a:schemeClr val="bg1"/>
                </a:solidFill>
              </a:rPr>
              <a:t>替换，然后再做匹配</a:t>
            </a:r>
            <a:endParaRPr lang="en-US" altLang="zh-CN" dirty="0">
              <a:solidFill>
                <a:schemeClr val="bg1"/>
              </a:solidFill>
            </a:endParaRPr>
          </a:p>
          <a:p>
            <a:r>
              <a:rPr lang="zh-CN" altLang="zh-CN" dirty="0">
                <a:solidFill>
                  <a:schemeClr val="bg1"/>
                </a:solidFill>
              </a:rPr>
              <a:t>因为变量替换属于完全抄袭，变量换回去之后，可以达到</a:t>
            </a:r>
            <a:r>
              <a:rPr lang="en-US" altLang="zh-CN" dirty="0">
                <a:solidFill>
                  <a:schemeClr val="bg1"/>
                </a:solidFill>
              </a:rPr>
              <a:t>100%</a:t>
            </a:r>
            <a:r>
              <a:rPr lang="zh-CN" altLang="zh-CN" dirty="0">
                <a:solidFill>
                  <a:schemeClr val="bg1"/>
                </a:solidFill>
              </a:rPr>
              <a:t>的匹配率</a:t>
            </a:r>
          </a:p>
          <a:p>
            <a:endParaRPr lang="zh-CN" altLang="en-US" dirty="0"/>
          </a:p>
        </p:txBody>
      </p:sp>
      <p:sp>
        <p:nvSpPr>
          <p:cNvPr id="6" name="矩形 5">
            <a:extLst>
              <a:ext uri="{FF2B5EF4-FFF2-40B4-BE49-F238E27FC236}">
                <a16:creationId xmlns:a16="http://schemas.microsoft.com/office/drawing/2014/main" id="{A2A305D9-BE79-413C-B0E2-361AD94A98F3}"/>
              </a:ext>
            </a:extLst>
          </p:cNvPr>
          <p:cNvSpPr/>
          <p:nvPr/>
        </p:nvSpPr>
        <p:spPr>
          <a:xfrm>
            <a:off x="4398515" y="1794693"/>
            <a:ext cx="880369"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源</a:t>
            </a:r>
          </a:p>
        </p:txBody>
      </p:sp>
      <p:sp>
        <p:nvSpPr>
          <p:cNvPr id="7" name="矩形 6">
            <a:extLst>
              <a:ext uri="{FF2B5EF4-FFF2-40B4-BE49-F238E27FC236}">
                <a16:creationId xmlns:a16="http://schemas.microsoft.com/office/drawing/2014/main" id="{F601DD51-E0C6-4F16-B810-CE5CA5522FC3}"/>
              </a:ext>
            </a:extLst>
          </p:cNvPr>
          <p:cNvSpPr/>
          <p:nvPr/>
        </p:nvSpPr>
        <p:spPr>
          <a:xfrm>
            <a:off x="3791136" y="5765691"/>
            <a:ext cx="2975495"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匹配结果</a:t>
            </a:r>
          </a:p>
        </p:txBody>
      </p:sp>
    </p:spTree>
    <p:extLst>
      <p:ext uri="{BB962C8B-B14F-4D97-AF65-F5344CB8AC3E}">
        <p14:creationId xmlns:p14="http://schemas.microsoft.com/office/powerpoint/2010/main" val="149346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变量替换：改进</a:t>
            </a:r>
            <a:r>
              <a:rPr lang="en-US" altLang="zh-CN" dirty="0"/>
              <a:t>2</a:t>
            </a:r>
            <a:r>
              <a:rPr lang="zh-CN" altLang="en-US" dirty="0"/>
              <a:t>：空变量名</a:t>
            </a:r>
          </a:p>
        </p:txBody>
      </p:sp>
      <p:pic>
        <p:nvPicPr>
          <p:cNvPr id="4" name="图片 3">
            <a:extLst>
              <a:ext uri="{FF2B5EF4-FFF2-40B4-BE49-F238E27FC236}">
                <a16:creationId xmlns:a16="http://schemas.microsoft.com/office/drawing/2014/main" id="{D45C3255-5E24-4BD9-B8AC-0BDCB056E147}"/>
              </a:ext>
            </a:extLst>
          </p:cNvPr>
          <p:cNvPicPr/>
          <p:nvPr/>
        </p:nvPicPr>
        <p:blipFill>
          <a:blip r:embed="rId2"/>
          <a:stretch>
            <a:fillRect/>
          </a:stretch>
        </p:blipFill>
        <p:spPr>
          <a:xfrm>
            <a:off x="646111" y="1386410"/>
            <a:ext cx="10221425" cy="2674620"/>
          </a:xfrm>
          <a:prstGeom prst="rect">
            <a:avLst/>
          </a:prstGeom>
        </p:spPr>
      </p:pic>
      <p:pic>
        <p:nvPicPr>
          <p:cNvPr id="6" name="图片 5">
            <a:extLst>
              <a:ext uri="{FF2B5EF4-FFF2-40B4-BE49-F238E27FC236}">
                <a16:creationId xmlns:a16="http://schemas.microsoft.com/office/drawing/2014/main" id="{D408DF56-7C9D-47E5-B7D6-C8FE0128DA2D}"/>
              </a:ext>
            </a:extLst>
          </p:cNvPr>
          <p:cNvPicPr/>
          <p:nvPr/>
        </p:nvPicPr>
        <p:blipFill>
          <a:blip r:embed="rId3"/>
          <a:stretch>
            <a:fillRect/>
          </a:stretch>
        </p:blipFill>
        <p:spPr>
          <a:xfrm>
            <a:off x="646110" y="4061030"/>
            <a:ext cx="10221425" cy="2596945"/>
          </a:xfrm>
          <a:prstGeom prst="rect">
            <a:avLst/>
          </a:prstGeom>
        </p:spPr>
      </p:pic>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3464532" y="4527868"/>
            <a:ext cx="4584580" cy="1266825"/>
          </a:xfrm>
        </p:spPr>
        <p:txBody>
          <a:bodyPr>
            <a:normAutofit lnSpcReduction="10000"/>
          </a:bodyPr>
          <a:lstStyle/>
          <a:p>
            <a:r>
              <a:rPr lang="zh-CN" altLang="zh-CN" dirty="0">
                <a:solidFill>
                  <a:schemeClr val="bg1"/>
                </a:solidFill>
              </a:rPr>
              <a:t>或者选择将变量名换成空字符串，</a:t>
            </a:r>
            <a:r>
              <a:rPr lang="zh-CN" altLang="zh-CN" dirty="0">
                <a:solidFill>
                  <a:schemeClr val="accent2"/>
                </a:solidFill>
              </a:rPr>
              <a:t>只关注对变量的操作不看变量名</a:t>
            </a:r>
            <a:r>
              <a:rPr lang="zh-CN" altLang="zh-CN" dirty="0">
                <a:solidFill>
                  <a:schemeClr val="bg1"/>
                </a:solidFill>
              </a:rPr>
              <a:t>，再进行行</a:t>
            </a:r>
            <a:r>
              <a:rPr lang="en-US" altLang="zh-CN" dirty="0">
                <a:solidFill>
                  <a:schemeClr val="bg1"/>
                </a:solidFill>
              </a:rPr>
              <a:t>LCS</a:t>
            </a:r>
            <a:r>
              <a:rPr lang="zh-CN" altLang="zh-CN" dirty="0">
                <a:solidFill>
                  <a:schemeClr val="bg1"/>
                </a:solidFill>
              </a:rPr>
              <a:t>匹配，结果也能达到</a:t>
            </a:r>
            <a:r>
              <a:rPr lang="en-US" altLang="zh-CN" dirty="0">
                <a:solidFill>
                  <a:schemeClr val="bg1"/>
                </a:solidFill>
              </a:rPr>
              <a:t>100%</a:t>
            </a:r>
            <a:r>
              <a:rPr lang="zh-CN" altLang="zh-CN" dirty="0">
                <a:solidFill>
                  <a:schemeClr val="bg1"/>
                </a:solidFill>
              </a:rPr>
              <a:t>匹配</a:t>
            </a:r>
          </a:p>
          <a:p>
            <a:endParaRPr lang="zh-CN" altLang="en-US" dirty="0"/>
          </a:p>
        </p:txBody>
      </p:sp>
      <p:sp>
        <p:nvSpPr>
          <p:cNvPr id="7" name="矩形 6">
            <a:extLst>
              <a:ext uri="{FF2B5EF4-FFF2-40B4-BE49-F238E27FC236}">
                <a16:creationId xmlns:a16="http://schemas.microsoft.com/office/drawing/2014/main" id="{9233453D-BF83-4868-B675-B2E56AE459CA}"/>
              </a:ext>
            </a:extLst>
          </p:cNvPr>
          <p:cNvSpPr/>
          <p:nvPr/>
        </p:nvSpPr>
        <p:spPr>
          <a:xfrm>
            <a:off x="4398515" y="1794693"/>
            <a:ext cx="880369"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源</a:t>
            </a:r>
          </a:p>
        </p:txBody>
      </p:sp>
      <p:sp>
        <p:nvSpPr>
          <p:cNvPr id="8" name="矩形 7">
            <a:extLst>
              <a:ext uri="{FF2B5EF4-FFF2-40B4-BE49-F238E27FC236}">
                <a16:creationId xmlns:a16="http://schemas.microsoft.com/office/drawing/2014/main" id="{A6615C2B-2B1A-4173-A2F2-A29CC1A3EDF7}"/>
              </a:ext>
            </a:extLst>
          </p:cNvPr>
          <p:cNvSpPr/>
          <p:nvPr/>
        </p:nvSpPr>
        <p:spPr>
          <a:xfrm>
            <a:off x="3791136" y="5765691"/>
            <a:ext cx="2975495"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匹配结果</a:t>
            </a:r>
          </a:p>
        </p:txBody>
      </p:sp>
    </p:spTree>
    <p:extLst>
      <p:ext uri="{BB962C8B-B14F-4D97-AF65-F5344CB8AC3E}">
        <p14:creationId xmlns:p14="http://schemas.microsoft.com/office/powerpoint/2010/main" val="1453046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变量替换：改进</a:t>
            </a:r>
            <a:r>
              <a:rPr lang="en-US" altLang="zh-CN" dirty="0"/>
              <a:t>3</a:t>
            </a:r>
            <a:r>
              <a:rPr lang="zh-CN" altLang="en-US" dirty="0"/>
              <a:t>：变量关系建图</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646111" y="1462368"/>
            <a:ext cx="9783763" cy="4195481"/>
          </a:xfrm>
        </p:spPr>
        <p:txBody>
          <a:bodyPr/>
          <a:lstStyle/>
          <a:p>
            <a:r>
              <a:rPr lang="zh-CN" altLang="zh-CN" dirty="0">
                <a:latin typeface="+mj-ea"/>
              </a:rPr>
              <a:t>变量之间都有一定的依赖关系，比如如图所示，</a:t>
            </a:r>
            <a:r>
              <a:rPr lang="en-US" altLang="zh-CN" dirty="0">
                <a:latin typeface="+mj-ea"/>
              </a:rPr>
              <a:t>a</a:t>
            </a:r>
            <a:r>
              <a:rPr lang="zh-CN" altLang="zh-CN" dirty="0">
                <a:latin typeface="+mj-ea"/>
              </a:rPr>
              <a:t>变量的值，取决于</a:t>
            </a:r>
            <a:r>
              <a:rPr lang="en-US" altLang="zh-CN" dirty="0" err="1">
                <a:latin typeface="+mj-ea"/>
              </a:rPr>
              <a:t>arr</a:t>
            </a:r>
            <a:r>
              <a:rPr lang="zh-CN" altLang="zh-CN" dirty="0">
                <a:latin typeface="+mj-ea"/>
              </a:rPr>
              <a:t>变量和</a:t>
            </a:r>
            <a:r>
              <a:rPr lang="en-US" altLang="zh-CN" dirty="0">
                <a:latin typeface="+mj-ea"/>
              </a:rPr>
              <a:t>b</a:t>
            </a:r>
            <a:r>
              <a:rPr lang="zh-CN" altLang="zh-CN" dirty="0">
                <a:latin typeface="+mj-ea"/>
              </a:rPr>
              <a:t>变量，那么根据变量在赋值语句左右的位置可以得出变量的依赖关系并建立有向图</a:t>
            </a:r>
          </a:p>
          <a:p>
            <a:endParaRPr lang="zh-CN" altLang="en-US" dirty="0">
              <a:latin typeface="+mj-ea"/>
            </a:endParaRPr>
          </a:p>
        </p:txBody>
      </p:sp>
      <p:pic>
        <p:nvPicPr>
          <p:cNvPr id="4" name="图片 3">
            <a:extLst>
              <a:ext uri="{FF2B5EF4-FFF2-40B4-BE49-F238E27FC236}">
                <a16:creationId xmlns:a16="http://schemas.microsoft.com/office/drawing/2014/main" id="{DEB6FAC0-F351-4773-9FDB-7D862EABE4EB}"/>
              </a:ext>
            </a:extLst>
          </p:cNvPr>
          <p:cNvPicPr/>
          <p:nvPr/>
        </p:nvPicPr>
        <p:blipFill>
          <a:blip r:embed="rId2"/>
          <a:stretch>
            <a:fillRect/>
          </a:stretch>
        </p:blipFill>
        <p:spPr>
          <a:xfrm>
            <a:off x="1112836" y="2437633"/>
            <a:ext cx="3631601" cy="1286641"/>
          </a:xfrm>
          <a:prstGeom prst="rect">
            <a:avLst/>
          </a:prstGeom>
        </p:spPr>
      </p:pic>
      <p:pic>
        <p:nvPicPr>
          <p:cNvPr id="5" name="图片 4">
            <a:extLst>
              <a:ext uri="{FF2B5EF4-FFF2-40B4-BE49-F238E27FC236}">
                <a16:creationId xmlns:a16="http://schemas.microsoft.com/office/drawing/2014/main" id="{5845048A-E44B-4922-915F-C5904A056A37}"/>
              </a:ext>
            </a:extLst>
          </p:cNvPr>
          <p:cNvPicPr/>
          <p:nvPr/>
        </p:nvPicPr>
        <p:blipFill>
          <a:blip r:embed="rId3"/>
          <a:stretch>
            <a:fillRect/>
          </a:stretch>
        </p:blipFill>
        <p:spPr>
          <a:xfrm>
            <a:off x="646111" y="4069769"/>
            <a:ext cx="10748365" cy="2181990"/>
          </a:xfrm>
          <a:prstGeom prst="rect">
            <a:avLst/>
          </a:prstGeom>
        </p:spPr>
      </p:pic>
    </p:spTree>
    <p:extLst>
      <p:ext uri="{BB962C8B-B14F-4D97-AF65-F5344CB8AC3E}">
        <p14:creationId xmlns:p14="http://schemas.microsoft.com/office/powerpoint/2010/main" val="1543069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646111" y="308386"/>
            <a:ext cx="9404723" cy="1400530"/>
          </a:xfrm>
        </p:spPr>
        <p:txBody>
          <a:bodyPr/>
          <a:lstStyle/>
          <a:p>
            <a:r>
              <a:rPr lang="zh-CN" altLang="en-US" dirty="0"/>
              <a:t>变量替换：改进</a:t>
            </a:r>
            <a:r>
              <a:rPr lang="en-US" altLang="zh-CN" dirty="0"/>
              <a:t>3</a:t>
            </a:r>
            <a:r>
              <a:rPr lang="zh-CN" altLang="en-US" dirty="0"/>
              <a:t>：变量关系建图</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875201" y="1331259"/>
            <a:ext cx="8946541" cy="4195481"/>
          </a:xfrm>
        </p:spPr>
        <p:txBody>
          <a:bodyPr/>
          <a:lstStyle/>
          <a:p>
            <a:r>
              <a:rPr lang="zh-CN" altLang="zh-CN" dirty="0">
                <a:latin typeface="+mj-ea"/>
              </a:rPr>
              <a:t>建立有向图，可以通过对邻接矩阵</a:t>
            </a:r>
            <a:r>
              <a:rPr lang="zh-CN" altLang="zh-CN" b="1" dirty="0">
                <a:latin typeface="+mj-ea"/>
              </a:rPr>
              <a:t>递归</a:t>
            </a:r>
            <a:r>
              <a:rPr lang="zh-CN" altLang="zh-CN" dirty="0">
                <a:latin typeface="+mj-ea"/>
              </a:rPr>
              <a:t>找到</a:t>
            </a:r>
            <a:r>
              <a:rPr lang="zh-CN" altLang="zh-CN" b="1" dirty="0">
                <a:solidFill>
                  <a:srgbClr val="FFFF00"/>
                </a:solidFill>
                <a:latin typeface="+mj-ea"/>
              </a:rPr>
              <a:t>最终</a:t>
            </a:r>
            <a:r>
              <a:rPr lang="zh-CN" altLang="zh-CN" dirty="0">
                <a:latin typeface="+mj-ea"/>
              </a:rPr>
              <a:t>是哪些变量影响了</a:t>
            </a:r>
            <a:r>
              <a:rPr lang="en-US" altLang="zh-CN" dirty="0">
                <a:latin typeface="+mj-ea"/>
              </a:rPr>
              <a:t>a</a:t>
            </a:r>
            <a:r>
              <a:rPr lang="zh-CN" altLang="zh-CN" dirty="0">
                <a:latin typeface="+mj-ea"/>
              </a:rPr>
              <a:t>的值</a:t>
            </a:r>
            <a:endParaRPr lang="en-US" altLang="zh-CN" dirty="0">
              <a:latin typeface="+mj-ea"/>
            </a:endParaRPr>
          </a:p>
          <a:p>
            <a:endParaRPr lang="en-US" altLang="zh-CN" dirty="0">
              <a:latin typeface="+mj-ea"/>
            </a:endParaRPr>
          </a:p>
          <a:p>
            <a:endParaRPr lang="en-US" altLang="zh-CN" dirty="0">
              <a:latin typeface="+mj-ea"/>
            </a:endParaRPr>
          </a:p>
          <a:p>
            <a:endParaRPr lang="en-US" altLang="zh-CN" dirty="0">
              <a:latin typeface="+mj-ea"/>
            </a:endParaRPr>
          </a:p>
          <a:p>
            <a:endParaRPr lang="en-US" altLang="zh-CN" dirty="0">
              <a:latin typeface="+mj-ea"/>
            </a:endParaRPr>
          </a:p>
          <a:p>
            <a:endParaRPr lang="zh-CN" altLang="zh-CN" dirty="0">
              <a:latin typeface="+mj-ea"/>
            </a:endParaRPr>
          </a:p>
          <a:p>
            <a:r>
              <a:rPr lang="zh-CN" altLang="zh-CN" dirty="0">
                <a:latin typeface="+mj-ea"/>
              </a:rPr>
              <a:t>通过比较最终的邻接矩阵的</a:t>
            </a:r>
            <a:r>
              <a:rPr lang="zh-CN" altLang="zh-CN" dirty="0">
                <a:solidFill>
                  <a:srgbClr val="FFFF00"/>
                </a:solidFill>
                <a:latin typeface="+mj-ea"/>
              </a:rPr>
              <a:t>行与行之间</a:t>
            </a:r>
            <a:r>
              <a:rPr lang="zh-CN" altLang="zh-CN" dirty="0">
                <a:latin typeface="+mj-ea"/>
              </a:rPr>
              <a:t>的“余弦相似度”可以得出是那些语句在抄袭，而绕过变量名的影响</a:t>
            </a:r>
          </a:p>
          <a:p>
            <a:r>
              <a:rPr lang="zh-CN" altLang="zh-CN" dirty="0">
                <a:latin typeface="+mj-ea"/>
              </a:rPr>
              <a:t>余弦相似度的比较超过阈值则认为该行是抄袭</a:t>
            </a:r>
          </a:p>
          <a:p>
            <a:endParaRPr lang="zh-CN" altLang="en-US" dirty="0">
              <a:latin typeface="+mj-ea"/>
            </a:endParaRPr>
          </a:p>
        </p:txBody>
      </p:sp>
      <p:pic>
        <p:nvPicPr>
          <p:cNvPr id="4" name="图片 3">
            <a:extLst>
              <a:ext uri="{FF2B5EF4-FFF2-40B4-BE49-F238E27FC236}">
                <a16:creationId xmlns:a16="http://schemas.microsoft.com/office/drawing/2014/main" id="{D9FE1621-5B94-4A81-84C2-F3508F74C40F}"/>
              </a:ext>
            </a:extLst>
          </p:cNvPr>
          <p:cNvPicPr/>
          <p:nvPr/>
        </p:nvPicPr>
        <p:blipFill>
          <a:blip r:embed="rId2"/>
          <a:stretch>
            <a:fillRect/>
          </a:stretch>
        </p:blipFill>
        <p:spPr>
          <a:xfrm>
            <a:off x="1359269" y="1931482"/>
            <a:ext cx="5679706" cy="1716593"/>
          </a:xfrm>
          <a:prstGeom prst="rect">
            <a:avLst/>
          </a:prstGeom>
        </p:spPr>
      </p:pic>
      <p:pic>
        <p:nvPicPr>
          <p:cNvPr id="5" name="图片 4">
            <a:extLst>
              <a:ext uri="{FF2B5EF4-FFF2-40B4-BE49-F238E27FC236}">
                <a16:creationId xmlns:a16="http://schemas.microsoft.com/office/drawing/2014/main" id="{DDB97BF4-0AB4-4ADE-9EC6-3B89C795805D}"/>
              </a:ext>
            </a:extLst>
          </p:cNvPr>
          <p:cNvPicPr/>
          <p:nvPr/>
        </p:nvPicPr>
        <p:blipFill>
          <a:blip r:embed="rId3"/>
          <a:stretch>
            <a:fillRect/>
          </a:stretch>
        </p:blipFill>
        <p:spPr>
          <a:xfrm>
            <a:off x="1359269" y="5149083"/>
            <a:ext cx="5679706" cy="1400530"/>
          </a:xfrm>
          <a:prstGeom prst="rect">
            <a:avLst/>
          </a:prstGeom>
        </p:spPr>
      </p:pic>
    </p:spTree>
    <p:extLst>
      <p:ext uri="{BB962C8B-B14F-4D97-AF65-F5344CB8AC3E}">
        <p14:creationId xmlns:p14="http://schemas.microsoft.com/office/powerpoint/2010/main" val="3892307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变量替换：变量关系建图：结果分析</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757422" y="4245733"/>
            <a:ext cx="9545638" cy="804935"/>
          </a:xfrm>
        </p:spPr>
        <p:txBody>
          <a:bodyPr/>
          <a:lstStyle/>
          <a:p>
            <a:r>
              <a:rPr lang="zh-CN" altLang="zh-CN" dirty="0"/>
              <a:t>如下图，通过暴力匹配每一行邻接矩阵的相似度，找到抄袭行，注意该方法不能完全匹配所有代码，只能匹配变量赋值语句即变量依赖关系不变的</a:t>
            </a:r>
            <a:r>
              <a:rPr lang="zh-CN" altLang="zh-CN" dirty="0">
                <a:solidFill>
                  <a:srgbClr val="FFFF00"/>
                </a:solidFill>
              </a:rPr>
              <a:t>核心代码</a:t>
            </a:r>
          </a:p>
          <a:p>
            <a:endParaRPr lang="zh-CN" altLang="en-US" dirty="0"/>
          </a:p>
        </p:txBody>
      </p:sp>
      <p:pic>
        <p:nvPicPr>
          <p:cNvPr id="4" name="图片 3">
            <a:extLst>
              <a:ext uri="{FF2B5EF4-FFF2-40B4-BE49-F238E27FC236}">
                <a16:creationId xmlns:a16="http://schemas.microsoft.com/office/drawing/2014/main" id="{8F7159ED-F74F-4EE2-9F5C-38EC7E305966}"/>
              </a:ext>
            </a:extLst>
          </p:cNvPr>
          <p:cNvPicPr/>
          <p:nvPr/>
        </p:nvPicPr>
        <p:blipFill>
          <a:blip r:embed="rId2"/>
          <a:stretch>
            <a:fillRect/>
          </a:stretch>
        </p:blipFill>
        <p:spPr>
          <a:xfrm>
            <a:off x="827880" y="1366362"/>
            <a:ext cx="9182100" cy="2498725"/>
          </a:xfrm>
          <a:prstGeom prst="rect">
            <a:avLst/>
          </a:prstGeom>
        </p:spPr>
      </p:pic>
      <p:pic>
        <p:nvPicPr>
          <p:cNvPr id="5" name="图片 4">
            <a:extLst>
              <a:ext uri="{FF2B5EF4-FFF2-40B4-BE49-F238E27FC236}">
                <a16:creationId xmlns:a16="http://schemas.microsoft.com/office/drawing/2014/main" id="{8ACDF2FB-13BE-4034-9DA0-CC6143F6464F}"/>
              </a:ext>
            </a:extLst>
          </p:cNvPr>
          <p:cNvPicPr/>
          <p:nvPr/>
        </p:nvPicPr>
        <p:blipFill>
          <a:blip r:embed="rId3"/>
          <a:stretch>
            <a:fillRect/>
          </a:stretch>
        </p:blipFill>
        <p:spPr>
          <a:xfrm>
            <a:off x="827880" y="5240814"/>
            <a:ext cx="10621170" cy="804935"/>
          </a:xfrm>
          <a:prstGeom prst="rect">
            <a:avLst/>
          </a:prstGeom>
        </p:spPr>
      </p:pic>
      <p:sp>
        <p:nvSpPr>
          <p:cNvPr id="7" name="矩形 6">
            <a:extLst>
              <a:ext uri="{FF2B5EF4-FFF2-40B4-BE49-F238E27FC236}">
                <a16:creationId xmlns:a16="http://schemas.microsoft.com/office/drawing/2014/main" id="{0F845134-E62D-4E0E-99D5-E1ED37E70A57}"/>
              </a:ext>
            </a:extLst>
          </p:cNvPr>
          <p:cNvSpPr/>
          <p:nvPr/>
        </p:nvSpPr>
        <p:spPr>
          <a:xfrm>
            <a:off x="4379465" y="1664495"/>
            <a:ext cx="880369"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源</a:t>
            </a:r>
          </a:p>
        </p:txBody>
      </p:sp>
    </p:spTree>
    <p:extLst>
      <p:ext uri="{BB962C8B-B14F-4D97-AF65-F5344CB8AC3E}">
        <p14:creationId xmlns:p14="http://schemas.microsoft.com/office/powerpoint/2010/main" val="1588739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F67F1-EB3F-4760-99DC-4CD8C3983D70}"/>
              </a:ext>
            </a:extLst>
          </p:cNvPr>
          <p:cNvSpPr>
            <a:spLocks noGrp="1"/>
          </p:cNvSpPr>
          <p:nvPr>
            <p:ph type="title"/>
          </p:nvPr>
        </p:nvSpPr>
        <p:spPr/>
        <p:txBody>
          <a:bodyPr/>
          <a:lstStyle/>
          <a:p>
            <a:r>
              <a:rPr lang="zh-CN" altLang="en-US" dirty="0"/>
              <a:t>变量代换解决方案测试</a:t>
            </a:r>
          </a:p>
        </p:txBody>
      </p:sp>
      <p:sp>
        <p:nvSpPr>
          <p:cNvPr id="3" name="内容占位符 2">
            <a:extLst>
              <a:ext uri="{FF2B5EF4-FFF2-40B4-BE49-F238E27FC236}">
                <a16:creationId xmlns:a16="http://schemas.microsoft.com/office/drawing/2014/main" id="{C6FEB126-FFDD-455C-BC70-6FA453D59FDA}"/>
              </a:ext>
            </a:extLst>
          </p:cNvPr>
          <p:cNvSpPr>
            <a:spLocks noGrp="1"/>
          </p:cNvSpPr>
          <p:nvPr>
            <p:ph idx="1"/>
          </p:nvPr>
        </p:nvSpPr>
        <p:spPr>
          <a:xfrm>
            <a:off x="1331912" y="1331259"/>
            <a:ext cx="9288463" cy="4195481"/>
          </a:xfrm>
        </p:spPr>
        <p:txBody>
          <a:bodyPr/>
          <a:lstStyle/>
          <a:p>
            <a:r>
              <a:rPr lang="zh-CN" altLang="zh-CN" dirty="0"/>
              <a:t>结论：可以看到不论是用</a:t>
            </a:r>
            <a:r>
              <a:rPr lang="en-US" altLang="zh-CN" dirty="0" err="1"/>
              <a:t>abcdefg</a:t>
            </a:r>
            <a:r>
              <a:rPr lang="zh-CN" altLang="zh-CN" dirty="0"/>
              <a:t>还是空格替换变量名，都能起到很好的效果</a:t>
            </a:r>
          </a:p>
          <a:p>
            <a:r>
              <a:rPr lang="zh-CN" altLang="zh-CN" dirty="0"/>
              <a:t>而变量关系建图，则是对变量出现的关键语句的匹配，而其他语句则不匹配，所以匹配率偏低，但相比不做处理的方法，仍然有不小的提升，所以适用在于二次人工筛查时对关键语句的检测</a:t>
            </a:r>
          </a:p>
          <a:p>
            <a:endParaRPr lang="zh-CN" altLang="en-US" dirty="0"/>
          </a:p>
        </p:txBody>
      </p:sp>
      <p:graphicFrame>
        <p:nvGraphicFramePr>
          <p:cNvPr id="4" name="表格 3">
            <a:extLst>
              <a:ext uri="{FF2B5EF4-FFF2-40B4-BE49-F238E27FC236}">
                <a16:creationId xmlns:a16="http://schemas.microsoft.com/office/drawing/2014/main" id="{85127FE1-7F07-4BA4-850C-75EC7283AD8D}"/>
              </a:ext>
            </a:extLst>
          </p:cNvPr>
          <p:cNvGraphicFramePr>
            <a:graphicFrameLocks noGrp="1"/>
          </p:cNvGraphicFramePr>
          <p:nvPr>
            <p:extLst>
              <p:ext uri="{D42A27DB-BD31-4B8C-83A1-F6EECF244321}">
                <p14:modId xmlns:p14="http://schemas.microsoft.com/office/powerpoint/2010/main" val="13212701"/>
              </p:ext>
            </p:extLst>
          </p:nvPr>
        </p:nvGraphicFramePr>
        <p:xfrm>
          <a:off x="1687453" y="3428999"/>
          <a:ext cx="3309936" cy="889000"/>
        </p:xfrm>
        <a:graphic>
          <a:graphicData uri="http://schemas.openxmlformats.org/drawingml/2006/table">
            <a:tbl>
              <a:tblPr>
                <a:tableStyleId>{5C22544A-7EE6-4342-B048-85BDC9FD1C3A}</a:tableStyleId>
              </a:tblPr>
              <a:tblGrid>
                <a:gridCol w="1571384">
                  <a:extLst>
                    <a:ext uri="{9D8B030D-6E8A-4147-A177-3AD203B41FA5}">
                      <a16:colId xmlns:a16="http://schemas.microsoft.com/office/drawing/2014/main" val="64187630"/>
                    </a:ext>
                  </a:extLst>
                </a:gridCol>
                <a:gridCol w="869276">
                  <a:extLst>
                    <a:ext uri="{9D8B030D-6E8A-4147-A177-3AD203B41FA5}">
                      <a16:colId xmlns:a16="http://schemas.microsoft.com/office/drawing/2014/main" val="2756966658"/>
                    </a:ext>
                  </a:extLst>
                </a:gridCol>
                <a:gridCol w="869276">
                  <a:extLst>
                    <a:ext uri="{9D8B030D-6E8A-4147-A177-3AD203B41FA5}">
                      <a16:colId xmlns:a16="http://schemas.microsoft.com/office/drawing/2014/main" val="2469855642"/>
                    </a:ext>
                  </a:extLst>
                </a:gridCol>
              </a:tblGrid>
              <a:tr h="177800">
                <a:tc>
                  <a:txBody>
                    <a:bodyPr/>
                    <a:lstStyle/>
                    <a:p>
                      <a:pPr algn="l" fontAlgn="b"/>
                      <a:r>
                        <a:rPr lang="zh-CN" altLang="en-US" sz="1100" u="none" strike="noStrike">
                          <a:effectLst/>
                        </a:rPr>
                        <a:t>解决方案</a:t>
                      </a:r>
                      <a:r>
                        <a:rPr lang="en-US" altLang="zh-CN" sz="1100" u="none" strike="noStrike">
                          <a:effectLst/>
                        </a:rPr>
                        <a:t>/</a:t>
                      </a:r>
                      <a:r>
                        <a:rPr lang="zh-CN" altLang="en-US" sz="1100" u="none" strike="noStrike">
                          <a:effectLst/>
                        </a:rPr>
                        <a:t>匹配率</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行</a:t>
                      </a:r>
                      <a:r>
                        <a:rPr lang="en-US" sz="1100" u="none" strike="noStrike">
                          <a:effectLst/>
                        </a:rPr>
                        <a:t>LCS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1100" u="none" strike="noStrike">
                          <a:effectLst/>
                        </a:rPr>
                        <a:t>行暴力匹配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477230911"/>
                  </a:ext>
                </a:extLst>
              </a:tr>
              <a:tr h="177800">
                <a:tc>
                  <a:txBody>
                    <a:bodyPr/>
                    <a:lstStyle/>
                    <a:p>
                      <a:pPr algn="l" fontAlgn="b"/>
                      <a:r>
                        <a:rPr lang="zh-CN" altLang="en-US" sz="1100" u="none" strike="noStrike">
                          <a:effectLst/>
                        </a:rPr>
                        <a:t>不处理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0.275862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0.275862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374441975"/>
                  </a:ext>
                </a:extLst>
              </a:tr>
              <a:tr h="177800">
                <a:tc>
                  <a:txBody>
                    <a:bodyPr/>
                    <a:lstStyle/>
                    <a:p>
                      <a:pPr algn="l" fontAlgn="b"/>
                      <a:r>
                        <a:rPr lang="en-US" sz="1100" u="none" strike="noStrike">
                          <a:effectLst/>
                        </a:rPr>
                        <a:t>abcdefg</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0.758621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0.862069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587123526"/>
                  </a:ext>
                </a:extLst>
              </a:tr>
              <a:tr h="177800">
                <a:tc>
                  <a:txBody>
                    <a:bodyPr/>
                    <a:lstStyle/>
                    <a:p>
                      <a:pPr algn="l" fontAlgn="b"/>
                      <a:r>
                        <a:rPr lang="zh-CN" altLang="en-US" sz="1100" u="none" strike="noStrike">
                          <a:effectLst/>
                        </a:rPr>
                        <a:t>空变量名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0.758621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100" u="none" strike="noStrike">
                          <a:effectLst/>
                        </a:rPr>
                        <a:t>0.862069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82924768"/>
                  </a:ext>
                </a:extLst>
              </a:tr>
              <a:tr h="177800">
                <a:tc>
                  <a:txBody>
                    <a:bodyPr/>
                    <a:lstStyle/>
                    <a:p>
                      <a:pPr algn="l" fontAlgn="b"/>
                      <a:r>
                        <a:rPr lang="zh-CN" altLang="en-US" sz="1100" u="none" strike="noStrike">
                          <a:effectLst/>
                        </a:rPr>
                        <a:t>变量关系建图</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gridSpan="2">
                  <a:txBody>
                    <a:bodyPr/>
                    <a:lstStyle/>
                    <a:p>
                      <a:pPr algn="ctr" fontAlgn="b"/>
                      <a:r>
                        <a:rPr lang="en-US" altLang="zh-CN" sz="1100" u="none" strike="noStrike" dirty="0">
                          <a:effectLst/>
                        </a:rPr>
                        <a:t>0.603348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hMerge="1">
                  <a:txBody>
                    <a:bodyPr/>
                    <a:lstStyle/>
                    <a:p>
                      <a:endParaRPr lang="zh-CN" altLang="en-US"/>
                    </a:p>
                  </a:txBody>
                  <a:tcPr/>
                </a:tc>
                <a:extLst>
                  <a:ext uri="{0D108BD9-81ED-4DB2-BD59-A6C34878D82A}">
                    <a16:rowId xmlns:a16="http://schemas.microsoft.com/office/drawing/2014/main" val="3586541101"/>
                  </a:ext>
                </a:extLst>
              </a:tr>
            </a:tbl>
          </a:graphicData>
        </a:graphic>
      </p:graphicFrame>
      <p:pic>
        <p:nvPicPr>
          <p:cNvPr id="5" name="图片 4">
            <a:extLst>
              <a:ext uri="{FF2B5EF4-FFF2-40B4-BE49-F238E27FC236}">
                <a16:creationId xmlns:a16="http://schemas.microsoft.com/office/drawing/2014/main" id="{F3D6BE67-1138-45F0-A7F1-9E465E9F39C7}"/>
              </a:ext>
            </a:extLst>
          </p:cNvPr>
          <p:cNvPicPr>
            <a:picLocks noChangeAspect="1"/>
          </p:cNvPicPr>
          <p:nvPr/>
        </p:nvPicPr>
        <p:blipFill>
          <a:blip r:embed="rId2"/>
          <a:stretch>
            <a:fillRect/>
          </a:stretch>
        </p:blipFill>
        <p:spPr>
          <a:xfrm>
            <a:off x="5180436" y="3404687"/>
            <a:ext cx="5324111" cy="3200131"/>
          </a:xfrm>
          <a:prstGeom prst="rect">
            <a:avLst/>
          </a:prstGeom>
        </p:spPr>
      </p:pic>
    </p:spTree>
    <p:extLst>
      <p:ext uri="{BB962C8B-B14F-4D97-AF65-F5344CB8AC3E}">
        <p14:creationId xmlns:p14="http://schemas.microsoft.com/office/powerpoint/2010/main" val="3391140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260658" y="1287646"/>
            <a:ext cx="8946541" cy="1919007"/>
          </a:xfrm>
        </p:spPr>
        <p:txBody>
          <a:bodyPr/>
          <a:lstStyle/>
          <a:p>
            <a:r>
              <a:rPr lang="zh-CN" altLang="en-US" dirty="0"/>
              <a:t>在这次实验中，我们推导了</a:t>
            </a:r>
            <a:r>
              <a:rPr lang="en-US" altLang="zh-CN" dirty="0"/>
              <a:t>LCS</a:t>
            </a:r>
            <a:r>
              <a:rPr lang="zh-CN" altLang="en-US" dirty="0"/>
              <a:t>问题的动态规划实现，以及其两种优化</a:t>
            </a:r>
            <a:endParaRPr lang="en-US" altLang="zh-CN" dirty="0"/>
          </a:p>
          <a:p>
            <a:r>
              <a:rPr lang="zh-CN" altLang="en-US" dirty="0"/>
              <a:t>我们推导了</a:t>
            </a:r>
            <a:r>
              <a:rPr lang="en-US" altLang="zh-CN" dirty="0"/>
              <a:t>LIS</a:t>
            </a:r>
            <a:r>
              <a:rPr lang="zh-CN" altLang="en-US" dirty="0"/>
              <a:t>问题的</a:t>
            </a:r>
            <a:r>
              <a:rPr lang="en-US" altLang="zh-CN" dirty="0"/>
              <a:t>O(</a:t>
            </a:r>
            <a:r>
              <a:rPr lang="en-US" altLang="zh-CN" dirty="0" err="1"/>
              <a:t>nlog</a:t>
            </a:r>
            <a:r>
              <a:rPr lang="en-US" altLang="zh-CN" dirty="0"/>
              <a:t>(n))</a:t>
            </a:r>
            <a:r>
              <a:rPr lang="zh-CN" altLang="en-US" dirty="0"/>
              <a:t>的贪心解法并证明其正确性</a:t>
            </a:r>
            <a:endParaRPr lang="en-US" altLang="zh-CN" dirty="0"/>
          </a:p>
          <a:p>
            <a:r>
              <a:rPr lang="zh-CN" altLang="en-US" dirty="0"/>
              <a:t>使用行为单位对代码进行</a:t>
            </a:r>
            <a:r>
              <a:rPr lang="en-US" altLang="zh-CN" dirty="0"/>
              <a:t>LCS</a:t>
            </a:r>
            <a:r>
              <a:rPr lang="zh-CN" altLang="en-US" dirty="0"/>
              <a:t>匹配 </a:t>
            </a:r>
            <a:r>
              <a:rPr lang="en-US" altLang="zh-CN" dirty="0"/>
              <a:t>/ </a:t>
            </a:r>
            <a:r>
              <a:rPr lang="zh-CN" altLang="en-US" dirty="0"/>
              <a:t>使用暴力匹配 检测抄袭代码重复率</a:t>
            </a:r>
            <a:endParaRPr lang="en-US" altLang="zh-CN" dirty="0"/>
          </a:p>
          <a:p>
            <a:r>
              <a:rPr lang="zh-CN" altLang="en-US" dirty="0"/>
              <a:t>提出三种针对变量名替换的解决方案</a:t>
            </a:r>
          </a:p>
        </p:txBody>
      </p:sp>
      <p:sp>
        <p:nvSpPr>
          <p:cNvPr id="4" name="内容占位符 2">
            <a:extLst>
              <a:ext uri="{FF2B5EF4-FFF2-40B4-BE49-F238E27FC236}">
                <a16:creationId xmlns:a16="http://schemas.microsoft.com/office/drawing/2014/main" id="{EB93516E-D40D-437A-BA3D-7975ED4098C3}"/>
              </a:ext>
            </a:extLst>
          </p:cNvPr>
          <p:cNvSpPr txBox="1">
            <a:spLocks/>
          </p:cNvSpPr>
          <p:nvPr/>
        </p:nvSpPr>
        <p:spPr>
          <a:xfrm>
            <a:off x="1260657" y="4041581"/>
            <a:ext cx="8946541" cy="19190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zh-CN" dirty="0">
                <a:latin typeface="+mj-ea"/>
              </a:rPr>
              <a:t>熟练掌握</a:t>
            </a:r>
            <a:r>
              <a:rPr lang="en-US" altLang="zh-CN" dirty="0">
                <a:latin typeface="+mj-ea"/>
              </a:rPr>
              <a:t>STL</a:t>
            </a:r>
            <a:r>
              <a:rPr lang="zh-CN" altLang="zh-CN" dirty="0">
                <a:latin typeface="+mj-ea"/>
              </a:rPr>
              <a:t>中</a:t>
            </a:r>
            <a:r>
              <a:rPr lang="en-US" altLang="zh-CN" dirty="0">
                <a:latin typeface="+mj-ea"/>
              </a:rPr>
              <a:t>string</a:t>
            </a:r>
            <a:r>
              <a:rPr lang="zh-CN" altLang="zh-CN" dirty="0">
                <a:latin typeface="+mj-ea"/>
              </a:rPr>
              <a:t>类的构造，使用以及其常见函数，可以大大加快编程速度，尤其是涉及到大量的字符串的处理的程序</a:t>
            </a:r>
            <a:endParaRPr lang="en-US" altLang="zh-CN" dirty="0">
              <a:latin typeface="+mj-ea"/>
            </a:endParaRPr>
          </a:p>
          <a:p>
            <a:r>
              <a:rPr lang="zh-CN" altLang="zh-CN" dirty="0">
                <a:latin typeface="+mj-ea"/>
              </a:rPr>
              <a:t>动态规划方程在推导之前一定要明确符号的意义，子问题的定义</a:t>
            </a:r>
          </a:p>
          <a:p>
            <a:endParaRPr lang="zh-CN" altLang="zh-CN" dirty="0">
              <a:latin typeface="+mj-ea"/>
            </a:endParaRPr>
          </a:p>
        </p:txBody>
      </p:sp>
      <p:sp>
        <p:nvSpPr>
          <p:cNvPr id="5" name="标题 1">
            <a:extLst>
              <a:ext uri="{FF2B5EF4-FFF2-40B4-BE49-F238E27FC236}">
                <a16:creationId xmlns:a16="http://schemas.microsoft.com/office/drawing/2014/main" id="{8DB9C70A-53AD-4411-AC84-E93621747A10}"/>
              </a:ext>
            </a:extLst>
          </p:cNvPr>
          <p:cNvSpPr txBox="1">
            <a:spLocks/>
          </p:cNvSpPr>
          <p:nvPr/>
        </p:nvSpPr>
        <p:spPr>
          <a:xfrm>
            <a:off x="646111" y="3344984"/>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心得</a:t>
            </a:r>
          </a:p>
        </p:txBody>
      </p:sp>
    </p:spTree>
    <p:extLst>
      <p:ext uri="{BB962C8B-B14F-4D97-AF65-F5344CB8AC3E}">
        <p14:creationId xmlns:p14="http://schemas.microsoft.com/office/powerpoint/2010/main" val="381347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LCS</a:t>
            </a:r>
            <a:r>
              <a:rPr lang="zh-CN" altLang="en-US" dirty="0"/>
              <a:t>问题 符号表述及子问题分析</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104293" y="1452753"/>
            <a:ext cx="8946541" cy="1271307"/>
          </a:xfrm>
        </p:spPr>
        <p:txBody>
          <a:bodyPr/>
          <a:lstStyle/>
          <a:p>
            <a:r>
              <a:rPr lang="zh-CN" altLang="zh-CN" dirty="0"/>
              <a:t>假设有序列 </a:t>
            </a:r>
            <a:r>
              <a:rPr lang="en-US" altLang="zh-CN" dirty="0"/>
              <a:t>s1[] </a:t>
            </a:r>
            <a:r>
              <a:rPr lang="zh-CN" altLang="zh-CN" dirty="0"/>
              <a:t>和 </a:t>
            </a:r>
            <a:r>
              <a:rPr lang="en-US" altLang="zh-CN" dirty="0"/>
              <a:t>s2[] </a:t>
            </a:r>
            <a:r>
              <a:rPr lang="zh-CN" altLang="zh-CN" dirty="0"/>
              <a:t>，其中</a:t>
            </a:r>
            <a:r>
              <a:rPr lang="en-US" altLang="zh-CN" dirty="0"/>
              <a:t>s1</a:t>
            </a:r>
            <a:r>
              <a:rPr lang="zh-CN" altLang="zh-CN" dirty="0"/>
              <a:t>长度为</a:t>
            </a:r>
            <a:r>
              <a:rPr lang="en-US" altLang="zh-CN" dirty="0"/>
              <a:t>len1</a:t>
            </a:r>
            <a:r>
              <a:rPr lang="zh-CN" altLang="zh-CN" dirty="0"/>
              <a:t>，</a:t>
            </a:r>
            <a:r>
              <a:rPr lang="en-US" altLang="zh-CN" dirty="0"/>
              <a:t>s2</a:t>
            </a:r>
            <a:r>
              <a:rPr lang="zh-CN" altLang="zh-CN" dirty="0"/>
              <a:t>长度为</a:t>
            </a:r>
            <a:r>
              <a:rPr lang="en-US" altLang="zh-CN" dirty="0"/>
              <a:t>len2</a:t>
            </a:r>
            <a:r>
              <a:rPr lang="zh-CN" altLang="zh-CN" dirty="0"/>
              <a:t>，那么子问题即求解</a:t>
            </a:r>
            <a:r>
              <a:rPr lang="en-US" altLang="zh-CN" dirty="0"/>
              <a:t>s1 s2</a:t>
            </a:r>
            <a:r>
              <a:rPr lang="zh-CN" altLang="zh-CN" dirty="0"/>
              <a:t>的任意不长于</a:t>
            </a:r>
            <a:r>
              <a:rPr lang="en-US" altLang="zh-CN" dirty="0"/>
              <a:t>len1/len2</a:t>
            </a:r>
            <a:r>
              <a:rPr lang="zh-CN" altLang="zh-CN" dirty="0"/>
              <a:t>的子序列（有多组）即是子问题</a:t>
            </a:r>
            <a:endParaRPr lang="en-US" altLang="zh-CN" dirty="0"/>
          </a:p>
          <a:p>
            <a:r>
              <a:rPr lang="en-US" altLang="zh-CN" dirty="0"/>
              <a:t>LCS</a:t>
            </a:r>
            <a:r>
              <a:rPr lang="zh-CN" altLang="en-US" dirty="0"/>
              <a:t>子问题符号描述</a:t>
            </a:r>
            <a:endParaRPr lang="zh-CN" altLang="zh-CN" dirty="0"/>
          </a:p>
        </p:txBody>
      </p:sp>
      <p:sp>
        <p:nvSpPr>
          <p:cNvPr id="4" name="文本框 3">
            <a:extLst>
              <a:ext uri="{FF2B5EF4-FFF2-40B4-BE49-F238E27FC236}">
                <a16:creationId xmlns:a16="http://schemas.microsoft.com/office/drawing/2014/main" id="{61B8A55C-5252-47E9-8E1F-1B2001D1B6CE}"/>
              </a:ext>
            </a:extLst>
          </p:cNvPr>
          <p:cNvSpPr txBox="1"/>
          <p:nvPr/>
        </p:nvSpPr>
        <p:spPr>
          <a:xfrm>
            <a:off x="1893567" y="2562045"/>
            <a:ext cx="8404865" cy="1200329"/>
          </a:xfrm>
          <a:prstGeom prst="rect">
            <a:avLst/>
          </a:prstGeom>
          <a:noFill/>
        </p:spPr>
        <p:txBody>
          <a:bodyPr wrap="none" rtlCol="0">
            <a:spAutoFit/>
          </a:bodyPr>
          <a:lstStyle/>
          <a:p>
            <a:r>
              <a:rPr lang="en-US" altLang="zh-CN" dirty="0">
                <a:latin typeface="+mj-ea"/>
                <a:ea typeface="+mj-ea"/>
              </a:rPr>
              <a:t>s1[0~i]</a:t>
            </a:r>
            <a:r>
              <a:rPr lang="en-US" altLang="zh-CN" dirty="0"/>
              <a:t> </a:t>
            </a:r>
            <a:r>
              <a:rPr lang="zh-CN" altLang="zh-CN" dirty="0"/>
              <a:t>表示在</a:t>
            </a:r>
            <a:r>
              <a:rPr lang="en-US" altLang="zh-CN" dirty="0"/>
              <a:t>s1</a:t>
            </a:r>
            <a:r>
              <a:rPr lang="zh-CN" altLang="zh-CN" dirty="0"/>
              <a:t>中截取下标 </a:t>
            </a:r>
            <a:r>
              <a:rPr lang="en-US" altLang="zh-CN" dirty="0">
                <a:solidFill>
                  <a:srgbClr val="FFFF00"/>
                </a:solidFill>
              </a:rPr>
              <a:t>0-i</a:t>
            </a:r>
            <a:r>
              <a:rPr lang="en-US" altLang="zh-CN" dirty="0"/>
              <a:t> </a:t>
            </a:r>
            <a:r>
              <a:rPr lang="zh-CN" altLang="zh-CN" dirty="0"/>
              <a:t>的子串 </a:t>
            </a:r>
          </a:p>
          <a:p>
            <a:r>
              <a:rPr lang="en-US" altLang="zh-CN" dirty="0">
                <a:latin typeface="+mj-ea"/>
                <a:ea typeface="+mj-ea"/>
              </a:rPr>
              <a:t>s2[0~j]</a:t>
            </a:r>
            <a:r>
              <a:rPr lang="en-US" altLang="zh-CN" dirty="0"/>
              <a:t> </a:t>
            </a:r>
            <a:r>
              <a:rPr lang="zh-CN" altLang="zh-CN" dirty="0"/>
              <a:t>表示在</a:t>
            </a:r>
            <a:r>
              <a:rPr lang="en-US" altLang="zh-CN" dirty="0"/>
              <a:t>s2</a:t>
            </a:r>
            <a:r>
              <a:rPr lang="zh-CN" altLang="zh-CN" dirty="0"/>
              <a:t>中截取下标 </a:t>
            </a:r>
            <a:r>
              <a:rPr lang="en-US" altLang="zh-CN" dirty="0">
                <a:solidFill>
                  <a:srgbClr val="FFFF00"/>
                </a:solidFill>
              </a:rPr>
              <a:t>0-j</a:t>
            </a:r>
            <a:r>
              <a:rPr lang="en-US" altLang="zh-CN" dirty="0"/>
              <a:t> </a:t>
            </a:r>
            <a:r>
              <a:rPr lang="zh-CN" altLang="zh-CN" dirty="0"/>
              <a:t>的子串 </a:t>
            </a:r>
          </a:p>
          <a:p>
            <a:r>
              <a:rPr lang="zh-CN" altLang="zh-CN" dirty="0"/>
              <a:t>求解 </a:t>
            </a:r>
            <a:r>
              <a:rPr lang="en-US" altLang="zh-CN" dirty="0">
                <a:latin typeface="+mj-ea"/>
                <a:ea typeface="+mj-ea"/>
              </a:rPr>
              <a:t>s1[0~i]</a:t>
            </a:r>
            <a:r>
              <a:rPr lang="zh-CN" altLang="zh-CN" dirty="0"/>
              <a:t>与</a:t>
            </a:r>
            <a:r>
              <a:rPr lang="en-US" altLang="zh-CN" dirty="0"/>
              <a:t> </a:t>
            </a:r>
            <a:r>
              <a:rPr lang="en-US" altLang="zh-CN" dirty="0">
                <a:latin typeface="+mj-ea"/>
                <a:ea typeface="+mj-ea"/>
              </a:rPr>
              <a:t>s2[0~j]</a:t>
            </a:r>
            <a:r>
              <a:rPr lang="en-US" altLang="zh-CN" dirty="0"/>
              <a:t> </a:t>
            </a:r>
            <a:r>
              <a:rPr lang="zh-CN" altLang="zh-CN" dirty="0"/>
              <a:t>的最长公共子序列，这个子问题的解存储在 </a:t>
            </a:r>
            <a:r>
              <a:rPr lang="en-US" altLang="zh-CN" dirty="0" err="1">
                <a:solidFill>
                  <a:srgbClr val="FFFF00"/>
                </a:solidFill>
                <a:latin typeface="+mj-ea"/>
                <a:ea typeface="+mj-ea"/>
              </a:rPr>
              <a:t>dp</a:t>
            </a:r>
            <a:r>
              <a:rPr lang="en-US" altLang="zh-CN" dirty="0">
                <a:solidFill>
                  <a:srgbClr val="FFFF00"/>
                </a:solidFill>
                <a:latin typeface="+mj-ea"/>
                <a:ea typeface="+mj-ea"/>
              </a:rPr>
              <a:t>[</a:t>
            </a:r>
            <a:r>
              <a:rPr lang="en-US" altLang="zh-CN" dirty="0" err="1">
                <a:solidFill>
                  <a:srgbClr val="FFFF00"/>
                </a:solidFill>
                <a:latin typeface="+mj-ea"/>
                <a:ea typeface="+mj-ea"/>
              </a:rPr>
              <a:t>i</a:t>
            </a:r>
            <a:r>
              <a:rPr lang="en-US" altLang="zh-CN" dirty="0">
                <a:solidFill>
                  <a:srgbClr val="FFFF00"/>
                </a:solidFill>
                <a:latin typeface="+mj-ea"/>
                <a:ea typeface="+mj-ea"/>
              </a:rPr>
              <a:t>][j] </a:t>
            </a:r>
            <a:r>
              <a:rPr lang="zh-CN" altLang="zh-CN" dirty="0"/>
              <a:t>中</a:t>
            </a:r>
          </a:p>
          <a:p>
            <a:endParaRPr lang="zh-CN" altLang="en-US" dirty="0"/>
          </a:p>
        </p:txBody>
      </p:sp>
      <p:pic>
        <p:nvPicPr>
          <p:cNvPr id="5" name="图片 4">
            <a:extLst>
              <a:ext uri="{FF2B5EF4-FFF2-40B4-BE49-F238E27FC236}">
                <a16:creationId xmlns:a16="http://schemas.microsoft.com/office/drawing/2014/main" id="{E7B8136C-B34E-409E-B61D-148D878B167A}"/>
              </a:ext>
            </a:extLst>
          </p:cNvPr>
          <p:cNvPicPr/>
          <p:nvPr/>
        </p:nvPicPr>
        <p:blipFill>
          <a:blip r:embed="rId2"/>
          <a:stretch>
            <a:fillRect/>
          </a:stretch>
        </p:blipFill>
        <p:spPr>
          <a:xfrm>
            <a:off x="2479674" y="3600449"/>
            <a:ext cx="6435725" cy="2966264"/>
          </a:xfrm>
          <a:prstGeom prst="rect">
            <a:avLst/>
          </a:prstGeom>
        </p:spPr>
      </p:pic>
    </p:spTree>
    <p:extLst>
      <p:ext uri="{BB962C8B-B14F-4D97-AF65-F5344CB8AC3E}">
        <p14:creationId xmlns:p14="http://schemas.microsoft.com/office/powerpoint/2010/main" val="250706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LCS</a:t>
            </a:r>
            <a:r>
              <a:rPr lang="zh-CN" altLang="en-US" dirty="0"/>
              <a:t>问题：状态转移方程</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103312" y="2052918"/>
            <a:ext cx="10402888" cy="4195481"/>
          </a:xfrm>
        </p:spPr>
        <p:txBody>
          <a:bodyPr/>
          <a:lstStyle/>
          <a:p>
            <a:r>
              <a:rPr lang="zh-CN" altLang="zh-CN" dirty="0">
                <a:latin typeface="+mj-ea"/>
              </a:rPr>
              <a:t>现在欲求</a:t>
            </a:r>
            <a:r>
              <a:rPr lang="en-US" altLang="zh-CN" dirty="0">
                <a:latin typeface="+mj-ea"/>
              </a:rPr>
              <a:t>s1[0~i]</a:t>
            </a:r>
            <a:r>
              <a:rPr lang="zh-CN" altLang="zh-CN" dirty="0">
                <a:latin typeface="+mj-ea"/>
              </a:rPr>
              <a:t>和</a:t>
            </a:r>
            <a:r>
              <a:rPr lang="en-US" altLang="zh-CN" dirty="0">
                <a:latin typeface="+mj-ea"/>
              </a:rPr>
              <a:t>s2[0~j]</a:t>
            </a:r>
            <a:r>
              <a:rPr lang="zh-CN" altLang="zh-CN" dirty="0">
                <a:latin typeface="+mj-ea"/>
              </a:rPr>
              <a:t>的最长公共子序列长度（原问题），我们很自然想到匹配</a:t>
            </a:r>
            <a:r>
              <a:rPr lang="en-US" altLang="zh-CN" dirty="0">
                <a:latin typeface="+mj-ea"/>
              </a:rPr>
              <a:t>s1[</a:t>
            </a:r>
            <a:r>
              <a:rPr lang="en-US" altLang="zh-CN" dirty="0" err="1">
                <a:latin typeface="+mj-ea"/>
              </a:rPr>
              <a:t>i</a:t>
            </a:r>
            <a:r>
              <a:rPr lang="en-US" altLang="zh-CN" dirty="0">
                <a:latin typeface="+mj-ea"/>
              </a:rPr>
              <a:t>]</a:t>
            </a:r>
            <a:r>
              <a:rPr lang="zh-CN" altLang="zh-CN" dirty="0">
                <a:latin typeface="+mj-ea"/>
              </a:rPr>
              <a:t>和</a:t>
            </a:r>
            <a:r>
              <a:rPr lang="en-US" altLang="zh-CN" dirty="0">
                <a:latin typeface="+mj-ea"/>
              </a:rPr>
              <a:t>s2[j]</a:t>
            </a:r>
            <a:r>
              <a:rPr lang="zh-CN" altLang="zh-CN" dirty="0">
                <a:latin typeface="+mj-ea"/>
              </a:rPr>
              <a:t>处的字符</a:t>
            </a:r>
            <a:r>
              <a:rPr lang="en-US" altLang="zh-CN" dirty="0">
                <a:latin typeface="+mj-ea"/>
              </a:rPr>
              <a:t>	</a:t>
            </a:r>
          </a:p>
          <a:p>
            <a:endParaRPr lang="en-US" altLang="zh-CN" dirty="0">
              <a:latin typeface="+mj-ea"/>
            </a:endParaRPr>
          </a:p>
          <a:p>
            <a:r>
              <a:rPr lang="zh-CN" altLang="zh-CN" dirty="0"/>
              <a:t>字符匹配不外乎两种情况：等</a:t>
            </a:r>
            <a:r>
              <a:rPr lang="en-US" altLang="zh-CN" dirty="0"/>
              <a:t>/</a:t>
            </a:r>
            <a:r>
              <a:rPr lang="zh-CN" altLang="zh-CN" dirty="0"/>
              <a:t>不等 </a:t>
            </a:r>
            <a:endParaRPr lang="en-US" altLang="zh-CN" dirty="0"/>
          </a:p>
          <a:p>
            <a:endParaRPr lang="en-US" altLang="zh-CN" dirty="0"/>
          </a:p>
          <a:p>
            <a:r>
              <a:rPr lang="zh-CN" altLang="en-US" dirty="0"/>
              <a:t>猜想状态方程有两个：</a:t>
            </a:r>
            <a:r>
              <a:rPr lang="en-US" altLang="zh-CN" dirty="0">
                <a:latin typeface="+mj-ea"/>
              </a:rPr>
              <a:t> s1[</a:t>
            </a:r>
            <a:r>
              <a:rPr lang="en-US" altLang="zh-CN" dirty="0" err="1">
                <a:latin typeface="+mj-ea"/>
              </a:rPr>
              <a:t>i</a:t>
            </a:r>
            <a:r>
              <a:rPr lang="en-US" altLang="zh-CN" dirty="0">
                <a:latin typeface="+mj-ea"/>
              </a:rPr>
              <a:t>] </a:t>
            </a:r>
            <a:r>
              <a:rPr lang="zh-CN" altLang="zh-CN" dirty="0">
                <a:latin typeface="+mj-ea"/>
              </a:rPr>
              <a:t>和</a:t>
            </a:r>
            <a:r>
              <a:rPr lang="en-US" altLang="zh-CN" dirty="0">
                <a:latin typeface="+mj-ea"/>
              </a:rPr>
              <a:t> s2[j] </a:t>
            </a:r>
            <a:r>
              <a:rPr lang="zh-CN" altLang="en-US" dirty="0"/>
              <a:t>等于的情况 </a:t>
            </a:r>
            <a:r>
              <a:rPr lang="en-US" altLang="zh-CN" dirty="0"/>
              <a:t>/ </a:t>
            </a:r>
            <a:r>
              <a:rPr lang="en-US" altLang="zh-CN" dirty="0">
                <a:latin typeface="+mj-ea"/>
              </a:rPr>
              <a:t>s1[</a:t>
            </a:r>
            <a:r>
              <a:rPr lang="en-US" altLang="zh-CN" dirty="0" err="1">
                <a:latin typeface="+mj-ea"/>
              </a:rPr>
              <a:t>i</a:t>
            </a:r>
            <a:r>
              <a:rPr lang="en-US" altLang="zh-CN" dirty="0">
                <a:latin typeface="+mj-ea"/>
              </a:rPr>
              <a:t>] </a:t>
            </a:r>
            <a:r>
              <a:rPr lang="zh-CN" altLang="zh-CN" dirty="0">
                <a:latin typeface="+mj-ea"/>
              </a:rPr>
              <a:t>和</a:t>
            </a:r>
            <a:r>
              <a:rPr lang="en-US" altLang="zh-CN" dirty="0">
                <a:latin typeface="+mj-ea"/>
              </a:rPr>
              <a:t> s2[j] </a:t>
            </a:r>
            <a:r>
              <a:rPr lang="zh-CN" altLang="en-US" dirty="0"/>
              <a:t>不等于的情况</a:t>
            </a:r>
            <a:endParaRPr lang="zh-CN" altLang="zh-CN" dirty="0"/>
          </a:p>
        </p:txBody>
      </p:sp>
    </p:spTree>
    <p:extLst>
      <p:ext uri="{BB962C8B-B14F-4D97-AF65-F5344CB8AC3E}">
        <p14:creationId xmlns:p14="http://schemas.microsoft.com/office/powerpoint/2010/main" val="365974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LCS</a:t>
            </a:r>
            <a:r>
              <a:rPr lang="zh-CN" altLang="en-US" dirty="0"/>
              <a:t>问题：状态转移方程：字符相等时</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169536" y="1518247"/>
            <a:ext cx="10136188" cy="4195481"/>
          </a:xfrm>
        </p:spPr>
        <p:txBody>
          <a:bodyPr/>
          <a:lstStyle/>
          <a:p>
            <a:r>
              <a:rPr lang="zh-CN" altLang="zh-CN" dirty="0">
                <a:latin typeface="+mj-ea"/>
              </a:rPr>
              <a:t>假设我们已知</a:t>
            </a:r>
            <a:r>
              <a:rPr lang="en-US" altLang="zh-CN" dirty="0">
                <a:latin typeface="+mj-ea"/>
              </a:rPr>
              <a:t> </a:t>
            </a:r>
            <a:r>
              <a:rPr lang="en-US" altLang="zh-CN" dirty="0">
                <a:solidFill>
                  <a:srgbClr val="FFFF00"/>
                </a:solidFill>
                <a:latin typeface="+mj-ea"/>
              </a:rPr>
              <a:t>s1[0~i-1] </a:t>
            </a:r>
            <a:r>
              <a:rPr lang="zh-CN" altLang="zh-CN" dirty="0">
                <a:latin typeface="+mj-ea"/>
              </a:rPr>
              <a:t>和</a:t>
            </a:r>
            <a:r>
              <a:rPr lang="en-US" altLang="zh-CN" dirty="0">
                <a:latin typeface="+mj-ea"/>
              </a:rPr>
              <a:t> </a:t>
            </a:r>
            <a:r>
              <a:rPr lang="en-US" altLang="zh-CN" dirty="0">
                <a:solidFill>
                  <a:srgbClr val="FFFF00"/>
                </a:solidFill>
                <a:latin typeface="+mj-ea"/>
              </a:rPr>
              <a:t>s2[0~j-1] </a:t>
            </a:r>
            <a:r>
              <a:rPr lang="zh-CN" altLang="zh-CN" dirty="0">
                <a:latin typeface="+mj-ea"/>
              </a:rPr>
              <a:t>的最长公共子序列为 </a:t>
            </a:r>
            <a:r>
              <a:rPr lang="en-US" altLang="zh-CN" dirty="0" err="1">
                <a:latin typeface="+mj-ea"/>
              </a:rPr>
              <a:t>gkd</a:t>
            </a:r>
            <a:r>
              <a:rPr lang="en-US" altLang="zh-CN" dirty="0">
                <a:latin typeface="+mj-ea"/>
              </a:rPr>
              <a:t> </a:t>
            </a:r>
            <a:r>
              <a:rPr lang="zh-CN" altLang="zh-CN" dirty="0">
                <a:latin typeface="+mj-ea"/>
              </a:rPr>
              <a:t>如下图</a:t>
            </a:r>
            <a:endParaRPr lang="en-US" altLang="zh-CN" dirty="0">
              <a:latin typeface="+mj-ea"/>
            </a:endParaRPr>
          </a:p>
          <a:p>
            <a:r>
              <a:rPr lang="zh-CN" altLang="en-US" dirty="0">
                <a:latin typeface="+mj-ea"/>
              </a:rPr>
              <a:t>因为最后一位字符相同，所以末位字符一定在 </a:t>
            </a:r>
            <a:r>
              <a:rPr lang="en-US" altLang="zh-CN" dirty="0">
                <a:solidFill>
                  <a:srgbClr val="FFFF00"/>
                </a:solidFill>
                <a:latin typeface="+mj-ea"/>
              </a:rPr>
              <a:t>s1[0~i] </a:t>
            </a:r>
            <a:r>
              <a:rPr lang="zh-CN" altLang="zh-CN" dirty="0">
                <a:latin typeface="+mj-ea"/>
              </a:rPr>
              <a:t>和</a:t>
            </a:r>
            <a:r>
              <a:rPr lang="en-US" altLang="zh-CN" dirty="0">
                <a:solidFill>
                  <a:srgbClr val="FFFF00"/>
                </a:solidFill>
                <a:latin typeface="+mj-ea"/>
              </a:rPr>
              <a:t> s2[0~j]</a:t>
            </a:r>
            <a:r>
              <a:rPr lang="en-US" altLang="zh-CN" dirty="0">
                <a:latin typeface="+mj-ea"/>
              </a:rPr>
              <a:t> </a:t>
            </a:r>
            <a:r>
              <a:rPr lang="zh-CN" altLang="en-US" dirty="0">
                <a:latin typeface="+mj-ea"/>
              </a:rPr>
              <a:t>的公共子序列中</a:t>
            </a:r>
            <a:endParaRPr lang="en-US" altLang="zh-CN" dirty="0">
              <a:latin typeface="+mj-ea"/>
            </a:endParaRPr>
          </a:p>
          <a:p>
            <a:r>
              <a:rPr lang="en-US" altLang="zh-CN" dirty="0">
                <a:solidFill>
                  <a:srgbClr val="FFFF00"/>
                </a:solidFill>
                <a:latin typeface="+mj-ea"/>
              </a:rPr>
              <a:t>s1[0~i-1] </a:t>
            </a:r>
            <a:r>
              <a:rPr lang="zh-CN" altLang="zh-CN" dirty="0">
                <a:latin typeface="+mj-ea"/>
              </a:rPr>
              <a:t>和</a:t>
            </a:r>
            <a:r>
              <a:rPr lang="en-US" altLang="zh-CN" dirty="0">
                <a:latin typeface="+mj-ea"/>
              </a:rPr>
              <a:t> </a:t>
            </a:r>
            <a:r>
              <a:rPr lang="en-US" altLang="zh-CN" dirty="0">
                <a:solidFill>
                  <a:srgbClr val="FFFF00"/>
                </a:solidFill>
                <a:latin typeface="+mj-ea"/>
              </a:rPr>
              <a:t>s2[0~j-1] </a:t>
            </a:r>
            <a:r>
              <a:rPr lang="zh-CN" altLang="zh-CN" dirty="0">
                <a:latin typeface="+mj-ea"/>
              </a:rPr>
              <a:t>的最长公共子序列</a:t>
            </a:r>
            <a:r>
              <a:rPr lang="zh-CN" altLang="en-US" dirty="0">
                <a:latin typeface="+mj-ea"/>
              </a:rPr>
              <a:t>长度 </a:t>
            </a:r>
            <a:r>
              <a:rPr lang="en-US" altLang="zh-CN" dirty="0">
                <a:latin typeface="+mj-ea"/>
              </a:rPr>
              <a:t>+1 </a:t>
            </a:r>
            <a:r>
              <a:rPr lang="zh-CN" altLang="en-US" dirty="0">
                <a:latin typeface="+mj-ea"/>
              </a:rPr>
              <a:t>即为答案</a:t>
            </a:r>
          </a:p>
        </p:txBody>
      </p:sp>
      <p:pic>
        <p:nvPicPr>
          <p:cNvPr id="4" name="图片 3">
            <a:extLst>
              <a:ext uri="{FF2B5EF4-FFF2-40B4-BE49-F238E27FC236}">
                <a16:creationId xmlns:a16="http://schemas.microsoft.com/office/drawing/2014/main" id="{28AE2E06-3827-4D75-9527-BA516DFFEDFD}"/>
              </a:ext>
            </a:extLst>
          </p:cNvPr>
          <p:cNvPicPr/>
          <p:nvPr/>
        </p:nvPicPr>
        <p:blipFill>
          <a:blip r:embed="rId2"/>
          <a:stretch>
            <a:fillRect/>
          </a:stretch>
        </p:blipFill>
        <p:spPr>
          <a:xfrm>
            <a:off x="5966277" y="3114675"/>
            <a:ext cx="5970136" cy="3495675"/>
          </a:xfrm>
          <a:prstGeom prst="rect">
            <a:avLst/>
          </a:prstGeom>
        </p:spPr>
      </p:pic>
      <p:sp>
        <p:nvSpPr>
          <p:cNvPr id="5" name="文本框 4">
            <a:extLst>
              <a:ext uri="{FF2B5EF4-FFF2-40B4-BE49-F238E27FC236}">
                <a16:creationId xmlns:a16="http://schemas.microsoft.com/office/drawing/2014/main" id="{67548C73-D306-43FE-8348-F09E7BCED067}"/>
              </a:ext>
            </a:extLst>
          </p:cNvPr>
          <p:cNvSpPr txBox="1"/>
          <p:nvPr/>
        </p:nvSpPr>
        <p:spPr>
          <a:xfrm>
            <a:off x="1800225" y="3489662"/>
            <a:ext cx="3790950" cy="1015663"/>
          </a:xfrm>
          <a:prstGeom prst="rect">
            <a:avLst/>
          </a:prstGeom>
          <a:noFill/>
        </p:spPr>
        <p:txBody>
          <a:bodyPr wrap="square" rtlCol="0">
            <a:spAutoFit/>
          </a:bodyPr>
          <a:lstStyle/>
          <a:p>
            <a:r>
              <a:rPr lang="zh-CN" altLang="en-US" sz="2000" b="1" dirty="0">
                <a:latin typeface="+mj-ea"/>
                <a:ea typeface="+mj-ea"/>
              </a:rPr>
              <a:t>状态方程：</a:t>
            </a:r>
            <a:endParaRPr lang="en-US" altLang="zh-CN" sz="2000" b="1" dirty="0">
              <a:latin typeface="+mj-ea"/>
              <a:ea typeface="+mj-ea"/>
            </a:endParaRPr>
          </a:p>
          <a:p>
            <a:endParaRPr lang="en-US" altLang="zh-CN" sz="2000" b="1" dirty="0">
              <a:latin typeface="+mj-ea"/>
              <a:ea typeface="+mj-ea"/>
            </a:endParaRPr>
          </a:p>
          <a:p>
            <a:r>
              <a:rPr lang="en-US" altLang="zh-CN" sz="2000" b="1" dirty="0" err="1">
                <a:latin typeface="+mj-ea"/>
                <a:ea typeface="+mj-ea"/>
              </a:rPr>
              <a:t>dp</a:t>
            </a:r>
            <a:r>
              <a:rPr lang="en-US" altLang="zh-CN" sz="2000" b="1" dirty="0">
                <a:latin typeface="+mj-ea"/>
                <a:ea typeface="+mj-ea"/>
              </a:rPr>
              <a:t>[</a:t>
            </a:r>
            <a:r>
              <a:rPr lang="en-US" altLang="zh-CN" sz="2000" b="1" dirty="0" err="1">
                <a:latin typeface="+mj-ea"/>
                <a:ea typeface="+mj-ea"/>
              </a:rPr>
              <a:t>i</a:t>
            </a:r>
            <a:r>
              <a:rPr lang="en-US" altLang="zh-CN" sz="2000" b="1" dirty="0">
                <a:latin typeface="+mj-ea"/>
                <a:ea typeface="+mj-ea"/>
              </a:rPr>
              <a:t>][j] = </a:t>
            </a:r>
            <a:r>
              <a:rPr lang="en-US" altLang="zh-CN" sz="2000" b="1" dirty="0" err="1">
                <a:latin typeface="+mj-ea"/>
                <a:ea typeface="+mj-ea"/>
              </a:rPr>
              <a:t>dp</a:t>
            </a:r>
            <a:r>
              <a:rPr lang="en-US" altLang="zh-CN" sz="2000" b="1" dirty="0">
                <a:latin typeface="+mj-ea"/>
                <a:ea typeface="+mj-ea"/>
              </a:rPr>
              <a:t>[i-1][j-1] + 1</a:t>
            </a:r>
            <a:endParaRPr lang="zh-CN" altLang="en-US" sz="2000" b="1" dirty="0">
              <a:latin typeface="+mj-ea"/>
              <a:ea typeface="+mj-ea"/>
            </a:endParaRPr>
          </a:p>
        </p:txBody>
      </p:sp>
    </p:spTree>
    <p:extLst>
      <p:ext uri="{BB962C8B-B14F-4D97-AF65-F5344CB8AC3E}">
        <p14:creationId xmlns:p14="http://schemas.microsoft.com/office/powerpoint/2010/main" val="218156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LCS</a:t>
            </a:r>
            <a:r>
              <a:rPr lang="zh-CN" altLang="en-US" dirty="0"/>
              <a:t>问题：状态转移方程：字符不等时</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312862" y="1481418"/>
            <a:ext cx="8946541" cy="4195481"/>
          </a:xfrm>
        </p:spPr>
        <p:txBody>
          <a:bodyPr/>
          <a:lstStyle/>
          <a:p>
            <a:r>
              <a:rPr lang="zh-CN" altLang="zh-CN" dirty="0">
                <a:latin typeface="+mj-ea"/>
              </a:rPr>
              <a:t>如果</a:t>
            </a:r>
            <a:r>
              <a:rPr lang="en-US" altLang="zh-CN" dirty="0">
                <a:latin typeface="+mj-ea"/>
              </a:rPr>
              <a:t> s1[</a:t>
            </a:r>
            <a:r>
              <a:rPr lang="en-US" altLang="zh-CN" dirty="0" err="1">
                <a:latin typeface="+mj-ea"/>
              </a:rPr>
              <a:t>i</a:t>
            </a:r>
            <a:r>
              <a:rPr lang="en-US" altLang="zh-CN" dirty="0">
                <a:latin typeface="+mj-ea"/>
              </a:rPr>
              <a:t>] </a:t>
            </a:r>
            <a:r>
              <a:rPr lang="zh-CN" altLang="zh-CN" dirty="0">
                <a:latin typeface="+mj-ea"/>
              </a:rPr>
              <a:t>和</a:t>
            </a:r>
            <a:r>
              <a:rPr lang="en-US" altLang="zh-CN" dirty="0">
                <a:latin typeface="+mj-ea"/>
              </a:rPr>
              <a:t> s2[j] </a:t>
            </a:r>
            <a:r>
              <a:rPr lang="zh-CN" altLang="zh-CN" dirty="0">
                <a:latin typeface="+mj-ea"/>
              </a:rPr>
              <a:t>不等</a:t>
            </a:r>
            <a:r>
              <a:rPr lang="zh-CN" altLang="en-US" dirty="0">
                <a:latin typeface="+mj-ea"/>
              </a:rPr>
              <a:t>，答案不能由 </a:t>
            </a:r>
            <a:r>
              <a:rPr lang="en-US" altLang="zh-CN" dirty="0" err="1">
                <a:latin typeface="+mj-ea"/>
              </a:rPr>
              <a:t>dp</a:t>
            </a:r>
            <a:r>
              <a:rPr lang="en-US" altLang="zh-CN" dirty="0">
                <a:latin typeface="+mj-ea"/>
              </a:rPr>
              <a:t>[i-1][j-1] </a:t>
            </a:r>
            <a:r>
              <a:rPr lang="zh-CN" altLang="en-US" dirty="0">
                <a:latin typeface="+mj-ea"/>
              </a:rPr>
              <a:t>推得</a:t>
            </a:r>
            <a:endParaRPr lang="en-US" altLang="zh-CN" dirty="0">
              <a:latin typeface="+mj-ea"/>
            </a:endParaRPr>
          </a:p>
          <a:p>
            <a:r>
              <a:rPr lang="zh-CN" altLang="zh-CN" dirty="0">
                <a:latin typeface="+mj-ea"/>
              </a:rPr>
              <a:t>增加了一个字符，使得 </a:t>
            </a:r>
            <a:r>
              <a:rPr lang="en-US" altLang="zh-CN" dirty="0">
                <a:latin typeface="+mj-ea"/>
              </a:rPr>
              <a:t>s1[0~i]</a:t>
            </a:r>
            <a:r>
              <a:rPr lang="zh-CN" altLang="zh-CN" dirty="0">
                <a:latin typeface="+mj-ea"/>
              </a:rPr>
              <a:t>与</a:t>
            </a:r>
            <a:r>
              <a:rPr lang="en-US" altLang="zh-CN" dirty="0">
                <a:latin typeface="+mj-ea"/>
              </a:rPr>
              <a:t> s2[0~j-1] </a:t>
            </a:r>
            <a:r>
              <a:rPr lang="zh-CN" altLang="zh-CN" dirty="0">
                <a:latin typeface="+mj-ea"/>
              </a:rPr>
              <a:t>或者反过来，</a:t>
            </a:r>
            <a:r>
              <a:rPr lang="en-US" altLang="zh-CN" dirty="0">
                <a:latin typeface="+mj-ea"/>
              </a:rPr>
              <a:t>s1[0~i-1]</a:t>
            </a:r>
            <a:r>
              <a:rPr lang="zh-CN" altLang="zh-CN" dirty="0">
                <a:latin typeface="+mj-ea"/>
              </a:rPr>
              <a:t>与</a:t>
            </a:r>
            <a:r>
              <a:rPr lang="en-US" altLang="zh-CN" dirty="0">
                <a:latin typeface="+mj-ea"/>
              </a:rPr>
              <a:t>s2[0~j]</a:t>
            </a:r>
            <a:r>
              <a:rPr lang="zh-CN" altLang="zh-CN" dirty="0">
                <a:latin typeface="+mj-ea"/>
              </a:rPr>
              <a:t>，存在延长相同子序列的可能</a:t>
            </a:r>
            <a:endParaRPr lang="en-US" altLang="zh-CN" dirty="0">
              <a:latin typeface="+mj-ea"/>
            </a:endParaRPr>
          </a:p>
          <a:p>
            <a:r>
              <a:rPr lang="zh-CN" altLang="en-US" dirty="0">
                <a:latin typeface="+mj-ea"/>
              </a:rPr>
              <a:t>这时候需要考虑：</a:t>
            </a:r>
            <a:endParaRPr lang="en-US" altLang="zh-CN" dirty="0">
              <a:latin typeface="+mj-ea"/>
            </a:endParaRPr>
          </a:p>
          <a:p>
            <a:pPr marL="0" indent="0">
              <a:buNone/>
            </a:pPr>
            <a:r>
              <a:rPr lang="en-US" altLang="zh-CN" dirty="0">
                <a:latin typeface="+mj-ea"/>
              </a:rPr>
              <a:t>	 </a:t>
            </a:r>
            <a:r>
              <a:rPr lang="en-US" altLang="zh-CN" dirty="0">
                <a:solidFill>
                  <a:srgbClr val="FFFF00"/>
                </a:solidFill>
                <a:latin typeface="+mj-ea"/>
              </a:rPr>
              <a:t>s1[0~i] </a:t>
            </a:r>
            <a:r>
              <a:rPr lang="zh-CN" altLang="zh-CN" dirty="0">
                <a:latin typeface="+mj-ea"/>
              </a:rPr>
              <a:t>与</a:t>
            </a:r>
            <a:r>
              <a:rPr lang="en-US" altLang="zh-CN" dirty="0">
                <a:solidFill>
                  <a:srgbClr val="FFFF00"/>
                </a:solidFill>
                <a:latin typeface="+mj-ea"/>
              </a:rPr>
              <a:t> s2[0~j-1] </a:t>
            </a:r>
            <a:r>
              <a:rPr lang="zh-CN" altLang="en-US" dirty="0">
                <a:latin typeface="+mj-ea"/>
              </a:rPr>
              <a:t>的</a:t>
            </a:r>
            <a:r>
              <a:rPr lang="en-US" altLang="zh-CN" dirty="0">
                <a:latin typeface="+mj-ea"/>
              </a:rPr>
              <a:t>LCS</a:t>
            </a:r>
          </a:p>
          <a:p>
            <a:pPr marL="0" indent="0">
              <a:buNone/>
            </a:pPr>
            <a:r>
              <a:rPr lang="en-US" altLang="zh-CN" dirty="0">
                <a:latin typeface="+mj-ea"/>
              </a:rPr>
              <a:t>	 </a:t>
            </a:r>
            <a:r>
              <a:rPr lang="en-US" altLang="zh-CN" dirty="0">
                <a:solidFill>
                  <a:srgbClr val="FFFF00"/>
                </a:solidFill>
                <a:latin typeface="+mj-ea"/>
              </a:rPr>
              <a:t>s1[0~i-1] </a:t>
            </a:r>
            <a:r>
              <a:rPr lang="zh-CN" altLang="zh-CN" dirty="0">
                <a:latin typeface="+mj-ea"/>
              </a:rPr>
              <a:t>与</a:t>
            </a:r>
            <a:r>
              <a:rPr lang="en-US" altLang="zh-CN" dirty="0">
                <a:solidFill>
                  <a:srgbClr val="FFFF00"/>
                </a:solidFill>
                <a:latin typeface="+mj-ea"/>
              </a:rPr>
              <a:t> s2[0~j] </a:t>
            </a:r>
            <a:r>
              <a:rPr lang="zh-CN" altLang="en-US" dirty="0">
                <a:latin typeface="+mj-ea"/>
              </a:rPr>
              <a:t>的</a:t>
            </a:r>
            <a:r>
              <a:rPr lang="en-US" altLang="zh-CN" dirty="0">
                <a:latin typeface="+mj-ea"/>
              </a:rPr>
              <a:t>LCS</a:t>
            </a:r>
          </a:p>
          <a:p>
            <a:pPr marL="0" indent="0">
              <a:buNone/>
            </a:pPr>
            <a:r>
              <a:rPr lang="en-US" altLang="zh-CN" dirty="0">
                <a:latin typeface="+mj-ea"/>
              </a:rPr>
              <a:t>	</a:t>
            </a:r>
            <a:r>
              <a:rPr lang="zh-CN" altLang="en-US" dirty="0">
                <a:latin typeface="+mj-ea"/>
              </a:rPr>
              <a:t>而这两个问题都是子问题</a:t>
            </a:r>
            <a:endParaRPr lang="zh-CN" altLang="zh-CN" dirty="0">
              <a:latin typeface="+mj-ea"/>
            </a:endParaRPr>
          </a:p>
          <a:p>
            <a:endParaRPr lang="zh-CN" altLang="en-US" dirty="0">
              <a:latin typeface="+mj-ea"/>
            </a:endParaRPr>
          </a:p>
        </p:txBody>
      </p:sp>
      <p:pic>
        <p:nvPicPr>
          <p:cNvPr id="4" name="图片 3">
            <a:extLst>
              <a:ext uri="{FF2B5EF4-FFF2-40B4-BE49-F238E27FC236}">
                <a16:creationId xmlns:a16="http://schemas.microsoft.com/office/drawing/2014/main" id="{5E174982-BEC9-4317-AFE8-346433898139}"/>
              </a:ext>
            </a:extLst>
          </p:cNvPr>
          <p:cNvPicPr/>
          <p:nvPr/>
        </p:nvPicPr>
        <p:blipFill>
          <a:blip r:embed="rId2"/>
          <a:stretch>
            <a:fillRect/>
          </a:stretch>
        </p:blipFill>
        <p:spPr>
          <a:xfrm>
            <a:off x="6096000" y="2881948"/>
            <a:ext cx="6000750" cy="3185832"/>
          </a:xfrm>
          <a:prstGeom prst="rect">
            <a:avLst/>
          </a:prstGeom>
        </p:spPr>
      </p:pic>
      <p:sp>
        <p:nvSpPr>
          <p:cNvPr id="5" name="文本框 4">
            <a:extLst>
              <a:ext uri="{FF2B5EF4-FFF2-40B4-BE49-F238E27FC236}">
                <a16:creationId xmlns:a16="http://schemas.microsoft.com/office/drawing/2014/main" id="{4C04A888-FB75-4CB4-A170-9E0E368F7769}"/>
              </a:ext>
            </a:extLst>
          </p:cNvPr>
          <p:cNvSpPr txBox="1"/>
          <p:nvPr/>
        </p:nvSpPr>
        <p:spPr>
          <a:xfrm>
            <a:off x="638176" y="4868750"/>
            <a:ext cx="5457824" cy="1015663"/>
          </a:xfrm>
          <a:prstGeom prst="rect">
            <a:avLst/>
          </a:prstGeom>
          <a:noFill/>
        </p:spPr>
        <p:txBody>
          <a:bodyPr wrap="square" rtlCol="0">
            <a:spAutoFit/>
          </a:bodyPr>
          <a:lstStyle/>
          <a:p>
            <a:r>
              <a:rPr lang="zh-CN" altLang="en-US" sz="2000" b="1" dirty="0">
                <a:latin typeface="+mj-ea"/>
                <a:ea typeface="+mj-ea"/>
              </a:rPr>
              <a:t>状态转移方程：</a:t>
            </a:r>
            <a:endParaRPr lang="en-US" altLang="zh-CN" sz="2000" b="1" dirty="0">
              <a:latin typeface="+mj-ea"/>
              <a:ea typeface="+mj-ea"/>
            </a:endParaRPr>
          </a:p>
          <a:p>
            <a:endParaRPr lang="en-US" altLang="zh-CN" sz="2000" b="1" dirty="0">
              <a:latin typeface="+mj-ea"/>
              <a:ea typeface="+mj-ea"/>
            </a:endParaRPr>
          </a:p>
          <a:p>
            <a:r>
              <a:rPr lang="en-US" altLang="zh-CN" sz="2000" b="1" dirty="0" err="1">
                <a:latin typeface="+mj-ea"/>
                <a:ea typeface="+mj-ea"/>
              </a:rPr>
              <a:t>dp</a:t>
            </a:r>
            <a:r>
              <a:rPr lang="en-US" altLang="zh-CN" sz="2000" b="1" dirty="0">
                <a:latin typeface="+mj-ea"/>
                <a:ea typeface="+mj-ea"/>
              </a:rPr>
              <a:t>[</a:t>
            </a:r>
            <a:r>
              <a:rPr lang="en-US" altLang="zh-CN" sz="2000" b="1" dirty="0" err="1">
                <a:latin typeface="+mj-ea"/>
                <a:ea typeface="+mj-ea"/>
              </a:rPr>
              <a:t>i</a:t>
            </a:r>
            <a:r>
              <a:rPr lang="en-US" altLang="zh-CN" sz="2000" b="1" dirty="0">
                <a:latin typeface="+mj-ea"/>
                <a:ea typeface="+mj-ea"/>
              </a:rPr>
              <a:t>][j] = max(</a:t>
            </a:r>
            <a:r>
              <a:rPr lang="en-US" altLang="zh-CN" sz="2000" b="1" dirty="0" err="1">
                <a:latin typeface="+mj-ea"/>
                <a:ea typeface="+mj-ea"/>
              </a:rPr>
              <a:t>dp</a:t>
            </a:r>
            <a:r>
              <a:rPr lang="en-US" altLang="zh-CN" sz="2000" b="1" dirty="0">
                <a:latin typeface="+mj-ea"/>
                <a:ea typeface="+mj-ea"/>
              </a:rPr>
              <a:t>[i-1][j], </a:t>
            </a:r>
            <a:r>
              <a:rPr lang="en-US" altLang="zh-CN" sz="2000" b="1" dirty="0" err="1">
                <a:latin typeface="+mj-ea"/>
                <a:ea typeface="+mj-ea"/>
              </a:rPr>
              <a:t>dp</a:t>
            </a:r>
            <a:r>
              <a:rPr lang="en-US" altLang="zh-CN" sz="2000" b="1" dirty="0">
                <a:latin typeface="+mj-ea"/>
                <a:ea typeface="+mj-ea"/>
              </a:rPr>
              <a:t>[</a:t>
            </a:r>
            <a:r>
              <a:rPr lang="en-US" altLang="zh-CN" sz="2000" b="1" dirty="0" err="1">
                <a:latin typeface="+mj-ea"/>
                <a:ea typeface="+mj-ea"/>
              </a:rPr>
              <a:t>i</a:t>
            </a:r>
            <a:r>
              <a:rPr lang="en-US" altLang="zh-CN" sz="2000" b="1" dirty="0">
                <a:latin typeface="+mj-ea"/>
                <a:ea typeface="+mj-ea"/>
              </a:rPr>
              <a:t>][j-1])</a:t>
            </a:r>
            <a:endParaRPr lang="zh-CN" altLang="en-US" sz="2000" b="1" dirty="0">
              <a:latin typeface="+mj-ea"/>
              <a:ea typeface="+mj-ea"/>
            </a:endParaRPr>
          </a:p>
        </p:txBody>
      </p:sp>
    </p:spTree>
    <p:extLst>
      <p:ext uri="{BB962C8B-B14F-4D97-AF65-F5344CB8AC3E}">
        <p14:creationId xmlns:p14="http://schemas.microsoft.com/office/powerpoint/2010/main" val="405238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a:xfrm>
            <a:off x="389914" y="357468"/>
            <a:ext cx="9659939" cy="1400530"/>
          </a:xfrm>
        </p:spPr>
        <p:txBody>
          <a:bodyPr/>
          <a:lstStyle/>
          <a:p>
            <a:r>
              <a:rPr lang="en-US" altLang="zh-CN" dirty="0"/>
              <a:t>LCS</a:t>
            </a:r>
            <a:r>
              <a:rPr lang="zh-CN" altLang="en-US" dirty="0"/>
              <a:t>问题：最小子问题 </a:t>
            </a:r>
            <a:r>
              <a:rPr lang="en-US" altLang="zh-CN" dirty="0"/>
              <a:t>/ </a:t>
            </a:r>
            <a:r>
              <a:rPr lang="zh-CN" altLang="en-US" dirty="0"/>
              <a:t>复杂度 </a:t>
            </a:r>
            <a:r>
              <a:rPr lang="en-US" altLang="zh-CN" dirty="0"/>
              <a:t>/ </a:t>
            </a:r>
            <a:r>
              <a:rPr lang="zh-CN" altLang="en-US" dirty="0"/>
              <a:t>伪代码</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646723" y="1331260"/>
            <a:ext cx="11088688" cy="1288116"/>
          </a:xfrm>
        </p:spPr>
        <p:txBody>
          <a:bodyPr/>
          <a:lstStyle/>
          <a:p>
            <a:pPr marL="0" indent="0">
              <a:buNone/>
            </a:pPr>
            <a:r>
              <a:rPr lang="zh-CN" altLang="en-US" dirty="0">
                <a:latin typeface="+mj-ea"/>
              </a:rPr>
              <a:t>根据刚刚推得的</a:t>
            </a:r>
            <a:r>
              <a:rPr lang="en-US" altLang="zh-CN" dirty="0">
                <a:latin typeface="+mj-ea"/>
              </a:rPr>
              <a:t>LCS</a:t>
            </a:r>
            <a:r>
              <a:rPr lang="zh-CN" altLang="en-US" dirty="0">
                <a:latin typeface="+mj-ea"/>
              </a:rPr>
              <a:t>状态转移方程，可以很快写出伪代码</a:t>
            </a:r>
            <a:endParaRPr lang="en-US" altLang="zh-CN" dirty="0">
              <a:latin typeface="+mj-ea"/>
            </a:endParaRPr>
          </a:p>
          <a:p>
            <a:pPr marL="0" indent="0">
              <a:buNone/>
            </a:pPr>
            <a:r>
              <a:rPr lang="en-US" altLang="zh-CN" dirty="0">
                <a:latin typeface="+mj-ea"/>
              </a:rPr>
              <a:t>	</a:t>
            </a:r>
            <a:r>
              <a:rPr lang="en-US" altLang="zh-CN" dirty="0" err="1">
                <a:latin typeface="+mj-ea"/>
              </a:rPr>
              <a:t>dp</a:t>
            </a:r>
            <a:r>
              <a:rPr lang="en-US" altLang="zh-CN" dirty="0">
                <a:latin typeface="+mj-ea"/>
              </a:rPr>
              <a:t>[</a:t>
            </a:r>
            <a:r>
              <a:rPr lang="en-US" altLang="zh-CN" dirty="0" err="1">
                <a:latin typeface="+mj-ea"/>
              </a:rPr>
              <a:t>i</a:t>
            </a:r>
            <a:r>
              <a:rPr lang="en-US" altLang="zh-CN" dirty="0">
                <a:latin typeface="+mj-ea"/>
              </a:rPr>
              <a:t>][j] = </a:t>
            </a:r>
            <a:r>
              <a:rPr lang="en-US" altLang="zh-CN" dirty="0" err="1">
                <a:latin typeface="+mj-ea"/>
              </a:rPr>
              <a:t>dp</a:t>
            </a:r>
            <a:r>
              <a:rPr lang="en-US" altLang="zh-CN" dirty="0">
                <a:latin typeface="+mj-ea"/>
              </a:rPr>
              <a:t>[i-1][j-1]+1						</a:t>
            </a:r>
            <a:r>
              <a:rPr lang="zh-CN" altLang="en-US" dirty="0">
                <a:latin typeface="+mj-ea"/>
              </a:rPr>
              <a:t>（</a:t>
            </a:r>
            <a:r>
              <a:rPr lang="en-US" altLang="zh-CN" dirty="0">
                <a:latin typeface="+mj-ea"/>
              </a:rPr>
              <a:t>s1[</a:t>
            </a:r>
            <a:r>
              <a:rPr lang="en-US" altLang="zh-CN" dirty="0" err="1">
                <a:latin typeface="+mj-ea"/>
              </a:rPr>
              <a:t>i</a:t>
            </a:r>
            <a:r>
              <a:rPr lang="en-US" altLang="zh-CN" dirty="0">
                <a:latin typeface="+mj-ea"/>
              </a:rPr>
              <a:t>] = s2[j]</a:t>
            </a:r>
            <a:r>
              <a:rPr lang="zh-CN" altLang="en-US" dirty="0">
                <a:latin typeface="+mj-ea"/>
              </a:rPr>
              <a:t> ）</a:t>
            </a:r>
            <a:endParaRPr lang="en-US" altLang="zh-CN" dirty="0">
              <a:latin typeface="+mj-ea"/>
            </a:endParaRPr>
          </a:p>
          <a:p>
            <a:pPr marL="0" indent="0">
              <a:buNone/>
            </a:pPr>
            <a:r>
              <a:rPr lang="en-US" altLang="zh-CN" dirty="0">
                <a:latin typeface="+mj-ea"/>
              </a:rPr>
              <a:t>	</a:t>
            </a:r>
            <a:r>
              <a:rPr lang="en-US" altLang="zh-CN" dirty="0" err="1">
                <a:latin typeface="+mj-ea"/>
              </a:rPr>
              <a:t>dp</a:t>
            </a:r>
            <a:r>
              <a:rPr lang="en-US" altLang="zh-CN" dirty="0">
                <a:latin typeface="+mj-ea"/>
              </a:rPr>
              <a:t>[</a:t>
            </a:r>
            <a:r>
              <a:rPr lang="en-US" altLang="zh-CN" dirty="0" err="1">
                <a:latin typeface="+mj-ea"/>
              </a:rPr>
              <a:t>i</a:t>
            </a:r>
            <a:r>
              <a:rPr lang="en-US" altLang="zh-CN" dirty="0">
                <a:latin typeface="+mj-ea"/>
              </a:rPr>
              <a:t>][j] = max(</a:t>
            </a:r>
            <a:r>
              <a:rPr lang="en-US" altLang="zh-CN" dirty="0" err="1">
                <a:latin typeface="+mj-ea"/>
              </a:rPr>
              <a:t>dp</a:t>
            </a:r>
            <a:r>
              <a:rPr lang="en-US" altLang="zh-CN" dirty="0">
                <a:latin typeface="+mj-ea"/>
              </a:rPr>
              <a:t>[i-1][j], </a:t>
            </a:r>
            <a:r>
              <a:rPr lang="en-US" altLang="zh-CN" dirty="0" err="1">
                <a:latin typeface="+mj-ea"/>
              </a:rPr>
              <a:t>dp</a:t>
            </a:r>
            <a:r>
              <a:rPr lang="en-US" altLang="zh-CN" dirty="0">
                <a:latin typeface="+mj-ea"/>
              </a:rPr>
              <a:t>[</a:t>
            </a:r>
            <a:r>
              <a:rPr lang="en-US" altLang="zh-CN" dirty="0" err="1">
                <a:latin typeface="+mj-ea"/>
              </a:rPr>
              <a:t>i</a:t>
            </a:r>
            <a:r>
              <a:rPr lang="en-US" altLang="zh-CN" dirty="0">
                <a:latin typeface="+mj-ea"/>
              </a:rPr>
              <a:t>][j-1])	 	</a:t>
            </a:r>
            <a:r>
              <a:rPr lang="zh-CN" altLang="en-US" dirty="0">
                <a:latin typeface="+mj-ea"/>
              </a:rPr>
              <a:t>（</a:t>
            </a:r>
            <a:r>
              <a:rPr lang="en-US" altLang="zh-CN" dirty="0">
                <a:latin typeface="+mj-ea"/>
              </a:rPr>
              <a:t>s1[</a:t>
            </a:r>
            <a:r>
              <a:rPr lang="en-US" altLang="zh-CN" dirty="0" err="1">
                <a:latin typeface="+mj-ea"/>
              </a:rPr>
              <a:t>i</a:t>
            </a:r>
            <a:r>
              <a:rPr lang="en-US" altLang="zh-CN" dirty="0">
                <a:latin typeface="+mj-ea"/>
              </a:rPr>
              <a:t>] </a:t>
            </a:r>
            <a:r>
              <a:rPr lang="zh-CN" altLang="zh-CN" dirty="0">
                <a:latin typeface="+mj-ea"/>
              </a:rPr>
              <a:t>≠</a:t>
            </a:r>
            <a:r>
              <a:rPr lang="en-US" altLang="zh-CN" dirty="0">
                <a:latin typeface="+mj-ea"/>
              </a:rPr>
              <a:t> s2[j]</a:t>
            </a:r>
            <a:r>
              <a:rPr lang="zh-CN" altLang="en-US" dirty="0">
                <a:latin typeface="+mj-ea"/>
              </a:rPr>
              <a:t>）</a:t>
            </a:r>
            <a:endParaRPr lang="zh-CN" altLang="zh-CN" dirty="0">
              <a:latin typeface="+mj-ea"/>
            </a:endParaRPr>
          </a:p>
          <a:p>
            <a:pPr marL="0" indent="0">
              <a:buNone/>
            </a:pPr>
            <a:endParaRPr lang="zh-CN" altLang="zh-CN" dirty="0">
              <a:latin typeface="+mj-ea"/>
            </a:endParaRPr>
          </a:p>
        </p:txBody>
      </p:sp>
      <p:pic>
        <p:nvPicPr>
          <p:cNvPr id="4" name="图片 3">
            <a:extLst>
              <a:ext uri="{FF2B5EF4-FFF2-40B4-BE49-F238E27FC236}">
                <a16:creationId xmlns:a16="http://schemas.microsoft.com/office/drawing/2014/main" id="{D2DAD8B9-F234-400D-B0C0-1FB7302533DC}"/>
              </a:ext>
            </a:extLst>
          </p:cNvPr>
          <p:cNvPicPr/>
          <p:nvPr/>
        </p:nvPicPr>
        <p:blipFill>
          <a:blip r:embed="rId2"/>
          <a:stretch>
            <a:fillRect/>
          </a:stretch>
        </p:blipFill>
        <p:spPr>
          <a:xfrm>
            <a:off x="1213655" y="2731790"/>
            <a:ext cx="10393339" cy="992486"/>
          </a:xfrm>
          <a:prstGeom prst="rect">
            <a:avLst/>
          </a:prstGeom>
        </p:spPr>
      </p:pic>
      <p:sp>
        <p:nvSpPr>
          <p:cNvPr id="5" name="内容占位符 2">
            <a:extLst>
              <a:ext uri="{FF2B5EF4-FFF2-40B4-BE49-F238E27FC236}">
                <a16:creationId xmlns:a16="http://schemas.microsoft.com/office/drawing/2014/main" id="{4C6D3674-4918-43CE-96E9-8EEC8442990B}"/>
              </a:ext>
            </a:extLst>
          </p:cNvPr>
          <p:cNvSpPr txBox="1">
            <a:spLocks/>
          </p:cNvSpPr>
          <p:nvPr/>
        </p:nvSpPr>
        <p:spPr>
          <a:xfrm>
            <a:off x="646723" y="4118601"/>
            <a:ext cx="11088688" cy="22955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zh-CN" altLang="en-US" dirty="0">
                <a:latin typeface="+mj-ea"/>
              </a:rPr>
              <a:t>复杂度：</a:t>
            </a:r>
            <a:endParaRPr lang="en-US" altLang="zh-CN" dirty="0">
              <a:latin typeface="+mj-ea"/>
            </a:endParaRPr>
          </a:p>
          <a:p>
            <a:pPr marL="0" indent="0">
              <a:buFont typeface="Wingdings 3" charset="2"/>
              <a:buNone/>
            </a:pPr>
            <a:r>
              <a:rPr lang="en-US" altLang="zh-CN" dirty="0">
                <a:latin typeface="+mj-ea"/>
              </a:rPr>
              <a:t>	</a:t>
            </a:r>
            <a:r>
              <a:rPr lang="zh-CN" altLang="en-US" dirty="0">
                <a:latin typeface="+mj-ea"/>
              </a:rPr>
              <a:t>如图所示，</a:t>
            </a:r>
            <a:r>
              <a:rPr lang="en-US" altLang="zh-CN" dirty="0">
                <a:latin typeface="+mj-ea"/>
              </a:rPr>
              <a:t>s1</a:t>
            </a:r>
            <a:r>
              <a:rPr lang="zh-CN" altLang="en-US" dirty="0">
                <a:latin typeface="+mj-ea"/>
              </a:rPr>
              <a:t>长度为</a:t>
            </a:r>
            <a:r>
              <a:rPr lang="en-US" altLang="zh-CN" dirty="0">
                <a:latin typeface="+mj-ea"/>
              </a:rPr>
              <a:t>m s2</a:t>
            </a:r>
            <a:r>
              <a:rPr lang="zh-CN" altLang="en-US" dirty="0">
                <a:latin typeface="+mj-ea"/>
              </a:rPr>
              <a:t>长度为</a:t>
            </a:r>
            <a:r>
              <a:rPr lang="en-US" altLang="zh-CN" dirty="0">
                <a:latin typeface="+mj-ea"/>
              </a:rPr>
              <a:t>n</a:t>
            </a:r>
            <a:r>
              <a:rPr lang="zh-CN" altLang="en-US" dirty="0">
                <a:latin typeface="+mj-ea"/>
              </a:rPr>
              <a:t>时，复杂度为 </a:t>
            </a:r>
            <a:r>
              <a:rPr lang="en-US" altLang="zh-CN" dirty="0">
                <a:latin typeface="+mj-ea"/>
              </a:rPr>
              <a:t>O(m*n) </a:t>
            </a:r>
          </a:p>
          <a:p>
            <a:pPr marL="0" indent="0">
              <a:buFont typeface="Wingdings 3" charset="2"/>
              <a:buNone/>
            </a:pPr>
            <a:endParaRPr lang="en-US" altLang="zh-CN" dirty="0">
              <a:latin typeface="+mj-ea"/>
            </a:endParaRPr>
          </a:p>
          <a:p>
            <a:pPr marL="0" indent="0">
              <a:buFont typeface="Wingdings 3" charset="2"/>
              <a:buNone/>
            </a:pPr>
            <a:r>
              <a:rPr lang="zh-CN" altLang="en-US" dirty="0">
                <a:latin typeface="+mj-ea"/>
              </a:rPr>
              <a:t>最小子问题：</a:t>
            </a:r>
            <a:endParaRPr lang="en-US" altLang="zh-CN" dirty="0">
              <a:latin typeface="+mj-ea"/>
            </a:endParaRPr>
          </a:p>
          <a:p>
            <a:pPr marL="0" indent="0">
              <a:buNone/>
            </a:pPr>
            <a:r>
              <a:rPr lang="en-US" altLang="zh-CN" dirty="0">
                <a:latin typeface="+mj-ea"/>
              </a:rPr>
              <a:t>	</a:t>
            </a:r>
            <a:r>
              <a:rPr lang="zh-CN" altLang="en-US" dirty="0">
                <a:latin typeface="+mj-ea"/>
              </a:rPr>
              <a:t>空串和任何一个串的</a:t>
            </a:r>
            <a:r>
              <a:rPr lang="en-US" altLang="zh-CN" dirty="0">
                <a:latin typeface="+mj-ea"/>
              </a:rPr>
              <a:t>LCS</a:t>
            </a:r>
            <a:r>
              <a:rPr lang="zh-CN" altLang="en-US" dirty="0">
                <a:latin typeface="+mj-ea"/>
              </a:rPr>
              <a:t>都是</a:t>
            </a:r>
            <a:r>
              <a:rPr lang="en-US" altLang="zh-CN" dirty="0">
                <a:latin typeface="+mj-ea"/>
              </a:rPr>
              <a:t>0</a:t>
            </a:r>
            <a:r>
              <a:rPr lang="zh-CN" altLang="en-US" dirty="0">
                <a:latin typeface="+mj-ea"/>
              </a:rPr>
              <a:t>，即 </a:t>
            </a:r>
            <a:r>
              <a:rPr lang="en-US" altLang="zh-CN" dirty="0" err="1">
                <a:latin typeface="+mj-ea"/>
              </a:rPr>
              <a:t>dp</a:t>
            </a:r>
            <a:r>
              <a:rPr lang="en-US" altLang="zh-CN" dirty="0">
                <a:latin typeface="+mj-ea"/>
              </a:rPr>
              <a:t>[0][0] = </a:t>
            </a:r>
            <a:r>
              <a:rPr lang="en-US" altLang="zh-CN" dirty="0" err="1">
                <a:latin typeface="+mj-ea"/>
              </a:rPr>
              <a:t>dp</a:t>
            </a:r>
            <a:r>
              <a:rPr lang="en-US" altLang="zh-CN" dirty="0">
                <a:latin typeface="+mj-ea"/>
              </a:rPr>
              <a:t>[0][j] = </a:t>
            </a:r>
            <a:r>
              <a:rPr lang="en-US" altLang="zh-CN" dirty="0" err="1">
                <a:latin typeface="+mj-ea"/>
              </a:rPr>
              <a:t>dp</a:t>
            </a:r>
            <a:r>
              <a:rPr lang="en-US" altLang="zh-CN" dirty="0">
                <a:latin typeface="+mj-ea"/>
              </a:rPr>
              <a:t>[</a:t>
            </a:r>
            <a:r>
              <a:rPr lang="en-US" altLang="zh-CN" dirty="0" err="1">
                <a:latin typeface="+mj-ea"/>
              </a:rPr>
              <a:t>i</a:t>
            </a:r>
            <a:r>
              <a:rPr lang="en-US" altLang="zh-CN" dirty="0">
                <a:latin typeface="+mj-ea"/>
              </a:rPr>
              <a:t>][0] = 0</a:t>
            </a:r>
            <a:endParaRPr lang="zh-CN" altLang="zh-CN" dirty="0">
              <a:latin typeface="+mj-ea"/>
            </a:endParaRPr>
          </a:p>
        </p:txBody>
      </p:sp>
    </p:spTree>
    <p:extLst>
      <p:ext uri="{BB962C8B-B14F-4D97-AF65-F5344CB8AC3E}">
        <p14:creationId xmlns:p14="http://schemas.microsoft.com/office/powerpoint/2010/main" val="178798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E8E1-0DA4-42C1-A2E0-37F5829070A6}"/>
              </a:ext>
            </a:extLst>
          </p:cNvPr>
          <p:cNvSpPr>
            <a:spLocks noGrp="1"/>
          </p:cNvSpPr>
          <p:nvPr>
            <p:ph type="title"/>
          </p:nvPr>
        </p:nvSpPr>
        <p:spPr/>
        <p:txBody>
          <a:bodyPr/>
          <a:lstStyle/>
          <a:p>
            <a:r>
              <a:rPr lang="en-US" altLang="zh-CN" dirty="0"/>
              <a:t>LCS</a:t>
            </a:r>
            <a:r>
              <a:rPr lang="zh-CN" altLang="en-US" dirty="0"/>
              <a:t>问题：空间优化</a:t>
            </a:r>
          </a:p>
        </p:txBody>
      </p:sp>
      <p:sp>
        <p:nvSpPr>
          <p:cNvPr id="3" name="内容占位符 2">
            <a:extLst>
              <a:ext uri="{FF2B5EF4-FFF2-40B4-BE49-F238E27FC236}">
                <a16:creationId xmlns:a16="http://schemas.microsoft.com/office/drawing/2014/main" id="{E0834501-C138-435F-B290-342D2BDBA074}"/>
              </a:ext>
            </a:extLst>
          </p:cNvPr>
          <p:cNvSpPr>
            <a:spLocks noGrp="1"/>
          </p:cNvSpPr>
          <p:nvPr>
            <p:ph idx="1"/>
          </p:nvPr>
        </p:nvSpPr>
        <p:spPr>
          <a:xfrm>
            <a:off x="1275743" y="1397934"/>
            <a:ext cx="8946541" cy="4195481"/>
          </a:xfrm>
        </p:spPr>
        <p:txBody>
          <a:bodyPr/>
          <a:lstStyle/>
          <a:p>
            <a:r>
              <a:rPr lang="zh-CN" altLang="en-US" dirty="0"/>
              <a:t>刚刚提到过</a:t>
            </a:r>
            <a:r>
              <a:rPr lang="en-US" altLang="zh-CN" dirty="0"/>
              <a:t>LCS</a:t>
            </a:r>
            <a:r>
              <a:rPr lang="zh-CN" altLang="en-US" dirty="0"/>
              <a:t>的递推方程决定了其必须使用二维数组作为</a:t>
            </a:r>
            <a:r>
              <a:rPr lang="en-US" altLang="zh-CN" dirty="0"/>
              <a:t>DP</a:t>
            </a:r>
            <a:r>
              <a:rPr lang="zh-CN" altLang="en-US" dirty="0"/>
              <a:t>数组，空间复杂度为</a:t>
            </a:r>
            <a:r>
              <a:rPr lang="en-US" altLang="zh-CN" dirty="0"/>
              <a:t>O(m*n)</a:t>
            </a:r>
            <a:r>
              <a:rPr lang="zh-CN" altLang="en-US" dirty="0"/>
              <a:t>，这里引入优化</a:t>
            </a:r>
            <a:endParaRPr lang="en-US" altLang="zh-CN" dirty="0"/>
          </a:p>
          <a:p>
            <a:r>
              <a:rPr lang="zh-CN" altLang="en-US" dirty="0"/>
              <a:t>由递推方程可知，</a:t>
            </a:r>
            <a:r>
              <a:rPr lang="en-US" altLang="zh-CN" dirty="0"/>
              <a:t>LCS</a:t>
            </a:r>
            <a:r>
              <a:rPr lang="zh-CN" altLang="en-US" dirty="0"/>
              <a:t>问题的状态来源于三个区域：意味着我们</a:t>
            </a:r>
            <a:r>
              <a:rPr lang="zh-CN" altLang="en-US" dirty="0">
                <a:solidFill>
                  <a:srgbClr val="FFFF00"/>
                </a:solidFill>
              </a:rPr>
              <a:t>只用保存上一行的值</a:t>
            </a:r>
            <a:r>
              <a:rPr lang="zh-CN" altLang="en-US" dirty="0"/>
              <a:t>即可，空间复杂度降低为</a:t>
            </a:r>
            <a:r>
              <a:rPr lang="en-US" altLang="zh-CN" dirty="0"/>
              <a:t>O(n)</a:t>
            </a:r>
          </a:p>
          <a:p>
            <a:pPr marL="0" indent="0">
              <a:buNone/>
            </a:pPr>
            <a:endParaRPr lang="zh-CN" altLang="en-US" dirty="0"/>
          </a:p>
        </p:txBody>
      </p:sp>
      <p:pic>
        <p:nvPicPr>
          <p:cNvPr id="4" name="图片 3">
            <a:extLst>
              <a:ext uri="{FF2B5EF4-FFF2-40B4-BE49-F238E27FC236}">
                <a16:creationId xmlns:a16="http://schemas.microsoft.com/office/drawing/2014/main" id="{5006EF11-B20C-4E56-9EE1-841A3CA4A221}"/>
              </a:ext>
            </a:extLst>
          </p:cNvPr>
          <p:cNvPicPr/>
          <p:nvPr/>
        </p:nvPicPr>
        <p:blipFill>
          <a:blip r:embed="rId2"/>
          <a:stretch>
            <a:fillRect/>
          </a:stretch>
        </p:blipFill>
        <p:spPr>
          <a:xfrm>
            <a:off x="2420025" y="3176307"/>
            <a:ext cx="6657975" cy="3228975"/>
          </a:xfrm>
          <a:prstGeom prst="rect">
            <a:avLst/>
          </a:prstGeom>
        </p:spPr>
      </p:pic>
    </p:spTree>
    <p:extLst>
      <p:ext uri="{BB962C8B-B14F-4D97-AF65-F5344CB8AC3E}">
        <p14:creationId xmlns:p14="http://schemas.microsoft.com/office/powerpoint/2010/main" val="4235956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201</TotalTime>
  <Words>3576</Words>
  <Application>Microsoft Office PowerPoint</Application>
  <PresentationFormat>宽屏</PresentationFormat>
  <Paragraphs>272</Paragraphs>
  <Slides>37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等线</vt:lpstr>
      <vt:lpstr>宋体</vt:lpstr>
      <vt:lpstr>Arial</vt:lpstr>
      <vt:lpstr>Century Gothic</vt:lpstr>
      <vt:lpstr>Wingdings 3</vt:lpstr>
      <vt:lpstr>离子</vt:lpstr>
      <vt:lpstr>实验4 代码查重实验</vt:lpstr>
      <vt:lpstr>查重：问题分析</vt:lpstr>
      <vt:lpstr>查重：求两行代码相似度：LCS问题</vt:lpstr>
      <vt:lpstr>LCS问题 符号表述及子问题分析</vt:lpstr>
      <vt:lpstr>LCS问题：状态转移方程</vt:lpstr>
      <vt:lpstr>LCS问题：状态转移方程：字符相等时</vt:lpstr>
      <vt:lpstr>LCS问题：状态转移方程：字符不等时</vt:lpstr>
      <vt:lpstr>LCS问题：最小子问题 / 复杂度 / 伪代码</vt:lpstr>
      <vt:lpstr>LCS问题：空间优化</vt:lpstr>
      <vt:lpstr>LCS问题：时间优化</vt:lpstr>
      <vt:lpstr>LCS问题：时间优化：转为LIS问题</vt:lpstr>
      <vt:lpstr>LIS问题求解</vt:lpstr>
      <vt:lpstr>LIS问题求解：seq有序递增的证明</vt:lpstr>
      <vt:lpstr>LIS问题：如何求解LIS？</vt:lpstr>
      <vt:lpstr>LIS问题与LCS优化的时间复杂度分析</vt:lpstr>
      <vt:lpstr>LCS时间对比</vt:lpstr>
      <vt:lpstr>进度小结：</vt:lpstr>
      <vt:lpstr>查重问题：代码预处理</vt:lpstr>
      <vt:lpstr>行代码查重的两种策略</vt:lpstr>
      <vt:lpstr>LCS路径打印</vt:lpstr>
      <vt:lpstr>行代码查重：测试源代码</vt:lpstr>
      <vt:lpstr>行代码查重：实验结果</vt:lpstr>
      <vt:lpstr>行代码查重测试</vt:lpstr>
      <vt:lpstr>行代码查重测试</vt:lpstr>
      <vt:lpstr>误判问题的解决：引入编辑距离</vt:lpstr>
      <vt:lpstr>编辑距离：状态转移方程</vt:lpstr>
      <vt:lpstr>编辑距离在暴力匹配中的效果</vt:lpstr>
      <vt:lpstr>编辑距离测试</vt:lpstr>
      <vt:lpstr>查重问题：变量替换解方案</vt:lpstr>
      <vt:lpstr>常规方法：LCS与编辑距离</vt:lpstr>
      <vt:lpstr>变量替换：改进1：换回去</vt:lpstr>
      <vt:lpstr>变量替换：改进2：空变量名</vt:lpstr>
      <vt:lpstr>变量替换：改进3：变量关系建图</vt:lpstr>
      <vt:lpstr>变量替换：改进3：变量关系建图</vt:lpstr>
      <vt:lpstr>变量替换：变量关系建图：结果分析</vt:lpstr>
      <vt:lpstr>变量代换解决方案测试</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实验4 代码查重实验（动态规划）</dc:title>
  <dc:creator>long lee</dc:creator>
  <cp:lastModifiedBy>long lee</cp:lastModifiedBy>
  <cp:revision>365</cp:revision>
  <dcterms:created xsi:type="dcterms:W3CDTF">2020-05-18T06:39:17Z</dcterms:created>
  <dcterms:modified xsi:type="dcterms:W3CDTF">2020-05-27T07:09:10Z</dcterms:modified>
</cp:coreProperties>
</file>