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5" r:id="rId21"/>
    <p:sldId id="286" r:id="rId22"/>
    <p:sldId id="287" r:id="rId23"/>
    <p:sldId id="275" r:id="rId24"/>
    <p:sldId id="284" r:id="rId25"/>
    <p:sldId id="276" r:id="rId26"/>
    <p:sldId id="277" r:id="rId27"/>
    <p:sldId id="278" r:id="rId28"/>
    <p:sldId id="279" r:id="rId29"/>
    <p:sldId id="280" r:id="rId30"/>
    <p:sldId id="281" r:id="rId31"/>
    <p:sldId id="288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03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0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4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24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5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0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3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81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0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68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7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2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1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3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8A2E0E-F92C-4906-ADFD-5EA1F3DE674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06C41C-6E8B-48E5-ADC3-FDE955BF4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58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797FB-350A-46DA-B928-590593975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0" y="731520"/>
            <a:ext cx="3261360" cy="1315402"/>
          </a:xfrm>
        </p:spPr>
        <p:txBody>
          <a:bodyPr/>
          <a:lstStyle/>
          <a:p>
            <a:r>
              <a:rPr lang="zh-CN" altLang="en-US" dirty="0"/>
              <a:t>无向图求桥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6E408B-F75E-4F4E-8542-FFC501893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6720" y="1704658"/>
            <a:ext cx="2540000" cy="1655762"/>
          </a:xfrm>
        </p:spPr>
        <p:txBody>
          <a:bodyPr/>
          <a:lstStyle/>
          <a:p>
            <a:r>
              <a:rPr lang="zh-CN" altLang="en-US" dirty="0"/>
              <a:t>李若龙 </a:t>
            </a:r>
            <a:r>
              <a:rPr lang="en-US" altLang="zh-CN" dirty="0"/>
              <a:t>2018171028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E6952C-D6FC-43F4-B941-55C65C60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80" y="2602230"/>
            <a:ext cx="47625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9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1" y="215052"/>
            <a:ext cx="10131425" cy="1192107"/>
          </a:xfrm>
        </p:spPr>
        <p:txBody>
          <a:bodyPr/>
          <a:lstStyle/>
          <a:p>
            <a:r>
              <a:rPr lang="zh-CN" altLang="en-US" dirty="0"/>
              <a:t>基准法</a:t>
            </a:r>
            <a:r>
              <a:rPr lang="en-US" altLang="zh-CN" dirty="0"/>
              <a:t>+</a:t>
            </a:r>
            <a:r>
              <a:rPr lang="zh-CN" altLang="en-US" dirty="0"/>
              <a:t>并查集：复杂度分析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04" y="1278864"/>
            <a:ext cx="5968999" cy="2343573"/>
          </a:xfrm>
        </p:spPr>
        <p:txBody>
          <a:bodyPr/>
          <a:lstStyle/>
          <a:p>
            <a:r>
              <a:rPr lang="zh-CN" altLang="zh-CN" dirty="0"/>
              <a:t>复杂度分析：其中</a:t>
            </a:r>
            <a:r>
              <a:rPr lang="en-US" altLang="zh-CN" dirty="0"/>
              <a:t> n</a:t>
            </a:r>
            <a:r>
              <a:rPr lang="zh-CN" altLang="zh-CN" dirty="0"/>
              <a:t>为顶点数，</a:t>
            </a:r>
            <a:r>
              <a:rPr lang="en-US" altLang="zh-CN" dirty="0"/>
              <a:t>e</a:t>
            </a:r>
            <a:r>
              <a:rPr lang="zh-CN" altLang="zh-CN" dirty="0"/>
              <a:t>为边数</a:t>
            </a:r>
          </a:p>
          <a:p>
            <a:r>
              <a:rPr lang="zh-CN" altLang="zh-CN" dirty="0"/>
              <a:t>穷举删除的边需要</a:t>
            </a:r>
            <a:r>
              <a:rPr lang="en-US" altLang="zh-CN" dirty="0"/>
              <a:t>e</a:t>
            </a:r>
            <a:r>
              <a:rPr lang="zh-CN" altLang="zh-CN" dirty="0"/>
              <a:t>次，每次删除都用并查集判断连通分支数目，需要</a:t>
            </a:r>
            <a:r>
              <a:rPr lang="en-US" altLang="zh-CN" dirty="0"/>
              <a:t>O(e)</a:t>
            </a:r>
            <a:r>
              <a:rPr lang="zh-CN" altLang="zh-CN" dirty="0"/>
              <a:t>，</a:t>
            </a:r>
            <a:r>
              <a:rPr lang="zh-CN" altLang="en-US" dirty="0"/>
              <a:t>总</a:t>
            </a:r>
            <a:r>
              <a:rPr lang="zh-CN" altLang="zh-CN" dirty="0"/>
              <a:t>复杂度</a:t>
            </a:r>
            <a:r>
              <a:rPr lang="en-US" altLang="zh-CN" dirty="0"/>
              <a:t>O(e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对于稀疏图（</a:t>
            </a:r>
            <a:r>
              <a:rPr lang="en-US" altLang="zh-CN" dirty="0"/>
              <a:t>e=n</a:t>
            </a:r>
            <a:r>
              <a:rPr lang="zh-CN" altLang="zh-CN" dirty="0"/>
              <a:t>），复杂度为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，对于稠密图</a:t>
            </a:r>
            <a:r>
              <a:rPr lang="en-US" altLang="zh-CN" dirty="0"/>
              <a:t>(e=n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，复杂度为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F8179F-BB11-4FA0-A735-901AEE896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08739"/>
              </p:ext>
            </p:extLst>
          </p:nvPr>
        </p:nvGraphicFramePr>
        <p:xfrm>
          <a:off x="179386" y="4823619"/>
          <a:ext cx="5916614" cy="1744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8294">
                  <a:extLst>
                    <a:ext uri="{9D8B030D-6E8A-4147-A177-3AD203B41FA5}">
                      <a16:colId xmlns:a16="http://schemas.microsoft.com/office/drawing/2014/main" val="4094156148"/>
                    </a:ext>
                  </a:extLst>
                </a:gridCol>
                <a:gridCol w="759664">
                  <a:extLst>
                    <a:ext uri="{9D8B030D-6E8A-4147-A177-3AD203B41FA5}">
                      <a16:colId xmlns:a16="http://schemas.microsoft.com/office/drawing/2014/main" val="825257210"/>
                    </a:ext>
                  </a:extLst>
                </a:gridCol>
                <a:gridCol w="759664">
                  <a:extLst>
                    <a:ext uri="{9D8B030D-6E8A-4147-A177-3AD203B41FA5}">
                      <a16:colId xmlns:a16="http://schemas.microsoft.com/office/drawing/2014/main" val="3843515980"/>
                    </a:ext>
                  </a:extLst>
                </a:gridCol>
                <a:gridCol w="759664">
                  <a:extLst>
                    <a:ext uri="{9D8B030D-6E8A-4147-A177-3AD203B41FA5}">
                      <a16:colId xmlns:a16="http://schemas.microsoft.com/office/drawing/2014/main" val="2383231496"/>
                    </a:ext>
                  </a:extLst>
                </a:gridCol>
                <a:gridCol w="759664">
                  <a:extLst>
                    <a:ext uri="{9D8B030D-6E8A-4147-A177-3AD203B41FA5}">
                      <a16:colId xmlns:a16="http://schemas.microsoft.com/office/drawing/2014/main" val="2170757515"/>
                    </a:ext>
                  </a:extLst>
                </a:gridCol>
                <a:gridCol w="759664">
                  <a:extLst>
                    <a:ext uri="{9D8B030D-6E8A-4147-A177-3AD203B41FA5}">
                      <a16:colId xmlns:a16="http://schemas.microsoft.com/office/drawing/2014/main" val="59121664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稀疏图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3000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4000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5000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506353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基准</a:t>
                      </a:r>
                      <a:r>
                        <a:rPr lang="en-US" altLang="zh-CN" sz="1600" u="none" strike="noStrike" dirty="0">
                          <a:effectLst/>
                        </a:rPr>
                        <a:t>+</a:t>
                      </a:r>
                      <a:r>
                        <a:rPr lang="zh-CN" altLang="en-US" sz="1600" u="none" strike="noStrike" dirty="0">
                          <a:effectLst/>
                        </a:rPr>
                        <a:t>并查集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0.0668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0.3459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0.6208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1.1796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1.8812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10624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O(n^2)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0.0668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0.2672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0.6012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1.0688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93682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稠密图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300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923914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基准</a:t>
                      </a:r>
                      <a:r>
                        <a:rPr lang="en-US" altLang="zh-CN" sz="1600" u="none" strike="noStrike">
                          <a:effectLst/>
                        </a:rPr>
                        <a:t>+</a:t>
                      </a:r>
                      <a:r>
                        <a:rPr lang="zh-CN" altLang="en-US" sz="1600" u="none" strike="noStrike">
                          <a:effectLst/>
                        </a:rPr>
                        <a:t>并查集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1.119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4.9772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15.8986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38.1267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80.5864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70874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O(n^4)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1.119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5.664938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17.904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43.71094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90.639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9023346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45A5005B-8E05-45C9-8AA8-0DB02C5E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4" y="146185"/>
            <a:ext cx="5435545" cy="32671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96E861-E8C3-499E-8B84-E489CC2E0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3444707"/>
            <a:ext cx="5435545" cy="32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3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99391"/>
            <a:ext cx="10131425" cy="1456267"/>
          </a:xfrm>
        </p:spPr>
        <p:txBody>
          <a:bodyPr/>
          <a:lstStyle/>
          <a:p>
            <a:r>
              <a:rPr lang="zh-CN" altLang="en-US" dirty="0"/>
              <a:t>基准法：引入生成树选边优化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1450553"/>
            <a:ext cx="10131425" cy="1941406"/>
          </a:xfrm>
        </p:spPr>
        <p:txBody>
          <a:bodyPr/>
          <a:lstStyle/>
          <a:p>
            <a:r>
              <a:rPr lang="zh-CN" altLang="zh-CN" dirty="0"/>
              <a:t>因为桥边一定会出现在生成树上，所以对于基准法，我们只需要枚举生成树上的边，而不需要枚举所有的边，一样能找到答案</a:t>
            </a:r>
            <a:endParaRPr lang="en-US" altLang="zh-CN" dirty="0"/>
          </a:p>
          <a:p>
            <a:r>
              <a:rPr lang="zh-CN" altLang="zh-CN" dirty="0"/>
              <a:t>生成树优化能够使得枚举边的代价</a:t>
            </a:r>
            <a:r>
              <a:rPr lang="zh-CN" altLang="zh-CN" dirty="0">
                <a:solidFill>
                  <a:srgbClr val="FFFF00"/>
                </a:solidFill>
              </a:rPr>
              <a:t>从</a:t>
            </a:r>
            <a:r>
              <a:rPr lang="en-US" altLang="zh-CN" dirty="0">
                <a:solidFill>
                  <a:srgbClr val="FFFF00"/>
                </a:solidFill>
              </a:rPr>
              <a:t>O(e)</a:t>
            </a:r>
            <a:r>
              <a:rPr lang="zh-CN" altLang="zh-CN" dirty="0">
                <a:solidFill>
                  <a:srgbClr val="FFFF00"/>
                </a:solidFill>
              </a:rPr>
              <a:t>变为</a:t>
            </a:r>
            <a:r>
              <a:rPr lang="en-US" altLang="zh-CN" dirty="0">
                <a:solidFill>
                  <a:srgbClr val="FFFF00"/>
                </a:solidFill>
              </a:rPr>
              <a:t>O(n)</a:t>
            </a:r>
            <a:r>
              <a:rPr lang="zh-CN" altLang="zh-CN" dirty="0"/>
              <a:t>，我们可以利用这个特性优化基准法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5C2143-5948-42FE-80FC-C919105D23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2664" y="2770294"/>
            <a:ext cx="9814560" cy="32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4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322" y="101260"/>
            <a:ext cx="7139304" cy="1242907"/>
          </a:xfrm>
        </p:spPr>
        <p:txBody>
          <a:bodyPr/>
          <a:lstStyle/>
          <a:p>
            <a:r>
              <a:rPr lang="zh-CN" altLang="en-US" dirty="0"/>
              <a:t>基准法</a:t>
            </a:r>
            <a:r>
              <a:rPr lang="en-US" altLang="zh-CN" dirty="0"/>
              <a:t>+</a:t>
            </a:r>
            <a:r>
              <a:rPr lang="zh-CN" altLang="en-US" dirty="0"/>
              <a:t>生成树优化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44" y="1178560"/>
            <a:ext cx="6456679" cy="2702560"/>
          </a:xfrm>
        </p:spPr>
        <p:txBody>
          <a:bodyPr>
            <a:normAutofit/>
          </a:bodyPr>
          <a:lstStyle/>
          <a:p>
            <a:r>
              <a:rPr lang="zh-CN" altLang="zh-CN" dirty="0"/>
              <a:t>生成树优化能够使得枚举边的代价从</a:t>
            </a:r>
            <a:r>
              <a:rPr lang="en-US" altLang="zh-CN" dirty="0"/>
              <a:t>O(e)</a:t>
            </a:r>
            <a:r>
              <a:rPr lang="zh-CN" altLang="zh-CN" dirty="0"/>
              <a:t>变为</a:t>
            </a:r>
            <a:r>
              <a:rPr lang="en-US" altLang="zh-CN" dirty="0"/>
              <a:t>O(n)</a:t>
            </a:r>
          </a:p>
          <a:p>
            <a:r>
              <a:rPr lang="zh-CN" altLang="zh-CN" dirty="0"/>
              <a:t>对于稀疏图，复杂度为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，对于稠密图，复杂度为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r>
              <a:rPr lang="zh-CN" altLang="zh-CN" dirty="0"/>
              <a:t>可以看到在图像和数据上，稀疏图的情况下算法时间复杂度符合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增长，在稠密图的情况下算法的时间复杂度符合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zh-CN" altLang="zh-CN" dirty="0"/>
              <a:t>增长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16D7B5D-50B6-4FD5-8D9F-7E617BE57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79015"/>
              </p:ext>
            </p:extLst>
          </p:nvPr>
        </p:nvGraphicFramePr>
        <p:xfrm>
          <a:off x="6513778" y="1382098"/>
          <a:ext cx="5545136" cy="1318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296">
                  <a:extLst>
                    <a:ext uri="{9D8B030D-6E8A-4147-A177-3AD203B41FA5}">
                      <a16:colId xmlns:a16="http://schemas.microsoft.com/office/drawing/2014/main" val="553829476"/>
                    </a:ext>
                  </a:extLst>
                </a:gridCol>
                <a:gridCol w="711968">
                  <a:extLst>
                    <a:ext uri="{9D8B030D-6E8A-4147-A177-3AD203B41FA5}">
                      <a16:colId xmlns:a16="http://schemas.microsoft.com/office/drawing/2014/main" val="4265254158"/>
                    </a:ext>
                  </a:extLst>
                </a:gridCol>
                <a:gridCol w="711968">
                  <a:extLst>
                    <a:ext uri="{9D8B030D-6E8A-4147-A177-3AD203B41FA5}">
                      <a16:colId xmlns:a16="http://schemas.microsoft.com/office/drawing/2014/main" val="1268449604"/>
                    </a:ext>
                  </a:extLst>
                </a:gridCol>
                <a:gridCol w="711968">
                  <a:extLst>
                    <a:ext uri="{9D8B030D-6E8A-4147-A177-3AD203B41FA5}">
                      <a16:colId xmlns:a16="http://schemas.microsoft.com/office/drawing/2014/main" val="4294110298"/>
                    </a:ext>
                  </a:extLst>
                </a:gridCol>
                <a:gridCol w="711968">
                  <a:extLst>
                    <a:ext uri="{9D8B030D-6E8A-4147-A177-3AD203B41FA5}">
                      <a16:colId xmlns:a16="http://schemas.microsoft.com/office/drawing/2014/main" val="1961701602"/>
                    </a:ext>
                  </a:extLst>
                </a:gridCol>
                <a:gridCol w="711968">
                  <a:extLst>
                    <a:ext uri="{9D8B030D-6E8A-4147-A177-3AD203B41FA5}">
                      <a16:colId xmlns:a16="http://schemas.microsoft.com/office/drawing/2014/main" val="15076862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稀疏图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 dirty="0">
                          <a:effectLst/>
                        </a:rPr>
                        <a:t>1000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3000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4000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5000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16040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基准</a:t>
                      </a:r>
                      <a:r>
                        <a:rPr lang="en-US" altLang="zh-CN" sz="1400" u="none" strike="noStrike" dirty="0">
                          <a:effectLst/>
                        </a:rPr>
                        <a:t>+</a:t>
                      </a:r>
                      <a:r>
                        <a:rPr lang="zh-CN" altLang="en-US" sz="1400" u="none" strike="noStrike" dirty="0">
                          <a:effectLst/>
                        </a:rPr>
                        <a:t>生成树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0.2318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0.4893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0.8903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1.4721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74168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0.22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0.495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0.88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1.375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79371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稠密图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 dirty="0">
                          <a:effectLst/>
                        </a:rPr>
                        <a:t>150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300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96017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基准</a:t>
                      </a:r>
                      <a:r>
                        <a:rPr lang="en-US" altLang="zh-CN" sz="1400" u="none" strike="noStrike">
                          <a:effectLst/>
                        </a:rPr>
                        <a:t>+</a:t>
                      </a:r>
                      <a:r>
                        <a:rPr lang="zh-CN" altLang="en-US" sz="1400" u="none" strike="noStrike">
                          <a:effectLst/>
                        </a:rPr>
                        <a:t>生成树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0.0095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0.0437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0.1832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0.3264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32693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0.0095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0.032063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0.076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0.148438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 dirty="0">
                          <a:effectLst/>
                        </a:rPr>
                        <a:t>0.2565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772148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5EFEA6CE-0677-45C6-B8F7-88B03C37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4" y="3310469"/>
            <a:ext cx="5733618" cy="34462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7E66F6-C3F8-4897-95B3-E7CA36304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39" y="3310469"/>
            <a:ext cx="5733618" cy="34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0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681" y="182880"/>
            <a:ext cx="7675879" cy="1039707"/>
          </a:xfrm>
        </p:spPr>
        <p:txBody>
          <a:bodyPr/>
          <a:lstStyle/>
          <a:p>
            <a:r>
              <a:rPr lang="zh-CN" altLang="en-US" dirty="0"/>
              <a:t>基准法</a:t>
            </a:r>
            <a:r>
              <a:rPr lang="en-US" altLang="zh-CN" dirty="0"/>
              <a:t>+</a:t>
            </a:r>
            <a:r>
              <a:rPr lang="zh-CN" altLang="en-US" dirty="0"/>
              <a:t>并查集</a:t>
            </a:r>
            <a:r>
              <a:rPr lang="en-US" altLang="zh-CN" dirty="0"/>
              <a:t>+</a:t>
            </a:r>
            <a:r>
              <a:rPr lang="zh-CN" altLang="en-US" dirty="0"/>
              <a:t>生成树优化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9EABA9-FE5E-4E1F-BDA5-A128AB2BE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04" y="1117600"/>
            <a:ext cx="6456679" cy="2702560"/>
          </a:xfrm>
        </p:spPr>
        <p:txBody>
          <a:bodyPr>
            <a:normAutofit/>
          </a:bodyPr>
          <a:lstStyle/>
          <a:p>
            <a:r>
              <a:rPr lang="zh-CN" altLang="zh-CN" dirty="0"/>
              <a:t>生成树优化能够使得枚举边的代价从</a:t>
            </a:r>
            <a:r>
              <a:rPr lang="en-US" altLang="zh-CN" dirty="0"/>
              <a:t>O(e)</a:t>
            </a:r>
            <a:r>
              <a:rPr lang="zh-CN" altLang="zh-CN" dirty="0"/>
              <a:t>变为</a:t>
            </a:r>
            <a:r>
              <a:rPr lang="en-US" altLang="zh-CN" dirty="0"/>
              <a:t>O(n)</a:t>
            </a:r>
          </a:p>
          <a:p>
            <a:r>
              <a:rPr lang="zh-CN" altLang="zh-CN" dirty="0"/>
              <a:t>对于稀疏图，复杂度为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，对于稠密图，复杂度为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r>
              <a:rPr lang="zh-CN" altLang="zh-CN" dirty="0"/>
              <a:t>可以看到在图像和数据上，稀疏图的情况下算法时间复杂度符合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增长，在稠密图的情况下算法的时间复杂度符合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zh-CN" altLang="zh-CN" dirty="0"/>
              <a:t>增长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37C830-3862-4446-BED0-77F564F41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12986"/>
              </p:ext>
            </p:extLst>
          </p:nvPr>
        </p:nvGraphicFramePr>
        <p:xfrm>
          <a:off x="6735975" y="1498177"/>
          <a:ext cx="5386017" cy="1318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8327">
                  <a:extLst>
                    <a:ext uri="{9D8B030D-6E8A-4147-A177-3AD203B41FA5}">
                      <a16:colId xmlns:a16="http://schemas.microsoft.com/office/drawing/2014/main" val="4123285442"/>
                    </a:ext>
                  </a:extLst>
                </a:gridCol>
                <a:gridCol w="691538">
                  <a:extLst>
                    <a:ext uri="{9D8B030D-6E8A-4147-A177-3AD203B41FA5}">
                      <a16:colId xmlns:a16="http://schemas.microsoft.com/office/drawing/2014/main" val="2547112677"/>
                    </a:ext>
                  </a:extLst>
                </a:gridCol>
                <a:gridCol w="691538">
                  <a:extLst>
                    <a:ext uri="{9D8B030D-6E8A-4147-A177-3AD203B41FA5}">
                      <a16:colId xmlns:a16="http://schemas.microsoft.com/office/drawing/2014/main" val="470733134"/>
                    </a:ext>
                  </a:extLst>
                </a:gridCol>
                <a:gridCol w="691538">
                  <a:extLst>
                    <a:ext uri="{9D8B030D-6E8A-4147-A177-3AD203B41FA5}">
                      <a16:colId xmlns:a16="http://schemas.microsoft.com/office/drawing/2014/main" val="2955173550"/>
                    </a:ext>
                  </a:extLst>
                </a:gridCol>
                <a:gridCol w="691538">
                  <a:extLst>
                    <a:ext uri="{9D8B030D-6E8A-4147-A177-3AD203B41FA5}">
                      <a16:colId xmlns:a16="http://schemas.microsoft.com/office/drawing/2014/main" val="99249243"/>
                    </a:ext>
                  </a:extLst>
                </a:gridCol>
                <a:gridCol w="691538">
                  <a:extLst>
                    <a:ext uri="{9D8B030D-6E8A-4147-A177-3AD203B41FA5}">
                      <a16:colId xmlns:a16="http://schemas.microsoft.com/office/drawing/2014/main" val="1765576916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稀疏图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3000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4000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5000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551011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基准</a:t>
                      </a:r>
                      <a:r>
                        <a:rPr lang="en-US" altLang="zh-CN" sz="1400" u="none" strike="noStrike">
                          <a:effectLst/>
                        </a:rPr>
                        <a:t>+</a:t>
                      </a:r>
                      <a:r>
                        <a:rPr lang="zh-CN" altLang="en-US" sz="1400" u="none" strike="noStrike">
                          <a:effectLst/>
                        </a:rPr>
                        <a:t>并查集</a:t>
                      </a:r>
                      <a:r>
                        <a:rPr lang="en-US" altLang="zh-CN" sz="1400" u="none" strike="noStrike">
                          <a:effectLst/>
                        </a:rPr>
                        <a:t>+</a:t>
                      </a:r>
                      <a:r>
                        <a:rPr lang="zh-CN" altLang="en-US" sz="1400" u="none" strike="noStrike">
                          <a:effectLst/>
                        </a:rPr>
                        <a:t>生成树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0.0659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0.3308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0.6056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1.1916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1.7971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831259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O(n^2)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0.0659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0.2636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0.5931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1.0544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1.6475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203533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稠密图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300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37729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基准</a:t>
                      </a:r>
                      <a:r>
                        <a:rPr lang="en-US" altLang="zh-CN" sz="1400" u="none" strike="noStrike">
                          <a:effectLst/>
                        </a:rPr>
                        <a:t>+</a:t>
                      </a:r>
                      <a:r>
                        <a:rPr lang="zh-CN" altLang="en-US" sz="1400" u="none" strike="noStrike">
                          <a:effectLst/>
                        </a:rPr>
                        <a:t>并查集</a:t>
                      </a:r>
                      <a:r>
                        <a:rPr lang="en-US" altLang="zh-CN" sz="1400" u="none" strike="noStrike">
                          <a:effectLst/>
                        </a:rPr>
                        <a:t>+</a:t>
                      </a:r>
                      <a:r>
                        <a:rPr lang="zh-CN" altLang="en-US" sz="1400" u="none" strike="noStrike">
                          <a:effectLst/>
                        </a:rPr>
                        <a:t>生成树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0.0266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0.1001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0.2193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0.4108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0.7217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571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0.0266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0.089775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0.2128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0.415625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 dirty="0">
                          <a:effectLst/>
                        </a:rPr>
                        <a:t>0.7182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4762816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1B2CA85E-0ACF-43E0-A00D-D14FBF7E1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7" y="3178545"/>
            <a:ext cx="5921322" cy="35590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75C6BC-CF14-4816-9E50-A1A4A80F9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178545"/>
            <a:ext cx="5921322" cy="35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3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5260"/>
            <a:ext cx="10131425" cy="1456267"/>
          </a:xfrm>
        </p:spPr>
        <p:txBody>
          <a:bodyPr/>
          <a:lstStyle/>
          <a:p>
            <a:r>
              <a:rPr lang="zh-CN" altLang="en-US" dirty="0"/>
              <a:t>逆向思维：求环边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59" y="1182792"/>
            <a:ext cx="10131425" cy="3649133"/>
          </a:xfrm>
        </p:spPr>
        <p:txBody>
          <a:bodyPr/>
          <a:lstStyle/>
          <a:p>
            <a:r>
              <a:rPr lang="zh-CN" altLang="zh-CN" dirty="0"/>
              <a:t>我们不去主动找桥</a:t>
            </a:r>
            <a:r>
              <a:rPr lang="zh-CN" altLang="en-US" dirty="0"/>
              <a:t>，</a:t>
            </a:r>
            <a:r>
              <a:rPr lang="zh-CN" altLang="zh-CN" dirty="0"/>
              <a:t>因为定义【一条边是一座桥当且仅当这条边不在任何环上】</a:t>
            </a:r>
            <a:endParaRPr lang="en-US" altLang="zh-CN" dirty="0"/>
          </a:p>
          <a:p>
            <a:r>
              <a:rPr lang="zh-CN" altLang="zh-CN" dirty="0"/>
              <a:t>我们把环边找出来，然后剩下的</a:t>
            </a:r>
            <a:r>
              <a:rPr lang="zh-CN" altLang="zh-CN" dirty="0">
                <a:solidFill>
                  <a:srgbClr val="FFFF00"/>
                </a:solidFill>
              </a:rPr>
              <a:t>不是环边的边，就是桥了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找环边：</a:t>
            </a:r>
            <a:r>
              <a:rPr lang="zh-CN" altLang="zh-CN" b="1" dirty="0"/>
              <a:t>引入</a:t>
            </a:r>
            <a:r>
              <a:rPr lang="en-US" altLang="zh-CN" b="1" dirty="0" err="1"/>
              <a:t>lca</a:t>
            </a:r>
            <a:r>
              <a:rPr lang="zh-CN" altLang="zh-CN" b="1" dirty="0"/>
              <a:t>问题：最近公共祖先</a:t>
            </a:r>
            <a:endParaRPr lang="zh-CN" altLang="zh-CN" dirty="0"/>
          </a:p>
          <a:p>
            <a:r>
              <a:rPr lang="zh-CN" altLang="zh-CN" dirty="0"/>
              <a:t>最近公共祖先，顾名思义</a:t>
            </a:r>
            <a:r>
              <a:rPr lang="zh-CN" altLang="en-US" dirty="0"/>
              <a:t>，在</a:t>
            </a:r>
            <a:r>
              <a:rPr lang="zh-CN" altLang="en-US" dirty="0">
                <a:solidFill>
                  <a:srgbClr val="FFFF00"/>
                </a:solidFill>
              </a:rPr>
              <a:t>一棵树</a:t>
            </a:r>
            <a:r>
              <a:rPr lang="zh-CN" altLang="en-US" dirty="0"/>
              <a:t>上找</a:t>
            </a:r>
            <a:r>
              <a:rPr lang="zh-CN" altLang="zh-CN" dirty="0"/>
              <a:t>两个节点的最近的能找到的公共的祖先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B55A28-13DC-4B77-A8A5-7564418601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7627" y="3769361"/>
            <a:ext cx="4741545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238707"/>
            <a:ext cx="6822439" cy="1456267"/>
          </a:xfrm>
        </p:spPr>
        <p:txBody>
          <a:bodyPr/>
          <a:lstStyle/>
          <a:p>
            <a:r>
              <a:rPr lang="zh-CN" altLang="en-US" dirty="0"/>
              <a:t>如何利用公共祖先找环边？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4" y="1346729"/>
            <a:ext cx="10131425" cy="2600960"/>
          </a:xfrm>
        </p:spPr>
        <p:txBody>
          <a:bodyPr/>
          <a:lstStyle/>
          <a:p>
            <a:r>
              <a:rPr lang="zh-CN" altLang="zh-CN" dirty="0"/>
              <a:t>先利用</a:t>
            </a:r>
            <a:r>
              <a:rPr lang="en-US" altLang="zh-CN" dirty="0" err="1"/>
              <a:t>dfs</a:t>
            </a:r>
            <a:r>
              <a:rPr lang="zh-CN" altLang="zh-CN" dirty="0"/>
              <a:t>建立生成树，对于图中那些不在生成树上的边，我们叫它【重边】</a:t>
            </a:r>
          </a:p>
          <a:p>
            <a:r>
              <a:rPr lang="zh-CN" altLang="zh-CN" dirty="0"/>
              <a:t>对于重边上的两点</a:t>
            </a:r>
            <a:r>
              <a:rPr lang="en-US" altLang="zh-CN" dirty="0"/>
              <a:t>v1</a:t>
            </a:r>
            <a:r>
              <a:rPr lang="zh-CN" altLang="zh-CN" dirty="0"/>
              <a:t>和</a:t>
            </a:r>
            <a:r>
              <a:rPr lang="en-US" altLang="zh-CN" dirty="0"/>
              <a:t>v2</a:t>
            </a:r>
            <a:r>
              <a:rPr lang="zh-CN" altLang="zh-CN" dirty="0"/>
              <a:t>，我们找</a:t>
            </a:r>
            <a:r>
              <a:rPr lang="en-US" altLang="zh-CN" dirty="0"/>
              <a:t>v1</a:t>
            </a:r>
            <a:r>
              <a:rPr lang="zh-CN" altLang="zh-CN" dirty="0"/>
              <a:t>和</a:t>
            </a:r>
            <a:r>
              <a:rPr lang="en-US" altLang="zh-CN" dirty="0"/>
              <a:t>v2</a:t>
            </a:r>
            <a:r>
              <a:rPr lang="zh-CN" altLang="zh-CN" dirty="0"/>
              <a:t>的最近公共祖先</a:t>
            </a:r>
            <a:endParaRPr lang="en-US" altLang="zh-CN" dirty="0"/>
          </a:p>
          <a:p>
            <a:r>
              <a:rPr lang="zh-CN" altLang="zh-CN" dirty="0"/>
              <a:t>从</a:t>
            </a:r>
            <a:r>
              <a:rPr lang="en-US" altLang="zh-CN" dirty="0"/>
              <a:t>v1</a:t>
            </a:r>
            <a:r>
              <a:rPr lang="zh-CN" altLang="zh-CN" dirty="0"/>
              <a:t>和</a:t>
            </a:r>
            <a:r>
              <a:rPr lang="en-US" altLang="zh-CN" dirty="0"/>
              <a:t>v2</a:t>
            </a:r>
            <a:r>
              <a:rPr lang="zh-CN" altLang="zh-CN" dirty="0"/>
              <a:t>出发，到他们的最近公共祖先的路径上的边，全部标记为环边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F7D288-A19B-4A9E-BF5A-D2A707DBF2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381" y="3499485"/>
            <a:ext cx="11933238" cy="32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65946"/>
            <a:ext cx="10131425" cy="1456267"/>
          </a:xfrm>
        </p:spPr>
        <p:txBody>
          <a:bodyPr/>
          <a:lstStyle/>
          <a:p>
            <a:r>
              <a:rPr lang="en-US" altLang="zh-CN" dirty="0" err="1"/>
              <a:t>Dfs</a:t>
            </a:r>
            <a:r>
              <a:rPr lang="zh-CN" altLang="en-US" dirty="0"/>
              <a:t>配合并查集解</a:t>
            </a:r>
            <a:r>
              <a:rPr lang="en-US" altLang="zh-CN" dirty="0" err="1"/>
              <a:t>lca</a:t>
            </a:r>
            <a:r>
              <a:rPr lang="zh-CN" altLang="en-US" dirty="0"/>
              <a:t>问题（简要版）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77" y="1229361"/>
            <a:ext cx="11223943" cy="5462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                                                                                          </a:t>
            </a:r>
            <a:r>
              <a:rPr lang="en-US" altLang="zh-CN" dirty="0" err="1"/>
              <a:t>lca</a:t>
            </a:r>
            <a:r>
              <a:rPr lang="en-US" altLang="zh-CN" dirty="0"/>
              <a:t>[x]</a:t>
            </a:r>
            <a:r>
              <a:rPr lang="zh-CN" altLang="zh-CN" dirty="0"/>
              <a:t>表示集合</a:t>
            </a:r>
            <a:r>
              <a:rPr lang="en-US" altLang="zh-CN" dirty="0"/>
              <a:t>x</a:t>
            </a:r>
            <a:r>
              <a:rPr lang="zh-CN" altLang="zh-CN" dirty="0"/>
              <a:t>最高顶点的编号，</a:t>
            </a:r>
            <a:r>
              <a:rPr lang="en-US" altLang="zh-CN" dirty="0"/>
              <a:t>father[]</a:t>
            </a:r>
            <a:r>
              <a:rPr lang="zh-CN" altLang="zh-CN" dirty="0"/>
              <a:t>为并查集数组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每次递归开始前：</a:t>
            </a:r>
            <a:r>
              <a:rPr lang="en-US" altLang="zh-CN" dirty="0"/>
              <a:t>x</a:t>
            </a:r>
            <a:r>
              <a:rPr lang="zh-CN" altLang="zh-CN" dirty="0"/>
              <a:t>节点自成一个集合</a:t>
            </a:r>
          </a:p>
          <a:p>
            <a:r>
              <a:rPr lang="zh-CN" altLang="zh-CN" dirty="0"/>
              <a:t>递归所有子树</a:t>
            </a:r>
          </a:p>
          <a:p>
            <a:r>
              <a:rPr lang="zh-CN" altLang="zh-CN" dirty="0"/>
              <a:t>一个子树递归结束：将子树并到</a:t>
            </a:r>
            <a:r>
              <a:rPr lang="en-US" altLang="zh-CN" dirty="0"/>
              <a:t>x</a:t>
            </a:r>
            <a:r>
              <a:rPr lang="zh-CN" altLang="zh-CN" dirty="0"/>
              <a:t>节点集合</a:t>
            </a:r>
          </a:p>
          <a:p>
            <a:r>
              <a:rPr lang="en-US" altLang="zh-CN" dirty="0"/>
              <a:t>x</a:t>
            </a:r>
            <a:r>
              <a:rPr lang="zh-CN" altLang="zh-CN" dirty="0"/>
              <a:t>所有子树递归结束时：遍历和</a:t>
            </a:r>
            <a:r>
              <a:rPr lang="en-US" altLang="zh-CN" dirty="0"/>
              <a:t>x</a:t>
            </a:r>
            <a:r>
              <a:rPr lang="zh-CN" altLang="zh-CN" dirty="0"/>
              <a:t>有关的查询，并尝试回答这些查询</a:t>
            </a:r>
          </a:p>
          <a:p>
            <a:r>
              <a:rPr lang="zh-CN" altLang="zh-CN" dirty="0"/>
              <a:t>假设查询为 </a:t>
            </a:r>
            <a:r>
              <a:rPr lang="en-US" altLang="zh-CN" dirty="0"/>
              <a:t>(x, y) </a:t>
            </a:r>
            <a:r>
              <a:rPr lang="zh-CN" altLang="zh-CN" dirty="0"/>
              <a:t>如果</a:t>
            </a:r>
            <a:r>
              <a:rPr lang="en-US" altLang="zh-CN" dirty="0"/>
              <a:t>y</a:t>
            </a:r>
            <a:r>
              <a:rPr lang="zh-CN" altLang="zh-CN" dirty="0"/>
              <a:t>节点及其所有子树已经完成递归，那么答案是</a:t>
            </a:r>
            <a:r>
              <a:rPr lang="en-US" altLang="zh-CN" dirty="0"/>
              <a:t>y</a:t>
            </a:r>
            <a:r>
              <a:rPr lang="zh-CN" altLang="zh-CN" dirty="0"/>
              <a:t>所在的集合的最高点编号，如果</a:t>
            </a:r>
            <a:r>
              <a:rPr lang="en-US" altLang="zh-CN" dirty="0"/>
              <a:t>y</a:t>
            </a:r>
            <a:r>
              <a:rPr lang="zh-CN" altLang="zh-CN" dirty="0"/>
              <a:t>未完成所有的递归，那么先搁置这个查询（等一下</a:t>
            </a:r>
            <a:r>
              <a:rPr lang="en-US" altLang="zh-CN" dirty="0"/>
              <a:t>y</a:t>
            </a:r>
            <a:r>
              <a:rPr lang="zh-CN" altLang="zh-CN" dirty="0"/>
              <a:t>完成递归的时候会再次尝试回答）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277C1A-A7F4-4329-A42D-491C0A1AEA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69889" y="2058723"/>
            <a:ext cx="6562408" cy="25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5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r>
              <a:rPr lang="zh-CN" altLang="en-US" dirty="0"/>
              <a:t>配合并查集求解</a:t>
            </a:r>
            <a:r>
              <a:rPr lang="en-US" altLang="zh-CN" dirty="0" err="1"/>
              <a:t>lca</a:t>
            </a:r>
            <a:r>
              <a:rPr lang="zh-CN" altLang="en-US" dirty="0"/>
              <a:t>：图形描述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46669A-1284-4680-AFC8-302403D789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240" y="2255520"/>
            <a:ext cx="1190752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0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Lca</a:t>
            </a:r>
            <a:r>
              <a:rPr lang="zh-CN" altLang="en-US" dirty="0"/>
              <a:t>求环边求桥：复杂度分析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7907"/>
            <a:ext cx="10131425" cy="4268893"/>
          </a:xfrm>
        </p:spPr>
        <p:txBody>
          <a:bodyPr/>
          <a:lstStyle/>
          <a:p>
            <a:r>
              <a:rPr lang="zh-CN" altLang="zh-CN" dirty="0"/>
              <a:t>以</a:t>
            </a:r>
            <a:r>
              <a:rPr lang="en-US" altLang="zh-CN" dirty="0" err="1"/>
              <a:t>dfs</a:t>
            </a:r>
            <a:r>
              <a:rPr lang="zh-CN" altLang="zh-CN" dirty="0"/>
              <a:t>为模板求</a:t>
            </a:r>
            <a:r>
              <a:rPr lang="en-US" altLang="zh-CN" dirty="0" err="1"/>
              <a:t>lca</a:t>
            </a:r>
            <a:r>
              <a:rPr lang="zh-CN" altLang="zh-CN" dirty="0"/>
              <a:t>的时间复杂度是</a:t>
            </a:r>
            <a:r>
              <a:rPr lang="en-US" altLang="zh-CN" dirty="0">
                <a:solidFill>
                  <a:srgbClr val="FFFF00"/>
                </a:solidFill>
              </a:rPr>
              <a:t>O(</a:t>
            </a:r>
            <a:r>
              <a:rPr lang="en-US" altLang="zh-CN" dirty="0" err="1">
                <a:solidFill>
                  <a:srgbClr val="FFFF00"/>
                </a:solidFill>
              </a:rPr>
              <a:t>n+e+q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  <a:r>
              <a:rPr lang="zh-CN" altLang="zh-CN" dirty="0"/>
              <a:t>其中</a:t>
            </a:r>
            <a:r>
              <a:rPr lang="en-US" altLang="zh-CN" dirty="0">
                <a:solidFill>
                  <a:srgbClr val="FFFF00"/>
                </a:solidFill>
              </a:rPr>
              <a:t>q</a:t>
            </a:r>
            <a:r>
              <a:rPr lang="zh-CN" altLang="zh-CN" dirty="0">
                <a:solidFill>
                  <a:srgbClr val="FFFF00"/>
                </a:solidFill>
              </a:rPr>
              <a:t>为查询次数</a:t>
            </a:r>
            <a:r>
              <a:rPr lang="zh-CN" altLang="zh-CN" dirty="0"/>
              <a:t>，对于稀疏图，查询次数</a:t>
            </a:r>
            <a:r>
              <a:rPr lang="en-US" altLang="zh-CN" dirty="0"/>
              <a:t>q</a:t>
            </a:r>
            <a:r>
              <a:rPr lang="zh-CN" altLang="zh-CN" dirty="0"/>
              <a:t>为</a:t>
            </a:r>
            <a:r>
              <a:rPr lang="en-US" altLang="zh-CN" dirty="0"/>
              <a:t>n</a:t>
            </a:r>
            <a:r>
              <a:rPr lang="zh-CN" altLang="zh-CN" dirty="0"/>
              <a:t>，对于稠密图，查询次数</a:t>
            </a:r>
            <a:r>
              <a:rPr lang="en-US" altLang="zh-CN" dirty="0"/>
              <a:t>q</a:t>
            </a:r>
            <a:r>
              <a:rPr lang="zh-CN" altLang="zh-CN" dirty="0"/>
              <a:t>为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zh-CN" altLang="zh-CN" dirty="0"/>
              <a:t>，因为除了生成树上的</a:t>
            </a:r>
            <a:r>
              <a:rPr lang="en-US" altLang="zh-CN" dirty="0"/>
              <a:t>n-1</a:t>
            </a:r>
            <a:r>
              <a:rPr lang="zh-CN" altLang="zh-CN" dirty="0"/>
              <a:t>条边，其他的都要查询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>
                <a:solidFill>
                  <a:srgbClr val="FFFF00"/>
                </a:solidFill>
              </a:rPr>
              <a:t>对于每个查询</a:t>
            </a:r>
            <a:r>
              <a:rPr lang="zh-CN" altLang="zh-CN" dirty="0"/>
              <a:t>，都需要沿着生成树，往回找他们的最近公共祖先，并且标记沿途的边，这个操作的时间复杂度是不确定的，但是其上界是</a:t>
            </a:r>
            <a:r>
              <a:rPr lang="en-US" altLang="zh-CN" dirty="0"/>
              <a:t>O(n)</a:t>
            </a:r>
            <a:r>
              <a:rPr lang="zh-CN" altLang="zh-CN" dirty="0"/>
              <a:t>，因为</a:t>
            </a:r>
            <a:r>
              <a:rPr lang="zh-CN" altLang="en-US" dirty="0"/>
              <a:t>最多</a:t>
            </a:r>
            <a:r>
              <a:rPr lang="zh-CN" altLang="zh-CN" dirty="0"/>
              <a:t>走完所有的顶点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故整个算法的时间复杂度上界是：稀疏图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，稠密图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784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322" y="327175"/>
            <a:ext cx="6411276" cy="958913"/>
          </a:xfrm>
        </p:spPr>
        <p:txBody>
          <a:bodyPr/>
          <a:lstStyle/>
          <a:p>
            <a:r>
              <a:rPr lang="en-US" altLang="zh-CN" dirty="0" err="1"/>
              <a:t>Lca</a:t>
            </a:r>
            <a:r>
              <a:rPr lang="zh-CN" altLang="en-US" dirty="0"/>
              <a:t>求环边求桥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A7C56CC-861C-45F9-90B2-7FE44E780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10793"/>
              </p:ext>
            </p:extLst>
          </p:nvPr>
        </p:nvGraphicFramePr>
        <p:xfrm>
          <a:off x="5642527" y="1417956"/>
          <a:ext cx="6411276" cy="1318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5396">
                  <a:extLst>
                    <a:ext uri="{9D8B030D-6E8A-4147-A177-3AD203B41FA5}">
                      <a16:colId xmlns:a16="http://schemas.microsoft.com/office/drawing/2014/main" val="3778092128"/>
                    </a:ext>
                  </a:extLst>
                </a:gridCol>
                <a:gridCol w="823176">
                  <a:extLst>
                    <a:ext uri="{9D8B030D-6E8A-4147-A177-3AD203B41FA5}">
                      <a16:colId xmlns:a16="http://schemas.microsoft.com/office/drawing/2014/main" val="2653899059"/>
                    </a:ext>
                  </a:extLst>
                </a:gridCol>
                <a:gridCol w="823176">
                  <a:extLst>
                    <a:ext uri="{9D8B030D-6E8A-4147-A177-3AD203B41FA5}">
                      <a16:colId xmlns:a16="http://schemas.microsoft.com/office/drawing/2014/main" val="937332528"/>
                    </a:ext>
                  </a:extLst>
                </a:gridCol>
                <a:gridCol w="823176">
                  <a:extLst>
                    <a:ext uri="{9D8B030D-6E8A-4147-A177-3AD203B41FA5}">
                      <a16:colId xmlns:a16="http://schemas.microsoft.com/office/drawing/2014/main" val="1146156908"/>
                    </a:ext>
                  </a:extLst>
                </a:gridCol>
                <a:gridCol w="823176">
                  <a:extLst>
                    <a:ext uri="{9D8B030D-6E8A-4147-A177-3AD203B41FA5}">
                      <a16:colId xmlns:a16="http://schemas.microsoft.com/office/drawing/2014/main" val="1105895446"/>
                    </a:ext>
                  </a:extLst>
                </a:gridCol>
                <a:gridCol w="823176">
                  <a:extLst>
                    <a:ext uri="{9D8B030D-6E8A-4147-A177-3AD203B41FA5}">
                      <a16:colId xmlns:a16="http://schemas.microsoft.com/office/drawing/2014/main" val="244568548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稀疏图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3000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4000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5000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664732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lca</a:t>
                      </a:r>
                      <a:r>
                        <a:rPr lang="zh-CN" altLang="en-US" sz="1400" u="none" strike="noStrike" dirty="0">
                          <a:effectLst/>
                        </a:rPr>
                        <a:t>求环边求桥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0.0356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0.1502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0.2719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0.493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0.7513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1999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0.0356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0.1424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0.3204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0.5696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0.89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040143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稠密图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300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54768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lca</a:t>
                      </a:r>
                      <a:r>
                        <a:rPr lang="zh-CN" altLang="en-US" sz="1400" u="none" strike="noStrike">
                          <a:effectLst/>
                        </a:rPr>
                        <a:t>求环边求桥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0.3294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0.9575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2.3126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4.6848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8.38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685311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0.3294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1.111725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2.6352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5.146875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 dirty="0">
                          <a:effectLst/>
                        </a:rPr>
                        <a:t>8.8938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019670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E6EB70FF-3AFB-4274-96A2-70BB3D32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7" y="2863004"/>
            <a:ext cx="5957803" cy="35810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B74FA4-01ED-4706-BDC2-81C71DE7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8084"/>
            <a:ext cx="5957803" cy="35810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9050DD8-6A61-4D50-A5EF-D2B2452D2964}"/>
              </a:ext>
            </a:extLst>
          </p:cNvPr>
          <p:cNvSpPr txBox="1"/>
          <p:nvPr/>
        </p:nvSpPr>
        <p:spPr>
          <a:xfrm>
            <a:off x="233680" y="1476921"/>
            <a:ext cx="523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可以看到在图像和数据上，稀疏图的情况下算法时间复杂度符合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增长，在稠密图的情况下算法的时间复杂度基本符合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zh-CN" altLang="zh-CN" dirty="0"/>
              <a:t>增长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42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7733"/>
            <a:ext cx="10327639" cy="2763520"/>
          </a:xfrm>
        </p:spPr>
        <p:txBody>
          <a:bodyPr/>
          <a:lstStyle/>
          <a:p>
            <a:r>
              <a:rPr lang="zh-CN" altLang="zh-CN" dirty="0"/>
              <a:t>在图论中，一条边被称为“桥”代表这条边一旦被删除，这张图的连通块数量会增加。</a:t>
            </a:r>
            <a:endParaRPr lang="en-US" altLang="zh-CN" dirty="0"/>
          </a:p>
          <a:p>
            <a:r>
              <a:rPr lang="zh-CN" altLang="zh-CN" dirty="0"/>
              <a:t>等价地说，一条边是一座桥当且仅当这条边不在任何环上。一张图可以有零或多座桥。</a:t>
            </a:r>
          </a:p>
          <a:p>
            <a:r>
              <a:rPr lang="zh-CN" altLang="zh-CN" dirty="0"/>
              <a:t>找出一个无向图中所有的桥。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8F6397-1D81-4A54-BEE1-0C7382AC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672" y="3625426"/>
            <a:ext cx="65817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0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47914-C932-4C8F-A292-7A5B08E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6200"/>
            <a:ext cx="10131425" cy="1151467"/>
          </a:xfrm>
        </p:spPr>
        <p:txBody>
          <a:bodyPr/>
          <a:lstStyle/>
          <a:p>
            <a:r>
              <a:rPr lang="en-US" altLang="zh-CN" dirty="0" err="1"/>
              <a:t>Lca</a:t>
            </a:r>
            <a:r>
              <a:rPr lang="zh-CN" altLang="en-US" dirty="0"/>
              <a:t>引入压缩策略：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44878-DD1E-45F5-9095-D336A6D7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39536"/>
            <a:ext cx="10131425" cy="2041789"/>
          </a:xfrm>
        </p:spPr>
        <p:txBody>
          <a:bodyPr>
            <a:normAutofit/>
          </a:bodyPr>
          <a:lstStyle/>
          <a:p>
            <a:r>
              <a:rPr lang="zh-CN" altLang="zh-CN" dirty="0"/>
              <a:t>如图，因为边非常多，我们有时候可能会走很多冤枉路</a:t>
            </a:r>
            <a:endParaRPr lang="en-US" altLang="zh-CN" dirty="0"/>
          </a:p>
          <a:p>
            <a:r>
              <a:rPr lang="zh-CN" altLang="zh-CN" dirty="0"/>
              <a:t>我们在沿着生成树向上找</a:t>
            </a:r>
            <a:r>
              <a:rPr lang="en-US" altLang="zh-CN" dirty="0" err="1"/>
              <a:t>lca</a:t>
            </a:r>
            <a:r>
              <a:rPr lang="zh-CN" altLang="zh-CN" dirty="0"/>
              <a:t>的时候，找到</a:t>
            </a:r>
            <a:r>
              <a:rPr lang="en-US" altLang="zh-CN" dirty="0" err="1"/>
              <a:t>lca</a:t>
            </a:r>
            <a:r>
              <a:rPr lang="zh-CN" altLang="zh-CN" dirty="0"/>
              <a:t>并记录它，然后不妨将路径上的所有节点挂到</a:t>
            </a:r>
            <a:r>
              <a:rPr lang="en-US" altLang="zh-CN" dirty="0" err="1"/>
              <a:t>lca</a:t>
            </a:r>
            <a:r>
              <a:rPr lang="zh-CN" altLang="zh-CN" dirty="0"/>
              <a:t>上面（即查找的终点），表示该点和</a:t>
            </a:r>
            <a:r>
              <a:rPr lang="en-US" altLang="zh-CN" dirty="0" err="1"/>
              <a:t>lca</a:t>
            </a:r>
            <a:r>
              <a:rPr lang="zh-CN" altLang="zh-CN" dirty="0"/>
              <a:t>点之间的路径被记录过了，在下次向上查找的时候，我们就会直接跳到</a:t>
            </a:r>
            <a:r>
              <a:rPr lang="en-US" altLang="zh-CN" dirty="0" err="1"/>
              <a:t>lca</a:t>
            </a:r>
            <a:r>
              <a:rPr lang="zh-CN" altLang="zh-CN" dirty="0"/>
              <a:t>上，不必走冤枉路</a:t>
            </a:r>
          </a:p>
          <a:p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6F25E1-A2EE-42B0-85CA-06048B4A7C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7826" y="4124325"/>
            <a:ext cx="6630352" cy="2657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EBE402-AA8C-4381-BE2B-04AB2CB032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1775" y="2644009"/>
            <a:ext cx="5864225" cy="24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89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93738-9240-4D1E-9AE4-8D86D82D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Lca</a:t>
            </a:r>
            <a:r>
              <a:rPr lang="en-US" altLang="zh-CN" dirty="0"/>
              <a:t>+</a:t>
            </a:r>
            <a:r>
              <a:rPr lang="zh-CN" altLang="en-US" dirty="0"/>
              <a:t>压缩：复杂度分析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1AD66-D313-4827-B6A3-6AC6BFC95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01333"/>
            <a:ext cx="10131425" cy="1456268"/>
          </a:xfrm>
        </p:spPr>
        <p:txBody>
          <a:bodyPr/>
          <a:lstStyle/>
          <a:p>
            <a:r>
              <a:rPr lang="zh-CN" altLang="zh-CN" dirty="0"/>
              <a:t>因为加入了路径压缩策略，和并查集类似，我们最多把</a:t>
            </a:r>
            <a:r>
              <a:rPr lang="en-US" altLang="zh-CN" dirty="0"/>
              <a:t>n</a:t>
            </a:r>
            <a:r>
              <a:rPr lang="zh-CN" altLang="zh-CN" dirty="0"/>
              <a:t>个顶点挂到父节点上面，每次找路径都要挂，总共找</a:t>
            </a:r>
            <a:r>
              <a:rPr lang="en-US" altLang="zh-CN" dirty="0"/>
              <a:t>e</a:t>
            </a:r>
            <a:r>
              <a:rPr lang="zh-CN" altLang="zh-CN" dirty="0"/>
              <a:t>次路径，均摊下来使得找路径的复杂度为</a:t>
            </a:r>
            <a:r>
              <a:rPr lang="en-US" altLang="zh-CN" dirty="0"/>
              <a:t>O(1)</a:t>
            </a:r>
            <a:r>
              <a:rPr lang="zh-CN" altLang="zh-CN" dirty="0"/>
              <a:t>，于是我们算法的复杂度变为：稀疏图：</a:t>
            </a:r>
            <a:r>
              <a:rPr lang="en-US" altLang="zh-CN" dirty="0"/>
              <a:t>O(e)*O(1) = O(n) </a:t>
            </a:r>
            <a:r>
              <a:rPr lang="zh-CN" altLang="zh-CN" dirty="0"/>
              <a:t>稠密图：</a:t>
            </a:r>
            <a:r>
              <a:rPr lang="en-US" altLang="zh-CN" dirty="0"/>
              <a:t>O(e)*O(1) = 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58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0D17F-62E3-4EA5-8043-C0FA918D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Lca</a:t>
            </a:r>
            <a:r>
              <a:rPr lang="en-US" altLang="zh-CN" dirty="0"/>
              <a:t>+</a:t>
            </a:r>
            <a:r>
              <a:rPr lang="zh-CN" altLang="en-US" dirty="0"/>
              <a:t>压缩：时间测试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125DB-6C64-4D44-BB89-3125E193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38247"/>
            <a:ext cx="10131425" cy="1104900"/>
          </a:xfrm>
        </p:spPr>
        <p:txBody>
          <a:bodyPr/>
          <a:lstStyle/>
          <a:p>
            <a:r>
              <a:rPr lang="zh-CN" altLang="zh-CN" dirty="0"/>
              <a:t>可以看到算法在稀疏图下的复杂度和我们预想的一样保持在</a:t>
            </a:r>
            <a:r>
              <a:rPr lang="en-US" altLang="zh-CN" dirty="0"/>
              <a:t>O(n)</a:t>
            </a:r>
            <a:r>
              <a:rPr lang="zh-CN" altLang="zh-CN" dirty="0"/>
              <a:t>，稠密图则为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7B2D5A3-45B9-4E14-B174-23C7EB242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655290"/>
              </p:ext>
            </p:extLst>
          </p:nvPr>
        </p:nvGraphicFramePr>
        <p:xfrm>
          <a:off x="5484812" y="432435"/>
          <a:ext cx="5449889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1194">
                  <a:extLst>
                    <a:ext uri="{9D8B030D-6E8A-4147-A177-3AD203B41FA5}">
                      <a16:colId xmlns:a16="http://schemas.microsoft.com/office/drawing/2014/main" val="4215863580"/>
                    </a:ext>
                  </a:extLst>
                </a:gridCol>
                <a:gridCol w="699739">
                  <a:extLst>
                    <a:ext uri="{9D8B030D-6E8A-4147-A177-3AD203B41FA5}">
                      <a16:colId xmlns:a16="http://schemas.microsoft.com/office/drawing/2014/main" val="2065430089"/>
                    </a:ext>
                  </a:extLst>
                </a:gridCol>
                <a:gridCol w="699739">
                  <a:extLst>
                    <a:ext uri="{9D8B030D-6E8A-4147-A177-3AD203B41FA5}">
                      <a16:colId xmlns:a16="http://schemas.microsoft.com/office/drawing/2014/main" val="3092477486"/>
                    </a:ext>
                  </a:extLst>
                </a:gridCol>
                <a:gridCol w="699739">
                  <a:extLst>
                    <a:ext uri="{9D8B030D-6E8A-4147-A177-3AD203B41FA5}">
                      <a16:colId xmlns:a16="http://schemas.microsoft.com/office/drawing/2014/main" val="2188374679"/>
                    </a:ext>
                  </a:extLst>
                </a:gridCol>
                <a:gridCol w="699739">
                  <a:extLst>
                    <a:ext uri="{9D8B030D-6E8A-4147-A177-3AD203B41FA5}">
                      <a16:colId xmlns:a16="http://schemas.microsoft.com/office/drawing/2014/main" val="3547050107"/>
                    </a:ext>
                  </a:extLst>
                </a:gridCol>
                <a:gridCol w="699739">
                  <a:extLst>
                    <a:ext uri="{9D8B030D-6E8A-4147-A177-3AD203B41FA5}">
                      <a16:colId xmlns:a16="http://schemas.microsoft.com/office/drawing/2014/main" val="283590582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稀疏图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3000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4000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5000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76788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lca</a:t>
                      </a:r>
                      <a:r>
                        <a:rPr lang="zh-CN" altLang="en-US" sz="1600" u="none" strike="noStrike">
                          <a:effectLst/>
                        </a:rPr>
                        <a:t>求环边求桥</a:t>
                      </a:r>
                      <a:r>
                        <a:rPr lang="en-US" altLang="zh-CN" sz="1600" u="none" strike="noStrike">
                          <a:effectLst/>
                        </a:rPr>
                        <a:t>+</a:t>
                      </a:r>
                      <a:r>
                        <a:rPr lang="zh-CN" altLang="en-US" sz="1600" u="none" strike="noStrike">
                          <a:effectLst/>
                        </a:rPr>
                        <a:t>压缩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0.0048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0.0109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0.0156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0.0221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0.0269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28900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0.0048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0.0096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0.0144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0.0192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53557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稠密图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300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276778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lca</a:t>
                      </a:r>
                      <a:r>
                        <a:rPr lang="zh-CN" altLang="en-US" sz="1600" u="none" strike="noStrike">
                          <a:effectLst/>
                        </a:rPr>
                        <a:t>求环边求桥</a:t>
                      </a:r>
                      <a:r>
                        <a:rPr lang="en-US" altLang="zh-CN" sz="1600" u="none" strike="noStrike">
                          <a:effectLst/>
                        </a:rPr>
                        <a:t>+</a:t>
                      </a:r>
                      <a:r>
                        <a:rPr lang="zh-CN" altLang="en-US" sz="1600" u="none" strike="noStrike">
                          <a:effectLst/>
                        </a:rPr>
                        <a:t>压缩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0.0532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0.0939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0.1514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0.2296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64877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O(n^2)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0.0495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0.1375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0.198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599977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247B329-3201-4FA0-8263-7186A4A6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4" y="3143148"/>
            <a:ext cx="5968945" cy="3587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27FCA7-1628-493C-B1E1-0A2BA913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43149"/>
            <a:ext cx="5968945" cy="35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7067"/>
            <a:ext cx="10131425" cy="846667"/>
          </a:xfrm>
        </p:spPr>
        <p:txBody>
          <a:bodyPr/>
          <a:lstStyle/>
          <a:p>
            <a:r>
              <a:rPr lang="en-US" altLang="zh-CN" b="1" dirty="0" err="1"/>
              <a:t>Tarjan</a:t>
            </a:r>
            <a:r>
              <a:rPr lang="zh-CN" altLang="zh-CN" b="1" dirty="0"/>
              <a:t>（塔扬）算法直接求桥：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90599"/>
            <a:ext cx="9677399" cy="215900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zh-CN" dirty="0"/>
              <a:t>算法基于</a:t>
            </a:r>
            <a:r>
              <a:rPr lang="en-US" altLang="zh-CN" dirty="0" err="1"/>
              <a:t>dfs</a:t>
            </a:r>
            <a:r>
              <a:rPr lang="zh-CN" altLang="zh-CN" dirty="0"/>
              <a:t>，一次</a:t>
            </a:r>
            <a:r>
              <a:rPr lang="en-US" altLang="zh-CN" dirty="0" err="1"/>
              <a:t>dfs</a:t>
            </a:r>
            <a:r>
              <a:rPr lang="zh-CN" altLang="zh-CN" dirty="0"/>
              <a:t>即可求解问题。</a:t>
            </a:r>
          </a:p>
          <a:p>
            <a:r>
              <a:rPr lang="zh-CN" altLang="zh-CN" dirty="0"/>
              <a:t>在一次</a:t>
            </a:r>
            <a:r>
              <a:rPr lang="en-US" altLang="zh-CN" dirty="0" err="1"/>
              <a:t>dfs</a:t>
            </a:r>
            <a:r>
              <a:rPr lang="zh-CN" altLang="zh-CN" dirty="0"/>
              <a:t>中维护两个数组，分别是</a:t>
            </a:r>
            <a:r>
              <a:rPr lang="en-US" altLang="zh-CN" dirty="0" err="1"/>
              <a:t>dfn</a:t>
            </a:r>
            <a:r>
              <a:rPr lang="en-US" altLang="zh-CN" dirty="0"/>
              <a:t>[]</a:t>
            </a:r>
            <a:r>
              <a:rPr lang="zh-CN" altLang="zh-CN" dirty="0"/>
              <a:t>即深度优先数，和</a:t>
            </a:r>
            <a:r>
              <a:rPr lang="en-US" altLang="zh-CN" dirty="0" err="1"/>
              <a:t>min_ancestor</a:t>
            </a:r>
            <a:r>
              <a:rPr lang="en-US" altLang="zh-CN" dirty="0"/>
              <a:t>[]</a:t>
            </a:r>
            <a:r>
              <a:rPr lang="zh-CN" altLang="zh-CN" dirty="0"/>
              <a:t>即最小可达祖先</a:t>
            </a:r>
            <a:endParaRPr lang="en-US" altLang="zh-CN" dirty="0"/>
          </a:p>
          <a:p>
            <a:r>
              <a:rPr lang="en-US" altLang="zh-CN" dirty="0" err="1"/>
              <a:t>dfn</a:t>
            </a:r>
            <a:r>
              <a:rPr lang="en-US" altLang="zh-CN" dirty="0"/>
              <a:t>[]</a:t>
            </a:r>
            <a:r>
              <a:rPr lang="zh-CN" altLang="zh-CN" dirty="0"/>
              <a:t>数组描述了</a:t>
            </a:r>
            <a:r>
              <a:rPr lang="en-US" altLang="zh-CN" dirty="0" err="1"/>
              <a:t>dfs</a:t>
            </a:r>
            <a:r>
              <a:rPr lang="zh-CN" altLang="zh-CN" dirty="0"/>
              <a:t>进行的顺序，而</a:t>
            </a:r>
            <a:r>
              <a:rPr lang="en-US" altLang="zh-CN" dirty="0" err="1"/>
              <a:t>min_ancestor</a:t>
            </a:r>
            <a:r>
              <a:rPr lang="en-US" altLang="zh-CN" dirty="0"/>
              <a:t>[x]</a:t>
            </a:r>
            <a:r>
              <a:rPr lang="zh-CN" altLang="zh-CN" dirty="0"/>
              <a:t>则记录了</a:t>
            </a:r>
            <a:r>
              <a:rPr lang="en-US" altLang="zh-CN" dirty="0">
                <a:solidFill>
                  <a:srgbClr val="FFFF00"/>
                </a:solidFill>
              </a:rPr>
              <a:t>x</a:t>
            </a:r>
            <a:r>
              <a:rPr lang="zh-CN" altLang="zh-CN" dirty="0">
                <a:solidFill>
                  <a:srgbClr val="FFFF00"/>
                </a:solidFill>
              </a:rPr>
              <a:t>及其所有子孙节点</a:t>
            </a:r>
            <a:r>
              <a:rPr lang="zh-CN" altLang="zh-CN" dirty="0"/>
              <a:t>能够到达的【</a:t>
            </a:r>
            <a:r>
              <a:rPr lang="en-US" altLang="zh-CN" dirty="0" err="1"/>
              <a:t>dfn</a:t>
            </a:r>
            <a:r>
              <a:rPr lang="zh-CN" altLang="zh-CN" dirty="0"/>
              <a:t>值最小的</a:t>
            </a:r>
            <a:r>
              <a:rPr lang="zh-CN" altLang="zh-CN" dirty="0">
                <a:solidFill>
                  <a:srgbClr val="FFFF00"/>
                </a:solidFill>
              </a:rPr>
              <a:t>祖先</a:t>
            </a:r>
            <a:r>
              <a:rPr lang="zh-CN" altLang="zh-CN" dirty="0"/>
              <a:t>节点（不包括</a:t>
            </a:r>
            <a:r>
              <a:rPr lang="en-US" altLang="zh-CN" dirty="0"/>
              <a:t>x</a:t>
            </a:r>
            <a:r>
              <a:rPr lang="zh-CN" altLang="zh-CN" dirty="0"/>
              <a:t>的直接父节点）】的</a:t>
            </a:r>
            <a:r>
              <a:rPr lang="en-US" altLang="zh-CN" dirty="0" err="1"/>
              <a:t>dfn</a:t>
            </a:r>
            <a:r>
              <a:rPr lang="zh-CN" altLang="zh-CN" dirty="0"/>
              <a:t>数值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22E56C-0E76-4CEA-9BC2-4B41DA80D4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702561"/>
            <a:ext cx="8056880" cy="40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8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7067"/>
            <a:ext cx="10131425" cy="846667"/>
          </a:xfrm>
        </p:spPr>
        <p:txBody>
          <a:bodyPr/>
          <a:lstStyle/>
          <a:p>
            <a:r>
              <a:rPr lang="en-US" altLang="zh-CN" b="1" dirty="0" err="1"/>
              <a:t>Tarjan</a:t>
            </a:r>
            <a:r>
              <a:rPr lang="zh-CN" altLang="zh-CN" b="1" dirty="0"/>
              <a:t>（塔扬）算法直接求桥：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70811"/>
            <a:ext cx="9677399" cy="1844674"/>
          </a:xfrm>
        </p:spPr>
        <p:txBody>
          <a:bodyPr/>
          <a:lstStyle/>
          <a:p>
            <a:r>
              <a:rPr lang="zh-CN" altLang="en-US" dirty="0"/>
              <a:t>过这条路</a:t>
            </a:r>
            <a:endParaRPr lang="en-US" altLang="zh-CN" dirty="0"/>
          </a:p>
          <a:p>
            <a:r>
              <a:rPr lang="zh-CN" altLang="en-US" dirty="0"/>
              <a:t>把路炸了</a:t>
            </a:r>
            <a:endParaRPr lang="en-US" altLang="zh-CN" dirty="0"/>
          </a:p>
          <a:p>
            <a:r>
              <a:rPr lang="zh-CN" altLang="en-US" dirty="0"/>
              <a:t>如果走遍剩下的路，却再也回不去，那么刚刚炸掉的是桥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5F500E-00BA-410E-9B29-5082CAA2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205162"/>
            <a:ext cx="10929938" cy="2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57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07" y="0"/>
            <a:ext cx="10131425" cy="1456267"/>
          </a:xfrm>
        </p:spPr>
        <p:txBody>
          <a:bodyPr/>
          <a:lstStyle/>
          <a:p>
            <a:r>
              <a:rPr lang="zh-CN" altLang="en-US" dirty="0"/>
              <a:t>图形描述：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06" y="1158240"/>
            <a:ext cx="10131425" cy="1778000"/>
          </a:xfrm>
        </p:spPr>
        <p:txBody>
          <a:bodyPr/>
          <a:lstStyle/>
          <a:p>
            <a:r>
              <a:rPr lang="zh-CN" altLang="zh-CN" dirty="0">
                <a:solidFill>
                  <a:srgbClr val="FFFF00"/>
                </a:solidFill>
              </a:rPr>
              <a:t>如果一条边的两个顶点</a:t>
            </a:r>
            <a:r>
              <a:rPr lang="en-US" altLang="zh-CN" dirty="0">
                <a:solidFill>
                  <a:srgbClr val="FFFF00"/>
                </a:solidFill>
              </a:rPr>
              <a:t>v1</a:t>
            </a:r>
            <a:r>
              <a:rPr lang="zh-CN" altLang="zh-CN" dirty="0">
                <a:solidFill>
                  <a:srgbClr val="FFFF00"/>
                </a:solidFill>
              </a:rPr>
              <a:t>和</a:t>
            </a:r>
            <a:r>
              <a:rPr lang="en-US" altLang="zh-CN" dirty="0">
                <a:solidFill>
                  <a:srgbClr val="FFFF00"/>
                </a:solidFill>
              </a:rPr>
              <a:t>v2</a:t>
            </a:r>
            <a:r>
              <a:rPr lang="zh-CN" altLang="zh-CN" dirty="0">
                <a:solidFill>
                  <a:srgbClr val="FFFF00"/>
                </a:solidFill>
              </a:rPr>
              <a:t>，满足</a:t>
            </a:r>
            <a:r>
              <a:rPr lang="en-US" altLang="zh-CN" dirty="0" err="1">
                <a:solidFill>
                  <a:srgbClr val="FFFF00"/>
                </a:solidFill>
              </a:rPr>
              <a:t>dfn</a:t>
            </a:r>
            <a:r>
              <a:rPr lang="en-US" altLang="zh-CN" dirty="0">
                <a:solidFill>
                  <a:srgbClr val="FFFF00"/>
                </a:solidFill>
              </a:rPr>
              <a:t>[v1] &lt; </a:t>
            </a:r>
            <a:r>
              <a:rPr lang="en-US" altLang="zh-CN" dirty="0" err="1">
                <a:solidFill>
                  <a:srgbClr val="FFFF00"/>
                </a:solidFill>
              </a:rPr>
              <a:t>min_ancestor</a:t>
            </a:r>
            <a:r>
              <a:rPr lang="en-US" altLang="zh-CN" dirty="0">
                <a:solidFill>
                  <a:srgbClr val="FFFF00"/>
                </a:solidFill>
              </a:rPr>
              <a:t>[v2]</a:t>
            </a:r>
            <a:r>
              <a:rPr lang="zh-CN" altLang="zh-CN" dirty="0">
                <a:solidFill>
                  <a:srgbClr val="FFFF00"/>
                </a:solidFill>
              </a:rPr>
              <a:t>，那么这条边是桥</a:t>
            </a:r>
          </a:p>
          <a:p>
            <a:r>
              <a:rPr lang="zh-CN" altLang="zh-CN" dirty="0"/>
              <a:t>可以显然的从定义得知这个事实：因为除了和</a:t>
            </a:r>
            <a:r>
              <a:rPr lang="en-US" altLang="zh-CN" dirty="0"/>
              <a:t>x</a:t>
            </a:r>
            <a:r>
              <a:rPr lang="zh-CN" altLang="zh-CN" dirty="0"/>
              <a:t>相连的边，没有任何途径可以到达</a:t>
            </a:r>
            <a:r>
              <a:rPr lang="en-US" altLang="zh-CN" dirty="0"/>
              <a:t>x</a:t>
            </a:r>
            <a:r>
              <a:rPr lang="zh-CN" altLang="zh-CN" dirty="0"/>
              <a:t>之前的节点（体现在最小可达祖先大于</a:t>
            </a:r>
            <a:r>
              <a:rPr lang="en-US" altLang="zh-CN" dirty="0"/>
              <a:t>x</a:t>
            </a:r>
            <a:r>
              <a:rPr lang="zh-CN" altLang="zh-CN" dirty="0"/>
              <a:t>直接父节点的</a:t>
            </a:r>
            <a:r>
              <a:rPr lang="en-US" altLang="zh-CN" dirty="0" err="1"/>
              <a:t>dfn</a:t>
            </a:r>
            <a:r>
              <a:rPr lang="zh-CN" altLang="zh-CN" dirty="0"/>
              <a:t>值），也就是说</a:t>
            </a:r>
            <a:r>
              <a:rPr lang="en-US" altLang="zh-CN" dirty="0"/>
              <a:t>x</a:t>
            </a:r>
            <a:r>
              <a:rPr lang="zh-CN" altLang="zh-CN" dirty="0"/>
              <a:t>是唯一通路，是桥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E7951-7D45-4695-82F4-FCEE39D34E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0000" y="2814320"/>
            <a:ext cx="9367520" cy="31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82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伪代码与复杂度：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493D0F-EF72-4741-8195-4470234EBE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3067" y="3611244"/>
            <a:ext cx="8825865" cy="19564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464A96-A348-4568-A50F-E105597875F7}"/>
              </a:ext>
            </a:extLst>
          </p:cNvPr>
          <p:cNvSpPr txBox="1"/>
          <p:nvPr/>
        </p:nvSpPr>
        <p:spPr>
          <a:xfrm>
            <a:off x="2295182" y="2065867"/>
            <a:ext cx="6912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Tarjan</a:t>
            </a:r>
            <a:r>
              <a:rPr lang="zh-CN" altLang="zh-CN" b="1" dirty="0"/>
              <a:t>算法时间复杂度分析：</a:t>
            </a:r>
            <a:endParaRPr lang="zh-CN" altLang="zh-CN" dirty="0"/>
          </a:p>
          <a:p>
            <a:r>
              <a:rPr lang="zh-CN" altLang="zh-CN" dirty="0"/>
              <a:t>共需要一次</a:t>
            </a:r>
            <a:r>
              <a:rPr lang="en-US" altLang="zh-CN" dirty="0" err="1"/>
              <a:t>dfs</a:t>
            </a:r>
            <a:r>
              <a:rPr lang="zh-CN" altLang="zh-CN" dirty="0"/>
              <a:t>，故稀疏图中复杂度为</a:t>
            </a:r>
            <a:r>
              <a:rPr lang="en-US" altLang="zh-CN" dirty="0"/>
              <a:t>O(n)</a:t>
            </a:r>
            <a:r>
              <a:rPr lang="zh-CN" altLang="zh-CN" dirty="0"/>
              <a:t>，稠密图中复杂度为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224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1" y="314960"/>
            <a:ext cx="7188199" cy="1192107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（塔扬）算法时间测试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06FA243-FB15-4163-95A5-C746DCE84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846741"/>
              </p:ext>
            </p:extLst>
          </p:nvPr>
        </p:nvGraphicFramePr>
        <p:xfrm>
          <a:off x="6319202" y="1624489"/>
          <a:ext cx="5507036" cy="1318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1656">
                  <a:extLst>
                    <a:ext uri="{9D8B030D-6E8A-4147-A177-3AD203B41FA5}">
                      <a16:colId xmlns:a16="http://schemas.microsoft.com/office/drawing/2014/main" val="262833459"/>
                    </a:ext>
                  </a:extLst>
                </a:gridCol>
                <a:gridCol w="707076">
                  <a:extLst>
                    <a:ext uri="{9D8B030D-6E8A-4147-A177-3AD203B41FA5}">
                      <a16:colId xmlns:a16="http://schemas.microsoft.com/office/drawing/2014/main" val="134341795"/>
                    </a:ext>
                  </a:extLst>
                </a:gridCol>
                <a:gridCol w="707076">
                  <a:extLst>
                    <a:ext uri="{9D8B030D-6E8A-4147-A177-3AD203B41FA5}">
                      <a16:colId xmlns:a16="http://schemas.microsoft.com/office/drawing/2014/main" val="2580199604"/>
                    </a:ext>
                  </a:extLst>
                </a:gridCol>
                <a:gridCol w="707076">
                  <a:extLst>
                    <a:ext uri="{9D8B030D-6E8A-4147-A177-3AD203B41FA5}">
                      <a16:colId xmlns:a16="http://schemas.microsoft.com/office/drawing/2014/main" val="65459776"/>
                    </a:ext>
                  </a:extLst>
                </a:gridCol>
                <a:gridCol w="707076">
                  <a:extLst>
                    <a:ext uri="{9D8B030D-6E8A-4147-A177-3AD203B41FA5}">
                      <a16:colId xmlns:a16="http://schemas.microsoft.com/office/drawing/2014/main" val="3123843047"/>
                    </a:ext>
                  </a:extLst>
                </a:gridCol>
                <a:gridCol w="707076">
                  <a:extLst>
                    <a:ext uri="{9D8B030D-6E8A-4147-A177-3AD203B41FA5}">
                      <a16:colId xmlns:a16="http://schemas.microsoft.com/office/drawing/2014/main" val="160987342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稀疏图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20000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40000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60000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80000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100000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139802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tarjin</a:t>
                      </a:r>
                      <a:r>
                        <a:rPr lang="zh-CN" altLang="en-US" sz="1400" u="none" strike="noStrike" dirty="0">
                          <a:effectLst/>
                        </a:rPr>
                        <a:t>直接求桥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0.008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0.0148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0.0208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0.0287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0.0359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65876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0.008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0.032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50956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稠密图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3000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4000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5000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289914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tarjin</a:t>
                      </a:r>
                      <a:r>
                        <a:rPr lang="zh-CN" altLang="en-US" sz="1400" u="none" strike="noStrike">
                          <a:effectLst/>
                        </a:rPr>
                        <a:t>直接求桥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0.0339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0.1342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0.2718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0.5573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0.8066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272515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0.0339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0.1356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0.3051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0.5424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 dirty="0">
                          <a:effectLst/>
                        </a:rPr>
                        <a:t>0.8475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574766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0BBA719-2610-4007-B516-F49C1265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7" y="3311258"/>
            <a:ext cx="5766289" cy="34659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6D94F0-6137-41DE-8BDB-8BBA8ACB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04" y="3311257"/>
            <a:ext cx="5766289" cy="3465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DDEE4E6-2CD0-4EC7-9CE1-1FF0F8986183}"/>
              </a:ext>
            </a:extLst>
          </p:cNvPr>
          <p:cNvSpPr txBox="1"/>
          <p:nvPr/>
        </p:nvSpPr>
        <p:spPr>
          <a:xfrm>
            <a:off x="604521" y="1683454"/>
            <a:ext cx="541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可以看到在稀疏图中</a:t>
            </a:r>
            <a:r>
              <a:rPr lang="en-US" altLang="zh-CN" dirty="0" err="1"/>
              <a:t>tarjan</a:t>
            </a:r>
            <a:r>
              <a:rPr lang="zh-CN" altLang="zh-CN" dirty="0"/>
              <a:t>算法几乎完全符合</a:t>
            </a:r>
            <a:r>
              <a:rPr lang="en-US" altLang="zh-CN" dirty="0"/>
              <a:t>O(n)</a:t>
            </a:r>
            <a:r>
              <a:rPr lang="zh-CN" altLang="zh-CN" dirty="0"/>
              <a:t>，是不可多得的线性算法</a:t>
            </a:r>
            <a:endParaRPr lang="en-US" altLang="zh-CN" dirty="0"/>
          </a:p>
          <a:p>
            <a:r>
              <a:rPr lang="zh-CN" altLang="zh-CN" dirty="0"/>
              <a:t>而稠密图中也完全符合</a:t>
            </a:r>
            <a:r>
              <a:rPr lang="en-US" altLang="zh-CN" dirty="0"/>
              <a:t>O(n^2)</a:t>
            </a:r>
            <a:r>
              <a:rPr lang="zh-CN" altLang="zh-CN" dirty="0"/>
              <a:t>的复杂度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758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总览：稀疏图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1842559"/>
            <a:ext cx="4248150" cy="704850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注：</a:t>
            </a:r>
            <a:r>
              <a:rPr lang="en-US" altLang="zh-CN" dirty="0" err="1"/>
              <a:t>tarjan</a:t>
            </a:r>
            <a:r>
              <a:rPr lang="zh-CN" altLang="zh-CN" dirty="0"/>
              <a:t>算法在这个规模过于快了，以至于测出来都是</a:t>
            </a:r>
            <a:r>
              <a:rPr lang="en-US" altLang="zh-CN" dirty="0"/>
              <a:t>0</a:t>
            </a:r>
            <a:r>
              <a:rPr lang="zh-CN" altLang="zh-CN" dirty="0"/>
              <a:t>或者</a:t>
            </a:r>
            <a:r>
              <a:rPr lang="en-US" altLang="zh-CN" dirty="0"/>
              <a:t>0.0001</a:t>
            </a:r>
            <a:r>
              <a:rPr lang="zh-CN" altLang="zh-CN" dirty="0"/>
              <a:t>不好对比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7B5F34-44E3-43B9-B80D-9F1AE221415E}"/>
              </a:ext>
            </a:extLst>
          </p:cNvPr>
          <p:cNvSpPr txBox="1"/>
          <p:nvPr/>
        </p:nvSpPr>
        <p:spPr>
          <a:xfrm>
            <a:off x="571502" y="3429000"/>
            <a:ext cx="4381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lca</a:t>
            </a:r>
            <a:r>
              <a:rPr lang="zh-CN" altLang="en-US" dirty="0"/>
              <a:t>求环边求桥的方法要快于基准法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Lca</a:t>
            </a:r>
            <a:r>
              <a:rPr lang="zh-CN" altLang="en-US" dirty="0"/>
              <a:t>的路径压缩策略十分有效的降低复杂度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使用并查集计算连通分量数目，速度上和</a:t>
            </a:r>
            <a:r>
              <a:rPr lang="en-US" altLang="zh-CN" dirty="0" err="1"/>
              <a:t>dfs</a:t>
            </a:r>
            <a:r>
              <a:rPr lang="zh-CN" altLang="en-US" dirty="0"/>
              <a:t>并无太大区别，因为在稀疏图中，生成树优化的效果不明显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26ED7E-2B87-411B-A371-7DDE0393D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3643"/>
              </p:ext>
            </p:extLst>
          </p:nvPr>
        </p:nvGraphicFramePr>
        <p:xfrm>
          <a:off x="4933950" y="103400"/>
          <a:ext cx="7180260" cy="2245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0710">
                  <a:extLst>
                    <a:ext uri="{9D8B030D-6E8A-4147-A177-3AD203B41FA5}">
                      <a16:colId xmlns:a16="http://schemas.microsoft.com/office/drawing/2014/main" val="195034600"/>
                    </a:ext>
                  </a:extLst>
                </a:gridCol>
                <a:gridCol w="921910">
                  <a:extLst>
                    <a:ext uri="{9D8B030D-6E8A-4147-A177-3AD203B41FA5}">
                      <a16:colId xmlns:a16="http://schemas.microsoft.com/office/drawing/2014/main" val="750938565"/>
                    </a:ext>
                  </a:extLst>
                </a:gridCol>
                <a:gridCol w="921910">
                  <a:extLst>
                    <a:ext uri="{9D8B030D-6E8A-4147-A177-3AD203B41FA5}">
                      <a16:colId xmlns:a16="http://schemas.microsoft.com/office/drawing/2014/main" val="1197240958"/>
                    </a:ext>
                  </a:extLst>
                </a:gridCol>
                <a:gridCol w="921910">
                  <a:extLst>
                    <a:ext uri="{9D8B030D-6E8A-4147-A177-3AD203B41FA5}">
                      <a16:colId xmlns:a16="http://schemas.microsoft.com/office/drawing/2014/main" val="174785632"/>
                    </a:ext>
                  </a:extLst>
                </a:gridCol>
                <a:gridCol w="921910">
                  <a:extLst>
                    <a:ext uri="{9D8B030D-6E8A-4147-A177-3AD203B41FA5}">
                      <a16:colId xmlns:a16="http://schemas.microsoft.com/office/drawing/2014/main" val="1518511884"/>
                    </a:ext>
                  </a:extLst>
                </a:gridCol>
                <a:gridCol w="921910">
                  <a:extLst>
                    <a:ext uri="{9D8B030D-6E8A-4147-A177-3AD203B41FA5}">
                      <a16:colId xmlns:a16="http://schemas.microsoft.com/office/drawing/2014/main" val="218055128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稀疏图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1000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2000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3000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4000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5000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06812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基准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0.0636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0.2768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0.6843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1.1586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1.6531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07396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基准</a:t>
                      </a:r>
                      <a:r>
                        <a:rPr lang="en-US" altLang="zh-CN" sz="1800" u="none" strike="noStrike" dirty="0">
                          <a:effectLst/>
                        </a:rPr>
                        <a:t>+</a:t>
                      </a:r>
                      <a:r>
                        <a:rPr lang="zh-CN" altLang="en-US" sz="1800" u="none" strike="noStrike" dirty="0">
                          <a:effectLst/>
                        </a:rPr>
                        <a:t>并查集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0.0668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0.3459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0.6208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1.1796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1.8812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340199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基准</a:t>
                      </a:r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r>
                        <a:rPr lang="zh-CN" altLang="en-US" sz="1800" u="none" strike="noStrike">
                          <a:effectLst/>
                        </a:rPr>
                        <a:t>生成树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0.2318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0.4893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0.8903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1.4721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63559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基准</a:t>
                      </a:r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r>
                        <a:rPr lang="zh-CN" altLang="en-US" sz="1800" u="none" strike="noStrike">
                          <a:effectLst/>
                        </a:rPr>
                        <a:t>并查集</a:t>
                      </a:r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r>
                        <a:rPr lang="zh-CN" altLang="en-US" sz="1800" u="none" strike="noStrike">
                          <a:effectLst/>
                        </a:rPr>
                        <a:t>生成树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0.0659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0.3308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0.6056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1.1916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1.7971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66602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tarjan</a:t>
                      </a:r>
                      <a:r>
                        <a:rPr lang="zh-CN" altLang="en-US" sz="1800" u="none" strike="noStrike">
                          <a:effectLst/>
                        </a:rPr>
                        <a:t>直接求桥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42062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lca</a:t>
                      </a:r>
                      <a:r>
                        <a:rPr lang="zh-CN" altLang="en-US" sz="1800" u="none" strike="noStrike">
                          <a:effectLst/>
                        </a:rPr>
                        <a:t>求环边求桥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0.0337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0.156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0.3078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0.467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0.7402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30813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</a:rPr>
                        <a:t>lca</a:t>
                      </a:r>
                      <a:r>
                        <a:rPr lang="zh-CN" altLang="en-US" sz="1800" u="none" strike="noStrike">
                          <a:effectLst/>
                        </a:rPr>
                        <a:t>求环边求桥</a:t>
                      </a:r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r>
                        <a:rPr lang="zh-CN" altLang="en-US" sz="1800" u="none" strike="noStrike">
                          <a:effectLst/>
                        </a:rPr>
                        <a:t>压缩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0.0031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0.0109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0.0156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0.0221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0.0269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067413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6ED3FC5-7B25-4003-8EEB-B69EE8FDD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1" y="2438805"/>
            <a:ext cx="7180260" cy="43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53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总览：稠密图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4B6470-C15B-4670-A824-A8A6038313FA}"/>
              </a:ext>
            </a:extLst>
          </p:cNvPr>
          <p:cNvSpPr txBox="1"/>
          <p:nvPr/>
        </p:nvSpPr>
        <p:spPr>
          <a:xfrm>
            <a:off x="209549" y="2065867"/>
            <a:ext cx="4686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 err="1"/>
              <a:t>dfs</a:t>
            </a:r>
            <a:r>
              <a:rPr lang="zh-CN" altLang="en-US" dirty="0"/>
              <a:t>解决问题，导致</a:t>
            </a:r>
            <a:r>
              <a:rPr lang="en-US" altLang="zh-CN" dirty="0" err="1"/>
              <a:t>tarjan</a:t>
            </a:r>
            <a:r>
              <a:rPr lang="zh-CN" altLang="en-US" dirty="0"/>
              <a:t>算法成为了一种最快的算法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Lca</a:t>
            </a:r>
            <a:r>
              <a:rPr lang="zh-CN" altLang="en-US" dirty="0"/>
              <a:t>的路径压缩策略十分有效的降低复杂度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使用并查集的基准法速度慢于</a:t>
            </a:r>
            <a:r>
              <a:rPr lang="en-US" altLang="zh-CN" dirty="0" err="1"/>
              <a:t>dfs</a:t>
            </a:r>
            <a:r>
              <a:rPr lang="zh-CN" altLang="en-US" dirty="0"/>
              <a:t>基准法，因为并查集执行的语句数</a:t>
            </a:r>
            <a:r>
              <a:rPr lang="en-US" altLang="zh-CN" dirty="0"/>
              <a:t>O(2e)</a:t>
            </a:r>
            <a:r>
              <a:rPr lang="zh-CN" altLang="en-US" dirty="0"/>
              <a:t>多于</a:t>
            </a:r>
            <a:r>
              <a:rPr lang="en-US" altLang="zh-CN" dirty="0" err="1"/>
              <a:t>dfs</a:t>
            </a:r>
            <a:r>
              <a:rPr lang="en-US" altLang="zh-CN" dirty="0"/>
              <a:t> O(e)</a:t>
            </a:r>
          </a:p>
          <a:p>
            <a:endParaRPr lang="en-US" altLang="zh-CN" dirty="0"/>
          </a:p>
          <a:p>
            <a:r>
              <a:rPr lang="zh-CN" altLang="en-US" dirty="0"/>
              <a:t>因为代码量大，操作复杂，且使用多种复杂</a:t>
            </a:r>
            <a:endParaRPr lang="en-US" altLang="zh-CN" dirty="0"/>
          </a:p>
          <a:p>
            <a:r>
              <a:rPr lang="zh-CN" altLang="en-US" dirty="0"/>
              <a:t>的数据结构（并查集 哈希</a:t>
            </a:r>
            <a:r>
              <a:rPr lang="en-US" altLang="zh-CN" dirty="0"/>
              <a:t>set vector</a:t>
            </a:r>
            <a:r>
              <a:rPr lang="zh-CN" altLang="en-US" dirty="0"/>
              <a:t>），并且稠密图达到算法的最坏情况，</a:t>
            </a:r>
            <a:r>
              <a:rPr lang="en-US" altLang="zh-CN" dirty="0" err="1"/>
              <a:t>lca</a:t>
            </a:r>
            <a:r>
              <a:rPr lang="zh-CN" altLang="en-US" dirty="0"/>
              <a:t>求环边求桥算法表现劣于拥有同样复杂度的基准法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加入生成树优化之后的基准法，因为复杂度从</a:t>
            </a:r>
            <a:r>
              <a:rPr lang="en-US" altLang="zh-CN" dirty="0"/>
              <a:t>O(n^4) </a:t>
            </a:r>
            <a:r>
              <a:rPr lang="zh-CN" altLang="en-US" dirty="0"/>
              <a:t>变为</a:t>
            </a:r>
            <a:r>
              <a:rPr lang="en-US" altLang="zh-CN" dirty="0"/>
              <a:t>O(n^3)</a:t>
            </a:r>
            <a:r>
              <a:rPr lang="zh-CN" altLang="en-US" dirty="0"/>
              <a:t>，执行时间大大缩短</a:t>
            </a:r>
            <a:endParaRPr lang="en-US" altLang="zh-CN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F4697FB-6890-4C39-B4BB-D65D2066E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079876"/>
              </p:ext>
            </p:extLst>
          </p:nvPr>
        </p:nvGraphicFramePr>
        <p:xfrm>
          <a:off x="4895849" y="111919"/>
          <a:ext cx="7172325" cy="2245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7870">
                  <a:extLst>
                    <a:ext uri="{9D8B030D-6E8A-4147-A177-3AD203B41FA5}">
                      <a16:colId xmlns:a16="http://schemas.microsoft.com/office/drawing/2014/main" val="3486356629"/>
                    </a:ext>
                  </a:extLst>
                </a:gridCol>
                <a:gridCol w="920891">
                  <a:extLst>
                    <a:ext uri="{9D8B030D-6E8A-4147-A177-3AD203B41FA5}">
                      <a16:colId xmlns:a16="http://schemas.microsoft.com/office/drawing/2014/main" val="2561869631"/>
                    </a:ext>
                  </a:extLst>
                </a:gridCol>
                <a:gridCol w="920891">
                  <a:extLst>
                    <a:ext uri="{9D8B030D-6E8A-4147-A177-3AD203B41FA5}">
                      <a16:colId xmlns:a16="http://schemas.microsoft.com/office/drawing/2014/main" val="2607633129"/>
                    </a:ext>
                  </a:extLst>
                </a:gridCol>
                <a:gridCol w="920891">
                  <a:extLst>
                    <a:ext uri="{9D8B030D-6E8A-4147-A177-3AD203B41FA5}">
                      <a16:colId xmlns:a16="http://schemas.microsoft.com/office/drawing/2014/main" val="1831293139"/>
                    </a:ext>
                  </a:extLst>
                </a:gridCol>
                <a:gridCol w="920891">
                  <a:extLst>
                    <a:ext uri="{9D8B030D-6E8A-4147-A177-3AD203B41FA5}">
                      <a16:colId xmlns:a16="http://schemas.microsoft.com/office/drawing/2014/main" val="238386594"/>
                    </a:ext>
                  </a:extLst>
                </a:gridCol>
                <a:gridCol w="920891">
                  <a:extLst>
                    <a:ext uri="{9D8B030D-6E8A-4147-A177-3AD203B41FA5}">
                      <a16:colId xmlns:a16="http://schemas.microsoft.com/office/drawing/2014/main" val="58130812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稠密图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300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01356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基准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0.6469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3.0139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8.8914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22.2807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45.062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3348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基准</a:t>
                      </a:r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r>
                        <a:rPr lang="zh-CN" altLang="en-US" sz="1800" u="none" strike="noStrike">
                          <a:effectLst/>
                        </a:rPr>
                        <a:t>并查集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1.119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4.9772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15.8986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38.1267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80.5864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17636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基准</a:t>
                      </a:r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r>
                        <a:rPr lang="zh-CN" altLang="en-US" sz="1800" u="none" strike="noStrike">
                          <a:effectLst/>
                        </a:rPr>
                        <a:t>生成树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0.0095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0.0437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0.1832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0.3264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962637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基准</a:t>
                      </a:r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r>
                        <a:rPr lang="zh-CN" altLang="en-US" sz="1800" u="none" strike="noStrike">
                          <a:effectLst/>
                        </a:rPr>
                        <a:t>并查集</a:t>
                      </a:r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r>
                        <a:rPr lang="zh-CN" altLang="en-US" sz="1800" u="none" strike="noStrike">
                          <a:effectLst/>
                        </a:rPr>
                        <a:t>生成树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0.0266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0.1001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0.2193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0.4108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0.7217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38012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tarjan</a:t>
                      </a:r>
                      <a:r>
                        <a:rPr lang="zh-CN" altLang="en-US" sz="1800" u="none" strike="noStrike">
                          <a:effectLst/>
                        </a:rPr>
                        <a:t>直接求桥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32876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lca</a:t>
                      </a:r>
                      <a:r>
                        <a:rPr lang="zh-CN" altLang="en-US" sz="1800" u="none" strike="noStrike">
                          <a:effectLst/>
                        </a:rPr>
                        <a:t>求环边求桥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0.2996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1.0555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2.6137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5.1107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9.2432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884504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</a:rPr>
                        <a:t>lca</a:t>
                      </a:r>
                      <a:r>
                        <a:rPr lang="zh-CN" altLang="en-US" sz="1800" u="none" strike="noStrike">
                          <a:effectLst/>
                        </a:rPr>
                        <a:t>求环边求桥</a:t>
                      </a:r>
                      <a:r>
                        <a:rPr lang="en-US" altLang="zh-CN" sz="1800" u="none" strike="noStrike">
                          <a:effectLst/>
                        </a:rPr>
                        <a:t>+</a:t>
                      </a:r>
                      <a:r>
                        <a:rPr lang="zh-CN" altLang="en-US" sz="1800" u="none" strike="noStrike">
                          <a:effectLst/>
                        </a:rPr>
                        <a:t>压缩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0.022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0.0532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0.0939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0.1514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0.2296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4941649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87701BD7-A7D3-486C-93C4-9827F673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49" y="2418886"/>
            <a:ext cx="7172325" cy="43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9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09598"/>
            <a:ext cx="3053079" cy="1456267"/>
          </a:xfrm>
        </p:spPr>
        <p:txBody>
          <a:bodyPr/>
          <a:lstStyle/>
          <a:p>
            <a:r>
              <a:rPr lang="zh-CN" altLang="en-US" dirty="0"/>
              <a:t>求解方法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1" y="1815254"/>
            <a:ext cx="5024119" cy="3649133"/>
          </a:xfrm>
        </p:spPr>
        <p:txBody>
          <a:bodyPr/>
          <a:lstStyle/>
          <a:p>
            <a:pPr lvl="0"/>
            <a:r>
              <a:rPr lang="zh-CN" altLang="zh-CN" dirty="0"/>
              <a:t>基准法</a:t>
            </a:r>
          </a:p>
          <a:p>
            <a:pPr lvl="0"/>
            <a:r>
              <a:rPr lang="zh-CN" altLang="zh-CN" dirty="0"/>
              <a:t>基准法</a:t>
            </a:r>
            <a:r>
              <a:rPr lang="en-US" altLang="zh-CN" dirty="0"/>
              <a:t>+</a:t>
            </a:r>
            <a:r>
              <a:rPr lang="zh-CN" altLang="zh-CN" dirty="0"/>
              <a:t>并查集</a:t>
            </a:r>
          </a:p>
          <a:p>
            <a:pPr lvl="0"/>
            <a:r>
              <a:rPr lang="zh-CN" altLang="zh-CN" dirty="0"/>
              <a:t>基准法</a:t>
            </a:r>
            <a:r>
              <a:rPr lang="en-US" altLang="zh-CN" dirty="0"/>
              <a:t>+</a:t>
            </a:r>
            <a:r>
              <a:rPr lang="zh-CN" altLang="zh-CN" dirty="0"/>
              <a:t>生成树优化</a:t>
            </a:r>
          </a:p>
          <a:p>
            <a:pPr lvl="0"/>
            <a:r>
              <a:rPr lang="zh-CN" altLang="zh-CN" dirty="0"/>
              <a:t>基准法</a:t>
            </a:r>
            <a:r>
              <a:rPr lang="en-US" altLang="zh-CN" dirty="0"/>
              <a:t>+</a:t>
            </a:r>
            <a:r>
              <a:rPr lang="zh-CN" altLang="zh-CN" dirty="0"/>
              <a:t>并查集</a:t>
            </a:r>
            <a:r>
              <a:rPr lang="en-US" altLang="zh-CN" dirty="0"/>
              <a:t>+</a:t>
            </a:r>
            <a:r>
              <a:rPr lang="zh-CN" altLang="zh-CN" dirty="0"/>
              <a:t>生成树优化</a:t>
            </a:r>
          </a:p>
          <a:p>
            <a:pPr lvl="0"/>
            <a:r>
              <a:rPr lang="en-US" altLang="zh-CN" dirty="0" err="1"/>
              <a:t>lca</a:t>
            </a:r>
            <a:r>
              <a:rPr lang="zh-CN" altLang="zh-CN" dirty="0"/>
              <a:t>求环边求桥</a:t>
            </a:r>
          </a:p>
          <a:p>
            <a:pPr lvl="0"/>
            <a:r>
              <a:rPr lang="en-US" altLang="zh-CN" dirty="0" err="1"/>
              <a:t>Tarjan</a:t>
            </a:r>
            <a:r>
              <a:rPr lang="zh-CN" altLang="zh-CN" dirty="0"/>
              <a:t>算法直接求桥</a:t>
            </a: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23E39E2-8509-400D-9A52-C64C33FDC1C3}"/>
              </a:ext>
            </a:extLst>
          </p:cNvPr>
          <p:cNvSpPr txBox="1">
            <a:spLocks/>
          </p:cNvSpPr>
          <p:nvPr/>
        </p:nvSpPr>
        <p:spPr>
          <a:xfrm>
            <a:off x="7052947" y="1837267"/>
            <a:ext cx="5024119" cy="232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FF00"/>
                </a:solidFill>
              </a:rPr>
              <a:t>生成树优化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zh-CN" altLang="zh-CN" dirty="0">
                <a:solidFill>
                  <a:srgbClr val="FFFF00"/>
                </a:solidFill>
              </a:rPr>
              <a:t>并查集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Lca</a:t>
            </a:r>
            <a:r>
              <a:rPr lang="zh-CN" altLang="en-US" dirty="0">
                <a:solidFill>
                  <a:srgbClr val="FFFF00"/>
                </a:solidFill>
              </a:rPr>
              <a:t>问题如何求桥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err="1">
                <a:solidFill>
                  <a:srgbClr val="FFFF00"/>
                </a:solidFill>
              </a:rPr>
              <a:t>Tarjan</a:t>
            </a:r>
            <a:r>
              <a:rPr lang="zh-CN" altLang="en-US" dirty="0">
                <a:solidFill>
                  <a:srgbClr val="FFFF00"/>
                </a:solidFill>
              </a:rPr>
              <a:t>算法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F22940A-E6AF-4910-91DD-B36AB60F7373}"/>
              </a:ext>
            </a:extLst>
          </p:cNvPr>
          <p:cNvSpPr txBox="1">
            <a:spLocks/>
          </p:cNvSpPr>
          <p:nvPr/>
        </p:nvSpPr>
        <p:spPr>
          <a:xfrm>
            <a:off x="7052947" y="609597"/>
            <a:ext cx="305307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2542826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1" y="304800"/>
            <a:ext cx="10131425" cy="1456267"/>
          </a:xfrm>
        </p:spPr>
        <p:txBody>
          <a:bodyPr/>
          <a:lstStyle/>
          <a:p>
            <a:r>
              <a:rPr lang="zh-CN" altLang="en-US" dirty="0"/>
              <a:t>总览：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6" y="1370541"/>
            <a:ext cx="9601200" cy="4582583"/>
          </a:xfrm>
        </p:spPr>
        <p:txBody>
          <a:bodyPr>
            <a:noAutofit/>
          </a:bodyPr>
          <a:lstStyle/>
          <a:p>
            <a:r>
              <a:rPr lang="zh-CN" altLang="zh-CN" b="1" dirty="0"/>
              <a:t>稀疏图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复杂度：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Tarjan</a:t>
            </a:r>
            <a:r>
              <a:rPr lang="en-US" altLang="zh-CN" dirty="0"/>
              <a:t> = </a:t>
            </a:r>
            <a:r>
              <a:rPr lang="en-US" altLang="zh-CN" dirty="0" err="1"/>
              <a:t>lca</a:t>
            </a:r>
            <a:r>
              <a:rPr lang="en-US" altLang="zh-CN" dirty="0"/>
              <a:t>+</a:t>
            </a:r>
            <a:r>
              <a:rPr lang="zh-CN" altLang="zh-CN" dirty="0"/>
              <a:t>压缩 </a:t>
            </a:r>
            <a:r>
              <a:rPr lang="en-US" altLang="zh-CN" dirty="0"/>
              <a:t>&lt; </a:t>
            </a:r>
            <a:r>
              <a:rPr lang="en-US" altLang="zh-CN" dirty="0" err="1"/>
              <a:t>lca</a:t>
            </a:r>
            <a:r>
              <a:rPr lang="en-US" altLang="zh-CN" dirty="0"/>
              <a:t> = </a:t>
            </a:r>
            <a:r>
              <a:rPr lang="zh-CN" altLang="zh-CN" dirty="0"/>
              <a:t>基准</a:t>
            </a:r>
            <a:r>
              <a:rPr lang="en-US" altLang="zh-CN" dirty="0"/>
              <a:t>+</a:t>
            </a:r>
            <a:r>
              <a:rPr lang="zh-CN" altLang="zh-CN" dirty="0"/>
              <a:t>生成树 </a:t>
            </a:r>
            <a:r>
              <a:rPr lang="en-US" altLang="zh-CN" dirty="0"/>
              <a:t>= </a:t>
            </a:r>
            <a:r>
              <a:rPr lang="zh-CN" altLang="zh-CN" dirty="0"/>
              <a:t>基准</a:t>
            </a:r>
            <a:r>
              <a:rPr lang="en-US" altLang="zh-CN" dirty="0"/>
              <a:t>+</a:t>
            </a:r>
            <a:r>
              <a:rPr lang="zh-CN" altLang="zh-CN" dirty="0"/>
              <a:t>并查集</a:t>
            </a:r>
            <a:r>
              <a:rPr lang="en-US" altLang="zh-CN" dirty="0"/>
              <a:t>+</a:t>
            </a:r>
            <a:r>
              <a:rPr lang="zh-CN" altLang="zh-CN" dirty="0"/>
              <a:t>生成树 </a:t>
            </a:r>
            <a:r>
              <a:rPr lang="en-US" altLang="zh-CN" dirty="0"/>
              <a:t>= </a:t>
            </a:r>
            <a:r>
              <a:rPr lang="zh-CN" altLang="zh-CN" dirty="0"/>
              <a:t>基准 </a:t>
            </a:r>
            <a:r>
              <a:rPr lang="en-US" altLang="zh-CN" dirty="0"/>
              <a:t>= </a:t>
            </a:r>
            <a:r>
              <a:rPr lang="zh-CN" altLang="zh-CN" dirty="0"/>
              <a:t>基准</a:t>
            </a:r>
            <a:r>
              <a:rPr lang="en-US" altLang="zh-CN" dirty="0"/>
              <a:t>+</a:t>
            </a:r>
            <a:r>
              <a:rPr lang="zh-CN" altLang="zh-CN" dirty="0"/>
              <a:t>并查集</a:t>
            </a:r>
          </a:p>
          <a:p>
            <a:pPr marL="0" indent="0">
              <a:buNone/>
            </a:pPr>
            <a:r>
              <a:rPr lang="zh-CN" altLang="zh-CN" dirty="0"/>
              <a:t>用时：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Tarjan</a:t>
            </a:r>
            <a:r>
              <a:rPr lang="en-US" altLang="zh-CN" dirty="0"/>
              <a:t> &lt; </a:t>
            </a:r>
            <a:r>
              <a:rPr lang="en-US" altLang="zh-CN" dirty="0" err="1"/>
              <a:t>lca</a:t>
            </a:r>
            <a:r>
              <a:rPr lang="en-US" altLang="zh-CN" dirty="0"/>
              <a:t>+</a:t>
            </a:r>
            <a:r>
              <a:rPr lang="zh-CN" altLang="zh-CN" dirty="0"/>
              <a:t>压缩 </a:t>
            </a:r>
            <a:r>
              <a:rPr lang="en-US" altLang="zh-CN" dirty="0"/>
              <a:t>&lt; </a:t>
            </a:r>
            <a:r>
              <a:rPr lang="en-US" altLang="zh-CN" dirty="0" err="1"/>
              <a:t>lca</a:t>
            </a:r>
            <a:r>
              <a:rPr lang="en-US" altLang="zh-CN" dirty="0"/>
              <a:t> &lt; </a:t>
            </a:r>
            <a:r>
              <a:rPr lang="zh-CN" altLang="zh-CN" dirty="0"/>
              <a:t>基准</a:t>
            </a:r>
            <a:r>
              <a:rPr lang="en-US" altLang="zh-CN" dirty="0"/>
              <a:t>+</a:t>
            </a:r>
            <a:r>
              <a:rPr lang="zh-CN" altLang="zh-CN" dirty="0"/>
              <a:t>生成树 </a:t>
            </a:r>
            <a:r>
              <a:rPr lang="en-US" altLang="zh-CN" dirty="0"/>
              <a:t>= </a:t>
            </a:r>
            <a:r>
              <a:rPr lang="zh-CN" altLang="zh-CN" dirty="0"/>
              <a:t>基准</a:t>
            </a:r>
            <a:r>
              <a:rPr lang="en-US" altLang="zh-CN" dirty="0"/>
              <a:t>+</a:t>
            </a:r>
            <a:r>
              <a:rPr lang="zh-CN" altLang="zh-CN" dirty="0"/>
              <a:t>并查集</a:t>
            </a:r>
            <a:r>
              <a:rPr lang="en-US" altLang="zh-CN" dirty="0"/>
              <a:t>+</a:t>
            </a:r>
            <a:r>
              <a:rPr lang="zh-CN" altLang="zh-CN" dirty="0"/>
              <a:t>生成树 </a:t>
            </a:r>
            <a:r>
              <a:rPr lang="en-US" altLang="zh-CN" dirty="0"/>
              <a:t>= </a:t>
            </a:r>
            <a:r>
              <a:rPr lang="zh-CN" altLang="zh-CN" dirty="0"/>
              <a:t>基准</a:t>
            </a:r>
            <a:r>
              <a:rPr lang="en-US" altLang="zh-CN" dirty="0"/>
              <a:t>+</a:t>
            </a:r>
            <a:r>
              <a:rPr lang="zh-CN" altLang="zh-CN" dirty="0"/>
              <a:t>并查集 </a:t>
            </a:r>
            <a:r>
              <a:rPr lang="en-US" altLang="zh-CN" dirty="0"/>
              <a:t>= </a:t>
            </a:r>
            <a:r>
              <a:rPr lang="zh-CN" altLang="zh-CN" dirty="0">
                <a:solidFill>
                  <a:srgbClr val="FFFF00"/>
                </a:solidFill>
              </a:rPr>
              <a:t>基准</a:t>
            </a:r>
          </a:p>
          <a:p>
            <a:endParaRPr lang="zh-CN" altLang="zh-CN" dirty="0"/>
          </a:p>
          <a:p>
            <a:r>
              <a:rPr lang="zh-CN" altLang="zh-CN" b="1" dirty="0"/>
              <a:t>稠密图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复杂度：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Tarjan</a:t>
            </a:r>
            <a:r>
              <a:rPr lang="en-US" altLang="zh-CN" dirty="0"/>
              <a:t> = </a:t>
            </a:r>
            <a:r>
              <a:rPr lang="en-US" altLang="zh-CN" dirty="0" err="1"/>
              <a:t>lca</a:t>
            </a:r>
            <a:r>
              <a:rPr lang="en-US" altLang="zh-CN" dirty="0"/>
              <a:t>+</a:t>
            </a:r>
            <a:r>
              <a:rPr lang="zh-CN" altLang="zh-CN" dirty="0"/>
              <a:t>压缩 </a:t>
            </a:r>
            <a:r>
              <a:rPr lang="en-US" altLang="zh-CN" dirty="0"/>
              <a:t>&lt; </a:t>
            </a:r>
            <a:r>
              <a:rPr lang="en-US" altLang="zh-CN" dirty="0" err="1"/>
              <a:t>lca</a:t>
            </a:r>
            <a:r>
              <a:rPr lang="en-US" altLang="zh-CN" dirty="0"/>
              <a:t> = </a:t>
            </a:r>
            <a:r>
              <a:rPr lang="zh-CN" altLang="zh-CN" dirty="0"/>
              <a:t>基准</a:t>
            </a:r>
            <a:r>
              <a:rPr lang="en-US" altLang="zh-CN" dirty="0"/>
              <a:t>+</a:t>
            </a:r>
            <a:r>
              <a:rPr lang="zh-CN" altLang="zh-CN" dirty="0"/>
              <a:t>生成树 </a:t>
            </a:r>
            <a:r>
              <a:rPr lang="en-US" altLang="zh-CN" dirty="0"/>
              <a:t>= </a:t>
            </a:r>
            <a:r>
              <a:rPr lang="zh-CN" altLang="zh-CN" dirty="0"/>
              <a:t>基准</a:t>
            </a:r>
            <a:r>
              <a:rPr lang="en-US" altLang="zh-CN" dirty="0"/>
              <a:t>+</a:t>
            </a:r>
            <a:r>
              <a:rPr lang="zh-CN" altLang="zh-CN" dirty="0"/>
              <a:t>并查集</a:t>
            </a:r>
            <a:r>
              <a:rPr lang="en-US" altLang="zh-CN" dirty="0"/>
              <a:t>+</a:t>
            </a:r>
            <a:r>
              <a:rPr lang="zh-CN" altLang="zh-CN" dirty="0"/>
              <a:t>生成树 </a:t>
            </a:r>
            <a:r>
              <a:rPr lang="en-US" altLang="zh-CN" dirty="0"/>
              <a:t>&lt; </a:t>
            </a:r>
            <a:r>
              <a:rPr lang="zh-CN" altLang="zh-CN" dirty="0"/>
              <a:t>基准 </a:t>
            </a:r>
            <a:r>
              <a:rPr lang="en-US" altLang="zh-CN" dirty="0"/>
              <a:t>= </a:t>
            </a:r>
            <a:r>
              <a:rPr lang="zh-CN" altLang="zh-CN" dirty="0"/>
              <a:t>基准</a:t>
            </a:r>
            <a:r>
              <a:rPr lang="en-US" altLang="zh-CN" dirty="0"/>
              <a:t>+</a:t>
            </a:r>
            <a:r>
              <a:rPr lang="zh-CN" altLang="zh-CN" dirty="0"/>
              <a:t>并查集</a:t>
            </a:r>
          </a:p>
          <a:p>
            <a:pPr marL="0" indent="0">
              <a:buNone/>
            </a:pPr>
            <a:r>
              <a:rPr lang="zh-CN" altLang="zh-CN" dirty="0"/>
              <a:t>用时：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Tarjan</a:t>
            </a:r>
            <a:r>
              <a:rPr lang="en-US" altLang="zh-CN" dirty="0"/>
              <a:t> &lt; </a:t>
            </a:r>
            <a:r>
              <a:rPr lang="en-US" altLang="zh-CN" dirty="0" err="1"/>
              <a:t>lca</a:t>
            </a:r>
            <a:r>
              <a:rPr lang="en-US" altLang="zh-CN" dirty="0"/>
              <a:t>+</a:t>
            </a:r>
            <a:r>
              <a:rPr lang="zh-CN" altLang="zh-CN" dirty="0"/>
              <a:t>压缩 </a:t>
            </a:r>
            <a:r>
              <a:rPr lang="en-US" altLang="zh-CN" dirty="0"/>
              <a:t>&lt; </a:t>
            </a:r>
            <a:r>
              <a:rPr lang="zh-CN" altLang="zh-CN" dirty="0"/>
              <a:t>基准</a:t>
            </a:r>
            <a:r>
              <a:rPr lang="en-US" altLang="zh-CN" dirty="0"/>
              <a:t>+</a:t>
            </a:r>
            <a:r>
              <a:rPr lang="zh-CN" altLang="zh-CN" dirty="0"/>
              <a:t>生成树 </a:t>
            </a:r>
            <a:r>
              <a:rPr lang="en-US" altLang="zh-CN" dirty="0"/>
              <a:t>= </a:t>
            </a:r>
            <a:r>
              <a:rPr lang="zh-CN" altLang="zh-CN" dirty="0"/>
              <a:t>基准</a:t>
            </a:r>
            <a:r>
              <a:rPr lang="en-US" altLang="zh-CN" dirty="0"/>
              <a:t>+</a:t>
            </a:r>
            <a:r>
              <a:rPr lang="zh-CN" altLang="zh-CN" dirty="0"/>
              <a:t>并查集</a:t>
            </a:r>
            <a:r>
              <a:rPr lang="en-US" altLang="zh-CN" dirty="0"/>
              <a:t>+</a:t>
            </a:r>
            <a:r>
              <a:rPr lang="zh-CN" altLang="zh-CN" dirty="0"/>
              <a:t>生成树 </a:t>
            </a:r>
            <a:r>
              <a:rPr lang="en-US" altLang="zh-CN" dirty="0"/>
              <a:t>&lt; </a:t>
            </a:r>
            <a:r>
              <a:rPr lang="en-US" altLang="zh-CN" dirty="0" err="1"/>
              <a:t>lca</a:t>
            </a:r>
            <a:r>
              <a:rPr lang="en-US" altLang="zh-CN" dirty="0"/>
              <a:t> &lt; </a:t>
            </a:r>
            <a:r>
              <a:rPr lang="zh-CN" altLang="zh-CN" dirty="0"/>
              <a:t>基准</a:t>
            </a:r>
            <a:r>
              <a:rPr lang="en-US" altLang="zh-CN" dirty="0"/>
              <a:t>+</a:t>
            </a:r>
            <a:r>
              <a:rPr lang="zh-CN" altLang="zh-CN" dirty="0"/>
              <a:t>并查集 </a:t>
            </a:r>
            <a:r>
              <a:rPr lang="en-US" altLang="zh-CN" dirty="0"/>
              <a:t>= </a:t>
            </a:r>
            <a:r>
              <a:rPr lang="zh-CN" altLang="zh-CN" dirty="0">
                <a:solidFill>
                  <a:srgbClr val="FFFF00"/>
                </a:solidFill>
              </a:rPr>
              <a:t>基准</a:t>
            </a:r>
          </a:p>
        </p:txBody>
      </p:sp>
    </p:spTree>
    <p:extLst>
      <p:ext uri="{BB962C8B-B14F-4D97-AF65-F5344CB8AC3E}">
        <p14:creationId xmlns:p14="http://schemas.microsoft.com/office/powerpoint/2010/main" val="1530191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A27D5-40A6-4866-9B0C-CAC4FC4E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9" y="200025"/>
            <a:ext cx="10131425" cy="789517"/>
          </a:xfrm>
        </p:spPr>
        <p:txBody>
          <a:bodyPr/>
          <a:lstStyle/>
          <a:p>
            <a:r>
              <a:rPr lang="zh-CN" altLang="en-US" dirty="0"/>
              <a:t>数据测试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58BBF-7319-4FE8-A633-68900A9D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4010025"/>
            <a:ext cx="10131425" cy="2495550"/>
          </a:xfrm>
        </p:spPr>
        <p:txBody>
          <a:bodyPr/>
          <a:lstStyle/>
          <a:p>
            <a:r>
              <a:rPr lang="zh-CN" altLang="zh-CN" dirty="0"/>
              <a:t>在测试数据样例和</a:t>
            </a:r>
            <a:r>
              <a:rPr lang="en-US" altLang="zh-CN" dirty="0" err="1"/>
              <a:t>mediumDG</a:t>
            </a:r>
            <a:r>
              <a:rPr lang="zh-CN" altLang="zh-CN" dirty="0"/>
              <a:t>中测试时间，因为规模过小导致时间不好测量</a:t>
            </a:r>
          </a:p>
          <a:p>
            <a:r>
              <a:rPr lang="zh-CN" altLang="zh-CN" dirty="0"/>
              <a:t>在</a:t>
            </a:r>
            <a:r>
              <a:rPr lang="en-US" altLang="zh-CN" dirty="0" err="1"/>
              <a:t>largeG</a:t>
            </a:r>
            <a:r>
              <a:rPr lang="zh-CN" altLang="zh-CN" dirty="0"/>
              <a:t>里面测试，只有</a:t>
            </a:r>
            <a:r>
              <a:rPr lang="en-US" altLang="zh-CN" dirty="0" err="1"/>
              <a:t>lca</a:t>
            </a:r>
            <a:r>
              <a:rPr lang="en-US" altLang="zh-CN" dirty="0"/>
              <a:t>+</a:t>
            </a:r>
            <a:r>
              <a:rPr lang="zh-CN" altLang="zh-CN" dirty="0"/>
              <a:t>压缩和</a:t>
            </a:r>
            <a:r>
              <a:rPr lang="en-US" altLang="zh-CN" dirty="0" err="1"/>
              <a:t>tarjan</a:t>
            </a:r>
            <a:r>
              <a:rPr lang="zh-CN" altLang="zh-CN" dirty="0"/>
              <a:t>可以跑完整个过程，但是因为</a:t>
            </a:r>
            <a:r>
              <a:rPr lang="en-US" altLang="zh-CN" dirty="0" err="1"/>
              <a:t>tarjan</a:t>
            </a:r>
            <a:r>
              <a:rPr lang="zh-CN" altLang="zh-CN" dirty="0"/>
              <a:t>算法代码实现和语句较为简单，而相对来说</a:t>
            </a:r>
            <a:r>
              <a:rPr lang="en-US" altLang="zh-CN" dirty="0" err="1"/>
              <a:t>lca</a:t>
            </a:r>
            <a:r>
              <a:rPr lang="en-US" altLang="zh-CN" dirty="0"/>
              <a:t>+</a:t>
            </a:r>
            <a:r>
              <a:rPr lang="zh-CN" altLang="zh-CN" dirty="0"/>
              <a:t>压缩</a:t>
            </a:r>
            <a:r>
              <a:rPr lang="zh-CN" altLang="en-US" dirty="0"/>
              <a:t>实现就</a:t>
            </a:r>
            <a:r>
              <a:rPr lang="zh-CN" altLang="zh-CN" dirty="0"/>
              <a:t>比较复杂，所以很慢</a:t>
            </a:r>
          </a:p>
          <a:p>
            <a:r>
              <a:rPr lang="en-US" altLang="zh-CN" dirty="0" err="1"/>
              <a:t>Lca</a:t>
            </a:r>
            <a:r>
              <a:rPr lang="en-US" altLang="zh-CN" dirty="0"/>
              <a:t>+</a:t>
            </a:r>
            <a:r>
              <a:rPr lang="zh-CN" altLang="zh-CN" dirty="0"/>
              <a:t>压缩，用到较多的复杂数据结构，并且</a:t>
            </a:r>
            <a:r>
              <a:rPr lang="zh-CN" altLang="zh-CN" dirty="0">
                <a:solidFill>
                  <a:srgbClr val="FFFF00"/>
                </a:solidFill>
              </a:rPr>
              <a:t>未使用任何针对</a:t>
            </a:r>
            <a:r>
              <a:rPr lang="en-US" altLang="zh-CN" dirty="0">
                <a:solidFill>
                  <a:srgbClr val="FFFF00"/>
                </a:solidFill>
              </a:rPr>
              <a:t>C++STL</a:t>
            </a:r>
            <a:r>
              <a:rPr lang="zh-CN" altLang="zh-CN" dirty="0">
                <a:solidFill>
                  <a:srgbClr val="FFFF00"/>
                </a:solidFill>
              </a:rPr>
              <a:t>的编译优化</a:t>
            </a:r>
            <a:r>
              <a:rPr lang="zh-CN" altLang="zh-CN" dirty="0"/>
              <a:t>，所以代码执行速度慢</a:t>
            </a:r>
            <a:r>
              <a:rPr lang="zh-CN" altLang="en-US" dirty="0"/>
              <a:t>于</a:t>
            </a:r>
            <a:r>
              <a:rPr lang="en-US" altLang="zh-CN" dirty="0" err="1"/>
              <a:t>tarjan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34CFB02-777B-479B-AF2C-FFE4FDC2F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39900"/>
              </p:ext>
            </p:extLst>
          </p:nvPr>
        </p:nvGraphicFramePr>
        <p:xfrm>
          <a:off x="1554161" y="1521883"/>
          <a:ext cx="8420100" cy="195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7732325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50566826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2917256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4619392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10015519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73219341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17910228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5000678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测试样例数据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基准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基准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并查集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基准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生成树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基准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并查集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生成树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lca</a:t>
                      </a:r>
                      <a:r>
                        <a:rPr lang="zh-CN" altLang="en-US" sz="1100" u="none" strike="noStrike">
                          <a:effectLst/>
                        </a:rPr>
                        <a:t>求环边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lca</a:t>
                      </a:r>
                      <a:r>
                        <a:rPr lang="zh-CN" altLang="en-US" sz="1100" u="none" strike="noStrike">
                          <a:effectLst/>
                        </a:rPr>
                        <a:t>求环边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压缩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tarjan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8582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21374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答案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577788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82293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mediumDG.txt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基准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基准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并查集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基准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生成树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基准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并查集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生成树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lca</a:t>
                      </a:r>
                      <a:r>
                        <a:rPr lang="zh-CN" altLang="en-US" sz="1100" u="none" strike="noStrike">
                          <a:effectLst/>
                        </a:rPr>
                        <a:t>求环边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lca</a:t>
                      </a:r>
                      <a:r>
                        <a:rPr lang="zh-CN" altLang="en-US" sz="1100" u="none" strike="noStrike">
                          <a:effectLst/>
                        </a:rPr>
                        <a:t>求环边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压缩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tarjan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743269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223724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答案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456227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932626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largeG.txt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基准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基准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并查集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基准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生成树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基准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并查集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生成树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lca</a:t>
                      </a:r>
                      <a:r>
                        <a:rPr lang="zh-CN" altLang="en-US" sz="1100" u="none" strike="noStrike">
                          <a:effectLst/>
                        </a:rPr>
                        <a:t>求环边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lca</a:t>
                      </a:r>
                      <a:r>
                        <a:rPr lang="zh-CN" altLang="en-US" sz="1100" u="none" strike="noStrike">
                          <a:effectLst/>
                        </a:rPr>
                        <a:t>求环边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压缩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tarjan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40298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2.396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1.072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545326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答案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092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48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6" y="1204912"/>
            <a:ext cx="10131425" cy="4448175"/>
          </a:xfrm>
        </p:spPr>
        <p:txBody>
          <a:bodyPr/>
          <a:lstStyle/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并查集数据结构要尽量使用路径压缩策略，能够大大加快查询的速度</a:t>
            </a:r>
          </a:p>
          <a:p>
            <a:r>
              <a:rPr lang="zh-CN" altLang="zh-CN" dirty="0"/>
              <a:t>在求解大规模问题的时候尽量选择简单的数据结构</a:t>
            </a:r>
          </a:p>
          <a:p>
            <a:r>
              <a:rPr lang="zh-CN" altLang="zh-CN" dirty="0"/>
              <a:t>编写代码时要注意代码语句不能过长，否则同样复杂度的算法，执行用时会有差距</a:t>
            </a:r>
            <a:endParaRPr lang="en-US" altLang="zh-CN" dirty="0"/>
          </a:p>
          <a:p>
            <a:r>
              <a:rPr lang="zh-CN" altLang="en-US" dirty="0"/>
              <a:t>相同的复杂度下，尽量选择代码量少的算法，速度快</a:t>
            </a:r>
            <a:endParaRPr lang="zh-CN" altLang="zh-CN" dirty="0"/>
          </a:p>
          <a:p>
            <a:r>
              <a:rPr lang="zh-CN" altLang="zh-CN" dirty="0"/>
              <a:t>在大规模递归的时候要修改编译器的栈空间，否则数据容量一大，容易</a:t>
            </a:r>
            <a:r>
              <a:rPr lang="zh-CN" altLang="zh-CN" dirty="0">
                <a:solidFill>
                  <a:srgbClr val="FFFF00"/>
                </a:solidFill>
              </a:rPr>
              <a:t>爆栈</a:t>
            </a:r>
          </a:p>
          <a:p>
            <a:r>
              <a:rPr lang="zh-CN" altLang="zh-CN" dirty="0"/>
              <a:t>能用较短语句写成非递归的算法就不要用递归，否则代码的常数开销会增大，比如并查集查找操作可以用迭代法表示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7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185" y="1689947"/>
            <a:ext cx="10131425" cy="1808480"/>
          </a:xfrm>
        </p:spPr>
        <p:txBody>
          <a:bodyPr/>
          <a:lstStyle/>
          <a:p>
            <a:r>
              <a:rPr lang="zh-CN" altLang="zh-CN" dirty="0"/>
              <a:t>穷举边并且删除这条边，然后计算连通分支数目，使用</a:t>
            </a:r>
            <a:r>
              <a:rPr lang="en-US" altLang="zh-CN" dirty="0" err="1"/>
              <a:t>dfs</a:t>
            </a:r>
            <a:r>
              <a:rPr lang="zh-CN" altLang="zh-CN" dirty="0"/>
              <a:t>计算连通分支数目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3694EF-6C11-41C4-90A8-464F11F7CC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2185" y="2970107"/>
            <a:ext cx="9350375" cy="235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2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81" y="402432"/>
            <a:ext cx="10131425" cy="1456267"/>
          </a:xfrm>
        </p:spPr>
        <p:txBody>
          <a:bodyPr/>
          <a:lstStyle/>
          <a:p>
            <a:r>
              <a:rPr lang="zh-CN" altLang="en-US" dirty="0"/>
              <a:t>基准法：伪代码描述与复杂度分析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161" y="3371427"/>
            <a:ext cx="10131425" cy="3649133"/>
          </a:xfrm>
        </p:spPr>
        <p:txBody>
          <a:bodyPr/>
          <a:lstStyle/>
          <a:p>
            <a:r>
              <a:rPr lang="zh-CN" altLang="zh-CN" dirty="0"/>
              <a:t>复杂度分析：其中</a:t>
            </a:r>
            <a:r>
              <a:rPr lang="en-US" altLang="zh-CN" dirty="0"/>
              <a:t> n</a:t>
            </a:r>
            <a:r>
              <a:rPr lang="zh-CN" altLang="zh-CN" dirty="0"/>
              <a:t>为顶点数，</a:t>
            </a:r>
            <a:r>
              <a:rPr lang="en-US" altLang="zh-CN" dirty="0"/>
              <a:t>e</a:t>
            </a:r>
            <a:r>
              <a:rPr lang="zh-CN" altLang="zh-CN" dirty="0"/>
              <a:t>为边数</a:t>
            </a:r>
          </a:p>
          <a:p>
            <a:r>
              <a:rPr lang="zh-CN" altLang="zh-CN" dirty="0"/>
              <a:t>穷举删除的边需要</a:t>
            </a:r>
            <a:r>
              <a:rPr lang="en-US" altLang="zh-CN" dirty="0"/>
              <a:t>e</a:t>
            </a:r>
            <a:r>
              <a:rPr lang="zh-CN" altLang="zh-CN" dirty="0"/>
              <a:t>次，每次删除都要</a:t>
            </a:r>
            <a:r>
              <a:rPr lang="en-US" altLang="zh-CN" dirty="0" err="1"/>
              <a:t>dfs</a:t>
            </a:r>
            <a:r>
              <a:rPr lang="zh-CN" altLang="zh-CN" dirty="0"/>
              <a:t>判断连通分支数目，需要</a:t>
            </a:r>
            <a:r>
              <a:rPr lang="en-US" altLang="zh-CN" dirty="0"/>
              <a:t>O(</a:t>
            </a:r>
            <a:r>
              <a:rPr lang="en-US" altLang="zh-CN" dirty="0" err="1"/>
              <a:t>n+e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zh-CN" altLang="en-US" dirty="0"/>
              <a:t>总</a:t>
            </a:r>
            <a:r>
              <a:rPr lang="zh-CN" altLang="zh-CN" dirty="0"/>
              <a:t>复杂度</a:t>
            </a:r>
            <a:r>
              <a:rPr lang="en-US" altLang="zh-CN" dirty="0"/>
              <a:t>O(e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对于稀疏图（</a:t>
            </a:r>
            <a:r>
              <a:rPr lang="en-US" altLang="zh-CN" dirty="0"/>
              <a:t>e=n</a:t>
            </a:r>
            <a:r>
              <a:rPr lang="zh-CN" altLang="zh-CN" dirty="0"/>
              <a:t>），复杂度为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对于稠密图</a:t>
            </a:r>
            <a:r>
              <a:rPr lang="en-US" altLang="zh-CN" dirty="0"/>
              <a:t>(e=n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，复杂度为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FE20C8-F6E6-426D-AD20-48695E0440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4464" y="1736779"/>
            <a:ext cx="6378257" cy="19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5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6" y="179358"/>
            <a:ext cx="10131425" cy="1019387"/>
          </a:xfrm>
        </p:spPr>
        <p:txBody>
          <a:bodyPr/>
          <a:lstStyle/>
          <a:p>
            <a:r>
              <a:rPr lang="zh-CN" altLang="en-US" dirty="0"/>
              <a:t>基准法时间测试：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0B5C88-1AC7-43BB-B04C-D5C0B8CA2229}"/>
              </a:ext>
            </a:extLst>
          </p:cNvPr>
          <p:cNvSpPr txBox="1"/>
          <p:nvPr/>
        </p:nvSpPr>
        <p:spPr>
          <a:xfrm>
            <a:off x="7528560" y="2297660"/>
            <a:ext cx="439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稀疏图中，基准法符合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的复杂度</a:t>
            </a:r>
            <a:endParaRPr lang="en-US" altLang="zh-CN" dirty="0"/>
          </a:p>
          <a:p>
            <a:r>
              <a:rPr lang="zh-CN" altLang="zh-CN" dirty="0"/>
              <a:t>而稠密图中，基准法符合</a:t>
            </a:r>
            <a:r>
              <a:rPr lang="en-US" altLang="zh-CN" dirty="0"/>
              <a:t>O(n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zh-CN" altLang="zh-CN" dirty="0"/>
              <a:t>的复杂度</a:t>
            </a:r>
          </a:p>
          <a:p>
            <a:endParaRPr lang="zh-CN" altLang="en-US" dirty="0"/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0A2BFD4A-7D69-4250-856E-A3F6C9F60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713665"/>
              </p:ext>
            </p:extLst>
          </p:nvPr>
        </p:nvGraphicFramePr>
        <p:xfrm>
          <a:off x="240086" y="1198745"/>
          <a:ext cx="6446464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7994">
                  <a:extLst>
                    <a:ext uri="{9D8B030D-6E8A-4147-A177-3AD203B41FA5}">
                      <a16:colId xmlns:a16="http://schemas.microsoft.com/office/drawing/2014/main" val="3536999739"/>
                    </a:ext>
                  </a:extLst>
                </a:gridCol>
                <a:gridCol w="827694">
                  <a:extLst>
                    <a:ext uri="{9D8B030D-6E8A-4147-A177-3AD203B41FA5}">
                      <a16:colId xmlns:a16="http://schemas.microsoft.com/office/drawing/2014/main" val="1986754667"/>
                    </a:ext>
                  </a:extLst>
                </a:gridCol>
                <a:gridCol w="827694">
                  <a:extLst>
                    <a:ext uri="{9D8B030D-6E8A-4147-A177-3AD203B41FA5}">
                      <a16:colId xmlns:a16="http://schemas.microsoft.com/office/drawing/2014/main" val="2538371140"/>
                    </a:ext>
                  </a:extLst>
                </a:gridCol>
                <a:gridCol w="827694">
                  <a:extLst>
                    <a:ext uri="{9D8B030D-6E8A-4147-A177-3AD203B41FA5}">
                      <a16:colId xmlns:a16="http://schemas.microsoft.com/office/drawing/2014/main" val="3365064546"/>
                    </a:ext>
                  </a:extLst>
                </a:gridCol>
                <a:gridCol w="827694">
                  <a:extLst>
                    <a:ext uri="{9D8B030D-6E8A-4147-A177-3AD203B41FA5}">
                      <a16:colId xmlns:a16="http://schemas.microsoft.com/office/drawing/2014/main" val="1906324757"/>
                    </a:ext>
                  </a:extLst>
                </a:gridCol>
                <a:gridCol w="827694">
                  <a:extLst>
                    <a:ext uri="{9D8B030D-6E8A-4147-A177-3AD203B41FA5}">
                      <a16:colId xmlns:a16="http://schemas.microsoft.com/office/drawing/2014/main" val="283036895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稀疏图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3000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4000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5000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45772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基准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0.0636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0.2768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0.6843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1.1586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1.6531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31313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O(n^2)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0.0636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0.2544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0.5724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1.0176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1.59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24336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稠密图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300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6439863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基准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0.6469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3.0139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8.8914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22.2807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45.062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460649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O(n^4)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0.6469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3.274931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10.3504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25.26953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52.3989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6687329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6CED52D-62C0-4128-A159-7C78B58A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6" y="3220991"/>
            <a:ext cx="5752553" cy="34576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09AE6E-73C3-4E59-9A4B-5A1F36805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41" y="3220991"/>
            <a:ext cx="5752553" cy="34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基准法</a:t>
            </a:r>
            <a:r>
              <a:rPr lang="en-US" altLang="zh-CN" dirty="0"/>
              <a:t>+</a:t>
            </a:r>
            <a:r>
              <a:rPr lang="zh-CN" altLang="en-US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1" y="1959187"/>
            <a:ext cx="10131425" cy="3649133"/>
          </a:xfrm>
        </p:spPr>
        <p:txBody>
          <a:bodyPr/>
          <a:lstStyle/>
          <a:p>
            <a:r>
              <a:rPr lang="zh-CN" altLang="zh-CN" dirty="0"/>
              <a:t>和基准法思路相同，通过删除边并计算连通分支数目来查找桥，只是计算连通分支时使用并查集而不是</a:t>
            </a:r>
            <a:r>
              <a:rPr lang="en-US" altLang="zh-CN" dirty="0" err="1"/>
              <a:t>dfs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62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并查集：伪代码描述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1892"/>
            <a:ext cx="10876279" cy="2095976"/>
          </a:xfrm>
        </p:spPr>
        <p:txBody>
          <a:bodyPr>
            <a:normAutofit/>
          </a:bodyPr>
          <a:lstStyle/>
          <a:p>
            <a:r>
              <a:rPr lang="zh-CN" altLang="zh-CN" b="1" dirty="0"/>
              <a:t>并查集计算连通分支数目：</a:t>
            </a:r>
            <a:endParaRPr lang="zh-CN" altLang="zh-CN" dirty="0"/>
          </a:p>
          <a:p>
            <a:r>
              <a:rPr lang="zh-CN" altLang="zh-CN" dirty="0"/>
              <a:t>枚举边，对</a:t>
            </a:r>
            <a:r>
              <a:rPr lang="zh-CN" altLang="zh-CN" dirty="0">
                <a:solidFill>
                  <a:srgbClr val="FFFF00"/>
                </a:solidFill>
              </a:rPr>
              <a:t>每个边上的两点</a:t>
            </a:r>
            <a:r>
              <a:rPr lang="en-US" altLang="zh-CN" dirty="0">
                <a:solidFill>
                  <a:srgbClr val="FFFF00"/>
                </a:solidFill>
              </a:rPr>
              <a:t>v1</a:t>
            </a:r>
            <a:r>
              <a:rPr lang="zh-CN" altLang="zh-CN" dirty="0">
                <a:solidFill>
                  <a:srgbClr val="FFFF00"/>
                </a:solidFill>
              </a:rPr>
              <a:t>和</a:t>
            </a:r>
            <a:r>
              <a:rPr lang="en-US" altLang="zh-CN" dirty="0">
                <a:solidFill>
                  <a:srgbClr val="FFFF00"/>
                </a:solidFill>
              </a:rPr>
              <a:t>v2</a:t>
            </a:r>
            <a:r>
              <a:rPr lang="zh-CN" altLang="zh-CN" dirty="0"/>
              <a:t>，查询</a:t>
            </a:r>
            <a:r>
              <a:rPr lang="en-US" altLang="zh-CN" dirty="0"/>
              <a:t>v1</a:t>
            </a:r>
            <a:r>
              <a:rPr lang="zh-CN" altLang="zh-CN" dirty="0"/>
              <a:t>和</a:t>
            </a:r>
            <a:r>
              <a:rPr lang="en-US" altLang="zh-CN" dirty="0"/>
              <a:t>v2</a:t>
            </a:r>
            <a:r>
              <a:rPr lang="zh-CN" altLang="zh-CN" dirty="0"/>
              <a:t>所属的集合</a:t>
            </a:r>
            <a:r>
              <a:rPr lang="en-US" altLang="zh-CN" dirty="0"/>
              <a:t>f1,f2</a:t>
            </a:r>
            <a:r>
              <a:rPr lang="zh-CN" altLang="zh-CN" dirty="0"/>
              <a:t>，如果</a:t>
            </a:r>
            <a:r>
              <a:rPr lang="en-US" altLang="zh-CN" dirty="0"/>
              <a:t>v1</a:t>
            </a:r>
            <a:r>
              <a:rPr lang="zh-CN" altLang="zh-CN" dirty="0"/>
              <a:t>和</a:t>
            </a:r>
            <a:r>
              <a:rPr lang="en-US" altLang="zh-CN" dirty="0"/>
              <a:t>v2</a:t>
            </a:r>
            <a:r>
              <a:rPr lang="zh-CN" altLang="zh-CN" dirty="0"/>
              <a:t>不在同一个集合则合并</a:t>
            </a:r>
            <a:r>
              <a:rPr lang="en-US" altLang="zh-CN" dirty="0"/>
              <a:t>v1</a:t>
            </a:r>
            <a:r>
              <a:rPr lang="zh-CN" altLang="zh-CN" dirty="0"/>
              <a:t>和</a:t>
            </a:r>
            <a:r>
              <a:rPr lang="en-US" altLang="zh-CN" dirty="0"/>
              <a:t>v2</a:t>
            </a:r>
            <a:r>
              <a:rPr lang="zh-CN" altLang="zh-CN" dirty="0"/>
              <a:t>所属的两个集合</a:t>
            </a:r>
            <a:endParaRPr lang="en-US" altLang="zh-CN" dirty="0"/>
          </a:p>
          <a:p>
            <a:r>
              <a:rPr lang="zh-CN" altLang="zh-CN" dirty="0"/>
              <a:t>最后统计集合的个数，即为连通分支数目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9A78B0-944F-4C28-8F5B-6DAFE43925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3010" y="4008120"/>
            <a:ext cx="6864350" cy="19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3BB-50AC-4B87-A82D-240AE18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94733"/>
            <a:ext cx="10131425" cy="1456267"/>
          </a:xfrm>
        </p:spPr>
        <p:txBody>
          <a:bodyPr/>
          <a:lstStyle/>
          <a:p>
            <a:r>
              <a:rPr lang="zh-CN" altLang="en-US" dirty="0"/>
              <a:t>并查集：两种路径压缩策略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A601-294F-478A-8B6D-FC5AAFD5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594" y="1345274"/>
            <a:ext cx="10131425" cy="1919076"/>
          </a:xfrm>
        </p:spPr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find</a:t>
            </a:r>
            <a:r>
              <a:rPr lang="zh-CN" altLang="en-US" dirty="0"/>
              <a:t>操作要一直向上找，但是向上找的迭代次数很多，所以引入路径压缩策略</a:t>
            </a:r>
            <a:endParaRPr lang="en-US" altLang="zh-CN" dirty="0"/>
          </a:p>
          <a:p>
            <a:r>
              <a:rPr lang="zh-CN" altLang="en-US" dirty="0"/>
              <a:t>查找到之后沿途把路上的节点都挂到最终父节点上</a:t>
            </a:r>
            <a:endParaRPr lang="en-US" altLang="zh-CN" dirty="0"/>
          </a:p>
          <a:p>
            <a:r>
              <a:rPr lang="zh-CN" altLang="en-US" dirty="0"/>
              <a:t>路径压缩后，均摊查询复杂度为</a:t>
            </a:r>
            <a:r>
              <a:rPr lang="en-US" altLang="zh-CN" dirty="0"/>
              <a:t>O(1)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F28CB7-86C6-43E8-8BEF-F83923ACBE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10300" y="2370957"/>
            <a:ext cx="5886450" cy="20139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B36387-31DA-4B32-A135-7E98D14FDC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6544" y="3285930"/>
            <a:ext cx="4623756" cy="1099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FA64CC-9800-478D-878C-9C439CF3C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328" y="4487044"/>
            <a:ext cx="5951422" cy="21762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C5D3CA-1B1F-48AB-8DD5-9C3076178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544" y="4487044"/>
            <a:ext cx="4558784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32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176</TotalTime>
  <Words>3044</Words>
  <Application>Microsoft Office PowerPoint</Application>
  <PresentationFormat>宽屏</PresentationFormat>
  <Paragraphs>570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Arial</vt:lpstr>
      <vt:lpstr>Calibri</vt:lpstr>
      <vt:lpstr>Calibri Light</vt:lpstr>
      <vt:lpstr>天体</vt:lpstr>
      <vt:lpstr>无向图求桥</vt:lpstr>
      <vt:lpstr>问题描述</vt:lpstr>
      <vt:lpstr>求解方法</vt:lpstr>
      <vt:lpstr>基准法</vt:lpstr>
      <vt:lpstr>基准法：伪代码描述与复杂度分析</vt:lpstr>
      <vt:lpstr>基准法时间测试：</vt:lpstr>
      <vt:lpstr>基准法+并查集</vt:lpstr>
      <vt:lpstr>并查集：伪代码描述</vt:lpstr>
      <vt:lpstr>并查集：两种路径压缩策略</vt:lpstr>
      <vt:lpstr>基准法+并查集：复杂度分析</vt:lpstr>
      <vt:lpstr>基准法：引入生成树选边优化</vt:lpstr>
      <vt:lpstr>基准法+生成树优化</vt:lpstr>
      <vt:lpstr>基准法+并查集+生成树优化</vt:lpstr>
      <vt:lpstr>逆向思维：求环边</vt:lpstr>
      <vt:lpstr>如何利用公共祖先找环边？</vt:lpstr>
      <vt:lpstr>Dfs配合并查集解lca问题（简要版）</vt:lpstr>
      <vt:lpstr>Dfs配合并查集求解lca：图形描述</vt:lpstr>
      <vt:lpstr>Lca求环边求桥：复杂度分析</vt:lpstr>
      <vt:lpstr>Lca求环边求桥</vt:lpstr>
      <vt:lpstr>Lca引入压缩策略：</vt:lpstr>
      <vt:lpstr>Lca+压缩：复杂度分析</vt:lpstr>
      <vt:lpstr>Lca+压缩：时间测试</vt:lpstr>
      <vt:lpstr>Tarjan（塔扬）算法直接求桥：</vt:lpstr>
      <vt:lpstr>Tarjan（塔扬）算法直接求桥：</vt:lpstr>
      <vt:lpstr>图形描述：</vt:lpstr>
      <vt:lpstr>伪代码与复杂度：</vt:lpstr>
      <vt:lpstr>Tarjan（塔扬）算法时间测试</vt:lpstr>
      <vt:lpstr>总览：稀疏图</vt:lpstr>
      <vt:lpstr>总览：稠密图</vt:lpstr>
      <vt:lpstr>总览：</vt:lpstr>
      <vt:lpstr>数据测试2：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无向图求桥</dc:title>
  <dc:creator>long lee</dc:creator>
  <cp:lastModifiedBy>long lee</cp:lastModifiedBy>
  <cp:revision>204</cp:revision>
  <dcterms:created xsi:type="dcterms:W3CDTF">2020-06-02T06:15:34Z</dcterms:created>
  <dcterms:modified xsi:type="dcterms:W3CDTF">2020-06-11T01:49:05Z</dcterms:modified>
</cp:coreProperties>
</file>