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7" r:id="rId31"/>
    <p:sldId id="288" r:id="rId32"/>
    <p:sldId id="289" r:id="rId33"/>
    <p:sldId id="290" r:id="rId34"/>
    <p:sldId id="291" r:id="rId35"/>
    <p:sldId id="297" r:id="rId36"/>
    <p:sldId id="298" r:id="rId37"/>
    <p:sldId id="299" r:id="rId38"/>
    <p:sldId id="300" r:id="rId39"/>
    <p:sldId id="301" r:id="rId40"/>
    <p:sldId id="302" r:id="rId41"/>
    <p:sldId id="303" r:id="rId42"/>
    <p:sldId id="292" r:id="rId43"/>
    <p:sldId id="293" r:id="rId44"/>
    <p:sldId id="294" r:id="rId45"/>
    <p:sldId id="295" r:id="rId46"/>
    <p:sldId id="29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7" d="100"/>
          <a:sy n="67" d="100"/>
        </p:scale>
        <p:origin x="6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FA4D7-41EC-46E9-81F2-DC6CFD330E5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00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FA4D7-41EC-46E9-81F2-DC6CFD330E59}" type="slidenum">
              <a:rPr lang="zh-CN" altLang="en-US" smtClean="0"/>
              <a:t>‹#›</a:t>
            </a:fld>
            <a:endParaRPr lang="zh-CN" altLang="en-US"/>
          </a:p>
        </p:txBody>
      </p:sp>
    </p:spTree>
    <p:extLst>
      <p:ext uri="{BB962C8B-B14F-4D97-AF65-F5344CB8AC3E}">
        <p14:creationId xmlns:p14="http://schemas.microsoft.com/office/powerpoint/2010/main" val="43907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FA4D7-41EC-46E9-81F2-DC6CFD330E59}" type="slidenum">
              <a:rPr lang="zh-CN" altLang="en-US" smtClean="0"/>
              <a:t>‹#›</a:t>
            </a:fld>
            <a:endParaRPr lang="zh-CN" altLang="en-US"/>
          </a:p>
        </p:txBody>
      </p:sp>
    </p:spTree>
    <p:extLst>
      <p:ext uri="{BB962C8B-B14F-4D97-AF65-F5344CB8AC3E}">
        <p14:creationId xmlns:p14="http://schemas.microsoft.com/office/powerpoint/2010/main" val="51203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FA4D7-41EC-46E9-81F2-DC6CFD330E59}" type="slidenum">
              <a:rPr lang="zh-CN" altLang="en-US" smtClean="0"/>
              <a:t>‹#›</a:t>
            </a:fld>
            <a:endParaRPr lang="zh-CN" altLang="en-US"/>
          </a:p>
        </p:txBody>
      </p:sp>
    </p:spTree>
    <p:extLst>
      <p:ext uri="{BB962C8B-B14F-4D97-AF65-F5344CB8AC3E}">
        <p14:creationId xmlns:p14="http://schemas.microsoft.com/office/powerpoint/2010/main" val="187435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FA4D7-41EC-46E9-81F2-DC6CFD330E5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65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3FA4D7-41EC-46E9-81F2-DC6CFD330E59}" type="slidenum">
              <a:rPr lang="zh-CN" altLang="en-US" smtClean="0"/>
              <a:t>‹#›</a:t>
            </a:fld>
            <a:endParaRPr lang="zh-CN" altLang="en-US"/>
          </a:p>
        </p:txBody>
      </p:sp>
    </p:spTree>
    <p:extLst>
      <p:ext uri="{BB962C8B-B14F-4D97-AF65-F5344CB8AC3E}">
        <p14:creationId xmlns:p14="http://schemas.microsoft.com/office/powerpoint/2010/main" val="357501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13FA4D7-41EC-46E9-81F2-DC6CFD330E59}" type="slidenum">
              <a:rPr lang="zh-CN" altLang="en-US" smtClean="0"/>
              <a:t>‹#›</a:t>
            </a:fld>
            <a:endParaRPr lang="zh-CN" altLang="en-US"/>
          </a:p>
        </p:txBody>
      </p:sp>
    </p:spTree>
    <p:extLst>
      <p:ext uri="{BB962C8B-B14F-4D97-AF65-F5344CB8AC3E}">
        <p14:creationId xmlns:p14="http://schemas.microsoft.com/office/powerpoint/2010/main" val="251448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13FA4D7-41EC-46E9-81F2-DC6CFD330E59}" type="slidenum">
              <a:rPr lang="zh-CN" altLang="en-US" smtClean="0"/>
              <a:t>‹#›</a:t>
            </a:fld>
            <a:endParaRPr lang="zh-CN" altLang="en-US"/>
          </a:p>
        </p:txBody>
      </p:sp>
    </p:spTree>
    <p:extLst>
      <p:ext uri="{BB962C8B-B14F-4D97-AF65-F5344CB8AC3E}">
        <p14:creationId xmlns:p14="http://schemas.microsoft.com/office/powerpoint/2010/main" val="118384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B13FA4D7-41EC-46E9-81F2-DC6CFD330E59}" type="slidenum">
              <a:rPr lang="zh-CN" altLang="en-US" smtClean="0"/>
              <a:t>‹#›</a:t>
            </a:fld>
            <a:endParaRPr lang="zh-CN" altLang="en-US"/>
          </a:p>
        </p:txBody>
      </p:sp>
    </p:spTree>
    <p:extLst>
      <p:ext uri="{BB962C8B-B14F-4D97-AF65-F5344CB8AC3E}">
        <p14:creationId xmlns:p14="http://schemas.microsoft.com/office/powerpoint/2010/main" val="15322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6804F9-595A-4722-B23B-7A09E1ECCAFE}" type="datetimeFigureOut">
              <a:rPr lang="zh-CN" altLang="en-US" smtClean="0"/>
              <a:t>2020/6/23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3FA4D7-41EC-46E9-81F2-DC6CFD330E59}" type="slidenum">
              <a:rPr lang="zh-CN" altLang="en-US" smtClean="0"/>
              <a:t>‹#›</a:t>
            </a:fld>
            <a:endParaRPr lang="zh-CN" altLang="en-US"/>
          </a:p>
        </p:txBody>
      </p:sp>
    </p:spTree>
    <p:extLst>
      <p:ext uri="{BB962C8B-B14F-4D97-AF65-F5344CB8AC3E}">
        <p14:creationId xmlns:p14="http://schemas.microsoft.com/office/powerpoint/2010/main" val="136707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46804F9-595A-4722-B23B-7A09E1ECCAFE}" type="datetimeFigureOut">
              <a:rPr lang="zh-CN" altLang="en-US" smtClean="0"/>
              <a:t>2020/6/23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3FA4D7-41EC-46E9-81F2-DC6CFD330E59}" type="slidenum">
              <a:rPr lang="zh-CN" altLang="en-US" smtClean="0"/>
              <a:t>‹#›</a:t>
            </a:fld>
            <a:endParaRPr lang="zh-CN" altLang="en-US"/>
          </a:p>
        </p:txBody>
      </p:sp>
    </p:spTree>
    <p:extLst>
      <p:ext uri="{BB962C8B-B14F-4D97-AF65-F5344CB8AC3E}">
        <p14:creationId xmlns:p14="http://schemas.microsoft.com/office/powerpoint/2010/main" val="3625679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6804F9-595A-4722-B23B-7A09E1ECCAFE}" type="datetimeFigureOut">
              <a:rPr lang="zh-CN" altLang="en-US" smtClean="0"/>
              <a:t>2020/6/23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3FA4D7-41EC-46E9-81F2-DC6CFD330E5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806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emf"/><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emf"/><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emf"/><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emf"/><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1C341-87BA-410E-A25E-561F5AE83624}"/>
              </a:ext>
            </a:extLst>
          </p:cNvPr>
          <p:cNvSpPr>
            <a:spLocks noGrp="1"/>
          </p:cNvSpPr>
          <p:nvPr>
            <p:ph type="ctrTitle"/>
          </p:nvPr>
        </p:nvSpPr>
        <p:spPr>
          <a:xfrm>
            <a:off x="1524000" y="2082799"/>
            <a:ext cx="9144000" cy="1427163"/>
          </a:xfrm>
        </p:spPr>
        <p:txBody>
          <a:bodyPr/>
          <a:lstStyle/>
          <a:p>
            <a:r>
              <a:rPr lang="zh-CN" altLang="en-US" dirty="0"/>
              <a:t>图最大流问题</a:t>
            </a:r>
          </a:p>
        </p:txBody>
      </p:sp>
      <p:sp>
        <p:nvSpPr>
          <p:cNvPr id="3" name="副标题 2">
            <a:extLst>
              <a:ext uri="{FF2B5EF4-FFF2-40B4-BE49-F238E27FC236}">
                <a16:creationId xmlns:a16="http://schemas.microsoft.com/office/drawing/2014/main" id="{B0DB0CB0-2BA7-4765-9CEC-4AD889A3B963}"/>
              </a:ext>
            </a:extLst>
          </p:cNvPr>
          <p:cNvSpPr>
            <a:spLocks noGrp="1"/>
          </p:cNvSpPr>
          <p:nvPr>
            <p:ph type="subTitle" idx="1"/>
          </p:nvPr>
        </p:nvSpPr>
        <p:spPr/>
        <p:txBody>
          <a:bodyPr/>
          <a:lstStyle/>
          <a:p>
            <a:r>
              <a:rPr lang="zh-CN" altLang="en-US" dirty="0"/>
              <a:t>李若龙 </a:t>
            </a:r>
            <a:r>
              <a:rPr lang="en-US" altLang="zh-CN" dirty="0"/>
              <a:t>2018171028</a:t>
            </a:r>
            <a:endParaRPr lang="zh-CN" altLang="en-US" dirty="0"/>
          </a:p>
        </p:txBody>
      </p:sp>
    </p:spTree>
    <p:extLst>
      <p:ext uri="{BB962C8B-B14F-4D97-AF65-F5344CB8AC3E}">
        <p14:creationId xmlns:p14="http://schemas.microsoft.com/office/powerpoint/2010/main" val="323455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增广图</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621241"/>
          </a:xfrm>
        </p:spPr>
        <p:txBody>
          <a:bodyPr/>
          <a:lstStyle/>
          <a:p>
            <a:r>
              <a:rPr lang="zh-CN" altLang="zh-CN" dirty="0"/>
              <a:t>增广图是把所有的回退边都当成原图的有向边，</a:t>
            </a:r>
            <a:r>
              <a:rPr lang="zh-CN" altLang="zh-CN" dirty="0">
                <a:solidFill>
                  <a:srgbClr val="00B0F0"/>
                </a:solidFill>
              </a:rPr>
              <a:t>在原图基础上增加回退边</a:t>
            </a:r>
            <a:r>
              <a:rPr lang="zh-CN" altLang="zh-CN" dirty="0"/>
              <a:t>而形成的一种图</a:t>
            </a:r>
          </a:p>
          <a:p>
            <a:endParaRPr lang="zh-CN" altLang="en-US" dirty="0"/>
          </a:p>
        </p:txBody>
      </p:sp>
      <p:pic>
        <p:nvPicPr>
          <p:cNvPr id="4" name="图片 3">
            <a:extLst>
              <a:ext uri="{FF2B5EF4-FFF2-40B4-BE49-F238E27FC236}">
                <a16:creationId xmlns:a16="http://schemas.microsoft.com/office/drawing/2014/main" id="{94A80F79-3F45-45E6-9512-856D555658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5058" y="2798869"/>
            <a:ext cx="4534218" cy="2211281"/>
          </a:xfrm>
          <a:prstGeom prst="rect">
            <a:avLst/>
          </a:prstGeom>
          <a:noFill/>
          <a:ln>
            <a:noFill/>
          </a:ln>
        </p:spPr>
      </p:pic>
      <p:pic>
        <p:nvPicPr>
          <p:cNvPr id="5" name="图片 4">
            <a:extLst>
              <a:ext uri="{FF2B5EF4-FFF2-40B4-BE49-F238E27FC236}">
                <a16:creationId xmlns:a16="http://schemas.microsoft.com/office/drawing/2014/main" id="{292F46B4-2B20-45E1-A537-21FF401C8C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16040" y="2724997"/>
            <a:ext cx="5347653" cy="2211281"/>
          </a:xfrm>
          <a:prstGeom prst="rect">
            <a:avLst/>
          </a:prstGeom>
          <a:noFill/>
          <a:ln>
            <a:noFill/>
          </a:ln>
        </p:spPr>
      </p:pic>
    </p:spTree>
    <p:extLst>
      <p:ext uri="{BB962C8B-B14F-4D97-AF65-F5344CB8AC3E}">
        <p14:creationId xmlns:p14="http://schemas.microsoft.com/office/powerpoint/2010/main" val="411704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a:t>Ford-Fulkerson</a:t>
            </a:r>
            <a:r>
              <a:rPr lang="zh-CN" altLang="zh-CN" dirty="0"/>
              <a:t>方法的伪代码描述</a:t>
            </a:r>
            <a:endParaRPr lang="zh-CN" altLang="en-US" dirty="0"/>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zh-CN" dirty="0"/>
              <a:t>这里的最短增广路径指的是经过的节点最少，而不是边权值之和最小</a:t>
            </a:r>
          </a:p>
          <a:p>
            <a:endParaRPr lang="zh-CN" altLang="en-US" dirty="0"/>
          </a:p>
        </p:txBody>
      </p:sp>
      <p:pic>
        <p:nvPicPr>
          <p:cNvPr id="4" name="图片 3">
            <a:extLst>
              <a:ext uri="{FF2B5EF4-FFF2-40B4-BE49-F238E27FC236}">
                <a16:creationId xmlns:a16="http://schemas.microsoft.com/office/drawing/2014/main" id="{6B4CDB33-1E87-48DD-AE16-27056E88E809}"/>
              </a:ext>
            </a:extLst>
          </p:cNvPr>
          <p:cNvPicPr/>
          <p:nvPr/>
        </p:nvPicPr>
        <p:blipFill>
          <a:blip r:embed="rId2"/>
          <a:stretch>
            <a:fillRect/>
          </a:stretch>
        </p:blipFill>
        <p:spPr>
          <a:xfrm>
            <a:off x="1097280" y="2581276"/>
            <a:ext cx="4924425" cy="2233612"/>
          </a:xfrm>
          <a:prstGeom prst="rect">
            <a:avLst/>
          </a:prstGeom>
        </p:spPr>
      </p:pic>
      <p:pic>
        <p:nvPicPr>
          <p:cNvPr id="5" name="图片 4">
            <a:extLst>
              <a:ext uri="{FF2B5EF4-FFF2-40B4-BE49-F238E27FC236}">
                <a16:creationId xmlns:a16="http://schemas.microsoft.com/office/drawing/2014/main" id="{C204C884-6CB8-463C-9E07-8CC5480D4B5A}"/>
              </a:ext>
            </a:extLst>
          </p:cNvPr>
          <p:cNvPicPr>
            <a:picLocks noChangeAspect="1"/>
          </p:cNvPicPr>
          <p:nvPr/>
        </p:nvPicPr>
        <p:blipFill>
          <a:blip r:embed="rId3"/>
          <a:stretch>
            <a:fillRect/>
          </a:stretch>
        </p:blipFill>
        <p:spPr>
          <a:xfrm>
            <a:off x="895349" y="2326585"/>
            <a:ext cx="5274947" cy="331658"/>
          </a:xfrm>
          <a:prstGeom prst="rect">
            <a:avLst/>
          </a:prstGeom>
        </p:spPr>
      </p:pic>
      <p:pic>
        <p:nvPicPr>
          <p:cNvPr id="6" name="图片 5">
            <a:extLst>
              <a:ext uri="{FF2B5EF4-FFF2-40B4-BE49-F238E27FC236}">
                <a16:creationId xmlns:a16="http://schemas.microsoft.com/office/drawing/2014/main" id="{A240D11D-117E-4C22-B080-75C4F9E5FB56}"/>
              </a:ext>
            </a:extLst>
          </p:cNvPr>
          <p:cNvPicPr>
            <a:picLocks noChangeAspect="1"/>
          </p:cNvPicPr>
          <p:nvPr/>
        </p:nvPicPr>
        <p:blipFill>
          <a:blip r:embed="rId4"/>
          <a:stretch>
            <a:fillRect/>
          </a:stretch>
        </p:blipFill>
        <p:spPr>
          <a:xfrm>
            <a:off x="1036320" y="2492414"/>
            <a:ext cx="228600" cy="2647950"/>
          </a:xfrm>
          <a:prstGeom prst="rect">
            <a:avLst/>
          </a:prstGeom>
        </p:spPr>
      </p:pic>
      <p:pic>
        <p:nvPicPr>
          <p:cNvPr id="7" name="图片 6">
            <a:extLst>
              <a:ext uri="{FF2B5EF4-FFF2-40B4-BE49-F238E27FC236}">
                <a16:creationId xmlns:a16="http://schemas.microsoft.com/office/drawing/2014/main" id="{BC2D619C-C2D3-4D52-B0BA-E2E72E851F0C}"/>
              </a:ext>
            </a:extLst>
          </p:cNvPr>
          <p:cNvPicPr>
            <a:picLocks noChangeAspect="1"/>
          </p:cNvPicPr>
          <p:nvPr/>
        </p:nvPicPr>
        <p:blipFill>
          <a:blip r:embed="rId4"/>
          <a:stretch>
            <a:fillRect/>
          </a:stretch>
        </p:blipFill>
        <p:spPr>
          <a:xfrm>
            <a:off x="1177291" y="2901382"/>
            <a:ext cx="228600" cy="2647950"/>
          </a:xfrm>
          <a:prstGeom prst="rect">
            <a:avLst/>
          </a:prstGeom>
        </p:spPr>
      </p:pic>
    </p:spTree>
    <p:extLst>
      <p:ext uri="{BB962C8B-B14F-4D97-AF65-F5344CB8AC3E}">
        <p14:creationId xmlns:p14="http://schemas.microsoft.com/office/powerpoint/2010/main" val="366003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a:t>Edmonds-</a:t>
            </a:r>
            <a:r>
              <a:rPr lang="en-US" altLang="zh-CN" dirty="0" err="1"/>
              <a:t>karp</a:t>
            </a:r>
            <a:r>
              <a:rPr lang="zh-CN" altLang="en-US" dirty="0"/>
              <a:t>（</a:t>
            </a:r>
            <a:r>
              <a:rPr lang="en-US" altLang="zh-CN" dirty="0"/>
              <a:t>EK</a:t>
            </a:r>
            <a:r>
              <a:rPr lang="zh-CN" altLang="en-US" dirty="0"/>
              <a:t>）</a:t>
            </a:r>
            <a:r>
              <a:rPr lang="zh-CN" altLang="zh-CN" dirty="0"/>
              <a:t>算法</a:t>
            </a:r>
            <a:endParaRPr lang="zh-CN" altLang="en-US" dirty="0"/>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1173691"/>
          </a:xfrm>
        </p:spPr>
        <p:txBody>
          <a:bodyPr/>
          <a:lstStyle/>
          <a:p>
            <a:r>
              <a:rPr lang="en-US" altLang="zh-CN" dirty="0"/>
              <a:t>Edmonds-</a:t>
            </a:r>
            <a:r>
              <a:rPr lang="en-US" altLang="zh-CN" dirty="0" err="1"/>
              <a:t>karp</a:t>
            </a:r>
            <a:r>
              <a:rPr lang="zh-CN" altLang="zh-CN" dirty="0"/>
              <a:t>算法则实例化了</a:t>
            </a:r>
            <a:r>
              <a:rPr lang="en-US" altLang="zh-CN" dirty="0"/>
              <a:t>Ford-Fulkerson</a:t>
            </a:r>
            <a:r>
              <a:rPr lang="zh-CN" altLang="zh-CN" dirty="0"/>
              <a:t>方法</a:t>
            </a:r>
            <a:endParaRPr lang="en-US" altLang="zh-CN" dirty="0"/>
          </a:p>
          <a:p>
            <a:r>
              <a:rPr lang="zh-CN" altLang="zh-CN" dirty="0"/>
              <a:t>即使用</a:t>
            </a:r>
            <a:r>
              <a:rPr lang="en-US" altLang="zh-CN" dirty="0" err="1"/>
              <a:t>bfs</a:t>
            </a:r>
            <a:r>
              <a:rPr lang="zh-CN" altLang="zh-CN" dirty="0"/>
              <a:t>求取最短增广路径，因为</a:t>
            </a:r>
            <a:r>
              <a:rPr lang="en-US" altLang="zh-CN" dirty="0" err="1"/>
              <a:t>bfs</a:t>
            </a:r>
            <a:r>
              <a:rPr lang="zh-CN" altLang="zh-CN" dirty="0"/>
              <a:t>一旦搜索到，那么经过的节点必定是最少的</a:t>
            </a:r>
          </a:p>
          <a:p>
            <a:endParaRPr lang="zh-CN" altLang="en-US" dirty="0"/>
          </a:p>
        </p:txBody>
      </p:sp>
      <p:pic>
        <p:nvPicPr>
          <p:cNvPr id="4" name="图片 3">
            <a:extLst>
              <a:ext uri="{FF2B5EF4-FFF2-40B4-BE49-F238E27FC236}">
                <a16:creationId xmlns:a16="http://schemas.microsoft.com/office/drawing/2014/main" id="{B45C1434-2536-43EA-9557-B62C70A3A8EF}"/>
              </a:ext>
            </a:extLst>
          </p:cNvPr>
          <p:cNvPicPr/>
          <p:nvPr/>
        </p:nvPicPr>
        <p:blipFill>
          <a:blip r:embed="rId2"/>
          <a:stretch>
            <a:fillRect/>
          </a:stretch>
        </p:blipFill>
        <p:spPr>
          <a:xfrm>
            <a:off x="1097280" y="3019425"/>
            <a:ext cx="3919538" cy="2425276"/>
          </a:xfrm>
          <a:prstGeom prst="rect">
            <a:avLst/>
          </a:prstGeom>
        </p:spPr>
      </p:pic>
      <p:pic>
        <p:nvPicPr>
          <p:cNvPr id="5" name="图片 4">
            <a:extLst>
              <a:ext uri="{FF2B5EF4-FFF2-40B4-BE49-F238E27FC236}">
                <a16:creationId xmlns:a16="http://schemas.microsoft.com/office/drawing/2014/main" id="{5488BDF2-3560-4DD3-AE8B-4EE7424A28B8}"/>
              </a:ext>
            </a:extLst>
          </p:cNvPr>
          <p:cNvPicPr>
            <a:picLocks noChangeAspect="1"/>
          </p:cNvPicPr>
          <p:nvPr/>
        </p:nvPicPr>
        <p:blipFill>
          <a:blip r:embed="rId3"/>
          <a:stretch>
            <a:fillRect/>
          </a:stretch>
        </p:blipFill>
        <p:spPr>
          <a:xfrm>
            <a:off x="952500" y="2787703"/>
            <a:ext cx="4171950" cy="262308"/>
          </a:xfrm>
          <a:prstGeom prst="rect">
            <a:avLst/>
          </a:prstGeom>
        </p:spPr>
      </p:pic>
      <p:pic>
        <p:nvPicPr>
          <p:cNvPr id="6" name="图片 5">
            <a:extLst>
              <a:ext uri="{FF2B5EF4-FFF2-40B4-BE49-F238E27FC236}">
                <a16:creationId xmlns:a16="http://schemas.microsoft.com/office/drawing/2014/main" id="{41803A79-9604-4333-9601-74EA240CAD3B}"/>
              </a:ext>
            </a:extLst>
          </p:cNvPr>
          <p:cNvPicPr>
            <a:picLocks noChangeAspect="1"/>
          </p:cNvPicPr>
          <p:nvPr/>
        </p:nvPicPr>
        <p:blipFill>
          <a:blip r:embed="rId4"/>
          <a:stretch>
            <a:fillRect/>
          </a:stretch>
        </p:blipFill>
        <p:spPr>
          <a:xfrm>
            <a:off x="989648" y="2947433"/>
            <a:ext cx="228600" cy="2647950"/>
          </a:xfrm>
          <a:prstGeom prst="rect">
            <a:avLst/>
          </a:prstGeom>
        </p:spPr>
      </p:pic>
    </p:spTree>
    <p:extLst>
      <p:ext uri="{BB962C8B-B14F-4D97-AF65-F5344CB8AC3E}">
        <p14:creationId xmlns:p14="http://schemas.microsoft.com/office/powerpoint/2010/main" val="384883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a:t>EK</a:t>
            </a:r>
            <a:r>
              <a:rPr lang="zh-CN" altLang="en-US" dirty="0"/>
              <a:t>算法复杂度分析</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zh-CN" dirty="0"/>
              <a:t>每次</a:t>
            </a:r>
            <a:r>
              <a:rPr lang="en-US" altLang="zh-CN" dirty="0" err="1"/>
              <a:t>bfs</a:t>
            </a:r>
            <a:r>
              <a:rPr lang="zh-CN" altLang="zh-CN" dirty="0"/>
              <a:t>需要</a:t>
            </a:r>
            <a:r>
              <a:rPr lang="en-US" altLang="zh-CN" dirty="0"/>
              <a:t>O(e)</a:t>
            </a:r>
            <a:r>
              <a:rPr lang="zh-CN" altLang="zh-CN" dirty="0"/>
              <a:t>的复杂度，而总共需要进行</a:t>
            </a:r>
            <a:r>
              <a:rPr lang="en-US" altLang="zh-CN" dirty="0"/>
              <a:t>f</a:t>
            </a:r>
            <a:r>
              <a:rPr lang="zh-CN" altLang="zh-CN" dirty="0"/>
              <a:t>次</a:t>
            </a:r>
            <a:r>
              <a:rPr lang="en-US" altLang="zh-CN" dirty="0" err="1"/>
              <a:t>bfs</a:t>
            </a:r>
            <a:r>
              <a:rPr lang="zh-CN" altLang="zh-CN" dirty="0"/>
              <a:t>图流量才达到饱和</a:t>
            </a:r>
            <a:endParaRPr lang="en-US" altLang="zh-CN" dirty="0"/>
          </a:p>
          <a:p>
            <a:r>
              <a:rPr lang="zh-CN" altLang="zh-CN" dirty="0"/>
              <a:t>总共复杂度为</a:t>
            </a:r>
            <a:r>
              <a:rPr lang="en-US" altLang="zh-CN" dirty="0"/>
              <a:t>O(e*f)</a:t>
            </a:r>
          </a:p>
          <a:p>
            <a:r>
              <a:rPr lang="zh-CN" altLang="en-US" dirty="0"/>
              <a:t>其中 </a:t>
            </a:r>
            <a:r>
              <a:rPr lang="en-US" altLang="zh-CN" dirty="0">
                <a:solidFill>
                  <a:srgbClr val="00B0F0"/>
                </a:solidFill>
              </a:rPr>
              <a:t>f </a:t>
            </a:r>
            <a:r>
              <a:rPr lang="zh-CN" altLang="zh-CN" dirty="0">
                <a:solidFill>
                  <a:srgbClr val="00B0F0"/>
                </a:solidFill>
              </a:rPr>
              <a:t>的值为</a:t>
            </a:r>
            <a:r>
              <a:rPr lang="en-US" altLang="zh-CN" dirty="0">
                <a:solidFill>
                  <a:srgbClr val="00B0F0"/>
                </a:solidFill>
              </a:rPr>
              <a:t>n*e</a:t>
            </a:r>
          </a:p>
          <a:p>
            <a:r>
              <a:rPr lang="zh-CN" altLang="en-US" dirty="0">
                <a:solidFill>
                  <a:schemeClr val="tx1"/>
                </a:solidFill>
              </a:rPr>
              <a:t>所以总体复杂度 </a:t>
            </a:r>
            <a:r>
              <a:rPr lang="en-US" altLang="zh-CN" dirty="0">
                <a:solidFill>
                  <a:schemeClr val="tx1"/>
                </a:solidFill>
              </a:rPr>
              <a:t>O(n*e^2)</a:t>
            </a:r>
            <a:endParaRPr lang="zh-CN" altLang="en-US" dirty="0">
              <a:solidFill>
                <a:schemeClr val="tx1"/>
              </a:solidFill>
            </a:endParaRPr>
          </a:p>
        </p:txBody>
      </p:sp>
    </p:spTree>
    <p:extLst>
      <p:ext uri="{BB962C8B-B14F-4D97-AF65-F5344CB8AC3E}">
        <p14:creationId xmlns:p14="http://schemas.microsoft.com/office/powerpoint/2010/main" val="294763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a:t>EK</a:t>
            </a:r>
            <a:r>
              <a:rPr lang="zh-CN" altLang="en-US" dirty="0"/>
              <a:t>算法复杂度证明</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1897591"/>
          </a:xfrm>
        </p:spPr>
        <p:txBody>
          <a:bodyPr>
            <a:normAutofit/>
          </a:bodyPr>
          <a:lstStyle/>
          <a:p>
            <a:r>
              <a:rPr lang="zh-CN" altLang="zh-CN" dirty="0"/>
              <a:t>每次增广路径都会导致一条边满载，也就是一条边被“移除”</a:t>
            </a:r>
            <a:r>
              <a:rPr lang="zh-CN" altLang="en-US" dirty="0"/>
              <a:t>，</a:t>
            </a:r>
            <a:r>
              <a:rPr lang="zh-CN" altLang="zh-CN" dirty="0"/>
              <a:t>要想</a:t>
            </a:r>
            <a:r>
              <a:rPr lang="zh-CN" altLang="zh-CN" dirty="0">
                <a:solidFill>
                  <a:srgbClr val="00B0F0"/>
                </a:solidFill>
              </a:rPr>
              <a:t>再次经过</a:t>
            </a:r>
            <a:r>
              <a:rPr lang="zh-CN" altLang="zh-CN" dirty="0"/>
              <a:t>这条边，那么必须是从它的</a:t>
            </a:r>
            <a:r>
              <a:rPr lang="zh-CN" altLang="zh-CN" dirty="0">
                <a:solidFill>
                  <a:srgbClr val="00B0F0"/>
                </a:solidFill>
              </a:rPr>
              <a:t>反向边</a:t>
            </a:r>
            <a:r>
              <a:rPr lang="zh-CN" altLang="zh-CN" dirty="0"/>
              <a:t>经过了</a:t>
            </a:r>
            <a:endParaRPr lang="en-US" altLang="zh-CN" dirty="0"/>
          </a:p>
          <a:p>
            <a:r>
              <a:rPr lang="zh-CN" altLang="zh-CN" dirty="0"/>
              <a:t>而从反向边经过会导致路径的长度</a:t>
            </a:r>
            <a:r>
              <a:rPr lang="zh-CN" altLang="zh-CN" dirty="0">
                <a:solidFill>
                  <a:srgbClr val="00B0F0"/>
                </a:solidFill>
              </a:rPr>
              <a:t>至少增加</a:t>
            </a:r>
            <a:r>
              <a:rPr lang="en-US" altLang="zh-CN" dirty="0">
                <a:solidFill>
                  <a:srgbClr val="00B0F0"/>
                </a:solidFill>
              </a:rPr>
              <a:t>2</a:t>
            </a:r>
            <a:r>
              <a:rPr lang="zh-CN" altLang="zh-CN" dirty="0"/>
              <a:t>，而最短增广路径总路程不超过</a:t>
            </a:r>
            <a:r>
              <a:rPr lang="en-US" altLang="zh-CN" dirty="0"/>
              <a:t>n</a:t>
            </a:r>
            <a:r>
              <a:rPr lang="zh-CN" altLang="en-US" dirty="0"/>
              <a:t>，故</a:t>
            </a:r>
            <a:r>
              <a:rPr lang="zh-CN" altLang="zh-CN" dirty="0"/>
              <a:t>最多有</a:t>
            </a:r>
            <a:r>
              <a:rPr lang="en-US" altLang="zh-CN" dirty="0"/>
              <a:t>n/2</a:t>
            </a:r>
            <a:r>
              <a:rPr lang="zh-CN" altLang="zh-CN" dirty="0"/>
              <a:t>条经过该</a:t>
            </a:r>
            <a:r>
              <a:rPr lang="zh-CN" altLang="en-US" dirty="0"/>
              <a:t>边的</a:t>
            </a:r>
            <a:r>
              <a:rPr lang="zh-CN" altLang="zh-CN" dirty="0"/>
              <a:t>路径，每条边最多被更新 </a:t>
            </a:r>
            <a:r>
              <a:rPr lang="en-US" altLang="zh-CN" dirty="0"/>
              <a:t>n/2 </a:t>
            </a:r>
            <a:r>
              <a:rPr lang="zh-CN" altLang="zh-CN" dirty="0"/>
              <a:t>次</a:t>
            </a:r>
            <a:endParaRPr lang="zh-CN" altLang="en-US" dirty="0"/>
          </a:p>
        </p:txBody>
      </p:sp>
      <p:pic>
        <p:nvPicPr>
          <p:cNvPr id="4" name="图片 3">
            <a:extLst>
              <a:ext uri="{FF2B5EF4-FFF2-40B4-BE49-F238E27FC236}">
                <a16:creationId xmlns:a16="http://schemas.microsoft.com/office/drawing/2014/main" id="{90A4D9FE-0A48-4118-9E22-73E5B3AFD933}"/>
              </a:ext>
            </a:extLst>
          </p:cNvPr>
          <p:cNvPicPr/>
          <p:nvPr/>
        </p:nvPicPr>
        <p:blipFill>
          <a:blip r:embed="rId2"/>
          <a:stretch>
            <a:fillRect/>
          </a:stretch>
        </p:blipFill>
        <p:spPr>
          <a:xfrm>
            <a:off x="1097280" y="3314700"/>
            <a:ext cx="7046595" cy="2891790"/>
          </a:xfrm>
          <a:prstGeom prst="rect">
            <a:avLst/>
          </a:prstGeom>
        </p:spPr>
      </p:pic>
      <p:sp>
        <p:nvSpPr>
          <p:cNvPr id="5" name="文本框 4">
            <a:extLst>
              <a:ext uri="{FF2B5EF4-FFF2-40B4-BE49-F238E27FC236}">
                <a16:creationId xmlns:a16="http://schemas.microsoft.com/office/drawing/2014/main" id="{DC31B28E-8302-42B3-ACDE-50E571C3565A}"/>
              </a:ext>
            </a:extLst>
          </p:cNvPr>
          <p:cNvSpPr txBox="1"/>
          <p:nvPr/>
        </p:nvSpPr>
        <p:spPr>
          <a:xfrm>
            <a:off x="8593455" y="3467100"/>
            <a:ext cx="2562225" cy="2031325"/>
          </a:xfrm>
          <a:prstGeom prst="rect">
            <a:avLst/>
          </a:prstGeom>
          <a:noFill/>
        </p:spPr>
        <p:txBody>
          <a:bodyPr wrap="square" rtlCol="0">
            <a:spAutoFit/>
          </a:bodyPr>
          <a:lstStyle/>
          <a:p>
            <a:r>
              <a:rPr lang="zh-CN" altLang="en-US" dirty="0"/>
              <a:t>因为</a:t>
            </a:r>
            <a:r>
              <a:rPr lang="zh-CN" altLang="en-US" dirty="0">
                <a:solidFill>
                  <a:srgbClr val="00B0F0"/>
                </a:solidFill>
              </a:rPr>
              <a:t>每次找到路径，都有一条边作为瓶颈</a:t>
            </a:r>
            <a:endParaRPr lang="en-US" altLang="zh-CN" dirty="0">
              <a:solidFill>
                <a:srgbClr val="00B0F0"/>
              </a:solidFill>
            </a:endParaRPr>
          </a:p>
          <a:p>
            <a:endParaRPr lang="en-US" altLang="zh-CN" dirty="0">
              <a:solidFill>
                <a:srgbClr val="00B0F0"/>
              </a:solidFill>
            </a:endParaRPr>
          </a:p>
          <a:p>
            <a:r>
              <a:rPr lang="zh-CN" altLang="en-US" dirty="0"/>
              <a:t>一共</a:t>
            </a:r>
            <a:r>
              <a:rPr lang="en-US" altLang="zh-CN" dirty="0"/>
              <a:t>e</a:t>
            </a:r>
            <a:r>
              <a:rPr lang="zh-CN" altLang="en-US" dirty="0"/>
              <a:t>条边，最多有</a:t>
            </a:r>
            <a:r>
              <a:rPr lang="en-US" altLang="zh-CN" dirty="0"/>
              <a:t>e</a:t>
            </a:r>
            <a:r>
              <a:rPr lang="zh-CN" altLang="en-US" dirty="0"/>
              <a:t>个瓶颈，</a:t>
            </a:r>
            <a:r>
              <a:rPr lang="en-US" altLang="zh-CN" dirty="0"/>
              <a:t>e</a:t>
            </a:r>
            <a:r>
              <a:rPr lang="zh-CN" altLang="en-US" dirty="0"/>
              <a:t>条路径</a:t>
            </a:r>
            <a:endParaRPr lang="en-US" altLang="zh-CN" dirty="0"/>
          </a:p>
          <a:p>
            <a:endParaRPr lang="en-US" altLang="zh-CN" dirty="0"/>
          </a:p>
          <a:p>
            <a:r>
              <a:rPr lang="zh-CN" altLang="en-US" dirty="0"/>
              <a:t>所以 </a:t>
            </a:r>
            <a:r>
              <a:rPr lang="en-US" altLang="zh-CN" dirty="0"/>
              <a:t>f = n/2 * e</a:t>
            </a:r>
            <a:endParaRPr lang="zh-CN" altLang="zh-CN" dirty="0"/>
          </a:p>
        </p:txBody>
      </p:sp>
    </p:spTree>
    <p:extLst>
      <p:ext uri="{BB962C8B-B14F-4D97-AF65-F5344CB8AC3E}">
        <p14:creationId xmlns:p14="http://schemas.microsoft.com/office/powerpoint/2010/main" val="281384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err="1"/>
              <a:t>Dinic</a:t>
            </a:r>
            <a:r>
              <a:rPr lang="zh-CN" altLang="en-US" dirty="0"/>
              <a:t>算法</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79" y="1845734"/>
            <a:ext cx="10094595" cy="1135591"/>
          </a:xfrm>
        </p:spPr>
        <p:txBody>
          <a:bodyPr/>
          <a:lstStyle/>
          <a:p>
            <a:r>
              <a:rPr lang="zh-CN" altLang="zh-CN" dirty="0"/>
              <a:t>与</a:t>
            </a:r>
            <a:r>
              <a:rPr lang="en-US" altLang="zh-CN" dirty="0"/>
              <a:t>EK</a:t>
            </a:r>
            <a:r>
              <a:rPr lang="zh-CN" altLang="zh-CN" dirty="0"/>
              <a:t>算法类似，</a:t>
            </a:r>
            <a:r>
              <a:rPr lang="en-US" altLang="zh-CN" dirty="0" err="1"/>
              <a:t>dinic</a:t>
            </a:r>
            <a:r>
              <a:rPr lang="zh-CN" altLang="zh-CN" dirty="0"/>
              <a:t>算法同样选择最短增广路径并且更新</a:t>
            </a:r>
            <a:endParaRPr lang="en-US" altLang="zh-CN" dirty="0"/>
          </a:p>
          <a:p>
            <a:r>
              <a:rPr lang="zh-CN" altLang="zh-CN" dirty="0"/>
              <a:t>不同的是，</a:t>
            </a:r>
            <a:r>
              <a:rPr lang="en-US" altLang="zh-CN" dirty="0" err="1"/>
              <a:t>dinic</a:t>
            </a:r>
            <a:r>
              <a:rPr lang="zh-CN" altLang="en-US" dirty="0"/>
              <a:t>算法</a:t>
            </a:r>
            <a:r>
              <a:rPr lang="zh-CN" altLang="zh-CN" dirty="0"/>
              <a:t>采用</a:t>
            </a:r>
            <a:r>
              <a:rPr lang="en-US" altLang="zh-CN" dirty="0" err="1">
                <a:solidFill>
                  <a:srgbClr val="00B0F0"/>
                </a:solidFill>
              </a:rPr>
              <a:t>bfs</a:t>
            </a:r>
            <a:r>
              <a:rPr lang="zh-CN" altLang="zh-CN" dirty="0">
                <a:solidFill>
                  <a:srgbClr val="00B0F0"/>
                </a:solidFill>
              </a:rPr>
              <a:t>分层</a:t>
            </a:r>
            <a:r>
              <a:rPr lang="en-US" altLang="zh-CN" dirty="0" err="1">
                <a:solidFill>
                  <a:srgbClr val="00B0F0"/>
                </a:solidFill>
              </a:rPr>
              <a:t>dfs</a:t>
            </a:r>
            <a:r>
              <a:rPr lang="zh-CN" altLang="zh-CN" dirty="0"/>
              <a:t>的方式，使一次</a:t>
            </a:r>
            <a:r>
              <a:rPr lang="en-US" altLang="zh-CN" dirty="0" err="1"/>
              <a:t>bfs</a:t>
            </a:r>
            <a:r>
              <a:rPr lang="zh-CN" altLang="zh-CN" dirty="0"/>
              <a:t>搜索可以更新多条增广路上的权值</a:t>
            </a:r>
            <a:endParaRPr lang="zh-CN" altLang="en-US" dirty="0"/>
          </a:p>
        </p:txBody>
      </p:sp>
      <p:pic>
        <p:nvPicPr>
          <p:cNvPr id="4" name="图片 3">
            <a:extLst>
              <a:ext uri="{FF2B5EF4-FFF2-40B4-BE49-F238E27FC236}">
                <a16:creationId xmlns:a16="http://schemas.microsoft.com/office/drawing/2014/main" id="{0C7314AE-D358-4059-81ED-7CEC8AD22E62}"/>
              </a:ext>
            </a:extLst>
          </p:cNvPr>
          <p:cNvPicPr/>
          <p:nvPr/>
        </p:nvPicPr>
        <p:blipFill>
          <a:blip r:embed="rId2"/>
          <a:stretch>
            <a:fillRect/>
          </a:stretch>
        </p:blipFill>
        <p:spPr>
          <a:xfrm>
            <a:off x="2887979" y="2981325"/>
            <a:ext cx="5951221" cy="3352800"/>
          </a:xfrm>
          <a:prstGeom prst="rect">
            <a:avLst/>
          </a:prstGeom>
        </p:spPr>
      </p:pic>
    </p:spTree>
    <p:extLst>
      <p:ext uri="{BB962C8B-B14F-4D97-AF65-F5344CB8AC3E}">
        <p14:creationId xmlns:p14="http://schemas.microsoft.com/office/powerpoint/2010/main" val="415845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按照层次</a:t>
            </a:r>
            <a:r>
              <a:rPr lang="en-US" altLang="zh-CN" dirty="0" err="1"/>
              <a:t>dfs</a:t>
            </a:r>
            <a:endParaRPr lang="zh-CN" altLang="en-US" dirty="0"/>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1450757"/>
          </a:xfrm>
        </p:spPr>
        <p:txBody>
          <a:bodyPr/>
          <a:lstStyle/>
          <a:p>
            <a:r>
              <a:rPr lang="zh-CN" altLang="zh-CN" dirty="0"/>
              <a:t>沿着</a:t>
            </a:r>
            <a:r>
              <a:rPr lang="en-US" altLang="zh-CN" dirty="0" err="1"/>
              <a:t>xy</a:t>
            </a:r>
            <a:r>
              <a:rPr lang="zh-CN" altLang="zh-CN" dirty="0"/>
              <a:t>方向进行</a:t>
            </a:r>
            <a:r>
              <a:rPr lang="en-US" altLang="zh-CN" dirty="0" err="1"/>
              <a:t>dfs</a:t>
            </a:r>
            <a:r>
              <a:rPr lang="zh-CN" altLang="zh-CN" dirty="0"/>
              <a:t>当且仅当</a:t>
            </a:r>
            <a:r>
              <a:rPr lang="en-US" altLang="zh-CN" dirty="0"/>
              <a:t>【x</a:t>
            </a:r>
            <a:r>
              <a:rPr lang="zh-CN" altLang="zh-CN" dirty="0"/>
              <a:t>的层次</a:t>
            </a:r>
            <a:r>
              <a:rPr lang="en-US" altLang="zh-CN" dirty="0"/>
              <a:t>+1 == y</a:t>
            </a:r>
            <a:r>
              <a:rPr lang="zh-CN" altLang="zh-CN" dirty="0"/>
              <a:t>的层次</a:t>
            </a:r>
            <a:r>
              <a:rPr lang="en-US" altLang="zh-CN" dirty="0"/>
              <a:t>】</a:t>
            </a:r>
          </a:p>
          <a:p>
            <a:r>
              <a:rPr lang="zh-CN" altLang="zh-CN" dirty="0"/>
              <a:t>保证</a:t>
            </a:r>
            <a:r>
              <a:rPr lang="en-US" altLang="zh-CN" dirty="0" err="1"/>
              <a:t>dfs</a:t>
            </a:r>
            <a:r>
              <a:rPr lang="zh-CN" altLang="zh-CN" dirty="0"/>
              <a:t>找到的都是最短增广路</a:t>
            </a:r>
          </a:p>
          <a:p>
            <a:r>
              <a:rPr lang="zh-CN" altLang="zh-CN" dirty="0"/>
              <a:t>一旦找到终点，路径即是最短</a:t>
            </a:r>
            <a:r>
              <a:rPr lang="zh-CN" altLang="en-US" dirty="0"/>
              <a:t>，马上退出</a:t>
            </a:r>
            <a:r>
              <a:rPr lang="zh-CN" altLang="zh-CN" dirty="0"/>
              <a:t>，退栈的同时更新边的权值即可</a:t>
            </a:r>
          </a:p>
          <a:p>
            <a:endParaRPr lang="zh-CN" altLang="en-US" dirty="0"/>
          </a:p>
        </p:txBody>
      </p:sp>
      <p:pic>
        <p:nvPicPr>
          <p:cNvPr id="4" name="图片 3">
            <a:extLst>
              <a:ext uri="{FF2B5EF4-FFF2-40B4-BE49-F238E27FC236}">
                <a16:creationId xmlns:a16="http://schemas.microsoft.com/office/drawing/2014/main" id="{57588ACD-3ECC-4E5C-91A3-C6314C16742A}"/>
              </a:ext>
            </a:extLst>
          </p:cNvPr>
          <p:cNvPicPr/>
          <p:nvPr/>
        </p:nvPicPr>
        <p:blipFill>
          <a:blip r:embed="rId2"/>
          <a:stretch>
            <a:fillRect/>
          </a:stretch>
        </p:blipFill>
        <p:spPr>
          <a:xfrm>
            <a:off x="1097280" y="3429000"/>
            <a:ext cx="4076700" cy="2352675"/>
          </a:xfrm>
          <a:prstGeom prst="rect">
            <a:avLst/>
          </a:prstGeom>
        </p:spPr>
      </p:pic>
      <p:sp>
        <p:nvSpPr>
          <p:cNvPr id="5" name="文本框 4">
            <a:extLst>
              <a:ext uri="{FF2B5EF4-FFF2-40B4-BE49-F238E27FC236}">
                <a16:creationId xmlns:a16="http://schemas.microsoft.com/office/drawing/2014/main" id="{A8EAF9AD-3095-4AD7-A4E0-3446BD0FCF3F}"/>
              </a:ext>
            </a:extLst>
          </p:cNvPr>
          <p:cNvSpPr txBox="1"/>
          <p:nvPr/>
        </p:nvSpPr>
        <p:spPr>
          <a:xfrm>
            <a:off x="5698346" y="3438525"/>
            <a:ext cx="5396374" cy="923330"/>
          </a:xfrm>
          <a:prstGeom prst="rect">
            <a:avLst/>
          </a:prstGeom>
          <a:noFill/>
        </p:spPr>
        <p:txBody>
          <a:bodyPr wrap="square" rtlCol="0">
            <a:spAutoFit/>
          </a:bodyPr>
          <a:lstStyle/>
          <a:p>
            <a:r>
              <a:rPr lang="zh-CN" altLang="zh-CN" dirty="0"/>
              <a:t>代码使用递归定义，分配</a:t>
            </a:r>
            <a:r>
              <a:rPr lang="en-US" altLang="zh-CN" dirty="0"/>
              <a:t>flow</a:t>
            </a:r>
            <a:r>
              <a:rPr lang="zh-CN" altLang="zh-CN" dirty="0"/>
              <a:t>流量给</a:t>
            </a:r>
            <a:r>
              <a:rPr lang="en-US" altLang="zh-CN" dirty="0"/>
              <a:t>x</a:t>
            </a:r>
            <a:r>
              <a:rPr lang="zh-CN" altLang="zh-CN" dirty="0"/>
              <a:t>节点，并且让</a:t>
            </a:r>
            <a:r>
              <a:rPr lang="en-US" altLang="zh-CN" dirty="0"/>
              <a:t>x</a:t>
            </a:r>
            <a:r>
              <a:rPr lang="zh-CN" altLang="zh-CN" dirty="0"/>
              <a:t>节点尝试向下分发流量，</a:t>
            </a:r>
            <a:r>
              <a:rPr lang="zh-CN" altLang="zh-CN" dirty="0">
                <a:solidFill>
                  <a:srgbClr val="00B0F0"/>
                </a:solidFill>
              </a:rPr>
              <a:t>返回值是</a:t>
            </a:r>
            <a:r>
              <a:rPr lang="en-US" altLang="zh-CN" dirty="0">
                <a:solidFill>
                  <a:srgbClr val="00B0F0"/>
                </a:solidFill>
              </a:rPr>
              <a:t>x</a:t>
            </a:r>
            <a:r>
              <a:rPr lang="zh-CN" altLang="zh-CN" dirty="0">
                <a:solidFill>
                  <a:srgbClr val="00B0F0"/>
                </a:solidFill>
              </a:rPr>
              <a:t>实际分发的流量</a:t>
            </a:r>
          </a:p>
          <a:p>
            <a:endParaRPr lang="zh-CN" altLang="en-US" dirty="0"/>
          </a:p>
        </p:txBody>
      </p:sp>
      <p:pic>
        <p:nvPicPr>
          <p:cNvPr id="6" name="图片 5">
            <a:extLst>
              <a:ext uri="{FF2B5EF4-FFF2-40B4-BE49-F238E27FC236}">
                <a16:creationId xmlns:a16="http://schemas.microsoft.com/office/drawing/2014/main" id="{9A2A6193-44EE-4BF7-8C81-EB42E91CDAB0}"/>
              </a:ext>
            </a:extLst>
          </p:cNvPr>
          <p:cNvPicPr>
            <a:picLocks noChangeAspect="1"/>
          </p:cNvPicPr>
          <p:nvPr/>
        </p:nvPicPr>
        <p:blipFill>
          <a:blip r:embed="rId3"/>
          <a:stretch>
            <a:fillRect/>
          </a:stretch>
        </p:blipFill>
        <p:spPr>
          <a:xfrm>
            <a:off x="1002030" y="3176217"/>
            <a:ext cx="4171950" cy="262308"/>
          </a:xfrm>
          <a:prstGeom prst="rect">
            <a:avLst/>
          </a:prstGeom>
        </p:spPr>
      </p:pic>
      <p:pic>
        <p:nvPicPr>
          <p:cNvPr id="7" name="图片 6">
            <a:extLst>
              <a:ext uri="{FF2B5EF4-FFF2-40B4-BE49-F238E27FC236}">
                <a16:creationId xmlns:a16="http://schemas.microsoft.com/office/drawing/2014/main" id="{933E65FD-A707-4B66-B405-C67DC551B817}"/>
              </a:ext>
            </a:extLst>
          </p:cNvPr>
          <p:cNvPicPr>
            <a:picLocks noChangeAspect="1"/>
          </p:cNvPicPr>
          <p:nvPr/>
        </p:nvPicPr>
        <p:blipFill>
          <a:blip r:embed="rId4"/>
          <a:stretch>
            <a:fillRect/>
          </a:stretch>
        </p:blipFill>
        <p:spPr>
          <a:xfrm>
            <a:off x="935355" y="3133725"/>
            <a:ext cx="228600" cy="2647950"/>
          </a:xfrm>
          <a:prstGeom prst="rect">
            <a:avLst/>
          </a:prstGeom>
        </p:spPr>
      </p:pic>
    </p:spTree>
    <p:extLst>
      <p:ext uri="{BB962C8B-B14F-4D97-AF65-F5344CB8AC3E}">
        <p14:creationId xmlns:p14="http://schemas.microsoft.com/office/powerpoint/2010/main" val="867537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err="1"/>
              <a:t>Dinic</a:t>
            </a:r>
            <a:r>
              <a:rPr lang="zh-CN" altLang="en-US" dirty="0"/>
              <a:t>算法伪代码</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859366"/>
          </a:xfrm>
        </p:spPr>
        <p:txBody>
          <a:bodyPr/>
          <a:lstStyle/>
          <a:p>
            <a:r>
              <a:rPr lang="en-US" altLang="zh-CN" dirty="0" err="1"/>
              <a:t>dfs</a:t>
            </a:r>
            <a:r>
              <a:rPr lang="zh-CN" altLang="zh-CN" dirty="0"/>
              <a:t>递归退栈后，重新</a:t>
            </a:r>
            <a:r>
              <a:rPr lang="en-US" altLang="zh-CN" dirty="0" err="1"/>
              <a:t>bfs</a:t>
            </a:r>
            <a:r>
              <a:rPr lang="zh-CN" altLang="zh-CN" dirty="0"/>
              <a:t>建立层次关系</a:t>
            </a:r>
            <a:endParaRPr lang="en-US" altLang="zh-CN" dirty="0"/>
          </a:p>
          <a:p>
            <a:r>
              <a:rPr lang="zh-CN" altLang="zh-CN" dirty="0"/>
              <a:t>再次</a:t>
            </a:r>
            <a:r>
              <a:rPr lang="en-US" altLang="zh-CN" dirty="0" err="1"/>
              <a:t>dfs</a:t>
            </a:r>
            <a:r>
              <a:rPr lang="zh-CN" altLang="zh-CN" dirty="0"/>
              <a:t>递归调用直到</a:t>
            </a:r>
            <a:r>
              <a:rPr lang="en-US" altLang="zh-CN" dirty="0" err="1"/>
              <a:t>bfs</a:t>
            </a:r>
            <a:r>
              <a:rPr lang="zh-CN" altLang="zh-CN" dirty="0"/>
              <a:t>无法找到汇点</a:t>
            </a:r>
          </a:p>
          <a:p>
            <a:endParaRPr lang="zh-CN" altLang="en-US" dirty="0"/>
          </a:p>
        </p:txBody>
      </p:sp>
      <p:pic>
        <p:nvPicPr>
          <p:cNvPr id="4" name="图片 3">
            <a:extLst>
              <a:ext uri="{FF2B5EF4-FFF2-40B4-BE49-F238E27FC236}">
                <a16:creationId xmlns:a16="http://schemas.microsoft.com/office/drawing/2014/main" id="{F928935C-67D6-49F8-9429-DF6931313EA0}"/>
              </a:ext>
            </a:extLst>
          </p:cNvPr>
          <p:cNvPicPr/>
          <p:nvPr/>
        </p:nvPicPr>
        <p:blipFill>
          <a:blip r:embed="rId2"/>
          <a:stretch>
            <a:fillRect/>
          </a:stretch>
        </p:blipFill>
        <p:spPr>
          <a:xfrm>
            <a:off x="1257300" y="3048000"/>
            <a:ext cx="3162300" cy="1809750"/>
          </a:xfrm>
          <a:prstGeom prst="rect">
            <a:avLst/>
          </a:prstGeom>
        </p:spPr>
      </p:pic>
      <p:pic>
        <p:nvPicPr>
          <p:cNvPr id="5" name="图片 4">
            <a:extLst>
              <a:ext uri="{FF2B5EF4-FFF2-40B4-BE49-F238E27FC236}">
                <a16:creationId xmlns:a16="http://schemas.microsoft.com/office/drawing/2014/main" id="{35DCAB21-9AA6-4B9A-AE5A-145A1848091D}"/>
              </a:ext>
            </a:extLst>
          </p:cNvPr>
          <p:cNvPicPr>
            <a:picLocks noChangeAspect="1"/>
          </p:cNvPicPr>
          <p:nvPr/>
        </p:nvPicPr>
        <p:blipFill>
          <a:blip r:embed="rId3"/>
          <a:stretch>
            <a:fillRect/>
          </a:stretch>
        </p:blipFill>
        <p:spPr>
          <a:xfrm>
            <a:off x="1097280" y="3048000"/>
            <a:ext cx="228600" cy="2647950"/>
          </a:xfrm>
          <a:prstGeom prst="rect">
            <a:avLst/>
          </a:prstGeom>
        </p:spPr>
      </p:pic>
    </p:spTree>
    <p:extLst>
      <p:ext uri="{BB962C8B-B14F-4D97-AF65-F5344CB8AC3E}">
        <p14:creationId xmlns:p14="http://schemas.microsoft.com/office/powerpoint/2010/main" val="399761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err="1"/>
              <a:t>Dinic</a:t>
            </a:r>
            <a:r>
              <a:rPr lang="zh-CN" altLang="en-US" dirty="0"/>
              <a:t>算法复杂度分析</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2326216"/>
          </a:xfrm>
        </p:spPr>
        <p:txBody>
          <a:bodyPr/>
          <a:lstStyle/>
          <a:p>
            <a:r>
              <a:rPr lang="zh-CN" altLang="zh-CN" dirty="0"/>
              <a:t>因为</a:t>
            </a:r>
            <a:r>
              <a:rPr lang="en-US" altLang="zh-CN" dirty="0" err="1"/>
              <a:t>dinic</a:t>
            </a:r>
            <a:r>
              <a:rPr lang="zh-CN" altLang="zh-CN" dirty="0"/>
              <a:t>的</a:t>
            </a:r>
            <a:r>
              <a:rPr lang="en-US" altLang="zh-CN" dirty="0" err="1"/>
              <a:t>dfs</a:t>
            </a:r>
            <a:r>
              <a:rPr lang="zh-CN" altLang="zh-CN" dirty="0"/>
              <a:t>按照层次来递归，因为每次扫描出的层数是</a:t>
            </a:r>
            <a:r>
              <a:rPr lang="zh-CN" altLang="en-US" dirty="0"/>
              <a:t>严格</a:t>
            </a:r>
            <a:r>
              <a:rPr lang="zh-CN" altLang="zh-CN" dirty="0"/>
              <a:t>递增的，</a:t>
            </a:r>
            <a:r>
              <a:rPr lang="zh-CN" altLang="en-US" dirty="0"/>
              <a:t>所以层数</a:t>
            </a:r>
            <a:r>
              <a:rPr lang="zh-CN" altLang="zh-CN" dirty="0"/>
              <a:t>不超过</a:t>
            </a:r>
            <a:r>
              <a:rPr lang="en-US" altLang="zh-CN" dirty="0"/>
              <a:t>n</a:t>
            </a:r>
            <a:r>
              <a:rPr lang="zh-CN" altLang="zh-CN" dirty="0"/>
              <a:t>，</a:t>
            </a:r>
            <a:r>
              <a:rPr lang="zh-CN" altLang="zh-CN" dirty="0">
                <a:solidFill>
                  <a:srgbClr val="00B0F0"/>
                </a:solidFill>
              </a:rPr>
              <a:t>外循环</a:t>
            </a:r>
            <a:r>
              <a:rPr lang="en-US" altLang="zh-CN" dirty="0" err="1">
                <a:solidFill>
                  <a:srgbClr val="00B0F0"/>
                </a:solidFill>
              </a:rPr>
              <a:t>bfs</a:t>
            </a:r>
            <a:r>
              <a:rPr lang="zh-CN" altLang="zh-CN" dirty="0">
                <a:solidFill>
                  <a:srgbClr val="00B0F0"/>
                </a:solidFill>
              </a:rPr>
              <a:t>最多进行</a:t>
            </a:r>
            <a:r>
              <a:rPr lang="en-US" altLang="zh-CN" dirty="0">
                <a:solidFill>
                  <a:srgbClr val="00B0F0"/>
                </a:solidFill>
              </a:rPr>
              <a:t>n</a:t>
            </a:r>
            <a:r>
              <a:rPr lang="zh-CN" altLang="zh-CN" dirty="0">
                <a:solidFill>
                  <a:srgbClr val="00B0F0"/>
                </a:solidFill>
              </a:rPr>
              <a:t>次</a:t>
            </a:r>
            <a:endParaRPr lang="en-US" altLang="zh-CN" dirty="0">
              <a:solidFill>
                <a:srgbClr val="00B0F0"/>
              </a:solidFill>
            </a:endParaRPr>
          </a:p>
          <a:p>
            <a:r>
              <a:rPr lang="zh-CN" altLang="zh-CN" dirty="0"/>
              <a:t>而因为每次找增广路都有一条边作为“瓶颈”，一共有</a:t>
            </a:r>
            <a:r>
              <a:rPr lang="en-US" altLang="zh-CN" dirty="0"/>
              <a:t>e</a:t>
            </a:r>
            <a:r>
              <a:rPr lang="zh-CN" altLang="zh-CN" dirty="0"/>
              <a:t>条边，就有</a:t>
            </a:r>
            <a:r>
              <a:rPr lang="en-US" altLang="zh-CN" dirty="0"/>
              <a:t>e</a:t>
            </a:r>
            <a:r>
              <a:rPr lang="zh-CN" altLang="zh-CN" dirty="0"/>
              <a:t>个瓶颈，</a:t>
            </a:r>
            <a:r>
              <a:rPr lang="en-US" altLang="zh-CN" dirty="0"/>
              <a:t>e</a:t>
            </a:r>
            <a:r>
              <a:rPr lang="zh-CN" altLang="zh-CN" dirty="0"/>
              <a:t>条路径，要进行</a:t>
            </a:r>
            <a:r>
              <a:rPr lang="en-US" altLang="zh-CN" dirty="0">
                <a:solidFill>
                  <a:srgbClr val="00B0F0"/>
                </a:solidFill>
              </a:rPr>
              <a:t>e</a:t>
            </a:r>
            <a:r>
              <a:rPr lang="zh-CN" altLang="zh-CN" dirty="0">
                <a:solidFill>
                  <a:srgbClr val="00B0F0"/>
                </a:solidFill>
              </a:rPr>
              <a:t>次</a:t>
            </a:r>
            <a:r>
              <a:rPr lang="en-US" altLang="zh-CN" dirty="0" err="1">
                <a:solidFill>
                  <a:srgbClr val="00B0F0"/>
                </a:solidFill>
              </a:rPr>
              <a:t>dfs</a:t>
            </a:r>
            <a:endParaRPr lang="en-US" altLang="zh-CN" dirty="0">
              <a:solidFill>
                <a:srgbClr val="00B0F0"/>
              </a:solidFill>
            </a:endParaRPr>
          </a:p>
          <a:p>
            <a:r>
              <a:rPr lang="zh-CN" altLang="zh-CN" dirty="0">
                <a:solidFill>
                  <a:srgbClr val="00B0F0"/>
                </a:solidFill>
              </a:rPr>
              <a:t>每次</a:t>
            </a:r>
            <a:r>
              <a:rPr lang="en-US" altLang="zh-CN" dirty="0" err="1"/>
              <a:t>dfs</a:t>
            </a:r>
            <a:r>
              <a:rPr lang="zh-CN" altLang="zh-CN" dirty="0"/>
              <a:t>复杂度为</a:t>
            </a:r>
            <a:r>
              <a:rPr lang="en-US" altLang="zh-CN" dirty="0"/>
              <a:t>O(e)</a:t>
            </a:r>
            <a:r>
              <a:rPr lang="zh-CN" altLang="zh-CN" dirty="0"/>
              <a:t>，总体复杂度为</a:t>
            </a:r>
            <a:r>
              <a:rPr lang="en-US" altLang="zh-CN" dirty="0"/>
              <a:t>O(ne</a:t>
            </a:r>
            <a:r>
              <a:rPr lang="en-US" altLang="zh-CN" baseline="30000" dirty="0"/>
              <a:t>2</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498946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err="1"/>
              <a:t>Dinic</a:t>
            </a:r>
            <a:r>
              <a:rPr lang="zh-CN" altLang="en-US" dirty="0"/>
              <a:t>算法：当前弧优化</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1583266"/>
          </a:xfrm>
        </p:spPr>
        <p:txBody>
          <a:bodyPr/>
          <a:lstStyle/>
          <a:p>
            <a:r>
              <a:rPr lang="zh-CN" altLang="zh-CN" dirty="0"/>
              <a:t>因为</a:t>
            </a:r>
            <a:r>
              <a:rPr lang="en-US" altLang="zh-CN" dirty="0" err="1"/>
              <a:t>dfs</a:t>
            </a:r>
            <a:r>
              <a:rPr lang="zh-CN" altLang="zh-CN" dirty="0"/>
              <a:t>一旦找到就返回，而一次</a:t>
            </a:r>
            <a:r>
              <a:rPr lang="en-US" altLang="zh-CN" dirty="0" err="1"/>
              <a:t>bfs</a:t>
            </a:r>
            <a:r>
              <a:rPr lang="zh-CN" altLang="zh-CN" dirty="0"/>
              <a:t>分层可能存在很多条相同长度的增广路</a:t>
            </a:r>
            <a:endParaRPr lang="en-US" altLang="zh-CN" dirty="0"/>
          </a:p>
          <a:p>
            <a:r>
              <a:rPr lang="zh-CN" altLang="zh-CN" dirty="0"/>
              <a:t>会在同一张图上跑多次</a:t>
            </a:r>
            <a:r>
              <a:rPr lang="en-US" altLang="zh-CN" dirty="0" err="1"/>
              <a:t>dfs</a:t>
            </a:r>
            <a:r>
              <a:rPr lang="zh-CN" altLang="zh-CN" dirty="0"/>
              <a:t>，而图不断更新，可用的边越来越少</a:t>
            </a:r>
            <a:endParaRPr lang="en-US" altLang="zh-CN" dirty="0"/>
          </a:p>
          <a:p>
            <a:r>
              <a:rPr lang="zh-CN" altLang="zh-CN" dirty="0"/>
              <a:t>我们试图跳过前面已经走过的“死路”，直接从未访问的路开始走。</a:t>
            </a:r>
          </a:p>
          <a:p>
            <a:endParaRPr lang="zh-CN" altLang="en-US" dirty="0"/>
          </a:p>
        </p:txBody>
      </p:sp>
      <p:pic>
        <p:nvPicPr>
          <p:cNvPr id="4" name="图片 3">
            <a:extLst>
              <a:ext uri="{FF2B5EF4-FFF2-40B4-BE49-F238E27FC236}">
                <a16:creationId xmlns:a16="http://schemas.microsoft.com/office/drawing/2014/main" id="{C6940CCB-329E-4525-8241-C79A4E447CD9}"/>
              </a:ext>
            </a:extLst>
          </p:cNvPr>
          <p:cNvPicPr/>
          <p:nvPr/>
        </p:nvPicPr>
        <p:blipFill>
          <a:blip r:embed="rId2"/>
          <a:stretch>
            <a:fillRect/>
          </a:stretch>
        </p:blipFill>
        <p:spPr>
          <a:xfrm>
            <a:off x="1844040" y="3076575"/>
            <a:ext cx="8503920" cy="3248025"/>
          </a:xfrm>
          <a:prstGeom prst="rect">
            <a:avLst/>
          </a:prstGeom>
        </p:spPr>
      </p:pic>
    </p:spTree>
    <p:extLst>
      <p:ext uri="{BB962C8B-B14F-4D97-AF65-F5344CB8AC3E}">
        <p14:creationId xmlns:p14="http://schemas.microsoft.com/office/powerpoint/2010/main" val="59743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问题描述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911840" cy="4023360"/>
              </a:xfrm>
            </p:spPr>
            <p:txBody>
              <a:bodyPr>
                <a:normAutofit fontScale="85000" lnSpcReduction="10000"/>
              </a:bodyPr>
              <a:lstStyle/>
              <a:p>
                <a:r>
                  <a:rPr lang="zh-CN" altLang="zh-CN" dirty="0"/>
                  <a:t>一个医院有 </a:t>
                </a:r>
                <a14:m>
                  <m:oMath xmlns:m="http://schemas.openxmlformats.org/officeDocument/2006/math">
                    <m:r>
                      <a:rPr lang="en-US" altLang="zh-CN" i="1">
                        <a:latin typeface="Cambria Math" panose="02040503050406030204" pitchFamily="18" charset="0"/>
                      </a:rPr>
                      <m:t>𝑛</m:t>
                    </m:r>
                  </m:oMath>
                </a14:m>
                <a:r>
                  <a:rPr lang="en-US" altLang="zh-CN" dirty="0"/>
                  <a:t> </a:t>
                </a:r>
                <a:r>
                  <a:rPr lang="zh-CN" altLang="zh-CN" dirty="0"/>
                  <a:t>名医生，现有 </a:t>
                </a:r>
                <a14:m>
                  <m:oMath xmlns:m="http://schemas.openxmlformats.org/officeDocument/2006/math">
                    <m:r>
                      <a:rPr lang="en-US" altLang="zh-CN" i="1">
                        <a:latin typeface="Cambria Math" panose="02040503050406030204" pitchFamily="18" charset="0"/>
                      </a:rPr>
                      <m:t>𝑘</m:t>
                    </m:r>
                  </m:oMath>
                </a14:m>
                <a:r>
                  <a:rPr lang="en-US" altLang="zh-CN" dirty="0"/>
                  <a:t> </a:t>
                </a:r>
                <a:r>
                  <a:rPr lang="zh-CN" altLang="zh-CN" dirty="0"/>
                  <a:t>个公共假期需要安排医生值班。每一个公共假期由若干天（假日）组成，第 </a:t>
                </a:r>
                <a14:m>
                  <m:oMath xmlns:m="http://schemas.openxmlformats.org/officeDocument/2006/math">
                    <m:r>
                      <a:rPr lang="en-US" altLang="zh-CN" i="1">
                        <a:latin typeface="Cambria Math" panose="02040503050406030204" pitchFamily="18" charset="0"/>
                      </a:rPr>
                      <m:t>𝑗</m:t>
                    </m:r>
                  </m:oMath>
                </a14:m>
                <a:r>
                  <a:rPr lang="en-US" altLang="zh-CN" dirty="0"/>
                  <a:t> </a:t>
                </a:r>
                <a:r>
                  <a:rPr lang="zh-CN" altLang="zh-CN" dirty="0"/>
                  <a:t>个假期包含的假日用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𝑗</m:t>
                        </m:r>
                      </m:sub>
                    </m:sSub>
                  </m:oMath>
                </a14:m>
                <a:r>
                  <a:rPr lang="en-US" altLang="zh-CN" dirty="0"/>
                  <a:t> </a:t>
                </a:r>
                <a:r>
                  <a:rPr lang="zh-CN" altLang="zh-CN" dirty="0"/>
                  <a:t>表示，那么需要排班的总假日集合为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𝒟</m:t>
                        </m:r>
                        <m:r>
                          <a:rPr lang="en-US" altLang="zh-CN" i="1">
                            <a:latin typeface="Cambria Math" panose="02040503050406030204" pitchFamily="18" charset="0"/>
                          </a:rPr>
                          <m:t>=∪</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𝑘</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𝑗</m:t>
                        </m:r>
                      </m:sub>
                    </m:sSub>
                  </m:oMath>
                </a14:m>
                <a:r>
                  <a:rPr lang="zh-CN" altLang="zh-CN" dirty="0"/>
                  <a:t>。例如，“五一”假期由</a:t>
                </a:r>
                <a:r>
                  <a:rPr lang="en-US" altLang="zh-CN" dirty="0"/>
                  <a:t>5</a:t>
                </a:r>
                <a:r>
                  <a:rPr lang="zh-CN" altLang="zh-CN" dirty="0"/>
                  <a:t>月</a:t>
                </a:r>
                <a:r>
                  <a:rPr lang="en-US" altLang="zh-CN" dirty="0"/>
                  <a:t>1</a:t>
                </a:r>
                <a:r>
                  <a:rPr lang="zh-CN" altLang="zh-CN" dirty="0"/>
                  <a:t>日至</a:t>
                </a:r>
                <a:r>
                  <a:rPr lang="en-US" altLang="zh-CN" dirty="0"/>
                  <a:t>5</a:t>
                </a:r>
                <a:r>
                  <a:rPr lang="zh-CN" altLang="zh-CN" dirty="0"/>
                  <a:t>月</a:t>
                </a:r>
                <a:r>
                  <a:rPr lang="en-US" altLang="zh-CN" dirty="0"/>
                  <a:t>7</a:t>
                </a:r>
                <a:r>
                  <a:rPr lang="zh-CN" altLang="zh-CN" dirty="0"/>
                  <a:t>日一共</a:t>
                </a:r>
                <a:r>
                  <a:rPr lang="en-US" altLang="zh-CN" dirty="0"/>
                  <a:t>7</a:t>
                </a:r>
                <a:r>
                  <a:rPr lang="zh-CN" altLang="zh-CN" dirty="0"/>
                  <a:t>个假日组成。“元旦”假期由</a:t>
                </a:r>
                <a:r>
                  <a:rPr lang="en-US" altLang="zh-CN" dirty="0"/>
                  <a:t>1</a:t>
                </a:r>
                <a:r>
                  <a:rPr lang="zh-CN" altLang="zh-CN" dirty="0"/>
                  <a:t>月</a:t>
                </a:r>
                <a:r>
                  <a:rPr lang="en-US" altLang="zh-CN" dirty="0"/>
                  <a:t>1</a:t>
                </a:r>
                <a:r>
                  <a:rPr lang="zh-CN" altLang="zh-CN" dirty="0"/>
                  <a:t>日至</a:t>
                </a:r>
                <a:r>
                  <a:rPr lang="en-US" altLang="zh-CN" dirty="0"/>
                  <a:t>1</a:t>
                </a:r>
                <a:r>
                  <a:rPr lang="zh-CN" altLang="zh-CN" dirty="0"/>
                  <a:t>月</a:t>
                </a:r>
                <a:r>
                  <a:rPr lang="en-US" altLang="zh-CN" dirty="0"/>
                  <a:t>3</a:t>
                </a:r>
                <a:r>
                  <a:rPr lang="zh-CN" altLang="zh-CN" dirty="0"/>
                  <a:t>日一共</a:t>
                </a:r>
                <a:r>
                  <a:rPr lang="en-US" altLang="zh-CN" dirty="0"/>
                  <a:t>3</a:t>
                </a:r>
                <a:r>
                  <a:rPr lang="zh-CN" altLang="zh-CN" dirty="0"/>
                  <a:t>个假日组成。</a:t>
                </a:r>
              </a:p>
              <a:p>
                <a:r>
                  <a:rPr lang="en-US" altLang="zh-CN" dirty="0"/>
                  <a:t> </a:t>
                </a:r>
                <a:endParaRPr lang="zh-CN" altLang="zh-CN" dirty="0"/>
              </a:p>
              <a:p>
                <a:r>
                  <a:rPr lang="zh-CN" altLang="zh-CN" dirty="0"/>
                  <a:t>每名医生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zh-CN" dirty="0"/>
                  <a:t>可以值班的假日集合是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𝒟</m:t>
                    </m:r>
                  </m:oMath>
                </a14:m>
                <a:r>
                  <a:rPr lang="zh-CN" altLang="zh-CN" dirty="0"/>
                  <a:t>。例如，李医生可以值班的假日集合包括“五一”假期中的</a:t>
                </a:r>
                <a:r>
                  <a:rPr lang="en-US" altLang="zh-CN" dirty="0"/>
                  <a:t>5</a:t>
                </a:r>
                <a:r>
                  <a:rPr lang="zh-CN" altLang="zh-CN" dirty="0"/>
                  <a:t>月</a:t>
                </a:r>
                <a:r>
                  <a:rPr lang="en-US" altLang="zh-CN" dirty="0"/>
                  <a:t>3</a:t>
                </a:r>
                <a:r>
                  <a:rPr lang="zh-CN" altLang="zh-CN" dirty="0"/>
                  <a:t>日、</a:t>
                </a:r>
                <a:r>
                  <a:rPr lang="en-US" altLang="zh-CN" dirty="0"/>
                  <a:t>5</a:t>
                </a:r>
                <a:r>
                  <a:rPr lang="zh-CN" altLang="zh-CN" dirty="0"/>
                  <a:t>月</a:t>
                </a:r>
                <a:r>
                  <a:rPr lang="en-US" altLang="zh-CN" dirty="0"/>
                  <a:t>4</a:t>
                </a:r>
                <a:r>
                  <a:rPr lang="zh-CN" altLang="zh-CN" dirty="0"/>
                  <a:t>日和“元旦”假期中的</a:t>
                </a:r>
                <a:r>
                  <a:rPr lang="en-US" altLang="zh-CN" dirty="0"/>
                  <a:t>1</a:t>
                </a:r>
                <a:r>
                  <a:rPr lang="zh-CN" altLang="zh-CN" dirty="0"/>
                  <a:t>月</a:t>
                </a:r>
                <a:r>
                  <a:rPr lang="en-US" altLang="zh-CN" dirty="0"/>
                  <a:t>2</a:t>
                </a:r>
                <a:r>
                  <a:rPr lang="zh-CN" altLang="zh-CN" dirty="0"/>
                  <a:t>日。</a:t>
                </a:r>
              </a:p>
              <a:p>
                <a:r>
                  <a:rPr lang="en-US" altLang="zh-CN" dirty="0"/>
                  <a:t> </a:t>
                </a:r>
                <a:endParaRPr lang="zh-CN" altLang="zh-CN" dirty="0"/>
              </a:p>
              <a:p>
                <a:r>
                  <a:rPr lang="zh-CN" altLang="zh-CN" dirty="0"/>
                  <a:t>设计一个排班的方案使得每个假日都有一个医生值班并且满足下面两个条件：</a:t>
                </a:r>
              </a:p>
              <a:p>
                <a:pPr marL="201168" lvl="1" indent="0">
                  <a:buNone/>
                </a:pPr>
                <a:r>
                  <a:rPr lang="en-US" altLang="zh-CN" dirty="0"/>
                  <a:t>1. </a:t>
                </a:r>
                <a:r>
                  <a:rPr lang="zh-CN" altLang="zh-CN" dirty="0"/>
                  <a:t>每个医生最多只能值班</a:t>
                </a:r>
                <a14:m>
                  <m:oMath xmlns:m="http://schemas.openxmlformats.org/officeDocument/2006/math">
                    <m:r>
                      <a:rPr lang="en-US" altLang="zh-CN" i="1">
                        <a:latin typeface="Cambria Math" panose="02040503050406030204" pitchFamily="18" charset="0"/>
                      </a:rPr>
                      <m:t>𝑐</m:t>
                    </m:r>
                  </m:oMath>
                </a14:m>
                <a:r>
                  <a:rPr lang="zh-CN" altLang="zh-CN" dirty="0"/>
                  <a:t>个假日；</a:t>
                </a:r>
              </a:p>
              <a:p>
                <a:pPr marL="201168" lvl="1" indent="0">
                  <a:buNone/>
                </a:pPr>
                <a:r>
                  <a:rPr lang="en-US" altLang="zh-CN" dirty="0"/>
                  <a:t>2. </a:t>
                </a:r>
                <a:r>
                  <a:rPr lang="zh-CN" altLang="zh-CN" dirty="0"/>
                  <a:t>每个医生在一个假期中只能值班</a:t>
                </a:r>
                <a:r>
                  <a:rPr lang="en-US" altLang="zh-CN" dirty="0"/>
                  <a:t>1</a:t>
                </a:r>
                <a:r>
                  <a:rPr lang="zh-CN" altLang="zh-CN" dirty="0"/>
                  <a:t>个假日。</a:t>
                </a:r>
                <a:endParaRPr lang="zh-CN" altLang="en-US" dirty="0"/>
              </a:p>
            </p:txBody>
          </p:sp>
        </mc:Choice>
        <mc:Fallback xmlns="">
          <p:sp>
            <p:nvSpPr>
              <p:cNvPr id="3" name="内容占位符 2">
                <a:extLst>
                  <a:ext uri="{FF2B5EF4-FFF2-40B4-BE49-F238E27FC236}">
                    <a16:creationId xmlns:a16="http://schemas.microsoft.com/office/drawing/2014/main" id="{56F5E7FE-A2D4-49F5-A4FD-AEB84799E321}"/>
                  </a:ext>
                </a:extLst>
              </p:cNvPr>
              <p:cNvSpPr>
                <a:spLocks noGrp="1" noRot="1" noChangeAspect="1" noMove="1" noResize="1" noEditPoints="1" noAdjustHandles="1" noChangeArrowheads="1" noChangeShapeType="1" noTextEdit="1"/>
              </p:cNvSpPr>
              <p:nvPr>
                <p:ph idx="1"/>
              </p:nvPr>
            </p:nvSpPr>
            <p:spPr>
              <a:xfrm>
                <a:off x="1097280" y="1845734"/>
                <a:ext cx="10911840" cy="4023360"/>
              </a:xfrm>
              <a:blipFill>
                <a:blip r:embed="rId2"/>
                <a:stretch>
                  <a:fillRect l="-335" t="-2121" r="-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647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当前弧优化伪代码</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506941"/>
          </a:xfrm>
        </p:spPr>
        <p:txBody>
          <a:bodyPr/>
          <a:lstStyle/>
          <a:p>
            <a:r>
              <a:rPr lang="zh-CN" altLang="zh-CN" b="1" dirty="0"/>
              <a:t>实现很简单，用</a:t>
            </a:r>
            <a:r>
              <a:rPr lang="en-US" altLang="zh-CN" b="1" dirty="0" err="1"/>
              <a:t>cur_arc</a:t>
            </a:r>
            <a:r>
              <a:rPr lang="en-US" altLang="zh-CN" b="1" dirty="0"/>
              <a:t>[x]</a:t>
            </a:r>
            <a:r>
              <a:rPr lang="zh-CN" altLang="zh-CN" b="1" dirty="0"/>
              <a:t>表示</a:t>
            </a:r>
            <a:r>
              <a:rPr lang="en-US" altLang="zh-CN" b="1" dirty="0"/>
              <a:t>x</a:t>
            </a:r>
            <a:r>
              <a:rPr lang="zh-CN" altLang="zh-CN" b="1" dirty="0"/>
              <a:t>节点未访问的边在邻接表中的起始下标</a:t>
            </a:r>
            <a:endParaRPr lang="zh-CN" altLang="zh-CN" dirty="0"/>
          </a:p>
          <a:p>
            <a:endParaRPr lang="zh-CN" altLang="en-US" dirty="0"/>
          </a:p>
        </p:txBody>
      </p:sp>
      <p:pic>
        <p:nvPicPr>
          <p:cNvPr id="4" name="图片 3">
            <a:extLst>
              <a:ext uri="{FF2B5EF4-FFF2-40B4-BE49-F238E27FC236}">
                <a16:creationId xmlns:a16="http://schemas.microsoft.com/office/drawing/2014/main" id="{45F124AF-8E79-4999-80F3-711D10D69BEC}"/>
              </a:ext>
            </a:extLst>
          </p:cNvPr>
          <p:cNvPicPr/>
          <p:nvPr/>
        </p:nvPicPr>
        <p:blipFill>
          <a:blip r:embed="rId2"/>
          <a:stretch>
            <a:fillRect/>
          </a:stretch>
        </p:blipFill>
        <p:spPr>
          <a:xfrm>
            <a:off x="1328737" y="2770610"/>
            <a:ext cx="4391025" cy="2543175"/>
          </a:xfrm>
          <a:prstGeom prst="rect">
            <a:avLst/>
          </a:prstGeom>
        </p:spPr>
      </p:pic>
      <p:pic>
        <p:nvPicPr>
          <p:cNvPr id="5" name="图片 4">
            <a:extLst>
              <a:ext uri="{FF2B5EF4-FFF2-40B4-BE49-F238E27FC236}">
                <a16:creationId xmlns:a16="http://schemas.microsoft.com/office/drawing/2014/main" id="{39418660-03B4-4681-85ED-608D4ABF67D7}"/>
              </a:ext>
            </a:extLst>
          </p:cNvPr>
          <p:cNvPicPr>
            <a:picLocks noChangeAspect="1"/>
          </p:cNvPicPr>
          <p:nvPr/>
        </p:nvPicPr>
        <p:blipFill>
          <a:blip r:embed="rId3"/>
          <a:stretch>
            <a:fillRect/>
          </a:stretch>
        </p:blipFill>
        <p:spPr>
          <a:xfrm>
            <a:off x="1328737" y="2703353"/>
            <a:ext cx="4171950" cy="134513"/>
          </a:xfrm>
          <a:prstGeom prst="rect">
            <a:avLst/>
          </a:prstGeom>
        </p:spPr>
      </p:pic>
      <p:pic>
        <p:nvPicPr>
          <p:cNvPr id="6" name="图片 5">
            <a:extLst>
              <a:ext uri="{FF2B5EF4-FFF2-40B4-BE49-F238E27FC236}">
                <a16:creationId xmlns:a16="http://schemas.microsoft.com/office/drawing/2014/main" id="{FD5DCEBF-9505-492D-B671-62EE95A550B5}"/>
              </a:ext>
            </a:extLst>
          </p:cNvPr>
          <p:cNvPicPr>
            <a:picLocks noChangeAspect="1"/>
          </p:cNvPicPr>
          <p:nvPr/>
        </p:nvPicPr>
        <p:blipFill>
          <a:blip r:embed="rId4"/>
          <a:stretch>
            <a:fillRect/>
          </a:stretch>
        </p:blipFill>
        <p:spPr>
          <a:xfrm>
            <a:off x="1109662" y="2696160"/>
            <a:ext cx="228600" cy="2647950"/>
          </a:xfrm>
          <a:prstGeom prst="rect">
            <a:avLst/>
          </a:prstGeom>
        </p:spPr>
      </p:pic>
      <p:pic>
        <p:nvPicPr>
          <p:cNvPr id="7" name="图片 6">
            <a:extLst>
              <a:ext uri="{FF2B5EF4-FFF2-40B4-BE49-F238E27FC236}">
                <a16:creationId xmlns:a16="http://schemas.microsoft.com/office/drawing/2014/main" id="{2CC2970C-4C86-400D-A399-17F29AFCEC07}"/>
              </a:ext>
            </a:extLst>
          </p:cNvPr>
          <p:cNvPicPr>
            <a:picLocks noChangeAspect="1"/>
          </p:cNvPicPr>
          <p:nvPr/>
        </p:nvPicPr>
        <p:blipFill>
          <a:blip r:embed="rId4"/>
          <a:stretch>
            <a:fillRect/>
          </a:stretch>
        </p:blipFill>
        <p:spPr>
          <a:xfrm>
            <a:off x="1338262" y="3114095"/>
            <a:ext cx="228600" cy="2647950"/>
          </a:xfrm>
          <a:prstGeom prst="rect">
            <a:avLst/>
          </a:prstGeom>
        </p:spPr>
      </p:pic>
    </p:spTree>
    <p:extLst>
      <p:ext uri="{BB962C8B-B14F-4D97-AF65-F5344CB8AC3E}">
        <p14:creationId xmlns:p14="http://schemas.microsoft.com/office/powerpoint/2010/main" val="772505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err="1"/>
              <a:t>Dinic</a:t>
            </a:r>
            <a:r>
              <a:rPr lang="en-US" altLang="zh-CN" dirty="0"/>
              <a:t>+</a:t>
            </a:r>
            <a:r>
              <a:rPr lang="zh-CN" altLang="zh-CN" dirty="0"/>
              <a:t>当前弧优化：复杂度分析</a:t>
            </a:r>
            <a:endParaRPr lang="zh-CN" altLang="en-US" dirty="0"/>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en-US" dirty="0"/>
              <a:t>当前弧</a:t>
            </a:r>
            <a:r>
              <a:rPr lang="zh-CN" altLang="zh-CN" dirty="0"/>
              <a:t>保证每次邻接表第一个邻居就是能走的活路</a:t>
            </a:r>
            <a:endParaRPr lang="en-US" altLang="zh-CN" dirty="0"/>
          </a:p>
          <a:p>
            <a:r>
              <a:rPr lang="zh-CN" altLang="zh-CN" dirty="0"/>
              <a:t>所以</a:t>
            </a:r>
            <a:r>
              <a:rPr lang="zh-CN" altLang="zh-CN" dirty="0">
                <a:solidFill>
                  <a:srgbClr val="00B0F0"/>
                </a:solidFill>
              </a:rPr>
              <a:t>每次</a:t>
            </a:r>
            <a:r>
              <a:rPr lang="en-US" altLang="zh-CN" dirty="0" err="1">
                <a:solidFill>
                  <a:srgbClr val="00B0F0"/>
                </a:solidFill>
              </a:rPr>
              <a:t>dfs</a:t>
            </a:r>
            <a:r>
              <a:rPr lang="zh-CN" altLang="zh-CN" dirty="0">
                <a:solidFill>
                  <a:srgbClr val="00B0F0"/>
                </a:solidFill>
              </a:rPr>
              <a:t>走</a:t>
            </a:r>
            <a:r>
              <a:rPr lang="en-US" altLang="zh-CN" dirty="0">
                <a:solidFill>
                  <a:srgbClr val="00B0F0"/>
                </a:solidFill>
              </a:rPr>
              <a:t>n</a:t>
            </a:r>
            <a:r>
              <a:rPr lang="zh-CN" altLang="zh-CN" dirty="0">
                <a:solidFill>
                  <a:srgbClr val="00B0F0"/>
                </a:solidFill>
              </a:rPr>
              <a:t>步一定能够走到目标而不必回退</a:t>
            </a:r>
            <a:r>
              <a:rPr lang="zh-CN" altLang="zh-CN" dirty="0"/>
              <a:t>，</a:t>
            </a:r>
            <a:r>
              <a:rPr lang="en-US" altLang="zh-CN" dirty="0" err="1"/>
              <a:t>dfs</a:t>
            </a:r>
            <a:r>
              <a:rPr lang="zh-CN" altLang="zh-CN" dirty="0"/>
              <a:t>的开销由</a:t>
            </a:r>
            <a:r>
              <a:rPr lang="en-US" altLang="zh-CN" dirty="0"/>
              <a:t>O(e)</a:t>
            </a:r>
            <a:r>
              <a:rPr lang="zh-CN" altLang="en-US" dirty="0">
                <a:solidFill>
                  <a:srgbClr val="00B0F0"/>
                </a:solidFill>
              </a:rPr>
              <a:t>均摊</a:t>
            </a:r>
            <a:r>
              <a:rPr lang="zh-CN" altLang="zh-CN" dirty="0"/>
              <a:t>为</a:t>
            </a:r>
            <a:r>
              <a:rPr lang="en-US" altLang="zh-CN" dirty="0"/>
              <a:t>O(n)</a:t>
            </a:r>
          </a:p>
          <a:p>
            <a:r>
              <a:rPr lang="zh-CN" altLang="zh-CN" dirty="0"/>
              <a:t>而因为最多有</a:t>
            </a:r>
            <a:r>
              <a:rPr lang="en-US" altLang="zh-CN" dirty="0"/>
              <a:t>e</a:t>
            </a:r>
            <a:r>
              <a:rPr lang="zh-CN" altLang="zh-CN" dirty="0"/>
              <a:t>条路径，</a:t>
            </a:r>
            <a:r>
              <a:rPr lang="en-US" altLang="zh-CN" dirty="0" err="1"/>
              <a:t>dfs</a:t>
            </a:r>
            <a:r>
              <a:rPr lang="zh-CN" altLang="zh-CN" dirty="0"/>
              <a:t>需要最多做</a:t>
            </a:r>
            <a:r>
              <a:rPr lang="en-US" altLang="zh-CN" dirty="0"/>
              <a:t>e</a:t>
            </a:r>
            <a:r>
              <a:rPr lang="zh-CN" altLang="zh-CN" dirty="0"/>
              <a:t>次，所以每一轮的代价是</a:t>
            </a:r>
            <a:r>
              <a:rPr lang="en-US" altLang="zh-CN" dirty="0"/>
              <a:t>O(ne)</a:t>
            </a:r>
          </a:p>
          <a:p>
            <a:r>
              <a:rPr lang="zh-CN" altLang="zh-CN" dirty="0"/>
              <a:t>外循环的</a:t>
            </a:r>
            <a:r>
              <a:rPr lang="en-US" altLang="zh-CN" dirty="0" err="1"/>
              <a:t>bfs</a:t>
            </a:r>
            <a:r>
              <a:rPr lang="zh-CN" altLang="zh-CN" dirty="0"/>
              <a:t>分层最多进行</a:t>
            </a:r>
            <a:r>
              <a:rPr lang="en-US" altLang="zh-CN" dirty="0"/>
              <a:t>n</a:t>
            </a:r>
            <a:r>
              <a:rPr lang="zh-CN" altLang="zh-CN" dirty="0"/>
              <a:t>次，所以总的代价是</a:t>
            </a:r>
            <a:r>
              <a:rPr lang="en-US" altLang="zh-CN" dirty="0"/>
              <a:t>O(n</a:t>
            </a:r>
            <a:r>
              <a:rPr lang="en-US" altLang="zh-CN" baseline="30000" dirty="0"/>
              <a:t>2</a:t>
            </a:r>
            <a:r>
              <a:rPr lang="en-US" altLang="zh-CN" dirty="0"/>
              <a:t>e)</a:t>
            </a:r>
          </a:p>
          <a:p>
            <a:endParaRPr lang="zh-CN" altLang="zh-CN" dirty="0"/>
          </a:p>
          <a:p>
            <a:r>
              <a:rPr lang="en-US" altLang="zh-CN" dirty="0"/>
              <a:t>Ps. </a:t>
            </a:r>
            <a:r>
              <a:rPr lang="zh-CN" altLang="zh-CN" dirty="0"/>
              <a:t>百度百科上的</a:t>
            </a:r>
            <a:r>
              <a:rPr lang="en-US" altLang="zh-CN" dirty="0" err="1"/>
              <a:t>Dinic</a:t>
            </a:r>
            <a:r>
              <a:rPr lang="zh-CN" altLang="zh-CN" dirty="0"/>
              <a:t>正是用这种当前弧优化 才使得复杂度维持在</a:t>
            </a:r>
            <a:r>
              <a:rPr lang="en-US" altLang="zh-CN" dirty="0"/>
              <a:t>O(n</a:t>
            </a:r>
            <a:r>
              <a:rPr lang="en-US" altLang="zh-CN" baseline="30000" dirty="0"/>
              <a:t>2</a:t>
            </a:r>
            <a:r>
              <a:rPr lang="en-US" altLang="zh-CN" dirty="0"/>
              <a:t>e)</a:t>
            </a:r>
            <a:endParaRPr lang="zh-CN" altLang="zh-CN" dirty="0"/>
          </a:p>
          <a:p>
            <a:endParaRPr lang="zh-CN" altLang="en-US" dirty="0"/>
          </a:p>
        </p:txBody>
      </p:sp>
    </p:spTree>
    <p:extLst>
      <p:ext uri="{BB962C8B-B14F-4D97-AF65-F5344CB8AC3E}">
        <p14:creationId xmlns:p14="http://schemas.microsoft.com/office/powerpoint/2010/main" val="48770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err="1"/>
              <a:t>Dinic</a:t>
            </a:r>
            <a:r>
              <a:rPr lang="zh-CN" altLang="en-US" dirty="0"/>
              <a:t>算法：多路增广策略</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1450757"/>
          </a:xfrm>
        </p:spPr>
        <p:txBody>
          <a:bodyPr/>
          <a:lstStyle/>
          <a:p>
            <a:r>
              <a:rPr lang="zh-CN" altLang="zh-CN" dirty="0"/>
              <a:t>普通</a:t>
            </a:r>
            <a:r>
              <a:rPr lang="en-US" altLang="zh-CN" dirty="0" err="1"/>
              <a:t>dinic</a:t>
            </a:r>
            <a:r>
              <a:rPr lang="zh-CN" altLang="zh-CN" dirty="0"/>
              <a:t>算法找到之后，直接</a:t>
            </a:r>
            <a:r>
              <a:rPr lang="zh-CN" altLang="zh-CN" dirty="0">
                <a:solidFill>
                  <a:srgbClr val="00B0F0"/>
                </a:solidFill>
              </a:rPr>
              <a:t>全部退出</a:t>
            </a:r>
            <a:endParaRPr lang="en-US" altLang="zh-CN" dirty="0">
              <a:solidFill>
                <a:srgbClr val="00B0F0"/>
              </a:solidFill>
            </a:endParaRPr>
          </a:p>
          <a:p>
            <a:r>
              <a:rPr lang="zh-CN" altLang="zh-CN" dirty="0"/>
              <a:t>多路增广优化的</a:t>
            </a:r>
            <a:r>
              <a:rPr lang="en-US" altLang="zh-CN" dirty="0" err="1"/>
              <a:t>Dinuc</a:t>
            </a:r>
            <a:r>
              <a:rPr lang="zh-CN" altLang="zh-CN" dirty="0"/>
              <a:t>算法找到之后，</a:t>
            </a:r>
            <a:r>
              <a:rPr lang="zh-CN" altLang="zh-CN" dirty="0">
                <a:solidFill>
                  <a:srgbClr val="00B0F0"/>
                </a:solidFill>
              </a:rPr>
              <a:t>回溯到父节点，然后继续向下搜索</a:t>
            </a:r>
            <a:endParaRPr lang="en-US" altLang="zh-CN" dirty="0">
              <a:solidFill>
                <a:srgbClr val="00B0F0"/>
              </a:solidFill>
            </a:endParaRPr>
          </a:p>
          <a:p>
            <a:r>
              <a:rPr lang="zh-CN" altLang="zh-CN" dirty="0"/>
              <a:t>最后退栈的时候再更新边的权值，这样一次</a:t>
            </a:r>
            <a:r>
              <a:rPr lang="en-US" altLang="zh-CN" dirty="0" err="1"/>
              <a:t>dfs</a:t>
            </a:r>
            <a:r>
              <a:rPr lang="zh-CN" altLang="zh-CN" dirty="0"/>
              <a:t>可以进行多次更新</a:t>
            </a:r>
          </a:p>
          <a:p>
            <a:endParaRPr lang="zh-CN" altLang="en-US" dirty="0"/>
          </a:p>
        </p:txBody>
      </p:sp>
      <p:pic>
        <p:nvPicPr>
          <p:cNvPr id="4" name="图片 3">
            <a:extLst>
              <a:ext uri="{FF2B5EF4-FFF2-40B4-BE49-F238E27FC236}">
                <a16:creationId xmlns:a16="http://schemas.microsoft.com/office/drawing/2014/main" id="{9F1A3E36-C382-42D4-AE58-C0874F4AB9FC}"/>
              </a:ext>
            </a:extLst>
          </p:cNvPr>
          <p:cNvPicPr/>
          <p:nvPr/>
        </p:nvPicPr>
        <p:blipFill>
          <a:blip r:embed="rId2"/>
          <a:stretch>
            <a:fillRect/>
          </a:stretch>
        </p:blipFill>
        <p:spPr>
          <a:xfrm>
            <a:off x="2118994" y="3152775"/>
            <a:ext cx="7954011" cy="3127375"/>
          </a:xfrm>
          <a:prstGeom prst="rect">
            <a:avLst/>
          </a:prstGeom>
        </p:spPr>
      </p:pic>
    </p:spTree>
    <p:extLst>
      <p:ext uri="{BB962C8B-B14F-4D97-AF65-F5344CB8AC3E}">
        <p14:creationId xmlns:p14="http://schemas.microsoft.com/office/powerpoint/2010/main" val="740007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err="1"/>
              <a:t>Dinic</a:t>
            </a:r>
            <a:r>
              <a:rPr lang="en-US" altLang="zh-CN" dirty="0"/>
              <a:t>+</a:t>
            </a:r>
            <a:r>
              <a:rPr lang="zh-CN" altLang="en-US" dirty="0"/>
              <a:t>多路增广：伪代码</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897466"/>
          </a:xfrm>
        </p:spPr>
        <p:txBody>
          <a:bodyPr/>
          <a:lstStyle/>
          <a:p>
            <a:r>
              <a:rPr lang="zh-CN" altLang="en-US" dirty="0"/>
              <a:t>用</a:t>
            </a:r>
            <a:r>
              <a:rPr lang="en-US" altLang="zh-CN" dirty="0"/>
              <a:t>temp</a:t>
            </a:r>
            <a:r>
              <a:rPr lang="zh-CN" altLang="en-US" dirty="0"/>
              <a:t>保存</a:t>
            </a:r>
            <a:r>
              <a:rPr lang="en-US" altLang="zh-CN" dirty="0"/>
              <a:t>x</a:t>
            </a:r>
            <a:r>
              <a:rPr lang="zh-CN" altLang="en-US" dirty="0"/>
              <a:t>点的流量，然后不断减少</a:t>
            </a:r>
            <a:r>
              <a:rPr lang="en-US" altLang="zh-CN" dirty="0"/>
              <a:t>flow</a:t>
            </a:r>
            <a:r>
              <a:rPr lang="zh-CN" altLang="en-US" dirty="0"/>
              <a:t>，最后</a:t>
            </a:r>
            <a:r>
              <a:rPr lang="en-US" altLang="zh-CN" dirty="0">
                <a:solidFill>
                  <a:srgbClr val="00B0F0"/>
                </a:solidFill>
              </a:rPr>
              <a:t>temp-flow</a:t>
            </a:r>
            <a:r>
              <a:rPr lang="zh-CN" altLang="en-US" dirty="0">
                <a:solidFill>
                  <a:srgbClr val="00B0F0"/>
                </a:solidFill>
              </a:rPr>
              <a:t>就是消耗的流量</a:t>
            </a:r>
            <a:endParaRPr lang="en-US" altLang="zh-CN" dirty="0">
              <a:solidFill>
                <a:srgbClr val="00B0F0"/>
              </a:solidFill>
            </a:endParaRPr>
          </a:p>
          <a:p>
            <a:r>
              <a:rPr lang="zh-CN" altLang="zh-CN" dirty="0"/>
              <a:t>和普通</a:t>
            </a:r>
            <a:r>
              <a:rPr lang="en-US" altLang="zh-CN" dirty="0" err="1"/>
              <a:t>dinic</a:t>
            </a:r>
            <a:r>
              <a:rPr lang="zh-CN" altLang="zh-CN" dirty="0"/>
              <a:t>算法不同，多路增广优化的</a:t>
            </a:r>
            <a:r>
              <a:rPr lang="en-US" altLang="zh-CN" dirty="0" err="1"/>
              <a:t>dinic</a:t>
            </a:r>
            <a:r>
              <a:rPr lang="zh-CN" altLang="zh-CN" dirty="0"/>
              <a:t>，每次</a:t>
            </a:r>
            <a:r>
              <a:rPr lang="en-US" altLang="zh-CN" dirty="0" err="1"/>
              <a:t>bfs</a:t>
            </a:r>
            <a:r>
              <a:rPr lang="zh-CN" altLang="zh-CN" dirty="0"/>
              <a:t>分层后只需要调用一次</a:t>
            </a:r>
            <a:r>
              <a:rPr lang="en-US" altLang="zh-CN" dirty="0" err="1"/>
              <a:t>dfs</a:t>
            </a:r>
            <a:r>
              <a:rPr lang="zh-CN" altLang="zh-CN" dirty="0"/>
              <a:t>即可</a:t>
            </a:r>
          </a:p>
          <a:p>
            <a:endParaRPr lang="zh-CN" altLang="en-US" dirty="0"/>
          </a:p>
        </p:txBody>
      </p:sp>
      <p:pic>
        <p:nvPicPr>
          <p:cNvPr id="4" name="图片 3">
            <a:extLst>
              <a:ext uri="{FF2B5EF4-FFF2-40B4-BE49-F238E27FC236}">
                <a16:creationId xmlns:a16="http://schemas.microsoft.com/office/drawing/2014/main" id="{B9DEA92B-FEE5-45A8-9D64-15627204738F}"/>
              </a:ext>
            </a:extLst>
          </p:cNvPr>
          <p:cNvPicPr/>
          <p:nvPr/>
        </p:nvPicPr>
        <p:blipFill>
          <a:blip r:embed="rId2"/>
          <a:stretch>
            <a:fillRect/>
          </a:stretch>
        </p:blipFill>
        <p:spPr>
          <a:xfrm>
            <a:off x="1270952" y="2895602"/>
            <a:ext cx="3649345" cy="2641600"/>
          </a:xfrm>
          <a:prstGeom prst="rect">
            <a:avLst/>
          </a:prstGeom>
        </p:spPr>
      </p:pic>
      <p:pic>
        <p:nvPicPr>
          <p:cNvPr id="5" name="图片 4">
            <a:extLst>
              <a:ext uri="{FF2B5EF4-FFF2-40B4-BE49-F238E27FC236}">
                <a16:creationId xmlns:a16="http://schemas.microsoft.com/office/drawing/2014/main" id="{6E7F94C1-5A8F-4CC0-B03F-9CD879D96521}"/>
              </a:ext>
            </a:extLst>
          </p:cNvPr>
          <p:cNvPicPr>
            <a:picLocks noChangeAspect="1"/>
          </p:cNvPicPr>
          <p:nvPr/>
        </p:nvPicPr>
        <p:blipFill>
          <a:blip r:embed="rId3"/>
          <a:stretch>
            <a:fillRect/>
          </a:stretch>
        </p:blipFill>
        <p:spPr>
          <a:xfrm>
            <a:off x="1097280" y="2743199"/>
            <a:ext cx="4171950" cy="169333"/>
          </a:xfrm>
          <a:prstGeom prst="rect">
            <a:avLst/>
          </a:prstGeom>
        </p:spPr>
      </p:pic>
      <p:pic>
        <p:nvPicPr>
          <p:cNvPr id="6" name="图片 5">
            <a:extLst>
              <a:ext uri="{FF2B5EF4-FFF2-40B4-BE49-F238E27FC236}">
                <a16:creationId xmlns:a16="http://schemas.microsoft.com/office/drawing/2014/main" id="{2C4C7867-525F-4806-A6DB-BE837CE4C75A}"/>
              </a:ext>
            </a:extLst>
          </p:cNvPr>
          <p:cNvPicPr>
            <a:picLocks noChangeAspect="1"/>
          </p:cNvPicPr>
          <p:nvPr/>
        </p:nvPicPr>
        <p:blipFill>
          <a:blip r:embed="rId4"/>
          <a:stretch>
            <a:fillRect/>
          </a:stretch>
        </p:blipFill>
        <p:spPr>
          <a:xfrm>
            <a:off x="1156652" y="3150660"/>
            <a:ext cx="228600" cy="2647950"/>
          </a:xfrm>
          <a:prstGeom prst="rect">
            <a:avLst/>
          </a:prstGeom>
        </p:spPr>
      </p:pic>
      <p:pic>
        <p:nvPicPr>
          <p:cNvPr id="7" name="图片 6">
            <a:extLst>
              <a:ext uri="{FF2B5EF4-FFF2-40B4-BE49-F238E27FC236}">
                <a16:creationId xmlns:a16="http://schemas.microsoft.com/office/drawing/2014/main" id="{0C76EDB7-525B-45D7-83AE-885BC5999EEF}"/>
              </a:ext>
            </a:extLst>
          </p:cNvPr>
          <p:cNvPicPr/>
          <p:nvPr/>
        </p:nvPicPr>
        <p:blipFill>
          <a:blip r:embed="rId5"/>
          <a:stretch>
            <a:fillRect/>
          </a:stretch>
        </p:blipFill>
        <p:spPr>
          <a:xfrm>
            <a:off x="6605587" y="3429000"/>
            <a:ext cx="2333625" cy="504825"/>
          </a:xfrm>
          <a:prstGeom prst="rect">
            <a:avLst/>
          </a:prstGeom>
        </p:spPr>
      </p:pic>
      <p:pic>
        <p:nvPicPr>
          <p:cNvPr id="8" name="图片 7">
            <a:extLst>
              <a:ext uri="{FF2B5EF4-FFF2-40B4-BE49-F238E27FC236}">
                <a16:creationId xmlns:a16="http://schemas.microsoft.com/office/drawing/2014/main" id="{6BEF3F6B-8308-4153-9C46-1103E21AB6B2}"/>
              </a:ext>
            </a:extLst>
          </p:cNvPr>
          <p:cNvPicPr>
            <a:picLocks noChangeAspect="1"/>
          </p:cNvPicPr>
          <p:nvPr/>
        </p:nvPicPr>
        <p:blipFill>
          <a:blip r:embed="rId4"/>
          <a:stretch>
            <a:fillRect/>
          </a:stretch>
        </p:blipFill>
        <p:spPr>
          <a:xfrm>
            <a:off x="6393655" y="3343731"/>
            <a:ext cx="211932" cy="2454879"/>
          </a:xfrm>
          <a:prstGeom prst="rect">
            <a:avLst/>
          </a:prstGeom>
        </p:spPr>
      </p:pic>
      <p:pic>
        <p:nvPicPr>
          <p:cNvPr id="9" name="图片 8">
            <a:extLst>
              <a:ext uri="{FF2B5EF4-FFF2-40B4-BE49-F238E27FC236}">
                <a16:creationId xmlns:a16="http://schemas.microsoft.com/office/drawing/2014/main" id="{396147EC-B129-4DEB-BDBC-918EA7B12038}"/>
              </a:ext>
            </a:extLst>
          </p:cNvPr>
          <p:cNvPicPr>
            <a:picLocks noChangeAspect="1"/>
          </p:cNvPicPr>
          <p:nvPr/>
        </p:nvPicPr>
        <p:blipFill>
          <a:blip r:embed="rId4"/>
          <a:stretch>
            <a:fillRect/>
          </a:stretch>
        </p:blipFill>
        <p:spPr>
          <a:xfrm>
            <a:off x="6499621" y="3638778"/>
            <a:ext cx="211932" cy="2454879"/>
          </a:xfrm>
          <a:prstGeom prst="rect">
            <a:avLst/>
          </a:prstGeom>
        </p:spPr>
      </p:pic>
    </p:spTree>
    <p:extLst>
      <p:ext uri="{BB962C8B-B14F-4D97-AF65-F5344CB8AC3E}">
        <p14:creationId xmlns:p14="http://schemas.microsoft.com/office/powerpoint/2010/main" val="1382091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zh-CN" dirty="0"/>
              <a:t>多路增广</a:t>
            </a:r>
            <a:r>
              <a:rPr lang="en-US" altLang="zh-CN" dirty="0" err="1"/>
              <a:t>Dinic</a:t>
            </a:r>
            <a:r>
              <a:rPr lang="zh-CN" altLang="zh-CN" dirty="0"/>
              <a:t>：复杂度分析</a:t>
            </a:r>
            <a:endParaRPr lang="zh-CN" altLang="en-US" dirty="0"/>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zh-CN" dirty="0"/>
              <a:t>外循环同样是每次</a:t>
            </a:r>
            <a:r>
              <a:rPr lang="en-US" altLang="zh-CN" dirty="0" err="1"/>
              <a:t>bfs</a:t>
            </a:r>
            <a:r>
              <a:rPr lang="zh-CN" altLang="zh-CN" dirty="0"/>
              <a:t>扫描层次，最多做</a:t>
            </a:r>
            <a:r>
              <a:rPr lang="en-US" altLang="zh-CN" dirty="0"/>
              <a:t>n</a:t>
            </a:r>
            <a:r>
              <a:rPr lang="zh-CN" altLang="zh-CN" dirty="0"/>
              <a:t>次</a:t>
            </a:r>
            <a:r>
              <a:rPr lang="en-US" altLang="zh-CN" dirty="0" err="1"/>
              <a:t>bfs</a:t>
            </a:r>
            <a:r>
              <a:rPr lang="zh-CN" altLang="zh-CN" dirty="0"/>
              <a:t>（原因同上普通</a:t>
            </a:r>
            <a:r>
              <a:rPr lang="en-US" altLang="zh-CN" dirty="0" err="1"/>
              <a:t>Dinic</a:t>
            </a:r>
            <a:r>
              <a:rPr lang="zh-CN" altLang="zh-CN" dirty="0"/>
              <a:t>算法的复杂度分析）</a:t>
            </a:r>
          </a:p>
          <a:p>
            <a:r>
              <a:rPr lang="zh-CN" altLang="zh-CN" dirty="0"/>
              <a:t>而每次内循环都做一次</a:t>
            </a:r>
            <a:r>
              <a:rPr lang="en-US" altLang="zh-CN" dirty="0" err="1"/>
              <a:t>dfs</a:t>
            </a:r>
            <a:r>
              <a:rPr lang="zh-CN" altLang="zh-CN" dirty="0"/>
              <a:t>，需要注意这里的</a:t>
            </a:r>
            <a:r>
              <a:rPr lang="en-US" altLang="zh-CN" dirty="0" err="1">
                <a:solidFill>
                  <a:srgbClr val="00B0F0"/>
                </a:solidFill>
              </a:rPr>
              <a:t>dfs</a:t>
            </a:r>
            <a:r>
              <a:rPr lang="zh-CN" altLang="zh-CN" dirty="0">
                <a:solidFill>
                  <a:srgbClr val="00B0F0"/>
                </a:solidFill>
              </a:rPr>
              <a:t>不带访问控制数组，只要有边就能过</a:t>
            </a:r>
            <a:r>
              <a:rPr lang="zh-CN" altLang="zh-CN" dirty="0"/>
              <a:t>，这意味着</a:t>
            </a:r>
            <a:r>
              <a:rPr lang="zh-CN" altLang="zh-CN" dirty="0">
                <a:solidFill>
                  <a:srgbClr val="00B0F0"/>
                </a:solidFill>
              </a:rPr>
              <a:t>每一个节点可以多次被经过</a:t>
            </a:r>
            <a:r>
              <a:rPr lang="zh-CN" altLang="zh-CN" dirty="0"/>
              <a:t>，所以</a:t>
            </a:r>
            <a:r>
              <a:rPr lang="en-US" altLang="zh-CN" dirty="0" err="1"/>
              <a:t>dfs</a:t>
            </a:r>
            <a:r>
              <a:rPr lang="zh-CN" altLang="zh-CN" dirty="0"/>
              <a:t>复杂度不是</a:t>
            </a:r>
            <a:r>
              <a:rPr lang="en-US" altLang="zh-CN" dirty="0"/>
              <a:t>O(e) </a:t>
            </a:r>
            <a:endParaRPr lang="zh-CN" altLang="zh-CN" dirty="0"/>
          </a:p>
          <a:p>
            <a:r>
              <a:rPr lang="zh-CN" altLang="zh-CN" dirty="0"/>
              <a:t>因为最多存在</a:t>
            </a:r>
            <a:r>
              <a:rPr lang="en-US" altLang="zh-CN" dirty="0"/>
              <a:t>e</a:t>
            </a:r>
            <a:r>
              <a:rPr lang="zh-CN" altLang="zh-CN" dirty="0"/>
              <a:t>条最短增广路径，而每次走到汇点至多走</a:t>
            </a:r>
            <a:r>
              <a:rPr lang="en-US" altLang="zh-CN" dirty="0"/>
              <a:t>n</a:t>
            </a:r>
            <a:r>
              <a:rPr lang="zh-CN" altLang="zh-CN" dirty="0"/>
              <a:t>步，所以</a:t>
            </a:r>
            <a:r>
              <a:rPr lang="en-US" altLang="zh-CN" dirty="0" err="1"/>
              <a:t>dfs</a:t>
            </a:r>
            <a:r>
              <a:rPr lang="zh-CN" altLang="zh-CN" dirty="0"/>
              <a:t>的代价是</a:t>
            </a:r>
            <a:r>
              <a:rPr lang="en-US" altLang="zh-CN" dirty="0"/>
              <a:t>O(ne)</a:t>
            </a:r>
          </a:p>
          <a:p>
            <a:r>
              <a:rPr lang="zh-CN" altLang="zh-CN" dirty="0"/>
              <a:t>总体复杂度是</a:t>
            </a:r>
            <a:r>
              <a:rPr lang="en-US" altLang="zh-CN" dirty="0"/>
              <a:t>O(n</a:t>
            </a:r>
            <a:r>
              <a:rPr lang="en-US" altLang="zh-CN" baseline="30000" dirty="0"/>
              <a:t>2</a:t>
            </a:r>
            <a:r>
              <a:rPr lang="en-US" altLang="zh-CN" dirty="0"/>
              <a:t>e)</a:t>
            </a:r>
            <a:endParaRPr lang="zh-CN" altLang="zh-CN" dirty="0"/>
          </a:p>
          <a:p>
            <a:endParaRPr lang="zh-CN" altLang="en-US" dirty="0"/>
          </a:p>
        </p:txBody>
      </p:sp>
    </p:spTree>
    <p:extLst>
      <p:ext uri="{BB962C8B-B14F-4D97-AF65-F5344CB8AC3E}">
        <p14:creationId xmlns:p14="http://schemas.microsoft.com/office/powerpoint/2010/main" val="3217485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a:t>ISAP</a:t>
            </a:r>
            <a:r>
              <a:rPr lang="zh-CN" altLang="en-US" dirty="0"/>
              <a:t>算法</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en-US" altLang="zh-CN" dirty="0"/>
              <a:t>ISAP</a:t>
            </a:r>
            <a:r>
              <a:rPr lang="zh-CN" altLang="en-US" dirty="0"/>
              <a:t>即 </a:t>
            </a:r>
            <a:r>
              <a:rPr lang="en-US" altLang="zh-CN" dirty="0"/>
              <a:t>Improved Shortest </a:t>
            </a:r>
            <a:r>
              <a:rPr lang="en-US" altLang="zh-CN" dirty="0" err="1"/>
              <a:t>Augument</a:t>
            </a:r>
            <a:r>
              <a:rPr lang="en-US" altLang="zh-CN" dirty="0"/>
              <a:t> Path</a:t>
            </a:r>
            <a:r>
              <a:rPr lang="zh-CN" altLang="en-US" dirty="0"/>
              <a:t>，</a:t>
            </a:r>
            <a:r>
              <a:rPr lang="zh-CN" altLang="zh-CN" dirty="0"/>
              <a:t>和</a:t>
            </a:r>
            <a:r>
              <a:rPr lang="en-US" altLang="zh-CN" dirty="0" err="1"/>
              <a:t>Dinic</a:t>
            </a:r>
            <a:r>
              <a:rPr lang="zh-CN" altLang="zh-CN" dirty="0"/>
              <a:t>算法类似，同为增广路算法</a:t>
            </a:r>
            <a:endParaRPr lang="en-US" altLang="zh-CN" dirty="0"/>
          </a:p>
          <a:p>
            <a:r>
              <a:rPr lang="zh-CN" altLang="zh-CN" dirty="0"/>
              <a:t>不像</a:t>
            </a:r>
            <a:r>
              <a:rPr lang="en-US" altLang="zh-CN" dirty="0" err="1"/>
              <a:t>Dinic</a:t>
            </a:r>
            <a:r>
              <a:rPr lang="zh-CN" altLang="zh-CN" dirty="0"/>
              <a:t>算法每次</a:t>
            </a:r>
            <a:r>
              <a:rPr lang="en-US" altLang="zh-CN" dirty="0" err="1"/>
              <a:t>dfs</a:t>
            </a:r>
            <a:r>
              <a:rPr lang="zh-CN" altLang="zh-CN" dirty="0"/>
              <a:t>之后都要</a:t>
            </a:r>
            <a:r>
              <a:rPr lang="en-US" altLang="zh-CN" dirty="0" err="1"/>
              <a:t>bfs</a:t>
            </a:r>
            <a:r>
              <a:rPr lang="zh-CN" altLang="zh-CN" dirty="0"/>
              <a:t>重新建立层次关系，</a:t>
            </a:r>
            <a:r>
              <a:rPr lang="en-US" altLang="zh-CN" dirty="0">
                <a:solidFill>
                  <a:srgbClr val="00B0F0"/>
                </a:solidFill>
              </a:rPr>
              <a:t>ISAP</a:t>
            </a:r>
            <a:r>
              <a:rPr lang="zh-CN" altLang="zh-CN" dirty="0">
                <a:solidFill>
                  <a:srgbClr val="00B0F0"/>
                </a:solidFill>
              </a:rPr>
              <a:t>在</a:t>
            </a:r>
            <a:r>
              <a:rPr lang="en-US" altLang="zh-CN" dirty="0" err="1">
                <a:solidFill>
                  <a:srgbClr val="00B0F0"/>
                </a:solidFill>
              </a:rPr>
              <a:t>dfs</a:t>
            </a:r>
            <a:r>
              <a:rPr lang="zh-CN" altLang="zh-CN" dirty="0">
                <a:solidFill>
                  <a:srgbClr val="00B0F0"/>
                </a:solidFill>
              </a:rPr>
              <a:t>的同时就动态地更新节点的层次关系</a:t>
            </a:r>
            <a:r>
              <a:rPr lang="zh-CN" altLang="zh-CN" dirty="0"/>
              <a:t>，减少</a:t>
            </a:r>
            <a:r>
              <a:rPr lang="en-US" altLang="zh-CN" dirty="0" err="1"/>
              <a:t>bfs</a:t>
            </a:r>
            <a:r>
              <a:rPr lang="zh-CN" altLang="zh-CN" dirty="0"/>
              <a:t>的次数，将</a:t>
            </a:r>
            <a:r>
              <a:rPr lang="en-US" altLang="zh-CN" dirty="0" err="1"/>
              <a:t>dfs</a:t>
            </a:r>
            <a:r>
              <a:rPr lang="zh-CN" altLang="zh-CN" dirty="0"/>
              <a:t>利用到极致。</a:t>
            </a:r>
          </a:p>
          <a:p>
            <a:r>
              <a:rPr lang="en-US" altLang="zh-CN" dirty="0"/>
              <a:t>ISAP</a:t>
            </a:r>
            <a:r>
              <a:rPr lang="zh-CN" altLang="zh-CN" dirty="0"/>
              <a:t>算法只需要一次</a:t>
            </a:r>
            <a:r>
              <a:rPr lang="en-US" altLang="zh-CN" dirty="0" err="1"/>
              <a:t>bfs</a:t>
            </a:r>
            <a:r>
              <a:rPr lang="zh-CN" altLang="zh-CN" dirty="0"/>
              <a:t>建立最初的层次关系。</a:t>
            </a:r>
            <a:endParaRPr lang="en-US" altLang="zh-CN" dirty="0"/>
          </a:p>
          <a:p>
            <a:r>
              <a:rPr lang="zh-CN" altLang="zh-CN" dirty="0"/>
              <a:t>除此之外，</a:t>
            </a:r>
            <a:r>
              <a:rPr lang="en-US" altLang="zh-CN" dirty="0"/>
              <a:t>ISAP</a:t>
            </a:r>
            <a:r>
              <a:rPr lang="zh-CN" altLang="zh-CN" dirty="0"/>
              <a:t>算法还引入了“</a:t>
            </a:r>
            <a:r>
              <a:rPr lang="en-US" altLang="zh-CN" dirty="0"/>
              <a:t>gap</a:t>
            </a:r>
            <a:r>
              <a:rPr lang="zh-CN" altLang="zh-CN" dirty="0"/>
              <a:t>”优化，即如果某一高度的节点数目为</a:t>
            </a:r>
            <a:r>
              <a:rPr lang="en-US" altLang="zh-CN" dirty="0"/>
              <a:t>0</a:t>
            </a:r>
            <a:r>
              <a:rPr lang="zh-CN" altLang="zh-CN" dirty="0"/>
              <a:t>，直接判断没有路径并且结束搜索。</a:t>
            </a:r>
            <a:endParaRPr lang="en-US" altLang="zh-CN" dirty="0"/>
          </a:p>
          <a:p>
            <a:r>
              <a:rPr lang="zh-CN" altLang="zh-CN" dirty="0"/>
              <a:t>因为按层次</a:t>
            </a:r>
            <a:r>
              <a:rPr lang="en-US" altLang="zh-CN" dirty="0" err="1"/>
              <a:t>bfs</a:t>
            </a:r>
            <a:r>
              <a:rPr lang="zh-CN" altLang="zh-CN" dirty="0"/>
              <a:t>保证层次是严格连续下降的，如果某一高度节点数目为</a:t>
            </a:r>
            <a:r>
              <a:rPr lang="en-US" altLang="zh-CN" dirty="0"/>
              <a:t>0</a:t>
            </a:r>
            <a:r>
              <a:rPr lang="zh-CN" altLang="zh-CN" dirty="0"/>
              <a:t>表示</a:t>
            </a:r>
            <a:r>
              <a:rPr lang="zh-CN" altLang="zh-CN" dirty="0">
                <a:solidFill>
                  <a:srgbClr val="00B0F0"/>
                </a:solidFill>
              </a:rPr>
              <a:t>出现断层</a:t>
            </a:r>
            <a:r>
              <a:rPr lang="zh-CN" altLang="zh-CN" dirty="0"/>
              <a:t>，无法到达。</a:t>
            </a:r>
          </a:p>
          <a:p>
            <a:endParaRPr lang="zh-CN" altLang="en-US" dirty="0"/>
          </a:p>
        </p:txBody>
      </p:sp>
    </p:spTree>
    <p:extLst>
      <p:ext uri="{BB962C8B-B14F-4D97-AF65-F5344CB8AC3E}">
        <p14:creationId xmlns:p14="http://schemas.microsoft.com/office/powerpoint/2010/main" val="404265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a:t>ISAP</a:t>
            </a:r>
            <a:r>
              <a:rPr lang="zh-CN" altLang="en-US" dirty="0"/>
              <a:t>算法：伪代码描述</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1030816"/>
          </a:xfrm>
        </p:spPr>
        <p:txBody>
          <a:bodyPr/>
          <a:lstStyle/>
          <a:p>
            <a:r>
              <a:rPr lang="zh-CN" altLang="zh-CN" dirty="0"/>
              <a:t>我们只需一次</a:t>
            </a:r>
            <a:r>
              <a:rPr lang="en-US" altLang="zh-CN" dirty="0" err="1"/>
              <a:t>bfs</a:t>
            </a:r>
            <a:r>
              <a:rPr lang="zh-CN" altLang="zh-CN" dirty="0"/>
              <a:t>，然后一直</a:t>
            </a:r>
            <a:r>
              <a:rPr lang="en-US" altLang="zh-CN" dirty="0" err="1"/>
              <a:t>dfs</a:t>
            </a:r>
            <a:r>
              <a:rPr lang="zh-CN" altLang="zh-CN" dirty="0"/>
              <a:t>直到</a:t>
            </a:r>
            <a:r>
              <a:rPr lang="en-US" altLang="zh-CN" dirty="0"/>
              <a:t>flag</a:t>
            </a:r>
            <a:r>
              <a:rPr lang="zh-CN" altLang="zh-CN" dirty="0"/>
              <a:t>为</a:t>
            </a:r>
            <a:r>
              <a:rPr lang="en-US" altLang="zh-CN" dirty="0"/>
              <a:t>true</a:t>
            </a:r>
            <a:r>
              <a:rPr lang="zh-CN" altLang="zh-CN" dirty="0"/>
              <a:t>表示断层出现，或者源点高度</a:t>
            </a:r>
            <a:r>
              <a:rPr lang="en-US" altLang="zh-CN" dirty="0"/>
              <a:t>&gt;=n</a:t>
            </a:r>
          </a:p>
          <a:p>
            <a:r>
              <a:rPr lang="zh-CN" altLang="zh-CN" dirty="0"/>
              <a:t>因为两者都表示不存在增广路径能够到达汇点</a:t>
            </a:r>
          </a:p>
          <a:p>
            <a:endParaRPr lang="zh-CN" altLang="en-US" dirty="0"/>
          </a:p>
        </p:txBody>
      </p:sp>
      <p:pic>
        <p:nvPicPr>
          <p:cNvPr id="4" name="图片 3">
            <a:extLst>
              <a:ext uri="{FF2B5EF4-FFF2-40B4-BE49-F238E27FC236}">
                <a16:creationId xmlns:a16="http://schemas.microsoft.com/office/drawing/2014/main" id="{887C680B-A3C8-4E73-AA13-A6868326826A}"/>
              </a:ext>
            </a:extLst>
          </p:cNvPr>
          <p:cNvPicPr/>
          <p:nvPr/>
        </p:nvPicPr>
        <p:blipFill>
          <a:blip r:embed="rId2"/>
          <a:stretch>
            <a:fillRect/>
          </a:stretch>
        </p:blipFill>
        <p:spPr>
          <a:xfrm>
            <a:off x="1345564" y="2876550"/>
            <a:ext cx="3893185" cy="3234901"/>
          </a:xfrm>
          <a:prstGeom prst="rect">
            <a:avLst/>
          </a:prstGeom>
        </p:spPr>
      </p:pic>
      <p:pic>
        <p:nvPicPr>
          <p:cNvPr id="5" name="图片 4">
            <a:extLst>
              <a:ext uri="{FF2B5EF4-FFF2-40B4-BE49-F238E27FC236}">
                <a16:creationId xmlns:a16="http://schemas.microsoft.com/office/drawing/2014/main" id="{0F651F06-F8F1-431B-8811-270F45D9E990}"/>
              </a:ext>
            </a:extLst>
          </p:cNvPr>
          <p:cNvPicPr>
            <a:picLocks noChangeAspect="1"/>
          </p:cNvPicPr>
          <p:nvPr/>
        </p:nvPicPr>
        <p:blipFill>
          <a:blip r:embed="rId3"/>
          <a:stretch>
            <a:fillRect/>
          </a:stretch>
        </p:blipFill>
        <p:spPr>
          <a:xfrm>
            <a:off x="1276350" y="3084300"/>
            <a:ext cx="279272" cy="3234902"/>
          </a:xfrm>
          <a:prstGeom prst="rect">
            <a:avLst/>
          </a:prstGeom>
        </p:spPr>
      </p:pic>
      <p:pic>
        <p:nvPicPr>
          <p:cNvPr id="6" name="图片 5">
            <a:extLst>
              <a:ext uri="{FF2B5EF4-FFF2-40B4-BE49-F238E27FC236}">
                <a16:creationId xmlns:a16="http://schemas.microsoft.com/office/drawing/2014/main" id="{40490E9E-5B39-4C3B-914D-4ADC06F13B25}"/>
              </a:ext>
            </a:extLst>
          </p:cNvPr>
          <p:cNvPicPr>
            <a:picLocks noChangeAspect="1"/>
          </p:cNvPicPr>
          <p:nvPr/>
        </p:nvPicPr>
        <p:blipFill>
          <a:blip r:embed="rId4"/>
          <a:stretch>
            <a:fillRect/>
          </a:stretch>
        </p:blipFill>
        <p:spPr>
          <a:xfrm>
            <a:off x="1206181" y="2726425"/>
            <a:ext cx="4171950" cy="169333"/>
          </a:xfrm>
          <a:prstGeom prst="rect">
            <a:avLst/>
          </a:prstGeom>
        </p:spPr>
      </p:pic>
      <p:pic>
        <p:nvPicPr>
          <p:cNvPr id="7" name="图片 6">
            <a:extLst>
              <a:ext uri="{FF2B5EF4-FFF2-40B4-BE49-F238E27FC236}">
                <a16:creationId xmlns:a16="http://schemas.microsoft.com/office/drawing/2014/main" id="{A2472F00-1440-4EB4-A9A0-C83BB9DD710E}"/>
              </a:ext>
            </a:extLst>
          </p:cNvPr>
          <p:cNvPicPr/>
          <p:nvPr/>
        </p:nvPicPr>
        <p:blipFill>
          <a:blip r:embed="rId5"/>
          <a:stretch>
            <a:fillRect/>
          </a:stretch>
        </p:blipFill>
        <p:spPr>
          <a:xfrm>
            <a:off x="6209029" y="2841942"/>
            <a:ext cx="3344228" cy="1708149"/>
          </a:xfrm>
          <a:prstGeom prst="rect">
            <a:avLst/>
          </a:prstGeom>
        </p:spPr>
      </p:pic>
      <p:pic>
        <p:nvPicPr>
          <p:cNvPr id="8" name="图片 7">
            <a:extLst>
              <a:ext uri="{FF2B5EF4-FFF2-40B4-BE49-F238E27FC236}">
                <a16:creationId xmlns:a16="http://schemas.microsoft.com/office/drawing/2014/main" id="{2B43DB2B-6BD3-4C7B-84EE-386B32B5B688}"/>
              </a:ext>
            </a:extLst>
          </p:cNvPr>
          <p:cNvPicPr>
            <a:picLocks noChangeAspect="1"/>
          </p:cNvPicPr>
          <p:nvPr/>
        </p:nvPicPr>
        <p:blipFill>
          <a:blip r:embed="rId3"/>
          <a:stretch>
            <a:fillRect/>
          </a:stretch>
        </p:blipFill>
        <p:spPr>
          <a:xfrm>
            <a:off x="5986844" y="2726425"/>
            <a:ext cx="279272" cy="3234902"/>
          </a:xfrm>
          <a:prstGeom prst="rect">
            <a:avLst/>
          </a:prstGeom>
        </p:spPr>
      </p:pic>
    </p:spTree>
    <p:extLst>
      <p:ext uri="{BB962C8B-B14F-4D97-AF65-F5344CB8AC3E}">
        <p14:creationId xmlns:p14="http://schemas.microsoft.com/office/powerpoint/2010/main" val="274786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en-US" altLang="zh-CN" dirty="0"/>
              <a:t>ISAP</a:t>
            </a:r>
            <a:r>
              <a:rPr lang="zh-CN" altLang="en-US" dirty="0"/>
              <a:t>复杂度分析</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zh-CN" dirty="0"/>
              <a:t>和</a:t>
            </a:r>
            <a:r>
              <a:rPr lang="en-US" altLang="zh-CN" dirty="0" err="1"/>
              <a:t>Dinic</a:t>
            </a:r>
            <a:r>
              <a:rPr lang="zh-CN" altLang="zh-CN" dirty="0"/>
              <a:t>算法中的</a:t>
            </a:r>
            <a:r>
              <a:rPr lang="en-US" altLang="zh-CN" dirty="0" err="1"/>
              <a:t>dfs</a:t>
            </a:r>
            <a:r>
              <a:rPr lang="zh-CN" altLang="zh-CN" dirty="0"/>
              <a:t>一样，复杂度是</a:t>
            </a:r>
            <a:r>
              <a:rPr lang="en-US" altLang="zh-CN" dirty="0"/>
              <a:t>O(ne)</a:t>
            </a:r>
            <a:r>
              <a:rPr lang="zh-CN" altLang="zh-CN" dirty="0"/>
              <a:t>，原因也是一个节点会被多次访问</a:t>
            </a:r>
            <a:endParaRPr lang="en-US" altLang="zh-CN" dirty="0"/>
          </a:p>
          <a:p>
            <a:r>
              <a:rPr lang="zh-CN" altLang="zh-CN" dirty="0"/>
              <a:t>最多有</a:t>
            </a:r>
            <a:r>
              <a:rPr lang="en-US" altLang="zh-CN" dirty="0"/>
              <a:t>e</a:t>
            </a:r>
            <a:r>
              <a:rPr lang="zh-CN" altLang="zh-CN" dirty="0"/>
              <a:t>条增广路径，而每次需要走过</a:t>
            </a:r>
            <a:r>
              <a:rPr lang="en-US" altLang="zh-CN" dirty="0"/>
              <a:t>n</a:t>
            </a:r>
            <a:r>
              <a:rPr lang="zh-CN" altLang="zh-CN" dirty="0"/>
              <a:t>个点到达汇点，</a:t>
            </a:r>
            <a:r>
              <a:rPr lang="zh-CN" altLang="en-US" dirty="0"/>
              <a:t>所以</a:t>
            </a:r>
            <a:r>
              <a:rPr lang="en-US" altLang="zh-CN" dirty="0" err="1"/>
              <a:t>dfs</a:t>
            </a:r>
            <a:r>
              <a:rPr lang="zh-CN" altLang="zh-CN" dirty="0"/>
              <a:t>复杂度</a:t>
            </a:r>
            <a:r>
              <a:rPr lang="en-US" altLang="zh-CN" dirty="0"/>
              <a:t>O(ne)</a:t>
            </a:r>
          </a:p>
          <a:p>
            <a:r>
              <a:rPr lang="zh-CN" altLang="zh-CN" dirty="0"/>
              <a:t>因为外循环需要判断源点的高度，而源点最多增高</a:t>
            </a:r>
            <a:r>
              <a:rPr lang="en-US" altLang="zh-CN" dirty="0"/>
              <a:t>n</a:t>
            </a:r>
            <a:r>
              <a:rPr lang="zh-CN" altLang="zh-CN" dirty="0"/>
              <a:t>次，总体复杂度为</a:t>
            </a:r>
            <a:r>
              <a:rPr lang="en-US" altLang="zh-CN" dirty="0"/>
              <a:t>O(n</a:t>
            </a:r>
            <a:r>
              <a:rPr lang="en-US" altLang="zh-CN" baseline="30000" dirty="0"/>
              <a:t>2</a:t>
            </a:r>
            <a:r>
              <a:rPr lang="en-US" altLang="zh-CN" dirty="0"/>
              <a:t>e)</a:t>
            </a:r>
            <a:endParaRPr lang="zh-CN" altLang="zh-CN" dirty="0"/>
          </a:p>
          <a:p>
            <a:endParaRPr lang="zh-CN" altLang="en-US" dirty="0"/>
          </a:p>
        </p:txBody>
      </p:sp>
    </p:spTree>
    <p:extLst>
      <p:ext uri="{BB962C8B-B14F-4D97-AF65-F5344CB8AC3E}">
        <p14:creationId xmlns:p14="http://schemas.microsoft.com/office/powerpoint/2010/main" val="502244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预流推进算法</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1583266"/>
          </a:xfrm>
        </p:spPr>
        <p:txBody>
          <a:bodyPr/>
          <a:lstStyle/>
          <a:p>
            <a:r>
              <a:rPr lang="zh-CN" altLang="zh-CN" dirty="0"/>
              <a:t>上面提及的算法都是增广路算法，即按照增广路径不断压入少量的流量，直到满流</a:t>
            </a:r>
            <a:endParaRPr lang="en-US" altLang="zh-CN" dirty="0"/>
          </a:p>
          <a:p>
            <a:r>
              <a:rPr lang="zh-CN" altLang="zh-CN" dirty="0"/>
              <a:t>预流推进算法则是一次性将巨额流量压入网络</a:t>
            </a:r>
            <a:endParaRPr lang="en-US" altLang="zh-CN" dirty="0"/>
          </a:p>
          <a:p>
            <a:r>
              <a:rPr lang="zh-CN" altLang="zh-CN" dirty="0"/>
              <a:t>如果能够流就让他流，即将流量转到下一个节点，否则就溢出，不管溢出的部分。</a:t>
            </a:r>
          </a:p>
          <a:p>
            <a:endParaRPr lang="zh-CN" altLang="en-US" dirty="0"/>
          </a:p>
        </p:txBody>
      </p:sp>
      <p:pic>
        <p:nvPicPr>
          <p:cNvPr id="4" name="图片 3">
            <a:extLst>
              <a:ext uri="{FF2B5EF4-FFF2-40B4-BE49-F238E27FC236}">
                <a16:creationId xmlns:a16="http://schemas.microsoft.com/office/drawing/2014/main" id="{8B0191EC-A2CE-4D78-8EE7-23696CD5B5A7}"/>
              </a:ext>
            </a:extLst>
          </p:cNvPr>
          <p:cNvPicPr/>
          <p:nvPr/>
        </p:nvPicPr>
        <p:blipFill>
          <a:blip r:embed="rId2"/>
          <a:stretch>
            <a:fillRect/>
          </a:stretch>
        </p:blipFill>
        <p:spPr>
          <a:xfrm>
            <a:off x="2951797" y="3298401"/>
            <a:ext cx="6144578" cy="2989580"/>
          </a:xfrm>
          <a:prstGeom prst="rect">
            <a:avLst/>
          </a:prstGeom>
        </p:spPr>
      </p:pic>
    </p:spTree>
    <p:extLst>
      <p:ext uri="{BB962C8B-B14F-4D97-AF65-F5344CB8AC3E}">
        <p14:creationId xmlns:p14="http://schemas.microsoft.com/office/powerpoint/2010/main" val="4109572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概念介绍</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26043"/>
            <a:ext cx="10058400" cy="4749164"/>
          </a:xfrm>
        </p:spPr>
        <p:txBody>
          <a:bodyPr>
            <a:normAutofit/>
          </a:bodyPr>
          <a:lstStyle/>
          <a:p>
            <a:r>
              <a:rPr lang="zh-CN" altLang="zh-CN" b="1" dirty="0"/>
              <a:t>超流量与活跃节点</a:t>
            </a:r>
            <a:endParaRPr lang="zh-CN" altLang="zh-CN" dirty="0"/>
          </a:p>
          <a:p>
            <a:r>
              <a:rPr lang="zh-CN" altLang="zh-CN" dirty="0"/>
              <a:t>引入超流量概念，这个概念表示某个节点当前状态下能够分发出去多少流量，超流量随着算法的迭代而不停更新。如果一个节点的超流量大于</a:t>
            </a:r>
            <a:r>
              <a:rPr lang="en-US" altLang="zh-CN" dirty="0"/>
              <a:t>0</a:t>
            </a:r>
            <a:r>
              <a:rPr lang="zh-CN" altLang="zh-CN" dirty="0"/>
              <a:t>，我们称之为</a:t>
            </a:r>
            <a:r>
              <a:rPr lang="zh-CN" altLang="zh-CN" dirty="0">
                <a:solidFill>
                  <a:srgbClr val="00B0F0"/>
                </a:solidFill>
              </a:rPr>
              <a:t>活跃节点</a:t>
            </a:r>
            <a:r>
              <a:rPr lang="zh-CN" altLang="zh-CN" dirty="0"/>
              <a:t>，因为他存在分配流量的可能</a:t>
            </a:r>
          </a:p>
          <a:p>
            <a:r>
              <a:rPr lang="en-US" altLang="zh-CN" dirty="0"/>
              <a:t> </a:t>
            </a:r>
            <a:endParaRPr lang="zh-CN" altLang="zh-CN" dirty="0"/>
          </a:p>
          <a:p>
            <a:r>
              <a:rPr lang="zh-CN" altLang="zh-CN" b="1" dirty="0"/>
              <a:t>流量的更新</a:t>
            </a:r>
            <a:endParaRPr lang="zh-CN" altLang="zh-CN" dirty="0"/>
          </a:p>
          <a:p>
            <a:r>
              <a:rPr lang="en-US" altLang="zh-CN" dirty="0"/>
              <a:t>F</a:t>
            </a:r>
            <a:r>
              <a:rPr lang="zh-CN" altLang="zh-CN" dirty="0"/>
              <a:t>单位的流量从</a:t>
            </a:r>
            <a:r>
              <a:rPr lang="en-US" altLang="zh-CN" dirty="0"/>
              <a:t>x</a:t>
            </a:r>
            <a:r>
              <a:rPr lang="zh-CN" altLang="zh-CN" dirty="0"/>
              <a:t>点流向</a:t>
            </a:r>
            <a:r>
              <a:rPr lang="en-US" altLang="zh-CN" dirty="0"/>
              <a:t>y</a:t>
            </a:r>
            <a:r>
              <a:rPr lang="zh-CN" altLang="zh-CN" dirty="0"/>
              <a:t>点，我们称之为更新流量，即</a:t>
            </a:r>
            <a:r>
              <a:rPr lang="en-US" altLang="zh-CN" dirty="0">
                <a:solidFill>
                  <a:srgbClr val="00B0F0"/>
                </a:solidFill>
              </a:rPr>
              <a:t>x</a:t>
            </a:r>
            <a:r>
              <a:rPr lang="zh-CN" altLang="zh-CN" dirty="0">
                <a:solidFill>
                  <a:srgbClr val="00B0F0"/>
                </a:solidFill>
              </a:rPr>
              <a:t>的超流量</a:t>
            </a:r>
            <a:r>
              <a:rPr lang="en-US" altLang="zh-CN" dirty="0">
                <a:solidFill>
                  <a:srgbClr val="00B0F0"/>
                </a:solidFill>
              </a:rPr>
              <a:t>-=F </a:t>
            </a:r>
            <a:r>
              <a:rPr lang="zh-CN" altLang="zh-CN" dirty="0">
                <a:solidFill>
                  <a:srgbClr val="00B0F0"/>
                </a:solidFill>
              </a:rPr>
              <a:t>同时</a:t>
            </a:r>
            <a:r>
              <a:rPr lang="en-US" altLang="zh-CN" dirty="0">
                <a:solidFill>
                  <a:srgbClr val="00B0F0"/>
                </a:solidFill>
              </a:rPr>
              <a:t>y</a:t>
            </a:r>
            <a:r>
              <a:rPr lang="zh-CN" altLang="zh-CN" dirty="0">
                <a:solidFill>
                  <a:srgbClr val="00B0F0"/>
                </a:solidFill>
              </a:rPr>
              <a:t>的超流量</a:t>
            </a:r>
            <a:r>
              <a:rPr lang="en-US" altLang="zh-CN" dirty="0">
                <a:solidFill>
                  <a:srgbClr val="00B0F0"/>
                </a:solidFill>
              </a:rPr>
              <a:t>+=F</a:t>
            </a:r>
            <a:endParaRPr lang="zh-CN" altLang="zh-CN" dirty="0">
              <a:solidFill>
                <a:srgbClr val="00B0F0"/>
              </a:solidFill>
            </a:endParaRPr>
          </a:p>
          <a:p>
            <a:r>
              <a:rPr lang="en-US" altLang="zh-CN" dirty="0"/>
              <a:t> </a:t>
            </a:r>
            <a:endParaRPr lang="zh-CN" altLang="zh-CN" dirty="0"/>
          </a:p>
          <a:p>
            <a:r>
              <a:rPr lang="zh-CN" altLang="zh-CN" b="1" dirty="0"/>
              <a:t>标号与重新标号</a:t>
            </a:r>
            <a:endParaRPr lang="zh-CN" altLang="zh-CN" dirty="0"/>
          </a:p>
          <a:p>
            <a:r>
              <a:rPr lang="zh-CN" altLang="zh-CN" dirty="0"/>
              <a:t>标号也就是节点的高度（层次），调整一个节点的高度的行为，我们称之为重新标号，节点的高度调整公式为：</a:t>
            </a:r>
            <a:r>
              <a:rPr lang="en-US" altLang="zh-CN" dirty="0">
                <a:solidFill>
                  <a:srgbClr val="00B0F0"/>
                </a:solidFill>
              </a:rPr>
              <a:t>level[x] = min(level[x</a:t>
            </a:r>
            <a:r>
              <a:rPr lang="zh-CN" altLang="zh-CN" dirty="0">
                <a:solidFill>
                  <a:srgbClr val="00B0F0"/>
                </a:solidFill>
              </a:rPr>
              <a:t>的邻居</a:t>
            </a:r>
            <a:r>
              <a:rPr lang="en-US" altLang="zh-CN" dirty="0">
                <a:solidFill>
                  <a:srgbClr val="00B0F0"/>
                </a:solidFill>
              </a:rPr>
              <a:t>])+1</a:t>
            </a:r>
            <a:endParaRPr lang="zh-CN" altLang="zh-CN" dirty="0">
              <a:solidFill>
                <a:srgbClr val="00B0F0"/>
              </a:solidFill>
            </a:endParaRPr>
          </a:p>
          <a:p>
            <a:endParaRPr lang="zh-CN" altLang="en-US" dirty="0"/>
          </a:p>
        </p:txBody>
      </p:sp>
    </p:spTree>
    <p:extLst>
      <p:ext uri="{BB962C8B-B14F-4D97-AF65-F5344CB8AC3E}">
        <p14:creationId xmlns:p14="http://schemas.microsoft.com/office/powerpoint/2010/main" val="386256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场景抽象</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791634"/>
          </a:xfrm>
        </p:spPr>
        <p:txBody>
          <a:bodyPr/>
          <a:lstStyle/>
          <a:p>
            <a:r>
              <a:rPr lang="zh-CN" altLang="zh-CN" dirty="0"/>
              <a:t>值班问题可以抽象为图，每个医生是一个节点，每个假日也是一个节点，医生和假日之间有路径表示该医生</a:t>
            </a:r>
            <a:r>
              <a:rPr lang="zh-CN" altLang="zh-CN" dirty="0">
                <a:solidFill>
                  <a:srgbClr val="00B0F0"/>
                </a:solidFill>
              </a:rPr>
              <a:t>可以</a:t>
            </a:r>
            <a:r>
              <a:rPr lang="zh-CN" altLang="zh-CN" dirty="0"/>
              <a:t>在这个假日值班 </a:t>
            </a:r>
          </a:p>
          <a:p>
            <a:endParaRPr lang="zh-CN" altLang="en-US" dirty="0"/>
          </a:p>
        </p:txBody>
      </p:sp>
      <p:pic>
        <p:nvPicPr>
          <p:cNvPr id="4" name="图片 3">
            <a:extLst>
              <a:ext uri="{FF2B5EF4-FFF2-40B4-BE49-F238E27FC236}">
                <a16:creationId xmlns:a16="http://schemas.microsoft.com/office/drawing/2014/main" id="{E07BE260-7029-4ECB-90EB-EAE88C0849BC}"/>
              </a:ext>
            </a:extLst>
          </p:cNvPr>
          <p:cNvPicPr/>
          <p:nvPr/>
        </p:nvPicPr>
        <p:blipFill>
          <a:blip r:embed="rId2"/>
          <a:stretch>
            <a:fillRect/>
          </a:stretch>
        </p:blipFill>
        <p:spPr>
          <a:xfrm>
            <a:off x="3183890" y="2637368"/>
            <a:ext cx="5045710" cy="3597486"/>
          </a:xfrm>
          <a:prstGeom prst="rect">
            <a:avLst/>
          </a:prstGeom>
        </p:spPr>
      </p:pic>
    </p:spTree>
    <p:extLst>
      <p:ext uri="{BB962C8B-B14F-4D97-AF65-F5344CB8AC3E}">
        <p14:creationId xmlns:p14="http://schemas.microsoft.com/office/powerpoint/2010/main" val="1695348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预流推进伪代码描述</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859366"/>
          </a:xfrm>
        </p:spPr>
        <p:txBody>
          <a:bodyPr>
            <a:normAutofit lnSpcReduction="10000"/>
          </a:bodyPr>
          <a:lstStyle/>
          <a:p>
            <a:r>
              <a:rPr lang="zh-CN" altLang="zh-CN" dirty="0"/>
              <a:t>我们用</a:t>
            </a:r>
            <a:r>
              <a:rPr lang="en-US" altLang="zh-CN" dirty="0" err="1"/>
              <a:t>hyper_flow</a:t>
            </a:r>
            <a:r>
              <a:rPr lang="en-US" altLang="zh-CN" dirty="0"/>
              <a:t>[]</a:t>
            </a:r>
            <a:r>
              <a:rPr lang="zh-CN" altLang="zh-CN" dirty="0"/>
              <a:t>数组记录每个节点的超流量，注意实际代码中，</a:t>
            </a:r>
            <a:r>
              <a:rPr lang="en-US" altLang="zh-CN" dirty="0"/>
              <a:t>relabel</a:t>
            </a:r>
            <a:r>
              <a:rPr lang="zh-CN" altLang="zh-CN" dirty="0"/>
              <a:t>前还要判断</a:t>
            </a:r>
            <a:r>
              <a:rPr lang="en-US" altLang="zh-CN" dirty="0"/>
              <a:t>x</a:t>
            </a:r>
            <a:r>
              <a:rPr lang="zh-CN" altLang="zh-CN" dirty="0"/>
              <a:t>是否是汇点，如果是汇点就不管，除此之外</a:t>
            </a:r>
            <a:r>
              <a:rPr lang="en-US" altLang="zh-CN" dirty="0"/>
              <a:t>relabel</a:t>
            </a:r>
            <a:r>
              <a:rPr lang="zh-CN" altLang="zh-CN" dirty="0"/>
              <a:t>如果未发现邻居就将高度设置为</a:t>
            </a:r>
            <a:r>
              <a:rPr lang="en-US" altLang="zh-CN" dirty="0"/>
              <a:t>inf</a:t>
            </a:r>
            <a:r>
              <a:rPr lang="zh-CN" altLang="en-US" dirty="0"/>
              <a:t>，同时使用</a:t>
            </a:r>
            <a:r>
              <a:rPr lang="en-US" altLang="zh-CN" dirty="0"/>
              <a:t>visit</a:t>
            </a:r>
            <a:r>
              <a:rPr lang="zh-CN" altLang="en-US" dirty="0"/>
              <a:t>数组防止一个点被反复入队列</a:t>
            </a:r>
            <a:endParaRPr lang="zh-CN" altLang="zh-CN" dirty="0"/>
          </a:p>
          <a:p>
            <a:endParaRPr lang="zh-CN" altLang="en-US" dirty="0"/>
          </a:p>
        </p:txBody>
      </p:sp>
      <p:pic>
        <p:nvPicPr>
          <p:cNvPr id="4" name="图片 3">
            <a:extLst>
              <a:ext uri="{FF2B5EF4-FFF2-40B4-BE49-F238E27FC236}">
                <a16:creationId xmlns:a16="http://schemas.microsoft.com/office/drawing/2014/main" id="{3A21E906-A8FF-4152-83B8-67B7A624D42E}"/>
              </a:ext>
            </a:extLst>
          </p:cNvPr>
          <p:cNvPicPr/>
          <p:nvPr/>
        </p:nvPicPr>
        <p:blipFill>
          <a:blip r:embed="rId2"/>
          <a:stretch>
            <a:fillRect/>
          </a:stretch>
        </p:blipFill>
        <p:spPr>
          <a:xfrm>
            <a:off x="1336675" y="2724151"/>
            <a:ext cx="5588000" cy="2857500"/>
          </a:xfrm>
          <a:prstGeom prst="rect">
            <a:avLst/>
          </a:prstGeom>
        </p:spPr>
      </p:pic>
      <p:pic>
        <p:nvPicPr>
          <p:cNvPr id="5" name="图片 4">
            <a:extLst>
              <a:ext uri="{FF2B5EF4-FFF2-40B4-BE49-F238E27FC236}">
                <a16:creationId xmlns:a16="http://schemas.microsoft.com/office/drawing/2014/main" id="{F93D7286-88A2-4F2E-8147-EAA6A94E7EB9}"/>
              </a:ext>
            </a:extLst>
          </p:cNvPr>
          <p:cNvPicPr>
            <a:picLocks noChangeAspect="1"/>
          </p:cNvPicPr>
          <p:nvPr/>
        </p:nvPicPr>
        <p:blipFill>
          <a:blip r:embed="rId3"/>
          <a:stretch>
            <a:fillRect/>
          </a:stretch>
        </p:blipFill>
        <p:spPr>
          <a:xfrm>
            <a:off x="1097280" y="2535450"/>
            <a:ext cx="279272" cy="3234902"/>
          </a:xfrm>
          <a:prstGeom prst="rect">
            <a:avLst/>
          </a:prstGeom>
        </p:spPr>
      </p:pic>
    </p:spTree>
    <p:extLst>
      <p:ext uri="{BB962C8B-B14F-4D97-AF65-F5344CB8AC3E}">
        <p14:creationId xmlns:p14="http://schemas.microsoft.com/office/powerpoint/2010/main" val="1206578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最高标号预流推进</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en-US" dirty="0"/>
              <a:t>每次选取高度最高的节点进行增广</a:t>
            </a:r>
            <a:endParaRPr lang="en-US" altLang="zh-CN" dirty="0"/>
          </a:p>
          <a:p>
            <a:r>
              <a:rPr lang="zh-CN" altLang="zh-CN" dirty="0"/>
              <a:t>将普通预流推进算法中的队列换成依据节点高度排序的堆（优先队列）即可。</a:t>
            </a:r>
          </a:p>
          <a:p>
            <a:endParaRPr lang="en-US" altLang="zh-CN" dirty="0"/>
          </a:p>
          <a:p>
            <a:r>
              <a:rPr lang="zh-CN" altLang="zh-CN" dirty="0"/>
              <a:t>查阅资料可知该算法的复杂度被证明为</a:t>
            </a:r>
            <a:r>
              <a:rPr lang="en-US" altLang="zh-CN" dirty="0"/>
              <a:t>O(n</a:t>
            </a:r>
            <a:r>
              <a:rPr lang="en-US" altLang="zh-CN" baseline="30000" dirty="0"/>
              <a:t>2 </a:t>
            </a:r>
            <a:r>
              <a:rPr lang="en-US" altLang="zh-CN" dirty="0"/>
              <a:t>* sqrt(e))</a:t>
            </a:r>
            <a:endParaRPr lang="zh-CN" altLang="zh-CN" dirty="0"/>
          </a:p>
          <a:p>
            <a:endParaRPr lang="zh-CN" altLang="en-US" dirty="0"/>
          </a:p>
        </p:txBody>
      </p:sp>
    </p:spTree>
    <p:extLst>
      <p:ext uri="{BB962C8B-B14F-4D97-AF65-F5344CB8AC3E}">
        <p14:creationId xmlns:p14="http://schemas.microsoft.com/office/powerpoint/2010/main" val="3202067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算法测试</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1583266"/>
          </a:xfrm>
        </p:spPr>
        <p:txBody>
          <a:bodyPr>
            <a:normAutofit/>
          </a:bodyPr>
          <a:lstStyle/>
          <a:p>
            <a:r>
              <a:rPr lang="zh-CN" altLang="zh-CN" dirty="0"/>
              <a:t>假设有</a:t>
            </a:r>
            <a:r>
              <a:rPr lang="en-US" altLang="zh-CN" dirty="0"/>
              <a:t>3</a:t>
            </a:r>
            <a:r>
              <a:rPr lang="zh-CN" altLang="zh-CN" dirty="0"/>
              <a:t>名医生，</a:t>
            </a:r>
            <a:r>
              <a:rPr lang="en-US" altLang="zh-CN" dirty="0"/>
              <a:t>2</a:t>
            </a:r>
            <a:r>
              <a:rPr lang="zh-CN" altLang="zh-CN" dirty="0"/>
              <a:t>个假期，每个假日</a:t>
            </a:r>
            <a:r>
              <a:rPr lang="en-US" altLang="zh-CN" dirty="0"/>
              <a:t>3</a:t>
            </a:r>
            <a:r>
              <a:rPr lang="zh-CN" altLang="zh-CN" dirty="0"/>
              <a:t>天假日，每人最多值班</a:t>
            </a:r>
            <a:r>
              <a:rPr lang="en-US" altLang="zh-CN" dirty="0"/>
              <a:t>2</a:t>
            </a:r>
            <a:r>
              <a:rPr lang="zh-CN" altLang="zh-CN" dirty="0"/>
              <a:t>天</a:t>
            </a:r>
            <a:endParaRPr lang="en-US" altLang="zh-CN" dirty="0"/>
          </a:p>
          <a:p>
            <a:r>
              <a:rPr lang="zh-CN" altLang="zh-CN" dirty="0"/>
              <a:t>按照上文提及的规则，随机生成的图如下</a:t>
            </a:r>
            <a:endParaRPr lang="zh-CN" altLang="en-US" dirty="0"/>
          </a:p>
        </p:txBody>
      </p:sp>
      <p:pic>
        <p:nvPicPr>
          <p:cNvPr id="4" name="图片 3">
            <a:extLst>
              <a:ext uri="{FF2B5EF4-FFF2-40B4-BE49-F238E27FC236}">
                <a16:creationId xmlns:a16="http://schemas.microsoft.com/office/drawing/2014/main" id="{B6267B07-DB69-4621-A079-B3A673DAFF4E}"/>
              </a:ext>
            </a:extLst>
          </p:cNvPr>
          <p:cNvPicPr/>
          <p:nvPr/>
        </p:nvPicPr>
        <p:blipFill>
          <a:blip r:embed="rId2"/>
          <a:stretch>
            <a:fillRect/>
          </a:stretch>
        </p:blipFill>
        <p:spPr>
          <a:xfrm>
            <a:off x="2647473" y="2714625"/>
            <a:ext cx="6897053" cy="3629025"/>
          </a:xfrm>
          <a:prstGeom prst="rect">
            <a:avLst/>
          </a:prstGeom>
        </p:spPr>
      </p:pic>
    </p:spTree>
    <p:extLst>
      <p:ext uri="{BB962C8B-B14F-4D97-AF65-F5344CB8AC3E}">
        <p14:creationId xmlns:p14="http://schemas.microsoft.com/office/powerpoint/2010/main" val="2796282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算法测试</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zh-CN" dirty="0"/>
              <a:t>将算法结束后的图中，</a:t>
            </a:r>
            <a:r>
              <a:rPr lang="zh-CN" altLang="zh-CN" dirty="0">
                <a:solidFill>
                  <a:srgbClr val="00B0F0"/>
                </a:solidFill>
              </a:rPr>
              <a:t>有装载流量的边都</a:t>
            </a:r>
            <a:r>
              <a:rPr lang="zh-CN" altLang="zh-CN" dirty="0"/>
              <a:t>打印出来，得到答案图：</a:t>
            </a:r>
          </a:p>
          <a:p>
            <a:endParaRPr lang="zh-CN" altLang="en-US" dirty="0"/>
          </a:p>
        </p:txBody>
      </p:sp>
      <p:pic>
        <p:nvPicPr>
          <p:cNvPr id="4" name="图片 3">
            <a:extLst>
              <a:ext uri="{FF2B5EF4-FFF2-40B4-BE49-F238E27FC236}">
                <a16:creationId xmlns:a16="http://schemas.microsoft.com/office/drawing/2014/main" id="{020803C4-3059-456F-AC0E-33A40B91680F}"/>
              </a:ext>
            </a:extLst>
          </p:cNvPr>
          <p:cNvPicPr/>
          <p:nvPr/>
        </p:nvPicPr>
        <p:blipFill>
          <a:blip r:embed="rId2"/>
          <a:stretch>
            <a:fillRect/>
          </a:stretch>
        </p:blipFill>
        <p:spPr>
          <a:xfrm>
            <a:off x="2208847" y="2343149"/>
            <a:ext cx="7058978" cy="3952875"/>
          </a:xfrm>
          <a:prstGeom prst="rect">
            <a:avLst/>
          </a:prstGeom>
        </p:spPr>
      </p:pic>
    </p:spTree>
    <p:extLst>
      <p:ext uri="{BB962C8B-B14F-4D97-AF65-F5344CB8AC3E}">
        <p14:creationId xmlns:p14="http://schemas.microsoft.com/office/powerpoint/2010/main" val="1313907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算法测试</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zh-CN" dirty="0"/>
              <a:t>医生值班问题的分配方案如下</a:t>
            </a:r>
          </a:p>
          <a:p>
            <a:endParaRPr lang="zh-CN" altLang="en-US" dirty="0"/>
          </a:p>
        </p:txBody>
      </p:sp>
      <p:pic>
        <p:nvPicPr>
          <p:cNvPr id="4" name="图片 3">
            <a:extLst>
              <a:ext uri="{FF2B5EF4-FFF2-40B4-BE49-F238E27FC236}">
                <a16:creationId xmlns:a16="http://schemas.microsoft.com/office/drawing/2014/main" id="{430532BA-5E40-4312-AF59-7A8784703453}"/>
              </a:ext>
            </a:extLst>
          </p:cNvPr>
          <p:cNvPicPr/>
          <p:nvPr/>
        </p:nvPicPr>
        <p:blipFill>
          <a:blip r:embed="rId2"/>
          <a:stretch>
            <a:fillRect/>
          </a:stretch>
        </p:blipFill>
        <p:spPr>
          <a:xfrm>
            <a:off x="1390651" y="2278593"/>
            <a:ext cx="9629774" cy="4023360"/>
          </a:xfrm>
          <a:prstGeom prst="rect">
            <a:avLst/>
          </a:prstGeom>
        </p:spPr>
      </p:pic>
    </p:spTree>
    <p:extLst>
      <p:ext uri="{BB962C8B-B14F-4D97-AF65-F5344CB8AC3E}">
        <p14:creationId xmlns:p14="http://schemas.microsoft.com/office/powerpoint/2010/main" val="2764143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时间测试：</a:t>
            </a:r>
            <a:r>
              <a:rPr lang="en-US" altLang="zh-CN" dirty="0"/>
              <a:t>EK</a:t>
            </a:r>
            <a:endParaRPr lang="zh-CN" altLang="en-US" dirty="0"/>
          </a:p>
        </p:txBody>
      </p:sp>
      <p:pic>
        <p:nvPicPr>
          <p:cNvPr id="4" name="图片 3">
            <a:extLst>
              <a:ext uri="{FF2B5EF4-FFF2-40B4-BE49-F238E27FC236}">
                <a16:creationId xmlns:a16="http://schemas.microsoft.com/office/drawing/2014/main" id="{3A07BE0C-5C6F-4F8C-8D22-22515F30C597}"/>
              </a:ext>
            </a:extLst>
          </p:cNvPr>
          <p:cNvPicPr>
            <a:picLocks noChangeAspect="1"/>
          </p:cNvPicPr>
          <p:nvPr/>
        </p:nvPicPr>
        <p:blipFill>
          <a:blip r:embed="rId2"/>
          <a:stretch>
            <a:fillRect/>
          </a:stretch>
        </p:blipFill>
        <p:spPr>
          <a:xfrm>
            <a:off x="6302375" y="178229"/>
            <a:ext cx="5664200" cy="1435100"/>
          </a:xfrm>
          <a:prstGeom prst="rect">
            <a:avLst/>
          </a:prstGeom>
        </p:spPr>
      </p:pic>
      <p:pic>
        <p:nvPicPr>
          <p:cNvPr id="5" name="图片 4">
            <a:extLst>
              <a:ext uri="{FF2B5EF4-FFF2-40B4-BE49-F238E27FC236}">
                <a16:creationId xmlns:a16="http://schemas.microsoft.com/office/drawing/2014/main" id="{B07DC14F-E0CC-488D-B670-48FEF3EF4175}"/>
              </a:ext>
            </a:extLst>
          </p:cNvPr>
          <p:cNvPicPr>
            <a:picLocks noChangeAspect="1"/>
          </p:cNvPicPr>
          <p:nvPr/>
        </p:nvPicPr>
        <p:blipFill>
          <a:blip r:embed="rId3"/>
          <a:stretch>
            <a:fillRect/>
          </a:stretch>
        </p:blipFill>
        <p:spPr>
          <a:xfrm>
            <a:off x="1832030" y="1737360"/>
            <a:ext cx="3835782" cy="2305550"/>
          </a:xfrm>
          <a:prstGeom prst="rect">
            <a:avLst/>
          </a:prstGeom>
        </p:spPr>
      </p:pic>
      <p:pic>
        <p:nvPicPr>
          <p:cNvPr id="6" name="图片 5">
            <a:extLst>
              <a:ext uri="{FF2B5EF4-FFF2-40B4-BE49-F238E27FC236}">
                <a16:creationId xmlns:a16="http://schemas.microsoft.com/office/drawing/2014/main" id="{33038B09-B6C6-4464-B83B-F1124DAC171A}"/>
              </a:ext>
            </a:extLst>
          </p:cNvPr>
          <p:cNvPicPr>
            <a:picLocks noChangeAspect="1"/>
          </p:cNvPicPr>
          <p:nvPr/>
        </p:nvPicPr>
        <p:blipFill>
          <a:blip r:embed="rId4"/>
          <a:stretch>
            <a:fillRect/>
          </a:stretch>
        </p:blipFill>
        <p:spPr>
          <a:xfrm>
            <a:off x="5667813" y="1721703"/>
            <a:ext cx="3856696" cy="2321207"/>
          </a:xfrm>
          <a:prstGeom prst="rect">
            <a:avLst/>
          </a:prstGeom>
        </p:spPr>
      </p:pic>
      <p:pic>
        <p:nvPicPr>
          <p:cNvPr id="7" name="图片 6">
            <a:extLst>
              <a:ext uri="{FF2B5EF4-FFF2-40B4-BE49-F238E27FC236}">
                <a16:creationId xmlns:a16="http://schemas.microsoft.com/office/drawing/2014/main" id="{324D57F9-AA18-4478-8E85-FE59761BD353}"/>
              </a:ext>
            </a:extLst>
          </p:cNvPr>
          <p:cNvPicPr>
            <a:picLocks noChangeAspect="1"/>
          </p:cNvPicPr>
          <p:nvPr/>
        </p:nvPicPr>
        <p:blipFill>
          <a:blip r:embed="rId5"/>
          <a:stretch>
            <a:fillRect/>
          </a:stretch>
        </p:blipFill>
        <p:spPr>
          <a:xfrm>
            <a:off x="1832030" y="4028228"/>
            <a:ext cx="3835782" cy="2305550"/>
          </a:xfrm>
          <a:prstGeom prst="rect">
            <a:avLst/>
          </a:prstGeom>
        </p:spPr>
      </p:pic>
      <p:pic>
        <p:nvPicPr>
          <p:cNvPr id="8" name="图片 7">
            <a:extLst>
              <a:ext uri="{FF2B5EF4-FFF2-40B4-BE49-F238E27FC236}">
                <a16:creationId xmlns:a16="http://schemas.microsoft.com/office/drawing/2014/main" id="{9F414A87-69FA-4BAE-B0D2-B1205FEE170B}"/>
              </a:ext>
            </a:extLst>
          </p:cNvPr>
          <p:cNvPicPr>
            <a:picLocks noChangeAspect="1"/>
          </p:cNvPicPr>
          <p:nvPr/>
        </p:nvPicPr>
        <p:blipFill>
          <a:blip r:embed="rId6"/>
          <a:stretch>
            <a:fillRect/>
          </a:stretch>
        </p:blipFill>
        <p:spPr>
          <a:xfrm>
            <a:off x="5667813" y="4028229"/>
            <a:ext cx="3835782" cy="2305550"/>
          </a:xfrm>
          <a:prstGeom prst="rect">
            <a:avLst/>
          </a:prstGeom>
        </p:spPr>
      </p:pic>
    </p:spTree>
    <p:extLst>
      <p:ext uri="{BB962C8B-B14F-4D97-AF65-F5344CB8AC3E}">
        <p14:creationId xmlns:p14="http://schemas.microsoft.com/office/powerpoint/2010/main" val="2747783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363D6-93EA-4E00-99EA-955AF44CF47B}"/>
              </a:ext>
            </a:extLst>
          </p:cNvPr>
          <p:cNvSpPr>
            <a:spLocks noGrp="1"/>
          </p:cNvSpPr>
          <p:nvPr>
            <p:ph type="title"/>
          </p:nvPr>
        </p:nvSpPr>
        <p:spPr/>
        <p:txBody>
          <a:bodyPr/>
          <a:lstStyle/>
          <a:p>
            <a:r>
              <a:rPr lang="zh-CN" altLang="en-US" dirty="0"/>
              <a:t>时间测试：</a:t>
            </a:r>
            <a:r>
              <a:rPr lang="en-US" altLang="zh-CN" dirty="0" err="1"/>
              <a:t>Dinic</a:t>
            </a:r>
            <a:endParaRPr lang="zh-CN" altLang="en-US" dirty="0"/>
          </a:p>
        </p:txBody>
      </p:sp>
      <p:pic>
        <p:nvPicPr>
          <p:cNvPr id="4" name="图片 3">
            <a:extLst>
              <a:ext uri="{FF2B5EF4-FFF2-40B4-BE49-F238E27FC236}">
                <a16:creationId xmlns:a16="http://schemas.microsoft.com/office/drawing/2014/main" id="{711278CC-36D7-4195-B6FE-FF4D4EFAD4BD}"/>
              </a:ext>
            </a:extLst>
          </p:cNvPr>
          <p:cNvPicPr>
            <a:picLocks noChangeAspect="1"/>
          </p:cNvPicPr>
          <p:nvPr/>
        </p:nvPicPr>
        <p:blipFill>
          <a:blip r:embed="rId2"/>
          <a:stretch>
            <a:fillRect/>
          </a:stretch>
        </p:blipFill>
        <p:spPr>
          <a:xfrm>
            <a:off x="6245225" y="187325"/>
            <a:ext cx="5664200" cy="1435100"/>
          </a:xfrm>
          <a:prstGeom prst="rect">
            <a:avLst/>
          </a:prstGeom>
        </p:spPr>
      </p:pic>
      <p:pic>
        <p:nvPicPr>
          <p:cNvPr id="6" name="图片 5">
            <a:extLst>
              <a:ext uri="{FF2B5EF4-FFF2-40B4-BE49-F238E27FC236}">
                <a16:creationId xmlns:a16="http://schemas.microsoft.com/office/drawing/2014/main" id="{F2029B76-6299-4819-8F9D-D7DEE9040E10}"/>
              </a:ext>
            </a:extLst>
          </p:cNvPr>
          <p:cNvPicPr>
            <a:picLocks noChangeAspect="1"/>
          </p:cNvPicPr>
          <p:nvPr/>
        </p:nvPicPr>
        <p:blipFill>
          <a:blip r:embed="rId3"/>
          <a:stretch>
            <a:fillRect/>
          </a:stretch>
        </p:blipFill>
        <p:spPr>
          <a:xfrm>
            <a:off x="1933757" y="1737360"/>
            <a:ext cx="3658834" cy="2205990"/>
          </a:xfrm>
          <a:prstGeom prst="rect">
            <a:avLst/>
          </a:prstGeom>
        </p:spPr>
      </p:pic>
      <p:pic>
        <p:nvPicPr>
          <p:cNvPr id="7" name="图片 6">
            <a:extLst>
              <a:ext uri="{FF2B5EF4-FFF2-40B4-BE49-F238E27FC236}">
                <a16:creationId xmlns:a16="http://schemas.microsoft.com/office/drawing/2014/main" id="{3FF8F1FE-07DE-4BB4-9EC2-E930F6F7EBB0}"/>
              </a:ext>
            </a:extLst>
          </p:cNvPr>
          <p:cNvPicPr>
            <a:picLocks noChangeAspect="1"/>
          </p:cNvPicPr>
          <p:nvPr/>
        </p:nvPicPr>
        <p:blipFill>
          <a:blip r:embed="rId4"/>
          <a:stretch>
            <a:fillRect/>
          </a:stretch>
        </p:blipFill>
        <p:spPr>
          <a:xfrm>
            <a:off x="5592591" y="1737361"/>
            <a:ext cx="3666911" cy="2205990"/>
          </a:xfrm>
          <a:prstGeom prst="rect">
            <a:avLst/>
          </a:prstGeom>
        </p:spPr>
      </p:pic>
      <p:pic>
        <p:nvPicPr>
          <p:cNvPr id="8" name="图片 7">
            <a:extLst>
              <a:ext uri="{FF2B5EF4-FFF2-40B4-BE49-F238E27FC236}">
                <a16:creationId xmlns:a16="http://schemas.microsoft.com/office/drawing/2014/main" id="{885F2336-6878-441F-87E0-AC7F2AD06155}"/>
              </a:ext>
            </a:extLst>
          </p:cNvPr>
          <p:cNvPicPr>
            <a:picLocks noChangeAspect="1"/>
          </p:cNvPicPr>
          <p:nvPr/>
        </p:nvPicPr>
        <p:blipFill>
          <a:blip r:embed="rId5"/>
          <a:stretch>
            <a:fillRect/>
          </a:stretch>
        </p:blipFill>
        <p:spPr>
          <a:xfrm>
            <a:off x="1933756" y="3943350"/>
            <a:ext cx="3666911" cy="2205990"/>
          </a:xfrm>
          <a:prstGeom prst="rect">
            <a:avLst/>
          </a:prstGeom>
        </p:spPr>
      </p:pic>
      <p:pic>
        <p:nvPicPr>
          <p:cNvPr id="9" name="图片 8">
            <a:extLst>
              <a:ext uri="{FF2B5EF4-FFF2-40B4-BE49-F238E27FC236}">
                <a16:creationId xmlns:a16="http://schemas.microsoft.com/office/drawing/2014/main" id="{7D715787-B400-40B1-914B-C258799A423E}"/>
              </a:ext>
            </a:extLst>
          </p:cNvPr>
          <p:cNvPicPr>
            <a:picLocks noChangeAspect="1"/>
          </p:cNvPicPr>
          <p:nvPr/>
        </p:nvPicPr>
        <p:blipFill>
          <a:blip r:embed="rId6"/>
          <a:stretch>
            <a:fillRect/>
          </a:stretch>
        </p:blipFill>
        <p:spPr>
          <a:xfrm>
            <a:off x="5616905" y="3943351"/>
            <a:ext cx="3666911" cy="2205990"/>
          </a:xfrm>
          <a:prstGeom prst="rect">
            <a:avLst/>
          </a:prstGeom>
        </p:spPr>
      </p:pic>
    </p:spTree>
    <p:extLst>
      <p:ext uri="{BB962C8B-B14F-4D97-AF65-F5344CB8AC3E}">
        <p14:creationId xmlns:p14="http://schemas.microsoft.com/office/powerpoint/2010/main" val="474007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363D6-93EA-4E00-99EA-955AF44CF47B}"/>
              </a:ext>
            </a:extLst>
          </p:cNvPr>
          <p:cNvSpPr>
            <a:spLocks noGrp="1"/>
          </p:cNvSpPr>
          <p:nvPr>
            <p:ph type="title"/>
          </p:nvPr>
        </p:nvSpPr>
        <p:spPr/>
        <p:txBody>
          <a:bodyPr>
            <a:normAutofit/>
          </a:bodyPr>
          <a:lstStyle/>
          <a:p>
            <a:r>
              <a:rPr lang="zh-CN" altLang="en-US" sz="3200" dirty="0"/>
              <a:t>时间测试：</a:t>
            </a:r>
            <a:r>
              <a:rPr lang="en-US" altLang="zh-CN" sz="3200" dirty="0" err="1"/>
              <a:t>Dinic</a:t>
            </a:r>
            <a:r>
              <a:rPr lang="en-US" altLang="zh-CN" sz="3200" dirty="0"/>
              <a:t>+</a:t>
            </a:r>
            <a:r>
              <a:rPr lang="zh-CN" altLang="en-US" sz="3200" dirty="0"/>
              <a:t>当前弧优化</a:t>
            </a:r>
          </a:p>
        </p:txBody>
      </p:sp>
      <p:pic>
        <p:nvPicPr>
          <p:cNvPr id="3" name="图片 2">
            <a:extLst>
              <a:ext uri="{FF2B5EF4-FFF2-40B4-BE49-F238E27FC236}">
                <a16:creationId xmlns:a16="http://schemas.microsoft.com/office/drawing/2014/main" id="{C7A730CA-83D8-4F60-9278-3DBB91EDF737}"/>
              </a:ext>
            </a:extLst>
          </p:cNvPr>
          <p:cNvPicPr>
            <a:picLocks noChangeAspect="1"/>
          </p:cNvPicPr>
          <p:nvPr/>
        </p:nvPicPr>
        <p:blipFill>
          <a:blip r:embed="rId2"/>
          <a:stretch>
            <a:fillRect/>
          </a:stretch>
        </p:blipFill>
        <p:spPr>
          <a:xfrm>
            <a:off x="6454775" y="105628"/>
            <a:ext cx="5664200" cy="1435100"/>
          </a:xfrm>
          <a:prstGeom prst="rect">
            <a:avLst/>
          </a:prstGeom>
        </p:spPr>
      </p:pic>
      <p:pic>
        <p:nvPicPr>
          <p:cNvPr id="4" name="图片 3">
            <a:extLst>
              <a:ext uri="{FF2B5EF4-FFF2-40B4-BE49-F238E27FC236}">
                <a16:creationId xmlns:a16="http://schemas.microsoft.com/office/drawing/2014/main" id="{D85F415E-581D-4DBE-A969-4FF17904D435}"/>
              </a:ext>
            </a:extLst>
          </p:cNvPr>
          <p:cNvPicPr>
            <a:picLocks noChangeAspect="1"/>
          </p:cNvPicPr>
          <p:nvPr/>
        </p:nvPicPr>
        <p:blipFill>
          <a:blip r:embed="rId3"/>
          <a:stretch>
            <a:fillRect/>
          </a:stretch>
        </p:blipFill>
        <p:spPr>
          <a:xfrm>
            <a:off x="2629533" y="1737361"/>
            <a:ext cx="3825241" cy="2301240"/>
          </a:xfrm>
          <a:prstGeom prst="rect">
            <a:avLst/>
          </a:prstGeom>
        </p:spPr>
      </p:pic>
      <p:pic>
        <p:nvPicPr>
          <p:cNvPr id="5" name="图片 4">
            <a:extLst>
              <a:ext uri="{FF2B5EF4-FFF2-40B4-BE49-F238E27FC236}">
                <a16:creationId xmlns:a16="http://schemas.microsoft.com/office/drawing/2014/main" id="{48BA7055-429F-429C-AA38-09A1DD45BC5E}"/>
              </a:ext>
            </a:extLst>
          </p:cNvPr>
          <p:cNvPicPr>
            <a:picLocks noChangeAspect="1"/>
          </p:cNvPicPr>
          <p:nvPr/>
        </p:nvPicPr>
        <p:blipFill>
          <a:blip r:embed="rId4"/>
          <a:stretch>
            <a:fillRect/>
          </a:stretch>
        </p:blipFill>
        <p:spPr>
          <a:xfrm>
            <a:off x="6454775" y="1731263"/>
            <a:ext cx="3816814" cy="2301240"/>
          </a:xfrm>
          <a:prstGeom prst="rect">
            <a:avLst/>
          </a:prstGeom>
        </p:spPr>
      </p:pic>
      <p:pic>
        <p:nvPicPr>
          <p:cNvPr id="6" name="图片 5">
            <a:extLst>
              <a:ext uri="{FF2B5EF4-FFF2-40B4-BE49-F238E27FC236}">
                <a16:creationId xmlns:a16="http://schemas.microsoft.com/office/drawing/2014/main" id="{E7FD0225-E691-4581-AAC0-2EF0429F3CBF}"/>
              </a:ext>
            </a:extLst>
          </p:cNvPr>
          <p:cNvPicPr>
            <a:picLocks noChangeAspect="1"/>
          </p:cNvPicPr>
          <p:nvPr/>
        </p:nvPicPr>
        <p:blipFill>
          <a:blip r:embed="rId4"/>
          <a:stretch>
            <a:fillRect/>
          </a:stretch>
        </p:blipFill>
        <p:spPr>
          <a:xfrm>
            <a:off x="2629533" y="4038601"/>
            <a:ext cx="3825242" cy="2306321"/>
          </a:xfrm>
          <a:prstGeom prst="rect">
            <a:avLst/>
          </a:prstGeom>
        </p:spPr>
      </p:pic>
      <p:pic>
        <p:nvPicPr>
          <p:cNvPr id="7" name="图片 6">
            <a:extLst>
              <a:ext uri="{FF2B5EF4-FFF2-40B4-BE49-F238E27FC236}">
                <a16:creationId xmlns:a16="http://schemas.microsoft.com/office/drawing/2014/main" id="{779984AA-BE39-4D01-8461-805B18E652A6}"/>
              </a:ext>
            </a:extLst>
          </p:cNvPr>
          <p:cNvPicPr>
            <a:picLocks noChangeAspect="1"/>
          </p:cNvPicPr>
          <p:nvPr/>
        </p:nvPicPr>
        <p:blipFill>
          <a:blip r:embed="rId5"/>
          <a:stretch>
            <a:fillRect/>
          </a:stretch>
        </p:blipFill>
        <p:spPr>
          <a:xfrm>
            <a:off x="6454774" y="4032504"/>
            <a:ext cx="3825241" cy="2301240"/>
          </a:xfrm>
          <a:prstGeom prst="rect">
            <a:avLst/>
          </a:prstGeom>
        </p:spPr>
      </p:pic>
    </p:spTree>
    <p:extLst>
      <p:ext uri="{BB962C8B-B14F-4D97-AF65-F5344CB8AC3E}">
        <p14:creationId xmlns:p14="http://schemas.microsoft.com/office/powerpoint/2010/main" val="1698391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363D6-93EA-4E00-99EA-955AF44CF47B}"/>
              </a:ext>
            </a:extLst>
          </p:cNvPr>
          <p:cNvSpPr>
            <a:spLocks noGrp="1"/>
          </p:cNvSpPr>
          <p:nvPr>
            <p:ph type="title"/>
          </p:nvPr>
        </p:nvSpPr>
        <p:spPr/>
        <p:txBody>
          <a:bodyPr>
            <a:normAutofit/>
          </a:bodyPr>
          <a:lstStyle/>
          <a:p>
            <a:r>
              <a:rPr lang="zh-CN" altLang="en-US" sz="3600" dirty="0"/>
              <a:t>时间测试：</a:t>
            </a:r>
            <a:r>
              <a:rPr lang="en-US" altLang="zh-CN" sz="3600" dirty="0" err="1"/>
              <a:t>Dinic</a:t>
            </a:r>
            <a:r>
              <a:rPr lang="en-US" altLang="zh-CN" sz="3600" dirty="0"/>
              <a:t>+</a:t>
            </a:r>
            <a:r>
              <a:rPr lang="zh-CN" altLang="en-US" sz="3600" dirty="0"/>
              <a:t>多路增广</a:t>
            </a:r>
          </a:p>
        </p:txBody>
      </p:sp>
      <p:pic>
        <p:nvPicPr>
          <p:cNvPr id="5" name="图片 4">
            <a:extLst>
              <a:ext uri="{FF2B5EF4-FFF2-40B4-BE49-F238E27FC236}">
                <a16:creationId xmlns:a16="http://schemas.microsoft.com/office/drawing/2014/main" id="{293CBABF-56B8-4474-95C6-1CA4BBDBE73A}"/>
              </a:ext>
            </a:extLst>
          </p:cNvPr>
          <p:cNvPicPr>
            <a:picLocks noChangeAspect="1"/>
          </p:cNvPicPr>
          <p:nvPr/>
        </p:nvPicPr>
        <p:blipFill>
          <a:blip r:embed="rId2"/>
          <a:stretch>
            <a:fillRect/>
          </a:stretch>
        </p:blipFill>
        <p:spPr>
          <a:xfrm>
            <a:off x="6435725" y="168275"/>
            <a:ext cx="5664200" cy="1435100"/>
          </a:xfrm>
          <a:prstGeom prst="rect">
            <a:avLst/>
          </a:prstGeom>
        </p:spPr>
      </p:pic>
      <p:pic>
        <p:nvPicPr>
          <p:cNvPr id="6" name="图片 5">
            <a:extLst>
              <a:ext uri="{FF2B5EF4-FFF2-40B4-BE49-F238E27FC236}">
                <a16:creationId xmlns:a16="http://schemas.microsoft.com/office/drawing/2014/main" id="{79FFB16D-7800-4644-BA73-439C273823CA}"/>
              </a:ext>
            </a:extLst>
          </p:cNvPr>
          <p:cNvPicPr>
            <a:picLocks noChangeAspect="1"/>
          </p:cNvPicPr>
          <p:nvPr/>
        </p:nvPicPr>
        <p:blipFill>
          <a:blip r:embed="rId3"/>
          <a:stretch>
            <a:fillRect/>
          </a:stretch>
        </p:blipFill>
        <p:spPr>
          <a:xfrm>
            <a:off x="2238374" y="1737360"/>
            <a:ext cx="3888105" cy="2335957"/>
          </a:xfrm>
          <a:prstGeom prst="rect">
            <a:avLst/>
          </a:prstGeom>
        </p:spPr>
      </p:pic>
      <p:pic>
        <p:nvPicPr>
          <p:cNvPr id="7" name="图片 6">
            <a:extLst>
              <a:ext uri="{FF2B5EF4-FFF2-40B4-BE49-F238E27FC236}">
                <a16:creationId xmlns:a16="http://schemas.microsoft.com/office/drawing/2014/main" id="{CFC31887-DCFC-445A-A08D-E089663480EA}"/>
              </a:ext>
            </a:extLst>
          </p:cNvPr>
          <p:cNvPicPr>
            <a:picLocks noChangeAspect="1"/>
          </p:cNvPicPr>
          <p:nvPr/>
        </p:nvPicPr>
        <p:blipFill>
          <a:blip r:embed="rId3"/>
          <a:stretch>
            <a:fillRect/>
          </a:stretch>
        </p:blipFill>
        <p:spPr>
          <a:xfrm>
            <a:off x="6096000" y="1737360"/>
            <a:ext cx="3888105" cy="2335957"/>
          </a:xfrm>
          <a:prstGeom prst="rect">
            <a:avLst/>
          </a:prstGeom>
        </p:spPr>
      </p:pic>
      <p:pic>
        <p:nvPicPr>
          <p:cNvPr id="8" name="图片 7">
            <a:extLst>
              <a:ext uri="{FF2B5EF4-FFF2-40B4-BE49-F238E27FC236}">
                <a16:creationId xmlns:a16="http://schemas.microsoft.com/office/drawing/2014/main" id="{C4625E65-33CA-4F83-A710-5CDB3D81914A}"/>
              </a:ext>
            </a:extLst>
          </p:cNvPr>
          <p:cNvPicPr>
            <a:picLocks noChangeAspect="1"/>
          </p:cNvPicPr>
          <p:nvPr/>
        </p:nvPicPr>
        <p:blipFill>
          <a:blip r:embed="rId4"/>
          <a:stretch>
            <a:fillRect/>
          </a:stretch>
        </p:blipFill>
        <p:spPr>
          <a:xfrm>
            <a:off x="2395392" y="4073317"/>
            <a:ext cx="3700608" cy="2228218"/>
          </a:xfrm>
          <a:prstGeom prst="rect">
            <a:avLst/>
          </a:prstGeom>
        </p:spPr>
      </p:pic>
      <p:pic>
        <p:nvPicPr>
          <p:cNvPr id="9" name="图片 8">
            <a:extLst>
              <a:ext uri="{FF2B5EF4-FFF2-40B4-BE49-F238E27FC236}">
                <a16:creationId xmlns:a16="http://schemas.microsoft.com/office/drawing/2014/main" id="{5273E294-59A4-49BC-8B79-31BE3381725C}"/>
              </a:ext>
            </a:extLst>
          </p:cNvPr>
          <p:cNvPicPr>
            <a:picLocks noChangeAspect="1"/>
          </p:cNvPicPr>
          <p:nvPr/>
        </p:nvPicPr>
        <p:blipFill>
          <a:blip r:embed="rId5"/>
          <a:stretch>
            <a:fillRect/>
          </a:stretch>
        </p:blipFill>
        <p:spPr>
          <a:xfrm>
            <a:off x="6096000" y="4073317"/>
            <a:ext cx="3695700" cy="2228218"/>
          </a:xfrm>
          <a:prstGeom prst="rect">
            <a:avLst/>
          </a:prstGeom>
        </p:spPr>
      </p:pic>
    </p:spTree>
    <p:extLst>
      <p:ext uri="{BB962C8B-B14F-4D97-AF65-F5344CB8AC3E}">
        <p14:creationId xmlns:p14="http://schemas.microsoft.com/office/powerpoint/2010/main" val="2895209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363D6-93EA-4E00-99EA-955AF44CF47B}"/>
              </a:ext>
            </a:extLst>
          </p:cNvPr>
          <p:cNvSpPr>
            <a:spLocks noGrp="1"/>
          </p:cNvSpPr>
          <p:nvPr>
            <p:ph type="title"/>
          </p:nvPr>
        </p:nvSpPr>
        <p:spPr/>
        <p:txBody>
          <a:bodyPr/>
          <a:lstStyle/>
          <a:p>
            <a:r>
              <a:rPr lang="zh-CN" altLang="en-US" dirty="0"/>
              <a:t>时间测试：</a:t>
            </a:r>
            <a:r>
              <a:rPr lang="en-US" altLang="zh-CN" dirty="0"/>
              <a:t>ISAP</a:t>
            </a:r>
            <a:endParaRPr lang="zh-CN" altLang="en-US" dirty="0"/>
          </a:p>
        </p:txBody>
      </p:sp>
      <p:pic>
        <p:nvPicPr>
          <p:cNvPr id="3" name="图片 2">
            <a:extLst>
              <a:ext uri="{FF2B5EF4-FFF2-40B4-BE49-F238E27FC236}">
                <a16:creationId xmlns:a16="http://schemas.microsoft.com/office/drawing/2014/main" id="{8412368A-F99D-4819-8DB9-2B4B1AD2C003}"/>
              </a:ext>
            </a:extLst>
          </p:cNvPr>
          <p:cNvPicPr>
            <a:picLocks noChangeAspect="1"/>
          </p:cNvPicPr>
          <p:nvPr/>
        </p:nvPicPr>
        <p:blipFill>
          <a:blip r:embed="rId2"/>
          <a:stretch>
            <a:fillRect/>
          </a:stretch>
        </p:blipFill>
        <p:spPr>
          <a:xfrm>
            <a:off x="6350000" y="187325"/>
            <a:ext cx="5664200" cy="1435100"/>
          </a:xfrm>
          <a:prstGeom prst="rect">
            <a:avLst/>
          </a:prstGeom>
        </p:spPr>
      </p:pic>
      <p:pic>
        <p:nvPicPr>
          <p:cNvPr id="4" name="图片 3">
            <a:extLst>
              <a:ext uri="{FF2B5EF4-FFF2-40B4-BE49-F238E27FC236}">
                <a16:creationId xmlns:a16="http://schemas.microsoft.com/office/drawing/2014/main" id="{7D257213-957F-45BA-8412-96647B0A3902}"/>
              </a:ext>
            </a:extLst>
          </p:cNvPr>
          <p:cNvPicPr>
            <a:picLocks noChangeAspect="1"/>
          </p:cNvPicPr>
          <p:nvPr/>
        </p:nvPicPr>
        <p:blipFill>
          <a:blip r:embed="rId3"/>
          <a:stretch>
            <a:fillRect/>
          </a:stretch>
        </p:blipFill>
        <p:spPr>
          <a:xfrm>
            <a:off x="2519342" y="1737361"/>
            <a:ext cx="3576657" cy="2148840"/>
          </a:xfrm>
          <a:prstGeom prst="rect">
            <a:avLst/>
          </a:prstGeom>
        </p:spPr>
      </p:pic>
      <p:pic>
        <p:nvPicPr>
          <p:cNvPr id="5" name="图片 4">
            <a:extLst>
              <a:ext uri="{FF2B5EF4-FFF2-40B4-BE49-F238E27FC236}">
                <a16:creationId xmlns:a16="http://schemas.microsoft.com/office/drawing/2014/main" id="{411C1AEF-AEEE-4529-BA3E-5FC468F70140}"/>
              </a:ext>
            </a:extLst>
          </p:cNvPr>
          <p:cNvPicPr>
            <a:picLocks noChangeAspect="1"/>
          </p:cNvPicPr>
          <p:nvPr/>
        </p:nvPicPr>
        <p:blipFill>
          <a:blip r:embed="rId4"/>
          <a:stretch>
            <a:fillRect/>
          </a:stretch>
        </p:blipFill>
        <p:spPr>
          <a:xfrm>
            <a:off x="6095999" y="1737361"/>
            <a:ext cx="3576657" cy="2148840"/>
          </a:xfrm>
          <a:prstGeom prst="rect">
            <a:avLst/>
          </a:prstGeom>
        </p:spPr>
      </p:pic>
      <p:pic>
        <p:nvPicPr>
          <p:cNvPr id="6" name="图片 5">
            <a:extLst>
              <a:ext uri="{FF2B5EF4-FFF2-40B4-BE49-F238E27FC236}">
                <a16:creationId xmlns:a16="http://schemas.microsoft.com/office/drawing/2014/main" id="{C72F7523-44D5-4D7C-B591-2C54788CC324}"/>
              </a:ext>
            </a:extLst>
          </p:cNvPr>
          <p:cNvPicPr>
            <a:picLocks noChangeAspect="1"/>
          </p:cNvPicPr>
          <p:nvPr/>
        </p:nvPicPr>
        <p:blipFill>
          <a:blip r:embed="rId5"/>
          <a:stretch>
            <a:fillRect/>
          </a:stretch>
        </p:blipFill>
        <p:spPr>
          <a:xfrm>
            <a:off x="2519341" y="3886202"/>
            <a:ext cx="3576658" cy="2151694"/>
          </a:xfrm>
          <a:prstGeom prst="rect">
            <a:avLst/>
          </a:prstGeom>
        </p:spPr>
      </p:pic>
      <p:pic>
        <p:nvPicPr>
          <p:cNvPr id="7" name="图片 6">
            <a:extLst>
              <a:ext uri="{FF2B5EF4-FFF2-40B4-BE49-F238E27FC236}">
                <a16:creationId xmlns:a16="http://schemas.microsoft.com/office/drawing/2014/main" id="{056E86AE-8CCB-447E-9A98-96102B744B30}"/>
              </a:ext>
            </a:extLst>
          </p:cNvPr>
          <p:cNvPicPr>
            <a:picLocks noChangeAspect="1"/>
          </p:cNvPicPr>
          <p:nvPr/>
        </p:nvPicPr>
        <p:blipFill>
          <a:blip r:embed="rId6"/>
          <a:stretch>
            <a:fillRect/>
          </a:stretch>
        </p:blipFill>
        <p:spPr>
          <a:xfrm>
            <a:off x="6095999" y="3886202"/>
            <a:ext cx="3576657" cy="2151694"/>
          </a:xfrm>
          <a:prstGeom prst="rect">
            <a:avLst/>
          </a:prstGeom>
        </p:spPr>
      </p:pic>
    </p:spTree>
    <p:extLst>
      <p:ext uri="{BB962C8B-B14F-4D97-AF65-F5344CB8AC3E}">
        <p14:creationId xmlns:p14="http://schemas.microsoft.com/office/powerpoint/2010/main" val="212632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场景抽象</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3"/>
            <a:ext cx="10058400" cy="1450757"/>
          </a:xfrm>
        </p:spPr>
        <p:txBody>
          <a:bodyPr/>
          <a:lstStyle/>
          <a:p>
            <a:r>
              <a:rPr lang="zh-CN" altLang="zh-CN" dirty="0"/>
              <a:t>加上虚拟的源点和汇点，组成一张“流网络”，表示</a:t>
            </a:r>
            <a:r>
              <a:rPr lang="zh-CN" altLang="zh-CN" dirty="0">
                <a:solidFill>
                  <a:srgbClr val="00B0F0"/>
                </a:solidFill>
              </a:rPr>
              <a:t>所有值班的可能性</a:t>
            </a:r>
          </a:p>
          <a:p>
            <a:r>
              <a:rPr lang="zh-CN" altLang="zh-CN" dirty="0"/>
              <a:t>看似求解这个流网络的最大流就能解决问题，值得注意的是这个网络并不能很好的描述这个问题，因为这个</a:t>
            </a:r>
            <a:r>
              <a:rPr lang="zh-CN" altLang="en-US" dirty="0"/>
              <a:t>问题</a:t>
            </a:r>
            <a:r>
              <a:rPr lang="zh-CN" altLang="zh-CN" dirty="0"/>
              <a:t>有三个限制</a:t>
            </a:r>
            <a:r>
              <a:rPr lang="zh-CN" altLang="en-US" dirty="0"/>
              <a:t>条件</a:t>
            </a:r>
            <a:endParaRPr lang="zh-CN" altLang="zh-CN" dirty="0"/>
          </a:p>
          <a:p>
            <a:endParaRPr lang="zh-CN" altLang="en-US" dirty="0"/>
          </a:p>
        </p:txBody>
      </p:sp>
      <p:pic>
        <p:nvPicPr>
          <p:cNvPr id="4" name="图片 3">
            <a:extLst>
              <a:ext uri="{FF2B5EF4-FFF2-40B4-BE49-F238E27FC236}">
                <a16:creationId xmlns:a16="http://schemas.microsoft.com/office/drawing/2014/main" id="{A9D3E808-B182-4A03-8E04-21BA88589F56}"/>
              </a:ext>
            </a:extLst>
          </p:cNvPr>
          <p:cNvPicPr/>
          <p:nvPr/>
        </p:nvPicPr>
        <p:blipFill>
          <a:blip r:embed="rId2"/>
          <a:stretch>
            <a:fillRect/>
          </a:stretch>
        </p:blipFill>
        <p:spPr>
          <a:xfrm>
            <a:off x="5039360" y="2981326"/>
            <a:ext cx="7152640" cy="3041430"/>
          </a:xfrm>
          <a:prstGeom prst="rect">
            <a:avLst/>
          </a:prstGeom>
        </p:spPr>
      </p:pic>
      <p:sp>
        <p:nvSpPr>
          <p:cNvPr id="5" name="内容占位符 2">
            <a:extLst>
              <a:ext uri="{FF2B5EF4-FFF2-40B4-BE49-F238E27FC236}">
                <a16:creationId xmlns:a16="http://schemas.microsoft.com/office/drawing/2014/main" id="{5C7AE848-9C3A-479A-8E40-7249988AD615}"/>
              </a:ext>
            </a:extLst>
          </p:cNvPr>
          <p:cNvSpPr txBox="1">
            <a:spLocks/>
          </p:cNvSpPr>
          <p:nvPr/>
        </p:nvSpPr>
        <p:spPr>
          <a:xfrm>
            <a:off x="1097280" y="3561511"/>
            <a:ext cx="3942080" cy="180170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dirty="0"/>
              <a:t>存在限制条件：</a:t>
            </a:r>
            <a:endParaRPr lang="en-US" altLang="zh-CN" dirty="0"/>
          </a:p>
          <a:p>
            <a:r>
              <a:rPr lang="en-US" altLang="zh-CN" dirty="0"/>
              <a:t>1.</a:t>
            </a:r>
            <a:r>
              <a:rPr lang="zh-CN" altLang="zh-CN" dirty="0"/>
              <a:t>每一个假日都</a:t>
            </a:r>
            <a:r>
              <a:rPr lang="zh-CN" altLang="en-US" dirty="0"/>
              <a:t>要</a:t>
            </a:r>
            <a:r>
              <a:rPr lang="zh-CN" altLang="zh-CN" dirty="0"/>
              <a:t>有医生值班</a:t>
            </a:r>
          </a:p>
          <a:p>
            <a:r>
              <a:rPr lang="en-US" altLang="zh-CN" dirty="0"/>
              <a:t>2.</a:t>
            </a:r>
            <a:r>
              <a:rPr lang="zh-CN" altLang="zh-CN" dirty="0"/>
              <a:t>每个医生值班不得超过</a:t>
            </a:r>
            <a:r>
              <a:rPr lang="en-US" altLang="zh-CN" dirty="0"/>
              <a:t>c</a:t>
            </a:r>
            <a:r>
              <a:rPr lang="zh-CN" altLang="zh-CN" dirty="0"/>
              <a:t>日</a:t>
            </a:r>
          </a:p>
          <a:p>
            <a:r>
              <a:rPr lang="en-US" altLang="zh-CN" dirty="0"/>
              <a:t>3.</a:t>
            </a:r>
            <a:r>
              <a:rPr lang="zh-CN" altLang="zh-CN" dirty="0"/>
              <a:t>每人每个假期最多值班一天</a:t>
            </a:r>
          </a:p>
          <a:p>
            <a:endParaRPr lang="zh-CN" altLang="en-US" dirty="0"/>
          </a:p>
        </p:txBody>
      </p:sp>
    </p:spTree>
    <p:extLst>
      <p:ext uri="{BB962C8B-B14F-4D97-AF65-F5344CB8AC3E}">
        <p14:creationId xmlns:p14="http://schemas.microsoft.com/office/powerpoint/2010/main" val="1454991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363D6-93EA-4E00-99EA-955AF44CF47B}"/>
              </a:ext>
            </a:extLst>
          </p:cNvPr>
          <p:cNvSpPr>
            <a:spLocks noGrp="1"/>
          </p:cNvSpPr>
          <p:nvPr>
            <p:ph type="title"/>
          </p:nvPr>
        </p:nvSpPr>
        <p:spPr/>
        <p:txBody>
          <a:bodyPr>
            <a:normAutofit/>
          </a:bodyPr>
          <a:lstStyle/>
          <a:p>
            <a:r>
              <a:rPr lang="zh-CN" altLang="en-US" sz="3200" dirty="0"/>
              <a:t>时间测试：最高标号预流推进</a:t>
            </a:r>
          </a:p>
        </p:txBody>
      </p:sp>
      <p:pic>
        <p:nvPicPr>
          <p:cNvPr id="3" name="图片 2">
            <a:extLst>
              <a:ext uri="{FF2B5EF4-FFF2-40B4-BE49-F238E27FC236}">
                <a16:creationId xmlns:a16="http://schemas.microsoft.com/office/drawing/2014/main" id="{9BAD678B-6C52-49F4-B172-AE62F053BB24}"/>
              </a:ext>
            </a:extLst>
          </p:cNvPr>
          <p:cNvPicPr>
            <a:picLocks noChangeAspect="1"/>
          </p:cNvPicPr>
          <p:nvPr/>
        </p:nvPicPr>
        <p:blipFill>
          <a:blip r:embed="rId2"/>
          <a:stretch>
            <a:fillRect/>
          </a:stretch>
        </p:blipFill>
        <p:spPr>
          <a:xfrm>
            <a:off x="6445250" y="111125"/>
            <a:ext cx="5664200" cy="1435100"/>
          </a:xfrm>
          <a:prstGeom prst="rect">
            <a:avLst/>
          </a:prstGeom>
        </p:spPr>
      </p:pic>
      <p:pic>
        <p:nvPicPr>
          <p:cNvPr id="4" name="图片 3">
            <a:extLst>
              <a:ext uri="{FF2B5EF4-FFF2-40B4-BE49-F238E27FC236}">
                <a16:creationId xmlns:a16="http://schemas.microsoft.com/office/drawing/2014/main" id="{6B2560A6-2BBA-40A5-B023-1FD86AC42E88}"/>
              </a:ext>
            </a:extLst>
          </p:cNvPr>
          <p:cNvPicPr>
            <a:picLocks noChangeAspect="1"/>
          </p:cNvPicPr>
          <p:nvPr/>
        </p:nvPicPr>
        <p:blipFill>
          <a:blip r:embed="rId3"/>
          <a:stretch>
            <a:fillRect/>
          </a:stretch>
        </p:blipFill>
        <p:spPr>
          <a:xfrm>
            <a:off x="2714082" y="1737361"/>
            <a:ext cx="3381918" cy="2034540"/>
          </a:xfrm>
          <a:prstGeom prst="rect">
            <a:avLst/>
          </a:prstGeom>
        </p:spPr>
      </p:pic>
      <p:pic>
        <p:nvPicPr>
          <p:cNvPr id="5" name="图片 4">
            <a:extLst>
              <a:ext uri="{FF2B5EF4-FFF2-40B4-BE49-F238E27FC236}">
                <a16:creationId xmlns:a16="http://schemas.microsoft.com/office/drawing/2014/main" id="{618BDA6B-AC53-4B5F-9F74-EC918F414E38}"/>
              </a:ext>
            </a:extLst>
          </p:cNvPr>
          <p:cNvPicPr>
            <a:picLocks noChangeAspect="1"/>
          </p:cNvPicPr>
          <p:nvPr/>
        </p:nvPicPr>
        <p:blipFill>
          <a:blip r:embed="rId4"/>
          <a:stretch>
            <a:fillRect/>
          </a:stretch>
        </p:blipFill>
        <p:spPr>
          <a:xfrm>
            <a:off x="6096000" y="1737359"/>
            <a:ext cx="3381920" cy="2034541"/>
          </a:xfrm>
          <a:prstGeom prst="rect">
            <a:avLst/>
          </a:prstGeom>
        </p:spPr>
      </p:pic>
      <p:pic>
        <p:nvPicPr>
          <p:cNvPr id="6" name="图片 5">
            <a:extLst>
              <a:ext uri="{FF2B5EF4-FFF2-40B4-BE49-F238E27FC236}">
                <a16:creationId xmlns:a16="http://schemas.microsoft.com/office/drawing/2014/main" id="{FFC9693A-B909-4876-A3E5-5ACD64CBE8DC}"/>
              </a:ext>
            </a:extLst>
          </p:cNvPr>
          <p:cNvPicPr>
            <a:picLocks noChangeAspect="1"/>
          </p:cNvPicPr>
          <p:nvPr/>
        </p:nvPicPr>
        <p:blipFill>
          <a:blip r:embed="rId5"/>
          <a:stretch>
            <a:fillRect/>
          </a:stretch>
        </p:blipFill>
        <p:spPr>
          <a:xfrm>
            <a:off x="2714078" y="3739778"/>
            <a:ext cx="3381921" cy="2034542"/>
          </a:xfrm>
          <a:prstGeom prst="rect">
            <a:avLst/>
          </a:prstGeom>
        </p:spPr>
      </p:pic>
      <p:pic>
        <p:nvPicPr>
          <p:cNvPr id="7" name="图片 6">
            <a:extLst>
              <a:ext uri="{FF2B5EF4-FFF2-40B4-BE49-F238E27FC236}">
                <a16:creationId xmlns:a16="http://schemas.microsoft.com/office/drawing/2014/main" id="{E833334E-1B8D-4646-A87B-FF0937DBA0E4}"/>
              </a:ext>
            </a:extLst>
          </p:cNvPr>
          <p:cNvPicPr>
            <a:picLocks noChangeAspect="1"/>
          </p:cNvPicPr>
          <p:nvPr/>
        </p:nvPicPr>
        <p:blipFill>
          <a:blip r:embed="rId6"/>
          <a:stretch>
            <a:fillRect/>
          </a:stretch>
        </p:blipFill>
        <p:spPr>
          <a:xfrm>
            <a:off x="6096000" y="3739778"/>
            <a:ext cx="3381918" cy="2034540"/>
          </a:xfrm>
          <a:prstGeom prst="rect">
            <a:avLst/>
          </a:prstGeom>
        </p:spPr>
      </p:pic>
    </p:spTree>
    <p:extLst>
      <p:ext uri="{BB962C8B-B14F-4D97-AF65-F5344CB8AC3E}">
        <p14:creationId xmlns:p14="http://schemas.microsoft.com/office/powerpoint/2010/main" val="2195450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4DCEF-4531-4863-9F29-33704DD354CA}"/>
              </a:ext>
            </a:extLst>
          </p:cNvPr>
          <p:cNvSpPr>
            <a:spLocks noGrp="1"/>
          </p:cNvSpPr>
          <p:nvPr>
            <p:ph type="title"/>
          </p:nvPr>
        </p:nvSpPr>
        <p:spPr/>
        <p:txBody>
          <a:bodyPr/>
          <a:lstStyle/>
          <a:p>
            <a:r>
              <a:rPr lang="zh-CN" altLang="en-US" dirty="0"/>
              <a:t>时间测试：</a:t>
            </a:r>
          </a:p>
        </p:txBody>
      </p:sp>
      <p:sp>
        <p:nvSpPr>
          <p:cNvPr id="3" name="内容占位符 2">
            <a:extLst>
              <a:ext uri="{FF2B5EF4-FFF2-40B4-BE49-F238E27FC236}">
                <a16:creationId xmlns:a16="http://schemas.microsoft.com/office/drawing/2014/main" id="{49B8FBB5-3676-4317-95BD-8AADEF5A7901}"/>
              </a:ext>
            </a:extLst>
          </p:cNvPr>
          <p:cNvSpPr>
            <a:spLocks noGrp="1"/>
          </p:cNvSpPr>
          <p:nvPr>
            <p:ph idx="1"/>
          </p:nvPr>
        </p:nvSpPr>
        <p:spPr/>
        <p:txBody>
          <a:bodyPr/>
          <a:lstStyle/>
          <a:p>
            <a:r>
              <a:rPr lang="zh-CN" altLang="zh-CN" dirty="0"/>
              <a:t>可以看到，在四个影响问题的因素中</a:t>
            </a:r>
            <a:endParaRPr lang="en-US" altLang="zh-CN" dirty="0"/>
          </a:p>
          <a:p>
            <a:r>
              <a:rPr lang="zh-CN" altLang="zh-CN" dirty="0"/>
              <a:t>【医生个数】【假期个数】【假日个数】对时间复杂度的影响是明显的</a:t>
            </a:r>
            <a:r>
              <a:rPr lang="zh-CN" altLang="en-US" dirty="0"/>
              <a:t>，</a:t>
            </a:r>
            <a:r>
              <a:rPr lang="zh-CN" altLang="zh-CN" dirty="0"/>
              <a:t>因为他们影响着图的规模。</a:t>
            </a:r>
            <a:endParaRPr lang="en-US" altLang="zh-CN" dirty="0"/>
          </a:p>
          <a:p>
            <a:endParaRPr lang="en-US" altLang="zh-CN" dirty="0"/>
          </a:p>
          <a:p>
            <a:r>
              <a:rPr lang="zh-CN" altLang="zh-CN" dirty="0"/>
              <a:t>【最大值班天数】对问题无影响，曲线随测试时间误差与随机数据而波动。</a:t>
            </a:r>
          </a:p>
          <a:p>
            <a:endParaRPr lang="zh-CN" altLang="en-US" dirty="0"/>
          </a:p>
        </p:txBody>
      </p:sp>
    </p:spTree>
    <p:extLst>
      <p:ext uri="{BB962C8B-B14F-4D97-AF65-F5344CB8AC3E}">
        <p14:creationId xmlns:p14="http://schemas.microsoft.com/office/powerpoint/2010/main" val="2445445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时间对比测试</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zh-CN" dirty="0"/>
              <a:t>将问题量化为有</a:t>
            </a:r>
            <a:r>
              <a:rPr lang="en-US" altLang="zh-CN" dirty="0">
                <a:solidFill>
                  <a:srgbClr val="00B0F0"/>
                </a:solidFill>
              </a:rPr>
              <a:t>x</a:t>
            </a:r>
            <a:r>
              <a:rPr lang="zh-CN" altLang="zh-CN" dirty="0">
                <a:solidFill>
                  <a:srgbClr val="00B0F0"/>
                </a:solidFill>
              </a:rPr>
              <a:t>个医生，</a:t>
            </a:r>
            <a:r>
              <a:rPr lang="en-US" altLang="zh-CN" dirty="0">
                <a:solidFill>
                  <a:srgbClr val="00B0F0"/>
                </a:solidFill>
              </a:rPr>
              <a:t>x</a:t>
            </a:r>
            <a:r>
              <a:rPr lang="zh-CN" altLang="zh-CN" dirty="0">
                <a:solidFill>
                  <a:srgbClr val="00B0F0"/>
                </a:solidFill>
              </a:rPr>
              <a:t>个假期，每个假期</a:t>
            </a:r>
            <a:r>
              <a:rPr lang="en-US" altLang="zh-CN" dirty="0">
                <a:solidFill>
                  <a:srgbClr val="00B0F0"/>
                </a:solidFill>
              </a:rPr>
              <a:t>x</a:t>
            </a:r>
            <a:r>
              <a:rPr lang="zh-CN" altLang="zh-CN" dirty="0">
                <a:solidFill>
                  <a:srgbClr val="00B0F0"/>
                </a:solidFill>
              </a:rPr>
              <a:t>个假日</a:t>
            </a:r>
            <a:endParaRPr lang="en-US" altLang="zh-CN" dirty="0">
              <a:solidFill>
                <a:srgbClr val="00B0F0"/>
              </a:solidFill>
            </a:endParaRPr>
          </a:p>
          <a:p>
            <a:r>
              <a:rPr lang="zh-CN" altLang="zh-CN" dirty="0"/>
              <a:t>每个医生随机选取每个假期的</a:t>
            </a:r>
            <a:r>
              <a:rPr lang="en-US" altLang="zh-CN" dirty="0">
                <a:solidFill>
                  <a:srgbClr val="00B0F0"/>
                </a:solidFill>
              </a:rPr>
              <a:t>x/2</a:t>
            </a:r>
            <a:r>
              <a:rPr lang="zh-CN" altLang="zh-CN" dirty="0"/>
              <a:t>（向上取整）个假日，作为可以值班的假日</a:t>
            </a:r>
            <a:endParaRPr lang="en-US" altLang="zh-CN" dirty="0"/>
          </a:p>
          <a:p>
            <a:r>
              <a:rPr lang="zh-CN" altLang="zh-CN" dirty="0"/>
              <a:t>生成随机图并且计算最大流</a:t>
            </a:r>
          </a:p>
          <a:p>
            <a:r>
              <a:rPr lang="zh-CN" altLang="zh-CN" dirty="0"/>
              <a:t>对</a:t>
            </a:r>
            <a:r>
              <a:rPr lang="en-US" altLang="zh-CN" dirty="0"/>
              <a:t>x</a:t>
            </a:r>
            <a:r>
              <a:rPr lang="zh-CN" altLang="zh-CN" dirty="0"/>
              <a:t>取不同的值以计算，得出的结果对比</a:t>
            </a:r>
            <a:endParaRPr lang="zh-CN" altLang="en-US" dirty="0"/>
          </a:p>
        </p:txBody>
      </p:sp>
    </p:spTree>
    <p:extLst>
      <p:ext uri="{BB962C8B-B14F-4D97-AF65-F5344CB8AC3E}">
        <p14:creationId xmlns:p14="http://schemas.microsoft.com/office/powerpoint/2010/main" val="3094365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时间对比测试</a:t>
            </a:r>
          </a:p>
        </p:txBody>
      </p:sp>
      <p:pic>
        <p:nvPicPr>
          <p:cNvPr id="4" name="图片 3">
            <a:extLst>
              <a:ext uri="{FF2B5EF4-FFF2-40B4-BE49-F238E27FC236}">
                <a16:creationId xmlns:a16="http://schemas.microsoft.com/office/drawing/2014/main" id="{A81A03FF-2C77-4D7B-ABEF-E2020A170B50}"/>
              </a:ext>
            </a:extLst>
          </p:cNvPr>
          <p:cNvPicPr>
            <a:picLocks noChangeAspect="1"/>
          </p:cNvPicPr>
          <p:nvPr/>
        </p:nvPicPr>
        <p:blipFill>
          <a:blip r:embed="rId2"/>
          <a:stretch>
            <a:fillRect/>
          </a:stretch>
        </p:blipFill>
        <p:spPr>
          <a:xfrm>
            <a:off x="3702828" y="1879256"/>
            <a:ext cx="4786343" cy="1312598"/>
          </a:xfrm>
          <a:prstGeom prst="rect">
            <a:avLst/>
          </a:prstGeom>
        </p:spPr>
      </p:pic>
      <p:pic>
        <p:nvPicPr>
          <p:cNvPr id="5" name="图片 4">
            <a:extLst>
              <a:ext uri="{FF2B5EF4-FFF2-40B4-BE49-F238E27FC236}">
                <a16:creationId xmlns:a16="http://schemas.microsoft.com/office/drawing/2014/main" id="{BDD9274F-BD65-4B9B-ABB8-D819282A476A}"/>
              </a:ext>
            </a:extLst>
          </p:cNvPr>
          <p:cNvPicPr>
            <a:picLocks noChangeAspect="1"/>
          </p:cNvPicPr>
          <p:nvPr/>
        </p:nvPicPr>
        <p:blipFill>
          <a:blip r:embed="rId3"/>
          <a:stretch>
            <a:fillRect/>
          </a:stretch>
        </p:blipFill>
        <p:spPr>
          <a:xfrm>
            <a:off x="1097280" y="3333751"/>
            <a:ext cx="4786343" cy="2876898"/>
          </a:xfrm>
          <a:prstGeom prst="rect">
            <a:avLst/>
          </a:prstGeom>
        </p:spPr>
      </p:pic>
      <p:pic>
        <p:nvPicPr>
          <p:cNvPr id="7" name="图片 6">
            <a:extLst>
              <a:ext uri="{FF2B5EF4-FFF2-40B4-BE49-F238E27FC236}">
                <a16:creationId xmlns:a16="http://schemas.microsoft.com/office/drawing/2014/main" id="{B0633417-37F4-419A-A6B0-7F0859DD8653}"/>
              </a:ext>
            </a:extLst>
          </p:cNvPr>
          <p:cNvPicPr>
            <a:picLocks noChangeAspect="1"/>
          </p:cNvPicPr>
          <p:nvPr/>
        </p:nvPicPr>
        <p:blipFill>
          <a:blip r:embed="rId4"/>
          <a:stretch>
            <a:fillRect/>
          </a:stretch>
        </p:blipFill>
        <p:spPr>
          <a:xfrm>
            <a:off x="6369337" y="3333751"/>
            <a:ext cx="4786343" cy="2876898"/>
          </a:xfrm>
          <a:prstGeom prst="rect">
            <a:avLst/>
          </a:prstGeom>
        </p:spPr>
      </p:pic>
    </p:spTree>
    <p:extLst>
      <p:ext uri="{BB962C8B-B14F-4D97-AF65-F5344CB8AC3E}">
        <p14:creationId xmlns:p14="http://schemas.microsoft.com/office/powerpoint/2010/main" val="3877572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时间对比测试</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normAutofit/>
          </a:bodyPr>
          <a:lstStyle/>
          <a:p>
            <a:r>
              <a:rPr lang="zh-CN" altLang="zh-CN" sz="1600" dirty="0"/>
              <a:t>可以看到</a:t>
            </a:r>
            <a:r>
              <a:rPr lang="en-US" altLang="zh-CN" sz="1600" dirty="0"/>
              <a:t>EK</a:t>
            </a:r>
            <a:r>
              <a:rPr lang="zh-CN" altLang="zh-CN" sz="1600" dirty="0"/>
              <a:t>算法是最慢的，虽然</a:t>
            </a:r>
            <a:r>
              <a:rPr lang="en-US" altLang="zh-CN" sz="1600" dirty="0" err="1"/>
              <a:t>Dinic</a:t>
            </a:r>
            <a:r>
              <a:rPr lang="zh-CN" altLang="zh-CN" sz="1600" dirty="0"/>
              <a:t>算法和</a:t>
            </a:r>
            <a:r>
              <a:rPr lang="en-US" altLang="zh-CN" sz="1600" dirty="0"/>
              <a:t>EK</a:t>
            </a:r>
            <a:r>
              <a:rPr lang="zh-CN" altLang="zh-CN" sz="1600" dirty="0"/>
              <a:t>算法复杂度相同，但是实际随机数据的测试中效果远远好于</a:t>
            </a:r>
            <a:r>
              <a:rPr lang="en-US" altLang="zh-CN" sz="1600" dirty="0"/>
              <a:t>EK</a:t>
            </a:r>
          </a:p>
          <a:p>
            <a:r>
              <a:rPr lang="zh-CN" altLang="zh-CN" sz="1600" dirty="0"/>
              <a:t>而两种改进的</a:t>
            </a:r>
            <a:r>
              <a:rPr lang="en-US" altLang="zh-CN" sz="1600" dirty="0" err="1"/>
              <a:t>Dinic</a:t>
            </a:r>
            <a:r>
              <a:rPr lang="zh-CN" altLang="zh-CN" sz="1600" dirty="0"/>
              <a:t>算法中，多路增广</a:t>
            </a:r>
            <a:r>
              <a:rPr lang="en-US" altLang="zh-CN" sz="1600" dirty="0" err="1"/>
              <a:t>Dinic</a:t>
            </a:r>
            <a:r>
              <a:rPr lang="zh-CN" altLang="zh-CN" sz="1600" dirty="0"/>
              <a:t>算法比当前弧优化效果要好。</a:t>
            </a:r>
            <a:endParaRPr lang="en-US" altLang="zh-CN" sz="1600" dirty="0"/>
          </a:p>
          <a:p>
            <a:r>
              <a:rPr lang="zh-CN" altLang="zh-CN" sz="1600" dirty="0"/>
              <a:t>最快的算法是</a:t>
            </a:r>
            <a:r>
              <a:rPr lang="en-US" altLang="zh-CN" sz="1600" dirty="0"/>
              <a:t>ISAP</a:t>
            </a:r>
            <a:r>
              <a:rPr lang="zh-CN" altLang="zh-CN" sz="1600" dirty="0"/>
              <a:t>，因为其省去</a:t>
            </a:r>
            <a:r>
              <a:rPr lang="en-US" altLang="zh-CN" sz="1600" dirty="0" err="1"/>
              <a:t>bfs</a:t>
            </a:r>
            <a:r>
              <a:rPr lang="zh-CN" altLang="zh-CN" sz="1600" dirty="0"/>
              <a:t>的代价</a:t>
            </a:r>
            <a:r>
              <a:rPr lang="zh-CN" altLang="en-US" sz="1600" dirty="0"/>
              <a:t>，</a:t>
            </a:r>
            <a:r>
              <a:rPr lang="zh-CN" altLang="zh-CN" sz="1600" dirty="0"/>
              <a:t>而且有</a:t>
            </a:r>
            <a:r>
              <a:rPr lang="en-US" altLang="zh-CN" sz="1600" dirty="0"/>
              <a:t>gap</a:t>
            </a:r>
            <a:r>
              <a:rPr lang="zh-CN" altLang="zh-CN" sz="1600" dirty="0"/>
              <a:t>优化。</a:t>
            </a:r>
            <a:endParaRPr lang="en-US" altLang="zh-CN" sz="1600" dirty="0"/>
          </a:p>
          <a:p>
            <a:r>
              <a:rPr lang="zh-CN" altLang="zh-CN" sz="1600" dirty="0"/>
              <a:t>最高标号预流推进算法虽然理论效率最高，但复杂度上限卡的紧，实际效果差强人意。</a:t>
            </a:r>
          </a:p>
          <a:p>
            <a:endParaRPr lang="zh-CN" altLang="en-US" sz="1600" dirty="0"/>
          </a:p>
        </p:txBody>
      </p:sp>
      <p:pic>
        <p:nvPicPr>
          <p:cNvPr id="4" name="图片 3">
            <a:extLst>
              <a:ext uri="{FF2B5EF4-FFF2-40B4-BE49-F238E27FC236}">
                <a16:creationId xmlns:a16="http://schemas.microsoft.com/office/drawing/2014/main" id="{BD6E588A-9A97-4F3B-AE27-AFE3028E9B69}"/>
              </a:ext>
            </a:extLst>
          </p:cNvPr>
          <p:cNvPicPr>
            <a:picLocks noChangeAspect="1"/>
          </p:cNvPicPr>
          <p:nvPr/>
        </p:nvPicPr>
        <p:blipFill>
          <a:blip r:embed="rId2"/>
          <a:stretch>
            <a:fillRect/>
          </a:stretch>
        </p:blipFill>
        <p:spPr>
          <a:xfrm>
            <a:off x="3686981" y="3429000"/>
            <a:ext cx="4818037" cy="2895948"/>
          </a:xfrm>
          <a:prstGeom prst="rect">
            <a:avLst/>
          </a:prstGeom>
        </p:spPr>
      </p:pic>
    </p:spTree>
    <p:extLst>
      <p:ext uri="{BB962C8B-B14F-4D97-AF65-F5344CB8AC3E}">
        <p14:creationId xmlns:p14="http://schemas.microsoft.com/office/powerpoint/2010/main" val="1012182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时间对比测试</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zh-CN" dirty="0"/>
              <a:t>复杂度：</a:t>
            </a:r>
            <a:endParaRPr lang="en-US" altLang="zh-CN" dirty="0"/>
          </a:p>
          <a:p>
            <a:r>
              <a:rPr lang="en-US" altLang="zh-CN" dirty="0"/>
              <a:t>O(n*e^2)   &gt;                           </a:t>
            </a:r>
            <a:r>
              <a:rPr lang="en-US" altLang="zh-CN" dirty="0">
                <a:solidFill>
                  <a:srgbClr val="00B0F0"/>
                </a:solidFill>
              </a:rPr>
              <a:t>O(n^2*e)                        </a:t>
            </a:r>
            <a:r>
              <a:rPr lang="en-US" altLang="zh-CN" dirty="0"/>
              <a:t>&gt; O(n^2 * sqrt(e))</a:t>
            </a:r>
            <a:endParaRPr lang="zh-CN" altLang="zh-CN" dirty="0"/>
          </a:p>
          <a:p>
            <a:r>
              <a:rPr lang="en-US" altLang="zh-CN" dirty="0"/>
              <a:t>EK = </a:t>
            </a:r>
            <a:r>
              <a:rPr lang="en-US" altLang="zh-CN" dirty="0" err="1"/>
              <a:t>Dinic</a:t>
            </a:r>
            <a:r>
              <a:rPr lang="en-US" altLang="zh-CN" dirty="0"/>
              <a:t>  &gt;  </a:t>
            </a:r>
            <a:r>
              <a:rPr lang="zh-CN" altLang="zh-CN" dirty="0">
                <a:solidFill>
                  <a:srgbClr val="00B0F0"/>
                </a:solidFill>
              </a:rPr>
              <a:t>多路增广</a:t>
            </a:r>
            <a:r>
              <a:rPr lang="en-US" altLang="zh-CN" dirty="0" err="1">
                <a:solidFill>
                  <a:srgbClr val="00B0F0"/>
                </a:solidFill>
              </a:rPr>
              <a:t>Dinic</a:t>
            </a:r>
            <a:r>
              <a:rPr lang="en-US" altLang="zh-CN" dirty="0">
                <a:solidFill>
                  <a:srgbClr val="00B0F0"/>
                </a:solidFill>
              </a:rPr>
              <a:t> = </a:t>
            </a:r>
            <a:r>
              <a:rPr lang="zh-CN" altLang="zh-CN" dirty="0">
                <a:solidFill>
                  <a:srgbClr val="00B0F0"/>
                </a:solidFill>
              </a:rPr>
              <a:t>当前弧</a:t>
            </a:r>
            <a:r>
              <a:rPr lang="en-US" altLang="zh-CN" dirty="0" err="1">
                <a:solidFill>
                  <a:srgbClr val="00B0F0"/>
                </a:solidFill>
              </a:rPr>
              <a:t>Dinic</a:t>
            </a:r>
            <a:r>
              <a:rPr lang="en-US" altLang="zh-CN" dirty="0">
                <a:solidFill>
                  <a:srgbClr val="00B0F0"/>
                </a:solidFill>
              </a:rPr>
              <a:t> = ISAP </a:t>
            </a:r>
            <a:r>
              <a:rPr lang="en-US" altLang="zh-CN" dirty="0"/>
              <a:t>&gt; </a:t>
            </a:r>
            <a:r>
              <a:rPr lang="zh-CN" altLang="zh-CN" dirty="0"/>
              <a:t>最高标号预流推进</a:t>
            </a:r>
          </a:p>
          <a:p>
            <a:r>
              <a:rPr lang="en-US" altLang="zh-CN" dirty="0"/>
              <a:t> </a:t>
            </a:r>
            <a:endParaRPr lang="zh-CN" altLang="zh-CN" dirty="0"/>
          </a:p>
          <a:p>
            <a:r>
              <a:rPr lang="zh-CN" altLang="zh-CN" dirty="0"/>
              <a:t>实际用时：</a:t>
            </a:r>
          </a:p>
          <a:p>
            <a:r>
              <a:rPr lang="en-US" altLang="zh-CN" dirty="0"/>
              <a:t>EK &gt; </a:t>
            </a:r>
            <a:r>
              <a:rPr lang="en-US" altLang="zh-CN" dirty="0" err="1"/>
              <a:t>Dinic</a:t>
            </a:r>
            <a:r>
              <a:rPr lang="en-US" altLang="zh-CN" dirty="0"/>
              <a:t> &gt; </a:t>
            </a:r>
            <a:r>
              <a:rPr lang="zh-CN" altLang="zh-CN" dirty="0"/>
              <a:t>当前弧</a:t>
            </a:r>
            <a:r>
              <a:rPr lang="en-US" altLang="zh-CN" dirty="0" err="1"/>
              <a:t>Dinic</a:t>
            </a:r>
            <a:r>
              <a:rPr lang="en-US" altLang="zh-CN" dirty="0"/>
              <a:t> &gt; </a:t>
            </a:r>
            <a:r>
              <a:rPr lang="zh-CN" altLang="zh-CN" dirty="0"/>
              <a:t>最高标号预流推进 </a:t>
            </a:r>
            <a:r>
              <a:rPr lang="en-US" altLang="zh-CN" dirty="0"/>
              <a:t>&gt; </a:t>
            </a:r>
            <a:r>
              <a:rPr lang="zh-CN" altLang="zh-CN" dirty="0"/>
              <a:t>多路增广</a:t>
            </a:r>
            <a:r>
              <a:rPr lang="en-US" altLang="zh-CN" dirty="0" err="1"/>
              <a:t>Dinic</a:t>
            </a:r>
            <a:r>
              <a:rPr lang="en-US" altLang="zh-CN" dirty="0"/>
              <a:t> &gt; ISAP </a:t>
            </a:r>
            <a:endParaRPr lang="zh-CN" altLang="zh-CN" dirty="0"/>
          </a:p>
          <a:p>
            <a:endParaRPr lang="zh-CN" altLang="en-US" dirty="0"/>
          </a:p>
        </p:txBody>
      </p:sp>
    </p:spTree>
    <p:extLst>
      <p:ext uri="{BB962C8B-B14F-4D97-AF65-F5344CB8AC3E}">
        <p14:creationId xmlns:p14="http://schemas.microsoft.com/office/powerpoint/2010/main" val="3145952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zh-CN" altLang="zh-CN" dirty="0"/>
              <a:t>从几种增广路径方法可以看出，图的遍历是解决很多图问题的基础</a:t>
            </a:r>
          </a:p>
          <a:p>
            <a:r>
              <a:rPr lang="zh-CN" altLang="zh-CN" dirty="0"/>
              <a:t>从原图生成增广图，其实可以只用生成一次，然后直接在增广图上进行操作与修改，不用每次都修改原图再生成增广图</a:t>
            </a:r>
          </a:p>
          <a:p>
            <a:r>
              <a:rPr lang="en-US" altLang="zh-CN" dirty="0" err="1"/>
              <a:t>Dfs</a:t>
            </a:r>
            <a:r>
              <a:rPr lang="zh-CN" altLang="zh-CN" dirty="0"/>
              <a:t>搜索的时候应当注意邻接条件，比如边的权值不能为</a:t>
            </a:r>
            <a:r>
              <a:rPr lang="en-US" altLang="zh-CN" dirty="0"/>
              <a:t>0</a:t>
            </a:r>
            <a:r>
              <a:rPr lang="zh-CN" altLang="zh-CN" dirty="0"/>
              <a:t>或者点是否被访问</a:t>
            </a:r>
            <a:endParaRPr lang="en-US" altLang="zh-CN" dirty="0"/>
          </a:p>
          <a:p>
            <a:r>
              <a:rPr lang="zh-CN" altLang="zh-CN" dirty="0"/>
              <a:t>两种算法使用不同的</a:t>
            </a:r>
            <a:r>
              <a:rPr lang="en-US" altLang="zh-CN" dirty="0" err="1"/>
              <a:t>dfs</a:t>
            </a:r>
            <a:r>
              <a:rPr lang="zh-CN" altLang="zh-CN" dirty="0"/>
              <a:t>策略要注意区分</a:t>
            </a:r>
          </a:p>
          <a:p>
            <a:r>
              <a:rPr lang="zh-CN" altLang="zh-CN" dirty="0"/>
              <a:t>应该使用邻接表而不是邻接矩阵存储，因为邻接表下的算法时间复杂度低</a:t>
            </a:r>
          </a:p>
          <a:p>
            <a:r>
              <a:rPr lang="zh-CN" altLang="zh-CN" dirty="0"/>
              <a:t>最高标号预流推进中用到的堆结构，可以直接用</a:t>
            </a:r>
            <a:r>
              <a:rPr lang="en-US" altLang="zh-CN" dirty="0"/>
              <a:t>STL</a:t>
            </a:r>
            <a:r>
              <a:rPr lang="zh-CN" altLang="zh-CN" dirty="0"/>
              <a:t>的优先队列实现</a:t>
            </a:r>
          </a:p>
          <a:p>
            <a:endParaRPr lang="zh-CN" altLang="en-US" dirty="0"/>
          </a:p>
        </p:txBody>
      </p:sp>
    </p:spTree>
    <p:extLst>
      <p:ext uri="{BB962C8B-B14F-4D97-AF65-F5344CB8AC3E}">
        <p14:creationId xmlns:p14="http://schemas.microsoft.com/office/powerpoint/2010/main" val="76358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场景抽象</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3"/>
            <a:ext cx="10237470" cy="4725664"/>
          </a:xfrm>
        </p:spPr>
        <p:txBody>
          <a:bodyPr>
            <a:normAutofit/>
          </a:bodyPr>
          <a:lstStyle/>
          <a:p>
            <a:r>
              <a:rPr lang="zh-CN" altLang="en-US" b="1" dirty="0"/>
              <a:t>限制医生值班的天数和频率，本质上是</a:t>
            </a:r>
            <a:r>
              <a:rPr lang="zh-CN" altLang="en-US" b="1" dirty="0">
                <a:solidFill>
                  <a:srgbClr val="00B0F0"/>
                </a:solidFill>
              </a:rPr>
              <a:t>对流量的限制</a:t>
            </a:r>
            <a:r>
              <a:rPr lang="zh-CN" altLang="en-US" b="1" dirty="0"/>
              <a:t>，为了解决限制条件，我们引入限流节点和限流边的概念</a:t>
            </a:r>
            <a:endParaRPr lang="en-US" altLang="zh-CN" b="1" dirty="0"/>
          </a:p>
          <a:p>
            <a:endParaRPr lang="en-US" altLang="zh-CN" b="1" dirty="0"/>
          </a:p>
          <a:p>
            <a:r>
              <a:rPr lang="zh-CN" altLang="zh-CN" b="1" dirty="0"/>
              <a:t>限流节点：</a:t>
            </a:r>
            <a:endParaRPr lang="en-US" altLang="zh-CN" b="1" dirty="0"/>
          </a:p>
          <a:p>
            <a:r>
              <a:rPr lang="zh-CN" altLang="zh-CN" dirty="0"/>
              <a:t>对</a:t>
            </a:r>
            <a:r>
              <a:rPr lang="zh-CN" altLang="zh-CN" dirty="0">
                <a:solidFill>
                  <a:srgbClr val="FF0000"/>
                </a:solidFill>
              </a:rPr>
              <a:t>每个医生的每个假期</a:t>
            </a:r>
            <a:r>
              <a:rPr lang="zh-CN" altLang="zh-CN" dirty="0"/>
              <a:t>都虚拟一个限流节点</a:t>
            </a:r>
            <a:r>
              <a:rPr lang="zh-CN" altLang="en-US" dirty="0"/>
              <a:t>，</a:t>
            </a:r>
            <a:r>
              <a:rPr lang="zh-CN" altLang="zh-CN" dirty="0"/>
              <a:t>而</a:t>
            </a:r>
            <a:r>
              <a:rPr lang="zh-CN" altLang="zh-CN" dirty="0">
                <a:solidFill>
                  <a:srgbClr val="00B0F0"/>
                </a:solidFill>
              </a:rPr>
              <a:t>每个医生最多给每个假期分配</a:t>
            </a:r>
            <a:r>
              <a:rPr lang="en-US" altLang="zh-CN" dirty="0">
                <a:solidFill>
                  <a:srgbClr val="00B0F0"/>
                </a:solidFill>
              </a:rPr>
              <a:t>1</a:t>
            </a:r>
            <a:r>
              <a:rPr lang="zh-CN" altLang="zh-CN" dirty="0">
                <a:solidFill>
                  <a:srgbClr val="00B0F0"/>
                </a:solidFill>
              </a:rPr>
              <a:t>流量</a:t>
            </a:r>
            <a:r>
              <a:rPr lang="zh-CN" altLang="zh-CN" dirty="0"/>
              <a:t>，表示每个医生每个假期只能值班一天</a:t>
            </a:r>
            <a:endParaRPr lang="en-US" altLang="zh-CN" dirty="0"/>
          </a:p>
          <a:p>
            <a:endParaRPr lang="zh-CN" altLang="zh-CN" dirty="0"/>
          </a:p>
          <a:p>
            <a:r>
              <a:rPr lang="zh-CN" altLang="zh-CN" b="1" dirty="0"/>
              <a:t>限流边：</a:t>
            </a:r>
            <a:endParaRPr lang="en-US" altLang="zh-CN" b="1" dirty="0"/>
          </a:p>
          <a:p>
            <a:r>
              <a:rPr lang="zh-CN" altLang="zh-CN" dirty="0"/>
              <a:t>我们</a:t>
            </a:r>
            <a:r>
              <a:rPr lang="zh-CN" altLang="zh-CN" dirty="0">
                <a:solidFill>
                  <a:srgbClr val="00B0F0"/>
                </a:solidFill>
              </a:rPr>
              <a:t>给每个医生的流量为</a:t>
            </a:r>
            <a:r>
              <a:rPr lang="en-US" altLang="zh-CN" dirty="0">
                <a:solidFill>
                  <a:srgbClr val="00B0F0"/>
                </a:solidFill>
              </a:rPr>
              <a:t>c</a:t>
            </a:r>
            <a:r>
              <a:rPr lang="zh-CN" altLang="zh-CN" dirty="0"/>
              <a:t>，因为每个医生最多值班</a:t>
            </a:r>
            <a:r>
              <a:rPr lang="en-US" altLang="zh-CN" dirty="0"/>
              <a:t>c</a:t>
            </a:r>
            <a:r>
              <a:rPr lang="zh-CN" altLang="zh-CN" dirty="0"/>
              <a:t>天</a:t>
            </a:r>
            <a:endParaRPr lang="en-US" altLang="zh-CN" dirty="0"/>
          </a:p>
          <a:p>
            <a:r>
              <a:rPr lang="zh-CN" altLang="zh-CN" dirty="0"/>
              <a:t>此外，</a:t>
            </a:r>
            <a:r>
              <a:rPr lang="zh-CN" altLang="zh-CN" dirty="0">
                <a:solidFill>
                  <a:srgbClr val="00B0F0"/>
                </a:solidFill>
              </a:rPr>
              <a:t>每个假日给到汇点的流量都为</a:t>
            </a:r>
            <a:r>
              <a:rPr lang="en-US" altLang="zh-CN" dirty="0">
                <a:solidFill>
                  <a:srgbClr val="00B0F0"/>
                </a:solidFill>
              </a:rPr>
              <a:t>1</a:t>
            </a:r>
            <a:r>
              <a:rPr lang="zh-CN" altLang="en-US" dirty="0"/>
              <a:t>，</a:t>
            </a:r>
            <a:r>
              <a:rPr lang="zh-CN" altLang="zh-CN" dirty="0"/>
              <a:t>表示每个假日一个人值班就够了，防止出现多人值班同一天的冲突</a:t>
            </a:r>
          </a:p>
          <a:p>
            <a:endParaRPr lang="zh-CN" altLang="en-US" dirty="0"/>
          </a:p>
        </p:txBody>
      </p:sp>
    </p:spTree>
    <p:extLst>
      <p:ext uri="{BB962C8B-B14F-4D97-AF65-F5344CB8AC3E}">
        <p14:creationId xmlns:p14="http://schemas.microsoft.com/office/powerpoint/2010/main" val="54825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场景抽象</a:t>
            </a:r>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a:xfrm>
            <a:off x="1097280" y="1845734"/>
            <a:ext cx="10058400" cy="868891"/>
          </a:xfrm>
        </p:spPr>
        <p:txBody>
          <a:bodyPr/>
          <a:lstStyle/>
          <a:p>
            <a:r>
              <a:rPr lang="zh-CN" altLang="zh-CN" dirty="0"/>
              <a:t>求解上图的最大流，如果最大流等于总的假日天数，那么存在分配方案，否则无解。</a:t>
            </a:r>
            <a:endParaRPr lang="en-US" altLang="zh-CN" dirty="0"/>
          </a:p>
          <a:p>
            <a:r>
              <a:rPr lang="zh-CN" altLang="zh-CN" dirty="0"/>
              <a:t>查看增广图每条边的权值，可以确定最终选择的是那些路径（即分配方案）。</a:t>
            </a:r>
            <a:endParaRPr lang="zh-CN" altLang="en-US" dirty="0"/>
          </a:p>
        </p:txBody>
      </p:sp>
      <p:pic>
        <p:nvPicPr>
          <p:cNvPr id="4" name="图片 3">
            <a:extLst>
              <a:ext uri="{FF2B5EF4-FFF2-40B4-BE49-F238E27FC236}">
                <a16:creationId xmlns:a16="http://schemas.microsoft.com/office/drawing/2014/main" id="{6933F0E7-AA7A-46CE-B672-75F885D3BCF1}"/>
              </a:ext>
            </a:extLst>
          </p:cNvPr>
          <p:cNvPicPr/>
          <p:nvPr/>
        </p:nvPicPr>
        <p:blipFill>
          <a:blip r:embed="rId2"/>
          <a:stretch>
            <a:fillRect/>
          </a:stretch>
        </p:blipFill>
        <p:spPr>
          <a:xfrm>
            <a:off x="1097279" y="2714625"/>
            <a:ext cx="9570721" cy="3600450"/>
          </a:xfrm>
          <a:prstGeom prst="rect">
            <a:avLst/>
          </a:prstGeom>
        </p:spPr>
      </p:pic>
    </p:spTree>
    <p:extLst>
      <p:ext uri="{BB962C8B-B14F-4D97-AF65-F5344CB8AC3E}">
        <p14:creationId xmlns:p14="http://schemas.microsoft.com/office/powerpoint/2010/main" val="129934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p:txBody>
          <a:bodyPr/>
          <a:lstStyle/>
          <a:p>
            <a:r>
              <a:rPr lang="zh-CN" altLang="en-US" dirty="0"/>
              <a:t>图最大流的求解</a:t>
            </a:r>
          </a:p>
        </p:txBody>
      </p:sp>
      <p:sp>
        <p:nvSpPr>
          <p:cNvPr id="5" name="左大括号 4">
            <a:extLst>
              <a:ext uri="{FF2B5EF4-FFF2-40B4-BE49-F238E27FC236}">
                <a16:creationId xmlns:a16="http://schemas.microsoft.com/office/drawing/2014/main" id="{630D99A7-1862-4CAF-9FFA-A4F1496BED50}"/>
              </a:ext>
            </a:extLst>
          </p:cNvPr>
          <p:cNvSpPr/>
          <p:nvPr/>
        </p:nvSpPr>
        <p:spPr>
          <a:xfrm>
            <a:off x="1097280" y="2209800"/>
            <a:ext cx="447675" cy="35242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6" name="左大括号 5">
            <a:extLst>
              <a:ext uri="{FF2B5EF4-FFF2-40B4-BE49-F238E27FC236}">
                <a16:creationId xmlns:a16="http://schemas.microsoft.com/office/drawing/2014/main" id="{8F183BB8-7C57-428E-BA29-883738C849D8}"/>
              </a:ext>
            </a:extLst>
          </p:cNvPr>
          <p:cNvSpPr/>
          <p:nvPr/>
        </p:nvSpPr>
        <p:spPr>
          <a:xfrm>
            <a:off x="2787950" y="2643187"/>
            <a:ext cx="447675" cy="13049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7" name="文本框 6">
            <a:extLst>
              <a:ext uri="{FF2B5EF4-FFF2-40B4-BE49-F238E27FC236}">
                <a16:creationId xmlns:a16="http://schemas.microsoft.com/office/drawing/2014/main" id="{6E08F184-EA27-463C-AA72-2A769A1EA489}"/>
              </a:ext>
            </a:extLst>
          </p:cNvPr>
          <p:cNvSpPr txBox="1"/>
          <p:nvPr/>
        </p:nvSpPr>
        <p:spPr>
          <a:xfrm>
            <a:off x="1544955" y="2025134"/>
            <a:ext cx="878767" cy="369332"/>
          </a:xfrm>
          <a:prstGeom prst="rect">
            <a:avLst/>
          </a:prstGeom>
          <a:noFill/>
        </p:spPr>
        <p:txBody>
          <a:bodyPr wrap="none" rtlCol="0">
            <a:spAutoFit/>
          </a:bodyPr>
          <a:lstStyle/>
          <a:p>
            <a:r>
              <a:rPr lang="en-US" altLang="zh-CN" dirty="0"/>
              <a:t>EK</a:t>
            </a:r>
            <a:r>
              <a:rPr lang="zh-CN" altLang="en-US" dirty="0"/>
              <a:t>算法</a:t>
            </a:r>
          </a:p>
        </p:txBody>
      </p:sp>
      <p:sp>
        <p:nvSpPr>
          <p:cNvPr id="8" name="文本框 7">
            <a:extLst>
              <a:ext uri="{FF2B5EF4-FFF2-40B4-BE49-F238E27FC236}">
                <a16:creationId xmlns:a16="http://schemas.microsoft.com/office/drawing/2014/main" id="{39D5E329-33C0-4AC2-8B36-DC2B4EC89A77}"/>
              </a:ext>
            </a:extLst>
          </p:cNvPr>
          <p:cNvSpPr txBox="1"/>
          <p:nvPr/>
        </p:nvSpPr>
        <p:spPr>
          <a:xfrm>
            <a:off x="1544955" y="3110984"/>
            <a:ext cx="1114408" cy="369332"/>
          </a:xfrm>
          <a:prstGeom prst="rect">
            <a:avLst/>
          </a:prstGeom>
          <a:noFill/>
        </p:spPr>
        <p:txBody>
          <a:bodyPr wrap="none" rtlCol="0">
            <a:spAutoFit/>
          </a:bodyPr>
          <a:lstStyle/>
          <a:p>
            <a:r>
              <a:rPr lang="en-US" altLang="zh-CN" dirty="0" err="1"/>
              <a:t>Dinic</a:t>
            </a:r>
            <a:r>
              <a:rPr lang="zh-CN" altLang="en-US" dirty="0"/>
              <a:t>算法</a:t>
            </a:r>
          </a:p>
        </p:txBody>
      </p:sp>
      <p:sp>
        <p:nvSpPr>
          <p:cNvPr id="9" name="文本框 8">
            <a:extLst>
              <a:ext uri="{FF2B5EF4-FFF2-40B4-BE49-F238E27FC236}">
                <a16:creationId xmlns:a16="http://schemas.microsoft.com/office/drawing/2014/main" id="{0D3DBADA-9F27-4ABC-8A92-B4964E037EB4}"/>
              </a:ext>
            </a:extLst>
          </p:cNvPr>
          <p:cNvSpPr txBox="1"/>
          <p:nvPr/>
        </p:nvSpPr>
        <p:spPr>
          <a:xfrm>
            <a:off x="1539210" y="4463534"/>
            <a:ext cx="1059842" cy="369332"/>
          </a:xfrm>
          <a:prstGeom prst="rect">
            <a:avLst/>
          </a:prstGeom>
          <a:noFill/>
        </p:spPr>
        <p:txBody>
          <a:bodyPr wrap="none" rtlCol="0">
            <a:spAutoFit/>
          </a:bodyPr>
          <a:lstStyle/>
          <a:p>
            <a:r>
              <a:rPr lang="en-US" altLang="zh-CN" dirty="0"/>
              <a:t>ISAP</a:t>
            </a:r>
            <a:r>
              <a:rPr lang="zh-CN" altLang="en-US" dirty="0"/>
              <a:t>算法</a:t>
            </a:r>
          </a:p>
        </p:txBody>
      </p:sp>
      <p:sp>
        <p:nvSpPr>
          <p:cNvPr id="10" name="文本框 9">
            <a:extLst>
              <a:ext uri="{FF2B5EF4-FFF2-40B4-BE49-F238E27FC236}">
                <a16:creationId xmlns:a16="http://schemas.microsoft.com/office/drawing/2014/main" id="{3B1FBDD4-65ED-4C41-86E3-C46EB403C68E}"/>
              </a:ext>
            </a:extLst>
          </p:cNvPr>
          <p:cNvSpPr txBox="1"/>
          <p:nvPr/>
        </p:nvSpPr>
        <p:spPr>
          <a:xfrm>
            <a:off x="1544955" y="5549384"/>
            <a:ext cx="1569660" cy="369332"/>
          </a:xfrm>
          <a:prstGeom prst="rect">
            <a:avLst/>
          </a:prstGeom>
          <a:noFill/>
        </p:spPr>
        <p:txBody>
          <a:bodyPr wrap="none" rtlCol="0">
            <a:spAutoFit/>
          </a:bodyPr>
          <a:lstStyle/>
          <a:p>
            <a:r>
              <a:rPr lang="zh-CN" altLang="en-US" dirty="0"/>
              <a:t>预流推进算法</a:t>
            </a:r>
          </a:p>
        </p:txBody>
      </p:sp>
      <p:sp>
        <p:nvSpPr>
          <p:cNvPr id="11" name="文本框 10">
            <a:extLst>
              <a:ext uri="{FF2B5EF4-FFF2-40B4-BE49-F238E27FC236}">
                <a16:creationId xmlns:a16="http://schemas.microsoft.com/office/drawing/2014/main" id="{29B28B13-EE53-4DDA-A6B7-5A9FE6773A68}"/>
              </a:ext>
            </a:extLst>
          </p:cNvPr>
          <p:cNvSpPr txBox="1"/>
          <p:nvPr/>
        </p:nvSpPr>
        <p:spPr>
          <a:xfrm>
            <a:off x="3364212" y="2458521"/>
            <a:ext cx="877163" cy="369332"/>
          </a:xfrm>
          <a:prstGeom prst="rect">
            <a:avLst/>
          </a:prstGeom>
          <a:noFill/>
        </p:spPr>
        <p:txBody>
          <a:bodyPr wrap="none" rtlCol="0">
            <a:spAutoFit/>
          </a:bodyPr>
          <a:lstStyle/>
          <a:p>
            <a:r>
              <a:rPr lang="zh-CN" altLang="en-US" dirty="0"/>
              <a:t>普通版</a:t>
            </a:r>
          </a:p>
        </p:txBody>
      </p:sp>
      <p:sp>
        <p:nvSpPr>
          <p:cNvPr id="12" name="文本框 11">
            <a:extLst>
              <a:ext uri="{FF2B5EF4-FFF2-40B4-BE49-F238E27FC236}">
                <a16:creationId xmlns:a16="http://schemas.microsoft.com/office/drawing/2014/main" id="{DCD03BE0-23A6-4030-976A-274DA4BA6A52}"/>
              </a:ext>
            </a:extLst>
          </p:cNvPr>
          <p:cNvSpPr txBox="1"/>
          <p:nvPr/>
        </p:nvSpPr>
        <p:spPr>
          <a:xfrm>
            <a:off x="3364212" y="3110983"/>
            <a:ext cx="1338828" cy="369332"/>
          </a:xfrm>
          <a:prstGeom prst="rect">
            <a:avLst/>
          </a:prstGeom>
          <a:noFill/>
        </p:spPr>
        <p:txBody>
          <a:bodyPr wrap="none" rtlCol="0">
            <a:spAutoFit/>
          </a:bodyPr>
          <a:lstStyle/>
          <a:p>
            <a:r>
              <a:rPr lang="zh-CN" altLang="en-US" dirty="0"/>
              <a:t>当前弧优化</a:t>
            </a:r>
          </a:p>
        </p:txBody>
      </p:sp>
      <p:sp>
        <p:nvSpPr>
          <p:cNvPr id="13" name="文本框 12">
            <a:extLst>
              <a:ext uri="{FF2B5EF4-FFF2-40B4-BE49-F238E27FC236}">
                <a16:creationId xmlns:a16="http://schemas.microsoft.com/office/drawing/2014/main" id="{3B517D48-FF59-446F-B372-9BF4CBEE6C55}"/>
              </a:ext>
            </a:extLst>
          </p:cNvPr>
          <p:cNvSpPr txBox="1"/>
          <p:nvPr/>
        </p:nvSpPr>
        <p:spPr>
          <a:xfrm>
            <a:off x="3364212" y="3787259"/>
            <a:ext cx="1569660" cy="369332"/>
          </a:xfrm>
          <a:prstGeom prst="rect">
            <a:avLst/>
          </a:prstGeom>
          <a:noFill/>
        </p:spPr>
        <p:txBody>
          <a:bodyPr wrap="none" rtlCol="0">
            <a:spAutoFit/>
          </a:bodyPr>
          <a:lstStyle/>
          <a:p>
            <a:r>
              <a:rPr lang="zh-CN" altLang="en-US" dirty="0"/>
              <a:t>多路增广优化</a:t>
            </a:r>
          </a:p>
        </p:txBody>
      </p:sp>
    </p:spTree>
    <p:extLst>
      <p:ext uri="{BB962C8B-B14F-4D97-AF65-F5344CB8AC3E}">
        <p14:creationId xmlns:p14="http://schemas.microsoft.com/office/powerpoint/2010/main" val="63003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a:xfrm>
            <a:off x="1097280" y="286603"/>
            <a:ext cx="10485120" cy="1450757"/>
          </a:xfrm>
        </p:spPr>
        <p:txBody>
          <a:bodyPr/>
          <a:lstStyle/>
          <a:p>
            <a:r>
              <a:rPr lang="en-US" altLang="zh-CN" b="1" dirty="0"/>
              <a:t>Ford-Fulkerson</a:t>
            </a:r>
            <a:r>
              <a:rPr lang="zh-CN" altLang="zh-CN" b="1" dirty="0"/>
              <a:t>方法与</a:t>
            </a:r>
            <a:r>
              <a:rPr lang="en-US" altLang="zh-CN" b="1" dirty="0"/>
              <a:t>Edmonds-</a:t>
            </a:r>
            <a:r>
              <a:rPr lang="en-US" altLang="zh-CN" b="1" dirty="0" err="1"/>
              <a:t>karp</a:t>
            </a:r>
            <a:r>
              <a:rPr lang="zh-CN" altLang="zh-CN" b="1" dirty="0"/>
              <a:t>算法</a:t>
            </a:r>
            <a:endParaRPr lang="zh-CN" altLang="en-US" dirty="0"/>
          </a:p>
        </p:txBody>
      </p:sp>
      <p:sp>
        <p:nvSpPr>
          <p:cNvPr id="3" name="内容占位符 2">
            <a:extLst>
              <a:ext uri="{FF2B5EF4-FFF2-40B4-BE49-F238E27FC236}">
                <a16:creationId xmlns:a16="http://schemas.microsoft.com/office/drawing/2014/main" id="{56F5E7FE-A2D4-49F5-A4FD-AEB84799E321}"/>
              </a:ext>
            </a:extLst>
          </p:cNvPr>
          <p:cNvSpPr>
            <a:spLocks noGrp="1"/>
          </p:cNvSpPr>
          <p:nvPr>
            <p:ph idx="1"/>
          </p:nvPr>
        </p:nvSpPr>
        <p:spPr/>
        <p:txBody>
          <a:bodyPr/>
          <a:lstStyle/>
          <a:p>
            <a:r>
              <a:rPr lang="en-US" altLang="zh-CN" dirty="0"/>
              <a:t>EK</a:t>
            </a:r>
            <a:r>
              <a:rPr lang="zh-CN" altLang="en-US" dirty="0"/>
              <a:t>算法基于</a:t>
            </a:r>
            <a:r>
              <a:rPr lang="en-US" altLang="zh-CN" dirty="0"/>
              <a:t>Ford-Fulkerson</a:t>
            </a:r>
            <a:r>
              <a:rPr lang="zh-CN" altLang="zh-CN" dirty="0"/>
              <a:t>方法</a:t>
            </a:r>
            <a:r>
              <a:rPr lang="zh-CN" altLang="en-US" dirty="0"/>
              <a:t>，实现了</a:t>
            </a:r>
            <a:r>
              <a:rPr lang="en-US" altLang="zh-CN" dirty="0"/>
              <a:t>Ford-Fulkerson</a:t>
            </a:r>
            <a:r>
              <a:rPr lang="zh-CN" altLang="zh-CN" dirty="0"/>
              <a:t>方法</a:t>
            </a:r>
            <a:r>
              <a:rPr lang="zh-CN" altLang="en-US" dirty="0"/>
              <a:t>中抽象的地方，即寻找最短增广路径的方法，</a:t>
            </a:r>
            <a:r>
              <a:rPr lang="en-US" altLang="zh-CN" dirty="0"/>
              <a:t>EK</a:t>
            </a:r>
            <a:r>
              <a:rPr lang="zh-CN" altLang="en-US" dirty="0"/>
              <a:t>算法使用</a:t>
            </a:r>
            <a:r>
              <a:rPr lang="en-US" altLang="zh-CN" dirty="0"/>
              <a:t>BFS</a:t>
            </a:r>
            <a:r>
              <a:rPr lang="zh-CN" altLang="en-US" dirty="0"/>
              <a:t>来完成</a:t>
            </a:r>
            <a:endParaRPr lang="en-US" altLang="zh-CN" dirty="0"/>
          </a:p>
          <a:p>
            <a:endParaRPr lang="en-US" altLang="zh-CN" dirty="0"/>
          </a:p>
          <a:p>
            <a:r>
              <a:rPr lang="en-US" altLang="zh-CN" dirty="0"/>
              <a:t>Ford-Fulkerson</a:t>
            </a:r>
            <a:r>
              <a:rPr lang="zh-CN" altLang="zh-CN" dirty="0"/>
              <a:t>方法</a:t>
            </a:r>
            <a:r>
              <a:rPr lang="zh-CN" altLang="en-US" dirty="0"/>
              <a:t>引入</a:t>
            </a:r>
            <a:r>
              <a:rPr lang="en-US" altLang="zh-CN" dirty="0"/>
              <a:t>【</a:t>
            </a:r>
            <a:r>
              <a:rPr lang="zh-CN" altLang="en-US" dirty="0"/>
              <a:t>回退边</a:t>
            </a:r>
            <a:r>
              <a:rPr lang="en-US" altLang="zh-CN" dirty="0"/>
              <a:t>】</a:t>
            </a:r>
            <a:r>
              <a:rPr lang="zh-CN" altLang="en-US" dirty="0"/>
              <a:t>与</a:t>
            </a:r>
            <a:r>
              <a:rPr lang="en-US" altLang="zh-CN" dirty="0"/>
              <a:t>【</a:t>
            </a:r>
            <a:r>
              <a:rPr lang="zh-CN" altLang="en-US" dirty="0"/>
              <a:t>增广图</a:t>
            </a:r>
            <a:r>
              <a:rPr lang="en-US" altLang="zh-CN" dirty="0"/>
              <a:t>】</a:t>
            </a:r>
            <a:r>
              <a:rPr lang="zh-CN" altLang="en-US" dirty="0"/>
              <a:t>的概念，来完成算法的实现</a:t>
            </a:r>
            <a:endParaRPr lang="en-US" altLang="zh-CN" dirty="0"/>
          </a:p>
        </p:txBody>
      </p:sp>
    </p:spTree>
    <p:extLst>
      <p:ext uri="{BB962C8B-B14F-4D97-AF65-F5344CB8AC3E}">
        <p14:creationId xmlns:p14="http://schemas.microsoft.com/office/powerpoint/2010/main" val="363731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8BF3-D4B8-46CC-BFC7-B92AE8026485}"/>
              </a:ext>
            </a:extLst>
          </p:cNvPr>
          <p:cNvSpPr>
            <a:spLocks noGrp="1"/>
          </p:cNvSpPr>
          <p:nvPr>
            <p:ph type="title"/>
          </p:nvPr>
        </p:nvSpPr>
        <p:spPr>
          <a:xfrm>
            <a:off x="1097280" y="286603"/>
            <a:ext cx="10608946" cy="1437422"/>
          </a:xfrm>
        </p:spPr>
        <p:txBody>
          <a:bodyPr>
            <a:normAutofit/>
          </a:bodyPr>
          <a:lstStyle/>
          <a:p>
            <a:r>
              <a:rPr lang="zh-CN" altLang="en-US" dirty="0"/>
              <a:t>回退边</a:t>
            </a:r>
          </a:p>
        </p:txBody>
      </p:sp>
      <p:sp>
        <p:nvSpPr>
          <p:cNvPr id="4" name="文本框 3">
            <a:extLst>
              <a:ext uri="{FF2B5EF4-FFF2-40B4-BE49-F238E27FC236}">
                <a16:creationId xmlns:a16="http://schemas.microsoft.com/office/drawing/2014/main" id="{73FDB787-9A3A-4A7F-8D28-0283C5EDD606}"/>
              </a:ext>
            </a:extLst>
          </p:cNvPr>
          <p:cNvSpPr txBox="1"/>
          <p:nvPr/>
        </p:nvSpPr>
        <p:spPr>
          <a:xfrm>
            <a:off x="1097280" y="2457949"/>
            <a:ext cx="3257550" cy="1200329"/>
          </a:xfrm>
          <a:prstGeom prst="rect">
            <a:avLst/>
          </a:prstGeom>
          <a:noFill/>
        </p:spPr>
        <p:txBody>
          <a:bodyPr wrap="square" rtlCol="0">
            <a:spAutoFit/>
          </a:bodyPr>
          <a:lstStyle/>
          <a:p>
            <a:r>
              <a:rPr lang="zh-CN" altLang="zh-CN" dirty="0"/>
              <a:t>假设现在有一条边</a:t>
            </a:r>
            <a:r>
              <a:rPr lang="en-US" altLang="zh-CN" dirty="0"/>
              <a:t>A-&gt;B</a:t>
            </a:r>
            <a:r>
              <a:rPr lang="zh-CN" altLang="zh-CN" dirty="0"/>
              <a:t>权值是</a:t>
            </a:r>
            <a:r>
              <a:rPr lang="en-US" altLang="zh-CN" dirty="0"/>
              <a:t>10</a:t>
            </a:r>
            <a:r>
              <a:rPr lang="zh-CN" altLang="zh-CN" dirty="0"/>
              <a:t>，这意味着</a:t>
            </a:r>
            <a:r>
              <a:rPr lang="en-US" altLang="zh-CN" dirty="0"/>
              <a:t>A</a:t>
            </a:r>
            <a:r>
              <a:rPr lang="zh-CN" altLang="zh-CN" dirty="0"/>
              <a:t>可以向</a:t>
            </a:r>
            <a:r>
              <a:rPr lang="en-US" altLang="zh-CN" dirty="0"/>
              <a:t>B</a:t>
            </a:r>
            <a:r>
              <a:rPr lang="zh-CN" altLang="zh-CN" dirty="0"/>
              <a:t>发送</a:t>
            </a:r>
            <a:r>
              <a:rPr lang="en-US" altLang="zh-CN" dirty="0"/>
              <a:t>10</a:t>
            </a:r>
            <a:r>
              <a:rPr lang="zh-CN" altLang="zh-CN" dirty="0"/>
              <a:t>流量</a:t>
            </a:r>
          </a:p>
          <a:p>
            <a:endParaRPr lang="zh-CN" altLang="en-US" dirty="0"/>
          </a:p>
        </p:txBody>
      </p:sp>
      <p:pic>
        <p:nvPicPr>
          <p:cNvPr id="5" name="图片 4">
            <a:extLst>
              <a:ext uri="{FF2B5EF4-FFF2-40B4-BE49-F238E27FC236}">
                <a16:creationId xmlns:a16="http://schemas.microsoft.com/office/drawing/2014/main" id="{2754AF4C-88D4-4108-863F-4447D1684A36}"/>
              </a:ext>
            </a:extLst>
          </p:cNvPr>
          <p:cNvPicPr/>
          <p:nvPr/>
        </p:nvPicPr>
        <p:blipFill>
          <a:blip r:embed="rId2"/>
          <a:stretch>
            <a:fillRect/>
          </a:stretch>
        </p:blipFill>
        <p:spPr>
          <a:xfrm>
            <a:off x="1032509" y="3658278"/>
            <a:ext cx="3257550" cy="1310958"/>
          </a:xfrm>
          <a:prstGeom prst="rect">
            <a:avLst/>
          </a:prstGeom>
        </p:spPr>
      </p:pic>
      <p:sp>
        <p:nvSpPr>
          <p:cNvPr id="6" name="文本框 5">
            <a:extLst>
              <a:ext uri="{FF2B5EF4-FFF2-40B4-BE49-F238E27FC236}">
                <a16:creationId xmlns:a16="http://schemas.microsoft.com/office/drawing/2014/main" id="{34528E0A-5600-4434-9002-AFCF81E4CC0A}"/>
              </a:ext>
            </a:extLst>
          </p:cNvPr>
          <p:cNvSpPr txBox="1"/>
          <p:nvPr/>
        </p:nvSpPr>
        <p:spPr>
          <a:xfrm>
            <a:off x="4862038" y="2457948"/>
            <a:ext cx="3147060" cy="1200329"/>
          </a:xfrm>
          <a:prstGeom prst="rect">
            <a:avLst/>
          </a:prstGeom>
          <a:noFill/>
        </p:spPr>
        <p:txBody>
          <a:bodyPr wrap="square" rtlCol="0">
            <a:spAutoFit/>
          </a:bodyPr>
          <a:lstStyle/>
          <a:p>
            <a:r>
              <a:rPr lang="zh-CN" altLang="zh-CN" dirty="0"/>
              <a:t>现在</a:t>
            </a:r>
            <a:r>
              <a:rPr lang="en-US" altLang="zh-CN" dirty="0"/>
              <a:t>A</a:t>
            </a:r>
            <a:r>
              <a:rPr lang="zh-CN" altLang="zh-CN" dirty="0"/>
              <a:t>只发送了</a:t>
            </a:r>
            <a:r>
              <a:rPr lang="en-US" altLang="zh-CN" dirty="0"/>
              <a:t>8</a:t>
            </a:r>
            <a:r>
              <a:rPr lang="zh-CN" altLang="zh-CN" dirty="0"/>
              <a:t>流量，那么</a:t>
            </a:r>
            <a:r>
              <a:rPr lang="en-US" altLang="zh-CN" dirty="0"/>
              <a:t>A</a:t>
            </a:r>
            <a:r>
              <a:rPr lang="zh-CN" altLang="zh-CN" dirty="0"/>
              <a:t>还可以发送</a:t>
            </a:r>
            <a:r>
              <a:rPr lang="en-US" altLang="zh-CN" dirty="0"/>
              <a:t>2</a:t>
            </a:r>
            <a:r>
              <a:rPr lang="zh-CN" altLang="zh-CN" dirty="0"/>
              <a:t>流量，此时边的权值变为</a:t>
            </a:r>
            <a:r>
              <a:rPr lang="en-US" altLang="zh-CN" dirty="0"/>
              <a:t>2</a:t>
            </a:r>
            <a:endParaRPr lang="zh-CN" altLang="zh-CN" dirty="0"/>
          </a:p>
          <a:p>
            <a:endParaRPr lang="zh-CN" altLang="en-US" dirty="0"/>
          </a:p>
        </p:txBody>
      </p:sp>
      <p:pic>
        <p:nvPicPr>
          <p:cNvPr id="7" name="图片 6">
            <a:extLst>
              <a:ext uri="{FF2B5EF4-FFF2-40B4-BE49-F238E27FC236}">
                <a16:creationId xmlns:a16="http://schemas.microsoft.com/office/drawing/2014/main" id="{A3883481-B0FB-49BC-B389-769702A6DD46}"/>
              </a:ext>
            </a:extLst>
          </p:cNvPr>
          <p:cNvPicPr/>
          <p:nvPr/>
        </p:nvPicPr>
        <p:blipFill>
          <a:blip r:embed="rId3"/>
          <a:stretch>
            <a:fillRect/>
          </a:stretch>
        </p:blipFill>
        <p:spPr>
          <a:xfrm>
            <a:off x="4811574" y="3574656"/>
            <a:ext cx="3257549" cy="1310959"/>
          </a:xfrm>
          <a:prstGeom prst="rect">
            <a:avLst/>
          </a:prstGeom>
        </p:spPr>
      </p:pic>
      <p:pic>
        <p:nvPicPr>
          <p:cNvPr id="9" name="图片 8">
            <a:extLst>
              <a:ext uri="{FF2B5EF4-FFF2-40B4-BE49-F238E27FC236}">
                <a16:creationId xmlns:a16="http://schemas.microsoft.com/office/drawing/2014/main" id="{DFF21345-76C3-403C-BCA4-71C10F33C423}"/>
              </a:ext>
            </a:extLst>
          </p:cNvPr>
          <p:cNvPicPr/>
          <p:nvPr/>
        </p:nvPicPr>
        <p:blipFill>
          <a:blip r:embed="rId4"/>
          <a:stretch>
            <a:fillRect/>
          </a:stretch>
        </p:blipFill>
        <p:spPr>
          <a:xfrm>
            <a:off x="8334376" y="3462631"/>
            <a:ext cx="3857624" cy="1506605"/>
          </a:xfrm>
          <a:prstGeom prst="rect">
            <a:avLst/>
          </a:prstGeom>
        </p:spPr>
      </p:pic>
      <p:sp>
        <p:nvSpPr>
          <p:cNvPr id="8" name="文本框 7">
            <a:extLst>
              <a:ext uri="{FF2B5EF4-FFF2-40B4-BE49-F238E27FC236}">
                <a16:creationId xmlns:a16="http://schemas.microsoft.com/office/drawing/2014/main" id="{B546ABD3-63B6-46F7-9108-5FF915BC8D89}"/>
              </a:ext>
            </a:extLst>
          </p:cNvPr>
          <p:cNvSpPr txBox="1"/>
          <p:nvPr/>
        </p:nvSpPr>
        <p:spPr>
          <a:xfrm>
            <a:off x="8524572" y="2377504"/>
            <a:ext cx="2895907" cy="1200329"/>
          </a:xfrm>
          <a:prstGeom prst="rect">
            <a:avLst/>
          </a:prstGeom>
          <a:noFill/>
        </p:spPr>
        <p:txBody>
          <a:bodyPr wrap="square" rtlCol="0">
            <a:spAutoFit/>
          </a:bodyPr>
          <a:lstStyle/>
          <a:p>
            <a:r>
              <a:rPr lang="en-US" altLang="zh-CN" dirty="0"/>
              <a:t>B</a:t>
            </a:r>
            <a:r>
              <a:rPr lang="zh-CN" altLang="zh-CN" dirty="0"/>
              <a:t>接收了</a:t>
            </a:r>
            <a:r>
              <a:rPr lang="en-US" altLang="zh-CN" dirty="0"/>
              <a:t>8</a:t>
            </a:r>
            <a:r>
              <a:rPr lang="zh-CN" altLang="zh-CN" dirty="0"/>
              <a:t>流量，</a:t>
            </a:r>
            <a:r>
              <a:rPr lang="en-US" altLang="zh-CN" dirty="0"/>
              <a:t>B</a:t>
            </a:r>
            <a:r>
              <a:rPr lang="zh-CN" altLang="zh-CN" dirty="0"/>
              <a:t>可以选择退货，即有回退边</a:t>
            </a:r>
            <a:r>
              <a:rPr lang="en-US" altLang="zh-CN" dirty="0"/>
              <a:t>B-&gt;A</a:t>
            </a:r>
            <a:r>
              <a:rPr lang="zh-CN" altLang="zh-CN" dirty="0"/>
              <a:t>权值为</a:t>
            </a:r>
            <a:r>
              <a:rPr lang="en-US" altLang="zh-CN" dirty="0"/>
              <a:t>8</a:t>
            </a:r>
            <a:r>
              <a:rPr lang="zh-CN" altLang="zh-CN" dirty="0"/>
              <a:t>，表示</a:t>
            </a:r>
            <a:r>
              <a:rPr lang="en-US" altLang="zh-CN" dirty="0"/>
              <a:t>B</a:t>
            </a:r>
            <a:r>
              <a:rPr lang="zh-CN" altLang="zh-CN" dirty="0"/>
              <a:t>可以向</a:t>
            </a:r>
            <a:r>
              <a:rPr lang="en-US" altLang="zh-CN" dirty="0"/>
              <a:t>A</a:t>
            </a:r>
            <a:r>
              <a:rPr lang="zh-CN" altLang="zh-CN" dirty="0"/>
              <a:t>发送</a:t>
            </a:r>
            <a:r>
              <a:rPr lang="en-US" altLang="zh-CN" dirty="0"/>
              <a:t>8</a:t>
            </a:r>
            <a:r>
              <a:rPr lang="zh-CN" altLang="zh-CN" dirty="0"/>
              <a:t>流量，即退货</a:t>
            </a:r>
            <a:endParaRPr lang="zh-CN" altLang="en-US" dirty="0"/>
          </a:p>
        </p:txBody>
      </p:sp>
    </p:spTree>
    <p:extLst>
      <p:ext uri="{BB962C8B-B14F-4D97-AF65-F5344CB8AC3E}">
        <p14:creationId xmlns:p14="http://schemas.microsoft.com/office/powerpoint/2010/main" val="58368814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TM02900769[[fn=回顾]]</Template>
  <TotalTime>169</TotalTime>
  <Words>2689</Words>
  <Application>Microsoft Office PowerPoint</Application>
  <PresentationFormat>宽屏</PresentationFormat>
  <Paragraphs>183</Paragraphs>
  <Slides>46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46</vt:i4>
      </vt:variant>
    </vt:vector>
  </HeadingPairs>
  <TitlesOfParts>
    <vt:vector size="50" baseType="lpstr">
      <vt:lpstr>Calibri</vt:lpstr>
      <vt:lpstr>Calibri Light</vt:lpstr>
      <vt:lpstr>Cambria Math</vt:lpstr>
      <vt:lpstr>回顾</vt:lpstr>
      <vt:lpstr>图最大流问题</vt:lpstr>
      <vt:lpstr>问题描述</vt:lpstr>
      <vt:lpstr>场景抽象</vt:lpstr>
      <vt:lpstr>场景抽象</vt:lpstr>
      <vt:lpstr>场景抽象</vt:lpstr>
      <vt:lpstr>场景抽象</vt:lpstr>
      <vt:lpstr>图最大流的求解</vt:lpstr>
      <vt:lpstr>Ford-Fulkerson方法与Edmonds-karp算法</vt:lpstr>
      <vt:lpstr>回退边</vt:lpstr>
      <vt:lpstr>增广图</vt:lpstr>
      <vt:lpstr>Ford-Fulkerson方法的伪代码描述</vt:lpstr>
      <vt:lpstr>Edmonds-karp（EK）算法</vt:lpstr>
      <vt:lpstr>EK算法复杂度分析</vt:lpstr>
      <vt:lpstr>EK算法复杂度证明</vt:lpstr>
      <vt:lpstr>Dinic算法</vt:lpstr>
      <vt:lpstr>按照层次dfs</vt:lpstr>
      <vt:lpstr>Dinic算法伪代码</vt:lpstr>
      <vt:lpstr>Dinic算法复杂度分析</vt:lpstr>
      <vt:lpstr>Dinic算法：当前弧优化</vt:lpstr>
      <vt:lpstr>当前弧优化伪代码</vt:lpstr>
      <vt:lpstr>Dinic+当前弧优化：复杂度分析</vt:lpstr>
      <vt:lpstr>Dinic算法：多路增广策略</vt:lpstr>
      <vt:lpstr>Dinic+多路增广：伪代码</vt:lpstr>
      <vt:lpstr>多路增广Dinic：复杂度分析</vt:lpstr>
      <vt:lpstr>ISAP算法</vt:lpstr>
      <vt:lpstr>ISAP算法：伪代码描述</vt:lpstr>
      <vt:lpstr>ISAP复杂度分析</vt:lpstr>
      <vt:lpstr>预流推进算法</vt:lpstr>
      <vt:lpstr>概念介绍</vt:lpstr>
      <vt:lpstr>预流推进伪代码描述</vt:lpstr>
      <vt:lpstr>最高标号预流推进</vt:lpstr>
      <vt:lpstr>算法测试</vt:lpstr>
      <vt:lpstr>算法测试</vt:lpstr>
      <vt:lpstr>算法测试</vt:lpstr>
      <vt:lpstr>时间测试：EK</vt:lpstr>
      <vt:lpstr>时间测试：Dinic</vt:lpstr>
      <vt:lpstr>时间测试：Dinic+当前弧优化</vt:lpstr>
      <vt:lpstr>时间测试：Dinic+多路增广</vt:lpstr>
      <vt:lpstr>时间测试：ISAP</vt:lpstr>
      <vt:lpstr>时间测试：最高标号预流推进</vt:lpstr>
      <vt:lpstr>时间测试：</vt:lpstr>
      <vt:lpstr>时间对比测试</vt:lpstr>
      <vt:lpstr>时间对比测试</vt:lpstr>
      <vt:lpstr>时间对比测试</vt:lpstr>
      <vt:lpstr>时间对比测试</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图最大流问题</dc:title>
  <dc:creator>long lee</dc:creator>
  <cp:lastModifiedBy>long lee</cp:lastModifiedBy>
  <cp:revision>236</cp:revision>
  <dcterms:created xsi:type="dcterms:W3CDTF">2020-06-12T10:06:41Z</dcterms:created>
  <dcterms:modified xsi:type="dcterms:W3CDTF">2020-06-23T03:09:02Z</dcterms:modified>
</cp:coreProperties>
</file>