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0" r:id="rId1"/>
  </p:sldMasterIdLst>
  <p:notesMasterIdLst>
    <p:notesMasterId r:id="rId69"/>
  </p:notesMasterIdLst>
  <p:handoutMasterIdLst>
    <p:handoutMasterId r:id="rId70"/>
  </p:handoutMasterIdLst>
  <p:sldIdLst>
    <p:sldId id="1018" r:id="rId2"/>
    <p:sldId id="1040" r:id="rId3"/>
    <p:sldId id="841" r:id="rId4"/>
    <p:sldId id="1039" r:id="rId5"/>
    <p:sldId id="842" r:id="rId6"/>
    <p:sldId id="844" r:id="rId7"/>
    <p:sldId id="1011" r:id="rId8"/>
    <p:sldId id="1012" r:id="rId9"/>
    <p:sldId id="1013" r:id="rId10"/>
    <p:sldId id="1014" r:id="rId11"/>
    <p:sldId id="1017" r:id="rId12"/>
    <p:sldId id="845" r:id="rId13"/>
    <p:sldId id="846" r:id="rId14"/>
    <p:sldId id="1019" r:id="rId15"/>
    <p:sldId id="849" r:id="rId16"/>
    <p:sldId id="970" r:id="rId17"/>
    <p:sldId id="973" r:id="rId18"/>
    <p:sldId id="995" r:id="rId19"/>
    <p:sldId id="872" r:id="rId20"/>
    <p:sldId id="874" r:id="rId21"/>
    <p:sldId id="878" r:id="rId22"/>
    <p:sldId id="879" r:id="rId23"/>
    <p:sldId id="881" r:id="rId24"/>
    <p:sldId id="882" r:id="rId25"/>
    <p:sldId id="884" r:id="rId26"/>
    <p:sldId id="886" r:id="rId27"/>
    <p:sldId id="1025" r:id="rId28"/>
    <p:sldId id="977" r:id="rId29"/>
    <p:sldId id="813" r:id="rId30"/>
    <p:sldId id="978" r:id="rId31"/>
    <p:sldId id="816" r:id="rId32"/>
    <p:sldId id="1020" r:id="rId33"/>
    <p:sldId id="1021" r:id="rId34"/>
    <p:sldId id="1022" r:id="rId35"/>
    <p:sldId id="1023" r:id="rId36"/>
    <p:sldId id="979" r:id="rId37"/>
    <p:sldId id="980" r:id="rId38"/>
    <p:sldId id="981" r:id="rId39"/>
    <p:sldId id="1004" r:id="rId40"/>
    <p:sldId id="827" r:id="rId41"/>
    <p:sldId id="828" r:id="rId42"/>
    <p:sldId id="942" r:id="rId43"/>
    <p:sldId id="1010" r:id="rId44"/>
    <p:sldId id="1000" r:id="rId45"/>
    <p:sldId id="1001" r:id="rId46"/>
    <p:sldId id="982" r:id="rId47"/>
    <p:sldId id="983" r:id="rId48"/>
    <p:sldId id="984" r:id="rId49"/>
    <p:sldId id="985" r:id="rId50"/>
    <p:sldId id="986" r:id="rId51"/>
    <p:sldId id="987" r:id="rId52"/>
    <p:sldId id="988" r:id="rId53"/>
    <p:sldId id="997" r:id="rId54"/>
    <p:sldId id="990" r:id="rId55"/>
    <p:sldId id="991" r:id="rId56"/>
    <p:sldId id="993" r:id="rId57"/>
    <p:sldId id="1002" r:id="rId58"/>
    <p:sldId id="1003" r:id="rId59"/>
    <p:sldId id="1028" r:id="rId60"/>
    <p:sldId id="1029" r:id="rId61"/>
    <p:sldId id="1030" r:id="rId62"/>
    <p:sldId id="1041" r:id="rId63"/>
    <p:sldId id="1042" r:id="rId64"/>
    <p:sldId id="1035" r:id="rId65"/>
    <p:sldId id="1036" r:id="rId66"/>
    <p:sldId id="1037" r:id="rId67"/>
    <p:sldId id="1038" r:id="rId68"/>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00CC"/>
    <a:srgbClr val="3333FF"/>
    <a:srgbClr val="FFFFFF"/>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92124" autoAdjust="0"/>
  </p:normalViewPr>
  <p:slideViewPr>
    <p:cSldViewPr>
      <p:cViewPr varScale="1">
        <p:scale>
          <a:sx n="151" d="100"/>
          <a:sy n="151" d="100"/>
        </p:scale>
        <p:origin x="2010" y="150"/>
      </p:cViewPr>
      <p:guideLst>
        <p:guide orient="horz" pos="2160"/>
        <p:guide pos="2880"/>
      </p:guideLst>
    </p:cSldViewPr>
  </p:slideViewPr>
  <p:outlineViewPr>
    <p:cViewPr>
      <p:scale>
        <a:sx n="33" d="100"/>
        <a:sy n="33" d="100"/>
      </p:scale>
      <p:origin x="0" y="-92100"/>
    </p:cViewPr>
    <p:sldLst>
      <p:sld r:id="rId1" collapse="1"/>
    </p:sldLst>
  </p:outlineViewPr>
  <p:notesTextViewPr>
    <p:cViewPr>
      <p:scale>
        <a:sx n="100" d="100"/>
        <a:sy n="100" d="100"/>
      </p:scale>
      <p:origin x="0" y="0"/>
    </p:cViewPr>
  </p:notesTextViewPr>
  <p:sorterViewPr>
    <p:cViewPr>
      <p:scale>
        <a:sx n="70" d="100"/>
        <a:sy n="70" d="100"/>
      </p:scale>
      <p:origin x="0" y="888"/>
    </p:cViewPr>
  </p:sorterViewPr>
  <p:notesViewPr>
    <p:cSldViewPr>
      <p:cViewPr varScale="1">
        <p:scale>
          <a:sx n="49" d="100"/>
          <a:sy n="49" d="100"/>
        </p:scale>
        <p:origin x="-229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BD26A1-E474-4E40-AA6B-E3DA9064E8DB}" type="datetimeFigureOut">
              <a:rPr lang="zh-CN" altLang="en-US" smtClean="0"/>
              <a:pPr/>
              <a:t>2021/3/7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CC993E-3971-4A6E-AB96-D51CA3A2E21C}" type="slidenum">
              <a:rPr lang="zh-CN" altLang="en-US" smtClean="0"/>
              <a:pPr/>
              <a:t>‹#›</a:t>
            </a:fld>
            <a:endParaRPr lang="zh-CN" altLang="en-US"/>
          </a:p>
        </p:txBody>
      </p:sp>
    </p:spTree>
    <p:extLst>
      <p:ext uri="{BB962C8B-B14F-4D97-AF65-F5344CB8AC3E}">
        <p14:creationId xmlns:p14="http://schemas.microsoft.com/office/powerpoint/2010/main" val="1127950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p14="http://schemas.microsoft.com/office/powerpoint/2010/main"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200" smtClean="0"/>
              <a:t>© School of Computer Science and Technology, SWUST </a:t>
            </a:r>
          </a:p>
        </p:txBody>
      </p:sp>
      <p:sp>
        <p:nvSpPr>
          <p:cNvPr id="4608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8637FE8-3F14-47D5-A933-FAB0844D9F6E}" type="slidenum">
              <a:rPr lang="en-US" altLang="zh-CN" sz="1200"/>
              <a:pPr/>
              <a:t>2</a:t>
            </a:fld>
            <a:endParaRPr lang="en-US" altLang="zh-CN" sz="120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介绍个人信息及教学资源</a:t>
            </a:r>
          </a:p>
        </p:txBody>
      </p:sp>
    </p:spTree>
    <p:extLst>
      <p:ext uri="{BB962C8B-B14F-4D97-AF65-F5344CB8AC3E}">
        <p14:creationId xmlns:p14="http://schemas.microsoft.com/office/powerpoint/2010/main" val="817305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49122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sz="1200" b="0" dirty="0" smtClean="0"/>
              <a:t>c ≥ 1 </a:t>
            </a:r>
            <a:r>
              <a:rPr lang="en-US" sz="1200" b="0" dirty="0" smtClean="0">
                <a:sym typeface="Wingdings" pitchFamily="2" charset="2"/>
              </a:rPr>
              <a:t> </a:t>
            </a:r>
            <a:r>
              <a:rPr lang="en-US" sz="1200" b="0" dirty="0" smtClean="0"/>
              <a:t>we can hold the value of n </a:t>
            </a:r>
            <a:r>
              <a:rPr lang="en-US" sz="1200" b="0" dirty="0" smtClean="0">
                <a:sym typeface="Wingdings" pitchFamily="2" charset="2"/>
              </a:rPr>
              <a:t> </a:t>
            </a:r>
            <a:r>
              <a:rPr lang="en-US" sz="1200" b="0" dirty="0" smtClean="0"/>
              <a:t>we can index the individual elements.</a:t>
            </a:r>
          </a:p>
          <a:p>
            <a:pPr>
              <a:spcBef>
                <a:spcPts val="0"/>
              </a:spcBef>
            </a:pPr>
            <a:r>
              <a:rPr lang="en-US" sz="1200" b="0" dirty="0" smtClean="0"/>
              <a:t>c is a constant </a:t>
            </a:r>
            <a:r>
              <a:rPr lang="en-US" sz="1200" b="0" dirty="0" smtClean="0">
                <a:sym typeface="Wingdings" pitchFamily="2" charset="2"/>
              </a:rPr>
              <a:t> </a:t>
            </a:r>
            <a:r>
              <a:rPr lang="en-US" sz="1200" b="0" dirty="0" smtClean="0"/>
              <a:t>the word size cannot grow arbitrarily.</a:t>
            </a:r>
          </a:p>
          <a:p>
            <a:endParaRPr lang="en-US" dirty="0" smtClean="0"/>
          </a:p>
        </p:txBody>
      </p:sp>
    </p:spTree>
    <p:extLst>
      <p:ext uri="{BB962C8B-B14F-4D97-AF65-F5344CB8AC3E}">
        <p14:creationId xmlns:p14="http://schemas.microsoft.com/office/powerpoint/2010/main" val="871098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120828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393648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56733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581246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Use “search” as</a:t>
            </a:r>
            <a:r>
              <a:rPr lang="en-US" baseline="0" dirty="0" smtClean="0"/>
              <a:t> an example to explain “average case”.</a:t>
            </a:r>
            <a:endParaRPr lang="en-US" dirty="0" smtClean="0"/>
          </a:p>
          <a:p>
            <a:r>
              <a:rPr lang="en-US" dirty="0" smtClean="0"/>
              <a:t>Average</a:t>
            </a:r>
            <a:r>
              <a:rPr lang="en-US" baseline="0" dirty="0" smtClean="0"/>
              <a:t> case: One may assume that all possible input instances have the same probability to occur. But in practice, different instances often have different probabilities. For example, students’ GPA values do not have uniform distribution among the possible values in [0, 4].</a:t>
            </a:r>
            <a:endParaRPr lang="en-US" dirty="0" smtClean="0"/>
          </a:p>
        </p:txBody>
      </p:sp>
    </p:spTree>
    <p:extLst>
      <p:ext uri="{BB962C8B-B14F-4D97-AF65-F5344CB8AC3E}">
        <p14:creationId xmlns:p14="http://schemas.microsoft.com/office/powerpoint/2010/main" val="840811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658884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smtClean="0"/>
              <a:t>Answer: true, true,</a:t>
            </a:r>
            <a:r>
              <a:rPr lang="en-US" b="0" baseline="0" dirty="0" smtClean="0"/>
              <a:t> true, false, true, false</a:t>
            </a:r>
            <a:endParaRPr lang="en-US" b="0" dirty="0" smtClean="0"/>
          </a:p>
        </p:txBody>
      </p:sp>
    </p:spTree>
    <p:extLst>
      <p:ext uri="{BB962C8B-B14F-4D97-AF65-F5344CB8AC3E}">
        <p14:creationId xmlns:p14="http://schemas.microsoft.com/office/powerpoint/2010/main" val="2792708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203162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Times New Roman" pitchFamily="18" charset="0"/>
                <a:ea typeface="+mn-ea"/>
                <a:cs typeface="+mn-cs"/>
              </a:rPr>
              <a:t>Bloom Filter</a:t>
            </a:r>
            <a:r>
              <a:rPr lang="zh-CN" altLang="en-US" sz="1200" b="0" i="0" kern="1200" dirty="0" smtClean="0">
                <a:solidFill>
                  <a:schemeClr val="tx1"/>
                </a:solidFill>
                <a:effectLst/>
                <a:latin typeface="Times New Roman" pitchFamily="18" charset="0"/>
                <a:ea typeface="+mn-ea"/>
                <a:cs typeface="+mn-cs"/>
              </a:rPr>
              <a:t>算法</a:t>
            </a:r>
            <a:endParaRPr lang="zh-CN" altLang="en-US" dirty="0"/>
          </a:p>
        </p:txBody>
      </p:sp>
      <p:sp>
        <p:nvSpPr>
          <p:cNvPr id="4" name="灯片编号占位符 3"/>
          <p:cNvSpPr>
            <a:spLocks noGrp="1"/>
          </p:cNvSpPr>
          <p:nvPr>
            <p:ph type="sldNum" sz="quarter" idx="10"/>
          </p:nvPr>
        </p:nvSpPr>
        <p:spPr/>
        <p:txBody>
          <a:bodyPr/>
          <a:lstStyle/>
          <a:p>
            <a:pPr>
              <a:defRPr/>
            </a:pPr>
            <a:fld id="{4C554E34-F0A9-43E7-A75E-6363291F165A}" type="slidenum">
              <a:rPr lang="en-US" smtClean="0"/>
              <a:pPr>
                <a:defRPr/>
              </a:pPr>
              <a:t>7</a:t>
            </a:fld>
            <a:endParaRPr lang="en-US"/>
          </a:p>
        </p:txBody>
      </p:sp>
    </p:spTree>
    <p:extLst>
      <p:ext uri="{BB962C8B-B14F-4D97-AF65-F5344CB8AC3E}">
        <p14:creationId xmlns:p14="http://schemas.microsoft.com/office/powerpoint/2010/main" val="273699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smtClean="0"/>
              <a:t>Answer:</a:t>
            </a:r>
            <a:r>
              <a:rPr lang="en-US" b="0" baseline="0" dirty="0" smtClean="0"/>
              <a:t> true. True, false, true, true, true</a:t>
            </a:r>
            <a:endParaRPr lang="en-US" b="0" dirty="0" smtClean="0"/>
          </a:p>
        </p:txBody>
      </p:sp>
    </p:spTree>
    <p:extLst>
      <p:ext uri="{BB962C8B-B14F-4D97-AF65-F5344CB8AC3E}">
        <p14:creationId xmlns:p14="http://schemas.microsoft.com/office/powerpoint/2010/main" val="1174350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2963771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2750455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smtClean="0"/>
              <a:t>Answer:</a:t>
            </a:r>
            <a:r>
              <a:rPr lang="en-US" b="0" baseline="0" dirty="0" smtClean="0"/>
              <a:t> true. True, false, true, false, false</a:t>
            </a:r>
            <a:endParaRPr lang="en-US" b="0" dirty="0" smtClean="0"/>
          </a:p>
        </p:txBody>
      </p:sp>
    </p:spTree>
    <p:extLst>
      <p:ext uri="{BB962C8B-B14F-4D97-AF65-F5344CB8AC3E}">
        <p14:creationId xmlns:p14="http://schemas.microsoft.com/office/powerpoint/2010/main" val="2327475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3102498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L’Hopital</a:t>
            </a:r>
            <a:r>
              <a:rPr lang="en-US" dirty="0" smtClean="0"/>
              <a:t> pronounces</a:t>
            </a:r>
            <a:r>
              <a:rPr lang="en-US" baseline="0" dirty="0" smtClean="0"/>
              <a:t> as </a:t>
            </a:r>
            <a:r>
              <a:rPr lang="en-US" baseline="0" dirty="0" err="1" smtClean="0"/>
              <a:t>lopi’tal</a:t>
            </a:r>
            <a:endParaRPr lang="en-US" baseline="0" dirty="0" smtClean="0"/>
          </a:p>
          <a:p>
            <a:r>
              <a:rPr lang="en-US" baseline="0" dirty="0" smtClean="0"/>
              <a:t>This rule was actually discovered by John Bernoulli, who was hired as math tutor by </a:t>
            </a:r>
            <a:r>
              <a:rPr lang="en-US" baseline="0" dirty="0" err="1" smtClean="0"/>
              <a:t>L’Hopital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A1E42AE-A9F9-40F2-A7D8-326615524860}" type="slidenum">
              <a:rPr lang="en-US" smtClean="0"/>
              <a:pPr/>
              <a:t>39</a:t>
            </a:fld>
            <a:endParaRPr lang="en-US"/>
          </a:p>
        </p:txBody>
      </p:sp>
    </p:spTree>
    <p:extLst>
      <p:ext uri="{BB962C8B-B14F-4D97-AF65-F5344CB8AC3E}">
        <p14:creationId xmlns:p14="http://schemas.microsoft.com/office/powerpoint/2010/main" val="272794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40</a:t>
            </a:fld>
            <a:endParaRPr lang="en-US"/>
          </a:p>
        </p:txBody>
      </p:sp>
    </p:spTree>
    <p:extLst>
      <p:ext uri="{BB962C8B-B14F-4D97-AF65-F5344CB8AC3E}">
        <p14:creationId xmlns:p14="http://schemas.microsoft.com/office/powerpoint/2010/main" val="153787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41</a:t>
            </a:fld>
            <a:endParaRPr lang="en-US"/>
          </a:p>
        </p:txBody>
      </p:sp>
    </p:spTree>
    <p:extLst>
      <p:ext uri="{BB962C8B-B14F-4D97-AF65-F5344CB8AC3E}">
        <p14:creationId xmlns:p14="http://schemas.microsoft.com/office/powerpoint/2010/main" val="1345867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AAFF02-366B-418B-A8F0-78EB3CB06DF4}" type="slidenum">
              <a:rPr lang="en-US" altLang="zh-CN"/>
              <a:pPr eaLnBrk="1" hangingPunct="1"/>
              <a:t>43</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15052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7C090C-070F-40D8-8BFA-06B7D2A7CD5F}" type="slidenum">
              <a:rPr lang="en-US" altLang="zh-CN"/>
              <a:pPr eaLnBrk="1" hangingPunct="1"/>
              <a:t>44</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49159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a:ln>
            <a:miter lim="800000"/>
            <a:headEnd/>
            <a:tailEnd/>
          </a:ln>
        </p:spPr>
        <p:txBody>
          <a:bodyPr/>
          <a:lstStyle/>
          <a:p>
            <a:pPr eaLnBrk="1" hangingPunct="1"/>
            <a:r>
              <a:rPr lang="en-US" altLang="zh-CN" smtClean="0">
                <a:latin typeface="Arial" charset="0"/>
              </a:rPr>
              <a:t>© School of Computer Science and Technology, SWUST </a:t>
            </a:r>
          </a:p>
        </p:txBody>
      </p:sp>
      <p:sp>
        <p:nvSpPr>
          <p:cNvPr id="22531" name="Rectangle 7"/>
          <p:cNvSpPr>
            <a:spLocks noGrp="1" noChangeArrowheads="1"/>
          </p:cNvSpPr>
          <p:nvPr>
            <p:ph type="sldNum" sz="quarter" idx="5"/>
          </p:nvPr>
        </p:nvSpPr>
        <p:spPr>
          <a:noFill/>
          <a:ln>
            <a:miter lim="800000"/>
            <a:headEnd/>
            <a:tailEnd/>
          </a:ln>
        </p:spPr>
        <p:txBody>
          <a:bodyPr/>
          <a:lstStyle/>
          <a:p>
            <a:pPr eaLnBrk="1" hangingPunct="1"/>
            <a:fld id="{C6707A4E-3D0A-48AC-AF10-B3BBC09F6379}" type="slidenum">
              <a:rPr lang="en-US" altLang="zh-CN" smtClean="0">
                <a:latin typeface="Arial" charset="0"/>
              </a:rPr>
              <a:pPr eaLnBrk="1" hangingPunct="1"/>
              <a:t>11</a:t>
            </a:fld>
            <a:endParaRPr lang="en-US" altLang="zh-CN" smtClean="0">
              <a:latin typeface="Arial" charset="0"/>
            </a:endParaRPr>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699756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7A59EBA0-2228-44FB-A9BA-0C9CE7B12A79}" type="slidenum">
              <a:rPr lang="en-US" altLang="zh-CN">
                <a:latin typeface="Times New Roman" panose="02020603050405020304" pitchFamily="18" charset="0"/>
              </a:rPr>
              <a:pPr/>
              <a:t>49</a:t>
            </a:fld>
            <a:endParaRPr lang="en-US" altLang="zh-CN">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zh-CN" altLang="en-US" smtClean="0"/>
              <a:t>此处的</a:t>
            </a:r>
            <a:r>
              <a:rPr lang="zh-CN" altLang="en-US" smtClean="0">
                <a:solidFill>
                  <a:srgbClr val="FF0000"/>
                </a:solidFill>
                <a:sym typeface="Symbol" panose="05050102010706020507" pitchFamily="18" charset="2"/>
              </a:rPr>
              <a:t>用来描述当</a:t>
            </a:r>
            <a:r>
              <a:rPr lang="en-US" altLang="zh-CN" smtClean="0">
                <a:solidFill>
                  <a:srgbClr val="FF0000"/>
                </a:solidFill>
                <a:sym typeface="Symbol" panose="05050102010706020507" pitchFamily="18" charset="2"/>
              </a:rPr>
              <a:t>x</a:t>
            </a:r>
            <a:r>
              <a:rPr lang="en-US" altLang="zh-CN" smtClean="0">
                <a:sym typeface="Symbol" panose="05050102010706020507" pitchFamily="18" charset="2"/>
              </a:rPr>
              <a:t></a:t>
            </a:r>
            <a:r>
              <a:rPr lang="en-US" altLang="zh-CN" smtClean="0"/>
              <a:t>0</a:t>
            </a:r>
            <a:r>
              <a:rPr lang="zh-CN" altLang="en-US" smtClean="0"/>
              <a:t>时的极限行为。</a:t>
            </a:r>
          </a:p>
        </p:txBody>
      </p:sp>
    </p:spTree>
    <p:extLst>
      <p:ext uri="{BB962C8B-B14F-4D97-AF65-F5344CB8AC3E}">
        <p14:creationId xmlns:p14="http://schemas.microsoft.com/office/powerpoint/2010/main" val="18145005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53</a:t>
            </a:fld>
            <a:endParaRPr lang="en-US"/>
          </a:p>
        </p:txBody>
      </p:sp>
    </p:spTree>
    <p:extLst>
      <p:ext uri="{BB962C8B-B14F-4D97-AF65-F5344CB8AC3E}">
        <p14:creationId xmlns:p14="http://schemas.microsoft.com/office/powerpoint/2010/main" val="897807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C554E34-F0A9-43E7-A75E-6363291F165A}" type="slidenum">
              <a:rPr lang="en-US" smtClean="0"/>
              <a:pPr>
                <a:defRPr/>
              </a:pPr>
              <a:t>56</a:t>
            </a:fld>
            <a:endParaRPr lang="en-US"/>
          </a:p>
        </p:txBody>
      </p:sp>
    </p:spTree>
    <p:extLst>
      <p:ext uri="{BB962C8B-B14F-4D97-AF65-F5344CB8AC3E}">
        <p14:creationId xmlns:p14="http://schemas.microsoft.com/office/powerpoint/2010/main" val="2476646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lvl1pPr algn="ctr" defTabSz="914485" eaLnBrk="0" hangingPunct="0">
              <a:defRPr sz="2300">
                <a:solidFill>
                  <a:schemeClr val="tx1"/>
                </a:solidFill>
                <a:latin typeface="Times New Roman" pitchFamily="18" charset="0"/>
              </a:defRPr>
            </a:lvl1pPr>
            <a:lvl2pPr marL="702756" indent="-270291" algn="ctr" defTabSz="914485" eaLnBrk="0" hangingPunct="0">
              <a:defRPr sz="2300">
                <a:solidFill>
                  <a:schemeClr val="tx1"/>
                </a:solidFill>
                <a:latin typeface="Times New Roman" pitchFamily="18" charset="0"/>
              </a:defRPr>
            </a:lvl2pPr>
            <a:lvl3pPr marL="1081164" indent="-216233" algn="ctr" defTabSz="914485" eaLnBrk="0" hangingPunct="0">
              <a:defRPr sz="2300">
                <a:solidFill>
                  <a:schemeClr val="tx1"/>
                </a:solidFill>
                <a:latin typeface="Times New Roman" pitchFamily="18" charset="0"/>
              </a:defRPr>
            </a:lvl3pPr>
            <a:lvl4pPr marL="1513629" indent="-216233" algn="ctr" defTabSz="914485" eaLnBrk="0" hangingPunct="0">
              <a:defRPr sz="2300">
                <a:solidFill>
                  <a:schemeClr val="tx1"/>
                </a:solidFill>
                <a:latin typeface="Times New Roman" pitchFamily="18" charset="0"/>
              </a:defRPr>
            </a:lvl4pPr>
            <a:lvl5pPr marL="1946095" indent="-216233" algn="ctr"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algn="r">
              <a:defRPr/>
            </a:pPr>
            <a:fld id="{500F600E-923D-4506-AC06-BF1D2217F182}" type="slidenum">
              <a:rPr lang="en-US" altLang="zh-CN" sz="1100" smtClean="0"/>
              <a:pPr algn="r">
                <a:defRPr/>
              </a:pPr>
              <a:t>59</a:t>
            </a:fld>
            <a:endParaRPr lang="en-US" altLang="zh-CN" sz="1100" dirty="0" smtClean="0"/>
          </a:p>
        </p:txBody>
      </p:sp>
      <p:sp>
        <p:nvSpPr>
          <p:cNvPr id="84995" name="Rectangle 1026"/>
          <p:cNvSpPr>
            <a:spLocks noGrp="1" noRot="1" noChangeAspect="1" noChangeArrowheads="1" noTextEdit="1"/>
          </p:cNvSpPr>
          <p:nvPr>
            <p:ph type="sldImg"/>
          </p:nvPr>
        </p:nvSpPr>
        <p:spPr>
          <a:xfrm>
            <a:off x="1144588" y="652463"/>
            <a:ext cx="4570412" cy="3429000"/>
          </a:xfrm>
          <a:ln/>
        </p:spPr>
      </p:sp>
      <p:sp>
        <p:nvSpPr>
          <p:cNvPr id="84996" name="Rectangle 1027"/>
          <p:cNvSpPr>
            <a:spLocks noGrp="1" noChangeArrowheads="1"/>
          </p:cNvSpPr>
          <p:nvPr>
            <p:ph type="body" idx="1"/>
          </p:nvPr>
        </p:nvSpPr>
        <p:spPr>
          <a:noFill/>
        </p:spPr>
        <p:txBody>
          <a:bodyPr/>
          <a:lstStyle/>
          <a:p>
            <a:endParaRPr lang="en-US" altLang="zh-CN" smtClean="0"/>
          </a:p>
          <a:p>
            <a:endParaRPr lang="en-US" altLang="zh-CN" smtClean="0"/>
          </a:p>
        </p:txBody>
      </p:sp>
    </p:spTree>
    <p:extLst>
      <p:ext uri="{BB962C8B-B14F-4D97-AF65-F5344CB8AC3E}">
        <p14:creationId xmlns:p14="http://schemas.microsoft.com/office/powerpoint/2010/main" val="753130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lvl1pPr algn="ctr" defTabSz="914485" eaLnBrk="0" hangingPunct="0">
              <a:defRPr sz="2300">
                <a:solidFill>
                  <a:schemeClr val="tx1"/>
                </a:solidFill>
                <a:latin typeface="Times New Roman" pitchFamily="18" charset="0"/>
              </a:defRPr>
            </a:lvl1pPr>
            <a:lvl2pPr marL="702756" indent="-270291" algn="ctr" defTabSz="914485" eaLnBrk="0" hangingPunct="0">
              <a:defRPr sz="2300">
                <a:solidFill>
                  <a:schemeClr val="tx1"/>
                </a:solidFill>
                <a:latin typeface="Times New Roman" pitchFamily="18" charset="0"/>
              </a:defRPr>
            </a:lvl2pPr>
            <a:lvl3pPr marL="1081164" indent="-216233" algn="ctr" defTabSz="914485" eaLnBrk="0" hangingPunct="0">
              <a:defRPr sz="2300">
                <a:solidFill>
                  <a:schemeClr val="tx1"/>
                </a:solidFill>
                <a:latin typeface="Times New Roman" pitchFamily="18" charset="0"/>
              </a:defRPr>
            </a:lvl3pPr>
            <a:lvl4pPr marL="1513629" indent="-216233" algn="ctr" defTabSz="914485" eaLnBrk="0" hangingPunct="0">
              <a:defRPr sz="2300">
                <a:solidFill>
                  <a:schemeClr val="tx1"/>
                </a:solidFill>
                <a:latin typeface="Times New Roman" pitchFamily="18" charset="0"/>
              </a:defRPr>
            </a:lvl4pPr>
            <a:lvl5pPr marL="1946095" indent="-216233" algn="ctr"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algn="r" eaLnBrk="1" hangingPunct="1">
              <a:defRPr/>
            </a:pPr>
            <a:fld id="{BE19ED87-0CA3-44E2-BB6F-409C3A04212C}" type="slidenum">
              <a:rPr lang="en-US" altLang="zh-CN" sz="1100" smtClean="0">
                <a:latin typeface="Arial" charset="0"/>
              </a:rPr>
              <a:pPr algn="r" eaLnBrk="1" hangingPunct="1">
                <a:defRPr/>
              </a:pPr>
              <a:t>60</a:t>
            </a:fld>
            <a:endParaRPr lang="en-US" altLang="zh-CN" sz="1100" dirty="0" smtClean="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061500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9A2C271-88B3-4C9B-A56E-D398B75A0AD5}" type="slidenum">
              <a:rPr lang="en-US" altLang="zh-CN" smtClean="0"/>
              <a:pPr>
                <a:spcBef>
                  <a:spcPct val="0"/>
                </a:spcBef>
              </a:pPr>
              <a:t>12</a:t>
            </a:fld>
            <a:endParaRPr lang="en-US" altLang="zh-CN"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数据结构是入门课程</a:t>
            </a:r>
            <a:r>
              <a:rPr lang="en-US" altLang="zh-CN" dirty="0" smtClean="0"/>
              <a:t>/</a:t>
            </a:r>
            <a:r>
              <a:rPr lang="zh-CN" altLang="en-US" dirty="0" smtClean="0"/>
              <a:t>算法分析是高级课程</a:t>
            </a:r>
          </a:p>
          <a:p>
            <a:pPr eaLnBrk="1" hangingPunct="1"/>
            <a:r>
              <a:rPr lang="zh-CN" altLang="en-US" dirty="0" smtClean="0"/>
              <a:t>数据结构解决具体的问题</a:t>
            </a:r>
            <a:r>
              <a:rPr lang="en-US" altLang="zh-CN" dirty="0" smtClean="0"/>
              <a:t>/</a:t>
            </a:r>
            <a:r>
              <a:rPr lang="zh-CN" altLang="en-US" dirty="0" smtClean="0"/>
              <a:t>算法分析考虑解决问题的一般方法</a:t>
            </a:r>
          </a:p>
          <a:p>
            <a:pPr eaLnBrk="1" hangingPunct="1"/>
            <a:endParaRPr lang="zh-CN" altLang="en-US" dirty="0" smtClean="0"/>
          </a:p>
          <a:p>
            <a:pPr eaLnBrk="1" hangingPunct="1"/>
            <a:r>
              <a:rPr lang="zh-CN" altLang="en-US" dirty="0" smtClean="0"/>
              <a:t>算法能解决的问题种类是有限的：如，不能找到使人生活愉快的算法，也不能找到一个使人富有和出名的算法。也不能找到一个算法使得考试得</a:t>
            </a:r>
            <a:r>
              <a:rPr lang="en-US" altLang="zh-CN" dirty="0" smtClean="0"/>
              <a:t>100</a:t>
            </a:r>
            <a:r>
              <a:rPr lang="zh-CN" altLang="en-US" dirty="0" smtClean="0"/>
              <a:t>分。</a:t>
            </a:r>
          </a:p>
        </p:txBody>
      </p:sp>
    </p:spTree>
    <p:extLst>
      <p:ext uri="{BB962C8B-B14F-4D97-AF65-F5344CB8AC3E}">
        <p14:creationId xmlns:p14="http://schemas.microsoft.com/office/powerpoint/2010/main" val="33978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EB0217D-0E5B-4313-A676-3DF98DD14743}" type="slidenum">
              <a:rPr lang="en-US" altLang="zh-CN" smtClean="0"/>
              <a:pPr>
                <a:spcBef>
                  <a:spcPct val="0"/>
                </a:spcBef>
              </a:pPr>
              <a:t>13</a:t>
            </a:fld>
            <a:endParaRPr lang="en-US" altLang="zh-CN"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多种定义方式</a:t>
            </a:r>
          </a:p>
        </p:txBody>
      </p:sp>
    </p:spTree>
    <p:extLst>
      <p:ext uri="{BB962C8B-B14F-4D97-AF65-F5344CB8AC3E}">
        <p14:creationId xmlns:p14="http://schemas.microsoft.com/office/powerpoint/2010/main" val="680702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12700">
            <a:miter lim="800000"/>
            <a:headEnd type="none" w="sm" len="sm"/>
            <a:tailEnd type="none" w="sm" len="sm"/>
          </a:ln>
        </p:spPr>
        <p:txBody>
          <a:bodyPr/>
          <a:lstStyle/>
          <a:p>
            <a:fld id="{F6FDE696-3ADB-4B7D-851B-2FF85C69375B}" type="slidenum">
              <a:rPr lang="en-US" altLang="zh-CN" smtClean="0"/>
              <a:pPr/>
              <a:t>14</a:t>
            </a:fld>
            <a:endParaRPr lang="en-US" altLang="zh-CN" smtClean="0"/>
          </a:p>
        </p:txBody>
      </p:sp>
      <p:sp>
        <p:nvSpPr>
          <p:cNvPr id="21507" name="Rectangle 2"/>
          <p:cNvSpPr>
            <a:spLocks noGrp="1" noRot="1" noChangeAspect="1" noChangeArrowheads="1" noTextEdit="1"/>
          </p:cNvSpPr>
          <p:nvPr>
            <p:ph type="sldImg"/>
          </p:nvPr>
        </p:nvSpPr>
        <p:spPr>
          <a:xfrm>
            <a:off x="1149350" y="688975"/>
            <a:ext cx="4557713" cy="3419475"/>
          </a:xfrm>
          <a:noFill/>
          <a:ln w="12700" cap="flat">
            <a:solidFill>
              <a:schemeClr val="tx1"/>
            </a:solidFill>
          </a:ln>
        </p:spPr>
      </p:sp>
      <p:sp>
        <p:nvSpPr>
          <p:cNvPr id="21508" name="Rectangle 3"/>
          <p:cNvSpPr>
            <a:spLocks noGrp="1" noChangeArrowheads="1"/>
          </p:cNvSpPr>
          <p:nvPr>
            <p:ph type="body" idx="1"/>
          </p:nvPr>
        </p:nvSpPr>
        <p:spPr>
          <a:noFill/>
        </p:spPr>
        <p:txBody>
          <a:bodyPr lIns="92119" tIns="46841" rIns="92119" bIns="46841"/>
          <a:lstStyle/>
          <a:p>
            <a:endParaRPr lang="zh-CN" altLang="zh-CN" smtClean="0"/>
          </a:p>
        </p:txBody>
      </p:sp>
    </p:spTree>
    <p:extLst>
      <p:ext uri="{BB962C8B-B14F-4D97-AF65-F5344CB8AC3E}">
        <p14:creationId xmlns:p14="http://schemas.microsoft.com/office/powerpoint/2010/main" val="2078041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CC2BBCF-A776-405C-AB35-CF7CB975DC9A}" type="slidenum">
              <a:rPr lang="en-US" altLang="zh-CN" smtClean="0"/>
              <a:pPr>
                <a:spcBef>
                  <a:spcPct val="0"/>
                </a:spcBef>
              </a:pPr>
              <a:t>15</a:t>
            </a:fld>
            <a:endParaRPr lang="en-US" altLang="zh-CN"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1</a:t>
            </a:r>
            <a:r>
              <a:rPr lang="zh-CN" altLang="en-US" dirty="0" smtClean="0"/>
              <a:t>、问题是否属于或者近似某些常见的问题，有则可借助现有算法求解，否则只能自己设计</a:t>
            </a:r>
          </a:p>
          <a:p>
            <a:pPr eaLnBrk="1" hangingPunct="1"/>
            <a:r>
              <a:rPr lang="en-US" altLang="zh-CN" dirty="0" smtClean="0"/>
              <a:t>2</a:t>
            </a:r>
            <a:r>
              <a:rPr lang="zh-CN" altLang="en-US" dirty="0" smtClean="0"/>
              <a:t>、计算设备的性能。</a:t>
            </a:r>
            <a:r>
              <a:rPr lang="en-US" altLang="zh-CN" dirty="0" smtClean="0"/>
              <a:t>RAM</a:t>
            </a:r>
            <a:r>
              <a:rPr lang="zh-CN" altLang="en-US" dirty="0" smtClean="0"/>
              <a:t>模型和并行算法不同</a:t>
            </a:r>
          </a:p>
          <a:p>
            <a:pPr eaLnBrk="1" hangingPunct="1"/>
            <a:r>
              <a:rPr lang="en-US" altLang="zh-CN" dirty="0" smtClean="0"/>
              <a:t>3</a:t>
            </a:r>
            <a:r>
              <a:rPr lang="zh-CN" altLang="en-US" dirty="0" smtClean="0"/>
              <a:t>、某些重要问题，如平方根，非线性方程组，求定积分无法求得精确解；某些问题复杂度太高，精确解的时间无法接受，如旅行商问题。近似解可能和精确解非常接近。</a:t>
            </a:r>
          </a:p>
          <a:p>
            <a:pPr eaLnBrk="1" hangingPunct="1"/>
            <a:r>
              <a:rPr lang="en-US" altLang="zh-CN" dirty="0" smtClean="0"/>
              <a:t>4</a:t>
            </a:r>
            <a:r>
              <a:rPr lang="zh-CN" altLang="en-US" dirty="0" smtClean="0"/>
              <a:t>、数据结构。。。。</a:t>
            </a:r>
          </a:p>
        </p:txBody>
      </p:sp>
    </p:spTree>
    <p:extLst>
      <p:ext uri="{BB962C8B-B14F-4D97-AF65-F5344CB8AC3E}">
        <p14:creationId xmlns:p14="http://schemas.microsoft.com/office/powerpoint/2010/main" val="2401922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295C84C-A49E-4E3E-8DCC-867ACFF32A09}" type="slidenum">
              <a:rPr lang="en-US" altLang="zh-CN" smtClean="0"/>
              <a:pPr>
                <a:spcBef>
                  <a:spcPct val="0"/>
                </a:spcBef>
              </a:pPr>
              <a:t>16</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t>最优性和问题有关，和算法无关：</a:t>
            </a:r>
          </a:p>
          <a:p>
            <a:pPr lvl="1" eaLnBrk="1" hangingPunct="1"/>
            <a:r>
              <a:rPr lang="zh-CN" altLang="en-US" smtClean="0"/>
              <a:t>有时很容易，如查找或者排序；有时很难，如矩阵乘法</a:t>
            </a:r>
          </a:p>
          <a:p>
            <a:pPr lvl="1"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242367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EA0CD4-16DB-4EC8-A1C9-625DBE11E2C8}" type="slidenum">
              <a:rPr lang="en-US" smtClean="0"/>
              <a:pPr/>
              <a:t>19</a:t>
            </a:fld>
            <a:endParaRPr lang="en-US"/>
          </a:p>
        </p:txBody>
      </p:sp>
    </p:spTree>
    <p:extLst>
      <p:ext uri="{BB962C8B-B14F-4D97-AF65-F5344CB8AC3E}">
        <p14:creationId xmlns:p14="http://schemas.microsoft.com/office/powerpoint/2010/main" val="386857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pPr>
                <a:defRPr/>
              </a:pPr>
              <a:t>‹#›</a:t>
            </a:fld>
            <a:endParaRPr lang="en-US"/>
          </a:p>
        </p:txBody>
      </p:sp>
    </p:spTree>
    <p:extLst>
      <p:ext uri="{BB962C8B-B14F-4D97-AF65-F5344CB8AC3E}">
        <p14:creationId xmlns:p14="http://schemas.microsoft.com/office/powerpoint/2010/main" val="30129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pPr>
                <a:defRPr/>
              </a:pPr>
              <a:t>‹#›</a:t>
            </a:fld>
            <a:endParaRPr lang="en-US"/>
          </a:p>
        </p:txBody>
      </p:sp>
    </p:spTree>
    <p:extLst>
      <p:ext uri="{BB962C8B-B14F-4D97-AF65-F5344CB8AC3E}">
        <p14:creationId xmlns:p14="http://schemas.microsoft.com/office/powerpoint/2010/main" val="8138138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pPr>
                <a:defRPr/>
              </a:pPr>
              <a:t>‹#›</a:t>
            </a:fld>
            <a:endParaRPr lang="en-US"/>
          </a:p>
        </p:txBody>
      </p:sp>
    </p:spTree>
    <p:extLst>
      <p:ext uri="{BB962C8B-B14F-4D97-AF65-F5344CB8AC3E}">
        <p14:creationId xmlns:p14="http://schemas.microsoft.com/office/powerpoint/2010/main" val="29130952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15888"/>
            <a:ext cx="7848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85863"/>
            <a:ext cx="3810000" cy="4835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85863"/>
            <a:ext cx="3810000" cy="2341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79825"/>
            <a:ext cx="3810000" cy="2341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0"/>
          <p:cNvSpPr>
            <a:spLocks noGrp="1" noChangeArrowheads="1"/>
          </p:cNvSpPr>
          <p:nvPr>
            <p:ph type="dt" sz="half" idx="10"/>
          </p:nvPr>
        </p:nvSpPr>
        <p:spPr>
          <a:xfrm>
            <a:off x="685800" y="6248400"/>
            <a:ext cx="1905000" cy="457200"/>
          </a:xfrm>
          <a:prstGeom prst="rect">
            <a:avLst/>
          </a:prstGeom>
        </p:spPr>
        <p:txBody>
          <a:bodyPr/>
          <a:lstStyle>
            <a:lvl1pPr eaLnBrk="0" hangingPunct="0">
              <a:defRPr/>
            </a:lvl1pPr>
          </a:lstStyle>
          <a:p>
            <a:pPr>
              <a:defRPr/>
            </a:pPr>
            <a:fld id="{002309F9-B896-4975-893F-9FA1EAEA8DD2}" type="datetime1">
              <a:rPr lang="zh-CN" altLang="en-US"/>
              <a:pPr>
                <a:defRPr/>
              </a:pPr>
              <a:t>2021/3/7</a:t>
            </a:fld>
            <a:endParaRPr lang="en-US" altLang="zh-CN"/>
          </a:p>
        </p:txBody>
      </p:sp>
      <p:sp>
        <p:nvSpPr>
          <p:cNvPr id="7" name="Rectangle 31"/>
          <p:cNvSpPr>
            <a:spLocks noGrp="1" noChangeArrowheads="1"/>
          </p:cNvSpPr>
          <p:nvPr>
            <p:ph type="ftr" sz="quarter" idx="11"/>
          </p:nvPr>
        </p:nvSpPr>
        <p:spPr>
          <a:xfrm>
            <a:off x="3124200" y="6248400"/>
            <a:ext cx="2895600" cy="457200"/>
          </a:xfrm>
          <a:prstGeom prst="rect">
            <a:avLst/>
          </a:prstGeom>
        </p:spPr>
        <p:txBody>
          <a:bodyPr/>
          <a:lstStyle>
            <a:lvl1pPr algn="l" eaLnBrk="0" hangingPunct="0">
              <a:defRPr/>
            </a:lvl1pPr>
          </a:lstStyle>
          <a:p>
            <a:pPr>
              <a:defRPr/>
            </a:pPr>
            <a:r>
              <a:rPr lang="zh-CN" altLang="en-US"/>
              <a:t>算法设计与分析</a:t>
            </a:r>
            <a:endParaRPr lang="en-US" altLang="zh-CN"/>
          </a:p>
        </p:txBody>
      </p:sp>
      <p:sp>
        <p:nvSpPr>
          <p:cNvPr id="8" name="Rectangle 32"/>
          <p:cNvSpPr>
            <a:spLocks noGrp="1" noChangeArrowheads="1"/>
          </p:cNvSpPr>
          <p:nvPr>
            <p:ph type="sldNum" sz="quarter" idx="12"/>
          </p:nvPr>
        </p:nvSpPr>
        <p:spPr>
          <a:xfrm>
            <a:off x="6553200" y="6248400"/>
            <a:ext cx="1905000" cy="457200"/>
          </a:xfrm>
          <a:prstGeom prst="rect">
            <a:avLst/>
          </a:prstGeom>
        </p:spPr>
        <p:txBody>
          <a:bodyPr/>
          <a:lstStyle>
            <a:lvl1pPr eaLnBrk="0" hangingPunct="0">
              <a:defRPr smtClean="0"/>
            </a:lvl1pPr>
          </a:lstStyle>
          <a:p>
            <a:pPr>
              <a:defRPr/>
            </a:pPr>
            <a:fld id="{84D0CFBF-E99B-4436-B75E-EEB20DB599AD}" type="slidenum">
              <a:rPr lang="en-US" altLang="zh-CN"/>
              <a:pPr>
                <a:defRPr/>
              </a:pPr>
              <a:t>‹#›</a:t>
            </a:fld>
            <a:endParaRPr lang="en-US" altLang="zh-CN"/>
          </a:p>
        </p:txBody>
      </p:sp>
    </p:spTree>
    <p:extLst>
      <p:ext uri="{BB962C8B-B14F-4D97-AF65-F5344CB8AC3E}">
        <p14:creationId xmlns:p14="http://schemas.microsoft.com/office/powerpoint/2010/main" val="3229474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28E5C0C6-49FD-4F5C-808F-52B0EC87FF9C}" type="slidenum">
              <a:rPr lang="en-US" altLang="zh-CN"/>
              <a:pPr>
                <a:defRPr/>
              </a:pPr>
              <a:t>‹#›</a:t>
            </a:fld>
            <a:endParaRPr lang="en-US" altLang="zh-CN"/>
          </a:p>
        </p:txBody>
      </p:sp>
    </p:spTree>
    <p:extLst>
      <p:ext uri="{BB962C8B-B14F-4D97-AF65-F5344CB8AC3E}">
        <p14:creationId xmlns:p14="http://schemas.microsoft.com/office/powerpoint/2010/main" val="1370056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30832" y="457200"/>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3" y="1452978"/>
            <a:ext cx="8208962" cy="228082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28613" y="3962400"/>
            <a:ext cx="8208962" cy="2590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5861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pPr>
                <a:defRPr/>
              </a:pPr>
              <a:t>‹#›</a:t>
            </a:fld>
            <a:endParaRPr lang="en-US"/>
          </a:p>
        </p:txBody>
      </p:sp>
    </p:spTree>
    <p:extLst>
      <p:ext uri="{BB962C8B-B14F-4D97-AF65-F5344CB8AC3E}">
        <p14:creationId xmlns:p14="http://schemas.microsoft.com/office/powerpoint/2010/main" val="31186920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pPr>
                <a:defRPr/>
              </a:pPr>
              <a:t>‹#›</a:t>
            </a:fld>
            <a:endParaRPr lang="en-US"/>
          </a:p>
        </p:txBody>
      </p:sp>
    </p:spTree>
    <p:extLst>
      <p:ext uri="{BB962C8B-B14F-4D97-AF65-F5344CB8AC3E}">
        <p14:creationId xmlns:p14="http://schemas.microsoft.com/office/powerpoint/2010/main" val="1735844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pPr>
                <a:defRPr/>
              </a:pPr>
              <a:t>‹#›</a:t>
            </a:fld>
            <a:endParaRPr lang="en-US"/>
          </a:p>
        </p:txBody>
      </p:sp>
    </p:spTree>
    <p:extLst>
      <p:ext uri="{BB962C8B-B14F-4D97-AF65-F5344CB8AC3E}">
        <p14:creationId xmlns:p14="http://schemas.microsoft.com/office/powerpoint/2010/main" val="1059283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pPr>
                <a:defRPr/>
              </a:pPr>
              <a:t>‹#›</a:t>
            </a:fld>
            <a:endParaRPr lang="en-US"/>
          </a:p>
        </p:txBody>
      </p:sp>
    </p:spTree>
    <p:extLst>
      <p:ext uri="{BB962C8B-B14F-4D97-AF65-F5344CB8AC3E}">
        <p14:creationId xmlns:p14="http://schemas.microsoft.com/office/powerpoint/2010/main" val="29921099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pPr>
                <a:defRPr/>
              </a:pPr>
              <a:t>‹#›</a:t>
            </a:fld>
            <a:endParaRPr lang="en-US"/>
          </a:p>
        </p:txBody>
      </p:sp>
    </p:spTree>
    <p:extLst>
      <p:ext uri="{BB962C8B-B14F-4D97-AF65-F5344CB8AC3E}">
        <p14:creationId xmlns:p14="http://schemas.microsoft.com/office/powerpoint/2010/main" val="2725835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pPr>
                <a:defRPr/>
              </a:pPr>
              <a:t>‹#›</a:t>
            </a:fld>
            <a:endParaRPr lang="en-US"/>
          </a:p>
        </p:txBody>
      </p:sp>
    </p:spTree>
    <p:extLst>
      <p:ext uri="{BB962C8B-B14F-4D97-AF65-F5344CB8AC3E}">
        <p14:creationId xmlns:p14="http://schemas.microsoft.com/office/powerpoint/2010/main" val="620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pPr>
                <a:defRPr/>
              </a:pPr>
              <a:t>‹#›</a:t>
            </a:fld>
            <a:endParaRPr lang="en-US"/>
          </a:p>
        </p:txBody>
      </p:sp>
    </p:spTree>
    <p:extLst>
      <p:ext uri="{BB962C8B-B14F-4D97-AF65-F5344CB8AC3E}">
        <p14:creationId xmlns:p14="http://schemas.microsoft.com/office/powerpoint/2010/main" val="26404372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pPr>
                <a:defRPr/>
              </a:pPr>
              <a:t>‹#›</a:t>
            </a:fld>
            <a:endParaRPr lang="en-US"/>
          </a:p>
        </p:txBody>
      </p:sp>
    </p:spTree>
    <p:extLst>
      <p:ext uri="{BB962C8B-B14F-4D97-AF65-F5344CB8AC3E}">
        <p14:creationId xmlns:p14="http://schemas.microsoft.com/office/powerpoint/2010/main" val="16538825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Rectangle 3"/>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88F243E-17DC-457A-A8A2-016C58323037}" type="slidenum">
              <a:rPr lang="en-US"/>
              <a:pPr>
                <a:defRPr/>
              </a:pPr>
              <a:t>‹#›</a:t>
            </a:fld>
            <a:endParaRPr lang="en-US"/>
          </a:p>
        </p:txBody>
      </p:sp>
      <p:sp>
        <p:nvSpPr>
          <p:cNvPr id="8" name="Line 7"/>
          <p:cNvSpPr>
            <a:spLocks noChangeShapeType="1"/>
          </p:cNvSpPr>
          <p:nvPr userDrawn="1"/>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3" r:id="rId12"/>
    <p:sldLayoutId id="2147483694" r:id="rId13"/>
    <p:sldLayoutId id="2147483695"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dissolve">
                                      <p:cBhvr>
                                        <p:cTn id="7" dur="500"/>
                                        <p:tgtEl>
                                          <p:spTgt spid="1026">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27">
                                            <p:txEl>
                                              <p:pRg st="0" end="0"/>
                                            </p:txEl>
                                          </p:spTgt>
                                        </p:tgtEl>
                                        <p:attrNameLst>
                                          <p:attrName>style.visibility</p:attrName>
                                        </p:attrNameLst>
                                      </p:cBhvr>
                                      <p:to>
                                        <p:strVal val="visible"/>
                                      </p:to>
                                    </p:set>
                                    <p:animEffect transition="in" filter="wipe(up)">
                                      <p:cBhvr>
                                        <p:cTn id="10" dur="500"/>
                                        <p:tgtEl>
                                          <p:spTgt spid="1027">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27">
                                            <p:txEl>
                                              <p:pRg st="1" end="1"/>
                                            </p:txEl>
                                          </p:spTgt>
                                        </p:tgtEl>
                                        <p:attrNameLst>
                                          <p:attrName>style.visibility</p:attrName>
                                        </p:attrNameLst>
                                      </p:cBhvr>
                                      <p:to>
                                        <p:strVal val="visible"/>
                                      </p:to>
                                    </p:set>
                                    <p:animEffect transition="in" filter="wipe(up)">
                                      <p:cBhvr>
                                        <p:cTn id="13" dur="500"/>
                                        <p:tgtEl>
                                          <p:spTgt spid="1027">
                                            <p:txEl>
                                              <p:pRg st="1" end="1"/>
                                            </p:txEl>
                                          </p:spTgt>
                                        </p:tgtEl>
                                      </p:cBhvr>
                                    </p:animEffect>
                                  </p:childTnLst>
                                  <p:subTnLst>
                                    <p:animClr clrSpc="rgb" dir="cw">
                                      <p:cBhvr override="childStyle">
                                        <p:cTn dur="1" fill="hold" display="0" masterRel="nextClick" afterEffect="1"/>
                                        <p:tgtEl>
                                          <p:spTgt spid="1027">
                                            <p:txEl>
                                              <p:pRg st="1" end="1"/>
                                            </p:txEl>
                                          </p:spTgt>
                                        </p:tgtEl>
                                        <p:attrNameLst>
                                          <p:attrName>ppt_c</p:attrName>
                                        </p:attrNameLst>
                                      </p:cBhvr>
                                      <p:to>
                                        <a:schemeClr val="tx1"/>
                                      </p:to>
                                    </p:animClr>
                                  </p:subTnLst>
                                </p:cTn>
                              </p:par>
                              <p:par>
                                <p:cTn id="14" presetID="22" presetClass="entr" presetSubtype="1" fill="hold" grpId="0" nodeType="withEffect">
                                  <p:stCondLst>
                                    <p:cond delay="0"/>
                                  </p:stCondLst>
                                  <p:childTnLst>
                                    <p:set>
                                      <p:cBhvr>
                                        <p:cTn id="15" dur="1" fill="hold">
                                          <p:stCondLst>
                                            <p:cond delay="0"/>
                                          </p:stCondLst>
                                        </p:cTn>
                                        <p:tgtEl>
                                          <p:spTgt spid="1027">
                                            <p:txEl>
                                              <p:pRg st="2" end="2"/>
                                            </p:txEl>
                                          </p:spTgt>
                                        </p:tgtEl>
                                        <p:attrNameLst>
                                          <p:attrName>style.visibility</p:attrName>
                                        </p:attrNameLst>
                                      </p:cBhvr>
                                      <p:to>
                                        <p:strVal val="visible"/>
                                      </p:to>
                                    </p:set>
                                    <p:animEffect transition="in" filter="wipe(up)">
                                      <p:cBhvr>
                                        <p:cTn id="16" dur="500"/>
                                        <p:tgtEl>
                                          <p:spTgt spid="1027">
                                            <p:txEl>
                                              <p:pRg st="2" end="2"/>
                                            </p:txEl>
                                          </p:spTgt>
                                        </p:tgtEl>
                                      </p:cBhvr>
                                    </p:animEffect>
                                  </p:childTnLst>
                                  <p:subTnLst>
                                    <p:animClr clrSpc="rgb" dir="cw">
                                      <p:cBhvr override="childStyle">
                                        <p:cTn dur="1" fill="hold" display="0" masterRel="nextClick" afterEffect="1"/>
                                        <p:tgtEl>
                                          <p:spTgt spid="1027">
                                            <p:txEl>
                                              <p:pRg st="2" end="2"/>
                                            </p:txEl>
                                          </p:spTgt>
                                        </p:tgtEl>
                                        <p:attrNameLst>
                                          <p:attrName>ppt_c</p:attrName>
                                        </p:attrNameLst>
                                      </p:cBhvr>
                                      <p:to>
                                        <a:schemeClr val="tx1"/>
                                      </p:to>
                                    </p:animClr>
                                  </p:subTnLst>
                                </p:cTn>
                              </p:par>
                              <p:par>
                                <p:cTn id="17" presetID="22" presetClass="entr" presetSubtype="1"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Effect transition="in" filter="wipe(up)">
                                      <p:cBhvr>
                                        <p:cTn id="19" dur="500"/>
                                        <p:tgtEl>
                                          <p:spTgt spid="1027">
                                            <p:txEl>
                                              <p:pRg st="3" end="3"/>
                                            </p:txEl>
                                          </p:spTgt>
                                        </p:tgtEl>
                                      </p:cBhvr>
                                    </p:animEffect>
                                  </p:childTnLst>
                                  <p:subTnLst>
                                    <p:animClr clrSpc="rgb" dir="cw">
                                      <p:cBhvr override="childStyle">
                                        <p:cTn dur="1" fill="hold" display="0" masterRel="nextClick" afterEffect="1"/>
                                        <p:tgtEl>
                                          <p:spTgt spid="1027">
                                            <p:txEl>
                                              <p:pRg st="3" end="3"/>
                                            </p:txEl>
                                          </p:spTgt>
                                        </p:tgtEl>
                                        <p:attrNameLst>
                                          <p:attrName>ppt_c</p:attrName>
                                        </p:attrNameLst>
                                      </p:cBhvr>
                                      <p:to>
                                        <a:schemeClr val="tx1"/>
                                      </p:to>
                                    </p:animClr>
                                  </p:subTnLst>
                                </p:cTn>
                              </p:par>
                              <p:par>
                                <p:cTn id="20" presetID="22" presetClass="entr" presetSubtype="1" fill="hold" grpId="0" nodeType="withEffect">
                                  <p:stCondLst>
                                    <p:cond delay="0"/>
                                  </p:stCondLst>
                                  <p:childTnLst>
                                    <p:set>
                                      <p:cBhvr>
                                        <p:cTn id="21" dur="1" fill="hold">
                                          <p:stCondLst>
                                            <p:cond delay="0"/>
                                          </p:stCondLst>
                                        </p:cTn>
                                        <p:tgtEl>
                                          <p:spTgt spid="1027">
                                            <p:txEl>
                                              <p:pRg st="4" end="4"/>
                                            </p:txEl>
                                          </p:spTgt>
                                        </p:tgtEl>
                                        <p:attrNameLst>
                                          <p:attrName>style.visibility</p:attrName>
                                        </p:attrNameLst>
                                      </p:cBhvr>
                                      <p:to>
                                        <p:strVal val="visible"/>
                                      </p:to>
                                    </p:set>
                                    <p:animEffect transition="in" filter="wipe(up)">
                                      <p:cBhvr>
                                        <p:cTn id="22" dur="500"/>
                                        <p:tgtEl>
                                          <p:spTgt spid="1027">
                                            <p:txEl>
                                              <p:pRg st="4" end="4"/>
                                            </p:txEl>
                                          </p:spTgt>
                                        </p:tgtEl>
                                      </p:cBhvr>
                                    </p:animEffect>
                                  </p:childTnLst>
                                  <p:subTnLst>
                                    <p:animClr clrSpc="rgb" dir="cw">
                                      <p:cBhvr override="childStyle">
                                        <p:cTn dur="1" fill="hold" display="0" masterRel="nextClick" afterEffect="1"/>
                                        <p:tgtEl>
                                          <p:spTgt spid="1027">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uild="p" autoUpdateAnimBg="0" advAuto="0"/>
      <p:bldP spid="1027" grpId="0" build="p" bldLvl="4" autoUpdateAnimBg="0">
        <p:tmplLst>
          <p:tmpl lvl="1">
            <p:tnLst>
              <p:par>
                <p:cTn presetID="22" presetClass="entr" presetSubtype="1"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up)">
                      <p:cBhvr>
                        <p:cTn dur="500"/>
                        <p:tgtEl>
                          <p:spTgt spid="1027"/>
                        </p:tgtEl>
                      </p:cBhvr>
                    </p:animEffect>
                  </p:childTnLst>
                </p:cTn>
              </p:par>
            </p:tnLst>
          </p:tmpl>
          <p:tmpl lvl="2">
            <p:tnLst>
              <p:par>
                <p:cTn presetID="22" presetClass="entr" presetSubtype="1"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up)">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tx1"/>
                      </p:to>
                    </p:animClr>
                  </p:subTnLst>
                </p:cTn>
              </p:par>
            </p:tnLst>
          </p:tmpl>
          <p:tmpl lvl="3">
            <p:tnLst>
              <p:par>
                <p:cTn presetID="22" presetClass="entr" presetSubtype="1"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up)">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tx1"/>
                      </p:to>
                    </p:animClr>
                  </p:subTnLst>
                </p:cTn>
              </p:par>
            </p:tnLst>
          </p:tmpl>
          <p:tmpl lvl="4">
            <p:tnLst>
              <p:par>
                <p:cTn presetID="22" presetClass="entr" presetSubtype="1"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up)">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tx1"/>
                      </p:to>
                    </p:animClr>
                  </p:subTnLst>
                </p:cTn>
              </p:par>
            </p:tnLst>
          </p:tmpl>
          <p:tmpl lvl="5">
            <p:tnLst>
              <p:par>
                <p:cTn presetID="22" presetClass="entr" presetSubtype="1"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up)">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tx1"/>
                      </p:to>
                    </p:animClr>
                  </p:sub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0" indent="0" algn="l" rtl="0" eaLnBrk="1" fontAlgn="base" hangingPunct="1">
        <a:spcBef>
          <a:spcPct val="20000"/>
        </a:spcBef>
        <a:spcAft>
          <a:spcPct val="0"/>
        </a:spcAft>
        <a:buFont typeface="Wingdings" pitchFamily="2" charset="2"/>
        <a:buNone/>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mailto:luyuwu2018@szu.edu.c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4.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2.wmf"/><Relationship Id="rId10" Type="http://schemas.openxmlformats.org/officeDocument/2006/relationships/image" Target="../media/image14.wmf"/><Relationship Id="rId4" Type="http://schemas.openxmlformats.org/officeDocument/2006/relationships/oleObject" Target="../embeddings/oleObject3.bin"/><Relationship Id="rId9"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5.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 Id="rId9" Type="http://schemas.openxmlformats.org/officeDocument/2006/relationships/image" Target="../media/image17.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7.png"/><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4.xml"/><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26.wmf"/><Relationship Id="rId4" Type="http://schemas.openxmlformats.org/officeDocument/2006/relationships/oleObject" Target="../embeddings/oleObject12.bin"/><Relationship Id="rId9" Type="http://schemas.openxmlformats.org/officeDocument/2006/relationships/image" Target="../media/image28.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25.xml"/><Relationship Id="rId7" Type="http://schemas.openxmlformats.org/officeDocument/2006/relationships/image" Target="../media/image30.wmf"/><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oleObject" Target="../embeddings/oleObject16.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3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5.png"/><Relationship Id="rId4" Type="http://schemas.openxmlformats.org/officeDocument/2006/relationships/image" Target="../media/image3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6.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0.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37.wmf"/><Relationship Id="rId4" Type="http://schemas.openxmlformats.org/officeDocument/2006/relationships/oleObject" Target="../embeddings/oleObject21.bin"/><Relationship Id="rId9" Type="http://schemas.openxmlformats.org/officeDocument/2006/relationships/image" Target="../media/image39.wmf"/></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43.png"/><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37.wmf"/><Relationship Id="rId4" Type="http://schemas.openxmlformats.org/officeDocument/2006/relationships/oleObject" Target="../embeddings/oleObject24.bin"/><Relationship Id="rId9" Type="http://schemas.openxmlformats.org/officeDocument/2006/relationships/image" Target="../media/image42.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31.xml"/><Relationship Id="rId7" Type="http://schemas.openxmlformats.org/officeDocument/2006/relationships/image" Target="../media/image45.wmf"/><Relationship Id="rId12"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46.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oleObject" Target="../embeddings/oleObject32.bin"/><Relationship Id="rId4" Type="http://schemas.openxmlformats.org/officeDocument/2006/relationships/image" Target="../media/image49.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1.wmf"/></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7.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39.bin"/><Relationship Id="rId18" Type="http://schemas.openxmlformats.org/officeDocument/2006/relationships/image" Target="../media/image62.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59.wmf"/><Relationship Id="rId17"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61.wmf"/><Relationship Id="rId1" Type="http://schemas.openxmlformats.org/officeDocument/2006/relationships/vmlDrawing" Target="../drawings/vmlDrawing17.vml"/><Relationship Id="rId6" Type="http://schemas.openxmlformats.org/officeDocument/2006/relationships/image" Target="../media/image56.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37.bin"/><Relationship Id="rId14" Type="http://schemas.openxmlformats.org/officeDocument/2006/relationships/image" Target="../media/image60.wmf"/></Relationships>
</file>

<file path=ppt/slides/_rels/slide58.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67.wmf"/><Relationship Id="rId2" Type="http://schemas.openxmlformats.org/officeDocument/2006/relationships/slideLayout" Target="../slideLayouts/slideLayout2.xml"/><Relationship Id="rId16" Type="http://schemas.openxmlformats.org/officeDocument/2006/relationships/image" Target="../media/image69.wmf"/><Relationship Id="rId1" Type="http://schemas.openxmlformats.org/officeDocument/2006/relationships/vmlDrawing" Target="../drawings/vmlDrawing18.vml"/><Relationship Id="rId6" Type="http://schemas.openxmlformats.org/officeDocument/2006/relationships/image" Target="../media/image64.w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48.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45.bin"/><Relationship Id="rId14" Type="http://schemas.openxmlformats.org/officeDocument/2006/relationships/image" Target="../media/image68.wmf"/></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71.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算法设计与分析</a:t>
            </a:r>
          </a:p>
        </p:txBody>
      </p:sp>
      <p:sp>
        <p:nvSpPr>
          <p:cNvPr id="3" name="副标题 2"/>
          <p:cNvSpPr>
            <a:spLocks noGrp="1"/>
          </p:cNvSpPr>
          <p:nvPr>
            <p:ph type="subTitle" idx="1"/>
          </p:nvPr>
        </p:nvSpPr>
        <p:spPr/>
        <p:txBody>
          <a:bodyPr/>
          <a:lstStyle/>
          <a:p>
            <a:pPr algn="r"/>
            <a:r>
              <a:rPr lang="zh-CN" altLang="en-US" dirty="0">
                <a:latin typeface="Arial Unicode MS" pitchFamily="34" charset="-122"/>
                <a:ea typeface="Arial Unicode MS" pitchFamily="34" charset="-122"/>
                <a:cs typeface="Arial Unicode MS" pitchFamily="34" charset="-122"/>
              </a:rPr>
              <a:t>深圳大学计算机与软件学院</a:t>
            </a:r>
            <a:endParaRPr lang="en-US" altLang="zh-CN" dirty="0">
              <a:latin typeface="Arial Unicode MS" pitchFamily="34" charset="-122"/>
              <a:ea typeface="Arial Unicode MS" pitchFamily="34" charset="-122"/>
              <a:cs typeface="Arial Unicode MS" pitchFamily="34" charset="-122"/>
            </a:endParaRPr>
          </a:p>
          <a:p>
            <a:pPr algn="r"/>
            <a:r>
              <a:rPr lang="zh-CN" altLang="en-US" dirty="0">
                <a:latin typeface="Arial Unicode MS" pitchFamily="34" charset="-122"/>
                <a:ea typeface="Arial Unicode MS" pitchFamily="34" charset="-122"/>
                <a:cs typeface="Arial Unicode MS" pitchFamily="34" charset="-122"/>
              </a:rPr>
              <a:t>算法设计与分析课程组</a:t>
            </a:r>
            <a:endParaRPr lang="en-US" altLang="zh-CN" dirty="0">
              <a:latin typeface="Arial Unicode MS" pitchFamily="34" charset="-122"/>
              <a:ea typeface="Arial Unicode MS" pitchFamily="34" charset="-122"/>
              <a:cs typeface="Arial Unicode MS" pitchFamily="34" charset="-122"/>
            </a:endParaRPr>
          </a:p>
          <a:p>
            <a:pPr algn="r"/>
            <a:r>
              <a:rPr lang="en-US" altLang="zh-CN" dirty="0" smtClean="0">
                <a:latin typeface="Arial Unicode MS" pitchFamily="34" charset="-122"/>
                <a:ea typeface="Arial Unicode MS" pitchFamily="34" charset="-122"/>
                <a:cs typeface="Arial Unicode MS" pitchFamily="34" charset="-122"/>
              </a:rPr>
              <a:t>2017</a:t>
            </a:r>
            <a:r>
              <a:rPr lang="zh-CN" altLang="en-US" dirty="0" smtClean="0">
                <a:latin typeface="Arial Unicode MS" pitchFamily="34" charset="-122"/>
                <a:ea typeface="Arial Unicode MS" pitchFamily="34" charset="-122"/>
                <a:cs typeface="Arial Unicode MS" pitchFamily="34" charset="-122"/>
              </a:rPr>
              <a:t>年</a:t>
            </a:r>
            <a:r>
              <a:rPr lang="en-US" altLang="zh-CN" dirty="0">
                <a:latin typeface="Arial Unicode MS" pitchFamily="34" charset="-122"/>
                <a:ea typeface="Arial Unicode MS" pitchFamily="34" charset="-122"/>
                <a:cs typeface="Arial Unicode MS" pitchFamily="34" charset="-122"/>
              </a:rPr>
              <a:t>9</a:t>
            </a:r>
            <a:r>
              <a:rPr lang="zh-CN" altLang="en-US" dirty="0">
                <a:latin typeface="Arial Unicode MS" pitchFamily="34" charset="-122"/>
                <a:ea typeface="Arial Unicode MS" pitchFamily="34" charset="-122"/>
                <a:cs typeface="Arial Unicode MS" pitchFamily="34" charset="-122"/>
              </a:rPr>
              <a:t>月</a:t>
            </a:r>
          </a:p>
          <a:p>
            <a:endParaRPr lang="zh-CN" altLang="en-US" dirty="0"/>
          </a:p>
        </p:txBody>
      </p:sp>
    </p:spTree>
    <p:extLst>
      <p:ext uri="{BB962C8B-B14F-4D97-AF65-F5344CB8AC3E}">
        <p14:creationId xmlns:p14="http://schemas.microsoft.com/office/powerpoint/2010/main" val="1533763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1143000"/>
          </a:xfrm>
        </p:spPr>
        <p:txBody>
          <a:bodyPr/>
          <a:lstStyle/>
          <a:p>
            <a:pPr>
              <a:defRPr/>
            </a:pPr>
            <a:r>
              <a:rPr lang="zh-CN" altLang="en-US" dirty="0" smtClean="0">
                <a:ea typeface="宋体" pitchFamily="2" charset="-122"/>
              </a:rPr>
              <a:t>这个问题与算法的关系</a:t>
            </a:r>
          </a:p>
        </p:txBody>
      </p:sp>
      <p:sp>
        <p:nvSpPr>
          <p:cNvPr id="3" name="内容占位符 2"/>
          <p:cNvSpPr>
            <a:spLocks noGrp="1"/>
          </p:cNvSpPr>
          <p:nvPr>
            <p:ph idx="1"/>
          </p:nvPr>
        </p:nvSpPr>
        <p:spPr>
          <a:xfrm>
            <a:off x="609600" y="1447800"/>
            <a:ext cx="8229600" cy="5105400"/>
          </a:xfrm>
        </p:spPr>
        <p:txBody>
          <a:bodyPr/>
          <a:lstStyle/>
          <a:p>
            <a:pPr>
              <a:defRPr/>
            </a:pPr>
            <a:r>
              <a:rPr lang="zh-CN" altLang="en-US" dirty="0" smtClean="0">
                <a:ea typeface="宋体" pitchFamily="2" charset="-122"/>
              </a:rPr>
              <a:t>如何利用最少的老鼠检验水，这是一个实际问题，需要设计一个算法进行求解</a:t>
            </a:r>
            <a:r>
              <a:rPr lang="en-US" altLang="zh-CN" dirty="0" smtClean="0">
                <a:ea typeface="宋体" pitchFamily="2" charset="-122"/>
              </a:rPr>
              <a:t>——</a:t>
            </a:r>
            <a:r>
              <a:rPr lang="zh-CN" altLang="en-US" b="1" dirty="0" smtClean="0">
                <a:solidFill>
                  <a:srgbClr val="FF0000"/>
                </a:solidFill>
                <a:ea typeface="宋体" pitchFamily="2" charset="-122"/>
              </a:rPr>
              <a:t>算法设计</a:t>
            </a:r>
            <a:endParaRPr lang="en-US" altLang="zh-CN" b="1" dirty="0" smtClean="0">
              <a:solidFill>
                <a:srgbClr val="FF0000"/>
              </a:solidFill>
              <a:ea typeface="宋体" pitchFamily="2" charset="-122"/>
            </a:endParaRPr>
          </a:p>
          <a:p>
            <a:pPr>
              <a:defRPr/>
            </a:pPr>
            <a:r>
              <a:rPr lang="zh-CN" altLang="en-US" dirty="0" smtClean="0">
                <a:ea typeface="宋体" pitchFamily="2" charset="-122"/>
              </a:rPr>
              <a:t>如何设计这个算法的？</a:t>
            </a:r>
            <a:r>
              <a:rPr lang="en-US" altLang="zh-CN" dirty="0" smtClean="0">
                <a:ea typeface="宋体" pitchFamily="2" charset="-122"/>
              </a:rPr>
              <a:t>——</a:t>
            </a:r>
            <a:r>
              <a:rPr lang="zh-CN" altLang="en-US" b="1" dirty="0" smtClean="0">
                <a:solidFill>
                  <a:srgbClr val="FF0000"/>
                </a:solidFill>
                <a:ea typeface="宋体" pitchFamily="2" charset="-122"/>
              </a:rPr>
              <a:t>算法思想</a:t>
            </a:r>
            <a:endParaRPr lang="en-US" altLang="zh-CN" b="1" dirty="0" smtClean="0">
              <a:solidFill>
                <a:srgbClr val="FF0000"/>
              </a:solidFill>
              <a:ea typeface="宋体" pitchFamily="2" charset="-122"/>
            </a:endParaRPr>
          </a:p>
          <a:p>
            <a:pPr>
              <a:defRPr/>
            </a:pPr>
            <a:r>
              <a:rPr lang="zh-CN" altLang="en-US" dirty="0" smtClean="0">
                <a:ea typeface="宋体" pitchFamily="2" charset="-122"/>
              </a:rPr>
              <a:t>这个算法效率如何？</a:t>
            </a:r>
            <a:r>
              <a:rPr lang="en-US" altLang="zh-CN" dirty="0" smtClean="0">
                <a:ea typeface="宋体" pitchFamily="2" charset="-122"/>
              </a:rPr>
              <a:t>——</a:t>
            </a:r>
            <a:r>
              <a:rPr lang="zh-CN" altLang="en-US" b="1" dirty="0" smtClean="0">
                <a:solidFill>
                  <a:srgbClr val="FF0000"/>
                </a:solidFill>
                <a:ea typeface="宋体" pitchFamily="2" charset="-122"/>
              </a:rPr>
              <a:t>算法分析</a:t>
            </a:r>
            <a:endParaRPr lang="en-US" altLang="zh-CN" b="1" dirty="0" smtClean="0">
              <a:solidFill>
                <a:srgbClr val="FF0000"/>
              </a:solidFill>
              <a:ea typeface="宋体" pitchFamily="2" charset="-122"/>
            </a:endParaRPr>
          </a:p>
          <a:p>
            <a:pPr>
              <a:defRPr/>
            </a:pPr>
            <a:endParaRPr lang="en-US" altLang="zh-CN" dirty="0" smtClean="0">
              <a:ea typeface="宋体" pitchFamily="2" charset="-122"/>
            </a:endParaRPr>
          </a:p>
          <a:p>
            <a:pPr>
              <a:defRPr/>
            </a:pPr>
            <a:r>
              <a:rPr lang="zh-CN" altLang="en-US" dirty="0" smtClean="0">
                <a:ea typeface="宋体" pitchFamily="2" charset="-122"/>
              </a:rPr>
              <a:t>本课程希望你掌握：</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一个问题如何</a:t>
            </a:r>
            <a:r>
              <a:rPr lang="zh-CN" altLang="en-US" dirty="0" smtClean="0">
                <a:solidFill>
                  <a:srgbClr val="FF0000"/>
                </a:solidFill>
                <a:ea typeface="宋体" pitchFamily="2" charset="-122"/>
              </a:rPr>
              <a:t>利用现有算法</a:t>
            </a:r>
            <a:r>
              <a:rPr lang="zh-CN" altLang="en-US" dirty="0" smtClean="0">
                <a:ea typeface="宋体" pitchFamily="2" charset="-122"/>
              </a:rPr>
              <a:t>求解？</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如果利用已有算法的思想创造新算法求解问题？</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对设计好的算法如何评价性能？</a:t>
            </a:r>
          </a:p>
        </p:txBody>
      </p:sp>
      <p:sp>
        <p:nvSpPr>
          <p:cNvPr id="7172" name="灯片编号占位符 3"/>
          <p:cNvSpPr>
            <a:spLocks noGrp="1"/>
          </p:cNvSpPr>
          <p:nvPr>
            <p:ph type="sldNum" sz="quarter" idx="12"/>
          </p:nvPr>
        </p:nvSpPr>
        <p:spPr>
          <a:xfrm>
            <a:off x="7061200" y="6426200"/>
            <a:ext cx="1905000" cy="304800"/>
          </a:xfrm>
          <a:prstGeom prst="rect">
            <a:avLst/>
          </a:prstGeom>
          <a:noFill/>
          <a:ln>
            <a:miter lim="800000"/>
            <a:headEnd/>
            <a:tailEnd/>
          </a:ln>
        </p:spPr>
        <p:txBody>
          <a:bodyPr/>
          <a:lstStyle/>
          <a:p>
            <a:r>
              <a:rPr lang="en-US" altLang="zh-CN" smtClean="0">
                <a:ea typeface="宋体" charset="-122"/>
              </a:rPr>
              <a:t>1-</a:t>
            </a:r>
            <a:fld id="{64CD86D9-5DA9-4631-A65A-8BD2884DFAAA}" type="slidenum">
              <a:rPr lang="en-US" altLang="zh-CN" smtClean="0">
                <a:ea typeface="宋体" charset="-122"/>
              </a:rPr>
              <a:pPr/>
              <a:t>10</a:t>
            </a:fld>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152400"/>
            <a:ext cx="8229600" cy="725488"/>
          </a:xfrm>
        </p:spPr>
        <p:txBody>
          <a:bodyPr/>
          <a:lstStyle/>
          <a:p>
            <a:pPr eaLnBrk="1" hangingPunct="1">
              <a:defRPr/>
            </a:pPr>
            <a:r>
              <a:rPr lang="zh-CN" altLang="en-US" dirty="0" smtClean="0">
                <a:ea typeface="宋体" pitchFamily="2" charset="-122"/>
              </a:rPr>
              <a:t>为什么要学习算法？</a:t>
            </a:r>
          </a:p>
        </p:txBody>
      </p:sp>
      <p:sp>
        <p:nvSpPr>
          <p:cNvPr id="13318" name="Rectangle 3"/>
          <p:cNvSpPr>
            <a:spLocks noGrp="1" noChangeArrowheads="1"/>
          </p:cNvSpPr>
          <p:nvPr>
            <p:ph idx="1"/>
          </p:nvPr>
        </p:nvSpPr>
        <p:spPr>
          <a:xfrm>
            <a:off x="228600" y="1412875"/>
            <a:ext cx="8839199" cy="4752975"/>
          </a:xfrm>
        </p:spPr>
        <p:txBody>
          <a:bodyPr/>
          <a:lstStyle/>
          <a:p>
            <a:pPr eaLnBrk="1" hangingPunct="1">
              <a:defRPr/>
            </a:pPr>
            <a:r>
              <a:rPr lang="zh-CN" altLang="en-US" dirty="0" smtClean="0">
                <a:latin typeface="隶书" pitchFamily="49" charset="-122"/>
                <a:ea typeface="隶书" pitchFamily="49" charset="-122"/>
              </a:rPr>
              <a:t>受过良好训练的计算机科学家知道怎样处理算法：如何构造算法、操作算法、理解算法及分析算法</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算法是计算机科学的基石；</a:t>
            </a:r>
            <a:endParaRPr lang="en-US" altLang="zh-CN" dirty="0" smtClean="0">
              <a:latin typeface="隶书" pitchFamily="49" charset="-122"/>
              <a:ea typeface="隶书" pitchFamily="49" charset="-122"/>
            </a:endParaRPr>
          </a:p>
          <a:p>
            <a:pPr eaLnBrk="1" hangingPunct="1">
              <a:defRPr/>
            </a:pPr>
            <a:r>
              <a:rPr lang="zh-CN" altLang="en-US" dirty="0" smtClean="0">
                <a:latin typeface="隶书" pitchFamily="49" charset="-122"/>
                <a:ea typeface="隶书" pitchFamily="49" charset="-122"/>
              </a:rPr>
              <a:t>程序</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数据结构</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算法</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算法是解决实际问题的手段</a:t>
            </a:r>
          </a:p>
          <a:p>
            <a:pPr eaLnBrk="1" hangingPunct="1">
              <a:defRPr/>
            </a:pPr>
            <a:r>
              <a:rPr lang="zh-CN" altLang="en-US" dirty="0" smtClean="0">
                <a:ea typeface="宋体" pitchFamily="2" charset="-122"/>
              </a:rPr>
              <a:t>将知识表示为算法，把知识教授给计算机；</a:t>
            </a:r>
          </a:p>
        </p:txBody>
      </p:sp>
      <p:sp>
        <p:nvSpPr>
          <p:cNvPr id="10242" name="灯片编号占位符 5"/>
          <p:cNvSpPr>
            <a:spLocks noGrp="1"/>
          </p:cNvSpPr>
          <p:nvPr>
            <p:ph type="sldNum" sz="quarter" idx="12"/>
          </p:nvPr>
        </p:nvSpPr>
        <p:spPr>
          <a:xfrm>
            <a:off x="8215313" y="6356350"/>
            <a:ext cx="471487" cy="457200"/>
          </a:xfrm>
          <a:prstGeom prst="rect">
            <a:avLst/>
          </a:prstGeom>
          <a:noFill/>
          <a:ln>
            <a:miter lim="800000"/>
            <a:headEnd/>
            <a:tailEnd/>
          </a:ln>
        </p:spPr>
        <p:txBody>
          <a:bodyPr/>
          <a:lstStyle/>
          <a:p>
            <a:pPr algn="l" eaLnBrk="1" hangingPunct="1"/>
            <a:fld id="{C03F1D45-C650-4B57-B417-1A26BB1AC73F}" type="slidenum">
              <a:rPr lang="en-US" altLang="zh-CN" smtClean="0">
                <a:latin typeface="Arial" charset="0"/>
                <a:ea typeface="宋体" charset="-122"/>
              </a:rPr>
              <a:pPr algn="l" eaLnBrk="1" hangingPunct="1"/>
              <a:t>11</a:t>
            </a:fld>
            <a:endParaRPr lang="en-US" altLang="zh-CN" smtClean="0">
              <a:latin typeface="Arial" charset="0"/>
              <a:ea typeface="宋体" charset="-122"/>
            </a:endParaRPr>
          </a:p>
        </p:txBody>
      </p:sp>
      <p:sp>
        <p:nvSpPr>
          <p:cNvPr id="13319" name="Text Box 4"/>
          <p:cNvSpPr txBox="1">
            <a:spLocks noChangeArrowheads="1"/>
          </p:cNvSpPr>
          <p:nvPr/>
        </p:nvSpPr>
        <p:spPr bwMode="auto">
          <a:xfrm>
            <a:off x="0" y="5334000"/>
            <a:ext cx="9562233" cy="523220"/>
          </a:xfrm>
          <a:prstGeom prst="rect">
            <a:avLst/>
          </a:prstGeom>
          <a:noFill/>
          <a:ln w="9525">
            <a:noFill/>
            <a:miter lim="800000"/>
            <a:headEnd/>
            <a:tailEnd/>
          </a:ln>
        </p:spPr>
        <p:txBody>
          <a:bodyPr wrap="none">
            <a:spAutoFit/>
          </a:bodyPr>
          <a:lstStyle/>
          <a:p>
            <a:pPr eaLnBrk="1" hangingPunct="1"/>
            <a:r>
              <a:rPr lang="zh-CN" altLang="en-US" sz="2800" dirty="0">
                <a:solidFill>
                  <a:srgbClr val="FF3300"/>
                </a:solidFill>
                <a:latin typeface="Arial" charset="0"/>
                <a:ea typeface="隶书" pitchFamily="49" charset="-122"/>
              </a:rPr>
              <a:t>一个人只有把知识教给“计算机”，才能“真正”掌握它。</a:t>
            </a:r>
          </a:p>
        </p:txBody>
      </p:sp>
      <p:sp>
        <p:nvSpPr>
          <p:cNvPr id="13323" name="Rectangle 11"/>
          <p:cNvSpPr>
            <a:spLocks noChangeArrowheads="1"/>
          </p:cNvSpPr>
          <p:nvPr/>
        </p:nvSpPr>
        <p:spPr bwMode="auto">
          <a:xfrm>
            <a:off x="2286000" y="4191000"/>
            <a:ext cx="4113213" cy="519113"/>
          </a:xfrm>
          <a:prstGeom prst="rect">
            <a:avLst/>
          </a:prstGeom>
          <a:solidFill>
            <a:schemeClr val="accent6">
              <a:lumMod val="75000"/>
            </a:schemeClr>
          </a:solidFill>
          <a:ln w="9525">
            <a:noFill/>
            <a:miter lim="800000"/>
            <a:headEnd/>
            <a:tailEnd/>
          </a:ln>
        </p:spPr>
        <p:txBody>
          <a:bodyPr wrap="none">
            <a:spAutoFit/>
          </a:bodyPr>
          <a:lstStyle/>
          <a:p>
            <a:pPr eaLnBrk="1" hangingPunct="1"/>
            <a:r>
              <a:rPr lang="zh-CN" altLang="en-US" sz="2800" b="1" dirty="0">
                <a:solidFill>
                  <a:srgbClr val="FFFF00"/>
                </a:solidFill>
                <a:latin typeface="Arial" charset="0"/>
                <a:ea typeface="黑体" pitchFamily="49" charset="-122"/>
              </a:rPr>
              <a:t>授人以鱼，不如授人以渔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Effect transition="in" filter="circle(in)">
                                      <p:cBhvr>
                                        <p:cTn id="7" dur="2000"/>
                                        <p:tgtEl>
                                          <p:spTgt spid="133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318">
                                            <p:txEl>
                                              <p:pRg st="1" end="1"/>
                                            </p:txEl>
                                          </p:spTgt>
                                        </p:tgtEl>
                                        <p:attrNameLst>
                                          <p:attrName>style.visibility</p:attrName>
                                        </p:attrNameLst>
                                      </p:cBhvr>
                                      <p:to>
                                        <p:strVal val="visible"/>
                                      </p:to>
                                    </p:set>
                                    <p:animEffect transition="in" filter="fade">
                                      <p:cBhvr>
                                        <p:cTn id="12" dur="500"/>
                                        <p:tgtEl>
                                          <p:spTgt spid="133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13318">
                                            <p:txEl>
                                              <p:pRg st="2" end="2"/>
                                            </p:txEl>
                                          </p:spTgt>
                                        </p:tgtEl>
                                        <p:attrNameLst>
                                          <p:attrName>style.visibility</p:attrName>
                                        </p:attrNameLst>
                                      </p:cBhvr>
                                      <p:to>
                                        <p:strVal val="visible"/>
                                      </p:to>
                                    </p:set>
                                    <p:animEffect transition="in" filter="circle(in)">
                                      <p:cBhvr>
                                        <p:cTn id="17" dur="2000"/>
                                        <p:tgtEl>
                                          <p:spTgt spid="133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13319">
                                            <p:txEl>
                                              <p:pRg st="0" end="0"/>
                                            </p:txEl>
                                          </p:spTgt>
                                        </p:tgtEl>
                                        <p:attrNameLst>
                                          <p:attrName>style.visibility</p:attrName>
                                        </p:attrNameLst>
                                      </p:cBhvr>
                                      <p:to>
                                        <p:strVal val="visible"/>
                                      </p:to>
                                    </p:set>
                                    <p:animEffect transition="in" filter="circle(in)">
                                      <p:cBhvr>
                                        <p:cTn id="22" dur="2000"/>
                                        <p:tgtEl>
                                          <p:spTgt spid="1331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323">
                                            <p:txEl>
                                              <p:pRg st="0" end="0"/>
                                            </p:txEl>
                                          </p:spTgt>
                                        </p:tgtEl>
                                        <p:attrNameLst>
                                          <p:attrName>style.visibility</p:attrName>
                                        </p:attrNameLst>
                                      </p:cBhvr>
                                      <p:to>
                                        <p:strVal val="visible"/>
                                      </p:to>
                                    </p:set>
                                    <p:animEffect transition="in" filter="fade">
                                      <p:cBhvr>
                                        <p:cTn id="27" dur="500"/>
                                        <p:tgtEl>
                                          <p:spTgt spid="133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304800"/>
            <a:ext cx="8610600" cy="762000"/>
          </a:xfrm>
        </p:spPr>
        <p:txBody>
          <a:bodyPr/>
          <a:lstStyle/>
          <a:p>
            <a:pPr eaLnBrk="1" hangingPunct="1"/>
            <a:r>
              <a:rPr lang="zh-CN" altLang="en-US" dirty="0" smtClean="0"/>
              <a:t>第一章 算法复杂度分析</a:t>
            </a:r>
          </a:p>
        </p:txBody>
      </p:sp>
      <p:sp>
        <p:nvSpPr>
          <p:cNvPr id="25603" name="Rectangle 3"/>
          <p:cNvSpPr>
            <a:spLocks noGrp="1" noChangeArrowheads="1"/>
          </p:cNvSpPr>
          <p:nvPr>
            <p:ph idx="1"/>
          </p:nvPr>
        </p:nvSpPr>
        <p:spPr/>
        <p:txBody>
          <a:bodyPr/>
          <a:lstStyle/>
          <a:p>
            <a:pPr marL="0" indent="0" eaLnBrk="1" hangingPunct="1">
              <a:buNone/>
            </a:pPr>
            <a:r>
              <a:rPr lang="en-US" altLang="zh-CN" sz="3200" dirty="0" smtClean="0"/>
              <a:t>1.1 </a:t>
            </a:r>
            <a:r>
              <a:rPr lang="zh-CN" altLang="en-US" sz="3200" dirty="0" smtClean="0"/>
              <a:t>算法基本概念</a:t>
            </a:r>
            <a:endParaRPr lang="en-US" altLang="zh-CN" sz="3200" dirty="0" smtClean="0"/>
          </a:p>
          <a:p>
            <a:pPr marL="0" indent="0" eaLnBrk="1" hangingPunct="1">
              <a:buNone/>
            </a:pPr>
            <a:r>
              <a:rPr lang="en-US" altLang="zh-CN" sz="3200" dirty="0" smtClean="0"/>
              <a:t>1.2 </a:t>
            </a:r>
            <a:r>
              <a:rPr lang="zh-CN" altLang="en-US" sz="3200" dirty="0" smtClean="0"/>
              <a:t>插入算法分析举例</a:t>
            </a:r>
            <a:endParaRPr lang="en-US" altLang="zh-CN" sz="3200" dirty="0" smtClean="0"/>
          </a:p>
          <a:p>
            <a:pPr marL="0" indent="0" eaLnBrk="1" hangingPunct="1">
              <a:buNone/>
            </a:pPr>
            <a:r>
              <a:rPr lang="en-US" altLang="zh-CN" sz="3200" dirty="0" smtClean="0"/>
              <a:t>1.3 </a:t>
            </a:r>
            <a:r>
              <a:rPr lang="zh-CN" altLang="en-US" sz="3200" dirty="0" smtClean="0"/>
              <a:t>复杂度分析</a:t>
            </a:r>
            <a:endParaRPr lang="en-US" altLang="zh-CN" sz="3200" dirty="0" smtClean="0"/>
          </a:p>
          <a:p>
            <a:pPr lvl="1"/>
            <a:r>
              <a:rPr lang="zh-CN" altLang="en-US" sz="2800" dirty="0" smtClean="0"/>
              <a:t>渐</a:t>
            </a:r>
            <a:r>
              <a:rPr lang="zh-CN" altLang="en-US" sz="2800" dirty="0"/>
              <a:t>近</a:t>
            </a:r>
            <a:r>
              <a:rPr lang="zh-CN" altLang="en-US" sz="2800" dirty="0" smtClean="0"/>
              <a:t>记号  </a:t>
            </a:r>
            <a:r>
              <a:rPr lang="en-US" altLang="zh-CN" sz="2800" dirty="0" smtClean="0">
                <a:solidFill>
                  <a:srgbClr val="FF0000"/>
                </a:solidFill>
              </a:rPr>
              <a:t>O </a:t>
            </a:r>
            <a:r>
              <a:rPr lang="el-GR" altLang="zh-CN" sz="2800" dirty="0" smtClean="0">
                <a:solidFill>
                  <a:srgbClr val="FF0000"/>
                </a:solidFill>
              </a:rPr>
              <a:t>θ</a:t>
            </a:r>
            <a:r>
              <a:rPr lang="en-US" altLang="zh-CN" sz="2800" dirty="0" smtClean="0">
                <a:solidFill>
                  <a:srgbClr val="FF0000"/>
                </a:solidFill>
              </a:rPr>
              <a:t> </a:t>
            </a:r>
            <a:r>
              <a:rPr lang="el-GR" altLang="zh-CN" sz="2800" dirty="0" smtClean="0">
                <a:solidFill>
                  <a:srgbClr val="FF0000"/>
                </a:solidFill>
              </a:rPr>
              <a:t>Ω</a:t>
            </a:r>
            <a:endParaRPr lang="zh-CN" altLang="en-US" sz="2800" dirty="0">
              <a:solidFill>
                <a:srgbClr val="FF0000"/>
              </a:solidFill>
            </a:endParaRPr>
          </a:p>
          <a:p>
            <a:pPr lvl="1" eaLnBrk="1" hangingPunct="1"/>
            <a:r>
              <a:rPr lang="zh-CN" altLang="en-US" sz="2800" dirty="0" smtClean="0"/>
              <a:t>常用</a:t>
            </a:r>
            <a:r>
              <a:rPr lang="zh-CN" altLang="en-US" sz="2800" dirty="0"/>
              <a:t>函数</a:t>
            </a:r>
          </a:p>
          <a:p>
            <a:pPr eaLnBrk="1" hangingPunct="1"/>
            <a:endParaRPr lang="zh-CN" altLang="en-US" dirty="0" smtClean="0"/>
          </a:p>
        </p:txBody>
      </p:sp>
    </p:spTree>
    <p:extLst>
      <p:ext uri="{BB962C8B-B14F-4D97-AF65-F5344CB8AC3E}">
        <p14:creationId xmlns:p14="http://schemas.microsoft.com/office/powerpoint/2010/main" val="2072674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152400"/>
            <a:ext cx="7772400" cy="1143000"/>
          </a:xfrm>
        </p:spPr>
        <p:txBody>
          <a:bodyPr/>
          <a:lstStyle/>
          <a:p>
            <a:pPr eaLnBrk="1" hangingPunct="1"/>
            <a:r>
              <a:rPr lang="en-US" altLang="zh-CN" dirty="0" smtClean="0"/>
              <a:t>1.1 </a:t>
            </a:r>
            <a:r>
              <a:rPr lang="zh-CN" altLang="en-US" dirty="0" smtClean="0"/>
              <a:t>算法基本概念 </a:t>
            </a:r>
            <a:r>
              <a:rPr lang="en-US" altLang="zh-CN" sz="3600" dirty="0" smtClean="0">
                <a:latin typeface="Arial" panose="020B0604020202020204" pitchFamily="34" charset="0"/>
              </a:rPr>
              <a:t>—</a:t>
            </a:r>
            <a:r>
              <a:rPr lang="zh-CN" altLang="en-US" sz="3600" dirty="0" smtClean="0"/>
              <a:t>什么是算法？</a:t>
            </a:r>
          </a:p>
        </p:txBody>
      </p:sp>
      <p:sp>
        <p:nvSpPr>
          <p:cNvPr id="27651" name="Rectangle 3"/>
          <p:cNvSpPr>
            <a:spLocks noGrp="1" noChangeArrowheads="1"/>
          </p:cNvSpPr>
          <p:nvPr>
            <p:ph idx="1"/>
          </p:nvPr>
        </p:nvSpPr>
        <p:spPr>
          <a:xfrm>
            <a:off x="457200" y="1447800"/>
            <a:ext cx="8458200" cy="5181600"/>
          </a:xfrm>
        </p:spPr>
        <p:txBody>
          <a:bodyPr/>
          <a:lstStyle/>
          <a:p>
            <a:pPr eaLnBrk="1" hangingPunct="1"/>
            <a:r>
              <a:rPr lang="zh-CN" altLang="en-US" dirty="0" smtClean="0"/>
              <a:t>算法的形式定义可以看作是任何一个良定义（有穷</a:t>
            </a:r>
            <a:r>
              <a:rPr lang="en-US" altLang="zh-CN" dirty="0" smtClean="0"/>
              <a:t>/</a:t>
            </a:r>
            <a:r>
              <a:rPr lang="zh-CN" altLang="en-US" dirty="0" smtClean="0"/>
              <a:t>确定</a:t>
            </a:r>
            <a:r>
              <a:rPr lang="en-US" altLang="zh-CN" dirty="0" smtClean="0"/>
              <a:t>/</a:t>
            </a:r>
            <a:r>
              <a:rPr lang="zh-CN" altLang="en-US" dirty="0" smtClean="0"/>
              <a:t>可行）的计算过程，以一个或一些值作为输入，产生出一个或一组值作为输出（问题陈述）。</a:t>
            </a:r>
          </a:p>
        </p:txBody>
      </p:sp>
      <p:sp>
        <p:nvSpPr>
          <p:cNvPr id="27652" name="Line 4"/>
          <p:cNvSpPr>
            <a:spLocks noChangeShapeType="1"/>
          </p:cNvSpPr>
          <p:nvPr/>
        </p:nvSpPr>
        <p:spPr bwMode="auto">
          <a:xfrm>
            <a:off x="4572000" y="3505200"/>
            <a:ext cx="0" cy="609600"/>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7653" name="Group 5"/>
          <p:cNvGrpSpPr>
            <a:grpSpLocks/>
          </p:cNvGrpSpPr>
          <p:nvPr/>
        </p:nvGrpSpPr>
        <p:grpSpPr bwMode="auto">
          <a:xfrm>
            <a:off x="914400" y="3124200"/>
            <a:ext cx="7294563" cy="2709863"/>
            <a:chOff x="576" y="2825"/>
            <a:chExt cx="4595" cy="1467"/>
          </a:xfrm>
        </p:grpSpPr>
        <p:sp>
          <p:nvSpPr>
            <p:cNvPr id="27654" name="Rectangle 6"/>
            <p:cNvSpPr>
              <a:spLocks noChangeArrowheads="1"/>
            </p:cNvSpPr>
            <p:nvPr/>
          </p:nvSpPr>
          <p:spPr bwMode="auto">
            <a:xfrm>
              <a:off x="2070" y="3812"/>
              <a:ext cx="1728" cy="480"/>
            </a:xfrm>
            <a:prstGeom prst="rect">
              <a:avLst/>
            </a:prstGeom>
            <a:solidFill>
              <a:schemeClr val="accent1"/>
            </a:solidFill>
            <a:ln w="12700">
              <a:solidFill>
                <a:srgbClr val="FF0000"/>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dirty="0" smtClean="0">
                  <a:solidFill>
                    <a:schemeClr val="bg2"/>
                  </a:solidFill>
                  <a:latin typeface="Arial" panose="020B0604020202020204" pitchFamily="34" charset="0"/>
                  <a:ea typeface="宋体" panose="02010600030101010101" pitchFamily="2" charset="-122"/>
                </a:rPr>
                <a:t>“Computer</a:t>
              </a:r>
              <a:r>
                <a:rPr lang="en-US" altLang="zh-CN" sz="2400" dirty="0">
                  <a:solidFill>
                    <a:schemeClr val="bg2"/>
                  </a:solidFill>
                  <a:latin typeface="Arial" panose="020B0604020202020204" pitchFamily="34" charset="0"/>
                  <a:ea typeface="宋体" panose="02010600030101010101" pitchFamily="2" charset="-122"/>
                </a:rPr>
                <a:t>” </a:t>
              </a:r>
            </a:p>
          </p:txBody>
        </p:sp>
        <p:sp>
          <p:nvSpPr>
            <p:cNvPr id="27656" name="Text Box 8"/>
            <p:cNvSpPr txBox="1">
              <a:spLocks noChangeArrowheads="1"/>
            </p:cNvSpPr>
            <p:nvPr/>
          </p:nvSpPr>
          <p:spPr bwMode="auto">
            <a:xfrm>
              <a:off x="2366" y="2825"/>
              <a:ext cx="9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dirty="0">
                  <a:latin typeface="Arial" panose="020B0604020202020204" pitchFamily="34" charset="0"/>
                  <a:ea typeface="宋体" panose="02010600030101010101" pitchFamily="2" charset="-122"/>
                </a:rPr>
                <a:t> </a:t>
              </a:r>
              <a:r>
                <a:rPr lang="en-US" altLang="zh-CN" sz="2400" dirty="0" smtClean="0">
                  <a:latin typeface="Arial" panose="020B0604020202020204" pitchFamily="34" charset="0"/>
                  <a:ea typeface="宋体" panose="02010600030101010101" pitchFamily="2" charset="-122"/>
                </a:rPr>
                <a:t>Problem</a:t>
              </a:r>
              <a:endParaRPr lang="en-US" altLang="zh-CN" sz="2400" dirty="0">
                <a:latin typeface="Arial" panose="020B0604020202020204" pitchFamily="34" charset="0"/>
                <a:ea typeface="宋体" panose="02010600030101010101" pitchFamily="2" charset="-122"/>
              </a:endParaRPr>
            </a:p>
          </p:txBody>
        </p:sp>
        <p:sp>
          <p:nvSpPr>
            <p:cNvPr id="27657" name="Text Box 9"/>
            <p:cNvSpPr txBox="1">
              <a:spLocks noChangeArrowheads="1"/>
            </p:cNvSpPr>
            <p:nvPr/>
          </p:nvSpPr>
          <p:spPr bwMode="auto">
            <a:xfrm>
              <a:off x="2428" y="3279"/>
              <a:ext cx="10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dirty="0">
                  <a:latin typeface="Arial" panose="020B0604020202020204" pitchFamily="34" charset="0"/>
                  <a:ea typeface="宋体" panose="02010600030101010101" pitchFamily="2" charset="-122"/>
                </a:rPr>
                <a:t>A</a:t>
              </a:r>
              <a:r>
                <a:rPr lang="en-US" altLang="zh-CN" sz="2400" dirty="0" smtClean="0">
                  <a:latin typeface="Arial" panose="020B0604020202020204" pitchFamily="34" charset="0"/>
                  <a:ea typeface="宋体" panose="02010600030101010101" pitchFamily="2" charset="-122"/>
                </a:rPr>
                <a:t>lgorithm</a:t>
              </a:r>
              <a:endParaRPr lang="en-US" altLang="zh-CN" sz="2400" dirty="0">
                <a:latin typeface="Arial" panose="020B0604020202020204" pitchFamily="34" charset="0"/>
                <a:ea typeface="宋体" panose="02010600030101010101" pitchFamily="2" charset="-122"/>
              </a:endParaRPr>
            </a:p>
          </p:txBody>
        </p:sp>
        <p:sp>
          <p:nvSpPr>
            <p:cNvPr id="27658" name="Text Box 10"/>
            <p:cNvSpPr txBox="1">
              <a:spLocks noChangeArrowheads="1"/>
            </p:cNvSpPr>
            <p:nvPr/>
          </p:nvSpPr>
          <p:spPr bwMode="auto">
            <a:xfrm>
              <a:off x="576" y="3908"/>
              <a:ext cx="7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dirty="0" smtClean="0">
                  <a:latin typeface="Arial" panose="020B0604020202020204" pitchFamily="34" charset="0"/>
                  <a:ea typeface="宋体" panose="02010600030101010101" pitchFamily="2" charset="-122"/>
                </a:rPr>
                <a:t>Input</a:t>
              </a:r>
              <a:endParaRPr lang="en-US" altLang="zh-CN" sz="2400" dirty="0">
                <a:latin typeface="Arial" panose="020B0604020202020204" pitchFamily="34" charset="0"/>
                <a:ea typeface="宋体" panose="02010600030101010101" pitchFamily="2" charset="-122"/>
              </a:endParaRPr>
            </a:p>
          </p:txBody>
        </p:sp>
        <p:sp>
          <p:nvSpPr>
            <p:cNvPr id="27659" name="Text Box 11"/>
            <p:cNvSpPr txBox="1">
              <a:spLocks noChangeArrowheads="1"/>
            </p:cNvSpPr>
            <p:nvPr/>
          </p:nvSpPr>
          <p:spPr bwMode="auto">
            <a:xfrm>
              <a:off x="4416" y="3908"/>
              <a:ext cx="7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dirty="0">
                  <a:latin typeface="Arial" panose="020B0604020202020204" pitchFamily="34" charset="0"/>
                  <a:ea typeface="宋体" panose="02010600030101010101" pitchFamily="2" charset="-122"/>
                </a:rPr>
                <a:t>O</a:t>
              </a:r>
              <a:r>
                <a:rPr lang="en-US" altLang="zh-CN" sz="2400" dirty="0" smtClean="0">
                  <a:latin typeface="Arial" panose="020B0604020202020204" pitchFamily="34" charset="0"/>
                  <a:ea typeface="宋体" panose="02010600030101010101" pitchFamily="2" charset="-122"/>
                </a:rPr>
                <a:t>utput</a:t>
              </a:r>
              <a:endParaRPr lang="en-US" altLang="zh-CN" sz="2400" dirty="0">
                <a:latin typeface="Arial" panose="020B0604020202020204" pitchFamily="34" charset="0"/>
                <a:ea typeface="宋体" panose="02010600030101010101" pitchFamily="2" charset="-122"/>
              </a:endParaRPr>
            </a:p>
          </p:txBody>
        </p:sp>
        <p:sp>
          <p:nvSpPr>
            <p:cNvPr id="27660" name="Line 12"/>
            <p:cNvSpPr>
              <a:spLocks noChangeShapeType="1"/>
            </p:cNvSpPr>
            <p:nvPr/>
          </p:nvSpPr>
          <p:spPr bwMode="auto">
            <a:xfrm>
              <a:off x="1296" y="4063"/>
              <a:ext cx="768" cy="0"/>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3"/>
            <p:cNvSpPr>
              <a:spLocks noChangeShapeType="1"/>
            </p:cNvSpPr>
            <p:nvPr/>
          </p:nvSpPr>
          <p:spPr bwMode="auto">
            <a:xfrm>
              <a:off x="3792" y="4063"/>
              <a:ext cx="576" cy="4"/>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 name="Line 4"/>
          <p:cNvSpPr>
            <a:spLocks noChangeShapeType="1"/>
          </p:cNvSpPr>
          <p:nvPr/>
        </p:nvSpPr>
        <p:spPr bwMode="auto">
          <a:xfrm>
            <a:off x="4572000" y="4343400"/>
            <a:ext cx="0" cy="609600"/>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840816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152400"/>
            <a:ext cx="7772400" cy="1143000"/>
          </a:xfrm>
        </p:spPr>
        <p:txBody>
          <a:bodyPr lIns="92075" tIns="46038" rIns="92075" bIns="46038" anchor="ctr"/>
          <a:lstStyle/>
          <a:p>
            <a:pPr algn="l">
              <a:defRPr/>
            </a:pPr>
            <a:r>
              <a:rPr lang="en-US" altLang="zh-CN" dirty="0" smtClean="0"/>
              <a:t>1.1 </a:t>
            </a:r>
            <a:r>
              <a:rPr lang="zh-CN" altLang="en-US" dirty="0" smtClean="0"/>
              <a:t>算法基本概念 </a:t>
            </a:r>
            <a:r>
              <a:rPr lang="en-US" altLang="zh-CN" sz="3600" dirty="0" smtClean="0">
                <a:latin typeface="Arial" panose="020B0604020202020204" pitchFamily="34" charset="0"/>
              </a:rPr>
              <a:t>—</a:t>
            </a:r>
            <a:r>
              <a:rPr lang="zh-CN" altLang="en-US" dirty="0" smtClean="0">
                <a:ea typeface="宋体" pitchFamily="2" charset="-122"/>
              </a:rPr>
              <a:t>算法</a:t>
            </a:r>
            <a:endParaRPr lang="en-US" altLang="zh-CN" dirty="0" smtClean="0">
              <a:ea typeface="宋体" pitchFamily="2" charset="-122"/>
            </a:endParaRPr>
          </a:p>
        </p:txBody>
      </p:sp>
      <p:sp>
        <p:nvSpPr>
          <p:cNvPr id="9218" name="灯片编号占位符 4"/>
          <p:cNvSpPr>
            <a:spLocks noGrp="1"/>
          </p:cNvSpPr>
          <p:nvPr>
            <p:ph type="sldNum" sz="quarter" idx="12"/>
          </p:nvPr>
        </p:nvSpPr>
        <p:spPr>
          <a:xfrm>
            <a:off x="7061200" y="6426200"/>
            <a:ext cx="1905000" cy="304800"/>
          </a:xfrm>
          <a:prstGeom prst="rect">
            <a:avLst/>
          </a:prstGeom>
          <a:noFill/>
          <a:ln>
            <a:miter lim="800000"/>
            <a:headEnd/>
            <a:tailEnd/>
          </a:ln>
        </p:spPr>
        <p:txBody>
          <a:bodyPr/>
          <a:lstStyle/>
          <a:p>
            <a:r>
              <a:rPr lang="en-US" altLang="zh-CN" smtClean="0">
                <a:ea typeface="宋体" charset="-122"/>
              </a:rPr>
              <a:t>1-</a:t>
            </a:r>
            <a:fld id="{3B67706E-DB41-4336-B876-B6462FE63BEC}" type="slidenum">
              <a:rPr lang="en-US" altLang="zh-CN" smtClean="0">
                <a:ea typeface="宋体" charset="-122"/>
              </a:rPr>
              <a:pPr/>
              <a:t>14</a:t>
            </a:fld>
            <a:endParaRPr lang="en-US" altLang="zh-CN" smtClean="0">
              <a:ea typeface="宋体" charset="-122"/>
            </a:endParaRPr>
          </a:p>
        </p:txBody>
      </p:sp>
      <p:sp>
        <p:nvSpPr>
          <p:cNvPr id="9220" name="Rectangle 4"/>
          <p:cNvSpPr>
            <a:spLocks noChangeArrowheads="1"/>
          </p:cNvSpPr>
          <p:nvPr/>
        </p:nvSpPr>
        <p:spPr bwMode="auto">
          <a:xfrm>
            <a:off x="8723313" y="6218238"/>
            <a:ext cx="184150" cy="473075"/>
          </a:xfrm>
          <a:prstGeom prst="rect">
            <a:avLst/>
          </a:prstGeom>
          <a:noFill/>
          <a:ln w="12700">
            <a:noFill/>
            <a:miter lim="800000"/>
            <a:headEnd type="none" w="sm" len="sm"/>
            <a:tailEnd type="none" w="sm" len="sm"/>
          </a:ln>
        </p:spPr>
        <p:txBody>
          <a:bodyPr wrap="none" anchor="ctr">
            <a:spAutoFit/>
          </a:bodyPr>
          <a:lstStyle/>
          <a:p>
            <a:endParaRPr lang="zh-CN" altLang="zh-CN">
              <a:ea typeface="宋体" charset="-122"/>
            </a:endParaRPr>
          </a:p>
        </p:txBody>
      </p:sp>
      <p:sp>
        <p:nvSpPr>
          <p:cNvPr id="8" name="Rectangle 3"/>
          <p:cNvSpPr txBox="1">
            <a:spLocks noChangeArrowheads="1"/>
          </p:cNvSpPr>
          <p:nvPr/>
        </p:nvSpPr>
        <p:spPr bwMode="auto">
          <a:xfrm>
            <a:off x="457200" y="1524000"/>
            <a:ext cx="8229600" cy="4530725"/>
          </a:xfrm>
          <a:prstGeom prst="rect">
            <a:avLst/>
          </a:prstGeom>
          <a:noFill/>
          <a:ln>
            <a:noFill/>
          </a:ln>
          <a:extLst/>
        </p:spPr>
        <p:txBody>
          <a:bodyPr/>
          <a:lstStyle>
            <a:lvl1pPr marL="342900" indent="-342900"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nSpc>
                <a:spcPct val="150000"/>
              </a:lnSpc>
              <a:defRPr/>
            </a:pPr>
            <a:r>
              <a:rPr lang="zh-CN" altLang="en-US" sz="2800" dirty="0" smtClean="0">
                <a:solidFill>
                  <a:schemeClr val="tx1"/>
                </a:solidFill>
                <a:ea typeface="宋体" pitchFamily="2" charset="-122"/>
              </a:rPr>
              <a:t>算法是若干指令的有穷序列，满足性质</a:t>
            </a:r>
            <a:r>
              <a:rPr lang="zh-CN" altLang="en-US" sz="2000" dirty="0" smtClean="0">
                <a:solidFill>
                  <a:schemeClr val="tx1"/>
                </a:solidFill>
                <a:ea typeface="宋体" pitchFamily="2" charset="-122"/>
              </a:rPr>
              <a:t>：</a:t>
            </a:r>
          </a:p>
          <a:p>
            <a:pPr lvl="1">
              <a:lnSpc>
                <a:spcPct val="150000"/>
              </a:lnSpc>
              <a:defRPr/>
            </a:pPr>
            <a:r>
              <a:rPr lang="zh-CN" altLang="en-US" sz="2400" dirty="0" smtClean="0">
                <a:solidFill>
                  <a:srgbClr val="FF0000"/>
                </a:solidFill>
                <a:ea typeface="宋体" pitchFamily="2" charset="-122"/>
              </a:rPr>
              <a:t>输入</a:t>
            </a:r>
            <a:r>
              <a:rPr lang="zh-CN" altLang="en-US" sz="2400" dirty="0" smtClean="0">
                <a:solidFill>
                  <a:schemeClr val="tx1"/>
                </a:solidFill>
                <a:ea typeface="宋体" pitchFamily="2" charset="-122"/>
              </a:rPr>
              <a:t>：有外部提供的量作为算法的输入。</a:t>
            </a:r>
          </a:p>
          <a:p>
            <a:pPr lvl="1">
              <a:lnSpc>
                <a:spcPct val="150000"/>
              </a:lnSpc>
              <a:defRPr/>
            </a:pPr>
            <a:r>
              <a:rPr lang="zh-CN" altLang="en-US" sz="2400" dirty="0" smtClean="0">
                <a:solidFill>
                  <a:srgbClr val="FF0000"/>
                </a:solidFill>
                <a:ea typeface="宋体" pitchFamily="2" charset="-122"/>
              </a:rPr>
              <a:t>输出</a:t>
            </a:r>
            <a:r>
              <a:rPr lang="zh-CN" altLang="en-US" sz="2400" dirty="0" smtClean="0">
                <a:solidFill>
                  <a:schemeClr val="tx1"/>
                </a:solidFill>
                <a:ea typeface="宋体" pitchFamily="2" charset="-122"/>
              </a:rPr>
              <a:t>：算法产生至少一个量作为输出。</a:t>
            </a:r>
          </a:p>
          <a:p>
            <a:pPr lvl="1">
              <a:lnSpc>
                <a:spcPct val="150000"/>
              </a:lnSpc>
              <a:defRPr/>
            </a:pPr>
            <a:r>
              <a:rPr lang="zh-CN" altLang="en-US" sz="2400" dirty="0" smtClean="0">
                <a:solidFill>
                  <a:srgbClr val="FF0000"/>
                </a:solidFill>
                <a:ea typeface="宋体" pitchFamily="2" charset="-122"/>
              </a:rPr>
              <a:t>确定性</a:t>
            </a:r>
            <a:r>
              <a:rPr lang="zh-CN" altLang="en-US" sz="2400" dirty="0" smtClean="0">
                <a:solidFill>
                  <a:schemeClr val="tx1"/>
                </a:solidFill>
                <a:ea typeface="宋体" pitchFamily="2" charset="-122"/>
              </a:rPr>
              <a:t>：组成算法的每条指令是清晰，无歧义的。</a:t>
            </a:r>
          </a:p>
          <a:p>
            <a:pPr lvl="1">
              <a:lnSpc>
                <a:spcPct val="150000"/>
              </a:lnSpc>
              <a:defRPr/>
            </a:pPr>
            <a:r>
              <a:rPr lang="zh-CN" altLang="en-US" sz="2400" dirty="0" smtClean="0">
                <a:solidFill>
                  <a:srgbClr val="FF0000"/>
                </a:solidFill>
                <a:ea typeface="宋体" pitchFamily="2" charset="-122"/>
              </a:rPr>
              <a:t>有限性</a:t>
            </a:r>
            <a:r>
              <a:rPr lang="zh-CN" altLang="en-US" sz="2400" dirty="0" smtClean="0">
                <a:solidFill>
                  <a:schemeClr val="tx1"/>
                </a:solidFill>
                <a:ea typeface="宋体" pitchFamily="2" charset="-122"/>
              </a:rPr>
              <a:t>：算法中每条指令的执行次数是有限的，执行每条指令的时间也是有限的。</a:t>
            </a:r>
          </a:p>
          <a:p>
            <a:pPr lvl="1">
              <a:lnSpc>
                <a:spcPct val="150000"/>
              </a:lnSpc>
              <a:defRPr/>
            </a:pPr>
            <a:r>
              <a:rPr lang="zh-CN" altLang="en-US" sz="2400" dirty="0" smtClean="0">
                <a:solidFill>
                  <a:srgbClr val="FF0000"/>
                </a:solidFill>
                <a:ea typeface="宋体" pitchFamily="2" charset="-122"/>
              </a:rPr>
              <a:t>可行性</a:t>
            </a:r>
            <a:r>
              <a:rPr lang="en-US" altLang="zh-CN" sz="2400" dirty="0" smtClean="0">
                <a:solidFill>
                  <a:schemeClr val="tx1"/>
                </a:solidFill>
                <a:ea typeface="宋体" pitchFamily="2" charset="-122"/>
              </a:rPr>
              <a:t>: </a:t>
            </a:r>
            <a:r>
              <a:rPr lang="zh-CN" altLang="en-US" sz="2400" dirty="0" smtClean="0">
                <a:solidFill>
                  <a:schemeClr val="tx1"/>
                </a:solidFill>
                <a:ea typeface="宋体" pitchFamily="2" charset="-122"/>
              </a:rPr>
              <a:t>算法是能够有效解决问题的</a:t>
            </a:r>
          </a:p>
        </p:txBody>
      </p:sp>
    </p:spTree>
    <p:extLst>
      <p:ext uri="{BB962C8B-B14F-4D97-AF65-F5344CB8AC3E}">
        <p14:creationId xmlns:p14="http://schemas.microsoft.com/office/powerpoint/2010/main" val="3803894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533400" y="442913"/>
            <a:ext cx="8229600" cy="785150"/>
          </a:xfrm>
        </p:spPr>
        <p:txBody>
          <a:bodyPr/>
          <a:lstStyle/>
          <a:p>
            <a:pPr eaLnBrk="1" hangingPunct="1"/>
            <a:r>
              <a:rPr lang="en-US" altLang="zh-CN" dirty="0" smtClean="0"/>
              <a:t>1.1 </a:t>
            </a:r>
            <a:r>
              <a:rPr lang="zh-CN" altLang="en-US" dirty="0" smtClean="0"/>
              <a:t>算法</a:t>
            </a:r>
            <a:r>
              <a:rPr lang="zh-CN" altLang="en-US" dirty="0"/>
              <a:t>基本概念</a:t>
            </a:r>
            <a:r>
              <a:rPr lang="en-US" altLang="zh-CN" sz="3600" dirty="0" smtClean="0">
                <a:latin typeface="Arial" panose="020B0604020202020204" pitchFamily="34" charset="0"/>
              </a:rPr>
              <a:t>—</a:t>
            </a:r>
            <a:r>
              <a:rPr lang="zh-CN" altLang="en-US" sz="3600" dirty="0" smtClean="0"/>
              <a:t>问题求解过程</a:t>
            </a:r>
          </a:p>
        </p:txBody>
      </p:sp>
      <p:grpSp>
        <p:nvGrpSpPr>
          <p:cNvPr id="7" name="组合 6"/>
          <p:cNvGrpSpPr/>
          <p:nvPr/>
        </p:nvGrpSpPr>
        <p:grpSpPr>
          <a:xfrm>
            <a:off x="2209800" y="1524000"/>
            <a:ext cx="4032250" cy="4754562"/>
            <a:chOff x="2024063" y="1916113"/>
            <a:chExt cx="4032250" cy="4754562"/>
          </a:xfrm>
        </p:grpSpPr>
        <p:sp>
          <p:nvSpPr>
            <p:cNvPr id="3" name="Rectangle 14"/>
            <p:cNvSpPr>
              <a:spLocks noChangeArrowheads="1"/>
            </p:cNvSpPr>
            <p:nvPr/>
          </p:nvSpPr>
          <p:spPr bwMode="auto">
            <a:xfrm>
              <a:off x="3248025" y="4797353"/>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ahoma" panose="020B0604030504040204" pitchFamily="34" charset="0"/>
                  <a:ea typeface="华文新魏" panose="02010800040101010101" pitchFamily="2" charset="-122"/>
                </a:rPr>
                <a:t>证明正确性</a:t>
              </a:r>
            </a:p>
          </p:txBody>
        </p:sp>
        <p:sp>
          <p:nvSpPr>
            <p:cNvPr id="4" name="Rectangle 15"/>
            <p:cNvSpPr>
              <a:spLocks noChangeArrowheads="1"/>
            </p:cNvSpPr>
            <p:nvPr/>
          </p:nvSpPr>
          <p:spPr bwMode="auto">
            <a:xfrm>
              <a:off x="3248025" y="5517357"/>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华文新魏" panose="02010800040101010101" pitchFamily="2" charset="-122"/>
                </a:rPr>
                <a:t>分析算法</a:t>
              </a:r>
            </a:p>
          </p:txBody>
        </p:sp>
        <p:sp>
          <p:nvSpPr>
            <p:cNvPr id="5" name="Rectangle 16"/>
            <p:cNvSpPr>
              <a:spLocks noChangeArrowheads="1"/>
            </p:cNvSpPr>
            <p:nvPr/>
          </p:nvSpPr>
          <p:spPr bwMode="auto">
            <a:xfrm>
              <a:off x="3248025" y="6237360"/>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华文新魏" panose="02010800040101010101" pitchFamily="2" charset="-122"/>
                </a:rPr>
                <a:t>设计程序</a:t>
              </a:r>
            </a:p>
          </p:txBody>
        </p:sp>
        <p:sp>
          <p:nvSpPr>
            <p:cNvPr id="1032" name="Oval 17"/>
            <p:cNvSpPr>
              <a:spLocks noChangeArrowheads="1"/>
            </p:cNvSpPr>
            <p:nvPr/>
          </p:nvSpPr>
          <p:spPr bwMode="auto">
            <a:xfrm>
              <a:off x="3105150" y="1916113"/>
              <a:ext cx="2016125" cy="431800"/>
            </a:xfrm>
            <a:prstGeom prst="ellipse">
              <a:avLst/>
            </a:prstGeom>
            <a:solidFill>
              <a:schemeClr val="bg1"/>
            </a:solidFill>
            <a:ln w="25400">
              <a:solidFill>
                <a:schemeClr val="accent4">
                  <a:lumMod val="95000"/>
                  <a:lumOff val="5000"/>
                </a:schemeClr>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a:latin typeface="Arial" panose="020B0604020202020204" pitchFamily="34" charset="0"/>
                </a:rPr>
                <a:t>理解问题</a:t>
              </a:r>
            </a:p>
          </p:txBody>
        </p:sp>
        <p:sp>
          <p:nvSpPr>
            <p:cNvPr id="1033" name="Oval 18"/>
            <p:cNvSpPr>
              <a:spLocks noChangeArrowheads="1"/>
            </p:cNvSpPr>
            <p:nvPr/>
          </p:nvSpPr>
          <p:spPr bwMode="auto">
            <a:xfrm>
              <a:off x="2528888" y="2565400"/>
              <a:ext cx="3095625" cy="1223963"/>
            </a:xfrm>
            <a:prstGeom prst="ellipse">
              <a:avLst/>
            </a:prstGeom>
            <a:solidFill>
              <a:schemeClr val="bg1"/>
            </a:solidFill>
            <a:ln w="25400">
              <a:solidFill>
                <a:schemeClr val="accent4">
                  <a:lumMod val="95000"/>
                  <a:lumOff val="5000"/>
                </a:schemeClr>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dirty="0">
                  <a:latin typeface="Arial" panose="020B0604020202020204" pitchFamily="34" charset="0"/>
                </a:rPr>
                <a:t>精确解或近似解</a:t>
              </a:r>
            </a:p>
            <a:p>
              <a:pPr algn="ctr" eaLnBrk="1" hangingPunct="1">
                <a:spcBef>
                  <a:spcPct val="0"/>
                </a:spcBef>
                <a:buClrTx/>
                <a:buSzTx/>
                <a:buFontTx/>
                <a:buNone/>
              </a:pPr>
              <a:r>
                <a:rPr kumimoji="1" lang="zh-CN" altLang="en-US" sz="2000" dirty="0">
                  <a:latin typeface="Arial" panose="020B0604020202020204" pitchFamily="34" charset="0"/>
                </a:rPr>
                <a:t>选择数据结构</a:t>
              </a:r>
            </a:p>
            <a:p>
              <a:pPr algn="ctr" eaLnBrk="1" hangingPunct="1">
                <a:spcBef>
                  <a:spcPct val="0"/>
                </a:spcBef>
                <a:buClrTx/>
                <a:buSzTx/>
                <a:buFontTx/>
                <a:buNone/>
              </a:pPr>
              <a:r>
                <a:rPr kumimoji="1" lang="zh-CN" altLang="en-US" sz="2000" dirty="0">
                  <a:latin typeface="Arial" panose="020B0604020202020204" pitchFamily="34" charset="0"/>
                </a:rPr>
                <a:t>算法设计策略</a:t>
              </a:r>
            </a:p>
          </p:txBody>
        </p:sp>
        <p:sp>
          <p:nvSpPr>
            <p:cNvPr id="1034" name="Rectangle 19"/>
            <p:cNvSpPr>
              <a:spLocks noChangeArrowheads="1"/>
            </p:cNvSpPr>
            <p:nvPr/>
          </p:nvSpPr>
          <p:spPr bwMode="auto">
            <a:xfrm>
              <a:off x="3248025" y="4076700"/>
              <a:ext cx="1800225" cy="433388"/>
            </a:xfrm>
            <a:prstGeom prst="rect">
              <a:avLst/>
            </a:prstGeom>
            <a:solidFill>
              <a:schemeClr val="bg1"/>
            </a:solidFill>
            <a:ln w="25400">
              <a:solidFill>
                <a:schemeClr val="accent4">
                  <a:lumMod val="95000"/>
                  <a:lumOff val="5000"/>
                </a:schemeClr>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a:latin typeface="Arial" panose="020B0604020202020204" pitchFamily="34" charset="0"/>
                </a:rPr>
                <a:t>设计算法</a:t>
              </a:r>
            </a:p>
          </p:txBody>
        </p:sp>
        <p:sp>
          <p:nvSpPr>
            <p:cNvPr id="1035" name="Line 20"/>
            <p:cNvSpPr>
              <a:spLocks noChangeShapeType="1"/>
            </p:cNvSpPr>
            <p:nvPr/>
          </p:nvSpPr>
          <p:spPr bwMode="auto">
            <a:xfrm>
              <a:off x="4113213" y="2349500"/>
              <a:ext cx="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36" name="Line 21"/>
            <p:cNvSpPr>
              <a:spLocks noChangeShapeType="1"/>
            </p:cNvSpPr>
            <p:nvPr/>
          </p:nvSpPr>
          <p:spPr bwMode="auto">
            <a:xfrm>
              <a:off x="4113213" y="4508500"/>
              <a:ext cx="0" cy="2889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37" name="Line 22"/>
            <p:cNvSpPr>
              <a:spLocks noChangeShapeType="1"/>
            </p:cNvSpPr>
            <p:nvPr/>
          </p:nvSpPr>
          <p:spPr bwMode="auto">
            <a:xfrm>
              <a:off x="4113213" y="3789363"/>
              <a:ext cx="0" cy="2873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38" name="Line 23"/>
            <p:cNvSpPr>
              <a:spLocks noChangeShapeType="1"/>
            </p:cNvSpPr>
            <p:nvPr/>
          </p:nvSpPr>
          <p:spPr bwMode="auto">
            <a:xfrm>
              <a:off x="4113213" y="5229225"/>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39" name="Line 24"/>
            <p:cNvSpPr>
              <a:spLocks noChangeShapeType="1"/>
            </p:cNvSpPr>
            <p:nvPr/>
          </p:nvSpPr>
          <p:spPr bwMode="auto">
            <a:xfrm>
              <a:off x="4113213" y="5949950"/>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0" name="Line 25"/>
            <p:cNvSpPr>
              <a:spLocks noChangeShapeType="1"/>
            </p:cNvSpPr>
            <p:nvPr/>
          </p:nvSpPr>
          <p:spPr bwMode="auto">
            <a:xfrm flipH="1">
              <a:off x="2024063" y="3213100"/>
              <a:ext cx="504825"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1" name="Line 26"/>
            <p:cNvSpPr>
              <a:spLocks noChangeShapeType="1"/>
            </p:cNvSpPr>
            <p:nvPr/>
          </p:nvSpPr>
          <p:spPr bwMode="auto">
            <a:xfrm>
              <a:off x="5624513" y="3140075"/>
              <a:ext cx="4318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2" name="Line 27"/>
            <p:cNvSpPr>
              <a:spLocks noChangeShapeType="1"/>
            </p:cNvSpPr>
            <p:nvPr/>
          </p:nvSpPr>
          <p:spPr bwMode="auto">
            <a:xfrm>
              <a:off x="2024063" y="3213100"/>
              <a:ext cx="0" cy="10080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3" name="Line 28"/>
            <p:cNvSpPr>
              <a:spLocks noChangeShapeType="1"/>
            </p:cNvSpPr>
            <p:nvPr/>
          </p:nvSpPr>
          <p:spPr bwMode="auto">
            <a:xfrm>
              <a:off x="2024063" y="4221163"/>
              <a:ext cx="12239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 name="Line 29"/>
            <p:cNvSpPr>
              <a:spLocks noChangeShapeType="1"/>
            </p:cNvSpPr>
            <p:nvPr/>
          </p:nvSpPr>
          <p:spPr bwMode="auto">
            <a:xfrm>
              <a:off x="6056313" y="3140075"/>
              <a:ext cx="0" cy="10810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5" name="Line 30"/>
            <p:cNvSpPr>
              <a:spLocks noChangeShapeType="1"/>
            </p:cNvSpPr>
            <p:nvPr/>
          </p:nvSpPr>
          <p:spPr bwMode="auto">
            <a:xfrm flipH="1">
              <a:off x="5048250" y="4221163"/>
              <a:ext cx="10080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6" name="Line 31"/>
            <p:cNvSpPr>
              <a:spLocks noChangeShapeType="1"/>
            </p:cNvSpPr>
            <p:nvPr/>
          </p:nvSpPr>
          <p:spPr bwMode="auto">
            <a:xfrm>
              <a:off x="5048250" y="5732463"/>
              <a:ext cx="5048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7" name="Line 32"/>
            <p:cNvSpPr>
              <a:spLocks noChangeShapeType="1"/>
            </p:cNvSpPr>
            <p:nvPr/>
          </p:nvSpPr>
          <p:spPr bwMode="auto">
            <a:xfrm flipV="1">
              <a:off x="5553075" y="4221163"/>
              <a:ext cx="0" cy="15113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8" name="Line 33"/>
            <p:cNvSpPr>
              <a:spLocks noChangeShapeType="1"/>
            </p:cNvSpPr>
            <p:nvPr/>
          </p:nvSpPr>
          <p:spPr bwMode="auto">
            <a:xfrm>
              <a:off x="2528888" y="4221163"/>
              <a:ext cx="0" cy="7921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9" name="Line 34"/>
            <p:cNvSpPr>
              <a:spLocks noChangeShapeType="1"/>
            </p:cNvSpPr>
            <p:nvPr/>
          </p:nvSpPr>
          <p:spPr bwMode="auto">
            <a:xfrm>
              <a:off x="2528888" y="5013325"/>
              <a:ext cx="7191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4773612"/>
            <a:ext cx="3448551" cy="1855788"/>
          </a:xfrm>
          <a:prstGeom prst="rect">
            <a:avLst/>
          </a:prstGeom>
        </p:spPr>
      </p:pic>
    </p:spTree>
    <p:extLst>
      <p:ext uri="{BB962C8B-B14F-4D97-AF65-F5344CB8AC3E}">
        <p14:creationId xmlns:p14="http://schemas.microsoft.com/office/powerpoint/2010/main" val="837124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3400" y="0"/>
            <a:ext cx="8458200" cy="762000"/>
          </a:xfrm>
        </p:spPr>
        <p:txBody>
          <a:bodyPr/>
          <a:lstStyle/>
          <a:p>
            <a:r>
              <a:rPr lang="en-US" altLang="zh-CN" dirty="0"/>
              <a:t>1.1 </a:t>
            </a:r>
            <a:r>
              <a:rPr lang="zh-CN" altLang="en-US" dirty="0"/>
              <a:t>算法基本概念</a:t>
            </a:r>
            <a:r>
              <a:rPr lang="en-US" altLang="zh-CN" dirty="0" smtClean="0"/>
              <a:t>—</a:t>
            </a:r>
            <a:r>
              <a:rPr lang="zh-CN" altLang="en-US" dirty="0" smtClean="0"/>
              <a:t>算法分析 </a:t>
            </a:r>
            <a:r>
              <a:rPr lang="en-US" altLang="zh-CN" dirty="0" smtClean="0"/>
              <a:t>(1)</a:t>
            </a:r>
            <a:r>
              <a:rPr lang="zh-CN" altLang="en-US" dirty="0" smtClean="0"/>
              <a:t> </a:t>
            </a:r>
            <a:endParaRPr lang="zh-CN" altLang="en-US" dirty="0"/>
          </a:p>
        </p:txBody>
      </p:sp>
      <p:sp>
        <p:nvSpPr>
          <p:cNvPr id="44035" name="Rectangle 3"/>
          <p:cNvSpPr>
            <a:spLocks noGrp="1" noChangeArrowheads="1"/>
          </p:cNvSpPr>
          <p:nvPr>
            <p:ph idx="1"/>
          </p:nvPr>
        </p:nvSpPr>
        <p:spPr>
          <a:xfrm>
            <a:off x="609600" y="1447800"/>
            <a:ext cx="8305800" cy="5029200"/>
          </a:xfrm>
        </p:spPr>
        <p:txBody>
          <a:bodyPr/>
          <a:lstStyle/>
          <a:p>
            <a:pPr eaLnBrk="1" hangingPunct="1">
              <a:lnSpc>
                <a:spcPct val="120000"/>
              </a:lnSpc>
              <a:spcBef>
                <a:spcPts val="600"/>
              </a:spcBef>
            </a:pP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数据结构与算法</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课讲述过一部分算法分析基础；</a:t>
            </a:r>
            <a:endParaRPr lang="en-US" altLang="zh-CN" sz="2400" b="1" dirty="0" smtClean="0">
              <a:latin typeface="宋体" panose="02010600030101010101" pitchFamily="2" charset="-122"/>
              <a:ea typeface="宋体" panose="02010600030101010101" pitchFamily="2" charset="-122"/>
            </a:endParaRP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判断算法“好”与”不好”</a:t>
            </a:r>
            <a:r>
              <a:rPr lang="en-US" altLang="zh-CN" sz="2400" b="1" dirty="0" smtClean="0">
                <a:latin typeface="宋体" panose="02010600030101010101" pitchFamily="2" charset="-122"/>
                <a:ea typeface="宋体" panose="02010600030101010101" pitchFamily="2" charset="-122"/>
              </a:rPr>
              <a:t>?</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正确性</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时间效率</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空间效率</a:t>
            </a:r>
          </a:p>
          <a:p>
            <a:pPr eaLnBrk="1" hangingPunct="1">
              <a:lnSpc>
                <a:spcPct val="120000"/>
              </a:lnSpc>
              <a:spcBef>
                <a:spcPts val="600"/>
              </a:spcBef>
            </a:pPr>
            <a:r>
              <a:rPr lang="zh-CN" altLang="en-US" sz="2400" b="1" dirty="0">
                <a:latin typeface="宋体" panose="02010600030101010101" pitchFamily="2" charset="-122"/>
                <a:ea typeface="宋体" panose="02010600030101010101" pitchFamily="2" charset="-122"/>
              </a:rPr>
              <a:t>算法分析是指对算法所需</a:t>
            </a:r>
            <a:r>
              <a:rPr lang="zh-CN" altLang="en-US" sz="2400" b="1" dirty="0" smtClean="0">
                <a:latin typeface="宋体" panose="02010600030101010101" pitchFamily="2" charset="-122"/>
                <a:ea typeface="宋体" panose="02010600030101010101" pitchFamily="2" charset="-122"/>
              </a:rPr>
              <a:t>的</a:t>
            </a:r>
            <a:r>
              <a:rPr lang="zh-CN" altLang="en-US" sz="2400" b="1" dirty="0" smtClean="0">
                <a:solidFill>
                  <a:srgbClr val="FF0000"/>
                </a:solidFill>
                <a:latin typeface="宋体" panose="02010600030101010101" pitchFamily="2" charset="-122"/>
                <a:ea typeface="宋体" panose="02010600030101010101" pitchFamily="2" charset="-122"/>
              </a:rPr>
              <a:t>时间</a:t>
            </a:r>
            <a:r>
              <a:rPr lang="zh-CN" altLang="en-US" sz="2400" b="1" dirty="0" smtClean="0">
                <a:latin typeface="宋体" panose="02010600030101010101" pitchFamily="2" charset="-122"/>
                <a:ea typeface="宋体" panose="02010600030101010101" pitchFamily="2" charset="-122"/>
              </a:rPr>
              <a:t>和</a:t>
            </a:r>
            <a:r>
              <a:rPr lang="zh-CN" altLang="en-US" sz="2400" b="1" dirty="0" smtClean="0">
                <a:solidFill>
                  <a:srgbClr val="FF0000"/>
                </a:solidFill>
                <a:latin typeface="宋体" panose="02010600030101010101" pitchFamily="2" charset="-122"/>
                <a:ea typeface="宋体" panose="02010600030101010101" pitchFamily="2" charset="-122"/>
              </a:rPr>
              <a:t>空间</a:t>
            </a:r>
            <a:r>
              <a:rPr lang="zh-CN" altLang="en-US" sz="2400" b="1" dirty="0" smtClean="0">
                <a:latin typeface="宋体" panose="02010600030101010101" pitchFamily="2" charset="-122"/>
                <a:ea typeface="宋体" panose="02010600030101010101" pitchFamily="2" charset="-122"/>
              </a:rPr>
              <a:t>等资源</a:t>
            </a:r>
            <a:r>
              <a:rPr lang="zh-CN" altLang="en-US" sz="2400" b="1" dirty="0">
                <a:latin typeface="宋体" panose="02010600030101010101" pitchFamily="2" charset="-122"/>
                <a:ea typeface="宋体" panose="02010600030101010101" pitchFamily="2" charset="-122"/>
              </a:rPr>
              <a:t>进行</a:t>
            </a:r>
            <a:r>
              <a:rPr lang="zh-CN" altLang="en-US" sz="2400" b="1" dirty="0" smtClean="0">
                <a:latin typeface="宋体" panose="02010600030101010101" pitchFamily="2" charset="-122"/>
                <a:ea typeface="宋体" panose="02010600030101010101" pitchFamily="2" charset="-122"/>
              </a:rPr>
              <a:t>预测</a:t>
            </a:r>
            <a:endParaRPr lang="en-US" altLang="zh-CN" sz="2400" b="1" dirty="0" smtClean="0">
              <a:latin typeface="宋体" panose="02010600030101010101" pitchFamily="2" charset="-122"/>
              <a:ea typeface="宋体" panose="02010600030101010101" pitchFamily="2" charset="-122"/>
            </a:endParaRP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途径</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理论</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数学上的分析</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经验</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计算机上的执行情况</a:t>
            </a:r>
            <a:endParaRPr lang="en-US" altLang="zh-CN" sz="2000"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3191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457200" y="1447800"/>
            <a:ext cx="8305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nSpc>
                <a:spcPct val="120000"/>
              </a:lnSpc>
              <a:spcBef>
                <a:spcPts val="600"/>
              </a:spcBef>
            </a:pPr>
            <a:r>
              <a:rPr lang="zh-CN" altLang="en-US" sz="2400" kern="0" dirty="0" smtClean="0"/>
              <a:t>算法复杂性 </a:t>
            </a:r>
            <a:r>
              <a:rPr lang="en-US" altLang="zh-CN" sz="2400" kern="0" dirty="0" smtClean="0"/>
              <a:t>= </a:t>
            </a:r>
            <a:r>
              <a:rPr lang="zh-CN" altLang="en-US" sz="2400" kern="0" dirty="0" smtClean="0"/>
              <a:t>算法所需要的计算机资源</a:t>
            </a:r>
          </a:p>
          <a:p>
            <a:pPr>
              <a:lnSpc>
                <a:spcPct val="120000"/>
              </a:lnSpc>
              <a:spcBef>
                <a:spcPts val="600"/>
              </a:spcBef>
            </a:pPr>
            <a:r>
              <a:rPr lang="zh-CN" altLang="en-US" sz="2400" kern="0" dirty="0" smtClean="0"/>
              <a:t>算法的时间复杂性</a:t>
            </a:r>
            <a:r>
              <a:rPr lang="en-US" altLang="zh-CN" sz="2400" i="1" kern="0" dirty="0" smtClean="0"/>
              <a:t>T</a:t>
            </a:r>
            <a:r>
              <a:rPr lang="en-US" altLang="zh-CN" sz="2400" kern="0" dirty="0" smtClean="0"/>
              <a:t>(</a:t>
            </a:r>
            <a:r>
              <a:rPr lang="en-US" altLang="zh-CN" sz="2400" i="1" kern="0" dirty="0" smtClean="0"/>
              <a:t>n</a:t>
            </a:r>
            <a:r>
              <a:rPr lang="en-US" altLang="zh-CN" sz="2400" kern="0" dirty="0" smtClean="0"/>
              <a:t>)</a:t>
            </a:r>
            <a:r>
              <a:rPr lang="zh-CN" altLang="en-US" sz="2400" kern="0" dirty="0" smtClean="0"/>
              <a:t>，</a:t>
            </a:r>
            <a:r>
              <a:rPr lang="zh-CN" altLang="en-US" sz="2400" kern="0" dirty="0"/>
              <a:t>其中</a:t>
            </a:r>
            <a:r>
              <a:rPr lang="en-US" altLang="zh-CN" sz="2400" i="1" kern="0" dirty="0"/>
              <a:t>n</a:t>
            </a:r>
            <a:r>
              <a:rPr lang="zh-CN" altLang="en-US" sz="2400" kern="0" dirty="0"/>
              <a:t>是问题</a:t>
            </a:r>
            <a:r>
              <a:rPr lang="zh-CN" altLang="en-US" sz="2400" kern="0" dirty="0" smtClean="0"/>
              <a:t>的输入规模。</a:t>
            </a:r>
            <a:endParaRPr lang="en-US" altLang="zh-CN" sz="2400" kern="0" dirty="0" smtClean="0"/>
          </a:p>
          <a:p>
            <a:pPr lvl="1">
              <a:lnSpc>
                <a:spcPct val="120000"/>
              </a:lnSpc>
              <a:spcBef>
                <a:spcPts val="600"/>
              </a:spcBef>
            </a:pPr>
            <a:r>
              <a:rPr lang="zh-CN" altLang="en-US" sz="2000" dirty="0" smtClean="0">
                <a:solidFill>
                  <a:srgbClr val="3907F1"/>
                </a:solidFill>
                <a:latin typeface="黑体" panose="02010609060101010101" pitchFamily="49" charset="-122"/>
                <a:ea typeface="黑体" panose="02010609060101010101" pitchFamily="49" charset="-122"/>
              </a:rPr>
              <a:t>最坏</a:t>
            </a:r>
            <a:r>
              <a:rPr lang="zh-CN" altLang="en-US" sz="2000" dirty="0">
                <a:solidFill>
                  <a:srgbClr val="3907F1"/>
                </a:solidFill>
                <a:latin typeface="黑体" panose="02010609060101010101" pitchFamily="49" charset="-122"/>
                <a:ea typeface="黑体" panose="02010609060101010101" pitchFamily="49" charset="-122"/>
              </a:rPr>
              <a:t>情况</a:t>
            </a:r>
            <a:r>
              <a:rPr lang="zh-CN" altLang="en-US" sz="2000" dirty="0"/>
              <a:t>下的时间复杂性</a:t>
            </a:r>
          </a:p>
          <a:p>
            <a:pPr marL="457200" lvl="1" indent="0">
              <a:lnSpc>
                <a:spcPct val="120000"/>
              </a:lnSpc>
              <a:spcBef>
                <a:spcPts val="600"/>
              </a:spcBef>
              <a:buNone/>
            </a:pPr>
            <a:r>
              <a:rPr lang="zh-CN" altLang="en-US" sz="2000" i="1" dirty="0" smtClean="0"/>
              <a:t>     </a:t>
            </a:r>
            <a:r>
              <a:rPr lang="en-US" altLang="zh-CN" sz="2000" i="1" dirty="0" err="1" smtClean="0"/>
              <a:t>T</a:t>
            </a:r>
            <a:r>
              <a:rPr lang="en-US" altLang="zh-CN" sz="2000" baseline="-25000" dirty="0" err="1" smtClean="0"/>
              <a:t>max</a:t>
            </a:r>
            <a:r>
              <a:rPr lang="en-US" altLang="zh-CN" sz="2000" dirty="0" smtClean="0"/>
              <a:t>(</a:t>
            </a:r>
            <a:r>
              <a:rPr lang="en-US" altLang="zh-CN" sz="2000" i="1" dirty="0" smtClean="0"/>
              <a:t>n</a:t>
            </a:r>
            <a:r>
              <a:rPr lang="en-US" altLang="zh-CN" sz="2000" dirty="0"/>
              <a:t>) = max{ </a:t>
            </a:r>
            <a:r>
              <a:rPr lang="en-US" altLang="zh-CN" sz="2000" i="1" dirty="0"/>
              <a:t>T</a:t>
            </a:r>
            <a:r>
              <a:rPr lang="en-US" altLang="zh-CN" sz="2000" dirty="0"/>
              <a:t>(I) | size(I)=</a:t>
            </a:r>
            <a:r>
              <a:rPr lang="en-US" altLang="zh-CN" sz="2000" i="1" dirty="0"/>
              <a:t>n </a:t>
            </a:r>
            <a:r>
              <a:rPr lang="en-US" altLang="zh-CN" sz="2000" dirty="0"/>
              <a:t>}</a:t>
            </a:r>
          </a:p>
          <a:p>
            <a:pPr lvl="1">
              <a:lnSpc>
                <a:spcPct val="120000"/>
              </a:lnSpc>
              <a:spcBef>
                <a:spcPts val="600"/>
              </a:spcBef>
            </a:pPr>
            <a:r>
              <a:rPr lang="zh-CN" altLang="en-US" sz="2000" dirty="0">
                <a:solidFill>
                  <a:srgbClr val="3907F1"/>
                </a:solidFill>
                <a:latin typeface="黑体" panose="02010609060101010101" pitchFamily="49" charset="-122"/>
                <a:ea typeface="黑体" panose="02010609060101010101" pitchFamily="49" charset="-122"/>
              </a:rPr>
              <a:t>最好情况</a:t>
            </a:r>
            <a:r>
              <a:rPr lang="zh-CN" altLang="en-US" sz="2000" dirty="0"/>
              <a:t>下的时间复杂性</a:t>
            </a:r>
          </a:p>
          <a:p>
            <a:pPr marL="457200" lvl="1" indent="0">
              <a:lnSpc>
                <a:spcPct val="120000"/>
              </a:lnSpc>
              <a:spcBef>
                <a:spcPts val="600"/>
              </a:spcBef>
              <a:buNone/>
            </a:pPr>
            <a:r>
              <a:rPr lang="zh-CN" altLang="en-US" sz="2000" i="1" dirty="0" smtClean="0"/>
              <a:t>     </a:t>
            </a:r>
            <a:r>
              <a:rPr lang="en-US" altLang="zh-CN" sz="2000" i="1" dirty="0" err="1" smtClean="0"/>
              <a:t>T</a:t>
            </a:r>
            <a:r>
              <a:rPr lang="en-US" altLang="zh-CN" sz="2000" baseline="-25000" dirty="0" err="1" smtClean="0"/>
              <a:t>min</a:t>
            </a:r>
            <a:r>
              <a:rPr lang="en-US" altLang="zh-CN" sz="2000" dirty="0" smtClean="0"/>
              <a:t>(</a:t>
            </a:r>
            <a:r>
              <a:rPr lang="en-US" altLang="zh-CN" sz="2000" i="1" dirty="0" smtClean="0"/>
              <a:t>n</a:t>
            </a:r>
            <a:r>
              <a:rPr lang="en-US" altLang="zh-CN" sz="2000" dirty="0"/>
              <a:t>) = min{ </a:t>
            </a:r>
            <a:r>
              <a:rPr lang="en-US" altLang="zh-CN" sz="2000" i="1" dirty="0"/>
              <a:t>T</a:t>
            </a:r>
            <a:r>
              <a:rPr lang="en-US" altLang="zh-CN" sz="2000" dirty="0"/>
              <a:t>(I) | size(I)=</a:t>
            </a:r>
            <a:r>
              <a:rPr lang="en-US" altLang="zh-CN" sz="2000" i="1" dirty="0"/>
              <a:t>n </a:t>
            </a:r>
            <a:r>
              <a:rPr lang="en-US" altLang="zh-CN" sz="2000" dirty="0"/>
              <a:t>}</a:t>
            </a:r>
          </a:p>
          <a:p>
            <a:pPr lvl="1">
              <a:lnSpc>
                <a:spcPct val="120000"/>
              </a:lnSpc>
              <a:spcBef>
                <a:spcPts val="600"/>
              </a:spcBef>
            </a:pPr>
            <a:r>
              <a:rPr lang="zh-CN" altLang="en-US" sz="2000" dirty="0">
                <a:solidFill>
                  <a:srgbClr val="3907F1"/>
                </a:solidFill>
                <a:latin typeface="黑体" panose="02010609060101010101" pitchFamily="49" charset="-122"/>
                <a:ea typeface="黑体" panose="02010609060101010101" pitchFamily="49" charset="-122"/>
              </a:rPr>
              <a:t>平均情况</a:t>
            </a:r>
            <a:r>
              <a:rPr lang="zh-CN" altLang="en-US" sz="2000" dirty="0"/>
              <a:t>下的</a:t>
            </a:r>
            <a:r>
              <a:rPr lang="zh-CN" altLang="en-US" sz="2000" dirty="0" smtClean="0"/>
              <a:t>时间复杂性</a:t>
            </a:r>
            <a:endParaRPr lang="en-US" altLang="zh-CN" sz="2000" dirty="0" smtClean="0"/>
          </a:p>
          <a:p>
            <a:pPr marL="457200" lvl="1" indent="0">
              <a:lnSpc>
                <a:spcPct val="120000"/>
              </a:lnSpc>
              <a:spcBef>
                <a:spcPts val="600"/>
              </a:spcBef>
              <a:buNone/>
            </a:pPr>
            <a:r>
              <a:rPr lang="en-US" altLang="zh-CN" sz="2000" i="1" dirty="0"/>
              <a:t> </a:t>
            </a:r>
            <a:r>
              <a:rPr lang="en-US" altLang="zh-CN" sz="2000" i="1" dirty="0" smtClean="0"/>
              <a:t>  </a:t>
            </a:r>
            <a:r>
              <a:rPr lang="zh-CN" altLang="en-US" sz="2000" i="1" dirty="0" smtClean="0"/>
              <a:t>  </a:t>
            </a:r>
            <a:r>
              <a:rPr lang="en-US" altLang="zh-CN" sz="2000" i="1" dirty="0" err="1"/>
              <a:t>T</a:t>
            </a:r>
            <a:r>
              <a:rPr lang="en-US" altLang="zh-CN" sz="2000" baseline="-25000" dirty="0" err="1"/>
              <a:t>avg</a:t>
            </a:r>
            <a:r>
              <a:rPr lang="en-US" altLang="zh-CN" sz="2000" dirty="0"/>
              <a:t>(</a:t>
            </a:r>
            <a:r>
              <a:rPr lang="en-US" altLang="zh-CN" sz="2000" i="1" dirty="0"/>
              <a:t>n</a:t>
            </a:r>
            <a:r>
              <a:rPr lang="en-US" altLang="zh-CN" sz="2000" dirty="0"/>
              <a:t>) =</a:t>
            </a:r>
          </a:p>
          <a:p>
            <a:pPr marL="457200" lvl="1" indent="0">
              <a:lnSpc>
                <a:spcPct val="120000"/>
              </a:lnSpc>
              <a:spcBef>
                <a:spcPts val="1800"/>
              </a:spcBef>
              <a:buNone/>
            </a:pPr>
            <a:r>
              <a:rPr lang="zh-CN" altLang="en-US" sz="2000" dirty="0" smtClean="0"/>
              <a:t>    其中</a:t>
            </a:r>
            <a:r>
              <a:rPr lang="en-US" altLang="zh-CN" sz="2000" i="1" dirty="0"/>
              <a:t>I</a:t>
            </a:r>
            <a:r>
              <a:rPr lang="zh-CN" altLang="en-US" sz="2000" dirty="0"/>
              <a:t>是问题的规模为</a:t>
            </a:r>
            <a:r>
              <a:rPr lang="en-US" altLang="zh-CN" sz="2000" i="1" dirty="0"/>
              <a:t>n</a:t>
            </a:r>
            <a:r>
              <a:rPr lang="zh-CN" altLang="en-US" sz="2000" dirty="0"/>
              <a:t>的实例，</a:t>
            </a:r>
            <a:r>
              <a:rPr lang="en-US" altLang="zh-CN" sz="2000" i="1" dirty="0"/>
              <a:t>p</a:t>
            </a:r>
            <a:r>
              <a:rPr lang="en-US" altLang="zh-CN" sz="2000" dirty="0"/>
              <a:t>(</a:t>
            </a:r>
            <a:r>
              <a:rPr lang="en-US" altLang="zh-CN" sz="2000" i="1" dirty="0"/>
              <a:t>I</a:t>
            </a:r>
            <a:r>
              <a:rPr lang="en-US" altLang="zh-CN" sz="2000" dirty="0"/>
              <a:t>)</a:t>
            </a:r>
            <a:r>
              <a:rPr lang="zh-CN" altLang="en-US" sz="2000" dirty="0"/>
              <a:t>是</a:t>
            </a:r>
            <a:r>
              <a:rPr lang="zh-CN" altLang="en-US" sz="2000" dirty="0" smtClean="0"/>
              <a:t>实例</a:t>
            </a:r>
            <a:r>
              <a:rPr lang="en-US" altLang="zh-CN" sz="2000" i="1" dirty="0"/>
              <a:t>I</a:t>
            </a:r>
            <a:r>
              <a:rPr lang="zh-CN" altLang="en-US" sz="2000" dirty="0"/>
              <a:t>出现的</a:t>
            </a:r>
            <a:r>
              <a:rPr lang="zh-CN" altLang="en-US" sz="2000" dirty="0" smtClean="0"/>
              <a:t>概率</a:t>
            </a:r>
            <a:endParaRPr lang="zh-CN" altLang="en-US" sz="2000" dirty="0"/>
          </a:p>
          <a:p>
            <a:pPr>
              <a:lnSpc>
                <a:spcPct val="120000"/>
              </a:lnSpc>
              <a:spcBef>
                <a:spcPts val="600"/>
              </a:spcBef>
            </a:pPr>
            <a:r>
              <a:rPr lang="zh-CN" altLang="en-US" sz="2400" kern="0" dirty="0"/>
              <a:t>算法的空间复杂性</a:t>
            </a:r>
            <a:r>
              <a:rPr lang="en-US" altLang="zh-CN" sz="2400" i="1" kern="0" dirty="0"/>
              <a:t>S</a:t>
            </a:r>
            <a:r>
              <a:rPr lang="en-US" altLang="zh-CN" sz="2400" kern="0" dirty="0"/>
              <a:t>(</a:t>
            </a:r>
            <a:r>
              <a:rPr lang="en-US" altLang="zh-CN" sz="2400" i="1" kern="0" dirty="0"/>
              <a:t>n</a:t>
            </a:r>
            <a:r>
              <a:rPr lang="en-US" altLang="zh-CN" sz="2400" kern="0" dirty="0" smtClean="0"/>
              <a:t>)</a:t>
            </a:r>
            <a:r>
              <a:rPr lang="zh-CN" altLang="en-US" sz="2400" kern="0" dirty="0" smtClean="0"/>
              <a:t>；</a:t>
            </a:r>
            <a:endParaRPr lang="en-US" altLang="zh-CN" sz="2400" kern="0" dirty="0" smtClean="0"/>
          </a:p>
        </p:txBody>
      </p:sp>
      <p:sp>
        <p:nvSpPr>
          <p:cNvPr id="1310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1076" name="Object 4"/>
          <p:cNvGraphicFramePr>
            <a:graphicFrameLocks noChangeAspect="1"/>
          </p:cNvGraphicFramePr>
          <p:nvPr>
            <p:extLst>
              <p:ext uri="{D42A27DB-BD31-4B8C-83A1-F6EECF244321}">
                <p14:modId xmlns:p14="http://schemas.microsoft.com/office/powerpoint/2010/main" val="603898260"/>
              </p:ext>
            </p:extLst>
          </p:nvPr>
        </p:nvGraphicFramePr>
        <p:xfrm>
          <a:off x="2286000" y="4648200"/>
          <a:ext cx="1584325" cy="630238"/>
        </p:xfrm>
        <a:graphic>
          <a:graphicData uri="http://schemas.openxmlformats.org/presentationml/2006/ole">
            <mc:AlternateContent xmlns:mc="http://schemas.openxmlformats.org/markup-compatibility/2006">
              <mc:Choice xmlns:v="urn:schemas-microsoft-com:vml" Requires="v">
                <p:oleObj spid="_x0000_s32856" name="公式" r:id="rId3" imgW="888614" imgH="355446" progId="Equation.3">
                  <p:embed/>
                </p:oleObj>
              </mc:Choice>
              <mc:Fallback>
                <p:oleObj name="公式" r:id="rId3" imgW="888614" imgH="355446" progId="Equation.3">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648200"/>
                        <a:ext cx="158432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a:spLocks noGrp="1" noChangeArrowheads="1"/>
          </p:cNvSpPr>
          <p:nvPr>
            <p:ph type="title"/>
          </p:nvPr>
        </p:nvSpPr>
        <p:spPr>
          <a:xfrm>
            <a:off x="457200" y="0"/>
            <a:ext cx="8458200" cy="762000"/>
          </a:xfrm>
        </p:spPr>
        <p:txBody>
          <a:bodyPr/>
          <a:lstStyle/>
          <a:p>
            <a:r>
              <a:rPr lang="en-US" altLang="zh-CN" dirty="0"/>
              <a:t>1.1 </a:t>
            </a:r>
            <a:r>
              <a:rPr lang="zh-CN" altLang="en-US" dirty="0"/>
              <a:t>算法基本概念</a:t>
            </a:r>
            <a:r>
              <a:rPr lang="en-US" altLang="zh-CN" dirty="0" smtClean="0"/>
              <a:t>—</a:t>
            </a:r>
            <a:r>
              <a:rPr lang="zh-CN" altLang="en-US" dirty="0" smtClean="0"/>
              <a:t>算法分析 </a:t>
            </a:r>
            <a:r>
              <a:rPr lang="en-US" altLang="zh-CN" dirty="0" smtClean="0"/>
              <a:t>(2)</a:t>
            </a:r>
            <a:r>
              <a:rPr lang="zh-CN" altLang="en-US" dirty="0" smtClean="0"/>
              <a:t> </a:t>
            </a:r>
            <a:endParaRPr lang="zh-CN" altLang="en-US" dirty="0"/>
          </a:p>
        </p:txBody>
      </p:sp>
    </p:spTree>
    <p:extLst>
      <p:ext uri="{BB962C8B-B14F-4D97-AF65-F5344CB8AC3E}">
        <p14:creationId xmlns:p14="http://schemas.microsoft.com/office/powerpoint/2010/main" val="166085444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0"/>
            <a:ext cx="8458200" cy="762000"/>
          </a:xfrm>
        </p:spPr>
        <p:txBody>
          <a:bodyPr/>
          <a:lstStyle/>
          <a:p>
            <a:r>
              <a:rPr lang="en-US" altLang="zh-CN" dirty="0"/>
              <a:t>1.1 </a:t>
            </a:r>
            <a:r>
              <a:rPr lang="zh-CN" altLang="en-US" dirty="0"/>
              <a:t>算法基本概念</a:t>
            </a:r>
            <a:r>
              <a:rPr lang="en-US" altLang="zh-CN" dirty="0" smtClean="0"/>
              <a:t>—</a:t>
            </a:r>
            <a:r>
              <a:rPr lang="zh-CN" altLang="en-US" dirty="0" smtClean="0"/>
              <a:t>算法分析 </a:t>
            </a:r>
            <a:r>
              <a:rPr lang="en-US" altLang="zh-CN" dirty="0" smtClean="0"/>
              <a:t>(3)</a:t>
            </a:r>
            <a:r>
              <a:rPr lang="zh-CN" altLang="en-US" dirty="0" smtClean="0"/>
              <a:t> </a:t>
            </a:r>
            <a:endParaRPr lang="zh-CN" altLang="en-US" dirty="0"/>
          </a:p>
        </p:txBody>
      </p:sp>
      <p:sp>
        <p:nvSpPr>
          <p:cNvPr id="9219" name="Rectangle 3"/>
          <p:cNvSpPr>
            <a:spLocks noGrp="1" noChangeArrowheads="1"/>
          </p:cNvSpPr>
          <p:nvPr>
            <p:ph idx="1"/>
          </p:nvPr>
        </p:nvSpPr>
        <p:spPr>
          <a:xfrm>
            <a:off x="448322" y="1371600"/>
            <a:ext cx="8314678" cy="4343400"/>
          </a:xfrm>
        </p:spPr>
        <p:txBody>
          <a:bodyPr/>
          <a:lstStyle/>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算法运行时间的</a:t>
            </a:r>
            <a:r>
              <a:rPr lang="zh-CN" altLang="en-US" sz="2400" b="1" dirty="0" smtClean="0">
                <a:solidFill>
                  <a:srgbClr val="FF0000"/>
                </a:solidFill>
                <a:latin typeface="宋体" panose="02010600030101010101" pitchFamily="2" charset="-122"/>
                <a:ea typeface="宋体" panose="02010600030101010101" pitchFamily="2" charset="-122"/>
              </a:rPr>
              <a:t>阶</a:t>
            </a:r>
            <a:r>
              <a:rPr lang="zh-CN" altLang="en-US" sz="2400" b="1" dirty="0" smtClean="0">
                <a:latin typeface="宋体" panose="02010600030101010101" pitchFamily="2" charset="-122"/>
                <a:ea typeface="宋体" panose="02010600030101010101" pitchFamily="2" charset="-122"/>
              </a:rPr>
              <a:t>较简明地刻画了一个算法的效率，并作为不同算法进行比较的工具；</a:t>
            </a: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当输入规模足够大时，运行时间中的</a:t>
            </a:r>
            <a:r>
              <a:rPr lang="zh-CN" altLang="en-US" sz="2400" b="1" dirty="0" smtClean="0">
                <a:solidFill>
                  <a:srgbClr val="0000CC"/>
                </a:solidFill>
                <a:latin typeface="黑体" panose="02010609060101010101" pitchFamily="49" charset="-122"/>
                <a:ea typeface="黑体" panose="02010609060101010101" pitchFamily="49" charset="-122"/>
              </a:rPr>
              <a:t>低阶项</a:t>
            </a:r>
            <a:r>
              <a:rPr lang="zh-CN" altLang="en-US" sz="2400" b="1" dirty="0" smtClean="0">
                <a:latin typeface="宋体" panose="02010600030101010101" pitchFamily="2" charset="-122"/>
                <a:ea typeface="宋体" panose="02010600030101010101" pitchFamily="2" charset="-122"/>
              </a:rPr>
              <a:t>和</a:t>
            </a:r>
            <a:r>
              <a:rPr lang="zh-CN" altLang="en-US" sz="2400" b="1" dirty="0">
                <a:solidFill>
                  <a:srgbClr val="0000CC"/>
                </a:solidFill>
                <a:latin typeface="黑体" panose="02010609060101010101" pitchFamily="49" charset="-122"/>
                <a:ea typeface="黑体" panose="02010609060101010101" pitchFamily="49" charset="-122"/>
              </a:rPr>
              <a:t>最高次项的常数系数</a:t>
            </a:r>
            <a:r>
              <a:rPr lang="zh-CN" altLang="en-US" sz="2400" b="1" dirty="0" smtClean="0"/>
              <a:t>可以忽略；</a:t>
            </a:r>
            <a:endParaRPr lang="en-US" altLang="zh-CN" sz="2400" b="1" dirty="0" smtClean="0">
              <a:latin typeface="宋体" panose="02010600030101010101" pitchFamily="2" charset="-122"/>
              <a:ea typeface="宋体" panose="02010600030101010101" pitchFamily="2" charset="-122"/>
            </a:endParaRP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输入规模足够大到只需考虑运行时间的</a:t>
            </a:r>
            <a:r>
              <a:rPr lang="zh-CN" altLang="en-US" sz="2400" b="1" dirty="0">
                <a:solidFill>
                  <a:srgbClr val="0000CC"/>
                </a:solidFill>
                <a:latin typeface="黑体" panose="02010609060101010101" pitchFamily="49" charset="-122"/>
                <a:ea typeface="黑体" panose="02010609060101010101" pitchFamily="49" charset="-122"/>
              </a:rPr>
              <a:t>增长量级</a:t>
            </a:r>
            <a:r>
              <a:rPr lang="zh-CN" altLang="en-US" sz="2400" b="1" dirty="0" smtClean="0">
                <a:latin typeface="宋体" panose="02010600030101010101" pitchFamily="2" charset="-122"/>
                <a:ea typeface="宋体" panose="02010600030101010101" pitchFamily="2" charset="-122"/>
              </a:rPr>
              <a:t>时，研究的算法效率即为</a:t>
            </a:r>
            <a:r>
              <a:rPr lang="zh-CN" altLang="en-US" sz="2400" b="1" dirty="0" smtClean="0">
                <a:solidFill>
                  <a:srgbClr val="0000CC"/>
                </a:solidFill>
                <a:latin typeface="黑体" panose="02010609060101010101" pitchFamily="49" charset="-122"/>
                <a:ea typeface="黑体" panose="02010609060101010101" pitchFamily="49" charset="-122"/>
              </a:rPr>
              <a:t>渐近效率</a:t>
            </a:r>
            <a:r>
              <a:rPr lang="zh-CN" altLang="en-US" sz="2400" b="1" dirty="0" smtClean="0">
                <a:latin typeface="宋体" panose="02010600030101010101" pitchFamily="2" charset="-122"/>
                <a:ea typeface="宋体" panose="02010600030101010101" pitchFamily="2" charset="-122"/>
              </a:rPr>
              <a:t>。亦即，我们只关心从极限的角度考虑运行时间如何随输入规模的增长而增长。</a:t>
            </a: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渐近效率更高的算法，对大规模的输入是更好的。（</a:t>
            </a:r>
            <a:r>
              <a:rPr lang="zh-CN" altLang="en-US" sz="2400" b="1" dirty="0" smtClean="0">
                <a:solidFill>
                  <a:srgbClr val="FF0000"/>
                </a:solidFill>
                <a:latin typeface="宋体" panose="02010600030101010101" pitchFamily="2" charset="-122"/>
                <a:ea typeface="宋体" panose="02010600030101010101" pitchFamily="2" charset="-122"/>
              </a:rPr>
              <a:t>对小规模的输入则不一定</a:t>
            </a:r>
            <a:r>
              <a:rPr lang="zh-CN" altLang="en-US" sz="2400" b="1" dirty="0" smtClean="0">
                <a:latin typeface="宋体" panose="02010600030101010101" pitchFamily="2" charset="-122"/>
                <a:ea typeface="宋体" panose="02010600030101010101" pitchFamily="2" charset="-122"/>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3354072327"/>
              </p:ext>
            </p:extLst>
          </p:nvPr>
        </p:nvGraphicFramePr>
        <p:xfrm>
          <a:off x="3641725" y="2667000"/>
          <a:ext cx="3933825" cy="669925"/>
        </p:xfrm>
        <a:graphic>
          <a:graphicData uri="http://schemas.openxmlformats.org/presentationml/2006/ole">
            <mc:AlternateContent xmlns:mc="http://schemas.openxmlformats.org/markup-compatibility/2006">
              <mc:Choice xmlns:v="urn:schemas-microsoft-com:vml" Requires="v">
                <p:oleObj spid="_x0000_s186386" name="Equation" r:id="rId3" imgW="1346040" imgH="228600" progId="Equation.DSMT4">
                  <p:embed/>
                </p:oleObj>
              </mc:Choice>
              <mc:Fallback>
                <p:oleObj name="Equation" r:id="rId3" imgW="1346040" imgH="228600" progId="Equation.DSMT4">
                  <p:embed/>
                  <p:pic>
                    <p:nvPicPr>
                      <p:cNvPr id="0" name=""/>
                      <p:cNvPicPr/>
                      <p:nvPr/>
                    </p:nvPicPr>
                    <p:blipFill>
                      <a:blip r:embed="rId4"/>
                      <a:stretch>
                        <a:fillRect/>
                      </a:stretch>
                    </p:blipFill>
                    <p:spPr>
                      <a:xfrm>
                        <a:off x="3641725" y="2667000"/>
                        <a:ext cx="3933825" cy="669925"/>
                      </a:xfrm>
                      <a:prstGeom prst="rect">
                        <a:avLst/>
                      </a:prstGeom>
                    </p:spPr>
                  </p:pic>
                </p:oleObj>
              </mc:Fallback>
            </mc:AlternateContent>
          </a:graphicData>
        </a:graphic>
      </p:graphicFrame>
    </p:spTree>
    <p:extLst>
      <p:ext uri="{BB962C8B-B14F-4D97-AF65-F5344CB8AC3E}">
        <p14:creationId xmlns:p14="http://schemas.microsoft.com/office/powerpoint/2010/main" val="1440227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0"/>
            <a:ext cx="7772400" cy="914400"/>
          </a:xfrm>
        </p:spPr>
        <p:txBody>
          <a:bodyPr/>
          <a:lstStyle/>
          <a:p>
            <a:r>
              <a:rPr lang="en-US" altLang="zh-CN" dirty="0"/>
              <a:t>1.2 </a:t>
            </a:r>
            <a:r>
              <a:rPr lang="zh-CN" altLang="en-US" dirty="0"/>
              <a:t>插入排序</a:t>
            </a:r>
            <a:r>
              <a:rPr lang="zh-CN" altLang="en-US" dirty="0" smtClean="0"/>
              <a:t> </a:t>
            </a:r>
            <a:r>
              <a:rPr lang="en-US" b="1" dirty="0" smtClean="0">
                <a:solidFill>
                  <a:srgbClr val="0000CC"/>
                </a:solidFill>
              </a:rPr>
              <a:t>(1)</a:t>
            </a:r>
            <a:endParaRPr lang="en-US" dirty="0"/>
          </a:p>
        </p:txBody>
      </p:sp>
      <p:sp>
        <p:nvSpPr>
          <p:cNvPr id="10251" name="Text Box 11"/>
          <p:cNvSpPr txBox="1">
            <a:spLocks noChangeArrowheads="1"/>
          </p:cNvSpPr>
          <p:nvPr/>
        </p:nvSpPr>
        <p:spPr bwMode="auto">
          <a:xfrm>
            <a:off x="457200" y="2531208"/>
            <a:ext cx="49295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200" dirty="0">
                <a:solidFill>
                  <a:srgbClr val="C00000"/>
                </a:solidFill>
                <a:latin typeface="黑体" panose="02010609060101010101" pitchFamily="49" charset="-122"/>
                <a:ea typeface="黑体" panose="02010609060101010101" pitchFamily="49" charset="-122"/>
              </a:rPr>
              <a:t>输入</a:t>
            </a:r>
            <a:r>
              <a:rPr lang="en-US" sz="2200" dirty="0">
                <a:solidFill>
                  <a:srgbClr val="C00000"/>
                </a:solidFill>
                <a:latin typeface="黑体" panose="02010609060101010101" pitchFamily="49" charset="-122"/>
                <a:ea typeface="黑体" panose="02010609060101010101" pitchFamily="49" charset="-122"/>
              </a:rPr>
              <a:t>: </a:t>
            </a:r>
            <a:r>
              <a:rPr lang="en-US" sz="2200" i="1" dirty="0" smtClean="0"/>
              <a:t>n</a:t>
            </a:r>
            <a:r>
              <a:rPr lang="zh-CN" altLang="en-US" sz="2200" dirty="0" smtClean="0"/>
              <a:t>个数的一个序列</a:t>
            </a:r>
            <a:r>
              <a:rPr lang="en-US" sz="2200" dirty="0" smtClean="0"/>
              <a:t> </a:t>
            </a:r>
            <a:r>
              <a:rPr lang="en-US" sz="2200" dirty="0">
                <a:solidFill>
                  <a:schemeClr val="tx2"/>
                </a:solidFill>
                <a:latin typeface="Symbol" pitchFamily="18" charset="2"/>
              </a:rPr>
              <a:t>á</a:t>
            </a:r>
            <a:r>
              <a:rPr lang="en-US" sz="2200" i="1" dirty="0">
                <a:solidFill>
                  <a:schemeClr val="tx2"/>
                </a:solidFill>
              </a:rPr>
              <a:t>a</a:t>
            </a:r>
            <a:r>
              <a:rPr lang="en-US" sz="2200" baseline="-25000" dirty="0">
                <a:solidFill>
                  <a:schemeClr val="tx2"/>
                </a:solidFill>
              </a:rPr>
              <a:t>1</a:t>
            </a:r>
            <a:r>
              <a:rPr lang="en-US" sz="2200" dirty="0">
                <a:solidFill>
                  <a:schemeClr val="tx2"/>
                </a:solidFill>
              </a:rPr>
              <a:t>, </a:t>
            </a:r>
            <a:r>
              <a:rPr lang="en-US" sz="2200" i="1" dirty="0">
                <a:solidFill>
                  <a:schemeClr val="tx2"/>
                </a:solidFill>
              </a:rPr>
              <a:t>a</a:t>
            </a:r>
            <a:r>
              <a:rPr lang="en-US" sz="2200" baseline="-25000" dirty="0">
                <a:solidFill>
                  <a:schemeClr val="tx2"/>
                </a:solidFill>
              </a:rPr>
              <a:t>2</a:t>
            </a:r>
            <a:r>
              <a:rPr lang="en-US" sz="2200" dirty="0">
                <a:solidFill>
                  <a:schemeClr val="tx2"/>
                </a:solidFill>
              </a:rPr>
              <a:t>, …, </a:t>
            </a:r>
            <a:r>
              <a:rPr lang="en-US" sz="2200" i="1" dirty="0" err="1" smtClean="0">
                <a:solidFill>
                  <a:schemeClr val="tx2"/>
                </a:solidFill>
              </a:rPr>
              <a:t>a</a:t>
            </a:r>
            <a:r>
              <a:rPr lang="en-US" sz="2200" i="1" baseline="-25000" dirty="0" err="1" smtClean="0">
                <a:solidFill>
                  <a:schemeClr val="tx2"/>
                </a:solidFill>
              </a:rPr>
              <a:t>n</a:t>
            </a:r>
            <a:r>
              <a:rPr lang="en-US" sz="2200" dirty="0" err="1" smtClean="0">
                <a:solidFill>
                  <a:schemeClr val="tx2"/>
                </a:solidFill>
                <a:latin typeface="Symbol" pitchFamily="18" charset="2"/>
              </a:rPr>
              <a:t>ñ</a:t>
            </a:r>
            <a:r>
              <a:rPr lang="en-US" sz="2200" dirty="0" smtClean="0"/>
              <a:t>.</a:t>
            </a:r>
            <a:endParaRPr lang="en-US" sz="2200" dirty="0"/>
          </a:p>
        </p:txBody>
      </p:sp>
      <p:sp>
        <p:nvSpPr>
          <p:cNvPr id="10276" name="Text Box 36"/>
          <p:cNvSpPr txBox="1">
            <a:spLocks noChangeArrowheads="1"/>
          </p:cNvSpPr>
          <p:nvPr/>
        </p:nvSpPr>
        <p:spPr bwMode="auto">
          <a:xfrm>
            <a:off x="457200" y="3006602"/>
            <a:ext cx="83058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Aft>
                <a:spcPts val="1200"/>
              </a:spcAft>
            </a:pPr>
            <a:r>
              <a:rPr lang="zh-CN" altLang="en-US" sz="2200" b="1" dirty="0" smtClean="0">
                <a:solidFill>
                  <a:srgbClr val="C00000"/>
                </a:solidFill>
                <a:latin typeface="黑体" panose="02010609060101010101" pitchFamily="49" charset="-122"/>
                <a:ea typeface="黑体" panose="02010609060101010101" pitchFamily="49" charset="-122"/>
              </a:rPr>
              <a:t>输出</a:t>
            </a:r>
            <a:r>
              <a:rPr lang="en-US" sz="2200" b="1" dirty="0" smtClean="0">
                <a:solidFill>
                  <a:srgbClr val="C00000"/>
                </a:solidFill>
                <a:latin typeface="黑体" panose="02010609060101010101" pitchFamily="49" charset="-122"/>
                <a:ea typeface="黑体" panose="02010609060101010101" pitchFamily="49" charset="-122"/>
              </a:rPr>
              <a:t>:</a:t>
            </a:r>
            <a:r>
              <a:rPr lang="en-US" sz="2200" dirty="0" smtClean="0">
                <a:latin typeface="黑体" panose="02010609060101010101" pitchFamily="49" charset="-122"/>
                <a:ea typeface="黑体" panose="02010609060101010101" pitchFamily="49" charset="-122"/>
              </a:rPr>
              <a:t> </a:t>
            </a:r>
            <a:r>
              <a:rPr lang="zh-CN" altLang="en-US" sz="2200" dirty="0" smtClean="0"/>
              <a:t>输入序列的一个排列</a:t>
            </a:r>
            <a:r>
              <a:rPr lang="en-US" sz="2200" dirty="0" smtClean="0">
                <a:solidFill>
                  <a:schemeClr val="tx2"/>
                </a:solidFill>
                <a:latin typeface="Symbol" pitchFamily="18" charset="2"/>
              </a:rPr>
              <a:t>á</a:t>
            </a:r>
            <a:r>
              <a:rPr lang="en-US" sz="2200" i="1" dirty="0" smtClean="0">
                <a:solidFill>
                  <a:schemeClr val="tx2"/>
                </a:solidFill>
              </a:rPr>
              <a:t>a</a:t>
            </a:r>
            <a:r>
              <a:rPr lang="en-US" altLang="zh-CN" sz="2200" i="1" dirty="0">
                <a:solidFill>
                  <a:schemeClr val="tx2"/>
                </a:solidFill>
                <a:cs typeface="Times New Roman" pitchFamily="18" charset="0"/>
              </a:rPr>
              <a:t>'</a:t>
            </a:r>
            <a:r>
              <a:rPr lang="en-US" sz="2200" baseline="-25000" dirty="0" smtClean="0">
                <a:solidFill>
                  <a:schemeClr val="tx2"/>
                </a:solidFill>
              </a:rPr>
              <a:t>1</a:t>
            </a:r>
            <a:r>
              <a:rPr lang="en-US" sz="2200" i="1" dirty="0">
                <a:solidFill>
                  <a:schemeClr val="tx2"/>
                </a:solidFill>
              </a:rPr>
              <a:t>, </a:t>
            </a:r>
            <a:r>
              <a:rPr lang="en-US" sz="2200" i="1" dirty="0" smtClean="0">
                <a:solidFill>
                  <a:schemeClr val="tx2"/>
                </a:solidFill>
              </a:rPr>
              <a:t>a</a:t>
            </a:r>
            <a:r>
              <a:rPr lang="en-US" altLang="zh-CN" sz="2200" i="1" dirty="0">
                <a:solidFill>
                  <a:schemeClr val="tx2"/>
                </a:solidFill>
                <a:cs typeface="Times New Roman" pitchFamily="18" charset="0"/>
              </a:rPr>
              <a:t>'</a:t>
            </a:r>
            <a:r>
              <a:rPr lang="en-US" sz="2200" baseline="-25000" dirty="0" smtClean="0">
                <a:solidFill>
                  <a:schemeClr val="tx2"/>
                </a:solidFill>
              </a:rPr>
              <a:t>2</a:t>
            </a:r>
            <a:r>
              <a:rPr lang="en-US" sz="2200" i="1" dirty="0">
                <a:solidFill>
                  <a:schemeClr val="tx2"/>
                </a:solidFill>
              </a:rPr>
              <a:t>, </a:t>
            </a:r>
            <a:r>
              <a:rPr lang="en-US" sz="2200" dirty="0">
                <a:solidFill>
                  <a:schemeClr val="tx2"/>
                </a:solidFill>
              </a:rPr>
              <a:t>…</a:t>
            </a:r>
            <a:r>
              <a:rPr lang="en-US" sz="2200" i="1" dirty="0">
                <a:solidFill>
                  <a:schemeClr val="tx2"/>
                </a:solidFill>
              </a:rPr>
              <a:t>, </a:t>
            </a:r>
            <a:r>
              <a:rPr lang="en-US" sz="2200" i="1" dirty="0" err="1" smtClean="0">
                <a:solidFill>
                  <a:schemeClr val="tx2"/>
                </a:solidFill>
              </a:rPr>
              <a:t>a</a:t>
            </a:r>
            <a:r>
              <a:rPr lang="en-US" altLang="zh-CN" sz="2200" i="1" dirty="0" err="1">
                <a:solidFill>
                  <a:schemeClr val="tx2"/>
                </a:solidFill>
                <a:cs typeface="Times New Roman" pitchFamily="18" charset="0"/>
              </a:rPr>
              <a:t>'</a:t>
            </a:r>
            <a:r>
              <a:rPr lang="en-US" sz="2200" i="1" baseline="-25000" dirty="0" err="1" smtClean="0">
                <a:solidFill>
                  <a:schemeClr val="tx2"/>
                </a:solidFill>
              </a:rPr>
              <a:t>n</a:t>
            </a:r>
            <a:r>
              <a:rPr lang="en-US" sz="2200" dirty="0" err="1" smtClean="0">
                <a:solidFill>
                  <a:schemeClr val="tx2"/>
                </a:solidFill>
                <a:latin typeface="Symbol" pitchFamily="18" charset="2"/>
              </a:rPr>
              <a:t>ñ</a:t>
            </a:r>
            <a:r>
              <a:rPr lang="zh-CN" altLang="en-US" sz="2200" dirty="0" smtClean="0"/>
              <a:t>，满足</a:t>
            </a:r>
            <a:r>
              <a:rPr lang="en-US" sz="2200" i="1" dirty="0" smtClean="0">
                <a:solidFill>
                  <a:schemeClr val="tx2"/>
                </a:solidFill>
              </a:rPr>
              <a:t>a</a:t>
            </a:r>
            <a:r>
              <a:rPr lang="en-US" sz="2200" i="1" dirty="0" smtClean="0">
                <a:solidFill>
                  <a:schemeClr val="tx2"/>
                </a:solidFill>
                <a:cs typeface="Times New Roman" pitchFamily="18" charset="0"/>
              </a:rPr>
              <a:t>'</a:t>
            </a:r>
            <a:r>
              <a:rPr lang="en-US" sz="2200" baseline="-25000" dirty="0" smtClean="0">
                <a:solidFill>
                  <a:schemeClr val="tx2"/>
                </a:solidFill>
              </a:rPr>
              <a:t>1</a:t>
            </a:r>
            <a:r>
              <a:rPr lang="en-US" sz="2200" i="1" dirty="0" smtClean="0">
                <a:solidFill>
                  <a:schemeClr val="tx2"/>
                </a:solidFill>
              </a:rPr>
              <a:t> </a:t>
            </a:r>
            <a:r>
              <a:rPr lang="en-US" sz="2200" dirty="0">
                <a:solidFill>
                  <a:schemeClr val="tx2"/>
                </a:solidFill>
                <a:latin typeface="Symbol" pitchFamily="18" charset="2"/>
              </a:rPr>
              <a:t>£</a:t>
            </a:r>
            <a:r>
              <a:rPr lang="en-US" sz="2200" i="1" dirty="0">
                <a:solidFill>
                  <a:schemeClr val="tx2"/>
                </a:solidFill>
              </a:rPr>
              <a:t> a</a:t>
            </a:r>
            <a:r>
              <a:rPr lang="en-US" sz="2200" i="1" dirty="0">
                <a:solidFill>
                  <a:schemeClr val="tx2"/>
                </a:solidFill>
                <a:cs typeface="Times New Roman" pitchFamily="18" charset="0"/>
              </a:rPr>
              <a:t>'</a:t>
            </a:r>
            <a:r>
              <a:rPr lang="en-US" sz="2200" baseline="-25000" dirty="0">
                <a:solidFill>
                  <a:schemeClr val="tx2"/>
                </a:solidFill>
              </a:rPr>
              <a:t>2</a:t>
            </a:r>
            <a:r>
              <a:rPr lang="en-US" sz="2200" i="1" dirty="0">
                <a:solidFill>
                  <a:schemeClr val="tx2"/>
                </a:solidFill>
              </a:rPr>
              <a:t> </a:t>
            </a:r>
            <a:r>
              <a:rPr lang="en-US" sz="2200" dirty="0">
                <a:solidFill>
                  <a:schemeClr val="tx2"/>
                </a:solidFill>
                <a:latin typeface="Symbol" pitchFamily="18" charset="2"/>
              </a:rPr>
              <a:t>£ </a:t>
            </a:r>
            <a:r>
              <a:rPr lang="en-US" sz="2200" baseline="20000" dirty="0">
                <a:solidFill>
                  <a:schemeClr val="tx2"/>
                </a:solidFill>
              </a:rPr>
              <a:t>…</a:t>
            </a:r>
            <a:r>
              <a:rPr lang="en-US" sz="2200" dirty="0">
                <a:solidFill>
                  <a:schemeClr val="tx2"/>
                </a:solidFill>
              </a:rPr>
              <a:t> </a:t>
            </a:r>
            <a:r>
              <a:rPr lang="en-US" sz="2200" dirty="0">
                <a:solidFill>
                  <a:schemeClr val="tx2"/>
                </a:solidFill>
                <a:latin typeface="Symbol" pitchFamily="18" charset="2"/>
              </a:rPr>
              <a:t>£</a:t>
            </a:r>
            <a:r>
              <a:rPr lang="en-US" sz="2200" i="1" dirty="0">
                <a:solidFill>
                  <a:schemeClr val="tx2"/>
                </a:solidFill>
              </a:rPr>
              <a:t> </a:t>
            </a:r>
            <a:r>
              <a:rPr lang="en-US" sz="2200" i="1" dirty="0" err="1" smtClean="0">
                <a:solidFill>
                  <a:schemeClr val="tx2"/>
                </a:solidFill>
              </a:rPr>
              <a:t>a</a:t>
            </a:r>
            <a:r>
              <a:rPr lang="en-US" sz="2200" i="1" dirty="0" err="1" smtClean="0">
                <a:solidFill>
                  <a:schemeClr val="tx2"/>
                </a:solidFill>
                <a:cs typeface="Times New Roman" pitchFamily="18" charset="0"/>
              </a:rPr>
              <a:t>'</a:t>
            </a:r>
            <a:r>
              <a:rPr lang="en-US" sz="2200" i="1" baseline="-25000" dirty="0" err="1" smtClean="0">
                <a:solidFill>
                  <a:schemeClr val="tx2"/>
                </a:solidFill>
              </a:rPr>
              <a:t>n</a:t>
            </a:r>
            <a:endParaRPr lang="en-US" sz="2200" dirty="0"/>
          </a:p>
        </p:txBody>
      </p:sp>
      <p:sp>
        <p:nvSpPr>
          <p:cNvPr id="2" name="TextBox 1"/>
          <p:cNvSpPr txBox="1"/>
          <p:nvPr/>
        </p:nvSpPr>
        <p:spPr>
          <a:xfrm>
            <a:off x="457200" y="2025036"/>
            <a:ext cx="1422184" cy="461665"/>
          </a:xfrm>
          <a:prstGeom prst="rect">
            <a:avLst/>
          </a:prstGeom>
          <a:noFill/>
        </p:spPr>
        <p:txBody>
          <a:bodyPr wrap="none" rtlCol="0">
            <a:spAutoFit/>
          </a:bodyPr>
          <a:lstStyle/>
          <a:p>
            <a:r>
              <a:rPr lang="zh-CN" altLang="en-US" sz="2400" dirty="0" smtClean="0"/>
              <a:t>排序问题</a:t>
            </a:r>
            <a:endParaRPr lang="en-US" sz="2400" dirty="0"/>
          </a:p>
        </p:txBody>
      </p:sp>
      <p:pic>
        <p:nvPicPr>
          <p:cNvPr id="9" name="Picture 5" descr="3_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5685" y="909339"/>
            <a:ext cx="2390290" cy="211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4114800"/>
            <a:ext cx="8774723" cy="208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1"/>
          </p:nvPr>
        </p:nvSpPr>
        <p:spPr>
          <a:xfrm>
            <a:off x="8215313" y="6356350"/>
            <a:ext cx="4714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fld id="{33AA0378-5687-414C-B8CA-BE5F817C2CBB}" type="slidenum">
              <a:rPr lang="en-US" altLang="zh-CN" sz="1400">
                <a:latin typeface="Arial Narrow" panose="020B0606020202030204" pitchFamily="34" charset="0"/>
              </a:rPr>
              <a:pPr algn="l"/>
              <a:t>2</a:t>
            </a:fld>
            <a:endParaRPr lang="en-US" altLang="zh-CN" sz="1400">
              <a:latin typeface="Arial Narrow" panose="020B0606020202030204" pitchFamily="34" charset="0"/>
            </a:endParaRPr>
          </a:p>
        </p:txBody>
      </p:sp>
      <p:sp>
        <p:nvSpPr>
          <p:cNvPr id="6147" name="Rectangle 2"/>
          <p:cNvSpPr>
            <a:spLocks noGrp="1" noChangeArrowheads="1"/>
          </p:cNvSpPr>
          <p:nvPr>
            <p:ph type="title"/>
          </p:nvPr>
        </p:nvSpPr>
        <p:spPr>
          <a:xfrm>
            <a:off x="457200" y="228600"/>
            <a:ext cx="8229600" cy="725488"/>
          </a:xfrm>
        </p:spPr>
        <p:txBody>
          <a:bodyPr/>
          <a:lstStyle/>
          <a:p>
            <a:pPr eaLnBrk="1" hangingPunct="1">
              <a:defRPr/>
            </a:pPr>
            <a:r>
              <a:rPr lang="zh-CN" altLang="en-US" dirty="0" smtClean="0">
                <a:ea typeface="宋体" pitchFamily="2" charset="-122"/>
              </a:rPr>
              <a:t>任课老师： 陆玉武</a:t>
            </a:r>
          </a:p>
        </p:txBody>
      </p:sp>
      <p:sp>
        <p:nvSpPr>
          <p:cNvPr id="6148" name="AutoShape 3"/>
          <p:cNvSpPr>
            <a:spLocks noGrp="1" noChangeAspect="1" noChangeArrowheads="1"/>
          </p:cNvSpPr>
          <p:nvPr>
            <p:ph type="body" idx="1"/>
          </p:nvPr>
        </p:nvSpPr>
        <p:spPr>
          <a:xfrm>
            <a:off x="3733800" y="2362200"/>
            <a:ext cx="5191125" cy="2514600"/>
          </a:xfrm>
        </p:spPr>
        <p:txBody>
          <a:bodyPr/>
          <a:lstStyle/>
          <a:p>
            <a:pPr eaLnBrk="1" hangingPunct="1">
              <a:spcBef>
                <a:spcPct val="40000"/>
              </a:spcBef>
              <a:buFont typeface="Wingdings" pitchFamily="2" charset="2"/>
              <a:buNone/>
              <a:defRPr/>
            </a:pPr>
            <a:r>
              <a:rPr lang="en-US" altLang="zh-CN" dirty="0" smtClean="0">
                <a:ea typeface="黑体" pitchFamily="2" charset="-122"/>
              </a:rPr>
              <a:t>Email</a:t>
            </a:r>
            <a:r>
              <a:rPr lang="en-US" altLang="zh-CN" dirty="0" smtClean="0">
                <a:solidFill>
                  <a:srgbClr val="FF0000"/>
                </a:solidFill>
                <a:ea typeface="黑体" pitchFamily="2" charset="-122"/>
              </a:rPr>
              <a:t>:   </a:t>
            </a:r>
            <a:r>
              <a:rPr lang="en-US" altLang="zh-CN" sz="2800" dirty="0" smtClean="0">
                <a:solidFill>
                  <a:srgbClr val="FF0000"/>
                </a:solidFill>
                <a:ea typeface="黑体" pitchFamily="2" charset="-122"/>
                <a:hlinkClick r:id="rId3"/>
              </a:rPr>
              <a:t>luyuwu2018@szu.edu.cn</a:t>
            </a:r>
            <a:endParaRPr lang="en-US" altLang="zh-CN" sz="2800" dirty="0" smtClean="0">
              <a:solidFill>
                <a:srgbClr val="FF0000"/>
              </a:solidFill>
              <a:ea typeface="黑体" pitchFamily="2" charset="-122"/>
            </a:endParaRPr>
          </a:p>
          <a:p>
            <a:pPr eaLnBrk="1" hangingPunct="1">
              <a:spcBef>
                <a:spcPct val="40000"/>
              </a:spcBef>
              <a:buFont typeface="Wingdings" pitchFamily="2" charset="2"/>
              <a:buNone/>
              <a:defRPr/>
            </a:pPr>
            <a:endParaRPr lang="en-US" altLang="zh-CN" dirty="0" smtClean="0">
              <a:ea typeface="黑体" pitchFamily="2" charset="-122"/>
            </a:endParaRPr>
          </a:p>
          <a:p>
            <a:pPr eaLnBrk="1" hangingPunct="1">
              <a:spcBef>
                <a:spcPct val="40000"/>
              </a:spcBef>
              <a:buFont typeface="Wingdings" pitchFamily="2" charset="2"/>
              <a:buNone/>
              <a:defRPr/>
            </a:pPr>
            <a:r>
              <a:rPr lang="en-US" altLang="zh-CN" dirty="0" smtClean="0">
                <a:ea typeface="黑体" pitchFamily="2" charset="-122"/>
              </a:rPr>
              <a:t>Office:  </a:t>
            </a:r>
            <a:r>
              <a:rPr lang="zh-CN" altLang="en-US" dirty="0" smtClean="0">
                <a:ea typeface="黑体" pitchFamily="2" charset="-122"/>
              </a:rPr>
              <a:t>南区计算机学院</a:t>
            </a:r>
            <a:r>
              <a:rPr lang="en-US" altLang="zh-CN" dirty="0" smtClean="0">
                <a:ea typeface="黑体" pitchFamily="2" charset="-122"/>
              </a:rPr>
              <a:t>930</a:t>
            </a:r>
          </a:p>
          <a:p>
            <a:pPr eaLnBrk="1" hangingPunct="1">
              <a:buFont typeface="Wingdings" pitchFamily="2" charset="2"/>
              <a:buNone/>
              <a:defRPr/>
            </a:pPr>
            <a:endParaRPr lang="en-US" altLang="zh-CN" dirty="0" smtClean="0">
              <a:latin typeface="黑体" pitchFamily="2" charset="-122"/>
              <a:ea typeface="黑体" pitchFamily="2" charset="-122"/>
            </a:endParaRPr>
          </a:p>
        </p:txBody>
      </p:sp>
      <p:pic>
        <p:nvPicPr>
          <p:cNvPr id="51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1200"/>
            <a:ext cx="3287713"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3845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a:t>1.2 </a:t>
            </a:r>
            <a:r>
              <a:rPr lang="zh-CN" altLang="en-US" sz="3600" dirty="0"/>
              <a:t>插入排序 </a:t>
            </a:r>
            <a:r>
              <a:rPr lang="en-US" altLang="zh-CN" sz="3600" dirty="0" smtClean="0"/>
              <a:t>(2)</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838200" y="1295400"/>
            <a:ext cx="8305800" cy="4953000"/>
          </a:xfrm>
        </p:spPr>
        <p:txBody>
          <a:bodyPr/>
          <a:lstStyle/>
          <a:p>
            <a:pPr marL="0" indent="0">
              <a:spcAft>
                <a:spcPts val="1200"/>
              </a:spcAft>
              <a:buNone/>
            </a:pPr>
            <a:r>
              <a:rPr lang="zh-CN" altLang="en-US" b="1" u="sng" dirty="0" smtClean="0">
                <a:solidFill>
                  <a:srgbClr val="FF0000"/>
                </a:solidFill>
              </a:rPr>
              <a:t>算法伪代码</a:t>
            </a:r>
            <a:endParaRPr lang="en-US" b="1" u="sng" dirty="0">
              <a:solidFill>
                <a:srgbClr val="FF0000"/>
              </a:solidFill>
            </a:endParaRPr>
          </a:p>
          <a:p>
            <a:pPr marL="0" indent="0">
              <a:spcAft>
                <a:spcPts val="1200"/>
              </a:spcAft>
              <a:buNone/>
            </a:pPr>
            <a:endParaRPr lang="en-US" sz="2400" b="1" dirty="0" smtClean="0"/>
          </a:p>
          <a:p>
            <a:pPr marL="0" indent="0">
              <a:spcAft>
                <a:spcPts val="1200"/>
              </a:spcAft>
              <a:buNone/>
            </a:pPr>
            <a:endParaRPr lang="en-US" sz="2400" b="1" dirty="0"/>
          </a:p>
          <a:p>
            <a:pPr marL="0" indent="0">
              <a:spcAft>
                <a:spcPts val="1200"/>
              </a:spcAft>
              <a:buNone/>
            </a:pPr>
            <a:endParaRPr lang="en-US" sz="2400" b="1" dirty="0" smtClean="0"/>
          </a:p>
          <a:p>
            <a:pPr marL="0" indent="0">
              <a:spcAft>
                <a:spcPts val="1200"/>
              </a:spcAft>
              <a:buNone/>
            </a:pPr>
            <a:endParaRPr lang="en-US" sz="2400" b="1" dirty="0"/>
          </a:p>
          <a:p>
            <a:pPr marL="0" indent="0">
              <a:spcAft>
                <a:spcPts val="1200"/>
              </a:spcAft>
              <a:buNone/>
            </a:pPr>
            <a:endParaRPr lang="en-US" sz="2400" b="1" dirty="0" smtClean="0"/>
          </a:p>
          <a:p>
            <a:pPr marL="0" indent="0">
              <a:spcAft>
                <a:spcPts val="1200"/>
              </a:spcAft>
              <a:buNone/>
            </a:pPr>
            <a:endParaRPr lang="en-US" sz="2400" b="1" dirty="0" smtClean="0"/>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51" t="35262" r="36108" b="31215"/>
          <a:stretch/>
        </p:blipFill>
        <p:spPr bwMode="auto">
          <a:xfrm>
            <a:off x="304800" y="1828800"/>
            <a:ext cx="844837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91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1.2 </a:t>
            </a:r>
            <a:r>
              <a:rPr lang="zh-CN" altLang="en-US" sz="3600" dirty="0" smtClean="0"/>
              <a:t>分析插入排序算法 </a:t>
            </a:r>
            <a:r>
              <a:rPr lang="en-US" sz="3600" b="1" dirty="0" smtClean="0">
                <a:solidFill>
                  <a:srgbClr val="0000CC"/>
                </a:solidFill>
              </a:rPr>
              <a:t>(1)</a:t>
            </a:r>
          </a:p>
        </p:txBody>
      </p:sp>
      <p:sp>
        <p:nvSpPr>
          <p:cNvPr id="7171" name="Rectangle 3"/>
          <p:cNvSpPr>
            <a:spLocks noGrp="1" noChangeArrowheads="1"/>
          </p:cNvSpPr>
          <p:nvPr>
            <p:ph type="body" idx="4294967295"/>
          </p:nvPr>
        </p:nvSpPr>
        <p:spPr>
          <a:xfrm>
            <a:off x="533400" y="1371600"/>
            <a:ext cx="8610600" cy="5334000"/>
          </a:xfrm>
        </p:spPr>
        <p:txBody>
          <a:bodyPr/>
          <a:lstStyle/>
          <a:p>
            <a:pPr marL="0" indent="0">
              <a:lnSpc>
                <a:spcPct val="125000"/>
              </a:lnSpc>
              <a:spcBef>
                <a:spcPts val="600"/>
              </a:spcBef>
              <a:buNone/>
            </a:pPr>
            <a:r>
              <a:rPr lang="zh-CN" altLang="en-US" sz="2400" b="1" dirty="0" smtClean="0"/>
              <a:t>     假定一种单处理器计算模型</a:t>
            </a:r>
            <a:r>
              <a:rPr lang="en-US" altLang="zh-CN" sz="2400" b="1" dirty="0" smtClean="0"/>
              <a:t>—</a:t>
            </a:r>
            <a:r>
              <a:rPr lang="zh-CN" altLang="en-US" sz="2400" b="1" dirty="0" smtClean="0">
                <a:solidFill>
                  <a:srgbClr val="3333FF"/>
                </a:solidFill>
                <a:latin typeface="黑体" panose="02010609060101010101" pitchFamily="49" charset="-122"/>
                <a:ea typeface="黑体" panose="02010609060101010101" pitchFamily="49" charset="-122"/>
              </a:rPr>
              <a:t>随机访问模型</a:t>
            </a:r>
            <a:r>
              <a:rPr lang="en-US" altLang="zh-CN" sz="2400" b="1" dirty="0" smtClean="0"/>
              <a:t>(</a:t>
            </a:r>
            <a:r>
              <a:rPr lang="en-US" sz="2400" b="1" dirty="0"/>
              <a:t>Random-Access Machine,</a:t>
            </a:r>
            <a:r>
              <a:rPr lang="en-US" sz="2400" b="1" dirty="0" smtClean="0">
                <a:solidFill>
                  <a:srgbClr val="C00000"/>
                </a:solidFill>
              </a:rPr>
              <a:t> </a:t>
            </a:r>
            <a:r>
              <a:rPr lang="en-US" sz="2400" b="1" dirty="0" smtClean="0">
                <a:solidFill>
                  <a:srgbClr val="3333FF"/>
                </a:solidFill>
                <a:latin typeface="Arial" panose="020B0604020202020204" pitchFamily="34" charset="0"/>
                <a:cs typeface="Arial" panose="020B0604020202020204" pitchFamily="34" charset="0"/>
              </a:rPr>
              <a:t>RAM</a:t>
            </a:r>
            <a:r>
              <a:rPr lang="en-US" sz="2400" b="1" dirty="0" smtClean="0"/>
              <a:t>)</a:t>
            </a:r>
            <a:r>
              <a:rPr lang="zh-CN" altLang="en-US" sz="2400" b="1" dirty="0" smtClean="0"/>
              <a:t>：</a:t>
            </a:r>
            <a:endParaRPr lang="en-US" sz="2400" b="1" dirty="0"/>
          </a:p>
          <a:p>
            <a:pPr>
              <a:lnSpc>
                <a:spcPct val="125000"/>
              </a:lnSpc>
              <a:spcBef>
                <a:spcPts val="600"/>
              </a:spcBef>
            </a:pPr>
            <a:r>
              <a:rPr lang="zh-CN" altLang="en-US" sz="2200" b="1" dirty="0" smtClean="0"/>
              <a:t>指令一条接一条执行，没有并发操作。</a:t>
            </a:r>
            <a:endParaRPr lang="en-US" sz="2200" b="1" dirty="0"/>
          </a:p>
          <a:p>
            <a:pPr>
              <a:lnSpc>
                <a:spcPct val="125000"/>
              </a:lnSpc>
              <a:spcBef>
                <a:spcPts val="600"/>
              </a:spcBef>
            </a:pPr>
            <a:r>
              <a:rPr lang="zh-CN" altLang="en-US" sz="2200" b="1" dirty="0"/>
              <a:t>简单</a:t>
            </a:r>
            <a:r>
              <a:rPr lang="zh-CN" altLang="en-US" sz="2200" b="1" dirty="0" smtClean="0"/>
              <a:t>起见，假设每条指令所需时间均为常量。</a:t>
            </a:r>
            <a:endParaRPr lang="en-US" sz="2200" b="1" dirty="0" smtClean="0"/>
          </a:p>
          <a:p>
            <a:pPr lvl="1">
              <a:lnSpc>
                <a:spcPct val="125000"/>
              </a:lnSpc>
              <a:spcBef>
                <a:spcPts val="600"/>
              </a:spcBef>
            </a:pPr>
            <a:r>
              <a:rPr lang="zh-CN" altLang="en-US" sz="2000" b="1" dirty="0" smtClean="0"/>
              <a:t>算术指令：加法、减法、乘法、除法、取余，向下取整、向上取整</a:t>
            </a:r>
            <a:r>
              <a:rPr lang="en-US" sz="2000" b="1" dirty="0" smtClean="0"/>
              <a:t> </a:t>
            </a:r>
          </a:p>
          <a:p>
            <a:pPr lvl="1">
              <a:lnSpc>
                <a:spcPct val="125000"/>
              </a:lnSpc>
              <a:spcBef>
                <a:spcPts val="600"/>
              </a:spcBef>
            </a:pPr>
            <a:r>
              <a:rPr lang="zh-CN" altLang="en-US" sz="2000" b="1" dirty="0" smtClean="0"/>
              <a:t>数据移动指令：装入、存储、复制</a:t>
            </a:r>
            <a:endParaRPr lang="en-US" altLang="zh-CN" sz="2000" b="1" dirty="0" smtClean="0"/>
          </a:p>
          <a:p>
            <a:pPr lvl="1">
              <a:lnSpc>
                <a:spcPct val="125000"/>
              </a:lnSpc>
              <a:spcBef>
                <a:spcPts val="600"/>
              </a:spcBef>
            </a:pPr>
            <a:r>
              <a:rPr lang="zh-CN" altLang="en-US" sz="2000" b="1" dirty="0"/>
              <a:t>控制指令：</a:t>
            </a:r>
            <a:r>
              <a:rPr lang="zh-CN" altLang="en-US" sz="2000" b="1" dirty="0" smtClean="0"/>
              <a:t>条件与无条件转移、子程序调用与返回</a:t>
            </a:r>
            <a:r>
              <a:rPr lang="zh-CN" altLang="en-US" sz="2000" b="1" dirty="0"/>
              <a:t>。</a:t>
            </a:r>
            <a:endParaRPr lang="en-US" sz="2000" b="1" dirty="0"/>
          </a:p>
          <a:p>
            <a:pPr>
              <a:lnSpc>
                <a:spcPct val="125000"/>
              </a:lnSpc>
              <a:spcBef>
                <a:spcPts val="600"/>
              </a:spcBef>
            </a:pPr>
            <a:r>
              <a:rPr lang="en-US" sz="2200" b="1" dirty="0" smtClean="0"/>
              <a:t>RAM</a:t>
            </a:r>
            <a:r>
              <a:rPr lang="zh-CN" altLang="en-US" sz="2200" b="1" dirty="0" smtClean="0"/>
              <a:t>模型中的数据类型有整数型和浮点实数型。</a:t>
            </a:r>
            <a:endParaRPr lang="en-US" sz="2200" b="1" dirty="0" smtClean="0"/>
          </a:p>
          <a:p>
            <a:pPr>
              <a:lnSpc>
                <a:spcPct val="125000"/>
              </a:lnSpc>
              <a:spcBef>
                <a:spcPts val="600"/>
              </a:spcBef>
            </a:pPr>
            <a:r>
              <a:rPr lang="zh-CN" altLang="en-US" sz="2400" b="1" dirty="0" smtClean="0"/>
              <a:t>不考虑内存层次的影响。</a:t>
            </a:r>
            <a:endParaRPr lang="en-US" sz="2400" b="1" dirty="0"/>
          </a:p>
        </p:txBody>
      </p:sp>
    </p:spTree>
    <p:extLst>
      <p:ext uri="{BB962C8B-B14F-4D97-AF65-F5344CB8AC3E}">
        <p14:creationId xmlns:p14="http://schemas.microsoft.com/office/powerpoint/2010/main" val="40541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6629400" cy="838200"/>
          </a:xfrm>
        </p:spPr>
        <p:txBody>
          <a:bodyPr/>
          <a:lstStyle/>
          <a:p>
            <a:r>
              <a:rPr lang="en-US" altLang="zh-CN" sz="3600" dirty="0" smtClean="0">
                <a:solidFill>
                  <a:schemeClr val="tx1"/>
                </a:solidFill>
              </a:rPr>
              <a:t>1.2 </a:t>
            </a:r>
            <a:r>
              <a:rPr lang="zh-CN" altLang="en-US" sz="3600" dirty="0" smtClean="0">
                <a:solidFill>
                  <a:schemeClr val="tx1"/>
                </a:solidFill>
              </a:rPr>
              <a:t>分析</a:t>
            </a:r>
            <a:r>
              <a:rPr lang="zh-CN" altLang="en-US" sz="3600" dirty="0">
                <a:solidFill>
                  <a:schemeClr val="tx1"/>
                </a:solidFill>
              </a:rPr>
              <a:t>插入排序算法 </a:t>
            </a:r>
            <a:r>
              <a:rPr lang="en-US" altLang="zh-CN" sz="3600" dirty="0" smtClean="0">
                <a:solidFill>
                  <a:schemeClr val="tx1"/>
                </a:solidFill>
              </a:rPr>
              <a:t>(2)</a:t>
            </a:r>
            <a:endParaRPr lang="en-US" sz="3600" b="1" dirty="0" smtClean="0">
              <a:solidFill>
                <a:schemeClr val="tx1"/>
              </a:solidFill>
            </a:endParaRPr>
          </a:p>
        </p:txBody>
      </p:sp>
      <p:sp>
        <p:nvSpPr>
          <p:cNvPr id="7171" name="Rectangle 3"/>
          <p:cNvSpPr>
            <a:spLocks noGrp="1" noChangeArrowheads="1"/>
          </p:cNvSpPr>
          <p:nvPr>
            <p:ph type="body" idx="4294967295"/>
          </p:nvPr>
        </p:nvSpPr>
        <p:spPr>
          <a:xfrm>
            <a:off x="457200" y="1371600"/>
            <a:ext cx="8686800" cy="5257800"/>
          </a:xfrm>
        </p:spPr>
        <p:txBody>
          <a:bodyPr/>
          <a:lstStyle/>
          <a:p>
            <a:pPr>
              <a:lnSpc>
                <a:spcPct val="125000"/>
              </a:lnSpc>
              <a:spcBef>
                <a:spcPts val="600"/>
              </a:spcBef>
            </a:pPr>
            <a:r>
              <a:rPr lang="zh-CN" altLang="en-US" sz="2400" b="1" dirty="0" smtClean="0"/>
              <a:t>一个算法的</a:t>
            </a:r>
            <a:r>
              <a:rPr lang="zh-CN" altLang="en-US" sz="2400" b="1" dirty="0"/>
              <a:t>运行时间是指在特定输入时所执行的</a:t>
            </a:r>
            <a:r>
              <a:rPr lang="zh-CN" altLang="en-US" sz="2400" b="1" dirty="0">
                <a:solidFill>
                  <a:srgbClr val="0000CC"/>
                </a:solidFill>
                <a:latin typeface="黑体" panose="02010609060101010101" pitchFamily="49" charset="-122"/>
                <a:ea typeface="黑体" panose="02010609060101010101" pitchFamily="49" charset="-122"/>
              </a:rPr>
              <a:t>基本操作</a:t>
            </a:r>
            <a:r>
              <a:rPr lang="zh-CN" altLang="en-US" sz="2400" b="1" dirty="0"/>
              <a:t>数或步数。</a:t>
            </a:r>
            <a:endParaRPr lang="en-US" altLang="zh-CN" sz="2400" b="1" dirty="0"/>
          </a:p>
          <a:p>
            <a:pPr marL="685800" lvl="1">
              <a:lnSpc>
                <a:spcPct val="125000"/>
              </a:lnSpc>
              <a:spcBef>
                <a:spcPts val="600"/>
              </a:spcBef>
              <a:defRPr/>
            </a:pPr>
            <a:r>
              <a:rPr lang="zh-CN" altLang="en-US" sz="2200" b="1" dirty="0" smtClean="0"/>
              <a:t>基本</a:t>
            </a:r>
            <a:r>
              <a:rPr lang="zh-CN" altLang="en-US" sz="2200" b="1" dirty="0"/>
              <a:t>操作：</a:t>
            </a:r>
            <a:r>
              <a:rPr lang="en-US" altLang="zh-CN" sz="2200" b="1" dirty="0"/>
              <a:t> </a:t>
            </a:r>
            <a:r>
              <a:rPr lang="zh-CN" altLang="en-US" sz="2200" b="1" dirty="0"/>
              <a:t>对算法运行时间影响最大的操作，通常是算法</a:t>
            </a:r>
            <a:r>
              <a:rPr lang="zh-CN" altLang="en-US" sz="2200" b="1" dirty="0">
                <a:solidFill>
                  <a:srgbClr val="FF0000"/>
                </a:solidFill>
              </a:rPr>
              <a:t>最内层循环中最费时的操作</a:t>
            </a:r>
            <a:r>
              <a:rPr lang="zh-CN" altLang="en-US" sz="2200" b="1" dirty="0" smtClean="0"/>
              <a:t>。</a:t>
            </a:r>
            <a:endParaRPr lang="en-US" altLang="zh-CN" sz="2200" b="1" dirty="0" smtClean="0"/>
          </a:p>
          <a:p>
            <a:pPr marL="685800" lvl="1">
              <a:lnSpc>
                <a:spcPct val="125000"/>
              </a:lnSpc>
              <a:spcBef>
                <a:spcPts val="600"/>
              </a:spcBef>
              <a:defRPr/>
            </a:pPr>
            <a:r>
              <a:rPr lang="zh-CN" altLang="en-US" sz="2200" b="1" dirty="0"/>
              <a:t>定义</a:t>
            </a:r>
            <a:r>
              <a:rPr lang="zh-CN" altLang="en-US" sz="2200" b="1" dirty="0">
                <a:latin typeface="宋体" panose="02010600030101010101" pitchFamily="2" charset="-122"/>
                <a:ea typeface="宋体" panose="02010600030101010101" pitchFamily="2" charset="-122"/>
              </a:rPr>
              <a:t>“步”</a:t>
            </a:r>
            <a:r>
              <a:rPr lang="zh-CN" altLang="en-US" sz="2200" b="1" dirty="0"/>
              <a:t>的概念尽量独立于机器。</a:t>
            </a:r>
            <a:endParaRPr lang="en-US" altLang="zh-CN" sz="2200" b="1" dirty="0"/>
          </a:p>
          <a:p>
            <a:pPr>
              <a:lnSpc>
                <a:spcPct val="125000"/>
              </a:lnSpc>
              <a:spcBef>
                <a:spcPts val="600"/>
              </a:spcBef>
            </a:pPr>
            <a:r>
              <a:rPr lang="zh-CN" altLang="en-US" sz="2400" b="1" dirty="0" smtClean="0"/>
              <a:t>算法</a:t>
            </a:r>
            <a:r>
              <a:rPr lang="zh-CN" altLang="en-US" sz="2400" b="1" dirty="0"/>
              <a:t>的运行时间严重依赖于问题的输入</a:t>
            </a:r>
            <a:r>
              <a:rPr lang="zh-CN" altLang="en-US" sz="2400" b="1" dirty="0" smtClean="0"/>
              <a:t>规模。一般</a:t>
            </a:r>
            <a:r>
              <a:rPr lang="zh-CN" altLang="en-US" sz="2400" b="1" dirty="0"/>
              <a:t>地，算法的运行时间与输入规模同步增长。</a:t>
            </a:r>
            <a:endParaRPr lang="en-US" altLang="zh-CN" sz="2400" b="1" dirty="0"/>
          </a:p>
          <a:p>
            <a:pPr>
              <a:lnSpc>
                <a:spcPct val="125000"/>
              </a:lnSpc>
              <a:spcBef>
                <a:spcPts val="600"/>
              </a:spcBef>
            </a:pPr>
            <a:r>
              <a:rPr lang="zh-CN" altLang="en-US" sz="2400" b="1" dirty="0" smtClean="0"/>
              <a:t>即使</a:t>
            </a:r>
            <a:r>
              <a:rPr lang="zh-CN" altLang="en-US" sz="2400" b="1" dirty="0"/>
              <a:t>规模相同的两个不同输入，其运行时间也可能差别</a:t>
            </a:r>
            <a:r>
              <a:rPr lang="zh-CN" altLang="en-US" sz="2400" b="1" dirty="0" smtClean="0"/>
              <a:t>很大</a:t>
            </a:r>
            <a:endParaRPr lang="en-US" sz="2400" b="1" dirty="0"/>
          </a:p>
          <a:p>
            <a:pPr marL="400050" lvl="1" indent="0">
              <a:lnSpc>
                <a:spcPct val="125000"/>
              </a:lnSpc>
              <a:spcBef>
                <a:spcPts val="600"/>
              </a:spcBef>
              <a:buNone/>
            </a:pPr>
            <a:r>
              <a:rPr lang="zh-CN" altLang="en-US" b="1" dirty="0" smtClean="0">
                <a:solidFill>
                  <a:srgbClr val="C00000"/>
                </a:solidFill>
              </a:rPr>
              <a:t>例如：当插入排序在处理</a:t>
            </a:r>
            <a:r>
              <a:rPr lang="en-US" altLang="zh-CN" b="1" dirty="0" smtClean="0">
                <a:solidFill>
                  <a:srgbClr val="C00000"/>
                </a:solidFill>
              </a:rPr>
              <a:t>(1)</a:t>
            </a:r>
            <a:r>
              <a:rPr lang="zh-CN" altLang="en-US" b="1" dirty="0" smtClean="0">
                <a:solidFill>
                  <a:srgbClr val="C00000"/>
                </a:solidFill>
              </a:rPr>
              <a:t>已排序好的</a:t>
            </a:r>
            <a:r>
              <a:rPr lang="en-US" altLang="zh-CN" b="1" i="1" dirty="0" smtClean="0">
                <a:solidFill>
                  <a:srgbClr val="C00000"/>
                </a:solidFill>
              </a:rPr>
              <a:t>n</a:t>
            </a:r>
            <a:r>
              <a:rPr lang="zh-CN" altLang="en-US" b="1" dirty="0" smtClean="0">
                <a:solidFill>
                  <a:srgbClr val="C00000"/>
                </a:solidFill>
              </a:rPr>
              <a:t>个元素数组和</a:t>
            </a:r>
            <a:r>
              <a:rPr lang="en-US" altLang="zh-CN" b="1" dirty="0" smtClean="0">
                <a:solidFill>
                  <a:srgbClr val="C00000"/>
                </a:solidFill>
              </a:rPr>
              <a:t>(2)</a:t>
            </a:r>
            <a:r>
              <a:rPr lang="zh-CN" altLang="en-US" b="1" dirty="0" smtClean="0">
                <a:solidFill>
                  <a:srgbClr val="C00000"/>
                </a:solidFill>
              </a:rPr>
              <a:t>逆序排列的</a:t>
            </a:r>
            <a:r>
              <a:rPr lang="en-US" altLang="zh-CN" b="1" i="1" dirty="0" smtClean="0">
                <a:solidFill>
                  <a:srgbClr val="C00000"/>
                </a:solidFill>
              </a:rPr>
              <a:t>n</a:t>
            </a:r>
            <a:r>
              <a:rPr lang="zh-CN" altLang="en-US" b="1" dirty="0" smtClean="0">
                <a:solidFill>
                  <a:srgbClr val="C00000"/>
                </a:solidFill>
              </a:rPr>
              <a:t>个元素数组时。</a:t>
            </a:r>
            <a:endParaRPr lang="en-US" b="1" dirty="0" smtClean="0"/>
          </a:p>
        </p:txBody>
      </p:sp>
    </p:spTree>
    <p:extLst>
      <p:ext uri="{BB962C8B-B14F-4D97-AF65-F5344CB8AC3E}">
        <p14:creationId xmlns:p14="http://schemas.microsoft.com/office/powerpoint/2010/main" val="324290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81000" y="152400"/>
            <a:ext cx="7772400" cy="838200"/>
          </a:xfrm>
        </p:spPr>
        <p:txBody>
          <a:bodyPr/>
          <a:lstStyle/>
          <a:p>
            <a:pPr algn="l"/>
            <a:r>
              <a:rPr lang="en-US" altLang="zh-CN" sz="3600" b="1" dirty="0" smtClean="0">
                <a:solidFill>
                  <a:schemeClr val="tx1"/>
                </a:solidFill>
              </a:rPr>
              <a:t>1.2 </a:t>
            </a:r>
            <a:r>
              <a:rPr lang="zh-CN" altLang="en-US" sz="3600" b="1" dirty="0" smtClean="0">
                <a:solidFill>
                  <a:schemeClr val="tx1"/>
                </a:solidFill>
              </a:rPr>
              <a:t>分析插入排序算法</a:t>
            </a:r>
            <a:r>
              <a:rPr lang="en-US" sz="3600" b="1" dirty="0" smtClean="0">
                <a:solidFill>
                  <a:schemeClr val="tx1"/>
                </a:solidFill>
              </a:rPr>
              <a:t> (</a:t>
            </a:r>
            <a:r>
              <a:rPr lang="en-US" altLang="zh-CN" sz="3600" b="1" dirty="0" smtClean="0">
                <a:solidFill>
                  <a:schemeClr val="tx1"/>
                </a:solidFill>
              </a:rPr>
              <a:t>3</a:t>
            </a:r>
            <a:r>
              <a:rPr lang="en-US" sz="3600" b="1" dirty="0" smtClean="0">
                <a:solidFill>
                  <a:schemeClr val="tx1"/>
                </a:solidFill>
              </a:rPr>
              <a:t>)</a:t>
            </a:r>
          </a:p>
        </p:txBody>
      </p:sp>
      <p:sp>
        <p:nvSpPr>
          <p:cNvPr id="7171" name="Rectangle 3"/>
          <p:cNvSpPr>
            <a:spLocks noGrp="1" noChangeArrowheads="1"/>
          </p:cNvSpPr>
          <p:nvPr>
            <p:ph type="body" idx="4294967295"/>
          </p:nvPr>
        </p:nvSpPr>
        <p:spPr>
          <a:xfrm>
            <a:off x="533400" y="4572000"/>
            <a:ext cx="8610600" cy="2133600"/>
          </a:xfrm>
        </p:spPr>
        <p:txBody>
          <a:bodyPr/>
          <a:lstStyle/>
          <a:p>
            <a:pPr>
              <a:lnSpc>
                <a:spcPct val="125000"/>
              </a:lnSpc>
              <a:spcBef>
                <a:spcPts val="600"/>
              </a:spcBef>
            </a:pPr>
            <a:r>
              <a:rPr lang="zh-CN" altLang="en-US" sz="2000" b="1" dirty="0" smtClean="0"/>
              <a:t>假定每次执行第</a:t>
            </a:r>
            <a:r>
              <a:rPr lang="en-US" altLang="zh-CN" sz="2000" b="1" i="1" dirty="0" err="1" smtClean="0"/>
              <a:t>i</a:t>
            </a:r>
            <a:r>
              <a:rPr lang="zh-CN" altLang="en-US" sz="2000" b="1" dirty="0" smtClean="0"/>
              <a:t>行所花的时间都是常量</a:t>
            </a:r>
            <a:r>
              <a:rPr lang="en-US" altLang="zh-CN" sz="2000" b="1" i="1" dirty="0" smtClean="0"/>
              <a:t>c</a:t>
            </a:r>
            <a:r>
              <a:rPr lang="en-US" altLang="zh-CN" sz="2000" b="1" i="1" baseline="-25000" dirty="0" smtClean="0"/>
              <a:t>i</a:t>
            </a:r>
            <a:r>
              <a:rPr lang="zh-CN" altLang="en-US" sz="2000" b="1" dirty="0"/>
              <a:t>；</a:t>
            </a:r>
            <a:endParaRPr lang="en-US" altLang="zh-CN" sz="2000" b="1" dirty="0"/>
          </a:p>
          <a:p>
            <a:pPr>
              <a:lnSpc>
                <a:spcPct val="125000"/>
              </a:lnSpc>
              <a:spcBef>
                <a:spcPts val="600"/>
              </a:spcBef>
            </a:pPr>
            <a:r>
              <a:rPr lang="zh-CN" altLang="en-US" sz="2000" b="1" dirty="0" smtClean="0"/>
              <a:t>对</a:t>
            </a:r>
            <a:r>
              <a:rPr lang="en-US" sz="2000" b="1" dirty="0" smtClean="0"/>
              <a:t> </a:t>
            </a:r>
            <a:r>
              <a:rPr lang="en-US" sz="2000" b="1" i="1" dirty="0"/>
              <a:t>j</a:t>
            </a:r>
            <a:r>
              <a:rPr lang="en-US" sz="2000" b="1" dirty="0"/>
              <a:t> </a:t>
            </a:r>
            <a:r>
              <a:rPr lang="en-US" sz="2000" b="1" dirty="0" smtClean="0"/>
              <a:t>= 2, 3, … </a:t>
            </a:r>
            <a:r>
              <a:rPr lang="en-US" sz="2000" b="1" i="1" dirty="0"/>
              <a:t>n</a:t>
            </a:r>
            <a:r>
              <a:rPr lang="en-US" sz="2000" b="1" dirty="0"/>
              <a:t>, </a:t>
            </a:r>
            <a:r>
              <a:rPr lang="zh-CN" altLang="en-US" sz="2000" b="1" dirty="0" smtClean="0"/>
              <a:t>假设</a:t>
            </a:r>
            <a:r>
              <a:rPr lang="en-US" sz="2000" b="1" i="1" dirty="0" err="1" smtClean="0">
                <a:solidFill>
                  <a:srgbClr val="FF0000"/>
                </a:solidFill>
              </a:rPr>
              <a:t>t</a:t>
            </a:r>
            <a:r>
              <a:rPr lang="en-US" sz="2000" b="1" i="1" baseline="-25000" dirty="0" err="1" smtClean="0">
                <a:solidFill>
                  <a:srgbClr val="FF0000"/>
                </a:solidFill>
              </a:rPr>
              <a:t>j</a:t>
            </a:r>
            <a:r>
              <a:rPr lang="zh-CN" altLang="en-US" sz="2000" b="1" dirty="0" smtClean="0">
                <a:solidFill>
                  <a:srgbClr val="FF0000"/>
                </a:solidFill>
              </a:rPr>
              <a:t>表示对那个值 </a:t>
            </a:r>
            <a:r>
              <a:rPr lang="en-US" altLang="zh-CN" sz="2000" b="1" i="1" dirty="0" smtClean="0">
                <a:solidFill>
                  <a:srgbClr val="FF0000"/>
                </a:solidFill>
              </a:rPr>
              <a:t>j </a:t>
            </a:r>
            <a:r>
              <a:rPr lang="zh-CN" altLang="en-US" sz="2000" b="1" dirty="0" smtClean="0">
                <a:solidFill>
                  <a:srgbClr val="FF0000"/>
                </a:solidFill>
              </a:rPr>
              <a:t>执行</a:t>
            </a:r>
            <a:r>
              <a:rPr lang="en-US" altLang="zh-CN" sz="2000" b="1" i="1" dirty="0" smtClean="0">
                <a:solidFill>
                  <a:srgbClr val="FF0000"/>
                </a:solidFill>
              </a:rPr>
              <a:t>while</a:t>
            </a:r>
            <a:r>
              <a:rPr lang="zh-CN" altLang="en-US" sz="2000" b="1" dirty="0" smtClean="0">
                <a:solidFill>
                  <a:srgbClr val="FF0000"/>
                </a:solidFill>
              </a:rPr>
              <a:t>循环</a:t>
            </a:r>
            <a:r>
              <a:rPr lang="zh-CN" altLang="en-US" sz="2000" b="1" dirty="0" smtClean="0">
                <a:solidFill>
                  <a:schemeClr val="accent6">
                    <a:lumMod val="50000"/>
                  </a:schemeClr>
                </a:solidFill>
              </a:rPr>
              <a:t>测试</a:t>
            </a:r>
            <a:r>
              <a:rPr lang="zh-CN" altLang="en-US" sz="2000" b="1" dirty="0" smtClean="0">
                <a:solidFill>
                  <a:srgbClr val="FF0000"/>
                </a:solidFill>
              </a:rPr>
              <a:t>的</a:t>
            </a:r>
            <a:r>
              <a:rPr lang="zh-CN" altLang="en-US" sz="2000" b="1" i="1" u="sng" dirty="0" smtClean="0">
                <a:solidFill>
                  <a:srgbClr val="FF0000"/>
                </a:solidFill>
              </a:rPr>
              <a:t>次数</a:t>
            </a:r>
            <a:r>
              <a:rPr lang="zh-CN" altLang="en-US" sz="2000" b="1" dirty="0" smtClean="0"/>
              <a:t>。</a:t>
            </a:r>
            <a:endParaRPr lang="en-US" altLang="zh-CN" sz="2000" b="1" dirty="0" smtClean="0"/>
          </a:p>
          <a:p>
            <a:pPr>
              <a:lnSpc>
                <a:spcPct val="125000"/>
              </a:lnSpc>
              <a:spcBef>
                <a:spcPts val="600"/>
              </a:spcBef>
            </a:pPr>
            <a:r>
              <a:rPr lang="zh-CN" altLang="en-US" sz="2000" b="1" dirty="0"/>
              <a:t>当一</a:t>
            </a:r>
            <a:r>
              <a:rPr lang="zh-CN" altLang="en-US" sz="2000" b="1" dirty="0" smtClean="0"/>
              <a:t>个</a:t>
            </a:r>
            <a:r>
              <a:rPr lang="en-US" altLang="zh-CN" sz="2000" b="1" i="1" dirty="0"/>
              <a:t>for</a:t>
            </a:r>
            <a:r>
              <a:rPr lang="zh-CN" altLang="en-US" sz="2000" b="1" dirty="0" smtClean="0"/>
              <a:t>或</a:t>
            </a:r>
            <a:r>
              <a:rPr lang="en-US" altLang="zh-CN" sz="2000" b="1" i="1" dirty="0"/>
              <a:t>while</a:t>
            </a:r>
            <a:r>
              <a:rPr lang="zh-CN" altLang="en-US" sz="2000" b="1" dirty="0" smtClean="0"/>
              <a:t>循环按通常的方式（由于循环头中的测试）</a:t>
            </a:r>
            <a:r>
              <a:rPr lang="zh-CN" altLang="en-US" sz="2000" b="1" dirty="0"/>
              <a:t>退出</a:t>
            </a:r>
            <a:r>
              <a:rPr lang="zh-CN" altLang="en-US" sz="2000" b="1" dirty="0" smtClean="0"/>
              <a:t>时，执行测试的次数比执行循环体的次数多</a:t>
            </a:r>
            <a:r>
              <a:rPr lang="en-US" altLang="zh-CN" sz="2000" b="1" dirty="0" smtClean="0"/>
              <a:t>1</a:t>
            </a:r>
            <a:r>
              <a:rPr lang="zh-CN" altLang="en-US" sz="2000" b="1" dirty="0" smtClean="0"/>
              <a:t>。</a:t>
            </a:r>
            <a:endParaRPr lang="en-US" sz="2000" b="1"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68" t="38846" r="21899" b="25898"/>
          <a:stretch/>
        </p:blipFill>
        <p:spPr bwMode="auto">
          <a:xfrm>
            <a:off x="457200" y="1295400"/>
            <a:ext cx="8363985" cy="313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343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38100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(4)</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533400" y="1371600"/>
            <a:ext cx="8610600" cy="5257800"/>
          </a:xfrm>
        </p:spPr>
        <p:txBody>
          <a:bodyPr/>
          <a:lstStyle/>
          <a:p>
            <a:r>
              <a:rPr lang="zh-CN" altLang="en-US" sz="2400" b="1" dirty="0" smtClean="0"/>
              <a:t>插入排序的运行时间</a:t>
            </a:r>
            <a:r>
              <a:rPr lang="en-US" sz="2400" b="1" dirty="0" smtClean="0"/>
              <a:t>:</a:t>
            </a:r>
          </a:p>
          <a:p>
            <a:pPr marL="0" indent="0">
              <a:buNone/>
            </a:pPr>
            <a:r>
              <a:rPr lang="en-US" sz="2400" b="1" dirty="0" smtClean="0"/>
              <a:t>     </a:t>
            </a:r>
            <a:endParaRPr lang="en-US" sz="2400" b="1" dirty="0"/>
          </a:p>
          <a:p>
            <a:endParaRPr lang="en-US" sz="2400" b="1" dirty="0" smtClean="0"/>
          </a:p>
          <a:p>
            <a:pPr marL="0" indent="0">
              <a:buNone/>
            </a:pPr>
            <a:endParaRPr lang="en-US" sz="2400" b="1" dirty="0" smtClean="0"/>
          </a:p>
          <a:p>
            <a:pPr lvl="1">
              <a:spcBef>
                <a:spcPts val="1800"/>
              </a:spcBef>
            </a:pPr>
            <a:r>
              <a:rPr lang="zh-CN" altLang="en-US" sz="2200" b="1" dirty="0" smtClean="0"/>
              <a:t>运行时间取决于</a:t>
            </a:r>
            <a:r>
              <a:rPr lang="en-US" sz="2200" b="1" i="1" dirty="0" err="1" smtClean="0"/>
              <a:t>t</a:t>
            </a:r>
            <a:r>
              <a:rPr lang="en-US" sz="2200" b="1" i="1" baseline="-25000" dirty="0" err="1" smtClean="0"/>
              <a:t>j</a:t>
            </a:r>
            <a:r>
              <a:rPr lang="en-US" sz="2200" b="1" dirty="0" smtClean="0"/>
              <a:t> </a:t>
            </a:r>
            <a:r>
              <a:rPr lang="zh-CN" altLang="en-US" sz="2200" b="1" dirty="0" smtClean="0"/>
              <a:t>的值，其随输入问题的情况而定</a:t>
            </a:r>
            <a:r>
              <a:rPr lang="en-US" sz="2200" b="1" dirty="0" smtClean="0"/>
              <a:t>.</a:t>
            </a:r>
          </a:p>
        </p:txBody>
      </p:sp>
      <p:graphicFrame>
        <p:nvGraphicFramePr>
          <p:cNvPr id="4" name="Object 3"/>
          <p:cNvGraphicFramePr>
            <a:graphicFrameLocks noChangeAspect="1"/>
          </p:cNvGraphicFramePr>
          <p:nvPr>
            <p:extLst>
              <p:ext uri="{D42A27DB-BD31-4B8C-83A1-F6EECF244321}">
                <p14:modId xmlns:p14="http://schemas.microsoft.com/office/powerpoint/2010/main" val="2985506325"/>
              </p:ext>
            </p:extLst>
          </p:nvPr>
        </p:nvGraphicFramePr>
        <p:xfrm>
          <a:off x="947384" y="1576144"/>
          <a:ext cx="6761163" cy="1011237"/>
        </p:xfrm>
        <a:graphic>
          <a:graphicData uri="http://schemas.openxmlformats.org/presentationml/2006/ole">
            <mc:AlternateContent xmlns:mc="http://schemas.openxmlformats.org/markup-compatibility/2006">
              <mc:Choice xmlns:v="urn:schemas-microsoft-com:vml" Requires="v">
                <p:oleObj spid="_x0000_s25888" name="Equation" r:id="rId4" imgW="2971800" imgH="444500" progId="Equation.3">
                  <p:embed/>
                </p:oleObj>
              </mc:Choice>
              <mc:Fallback>
                <p:oleObj name="Equation" r:id="rId4" imgW="2971800" imgH="444500" progId="Equation.3">
                  <p:embed/>
                  <p:pic>
                    <p:nvPicPr>
                      <p:cNvPr id="0" name="Picture 2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384" y="1576144"/>
                        <a:ext cx="6761163"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930480677"/>
              </p:ext>
            </p:extLst>
          </p:nvPr>
        </p:nvGraphicFramePr>
        <p:xfrm>
          <a:off x="947384" y="2286000"/>
          <a:ext cx="7080250" cy="1011237"/>
        </p:xfrm>
        <a:graphic>
          <a:graphicData uri="http://schemas.openxmlformats.org/presentationml/2006/ole">
            <mc:AlternateContent xmlns:mc="http://schemas.openxmlformats.org/markup-compatibility/2006">
              <mc:Choice xmlns:v="urn:schemas-microsoft-com:vml" Requires="v">
                <p:oleObj spid="_x0000_s25889" name="Equation" r:id="rId6" imgW="3111500" imgH="444500" progId="Equation.DSMT4">
                  <p:embed/>
                </p:oleObj>
              </mc:Choice>
              <mc:Fallback>
                <p:oleObj name="Equation" r:id="rId6" imgW="3111500" imgH="444500" progId="Equation.DSMT4">
                  <p:embed/>
                  <p:pic>
                    <p:nvPicPr>
                      <p:cNvPr id="0" name="Picture 2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7384" y="2286000"/>
                        <a:ext cx="708025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 name="Rectangle 3"/>
              <p:cNvSpPr txBox="1">
                <a:spLocks noChangeArrowheads="1"/>
              </p:cNvSpPr>
              <p:nvPr/>
            </p:nvSpPr>
            <p:spPr bwMode="auto">
              <a:xfrm>
                <a:off x="370026" y="3810001"/>
                <a:ext cx="8634274" cy="26584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Font typeface="Wingdings" pitchFamily="2" charset="2"/>
                  <a:buNone/>
                </a:pPr>
                <a:r>
                  <a:rPr lang="zh-CN" altLang="en-US" sz="2400" b="1" kern="0" dirty="0" smtClean="0">
                    <a:solidFill>
                      <a:srgbClr val="3333FF"/>
                    </a:solidFill>
                    <a:latin typeface="黑体" panose="02010609060101010101" pitchFamily="49" charset="-122"/>
                    <a:ea typeface="黑体" panose="02010609060101010101" pitchFamily="49" charset="-122"/>
                  </a:rPr>
                  <a:t>最好情况</a:t>
                </a:r>
                <a:r>
                  <a:rPr lang="en-US" sz="2400" b="1" kern="0" dirty="0" smtClean="0">
                    <a:solidFill>
                      <a:srgbClr val="3333FF"/>
                    </a:solidFill>
                    <a:latin typeface="黑体" panose="02010609060101010101" pitchFamily="49" charset="-122"/>
                    <a:ea typeface="黑体" panose="02010609060101010101" pitchFamily="49" charset="-122"/>
                  </a:rPr>
                  <a:t>:</a:t>
                </a:r>
              </a:p>
              <a:p>
                <a:r>
                  <a:rPr lang="zh-CN" altLang="en-US" sz="2400" b="1" kern="0" dirty="0" smtClean="0"/>
                  <a:t>当</a:t>
                </a:r>
                <a:r>
                  <a:rPr lang="en-US" altLang="zh-CN" sz="2400" b="1" i="1" kern="0" dirty="0" err="1"/>
                  <a:t>i</a:t>
                </a:r>
                <a:r>
                  <a:rPr lang="en-US" altLang="zh-CN" sz="2400" b="1" kern="0" dirty="0"/>
                  <a:t> = </a:t>
                </a:r>
                <a:r>
                  <a:rPr lang="en-US" altLang="zh-CN" sz="2400" b="1" i="1" kern="0" dirty="0"/>
                  <a:t>j</a:t>
                </a:r>
                <a:r>
                  <a:rPr lang="en-US" altLang="zh-CN" sz="2400" b="1" kern="0" dirty="0"/>
                  <a:t> – </a:t>
                </a:r>
                <a:r>
                  <a:rPr lang="en-US" altLang="zh-CN" sz="2400" b="1" kern="0" dirty="0" smtClean="0"/>
                  <a:t>1</a:t>
                </a:r>
                <a:r>
                  <a:rPr lang="zh-CN" altLang="en-US" sz="2400" b="1" kern="0" dirty="0" smtClean="0"/>
                  <a:t>时，</a:t>
                </a:r>
                <a:r>
                  <a:rPr lang="en-US" sz="2400" b="1" i="1" kern="0" dirty="0" smtClean="0"/>
                  <a:t>A</a:t>
                </a:r>
                <a:r>
                  <a:rPr lang="en-US" sz="2400" b="1" kern="0" dirty="0" smtClean="0"/>
                  <a:t>[</a:t>
                </a:r>
                <a:r>
                  <a:rPr lang="en-US" sz="2400" b="1" i="1" kern="0" dirty="0" err="1" smtClean="0"/>
                  <a:t>i</a:t>
                </a:r>
                <a:r>
                  <a:rPr lang="en-US" sz="2400" b="1" kern="0" dirty="0" smtClean="0"/>
                  <a:t>] ≤ </a:t>
                </a:r>
                <a:r>
                  <a:rPr lang="en-US" sz="2400" b="1" i="1" kern="0" dirty="0" smtClean="0"/>
                  <a:t>ke</a:t>
                </a:r>
                <a:r>
                  <a:rPr lang="en-US" sz="2400" b="1" kern="0" dirty="0" smtClean="0"/>
                  <a:t>y</a:t>
                </a:r>
                <a:r>
                  <a:rPr lang="zh-CN" altLang="en-US" sz="2400" b="1" i="1" kern="0" dirty="0" smtClean="0"/>
                  <a:t>；</a:t>
                </a:r>
                <a:r>
                  <a:rPr lang="zh-CN" altLang="en-US" sz="2400" b="1" kern="0" dirty="0" smtClean="0"/>
                  <a:t>所有的</a:t>
                </a:r>
                <a:r>
                  <a:rPr lang="en-US" sz="2400" b="1" kern="0" dirty="0" smtClean="0"/>
                  <a:t> </a:t>
                </a:r>
                <a:r>
                  <a:rPr lang="en-US" sz="2400" b="1" i="1" kern="0" dirty="0" err="1" smtClean="0"/>
                  <a:t>t</a:t>
                </a:r>
                <a:r>
                  <a:rPr lang="en-US" sz="2400" b="1" i="1" kern="0" baseline="-25000" dirty="0" err="1" smtClean="0"/>
                  <a:t>j</a:t>
                </a:r>
                <a:r>
                  <a:rPr lang="zh-CN" altLang="en-US" sz="2400" b="1" kern="0" dirty="0" smtClean="0"/>
                  <a:t>均为</a:t>
                </a:r>
                <a:r>
                  <a:rPr lang="en-US" sz="2400" b="1" kern="0" dirty="0" smtClean="0"/>
                  <a:t>1</a:t>
                </a:r>
                <a:r>
                  <a:rPr lang="en-US" sz="2400" b="1" kern="0" dirty="0"/>
                  <a:t>.</a:t>
                </a:r>
              </a:p>
              <a:p>
                <a:r>
                  <a:rPr lang="zh-CN" altLang="en-US" sz="2400" b="1" kern="0" dirty="0" smtClean="0"/>
                  <a:t>运行时间</a:t>
                </a:r>
                <a:endParaRPr lang="en-US" sz="2400" b="1" kern="0" dirty="0" smtClean="0"/>
              </a:p>
              <a:p>
                <a:endParaRPr lang="en-US" sz="2400" b="1" kern="0" dirty="0"/>
              </a:p>
              <a:p>
                <a:endParaRPr lang="en-US" sz="2400" b="1" kern="0" dirty="0" smtClean="0"/>
              </a:p>
              <a:p>
                <a:pPr>
                  <a:spcAft>
                    <a:spcPts val="600"/>
                  </a:spcAft>
                </a:pPr>
                <a:r>
                  <a:rPr lang="en-US" sz="2400" b="1" i="1" kern="0" dirty="0" smtClean="0"/>
                  <a:t>T</a:t>
                </a:r>
                <a:r>
                  <a:rPr lang="en-US" sz="2400" b="1" kern="0" dirty="0" smtClean="0"/>
                  <a:t>(</a:t>
                </a:r>
                <a:r>
                  <a:rPr lang="en-US" sz="2400" b="1" i="1" kern="0" dirty="0" smtClean="0"/>
                  <a:t>n</a:t>
                </a:r>
                <a:r>
                  <a:rPr lang="en-US" sz="2400" b="1" kern="0" dirty="0" smtClean="0"/>
                  <a:t>)</a:t>
                </a:r>
                <a:r>
                  <a:rPr lang="zh-CN" altLang="en-US" sz="2400" b="1" kern="0" dirty="0" smtClean="0"/>
                  <a:t>可表示为</a:t>
                </a:r>
                <a14:m>
                  <m:oMath xmlns:m="http://schemas.openxmlformats.org/officeDocument/2006/math">
                    <m:r>
                      <a:rPr lang="en-US" sz="2400" b="1" i="1" kern="0" smtClean="0">
                        <a:latin typeface="Cambria Math"/>
                      </a:rPr>
                      <m:t>𝒂𝒏</m:t>
                    </m:r>
                    <m:r>
                      <a:rPr lang="en-US" sz="2400" b="1" i="1" kern="0" smtClean="0">
                        <a:latin typeface="Cambria Math"/>
                      </a:rPr>
                      <m:t>+</m:t>
                    </m:r>
                    <m:r>
                      <a:rPr lang="en-US" sz="2400" b="1" i="1" kern="0" smtClean="0">
                        <a:latin typeface="Cambria Math"/>
                      </a:rPr>
                      <m:t>𝒃</m:t>
                    </m:r>
                  </m:oMath>
                </a14:m>
                <a:r>
                  <a:rPr lang="en-US" sz="2400" b="1" kern="0" dirty="0" smtClean="0"/>
                  <a:t> </a:t>
                </a:r>
                <a:r>
                  <a:rPr lang="zh-CN" altLang="en-US" sz="2400" b="1" kern="0" dirty="0" smtClean="0"/>
                  <a:t>，其中常量</a:t>
                </a:r>
                <a:r>
                  <a:rPr lang="en-US" sz="2400" b="1" i="1" kern="0" dirty="0" smtClean="0"/>
                  <a:t>a</a:t>
                </a:r>
                <a:r>
                  <a:rPr lang="zh-CN" altLang="en-US" sz="2400" b="1" kern="0" dirty="0" smtClean="0"/>
                  <a:t>和</a:t>
                </a:r>
                <a:r>
                  <a:rPr lang="en-US" sz="2400" b="1" i="1" kern="0" dirty="0" smtClean="0"/>
                  <a:t>b</a:t>
                </a:r>
                <a:r>
                  <a:rPr lang="en-US" sz="2400" b="1" kern="0" dirty="0" smtClean="0"/>
                  <a:t> </a:t>
                </a:r>
                <a:r>
                  <a:rPr lang="zh-CN" altLang="en-US" sz="2400" b="1" kern="0" dirty="0" smtClean="0"/>
                  <a:t>依赖于语句代价</a:t>
                </a:r>
                <a:r>
                  <a:rPr lang="en-US" sz="2400" b="1" i="1" kern="0" dirty="0" smtClean="0"/>
                  <a:t>c</a:t>
                </a:r>
                <a:r>
                  <a:rPr lang="en-US" sz="2400" b="1" i="1" kern="0" baseline="-25000" dirty="0" smtClean="0"/>
                  <a:t>i</a:t>
                </a:r>
                <a:endParaRPr lang="en-US" sz="2400" b="1" kern="0" dirty="0" smtClean="0"/>
              </a:p>
            </p:txBody>
          </p:sp>
        </mc:Choice>
        <mc:Fallback xmlns="">
          <p:sp>
            <p:nvSpPr>
              <p:cNvPr id="7" name="Rectangle 3"/>
              <p:cNvSpPr txBox="1">
                <a:spLocks noRot="1" noChangeAspect="1" noMove="1" noResize="1" noEditPoints="1" noAdjustHandles="1" noChangeArrowheads="1" noChangeShapeType="1" noTextEdit="1"/>
              </p:cNvSpPr>
              <p:nvPr/>
            </p:nvSpPr>
            <p:spPr bwMode="auto">
              <a:xfrm>
                <a:off x="370026" y="3810001"/>
                <a:ext cx="8634274" cy="2658492"/>
              </a:xfrm>
              <a:prstGeom prst="rect">
                <a:avLst/>
              </a:prstGeom>
              <a:blipFill rotWithShape="0">
                <a:blip r:embed="rId8" cstate="print"/>
                <a:stretch>
                  <a:fillRect l="-1130" t="-1835" b="-5275"/>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8" name="Object 3"/>
          <p:cNvGraphicFramePr>
            <a:graphicFrameLocks noChangeAspect="1"/>
          </p:cNvGraphicFramePr>
          <p:nvPr>
            <p:extLst>
              <p:ext uri="{D42A27DB-BD31-4B8C-83A1-F6EECF244321}">
                <p14:modId xmlns:p14="http://schemas.microsoft.com/office/powerpoint/2010/main" val="1672767759"/>
              </p:ext>
            </p:extLst>
          </p:nvPr>
        </p:nvGraphicFramePr>
        <p:xfrm>
          <a:off x="281126" y="5029199"/>
          <a:ext cx="8699500" cy="1041400"/>
        </p:xfrm>
        <a:graphic>
          <a:graphicData uri="http://schemas.openxmlformats.org/presentationml/2006/ole">
            <mc:AlternateContent xmlns:mc="http://schemas.openxmlformats.org/markup-compatibility/2006">
              <mc:Choice xmlns:v="urn:schemas-microsoft-com:vml" Requires="v">
                <p:oleObj spid="_x0000_s25890" name="Equation" r:id="rId9" imgW="3822700" imgH="457200" progId="Equation.3">
                  <p:embed/>
                </p:oleObj>
              </mc:Choice>
              <mc:Fallback>
                <p:oleObj name="Equation" r:id="rId9" imgW="3822700" imgH="457200" progId="Equation.3">
                  <p:embed/>
                  <p:pic>
                    <p:nvPicPr>
                      <p:cNvPr id="0" name="Picture 2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126" y="5029199"/>
                        <a:ext cx="86995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1"/>
          <p:cNvSpPr txBox="1"/>
          <p:nvPr/>
        </p:nvSpPr>
        <p:spPr>
          <a:xfrm>
            <a:off x="1970226" y="3810000"/>
            <a:ext cx="2040943" cy="461665"/>
          </a:xfrm>
          <a:prstGeom prst="rect">
            <a:avLst/>
          </a:prstGeom>
          <a:noFill/>
        </p:spPr>
        <p:txBody>
          <a:bodyPr wrap="none" rtlCol="0">
            <a:spAutoFit/>
          </a:bodyPr>
          <a:lstStyle/>
          <a:p>
            <a:r>
              <a:rPr lang="zh-CN" altLang="en-US" sz="2400" dirty="0" smtClean="0">
                <a:solidFill>
                  <a:srgbClr val="3333FF"/>
                </a:solidFill>
                <a:latin typeface="黑体" panose="02010609060101010101" pitchFamily="49" charset="-122"/>
                <a:ea typeface="黑体" panose="02010609060101010101" pitchFamily="49" charset="-122"/>
              </a:rPr>
              <a:t>数组已排好序</a:t>
            </a:r>
            <a:endParaRPr lang="en-US" sz="2400" dirty="0">
              <a:solidFill>
                <a:srgbClr val="3333FF"/>
              </a:solidFill>
              <a:latin typeface="黑体" panose="02010609060101010101" pitchFamily="49" charset="-122"/>
              <a:ea typeface="黑体" panose="02010609060101010101" pitchFamily="49" charset="-122"/>
            </a:endParaRPr>
          </a:p>
        </p:txBody>
      </p:sp>
      <p:sp>
        <p:nvSpPr>
          <p:cNvPr id="10" name="AutoShape 7"/>
          <p:cNvSpPr>
            <a:spLocks noChangeArrowheads="1"/>
          </p:cNvSpPr>
          <p:nvPr/>
        </p:nvSpPr>
        <p:spPr bwMode="auto">
          <a:xfrm>
            <a:off x="4408626" y="6400800"/>
            <a:ext cx="2016125" cy="380999"/>
          </a:xfrm>
          <a:prstGeom prst="wedgeRoundRectCallout">
            <a:avLst>
              <a:gd name="adj1" fmla="val -113431"/>
              <a:gd name="adj2" fmla="val -56683"/>
              <a:gd name="adj3" fmla="val 16667"/>
            </a:avLst>
          </a:prstGeom>
          <a:solidFill>
            <a:schemeClr val="accent6">
              <a:lumMod val="50000"/>
            </a:schemeClr>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1800" dirty="0">
                <a:solidFill>
                  <a:srgbClr val="FFFFFF"/>
                </a:solidFill>
                <a:latin typeface="Tahoma" panose="020B0604030504040204" pitchFamily="34" charset="0"/>
                <a:ea typeface="宋体" panose="02010600030101010101" pitchFamily="2" charset="-122"/>
              </a:rPr>
              <a:t>线性函数</a:t>
            </a:r>
          </a:p>
        </p:txBody>
      </p:sp>
    </p:spTree>
    <p:extLst>
      <p:ext uri="{BB962C8B-B14F-4D97-AF65-F5344CB8AC3E}">
        <p14:creationId xmlns:p14="http://schemas.microsoft.com/office/powerpoint/2010/main" val="60248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 grpId="0" build="p"/>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(5)</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533400" y="1447800"/>
            <a:ext cx="8610600" cy="5257800"/>
          </a:xfrm>
        </p:spPr>
        <p:txBody>
          <a:bodyPr/>
          <a:lstStyle/>
          <a:p>
            <a:pPr marL="0" indent="0">
              <a:buNone/>
            </a:pPr>
            <a:r>
              <a:rPr lang="zh-CN" altLang="en-US" sz="2400" b="1" dirty="0" smtClean="0">
                <a:solidFill>
                  <a:srgbClr val="3333FF"/>
                </a:solidFill>
                <a:latin typeface="黑体" panose="02010609060101010101" pitchFamily="49" charset="-122"/>
                <a:ea typeface="黑体" panose="02010609060101010101" pitchFamily="49" charset="-122"/>
              </a:rPr>
              <a:t>最坏情况</a:t>
            </a:r>
            <a:r>
              <a:rPr lang="en-US" sz="2400" b="1" dirty="0" smtClean="0">
                <a:solidFill>
                  <a:srgbClr val="3333FF"/>
                </a:solidFill>
                <a:latin typeface="黑体" panose="02010609060101010101" pitchFamily="49" charset="-122"/>
                <a:ea typeface="黑体" panose="02010609060101010101" pitchFamily="49" charset="-122"/>
              </a:rPr>
              <a:t>:</a:t>
            </a:r>
            <a:endParaRPr lang="en-US" sz="2400" b="1" dirty="0">
              <a:solidFill>
                <a:srgbClr val="3333FF"/>
              </a:solidFill>
              <a:latin typeface="黑体" panose="02010609060101010101" pitchFamily="49" charset="-122"/>
              <a:ea typeface="黑体" panose="02010609060101010101" pitchFamily="49" charset="-122"/>
            </a:endParaRPr>
          </a:p>
          <a:p>
            <a:r>
              <a:rPr lang="zh-CN" altLang="en-US" sz="2400" b="1" dirty="0" smtClean="0"/>
              <a:t>在整个循环测试中，总是</a:t>
            </a:r>
            <a:r>
              <a:rPr lang="en-US" sz="2400" b="1" i="1" dirty="0" smtClean="0"/>
              <a:t>A</a:t>
            </a:r>
            <a:r>
              <a:rPr lang="en-US" sz="2400" b="1" dirty="0" smtClean="0"/>
              <a:t>[</a:t>
            </a:r>
            <a:r>
              <a:rPr lang="en-US" sz="2400" b="1" i="1" dirty="0" err="1" smtClean="0"/>
              <a:t>i</a:t>
            </a:r>
            <a:r>
              <a:rPr lang="en-US" sz="2400" b="1" dirty="0" smtClean="0"/>
              <a:t>] </a:t>
            </a:r>
            <a:r>
              <a:rPr lang="en-US" sz="2400" b="1" dirty="0"/>
              <a:t>&gt; </a:t>
            </a:r>
            <a:r>
              <a:rPr lang="en-US" sz="2400" b="1" i="1" dirty="0"/>
              <a:t>key </a:t>
            </a:r>
            <a:r>
              <a:rPr lang="zh-CN" altLang="en-US" sz="2400" b="1" i="1" dirty="0" smtClean="0"/>
              <a:t>。</a:t>
            </a:r>
            <a:endParaRPr lang="en-US" altLang="zh-CN" sz="2400" b="1" i="1" dirty="0" smtClean="0"/>
          </a:p>
          <a:p>
            <a:r>
              <a:rPr lang="zh-CN" altLang="en-US" sz="2400" b="1" dirty="0" smtClean="0"/>
              <a:t>必须将每个元素</a:t>
            </a:r>
            <a:r>
              <a:rPr lang="en-US" altLang="zh-CN" sz="2400" b="1" i="1" dirty="0" smtClean="0"/>
              <a:t>A</a:t>
            </a:r>
            <a:r>
              <a:rPr lang="en-US" altLang="zh-CN" sz="2400" b="1" dirty="0" smtClean="0"/>
              <a:t>[</a:t>
            </a:r>
            <a:r>
              <a:rPr lang="en-US" altLang="zh-CN" sz="2400" b="1" i="1" dirty="0"/>
              <a:t>j</a:t>
            </a:r>
            <a:r>
              <a:rPr lang="en-US" altLang="zh-CN" sz="2400" b="1" dirty="0" smtClean="0"/>
              <a:t>]</a:t>
            </a:r>
            <a:r>
              <a:rPr lang="zh-CN" altLang="en-US" sz="2400" b="1" dirty="0" smtClean="0"/>
              <a:t>与整个已排序子数组</a:t>
            </a:r>
            <a:r>
              <a:rPr lang="en-US" altLang="zh-CN" sz="2400" b="1" i="1" dirty="0" smtClean="0"/>
              <a:t>A</a:t>
            </a:r>
            <a:r>
              <a:rPr lang="en-US" altLang="zh-CN" sz="2400" b="1" dirty="0" smtClean="0"/>
              <a:t>[1..</a:t>
            </a:r>
            <a:r>
              <a:rPr lang="en-US" altLang="zh-CN" sz="2400" b="1" i="1" dirty="0" smtClean="0"/>
              <a:t>j</a:t>
            </a:r>
            <a:r>
              <a:rPr lang="en-US" altLang="zh-CN" sz="2400" b="1" dirty="0" smtClean="0"/>
              <a:t>]</a:t>
            </a:r>
            <a:r>
              <a:rPr lang="zh-CN" altLang="en-US" sz="2400" b="1" dirty="0" smtClean="0"/>
              <a:t>中的每个元素进行比较。</a:t>
            </a:r>
            <a:r>
              <a:rPr lang="en-US" sz="2400" b="1" dirty="0" smtClean="0">
                <a:sym typeface="Wingdings" pitchFamily="2" charset="2"/>
              </a:rPr>
              <a:t> </a:t>
            </a:r>
            <a:r>
              <a:rPr lang="en-US" sz="2400" b="1" i="1" dirty="0" err="1" smtClean="0"/>
              <a:t>t</a:t>
            </a:r>
            <a:r>
              <a:rPr lang="en-US" sz="2400" b="1" i="1" baseline="-25000" dirty="0" err="1" smtClean="0"/>
              <a:t>j</a:t>
            </a:r>
            <a:r>
              <a:rPr lang="en-US" sz="2400" b="1" dirty="0" smtClean="0"/>
              <a:t> = </a:t>
            </a:r>
            <a:r>
              <a:rPr lang="en-US" sz="2400" b="1" i="1" dirty="0"/>
              <a:t>j</a:t>
            </a:r>
            <a:r>
              <a:rPr lang="en-US" sz="2400" b="1" dirty="0"/>
              <a:t> </a:t>
            </a:r>
            <a:r>
              <a:rPr lang="en-US" sz="2400" b="1" dirty="0" smtClean="0"/>
              <a:t>. </a:t>
            </a:r>
          </a:p>
          <a:p>
            <a:pPr marL="0" indent="0">
              <a:buNone/>
            </a:pPr>
            <a:r>
              <a:rPr lang="en-US" sz="2400" b="1" dirty="0"/>
              <a:t> </a:t>
            </a:r>
            <a:r>
              <a:rPr lang="en-US" sz="2400" b="1" dirty="0" smtClean="0"/>
              <a:t>    </a:t>
            </a:r>
            <a:endParaRPr lang="en-US" sz="24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3573749785"/>
              </p:ext>
            </p:extLst>
          </p:nvPr>
        </p:nvGraphicFramePr>
        <p:xfrm>
          <a:off x="4495800" y="3352800"/>
          <a:ext cx="3822700" cy="1019175"/>
        </p:xfrm>
        <a:graphic>
          <a:graphicData uri="http://schemas.openxmlformats.org/presentationml/2006/ole">
            <mc:AlternateContent xmlns:mc="http://schemas.openxmlformats.org/markup-compatibility/2006">
              <mc:Choice xmlns:v="urn:schemas-microsoft-com:vml" Requires="v">
                <p:oleObj spid="_x0000_s27966" name="公式" r:id="rId4" imgW="1714500" imgH="457200" progId="Equation.3">
                  <p:embed/>
                </p:oleObj>
              </mc:Choice>
              <mc:Fallback>
                <p:oleObj name="公式" r:id="rId4" imgW="1714500" imgH="457200" progId="Equation.3">
                  <p:embed/>
                  <p:pic>
                    <p:nvPicPr>
                      <p:cNvPr id="0" name="Picture 2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352800"/>
                        <a:ext cx="382270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15249114"/>
              </p:ext>
            </p:extLst>
          </p:nvPr>
        </p:nvGraphicFramePr>
        <p:xfrm>
          <a:off x="633274" y="3357583"/>
          <a:ext cx="3087687" cy="1019175"/>
        </p:xfrm>
        <a:graphic>
          <a:graphicData uri="http://schemas.openxmlformats.org/presentationml/2006/ole">
            <mc:AlternateContent xmlns:mc="http://schemas.openxmlformats.org/markup-compatibility/2006">
              <mc:Choice xmlns:v="urn:schemas-microsoft-com:vml" Requires="v">
                <p:oleObj spid="_x0000_s27967" name="公式" r:id="rId6" imgW="1384300" imgH="457200" progId="Equation.3">
                  <p:embed/>
                </p:oleObj>
              </mc:Choice>
              <mc:Fallback>
                <p:oleObj name="公式" r:id="rId6" imgW="1384300" imgH="457200" progId="Equation.3">
                  <p:embed/>
                  <p:pic>
                    <p:nvPicPr>
                      <p:cNvPr id="0" name="Picture 2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274" y="3357583"/>
                        <a:ext cx="3087687"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1812524" y="1448542"/>
            <a:ext cx="2350323" cy="461665"/>
          </a:xfrm>
          <a:prstGeom prst="rect">
            <a:avLst/>
          </a:prstGeom>
          <a:noFill/>
        </p:spPr>
        <p:txBody>
          <a:bodyPr wrap="none" rtlCol="0">
            <a:spAutoFit/>
          </a:bodyPr>
          <a:lstStyle/>
          <a:p>
            <a:r>
              <a:rPr lang="zh-CN" altLang="en-US" sz="2400" dirty="0" smtClean="0">
                <a:solidFill>
                  <a:srgbClr val="3333FF"/>
                </a:solidFill>
                <a:latin typeface="黑体" panose="02010609060101010101" pitchFamily="49" charset="-122"/>
                <a:ea typeface="黑体" panose="02010609060101010101" pitchFamily="49" charset="-122"/>
              </a:rPr>
              <a:t>数组已逆序排好</a:t>
            </a:r>
            <a:endParaRPr lang="en-US" sz="2400" dirty="0">
              <a:solidFill>
                <a:srgbClr val="3333FF"/>
              </a:solidFill>
              <a:latin typeface="黑体" panose="02010609060101010101" pitchFamily="49" charset="-122"/>
              <a:ea typeface="黑体" panose="02010609060101010101" pitchFamily="49" charset="-122"/>
            </a:endParaRPr>
          </a:p>
        </p:txBody>
      </p:sp>
      <p:sp>
        <p:nvSpPr>
          <p:cNvPr id="10" name="Rectangle 3"/>
          <p:cNvSpPr txBox="1">
            <a:spLocks noChangeArrowheads="1"/>
          </p:cNvSpPr>
          <p:nvPr/>
        </p:nvSpPr>
        <p:spPr bwMode="auto">
          <a:xfrm>
            <a:off x="314325" y="5948860"/>
            <a:ext cx="8610600" cy="45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spcBef>
                <a:spcPts val="0"/>
              </a:spcBef>
              <a:spcAft>
                <a:spcPts val="600"/>
              </a:spcAft>
            </a:pPr>
            <a:r>
              <a:rPr lang="en-US" sz="2400" b="1" i="1" kern="0" dirty="0" smtClean="0"/>
              <a:t>T</a:t>
            </a:r>
            <a:r>
              <a:rPr lang="en-US" sz="2400" b="1" kern="0" dirty="0" smtClean="0"/>
              <a:t>(</a:t>
            </a:r>
            <a:r>
              <a:rPr lang="en-US" sz="2400" b="1" i="1" kern="0" dirty="0" smtClean="0"/>
              <a:t>n</a:t>
            </a:r>
            <a:r>
              <a:rPr lang="en-US" sz="2400" b="1" kern="0" dirty="0" smtClean="0"/>
              <a:t>)</a:t>
            </a:r>
            <a:r>
              <a:rPr lang="zh-CN" altLang="en-US" sz="2400" kern="0" dirty="0" smtClean="0"/>
              <a:t>表示为</a:t>
            </a:r>
            <a:r>
              <a:rPr lang="en-US" sz="2400" b="1" i="1" kern="0" dirty="0" smtClean="0"/>
              <a:t>an</a:t>
            </a:r>
            <a:r>
              <a:rPr lang="en-US" sz="2400" b="1" kern="0" baseline="30000" dirty="0" smtClean="0"/>
              <a:t>2</a:t>
            </a:r>
            <a:r>
              <a:rPr lang="en-US" sz="2400" b="1" kern="0" dirty="0" smtClean="0"/>
              <a:t> + </a:t>
            </a:r>
            <a:r>
              <a:rPr lang="en-US" sz="2400" b="1" i="1" kern="0" dirty="0" err="1" smtClean="0"/>
              <a:t>bn</a:t>
            </a:r>
            <a:r>
              <a:rPr lang="en-US" sz="2400" b="1" kern="0" dirty="0" smtClean="0"/>
              <a:t> + </a:t>
            </a:r>
            <a:r>
              <a:rPr lang="en-US" sz="2400" b="1" i="1" kern="0" dirty="0" smtClean="0"/>
              <a:t>c</a:t>
            </a:r>
            <a:r>
              <a:rPr lang="zh-CN" altLang="en-US" sz="2400" b="1" kern="0" dirty="0" smtClean="0"/>
              <a:t>，其中常量</a:t>
            </a:r>
            <a:r>
              <a:rPr lang="en-US" sz="2400" b="1" i="1" kern="0" dirty="0" smtClean="0"/>
              <a:t>a,</a:t>
            </a:r>
            <a:r>
              <a:rPr lang="en-US" sz="2400" b="1" kern="0" dirty="0" smtClean="0"/>
              <a:t> </a:t>
            </a:r>
            <a:r>
              <a:rPr lang="en-US" sz="2400" b="1" i="1" kern="0" dirty="0" smtClean="0"/>
              <a:t>b</a:t>
            </a:r>
            <a:r>
              <a:rPr lang="zh-CN" altLang="en-US" sz="2400" b="1" kern="0" dirty="0" smtClean="0"/>
              <a:t>和</a:t>
            </a:r>
            <a:r>
              <a:rPr lang="en-US" sz="2400" b="1" i="1" kern="0" dirty="0" smtClean="0"/>
              <a:t>c</a:t>
            </a:r>
            <a:r>
              <a:rPr lang="en-US" sz="2400" b="1" kern="0" dirty="0" smtClean="0"/>
              <a:t> </a:t>
            </a:r>
            <a:r>
              <a:rPr lang="zh-CN" altLang="en-US" sz="2400" b="1" kern="0" dirty="0" smtClean="0"/>
              <a:t>依赖于语句代价</a:t>
            </a:r>
            <a:r>
              <a:rPr lang="en-US" sz="2400" b="1" i="1" kern="0" dirty="0" smtClean="0"/>
              <a:t>c</a:t>
            </a:r>
            <a:r>
              <a:rPr lang="en-US" sz="2400" b="1" i="1" kern="0" baseline="-25000" dirty="0" smtClean="0"/>
              <a:t>i</a:t>
            </a:r>
            <a:endParaRPr lang="en-US" sz="2400" b="1" kern="0" dirty="0"/>
          </a:p>
        </p:txBody>
      </p:sp>
      <p:graphicFrame>
        <p:nvGraphicFramePr>
          <p:cNvPr id="11" name="Object 3"/>
          <p:cNvGraphicFramePr>
            <a:graphicFrameLocks noChangeAspect="1"/>
          </p:cNvGraphicFramePr>
          <p:nvPr>
            <p:extLst>
              <p:ext uri="{D42A27DB-BD31-4B8C-83A1-F6EECF244321}">
                <p14:modId xmlns:p14="http://schemas.microsoft.com/office/powerpoint/2010/main" val="1582376553"/>
              </p:ext>
            </p:extLst>
          </p:nvPr>
        </p:nvGraphicFramePr>
        <p:xfrm>
          <a:off x="609600" y="4424362"/>
          <a:ext cx="7499350" cy="1366838"/>
        </p:xfrm>
        <a:graphic>
          <a:graphicData uri="http://schemas.openxmlformats.org/presentationml/2006/ole">
            <mc:AlternateContent xmlns:mc="http://schemas.openxmlformats.org/markup-compatibility/2006">
              <mc:Choice xmlns:v="urn:schemas-microsoft-com:vml" Requires="v">
                <p:oleObj spid="_x0000_s27968" name="公式" r:id="rId8" imgW="3136900" imgH="571500" progId="Equation.3">
                  <p:embed/>
                </p:oleObj>
              </mc:Choice>
              <mc:Fallback>
                <p:oleObj name="公式" r:id="rId8" imgW="3136900" imgH="571500" progId="Equation.3">
                  <p:embed/>
                  <p:pic>
                    <p:nvPicPr>
                      <p:cNvPr id="0" name="Picture 2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4424362"/>
                        <a:ext cx="7499350"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AutoShape 5"/>
          <p:cNvSpPr>
            <a:spLocks noChangeArrowheads="1"/>
          </p:cNvSpPr>
          <p:nvPr/>
        </p:nvSpPr>
        <p:spPr bwMode="auto">
          <a:xfrm>
            <a:off x="4724400" y="5334000"/>
            <a:ext cx="2016125" cy="384751"/>
          </a:xfrm>
          <a:prstGeom prst="wedgeRoundRectCallout">
            <a:avLst>
              <a:gd name="adj1" fmla="val -111672"/>
              <a:gd name="adj2" fmla="val -113122"/>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1800">
                <a:solidFill>
                  <a:srgbClr val="FFFFFF"/>
                </a:solidFill>
                <a:latin typeface="Tahoma" panose="020B0604030504040204" pitchFamily="34" charset="0"/>
                <a:ea typeface="宋体" panose="02010600030101010101" pitchFamily="2" charset="-122"/>
              </a:rPr>
              <a:t>二次函数</a:t>
            </a:r>
          </a:p>
        </p:txBody>
      </p:sp>
    </p:spTree>
    <p:extLst>
      <p:ext uri="{BB962C8B-B14F-4D97-AF65-F5344CB8AC3E}">
        <p14:creationId xmlns:p14="http://schemas.microsoft.com/office/powerpoint/2010/main" val="281211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(6)</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381000" y="1371600"/>
            <a:ext cx="8763000" cy="5257800"/>
          </a:xfrm>
        </p:spPr>
        <p:txBody>
          <a:bodyPr/>
          <a:lstStyle/>
          <a:p>
            <a:pPr marL="0" indent="0">
              <a:buNone/>
            </a:pPr>
            <a:r>
              <a:rPr lang="zh-CN" altLang="en-US" b="1" dirty="0" smtClean="0">
                <a:solidFill>
                  <a:srgbClr val="3333FF"/>
                </a:solidFill>
                <a:latin typeface="黑体" panose="02010609060101010101" pitchFamily="49" charset="-122"/>
                <a:ea typeface="黑体" panose="02010609060101010101" pitchFamily="49" charset="-122"/>
              </a:rPr>
              <a:t>最坏情况</a:t>
            </a:r>
            <a:r>
              <a:rPr lang="zh-CN" altLang="en-US" b="1" dirty="0">
                <a:solidFill>
                  <a:srgbClr val="3333FF"/>
                </a:solidFill>
                <a:latin typeface="黑体" panose="02010609060101010101" pitchFamily="49" charset="-122"/>
                <a:ea typeface="黑体" panose="02010609060101010101" pitchFamily="49" charset="-122"/>
              </a:rPr>
              <a:t>与</a:t>
            </a:r>
            <a:r>
              <a:rPr lang="zh-CN" altLang="en-US" b="1" dirty="0" smtClean="0">
                <a:solidFill>
                  <a:srgbClr val="3333FF"/>
                </a:solidFill>
                <a:latin typeface="黑体" panose="02010609060101010101" pitchFamily="49" charset="-122"/>
                <a:ea typeface="黑体" panose="02010609060101010101" pitchFamily="49" charset="-122"/>
              </a:rPr>
              <a:t>平均情况分析：</a:t>
            </a:r>
            <a:endParaRPr lang="en-US" b="1" i="1" dirty="0">
              <a:solidFill>
                <a:srgbClr val="3333FF"/>
              </a:solidFill>
              <a:latin typeface="黑体" panose="02010609060101010101" pitchFamily="49" charset="-122"/>
              <a:ea typeface="黑体" panose="02010609060101010101" pitchFamily="49" charset="-122"/>
            </a:endParaRPr>
          </a:p>
          <a:p>
            <a:pPr>
              <a:spcBef>
                <a:spcPts val="1200"/>
              </a:spcBef>
            </a:pPr>
            <a:r>
              <a:rPr lang="zh-CN" altLang="en-US" b="1" dirty="0" smtClean="0"/>
              <a:t>通常关心最坏情况运行时间：</a:t>
            </a:r>
            <a:endParaRPr lang="en-US" b="1" dirty="0"/>
          </a:p>
          <a:p>
            <a:pPr marL="685800" lvl="1">
              <a:spcBef>
                <a:spcPts val="1200"/>
              </a:spcBef>
            </a:pPr>
            <a:r>
              <a:rPr lang="zh-CN" altLang="en-US" sz="2200" b="1" dirty="0" smtClean="0"/>
              <a:t>算法的最坏情况运行时间给出了任何输入的运行时间的一个</a:t>
            </a:r>
            <a:r>
              <a:rPr lang="zh-CN" altLang="en-US" sz="2200" b="1" dirty="0" smtClean="0">
                <a:solidFill>
                  <a:srgbClr val="CC3300"/>
                </a:solidFill>
              </a:rPr>
              <a:t>上界</a:t>
            </a:r>
            <a:endParaRPr lang="en-US" sz="2200" b="1" dirty="0">
              <a:solidFill>
                <a:srgbClr val="CC3300"/>
              </a:solidFill>
            </a:endParaRPr>
          </a:p>
          <a:p>
            <a:pPr marL="685800" lvl="1">
              <a:spcBef>
                <a:spcPts val="1200"/>
              </a:spcBef>
            </a:pPr>
            <a:r>
              <a:rPr lang="zh-CN" altLang="en-US" sz="2200" b="1" dirty="0" smtClean="0"/>
              <a:t>对某些算法，最坏情况经常出现</a:t>
            </a:r>
            <a:endParaRPr lang="en-US" sz="2200" b="1" dirty="0" smtClean="0"/>
          </a:p>
          <a:p>
            <a:pPr marL="685800" lvl="1">
              <a:spcBef>
                <a:spcPts val="1200"/>
              </a:spcBef>
            </a:pPr>
            <a:r>
              <a:rPr lang="zh-CN" altLang="en-US" sz="2200" b="1" dirty="0" smtClean="0"/>
              <a:t>有时定义平均情况较为困难</a:t>
            </a:r>
            <a:endParaRPr lang="en-US" sz="2200" b="1" dirty="0"/>
          </a:p>
          <a:p>
            <a:pPr marL="685800" lvl="1">
              <a:spcBef>
                <a:spcPts val="1200"/>
              </a:spcBef>
            </a:pPr>
            <a:r>
              <a:rPr lang="zh-CN" altLang="en-US" sz="2200" b="1" dirty="0" smtClean="0"/>
              <a:t>平均情况的时间复杂度往往与最坏情况一样</a:t>
            </a:r>
            <a:endParaRPr lang="en-US" sz="2200" b="1" dirty="0" smtClean="0"/>
          </a:p>
          <a:p>
            <a:pPr marL="400050" lvl="1" indent="0">
              <a:spcBef>
                <a:spcPts val="1200"/>
              </a:spcBef>
              <a:buNone/>
            </a:pPr>
            <a:r>
              <a:rPr lang="zh-CN" altLang="en-US" sz="2200" b="1" dirty="0" smtClean="0"/>
              <a:t>例子</a:t>
            </a:r>
            <a:r>
              <a:rPr lang="en-US" sz="2200" b="1" dirty="0" smtClean="0"/>
              <a:t>: </a:t>
            </a:r>
            <a:r>
              <a:rPr lang="zh-CN" altLang="en-US" sz="2200" b="1" dirty="0" smtClean="0"/>
              <a:t>对插入排序而言，平均情况运行时间仍是</a:t>
            </a:r>
            <a:r>
              <a:rPr lang="en-US" sz="2200" b="1" i="1" dirty="0" smtClean="0"/>
              <a:t>n</a:t>
            </a:r>
            <a:r>
              <a:rPr lang="zh-CN" altLang="en-US" sz="2200" b="1" dirty="0" smtClean="0"/>
              <a:t>的二次函数</a:t>
            </a:r>
            <a:endParaRPr lang="en-US" altLang="zh-CN" sz="2200" b="1" dirty="0" smtClean="0"/>
          </a:p>
          <a:p>
            <a:pPr>
              <a:lnSpc>
                <a:spcPct val="90000"/>
              </a:lnSpc>
              <a:spcBef>
                <a:spcPts val="1200"/>
              </a:spcBef>
            </a:pPr>
            <a:r>
              <a:rPr lang="zh-CN" altLang="en-US" b="1" dirty="0"/>
              <a:t>平均情况分析</a:t>
            </a:r>
            <a:r>
              <a:rPr lang="zh-CN" altLang="en-US" b="1" dirty="0" smtClean="0"/>
              <a:t>：</a:t>
            </a:r>
            <a:endParaRPr lang="en-US" altLang="zh-CN" b="1" dirty="0"/>
          </a:p>
          <a:p>
            <a:pPr marL="685800" lvl="1">
              <a:lnSpc>
                <a:spcPct val="90000"/>
              </a:lnSpc>
              <a:spcBef>
                <a:spcPts val="1200"/>
              </a:spcBef>
            </a:pPr>
            <a:r>
              <a:rPr lang="zh-CN" altLang="en-US" sz="2200" b="1" dirty="0"/>
              <a:t>通常假定一个特定规模下的所有输入的</a:t>
            </a:r>
            <a:r>
              <a:rPr lang="zh-CN" altLang="en-US" sz="2200" b="1" dirty="0">
                <a:latin typeface="宋体" panose="02010600030101010101" pitchFamily="2" charset="-122"/>
                <a:ea typeface="宋体" panose="02010600030101010101" pitchFamily="2" charset="-122"/>
              </a:rPr>
              <a:t>“平均性”</a:t>
            </a:r>
            <a:r>
              <a:rPr lang="zh-CN" altLang="en-US" sz="2200" b="1" dirty="0"/>
              <a:t>都是一样</a:t>
            </a:r>
            <a:r>
              <a:rPr lang="zh-CN" altLang="en-US" sz="2200" b="1" dirty="0" smtClean="0"/>
              <a:t>的</a:t>
            </a:r>
            <a:endParaRPr lang="zh-CN" altLang="en-US" sz="2200" b="1" dirty="0"/>
          </a:p>
          <a:p>
            <a:pPr marL="685800" lvl="1">
              <a:lnSpc>
                <a:spcPct val="90000"/>
              </a:lnSpc>
              <a:spcBef>
                <a:spcPts val="1200"/>
              </a:spcBef>
            </a:pPr>
            <a:r>
              <a:rPr lang="zh-CN" altLang="en-US" sz="2200" b="1" dirty="0"/>
              <a:t>也可以采用随机算法强制达到平均。</a:t>
            </a:r>
          </a:p>
          <a:p>
            <a:pPr marL="400050" lvl="1" indent="0">
              <a:buNone/>
            </a:pPr>
            <a:endParaRPr lang="en-US" sz="2000" b="1" dirty="0"/>
          </a:p>
        </p:txBody>
      </p:sp>
    </p:spTree>
    <p:extLst>
      <p:ext uri="{BB962C8B-B14F-4D97-AF65-F5344CB8AC3E}">
        <p14:creationId xmlns:p14="http://schemas.microsoft.com/office/powerpoint/2010/main" val="235758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7772400" cy="1143000"/>
          </a:xfrm>
        </p:spPr>
        <p:txBody>
          <a:bodyPr/>
          <a:lstStyle/>
          <a:p>
            <a:r>
              <a:rPr lang="en-US" altLang="zh-CN" sz="3600" dirty="0" smtClean="0"/>
              <a:t>1.2</a:t>
            </a:r>
            <a:r>
              <a:rPr lang="zh-CN" altLang="en-US" sz="3600" dirty="0" smtClean="0"/>
              <a:t>插入排序算法平均情况分析（</a:t>
            </a:r>
            <a:r>
              <a:rPr lang="en-US" altLang="zh-CN" sz="3600" dirty="0" smtClean="0"/>
              <a:t>7</a:t>
            </a:r>
            <a:r>
              <a:rPr lang="zh-CN" altLang="en-US" sz="3600" dirty="0" smtClean="0"/>
              <a:t>）</a:t>
            </a:r>
            <a:endParaRPr lang="zh-CN" altLang="en-US" sz="3600" dirty="0"/>
          </a:p>
        </p:txBody>
      </p:sp>
      <p:sp>
        <p:nvSpPr>
          <p:cNvPr id="3" name="内容占位符 2"/>
          <p:cNvSpPr>
            <a:spLocks noGrp="1"/>
          </p:cNvSpPr>
          <p:nvPr>
            <p:ph idx="1"/>
          </p:nvPr>
        </p:nvSpPr>
        <p:spPr>
          <a:xfrm>
            <a:off x="685800" y="1600200"/>
            <a:ext cx="7772400" cy="4495800"/>
          </a:xfrm>
        </p:spPr>
        <p:txBody>
          <a:bodyPr/>
          <a:lstStyle/>
          <a:p>
            <a:r>
              <a:rPr lang="en-US" altLang="zh-CN" b="1" i="1" dirty="0" err="1" smtClean="0"/>
              <a:t>t</a:t>
            </a:r>
            <a:r>
              <a:rPr lang="en-US" altLang="zh-CN" b="1" i="1" baseline="-25000" dirty="0" err="1" smtClean="0"/>
              <a:t>j</a:t>
            </a:r>
            <a:r>
              <a:rPr lang="zh-CN" altLang="en-US" b="1" dirty="0" smtClean="0"/>
              <a:t>理解为随机变量</a:t>
            </a:r>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参看最坏情况下</a:t>
            </a:r>
            <a:r>
              <a:rPr lang="en-US" altLang="zh-CN" b="1" i="1" dirty="0" err="1" smtClean="0"/>
              <a:t>t</a:t>
            </a:r>
            <a:r>
              <a:rPr lang="en-US" altLang="zh-CN" b="1" i="1" baseline="-25000" dirty="0" err="1" smtClean="0"/>
              <a:t>j</a:t>
            </a:r>
            <a:r>
              <a:rPr lang="en-US" altLang="zh-CN" b="1" dirty="0" smtClean="0"/>
              <a:t> = </a:t>
            </a:r>
            <a:r>
              <a:rPr lang="en-US" altLang="zh-CN" b="1" i="1" dirty="0" smtClean="0"/>
              <a:t>j </a:t>
            </a:r>
            <a:r>
              <a:rPr lang="zh-CN" altLang="en-US" b="1" dirty="0" smtClean="0"/>
              <a:t>，</a:t>
            </a:r>
            <a:r>
              <a:rPr lang="en-US" altLang="zh-CN" b="1" i="1" dirty="0" smtClean="0"/>
              <a:t>T</a:t>
            </a:r>
            <a:r>
              <a:rPr lang="en-US" altLang="zh-CN" b="1" dirty="0" smtClean="0"/>
              <a:t>(</a:t>
            </a:r>
            <a:r>
              <a:rPr lang="en-US" altLang="zh-CN" b="1" i="1" dirty="0" smtClean="0"/>
              <a:t>n</a:t>
            </a:r>
            <a:r>
              <a:rPr lang="en-US" altLang="zh-CN" b="1" dirty="0" smtClean="0"/>
              <a:t>)</a:t>
            </a:r>
            <a:r>
              <a:rPr lang="zh-CN" altLang="en-US" b="1" dirty="0" smtClean="0"/>
              <a:t>表示为</a:t>
            </a:r>
            <a:r>
              <a:rPr lang="en-US" altLang="zh-CN" b="1" i="1" dirty="0" smtClean="0"/>
              <a:t>an</a:t>
            </a:r>
            <a:r>
              <a:rPr lang="en-US" altLang="zh-CN" b="1" baseline="30000" dirty="0" smtClean="0"/>
              <a:t>2</a:t>
            </a:r>
            <a:r>
              <a:rPr lang="en-US" altLang="zh-CN" b="1" dirty="0" smtClean="0"/>
              <a:t> + </a:t>
            </a:r>
            <a:r>
              <a:rPr lang="en-US" altLang="zh-CN" b="1" i="1" dirty="0" err="1" smtClean="0"/>
              <a:t>bn</a:t>
            </a:r>
            <a:r>
              <a:rPr lang="en-US" altLang="zh-CN" b="1" dirty="0" smtClean="0"/>
              <a:t> + </a:t>
            </a:r>
            <a:r>
              <a:rPr lang="en-US" altLang="zh-CN" b="1" i="1" dirty="0" smtClean="0"/>
              <a:t>c</a:t>
            </a:r>
            <a:r>
              <a:rPr lang="en-US" altLang="zh-CN" b="1" dirty="0" smtClean="0"/>
              <a:t> </a:t>
            </a:r>
            <a:r>
              <a:rPr lang="zh-CN" altLang="en-US" b="1" dirty="0" smtClean="0"/>
              <a:t>，则平均情况下的运行时间仍是</a:t>
            </a:r>
            <a:r>
              <a:rPr lang="en-US" altLang="zh-CN" b="1" dirty="0" smtClean="0"/>
              <a:t>n</a:t>
            </a:r>
            <a:r>
              <a:rPr lang="zh-CN" altLang="en-US" b="1" dirty="0" smtClean="0"/>
              <a:t>的二次函数</a:t>
            </a:r>
          </a:p>
          <a:p>
            <a:endParaRPr lang="zh-CN" altLang="en-US" dirty="0"/>
          </a:p>
        </p:txBody>
      </p:sp>
      <p:graphicFrame>
        <p:nvGraphicFramePr>
          <p:cNvPr id="134146" name="Object 2"/>
          <p:cNvGraphicFramePr>
            <a:graphicFrameLocks noChangeAspect="1"/>
          </p:cNvGraphicFramePr>
          <p:nvPr>
            <p:extLst>
              <p:ext uri="{D42A27DB-BD31-4B8C-83A1-F6EECF244321}">
                <p14:modId xmlns:p14="http://schemas.microsoft.com/office/powerpoint/2010/main" val="698471722"/>
              </p:ext>
            </p:extLst>
          </p:nvPr>
        </p:nvGraphicFramePr>
        <p:xfrm>
          <a:off x="1143000" y="2284227"/>
          <a:ext cx="4926012" cy="931863"/>
        </p:xfrm>
        <a:graphic>
          <a:graphicData uri="http://schemas.openxmlformats.org/presentationml/2006/ole">
            <mc:AlternateContent xmlns:mc="http://schemas.openxmlformats.org/markup-compatibility/2006">
              <mc:Choice xmlns:v="urn:schemas-microsoft-com:vml" Requires="v">
                <p:oleObj spid="_x0000_s134170" name="Equation" r:id="rId3" imgW="2209680" imgH="419040" progId="Equation.DSMT4">
                  <p:embed/>
                </p:oleObj>
              </mc:Choice>
              <mc:Fallback>
                <p:oleObj name="Equation" r:id="rId3" imgW="2209680" imgH="419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84227"/>
                        <a:ext cx="4926012"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6" name="矩形 5"/>
              <p:cNvSpPr/>
              <p:nvPr/>
            </p:nvSpPr>
            <p:spPr>
              <a:xfrm>
                <a:off x="3359784" y="2438954"/>
                <a:ext cx="492443" cy="461665"/>
              </a:xfrm>
              <a:prstGeom prst="rect">
                <a:avLst/>
              </a:prstGeom>
            </p:spPr>
            <p:txBody>
              <a:bodyPr wrap="none">
                <a:spAutoFit/>
              </a:bodyPr>
              <a:lstStyle/>
              <a:p>
                <a:pPr/>
                <a14:m>
                  <m:oMathPara xmlns:m="http://schemas.openxmlformats.org/officeDocument/2006/math">
                    <m:oMathParaPr>
                      <m:jc m:val="right"/>
                    </m:oMathParaPr>
                    <m:oMath xmlns:m="http://schemas.openxmlformats.org/officeDocument/2006/math">
                      <m:r>
                        <a:rPr lang="en-US" altLang="zh-CN" sz="2400" i="1">
                          <a:latin typeface="Cambria Math" panose="02040503050406030204" pitchFamily="18" charset="0"/>
                        </a:rPr>
                        <m:t>…</m:t>
                      </m:r>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359784" y="2438954"/>
                <a:ext cx="492443" cy="461665"/>
              </a:xfrm>
              <a:prstGeom prst="rect">
                <a:avLst/>
              </a:prstGeom>
              <a:blipFill rotWithShape="0">
                <a:blip r:embed="rId5"/>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52400" y="304800"/>
            <a:ext cx="7772400" cy="838200"/>
          </a:xfrm>
        </p:spPr>
        <p:txBody>
          <a:bodyPr/>
          <a:lstStyle/>
          <a:p>
            <a:r>
              <a:rPr lang="en-US" altLang="zh-CN" sz="3600" dirty="0" smtClean="0"/>
              <a:t>1.3 </a:t>
            </a:r>
            <a:r>
              <a:rPr lang="zh-CN" altLang="en-US" sz="3600" dirty="0"/>
              <a:t>渐近记号 </a:t>
            </a:r>
            <a:r>
              <a:rPr lang="en-US" altLang="zh-CN" sz="3600" dirty="0" smtClean="0"/>
              <a:t>— </a:t>
            </a:r>
            <a:r>
              <a:rPr lang="en-US" altLang="zh-CN" sz="3600" i="1" dirty="0" smtClean="0"/>
              <a:t>O</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295400"/>
            <a:ext cx="8458200" cy="2743200"/>
          </a:xfrm>
        </p:spPr>
        <p:txBody>
          <a:bodyPr/>
          <a:lstStyle/>
          <a:p>
            <a:pPr marL="0" indent="0" algn="just">
              <a:lnSpc>
                <a:spcPct val="125000"/>
              </a:lnSpc>
              <a:spcBef>
                <a:spcPts val="600"/>
              </a:spcBef>
              <a:buNone/>
            </a:pPr>
            <a:r>
              <a:rPr lang="zh-CN" altLang="en-US" dirty="0">
                <a:solidFill>
                  <a:srgbClr val="3333FF"/>
                </a:solidFill>
                <a:latin typeface="黑体" panose="02010609060101010101" pitchFamily="49" charset="-122"/>
                <a:ea typeface="黑体" panose="02010609060101010101" pitchFamily="49" charset="-122"/>
              </a:rPr>
              <a:t>渐</a:t>
            </a:r>
            <a:r>
              <a:rPr lang="zh-CN" altLang="en-US" dirty="0" smtClean="0">
                <a:solidFill>
                  <a:srgbClr val="3333FF"/>
                </a:solidFill>
                <a:latin typeface="黑体" panose="02010609060101010101" pitchFamily="49" charset="-122"/>
                <a:ea typeface="黑体" panose="02010609060101010101" pitchFamily="49" charset="-122"/>
              </a:rPr>
              <a:t>近上界</a:t>
            </a:r>
            <a:r>
              <a:rPr lang="zh-CN" altLang="en-US" dirty="0" smtClean="0">
                <a:latin typeface="黑体" panose="02010609060101010101" pitchFamily="49" charset="-122"/>
                <a:ea typeface="黑体" panose="02010609060101010101" pitchFamily="49" charset="-122"/>
              </a:rPr>
              <a:t>记号</a:t>
            </a:r>
            <a:r>
              <a:rPr lang="en-US" altLang="zh-CN" b="1" i="1" dirty="0" smtClean="0">
                <a:solidFill>
                  <a:srgbClr val="C00000"/>
                </a:solidFill>
              </a:rPr>
              <a:t>O </a:t>
            </a:r>
            <a:r>
              <a:rPr lang="en-US" altLang="zh-CN" b="1" dirty="0" smtClean="0"/>
              <a:t>(</a:t>
            </a:r>
            <a:r>
              <a:rPr lang="zh-CN" altLang="en-US" b="1" dirty="0" smtClean="0">
                <a:latin typeface="黑体" panose="02010609060101010101" pitchFamily="49" charset="-122"/>
                <a:ea typeface="黑体" panose="02010609060101010101" pitchFamily="49" charset="-122"/>
              </a:rPr>
              <a:t>大</a:t>
            </a:r>
            <a:r>
              <a:rPr lang="en-US" altLang="zh-CN" b="1" i="1" dirty="0" smtClean="0"/>
              <a:t>O</a:t>
            </a:r>
            <a:r>
              <a:rPr lang="en-US" altLang="zh-CN" b="1" dirty="0" smtClean="0"/>
              <a:t>)</a:t>
            </a:r>
            <a:endParaRPr lang="en-US" b="1" dirty="0" smtClean="0"/>
          </a:p>
          <a:p>
            <a:pPr algn="just">
              <a:lnSpc>
                <a:spcPct val="125000"/>
              </a:lnSpc>
              <a:spcBef>
                <a:spcPts val="600"/>
              </a:spcBef>
            </a:pPr>
            <a:r>
              <a:rPr lang="zh-CN" altLang="en-US" sz="2400" b="1" dirty="0"/>
              <a:t>渐近地给出了一个</a:t>
            </a:r>
            <a:r>
              <a:rPr lang="zh-CN" altLang="en-US" sz="2400" b="1" dirty="0" smtClean="0"/>
              <a:t>函数在常量因子内的上界</a:t>
            </a:r>
            <a:r>
              <a:rPr lang="en-US" sz="2400" b="1" dirty="0" smtClean="0"/>
              <a:t>:</a:t>
            </a:r>
          </a:p>
          <a:p>
            <a:pPr marL="0" indent="0" algn="just">
              <a:lnSpc>
                <a:spcPct val="125000"/>
              </a:lnSpc>
              <a:spcBef>
                <a:spcPts val="600"/>
              </a:spcBef>
              <a:buNone/>
            </a:pPr>
            <a:r>
              <a:rPr lang="en-US" sz="2400" b="1" dirty="0"/>
              <a:t> </a:t>
            </a:r>
            <a:r>
              <a:rPr lang="en-US" sz="2400" b="1" dirty="0" smtClean="0"/>
              <a:t>   </a:t>
            </a:r>
            <a:r>
              <a:rPr lang="en-US" altLang="zh-CN" sz="2400" b="1" i="1" dirty="0" smtClean="0"/>
              <a:t>O</a:t>
            </a:r>
            <a:r>
              <a:rPr lang="en-US" sz="2400" b="1" dirty="0" smtClean="0"/>
              <a:t>(</a:t>
            </a:r>
            <a:r>
              <a:rPr lang="en-US" sz="2400" b="1" i="1" dirty="0" smtClean="0"/>
              <a:t>g</a:t>
            </a:r>
            <a:r>
              <a:rPr lang="en-US" sz="2400" b="1" dirty="0" smtClean="0"/>
              <a:t>(</a:t>
            </a:r>
            <a:r>
              <a:rPr lang="en-US" sz="2400" b="1" i="1" dirty="0" smtClean="0"/>
              <a:t>n</a:t>
            </a:r>
            <a:r>
              <a:rPr lang="en-US" sz="2400" b="1" dirty="0" smtClean="0"/>
              <a:t>)) = { </a:t>
            </a:r>
            <a:r>
              <a:rPr lang="en-US" sz="2400" b="1" i="1" dirty="0" smtClean="0"/>
              <a:t>f</a:t>
            </a:r>
            <a:r>
              <a:rPr lang="en-US" sz="2400" b="1" dirty="0" smtClean="0"/>
              <a:t>(</a:t>
            </a:r>
            <a:r>
              <a:rPr lang="en-US" sz="2400" b="1" i="1" dirty="0" smtClean="0"/>
              <a:t>n</a:t>
            </a:r>
            <a:r>
              <a:rPr lang="en-US" sz="2400" b="1" dirty="0" smtClean="0"/>
              <a:t>) : </a:t>
            </a:r>
            <a:r>
              <a:rPr lang="zh-CN" altLang="en-US" sz="2400" b="1" dirty="0" smtClean="0"/>
              <a:t>存在正常量</a:t>
            </a:r>
            <a:r>
              <a:rPr lang="en-US" sz="2400" b="1" i="1" dirty="0" smtClean="0"/>
              <a:t>c</a:t>
            </a:r>
            <a:r>
              <a:rPr lang="zh-CN" altLang="en-US" sz="2400" b="1" dirty="0" smtClean="0"/>
              <a:t>和</a:t>
            </a:r>
            <a:r>
              <a:rPr lang="en-US" sz="2400" b="1" i="1" dirty="0" smtClean="0"/>
              <a:t>n</a:t>
            </a:r>
            <a:r>
              <a:rPr lang="en-US" sz="2400" b="1" baseline="-25000" dirty="0" smtClean="0"/>
              <a:t>0</a:t>
            </a:r>
            <a:r>
              <a:rPr lang="zh-CN" altLang="en-US" sz="2400" b="1" dirty="0" smtClean="0"/>
              <a:t>，使得对所有</a:t>
            </a:r>
            <a:r>
              <a:rPr lang="pt-BR" altLang="zh-CN" sz="2400" b="1" i="1" dirty="0"/>
              <a:t>n</a:t>
            </a:r>
            <a:r>
              <a:rPr lang="pt-BR" altLang="zh-CN" sz="2400" b="1" dirty="0"/>
              <a:t> ≥ </a:t>
            </a:r>
            <a:r>
              <a:rPr lang="pt-BR" altLang="zh-CN" sz="2400" b="1" i="1" dirty="0" smtClean="0"/>
              <a:t>n</a:t>
            </a:r>
            <a:r>
              <a:rPr lang="pt-BR" altLang="zh-CN" sz="2400" b="1" baseline="-25000" dirty="0" smtClean="0"/>
              <a:t>0</a:t>
            </a:r>
            <a:r>
              <a:rPr lang="zh-CN" altLang="en-US" sz="2400" b="1" dirty="0" smtClean="0"/>
              <a:t>，</a:t>
            </a:r>
            <a:endParaRPr lang="en-US" altLang="zh-CN" sz="2400" b="1" dirty="0" smtClean="0"/>
          </a:p>
          <a:p>
            <a:pPr marL="0" indent="0" algn="just">
              <a:lnSpc>
                <a:spcPct val="125000"/>
              </a:lnSpc>
              <a:spcBef>
                <a:spcPts val="600"/>
              </a:spcBef>
              <a:buNone/>
            </a:pPr>
            <a:r>
              <a:rPr lang="en-US" altLang="zh-CN" sz="2400" b="1" dirty="0"/>
              <a:t> </a:t>
            </a:r>
            <a:r>
              <a:rPr lang="en-US" altLang="zh-CN" sz="2400" b="1" dirty="0" smtClean="0"/>
              <a:t>                       </a:t>
            </a:r>
            <a:r>
              <a:rPr lang="zh-CN" altLang="en-US" sz="2400" b="1" dirty="0" smtClean="0"/>
              <a:t>有</a:t>
            </a:r>
            <a:r>
              <a:rPr lang="pt-BR" sz="2400" b="1" dirty="0" smtClean="0"/>
              <a:t>0 ≤ </a:t>
            </a:r>
            <a:r>
              <a:rPr lang="pt-BR" sz="2400" b="1" i="1" dirty="0" smtClean="0"/>
              <a:t>f</a:t>
            </a:r>
            <a:r>
              <a:rPr lang="pt-BR" sz="2400" b="1" dirty="0" smtClean="0"/>
              <a:t>(</a:t>
            </a:r>
            <a:r>
              <a:rPr lang="pt-BR" sz="2400" b="1" i="1" dirty="0" smtClean="0"/>
              <a:t>n</a:t>
            </a:r>
            <a:r>
              <a:rPr lang="pt-BR" sz="2400" b="1" dirty="0" smtClean="0"/>
              <a:t>) ≤ </a:t>
            </a:r>
            <a:r>
              <a:rPr lang="en-US" sz="2400" b="1" i="1" dirty="0" smtClean="0"/>
              <a:t>c</a:t>
            </a:r>
            <a:r>
              <a:rPr lang="pt-BR" sz="2400" b="1" i="1" dirty="0" smtClean="0"/>
              <a:t>g</a:t>
            </a:r>
            <a:r>
              <a:rPr lang="pt-BR" sz="2400" b="1" dirty="0" smtClean="0"/>
              <a:t>(</a:t>
            </a:r>
            <a:r>
              <a:rPr lang="pt-BR" sz="2400" b="1" i="1" dirty="0" smtClean="0"/>
              <a:t>n</a:t>
            </a:r>
            <a:r>
              <a:rPr lang="pt-BR" sz="2400" b="1" dirty="0" smtClean="0"/>
              <a:t>)}</a:t>
            </a:r>
          </a:p>
          <a:p>
            <a:pPr marL="0" indent="0" algn="just">
              <a:lnSpc>
                <a:spcPct val="125000"/>
              </a:lnSpc>
              <a:spcBef>
                <a:spcPts val="600"/>
              </a:spcBef>
              <a:buNone/>
            </a:pPr>
            <a:r>
              <a:rPr lang="zh-CN" altLang="en-US" sz="2400" dirty="0"/>
              <a:t>举例</a:t>
            </a:r>
            <a:r>
              <a:rPr lang="en-US" altLang="zh-CN" sz="2400" dirty="0"/>
              <a:t> </a:t>
            </a:r>
            <a:r>
              <a:rPr lang="en-US" altLang="zh-CN" sz="2400" dirty="0" smtClean="0"/>
              <a:t>: </a:t>
            </a:r>
            <a:r>
              <a:rPr lang="en-US" altLang="zh-CN" sz="2400" b="1" i="1" dirty="0" smtClean="0"/>
              <a:t>g</a:t>
            </a:r>
            <a:r>
              <a:rPr lang="en-US" altLang="zh-CN" sz="2400" b="1" dirty="0" smtClean="0"/>
              <a:t>(</a:t>
            </a:r>
            <a:r>
              <a:rPr lang="en-US" altLang="zh-CN" sz="2400" b="1" i="1" dirty="0" smtClean="0"/>
              <a:t>n</a:t>
            </a:r>
            <a:r>
              <a:rPr lang="en-US" altLang="zh-CN" sz="2400" b="1" dirty="0" smtClean="0"/>
              <a:t>)=</a:t>
            </a:r>
            <a:r>
              <a:rPr lang="en-US" altLang="zh-CN" sz="2400" i="1" dirty="0" smtClean="0"/>
              <a:t>n</a:t>
            </a:r>
            <a:r>
              <a:rPr lang="en-US" altLang="zh-CN" sz="2400" baseline="30000" dirty="0" smtClean="0"/>
              <a:t>2</a:t>
            </a:r>
            <a:r>
              <a:rPr lang="en-US" altLang="zh-CN" sz="2400" dirty="0"/>
              <a:t>, </a:t>
            </a:r>
            <a:r>
              <a:rPr lang="en-US" altLang="zh-CN" sz="2400" i="1" dirty="0" smtClean="0"/>
              <a:t>n</a:t>
            </a:r>
            <a:r>
              <a:rPr lang="en-US" altLang="zh-CN" sz="2400" baseline="30000" dirty="0" smtClean="0"/>
              <a:t>2</a:t>
            </a:r>
            <a:r>
              <a:rPr lang="en-US" altLang="zh-CN" sz="2400" dirty="0" smtClean="0"/>
              <a:t> </a:t>
            </a:r>
            <a:r>
              <a:rPr lang="en-US" altLang="zh-CN" sz="2400" dirty="0"/>
              <a:t>+ </a:t>
            </a:r>
            <a:r>
              <a:rPr lang="en-US" altLang="zh-CN" sz="2400" i="1" dirty="0"/>
              <a:t>n</a:t>
            </a:r>
            <a:r>
              <a:rPr lang="en-US" altLang="zh-CN" sz="2400" dirty="0"/>
              <a:t>, </a:t>
            </a:r>
            <a:r>
              <a:rPr lang="en-US" altLang="zh-CN" sz="2400" i="1" dirty="0"/>
              <a:t>n</a:t>
            </a:r>
            <a:r>
              <a:rPr lang="en-US" altLang="zh-CN" sz="2400" baseline="30000" dirty="0"/>
              <a:t>2</a:t>
            </a:r>
            <a:r>
              <a:rPr lang="en-US" altLang="zh-CN" sz="2400" dirty="0"/>
              <a:t> + 1000</a:t>
            </a:r>
            <a:r>
              <a:rPr lang="en-US" altLang="zh-CN" sz="2400" i="1" dirty="0"/>
              <a:t>n</a:t>
            </a:r>
            <a:r>
              <a:rPr lang="en-US" altLang="zh-CN" sz="2400" dirty="0"/>
              <a:t>, 1000</a:t>
            </a:r>
            <a:r>
              <a:rPr lang="en-US" altLang="zh-CN" sz="2400" i="1" dirty="0"/>
              <a:t>n</a:t>
            </a:r>
            <a:r>
              <a:rPr lang="en-US" altLang="zh-CN" sz="2400" baseline="30000" dirty="0"/>
              <a:t>2</a:t>
            </a:r>
            <a:r>
              <a:rPr lang="en-US" altLang="zh-CN" sz="2400" dirty="0"/>
              <a:t> + 1000</a:t>
            </a:r>
            <a:r>
              <a:rPr lang="en-US" altLang="zh-CN" sz="2400" i="1" dirty="0"/>
              <a:t>n</a:t>
            </a:r>
            <a:r>
              <a:rPr lang="en-US" altLang="zh-CN" sz="2400" dirty="0"/>
              <a:t>, 5000</a:t>
            </a:r>
            <a:r>
              <a:rPr lang="en-US" altLang="zh-CN" sz="2400" i="1" dirty="0"/>
              <a:t>n</a:t>
            </a:r>
            <a:r>
              <a:rPr lang="en-US" altLang="zh-CN" sz="2400" dirty="0"/>
              <a:t>, </a:t>
            </a:r>
            <a:r>
              <a:rPr lang="en-US" altLang="zh-CN" sz="2400" dirty="0" smtClean="0"/>
              <a:t>200</a:t>
            </a:r>
            <a:r>
              <a:rPr lang="en-US" altLang="zh-CN" sz="2400" i="1" dirty="0" smtClean="0"/>
              <a:t>n</a:t>
            </a:r>
            <a:r>
              <a:rPr lang="en-US" altLang="zh-CN" sz="2400" baseline="30000" dirty="0" smtClean="0"/>
              <a:t>1.9</a:t>
            </a:r>
            <a:endParaRPr lang="en-US" altLang="zh-CN" sz="2400" dirty="0"/>
          </a:p>
          <a:p>
            <a:pPr marL="0" indent="0" algn="just">
              <a:lnSpc>
                <a:spcPct val="125000"/>
              </a:lnSpc>
              <a:spcBef>
                <a:spcPts val="600"/>
              </a:spcBef>
              <a:buNone/>
            </a:pPr>
            <a:endParaRPr lang="pt-BR" sz="2400" b="1" dirty="0" smtClean="0"/>
          </a:p>
        </p:txBody>
      </p:sp>
      <p:pic>
        <p:nvPicPr>
          <p:cNvPr id="4"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518" t="27538" r="38965" b="23615"/>
          <a:stretch/>
        </p:blipFill>
        <p:spPr bwMode="auto">
          <a:xfrm>
            <a:off x="257432" y="3962400"/>
            <a:ext cx="3761574"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76671" y="4419600"/>
            <a:ext cx="4981061" cy="1231106"/>
          </a:xfrm>
          <a:prstGeom prst="rect">
            <a:avLst/>
          </a:prstGeom>
        </p:spPr>
        <p:txBody>
          <a:bodyPr wrap="square">
            <a:spAutoFit/>
          </a:bodyPr>
          <a:lstStyle/>
          <a:p>
            <a:pPr marL="234950" indent="-292100">
              <a:lnSpc>
                <a:spcPct val="150000"/>
              </a:lnSpc>
              <a:spcBef>
                <a:spcPts val="600"/>
              </a:spcBef>
              <a:buFont typeface="Arial" panose="020B0604020202020204" pitchFamily="34" charset="0"/>
              <a:buChar char="•"/>
              <a:tabLst>
                <a:tab pos="271463" algn="l"/>
              </a:tabLst>
            </a:pPr>
            <a:r>
              <a:rPr lang="en-US" altLang="zh-CN" sz="2400" i="1" dirty="0" smtClean="0"/>
              <a:t>f</a:t>
            </a:r>
            <a:r>
              <a:rPr lang="en-US" altLang="zh-CN" sz="2400" dirty="0" smtClean="0"/>
              <a:t>(</a:t>
            </a:r>
            <a:r>
              <a:rPr lang="en-US" altLang="zh-CN" sz="2400" i="1" dirty="0" smtClean="0"/>
              <a:t>n</a:t>
            </a:r>
            <a:r>
              <a:rPr lang="en-US" altLang="zh-CN" sz="2400" dirty="0"/>
              <a:t>) = </a:t>
            </a:r>
            <a:r>
              <a:rPr lang="en-US" altLang="zh-CN" sz="2400" dirty="0">
                <a:sym typeface="Symbol" panose="05050102010706020507" pitchFamily="18" charset="2"/>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蕴含</a:t>
            </a:r>
            <a:r>
              <a:rPr lang="zh-CN" altLang="en-US" sz="2400" dirty="0"/>
              <a:t>着</a:t>
            </a:r>
            <a:r>
              <a:rPr lang="en-US" altLang="zh-CN" sz="2400" i="1" dirty="0"/>
              <a:t>f</a:t>
            </a:r>
            <a:r>
              <a:rPr lang="en-US" altLang="zh-CN" sz="2400" dirty="0"/>
              <a:t>(</a:t>
            </a:r>
            <a:r>
              <a:rPr lang="en-US" altLang="zh-CN" sz="2400" i="1" dirty="0"/>
              <a:t>n</a:t>
            </a:r>
            <a:r>
              <a:rPr lang="en-US" altLang="zh-CN" sz="2400" dirty="0"/>
              <a:t>) = </a:t>
            </a:r>
            <a:r>
              <a:rPr lang="en-US" altLang="zh-CN" sz="2400" i="1" kern="0" dirty="0"/>
              <a:t>O </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p>
          <a:p>
            <a:pPr marL="234950" indent="-292100">
              <a:lnSpc>
                <a:spcPct val="150000"/>
              </a:lnSpc>
              <a:spcBef>
                <a:spcPts val="600"/>
              </a:spcBef>
              <a:buFont typeface="Arial" panose="020B0604020202020204" pitchFamily="34" charset="0"/>
              <a:buChar char="•"/>
              <a:tabLst>
                <a:tab pos="271463" algn="l"/>
              </a:tabLst>
            </a:pPr>
            <a:r>
              <a:rPr lang="en-US" altLang="zh-CN" sz="2200" i="1" kern="0" dirty="0"/>
              <a:t>O</a:t>
            </a:r>
            <a:r>
              <a:rPr lang="zh-CN" altLang="en-US" sz="2200" dirty="0">
                <a:sym typeface="Symbol"/>
              </a:rPr>
              <a:t>可用于标识最坏情况</a:t>
            </a:r>
            <a:r>
              <a:rPr lang="zh-CN" altLang="en-US" sz="2200" dirty="0" smtClean="0">
                <a:sym typeface="Symbol"/>
              </a:rPr>
              <a:t>运行时间</a:t>
            </a:r>
            <a:endParaRPr lang="en-US" altLang="zh-CN" sz="2200" dirty="0">
              <a:sym typeface="Symbol"/>
            </a:endParaRPr>
          </a:p>
        </p:txBody>
      </p:sp>
    </p:spTree>
    <p:extLst>
      <p:ext uri="{BB962C8B-B14F-4D97-AF65-F5344CB8AC3E}">
        <p14:creationId xmlns:p14="http://schemas.microsoft.com/office/powerpoint/2010/main" val="290063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152400"/>
            <a:ext cx="7772400" cy="838200"/>
          </a:xfrm>
        </p:spPr>
        <p:txBody>
          <a:bodyPr/>
          <a:lstStyle/>
          <a:p>
            <a:r>
              <a:rPr lang="en-US" altLang="zh-CN" sz="3600" dirty="0" smtClean="0"/>
              <a:t>1.3 </a:t>
            </a:r>
            <a:r>
              <a:rPr lang="zh-CN" altLang="en-US" sz="3600" dirty="0"/>
              <a:t>渐近记号 </a:t>
            </a:r>
            <a:r>
              <a:rPr lang="en-US" altLang="zh-CN" sz="3600" dirty="0" smtClean="0"/>
              <a:t>—</a:t>
            </a:r>
            <a:r>
              <a:rPr lang="en-US" altLang="zh-CN" sz="3600" i="1" dirty="0"/>
              <a:t>O</a:t>
            </a:r>
            <a:r>
              <a:rPr lang="zh-CN" altLang="en-US" sz="3600" dirty="0" smtClean="0">
                <a:sym typeface="Symbol" panose="05050102010706020507" pitchFamily="18" charset="2"/>
              </a:rPr>
              <a:t>记号 </a:t>
            </a:r>
            <a:r>
              <a:rPr lang="en-US" altLang="zh-CN" sz="3600" dirty="0" smtClean="0"/>
              <a:t>(2)</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447800"/>
            <a:ext cx="8458200" cy="5105400"/>
          </a:xfrm>
        </p:spPr>
        <p:txBody>
          <a:bodyPr/>
          <a:lstStyle/>
          <a:p>
            <a:pPr marL="0" indent="0" eaLnBrk="1" hangingPunct="1">
              <a:lnSpc>
                <a:spcPct val="90000"/>
              </a:lnSpc>
              <a:buNone/>
            </a:pPr>
            <a:r>
              <a:rPr lang="zh-CN" altLang="en-US" sz="2400" b="1" dirty="0">
                <a:latin typeface="Times New Roman" pitchFamily="16" charset="0"/>
              </a:rPr>
              <a:t>练习</a:t>
            </a:r>
            <a:r>
              <a:rPr lang="en-US" altLang="zh-CN" sz="2400" b="1" dirty="0">
                <a:latin typeface="Times New Roman" pitchFamily="16" charset="0"/>
              </a:rPr>
              <a:t>: </a:t>
            </a:r>
            <a:r>
              <a:rPr lang="zh-CN" altLang="en-US" sz="2400" b="1" dirty="0">
                <a:latin typeface="Times New Roman" pitchFamily="16" charset="0"/>
              </a:rPr>
              <a:t>下列哪些关系是正确的</a:t>
            </a:r>
            <a:r>
              <a:rPr lang="en-US" altLang="zh-CN" sz="2400" b="1" dirty="0"/>
              <a:t>?</a:t>
            </a:r>
          </a:p>
          <a:p>
            <a:pPr eaLnBrk="1" hangingPunct="1">
              <a:lnSpc>
                <a:spcPct val="80000"/>
              </a:lnSpc>
            </a:pPr>
            <a:endParaRPr lang="en-US" sz="2400" b="1" dirty="0" smtClean="0"/>
          </a:p>
          <a:p>
            <a:pPr eaLnBrk="1" hangingPunct="1">
              <a:lnSpc>
                <a:spcPct val="80000"/>
              </a:lnSpc>
            </a:pPr>
            <a:r>
              <a:rPr lang="en-US" sz="2400" b="1" dirty="0" smtClean="0"/>
              <a:t>1000000</a:t>
            </a:r>
            <a:r>
              <a:rPr lang="en-US" sz="2400" b="1" i="1" dirty="0" smtClean="0"/>
              <a:t>n</a:t>
            </a:r>
            <a:r>
              <a:rPr lang="en-US" sz="2400" b="1" baseline="30000" dirty="0" smtClean="0"/>
              <a:t>2</a:t>
            </a:r>
            <a:r>
              <a:rPr lang="en-US" sz="2400" b="1" dirty="0" smtClean="0"/>
              <a:t> </a:t>
            </a:r>
            <a:r>
              <a:rPr lang="en-US" sz="2400" b="1" dirty="0" smtClean="0">
                <a:latin typeface="WP MathA" pitchFamily="2" charset="2"/>
                <a:sym typeface="Symbol" pitchFamily="18" charset="2"/>
              </a:rPr>
              <a:t></a:t>
            </a:r>
            <a:r>
              <a:rPr lang="en-US" sz="2400" b="1" dirty="0" smtClean="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endParaRPr lang="en-US" sz="2400" b="1" dirty="0"/>
          </a:p>
          <a:p>
            <a:pPr marL="0" indent="0" eaLnBrk="1" hangingPunct="1">
              <a:lnSpc>
                <a:spcPct val="80000"/>
              </a:lnSpc>
              <a:buNone/>
            </a:pPr>
            <a:endParaRPr lang="en-US" sz="2400" b="1" dirty="0" smtClean="0"/>
          </a:p>
          <a:p>
            <a:pPr eaLnBrk="1" hangingPunct="1">
              <a:lnSpc>
                <a:spcPct val="80000"/>
              </a:lnSpc>
            </a:pPr>
            <a:r>
              <a:rPr lang="en-US" sz="2400" b="1" dirty="0" smtClean="0"/>
              <a:t>(</a:t>
            </a:r>
            <a:r>
              <a:rPr lang="en-US" sz="2400" b="1" i="1" dirty="0"/>
              <a:t>n </a:t>
            </a:r>
            <a:r>
              <a:rPr lang="en-US" sz="2400" b="1" i="1" dirty="0" smtClean="0"/>
              <a:t>–</a:t>
            </a:r>
            <a:r>
              <a:rPr lang="en-US" sz="2400" b="1" dirty="0" smtClean="0"/>
              <a:t> 1)</a:t>
            </a:r>
            <a:r>
              <a:rPr lang="en-US" sz="2400" b="1" i="1" dirty="0" smtClean="0"/>
              <a:t>n </a:t>
            </a:r>
            <a:r>
              <a:rPr lang="en-US" sz="2400" b="1" dirty="0"/>
              <a:t>/ 2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endParaRPr lang="en-US" sz="2400" b="1" dirty="0"/>
          </a:p>
          <a:p>
            <a:pPr eaLnBrk="1" hangingPunct="1">
              <a:lnSpc>
                <a:spcPct val="80000"/>
              </a:lnSpc>
            </a:pPr>
            <a:endParaRPr lang="en-US" sz="2400" b="1" i="1" dirty="0" smtClean="0"/>
          </a:p>
          <a:p>
            <a:pPr eaLnBrk="1" hangingPunct="1">
              <a:lnSpc>
                <a:spcPct val="80000"/>
              </a:lnSpc>
            </a:pPr>
            <a:r>
              <a:rPr lang="en-US" sz="2400" b="1" i="1" dirty="0" smtClean="0"/>
              <a:t>n </a:t>
            </a:r>
            <a:r>
              <a:rPr lang="en-US" sz="2400" b="1" dirty="0"/>
              <a:t>/ 2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p>
          <a:p>
            <a:pPr marL="0" indent="0" eaLnBrk="1" hangingPunct="1">
              <a:lnSpc>
                <a:spcPct val="80000"/>
              </a:lnSpc>
              <a:buNone/>
            </a:pPr>
            <a:endParaRPr lang="en-US" sz="2400" b="1" i="1" dirty="0" smtClean="0"/>
          </a:p>
          <a:p>
            <a:pPr eaLnBrk="1" hangingPunct="1">
              <a:lnSpc>
                <a:spcPct val="80000"/>
              </a:lnSpc>
            </a:pPr>
            <a:r>
              <a:rPr lang="en-US" sz="2400" b="1" i="1" dirty="0" smtClean="0"/>
              <a:t>n</a:t>
            </a:r>
            <a:r>
              <a:rPr lang="en-US" sz="2400" b="1" baseline="30000" dirty="0" smtClean="0"/>
              <a:t>2</a:t>
            </a:r>
            <a:r>
              <a:rPr lang="en-US" sz="2400" b="1" dirty="0" smtClean="0"/>
              <a:t> </a:t>
            </a:r>
            <a:r>
              <a:rPr lang="en-US" sz="2400" b="1" dirty="0">
                <a:latin typeface="WP MathA" pitchFamily="2" charset="2"/>
                <a:sym typeface="Symbol" pitchFamily="18" charset="2"/>
              </a:rPr>
              <a:t></a:t>
            </a:r>
            <a:r>
              <a:rPr lang="en-US" sz="2400" b="1" dirty="0"/>
              <a:t> </a:t>
            </a:r>
            <a:r>
              <a:rPr lang="en-US" sz="2400" b="1" i="1" dirty="0"/>
              <a:t>O</a:t>
            </a:r>
            <a:r>
              <a:rPr lang="en-US" sz="2400" b="1" dirty="0"/>
              <a:t>(</a:t>
            </a:r>
            <a:r>
              <a:rPr lang="en-US" sz="2400" b="1" i="1" dirty="0"/>
              <a:t>n</a:t>
            </a:r>
            <a:r>
              <a:rPr lang="en-US" sz="2400" b="1" dirty="0" smtClean="0"/>
              <a:t>)</a:t>
            </a:r>
          </a:p>
          <a:p>
            <a:pPr eaLnBrk="1" hangingPunct="1">
              <a:lnSpc>
                <a:spcPct val="80000"/>
              </a:lnSpc>
            </a:pPr>
            <a:endParaRPr lang="en-US" sz="2400" b="1" dirty="0"/>
          </a:p>
          <a:p>
            <a:pPr eaLnBrk="1" hangingPunct="1">
              <a:lnSpc>
                <a:spcPct val="80000"/>
              </a:lnSpc>
            </a:pPr>
            <a:r>
              <a:rPr lang="en-US" sz="2400" b="1" dirty="0" err="1"/>
              <a:t>lg</a:t>
            </a:r>
            <a:r>
              <a:rPr lang="en-US" sz="2400" b="1" dirty="0"/>
              <a:t> </a:t>
            </a:r>
            <a:r>
              <a:rPr lang="en-US" sz="2400" b="1" i="1" dirty="0"/>
              <a:t>n</a:t>
            </a:r>
            <a:r>
              <a:rPr lang="en-US" sz="2400" b="1" baseline="30000" dirty="0"/>
              <a:t>2</a:t>
            </a:r>
            <a:r>
              <a:rPr lang="en-US" sz="2400" b="1" dirty="0"/>
              <a:t>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dirty="0" err="1" smtClean="0"/>
              <a:t>lg</a:t>
            </a:r>
            <a:r>
              <a:rPr lang="en-US" sz="2400" b="1" dirty="0" smtClean="0"/>
              <a:t> </a:t>
            </a:r>
            <a:r>
              <a:rPr lang="en-US" sz="2400" b="1" i="1" dirty="0" smtClean="0"/>
              <a:t>n</a:t>
            </a:r>
            <a:r>
              <a:rPr lang="en-US" sz="2400" b="1" dirty="0" smtClean="0"/>
              <a:t>)</a:t>
            </a:r>
          </a:p>
          <a:p>
            <a:pPr eaLnBrk="1" hangingPunct="1">
              <a:lnSpc>
                <a:spcPct val="80000"/>
              </a:lnSpc>
            </a:pPr>
            <a:endParaRPr lang="en-US" sz="2400" b="1" dirty="0"/>
          </a:p>
          <a:p>
            <a:pPr eaLnBrk="1" hangingPunct="1">
              <a:lnSpc>
                <a:spcPct val="80000"/>
              </a:lnSpc>
            </a:pPr>
            <a:r>
              <a:rPr lang="en-US" sz="2400" b="1" dirty="0" smtClean="0"/>
              <a:t>lg</a:t>
            </a:r>
            <a:r>
              <a:rPr lang="en-US" sz="2400" b="1" baseline="30000" dirty="0" smtClean="0"/>
              <a:t>2</a:t>
            </a:r>
            <a:r>
              <a:rPr lang="en-US" sz="2400" b="1" i="1" dirty="0" smtClean="0"/>
              <a:t>n</a:t>
            </a:r>
            <a:r>
              <a:rPr lang="en-US" sz="2400" b="1" dirty="0" smtClean="0"/>
              <a:t> </a:t>
            </a:r>
            <a:r>
              <a:rPr lang="en-US" sz="2400" b="1" dirty="0">
                <a:latin typeface="WP MathA" pitchFamily="2" charset="2"/>
                <a:sym typeface="Symbol" pitchFamily="18" charset="2"/>
              </a:rPr>
              <a:t></a:t>
            </a:r>
            <a:r>
              <a:rPr lang="en-US" sz="2400" b="1" dirty="0"/>
              <a:t> </a:t>
            </a:r>
            <a:r>
              <a:rPr lang="en-US" sz="2400" b="1" i="1" dirty="0"/>
              <a:t>O</a:t>
            </a:r>
            <a:r>
              <a:rPr lang="en-US" sz="2400" b="1" dirty="0"/>
              <a:t>(</a:t>
            </a:r>
            <a:r>
              <a:rPr lang="en-US" sz="2400" b="1" dirty="0" err="1"/>
              <a:t>lg</a:t>
            </a:r>
            <a:r>
              <a:rPr lang="en-US" sz="2400" b="1" dirty="0"/>
              <a:t> </a:t>
            </a:r>
            <a:r>
              <a:rPr lang="en-US" sz="2400" b="1" i="1" dirty="0"/>
              <a:t>n</a:t>
            </a:r>
            <a:r>
              <a:rPr lang="en-US" sz="2400" b="1" dirty="0" smtClean="0"/>
              <a:t>)</a:t>
            </a:r>
            <a:endParaRPr lang="en-US" sz="2400" b="1" dirty="0"/>
          </a:p>
        </p:txBody>
      </p:sp>
    </p:spTree>
    <p:extLst>
      <p:ext uri="{BB962C8B-B14F-4D97-AF65-F5344CB8AC3E}">
        <p14:creationId xmlns:p14="http://schemas.microsoft.com/office/powerpoint/2010/main" val="3580938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52400"/>
            <a:ext cx="7772400" cy="1143000"/>
          </a:xfrm>
        </p:spPr>
        <p:txBody>
          <a:bodyPr/>
          <a:lstStyle/>
          <a:p>
            <a:pPr eaLnBrk="1" hangingPunct="1"/>
            <a:r>
              <a:rPr lang="zh-CN" altLang="en-US" dirty="0" smtClean="0"/>
              <a:t>基本情况</a:t>
            </a:r>
          </a:p>
        </p:txBody>
      </p:sp>
      <p:sp>
        <p:nvSpPr>
          <p:cNvPr id="21507" name="Rectangle 3"/>
          <p:cNvSpPr>
            <a:spLocks noGrp="1" noChangeArrowheads="1"/>
          </p:cNvSpPr>
          <p:nvPr>
            <p:ph idx="1"/>
          </p:nvPr>
        </p:nvSpPr>
        <p:spPr>
          <a:xfrm>
            <a:off x="685800" y="1371600"/>
            <a:ext cx="7772400" cy="4114800"/>
          </a:xfrm>
        </p:spPr>
        <p:txBody>
          <a:bodyPr/>
          <a:lstStyle/>
          <a:p>
            <a:pPr eaLnBrk="1" hangingPunct="1"/>
            <a:r>
              <a:rPr lang="zh-CN" altLang="en-US" sz="3200" dirty="0" smtClean="0"/>
              <a:t>性质：专业核心课（必修）</a:t>
            </a:r>
            <a:endParaRPr lang="en-US" altLang="zh-CN" sz="3200" dirty="0" smtClean="0"/>
          </a:p>
          <a:p>
            <a:pPr eaLnBrk="1" hangingPunct="1"/>
            <a:endParaRPr lang="zh-CN" altLang="en-US" sz="3200" dirty="0" smtClean="0"/>
          </a:p>
          <a:p>
            <a:pPr eaLnBrk="1" hangingPunct="1"/>
            <a:r>
              <a:rPr lang="zh-CN" altLang="en-US" sz="3200" dirty="0" smtClean="0"/>
              <a:t>学时：</a:t>
            </a:r>
            <a:r>
              <a:rPr lang="en-US" altLang="zh-CN" sz="3200" dirty="0" smtClean="0"/>
              <a:t>72</a:t>
            </a:r>
            <a:r>
              <a:rPr lang="zh-CN" altLang="en-US" sz="3200" dirty="0" smtClean="0"/>
              <a:t>（</a:t>
            </a:r>
            <a:r>
              <a:rPr lang="en-US" altLang="zh-CN" sz="3200" dirty="0" smtClean="0"/>
              <a:t>2-2</a:t>
            </a:r>
            <a:r>
              <a:rPr lang="zh-CN" altLang="en-US" sz="3200" dirty="0" smtClean="0"/>
              <a:t>）</a:t>
            </a:r>
            <a:endParaRPr lang="en-US" altLang="zh-CN" sz="3200" dirty="0" smtClean="0"/>
          </a:p>
          <a:p>
            <a:pPr eaLnBrk="1" hangingPunct="1"/>
            <a:r>
              <a:rPr lang="zh-CN" altLang="en-US" sz="3200" dirty="0" smtClean="0"/>
              <a:t>实验课：计算楼</a:t>
            </a:r>
            <a:r>
              <a:rPr lang="en-US" altLang="zh-CN" sz="3200" dirty="0" smtClean="0"/>
              <a:t>327</a:t>
            </a:r>
            <a:endParaRPr lang="en-US" altLang="zh-CN" sz="3200" dirty="0" smtClean="0"/>
          </a:p>
          <a:p>
            <a:pPr eaLnBrk="1" hangingPunct="1"/>
            <a:r>
              <a:rPr lang="zh-CN" altLang="en-US" sz="3200" dirty="0" smtClean="0"/>
              <a:t>考核方法：</a:t>
            </a:r>
          </a:p>
          <a:p>
            <a:pPr lvl="1" eaLnBrk="1" hangingPunct="1"/>
            <a:r>
              <a:rPr lang="zh-CN" altLang="en-US" sz="3200" dirty="0" smtClean="0"/>
              <a:t>平时成绩</a:t>
            </a:r>
            <a:r>
              <a:rPr lang="en-US" altLang="zh-CN" sz="3200" dirty="0" smtClean="0"/>
              <a:t>60</a:t>
            </a:r>
            <a:r>
              <a:rPr lang="zh-CN" altLang="en-US" sz="3200" dirty="0" smtClean="0"/>
              <a:t>％</a:t>
            </a:r>
          </a:p>
          <a:p>
            <a:pPr lvl="2" eaLnBrk="1" hangingPunct="1"/>
            <a:r>
              <a:rPr lang="zh-CN" altLang="en-US" sz="3200" dirty="0" smtClean="0"/>
              <a:t>六次实验作业（演示</a:t>
            </a:r>
            <a:r>
              <a:rPr lang="en-US" altLang="zh-CN" sz="3200" dirty="0" smtClean="0"/>
              <a:t>+PPT</a:t>
            </a:r>
            <a:r>
              <a:rPr lang="zh-CN" altLang="en-US" sz="3200" dirty="0" smtClean="0"/>
              <a:t>）、考勤、课后作业</a:t>
            </a:r>
          </a:p>
          <a:p>
            <a:pPr lvl="1"/>
            <a:r>
              <a:rPr lang="zh-CN" altLang="en-US" sz="3200" dirty="0"/>
              <a:t>期末</a:t>
            </a:r>
            <a:r>
              <a:rPr lang="zh-CN" altLang="en-US" sz="3200" dirty="0" smtClean="0"/>
              <a:t>考试</a:t>
            </a:r>
            <a:r>
              <a:rPr lang="en-US" altLang="zh-CN" sz="3200" dirty="0" smtClean="0"/>
              <a:t>40</a:t>
            </a:r>
            <a:r>
              <a:rPr lang="zh-CN" altLang="en-US" sz="3200" dirty="0" smtClean="0"/>
              <a:t>％</a:t>
            </a:r>
          </a:p>
        </p:txBody>
      </p:sp>
    </p:spTree>
    <p:extLst>
      <p:ext uri="{BB962C8B-B14F-4D97-AF65-F5344CB8AC3E}">
        <p14:creationId xmlns:p14="http://schemas.microsoft.com/office/powerpoint/2010/main" val="5918425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smtClean="0"/>
              <a:t>—</a:t>
            </a:r>
            <a:r>
              <a:rPr lang="en-US" altLang="zh-CN" sz="3600" dirty="0">
                <a:sym typeface="Symbol" panose="05050102010706020507" pitchFamily="18" charset="2"/>
              </a:rPr>
              <a:t></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457200" y="1371600"/>
            <a:ext cx="8686800" cy="5181600"/>
          </a:xfrm>
        </p:spPr>
        <p:txBody>
          <a:bodyPr/>
          <a:lstStyle/>
          <a:p>
            <a:pPr marL="0" indent="0">
              <a:buNone/>
            </a:pPr>
            <a:r>
              <a:rPr lang="zh-CN" altLang="en-US" sz="2400" b="1" dirty="0"/>
              <a:t>渐近下界记号</a:t>
            </a:r>
            <a:r>
              <a:rPr lang="en-US" altLang="zh-CN" sz="2400" b="1" dirty="0">
                <a:solidFill>
                  <a:srgbClr val="C00000"/>
                </a:solidFill>
                <a:sym typeface="Symbol"/>
              </a:rPr>
              <a:t></a:t>
            </a:r>
            <a:r>
              <a:rPr lang="en-US" altLang="zh-CN" sz="2400" b="1" dirty="0">
                <a:solidFill>
                  <a:srgbClr val="C00000"/>
                </a:solidFill>
              </a:rPr>
              <a:t> </a:t>
            </a:r>
            <a:r>
              <a:rPr lang="en-US" altLang="zh-CN" sz="2400" b="1" dirty="0"/>
              <a:t>(</a:t>
            </a:r>
            <a:r>
              <a:rPr lang="zh-CN" altLang="en-US" sz="2400" b="1" dirty="0"/>
              <a:t>大</a:t>
            </a:r>
            <a:r>
              <a:rPr lang="en-US" altLang="zh-CN" sz="2400" b="1" dirty="0">
                <a:sym typeface="Symbol"/>
              </a:rPr>
              <a:t></a:t>
            </a:r>
            <a:r>
              <a:rPr lang="en-US" altLang="zh-CN" sz="2400" b="1" dirty="0"/>
              <a:t>)</a:t>
            </a:r>
          </a:p>
          <a:p>
            <a:pPr algn="just">
              <a:lnSpc>
                <a:spcPct val="120000"/>
              </a:lnSpc>
              <a:spcBef>
                <a:spcPts val="600"/>
              </a:spcBef>
            </a:pPr>
            <a:r>
              <a:rPr lang="zh-CN" altLang="en-US" sz="2400" b="1" dirty="0" smtClean="0"/>
              <a:t>渐近地给出了一</a:t>
            </a:r>
            <a:r>
              <a:rPr lang="zh-CN" altLang="en-US" sz="2400" b="1" dirty="0"/>
              <a:t>个函数在常量因子内的</a:t>
            </a:r>
            <a:r>
              <a:rPr lang="zh-CN" altLang="en-US" sz="2400" b="1" dirty="0" smtClean="0"/>
              <a:t>下界</a:t>
            </a:r>
            <a:r>
              <a:rPr lang="en-US" sz="2400" b="1" dirty="0" smtClean="0"/>
              <a:t>:</a:t>
            </a:r>
          </a:p>
          <a:p>
            <a:pPr marL="0" indent="0">
              <a:lnSpc>
                <a:spcPct val="120000"/>
              </a:lnSpc>
              <a:spcBef>
                <a:spcPts val="600"/>
              </a:spcBef>
              <a:buNone/>
            </a:pPr>
            <a:r>
              <a:rPr lang="en-US" altLang="zh-CN" sz="2400" b="1" dirty="0"/>
              <a:t> </a:t>
            </a:r>
            <a:r>
              <a:rPr lang="en-US" altLang="zh-CN" sz="2400" b="1" dirty="0" smtClean="0"/>
              <a:t>    </a:t>
            </a:r>
            <a:r>
              <a:rPr lang="en-US" altLang="zh-CN" sz="2400" b="1" dirty="0" smtClean="0">
                <a:sym typeface="Symbol"/>
              </a:rPr>
              <a:t></a:t>
            </a:r>
            <a:r>
              <a:rPr lang="en-US" altLang="zh-CN" sz="2400" b="1" dirty="0"/>
              <a:t>(</a:t>
            </a:r>
            <a:r>
              <a:rPr lang="en-US" altLang="zh-CN" sz="2400" b="1" i="1" dirty="0"/>
              <a:t>g</a:t>
            </a:r>
            <a:r>
              <a:rPr lang="en-US" altLang="zh-CN" sz="2400" b="1" dirty="0"/>
              <a:t>(</a:t>
            </a:r>
            <a:r>
              <a:rPr lang="en-US" altLang="zh-CN" sz="2400" b="1" i="1" dirty="0"/>
              <a:t>n</a:t>
            </a:r>
            <a:r>
              <a:rPr lang="en-US" altLang="zh-CN" sz="2400" b="1" dirty="0"/>
              <a:t>)) = { </a:t>
            </a:r>
            <a:r>
              <a:rPr lang="en-US" altLang="zh-CN" sz="2400" b="1" i="1" dirty="0"/>
              <a:t>f</a:t>
            </a:r>
            <a:r>
              <a:rPr lang="en-US" altLang="zh-CN" sz="2400" b="1" dirty="0"/>
              <a:t>(</a:t>
            </a:r>
            <a:r>
              <a:rPr lang="en-US" altLang="zh-CN" sz="2400" b="1" i="1" dirty="0"/>
              <a:t>n</a:t>
            </a:r>
            <a:r>
              <a:rPr lang="en-US" altLang="zh-CN" sz="2400" b="1" dirty="0"/>
              <a:t>) :</a:t>
            </a:r>
            <a:r>
              <a:rPr lang="zh-CN" altLang="en-US" sz="2400" b="1" dirty="0">
                <a:latin typeface="宋体" panose="02010600030101010101" pitchFamily="2" charset="-122"/>
                <a:ea typeface="宋体" panose="02010600030101010101" pitchFamily="2" charset="-122"/>
              </a:rPr>
              <a:t>存在正常量 </a:t>
            </a:r>
            <a:r>
              <a:rPr lang="en-US" altLang="zh-CN" sz="2400" b="1" i="1" dirty="0"/>
              <a:t>c </a:t>
            </a:r>
            <a:r>
              <a:rPr lang="zh-CN" altLang="en-US" sz="2400" b="1" dirty="0"/>
              <a:t>和 </a:t>
            </a:r>
            <a:r>
              <a:rPr lang="en-US" altLang="zh-CN" sz="2400" b="1" i="1" dirty="0"/>
              <a:t>n</a:t>
            </a:r>
            <a:r>
              <a:rPr lang="en-US" altLang="zh-CN" sz="2400" b="1" baseline="-25000" dirty="0"/>
              <a:t>0</a:t>
            </a:r>
            <a:r>
              <a:rPr lang="zh-CN" altLang="en-US" sz="2400" b="1" dirty="0"/>
              <a:t>，使得对所有 </a:t>
            </a:r>
            <a:r>
              <a:rPr lang="en-US" altLang="zh-CN" sz="2400" b="1" i="1" dirty="0"/>
              <a:t>n</a:t>
            </a:r>
            <a:r>
              <a:rPr lang="en-US" altLang="zh-CN" sz="2400" b="1" dirty="0">
                <a:sym typeface="Symbol" panose="05050102010706020507" pitchFamily="18" charset="2"/>
              </a:rPr>
              <a:t> </a:t>
            </a:r>
            <a:r>
              <a:rPr lang="en-US" altLang="zh-CN" sz="2400" b="1" i="1" dirty="0"/>
              <a:t>n</a:t>
            </a:r>
            <a:r>
              <a:rPr lang="en-US" altLang="zh-CN" sz="2400" b="1" baseline="-25000" dirty="0"/>
              <a:t>0</a:t>
            </a:r>
            <a:endParaRPr lang="en-US" altLang="zh-CN" sz="2400" b="1" dirty="0"/>
          </a:p>
          <a:p>
            <a:pPr marL="0" indent="0">
              <a:lnSpc>
                <a:spcPct val="120000"/>
              </a:lnSpc>
              <a:spcBef>
                <a:spcPts val="600"/>
              </a:spcBef>
              <a:buNone/>
            </a:pPr>
            <a:r>
              <a:rPr lang="en-US" altLang="zh-CN" sz="2400" b="1" dirty="0"/>
              <a:t>                                   </a:t>
            </a:r>
            <a:r>
              <a:rPr lang="zh-CN" altLang="en-US" sz="2400" b="1" dirty="0"/>
              <a:t>有</a:t>
            </a:r>
            <a:r>
              <a:rPr lang="en-US" altLang="zh-CN" sz="2400" b="1" dirty="0"/>
              <a:t> </a:t>
            </a:r>
            <a:r>
              <a:rPr lang="pt-BR" altLang="zh-CN" sz="2400" b="1" dirty="0"/>
              <a:t>0 ≤ </a:t>
            </a:r>
            <a:r>
              <a:rPr lang="pt-BR" altLang="zh-CN" sz="2400" b="1" i="1" dirty="0"/>
              <a:t>cg</a:t>
            </a:r>
            <a:r>
              <a:rPr lang="pt-BR" altLang="zh-CN" sz="2400" b="1" dirty="0"/>
              <a:t>(</a:t>
            </a:r>
            <a:r>
              <a:rPr lang="pt-BR" altLang="zh-CN" sz="2400" b="1" i="1" dirty="0"/>
              <a:t>n</a:t>
            </a:r>
            <a:r>
              <a:rPr lang="pt-BR" altLang="zh-CN" sz="2400" b="1" dirty="0"/>
              <a:t>) ≤ </a:t>
            </a:r>
            <a:r>
              <a:rPr lang="pt-BR" altLang="zh-CN" sz="2400" b="1" i="1" dirty="0"/>
              <a:t>f</a:t>
            </a:r>
            <a:r>
              <a:rPr lang="pt-BR" altLang="zh-CN" sz="2400" b="1" dirty="0"/>
              <a:t>(</a:t>
            </a:r>
            <a:r>
              <a:rPr lang="pt-BR" altLang="zh-CN" sz="2400" b="1" i="1" dirty="0"/>
              <a:t>n</a:t>
            </a:r>
            <a:r>
              <a:rPr lang="pt-BR" altLang="zh-CN" sz="2400" b="1" dirty="0"/>
              <a:t>) for all </a:t>
            </a:r>
            <a:r>
              <a:rPr lang="pt-BR" altLang="zh-CN" sz="2400" b="1" i="1" dirty="0"/>
              <a:t>n</a:t>
            </a:r>
            <a:r>
              <a:rPr lang="pt-BR" altLang="zh-CN" sz="2400" b="1" dirty="0"/>
              <a:t> ≥ </a:t>
            </a:r>
            <a:r>
              <a:rPr lang="pt-BR" altLang="zh-CN" sz="2400" b="1" i="1" dirty="0"/>
              <a:t>n</a:t>
            </a:r>
            <a:r>
              <a:rPr lang="pt-BR" altLang="zh-CN" sz="2400" b="1" baseline="-25000" dirty="0"/>
              <a:t>0</a:t>
            </a:r>
            <a:r>
              <a:rPr lang="pt-BR" altLang="zh-CN" sz="2400" b="1" dirty="0"/>
              <a:t> </a:t>
            </a:r>
            <a:r>
              <a:rPr lang="pt-BR" altLang="zh-CN" sz="2400" b="1" dirty="0" smtClean="0"/>
              <a:t>}</a:t>
            </a:r>
          </a:p>
          <a:p>
            <a:pPr marL="0" indent="0">
              <a:lnSpc>
                <a:spcPct val="120000"/>
              </a:lnSpc>
              <a:spcBef>
                <a:spcPts val="600"/>
              </a:spcBef>
              <a:buNone/>
            </a:pPr>
            <a:r>
              <a:rPr lang="zh-CN" altLang="en-US" sz="2400" b="1" dirty="0" smtClean="0"/>
              <a:t>    举例：</a:t>
            </a:r>
            <a:r>
              <a:rPr lang="en-US" altLang="zh-CN" sz="2400" b="1" i="1" dirty="0" smtClean="0"/>
              <a:t>g</a:t>
            </a:r>
            <a:r>
              <a:rPr lang="en-US" altLang="zh-CN" sz="2400" b="1" dirty="0" smtClean="0"/>
              <a:t>(</a:t>
            </a:r>
            <a:r>
              <a:rPr lang="en-US" altLang="zh-CN" sz="2400" b="1" i="1" dirty="0" smtClean="0"/>
              <a:t>n</a:t>
            </a:r>
            <a:r>
              <a:rPr lang="en-US" altLang="zh-CN" sz="2400" b="1" dirty="0" smtClean="0"/>
              <a:t>)=</a:t>
            </a:r>
            <a:r>
              <a:rPr lang="en-US" altLang="zh-CN" sz="2400" b="1" i="1" dirty="0" smtClean="0"/>
              <a:t>n</a:t>
            </a:r>
            <a:r>
              <a:rPr lang="en-US" altLang="zh-CN" sz="2400" b="1" baseline="30000" dirty="0" smtClean="0"/>
              <a:t>2</a:t>
            </a:r>
            <a:r>
              <a:rPr lang="en-US" altLang="zh-CN" sz="2400" b="1" dirty="0" smtClean="0"/>
              <a:t>, 1000</a:t>
            </a:r>
            <a:r>
              <a:rPr lang="en-US" altLang="zh-CN" sz="2400" b="1" i="1" dirty="0" smtClean="0"/>
              <a:t>n</a:t>
            </a:r>
            <a:r>
              <a:rPr lang="en-US" altLang="zh-CN" sz="2400" b="1" baseline="30000" dirty="0" smtClean="0"/>
              <a:t>2</a:t>
            </a:r>
            <a:r>
              <a:rPr lang="en-US" altLang="zh-CN" sz="2400" b="1" dirty="0" smtClean="0"/>
              <a:t> + 1000</a:t>
            </a:r>
            <a:r>
              <a:rPr lang="en-US" altLang="zh-CN" sz="2400" b="1" i="1" dirty="0" smtClean="0"/>
              <a:t>n</a:t>
            </a:r>
            <a:r>
              <a:rPr lang="en-US" altLang="zh-CN" sz="2400" b="1" dirty="0" smtClean="0"/>
              <a:t>, 1000</a:t>
            </a:r>
            <a:r>
              <a:rPr lang="en-US" altLang="zh-CN" sz="2400" b="1" i="1" dirty="0" smtClean="0"/>
              <a:t>n</a:t>
            </a:r>
            <a:r>
              <a:rPr lang="en-US" altLang="zh-CN" sz="2400" b="1" baseline="30000" dirty="0" smtClean="0"/>
              <a:t>2</a:t>
            </a:r>
            <a:r>
              <a:rPr lang="en-US" altLang="zh-CN" sz="2400" b="1" dirty="0" smtClean="0"/>
              <a:t> – 1000</a:t>
            </a:r>
            <a:r>
              <a:rPr lang="en-US" altLang="zh-CN" sz="2400" b="1" i="1" dirty="0" smtClean="0"/>
              <a:t>n</a:t>
            </a:r>
            <a:r>
              <a:rPr lang="en-US" altLang="zh-CN" sz="2400" b="1" dirty="0" smtClean="0"/>
              <a:t>, </a:t>
            </a:r>
            <a:r>
              <a:rPr lang="en-US" altLang="zh-CN" sz="2400" b="1" i="1" dirty="0" smtClean="0"/>
              <a:t>n</a:t>
            </a:r>
            <a:r>
              <a:rPr lang="en-US" altLang="zh-CN" sz="2400" b="1" baseline="30000" dirty="0" smtClean="0"/>
              <a:t>3</a:t>
            </a:r>
            <a:r>
              <a:rPr lang="en-US" altLang="zh-CN" sz="2400" b="1" dirty="0" smtClean="0"/>
              <a:t>, 200</a:t>
            </a:r>
            <a:r>
              <a:rPr lang="en-US" altLang="zh-CN" sz="2400" b="1" i="1" dirty="0" smtClean="0"/>
              <a:t>n</a:t>
            </a:r>
            <a:r>
              <a:rPr lang="en-US" altLang="zh-CN" sz="2400" b="1" baseline="30000" dirty="0" smtClean="0"/>
              <a:t>2.1</a:t>
            </a:r>
            <a:endParaRPr lang="en-US" sz="2400" b="1" dirty="0" smtClean="0"/>
          </a:p>
        </p:txBody>
      </p:sp>
      <p:grpSp>
        <p:nvGrpSpPr>
          <p:cNvPr id="4" name="Group 2"/>
          <p:cNvGrpSpPr/>
          <p:nvPr/>
        </p:nvGrpSpPr>
        <p:grpSpPr>
          <a:xfrm>
            <a:off x="533400" y="3886200"/>
            <a:ext cx="3505200" cy="2864709"/>
            <a:chOff x="2286000" y="2743200"/>
            <a:chExt cx="3962400" cy="3651250"/>
          </a:xfrm>
        </p:grpSpPr>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3966" t="32308" r="10071" b="23461"/>
            <a:stretch/>
          </p:blipFill>
          <p:spPr bwMode="auto">
            <a:xfrm>
              <a:off x="2286000" y="2743200"/>
              <a:ext cx="381000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p:nvSpPr>
          <p:spPr>
            <a:xfrm>
              <a:off x="5969156" y="3607713"/>
              <a:ext cx="279244" cy="430887"/>
            </a:xfrm>
            <a:prstGeom prst="rect">
              <a:avLst/>
            </a:prstGeom>
            <a:noFill/>
          </p:spPr>
          <p:txBody>
            <a:bodyPr wrap="none" rtlCol="0">
              <a:spAutoFit/>
            </a:bodyPr>
            <a:lstStyle/>
            <a:p>
              <a:r>
                <a:rPr lang="en-US" sz="2200" dirty="0" smtClean="0"/>
                <a:t>)</a:t>
              </a:r>
              <a:endParaRPr lang="en-US" sz="2200" dirty="0"/>
            </a:p>
          </p:txBody>
        </p:sp>
      </p:grpSp>
      <p:sp>
        <p:nvSpPr>
          <p:cNvPr id="7" name="Rectangle 3"/>
          <p:cNvSpPr/>
          <p:nvPr/>
        </p:nvSpPr>
        <p:spPr>
          <a:xfrm>
            <a:off x="4056185" y="4122115"/>
            <a:ext cx="5087815" cy="2262158"/>
          </a:xfrm>
          <a:prstGeom prst="rect">
            <a:avLst/>
          </a:prstGeom>
        </p:spPr>
        <p:txBody>
          <a:bodyPr wrap="square">
            <a:spAutoFit/>
          </a:bodyPr>
          <a:lstStyle/>
          <a:p>
            <a:pPr marL="342900" indent="-342900">
              <a:lnSpc>
                <a:spcPct val="150000"/>
              </a:lnSpc>
              <a:buFont typeface="Arial" pitchFamily="34" charset="0"/>
              <a:buChar char="•"/>
            </a:pPr>
            <a:r>
              <a:rPr lang="en-US" altLang="zh-CN" sz="2400" i="1" dirty="0"/>
              <a:t>f</a:t>
            </a:r>
            <a:r>
              <a:rPr lang="en-US" altLang="zh-CN" sz="2400" dirty="0"/>
              <a:t>(</a:t>
            </a:r>
            <a:r>
              <a:rPr lang="en-US" altLang="zh-CN" sz="2400" i="1" dirty="0"/>
              <a:t>n</a:t>
            </a:r>
            <a:r>
              <a:rPr lang="en-US" altLang="zh-CN" sz="2400" dirty="0" smtClean="0"/>
              <a:t>) = </a:t>
            </a:r>
            <a:r>
              <a:rPr lang="en-US" altLang="zh-CN" sz="2400" dirty="0">
                <a:sym typeface="Symbol" panose="05050102010706020507" pitchFamily="18" charset="2"/>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蕴含</a:t>
            </a:r>
            <a:r>
              <a:rPr lang="zh-CN" altLang="en-US" sz="2400" dirty="0"/>
              <a:t>着</a:t>
            </a:r>
            <a:r>
              <a:rPr lang="en-US" altLang="zh-CN" sz="2400" i="1" dirty="0"/>
              <a:t>f</a:t>
            </a:r>
            <a:r>
              <a:rPr lang="en-US" altLang="zh-CN" sz="2400" dirty="0"/>
              <a:t>(</a:t>
            </a:r>
            <a:r>
              <a:rPr lang="en-US" altLang="zh-CN" sz="2400" i="1" dirty="0"/>
              <a:t>n</a:t>
            </a:r>
            <a:r>
              <a:rPr lang="en-US" altLang="zh-CN" sz="2400" dirty="0" smtClean="0"/>
              <a:t>) = </a:t>
            </a:r>
            <a:r>
              <a:rPr lang="en-US" altLang="zh-CN" sz="2400" dirty="0">
                <a:sym typeface="Symbol" panose="05050102010706020507" pitchFamily="18" charset="2"/>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endParaRPr lang="en-US" sz="2400" dirty="0" smtClean="0">
              <a:sym typeface="Symbol"/>
            </a:endParaRPr>
          </a:p>
          <a:p>
            <a:pPr marL="342900" indent="-342900">
              <a:lnSpc>
                <a:spcPct val="150000"/>
              </a:lnSpc>
              <a:buFont typeface="Arial" pitchFamily="34" charset="0"/>
              <a:buChar char="•"/>
            </a:pPr>
            <a:r>
              <a:rPr lang="en-US" sz="2400" dirty="0" smtClean="0">
                <a:sym typeface="Symbol"/>
              </a:rPr>
              <a:t></a:t>
            </a:r>
            <a:r>
              <a:rPr lang="zh-CN" altLang="en-US" sz="2400" dirty="0" smtClean="0">
                <a:sym typeface="Symbol"/>
              </a:rPr>
              <a:t>可用于标识最佳情况运行时间</a:t>
            </a:r>
            <a:endParaRPr lang="en-US" sz="2400" dirty="0" smtClean="0"/>
          </a:p>
          <a:p>
            <a:pPr marL="342900" indent="-342900">
              <a:lnSpc>
                <a:spcPct val="150000"/>
              </a:lnSpc>
              <a:buFont typeface="Arial" pitchFamily="34" charset="0"/>
              <a:buChar char="•"/>
            </a:pPr>
            <a:r>
              <a:rPr lang="zh-CN" altLang="en-US" sz="2400" dirty="0" smtClean="0"/>
              <a:t>插入排序的运行时间</a:t>
            </a:r>
            <a:r>
              <a:rPr lang="en-US" sz="2400" dirty="0" smtClean="0"/>
              <a:t>?</a:t>
            </a:r>
          </a:p>
          <a:p>
            <a:pPr marL="800100" lvl="1" indent="-342900">
              <a:lnSpc>
                <a:spcPct val="150000"/>
              </a:lnSpc>
              <a:buFont typeface="Arial" pitchFamily="34" charset="0"/>
              <a:buChar char="•"/>
            </a:pPr>
            <a:r>
              <a:rPr lang="en-US" sz="2200" dirty="0" smtClean="0">
                <a:sym typeface="Symbol"/>
              </a:rPr>
              <a:t>(</a:t>
            </a:r>
            <a:r>
              <a:rPr lang="en-US" sz="2200" i="1" dirty="0" smtClean="0">
                <a:sym typeface="Symbol"/>
              </a:rPr>
              <a:t>n</a:t>
            </a:r>
            <a:r>
              <a:rPr lang="en-US" sz="2200" dirty="0" smtClean="0">
                <a:sym typeface="Symbol"/>
              </a:rPr>
              <a:t>) </a:t>
            </a:r>
            <a:r>
              <a:rPr lang="zh-CN" altLang="en-US" sz="2200" dirty="0" smtClean="0">
                <a:sym typeface="Symbol"/>
              </a:rPr>
              <a:t>和</a:t>
            </a:r>
            <a:r>
              <a:rPr lang="en-US" altLang="zh-CN" sz="2200" dirty="0">
                <a:sym typeface="Symbol"/>
              </a:rPr>
              <a:t> </a:t>
            </a:r>
            <a:r>
              <a:rPr lang="en-US" sz="2200" dirty="0" smtClean="0">
                <a:sym typeface="Symbol"/>
              </a:rPr>
              <a:t>O(</a:t>
            </a:r>
            <a:r>
              <a:rPr lang="en-US" sz="2200" i="1" dirty="0" smtClean="0">
                <a:sym typeface="Symbol"/>
              </a:rPr>
              <a:t>n</a:t>
            </a:r>
            <a:r>
              <a:rPr lang="en-US" sz="2200" baseline="30000" dirty="0" smtClean="0">
                <a:sym typeface="Symbol"/>
              </a:rPr>
              <a:t>2</a:t>
            </a:r>
            <a:r>
              <a:rPr lang="en-US" sz="2200" dirty="0" smtClean="0">
                <a:sym typeface="Symbol"/>
              </a:rPr>
              <a:t>)</a:t>
            </a:r>
            <a:endParaRPr lang="en-US" sz="2200" dirty="0"/>
          </a:p>
        </p:txBody>
      </p:sp>
    </p:spTree>
    <p:extLst>
      <p:ext uri="{BB962C8B-B14F-4D97-AF65-F5344CB8AC3E}">
        <p14:creationId xmlns:p14="http://schemas.microsoft.com/office/powerpoint/2010/main" val="428075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 calcmode="lin" valueType="num">
                                      <p:cBhvr additive="base">
                                        <p:cTn id="2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 calcmode="lin" valueType="num">
                                      <p:cBhvr additive="base">
                                        <p:cTn id="3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 calcmode="lin" valueType="num">
                                      <p:cBhvr additive="base">
                                        <p:cTn id="3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anim calcmode="lin" valueType="num">
                                      <p:cBhvr additive="base">
                                        <p:cTn id="4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15240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a:t>(2)</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371600"/>
            <a:ext cx="8458200" cy="5181600"/>
          </a:xfrm>
        </p:spPr>
        <p:txBody>
          <a:bodyPr/>
          <a:lstStyle/>
          <a:p>
            <a:pPr marL="0" indent="0" eaLnBrk="1" hangingPunct="1">
              <a:lnSpc>
                <a:spcPct val="90000"/>
              </a:lnSpc>
              <a:buNone/>
            </a:pPr>
            <a:r>
              <a:rPr lang="zh-CN" altLang="en-US" sz="2400" b="1" dirty="0">
                <a:latin typeface="Times New Roman" pitchFamily="16" charset="0"/>
              </a:rPr>
              <a:t>练习</a:t>
            </a:r>
            <a:r>
              <a:rPr lang="en-US" altLang="zh-CN" sz="2400" b="1" dirty="0">
                <a:latin typeface="Times New Roman" pitchFamily="16" charset="0"/>
              </a:rPr>
              <a:t>: </a:t>
            </a:r>
            <a:r>
              <a:rPr lang="zh-CN" altLang="en-US" sz="2400" b="1" dirty="0">
                <a:latin typeface="Times New Roman" pitchFamily="16" charset="0"/>
              </a:rPr>
              <a:t>下列哪些关系是正确的</a:t>
            </a:r>
            <a:r>
              <a:rPr lang="en-US" altLang="zh-CN" sz="2400" b="1" dirty="0"/>
              <a:t>?</a:t>
            </a:r>
          </a:p>
          <a:p>
            <a:pPr eaLnBrk="1" hangingPunct="1">
              <a:lnSpc>
                <a:spcPct val="90000"/>
              </a:lnSpc>
              <a:spcBef>
                <a:spcPts val="1800"/>
              </a:spcBef>
            </a:pPr>
            <a:r>
              <a:rPr lang="en-US" sz="2400" b="1" dirty="0" smtClean="0">
                <a:latin typeface="Times New Roman" pitchFamily="16" charset="0"/>
              </a:rPr>
              <a:t>1000000</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smtClean="0">
                <a:latin typeface="WP MathA" pitchFamily="2" charset="2"/>
                <a:sym typeface="Symbol" pitchFamily="18" charset="2"/>
              </a:rPr>
              <a:t></a:t>
            </a:r>
            <a:r>
              <a:rPr lang="en-US" sz="2400" b="1" dirty="0" smtClean="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a:latin typeface="Times New Roman" pitchFamily="16" charset="0"/>
              </a:rPr>
              <a:t>(</a:t>
            </a:r>
            <a:r>
              <a:rPr lang="en-US" sz="2400" b="1" i="1" dirty="0">
                <a:latin typeface="Times New Roman" pitchFamily="16" charset="0"/>
              </a:rPr>
              <a:t>n </a:t>
            </a:r>
            <a:r>
              <a:rPr lang="en-US" sz="2400" b="1" i="1" dirty="0" smtClean="0">
                <a:latin typeface="Times New Roman" pitchFamily="16" charset="0"/>
              </a:rPr>
              <a:t>–</a:t>
            </a:r>
            <a:r>
              <a:rPr lang="en-US" sz="2400" b="1" dirty="0" smtClean="0">
                <a:latin typeface="Times New Roman" pitchFamily="16" charset="0"/>
              </a:rPr>
              <a:t> </a:t>
            </a:r>
            <a:r>
              <a:rPr lang="en-US" sz="2400" b="1" dirty="0">
                <a:latin typeface="Times New Roman" pitchFamily="16" charset="0"/>
              </a:rPr>
              <a:t>1)</a:t>
            </a: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r>
              <a:rPr lang="en-US" sz="2400" b="1" dirty="0" smtClean="0">
                <a:latin typeface="Times New Roman" pitchFamily="16" charset="0"/>
              </a:rPr>
              <a:t>        </a:t>
            </a:r>
            <a:endParaRPr lang="en-US" sz="2400" b="1" i="1" dirty="0">
              <a:latin typeface="Times New Roman" pitchFamily="16" charset="0"/>
            </a:endParaRPr>
          </a:p>
          <a:p>
            <a:pPr eaLnBrk="1" hangingPunct="1">
              <a:lnSpc>
                <a:spcPct val="90000"/>
              </a:lnSpc>
            </a:pP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err="1">
                <a:latin typeface="Times New Roman" pitchFamily="16" charset="0"/>
              </a:rPr>
              <a:t>lg</a:t>
            </a:r>
            <a:r>
              <a:rPr lang="en-US" sz="2400" b="1" dirty="0">
                <a:latin typeface="Times New Roman" pitchFamily="16" charset="0"/>
              </a:rPr>
              <a:t> </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dirty="0" err="1" smtClean="0">
                <a:latin typeface="Times New Roman" pitchFamily="16" charset="0"/>
              </a:rPr>
              <a:t>lg</a:t>
            </a:r>
            <a:r>
              <a:rPr lang="en-US" sz="2400" b="1" dirty="0" smtClean="0">
                <a:latin typeface="Times New Roman" pitchFamily="16" charset="0"/>
              </a:rPr>
              <a:t> </a:t>
            </a:r>
            <a:r>
              <a:rPr lang="en-US" sz="2400" b="1" i="1" dirty="0" smtClean="0">
                <a:latin typeface="Times New Roman" pitchFamily="16" charset="0"/>
              </a:rPr>
              <a:t>n</a:t>
            </a:r>
            <a:r>
              <a:rPr lang="en-US" sz="2400" b="1" dirty="0" smtClean="0">
                <a:latin typeface="Times New Roman" pitchFamily="16" charset="0"/>
              </a:rPr>
              <a:t>)</a:t>
            </a:r>
          </a:p>
          <a:p>
            <a:pPr eaLnBrk="1" hangingPunct="1">
              <a:lnSpc>
                <a:spcPct val="90000"/>
              </a:lnSpc>
            </a:pPr>
            <a:endParaRPr lang="en-US" sz="2400" b="1" dirty="0">
              <a:latin typeface="Times New Roman" pitchFamily="16" charset="0"/>
            </a:endParaRPr>
          </a:p>
          <a:p>
            <a:pPr eaLnBrk="1" hangingPunct="1">
              <a:lnSpc>
                <a:spcPct val="90000"/>
              </a:lnSpc>
            </a:pPr>
            <a:r>
              <a:rPr lang="en-US" sz="2400" b="1" dirty="0"/>
              <a:t>lg</a:t>
            </a:r>
            <a:r>
              <a:rPr lang="en-US" sz="2400" b="1" baseline="30000" dirty="0"/>
              <a:t>2</a:t>
            </a:r>
            <a:r>
              <a:rPr lang="en-US" sz="2400" b="1" i="1" dirty="0"/>
              <a:t>n</a:t>
            </a:r>
            <a:r>
              <a:rPr lang="en-US" sz="2400" b="1" dirty="0"/>
              <a:t> </a:t>
            </a:r>
            <a:r>
              <a:rPr lang="en-US" sz="2400" b="1" dirty="0">
                <a:latin typeface="WP MathA" pitchFamily="2" charset="2"/>
                <a:sym typeface="Symbol" pitchFamily="18" charset="2"/>
              </a:rPr>
              <a:t></a:t>
            </a:r>
            <a:r>
              <a:rPr lang="en-US" sz="2400" b="1" dirty="0"/>
              <a:t> </a:t>
            </a:r>
            <a:r>
              <a:rPr lang="en-US" sz="2400" b="1" dirty="0" smtClean="0">
                <a:solidFill>
                  <a:schemeClr val="tx2"/>
                </a:solidFill>
                <a:latin typeface="Symbol" pitchFamily="18" charset="2"/>
              </a:rPr>
              <a:t>W</a:t>
            </a:r>
            <a:r>
              <a:rPr lang="en-US" sz="2400" b="1" dirty="0" smtClean="0"/>
              <a:t>(</a:t>
            </a:r>
            <a:r>
              <a:rPr lang="en-US" sz="2400" b="1" dirty="0" err="1" smtClean="0"/>
              <a:t>lg</a:t>
            </a:r>
            <a:r>
              <a:rPr lang="en-US" sz="2400" b="1" dirty="0" smtClean="0"/>
              <a:t> </a:t>
            </a:r>
            <a:r>
              <a:rPr lang="en-US" sz="2400" b="1" i="1" dirty="0"/>
              <a:t>n</a:t>
            </a:r>
            <a:r>
              <a:rPr lang="en-US" sz="2400" b="1" dirty="0" smtClean="0"/>
              <a:t>)</a:t>
            </a:r>
            <a:endParaRPr lang="en-US" sz="2400" b="1" dirty="0">
              <a:latin typeface="Times New Roman" pitchFamily="16" charset="0"/>
            </a:endParaRPr>
          </a:p>
          <a:p>
            <a:pPr eaLnBrk="1" hangingPunct="1">
              <a:lnSpc>
                <a:spcPct val="90000"/>
              </a:lnSpc>
            </a:pPr>
            <a:endParaRPr lang="en-US" sz="2400" b="1" i="1" dirty="0" smtClean="0">
              <a:latin typeface="Times New Roman" pitchFamily="16" charset="0"/>
            </a:endParaRPr>
          </a:p>
          <a:p>
            <a:pPr eaLnBrk="1" hangingPunct="1">
              <a:lnSpc>
                <a:spcPct val="90000"/>
              </a:lnSpc>
            </a:pP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p:txBody>
      </p:sp>
    </p:spTree>
    <p:extLst>
      <p:ext uri="{BB962C8B-B14F-4D97-AF65-F5344CB8AC3E}">
        <p14:creationId xmlns:p14="http://schemas.microsoft.com/office/powerpoint/2010/main" val="164531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457200" y="1371600"/>
            <a:ext cx="8686800" cy="2286000"/>
          </a:xfrm>
        </p:spPr>
        <p:txBody>
          <a:bodyPr/>
          <a:lstStyle/>
          <a:p>
            <a:pPr marL="0" indent="0" algn="just">
              <a:lnSpc>
                <a:spcPct val="125000"/>
              </a:lnSpc>
              <a:spcBef>
                <a:spcPts val="600"/>
              </a:spcBef>
              <a:buNone/>
            </a:pPr>
            <a:r>
              <a:rPr lang="zh-CN" altLang="en-US" b="1" dirty="0">
                <a:solidFill>
                  <a:srgbClr val="3333FF"/>
                </a:solidFill>
                <a:latin typeface="黑体" panose="02010609060101010101" pitchFamily="49" charset="-122"/>
                <a:ea typeface="黑体" panose="02010609060101010101" pitchFamily="49" charset="-122"/>
              </a:rPr>
              <a:t>渐近紧确界</a:t>
            </a:r>
            <a:r>
              <a:rPr lang="zh-CN" altLang="en-US" b="1" dirty="0">
                <a:latin typeface="黑体" panose="02010609060101010101" pitchFamily="49" charset="-122"/>
                <a:ea typeface="黑体" panose="02010609060101010101" pitchFamily="49" charset="-122"/>
              </a:rPr>
              <a:t>记号</a:t>
            </a:r>
            <a:r>
              <a:rPr lang="en-US" b="1" dirty="0" smtClean="0">
                <a:latin typeface="黑体" panose="02010609060101010101" pitchFamily="49" charset="-122"/>
                <a:ea typeface="黑体" panose="02010609060101010101" pitchFamily="49" charset="-122"/>
                <a:sym typeface="Symbol"/>
              </a:rPr>
              <a:t></a:t>
            </a:r>
            <a:endParaRPr lang="en-US" b="1" dirty="0" smtClean="0">
              <a:latin typeface="黑体" panose="02010609060101010101" pitchFamily="49" charset="-122"/>
              <a:ea typeface="黑体" panose="02010609060101010101" pitchFamily="49" charset="-122"/>
            </a:endParaRPr>
          </a:p>
          <a:p>
            <a:pPr algn="just">
              <a:lnSpc>
                <a:spcPct val="125000"/>
              </a:lnSpc>
              <a:spcBef>
                <a:spcPts val="600"/>
              </a:spcBef>
            </a:pPr>
            <a:r>
              <a:rPr lang="zh-CN" altLang="en-US" sz="2400" b="1" dirty="0" smtClean="0"/>
              <a:t>渐近地给出了一个函数的上界和下界</a:t>
            </a:r>
            <a:r>
              <a:rPr lang="en-US" sz="2400" b="1" dirty="0" smtClean="0"/>
              <a:t>:</a:t>
            </a:r>
          </a:p>
          <a:p>
            <a:pPr marL="0" indent="0" algn="just">
              <a:lnSpc>
                <a:spcPct val="125000"/>
              </a:lnSpc>
              <a:spcBef>
                <a:spcPts val="600"/>
              </a:spcBef>
              <a:buNone/>
            </a:pPr>
            <a:r>
              <a:rPr lang="en-US" sz="2400" b="1" dirty="0"/>
              <a:t> </a:t>
            </a:r>
            <a:r>
              <a:rPr lang="en-US" sz="2400" b="1" dirty="0" smtClean="0"/>
              <a:t>     </a:t>
            </a:r>
            <a:r>
              <a:rPr lang="en-US" sz="2400" dirty="0" smtClean="0">
                <a:sym typeface="Symbol"/>
              </a:rPr>
              <a:t></a:t>
            </a:r>
            <a:r>
              <a:rPr lang="en-US" sz="2400" b="1" dirty="0" smtClean="0"/>
              <a:t>(</a:t>
            </a:r>
            <a:r>
              <a:rPr lang="en-US" sz="2400" b="1" i="1" dirty="0" smtClean="0"/>
              <a:t>g</a:t>
            </a:r>
            <a:r>
              <a:rPr lang="en-US" sz="2400" b="1" dirty="0" smtClean="0"/>
              <a:t>(</a:t>
            </a:r>
            <a:r>
              <a:rPr lang="en-US" sz="2400" b="1" i="1" dirty="0" smtClean="0"/>
              <a:t>n</a:t>
            </a:r>
            <a:r>
              <a:rPr lang="en-US" sz="2400" b="1" dirty="0" smtClean="0"/>
              <a:t>)) = { </a:t>
            </a:r>
            <a:r>
              <a:rPr lang="en-US" sz="2400" b="1" i="1" dirty="0" smtClean="0"/>
              <a:t>f</a:t>
            </a:r>
            <a:r>
              <a:rPr lang="en-US" sz="2400" b="1" dirty="0" smtClean="0"/>
              <a:t>(</a:t>
            </a:r>
            <a:r>
              <a:rPr lang="en-US" sz="2400" b="1" i="1" dirty="0" smtClean="0"/>
              <a:t>n</a:t>
            </a:r>
            <a:r>
              <a:rPr lang="en-US" sz="2400" b="1" dirty="0" smtClean="0"/>
              <a:t>) : </a:t>
            </a:r>
            <a:r>
              <a:rPr lang="zh-CN" altLang="en-US" sz="2400" b="1" dirty="0" smtClean="0"/>
              <a:t>存在正常量</a:t>
            </a:r>
            <a:r>
              <a:rPr lang="en-US" sz="2400" b="1" i="1" dirty="0" smtClean="0"/>
              <a:t>c</a:t>
            </a:r>
            <a:r>
              <a:rPr lang="en-US" sz="2400" b="1" baseline="-25000" dirty="0" smtClean="0"/>
              <a:t>1</a:t>
            </a:r>
            <a:r>
              <a:rPr lang="en-US" sz="2400" b="1" i="1" dirty="0" smtClean="0"/>
              <a:t>, c</a:t>
            </a:r>
            <a:r>
              <a:rPr lang="en-US" sz="2400" b="1" baseline="-25000" dirty="0" smtClean="0"/>
              <a:t>2</a:t>
            </a:r>
            <a:r>
              <a:rPr lang="zh-CN" altLang="en-US" sz="2400" b="1" dirty="0" smtClean="0"/>
              <a:t>和</a:t>
            </a:r>
            <a:r>
              <a:rPr lang="en-US" sz="2400" b="1" i="1" dirty="0" smtClean="0"/>
              <a:t>n</a:t>
            </a:r>
            <a:r>
              <a:rPr lang="en-US" sz="2400" b="1" baseline="-25000" dirty="0" smtClean="0"/>
              <a:t>0</a:t>
            </a:r>
            <a:r>
              <a:rPr lang="zh-CN" altLang="en-US" sz="2400" b="1" dirty="0" smtClean="0"/>
              <a:t>，使得对所有</a:t>
            </a:r>
            <a:r>
              <a:rPr lang="pt-BR" altLang="zh-CN" sz="2400" b="1" i="1" dirty="0"/>
              <a:t>n</a:t>
            </a:r>
            <a:r>
              <a:rPr lang="pt-BR" altLang="zh-CN" sz="2400" b="1" dirty="0"/>
              <a:t> ≥ </a:t>
            </a:r>
            <a:r>
              <a:rPr lang="pt-BR" altLang="zh-CN" sz="2400" b="1" i="1" dirty="0" smtClean="0"/>
              <a:t>n</a:t>
            </a:r>
            <a:r>
              <a:rPr lang="pt-BR" altLang="zh-CN" sz="2400" b="1" baseline="-25000" dirty="0" smtClean="0"/>
              <a:t>0</a:t>
            </a:r>
            <a:r>
              <a:rPr lang="zh-CN" altLang="en-US" sz="2400" b="1" dirty="0" smtClean="0"/>
              <a:t>，</a:t>
            </a:r>
            <a:endParaRPr lang="en-US" altLang="zh-CN" sz="2400" b="1" dirty="0" smtClean="0"/>
          </a:p>
          <a:p>
            <a:pPr marL="0" indent="0" algn="just">
              <a:lnSpc>
                <a:spcPct val="125000"/>
              </a:lnSpc>
              <a:spcBef>
                <a:spcPts val="600"/>
              </a:spcBef>
              <a:buNone/>
            </a:pPr>
            <a:r>
              <a:rPr lang="en-US" altLang="zh-CN" sz="2400" b="1" dirty="0"/>
              <a:t> </a:t>
            </a:r>
            <a:r>
              <a:rPr lang="en-US" altLang="zh-CN" sz="2400" b="1" dirty="0" smtClean="0"/>
              <a:t>                       </a:t>
            </a:r>
            <a:r>
              <a:rPr lang="zh-CN" altLang="en-US" sz="2400" b="1" dirty="0" smtClean="0"/>
              <a:t>有</a:t>
            </a:r>
            <a:r>
              <a:rPr lang="pt-BR" sz="2400" b="1" dirty="0" smtClean="0"/>
              <a:t>0 ≤ </a:t>
            </a:r>
            <a:r>
              <a:rPr lang="en-US" sz="2400" b="1" i="1" dirty="0"/>
              <a:t>c</a:t>
            </a:r>
            <a:r>
              <a:rPr lang="en-US" sz="2400" b="1" baseline="-25000" dirty="0"/>
              <a:t>1 </a:t>
            </a:r>
            <a:r>
              <a:rPr lang="pt-BR" sz="2400" b="1" i="1" dirty="0" smtClean="0"/>
              <a:t>g</a:t>
            </a:r>
            <a:r>
              <a:rPr lang="pt-BR" sz="2400" b="1" dirty="0" smtClean="0"/>
              <a:t>(</a:t>
            </a:r>
            <a:r>
              <a:rPr lang="pt-BR" sz="2400" b="1" i="1" dirty="0" smtClean="0"/>
              <a:t>n</a:t>
            </a:r>
            <a:r>
              <a:rPr lang="pt-BR" sz="2400" b="1" dirty="0" smtClean="0"/>
              <a:t>)</a:t>
            </a:r>
            <a:r>
              <a:rPr lang="pt-BR" sz="2400" b="1" dirty="0"/>
              <a:t> ≤</a:t>
            </a:r>
            <a:r>
              <a:rPr lang="pt-BR" sz="2400" b="1" dirty="0" smtClean="0"/>
              <a:t> </a:t>
            </a:r>
            <a:r>
              <a:rPr lang="pt-BR" sz="2400" b="1" i="1" dirty="0" smtClean="0"/>
              <a:t>f</a:t>
            </a:r>
            <a:r>
              <a:rPr lang="pt-BR" sz="2400" b="1" dirty="0" smtClean="0"/>
              <a:t>(</a:t>
            </a:r>
            <a:r>
              <a:rPr lang="pt-BR" sz="2400" b="1" i="1" dirty="0" smtClean="0"/>
              <a:t>n</a:t>
            </a:r>
            <a:r>
              <a:rPr lang="pt-BR" sz="2400" b="1" dirty="0" smtClean="0"/>
              <a:t>) ≤ </a:t>
            </a:r>
            <a:r>
              <a:rPr lang="en-US" sz="2400" b="1" i="1" dirty="0" smtClean="0"/>
              <a:t>c</a:t>
            </a:r>
            <a:r>
              <a:rPr lang="en-US" sz="2400" b="1" baseline="-25000" dirty="0" smtClean="0"/>
              <a:t>2 </a:t>
            </a:r>
            <a:r>
              <a:rPr lang="pt-BR" sz="2400" b="1" i="1" dirty="0" smtClean="0"/>
              <a:t>g</a:t>
            </a:r>
            <a:r>
              <a:rPr lang="pt-BR" sz="2400" b="1" dirty="0" smtClean="0"/>
              <a:t>(</a:t>
            </a:r>
            <a:r>
              <a:rPr lang="pt-BR" sz="2400" b="1" i="1" dirty="0" smtClean="0"/>
              <a:t>n</a:t>
            </a:r>
            <a:r>
              <a:rPr lang="pt-BR" sz="2400" b="1" dirty="0" smtClean="0"/>
              <a:t>)}</a:t>
            </a:r>
          </a:p>
        </p:txBody>
      </p:sp>
      <p:sp>
        <p:nvSpPr>
          <p:cNvPr id="3" name="矩形 2"/>
          <p:cNvSpPr/>
          <p:nvPr/>
        </p:nvSpPr>
        <p:spPr>
          <a:xfrm>
            <a:off x="4495800" y="4191000"/>
            <a:ext cx="4419600" cy="1015663"/>
          </a:xfrm>
          <a:prstGeom prst="rect">
            <a:avLst/>
          </a:prstGeom>
        </p:spPr>
        <p:txBody>
          <a:bodyPr wrap="square">
            <a:spAutoFit/>
          </a:bodyPr>
          <a:lstStyle/>
          <a:p>
            <a:pPr marL="400050" lvl="1" indent="0" algn="just">
              <a:lnSpc>
                <a:spcPct val="125000"/>
              </a:lnSpc>
              <a:spcBef>
                <a:spcPts val="600"/>
              </a:spcBef>
              <a:buNone/>
            </a:pPr>
            <a:r>
              <a:rPr lang="zh-CN" altLang="en-US" sz="2400" dirty="0"/>
              <a:t>举例</a:t>
            </a:r>
            <a:r>
              <a:rPr lang="pt-BR" altLang="zh-CN" sz="2400" dirty="0"/>
              <a:t>: </a:t>
            </a:r>
            <a:r>
              <a:rPr lang="en-US" altLang="zh-CN" sz="2400" i="1" dirty="0"/>
              <a:t>n</a:t>
            </a:r>
            <a:r>
              <a:rPr lang="en-US" altLang="zh-CN" sz="2400" baseline="30000" dirty="0"/>
              <a:t>2</a:t>
            </a:r>
            <a:r>
              <a:rPr lang="en-US" altLang="zh-CN" sz="2400" dirty="0"/>
              <a:t>/2 – 2</a:t>
            </a:r>
            <a:r>
              <a:rPr lang="en-US" altLang="zh-CN" sz="2400" i="1" dirty="0"/>
              <a:t>n</a:t>
            </a:r>
            <a:r>
              <a:rPr lang="en-US" altLang="zh-CN" sz="2400" dirty="0"/>
              <a:t> </a:t>
            </a:r>
            <a:r>
              <a:rPr lang="en-US" altLang="zh-CN" sz="2400" dirty="0">
                <a:sym typeface="Symbol"/>
              </a:rPr>
              <a:t> </a:t>
            </a:r>
            <a:r>
              <a:rPr lang="en-US" altLang="zh-CN" sz="2400" dirty="0"/>
              <a:t>(</a:t>
            </a:r>
            <a:r>
              <a:rPr lang="en-US" altLang="zh-CN" sz="2400" i="1" dirty="0"/>
              <a:t>n</a:t>
            </a:r>
            <a:r>
              <a:rPr lang="en-US" altLang="zh-CN" sz="2400" baseline="30000" dirty="0"/>
              <a:t>2</a:t>
            </a:r>
            <a:r>
              <a:rPr lang="en-US" altLang="zh-CN" sz="2400" dirty="0"/>
              <a:t>), </a:t>
            </a:r>
            <a:r>
              <a:rPr lang="zh-CN" altLang="en-US" sz="2400" dirty="0"/>
              <a:t>满足</a:t>
            </a:r>
            <a:r>
              <a:rPr lang="en-US" altLang="zh-CN" sz="2400" dirty="0"/>
              <a:t> </a:t>
            </a:r>
            <a:r>
              <a:rPr lang="en-US" altLang="zh-CN" sz="2400" i="1" dirty="0"/>
              <a:t>c</a:t>
            </a:r>
            <a:r>
              <a:rPr lang="en-US" altLang="zh-CN" sz="2400" baseline="-25000" dirty="0"/>
              <a:t>1</a:t>
            </a:r>
            <a:r>
              <a:rPr lang="en-US" altLang="zh-CN" sz="2400" i="1" dirty="0"/>
              <a:t> = </a:t>
            </a:r>
            <a:r>
              <a:rPr lang="en-US" altLang="zh-CN" sz="2400" dirty="0"/>
              <a:t>1/4,</a:t>
            </a:r>
            <a:r>
              <a:rPr lang="en-US" altLang="zh-CN" sz="2400" i="1" dirty="0"/>
              <a:t> c</a:t>
            </a:r>
            <a:r>
              <a:rPr lang="en-US" altLang="zh-CN" sz="2400" baseline="-25000" dirty="0"/>
              <a:t>2</a:t>
            </a:r>
            <a:r>
              <a:rPr lang="en-US" altLang="zh-CN" sz="2400" dirty="0"/>
              <a:t> = 1/2</a:t>
            </a:r>
            <a:r>
              <a:rPr lang="zh-CN" altLang="en-US" sz="2400" dirty="0"/>
              <a:t>和</a:t>
            </a:r>
            <a:r>
              <a:rPr lang="en-US" altLang="zh-CN" sz="2400" i="1" dirty="0"/>
              <a:t>n</a:t>
            </a:r>
            <a:r>
              <a:rPr lang="en-US" altLang="zh-CN" sz="2400" baseline="-25000" dirty="0"/>
              <a:t>0</a:t>
            </a:r>
            <a:r>
              <a:rPr lang="en-US" altLang="zh-CN" sz="2400" dirty="0"/>
              <a:t> = 8</a:t>
            </a:r>
            <a:r>
              <a:rPr lang="zh-CN" altLang="en-US" sz="2400" dirty="0"/>
              <a:t>。</a:t>
            </a:r>
            <a:endParaRPr lang="en-US" altLang="zh-CN" sz="2400" dirty="0"/>
          </a:p>
        </p:txBody>
      </p:sp>
      <p:grpSp>
        <p:nvGrpSpPr>
          <p:cNvPr id="6" name="Group 3"/>
          <p:cNvGrpSpPr/>
          <p:nvPr/>
        </p:nvGrpSpPr>
        <p:grpSpPr>
          <a:xfrm>
            <a:off x="914400" y="3666478"/>
            <a:ext cx="3447096" cy="3124199"/>
            <a:chOff x="916820" y="2743200"/>
            <a:chExt cx="3599496" cy="3628293"/>
          </a:xfrm>
        </p:grpSpPr>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24" t="27821" r="70433" b="23718"/>
            <a:stretch/>
          </p:blipFill>
          <p:spPr bwMode="auto">
            <a:xfrm>
              <a:off x="916820" y="2743200"/>
              <a:ext cx="3599496" cy="3628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2"/>
            <p:cNvCxnSpPr/>
            <p:nvPr/>
          </p:nvCxnSpPr>
          <p:spPr bwMode="auto">
            <a:xfrm flipV="1">
              <a:off x="916820" y="2743200"/>
              <a:ext cx="0" cy="29718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05568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a:t>(2)</a:t>
            </a:r>
            <a:endParaRPr lang="en-US" sz="3600" b="1" dirty="0">
              <a:solidFill>
                <a:srgbClr val="0000CC"/>
              </a:solidFill>
            </a:endParaRPr>
          </a:p>
        </p:txBody>
      </p:sp>
      <p:sp>
        <p:nvSpPr>
          <p:cNvPr id="9" name="Rectangle 3"/>
          <p:cNvSpPr txBox="1">
            <a:spLocks noChangeArrowheads="1"/>
          </p:cNvSpPr>
          <p:nvPr/>
        </p:nvSpPr>
        <p:spPr bwMode="auto">
          <a:xfrm>
            <a:off x="342900" y="1371600"/>
            <a:ext cx="8496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just" eaLnBrk="1" hangingPunct="1">
              <a:lnSpc>
                <a:spcPct val="125000"/>
              </a:lnSpc>
              <a:spcBef>
                <a:spcPts val="600"/>
              </a:spcBef>
            </a:pP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 </a:t>
            </a:r>
            <a:r>
              <a:rPr lang="en-US" altLang="zh-CN" sz="2400" b="0" kern="0" dirty="0" smtClean="0"/>
              <a:t>= </a:t>
            </a:r>
            <a:r>
              <a:rPr lang="en-US" altLang="zh-CN" sz="2400" b="1" kern="0" dirty="0" smtClean="0">
                <a:sym typeface="Symbol" panose="05050102010706020507" pitchFamily="18" charset="2"/>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的确切意义是：</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 </a:t>
            </a:r>
            <a:r>
              <a:rPr lang="en-US" altLang="zh-CN" sz="2400" b="1" kern="0" dirty="0" smtClean="0">
                <a:sym typeface="Symbol" panose="05050102010706020507" pitchFamily="18" charset="2"/>
              </a:rPr>
              <a:t></a:t>
            </a:r>
            <a:r>
              <a:rPr lang="en-US" altLang="zh-CN" sz="2400" b="1" kern="0" dirty="0" smtClean="0"/>
              <a:t> </a:t>
            </a:r>
            <a:r>
              <a:rPr lang="en-US" altLang="zh-CN" sz="2400" b="1" kern="0" dirty="0" smtClean="0">
                <a:sym typeface="Symbol" panose="05050102010706020507" pitchFamily="18" charset="2"/>
              </a:rPr>
              <a:t></a:t>
            </a:r>
            <a:r>
              <a:rPr lang="en-US" altLang="zh-CN" sz="2400" b="1" kern="0" dirty="0" smtClean="0"/>
              <a:t>(</a:t>
            </a:r>
            <a:r>
              <a:rPr lang="en-US" altLang="zh-CN" sz="2400" i="1" kern="0" dirty="0"/>
              <a:t>f</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a:t>
            </a:r>
            <a:endParaRPr lang="en-US" altLang="zh-CN" sz="2400" b="0" kern="0" dirty="0" smtClean="0"/>
          </a:p>
          <a:p>
            <a:pPr marL="0" indent="0" algn="just" eaLnBrk="1" hangingPunct="1">
              <a:lnSpc>
                <a:spcPct val="125000"/>
              </a:lnSpc>
              <a:spcBef>
                <a:spcPts val="600"/>
              </a:spcBef>
              <a:buFont typeface="Wingdings" pitchFamily="2" charset="2"/>
              <a:buNone/>
            </a:pPr>
            <a:r>
              <a:rPr lang="zh-CN" altLang="en-US" sz="2400" b="0" kern="0" dirty="0" smtClean="0"/>
              <a:t>    即对任一函数</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满足上述条件时，则</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属于</a:t>
            </a:r>
            <a:r>
              <a:rPr lang="zh-CN" altLang="en-US" sz="2400" b="1" kern="0" dirty="0" smtClean="0">
                <a:solidFill>
                  <a:srgbClr val="3333FF"/>
                </a:solidFill>
                <a:latin typeface="黑体" panose="02010609060101010101" pitchFamily="49" charset="-122"/>
                <a:ea typeface="黑体" panose="02010609060101010101" pitchFamily="49" charset="-122"/>
              </a:rPr>
              <a:t>集合</a:t>
            </a:r>
            <a:r>
              <a:rPr lang="zh-CN" altLang="en-US" sz="2400" b="0" kern="0" dirty="0" smtClean="0">
                <a:sym typeface="Symbol" panose="05050102010706020507" pitchFamily="18" charset="2"/>
              </a:rPr>
              <a:t></a:t>
            </a:r>
            <a:r>
              <a:rPr lang="en-US" altLang="zh-CN" sz="2400" b="0"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en-US" altLang="zh-CN" sz="2400" b="0" kern="0" dirty="0" smtClean="0"/>
              <a:t>)</a:t>
            </a:r>
            <a:r>
              <a:rPr lang="zh-CN" altLang="en-US" sz="2400" b="0" kern="0" dirty="0" smtClean="0"/>
              <a:t>；</a:t>
            </a:r>
            <a:r>
              <a:rPr lang="en-US" altLang="zh-CN" sz="2400" b="0" kern="0" dirty="0" smtClean="0"/>
              <a:t> </a:t>
            </a:r>
          </a:p>
          <a:p>
            <a:pPr algn="just" eaLnBrk="1" hangingPunct="1">
              <a:lnSpc>
                <a:spcPct val="125000"/>
              </a:lnSpc>
              <a:spcBef>
                <a:spcPts val="600"/>
              </a:spcBef>
            </a:pPr>
            <a:r>
              <a:rPr lang="en-US" altLang="zh-CN" sz="2400" b="0" kern="0" dirty="0" smtClean="0">
                <a:sym typeface="Symbol"/>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的定义要求其每个元素</a:t>
            </a:r>
            <a:r>
              <a:rPr lang="zh-CN" altLang="en-US" sz="2400" b="1" kern="0" dirty="0" smtClean="0">
                <a:solidFill>
                  <a:srgbClr val="3333FF"/>
                </a:solidFill>
                <a:latin typeface="黑体" panose="02010609060101010101" pitchFamily="49" charset="-122"/>
                <a:ea typeface="黑体" panose="02010609060101010101" pitchFamily="49" charset="-122"/>
              </a:rPr>
              <a:t>渐近非负（</a:t>
            </a:r>
            <a:r>
              <a:rPr lang="zh-CN" altLang="en-US" sz="2400" dirty="0" smtClean="0"/>
              <a:t>当</a:t>
            </a:r>
            <a:r>
              <a:rPr lang="en-US" altLang="zh-CN" sz="2400" dirty="0" smtClean="0"/>
              <a:t>n</a:t>
            </a:r>
            <a:r>
              <a:rPr lang="zh-CN" altLang="en-US" sz="2400" dirty="0" smtClean="0"/>
              <a:t>趋于无穷大时</a:t>
            </a:r>
            <a:r>
              <a:rPr lang="en-US" altLang="zh-CN" sz="2400" dirty="0" smtClean="0"/>
              <a:t>,f(n)</a:t>
            </a:r>
            <a:r>
              <a:rPr lang="zh-CN" altLang="en-US" sz="2400" dirty="0" smtClean="0"/>
              <a:t>和</a:t>
            </a:r>
            <a:r>
              <a:rPr lang="en-US" altLang="zh-CN" sz="2400" dirty="0" smtClean="0"/>
              <a:t>g(n)</a:t>
            </a:r>
            <a:r>
              <a:rPr lang="zh-CN" altLang="en-US" sz="2400" dirty="0" smtClean="0"/>
              <a:t>都非负</a:t>
            </a:r>
            <a:r>
              <a:rPr lang="zh-CN" altLang="en-US" sz="2400" b="1" kern="0" dirty="0" smtClean="0">
                <a:solidFill>
                  <a:srgbClr val="3333FF"/>
                </a:solidFill>
                <a:latin typeface="黑体" panose="02010609060101010101" pitchFamily="49" charset="-122"/>
                <a:ea typeface="黑体" panose="02010609060101010101" pitchFamily="49" charset="-122"/>
              </a:rPr>
              <a:t>）</a:t>
            </a:r>
            <a:r>
              <a:rPr lang="zh-CN" altLang="en-US" sz="2400" b="0" kern="0" dirty="0" smtClean="0"/>
              <a:t>，这也要求</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本身是渐近非负的（其他记号也是如此）。</a:t>
            </a:r>
            <a:endParaRPr lang="en-US" altLang="zh-CN" sz="2400" b="0" kern="0" dirty="0" smtClean="0"/>
          </a:p>
          <a:p>
            <a:pPr>
              <a:lnSpc>
                <a:spcPct val="125000"/>
              </a:lnSpc>
              <a:spcBef>
                <a:spcPts val="600"/>
              </a:spcBef>
            </a:pP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中的所有函数具有相同的最高阶项。</a:t>
            </a:r>
            <a:endParaRPr lang="en-US" altLang="zh-CN" sz="2400" dirty="0"/>
          </a:p>
          <a:p>
            <a:pPr>
              <a:lnSpc>
                <a:spcPct val="125000"/>
              </a:lnSpc>
              <a:spcBef>
                <a:spcPts val="600"/>
              </a:spcBef>
            </a:pPr>
            <a:r>
              <a:rPr lang="zh-CN" altLang="en-US" sz="2400" kern="0" dirty="0">
                <a:solidFill>
                  <a:srgbClr val="3333FF"/>
                </a:solidFill>
                <a:latin typeface="黑体" panose="02010609060101010101" pitchFamily="49" charset="-122"/>
                <a:ea typeface="黑体" panose="02010609060101010101" pitchFamily="49" charset="-122"/>
              </a:rPr>
              <a:t>原理：</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，当且仅当 </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i="1" dirty="0" smtClean="0">
                <a:sym typeface="Symbol"/>
              </a:rPr>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a:t>
            </a:r>
            <a:r>
              <a:rPr lang="zh-CN" altLang="en-US" sz="2400" dirty="0" smtClean="0"/>
              <a:t>且 </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endParaRPr lang="pt-BR" altLang="zh-CN" sz="2400" dirty="0"/>
          </a:p>
          <a:p>
            <a:pPr algn="just" eaLnBrk="1" hangingPunct="1">
              <a:lnSpc>
                <a:spcPct val="125000"/>
              </a:lnSpc>
              <a:spcBef>
                <a:spcPts val="600"/>
              </a:spcBef>
            </a:pPr>
            <a:endParaRPr lang="en-US" sz="2400" b="1" kern="0" dirty="0"/>
          </a:p>
        </p:txBody>
      </p:sp>
    </p:spTree>
    <p:extLst>
      <p:ext uri="{BB962C8B-B14F-4D97-AF65-F5344CB8AC3E}">
        <p14:creationId xmlns:p14="http://schemas.microsoft.com/office/powerpoint/2010/main" val="65886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28600"/>
            <a:ext cx="7772400" cy="1143000"/>
          </a:xfrm>
        </p:spPr>
        <p:txBody>
          <a:bodyPr/>
          <a:lstStyle/>
          <a:p>
            <a:pPr eaLnBrk="1" hangingPunct="1"/>
            <a:r>
              <a:rPr lang="en-US" altLang="zh-CN" dirty="0" smtClean="0"/>
              <a:t>1.3 </a:t>
            </a:r>
            <a:r>
              <a:rPr lang="zh-CN" altLang="en-US" dirty="0"/>
              <a:t>渐近记号 </a:t>
            </a:r>
            <a:r>
              <a:rPr lang="en-US" altLang="zh-CN" dirty="0"/>
              <a:t>—</a:t>
            </a:r>
            <a:r>
              <a:rPr lang="en-US" altLang="zh-CN" dirty="0">
                <a:sym typeface="Symbol" panose="05050102010706020507" pitchFamily="18" charset="2"/>
              </a:rPr>
              <a:t></a:t>
            </a:r>
            <a:r>
              <a:rPr lang="zh-CN" altLang="en-US" dirty="0">
                <a:sym typeface="Symbol" panose="05050102010706020507" pitchFamily="18" charset="2"/>
              </a:rPr>
              <a:t>记号 </a:t>
            </a:r>
            <a:r>
              <a:rPr lang="en-US" altLang="zh-CN" dirty="0" smtClean="0"/>
              <a:t>(3)</a:t>
            </a:r>
            <a:endParaRPr lang="zh-CN" altLang="en-US" sz="3600" dirty="0" smtClean="0">
              <a:sym typeface="Symbol" panose="05050102010706020507" pitchFamily="18" charset="2"/>
            </a:endParaRPr>
          </a:p>
        </p:txBody>
      </p:sp>
      <p:sp>
        <p:nvSpPr>
          <p:cNvPr id="13315" name="Rectangle 3"/>
          <p:cNvSpPr>
            <a:spLocks noGrp="1" noChangeArrowheads="1"/>
          </p:cNvSpPr>
          <p:nvPr>
            <p:ph idx="1"/>
          </p:nvPr>
        </p:nvSpPr>
        <p:spPr/>
        <p:txBody>
          <a:bodyPr/>
          <a:lstStyle/>
          <a:p>
            <a:pPr marL="0" indent="0" eaLnBrk="1" hangingPunct="1">
              <a:lnSpc>
                <a:spcPct val="120000"/>
              </a:lnSpc>
              <a:spcBef>
                <a:spcPts val="600"/>
              </a:spcBef>
              <a:buNone/>
            </a:pPr>
            <a:r>
              <a:rPr lang="zh-CN" altLang="en-US" dirty="0" smtClean="0"/>
              <a:t>形式化证明</a:t>
            </a:r>
            <a:r>
              <a:rPr lang="en-US" altLang="zh-CN" i="1" dirty="0" smtClean="0"/>
              <a:t>n</a:t>
            </a:r>
            <a:r>
              <a:rPr lang="en-US" altLang="zh-CN" baseline="30000" dirty="0" smtClean="0"/>
              <a:t>2</a:t>
            </a:r>
            <a:r>
              <a:rPr lang="en-US" altLang="zh-CN" dirty="0" smtClean="0"/>
              <a:t>/2 - 3</a:t>
            </a:r>
            <a:r>
              <a:rPr lang="en-US" altLang="zh-CN" i="1" dirty="0" smtClean="0"/>
              <a:t>n </a:t>
            </a:r>
            <a:r>
              <a:rPr lang="en-US" altLang="zh-CN" dirty="0" smtClean="0"/>
              <a:t>= </a:t>
            </a:r>
            <a:r>
              <a:rPr lang="en-US" altLang="zh-CN" dirty="0" smtClean="0">
                <a:sym typeface="Symbol" panose="05050102010706020507" pitchFamily="18" charset="2"/>
              </a:rPr>
              <a:t></a:t>
            </a:r>
            <a:r>
              <a:rPr lang="en-US" altLang="zh-CN" dirty="0" smtClean="0"/>
              <a:t>(</a:t>
            </a:r>
            <a:r>
              <a:rPr lang="en-US" altLang="zh-CN" i="1" dirty="0" smtClean="0"/>
              <a:t>n</a:t>
            </a:r>
            <a:r>
              <a:rPr lang="en-US" altLang="zh-CN" baseline="30000" dirty="0" smtClean="0"/>
              <a:t>2</a:t>
            </a:r>
            <a:r>
              <a:rPr lang="en-US" altLang="zh-CN" dirty="0" smtClean="0"/>
              <a:t>) </a:t>
            </a:r>
          </a:p>
          <a:p>
            <a:pPr eaLnBrk="1" hangingPunct="1">
              <a:lnSpc>
                <a:spcPct val="120000"/>
              </a:lnSpc>
              <a:spcBef>
                <a:spcPts val="600"/>
              </a:spcBef>
            </a:pPr>
            <a:r>
              <a:rPr lang="zh-CN" altLang="en-US" sz="2400" dirty="0" smtClean="0">
                <a:sym typeface="Symbol" panose="05050102010706020507" pitchFamily="18" charset="2"/>
              </a:rPr>
              <a:t>即确定正常数</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a:t>
            </a:r>
            <a:r>
              <a:rPr lang="en-US" altLang="zh-CN" sz="2400" dirty="0" smtClean="0">
                <a:sym typeface="Symbol" panose="05050102010706020507" pitchFamily="18" charset="2"/>
              </a:rPr>
              <a:t>, </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a:t>
            </a:r>
            <a:r>
              <a:rPr lang="zh-CN" altLang="en-US" sz="2400" dirty="0" smtClean="0">
                <a:sym typeface="Symbol" panose="05050102010706020507" pitchFamily="18" charset="2"/>
              </a:rPr>
              <a:t>和</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zh-CN" altLang="en-US" sz="2400" dirty="0" smtClean="0">
                <a:sym typeface="Symbol" panose="05050102010706020507" pitchFamily="18" charset="2"/>
              </a:rPr>
              <a:t>，使得对所有</a:t>
            </a:r>
            <a:r>
              <a:rPr lang="en-US" altLang="zh-CN" sz="2400" i="1" dirty="0" smtClean="0">
                <a:sym typeface="Symbol" panose="05050102010706020507" pitchFamily="18" charset="2"/>
              </a:rPr>
              <a:t>n</a:t>
            </a:r>
            <a:r>
              <a:rPr lang="en-US" altLang="zh-CN" sz="2400" dirty="0" smtClean="0">
                <a:sym typeface="Symbol" panose="05050102010706020507" pitchFamily="18" charset="2"/>
              </a:rPr>
              <a:t> </a:t>
            </a:r>
            <a:r>
              <a:rPr lang="pt-BR" altLang="zh-CN" sz="2400" dirty="0"/>
              <a:t>≥</a:t>
            </a:r>
            <a:r>
              <a:rPr lang="en-US" altLang="zh-CN" sz="2400" dirty="0" smtClean="0">
                <a:sym typeface="Symbol" panose="05050102010706020507" pitchFamily="18" charset="2"/>
              </a:rPr>
              <a:t> </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zh-CN" altLang="en-US" sz="2400" dirty="0" smtClean="0">
                <a:sym typeface="Symbol" panose="05050102010706020507" pitchFamily="18" charset="2"/>
              </a:rPr>
              <a:t>，有：</a:t>
            </a:r>
          </a:p>
          <a:p>
            <a:pPr eaLnBrk="1" hangingPunct="1">
              <a:lnSpc>
                <a:spcPct val="120000"/>
              </a:lnSpc>
              <a:spcBef>
                <a:spcPts val="600"/>
              </a:spcBef>
            </a:pPr>
            <a:endParaRPr lang="en-US" altLang="zh-CN" sz="2400" dirty="0" smtClean="0">
              <a:sym typeface="Symbol" panose="05050102010706020507" pitchFamily="18" charset="2"/>
            </a:endParaRPr>
          </a:p>
          <a:p>
            <a:pPr eaLnBrk="1" hangingPunct="1">
              <a:lnSpc>
                <a:spcPct val="120000"/>
              </a:lnSpc>
              <a:spcBef>
                <a:spcPts val="600"/>
              </a:spcBef>
            </a:pPr>
            <a:endParaRPr lang="en-US" altLang="zh-CN" sz="2400" dirty="0">
              <a:sym typeface="Symbol" panose="05050102010706020507" pitchFamily="18" charset="2"/>
            </a:endParaRPr>
          </a:p>
          <a:p>
            <a:pPr eaLnBrk="1" hangingPunct="1">
              <a:lnSpc>
                <a:spcPct val="120000"/>
              </a:lnSpc>
              <a:spcBef>
                <a:spcPts val="600"/>
              </a:spcBef>
            </a:pPr>
            <a:r>
              <a:rPr lang="zh-CN" altLang="en-US" sz="2400" dirty="0" smtClean="0">
                <a:sym typeface="Symbol" panose="05050102010706020507" pitchFamily="18" charset="2"/>
              </a:rPr>
              <a:t>用</a:t>
            </a:r>
            <a:r>
              <a:rPr lang="en-US" altLang="zh-CN" sz="2400" i="1" dirty="0" smtClean="0">
                <a:sym typeface="Symbol" panose="05050102010706020507" pitchFamily="18" charset="2"/>
              </a:rPr>
              <a:t>n</a:t>
            </a:r>
            <a:r>
              <a:rPr lang="en-US" altLang="zh-CN" sz="2400" baseline="30000" dirty="0" smtClean="0">
                <a:sym typeface="Symbol" panose="05050102010706020507" pitchFamily="18" charset="2"/>
              </a:rPr>
              <a:t>2</a:t>
            </a:r>
            <a:r>
              <a:rPr lang="zh-CN" altLang="en-US" sz="2400" dirty="0" smtClean="0">
                <a:sym typeface="Symbol" panose="05050102010706020507" pitchFamily="18" charset="2"/>
              </a:rPr>
              <a:t>除不等式得：</a:t>
            </a:r>
          </a:p>
          <a:p>
            <a:pPr eaLnBrk="1" hangingPunct="1">
              <a:lnSpc>
                <a:spcPct val="120000"/>
              </a:lnSpc>
              <a:spcBef>
                <a:spcPts val="600"/>
              </a:spcBef>
            </a:pPr>
            <a:endParaRPr lang="en-US" altLang="zh-CN" sz="2400" dirty="0" smtClean="0">
              <a:sym typeface="Symbol" panose="05050102010706020507" pitchFamily="18" charset="2"/>
            </a:endParaRPr>
          </a:p>
          <a:p>
            <a:pPr eaLnBrk="1" hangingPunct="1">
              <a:lnSpc>
                <a:spcPct val="120000"/>
              </a:lnSpc>
              <a:spcBef>
                <a:spcPts val="600"/>
              </a:spcBef>
            </a:pPr>
            <a:r>
              <a:rPr lang="zh-CN" altLang="en-US" sz="2400" dirty="0" smtClean="0">
                <a:sym typeface="Symbol" panose="05050102010706020507" pitchFamily="18" charset="2"/>
              </a:rPr>
              <a:t>右边不等式在</a:t>
            </a:r>
            <a:r>
              <a:rPr lang="en-US" altLang="zh-CN" sz="2400" i="1" dirty="0" smtClean="0">
                <a:sym typeface="Symbol" panose="05050102010706020507" pitchFamily="18" charset="2"/>
              </a:rPr>
              <a:t>n</a:t>
            </a:r>
            <a:r>
              <a:rPr lang="en-US" altLang="zh-CN" sz="2400" dirty="0" smtClean="0">
                <a:sym typeface="Symbol" panose="05050102010706020507" pitchFamily="18" charset="2"/>
              </a:rPr>
              <a:t> </a:t>
            </a:r>
            <a:r>
              <a:rPr lang="pt-BR" altLang="zh-CN" sz="2400" dirty="0"/>
              <a:t>≥</a:t>
            </a:r>
            <a:r>
              <a:rPr lang="en-US" altLang="zh-CN" sz="2400" dirty="0" smtClean="0">
                <a:sym typeface="Symbol" panose="05050102010706020507" pitchFamily="18" charset="2"/>
              </a:rPr>
              <a:t> 1</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 </a:t>
            </a:r>
            <a:r>
              <a:rPr lang="pt-BR" altLang="zh-CN" sz="2400" dirty="0"/>
              <a:t>≥</a:t>
            </a:r>
            <a:r>
              <a:rPr lang="en-US" altLang="zh-CN" sz="2400" dirty="0" smtClean="0">
                <a:sym typeface="Symbol" panose="05050102010706020507" pitchFamily="18" charset="2"/>
              </a:rPr>
              <a:t> 1/2</a:t>
            </a:r>
            <a:r>
              <a:rPr lang="zh-CN" altLang="en-US" sz="2400" dirty="0" smtClean="0">
                <a:sym typeface="Symbol" panose="05050102010706020507" pitchFamily="18" charset="2"/>
              </a:rPr>
              <a:t>时成立，左边不等式在</a:t>
            </a:r>
            <a:r>
              <a:rPr lang="en-US" altLang="zh-CN" sz="2400" i="1" dirty="0" smtClean="0">
                <a:sym typeface="Symbol" panose="05050102010706020507" pitchFamily="18" charset="2"/>
              </a:rPr>
              <a:t>n</a:t>
            </a:r>
            <a:r>
              <a:rPr lang="en-US" altLang="zh-CN" sz="2400" dirty="0" smtClean="0">
                <a:sym typeface="Symbol" panose="05050102010706020507" pitchFamily="18" charset="2"/>
              </a:rPr>
              <a:t>  7</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a:t>
            </a:r>
            <a:r>
              <a:rPr lang="en-US" altLang="zh-CN" sz="2400" dirty="0" smtClean="0"/>
              <a:t> </a:t>
            </a:r>
            <a:r>
              <a:rPr lang="en-US" altLang="zh-CN" sz="2400" dirty="0" smtClean="0">
                <a:sym typeface="Symbol" panose="05050102010706020507" pitchFamily="18" charset="2"/>
              </a:rPr>
              <a:t> 1/14</a:t>
            </a:r>
            <a:r>
              <a:rPr lang="zh-CN" altLang="en-US" sz="2400" dirty="0" smtClean="0">
                <a:sym typeface="Symbol" panose="05050102010706020507" pitchFamily="18" charset="2"/>
              </a:rPr>
              <a:t>时成立，选</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 </a:t>
            </a:r>
            <a:r>
              <a:rPr lang="en-US" altLang="zh-CN" sz="2400" dirty="0" smtClean="0">
                <a:sym typeface="Symbol" panose="05050102010706020507" pitchFamily="18" charset="2"/>
              </a:rPr>
              <a:t>= 1/14</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 </a:t>
            </a:r>
            <a:r>
              <a:rPr lang="en-US" altLang="zh-CN" sz="2400" dirty="0" smtClean="0">
                <a:sym typeface="Symbol" panose="05050102010706020507" pitchFamily="18" charset="2"/>
              </a:rPr>
              <a:t>= 1/2</a:t>
            </a:r>
            <a:r>
              <a:rPr lang="zh-CN" altLang="en-US" sz="2400" dirty="0" smtClean="0">
                <a:sym typeface="Symbol" panose="05050102010706020507" pitchFamily="18" charset="2"/>
              </a:rPr>
              <a:t>，</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en-US" altLang="zh-CN" sz="2400" dirty="0" smtClean="0">
                <a:sym typeface="Symbol" panose="05050102010706020507" pitchFamily="18" charset="2"/>
              </a:rPr>
              <a:t>=7</a:t>
            </a:r>
            <a:r>
              <a:rPr lang="zh-CN" altLang="en-US" sz="2400" dirty="0" smtClean="0">
                <a:sym typeface="Symbol" panose="05050102010706020507" pitchFamily="18" charset="2"/>
              </a:rPr>
              <a:t>时上式即可成立。</a:t>
            </a:r>
          </a:p>
        </p:txBody>
      </p:sp>
      <p:pic>
        <p:nvPicPr>
          <p:cNvPr id="13316" name="Picture 5" descr="24_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5231" y="2657641"/>
            <a:ext cx="3334205" cy="82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descr="24_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3505200"/>
            <a:ext cx="271081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2383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smtClean="0"/>
              <a:t>(4)</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371600"/>
            <a:ext cx="8458200" cy="5181600"/>
          </a:xfrm>
        </p:spPr>
        <p:txBody>
          <a:bodyPr/>
          <a:lstStyle/>
          <a:p>
            <a:pPr marL="0" indent="0" eaLnBrk="1" hangingPunct="1">
              <a:lnSpc>
                <a:spcPct val="90000"/>
              </a:lnSpc>
              <a:buNone/>
            </a:pPr>
            <a:r>
              <a:rPr lang="zh-CN" altLang="en-US" sz="2400" b="1" dirty="0">
                <a:latin typeface="Times New Roman" pitchFamily="16" charset="0"/>
              </a:rPr>
              <a:t>练习</a:t>
            </a:r>
            <a:r>
              <a:rPr lang="en-US" sz="2400" b="1" dirty="0" smtClean="0">
                <a:latin typeface="Times New Roman" pitchFamily="16" charset="0"/>
              </a:rPr>
              <a:t>: </a:t>
            </a:r>
            <a:r>
              <a:rPr lang="zh-CN" altLang="en-US" sz="2400" b="1" dirty="0" smtClean="0">
                <a:latin typeface="Times New Roman" pitchFamily="16" charset="0"/>
              </a:rPr>
              <a:t>下列哪些关系是正确的</a:t>
            </a:r>
            <a:r>
              <a:rPr lang="en-US" sz="2400" b="1" dirty="0" smtClean="0"/>
              <a:t>?</a:t>
            </a:r>
            <a:endParaRPr lang="en-US" sz="2400" b="1" dirty="0"/>
          </a:p>
          <a:p>
            <a:pPr eaLnBrk="1" hangingPunct="1">
              <a:lnSpc>
                <a:spcPct val="90000"/>
              </a:lnSpc>
              <a:spcBef>
                <a:spcPts val="1800"/>
              </a:spcBef>
            </a:pPr>
            <a:r>
              <a:rPr lang="en-US" sz="2400" b="1" dirty="0" smtClean="0">
                <a:latin typeface="Times New Roman" pitchFamily="16" charset="0"/>
              </a:rPr>
              <a:t>1000000</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a:latin typeface="Times New Roman" pitchFamily="16" charset="0"/>
              </a:rPr>
              <a:t>) </a:t>
            </a: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a:latin typeface="Times New Roman" pitchFamily="16" charset="0"/>
              </a:rPr>
              <a:t>(</a:t>
            </a:r>
            <a:r>
              <a:rPr lang="en-US" sz="2400" b="1" i="1" dirty="0">
                <a:latin typeface="Times New Roman" pitchFamily="16" charset="0"/>
              </a:rPr>
              <a:t>n </a:t>
            </a:r>
            <a:r>
              <a:rPr lang="en-US" sz="2400" b="1" i="1" dirty="0" smtClean="0">
                <a:latin typeface="Times New Roman" pitchFamily="16" charset="0"/>
              </a:rPr>
              <a:t>–</a:t>
            </a:r>
            <a:r>
              <a:rPr lang="en-US" sz="2400" b="1" dirty="0" smtClean="0">
                <a:latin typeface="Times New Roman" pitchFamily="16" charset="0"/>
              </a:rPr>
              <a:t> </a:t>
            </a:r>
            <a:r>
              <a:rPr lang="en-US" sz="2400" b="1" dirty="0">
                <a:latin typeface="Times New Roman" pitchFamily="16" charset="0"/>
              </a:rPr>
              <a:t>1)</a:t>
            </a: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r>
              <a:rPr lang="en-US" sz="2400" b="1" dirty="0" smtClean="0">
                <a:latin typeface="Times New Roman" pitchFamily="16" charset="0"/>
              </a:rPr>
              <a:t>        </a:t>
            </a:r>
            <a:endParaRPr lang="en-US" sz="2400" b="1" i="1" dirty="0">
              <a:latin typeface="Times New Roman" pitchFamily="16" charset="0"/>
            </a:endParaRPr>
          </a:p>
          <a:p>
            <a:pPr eaLnBrk="1" hangingPunct="1">
              <a:lnSpc>
                <a:spcPct val="90000"/>
              </a:lnSpc>
            </a:pP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err="1">
                <a:latin typeface="Times New Roman" pitchFamily="16" charset="0"/>
              </a:rPr>
              <a:t>lg</a:t>
            </a:r>
            <a:r>
              <a:rPr lang="en-US" sz="2400" b="1" dirty="0">
                <a:latin typeface="Times New Roman" pitchFamily="16" charset="0"/>
              </a:rPr>
              <a:t> </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dirty="0" err="1" smtClean="0">
                <a:latin typeface="Times New Roman" pitchFamily="16" charset="0"/>
              </a:rPr>
              <a:t>lg</a:t>
            </a:r>
            <a:r>
              <a:rPr lang="en-US" sz="2400" b="1" dirty="0" smtClean="0">
                <a:latin typeface="Times New Roman" pitchFamily="16" charset="0"/>
              </a:rPr>
              <a:t> </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a:p>
            <a:pPr eaLnBrk="1" hangingPunct="1">
              <a:lnSpc>
                <a:spcPct val="90000"/>
              </a:lnSpc>
            </a:pPr>
            <a:endParaRPr lang="en-US" sz="2400" b="1" dirty="0" smtClean="0"/>
          </a:p>
          <a:p>
            <a:pPr eaLnBrk="1" hangingPunct="1">
              <a:lnSpc>
                <a:spcPct val="90000"/>
              </a:lnSpc>
            </a:pPr>
            <a:r>
              <a:rPr lang="en-US" sz="2400" b="1" dirty="0" smtClean="0"/>
              <a:t>lg</a:t>
            </a:r>
            <a:r>
              <a:rPr lang="en-US" sz="2400" b="1" baseline="30000" dirty="0" smtClean="0"/>
              <a:t>2</a:t>
            </a:r>
            <a:r>
              <a:rPr lang="en-US" sz="2400" b="1" i="1" dirty="0" smtClean="0"/>
              <a:t>n</a:t>
            </a:r>
            <a:r>
              <a:rPr lang="en-US" sz="2400" b="1" dirty="0" smtClean="0"/>
              <a:t> </a:t>
            </a:r>
            <a:r>
              <a:rPr lang="en-US" sz="2400" b="1" dirty="0">
                <a:latin typeface="WP MathA" pitchFamily="2" charset="2"/>
                <a:sym typeface="Symbol" pitchFamily="18" charset="2"/>
              </a:rPr>
              <a:t></a:t>
            </a:r>
            <a:r>
              <a:rPr lang="en-US" sz="2400" b="1" dirty="0"/>
              <a:t> </a:t>
            </a:r>
            <a:r>
              <a:rPr lang="en-US" sz="2400" b="1" dirty="0">
                <a:solidFill>
                  <a:schemeClr val="tx2"/>
                </a:solidFill>
                <a:latin typeface="Symbol" pitchFamily="18" charset="2"/>
                <a:sym typeface="Symbol"/>
              </a:rPr>
              <a:t></a:t>
            </a:r>
            <a:r>
              <a:rPr lang="en-US" sz="2400" b="1" dirty="0" smtClean="0"/>
              <a:t>(</a:t>
            </a:r>
            <a:r>
              <a:rPr lang="en-US" sz="2400" b="1" dirty="0" err="1"/>
              <a:t>lg</a:t>
            </a:r>
            <a:r>
              <a:rPr lang="en-US" sz="2400" b="1" dirty="0"/>
              <a:t> </a:t>
            </a:r>
            <a:r>
              <a:rPr lang="en-US" sz="2400" b="1" i="1" dirty="0"/>
              <a:t>n</a:t>
            </a:r>
            <a:r>
              <a:rPr lang="en-US" sz="2400" b="1" dirty="0"/>
              <a:t>)</a:t>
            </a:r>
          </a:p>
          <a:p>
            <a:pPr marL="0" indent="0" eaLnBrk="1" hangingPunct="1">
              <a:lnSpc>
                <a:spcPct val="90000"/>
              </a:lnSpc>
              <a:buNone/>
            </a:pPr>
            <a:endParaRPr lang="en-US" sz="2400" b="1" i="1" dirty="0" smtClean="0">
              <a:latin typeface="Times New Roman" pitchFamily="16" charset="0"/>
            </a:endParaRPr>
          </a:p>
          <a:p>
            <a:pPr eaLnBrk="1" hangingPunct="1">
              <a:lnSpc>
                <a:spcPct val="90000"/>
              </a:lnSpc>
            </a:pP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p:txBody>
      </p:sp>
    </p:spTree>
    <p:extLst>
      <p:ext uri="{BB962C8B-B14F-4D97-AF65-F5344CB8AC3E}">
        <p14:creationId xmlns:p14="http://schemas.microsoft.com/office/powerpoint/2010/main" val="68932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Grp="1" noChangeArrowheads="1"/>
          </p:cNvSpPr>
          <p:nvPr>
            <p:ph type="title"/>
          </p:nvPr>
        </p:nvSpPr>
        <p:spPr>
          <a:xfrm>
            <a:off x="533400" y="0"/>
            <a:ext cx="7772400" cy="1143000"/>
          </a:xfrm>
          <a:noFill/>
        </p:spPr>
        <p:txBody>
          <a:bodyPr/>
          <a:lstStyle/>
          <a:p>
            <a:pPr eaLnBrk="1" hangingPunct="1"/>
            <a:r>
              <a:rPr lang="en-US" altLang="zh-CN" dirty="0" smtClean="0"/>
              <a:t>1.3 </a:t>
            </a:r>
            <a:r>
              <a:rPr lang="zh-CN" altLang="en-US" dirty="0" smtClean="0"/>
              <a:t>渐近记号 </a:t>
            </a:r>
            <a:r>
              <a:rPr lang="en-US" altLang="zh-CN" dirty="0" smtClean="0">
                <a:latin typeface="Arial" panose="020B0604020202020204" pitchFamily="34" charset="0"/>
              </a:rPr>
              <a:t>— </a:t>
            </a:r>
            <a:r>
              <a:rPr lang="en-US" altLang="zh-CN" i="1" dirty="0" smtClean="0">
                <a:sym typeface="Symbol" panose="05050102010706020507" pitchFamily="18" charset="2"/>
              </a:rPr>
              <a:t>o</a:t>
            </a:r>
            <a:r>
              <a:rPr lang="zh-CN" altLang="en-US" dirty="0" smtClean="0">
                <a:sym typeface="Symbol" panose="05050102010706020507" pitchFamily="18" charset="2"/>
              </a:rPr>
              <a:t>记号</a:t>
            </a:r>
          </a:p>
        </p:txBody>
      </p:sp>
      <p:sp>
        <p:nvSpPr>
          <p:cNvPr id="18434" name="Rectangle 3"/>
          <p:cNvSpPr>
            <a:spLocks noGrp="1" noChangeArrowheads="1"/>
          </p:cNvSpPr>
          <p:nvPr>
            <p:ph idx="1"/>
          </p:nvPr>
        </p:nvSpPr>
        <p:spPr/>
        <p:txBody>
          <a:bodyPr/>
          <a:lstStyle/>
          <a:p>
            <a:pPr marL="0" indent="0" eaLnBrk="1" hangingPunct="1">
              <a:lnSpc>
                <a:spcPct val="125000"/>
              </a:lnSpc>
              <a:spcBef>
                <a:spcPts val="600"/>
              </a:spcBef>
              <a:buNone/>
            </a:pPr>
            <a:r>
              <a:rPr lang="zh-CN" altLang="en-US" dirty="0" smtClean="0"/>
              <a:t>非渐近紧确上界记号</a:t>
            </a:r>
            <a:r>
              <a:rPr lang="en-US" altLang="zh-CN" i="1" dirty="0" smtClean="0"/>
              <a:t>o</a:t>
            </a:r>
            <a:r>
              <a:rPr lang="en-US" altLang="zh-CN" sz="2800" i="1" dirty="0" smtClean="0"/>
              <a:t> </a:t>
            </a:r>
            <a:r>
              <a:rPr lang="en-US" altLang="zh-CN" dirty="0"/>
              <a:t>(</a:t>
            </a:r>
            <a:r>
              <a:rPr lang="zh-CN" altLang="en-US" dirty="0" smtClean="0"/>
              <a:t>小</a:t>
            </a:r>
            <a:r>
              <a:rPr lang="en-US" altLang="zh-CN" i="1" dirty="0"/>
              <a:t>o</a:t>
            </a:r>
            <a:r>
              <a:rPr lang="en-US" altLang="zh-CN" dirty="0" smtClean="0"/>
              <a:t> </a:t>
            </a:r>
            <a:r>
              <a:rPr lang="zh-CN" altLang="en-US" dirty="0"/>
              <a:t>记号</a:t>
            </a:r>
            <a:r>
              <a:rPr lang="en-US" altLang="zh-CN" dirty="0" smtClean="0"/>
              <a:t>)</a:t>
            </a:r>
            <a:endParaRPr lang="en-US" altLang="zh-CN" sz="2800" i="1" dirty="0" smtClean="0"/>
          </a:p>
          <a:p>
            <a:pPr eaLnBrk="1" hangingPunct="1">
              <a:lnSpc>
                <a:spcPct val="125000"/>
              </a:lnSpc>
              <a:spcBef>
                <a:spcPts val="600"/>
              </a:spcBef>
            </a:pPr>
            <a:r>
              <a:rPr lang="en-US" altLang="zh-CN" sz="2400" i="1" dirty="0" smtClean="0"/>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 { </a:t>
            </a:r>
            <a:r>
              <a:rPr lang="en-US" altLang="zh-CN" sz="2400" i="1" dirty="0" smtClean="0"/>
              <a:t>f</a:t>
            </a:r>
            <a:r>
              <a:rPr lang="en-US" altLang="zh-CN" sz="2400" dirty="0" smtClean="0"/>
              <a:t>(</a:t>
            </a:r>
            <a:r>
              <a:rPr lang="en-US" altLang="zh-CN" sz="2400" i="1" dirty="0" smtClean="0"/>
              <a:t>n</a:t>
            </a:r>
            <a:r>
              <a:rPr lang="en-US" altLang="zh-CN" sz="2400" dirty="0" smtClean="0"/>
              <a:t>) | </a:t>
            </a:r>
            <a:r>
              <a:rPr lang="zh-CN" altLang="en-US" sz="2400" b="1" dirty="0" smtClean="0">
                <a:solidFill>
                  <a:srgbClr val="FF0000"/>
                </a:solidFill>
              </a:rPr>
              <a:t>对于任何正常量</a:t>
            </a:r>
            <a:r>
              <a:rPr lang="en-US" altLang="zh-CN" sz="2400" b="1" dirty="0" smtClean="0">
                <a:solidFill>
                  <a:srgbClr val="FF0000"/>
                </a:solidFill>
              </a:rPr>
              <a:t>c</a:t>
            </a:r>
            <a:r>
              <a:rPr lang="en-US" altLang="zh-CN" sz="2400" b="1" i="1" dirty="0" smtClean="0">
                <a:solidFill>
                  <a:srgbClr val="FF0000"/>
                </a:solidFill>
              </a:rPr>
              <a:t> </a:t>
            </a:r>
            <a:r>
              <a:rPr lang="en-US" altLang="zh-CN" sz="2400" dirty="0" smtClean="0"/>
              <a:t>&gt; 0</a:t>
            </a:r>
            <a:r>
              <a:rPr lang="zh-CN" altLang="en-US" sz="2400" dirty="0" smtClean="0"/>
              <a:t>，存在常量</a:t>
            </a:r>
            <a:r>
              <a:rPr lang="en-US" altLang="zh-CN" sz="2400" i="1" dirty="0" smtClean="0"/>
              <a:t>n</a:t>
            </a:r>
            <a:r>
              <a:rPr lang="en-US" altLang="zh-CN" sz="2400" baseline="-25000" dirty="0" smtClean="0"/>
              <a:t>0  </a:t>
            </a:r>
            <a:r>
              <a:rPr lang="en-US" altLang="zh-CN" sz="2400" dirty="0" smtClean="0"/>
              <a:t>&gt; 0</a:t>
            </a:r>
            <a:r>
              <a:rPr lang="zh-CN" altLang="en-US" sz="2400" dirty="0" smtClean="0"/>
              <a:t>使得对所有</a:t>
            </a:r>
            <a:r>
              <a:rPr lang="en-US" altLang="zh-CN" sz="2400" i="1" dirty="0" smtClean="0"/>
              <a:t>n </a:t>
            </a:r>
            <a:r>
              <a:rPr lang="en-US" altLang="zh-CN" sz="2400" dirty="0" smtClean="0">
                <a:sym typeface="Symbol" panose="05050102010706020507" pitchFamily="18" charset="2"/>
              </a:rPr>
              <a:t> </a:t>
            </a:r>
            <a:r>
              <a:rPr lang="en-US" altLang="zh-CN" sz="2400" i="1" dirty="0" smtClean="0"/>
              <a:t>n</a:t>
            </a:r>
            <a:r>
              <a:rPr lang="en-US" altLang="zh-CN" sz="2400" baseline="-25000" dirty="0" smtClean="0"/>
              <a:t>0</a:t>
            </a:r>
            <a:r>
              <a:rPr lang="zh-CN" altLang="en-US" sz="2400" dirty="0" smtClean="0"/>
              <a:t>，有</a:t>
            </a:r>
            <a:r>
              <a:rPr lang="en-US" altLang="zh-CN" sz="2400" dirty="0" smtClean="0"/>
              <a:t>0 </a:t>
            </a:r>
            <a:r>
              <a:rPr lang="en-US" altLang="zh-CN" sz="2400" dirty="0" smtClean="0">
                <a:sym typeface="Symbol" panose="05050102010706020507" pitchFamily="18" charset="2"/>
              </a:rPr>
              <a:t> </a:t>
            </a:r>
            <a:r>
              <a:rPr lang="en-US" altLang="zh-CN" sz="2400" i="1" dirty="0" smtClean="0"/>
              <a:t>f</a:t>
            </a:r>
            <a:r>
              <a:rPr lang="en-US" altLang="zh-CN" sz="2400" dirty="0" smtClean="0"/>
              <a:t>(</a:t>
            </a:r>
            <a:r>
              <a:rPr lang="en-US" altLang="zh-CN" sz="2400" i="1" dirty="0" smtClean="0"/>
              <a:t>n</a:t>
            </a:r>
            <a:r>
              <a:rPr lang="en-US" altLang="zh-CN" sz="2400" dirty="0" smtClean="0"/>
              <a:t>) &lt; </a:t>
            </a:r>
            <a:r>
              <a:rPr lang="en-US" altLang="zh-CN" sz="2400" i="1" dirty="0" smtClean="0"/>
              <a:t>cg</a:t>
            </a:r>
            <a:r>
              <a:rPr lang="en-US" altLang="zh-CN" sz="2400" dirty="0" smtClean="0"/>
              <a:t>(</a:t>
            </a:r>
            <a:r>
              <a:rPr lang="en-US" altLang="zh-CN" sz="2400" i="1" dirty="0" smtClean="0"/>
              <a:t>n</a:t>
            </a:r>
            <a:r>
              <a:rPr lang="en-US" altLang="zh-CN" sz="2400" dirty="0" smtClean="0"/>
              <a:t>) }</a:t>
            </a:r>
          </a:p>
          <a:p>
            <a:pPr eaLnBrk="1" hangingPunct="1">
              <a:lnSpc>
                <a:spcPct val="125000"/>
              </a:lnSpc>
              <a:spcBef>
                <a:spcPts val="600"/>
              </a:spcBef>
            </a:pPr>
            <a:r>
              <a:rPr lang="zh-CN" altLang="en-US" sz="2400" dirty="0" smtClean="0"/>
              <a:t>举例：</a:t>
            </a:r>
            <a:r>
              <a:rPr lang="en-US" altLang="zh-CN" sz="2400" dirty="0" smtClean="0"/>
              <a:t>5</a:t>
            </a:r>
            <a:r>
              <a:rPr lang="en-US" altLang="zh-CN" sz="2400" i="1" dirty="0" smtClean="0"/>
              <a:t>n</a:t>
            </a:r>
            <a:r>
              <a:rPr lang="en-US" altLang="zh-CN" sz="2400" dirty="0" smtClean="0"/>
              <a:t> </a:t>
            </a:r>
            <a:r>
              <a:rPr lang="en-US" altLang="zh-CN" sz="2400" dirty="0">
                <a:sym typeface="Symbol"/>
              </a:rPr>
              <a:t>= </a:t>
            </a:r>
            <a:r>
              <a:rPr lang="en-US" altLang="zh-CN" sz="2400" i="1" dirty="0" smtClean="0">
                <a:sym typeface="Symbol"/>
              </a:rPr>
              <a:t>o</a:t>
            </a:r>
            <a:r>
              <a:rPr lang="en-US" altLang="zh-CN" sz="2400" dirty="0" smtClean="0"/>
              <a:t>(</a:t>
            </a:r>
            <a:r>
              <a:rPr lang="en-US" altLang="zh-CN" sz="2400" i="1" dirty="0" smtClean="0"/>
              <a:t>n</a:t>
            </a:r>
            <a:r>
              <a:rPr lang="en-US" altLang="zh-CN" sz="2400" baseline="30000" dirty="0" smtClean="0"/>
              <a:t>2</a:t>
            </a:r>
            <a:r>
              <a:rPr lang="en-US" altLang="zh-CN" sz="2400" dirty="0" smtClean="0"/>
              <a:t>)</a:t>
            </a:r>
            <a:r>
              <a:rPr lang="zh-CN" altLang="en-US" sz="2400" dirty="0" smtClean="0"/>
              <a:t>；</a:t>
            </a:r>
            <a:r>
              <a:rPr lang="zh-CN" altLang="en-US" sz="2400" dirty="0"/>
              <a:t>尽管</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t>=</a:t>
            </a:r>
            <a:r>
              <a:rPr lang="en-US" altLang="zh-CN" sz="2400" dirty="0">
                <a:sym typeface="Symbol"/>
              </a:rPr>
              <a:t> </a:t>
            </a:r>
            <a:r>
              <a:rPr lang="en-US" altLang="zh-CN" sz="2400" i="1" dirty="0">
                <a:sym typeface="Symbol"/>
              </a:rPr>
              <a:t>O</a:t>
            </a:r>
            <a:r>
              <a:rPr lang="en-US" altLang="zh-CN" sz="2400" dirty="0"/>
              <a:t>(</a:t>
            </a:r>
            <a:r>
              <a:rPr lang="en-US" altLang="zh-CN" sz="2400" i="1" dirty="0"/>
              <a:t>n</a:t>
            </a:r>
            <a:r>
              <a:rPr lang="en-US" altLang="zh-CN" sz="2400" baseline="30000" dirty="0"/>
              <a:t>2</a:t>
            </a:r>
            <a:r>
              <a:rPr lang="en-US" altLang="zh-CN" sz="2400" dirty="0" smtClean="0"/>
              <a:t>)</a:t>
            </a:r>
            <a:r>
              <a:rPr lang="zh-CN" altLang="en-US" sz="2400" dirty="0" smtClean="0"/>
              <a:t>，但</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sym typeface="Symbol"/>
              </a:rPr>
              <a:t>≠ </a:t>
            </a:r>
            <a:r>
              <a:rPr lang="en-US" altLang="zh-CN" sz="2400" i="1" dirty="0"/>
              <a:t>o</a:t>
            </a:r>
            <a:r>
              <a:rPr lang="en-US" altLang="zh-CN" sz="2400" dirty="0"/>
              <a:t>(</a:t>
            </a:r>
            <a:r>
              <a:rPr lang="en-US" altLang="zh-CN" sz="2400" i="1" dirty="0"/>
              <a:t>n</a:t>
            </a:r>
            <a:r>
              <a:rPr lang="en-US" altLang="zh-CN" sz="2400" baseline="30000" dirty="0"/>
              <a:t>2</a:t>
            </a:r>
            <a:r>
              <a:rPr lang="en-US" altLang="zh-CN" sz="2400" dirty="0" smtClean="0"/>
              <a:t>)</a:t>
            </a:r>
          </a:p>
          <a:p>
            <a:pPr>
              <a:lnSpc>
                <a:spcPct val="125000"/>
              </a:lnSpc>
              <a:spcBef>
                <a:spcPts val="600"/>
              </a:spcBef>
            </a:pPr>
            <a:r>
              <a:rPr lang="zh-CN" altLang="en-US" sz="2400" dirty="0"/>
              <a:t>若</a:t>
            </a:r>
            <a:r>
              <a:rPr lang="en-US" altLang="zh-CN" sz="2400" i="1" dirty="0" smtClean="0"/>
              <a:t>f</a:t>
            </a:r>
            <a:r>
              <a:rPr lang="en-US" altLang="zh-CN" sz="2400" dirty="0" smtClean="0"/>
              <a:t>(</a:t>
            </a:r>
            <a:r>
              <a:rPr lang="en-US" altLang="zh-CN" sz="2400" i="1" dirty="0" smtClean="0"/>
              <a:t>n</a:t>
            </a:r>
            <a:r>
              <a:rPr lang="en-US" altLang="zh-CN" sz="2400" dirty="0"/>
              <a:t>) = </a:t>
            </a:r>
            <a:r>
              <a:rPr lang="en-US" altLang="zh-CN" sz="2400" i="1" dirty="0"/>
              <a:t>o</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，那么</a:t>
            </a:r>
            <a:r>
              <a:rPr lang="en-US" altLang="zh-CN" sz="2400" i="1" dirty="0"/>
              <a:t>n</a:t>
            </a:r>
            <a:r>
              <a:rPr lang="zh-CN" altLang="en-US" sz="2400" dirty="0" smtClean="0"/>
              <a:t>当趋于无穷时，</a:t>
            </a:r>
            <a:r>
              <a:rPr lang="en-US" altLang="zh-CN" sz="2400" i="1" dirty="0"/>
              <a:t> f</a:t>
            </a:r>
            <a:r>
              <a:rPr lang="en-US" altLang="zh-CN" sz="2400" dirty="0"/>
              <a:t>(</a:t>
            </a:r>
            <a:r>
              <a:rPr lang="en-US" altLang="zh-CN" sz="2400" i="1" dirty="0"/>
              <a:t>n</a:t>
            </a:r>
            <a:r>
              <a:rPr lang="en-US" altLang="zh-CN" sz="2400" dirty="0" smtClean="0"/>
              <a:t>)</a:t>
            </a:r>
            <a:r>
              <a:rPr lang="zh-CN" altLang="en-US" sz="2400" dirty="0" smtClean="0"/>
              <a:t>相对于</a:t>
            </a:r>
            <a:r>
              <a:rPr lang="en-US" altLang="zh-CN" sz="2400" i="1" dirty="0"/>
              <a:t>g</a:t>
            </a:r>
            <a:r>
              <a:rPr lang="en-US" altLang="zh-CN" sz="2400" dirty="0" smtClean="0"/>
              <a:t>(</a:t>
            </a:r>
            <a:r>
              <a:rPr lang="en-US" altLang="zh-CN" sz="2400" i="1" dirty="0" smtClean="0"/>
              <a:t>n</a:t>
            </a:r>
            <a:r>
              <a:rPr lang="en-US" altLang="zh-CN" sz="2400" dirty="0" smtClean="0"/>
              <a:t>)</a:t>
            </a:r>
            <a:r>
              <a:rPr lang="zh-CN" altLang="en-US" sz="2400" dirty="0" smtClean="0"/>
              <a:t>变得微不足道</a:t>
            </a:r>
            <a:endParaRPr lang="en-US" altLang="zh-CN" sz="2400" dirty="0" smtClean="0"/>
          </a:p>
          <a:p>
            <a:pPr marL="0" indent="0" eaLnBrk="1" hangingPunct="1">
              <a:lnSpc>
                <a:spcPct val="125000"/>
              </a:lnSpc>
              <a:spcBef>
                <a:spcPts val="600"/>
              </a:spcBef>
              <a:buNone/>
            </a:pPr>
            <a:endParaRPr lang="en-US" altLang="zh-CN" sz="2400" dirty="0"/>
          </a:p>
          <a:p>
            <a:pPr lvl="1" eaLnBrk="1" hangingPunct="1">
              <a:lnSpc>
                <a:spcPct val="125000"/>
              </a:lnSpc>
              <a:spcBef>
                <a:spcPts val="600"/>
              </a:spcBef>
            </a:pPr>
            <a:endParaRPr lang="en-US" altLang="zh-CN" sz="2400" dirty="0" smtClean="0"/>
          </a:p>
        </p:txBody>
      </p:sp>
      <p:graphicFrame>
        <p:nvGraphicFramePr>
          <p:cNvPr id="4" name="Object 2"/>
          <p:cNvGraphicFramePr>
            <a:graphicFrameLocks noChangeAspect="1"/>
          </p:cNvGraphicFramePr>
          <p:nvPr>
            <p:extLst>
              <p:ext uri="{D42A27DB-BD31-4B8C-83A1-F6EECF244321}">
                <p14:modId xmlns:p14="http://schemas.microsoft.com/office/powerpoint/2010/main" val="1789003595"/>
              </p:ext>
            </p:extLst>
          </p:nvPr>
        </p:nvGraphicFramePr>
        <p:xfrm>
          <a:off x="3200400" y="4938713"/>
          <a:ext cx="1828800" cy="928687"/>
        </p:xfrm>
        <a:graphic>
          <a:graphicData uri="http://schemas.openxmlformats.org/presentationml/2006/ole">
            <mc:AlternateContent xmlns:mc="http://schemas.openxmlformats.org/markup-compatibility/2006">
              <mc:Choice xmlns:v="urn:schemas-microsoft-com:vml" Requires="v">
                <p:oleObj spid="_x0000_s33851" name="Equation" r:id="rId3" imgW="825500" imgH="419100" progId="Equation.3">
                  <p:embed/>
                </p:oleObj>
              </mc:Choice>
              <mc:Fallback>
                <p:oleObj name="Equation" r:id="rId3" imgW="825500" imgH="419100"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938713"/>
                        <a:ext cx="18288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20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Grp="1" noChangeArrowheads="1"/>
          </p:cNvSpPr>
          <p:nvPr>
            <p:ph type="title"/>
          </p:nvPr>
        </p:nvSpPr>
        <p:spPr>
          <a:xfrm>
            <a:off x="685800" y="228600"/>
            <a:ext cx="7772400" cy="1143000"/>
          </a:xfrm>
          <a:noFill/>
        </p:spPr>
        <p:txBody>
          <a:bodyPr/>
          <a:lstStyle/>
          <a:p>
            <a:pPr eaLnBrk="1" hangingPunct="1"/>
            <a:r>
              <a:rPr lang="en-US" altLang="zh-CN" dirty="0" smtClean="0"/>
              <a:t>1.3 </a:t>
            </a:r>
            <a:r>
              <a:rPr lang="zh-CN" altLang="en-US" dirty="0" smtClean="0"/>
              <a:t>渐近记号 </a:t>
            </a:r>
            <a:r>
              <a:rPr lang="en-US" altLang="zh-CN" dirty="0" smtClean="0">
                <a:latin typeface="Arial" panose="020B0604020202020204" pitchFamily="34" charset="0"/>
              </a:rPr>
              <a:t>—</a:t>
            </a:r>
            <a:r>
              <a:rPr lang="zh-CN" altLang="en-US" i="1" dirty="0" smtClean="0">
                <a:sym typeface="Symbol" panose="05050102010706020507" pitchFamily="18" charset="2"/>
              </a:rPr>
              <a:t></a:t>
            </a:r>
            <a:r>
              <a:rPr lang="zh-CN" altLang="en-US" dirty="0" smtClean="0">
                <a:sym typeface="Symbol" panose="05050102010706020507" pitchFamily="18" charset="2"/>
              </a:rPr>
              <a:t>记号</a:t>
            </a:r>
          </a:p>
        </p:txBody>
      </p:sp>
      <p:sp>
        <p:nvSpPr>
          <p:cNvPr id="18434" name="Rectangle 3"/>
          <p:cNvSpPr>
            <a:spLocks noGrp="1" noChangeArrowheads="1"/>
          </p:cNvSpPr>
          <p:nvPr>
            <p:ph idx="1"/>
          </p:nvPr>
        </p:nvSpPr>
        <p:spPr/>
        <p:txBody>
          <a:bodyPr/>
          <a:lstStyle/>
          <a:p>
            <a:pPr marL="0" indent="0" eaLnBrk="1" hangingPunct="1">
              <a:lnSpc>
                <a:spcPct val="125000"/>
              </a:lnSpc>
              <a:spcBef>
                <a:spcPts val="600"/>
              </a:spcBef>
              <a:buNone/>
            </a:pPr>
            <a:r>
              <a:rPr lang="zh-CN" altLang="en-US" dirty="0" smtClean="0"/>
              <a:t>非</a:t>
            </a:r>
            <a:r>
              <a:rPr lang="zh-CN" altLang="en-US" dirty="0"/>
              <a:t>渐近紧确下界</a:t>
            </a:r>
            <a:r>
              <a:rPr lang="zh-CN" altLang="en-US" dirty="0" smtClean="0"/>
              <a:t>记号</a:t>
            </a:r>
            <a:r>
              <a:rPr lang="zh-CN" altLang="en-US" i="1" dirty="0" smtClean="0">
                <a:sym typeface="Symbol" panose="05050102010706020507" pitchFamily="18" charset="2"/>
              </a:rPr>
              <a:t></a:t>
            </a:r>
            <a:r>
              <a:rPr lang="zh-CN" altLang="en-US" sz="3600" dirty="0" smtClean="0"/>
              <a:t> </a:t>
            </a:r>
            <a:r>
              <a:rPr lang="zh-CN" altLang="en-US" sz="2800" i="1" dirty="0" smtClean="0"/>
              <a:t> </a:t>
            </a:r>
            <a:r>
              <a:rPr lang="en-US" altLang="zh-CN" dirty="0" smtClean="0"/>
              <a:t>(</a:t>
            </a:r>
            <a:r>
              <a:rPr lang="zh-CN" altLang="en-US" dirty="0"/>
              <a:t>小</a:t>
            </a:r>
            <a:r>
              <a:rPr lang="en-US" altLang="zh-CN" i="1" dirty="0" smtClean="0">
                <a:solidFill>
                  <a:schemeClr val="bg2"/>
                </a:solidFill>
                <a:sym typeface="Symbol"/>
              </a:rPr>
              <a:t></a:t>
            </a:r>
            <a:r>
              <a:rPr lang="en-US" altLang="zh-CN" dirty="0" smtClean="0"/>
              <a:t> </a:t>
            </a:r>
            <a:r>
              <a:rPr lang="zh-CN" altLang="en-US" dirty="0" smtClean="0"/>
              <a:t>记号</a:t>
            </a:r>
            <a:r>
              <a:rPr lang="en-US" altLang="zh-CN" dirty="0" smtClean="0"/>
              <a:t>)</a:t>
            </a:r>
            <a:endParaRPr lang="zh-CN" altLang="en-US" sz="2800" i="1" dirty="0" smtClean="0"/>
          </a:p>
          <a:p>
            <a:pPr eaLnBrk="1" hangingPunct="1">
              <a:lnSpc>
                <a:spcPct val="125000"/>
              </a:lnSpc>
              <a:spcBef>
                <a:spcPts val="600"/>
              </a:spcBef>
            </a:pPr>
            <a:r>
              <a:rPr lang="zh-CN" altLang="en-US" sz="2400" i="1" dirty="0" smtClean="0">
                <a:sym typeface="Symbol" panose="05050102010706020507" pitchFamily="18" charset="2"/>
              </a:rPr>
              <a:t></a:t>
            </a:r>
            <a:r>
              <a:rPr lang="zh-CN" altLang="en-US" sz="2400" dirty="0" smtClean="0"/>
              <a:t> </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 { </a:t>
            </a:r>
            <a:r>
              <a:rPr lang="en-US" altLang="zh-CN" sz="2400" i="1" dirty="0" smtClean="0"/>
              <a:t>f</a:t>
            </a:r>
            <a:r>
              <a:rPr lang="en-US" altLang="zh-CN" sz="2400" dirty="0" smtClean="0"/>
              <a:t>(</a:t>
            </a:r>
            <a:r>
              <a:rPr lang="en-US" altLang="zh-CN" sz="2400" i="1" dirty="0" smtClean="0"/>
              <a:t>n</a:t>
            </a:r>
            <a:r>
              <a:rPr lang="en-US" altLang="zh-CN" sz="2400" dirty="0" smtClean="0"/>
              <a:t>) | </a:t>
            </a:r>
            <a:r>
              <a:rPr lang="zh-CN" altLang="en-US" sz="2400" b="1" dirty="0" smtClean="0">
                <a:solidFill>
                  <a:srgbClr val="FF0000"/>
                </a:solidFill>
              </a:rPr>
              <a:t>对于任何正常量</a:t>
            </a:r>
            <a:r>
              <a:rPr lang="en-US" altLang="zh-CN" sz="2400" i="1" dirty="0" smtClean="0"/>
              <a:t>c </a:t>
            </a:r>
            <a:r>
              <a:rPr lang="en-US" altLang="zh-CN" sz="2400" dirty="0" smtClean="0"/>
              <a:t>&gt; 0</a:t>
            </a:r>
            <a:r>
              <a:rPr lang="zh-CN" altLang="en-US" sz="2400" dirty="0" smtClean="0"/>
              <a:t>，存在常量</a:t>
            </a:r>
            <a:r>
              <a:rPr lang="en-US" altLang="zh-CN" sz="2400" i="1" dirty="0" smtClean="0"/>
              <a:t>n</a:t>
            </a:r>
            <a:r>
              <a:rPr lang="en-US" altLang="zh-CN" sz="2400" baseline="-25000" dirty="0" smtClean="0"/>
              <a:t>0 </a:t>
            </a:r>
            <a:r>
              <a:rPr lang="en-US" altLang="zh-CN" sz="2400" dirty="0" smtClean="0"/>
              <a:t>&gt;0</a:t>
            </a:r>
            <a:r>
              <a:rPr lang="zh-CN" altLang="en-US" sz="2400" dirty="0" smtClean="0"/>
              <a:t>使得对所有</a:t>
            </a:r>
            <a:r>
              <a:rPr lang="en-US" altLang="zh-CN" sz="2400" i="1" dirty="0" smtClean="0"/>
              <a:t>n </a:t>
            </a:r>
            <a:r>
              <a:rPr lang="en-US" altLang="zh-CN" sz="2400" dirty="0" smtClean="0">
                <a:sym typeface="Symbol" panose="05050102010706020507" pitchFamily="18" charset="2"/>
              </a:rPr>
              <a:t> </a:t>
            </a:r>
            <a:r>
              <a:rPr lang="en-US" altLang="zh-CN" sz="2400" i="1" dirty="0" smtClean="0"/>
              <a:t>n</a:t>
            </a:r>
            <a:r>
              <a:rPr lang="en-US" altLang="zh-CN" sz="2400" baseline="-25000" dirty="0" smtClean="0"/>
              <a:t>0</a:t>
            </a:r>
            <a:r>
              <a:rPr lang="zh-CN" altLang="en-US" sz="2400" dirty="0" smtClean="0"/>
              <a:t>，有</a:t>
            </a:r>
            <a:r>
              <a:rPr lang="en-US" altLang="zh-CN" sz="2400" dirty="0" smtClean="0"/>
              <a:t>0 </a:t>
            </a:r>
            <a:r>
              <a:rPr lang="en-US" altLang="zh-CN" sz="2400" dirty="0" smtClean="0">
                <a:sym typeface="Symbol" panose="05050102010706020507" pitchFamily="18" charset="2"/>
              </a:rPr>
              <a:t> </a:t>
            </a:r>
            <a:r>
              <a:rPr lang="en-US" altLang="zh-CN" sz="2400" i="1" dirty="0" smtClean="0"/>
              <a:t>cg</a:t>
            </a:r>
            <a:r>
              <a:rPr lang="en-US" altLang="zh-CN" sz="2400" dirty="0" smtClean="0"/>
              <a:t>(</a:t>
            </a:r>
            <a:r>
              <a:rPr lang="en-US" altLang="zh-CN" sz="2400" i="1" dirty="0" smtClean="0"/>
              <a:t>n</a:t>
            </a:r>
            <a:r>
              <a:rPr lang="en-US" altLang="zh-CN" sz="2400" dirty="0" smtClean="0"/>
              <a:t>)</a:t>
            </a:r>
            <a:r>
              <a:rPr lang="en-US" altLang="zh-CN" sz="2400" dirty="0" smtClean="0">
                <a:sym typeface="Symbol" panose="05050102010706020507" pitchFamily="18" charset="2"/>
              </a:rPr>
              <a:t> </a:t>
            </a:r>
            <a:r>
              <a:rPr lang="en-US" altLang="zh-CN" sz="2400" dirty="0" smtClean="0"/>
              <a:t>&lt; </a:t>
            </a:r>
            <a:r>
              <a:rPr lang="en-US" altLang="zh-CN" sz="2400" i="1" dirty="0" smtClean="0"/>
              <a:t>f</a:t>
            </a:r>
            <a:r>
              <a:rPr lang="en-US" altLang="zh-CN" sz="2400" dirty="0" smtClean="0"/>
              <a:t>(</a:t>
            </a:r>
            <a:r>
              <a:rPr lang="en-US" altLang="zh-CN" sz="2400" i="1" dirty="0" smtClean="0"/>
              <a:t>n</a:t>
            </a:r>
            <a:r>
              <a:rPr lang="en-US" altLang="zh-CN" sz="2400" dirty="0" smtClean="0"/>
              <a:t>) }</a:t>
            </a:r>
          </a:p>
          <a:p>
            <a:pPr eaLnBrk="1" hangingPunct="1">
              <a:lnSpc>
                <a:spcPct val="125000"/>
              </a:lnSpc>
              <a:spcBef>
                <a:spcPts val="600"/>
              </a:spcBef>
            </a:pPr>
            <a:r>
              <a:rPr lang="zh-CN" altLang="en-US" sz="2400" dirty="0" smtClean="0"/>
              <a:t>举例：</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sym typeface="Symbol"/>
              </a:rPr>
              <a:t>= </a:t>
            </a:r>
            <a:r>
              <a:rPr lang="en-US" altLang="zh-CN" sz="2400" i="1" dirty="0">
                <a:solidFill>
                  <a:schemeClr val="bg2"/>
                </a:solidFill>
                <a:sym typeface="Symbol"/>
              </a:rPr>
              <a:t></a:t>
            </a:r>
            <a:r>
              <a:rPr lang="en-US" altLang="zh-CN" sz="2400" dirty="0"/>
              <a:t>(</a:t>
            </a:r>
            <a:r>
              <a:rPr lang="en-US" altLang="zh-CN" sz="2400" i="1" dirty="0"/>
              <a:t>n</a:t>
            </a:r>
            <a:r>
              <a:rPr lang="en-US" altLang="zh-CN" sz="2400" dirty="0" smtClean="0"/>
              <a:t>)</a:t>
            </a:r>
            <a:r>
              <a:rPr lang="zh-CN" altLang="en-US" sz="2400" dirty="0" smtClean="0"/>
              <a:t>；尽管</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t>=</a:t>
            </a:r>
            <a:r>
              <a:rPr lang="en-US" altLang="zh-CN" sz="2400" dirty="0">
                <a:sym typeface="Symbol"/>
              </a:rPr>
              <a:t> </a:t>
            </a:r>
            <a:r>
              <a:rPr lang="en-US" altLang="zh-CN" sz="2400" dirty="0"/>
              <a:t>(</a:t>
            </a:r>
            <a:r>
              <a:rPr lang="en-US" altLang="zh-CN" sz="2400" i="1" dirty="0"/>
              <a:t>n</a:t>
            </a:r>
            <a:r>
              <a:rPr lang="en-US" altLang="zh-CN" sz="2400" baseline="30000" dirty="0"/>
              <a:t>2</a:t>
            </a:r>
            <a:r>
              <a:rPr lang="en-US" altLang="zh-CN" sz="2400" dirty="0" smtClean="0"/>
              <a:t>)</a:t>
            </a:r>
            <a:r>
              <a:rPr lang="zh-CN" altLang="en-US" sz="2400" dirty="0" smtClean="0"/>
              <a:t>，但</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sym typeface="Symbol"/>
              </a:rPr>
              <a:t>≠ </a:t>
            </a:r>
            <a:r>
              <a:rPr lang="en-US" altLang="zh-CN" sz="2400" i="1" dirty="0">
                <a:solidFill>
                  <a:schemeClr val="bg2"/>
                </a:solidFill>
                <a:sym typeface="Symbol"/>
              </a:rPr>
              <a:t></a:t>
            </a:r>
            <a:r>
              <a:rPr lang="en-US" altLang="zh-CN" sz="2400" dirty="0"/>
              <a:t>(</a:t>
            </a:r>
            <a:r>
              <a:rPr lang="en-US" altLang="zh-CN" sz="2400" i="1" dirty="0"/>
              <a:t>n</a:t>
            </a:r>
            <a:r>
              <a:rPr lang="en-US" altLang="zh-CN" sz="2400" baseline="30000" dirty="0"/>
              <a:t>2</a:t>
            </a:r>
            <a:r>
              <a:rPr lang="en-US" altLang="zh-CN" sz="2400" dirty="0" smtClean="0"/>
              <a:t>)</a:t>
            </a:r>
            <a:r>
              <a:rPr lang="zh-CN" altLang="en-US" sz="2400" dirty="0" smtClean="0"/>
              <a:t>。</a:t>
            </a:r>
            <a:endParaRPr lang="en-US" altLang="zh-CN" sz="2400" dirty="0" smtClean="0"/>
          </a:p>
          <a:p>
            <a:pPr>
              <a:lnSpc>
                <a:spcPct val="125000"/>
              </a:lnSpc>
              <a:spcBef>
                <a:spcPts val="600"/>
              </a:spcBef>
            </a:pPr>
            <a:r>
              <a:rPr lang="zh-CN" altLang="en-US" sz="2400" dirty="0"/>
              <a:t>若</a:t>
            </a:r>
            <a:r>
              <a:rPr lang="en-US" altLang="zh-CN" sz="2400" i="1" dirty="0"/>
              <a:t>f</a:t>
            </a:r>
            <a:r>
              <a:rPr lang="en-US" altLang="zh-CN" sz="2400" dirty="0"/>
              <a:t>(</a:t>
            </a:r>
            <a:r>
              <a:rPr lang="en-US" altLang="zh-CN" sz="2400" i="1" dirty="0"/>
              <a:t>n</a:t>
            </a:r>
            <a:r>
              <a:rPr lang="en-US" altLang="zh-CN" sz="2400" dirty="0"/>
              <a:t>) = </a:t>
            </a:r>
            <a:r>
              <a:rPr lang="en-US" altLang="zh-CN" sz="2400" i="1" dirty="0">
                <a:sym typeface="Symbol" panose="05050102010706020507" pitchFamily="18" charset="2"/>
              </a:rPr>
              <a:t></a:t>
            </a:r>
            <a:r>
              <a:rPr lang="en-US" altLang="zh-CN" sz="2400" dirty="0" smtClean="0"/>
              <a:t>(</a:t>
            </a:r>
            <a:r>
              <a:rPr lang="en-US" altLang="zh-CN" sz="2400" i="1" dirty="0"/>
              <a:t>g</a:t>
            </a:r>
            <a:r>
              <a:rPr lang="en-US" altLang="zh-CN" sz="2400" dirty="0"/>
              <a:t>(</a:t>
            </a:r>
            <a:r>
              <a:rPr lang="en-US" altLang="zh-CN" sz="2400" i="1" dirty="0"/>
              <a:t>n</a:t>
            </a:r>
            <a:r>
              <a:rPr lang="en-US" altLang="zh-CN" sz="2400" dirty="0"/>
              <a:t>))</a:t>
            </a:r>
            <a:r>
              <a:rPr lang="zh-CN" altLang="en-US" sz="2400" dirty="0"/>
              <a:t>，那么</a:t>
            </a:r>
            <a:r>
              <a:rPr lang="en-US" altLang="zh-CN" sz="2400" i="1" dirty="0"/>
              <a:t>n</a:t>
            </a:r>
            <a:r>
              <a:rPr lang="zh-CN" altLang="en-US" sz="2400" dirty="0"/>
              <a:t>当趋于无穷时，</a:t>
            </a:r>
            <a:r>
              <a:rPr lang="en-US" altLang="zh-CN" sz="2400" i="1" dirty="0"/>
              <a:t> f</a:t>
            </a:r>
            <a:r>
              <a:rPr lang="en-US" altLang="zh-CN" sz="2400" dirty="0"/>
              <a:t>(</a:t>
            </a:r>
            <a:r>
              <a:rPr lang="en-US" altLang="zh-CN" sz="2400" i="1" dirty="0"/>
              <a:t>n</a:t>
            </a:r>
            <a:r>
              <a:rPr lang="en-US" altLang="zh-CN" sz="2400" dirty="0"/>
              <a:t>)</a:t>
            </a:r>
            <a:r>
              <a:rPr lang="zh-CN" altLang="en-US" sz="2400" dirty="0"/>
              <a:t>相对于</a:t>
            </a:r>
            <a:r>
              <a:rPr lang="en-US" altLang="zh-CN" sz="2400" i="1" dirty="0"/>
              <a:t>g</a:t>
            </a:r>
            <a:r>
              <a:rPr lang="en-US" altLang="zh-CN" sz="2400" dirty="0"/>
              <a:t>(</a:t>
            </a:r>
            <a:r>
              <a:rPr lang="en-US" altLang="zh-CN" sz="2400" i="1" dirty="0"/>
              <a:t>n</a:t>
            </a:r>
            <a:r>
              <a:rPr lang="en-US" altLang="zh-CN" sz="2400" dirty="0"/>
              <a:t>)</a:t>
            </a:r>
            <a:r>
              <a:rPr lang="zh-CN" altLang="en-US" sz="2400" dirty="0" smtClean="0"/>
              <a:t>变得任意大了</a:t>
            </a:r>
            <a:endParaRPr lang="en-US" altLang="zh-CN" sz="2400" dirty="0"/>
          </a:p>
          <a:p>
            <a:pPr eaLnBrk="1" hangingPunct="1">
              <a:lnSpc>
                <a:spcPct val="125000"/>
              </a:lnSpc>
              <a:spcBef>
                <a:spcPts val="600"/>
              </a:spcBef>
            </a:pPr>
            <a:endParaRPr lang="en-US" altLang="zh-CN" sz="2400" i="1" dirty="0" smtClean="0"/>
          </a:p>
          <a:p>
            <a:pPr eaLnBrk="1" hangingPunct="1">
              <a:lnSpc>
                <a:spcPct val="125000"/>
              </a:lnSpc>
              <a:spcBef>
                <a:spcPts val="600"/>
              </a:spcBef>
            </a:pP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anose="05050102010706020507" pitchFamily="18" charset="2"/>
              </a:rPr>
              <a:t></a:t>
            </a:r>
            <a:r>
              <a:rPr lang="en-US" altLang="zh-CN" sz="2400" dirty="0" smtClean="0"/>
              <a:t> </a:t>
            </a:r>
            <a:r>
              <a:rPr lang="en-US" altLang="zh-CN" sz="2400" i="1" dirty="0" smtClean="0">
                <a:sym typeface="Symbol" panose="05050102010706020507" pitchFamily="18" charset="2"/>
              </a:rPr>
              <a:t></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zh-CN" altLang="en-US" sz="2400" dirty="0" smtClean="0">
                <a:sym typeface="Symbol" panose="05050102010706020507" pitchFamily="18" charset="2"/>
              </a:rPr>
              <a:t>当且仅当</a:t>
            </a:r>
            <a:r>
              <a:rPr lang="en-US" altLang="zh-CN" sz="2400" dirty="0" smtClean="0">
                <a:sym typeface="Symbol" panose="05050102010706020507" pitchFamily="18" charset="2"/>
              </a:rPr>
              <a:t> </a:t>
            </a:r>
            <a:r>
              <a:rPr lang="en-US" altLang="zh-CN" sz="2400" dirty="0" smtClean="0"/>
              <a:t> </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ym typeface="Symbol" panose="05050102010706020507" pitchFamily="18" charset="2"/>
              </a:rPr>
              <a:t></a:t>
            </a:r>
            <a:r>
              <a:rPr lang="en-US" altLang="zh-CN" sz="2400" dirty="0" smtClean="0"/>
              <a:t> </a:t>
            </a:r>
            <a:r>
              <a:rPr lang="en-US" altLang="zh-CN" sz="2400" i="1" dirty="0" smtClean="0">
                <a:sym typeface="Symbol" panose="05050102010706020507" pitchFamily="18" charset="2"/>
              </a:rPr>
              <a:t>o</a:t>
            </a:r>
            <a:r>
              <a:rPr lang="en-US" altLang="zh-CN" sz="2400" dirty="0" smtClean="0"/>
              <a:t>(</a:t>
            </a:r>
            <a:r>
              <a:rPr lang="en-US" altLang="zh-CN" sz="2400" i="1" dirty="0" smtClean="0"/>
              <a:t>f</a:t>
            </a:r>
            <a:r>
              <a:rPr lang="en-US" altLang="zh-CN" sz="2400" dirty="0" smtClean="0"/>
              <a:t>(</a:t>
            </a:r>
            <a:r>
              <a:rPr lang="en-US" altLang="zh-CN" sz="2400" i="1" dirty="0" smtClean="0"/>
              <a:t>n</a:t>
            </a:r>
            <a:r>
              <a:rPr lang="en-US" altLang="zh-CN" sz="2400" dirty="0" smtClean="0"/>
              <a:t>))</a:t>
            </a:r>
          </a:p>
        </p:txBody>
      </p:sp>
      <p:graphicFrame>
        <p:nvGraphicFramePr>
          <p:cNvPr id="4" name="Object 2"/>
          <p:cNvGraphicFramePr>
            <a:graphicFrameLocks noChangeAspect="1"/>
          </p:cNvGraphicFramePr>
          <p:nvPr>
            <p:extLst>
              <p:ext uri="{D42A27DB-BD31-4B8C-83A1-F6EECF244321}">
                <p14:modId xmlns:p14="http://schemas.microsoft.com/office/powerpoint/2010/main" val="271204684"/>
              </p:ext>
            </p:extLst>
          </p:nvPr>
        </p:nvGraphicFramePr>
        <p:xfrm>
          <a:off x="3352800" y="4419600"/>
          <a:ext cx="1912938" cy="928687"/>
        </p:xfrm>
        <a:graphic>
          <a:graphicData uri="http://schemas.openxmlformats.org/presentationml/2006/ole">
            <mc:AlternateContent xmlns:mc="http://schemas.openxmlformats.org/markup-compatibility/2006">
              <mc:Choice xmlns:v="urn:schemas-microsoft-com:vml" Requires="v">
                <p:oleObj spid="_x0000_s34875" name="Equation" r:id="rId3" imgW="863225" imgH="418918" progId="Equation.3">
                  <p:embed/>
                </p:oleObj>
              </mc:Choice>
              <mc:Fallback>
                <p:oleObj name="Equation" r:id="rId3" imgW="863225" imgH="418918"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419600"/>
                        <a:ext cx="1912938"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212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61639" y="4914176"/>
            <a:ext cx="8301361" cy="171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spcBef>
                <a:spcPts val="0"/>
              </a:spcBef>
            </a:pPr>
            <a:r>
              <a:rPr lang="zh-CN" altLang="en-US" sz="2400" kern="0" dirty="0" smtClean="0"/>
              <a:t>例</a:t>
            </a:r>
            <a:r>
              <a:rPr lang="en-US" altLang="zh-CN" sz="2400" kern="0" dirty="0" smtClean="0"/>
              <a:t>1</a:t>
            </a:r>
          </a:p>
          <a:p>
            <a:pPr>
              <a:spcBef>
                <a:spcPts val="0"/>
              </a:spcBef>
            </a:pPr>
            <a:endParaRPr lang="en-US" altLang="zh-CN" sz="2400" b="1" kern="0" dirty="0"/>
          </a:p>
          <a:p>
            <a:pPr marL="0" indent="0">
              <a:spcBef>
                <a:spcPts val="0"/>
              </a:spcBef>
              <a:buNone/>
            </a:pPr>
            <a:r>
              <a:rPr lang="en-US" altLang="zh-CN" sz="2400" kern="0" dirty="0"/>
              <a:t> </a:t>
            </a:r>
            <a:r>
              <a:rPr lang="en-US" altLang="zh-CN" sz="2400" kern="0" dirty="0" smtClean="0"/>
              <a:t>                                                                    </a:t>
            </a:r>
            <a:r>
              <a:rPr lang="zh-CN" altLang="en-US" sz="2400" kern="0" dirty="0" smtClean="0"/>
              <a:t>，因此</a:t>
            </a:r>
            <a:endParaRPr lang="en-US" altLang="zh-CN" sz="2400" b="1" kern="0" dirty="0" smtClean="0"/>
          </a:p>
          <a:p>
            <a:pPr>
              <a:spcBef>
                <a:spcPts val="0"/>
              </a:spcBef>
            </a:pPr>
            <a:endParaRPr lang="pt-BR" sz="2400" b="1" kern="0" dirty="0" smtClean="0"/>
          </a:p>
          <a:p>
            <a:pPr marL="0" indent="0">
              <a:spcBef>
                <a:spcPts val="0"/>
              </a:spcBef>
              <a:buFont typeface="Wingdings" pitchFamily="2" charset="2"/>
              <a:buNone/>
            </a:pPr>
            <a:endParaRPr lang="pt-BR" sz="2400" b="1" kern="0" dirty="0" smtClean="0"/>
          </a:p>
          <a:p>
            <a:pPr marL="0" indent="0">
              <a:spcBef>
                <a:spcPts val="0"/>
              </a:spcBef>
              <a:buFont typeface="Wingdings" pitchFamily="2" charset="2"/>
              <a:buNone/>
            </a:pPr>
            <a:endParaRPr lang="pt-BR" sz="2400" b="1" kern="0" dirty="0" smtClean="0"/>
          </a:p>
          <a:p>
            <a:pPr>
              <a:spcBef>
                <a:spcPts val="0"/>
              </a:spcBef>
            </a:pPr>
            <a:endParaRPr lang="pt-BR" sz="2400" b="1" kern="0" dirty="0" smtClean="0"/>
          </a:p>
          <a:p>
            <a:pPr>
              <a:spcBef>
                <a:spcPts val="0"/>
              </a:spcBef>
            </a:pPr>
            <a:endParaRPr lang="pt-BR" sz="2400" b="1" kern="0" dirty="0" smtClean="0"/>
          </a:p>
          <a:p>
            <a:pPr marL="0" indent="0">
              <a:spcBef>
                <a:spcPts val="0"/>
              </a:spcBef>
              <a:buFont typeface="Wingdings" pitchFamily="2" charset="2"/>
              <a:buNone/>
            </a:pPr>
            <a:r>
              <a:rPr lang="en-US" sz="2400" b="1" kern="0" dirty="0" smtClean="0"/>
              <a:t> </a:t>
            </a:r>
            <a:endParaRPr lang="en-US" sz="2400" b="1" kern="0" dirty="0"/>
          </a:p>
        </p:txBody>
      </p:sp>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a:t>
            </a:r>
            <a:r>
              <a:rPr lang="zh-CN" altLang="en-US" sz="3600" dirty="0" smtClean="0"/>
              <a:t>记号 </a:t>
            </a:r>
            <a:r>
              <a:rPr lang="en-US" altLang="zh-CN" sz="3600" dirty="0" smtClean="0"/>
              <a:t>— </a:t>
            </a:r>
            <a:r>
              <a:rPr lang="zh-CN" altLang="en-US" sz="3600" dirty="0" smtClean="0"/>
              <a:t>极限 </a:t>
            </a:r>
            <a:r>
              <a:rPr lang="en-US" altLang="zh-CN" sz="3600" dirty="0" smtClean="0"/>
              <a:t>(1)</a:t>
            </a:r>
            <a:endParaRPr lang="en-US" sz="3600" b="1" dirty="0">
              <a:solidFill>
                <a:srgbClr val="0000CC"/>
              </a:solidFill>
            </a:endParaRPr>
          </a:p>
        </p:txBody>
      </p:sp>
      <p:sp>
        <p:nvSpPr>
          <p:cNvPr id="7171" name="Rectangle 3"/>
          <p:cNvSpPr>
            <a:spLocks noGrp="1" noChangeArrowheads="1"/>
          </p:cNvSpPr>
          <p:nvPr>
            <p:ph type="body" idx="4294967295"/>
          </p:nvPr>
        </p:nvSpPr>
        <p:spPr>
          <a:xfrm>
            <a:off x="842963" y="1371600"/>
            <a:ext cx="8301037" cy="457200"/>
          </a:xfrm>
        </p:spPr>
        <p:txBody>
          <a:bodyPr/>
          <a:lstStyle/>
          <a:p>
            <a:pPr>
              <a:spcBef>
                <a:spcPts val="0"/>
              </a:spcBef>
            </a:pPr>
            <a:r>
              <a:rPr lang="zh-CN" altLang="en-US" sz="2400" b="1" dirty="0" smtClean="0"/>
              <a:t>用极限去定义渐近符号：</a:t>
            </a:r>
            <a:endParaRPr lang="en-US" altLang="zh-CN" sz="2400" b="1" dirty="0" smtClean="0"/>
          </a:p>
          <a:p>
            <a:pPr>
              <a:spcBef>
                <a:spcPts val="0"/>
              </a:spcBef>
            </a:pPr>
            <a:endParaRPr lang="pt-BR" sz="2400" b="1" dirty="0"/>
          </a:p>
          <a:p>
            <a:pPr marL="0" indent="0">
              <a:spcBef>
                <a:spcPts val="0"/>
              </a:spcBef>
              <a:buNone/>
            </a:pPr>
            <a:endParaRPr lang="pt-BR" sz="2400" b="1" dirty="0"/>
          </a:p>
          <a:p>
            <a:pPr marL="0" indent="0">
              <a:spcBef>
                <a:spcPts val="0"/>
              </a:spcBef>
              <a:buNone/>
            </a:pPr>
            <a:endParaRPr lang="pt-BR" sz="2400" b="1" dirty="0"/>
          </a:p>
          <a:p>
            <a:pPr>
              <a:spcBef>
                <a:spcPts val="0"/>
              </a:spcBef>
            </a:pPr>
            <a:endParaRPr lang="pt-BR" sz="2400" b="1" dirty="0" smtClean="0"/>
          </a:p>
          <a:p>
            <a:pPr>
              <a:spcBef>
                <a:spcPts val="0"/>
              </a:spcBef>
            </a:pPr>
            <a:endParaRPr lang="pt-BR" sz="2400" b="1" dirty="0"/>
          </a:p>
          <a:p>
            <a:pPr marL="0" indent="0">
              <a:spcBef>
                <a:spcPts val="0"/>
              </a:spcBef>
              <a:buNone/>
            </a:pPr>
            <a:r>
              <a:rPr lang="en-US" sz="2400" b="1" dirty="0" smtClean="0"/>
              <a:t> </a:t>
            </a:r>
            <a:endParaRPr lang="en-US" sz="24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1077466421"/>
              </p:ext>
            </p:extLst>
          </p:nvPr>
        </p:nvGraphicFramePr>
        <p:xfrm>
          <a:off x="762000" y="1905000"/>
          <a:ext cx="6984900" cy="1492200"/>
        </p:xfrm>
        <a:graphic>
          <a:graphicData uri="http://schemas.openxmlformats.org/presentationml/2006/ole">
            <mc:AlternateContent xmlns:mc="http://schemas.openxmlformats.org/markup-compatibility/2006">
              <mc:Choice xmlns:v="urn:schemas-microsoft-com:vml" Requires="v">
                <p:oleObj spid="_x0000_s35998" name="公式" r:id="rId4" imgW="2794000" imgH="596900" progId="Equation.3">
                  <p:embed/>
                </p:oleObj>
              </mc:Choice>
              <mc:Fallback>
                <p:oleObj name="公式" r:id="rId4" imgW="2794000" imgH="596900" progId="Equation.3">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905000"/>
                        <a:ext cx="6984900" cy="14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762000" y="3276600"/>
            <a:ext cx="466506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pPr>
            <a:r>
              <a:rPr lang="zh-CN" altLang="en-US" sz="2400" u="none" dirty="0">
                <a:latin typeface="+mn-ea"/>
                <a:ea typeface="+mn-ea"/>
              </a:rPr>
              <a:t>前两种情况</a:t>
            </a:r>
            <a:r>
              <a:rPr lang="zh-CN" altLang="en-US" sz="2400" u="none" dirty="0" smtClean="0">
                <a:latin typeface="+mn-ea"/>
                <a:ea typeface="+mn-ea"/>
              </a:rPr>
              <a:t>意味着</a:t>
            </a:r>
            <a:r>
              <a:rPr lang="en-US" altLang="zh-CN" sz="2400" i="1" u="none" dirty="0" smtClean="0">
                <a:latin typeface="+mn-ea"/>
                <a:ea typeface="+mn-ea"/>
              </a:rPr>
              <a:t>f</a:t>
            </a:r>
            <a:r>
              <a:rPr lang="en-US" altLang="zh-CN" sz="2400" u="none" dirty="0" smtClean="0">
                <a:latin typeface="+mn-ea"/>
                <a:ea typeface="+mn-ea"/>
              </a:rPr>
              <a:t>(</a:t>
            </a:r>
            <a:r>
              <a:rPr lang="en-US" altLang="zh-CN" sz="2400" i="1" u="none" dirty="0" smtClean="0">
                <a:latin typeface="+mn-ea"/>
                <a:ea typeface="+mn-ea"/>
              </a:rPr>
              <a:t>n</a:t>
            </a:r>
            <a:r>
              <a:rPr lang="en-US" altLang="zh-CN" sz="2400" u="none" dirty="0">
                <a:latin typeface="+mn-ea"/>
                <a:ea typeface="+mn-ea"/>
              </a:rPr>
              <a:t>)</a:t>
            </a:r>
            <a:r>
              <a:rPr lang="en-US" altLang="zh-CN" sz="2400" i="1" u="none" dirty="0">
                <a:latin typeface="+mn-ea"/>
                <a:ea typeface="+mn-ea"/>
              </a:rPr>
              <a:t> </a:t>
            </a:r>
            <a:r>
              <a:rPr lang="en-US" altLang="zh-CN" sz="2400" u="none" dirty="0">
                <a:latin typeface="+mn-ea"/>
                <a:ea typeface="+mn-ea"/>
              </a:rPr>
              <a:t>∈</a:t>
            </a:r>
            <a:r>
              <a:rPr lang="en-US" altLang="zh-CN" sz="2400" i="1" u="none" dirty="0">
                <a:latin typeface="+mn-ea"/>
                <a:ea typeface="+mn-ea"/>
              </a:rPr>
              <a:t> O</a:t>
            </a:r>
            <a:r>
              <a:rPr lang="en-US" altLang="zh-CN" sz="2400" u="none" dirty="0">
                <a:latin typeface="+mn-ea"/>
                <a:ea typeface="+mn-ea"/>
              </a:rPr>
              <a:t>(</a:t>
            </a:r>
            <a:r>
              <a:rPr lang="en-US" altLang="zh-CN" sz="2400" i="1" u="none" dirty="0">
                <a:latin typeface="+mn-ea"/>
                <a:ea typeface="+mn-ea"/>
              </a:rPr>
              <a:t>g</a:t>
            </a:r>
            <a:r>
              <a:rPr lang="en-US" altLang="zh-CN" sz="2400" u="none" dirty="0">
                <a:latin typeface="+mn-ea"/>
                <a:ea typeface="+mn-ea"/>
              </a:rPr>
              <a:t>(</a:t>
            </a:r>
            <a:r>
              <a:rPr lang="en-US" altLang="zh-CN" sz="2400" i="1" u="none" dirty="0">
                <a:latin typeface="+mn-ea"/>
                <a:ea typeface="+mn-ea"/>
              </a:rPr>
              <a:t>n</a:t>
            </a:r>
            <a:r>
              <a:rPr lang="en-US" altLang="zh-CN" sz="2400" u="none" dirty="0">
                <a:latin typeface="+mn-ea"/>
                <a:ea typeface="+mn-ea"/>
              </a:rPr>
              <a:t>))</a:t>
            </a:r>
          </a:p>
          <a:p>
            <a:pPr eaLnBrk="1" hangingPunct="1">
              <a:lnSpc>
                <a:spcPct val="135000"/>
              </a:lnSpc>
            </a:pPr>
            <a:r>
              <a:rPr lang="zh-CN" altLang="en-US" sz="2400" u="none" dirty="0">
                <a:latin typeface="+mn-ea"/>
                <a:ea typeface="+mn-ea"/>
              </a:rPr>
              <a:t>后两种情况</a:t>
            </a:r>
            <a:r>
              <a:rPr lang="zh-CN" altLang="en-US" sz="2400" u="none" dirty="0" smtClean="0">
                <a:latin typeface="+mn-ea"/>
                <a:ea typeface="+mn-ea"/>
              </a:rPr>
              <a:t>意味着</a:t>
            </a:r>
            <a:r>
              <a:rPr lang="en-US" altLang="zh-CN" sz="2400" i="1" u="none" dirty="0" smtClean="0">
                <a:latin typeface="+mn-ea"/>
                <a:ea typeface="+mn-ea"/>
              </a:rPr>
              <a:t>f</a:t>
            </a:r>
            <a:r>
              <a:rPr lang="en-US" altLang="zh-CN" sz="2400" u="none" dirty="0" smtClean="0">
                <a:latin typeface="+mn-ea"/>
                <a:ea typeface="+mn-ea"/>
              </a:rPr>
              <a:t>(</a:t>
            </a:r>
            <a:r>
              <a:rPr lang="en-US" altLang="zh-CN" sz="2400" i="1" u="none" dirty="0" smtClean="0">
                <a:latin typeface="+mn-ea"/>
                <a:ea typeface="+mn-ea"/>
              </a:rPr>
              <a:t>n</a:t>
            </a:r>
            <a:r>
              <a:rPr lang="en-US" altLang="zh-CN" sz="2400" u="none" dirty="0">
                <a:latin typeface="+mn-ea"/>
                <a:ea typeface="+mn-ea"/>
              </a:rPr>
              <a:t>)</a:t>
            </a:r>
            <a:r>
              <a:rPr lang="en-US" altLang="zh-CN" sz="2400" i="1" u="none" dirty="0">
                <a:latin typeface="+mn-ea"/>
                <a:ea typeface="+mn-ea"/>
              </a:rPr>
              <a:t> </a:t>
            </a:r>
            <a:r>
              <a:rPr lang="en-US" altLang="zh-CN" sz="2400" u="none" dirty="0">
                <a:latin typeface="+mn-ea"/>
                <a:ea typeface="+mn-ea"/>
              </a:rPr>
              <a:t>∈</a:t>
            </a:r>
            <a:r>
              <a:rPr lang="en-US" altLang="zh-CN" sz="2400" i="1" u="none" dirty="0">
                <a:latin typeface="+mn-ea"/>
                <a:ea typeface="+mn-ea"/>
              </a:rPr>
              <a:t> </a:t>
            </a:r>
            <a:r>
              <a:rPr lang="en-US" altLang="zh-CN" sz="2400" u="none" dirty="0">
                <a:latin typeface="+mn-ea"/>
                <a:ea typeface="+mn-ea"/>
              </a:rPr>
              <a:t>Ω(</a:t>
            </a:r>
            <a:r>
              <a:rPr lang="en-US" altLang="zh-CN" sz="2400" i="1" u="none" dirty="0">
                <a:latin typeface="+mn-ea"/>
                <a:ea typeface="+mn-ea"/>
              </a:rPr>
              <a:t>g(n</a:t>
            </a:r>
            <a:r>
              <a:rPr lang="en-US" altLang="zh-CN" sz="2400" u="none" dirty="0" smtClean="0">
                <a:latin typeface="+mn-ea"/>
                <a:ea typeface="+mn-ea"/>
              </a:rPr>
              <a:t>))</a:t>
            </a:r>
            <a:endParaRPr lang="en-US" altLang="zh-CN" sz="2400" u="none" dirty="0">
              <a:latin typeface="+mn-ea"/>
              <a:ea typeface="+mn-ea"/>
            </a:endParaRPr>
          </a:p>
        </p:txBody>
      </p:sp>
      <p:graphicFrame>
        <p:nvGraphicFramePr>
          <p:cNvPr id="7" name="Object 3"/>
          <p:cNvGraphicFramePr>
            <a:graphicFrameLocks/>
          </p:cNvGraphicFramePr>
          <p:nvPr>
            <p:extLst>
              <p:ext uri="{D42A27DB-BD31-4B8C-83A1-F6EECF244321}">
                <p14:modId xmlns:p14="http://schemas.microsoft.com/office/powerpoint/2010/main" val="1550750124"/>
              </p:ext>
            </p:extLst>
          </p:nvPr>
        </p:nvGraphicFramePr>
        <p:xfrm>
          <a:off x="457200" y="5429503"/>
          <a:ext cx="5364900" cy="952200"/>
        </p:xfrm>
        <a:graphic>
          <a:graphicData uri="http://schemas.openxmlformats.org/presentationml/2006/ole">
            <mc:AlternateContent xmlns:mc="http://schemas.openxmlformats.org/markup-compatibility/2006">
              <mc:Choice xmlns:v="urn:schemas-microsoft-com:vml" Requires="v">
                <p:oleObj spid="_x0000_s35999" name="公式" r:id="rId6" imgW="2146300" imgH="381000" progId="Equation.3">
                  <p:embed/>
                </p:oleObj>
              </mc:Choice>
              <mc:Fallback>
                <p:oleObj name="公式" r:id="rId6" imgW="2146300" imgH="381000" progId="Equation.3">
                  <p:embed/>
                  <p:pic>
                    <p:nvPicPr>
                      <p:cNvPr id="0" name="Picture 8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429503"/>
                        <a:ext cx="5364900" cy="952200"/>
                      </a:xfrm>
                      <a:prstGeom prst="rect">
                        <a:avLst/>
                      </a:prstGeom>
                      <a:solidFill>
                        <a:schemeClr val="bg1"/>
                      </a:solidFill>
                    </p:spPr>
                  </p:pic>
                </p:oleObj>
              </mc:Fallback>
            </mc:AlternateContent>
          </a:graphicData>
        </a:graphic>
      </p:graphicFrame>
      <p:graphicFrame>
        <p:nvGraphicFramePr>
          <p:cNvPr id="10" name="Object 3"/>
          <p:cNvGraphicFramePr>
            <a:graphicFrameLocks/>
          </p:cNvGraphicFramePr>
          <p:nvPr>
            <p:extLst>
              <p:ext uri="{D42A27DB-BD31-4B8C-83A1-F6EECF244321}">
                <p14:modId xmlns:p14="http://schemas.microsoft.com/office/powerpoint/2010/main" val="522274575"/>
              </p:ext>
            </p:extLst>
          </p:nvPr>
        </p:nvGraphicFramePr>
        <p:xfrm>
          <a:off x="6754812" y="5624513"/>
          <a:ext cx="2389188" cy="547687"/>
        </p:xfrm>
        <a:graphic>
          <a:graphicData uri="http://schemas.openxmlformats.org/presentationml/2006/ole">
            <mc:AlternateContent xmlns:mc="http://schemas.openxmlformats.org/markup-compatibility/2006">
              <mc:Choice xmlns:v="urn:schemas-microsoft-com:vml" Requires="v">
                <p:oleObj spid="_x0000_s36000" name="公式" r:id="rId8" imgW="952087" imgH="215806" progId="Equation.3">
                  <p:embed/>
                </p:oleObj>
              </mc:Choice>
              <mc:Fallback>
                <p:oleObj name="公式" r:id="rId8" imgW="952087" imgH="215806" progId="Equation.3">
                  <p:embed/>
                  <p:pic>
                    <p:nvPicPr>
                      <p:cNvPr id="0" name="Picture 8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4812" y="5624513"/>
                        <a:ext cx="2389188" cy="54768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0066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3400" y="0"/>
            <a:ext cx="7772400" cy="838200"/>
          </a:xfrm>
        </p:spPr>
        <p:txBody>
          <a:bodyPr/>
          <a:lstStyle/>
          <a:p>
            <a:r>
              <a:rPr lang="en-US" altLang="zh-CN" sz="3600" dirty="0" smtClean="0"/>
              <a:t>1.3 </a:t>
            </a:r>
            <a:r>
              <a:rPr lang="zh-CN" altLang="en-US" sz="3600" dirty="0"/>
              <a:t>渐近记号 </a:t>
            </a:r>
            <a:r>
              <a:rPr lang="en-US" altLang="zh-CN" sz="3600" dirty="0"/>
              <a:t>— </a:t>
            </a:r>
            <a:r>
              <a:rPr lang="zh-CN" altLang="en-US" sz="3600" dirty="0"/>
              <a:t>极限 </a:t>
            </a:r>
            <a:r>
              <a:rPr lang="en-US" altLang="zh-CN" sz="3600" dirty="0" smtClean="0"/>
              <a:t>(2)</a:t>
            </a:r>
            <a:endParaRPr lang="en-US" sz="3600" b="1" dirty="0">
              <a:solidFill>
                <a:srgbClr val="0000CC"/>
              </a:solidFill>
            </a:endParaRPr>
          </a:p>
        </p:txBody>
      </p:sp>
      <p:sp>
        <p:nvSpPr>
          <p:cNvPr id="6148" name="Rectangle 3"/>
          <p:cNvSpPr>
            <a:spLocks noGrp="1" noChangeArrowheads="1"/>
          </p:cNvSpPr>
          <p:nvPr>
            <p:ph type="body" sz="half" idx="1"/>
          </p:nvPr>
        </p:nvSpPr>
        <p:spPr>
          <a:xfrm>
            <a:off x="467519" y="1391444"/>
            <a:ext cx="8208962" cy="1524000"/>
          </a:xfrm>
          <a:noFill/>
        </p:spPr>
        <p:txBody>
          <a:bodyPr lIns="92075" tIns="46038" rIns="92075" bIns="46038"/>
          <a:lstStyle/>
          <a:p>
            <a:pPr eaLnBrk="1" hangingPunct="1">
              <a:buFont typeface="Wingdings" charset="2"/>
              <a:buNone/>
            </a:pPr>
            <a:r>
              <a:rPr lang="zh-CN" altLang="en-US" b="1" dirty="0" smtClean="0">
                <a:solidFill>
                  <a:srgbClr val="0000CC"/>
                </a:solidFill>
                <a:latin typeface="黑体" panose="02010609060101010101" pitchFamily="49" charset="-122"/>
                <a:ea typeface="黑体" panose="02010609060101010101" pitchFamily="49" charset="-122"/>
              </a:rPr>
              <a:t>洛必达法则 </a:t>
            </a:r>
            <a:r>
              <a:rPr lang="en-US" altLang="zh-CN" sz="2400" dirty="0" smtClean="0"/>
              <a:t>(</a:t>
            </a:r>
            <a:r>
              <a:rPr lang="en-US" altLang="zh-CN" sz="2400" b="1" dirty="0" err="1" smtClean="0"/>
              <a:t>L’Hopital’s</a:t>
            </a:r>
            <a:r>
              <a:rPr lang="en-US" altLang="zh-CN" sz="2400" b="1" dirty="0" smtClean="0"/>
              <a:t> Rule)</a:t>
            </a:r>
            <a:r>
              <a:rPr lang="zh-CN" altLang="en-US" sz="2400" b="1" dirty="0" smtClean="0"/>
              <a:t>：</a:t>
            </a:r>
            <a:endParaRPr lang="en-US" sz="2400" b="1" dirty="0" smtClean="0"/>
          </a:p>
        </p:txBody>
      </p:sp>
      <p:graphicFrame>
        <p:nvGraphicFramePr>
          <p:cNvPr id="6146" name="Object 4"/>
          <p:cNvGraphicFramePr>
            <a:graphicFrameLocks noGrp="1" noChangeAspect="1"/>
          </p:cNvGraphicFramePr>
          <p:nvPr>
            <p:ph sz="half" idx="2"/>
            <p:extLst>
              <p:ext uri="{D42A27DB-BD31-4B8C-83A1-F6EECF244321}">
                <p14:modId xmlns:p14="http://schemas.microsoft.com/office/powerpoint/2010/main" val="2344903997"/>
              </p:ext>
            </p:extLst>
          </p:nvPr>
        </p:nvGraphicFramePr>
        <p:xfrm>
          <a:off x="2590800" y="1905000"/>
          <a:ext cx="3048000" cy="889000"/>
        </p:xfrm>
        <a:graphic>
          <a:graphicData uri="http://schemas.openxmlformats.org/presentationml/2006/ole">
            <mc:AlternateContent xmlns:mc="http://schemas.openxmlformats.org/markup-compatibility/2006">
              <mc:Choice xmlns:v="urn:schemas-microsoft-com:vml" Requires="v">
                <p:oleObj spid="_x0000_s46238" name="公式" r:id="rId4" imgW="1218671" imgH="355446" progId="Equation.3">
                  <p:embed/>
                </p:oleObj>
              </mc:Choice>
              <mc:Fallback>
                <p:oleObj name="公式" r:id="rId4" imgW="1218671" imgH="355446" progId="Equation.3">
                  <p:embed/>
                  <p:pic>
                    <p:nvPicPr>
                      <p:cNvPr id="0" name="Picture 5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905000"/>
                        <a:ext cx="3048000" cy="8890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593282697"/>
              </p:ext>
            </p:extLst>
          </p:nvPr>
        </p:nvGraphicFramePr>
        <p:xfrm>
          <a:off x="533400" y="3924600"/>
          <a:ext cx="8222400" cy="952200"/>
        </p:xfrm>
        <a:graphic>
          <a:graphicData uri="http://schemas.openxmlformats.org/presentationml/2006/ole">
            <mc:AlternateContent xmlns:mc="http://schemas.openxmlformats.org/markup-compatibility/2006">
              <mc:Choice xmlns:v="urn:schemas-microsoft-com:vml" Requires="v">
                <p:oleObj spid="_x0000_s46239" name="公式" r:id="rId6" imgW="3289300" imgH="381000" progId="Equation.3">
                  <p:embed/>
                </p:oleObj>
              </mc:Choice>
              <mc:Fallback>
                <p:oleObj name="公式" r:id="rId6" imgW="3289300" imgH="381000" progId="Equation.3">
                  <p:embed/>
                  <p:pic>
                    <p:nvPicPr>
                      <p:cNvPr id="0" name="Picture 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924600"/>
                        <a:ext cx="8222400" cy="952200"/>
                      </a:xfrm>
                      <a:prstGeom prst="rect">
                        <a:avLst/>
                      </a:prstGeom>
                      <a:solidFill>
                        <a:schemeClr val="bg1"/>
                      </a:solidFill>
                    </p:spPr>
                  </p:pic>
                </p:oleObj>
              </mc:Fallback>
            </mc:AlternateContent>
          </a:graphicData>
        </a:graphic>
      </p:graphicFrame>
      <p:sp>
        <p:nvSpPr>
          <p:cNvPr id="7" name="Rectangle 3"/>
          <p:cNvSpPr txBox="1">
            <a:spLocks noChangeArrowheads="1"/>
          </p:cNvSpPr>
          <p:nvPr/>
        </p:nvSpPr>
        <p:spPr>
          <a:xfrm>
            <a:off x="611163" y="5029200"/>
            <a:ext cx="2894037" cy="533400"/>
          </a:xfrm>
          <a:prstGeom prst="rect">
            <a:avLst/>
          </a:prstGeom>
          <a:noFill/>
        </p:spPr>
        <p:txBody>
          <a:bodyPr lIns="92075" tIns="46038" rIns="92075" bIns="46038"/>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buFont typeface="Wingdings" charset="2"/>
              <a:buNone/>
            </a:pPr>
            <a:r>
              <a:rPr lang="en-US" sz="2400" dirty="0" smtClean="0">
                <a:sym typeface="Wingdings" pitchFamily="2" charset="2"/>
              </a:rPr>
              <a:t></a:t>
            </a:r>
            <a:r>
              <a:rPr lang="en-US" sz="2400" b="1" dirty="0" smtClean="0"/>
              <a:t>  </a:t>
            </a:r>
            <a:r>
              <a:rPr lang="en-US" sz="2400" b="1" i="1" dirty="0" err="1" smtClean="0"/>
              <a:t>n</a:t>
            </a:r>
            <a:r>
              <a:rPr lang="en-US" sz="2400" b="1" i="1" baseline="30000" dirty="0" err="1" smtClean="0"/>
              <a:t>k</a:t>
            </a:r>
            <a:r>
              <a:rPr lang="en-US" sz="2400" b="1" dirty="0" smtClean="0"/>
              <a:t> </a:t>
            </a:r>
            <a:r>
              <a:rPr lang="en-US" sz="2400" b="1" dirty="0" smtClean="0">
                <a:sym typeface="Symbol"/>
              </a:rPr>
              <a:t> </a:t>
            </a:r>
            <a:r>
              <a:rPr lang="en-US" sz="2400" b="1" i="1" dirty="0" smtClean="0">
                <a:sym typeface="Symbol"/>
              </a:rPr>
              <a:t>o</a:t>
            </a:r>
            <a:r>
              <a:rPr lang="en-US" sz="2400" b="1" dirty="0" smtClean="0">
                <a:sym typeface="Symbol"/>
              </a:rPr>
              <a:t>(2</a:t>
            </a:r>
            <a:r>
              <a:rPr lang="en-US" sz="2400" i="1" baseline="30000" dirty="0">
                <a:sym typeface="Symbol"/>
              </a:rPr>
              <a:t>n</a:t>
            </a:r>
            <a:r>
              <a:rPr lang="en-US" sz="2400" b="1" dirty="0" smtClean="0">
                <a:sym typeface="Symbol"/>
              </a:rPr>
              <a:t>)</a:t>
            </a:r>
            <a:endParaRPr lang="en-US" sz="2400" b="1" dirty="0" smtClean="0"/>
          </a:p>
        </p:txBody>
      </p:sp>
      <p:graphicFrame>
        <p:nvGraphicFramePr>
          <p:cNvPr id="8" name="Object 4"/>
          <p:cNvGraphicFramePr>
            <a:graphicFrameLocks noChangeAspect="1"/>
          </p:cNvGraphicFramePr>
          <p:nvPr>
            <p:extLst>
              <p:ext uri="{D42A27DB-BD31-4B8C-83A1-F6EECF244321}">
                <p14:modId xmlns:p14="http://schemas.microsoft.com/office/powerpoint/2010/main" val="2132429749"/>
              </p:ext>
            </p:extLst>
          </p:nvPr>
        </p:nvGraphicFramePr>
        <p:xfrm>
          <a:off x="533400" y="5562600"/>
          <a:ext cx="3111500" cy="857250"/>
        </p:xfrm>
        <a:graphic>
          <a:graphicData uri="http://schemas.openxmlformats.org/presentationml/2006/ole">
            <mc:AlternateContent xmlns:mc="http://schemas.openxmlformats.org/markup-compatibility/2006">
              <mc:Choice xmlns:v="urn:schemas-microsoft-com:vml" Requires="v">
                <p:oleObj spid="_x0000_s46240" name="公式" r:id="rId8" imgW="1244600" imgH="342900" progId="Equation.3">
                  <p:embed/>
                </p:oleObj>
              </mc:Choice>
              <mc:Fallback>
                <p:oleObj name="公式" r:id="rId8" imgW="1244600" imgH="342900" progId="Equation.3">
                  <p:embed/>
                  <p:pic>
                    <p:nvPicPr>
                      <p:cNvPr id="0" name="Picture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5562600"/>
                        <a:ext cx="3111500" cy="857250"/>
                      </a:xfrm>
                      <a:prstGeom prst="rect">
                        <a:avLst/>
                      </a:prstGeom>
                      <a:solidFill>
                        <a:schemeClr val="bg1"/>
                      </a:solidFill>
                    </p:spPr>
                  </p:pic>
                </p:oleObj>
              </mc:Fallback>
            </mc:AlternateContent>
          </a:graphicData>
        </a:graphic>
      </p:graphicFrame>
      <p:sp>
        <p:nvSpPr>
          <p:cNvPr id="9" name="Rectangle 3"/>
          <p:cNvSpPr txBox="1">
            <a:spLocks noChangeArrowheads="1"/>
          </p:cNvSpPr>
          <p:nvPr/>
        </p:nvSpPr>
        <p:spPr bwMode="auto">
          <a:xfrm>
            <a:off x="4057172" y="5776424"/>
            <a:ext cx="4648200" cy="4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eaLnBrk="1" hangingPunct="1">
              <a:buNone/>
            </a:pPr>
            <a:r>
              <a:rPr lang="en-US" altLang="zh-CN" sz="2400" dirty="0">
                <a:sym typeface="Wingdings" pitchFamily="2" charset="2"/>
              </a:rPr>
              <a:t> </a:t>
            </a:r>
            <a:r>
              <a:rPr lang="en-US" altLang="zh-CN" sz="2400" dirty="0" smtClean="0">
                <a:sym typeface="Wingdings" pitchFamily="2" charset="2"/>
              </a:rPr>
              <a:t> </a:t>
            </a:r>
            <a:r>
              <a:rPr lang="en-US" sz="2400" b="1" kern="0" dirty="0" smtClean="0"/>
              <a:t>ln </a:t>
            </a:r>
            <a:r>
              <a:rPr lang="en-US" sz="2400" b="1" i="1" kern="0" dirty="0" smtClean="0"/>
              <a:t>n</a:t>
            </a:r>
            <a:r>
              <a:rPr lang="en-US" sz="2400" b="1" kern="0" dirty="0" smtClean="0"/>
              <a:t> = </a:t>
            </a:r>
            <a:r>
              <a:rPr lang="en-US" sz="2400" b="1" i="1" kern="0" dirty="0" smtClean="0"/>
              <a:t>o</a:t>
            </a:r>
            <a:r>
              <a:rPr lang="en-US" sz="2400" b="1" kern="0" dirty="0" smtClean="0"/>
              <a:t>(</a:t>
            </a:r>
            <a:r>
              <a:rPr lang="en-US" sz="2400" b="1" i="1" kern="0" dirty="0" err="1" smtClean="0"/>
              <a:t>n</a:t>
            </a:r>
            <a:r>
              <a:rPr lang="en-US" sz="2400" b="1" i="1" kern="0" baseline="30000" dirty="0" err="1" smtClean="0"/>
              <a:t>a</a:t>
            </a:r>
            <a:r>
              <a:rPr lang="en-US" sz="2400" b="1" kern="0" dirty="0" smtClean="0"/>
              <a:t>) </a:t>
            </a:r>
            <a:r>
              <a:rPr lang="zh-CN" altLang="en-US" sz="2400" b="1" kern="0" dirty="0" smtClean="0"/>
              <a:t>，对任意</a:t>
            </a:r>
            <a:r>
              <a:rPr lang="en-US" sz="2400" b="1" i="1" kern="0" dirty="0" smtClean="0"/>
              <a:t>a</a:t>
            </a:r>
            <a:r>
              <a:rPr lang="en-US" sz="2400" b="1" kern="0" dirty="0" smtClean="0"/>
              <a:t> &gt; 0</a:t>
            </a:r>
          </a:p>
        </p:txBody>
      </p:sp>
      <p:graphicFrame>
        <p:nvGraphicFramePr>
          <p:cNvPr id="10" name="Object 6"/>
          <p:cNvGraphicFramePr>
            <a:graphicFrameLocks/>
          </p:cNvGraphicFramePr>
          <p:nvPr>
            <p:extLst>
              <p:ext uri="{D42A27DB-BD31-4B8C-83A1-F6EECF244321}">
                <p14:modId xmlns:p14="http://schemas.microsoft.com/office/powerpoint/2010/main" val="2689329409"/>
              </p:ext>
            </p:extLst>
          </p:nvPr>
        </p:nvGraphicFramePr>
        <p:xfrm>
          <a:off x="567310" y="2971800"/>
          <a:ext cx="4953000" cy="889000"/>
        </p:xfrm>
        <a:graphic>
          <a:graphicData uri="http://schemas.openxmlformats.org/presentationml/2006/ole">
            <mc:AlternateContent xmlns:mc="http://schemas.openxmlformats.org/markup-compatibility/2006">
              <mc:Choice xmlns:v="urn:schemas-microsoft-com:vml" Requires="v">
                <p:oleObj spid="_x0000_s46241" name="公式" r:id="rId10" imgW="1981200" imgH="355600" progId="Equation.3">
                  <p:embed/>
                </p:oleObj>
              </mc:Choice>
              <mc:Fallback>
                <p:oleObj name="公式" r:id="rId10" imgW="1981200" imgH="355600" progId="Equation.3">
                  <p:embed/>
                  <p:pic>
                    <p:nvPicPr>
                      <p:cNvPr id="0" name="Picture 6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7310" y="2971800"/>
                        <a:ext cx="4953000" cy="889000"/>
                      </a:xfrm>
                      <a:prstGeom prst="rect">
                        <a:avLst/>
                      </a:prstGeom>
                      <a:solidFill>
                        <a:schemeClr val="bg1"/>
                      </a:solidFill>
                    </p:spPr>
                  </p:pic>
                </p:oleObj>
              </mc:Fallback>
            </mc:AlternateContent>
          </a:graphicData>
        </a:graphic>
      </p:graphicFrame>
      <p:sp>
        <p:nvSpPr>
          <p:cNvPr id="12" name="Rectangle 3"/>
          <p:cNvSpPr txBox="1">
            <a:spLocks noChangeArrowheads="1"/>
          </p:cNvSpPr>
          <p:nvPr/>
        </p:nvSpPr>
        <p:spPr>
          <a:xfrm>
            <a:off x="5792763" y="3149600"/>
            <a:ext cx="2894037" cy="533400"/>
          </a:xfrm>
          <a:prstGeom prst="rect">
            <a:avLst/>
          </a:prstGeom>
          <a:noFill/>
        </p:spPr>
        <p:txBody>
          <a:bodyPr lIns="92075" tIns="46038" rIns="92075" bIns="46038"/>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buFont typeface="Wingdings" charset="2"/>
              <a:buNone/>
            </a:pPr>
            <a:r>
              <a:rPr lang="en-US" sz="2400" dirty="0" smtClean="0">
                <a:sym typeface="Wingdings" pitchFamily="2" charset="2"/>
              </a:rPr>
              <a:t></a:t>
            </a:r>
            <a:r>
              <a:rPr lang="en-US" sz="2400" b="1" dirty="0" smtClean="0"/>
              <a:t>  </a:t>
            </a:r>
            <a:r>
              <a:rPr lang="en-US" sz="2400" b="1" i="1" dirty="0" err="1" smtClean="0"/>
              <a:t>n</a:t>
            </a:r>
            <a:r>
              <a:rPr lang="en-US" sz="2400" b="1" dirty="0" err="1" smtClean="0"/>
              <a:t>ln</a:t>
            </a:r>
            <a:r>
              <a:rPr lang="en-US" sz="2400" b="1" i="1" dirty="0" err="1" smtClean="0"/>
              <a:t>n</a:t>
            </a:r>
            <a:r>
              <a:rPr lang="en-US" sz="2400" b="1" dirty="0" smtClean="0"/>
              <a:t> </a:t>
            </a:r>
            <a:r>
              <a:rPr lang="en-US" sz="2400" b="1" dirty="0" smtClean="0">
                <a:sym typeface="Symbol"/>
              </a:rPr>
              <a:t> </a:t>
            </a:r>
            <a:r>
              <a:rPr lang="en-US" sz="2400" b="1" i="1" dirty="0" smtClean="0">
                <a:sym typeface="Symbol"/>
              </a:rPr>
              <a:t>o</a:t>
            </a:r>
            <a:r>
              <a:rPr lang="en-US" sz="2400" b="1" dirty="0" smtClean="0">
                <a:sym typeface="Symbol"/>
              </a:rPr>
              <a:t>(</a:t>
            </a:r>
            <a:r>
              <a:rPr lang="en-US" sz="2400" b="1" i="1" dirty="0" smtClean="0">
                <a:sym typeface="Symbol"/>
              </a:rPr>
              <a:t>n</a:t>
            </a:r>
            <a:r>
              <a:rPr lang="en-US" sz="2400" baseline="30000" dirty="0">
                <a:sym typeface="Symbol"/>
              </a:rPr>
              <a:t>2</a:t>
            </a:r>
            <a:r>
              <a:rPr lang="en-US" sz="2400" b="1" dirty="0" smtClean="0">
                <a:sym typeface="Symbol"/>
              </a:rPr>
              <a:t>)</a:t>
            </a:r>
            <a:endParaRPr lang="en-US" sz="2400" b="1" dirty="0" smtClean="0"/>
          </a:p>
        </p:txBody>
      </p:sp>
    </p:spTree>
    <p:extLst>
      <p:ext uri="{BB962C8B-B14F-4D97-AF65-F5344CB8AC3E}">
        <p14:creationId xmlns:p14="http://schemas.microsoft.com/office/powerpoint/2010/main" val="423061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关于实验课的说明</a:t>
            </a:r>
            <a:endParaRPr lang="zh-CN" altLang="en-US" dirty="0"/>
          </a:p>
        </p:txBody>
      </p:sp>
      <p:sp>
        <p:nvSpPr>
          <p:cNvPr id="3" name="内容占位符 2"/>
          <p:cNvSpPr>
            <a:spLocks noGrp="1"/>
          </p:cNvSpPr>
          <p:nvPr>
            <p:ph idx="1"/>
          </p:nvPr>
        </p:nvSpPr>
        <p:spPr>
          <a:xfrm>
            <a:off x="457200" y="1371600"/>
            <a:ext cx="8458200" cy="5334000"/>
          </a:xfrm>
        </p:spPr>
        <p:txBody>
          <a:bodyPr/>
          <a:lstStyle/>
          <a:p>
            <a:r>
              <a:rPr lang="zh-CN" altLang="en-US" sz="2400" dirty="0" smtClean="0"/>
              <a:t>共计六个实验；</a:t>
            </a:r>
            <a:endParaRPr lang="en-US" altLang="zh-CN" sz="2400" dirty="0" smtClean="0"/>
          </a:p>
          <a:p>
            <a:r>
              <a:rPr lang="zh-CN" altLang="en-US" sz="2400" dirty="0" smtClean="0"/>
              <a:t>每个实验评分：</a:t>
            </a:r>
            <a:r>
              <a:rPr lang="zh-CN" altLang="en-US" sz="2400" b="1" dirty="0" smtClean="0">
                <a:solidFill>
                  <a:srgbClr val="FF0000"/>
                </a:solidFill>
              </a:rPr>
              <a:t>代码演示</a:t>
            </a:r>
            <a:r>
              <a:rPr lang="en-US" altLang="zh-CN" sz="2400" b="1" dirty="0" smtClean="0">
                <a:solidFill>
                  <a:srgbClr val="FF0000"/>
                </a:solidFill>
              </a:rPr>
              <a:t>+PPT</a:t>
            </a:r>
            <a:r>
              <a:rPr lang="zh-CN" altLang="en-US" sz="2400" b="1" dirty="0" smtClean="0">
                <a:solidFill>
                  <a:srgbClr val="FF0000"/>
                </a:solidFill>
              </a:rPr>
              <a:t>讲解</a:t>
            </a:r>
            <a:r>
              <a:rPr lang="en-US" altLang="zh-CN" sz="2400" b="1" dirty="0" smtClean="0">
                <a:solidFill>
                  <a:srgbClr val="FF0000"/>
                </a:solidFill>
              </a:rPr>
              <a:t>+</a:t>
            </a:r>
            <a:r>
              <a:rPr lang="zh-CN" altLang="en-US" sz="2400" b="1" dirty="0" smtClean="0">
                <a:solidFill>
                  <a:srgbClr val="FF0000"/>
                </a:solidFill>
              </a:rPr>
              <a:t>实验报告</a:t>
            </a:r>
            <a:r>
              <a:rPr lang="zh-CN" altLang="en-US" sz="2400" dirty="0" smtClean="0"/>
              <a:t>，代码演示界面要求清晰明了，开发语言不限；</a:t>
            </a:r>
            <a:r>
              <a:rPr lang="en-US" altLang="zh-CN" sz="2400" dirty="0" smtClean="0"/>
              <a:t>PPT</a:t>
            </a:r>
            <a:r>
              <a:rPr lang="zh-CN" altLang="en-US" sz="2400" dirty="0" smtClean="0"/>
              <a:t>要求内容充实（算法思想介绍，效率分析，结论等），美观大方，讲解清晰，回答问题正确；</a:t>
            </a:r>
            <a:endParaRPr lang="en-US" altLang="zh-CN" sz="2400" dirty="0" smtClean="0"/>
          </a:p>
          <a:p>
            <a:r>
              <a:rPr lang="zh-CN" altLang="en-US" sz="2400" dirty="0" smtClean="0"/>
              <a:t>每个实验占总评成绩中的</a:t>
            </a:r>
            <a:r>
              <a:rPr lang="en-US" altLang="zh-CN" sz="2400" dirty="0" smtClean="0"/>
              <a:t>10</a:t>
            </a:r>
            <a:r>
              <a:rPr lang="zh-CN" altLang="en-US" sz="2400" dirty="0" smtClean="0"/>
              <a:t>分，该评分包含代码演示</a:t>
            </a:r>
            <a:r>
              <a:rPr lang="en-US" altLang="zh-CN" sz="2400" dirty="0" smtClean="0"/>
              <a:t>+PPT</a:t>
            </a:r>
            <a:r>
              <a:rPr lang="zh-CN" altLang="en-US" sz="2400" dirty="0" smtClean="0"/>
              <a:t>讲解</a:t>
            </a:r>
            <a:r>
              <a:rPr lang="en-US" altLang="zh-CN" sz="2400" dirty="0" smtClean="0"/>
              <a:t>+</a:t>
            </a:r>
            <a:r>
              <a:rPr lang="zh-CN" altLang="en-US" sz="2400" dirty="0" smtClean="0"/>
              <a:t>实验报告；</a:t>
            </a:r>
            <a:endParaRPr lang="en-US" altLang="zh-CN" sz="2400" dirty="0" smtClean="0"/>
          </a:p>
          <a:p>
            <a:r>
              <a:rPr lang="zh-CN" altLang="en-US" sz="2400" dirty="0" smtClean="0"/>
              <a:t>第一周实验课暂停，第二周开始；每个实验有两次实验课的时间给老师演示和讲解，超出两周时间一律以迟交评分。</a:t>
            </a:r>
            <a:endParaRPr lang="en-US" altLang="zh-CN" sz="2400" dirty="0" smtClean="0"/>
          </a:p>
          <a:p>
            <a:r>
              <a:rPr lang="zh-CN" altLang="en-US" sz="2400" dirty="0" smtClean="0"/>
              <a:t>严禁任何</a:t>
            </a:r>
            <a:r>
              <a:rPr lang="zh-CN" altLang="en-US" sz="2400" dirty="0" smtClean="0"/>
              <a:t>形式的抄袭，包括代码、</a:t>
            </a:r>
            <a:r>
              <a:rPr lang="en-US" altLang="zh-CN" sz="2400" dirty="0" smtClean="0"/>
              <a:t>PPT</a:t>
            </a:r>
            <a:r>
              <a:rPr lang="zh-CN" altLang="en-US" sz="2400" dirty="0" smtClean="0"/>
              <a:t>、实验报告，大量的相同文字内容及相同图片，</a:t>
            </a:r>
            <a:r>
              <a:rPr lang="en-US" altLang="zh-CN" sz="2400" dirty="0" smtClean="0"/>
              <a:t>(</a:t>
            </a:r>
            <a:r>
              <a:rPr lang="zh-CN" altLang="en-US" sz="2400" b="1" dirty="0" smtClean="0">
                <a:solidFill>
                  <a:srgbClr val="FF0000"/>
                </a:solidFill>
              </a:rPr>
              <a:t>课题组有统一查重系统！</a:t>
            </a:r>
            <a:r>
              <a:rPr lang="en-US" altLang="zh-CN" sz="2400" dirty="0" smtClean="0"/>
              <a:t>)</a:t>
            </a:r>
            <a:r>
              <a:rPr lang="zh-CN" altLang="en-US" sz="2400" dirty="0" smtClean="0"/>
              <a:t>。</a:t>
            </a:r>
            <a:endParaRPr lang="en-US" altLang="zh-CN" sz="2400" dirty="0" smtClean="0"/>
          </a:p>
          <a:p>
            <a:r>
              <a:rPr lang="zh-CN" altLang="en-US" sz="2400" dirty="0" smtClean="0"/>
              <a:t>教师检查只关注算法部分内容，有关程序设计的代码问题一概不</a:t>
            </a:r>
            <a:r>
              <a:rPr lang="zh-CN" altLang="en-US" sz="2400" dirty="0" smtClean="0"/>
              <a:t>回答。</a:t>
            </a:r>
            <a:endParaRPr lang="en-US" altLang="zh-CN" sz="2400"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06412" y="152400"/>
            <a:ext cx="8637588" cy="900113"/>
          </a:xfrm>
          <a:noFill/>
        </p:spPr>
        <p:txBody>
          <a:bodyPr lIns="92075" tIns="46038" rIns="92075" bIns="46038" anchor="ctr"/>
          <a:lstStyle/>
          <a:p>
            <a:pPr eaLnBrk="1" hangingPunct="1"/>
            <a:r>
              <a:rPr lang="en-US" altLang="zh-CN" dirty="0" smtClean="0"/>
              <a:t>1.3 </a:t>
            </a:r>
            <a:r>
              <a:rPr lang="zh-CN" altLang="en-US" dirty="0"/>
              <a:t>渐近记号 </a:t>
            </a:r>
            <a:r>
              <a:rPr lang="en-US" altLang="zh-CN" dirty="0"/>
              <a:t>—</a:t>
            </a:r>
            <a:r>
              <a:rPr lang="zh-CN" altLang="en-US" dirty="0">
                <a:sym typeface="Symbol" panose="05050102010706020507" pitchFamily="18" charset="2"/>
              </a:rPr>
              <a:t>性质</a:t>
            </a:r>
            <a:r>
              <a:rPr lang="zh-CN" altLang="en-US" dirty="0" smtClean="0">
                <a:sym typeface="Symbol" panose="05050102010706020507" pitchFamily="18" charset="2"/>
              </a:rPr>
              <a:t> </a:t>
            </a:r>
            <a:r>
              <a:rPr lang="en-US" b="1" dirty="0" smtClean="0">
                <a:solidFill>
                  <a:srgbClr val="0000CC"/>
                </a:solidFill>
              </a:rPr>
              <a:t>(1)</a:t>
            </a:r>
            <a:endParaRPr lang="en-US" dirty="0" smtClean="0"/>
          </a:p>
        </p:txBody>
      </p:sp>
      <p:sp>
        <p:nvSpPr>
          <p:cNvPr id="61443" name="Rectangle 3"/>
          <p:cNvSpPr>
            <a:spLocks noGrp="1" noChangeArrowheads="1"/>
          </p:cNvSpPr>
          <p:nvPr>
            <p:ph idx="1"/>
          </p:nvPr>
        </p:nvSpPr>
        <p:spPr>
          <a:xfrm>
            <a:off x="533400" y="1447800"/>
            <a:ext cx="8610600" cy="5105400"/>
          </a:xfrm>
          <a:noFill/>
        </p:spPr>
        <p:txBody>
          <a:bodyPr lIns="92075" tIns="46038" rIns="92075" bIns="46038"/>
          <a:lstStyle/>
          <a:p>
            <a:pPr eaLnBrk="1" hangingPunct="1">
              <a:buFont typeface="Wingdings" charset="2"/>
              <a:buNone/>
            </a:pPr>
            <a:r>
              <a:rPr lang="zh-CN" altLang="en-US" sz="2400" b="1" dirty="0" smtClean="0">
                <a:solidFill>
                  <a:srgbClr val="C00000"/>
                </a:solidFill>
              </a:rPr>
              <a:t>传递性</a:t>
            </a:r>
            <a:r>
              <a:rPr lang="en-US" sz="2400" b="1" dirty="0" smtClean="0">
                <a:solidFill>
                  <a:srgbClr val="C00000"/>
                </a:solidFill>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a:t>
            </a:r>
            <a:r>
              <a:rPr lang="en-US" sz="2400" b="1" dirty="0" smtClean="0">
                <a:latin typeface="+mj-lt"/>
              </a:rPr>
              <a:t>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olidFill>
                  <a:schemeClr val="tx2"/>
                </a:solidFill>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olidFill>
                  <a:schemeClr val="tx2"/>
                </a:solidFill>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r>
              <a:rPr lang="en-US" sz="2400" b="1" i="1" dirty="0" smtClean="0">
                <a:latin typeface="+mj-lt"/>
              </a:rPr>
              <a:t> </a:t>
            </a:r>
            <a:r>
              <a:rPr lang="en-US" sz="2400" b="1" dirty="0">
                <a:solidFill>
                  <a:schemeClr val="tx2"/>
                </a:solidFill>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 </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lvl="0" eaLnBrk="1" hangingPunct="1">
              <a:buNone/>
            </a:pPr>
            <a:r>
              <a:rPr lang="zh-CN" altLang="en-US" sz="2400" b="1" dirty="0" smtClean="0">
                <a:solidFill>
                  <a:srgbClr val="C00000"/>
                </a:solidFill>
                <a:latin typeface="Times New Roman" pitchFamily="16" charset="0"/>
              </a:rPr>
              <a:t>自反性</a:t>
            </a:r>
            <a:r>
              <a:rPr lang="en-US" sz="2400" b="1" dirty="0" smtClean="0">
                <a:solidFill>
                  <a:srgbClr val="C00000"/>
                </a:solidFill>
                <a:latin typeface="Times New Roman" pitchFamily="16" charset="0"/>
              </a:rPr>
              <a:t>:</a:t>
            </a:r>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i="1" dirty="0" smtClean="0">
                <a:solidFill>
                  <a:srgbClr val="000000"/>
                </a:solidFill>
                <a:latin typeface="Symbol" pitchFamily="18" charset="2"/>
              </a:rPr>
              <a:t>O</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a:t>
            </a:r>
            <a:endParaRPr lang="en-US" sz="2400" b="1" dirty="0" smtClean="0"/>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dirty="0" smtClean="0">
                <a:solidFill>
                  <a:srgbClr val="000000"/>
                </a:solidFill>
                <a:latin typeface="Symbol" pitchFamily="18" charset="2"/>
              </a:rPr>
              <a:t>W</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 </a:t>
            </a:r>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dirty="0" smtClean="0">
                <a:solidFill>
                  <a:srgbClr val="000000"/>
                </a:solidFill>
                <a:latin typeface="Symbol" pitchFamily="18" charset="2"/>
              </a:rPr>
              <a:t>Q</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a:t>
            </a:r>
            <a:endParaRPr lang="en-US" sz="2400" b="1" dirty="0">
              <a:solidFill>
                <a:srgbClr val="000000"/>
              </a:solidFill>
              <a:latin typeface="Times New Roman" pitchFamily="16" charset="0"/>
            </a:endParaRPr>
          </a:p>
        </p:txBody>
      </p:sp>
      <p:sp>
        <p:nvSpPr>
          <p:cNvPr id="2" name="矩形 1"/>
          <p:cNvSpPr/>
          <p:nvPr/>
        </p:nvSpPr>
        <p:spPr>
          <a:xfrm>
            <a:off x="3200400" y="5410200"/>
            <a:ext cx="3004349" cy="400110"/>
          </a:xfrm>
          <a:prstGeom prst="rect">
            <a:avLst/>
          </a:prstGeom>
        </p:spPr>
        <p:txBody>
          <a:bodyPr wrap="none">
            <a:spAutoFit/>
          </a:bodyPr>
          <a:lstStyle/>
          <a:p>
            <a:pPr eaLnBrk="1" hangingPunct="1">
              <a:spcBef>
                <a:spcPts val="600"/>
              </a:spcBef>
            </a:pPr>
            <a:r>
              <a:rPr lang="zh-CN" altLang="en-US" dirty="0" smtClean="0">
                <a:solidFill>
                  <a:srgbClr val="000000"/>
                </a:solidFill>
                <a:latin typeface="Times New Roman" pitchFamily="16" charset="0"/>
              </a:rPr>
              <a:t>注意：</a:t>
            </a:r>
            <a:r>
              <a:rPr lang="en-US" altLang="zh-CN" i="1" dirty="0" smtClean="0">
                <a:solidFill>
                  <a:srgbClr val="000000"/>
                </a:solidFill>
                <a:latin typeface="Times New Roman" pitchFamily="16" charset="0"/>
              </a:rPr>
              <a:t>o</a:t>
            </a:r>
            <a:r>
              <a:rPr lang="en-US" altLang="zh-CN" dirty="0" smtClean="0">
                <a:solidFill>
                  <a:srgbClr val="000000"/>
                </a:solidFill>
                <a:latin typeface="Times New Roman" pitchFamily="16" charset="0"/>
              </a:rPr>
              <a:t> </a:t>
            </a:r>
            <a:r>
              <a:rPr lang="zh-CN" altLang="en-US" dirty="0" smtClean="0">
                <a:solidFill>
                  <a:srgbClr val="000000"/>
                </a:solidFill>
                <a:latin typeface="Times New Roman" pitchFamily="16" charset="0"/>
              </a:rPr>
              <a:t>和</a:t>
            </a:r>
            <a:r>
              <a:rPr lang="en-US" altLang="zh-CN" dirty="0" smtClean="0">
                <a:solidFill>
                  <a:srgbClr val="000000"/>
                </a:solidFill>
                <a:latin typeface="Times New Roman" pitchFamily="16" charset="0"/>
              </a:rPr>
              <a:t> </a:t>
            </a:r>
            <a:r>
              <a:rPr lang="en-US" altLang="zh-CN" dirty="0">
                <a:solidFill>
                  <a:srgbClr val="000000"/>
                </a:solidFill>
                <a:latin typeface="Times New Roman" pitchFamily="16" charset="0"/>
                <a:sym typeface="Symbol" pitchFamily="18" charset="2"/>
              </a:rPr>
              <a:t> </a:t>
            </a:r>
            <a:r>
              <a:rPr lang="zh-CN" altLang="en-US" dirty="0">
                <a:solidFill>
                  <a:srgbClr val="000000"/>
                </a:solidFill>
                <a:latin typeface="Times New Roman" pitchFamily="16" charset="0"/>
                <a:sym typeface="Symbol" pitchFamily="18" charset="2"/>
              </a:rPr>
              <a:t>不</a:t>
            </a:r>
            <a:r>
              <a:rPr lang="zh-CN" altLang="en-US" dirty="0" smtClean="0">
                <a:solidFill>
                  <a:srgbClr val="000000"/>
                </a:solidFill>
                <a:latin typeface="Times New Roman" pitchFamily="16" charset="0"/>
                <a:sym typeface="Symbol" pitchFamily="18" charset="2"/>
              </a:rPr>
              <a:t>具自反性</a:t>
            </a:r>
            <a:endParaRPr lang="en-US" altLang="zh-CN" dirty="0">
              <a:solidFill>
                <a:srgbClr val="000000"/>
              </a:solidFill>
              <a:latin typeface="Times New Roman" pitchFamily="16" charset="0"/>
            </a:endParaRPr>
          </a:p>
        </p:txBody>
      </p:sp>
    </p:spTree>
    <p:extLst>
      <p:ext uri="{BB962C8B-B14F-4D97-AF65-F5344CB8AC3E}">
        <p14:creationId xmlns:p14="http://schemas.microsoft.com/office/powerpoint/2010/main" val="244654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06412" y="152400"/>
            <a:ext cx="8637588" cy="900113"/>
          </a:xfrm>
          <a:noFill/>
        </p:spPr>
        <p:txBody>
          <a:bodyPr lIns="92075" tIns="46038" rIns="92075" bIns="46038" anchor="ctr"/>
          <a:lstStyle/>
          <a:p>
            <a:pPr eaLnBrk="1" hangingPunct="1"/>
            <a:r>
              <a:rPr lang="en-US" altLang="zh-CN" dirty="0" smtClean="0"/>
              <a:t>1.3 </a:t>
            </a:r>
            <a:r>
              <a:rPr lang="zh-CN" altLang="en-US" dirty="0"/>
              <a:t>渐近记号 </a:t>
            </a:r>
            <a:r>
              <a:rPr lang="en-US" altLang="zh-CN" dirty="0" smtClean="0"/>
              <a:t>— </a:t>
            </a:r>
            <a:r>
              <a:rPr lang="zh-CN" altLang="en-US" dirty="0" smtClean="0">
                <a:sym typeface="Symbol" panose="05050102010706020507" pitchFamily="18" charset="2"/>
              </a:rPr>
              <a:t>性质 </a:t>
            </a:r>
            <a:r>
              <a:rPr lang="en-US" altLang="zh-CN" dirty="0" smtClean="0"/>
              <a:t>(2)</a:t>
            </a:r>
            <a:endParaRPr lang="en-US" dirty="0" smtClean="0"/>
          </a:p>
        </p:txBody>
      </p:sp>
      <p:sp>
        <p:nvSpPr>
          <p:cNvPr id="61443" name="Rectangle 3"/>
          <p:cNvSpPr>
            <a:spLocks noGrp="1" noChangeArrowheads="1"/>
          </p:cNvSpPr>
          <p:nvPr>
            <p:ph idx="1"/>
          </p:nvPr>
        </p:nvSpPr>
        <p:spPr>
          <a:xfrm>
            <a:off x="538427" y="1371600"/>
            <a:ext cx="8382000" cy="2514600"/>
          </a:xfrm>
          <a:noFill/>
        </p:spPr>
        <p:txBody>
          <a:bodyPr lIns="92075" tIns="46038" rIns="92075" bIns="46038"/>
          <a:lstStyle/>
          <a:p>
            <a:pPr marL="0" indent="0" eaLnBrk="1" hangingPunct="1">
              <a:buNone/>
            </a:pPr>
            <a:r>
              <a:rPr lang="zh-CN" altLang="en-US" sz="2400" b="1" dirty="0" smtClean="0">
                <a:solidFill>
                  <a:srgbClr val="C00000"/>
                </a:solidFill>
                <a:latin typeface="+mj-lt"/>
              </a:rPr>
              <a:t>对称性</a:t>
            </a:r>
            <a:r>
              <a:rPr lang="en-US" sz="2400" b="1" dirty="0" smtClean="0">
                <a:solidFill>
                  <a:srgbClr val="C00000"/>
                </a:solidFill>
                <a:latin typeface="+mj-lt"/>
              </a:rPr>
              <a:t>:</a:t>
            </a:r>
            <a:endParaRPr lang="en-US" sz="2400" b="1" dirty="0" smtClean="0">
              <a:latin typeface="+mj-lt"/>
            </a:endParaRPr>
          </a:p>
          <a:p>
            <a:pPr eaLnBrk="1" hangingPunct="1"/>
            <a:r>
              <a:rPr lang="en-US" sz="2400" b="1" i="1" dirty="0" smtClean="0">
                <a:latin typeface="+mj-lt"/>
              </a:rPr>
              <a:t>f</a:t>
            </a:r>
            <a:r>
              <a:rPr lang="en-US" sz="2400" b="1" dirty="0" smtClean="0">
                <a:latin typeface="+mj-lt"/>
              </a:rPr>
              <a:t> </a:t>
            </a:r>
            <a:r>
              <a:rPr lang="en-US" sz="2400" b="1" dirty="0">
                <a:latin typeface="+mj-lt"/>
              </a:rPr>
              <a:t>(</a:t>
            </a:r>
            <a:r>
              <a:rPr lang="en-US" sz="2400" b="1" i="1" dirty="0">
                <a:latin typeface="+mj-lt"/>
              </a:rPr>
              <a:t>n</a:t>
            </a:r>
            <a:r>
              <a:rPr lang="en-US" sz="2400" b="1" dirty="0">
                <a:latin typeface="+mj-lt"/>
              </a:rPr>
              <a:t>) = </a:t>
            </a:r>
            <a:r>
              <a:rPr lang="en-US" sz="2400" dirty="0">
                <a:solidFill>
                  <a:schemeClr val="tx2"/>
                </a:solidFill>
                <a:latin typeface="Symbol" pitchFamily="18" charset="2"/>
              </a:rPr>
              <a:t>Q</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dirty="0">
                <a:solidFill>
                  <a:schemeClr val="tx2"/>
                </a:solidFill>
                <a:latin typeface="Symbol" pitchFamily="18" charset="2"/>
              </a:rPr>
              <a:t>Q</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a:t>
            </a:r>
            <a:endParaRPr lang="en-US" sz="2400" dirty="0">
              <a:latin typeface="+mj-lt"/>
            </a:endParaRPr>
          </a:p>
          <a:p>
            <a:pPr marL="0" indent="0" eaLnBrk="1" hangingPunct="1">
              <a:buNone/>
            </a:pPr>
            <a:r>
              <a:rPr lang="zh-CN" altLang="en-US" sz="2400" b="1" dirty="0" smtClean="0">
                <a:solidFill>
                  <a:srgbClr val="C00000"/>
                </a:solidFill>
                <a:latin typeface="+mj-lt"/>
              </a:rPr>
              <a:t>转置对称性</a:t>
            </a:r>
            <a:r>
              <a:rPr lang="en-US" sz="2400" b="1" dirty="0" smtClean="0">
                <a:solidFill>
                  <a:srgbClr val="C00000"/>
                </a:solidFill>
                <a:latin typeface="+mj-lt"/>
              </a:rPr>
              <a:t>:</a:t>
            </a:r>
          </a:p>
          <a:p>
            <a:pPr eaLnBrk="1" hangingPunct="1"/>
            <a:r>
              <a:rPr lang="en-US" sz="2400" b="1" i="1" dirty="0" smtClean="0">
                <a:latin typeface="+mj-lt"/>
              </a:rPr>
              <a:t>f</a:t>
            </a:r>
            <a:r>
              <a:rPr lang="en-US" sz="2400" b="1" dirty="0" smtClean="0">
                <a:latin typeface="+mj-lt"/>
              </a:rPr>
              <a:t>(</a:t>
            </a:r>
            <a:r>
              <a:rPr lang="en-US" sz="2400" b="1" i="1" dirty="0" smtClean="0">
                <a:latin typeface="+mj-lt"/>
              </a:rPr>
              <a:t>n</a:t>
            </a:r>
            <a:r>
              <a:rPr lang="en-US" sz="2400" b="1" dirty="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p>
          <a:p>
            <a:pPr eaLnBrk="1" hangingPunct="1"/>
            <a:r>
              <a:rPr lang="en-US" sz="2400" b="1" i="1" dirty="0" smtClean="0">
                <a:latin typeface="+mj-lt"/>
              </a:rPr>
              <a:t>f</a:t>
            </a:r>
            <a:r>
              <a:rPr lang="en-US" sz="2400" b="1" dirty="0" smtClean="0">
                <a:latin typeface="+mj-lt"/>
              </a:rPr>
              <a:t>(</a:t>
            </a:r>
            <a:r>
              <a:rPr lang="en-US" sz="2400" b="1" i="1" dirty="0" smtClean="0">
                <a:latin typeface="+mj-lt"/>
              </a:rPr>
              <a:t>n</a:t>
            </a:r>
            <a:r>
              <a:rPr lang="en-US" sz="2400" b="1" dirty="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endParaRPr lang="en-US" sz="2400" b="1" dirty="0">
              <a:latin typeface="+mj-lt"/>
            </a:endParaRPr>
          </a:p>
        </p:txBody>
      </p:sp>
      <p:graphicFrame>
        <p:nvGraphicFramePr>
          <p:cNvPr id="4" name="Table 1"/>
          <p:cNvGraphicFramePr>
            <a:graphicFrameLocks noGrp="1"/>
          </p:cNvGraphicFramePr>
          <p:nvPr>
            <p:extLst>
              <p:ext uri="{D42A27DB-BD31-4B8C-83A1-F6EECF244321}">
                <p14:modId xmlns:p14="http://schemas.microsoft.com/office/powerpoint/2010/main" val="1747983708"/>
              </p:ext>
            </p:extLst>
          </p:nvPr>
        </p:nvGraphicFramePr>
        <p:xfrm>
          <a:off x="1676400" y="4052887"/>
          <a:ext cx="6400800" cy="2560320"/>
        </p:xfrm>
        <a:graphic>
          <a:graphicData uri="http://schemas.openxmlformats.org/drawingml/2006/table">
            <a:tbl>
              <a:tblPr firstRow="1" bandRow="1">
                <a:tableStyleId>{D7AC3CCA-C797-4891-BE02-D94E43425B78}</a:tableStyleId>
              </a:tblPr>
              <a:tblGrid>
                <a:gridCol w="3200400"/>
                <a:gridCol w="3200400"/>
              </a:tblGrid>
              <a:tr h="0">
                <a:tc>
                  <a:txBody>
                    <a:bodyPr/>
                    <a:lstStyle/>
                    <a:p>
                      <a:pPr algn="ctr"/>
                      <a:r>
                        <a:rPr lang="zh-CN" altLang="en-US" sz="2200" dirty="0" smtClean="0"/>
                        <a:t>渐近符号</a:t>
                      </a:r>
                      <a:endParaRPr lang="en-US" sz="2200" dirty="0"/>
                    </a:p>
                  </a:txBody>
                  <a:tcPr/>
                </a:tc>
                <a:tc>
                  <a:txBody>
                    <a:bodyPr/>
                    <a:lstStyle/>
                    <a:p>
                      <a:pPr algn="ctr"/>
                      <a:r>
                        <a:rPr lang="zh-CN" altLang="en-US" sz="2200" dirty="0" smtClean="0"/>
                        <a:t>算术符号</a:t>
                      </a:r>
                      <a:endParaRPr lang="en-US" sz="2200" dirty="0"/>
                    </a:p>
                  </a:txBody>
                  <a:tcPr/>
                </a:tc>
              </a:tr>
              <a:tr h="370840">
                <a:tc>
                  <a:txBody>
                    <a:bodyPr/>
                    <a:lstStyle/>
                    <a:p>
                      <a:pPr algn="ctr"/>
                      <a:r>
                        <a:rPr lang="en-US" sz="2200" b="1" i="1" dirty="0" smtClean="0"/>
                        <a:t>O</a:t>
                      </a:r>
                      <a:endParaRPr lang="en-US" sz="2200" b="1" i="1" dirty="0"/>
                    </a:p>
                  </a:txBody>
                  <a:tcPr/>
                </a:tc>
                <a:tc>
                  <a:txBody>
                    <a:bodyPr/>
                    <a:lstStyle/>
                    <a:p>
                      <a:pPr algn="ctr"/>
                      <a:r>
                        <a:rPr lang="en-US" sz="2200" b="1" dirty="0" smtClean="0"/>
                        <a: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a:t>
                      </a:r>
                      <a:endParaRPr lang="en-US" sz="2200" b="1" dirty="0"/>
                    </a:p>
                  </a:txBody>
                  <a:tcPr/>
                </a:tc>
              </a:tr>
              <a:tr h="370840">
                <a:tc>
                  <a:txBody>
                    <a:bodyPr/>
                    <a:lstStyle/>
                    <a:p>
                      <a:pPr algn="ctr"/>
                      <a:r>
                        <a:rPr lang="en-US" sz="2200" b="1" i="1" dirty="0" smtClean="0"/>
                        <a:t>o</a:t>
                      </a:r>
                      <a:endParaRPr lang="en-US" sz="2200" b="1" i="1" dirty="0"/>
                    </a:p>
                  </a:txBody>
                  <a:tcPr/>
                </a:tc>
                <a:tc>
                  <a:txBody>
                    <a:bodyPr/>
                    <a:lstStyle/>
                    <a:p>
                      <a:pPr algn="ctr"/>
                      <a:r>
                        <a:rPr lang="en-US" sz="2200" b="1" dirty="0" smtClean="0">
                          <a:solidFill>
                            <a:srgbClr val="FF0000"/>
                          </a:solidFill>
                        </a:rPr>
                        <a:t>&lt;&lt;</a:t>
                      </a:r>
                      <a:endParaRPr lang="en-US" sz="2200" b="1" dirty="0">
                        <a:solidFill>
                          <a:srgbClr val="FF0000"/>
                        </a:solidFill>
                      </a:endParaRPr>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solidFill>
                            <a:srgbClr val="FF0000"/>
                          </a:solidFill>
                        </a:rPr>
                        <a:t>&gt;&gt;</a:t>
                      </a:r>
                      <a:endParaRPr lang="en-US" sz="2200" b="1" dirty="0">
                        <a:solidFill>
                          <a:srgbClr val="FF0000"/>
                        </a:solidFill>
                      </a:endParaRPr>
                    </a:p>
                  </a:txBody>
                  <a:tcPr/>
                </a:tc>
              </a:tr>
            </a:tbl>
          </a:graphicData>
        </a:graphic>
      </p:graphicFrame>
    </p:spTree>
    <p:extLst>
      <p:ext uri="{BB962C8B-B14F-4D97-AF65-F5344CB8AC3E}">
        <p14:creationId xmlns:p14="http://schemas.microsoft.com/office/powerpoint/2010/main" val="352656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152400"/>
            <a:ext cx="7772400" cy="1143000"/>
          </a:xfrm>
        </p:spPr>
        <p:txBody>
          <a:bodyPr/>
          <a:lstStyle/>
          <a:p>
            <a:pPr eaLnBrk="1" hangingPunct="1"/>
            <a:r>
              <a:rPr lang="en-US" altLang="zh-CN" dirty="0" smtClean="0"/>
              <a:t>1.3 </a:t>
            </a:r>
            <a:r>
              <a:rPr lang="zh-CN" altLang="en-US" dirty="0"/>
              <a:t>渐近记号 </a:t>
            </a:r>
            <a:r>
              <a:rPr lang="en-US" altLang="zh-CN" dirty="0" smtClean="0"/>
              <a:t>— </a:t>
            </a:r>
            <a:r>
              <a:rPr lang="zh-CN" altLang="en-US" dirty="0" smtClean="0">
                <a:sym typeface="Symbol" panose="05050102010706020507" pitchFamily="18" charset="2"/>
              </a:rPr>
              <a:t>性质 </a:t>
            </a:r>
            <a:r>
              <a:rPr lang="en-US" altLang="zh-CN" dirty="0" smtClean="0"/>
              <a:t>(3)</a:t>
            </a:r>
            <a:endParaRPr lang="zh-CN" altLang="en-US" sz="3600" dirty="0" smtClean="0">
              <a:sym typeface="Symbol" panose="05050102010706020507" pitchFamily="18" charset="2"/>
            </a:endParaRPr>
          </a:p>
        </p:txBody>
      </p:sp>
      <p:sp>
        <p:nvSpPr>
          <p:cNvPr id="22531" name="Rectangle 3"/>
          <p:cNvSpPr>
            <a:spLocks noGrp="1" noChangeArrowheads="1"/>
          </p:cNvSpPr>
          <p:nvPr>
            <p:ph idx="1"/>
          </p:nvPr>
        </p:nvSpPr>
        <p:spPr>
          <a:xfrm>
            <a:off x="457200" y="1447800"/>
            <a:ext cx="7772400" cy="4219575"/>
          </a:xfrm>
        </p:spPr>
        <p:txBody>
          <a:bodyPr/>
          <a:lstStyle/>
          <a:p>
            <a:pPr marL="0" indent="0" eaLnBrk="1" hangingPunct="1">
              <a:buNone/>
            </a:pPr>
            <a:r>
              <a:rPr lang="zh-CN" altLang="en-US" sz="2400" dirty="0" smtClean="0">
                <a:solidFill>
                  <a:srgbClr val="CC3300"/>
                </a:solidFill>
              </a:rPr>
              <a:t>单调性</a:t>
            </a:r>
            <a:r>
              <a:rPr lang="zh-CN" altLang="en-US" sz="2400" dirty="0" smtClean="0"/>
              <a:t>：</a:t>
            </a:r>
          </a:p>
          <a:p>
            <a:pPr lvl="1" eaLnBrk="1" hangingPunct="1"/>
            <a:r>
              <a:rPr lang="zh-CN" altLang="en-US" dirty="0" smtClean="0"/>
              <a:t>单调递增：若</a:t>
            </a:r>
            <a:r>
              <a:rPr lang="en-US" altLang="zh-CN" i="1" dirty="0" smtClean="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smtClean="0"/>
              <a:t>n</a:t>
            </a:r>
            <a:r>
              <a:rPr lang="zh-CN" altLang="en-US" dirty="0" smtClean="0"/>
              <a:t>蕴含</a:t>
            </a:r>
            <a:r>
              <a:rPr lang="en-US" altLang="zh-CN" i="1" dirty="0" smtClean="0"/>
              <a:t>f</a:t>
            </a:r>
            <a:r>
              <a:rPr lang="en-US" altLang="zh-CN" dirty="0" smtClean="0"/>
              <a:t>(</a:t>
            </a:r>
            <a:r>
              <a:rPr lang="en-US" altLang="zh-CN" i="1" dirty="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单调递减：若</a:t>
            </a:r>
            <a:r>
              <a:rPr lang="en-US" altLang="zh-CN" i="1" dirty="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a:t>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a:t>
            </a:r>
            <a:r>
              <a:rPr lang="en-US" altLang="zh-CN" dirty="0" smtClean="0">
                <a:sym typeface="Symbol" panose="05050102010706020507" pitchFamily="18" charset="2"/>
              </a:rPr>
              <a: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严格递增：若</a:t>
            </a:r>
            <a:r>
              <a:rPr lang="en-US" altLang="zh-CN" i="1" dirty="0"/>
              <a:t>m </a:t>
            </a:r>
            <a:r>
              <a:rPr lang="en-US" altLang="zh-CN" dirty="0" smtClean="0"/>
              <a:t>&lt;</a:t>
            </a:r>
            <a:r>
              <a:rPr lang="en-US" altLang="zh-CN" i="1" dirty="0"/>
              <a:t> 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&lt;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严格递减：若</a:t>
            </a:r>
            <a:r>
              <a:rPr lang="en-US" altLang="zh-CN" i="1" dirty="0"/>
              <a:t>m </a:t>
            </a:r>
            <a:r>
              <a:rPr lang="en-US" altLang="zh-CN" dirty="0" smtClean="0"/>
              <a:t>&lt;</a:t>
            </a:r>
            <a:r>
              <a:rPr lang="en-US" altLang="zh-CN" i="1" dirty="0"/>
              <a:t> 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&gt; </a:t>
            </a:r>
            <a:r>
              <a:rPr lang="en-US" altLang="zh-CN" i="1" dirty="0" smtClean="0"/>
              <a:t>f</a:t>
            </a:r>
            <a:r>
              <a:rPr lang="en-US" altLang="zh-CN" dirty="0" smtClean="0"/>
              <a:t>(</a:t>
            </a:r>
            <a:r>
              <a:rPr lang="en-US" altLang="zh-CN" i="1" dirty="0" smtClean="0"/>
              <a:t>n</a:t>
            </a:r>
            <a:r>
              <a:rPr lang="en-US" altLang="zh-CN" dirty="0" smtClean="0"/>
              <a:t>) </a:t>
            </a:r>
          </a:p>
        </p:txBody>
      </p:sp>
    </p:spTree>
    <p:extLst>
      <p:ext uri="{BB962C8B-B14F-4D97-AF65-F5344CB8AC3E}">
        <p14:creationId xmlns:p14="http://schemas.microsoft.com/office/powerpoint/2010/main" val="42015701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381000" y="0"/>
            <a:ext cx="8229600" cy="954088"/>
          </a:xfrm>
        </p:spPr>
        <p:txBody>
          <a:bodyPr/>
          <a:lstStyle/>
          <a:p>
            <a:pPr eaLnBrk="1" hangingPunct="1"/>
            <a:r>
              <a:rPr lang="en-US" altLang="zh-CN" dirty="0" smtClean="0"/>
              <a:t>1.3 </a:t>
            </a:r>
            <a:r>
              <a:rPr lang="zh-CN" altLang="en-US" dirty="0"/>
              <a:t>渐近记号 </a:t>
            </a:r>
            <a:r>
              <a:rPr lang="en-US" altLang="zh-CN" dirty="0"/>
              <a:t>— </a:t>
            </a:r>
            <a:r>
              <a:rPr lang="zh-CN" altLang="en-US" dirty="0">
                <a:sym typeface="Symbol" panose="05050102010706020507" pitchFamily="18" charset="2"/>
              </a:rPr>
              <a:t>性质 </a:t>
            </a:r>
            <a:r>
              <a:rPr lang="en-US" altLang="zh-CN" dirty="0" smtClean="0"/>
              <a:t>(4)</a:t>
            </a:r>
            <a:endParaRPr lang="zh-CN" altLang="en-US" dirty="0" smtClean="0"/>
          </a:p>
        </p:txBody>
      </p:sp>
      <p:sp>
        <p:nvSpPr>
          <p:cNvPr id="14342" name="Rectangle 3"/>
          <p:cNvSpPr>
            <a:spLocks noGrp="1" noChangeArrowheads="1"/>
          </p:cNvSpPr>
          <p:nvPr>
            <p:ph idx="1"/>
          </p:nvPr>
        </p:nvSpPr>
        <p:spPr>
          <a:xfrm>
            <a:off x="468313" y="1444764"/>
            <a:ext cx="8496300" cy="4530725"/>
          </a:xfrm>
        </p:spPr>
        <p:txBody>
          <a:bodyPr/>
          <a:lstStyle/>
          <a:p>
            <a:pPr eaLnBrk="1" hangingPunct="1">
              <a:lnSpc>
                <a:spcPct val="120000"/>
              </a:lnSpc>
              <a:spcBef>
                <a:spcPts val="600"/>
              </a:spcBef>
            </a:pPr>
            <a:r>
              <a:rPr lang="zh-CN" altLang="en-US" dirty="0" smtClean="0"/>
              <a:t>定理 如果</a:t>
            </a:r>
            <a:r>
              <a:rPr lang="en-US" altLang="zh-CN" i="1" dirty="0" smtClean="0"/>
              <a:t>t</a:t>
            </a:r>
            <a:r>
              <a:rPr lang="en-US" altLang="zh-CN" baseline="-25000" dirty="0" smtClean="0"/>
              <a:t>1</a:t>
            </a:r>
            <a:r>
              <a:rPr lang="en-US" altLang="zh-CN" dirty="0" smtClean="0"/>
              <a:t>(</a:t>
            </a:r>
            <a:r>
              <a:rPr lang="en-US" altLang="zh-CN" i="1" dirty="0" smtClean="0"/>
              <a:t>n</a:t>
            </a:r>
            <a:r>
              <a:rPr lang="en-US" altLang="zh-CN" dirty="0" smtClean="0"/>
              <a:t>)</a:t>
            </a:r>
            <a:r>
              <a:rPr lang="en-US" altLang="zh-CN" i="1" dirty="0" smtClean="0"/>
              <a:t> </a:t>
            </a:r>
            <a:r>
              <a:rPr lang="en-US" altLang="en-US" dirty="0" smtClean="0"/>
              <a:t>∈</a:t>
            </a:r>
            <a:r>
              <a:rPr lang="en-US" altLang="zh-CN" i="1" dirty="0" smtClean="0"/>
              <a:t>O</a:t>
            </a:r>
            <a:r>
              <a:rPr lang="en-US" altLang="zh-CN" dirty="0" smtClean="0"/>
              <a:t>(</a:t>
            </a:r>
            <a:r>
              <a:rPr lang="en-US" altLang="zh-CN" i="1" dirty="0" smtClean="0"/>
              <a:t>g</a:t>
            </a:r>
            <a:r>
              <a:rPr lang="en-US" altLang="zh-CN" baseline="-25000" dirty="0" smtClean="0"/>
              <a:t>1</a:t>
            </a:r>
            <a:r>
              <a:rPr lang="en-US" altLang="zh-CN" dirty="0" smtClean="0"/>
              <a:t>(</a:t>
            </a:r>
            <a:r>
              <a:rPr lang="en-US" altLang="zh-CN" i="1" dirty="0" smtClean="0"/>
              <a:t>n</a:t>
            </a:r>
            <a:r>
              <a:rPr lang="en-US" altLang="zh-CN" dirty="0" smtClean="0"/>
              <a:t>))</a:t>
            </a:r>
            <a:r>
              <a:rPr lang="zh-CN" altLang="en-US" dirty="0" smtClean="0"/>
              <a:t>并且</a:t>
            </a:r>
            <a:r>
              <a:rPr lang="en-US" altLang="zh-CN" i="1" dirty="0" smtClean="0"/>
              <a:t>t</a:t>
            </a:r>
            <a:r>
              <a:rPr lang="en-US" altLang="zh-CN" baseline="-25000" dirty="0" smtClean="0"/>
              <a:t>2</a:t>
            </a:r>
            <a:r>
              <a:rPr lang="en-US" altLang="zh-CN" dirty="0" smtClean="0"/>
              <a:t>(</a:t>
            </a:r>
            <a:r>
              <a:rPr lang="en-US" altLang="zh-CN" i="1" dirty="0" smtClean="0"/>
              <a:t>n</a:t>
            </a:r>
            <a:r>
              <a:rPr lang="en-US" altLang="zh-CN" dirty="0" smtClean="0"/>
              <a:t>)</a:t>
            </a:r>
            <a:r>
              <a:rPr lang="en-US" altLang="zh-CN" i="1" dirty="0" smtClean="0"/>
              <a:t> </a:t>
            </a:r>
            <a:r>
              <a:rPr lang="en-US" altLang="en-US" dirty="0" smtClean="0"/>
              <a:t>∈</a:t>
            </a:r>
            <a:r>
              <a:rPr lang="en-US" altLang="zh-CN" i="1" dirty="0" smtClean="0"/>
              <a:t>O</a:t>
            </a:r>
            <a:r>
              <a:rPr lang="en-US" altLang="zh-CN" dirty="0" smtClean="0"/>
              <a:t>(</a:t>
            </a:r>
            <a:r>
              <a:rPr lang="en-US" altLang="zh-CN" i="1" dirty="0" smtClean="0"/>
              <a:t>g</a:t>
            </a:r>
            <a:r>
              <a:rPr lang="en-US" altLang="zh-CN" baseline="-25000" dirty="0" smtClean="0"/>
              <a:t>2</a:t>
            </a:r>
            <a:r>
              <a:rPr lang="en-US" altLang="zh-CN" dirty="0" smtClean="0"/>
              <a:t>(</a:t>
            </a:r>
            <a:r>
              <a:rPr lang="en-US" altLang="zh-CN" i="1" dirty="0" smtClean="0"/>
              <a:t>n</a:t>
            </a:r>
            <a:r>
              <a:rPr lang="en-US" altLang="zh-CN" dirty="0" smtClean="0"/>
              <a:t>))</a:t>
            </a:r>
            <a:r>
              <a:rPr lang="zh-CN" altLang="en-US" dirty="0" smtClean="0"/>
              <a:t>，则</a:t>
            </a:r>
          </a:p>
          <a:p>
            <a:pPr eaLnBrk="1" hangingPunct="1">
              <a:lnSpc>
                <a:spcPct val="120000"/>
              </a:lnSpc>
              <a:spcBef>
                <a:spcPts val="600"/>
              </a:spcBef>
              <a:buFont typeface="Wingdings" panose="05000000000000000000" pitchFamily="2" charset="2"/>
              <a:buNone/>
            </a:pPr>
            <a:r>
              <a:rPr lang="zh-CN" altLang="en-US" i="1" dirty="0" smtClean="0">
                <a:solidFill>
                  <a:srgbClr val="FF0000"/>
                </a:solidFill>
              </a:rPr>
              <a:t>        </a:t>
            </a:r>
            <a:r>
              <a:rPr lang="en-US" altLang="zh-CN" i="1" dirty="0" smtClean="0">
                <a:solidFill>
                  <a:srgbClr val="FF0000"/>
                </a:solidFill>
              </a:rPr>
              <a:t>t</a:t>
            </a:r>
            <a:r>
              <a:rPr lang="en-US" altLang="zh-CN" baseline="-25000" dirty="0" smtClean="0">
                <a:solidFill>
                  <a:srgbClr val="FF0000"/>
                </a:solidFill>
              </a:rPr>
              <a:t>1</a:t>
            </a:r>
            <a:r>
              <a:rPr lang="en-US" altLang="zh-CN" dirty="0" smtClean="0">
                <a:solidFill>
                  <a:srgbClr val="FF0000"/>
                </a:solidFill>
              </a:rPr>
              <a:t>(</a:t>
            </a:r>
            <a:r>
              <a:rPr lang="en-US" altLang="zh-CN" i="1" dirty="0" smtClean="0">
                <a:solidFill>
                  <a:srgbClr val="FF0000"/>
                </a:solidFill>
              </a:rPr>
              <a:t>n</a:t>
            </a:r>
            <a:r>
              <a:rPr lang="en-US" altLang="zh-CN" dirty="0" smtClean="0">
                <a:solidFill>
                  <a:srgbClr val="FF0000"/>
                </a:solidFill>
              </a:rPr>
              <a:t>) </a:t>
            </a:r>
            <a:r>
              <a:rPr lang="en-US" altLang="zh-CN" i="1" dirty="0" smtClean="0">
                <a:solidFill>
                  <a:srgbClr val="FF0000"/>
                </a:solidFill>
              </a:rPr>
              <a:t>+ t</a:t>
            </a:r>
            <a:r>
              <a:rPr lang="en-US" altLang="zh-CN" baseline="-25000" dirty="0" smtClean="0">
                <a:solidFill>
                  <a:srgbClr val="FF0000"/>
                </a:solidFill>
              </a:rPr>
              <a:t>2</a:t>
            </a:r>
            <a:r>
              <a:rPr lang="en-US" altLang="zh-CN" dirty="0" smtClean="0">
                <a:solidFill>
                  <a:srgbClr val="FF0000"/>
                </a:solidFill>
              </a:rPr>
              <a:t>(</a:t>
            </a:r>
            <a:r>
              <a:rPr lang="en-US" altLang="zh-CN" i="1" dirty="0" smtClean="0">
                <a:solidFill>
                  <a:srgbClr val="FF0000"/>
                </a:solidFill>
              </a:rPr>
              <a:t>n</a:t>
            </a:r>
            <a:r>
              <a:rPr lang="en-US" altLang="zh-CN" dirty="0" smtClean="0">
                <a:solidFill>
                  <a:srgbClr val="FF0000"/>
                </a:solidFill>
              </a:rPr>
              <a:t>)</a:t>
            </a:r>
            <a:r>
              <a:rPr lang="en-US" altLang="zh-CN" i="1" dirty="0" smtClean="0">
                <a:solidFill>
                  <a:srgbClr val="FF0000"/>
                </a:solidFill>
              </a:rPr>
              <a:t> </a:t>
            </a:r>
            <a:r>
              <a:rPr lang="en-US" altLang="en-US" i="1" dirty="0" smtClean="0">
                <a:solidFill>
                  <a:srgbClr val="FF0000"/>
                </a:solidFill>
              </a:rPr>
              <a:t>∈ </a:t>
            </a:r>
            <a:r>
              <a:rPr lang="en-US" altLang="zh-CN" i="1" dirty="0" smtClean="0">
                <a:solidFill>
                  <a:srgbClr val="FF0000"/>
                </a:solidFill>
              </a:rPr>
              <a:t>O</a:t>
            </a:r>
            <a:r>
              <a:rPr lang="en-US" altLang="zh-CN" dirty="0" smtClean="0">
                <a:solidFill>
                  <a:srgbClr val="FF0000"/>
                </a:solidFill>
              </a:rPr>
              <a:t>(</a:t>
            </a:r>
            <a:r>
              <a:rPr lang="en-US" altLang="zh-CN" i="1" dirty="0" smtClean="0">
                <a:solidFill>
                  <a:srgbClr val="FF0000"/>
                </a:solidFill>
              </a:rPr>
              <a:t>max</a:t>
            </a:r>
            <a:r>
              <a:rPr lang="en-US" altLang="zh-CN" dirty="0" smtClean="0">
                <a:solidFill>
                  <a:srgbClr val="FF0000"/>
                </a:solidFill>
              </a:rPr>
              <a:t>{(</a:t>
            </a:r>
            <a:r>
              <a:rPr lang="en-US" altLang="zh-CN" i="1" dirty="0" smtClean="0">
                <a:solidFill>
                  <a:srgbClr val="FF0000"/>
                </a:solidFill>
              </a:rPr>
              <a:t>g</a:t>
            </a:r>
            <a:r>
              <a:rPr lang="en-US" altLang="zh-CN" baseline="-25000" dirty="0" smtClean="0">
                <a:solidFill>
                  <a:srgbClr val="FF0000"/>
                </a:solidFill>
              </a:rPr>
              <a:t>1</a:t>
            </a:r>
            <a:r>
              <a:rPr lang="en-US" altLang="zh-CN" dirty="0" smtClean="0">
                <a:solidFill>
                  <a:srgbClr val="FF0000"/>
                </a:solidFill>
              </a:rPr>
              <a:t>(</a:t>
            </a:r>
            <a:r>
              <a:rPr lang="en-US" altLang="zh-CN" i="1" dirty="0" smtClean="0">
                <a:solidFill>
                  <a:srgbClr val="FF0000"/>
                </a:solidFill>
              </a:rPr>
              <a:t>n</a:t>
            </a:r>
            <a:r>
              <a:rPr lang="en-US" altLang="zh-CN" dirty="0" smtClean="0">
                <a:solidFill>
                  <a:srgbClr val="FF0000"/>
                </a:solidFill>
              </a:rPr>
              <a:t>)</a:t>
            </a:r>
            <a:r>
              <a:rPr lang="en-US" altLang="zh-CN" i="1" dirty="0" smtClean="0">
                <a:solidFill>
                  <a:srgbClr val="FF0000"/>
                </a:solidFill>
              </a:rPr>
              <a:t>, g</a:t>
            </a:r>
            <a:r>
              <a:rPr lang="en-US" altLang="zh-CN" baseline="-25000" dirty="0" smtClean="0">
                <a:solidFill>
                  <a:srgbClr val="FF0000"/>
                </a:solidFill>
              </a:rPr>
              <a:t>2</a:t>
            </a:r>
            <a:r>
              <a:rPr lang="en-US" altLang="zh-CN" dirty="0" smtClean="0">
                <a:solidFill>
                  <a:srgbClr val="FF0000"/>
                </a:solidFill>
              </a:rPr>
              <a:t>(</a:t>
            </a:r>
            <a:r>
              <a:rPr lang="en-US" altLang="zh-CN" i="1" dirty="0" smtClean="0">
                <a:solidFill>
                  <a:srgbClr val="FF0000"/>
                </a:solidFill>
              </a:rPr>
              <a:t>n</a:t>
            </a:r>
            <a:r>
              <a:rPr lang="en-US" altLang="zh-CN" dirty="0" smtClean="0">
                <a:solidFill>
                  <a:srgbClr val="FF0000"/>
                </a:solidFill>
              </a:rPr>
              <a:t>)})</a:t>
            </a:r>
            <a:endParaRPr lang="en-US" altLang="zh-CN" dirty="0" smtClean="0"/>
          </a:p>
          <a:p>
            <a:pPr eaLnBrk="1" hangingPunct="1">
              <a:lnSpc>
                <a:spcPct val="120000"/>
              </a:lnSpc>
              <a:spcBef>
                <a:spcPts val="600"/>
              </a:spcBef>
            </a:pPr>
            <a:r>
              <a:rPr lang="zh-CN" altLang="en-US" dirty="0" smtClean="0"/>
              <a:t>对于符号</a:t>
            </a:r>
            <a:r>
              <a:rPr lang="en-US" altLang="zh-CN" dirty="0" smtClean="0"/>
              <a:t>Ω</a:t>
            </a:r>
            <a:r>
              <a:rPr lang="zh-CN" altLang="en-US" dirty="0" smtClean="0"/>
              <a:t>和</a:t>
            </a:r>
            <a:r>
              <a:rPr lang="en-US" altLang="zh-CN" dirty="0" smtClean="0"/>
              <a:t>Θ</a:t>
            </a:r>
            <a:r>
              <a:rPr lang="zh-CN" altLang="en-US" dirty="0" smtClean="0"/>
              <a:t>，该定理也成立。</a:t>
            </a:r>
          </a:p>
          <a:p>
            <a:pPr eaLnBrk="1" hangingPunct="1">
              <a:lnSpc>
                <a:spcPct val="120000"/>
              </a:lnSpc>
              <a:spcBef>
                <a:spcPts val="600"/>
              </a:spcBef>
            </a:pPr>
            <a:r>
              <a:rPr lang="zh-CN" altLang="en-US" dirty="0" smtClean="0"/>
              <a:t>该定理表明：</a:t>
            </a:r>
            <a:r>
              <a:rPr lang="zh-CN" altLang="en-US" dirty="0" smtClean="0">
                <a:solidFill>
                  <a:srgbClr val="0000CC"/>
                </a:solidFill>
                <a:latin typeface="宋体" panose="02010600030101010101" pitchFamily="2" charset="-122"/>
                <a:ea typeface="宋体" panose="02010600030101010101" pitchFamily="2" charset="-122"/>
              </a:rPr>
              <a:t>当算法由两个连续执行部分组成时，该算法的整体效率由具有较大增长次数的那部分所决定，即效率较差的部分决定</a:t>
            </a:r>
          </a:p>
        </p:txBody>
      </p:sp>
      <p:sp>
        <p:nvSpPr>
          <p:cNvPr id="14345" name="Text Box 9"/>
          <p:cNvSpPr txBox="1">
            <a:spLocks noChangeArrowheads="1"/>
          </p:cNvSpPr>
          <p:nvPr/>
        </p:nvSpPr>
        <p:spPr bwMode="auto">
          <a:xfrm>
            <a:off x="442119" y="5045352"/>
            <a:ext cx="7993062"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zh-CN" altLang="en-US" sz="2800" u="none" dirty="0">
                <a:solidFill>
                  <a:schemeClr val="tx2"/>
                </a:solidFill>
                <a:latin typeface="Times New Roman" panose="02020603050405020304" pitchFamily="18" charset="0"/>
              </a:rPr>
              <a:t>例子： </a:t>
            </a:r>
            <a:r>
              <a:rPr kumimoji="1" lang="en-US" altLang="zh-CN" sz="2800" u="none" dirty="0">
                <a:latin typeface="Times New Roman" panose="02020603050405020304" pitchFamily="18" charset="0"/>
              </a:rPr>
              <a:t>0.5(</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-1)) ∈O(</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a:t>
            </a:r>
            <a:r>
              <a:rPr kumimoji="1" lang="zh-CN" altLang="en-US" sz="2800" u="none" dirty="0">
                <a:latin typeface="Times New Roman" panose="02020603050405020304" pitchFamily="18" charset="0"/>
              </a:rPr>
              <a:t>；</a:t>
            </a:r>
          </a:p>
          <a:p>
            <a:pPr eaLnBrk="0" hangingPunct="0">
              <a:spcBef>
                <a:spcPct val="50000"/>
              </a:spcBef>
            </a:pPr>
            <a:r>
              <a:rPr kumimoji="1" lang="en-US" altLang="zh-CN" sz="2800" u="none" dirty="0">
                <a:latin typeface="Times New Roman" panose="02020603050405020304" pitchFamily="18" charset="0"/>
              </a:rPr>
              <a:t>             0.5(</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-1</a:t>
            </a:r>
            <a:r>
              <a:rPr kumimoji="1" lang="en-US" altLang="zh-CN" sz="2800" u="none" dirty="0" smtClean="0">
                <a:latin typeface="Times New Roman" panose="02020603050405020304" pitchFamily="18" charset="0"/>
              </a:rPr>
              <a:t>)) = 0.5</a:t>
            </a:r>
            <a:r>
              <a:rPr kumimoji="1" lang="en-US" altLang="zh-CN" sz="2800" i="1" u="none" dirty="0" smtClean="0">
                <a:latin typeface="Times New Roman" panose="02020603050405020304" pitchFamily="18" charset="0"/>
              </a:rPr>
              <a:t>n</a:t>
            </a:r>
            <a:r>
              <a:rPr kumimoji="1" lang="en-US" altLang="zh-CN" sz="2800" u="none" baseline="30000" dirty="0" smtClean="0">
                <a:latin typeface="Times New Roman" panose="02020603050405020304" pitchFamily="18" charset="0"/>
              </a:rPr>
              <a:t>2 </a:t>
            </a:r>
            <a:r>
              <a:rPr kumimoji="1" lang="en-US" altLang="zh-CN" sz="2800" u="none" dirty="0" smtClean="0">
                <a:latin typeface="Times New Roman" panose="02020603050405020304" pitchFamily="18" charset="0"/>
              </a:rPr>
              <a:t>- 0.5</a:t>
            </a:r>
            <a:r>
              <a:rPr kumimoji="1" lang="en-US" altLang="zh-CN" sz="2800" i="1" u="none" dirty="0" smtClean="0">
                <a:latin typeface="Times New Roman" panose="02020603050405020304" pitchFamily="18" charset="0"/>
              </a:rPr>
              <a:t>n</a:t>
            </a:r>
            <a:r>
              <a:rPr kumimoji="1" lang="zh-CN" altLang="en-US" sz="2800" u="none" dirty="0">
                <a:latin typeface="Times New Roman" panose="02020603050405020304" pitchFamily="18" charset="0"/>
              </a:rPr>
              <a:t>；</a:t>
            </a:r>
            <a:r>
              <a:rPr kumimoji="1" lang="en-US" altLang="zh-CN" sz="2800" u="none" dirty="0">
                <a:latin typeface="Times New Roman" panose="02020603050405020304" pitchFamily="18" charset="0"/>
              </a:rPr>
              <a:t>0.5</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 ∈O(</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a:t>
            </a:r>
          </a:p>
        </p:txBody>
      </p:sp>
    </p:spTree>
    <p:extLst>
      <p:ext uri="{BB962C8B-B14F-4D97-AF65-F5344CB8AC3E}">
        <p14:creationId xmlns:p14="http://schemas.microsoft.com/office/powerpoint/2010/main" val="38381459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457200" y="228600"/>
            <a:ext cx="8229600" cy="647700"/>
          </a:xfrm>
        </p:spPr>
        <p:txBody>
          <a:bodyPr/>
          <a:lstStyle/>
          <a:p>
            <a:pPr eaLnBrk="1" hangingPunct="1"/>
            <a:r>
              <a:rPr lang="en-US" altLang="zh-CN" dirty="0" smtClean="0"/>
              <a:t>1.3 </a:t>
            </a:r>
            <a:r>
              <a:rPr lang="zh-CN" altLang="en-US" dirty="0"/>
              <a:t>渐近记号 </a:t>
            </a:r>
            <a:r>
              <a:rPr lang="en-US" altLang="zh-CN" dirty="0"/>
              <a:t>— </a:t>
            </a:r>
            <a:r>
              <a:rPr lang="zh-CN" altLang="en-US" sz="3200" dirty="0"/>
              <a:t>基本的效率</a:t>
            </a:r>
            <a:r>
              <a:rPr lang="zh-CN" altLang="en-US" sz="3200" dirty="0" smtClean="0"/>
              <a:t>类型 </a:t>
            </a:r>
            <a:r>
              <a:rPr lang="en-US" altLang="zh-CN" sz="3200" dirty="0" smtClean="0"/>
              <a:t>(1)</a:t>
            </a:r>
            <a:endParaRPr lang="zh-CN" altLang="en-US" dirty="0" smtClean="0"/>
          </a:p>
        </p:txBody>
      </p:sp>
      <p:pic>
        <p:nvPicPr>
          <p:cNvPr id="1639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438" y="1557338"/>
            <a:ext cx="4300537"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426" name="Group 42"/>
          <p:cNvGraphicFramePr>
            <a:graphicFrameLocks noGrp="1"/>
          </p:cNvGraphicFramePr>
          <p:nvPr/>
        </p:nvGraphicFramePr>
        <p:xfrm>
          <a:off x="900113" y="1916113"/>
          <a:ext cx="2949575" cy="3413760"/>
        </p:xfrm>
        <a:graphic>
          <a:graphicData uri="http://schemas.openxmlformats.org/drawingml/2006/table">
            <a:tbl>
              <a:tblPr/>
              <a:tblGrid>
                <a:gridCol w="1474787"/>
                <a:gridCol w="1474788"/>
              </a:tblGrid>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常量</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endPar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对数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线性</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 </a:t>
                      </a: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 </a:t>
                      </a: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2</a:t>
                      </a:r>
                      <a:endPar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平方</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立方</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2</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指数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endPar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阶乘</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6427" name="Text Box 8"/>
          <p:cNvSpPr txBox="1">
            <a:spLocks noChangeArrowheads="1"/>
          </p:cNvSpPr>
          <p:nvPr/>
        </p:nvSpPr>
        <p:spPr bwMode="auto">
          <a:xfrm>
            <a:off x="620713" y="6005512"/>
            <a:ext cx="813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zh-CN" altLang="en-US" sz="2800" u="none" dirty="0">
                <a:solidFill>
                  <a:srgbClr val="1A09F7"/>
                </a:solidFill>
                <a:latin typeface="Verdana" panose="020B0604030504040204" pitchFamily="34" charset="0"/>
              </a:rPr>
              <a:t>排在前面的复杂性类型是算法设计追求的目标。</a:t>
            </a:r>
          </a:p>
        </p:txBody>
      </p:sp>
    </p:spTree>
    <p:extLst>
      <p:ext uri="{BB962C8B-B14F-4D97-AF65-F5344CB8AC3E}">
        <p14:creationId xmlns:p14="http://schemas.microsoft.com/office/powerpoint/2010/main" val="21094494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1" name="Rectangle 7"/>
          <p:cNvSpPr>
            <a:spLocks noGrp="1" noChangeArrowheads="1"/>
          </p:cNvSpPr>
          <p:nvPr>
            <p:ph type="title"/>
          </p:nvPr>
        </p:nvSpPr>
        <p:spPr>
          <a:xfrm>
            <a:off x="685800" y="152400"/>
            <a:ext cx="7772400" cy="1143000"/>
          </a:xfrm>
        </p:spPr>
        <p:txBody>
          <a:bodyPr/>
          <a:lstStyle/>
          <a:p>
            <a:r>
              <a:rPr lang="en-US" altLang="zh-CN" dirty="0" smtClean="0"/>
              <a:t>1. 3 </a:t>
            </a:r>
            <a:r>
              <a:rPr lang="zh-CN" altLang="en-US" dirty="0"/>
              <a:t>渐近记号 </a:t>
            </a:r>
            <a:r>
              <a:rPr lang="en-US" altLang="zh-CN" dirty="0"/>
              <a:t>— </a:t>
            </a:r>
            <a:r>
              <a:rPr lang="zh-CN" altLang="en-US" sz="3200" dirty="0"/>
              <a:t>基本的效率</a:t>
            </a:r>
            <a:r>
              <a:rPr lang="zh-CN" altLang="en-US" sz="3200" dirty="0" smtClean="0"/>
              <a:t>类型</a:t>
            </a:r>
            <a:r>
              <a:rPr lang="en-US" altLang="zh-CN" sz="3200" dirty="0" smtClean="0"/>
              <a:t> (2)</a:t>
            </a:r>
            <a:endParaRPr lang="zh-CN" altLang="en-US" sz="3200" dirty="0" smtClean="0"/>
          </a:p>
        </p:txBody>
      </p:sp>
      <p:graphicFrame>
        <p:nvGraphicFramePr>
          <p:cNvPr id="109572" name="Object 4"/>
          <p:cNvGraphicFramePr>
            <a:graphicFrameLocks noGrp="1" noChangeAspect="1"/>
          </p:cNvGraphicFramePr>
          <p:nvPr>
            <p:ph idx="1"/>
            <p:extLst>
              <p:ext uri="{D42A27DB-BD31-4B8C-83A1-F6EECF244321}">
                <p14:modId xmlns:p14="http://schemas.microsoft.com/office/powerpoint/2010/main" val="3479825050"/>
              </p:ext>
            </p:extLst>
          </p:nvPr>
        </p:nvGraphicFramePr>
        <p:xfrm>
          <a:off x="1143000" y="3937000"/>
          <a:ext cx="6838950" cy="2235200"/>
        </p:xfrm>
        <a:graphic>
          <a:graphicData uri="http://schemas.openxmlformats.org/presentationml/2006/ole">
            <mc:AlternateContent xmlns:mc="http://schemas.openxmlformats.org/markup-compatibility/2006">
              <mc:Choice xmlns:v="urn:schemas-microsoft-com:vml" Requires="v">
                <p:oleObj spid="_x0000_s43046" name="公式" r:id="rId3" imgW="2603500" imgH="850900" progId="Equation.3">
                  <p:embed/>
                </p:oleObj>
              </mc:Choice>
              <mc:Fallback>
                <p:oleObj name="公式" r:id="rId3" imgW="2603500" imgH="8509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937000"/>
                        <a:ext cx="6838950" cy="223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950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263" y="1458913"/>
            <a:ext cx="6408737"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577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ox(in)">
                                      <p:cBhvr>
                                        <p:cTn id="7"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0"/>
            <a:ext cx="7772400" cy="1143000"/>
          </a:xfrm>
        </p:spPr>
        <p:txBody>
          <a:bodyPr/>
          <a:lstStyle/>
          <a:p>
            <a:pPr eaLnBrk="1" hangingPunct="1"/>
            <a:r>
              <a:rPr lang="en-US" altLang="zh-CN" dirty="0" smtClean="0"/>
              <a:t>1.3 </a:t>
            </a:r>
            <a:r>
              <a:rPr lang="zh-CN" altLang="en-US" dirty="0" smtClean="0"/>
              <a:t>渐</a:t>
            </a:r>
            <a:r>
              <a:rPr lang="zh-CN" altLang="en-US" dirty="0"/>
              <a:t>近记号 </a:t>
            </a:r>
            <a:r>
              <a:rPr lang="en-US" altLang="zh-CN" dirty="0" smtClean="0"/>
              <a:t>— </a:t>
            </a:r>
            <a:r>
              <a:rPr lang="zh-CN" altLang="en-US" sz="3200" dirty="0" smtClean="0"/>
              <a:t>常用函数 </a:t>
            </a:r>
            <a:r>
              <a:rPr lang="en-US" altLang="zh-CN" dirty="0" smtClean="0"/>
              <a:t>(1)</a:t>
            </a:r>
            <a:endParaRPr lang="zh-CN" altLang="en-US" sz="3600" dirty="0" smtClean="0">
              <a:sym typeface="Symbol" panose="05050102010706020507" pitchFamily="18" charset="2"/>
            </a:endParaRPr>
          </a:p>
        </p:txBody>
      </p:sp>
      <p:sp>
        <p:nvSpPr>
          <p:cNvPr id="23555" name="Rectangle 3"/>
          <p:cNvSpPr>
            <a:spLocks noGrp="1" noChangeArrowheads="1"/>
          </p:cNvSpPr>
          <p:nvPr>
            <p:ph idx="1"/>
          </p:nvPr>
        </p:nvSpPr>
        <p:spPr>
          <a:xfrm>
            <a:off x="533400" y="1447800"/>
            <a:ext cx="7772400" cy="5181600"/>
          </a:xfrm>
        </p:spPr>
        <p:txBody>
          <a:bodyPr/>
          <a:lstStyle/>
          <a:p>
            <a:pPr marL="0" indent="0" eaLnBrk="1" hangingPunct="1">
              <a:lnSpc>
                <a:spcPct val="125000"/>
              </a:lnSpc>
              <a:spcBef>
                <a:spcPts val="600"/>
              </a:spcBef>
              <a:buNone/>
            </a:pPr>
            <a:r>
              <a:rPr lang="zh-CN" altLang="en-US" dirty="0" smtClean="0">
                <a:solidFill>
                  <a:srgbClr val="0000CC"/>
                </a:solidFill>
                <a:latin typeface="黑体" panose="02010609060101010101" pitchFamily="49" charset="-122"/>
                <a:ea typeface="黑体" panose="02010609060101010101" pitchFamily="49" charset="-122"/>
              </a:rPr>
              <a:t>向下取整与向上取整：</a:t>
            </a:r>
            <a:endParaRPr lang="en-US" altLang="zh-CN" dirty="0" smtClean="0">
              <a:solidFill>
                <a:srgbClr val="0000CC"/>
              </a:solidFill>
              <a:latin typeface="黑体" panose="02010609060101010101" pitchFamily="49" charset="-122"/>
              <a:ea typeface="黑体" panose="02010609060101010101" pitchFamily="49" charset="-122"/>
            </a:endParaRPr>
          </a:p>
          <a:p>
            <a:pPr eaLnBrk="1" hangingPunct="1">
              <a:lnSpc>
                <a:spcPct val="125000"/>
              </a:lnSpc>
              <a:spcBef>
                <a:spcPts val="600"/>
              </a:spcBef>
            </a:pPr>
            <a:r>
              <a:rPr lang="zh-CN" altLang="en-US" sz="2400" dirty="0">
                <a:latin typeface="Times New Roman" panose="02020603050405020304" pitchFamily="18" charset="0"/>
                <a:ea typeface="宋体" panose="02010600030101010101" pitchFamily="2" charset="-122"/>
                <a:cs typeface="Arial" panose="020B0604020202020204" pitchFamily="34" charset="0"/>
              </a:rPr>
              <a:t>底：小于或等于实数</a:t>
            </a:r>
            <a:r>
              <a:rPr lang="en-US" altLang="zh-CN" sz="2400" dirty="0">
                <a:latin typeface="Times New Roman" panose="02020603050405020304" pitchFamily="18" charset="0"/>
                <a:ea typeface="宋体" panose="02010600030101010101" pitchFamily="2" charset="-122"/>
                <a:cs typeface="Arial" panose="020B0604020202020204" pitchFamily="34" charset="0"/>
              </a:rPr>
              <a:t>x</a:t>
            </a:r>
            <a:r>
              <a:rPr lang="zh-CN" altLang="en-US" sz="2400" dirty="0">
                <a:latin typeface="Times New Roman" panose="02020603050405020304" pitchFamily="18" charset="0"/>
                <a:ea typeface="宋体" panose="02010600030101010101" pitchFamily="2" charset="-122"/>
                <a:cs typeface="Arial" panose="020B0604020202020204" pitchFamily="34" charset="0"/>
              </a:rPr>
              <a:t>的最大整数，</a:t>
            </a:r>
            <a:r>
              <a:rPr lang="zh-CN" altLang="en-US" sz="2400"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顶：</a:t>
            </a:r>
            <a:r>
              <a:rPr lang="zh-CN" altLang="en-US" sz="2400" dirty="0" smtClean="0">
                <a:latin typeface="Times New Roman" panose="02020603050405020304" pitchFamily="18" charset="0"/>
                <a:ea typeface="宋体" panose="02010600030101010101" pitchFamily="2" charset="-122"/>
              </a:rPr>
              <a:t>大于或等于实数</a:t>
            </a:r>
            <a:r>
              <a:rPr lang="en-US" altLang="zh-CN" sz="2400" i="1" dirty="0" smtClean="0">
                <a:latin typeface="Times New Roman" panose="02020603050405020304" pitchFamily="18" charset="0"/>
                <a:ea typeface="宋体" panose="02010600030101010101" pitchFamily="2" charset="-122"/>
              </a:rPr>
              <a:t>x</a:t>
            </a:r>
            <a:r>
              <a:rPr lang="zh-CN" altLang="en-US" sz="2400" dirty="0">
                <a:latin typeface="Times New Roman" panose="02020603050405020304" pitchFamily="18" charset="0"/>
                <a:ea typeface="宋体" panose="02010600030101010101" pitchFamily="2" charset="-122"/>
              </a:rPr>
              <a:t>的</a:t>
            </a:r>
            <a:r>
              <a:rPr lang="zh-CN" altLang="en-US" sz="2400" dirty="0" smtClean="0">
                <a:latin typeface="Times New Roman" panose="02020603050405020304" pitchFamily="18" charset="0"/>
                <a:ea typeface="宋体" panose="02010600030101010101" pitchFamily="2" charset="-122"/>
              </a:rPr>
              <a:t>最大整数，</a:t>
            </a:r>
            <a:r>
              <a:rPr lang="zh-CN" altLang="en-US"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对任意实数</a:t>
            </a:r>
            <a:r>
              <a:rPr lang="en-US" altLang="zh-CN" sz="2400" i="1" dirty="0" smtClean="0">
                <a:latin typeface="Times New Roman" panose="02020603050405020304" pitchFamily="18" charset="0"/>
                <a:ea typeface="宋体" panose="02010600030101010101" pitchFamily="2" charset="-122"/>
              </a:rPr>
              <a:t>x</a:t>
            </a:r>
            <a:r>
              <a:rPr lang="zh-CN" altLang="en-US"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x </a:t>
            </a:r>
            <a:r>
              <a:rPr lang="en-US" altLang="zh-CN" sz="2400" dirty="0" smtClean="0">
                <a:latin typeface="Times New Roman" panose="02020603050405020304" pitchFamily="18" charset="0"/>
                <a:ea typeface="宋体" panose="02010600030101010101" pitchFamily="2" charset="-122"/>
              </a:rPr>
              <a:t>– 1 &lt; </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&lt;</a:t>
            </a:r>
            <a:r>
              <a:rPr lang="en-US" altLang="zh-CN" sz="2400" i="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x </a:t>
            </a:r>
            <a:r>
              <a:rPr lang="en-US" altLang="zh-CN" sz="2400" dirty="0" smtClean="0">
                <a:latin typeface="Times New Roman" panose="02020603050405020304" pitchFamily="18" charset="0"/>
                <a:ea typeface="宋体" panose="02010600030101010101" pitchFamily="2" charset="-122"/>
              </a:rPr>
              <a:t>+ 1 </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对任意整数</a:t>
            </a:r>
            <a:r>
              <a:rPr lang="en-US" altLang="zh-CN" sz="2400" i="1" dirty="0" smtClean="0">
                <a:latin typeface="Times New Roman" panose="02020603050405020304" pitchFamily="18" charset="0"/>
                <a:ea typeface="宋体" panose="02010600030101010101" pitchFamily="2" charset="-122"/>
              </a:rPr>
              <a:t>n</a:t>
            </a:r>
            <a:r>
              <a:rPr lang="zh-CN" altLang="en-US" sz="2400" dirty="0" smtClean="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n</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/2+</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n</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/2</a:t>
            </a:r>
            <a:r>
              <a:rPr lang="en-US" altLang="zh-CN" sz="2400" dirty="0" smtClean="0">
                <a:latin typeface="Times New Roman" panose="02020603050405020304" pitchFamily="18" charset="0"/>
                <a:ea typeface="宋体" panose="02010600030101010101" pitchFamily="2" charset="-122"/>
              </a:rPr>
              <a:t>=n</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对</a:t>
            </a:r>
            <a:r>
              <a:rPr lang="zh-CN" altLang="en-US" sz="2400" dirty="0">
                <a:latin typeface="Times New Roman" panose="02020603050405020304" pitchFamily="18" charset="0"/>
                <a:ea typeface="宋体" panose="02010600030101010101" pitchFamily="2" charset="-122"/>
              </a:rPr>
              <a:t>任意实数</a:t>
            </a:r>
            <a:r>
              <a:rPr lang="en-US" altLang="zh-CN" sz="2400" i="1" dirty="0">
                <a:latin typeface="Times New Roman" panose="02020603050405020304" pitchFamily="18" charset="0"/>
                <a:ea typeface="宋体" panose="02010600030101010101" pitchFamily="2" charset="-122"/>
              </a:rPr>
              <a:t>x</a:t>
            </a:r>
            <a:r>
              <a:rPr lang="zh-CN" altLang="en-US" sz="2400" dirty="0" smtClean="0">
                <a:latin typeface="Times New Roman" panose="02020603050405020304" pitchFamily="18" charset="0"/>
                <a:ea typeface="宋体" panose="02010600030101010101" pitchFamily="2" charset="-122"/>
              </a:rPr>
              <a:t>和整数</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 0</a:t>
            </a:r>
            <a:r>
              <a:rPr lang="zh-CN" altLang="en-US"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b</a:t>
            </a:r>
            <a:r>
              <a:rPr lang="en-US" altLang="zh-CN" sz="2400" dirty="0" smtClean="0">
                <a:latin typeface="Times New Roman" panose="02020603050405020304" pitchFamily="18" charset="0"/>
                <a:ea typeface="宋体" panose="02010600030101010101" pitchFamily="2" charset="-122"/>
              </a:rPr>
              <a:t> ≠ 0</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lvl="1" eaLnBrk="1" hangingPunct="1">
              <a:lnSpc>
                <a:spcPct val="125000"/>
              </a:lnSpc>
              <a:spcBef>
                <a:spcPts val="600"/>
              </a:spcBef>
            </a:pPr>
            <a:r>
              <a:rPr lang="zh-CN" altLang="en-US"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p>
          <a:p>
            <a:pPr lvl="1" eaLnBrk="1" hangingPunct="1">
              <a:lnSpc>
                <a:spcPct val="125000"/>
              </a:lnSpc>
              <a:spcBef>
                <a:spcPts val="600"/>
              </a:spcBef>
            </a:pP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b="1" i="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向下取整函数和向上取整函数是单调的；</a:t>
            </a:r>
          </a:p>
        </p:txBody>
      </p:sp>
    </p:spTree>
    <p:extLst>
      <p:ext uri="{BB962C8B-B14F-4D97-AF65-F5344CB8AC3E}">
        <p14:creationId xmlns:p14="http://schemas.microsoft.com/office/powerpoint/2010/main" val="32072699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4579" name="Rectangle 3"/>
          <p:cNvSpPr>
            <a:spLocks noGrp="1" noChangeArrowheads="1"/>
          </p:cNvSpPr>
          <p:nvPr>
            <p:ph idx="1"/>
          </p:nvPr>
        </p:nvSpPr>
        <p:spPr>
          <a:xfrm>
            <a:off x="381000" y="1371600"/>
            <a:ext cx="8763000" cy="5257800"/>
          </a:xfrm>
        </p:spPr>
        <p:txBody>
          <a:bodyPr/>
          <a:lstStyle/>
          <a:p>
            <a:pPr marL="0" indent="0" eaLnBrk="1" hangingPunct="1">
              <a:lnSpc>
                <a:spcPct val="125000"/>
              </a:lnSpc>
              <a:spcBef>
                <a:spcPts val="600"/>
              </a:spcBef>
              <a:buNone/>
            </a:pPr>
            <a:r>
              <a:rPr lang="zh-CN" altLang="en-US" dirty="0">
                <a:solidFill>
                  <a:srgbClr val="0000CC"/>
                </a:solidFill>
                <a:latin typeface="黑体" panose="02010609060101010101" pitchFamily="49" charset="-122"/>
                <a:ea typeface="黑体" panose="02010609060101010101" pitchFamily="49" charset="-122"/>
              </a:rPr>
              <a:t>多项式：</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给定一个</a:t>
            </a:r>
            <a:r>
              <a:rPr lang="zh-CN" altLang="en-US" sz="2400" dirty="0">
                <a:latin typeface="Times New Roman" panose="02020603050405020304" pitchFamily="18" charset="0"/>
                <a:ea typeface="宋体" panose="02010600030101010101" pitchFamily="2" charset="-122"/>
              </a:rPr>
              <a:t>非负</a:t>
            </a:r>
            <a:r>
              <a:rPr lang="zh-CN" altLang="en-US" sz="2400" dirty="0" smtClean="0">
                <a:latin typeface="Times New Roman" panose="02020603050405020304" pitchFamily="18" charset="0"/>
                <a:ea typeface="宋体" panose="02010600030101010101" pitchFamily="2" charset="-122"/>
              </a:rPr>
              <a:t>整数</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zh-CN" altLang="en-US" sz="2400" dirty="0" smtClean="0">
                <a:latin typeface="Times New Roman" panose="02020603050405020304" pitchFamily="18" charset="0"/>
                <a:ea typeface="宋体" panose="02010600030101010101" pitchFamily="2" charset="-122"/>
              </a:rPr>
              <a:t>的</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次多项式是具有如下形式的函数：</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endParaRPr lang="zh-CN" altLang="en-US"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buFont typeface="Wingdings" panose="05000000000000000000" pitchFamily="2" charset="2"/>
              <a:buNone/>
            </a:pPr>
            <a:r>
              <a:rPr lang="zh-CN" altLang="en-US" sz="2400" dirty="0" smtClean="0">
                <a:latin typeface="Times New Roman" panose="02020603050405020304" pitchFamily="18" charset="0"/>
                <a:ea typeface="宋体" panose="02010600030101010101" pitchFamily="2" charset="-122"/>
              </a:rPr>
              <a:t>	</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rPr>
              <a:t>其中常量</a:t>
            </a:r>
            <a:r>
              <a:rPr lang="en-US" altLang="zh-CN" sz="2400" i="1" dirty="0" err="1" smtClean="0">
                <a:latin typeface="Times New Roman" panose="02020603050405020304" pitchFamily="18" charset="0"/>
                <a:ea typeface="宋体" panose="02010600030101010101" pitchFamily="2" charset="-122"/>
              </a:rPr>
              <a:t>a</a:t>
            </a:r>
            <a:r>
              <a:rPr lang="en-US" altLang="zh-CN" sz="2400" i="1" baseline="-25000" dirty="0" err="1" smtClean="0">
                <a:latin typeface="Times New Roman" panose="02020603050405020304" pitchFamily="18" charset="0"/>
                <a:ea typeface="宋体" panose="02010600030101010101" pitchFamily="2" charset="-122"/>
              </a:rPr>
              <a:t>i</a:t>
            </a:r>
            <a:r>
              <a:rPr lang="zh-CN" altLang="en-US" sz="2400" dirty="0" smtClean="0">
                <a:latin typeface="Times New Roman" panose="02020603050405020304" pitchFamily="18" charset="0"/>
                <a:ea typeface="宋体" panose="02010600030101010101" pitchFamily="2" charset="-122"/>
              </a:rPr>
              <a:t>是多项式的系数且</a:t>
            </a:r>
            <a:r>
              <a:rPr lang="en-US" altLang="zh-CN" sz="2400" i="1" dirty="0" smtClean="0">
                <a:latin typeface="Times New Roman" panose="02020603050405020304" pitchFamily="18" charset="0"/>
                <a:ea typeface="宋体" panose="02010600030101010101" pitchFamily="2" charset="-122"/>
              </a:rPr>
              <a:t>a</a:t>
            </a:r>
            <a:r>
              <a:rPr lang="en-US" altLang="zh-CN" sz="2400" i="1" baseline="-25000" dirty="0" smtClean="0">
                <a:latin typeface="Times New Roman" panose="02020603050405020304" pitchFamily="18" charset="0"/>
                <a:ea typeface="宋体" panose="02010600030101010101" pitchFamily="2" charset="-122"/>
              </a:rPr>
              <a:t>d</a:t>
            </a:r>
            <a:r>
              <a:rPr lang="en-US" altLang="zh-CN" sz="2400" baseline="-250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0</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一个多项式是渐近正的，当且仅当</a:t>
            </a:r>
            <a:r>
              <a:rPr lang="en-US" altLang="zh-CN" sz="2400" i="1" dirty="0" smtClean="0">
                <a:latin typeface="Times New Roman" panose="02020603050405020304" pitchFamily="18" charset="0"/>
                <a:ea typeface="宋体" panose="02010600030101010101" pitchFamily="2" charset="-122"/>
              </a:rPr>
              <a:t>a</a:t>
            </a:r>
            <a:r>
              <a:rPr lang="en-US" altLang="zh-CN" sz="2400" i="1" baseline="-25000" dirty="0" smtClean="0">
                <a:latin typeface="Times New Roman" panose="02020603050405020304" pitchFamily="18" charset="0"/>
                <a:ea typeface="宋体" panose="02010600030101010101" pitchFamily="2" charset="-122"/>
              </a:rPr>
              <a:t>d</a:t>
            </a:r>
            <a:r>
              <a:rPr lang="en-US" altLang="zh-CN" sz="2400" baseline="-250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&gt; 0</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对一个</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次的渐近正多项式</a:t>
            </a:r>
            <a:r>
              <a:rPr lang="en-US" altLang="zh-CN" sz="2400" i="1" dirty="0" smtClean="0">
                <a:latin typeface="Times New Roman" panose="02020603050405020304" pitchFamily="18" charset="0"/>
                <a:ea typeface="宋体" panose="02010600030101010101" pitchFamily="2" charset="-122"/>
              </a:rPr>
              <a:t>p</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，有</a:t>
            </a:r>
            <a:r>
              <a:rPr lang="en-US" altLang="zh-CN" sz="2400" i="1" dirty="0" smtClean="0">
                <a:latin typeface="Times New Roman" panose="02020603050405020304" pitchFamily="18" charset="0"/>
                <a:ea typeface="宋体" panose="02010600030101010101" pitchFamily="2" charset="-122"/>
              </a:rPr>
              <a:t>p</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 =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d</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对函数</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a</a:t>
            </a:r>
            <a:r>
              <a:rPr lang="en-US" altLang="zh-CN" sz="2400" baseline="30000" dirty="0" smtClean="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rPr>
              <a:t>，当</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 0</a:t>
            </a:r>
            <a:r>
              <a:rPr lang="zh-CN" altLang="en-US" sz="2400" dirty="0" smtClean="0">
                <a:latin typeface="Times New Roman" panose="02020603050405020304" pitchFamily="18" charset="0"/>
                <a:ea typeface="宋体" panose="02010600030101010101" pitchFamily="2" charset="-122"/>
              </a:rPr>
              <a:t>时单调增，</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0</a:t>
            </a:r>
            <a:r>
              <a:rPr lang="zh-CN" altLang="en-US" sz="2400" dirty="0" smtClean="0">
                <a:latin typeface="Times New Roman" panose="02020603050405020304" pitchFamily="18" charset="0"/>
                <a:ea typeface="宋体" panose="02010600030101010101" pitchFamily="2" charset="-122"/>
              </a:rPr>
              <a:t>时单调减。</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若对某个常量</a:t>
            </a:r>
            <a:r>
              <a:rPr lang="en-US" altLang="zh-CN" sz="2400" i="1" dirty="0" smtClean="0">
                <a:latin typeface="Times New Roman" panose="02020603050405020304" pitchFamily="18" charset="0"/>
                <a:ea typeface="宋体" panose="02010600030101010101" pitchFamily="2" charset="-122"/>
              </a:rPr>
              <a:t>k</a:t>
            </a:r>
            <a:r>
              <a:rPr lang="zh-CN" altLang="en-US" sz="2400" dirty="0" smtClean="0">
                <a:latin typeface="Times New Roman" panose="02020603050405020304" pitchFamily="18" charset="0"/>
                <a:ea typeface="宋体" panose="02010600030101010101" pitchFamily="2" charset="-122"/>
              </a:rPr>
              <a:t>，使</a:t>
            </a:r>
            <a:r>
              <a:rPr lang="en-US" altLang="zh-CN" sz="2400" i="1" dirty="0" smtClean="0">
                <a:latin typeface="Times New Roman" panose="02020603050405020304" pitchFamily="18" charset="0"/>
                <a:ea typeface="宋体" panose="02010600030101010101" pitchFamily="2" charset="-122"/>
              </a:rPr>
              <a:t>f</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 = </a:t>
            </a:r>
            <a:r>
              <a:rPr lang="en-US" altLang="zh-CN" sz="2400" i="1" dirty="0" smtClean="0">
                <a:latin typeface="Times New Roman" panose="02020603050405020304" pitchFamily="18" charset="0"/>
                <a:ea typeface="宋体" panose="02010600030101010101" pitchFamily="2" charset="-122"/>
              </a:rPr>
              <a:t>O</a:t>
            </a:r>
            <a:r>
              <a:rPr lang="en-US" altLang="zh-CN" sz="2400" dirty="0" smtClean="0">
                <a:latin typeface="Times New Roman" panose="02020603050405020304" pitchFamily="18" charset="0"/>
                <a:ea typeface="宋体" panose="02010600030101010101" pitchFamily="2" charset="-122"/>
              </a:rPr>
              <a:t>(</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k</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，则称函数</a:t>
            </a:r>
            <a:r>
              <a:rPr lang="en-US" altLang="zh-CN" sz="2400" dirty="0">
                <a:latin typeface="Times New Roman" panose="02020603050405020304" pitchFamily="18" charset="0"/>
                <a:ea typeface="宋体" panose="02010600030101010101" pitchFamily="2" charset="-122"/>
              </a:rPr>
              <a:t>f(n</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是</a:t>
            </a:r>
            <a:r>
              <a:rPr lang="zh-CN" altLang="en-US" sz="2400" dirty="0" smtClean="0">
                <a:solidFill>
                  <a:srgbClr val="0000CC"/>
                </a:solidFill>
                <a:latin typeface="黑体" panose="02010609060101010101" pitchFamily="49" charset="-122"/>
                <a:ea typeface="黑体" panose="02010609060101010101" pitchFamily="49" charset="-122"/>
              </a:rPr>
              <a:t>多项式有界的</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63001989"/>
              </p:ext>
            </p:extLst>
          </p:nvPr>
        </p:nvGraphicFramePr>
        <p:xfrm>
          <a:off x="1828800" y="2514600"/>
          <a:ext cx="2049518" cy="990600"/>
        </p:xfrm>
        <a:graphic>
          <a:graphicData uri="http://schemas.openxmlformats.org/presentationml/2006/ole">
            <mc:AlternateContent xmlns:mc="http://schemas.openxmlformats.org/markup-compatibility/2006">
              <mc:Choice xmlns:v="urn:schemas-microsoft-com:vml" Requires="v">
                <p:oleObj spid="_x0000_s36914" name="Equation" r:id="rId3" imgW="761669" imgH="368140" progId="Equation.DSMT4">
                  <p:embed/>
                </p:oleObj>
              </mc:Choice>
              <mc:Fallback>
                <p:oleObj name="Equation" r:id="rId3" imgW="761669" imgH="368140" progId="Equation.DSMT4">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14600"/>
                        <a:ext cx="204951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479305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5603" name="Rectangle 3"/>
          <p:cNvSpPr>
            <a:spLocks noGrp="1" noChangeArrowheads="1"/>
          </p:cNvSpPr>
          <p:nvPr>
            <p:ph idx="1"/>
          </p:nvPr>
        </p:nvSpPr>
        <p:spPr>
          <a:xfrm>
            <a:off x="457200" y="1371600"/>
            <a:ext cx="7772400" cy="4219575"/>
          </a:xfrm>
        </p:spPr>
        <p:txBody>
          <a:bodyPr/>
          <a:lstStyle/>
          <a:p>
            <a:pPr marL="0" indent="0" eaLnBrk="1" hangingPunct="1">
              <a:lnSpc>
                <a:spcPct val="90000"/>
              </a:lnSpc>
              <a:buNone/>
            </a:pPr>
            <a:r>
              <a:rPr lang="zh-CN" altLang="en-US" dirty="0" smtClean="0">
                <a:solidFill>
                  <a:srgbClr val="0000CC"/>
                </a:solidFill>
                <a:latin typeface="黑体" panose="02010609060101010101" pitchFamily="49" charset="-122"/>
                <a:ea typeface="黑体" panose="02010609060101010101" pitchFamily="49" charset="-122"/>
              </a:rPr>
              <a:t>指数式：</a:t>
            </a:r>
          </a:p>
          <a:p>
            <a:pPr eaLnBrk="1" hangingPunct="1">
              <a:lnSpc>
                <a:spcPct val="120000"/>
              </a:lnSpc>
              <a:spcBef>
                <a:spcPts val="600"/>
              </a:spcBef>
            </a:pPr>
            <a:r>
              <a:rPr lang="zh-CN" altLang="en-US" sz="2400" dirty="0" smtClean="0"/>
              <a:t>对任意</a:t>
            </a:r>
            <a:r>
              <a:rPr lang="en-US" altLang="zh-CN" sz="2400" i="1" dirty="0" smtClean="0"/>
              <a:t>a</a:t>
            </a:r>
            <a:r>
              <a:rPr lang="en-US" altLang="zh-CN" sz="2400" dirty="0" smtClean="0"/>
              <a:t> &gt; 0</a:t>
            </a:r>
            <a:r>
              <a:rPr lang="zh-CN" altLang="en-US" sz="2400" dirty="0" smtClean="0"/>
              <a:t>，</a:t>
            </a:r>
            <a:r>
              <a:rPr lang="en-US" altLang="zh-CN" sz="2400" i="1" dirty="0" smtClean="0"/>
              <a:t>m</a:t>
            </a:r>
            <a:r>
              <a:rPr lang="zh-CN" altLang="en-US" sz="2400" dirty="0" smtClean="0"/>
              <a:t>和</a:t>
            </a:r>
            <a:r>
              <a:rPr lang="en-US" altLang="zh-CN" sz="2400" i="1" dirty="0" smtClean="0"/>
              <a:t>n</a:t>
            </a:r>
            <a:r>
              <a:rPr lang="zh-CN" altLang="en-US" sz="2400" dirty="0" smtClean="0"/>
              <a:t>，有恒等式：</a:t>
            </a:r>
          </a:p>
          <a:p>
            <a:pPr marL="457200" lvl="1" indent="0" eaLnBrk="1" hangingPunct="1">
              <a:spcBef>
                <a:spcPts val="600"/>
              </a:spcBef>
              <a:buNone/>
            </a:pPr>
            <a:r>
              <a:rPr lang="en-US" altLang="zh-CN" i="1" dirty="0" smtClean="0"/>
              <a:t>a</a:t>
            </a:r>
            <a:r>
              <a:rPr lang="en-US" altLang="zh-CN" baseline="30000" dirty="0" smtClean="0"/>
              <a:t>0</a:t>
            </a:r>
            <a:r>
              <a:rPr lang="en-US" altLang="zh-CN" dirty="0" smtClean="0"/>
              <a:t> = 1</a:t>
            </a:r>
            <a:r>
              <a:rPr lang="zh-CN" altLang="en-US" dirty="0" smtClean="0"/>
              <a:t>（并假设</a:t>
            </a:r>
            <a:r>
              <a:rPr lang="en-US" altLang="zh-CN" dirty="0" smtClean="0"/>
              <a:t>0</a:t>
            </a:r>
            <a:r>
              <a:rPr lang="en-US" altLang="zh-CN" baseline="30000" dirty="0" smtClean="0"/>
              <a:t>0</a:t>
            </a:r>
            <a:r>
              <a:rPr lang="en-US" altLang="zh-CN" dirty="0" smtClean="0"/>
              <a:t> = 1</a:t>
            </a:r>
            <a:r>
              <a:rPr lang="zh-CN" altLang="en-US" dirty="0" smtClean="0"/>
              <a:t>）</a:t>
            </a:r>
          </a:p>
          <a:p>
            <a:pPr marL="457200" lvl="1" indent="0" eaLnBrk="1" hangingPunct="1">
              <a:spcBef>
                <a:spcPts val="600"/>
              </a:spcBef>
              <a:buNone/>
            </a:pPr>
            <a:r>
              <a:rPr lang="en-US" altLang="zh-CN" i="1" dirty="0" smtClean="0"/>
              <a:t>a</a:t>
            </a:r>
            <a:r>
              <a:rPr lang="en-US" altLang="zh-CN" baseline="30000" dirty="0" smtClean="0"/>
              <a:t>1</a:t>
            </a:r>
            <a:r>
              <a:rPr lang="en-US" altLang="zh-CN" dirty="0" smtClean="0"/>
              <a:t> = </a:t>
            </a:r>
            <a:r>
              <a:rPr lang="en-US" altLang="zh-CN" i="1" dirty="0" smtClean="0"/>
              <a:t>a</a:t>
            </a:r>
          </a:p>
          <a:p>
            <a:pPr marL="457200" lvl="1" indent="0" eaLnBrk="1" hangingPunct="1">
              <a:spcBef>
                <a:spcPts val="600"/>
              </a:spcBef>
              <a:buNone/>
            </a:pPr>
            <a:r>
              <a:rPr lang="en-US" altLang="zh-CN" i="1" dirty="0" smtClean="0"/>
              <a:t>a</a:t>
            </a:r>
            <a:r>
              <a:rPr lang="en-US" altLang="zh-CN" baseline="30000" dirty="0" smtClean="0"/>
              <a:t>-1</a:t>
            </a:r>
            <a:r>
              <a:rPr lang="en-US" altLang="zh-CN" dirty="0" smtClean="0"/>
              <a:t> = 1/</a:t>
            </a:r>
            <a:r>
              <a:rPr lang="en-US" altLang="zh-CN" i="1" dirty="0" smtClean="0"/>
              <a:t>a</a:t>
            </a:r>
          </a:p>
          <a:p>
            <a:pPr marL="457200" lvl="1" indent="0" eaLnBrk="1" hangingPunct="1">
              <a:spcBef>
                <a:spcPts val="600"/>
              </a:spcBef>
              <a:buNone/>
            </a:pPr>
            <a:r>
              <a:rPr lang="en-US" altLang="zh-CN" dirty="0" smtClean="0"/>
              <a:t>(</a:t>
            </a:r>
            <a:r>
              <a:rPr lang="en-US" altLang="zh-CN" i="1" dirty="0" smtClean="0"/>
              <a:t>a</a:t>
            </a:r>
            <a:r>
              <a:rPr lang="en-US" altLang="zh-CN" i="1" baseline="30000" dirty="0" smtClean="0"/>
              <a:t>m</a:t>
            </a:r>
            <a:r>
              <a:rPr lang="en-US" altLang="zh-CN" dirty="0" smtClean="0"/>
              <a:t>)</a:t>
            </a:r>
            <a:r>
              <a:rPr lang="en-US" altLang="zh-CN" i="1" baseline="30000" dirty="0" smtClean="0"/>
              <a:t>n</a:t>
            </a:r>
            <a:r>
              <a:rPr lang="en-US" altLang="zh-CN" i="1" dirty="0" smtClean="0"/>
              <a:t> </a:t>
            </a:r>
            <a:r>
              <a:rPr lang="en-US" altLang="zh-CN" dirty="0" smtClean="0"/>
              <a:t>= </a:t>
            </a:r>
            <a:r>
              <a:rPr lang="en-US" altLang="zh-CN" i="1" dirty="0" err="1" smtClean="0"/>
              <a:t>a</a:t>
            </a:r>
            <a:r>
              <a:rPr lang="en-US" altLang="zh-CN" i="1" baseline="30000" dirty="0" err="1" smtClean="0"/>
              <a:t>mn</a:t>
            </a:r>
            <a:endParaRPr lang="en-US" altLang="zh-CN" i="1" baseline="30000" dirty="0" smtClean="0"/>
          </a:p>
          <a:p>
            <a:pPr marL="457200" lvl="1" indent="0" eaLnBrk="1" hangingPunct="1">
              <a:spcBef>
                <a:spcPts val="600"/>
              </a:spcBef>
              <a:buNone/>
            </a:pPr>
            <a:r>
              <a:rPr lang="en-US" altLang="zh-CN" dirty="0" smtClean="0"/>
              <a:t>(</a:t>
            </a:r>
            <a:r>
              <a:rPr lang="en-US" altLang="zh-CN" i="1" dirty="0" smtClean="0"/>
              <a:t>a</a:t>
            </a:r>
            <a:r>
              <a:rPr lang="en-US" altLang="zh-CN" i="1" baseline="30000" dirty="0" smtClean="0"/>
              <a:t>m</a:t>
            </a:r>
            <a:r>
              <a:rPr lang="en-US" altLang="zh-CN" dirty="0" smtClean="0"/>
              <a:t>)</a:t>
            </a:r>
            <a:r>
              <a:rPr lang="en-US" altLang="zh-CN" i="1" baseline="30000" dirty="0" smtClean="0"/>
              <a:t>n</a:t>
            </a:r>
            <a:r>
              <a:rPr lang="en-US" altLang="zh-CN" i="1" dirty="0" smtClean="0"/>
              <a:t> </a:t>
            </a:r>
            <a:r>
              <a:rPr lang="en-US" altLang="zh-CN" dirty="0" smtClean="0"/>
              <a:t>= (</a:t>
            </a:r>
            <a:r>
              <a:rPr lang="en-US" altLang="zh-CN" i="1" dirty="0" smtClean="0"/>
              <a:t>a</a:t>
            </a:r>
            <a:r>
              <a:rPr lang="en-US" altLang="zh-CN" i="1" baseline="30000" dirty="0" smtClean="0"/>
              <a:t>n</a:t>
            </a:r>
            <a:r>
              <a:rPr lang="en-US" altLang="zh-CN" dirty="0" smtClean="0"/>
              <a:t>)</a:t>
            </a:r>
            <a:r>
              <a:rPr lang="en-US" altLang="zh-CN" i="1" baseline="30000" dirty="0" smtClean="0"/>
              <a:t>m</a:t>
            </a:r>
          </a:p>
          <a:p>
            <a:pPr marL="457200" lvl="1" indent="0" eaLnBrk="1" hangingPunct="1">
              <a:spcBef>
                <a:spcPts val="600"/>
              </a:spcBef>
              <a:buNone/>
            </a:pPr>
            <a:r>
              <a:rPr lang="en-US" altLang="zh-CN" i="1" dirty="0" err="1" smtClean="0"/>
              <a:t>a</a:t>
            </a:r>
            <a:r>
              <a:rPr lang="en-US" altLang="zh-CN" i="1" baseline="30000" dirty="0" err="1" smtClean="0"/>
              <a:t>m</a:t>
            </a:r>
            <a:r>
              <a:rPr lang="en-US" altLang="zh-CN" i="1" dirty="0" err="1" smtClean="0"/>
              <a:t>a</a:t>
            </a:r>
            <a:r>
              <a:rPr lang="en-US" altLang="zh-CN" i="1" baseline="30000" dirty="0" err="1" smtClean="0"/>
              <a:t>n</a:t>
            </a:r>
            <a:r>
              <a:rPr lang="en-US" altLang="zh-CN" dirty="0" smtClean="0"/>
              <a:t> = </a:t>
            </a:r>
            <a:r>
              <a:rPr lang="en-US" altLang="zh-CN" i="1" dirty="0" err="1" smtClean="0"/>
              <a:t>a</a:t>
            </a:r>
            <a:r>
              <a:rPr lang="en-US" altLang="zh-CN" i="1" baseline="30000" dirty="0" err="1" smtClean="0"/>
              <a:t>m</a:t>
            </a:r>
            <a:r>
              <a:rPr lang="en-US" altLang="zh-CN" baseline="30000" dirty="0" err="1" smtClean="0"/>
              <a:t>+</a:t>
            </a:r>
            <a:r>
              <a:rPr lang="en-US" altLang="zh-CN" i="1" baseline="30000" dirty="0" err="1" smtClean="0"/>
              <a:t>n</a:t>
            </a:r>
            <a:endParaRPr lang="en-US" altLang="zh-CN" i="1" baseline="30000" dirty="0" smtClean="0"/>
          </a:p>
          <a:p>
            <a:pPr eaLnBrk="1" hangingPunct="1">
              <a:lnSpc>
                <a:spcPct val="120000"/>
              </a:lnSpc>
              <a:spcBef>
                <a:spcPts val="600"/>
              </a:spcBef>
            </a:pPr>
            <a:r>
              <a:rPr lang="zh-CN" altLang="en-US" sz="2400" dirty="0" smtClean="0"/>
              <a:t>对所有</a:t>
            </a:r>
            <a:r>
              <a:rPr lang="en-US" altLang="zh-CN" sz="2400" i="1" dirty="0" smtClean="0"/>
              <a:t>n</a:t>
            </a:r>
            <a:r>
              <a:rPr lang="zh-CN" altLang="en-US" sz="2400" dirty="0" smtClean="0"/>
              <a:t>和</a:t>
            </a:r>
            <a:r>
              <a:rPr lang="en-US" altLang="zh-CN" sz="2400" i="1" dirty="0" smtClean="0"/>
              <a:t>a</a:t>
            </a:r>
            <a:r>
              <a:rPr lang="en-US" altLang="zh-CN" sz="2400" dirty="0" smtClean="0"/>
              <a:t> </a:t>
            </a:r>
            <a:r>
              <a:rPr lang="en-US" altLang="zh-CN" sz="2400" dirty="0" smtClean="0">
                <a:sym typeface="Symbol" panose="05050102010706020507" pitchFamily="18" charset="2"/>
              </a:rPr>
              <a:t></a:t>
            </a:r>
            <a:r>
              <a:rPr lang="en-US" altLang="zh-CN" sz="2400" dirty="0" smtClean="0"/>
              <a:t> 1</a:t>
            </a:r>
            <a:r>
              <a:rPr lang="zh-CN" altLang="en-US" sz="2400" dirty="0" smtClean="0"/>
              <a:t>，函数</a:t>
            </a:r>
            <a:r>
              <a:rPr lang="en-US" altLang="zh-CN" sz="2400" i="1" dirty="0" smtClean="0"/>
              <a:t>a</a:t>
            </a:r>
            <a:r>
              <a:rPr lang="en-US" altLang="zh-CN" sz="2400" i="1" baseline="30000" dirty="0" smtClean="0"/>
              <a:t>n</a:t>
            </a:r>
            <a:r>
              <a:rPr lang="zh-CN" altLang="en-US" sz="2400" dirty="0" smtClean="0"/>
              <a:t>单调递增</a:t>
            </a:r>
          </a:p>
        </p:txBody>
      </p:sp>
    </p:spTree>
    <p:extLst>
      <p:ext uri="{BB962C8B-B14F-4D97-AF65-F5344CB8AC3E}">
        <p14:creationId xmlns:p14="http://schemas.microsoft.com/office/powerpoint/2010/main" val="36844276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6627" name="Rectangle 3"/>
          <p:cNvSpPr>
            <a:spLocks noGrp="1" noChangeArrowheads="1"/>
          </p:cNvSpPr>
          <p:nvPr>
            <p:ph idx="1"/>
          </p:nvPr>
        </p:nvSpPr>
        <p:spPr>
          <a:xfrm>
            <a:off x="457200" y="1307345"/>
            <a:ext cx="8305800" cy="5370328"/>
          </a:xfrm>
        </p:spPr>
        <p:txBody>
          <a:bodyPr/>
          <a:lstStyle/>
          <a:p>
            <a:pPr marL="0" indent="0" eaLnBrk="1" hangingPunct="1">
              <a:buNone/>
            </a:pPr>
            <a:r>
              <a:rPr lang="zh-CN" altLang="en-US" sz="2800" dirty="0" smtClean="0">
                <a:solidFill>
                  <a:srgbClr val="0000CC"/>
                </a:solidFill>
                <a:latin typeface="黑体" panose="02010609060101010101" pitchFamily="49" charset="-122"/>
                <a:ea typeface="黑体" panose="02010609060101010101" pitchFamily="49" charset="-122"/>
              </a:rPr>
              <a:t>指数式（续） ：</a:t>
            </a:r>
          </a:p>
          <a:p>
            <a:pPr eaLnBrk="1" hangingPunct="1">
              <a:lnSpc>
                <a:spcPct val="125000"/>
              </a:lnSpc>
              <a:spcBef>
                <a:spcPts val="600"/>
              </a:spcBef>
            </a:pPr>
            <a:r>
              <a:rPr lang="zh-CN" altLang="en-US" sz="2400" dirty="0" smtClean="0"/>
              <a:t>对任意常数</a:t>
            </a:r>
            <a:r>
              <a:rPr lang="en-US" altLang="zh-CN" sz="2400" i="1" dirty="0" smtClean="0"/>
              <a:t>a</a:t>
            </a:r>
            <a:r>
              <a:rPr lang="zh-CN" altLang="en-US" sz="2400" dirty="0" smtClean="0"/>
              <a:t>和</a:t>
            </a:r>
            <a:r>
              <a:rPr lang="en-US" altLang="zh-CN" sz="2400" i="1" dirty="0" smtClean="0"/>
              <a:t>b</a:t>
            </a:r>
            <a:r>
              <a:rPr lang="zh-CN" altLang="en-US" sz="2400" dirty="0" smtClean="0"/>
              <a:t>，且</a:t>
            </a:r>
            <a:r>
              <a:rPr lang="en-US" altLang="zh-CN" sz="2400" i="1" dirty="0" smtClean="0"/>
              <a:t>a</a:t>
            </a:r>
            <a:r>
              <a:rPr lang="en-US" altLang="zh-CN" sz="2400" dirty="0" smtClean="0"/>
              <a:t> &gt; 1</a:t>
            </a:r>
            <a:r>
              <a:rPr lang="zh-CN" altLang="en-US" sz="2400" dirty="0" smtClean="0"/>
              <a:t>，有：</a:t>
            </a:r>
          </a:p>
          <a:p>
            <a:pPr eaLnBrk="1" hangingPunct="1">
              <a:lnSpc>
                <a:spcPct val="125000"/>
              </a:lnSpc>
              <a:spcBef>
                <a:spcPts val="600"/>
              </a:spcBef>
              <a:buFont typeface="Wingdings" panose="05000000000000000000" pitchFamily="2" charset="2"/>
              <a:buNone/>
            </a:pPr>
            <a:r>
              <a:rPr lang="zh-CN" altLang="en-US" sz="2400" dirty="0" smtClean="0"/>
              <a:t>    据此可得：</a:t>
            </a:r>
            <a:r>
              <a:rPr lang="en-US" altLang="zh-CN" sz="2400" i="1" dirty="0" err="1" smtClean="0">
                <a:solidFill>
                  <a:srgbClr val="FF0000"/>
                </a:solidFill>
              </a:rPr>
              <a:t>n</a:t>
            </a:r>
            <a:r>
              <a:rPr lang="en-US" altLang="zh-CN" sz="2400" i="1" baseline="30000" dirty="0" err="1" smtClean="0">
                <a:solidFill>
                  <a:srgbClr val="FF0000"/>
                </a:solidFill>
              </a:rPr>
              <a:t>b</a:t>
            </a:r>
            <a:r>
              <a:rPr lang="en-US" altLang="zh-CN" sz="2400" dirty="0" smtClean="0">
                <a:solidFill>
                  <a:srgbClr val="FF0000"/>
                </a:solidFill>
              </a:rPr>
              <a:t> = </a:t>
            </a:r>
            <a:r>
              <a:rPr lang="en-US" altLang="zh-CN" sz="2400" i="1" dirty="0" smtClean="0">
                <a:solidFill>
                  <a:srgbClr val="FF0000"/>
                </a:solidFill>
              </a:rPr>
              <a:t>o</a:t>
            </a:r>
            <a:r>
              <a:rPr lang="en-US" altLang="zh-CN" sz="2400" dirty="0" smtClean="0">
                <a:solidFill>
                  <a:srgbClr val="FF0000"/>
                </a:solidFill>
              </a:rPr>
              <a:t>(</a:t>
            </a:r>
            <a:r>
              <a:rPr lang="en-US" altLang="zh-CN" sz="2400" i="1" dirty="0" smtClean="0">
                <a:solidFill>
                  <a:srgbClr val="FF0000"/>
                </a:solidFill>
              </a:rPr>
              <a:t>a</a:t>
            </a:r>
            <a:r>
              <a:rPr lang="en-US" altLang="zh-CN" sz="2400" i="1" baseline="30000" dirty="0" smtClean="0">
                <a:solidFill>
                  <a:srgbClr val="FF0000"/>
                </a:solidFill>
              </a:rPr>
              <a:t>n</a:t>
            </a:r>
            <a:r>
              <a:rPr lang="en-US" altLang="zh-CN" sz="2400" dirty="0" smtClean="0">
                <a:solidFill>
                  <a:srgbClr val="FF0000"/>
                </a:solidFill>
              </a:rPr>
              <a:t>)</a:t>
            </a:r>
            <a:r>
              <a:rPr lang="zh-CN" altLang="en-US" sz="2400" dirty="0" smtClean="0"/>
              <a:t>，即任意正的指数函数</a:t>
            </a:r>
            <a:r>
              <a:rPr lang="zh-CN" altLang="en-US" sz="2400" dirty="0" smtClean="0">
                <a:solidFill>
                  <a:srgbClr val="FF0000"/>
                </a:solidFill>
              </a:rPr>
              <a:t>较</a:t>
            </a:r>
            <a:r>
              <a:rPr lang="zh-CN" altLang="en-US" sz="2400" dirty="0" smtClean="0"/>
              <a:t>任意的多项式</a:t>
            </a:r>
            <a:r>
              <a:rPr lang="zh-CN" altLang="en-US" sz="2400" dirty="0" smtClean="0">
                <a:solidFill>
                  <a:srgbClr val="FF0000"/>
                </a:solidFill>
              </a:rPr>
              <a:t>增长更快</a:t>
            </a:r>
            <a:r>
              <a:rPr lang="zh-CN" altLang="en-US" sz="2400" dirty="0" smtClean="0"/>
              <a:t>。</a:t>
            </a:r>
          </a:p>
          <a:p>
            <a:pPr eaLnBrk="1" hangingPunct="1">
              <a:lnSpc>
                <a:spcPct val="125000"/>
              </a:lnSpc>
              <a:spcBef>
                <a:spcPts val="600"/>
              </a:spcBef>
            </a:pPr>
            <a:r>
              <a:rPr lang="zh-CN" altLang="en-US" sz="2400" dirty="0" smtClean="0"/>
              <a:t>对所有实数</a:t>
            </a:r>
            <a:r>
              <a:rPr lang="en-US" altLang="zh-CN" sz="2400" i="1" dirty="0" smtClean="0"/>
              <a:t>x</a:t>
            </a:r>
            <a:r>
              <a:rPr lang="zh-CN" altLang="en-US" sz="2400" dirty="0" smtClean="0"/>
              <a:t>，有（</a:t>
            </a:r>
            <a:r>
              <a:rPr lang="en-US" altLang="zh-CN" sz="2400" i="1" dirty="0" smtClean="0"/>
              <a:t>e</a:t>
            </a:r>
            <a:r>
              <a:rPr lang="zh-CN" altLang="en-US" sz="2400" dirty="0" smtClean="0"/>
              <a:t>表示</a:t>
            </a:r>
            <a:r>
              <a:rPr lang="en-US" altLang="zh-CN" sz="2400" dirty="0" smtClean="0"/>
              <a:t>2.71828</a:t>
            </a:r>
            <a:r>
              <a:rPr lang="zh-CN" altLang="en-US" sz="2400" dirty="0" smtClean="0"/>
              <a:t>，</a:t>
            </a:r>
            <a:r>
              <a:rPr lang="en-US" altLang="zh-CN" sz="2400" dirty="0" smtClean="0"/>
              <a:t>!</a:t>
            </a:r>
            <a:r>
              <a:rPr lang="zh-CN" altLang="en-US" sz="2400" dirty="0" smtClean="0"/>
              <a:t>表示阶乘函数）</a:t>
            </a:r>
          </a:p>
          <a:p>
            <a:pPr marL="0" indent="0" eaLnBrk="1" hangingPunct="1">
              <a:lnSpc>
                <a:spcPct val="125000"/>
              </a:lnSpc>
              <a:spcBef>
                <a:spcPts val="600"/>
              </a:spcBef>
              <a:buNone/>
            </a:pPr>
            <a:endParaRPr lang="en-US" altLang="zh-CN" sz="2400" dirty="0"/>
          </a:p>
          <a:p>
            <a:pPr eaLnBrk="1" hangingPunct="1">
              <a:lnSpc>
                <a:spcPct val="125000"/>
              </a:lnSpc>
              <a:spcBef>
                <a:spcPts val="3000"/>
              </a:spcBef>
            </a:pPr>
            <a:r>
              <a:rPr lang="zh-CN" altLang="en-US" sz="2400" dirty="0" smtClean="0"/>
              <a:t>得到不等式：</a:t>
            </a:r>
            <a:r>
              <a:rPr lang="en-US" altLang="zh-CN" sz="2400" i="1" dirty="0" smtClean="0"/>
              <a:t>e</a:t>
            </a:r>
            <a:r>
              <a:rPr lang="en-US" altLang="zh-CN" sz="2400" i="1" baseline="30000" dirty="0" smtClean="0"/>
              <a:t>x</a:t>
            </a:r>
            <a:r>
              <a:rPr lang="en-US" altLang="zh-CN" sz="2400" baseline="30000" dirty="0" smtClean="0"/>
              <a:t>  </a:t>
            </a:r>
            <a:r>
              <a:rPr lang="en-US" altLang="zh-CN" sz="2400" dirty="0" smtClean="0">
                <a:sym typeface="Symbol" panose="05050102010706020507" pitchFamily="18" charset="2"/>
              </a:rPr>
              <a:t></a:t>
            </a:r>
            <a:r>
              <a:rPr lang="en-US" altLang="zh-CN" sz="2400" dirty="0" smtClean="0"/>
              <a:t> 1 + </a:t>
            </a:r>
            <a:r>
              <a:rPr lang="en-US" altLang="zh-CN" sz="2400" i="1" dirty="0" smtClean="0"/>
              <a:t>x</a:t>
            </a:r>
            <a:r>
              <a:rPr lang="en-US" altLang="zh-CN" sz="2400" dirty="0" smtClean="0"/>
              <a:t>  (</a:t>
            </a:r>
            <a:r>
              <a:rPr lang="en-US" altLang="zh-CN" sz="2400" i="1" dirty="0" smtClean="0"/>
              <a:t>x</a:t>
            </a:r>
            <a:r>
              <a:rPr lang="en-US" altLang="zh-CN" sz="2400" dirty="0" smtClean="0"/>
              <a:t> = 0 </a:t>
            </a:r>
            <a:r>
              <a:rPr lang="zh-CN" altLang="en-US" sz="2400" dirty="0" smtClean="0"/>
              <a:t>时等号成立</a:t>
            </a:r>
            <a:r>
              <a:rPr lang="en-US" altLang="zh-CN" sz="2400" dirty="0" smtClean="0"/>
              <a:t>)</a:t>
            </a:r>
          </a:p>
          <a:p>
            <a:pPr eaLnBrk="1" hangingPunct="1">
              <a:lnSpc>
                <a:spcPct val="125000"/>
              </a:lnSpc>
              <a:spcBef>
                <a:spcPts val="600"/>
              </a:spcBef>
            </a:pPr>
            <a:r>
              <a:rPr lang="zh-CN" altLang="en-US" sz="2400" dirty="0" smtClean="0"/>
              <a:t>当</a:t>
            </a:r>
            <a:r>
              <a:rPr lang="en-US" altLang="zh-CN" sz="2400" i="1" dirty="0" smtClean="0"/>
              <a:t>x </a:t>
            </a:r>
            <a:r>
              <a:rPr lang="en-US" altLang="zh-CN" sz="2400" dirty="0" smtClean="0">
                <a:sym typeface="Symbol" panose="05050102010706020507" pitchFamily="18" charset="2"/>
              </a:rPr>
              <a:t> </a:t>
            </a:r>
            <a:r>
              <a:rPr lang="en-US" altLang="zh-CN" sz="2400" dirty="0" smtClean="0"/>
              <a:t>0</a:t>
            </a:r>
            <a:r>
              <a:rPr lang="zh-CN" altLang="en-US" sz="2400" dirty="0" smtClean="0"/>
              <a:t>时， </a:t>
            </a:r>
            <a:r>
              <a:rPr lang="en-US" altLang="zh-CN" sz="2400" i="1" dirty="0" smtClean="0"/>
              <a:t>e</a:t>
            </a:r>
            <a:r>
              <a:rPr lang="en-US" altLang="zh-CN" sz="2400" i="1" baseline="30000" dirty="0" smtClean="0"/>
              <a:t>x</a:t>
            </a:r>
            <a:r>
              <a:rPr lang="en-US" altLang="zh-CN" sz="2400" baseline="30000" dirty="0" smtClean="0"/>
              <a:t> </a:t>
            </a:r>
            <a:r>
              <a:rPr lang="en-US" altLang="zh-CN" sz="2400" dirty="0" smtClean="0">
                <a:sym typeface="Symbol" panose="05050102010706020507" pitchFamily="18" charset="2"/>
              </a:rPr>
              <a:t> </a:t>
            </a:r>
            <a:r>
              <a:rPr lang="en-US" altLang="zh-CN" sz="2400" dirty="0" smtClean="0"/>
              <a:t>1 + </a:t>
            </a:r>
            <a:r>
              <a:rPr lang="en-US" altLang="zh-CN" sz="2400" i="1" dirty="0" smtClean="0"/>
              <a:t>x</a:t>
            </a:r>
            <a:r>
              <a:rPr lang="zh-CN" altLang="en-US" sz="2400" dirty="0" smtClean="0"/>
              <a:t>，表示为：</a:t>
            </a:r>
            <a:r>
              <a:rPr lang="en-US" altLang="zh-CN" sz="2400" i="1" dirty="0" smtClean="0"/>
              <a:t>e</a:t>
            </a:r>
            <a:r>
              <a:rPr lang="en-US" altLang="zh-CN" sz="2400" i="1" baseline="30000" dirty="0" smtClean="0"/>
              <a:t>x</a:t>
            </a:r>
            <a:r>
              <a:rPr lang="en-US" altLang="zh-CN" sz="2400" dirty="0" smtClean="0"/>
              <a:t> = 1 + </a:t>
            </a:r>
            <a:r>
              <a:rPr lang="en-US" altLang="zh-CN" sz="2400" i="1" dirty="0" smtClean="0"/>
              <a:t>x</a:t>
            </a:r>
            <a:r>
              <a:rPr lang="en-US" altLang="zh-CN" sz="2400" dirty="0" smtClean="0"/>
              <a:t> + </a:t>
            </a:r>
            <a:r>
              <a:rPr lang="en-US" altLang="zh-CN" sz="2400" dirty="0" smtClean="0">
                <a:solidFill>
                  <a:srgbClr val="FF0000"/>
                </a:solidFill>
                <a:sym typeface="Symbol" panose="05050102010706020507" pitchFamily="18" charset="2"/>
              </a:rPr>
              <a:t></a:t>
            </a:r>
            <a:r>
              <a:rPr lang="en-US" altLang="zh-CN" sz="2400" dirty="0" smtClean="0"/>
              <a:t>(</a:t>
            </a:r>
            <a:r>
              <a:rPr lang="en-US" altLang="zh-CN" sz="2400" i="1" dirty="0" smtClean="0"/>
              <a:t>x</a:t>
            </a:r>
            <a:r>
              <a:rPr lang="en-US" altLang="zh-CN" sz="2400" baseline="30000" dirty="0" smtClean="0"/>
              <a:t>2</a:t>
            </a:r>
            <a:r>
              <a:rPr lang="en-US" altLang="zh-CN" sz="2400" dirty="0" smtClean="0"/>
              <a:t>)</a:t>
            </a:r>
          </a:p>
          <a:p>
            <a:pPr eaLnBrk="1" hangingPunct="1">
              <a:lnSpc>
                <a:spcPct val="125000"/>
              </a:lnSpc>
              <a:spcBef>
                <a:spcPts val="600"/>
              </a:spcBef>
            </a:pPr>
            <a:r>
              <a:rPr lang="zh-CN" altLang="en-US" sz="2400" dirty="0" smtClean="0"/>
              <a:t>对所有</a:t>
            </a:r>
            <a:r>
              <a:rPr lang="en-US" altLang="zh-CN" sz="2400" i="1" dirty="0" smtClean="0"/>
              <a:t>x</a:t>
            </a:r>
            <a:r>
              <a:rPr lang="zh-CN" altLang="en-US" sz="2400" dirty="0" smtClean="0"/>
              <a:t>，有</a:t>
            </a:r>
          </a:p>
          <a:p>
            <a:pPr lvl="1" eaLnBrk="1" hangingPunct="1"/>
            <a:endParaRPr lang="en-US" altLang="zh-CN" sz="24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1441065854"/>
              </p:ext>
            </p:extLst>
          </p:nvPr>
        </p:nvGraphicFramePr>
        <p:xfrm>
          <a:off x="5277300" y="1600200"/>
          <a:ext cx="1428300" cy="888300"/>
        </p:xfrm>
        <a:graphic>
          <a:graphicData uri="http://schemas.openxmlformats.org/presentationml/2006/ole">
            <mc:AlternateContent xmlns:mc="http://schemas.openxmlformats.org/markup-compatibility/2006">
              <mc:Choice xmlns:v="urn:schemas-microsoft-com:vml" Requires="v">
                <p:oleObj spid="_x0000_s41068" name="Equation" r:id="rId4" imgW="571252" imgH="355446" progId="Equation.DSMT4">
                  <p:embed/>
                </p:oleObj>
              </mc:Choice>
              <mc:Fallback>
                <p:oleObj name="Equation" r:id="rId4" imgW="571252" imgH="355446" progId="Equation.DSMT4">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7300" y="1600200"/>
                        <a:ext cx="1428300" cy="88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1579212060"/>
              </p:ext>
            </p:extLst>
          </p:nvPr>
        </p:nvGraphicFramePr>
        <p:xfrm>
          <a:off x="2025650" y="3657600"/>
          <a:ext cx="4413250" cy="1079500"/>
        </p:xfrm>
        <a:graphic>
          <a:graphicData uri="http://schemas.openxmlformats.org/presentationml/2006/ole">
            <mc:AlternateContent xmlns:mc="http://schemas.openxmlformats.org/markup-compatibility/2006">
              <mc:Choice xmlns:v="urn:schemas-microsoft-com:vml" Requires="v">
                <p:oleObj spid="_x0000_s41069" name="Equation" r:id="rId6" imgW="1765080" imgH="431640" progId="Equation.DSMT4">
                  <p:embed/>
                </p:oleObj>
              </mc:Choice>
              <mc:Fallback>
                <p:oleObj name="Equation" r:id="rId6" imgW="1765080" imgH="431640" progId="Equation.DSMT4">
                  <p:embed/>
                  <p:pic>
                    <p:nvPicPr>
                      <p:cNvPr id="0" name="Picture 34"/>
                      <p:cNvPicPr>
                        <a:picLocks noChangeAspect="1" noChangeArrowheads="1"/>
                      </p:cNvPicPr>
                      <p:nvPr/>
                    </p:nvPicPr>
                    <p:blipFill>
                      <a:blip r:embed="rId7"/>
                      <a:srcRect/>
                      <a:stretch>
                        <a:fillRect/>
                      </a:stretch>
                    </p:blipFill>
                    <p:spPr bwMode="auto">
                      <a:xfrm>
                        <a:off x="2025650" y="3657600"/>
                        <a:ext cx="44132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4098203130"/>
              </p:ext>
            </p:extLst>
          </p:nvPr>
        </p:nvGraphicFramePr>
        <p:xfrm>
          <a:off x="2667000" y="5791200"/>
          <a:ext cx="2444400" cy="698400"/>
        </p:xfrm>
        <a:graphic>
          <a:graphicData uri="http://schemas.openxmlformats.org/presentationml/2006/ole">
            <mc:AlternateContent xmlns:mc="http://schemas.openxmlformats.org/markup-compatibility/2006">
              <mc:Choice xmlns:v="urn:schemas-microsoft-com:vml" Requires="v">
                <p:oleObj spid="_x0000_s41070" name="Equation" r:id="rId8" imgW="977900" imgH="279400" progId="Equation.DSMT4">
                  <p:embed/>
                </p:oleObj>
              </mc:Choice>
              <mc:Fallback>
                <p:oleObj name="Equation" r:id="rId8" imgW="977900" imgH="279400" progId="Equation.DSMT4">
                  <p:embed/>
                  <p:pic>
                    <p:nvPicPr>
                      <p:cNvPr id="0" name="Picture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5791200"/>
                        <a:ext cx="2444400" cy="69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7498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685800" y="412750"/>
            <a:ext cx="7848600" cy="762000"/>
          </a:xfrm>
        </p:spPr>
        <p:txBody>
          <a:bodyPr/>
          <a:lstStyle/>
          <a:p>
            <a:pPr eaLnBrk="1" hangingPunct="1"/>
            <a:r>
              <a:rPr lang="zh-CN" altLang="en-US" sz="3600" dirty="0" smtClean="0">
                <a:latin typeface="Times New Roman" panose="02020603050405020304" pitchFamily="18" charset="0"/>
              </a:rPr>
              <a:t>教材</a:t>
            </a:r>
            <a:endParaRPr lang="zh-CN" altLang="zh-CN" sz="3600" dirty="0" smtClean="0">
              <a:latin typeface="Times New Roman" panose="02020603050405020304" pitchFamily="18" charset="0"/>
            </a:endParaRPr>
          </a:p>
        </p:txBody>
      </p:sp>
      <p:sp>
        <p:nvSpPr>
          <p:cNvPr id="22534" name="Rectangle 3"/>
          <p:cNvSpPr>
            <a:spLocks noGrp="1" noChangeArrowheads="1"/>
          </p:cNvSpPr>
          <p:nvPr>
            <p:ph type="body" sz="half" idx="1"/>
          </p:nvPr>
        </p:nvSpPr>
        <p:spPr>
          <a:xfrm>
            <a:off x="533400" y="1490417"/>
            <a:ext cx="5410200" cy="4105275"/>
          </a:xfrm>
        </p:spPr>
        <p:txBody>
          <a:bodyPr/>
          <a:lstStyle/>
          <a:p>
            <a:pPr marL="457200" indent="-457200" eaLnBrk="1" hangingPunct="1"/>
            <a:r>
              <a:rPr lang="zh-CN" altLang="zh-CN" sz="2800" dirty="0" smtClean="0">
                <a:solidFill>
                  <a:schemeClr val="tx1"/>
                </a:solidFill>
              </a:rPr>
              <a:t>书名：算法导论</a:t>
            </a:r>
            <a:r>
              <a:rPr lang="zh-CN" altLang="en-US" sz="2800" dirty="0" smtClean="0">
                <a:solidFill>
                  <a:schemeClr val="tx1"/>
                </a:solidFill>
              </a:rPr>
              <a:t>（第三版）</a:t>
            </a:r>
            <a:r>
              <a:rPr lang="zh-CN" altLang="zh-CN" sz="2800" dirty="0" smtClean="0">
                <a:solidFill>
                  <a:schemeClr val="tx1"/>
                </a:solidFill>
              </a:rPr>
              <a:t> </a:t>
            </a:r>
          </a:p>
          <a:p>
            <a:pPr marL="457200" indent="-457200" eaLnBrk="1" hangingPunct="1"/>
            <a:r>
              <a:rPr lang="zh-CN" altLang="zh-CN" sz="2800" dirty="0" smtClean="0">
                <a:solidFill>
                  <a:schemeClr val="tx1"/>
                </a:solidFill>
              </a:rPr>
              <a:t>著者：</a:t>
            </a:r>
            <a:r>
              <a:rPr lang="en-US" altLang="zh-CN" sz="2800" dirty="0" smtClean="0">
                <a:solidFill>
                  <a:schemeClr val="tx1"/>
                </a:solidFill>
                <a:latin typeface="Comic Sans MS" panose="030F0702030302020204" pitchFamily="66" charset="0"/>
              </a:rPr>
              <a:t>Thomas H. </a:t>
            </a:r>
            <a:r>
              <a:rPr lang="en-US" altLang="zh-CN" sz="2800" dirty="0" err="1" smtClean="0">
                <a:solidFill>
                  <a:schemeClr val="tx1"/>
                </a:solidFill>
                <a:latin typeface="Comic Sans MS" panose="030F0702030302020204" pitchFamily="66" charset="0"/>
              </a:rPr>
              <a:t>Cormen</a:t>
            </a:r>
            <a:r>
              <a:rPr lang="en-US" altLang="zh-CN" sz="2800" dirty="0" smtClean="0">
                <a:solidFill>
                  <a:schemeClr val="tx1"/>
                </a:solidFill>
                <a:latin typeface="Comic Sans MS" panose="030F0702030302020204" pitchFamily="66" charset="0"/>
              </a:rPr>
              <a:t>, Charles E. </a:t>
            </a:r>
            <a:r>
              <a:rPr lang="en-US" altLang="zh-CN" sz="2800" dirty="0" err="1" smtClean="0">
                <a:solidFill>
                  <a:schemeClr val="tx1"/>
                </a:solidFill>
                <a:latin typeface="Comic Sans MS" panose="030F0702030302020204" pitchFamily="66" charset="0"/>
              </a:rPr>
              <a:t>Leiserson</a:t>
            </a:r>
            <a:r>
              <a:rPr lang="en-US" altLang="zh-CN" sz="2800" dirty="0" smtClean="0">
                <a:solidFill>
                  <a:schemeClr val="tx1"/>
                </a:solidFill>
                <a:latin typeface="Comic Sans MS" panose="030F0702030302020204" pitchFamily="66" charset="0"/>
              </a:rPr>
              <a:t>, and Ronald L. </a:t>
            </a:r>
            <a:r>
              <a:rPr lang="en-US" altLang="zh-CN" sz="2800" dirty="0" err="1" smtClean="0">
                <a:solidFill>
                  <a:schemeClr val="tx1"/>
                </a:solidFill>
                <a:latin typeface="Comic Sans MS" panose="030F0702030302020204" pitchFamily="66" charset="0"/>
              </a:rPr>
              <a:t>Rivest</a:t>
            </a:r>
            <a:endParaRPr lang="en-US" altLang="zh-CN" sz="2800" dirty="0" smtClean="0">
              <a:solidFill>
                <a:schemeClr val="tx1"/>
              </a:solidFill>
              <a:latin typeface="Comic Sans MS" panose="030F0702030302020204" pitchFamily="66" charset="0"/>
            </a:endParaRPr>
          </a:p>
          <a:p>
            <a:pPr marL="457200" indent="-457200" eaLnBrk="1" hangingPunct="1"/>
            <a:r>
              <a:rPr lang="zh-CN" altLang="en-US" dirty="0" smtClean="0">
                <a:solidFill>
                  <a:schemeClr val="tx1"/>
                </a:solidFill>
              </a:rPr>
              <a:t>译者：殷建平、徐云等</a:t>
            </a:r>
            <a:endParaRPr lang="en-US" altLang="zh-CN" sz="2800" dirty="0" smtClean="0">
              <a:solidFill>
                <a:schemeClr val="tx1"/>
              </a:solidFill>
              <a:latin typeface="Comic Sans MS" panose="030F0702030302020204" pitchFamily="66" charset="0"/>
            </a:endParaRPr>
          </a:p>
          <a:p>
            <a:pPr marL="457200" indent="-457200" eaLnBrk="1" hangingPunct="1"/>
            <a:r>
              <a:rPr lang="zh-CN" altLang="zh-CN" sz="2800" dirty="0" smtClean="0">
                <a:solidFill>
                  <a:schemeClr val="tx1"/>
                </a:solidFill>
              </a:rPr>
              <a:t>出版社：</a:t>
            </a:r>
            <a:r>
              <a:rPr lang="zh-CN" altLang="en-US" sz="2800" dirty="0" smtClean="0">
                <a:solidFill>
                  <a:schemeClr val="tx1"/>
                </a:solidFill>
              </a:rPr>
              <a:t>机械工业</a:t>
            </a:r>
            <a:r>
              <a:rPr lang="zh-CN" altLang="zh-CN" sz="2800" dirty="0" smtClean="0">
                <a:solidFill>
                  <a:schemeClr val="tx1"/>
                </a:solidFill>
              </a:rPr>
              <a:t>出版社</a:t>
            </a:r>
          </a:p>
          <a:p>
            <a:pPr marL="457200" indent="-457200" eaLnBrk="1" hangingPunct="1"/>
            <a:r>
              <a:rPr lang="zh-CN" altLang="zh-CN" sz="2800" dirty="0" smtClean="0">
                <a:solidFill>
                  <a:schemeClr val="tx1"/>
                </a:solidFill>
              </a:rPr>
              <a:t>出版日期：</a:t>
            </a:r>
            <a:r>
              <a:rPr lang="en-US" altLang="zh-CN" sz="2800" dirty="0" smtClean="0">
                <a:solidFill>
                  <a:schemeClr val="tx1"/>
                </a:solidFill>
              </a:rPr>
              <a:t>2013-01</a:t>
            </a:r>
          </a:p>
        </p:txBody>
      </p:sp>
      <p:pic>
        <p:nvPicPr>
          <p:cNvPr id="22535"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1981200"/>
            <a:ext cx="2879725" cy="395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43534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8675" name="Rectangle 3"/>
          <p:cNvSpPr>
            <a:spLocks noGrp="1" noChangeArrowheads="1"/>
          </p:cNvSpPr>
          <p:nvPr>
            <p:ph idx="1"/>
          </p:nvPr>
        </p:nvSpPr>
        <p:spPr>
          <a:xfrm>
            <a:off x="457200" y="1447800"/>
            <a:ext cx="7772400" cy="4219575"/>
          </a:xfrm>
        </p:spPr>
        <p:txBody>
          <a:bodyPr/>
          <a:lstStyle/>
          <a:p>
            <a:pPr marL="0" indent="0" eaLnBrk="1" hangingPunct="1">
              <a:buNone/>
            </a:pPr>
            <a:r>
              <a:rPr lang="zh-CN" altLang="en-US" dirty="0" smtClean="0">
                <a:solidFill>
                  <a:srgbClr val="0000CC"/>
                </a:solidFill>
                <a:latin typeface="黑体" panose="02010609060101010101" pitchFamily="49" charset="-122"/>
                <a:ea typeface="黑体" panose="02010609060101010101" pitchFamily="49" charset="-122"/>
              </a:rPr>
              <a:t>对数</a:t>
            </a:r>
          </a:p>
          <a:p>
            <a:pPr eaLnBrk="1" hangingPunct="1">
              <a:lnSpc>
                <a:spcPct val="120000"/>
              </a:lnSpc>
              <a:spcBef>
                <a:spcPts val="600"/>
              </a:spcBef>
            </a:pPr>
            <a:r>
              <a:rPr lang="zh-CN" altLang="en-US" sz="2400" dirty="0" smtClean="0"/>
              <a:t>记号：</a:t>
            </a:r>
          </a:p>
          <a:p>
            <a:pPr lvl="1" eaLnBrk="1" hangingPunct="1"/>
            <a:r>
              <a:rPr lang="en-US" altLang="zh-CN" dirty="0" err="1" smtClean="0"/>
              <a:t>lg</a:t>
            </a:r>
            <a:r>
              <a:rPr lang="en-US" altLang="zh-CN" i="1" dirty="0"/>
              <a:t> n</a:t>
            </a:r>
            <a:r>
              <a:rPr lang="en-US" altLang="zh-CN" dirty="0" smtClean="0"/>
              <a:t> = log</a:t>
            </a:r>
            <a:r>
              <a:rPr lang="en-US" altLang="zh-CN" baseline="-25000" dirty="0" smtClean="0"/>
              <a:t>2</a:t>
            </a:r>
            <a:r>
              <a:rPr lang="en-US" altLang="zh-CN" i="1" dirty="0"/>
              <a:t> </a:t>
            </a:r>
            <a:r>
              <a:rPr lang="en-US" altLang="zh-CN" i="1" dirty="0" smtClean="0"/>
              <a:t>n       </a:t>
            </a:r>
            <a:r>
              <a:rPr lang="zh-CN" altLang="en-US" dirty="0" smtClean="0"/>
              <a:t>（以</a:t>
            </a:r>
            <a:r>
              <a:rPr lang="en-US" altLang="zh-CN" dirty="0" smtClean="0"/>
              <a:t>2</a:t>
            </a:r>
            <a:r>
              <a:rPr lang="zh-CN" altLang="en-US" dirty="0" smtClean="0"/>
              <a:t>为底的对数）</a:t>
            </a:r>
            <a:endParaRPr lang="en-US" altLang="zh-CN" dirty="0" smtClean="0"/>
          </a:p>
          <a:p>
            <a:pPr lvl="1" eaLnBrk="1" hangingPunct="1"/>
            <a:r>
              <a:rPr lang="en-US" altLang="zh-CN" dirty="0" smtClean="0"/>
              <a:t>ln</a:t>
            </a:r>
            <a:r>
              <a:rPr lang="en-US" altLang="zh-CN" i="1" dirty="0"/>
              <a:t> n </a:t>
            </a:r>
            <a:r>
              <a:rPr lang="en-US" altLang="zh-CN" dirty="0" smtClean="0"/>
              <a:t>= log</a:t>
            </a:r>
            <a:r>
              <a:rPr lang="en-US" altLang="zh-CN" baseline="-25000" dirty="0" smtClean="0"/>
              <a:t>e</a:t>
            </a:r>
            <a:r>
              <a:rPr lang="en-US" altLang="zh-CN" i="1" dirty="0" smtClean="0"/>
              <a:t> n       </a:t>
            </a:r>
            <a:r>
              <a:rPr lang="zh-CN" altLang="en-US" dirty="0" smtClean="0"/>
              <a:t>（自然对数）</a:t>
            </a:r>
            <a:endParaRPr lang="en-US" altLang="zh-CN" dirty="0"/>
          </a:p>
          <a:p>
            <a:pPr lvl="1" eaLnBrk="1" hangingPunct="1"/>
            <a:r>
              <a:rPr lang="en-US" altLang="zh-CN" dirty="0" err="1" smtClean="0"/>
              <a:t>lg</a:t>
            </a:r>
            <a:r>
              <a:rPr lang="en-US" altLang="zh-CN" i="1" baseline="30000" dirty="0" err="1" smtClean="0"/>
              <a:t>k</a:t>
            </a:r>
            <a:r>
              <a:rPr lang="en-US" altLang="zh-CN" i="1" baseline="30000" dirty="0" smtClean="0"/>
              <a:t> </a:t>
            </a:r>
            <a:r>
              <a:rPr lang="en-US" altLang="zh-CN" i="1" dirty="0" smtClean="0"/>
              <a:t>n </a:t>
            </a:r>
            <a:r>
              <a:rPr lang="en-US" altLang="zh-CN" dirty="0" smtClean="0"/>
              <a:t>= (</a:t>
            </a:r>
            <a:r>
              <a:rPr lang="en-US" altLang="zh-CN" dirty="0" err="1" smtClean="0"/>
              <a:t>lg</a:t>
            </a:r>
            <a:r>
              <a:rPr lang="en-US" altLang="zh-CN" dirty="0" smtClean="0"/>
              <a:t> </a:t>
            </a:r>
            <a:r>
              <a:rPr lang="en-US" altLang="zh-CN" i="1" dirty="0" smtClean="0"/>
              <a:t>n</a:t>
            </a:r>
            <a:r>
              <a:rPr lang="en-US" altLang="zh-CN" dirty="0" smtClean="0"/>
              <a:t>)</a:t>
            </a:r>
            <a:r>
              <a:rPr lang="en-US" altLang="zh-CN" i="1" baseline="30000" dirty="0" smtClean="0"/>
              <a:t>k        </a:t>
            </a:r>
            <a:r>
              <a:rPr lang="zh-CN" altLang="en-US" dirty="0" smtClean="0"/>
              <a:t>（取幂）</a:t>
            </a:r>
            <a:endParaRPr lang="en-US" altLang="zh-CN" dirty="0"/>
          </a:p>
          <a:p>
            <a:pPr lvl="1" eaLnBrk="1" hangingPunct="1"/>
            <a:r>
              <a:rPr lang="en-US" altLang="zh-CN" dirty="0" err="1" smtClean="0"/>
              <a:t>lglg</a:t>
            </a:r>
            <a:r>
              <a:rPr lang="en-US" altLang="zh-CN" dirty="0" smtClean="0"/>
              <a:t> </a:t>
            </a:r>
            <a:r>
              <a:rPr lang="en-US" altLang="zh-CN" i="1" dirty="0" smtClean="0"/>
              <a:t>n</a:t>
            </a:r>
            <a:r>
              <a:rPr lang="en-US" altLang="zh-CN" dirty="0" smtClean="0"/>
              <a:t> = </a:t>
            </a:r>
            <a:r>
              <a:rPr lang="en-US" altLang="zh-CN" dirty="0" err="1" smtClean="0"/>
              <a:t>lg</a:t>
            </a:r>
            <a:r>
              <a:rPr lang="en-US" altLang="zh-CN" dirty="0" smtClean="0"/>
              <a:t>(</a:t>
            </a:r>
            <a:r>
              <a:rPr lang="en-US" altLang="zh-CN" dirty="0" err="1" smtClean="0"/>
              <a:t>lg</a:t>
            </a:r>
            <a:r>
              <a:rPr lang="en-US" altLang="zh-CN" i="1" dirty="0"/>
              <a:t> n</a:t>
            </a:r>
            <a:r>
              <a:rPr lang="en-US" altLang="zh-CN" dirty="0" smtClean="0"/>
              <a:t>)</a:t>
            </a:r>
            <a:r>
              <a:rPr lang="zh-CN" altLang="en-US" dirty="0"/>
              <a:t> </a:t>
            </a:r>
            <a:r>
              <a:rPr lang="zh-CN" altLang="en-US" dirty="0" smtClean="0"/>
              <a:t>（复合）</a:t>
            </a:r>
            <a:endParaRPr lang="en-US" altLang="zh-CN" dirty="0"/>
          </a:p>
          <a:p>
            <a:pPr lvl="1" eaLnBrk="1" hangingPunct="1"/>
            <a:r>
              <a:rPr lang="en-US" altLang="zh-CN" dirty="0" err="1" smtClean="0"/>
              <a:t>lg</a:t>
            </a:r>
            <a:r>
              <a:rPr lang="en-US" altLang="zh-CN" i="1" dirty="0" err="1" smtClean="0"/>
              <a:t>n</a:t>
            </a:r>
            <a:r>
              <a:rPr lang="en-US" altLang="zh-CN" dirty="0" smtClean="0"/>
              <a:t> + </a:t>
            </a:r>
            <a:r>
              <a:rPr lang="en-US" altLang="zh-CN" i="1" dirty="0" smtClean="0"/>
              <a:t>k</a:t>
            </a:r>
            <a:r>
              <a:rPr lang="zh-CN" altLang="en-US" dirty="0" smtClean="0"/>
              <a:t>表示</a:t>
            </a:r>
            <a:r>
              <a:rPr lang="en-US" altLang="zh-CN" dirty="0" smtClean="0"/>
              <a:t>(</a:t>
            </a:r>
            <a:r>
              <a:rPr lang="en-US" altLang="zh-CN" dirty="0" err="1" smtClean="0"/>
              <a:t>lg</a:t>
            </a:r>
            <a:r>
              <a:rPr lang="en-US" altLang="zh-CN" dirty="0" smtClean="0"/>
              <a:t> </a:t>
            </a:r>
            <a:r>
              <a:rPr lang="en-US" altLang="zh-CN" i="1" dirty="0" smtClean="0"/>
              <a:t>n</a:t>
            </a:r>
            <a:r>
              <a:rPr lang="en-US" altLang="zh-CN" dirty="0" smtClean="0"/>
              <a:t>) + </a:t>
            </a:r>
            <a:r>
              <a:rPr lang="en-US" altLang="zh-CN" i="1" dirty="0" smtClean="0"/>
              <a:t>k</a:t>
            </a:r>
            <a:r>
              <a:rPr lang="zh-CN" altLang="en-US" dirty="0" smtClean="0"/>
              <a:t>而不是</a:t>
            </a:r>
            <a:r>
              <a:rPr lang="en-US" altLang="zh-CN" dirty="0" err="1" smtClean="0"/>
              <a:t>lg</a:t>
            </a:r>
            <a:r>
              <a:rPr lang="en-US" altLang="zh-CN" dirty="0" smtClean="0"/>
              <a:t> (</a:t>
            </a:r>
            <a:r>
              <a:rPr lang="en-US" altLang="zh-CN" i="1" dirty="0" err="1" smtClean="0"/>
              <a:t>n</a:t>
            </a:r>
            <a:r>
              <a:rPr lang="en-US" altLang="zh-CN" dirty="0" err="1" smtClean="0"/>
              <a:t>+</a:t>
            </a:r>
            <a:r>
              <a:rPr lang="en-US" altLang="zh-CN" i="1" dirty="0" err="1" smtClean="0"/>
              <a:t>k</a:t>
            </a:r>
            <a:r>
              <a:rPr lang="en-US" altLang="zh-CN" dirty="0" smtClean="0"/>
              <a:t>)</a:t>
            </a:r>
            <a:endParaRPr lang="en-US" altLang="zh-CN" baseline="30000" dirty="0" smtClean="0"/>
          </a:p>
          <a:p>
            <a:pPr eaLnBrk="1" hangingPunct="1">
              <a:lnSpc>
                <a:spcPct val="120000"/>
              </a:lnSpc>
              <a:spcBef>
                <a:spcPts val="600"/>
              </a:spcBef>
            </a:pPr>
            <a:r>
              <a:rPr lang="zh-CN" altLang="en-US" sz="2400" dirty="0" smtClean="0"/>
              <a:t>对于</a:t>
            </a:r>
            <a:r>
              <a:rPr lang="en-US" altLang="zh-CN" sz="2400" i="1" dirty="0" smtClean="0"/>
              <a:t>n </a:t>
            </a:r>
            <a:r>
              <a:rPr lang="en-US" altLang="zh-CN" sz="2400" dirty="0" smtClean="0"/>
              <a:t>&gt; 0</a:t>
            </a:r>
            <a:r>
              <a:rPr lang="zh-CN" altLang="en-US" sz="2400" dirty="0" smtClean="0"/>
              <a:t>和</a:t>
            </a:r>
            <a:r>
              <a:rPr lang="en-US" altLang="zh-CN" sz="2400" i="1" dirty="0" smtClean="0"/>
              <a:t>b </a:t>
            </a:r>
            <a:r>
              <a:rPr lang="en-US" altLang="zh-CN" sz="2400" dirty="0" smtClean="0"/>
              <a:t>&gt; 1</a:t>
            </a:r>
            <a:r>
              <a:rPr lang="zh-CN" altLang="en-US" sz="2400" dirty="0" smtClean="0"/>
              <a:t>，</a:t>
            </a:r>
            <a:r>
              <a:rPr lang="en-US" altLang="zh-CN" sz="2400" dirty="0" err="1" smtClean="0"/>
              <a:t>log</a:t>
            </a:r>
            <a:r>
              <a:rPr lang="en-US" altLang="zh-CN" sz="2400" i="1" baseline="-25000" dirty="0" err="1" smtClean="0"/>
              <a:t>b</a:t>
            </a:r>
            <a:r>
              <a:rPr lang="en-US" altLang="zh-CN" sz="2400" i="1" dirty="0" err="1" smtClean="0"/>
              <a:t>n</a:t>
            </a:r>
            <a:r>
              <a:rPr lang="zh-CN" altLang="en-US" sz="2400" dirty="0" smtClean="0"/>
              <a:t>严格递增</a:t>
            </a:r>
          </a:p>
        </p:txBody>
      </p:sp>
    </p:spTree>
    <p:extLst>
      <p:ext uri="{BB962C8B-B14F-4D97-AF65-F5344CB8AC3E}">
        <p14:creationId xmlns:p14="http://schemas.microsoft.com/office/powerpoint/2010/main" val="22844262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286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9699" name="Rectangle 3"/>
          <p:cNvSpPr>
            <a:spLocks noGrp="1" noChangeArrowheads="1"/>
          </p:cNvSpPr>
          <p:nvPr>
            <p:ph idx="1"/>
          </p:nvPr>
        </p:nvSpPr>
        <p:spPr>
          <a:xfrm>
            <a:off x="457200" y="1371600"/>
            <a:ext cx="8382000" cy="4953000"/>
          </a:xfrm>
        </p:spPr>
        <p:txBody>
          <a:bodyPr/>
          <a:lstStyle/>
          <a:p>
            <a:pPr marL="0" indent="0" eaLnBrk="1" hangingPunct="1">
              <a:buNone/>
            </a:pPr>
            <a:r>
              <a:rPr lang="zh-CN" altLang="en-US" sz="2800" dirty="0" smtClean="0">
                <a:solidFill>
                  <a:srgbClr val="0000CC"/>
                </a:solidFill>
                <a:latin typeface="黑体" panose="02010609060101010101" pitchFamily="49" charset="-122"/>
                <a:ea typeface="黑体" panose="02010609060101010101" pitchFamily="49" charset="-122"/>
              </a:rPr>
              <a:t>对数式（续）：</a:t>
            </a:r>
          </a:p>
          <a:p>
            <a:pPr eaLnBrk="1" hangingPunct="1">
              <a:lnSpc>
                <a:spcPct val="120000"/>
              </a:lnSpc>
              <a:spcBef>
                <a:spcPts val="600"/>
              </a:spcBef>
            </a:pPr>
            <a:r>
              <a:rPr lang="zh-CN" altLang="en-US" sz="2400" dirty="0" smtClean="0"/>
              <a:t>对任意的实数</a:t>
            </a:r>
            <a:r>
              <a:rPr lang="en-US" altLang="zh-CN" sz="2400" i="1" dirty="0" smtClean="0"/>
              <a:t>a</a:t>
            </a:r>
            <a:r>
              <a:rPr lang="en-US" altLang="zh-CN" sz="2400" dirty="0" smtClean="0"/>
              <a:t> &gt; 0</a:t>
            </a:r>
            <a:r>
              <a:rPr lang="zh-CN" altLang="en-US" sz="2400" dirty="0" smtClean="0"/>
              <a:t>，</a:t>
            </a:r>
            <a:r>
              <a:rPr lang="en-US" altLang="zh-CN" sz="2400" i="1" dirty="0" smtClean="0"/>
              <a:t>b</a:t>
            </a:r>
            <a:r>
              <a:rPr lang="en-US" altLang="zh-CN" sz="2400" dirty="0" smtClean="0"/>
              <a:t> &gt; 0</a:t>
            </a:r>
            <a:r>
              <a:rPr lang="zh-CN" altLang="en-US" sz="2400" dirty="0" smtClean="0"/>
              <a:t>，</a:t>
            </a:r>
            <a:r>
              <a:rPr lang="en-US" altLang="zh-CN" sz="2400" i="1" dirty="0" smtClean="0"/>
              <a:t>c</a:t>
            </a:r>
            <a:r>
              <a:rPr lang="en-US" altLang="zh-CN" sz="2400" dirty="0" smtClean="0"/>
              <a:t> &gt; 0</a:t>
            </a:r>
            <a:r>
              <a:rPr lang="zh-CN" altLang="en-US" sz="2400" dirty="0" smtClean="0"/>
              <a:t>和</a:t>
            </a:r>
            <a:r>
              <a:rPr lang="en-US" altLang="zh-CN" sz="2400" i="1" dirty="0" smtClean="0"/>
              <a:t>n</a:t>
            </a:r>
            <a:r>
              <a:rPr lang="zh-CN" altLang="en-US" sz="2400" dirty="0" smtClean="0"/>
              <a:t>：</a:t>
            </a:r>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marL="0" indent="0" eaLnBrk="1" hangingPunct="1">
              <a:lnSpc>
                <a:spcPct val="120000"/>
              </a:lnSpc>
              <a:spcBef>
                <a:spcPts val="600"/>
              </a:spcBef>
              <a:buNone/>
            </a:pPr>
            <a:endParaRPr lang="zh-CN" altLang="en-US" sz="2400" dirty="0" smtClean="0"/>
          </a:p>
          <a:p>
            <a:pPr eaLnBrk="1" hangingPunct="1">
              <a:lnSpc>
                <a:spcPct val="120000"/>
              </a:lnSpc>
              <a:spcBef>
                <a:spcPts val="600"/>
              </a:spcBef>
            </a:pPr>
            <a:r>
              <a:rPr lang="zh-CN" altLang="en-US" sz="2400" dirty="0" smtClean="0"/>
              <a:t>因为改变对数的底只是相差一个常数因子，故当系数不重要时即写为</a:t>
            </a:r>
            <a:r>
              <a:rPr lang="en-US" altLang="zh-CN" sz="2400" dirty="0" err="1" smtClean="0"/>
              <a:t>lg</a:t>
            </a:r>
            <a:r>
              <a:rPr lang="en-US" altLang="zh-CN" sz="2400" dirty="0" smtClean="0"/>
              <a:t> </a:t>
            </a:r>
            <a:r>
              <a:rPr lang="en-US" altLang="zh-CN" sz="2400" i="1" dirty="0" smtClean="0"/>
              <a:t>n</a:t>
            </a:r>
            <a:r>
              <a:rPr lang="zh-CN" altLang="en-US" sz="2400" dirty="0" smtClean="0"/>
              <a:t>，类似于</a:t>
            </a:r>
            <a:r>
              <a:rPr lang="en-US" altLang="zh-CN" sz="2400" i="1" dirty="0" smtClean="0"/>
              <a:t>O</a:t>
            </a:r>
            <a:r>
              <a:rPr lang="zh-CN" altLang="en-US" sz="2400" dirty="0" smtClean="0"/>
              <a:t>记号</a:t>
            </a:r>
          </a:p>
        </p:txBody>
      </p:sp>
      <p:pic>
        <p:nvPicPr>
          <p:cNvPr id="297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438400"/>
            <a:ext cx="3240087"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15930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30723" name="Rectangle 3"/>
          <p:cNvSpPr>
            <a:spLocks noGrp="1" noChangeArrowheads="1"/>
          </p:cNvSpPr>
          <p:nvPr>
            <p:ph idx="1"/>
          </p:nvPr>
        </p:nvSpPr>
        <p:spPr>
          <a:xfrm>
            <a:off x="381000" y="1363663"/>
            <a:ext cx="8763000" cy="5265737"/>
          </a:xfrm>
        </p:spPr>
        <p:txBody>
          <a:bodyPr/>
          <a:lstStyle/>
          <a:p>
            <a:pPr marL="0" indent="0" eaLnBrk="1" hangingPunct="1">
              <a:lnSpc>
                <a:spcPct val="90000"/>
              </a:lnSpc>
              <a:buNone/>
            </a:pPr>
            <a:r>
              <a:rPr lang="zh-CN" altLang="en-US" sz="2800" dirty="0" smtClean="0">
                <a:solidFill>
                  <a:srgbClr val="0000CC"/>
                </a:solidFill>
                <a:latin typeface="黑体" panose="02010609060101010101" pitchFamily="49" charset="-122"/>
                <a:ea typeface="黑体" panose="02010609060101010101" pitchFamily="49" charset="-122"/>
              </a:rPr>
              <a:t>对数式（续）：</a:t>
            </a:r>
          </a:p>
          <a:p>
            <a:pPr eaLnBrk="1" hangingPunct="1">
              <a:lnSpc>
                <a:spcPct val="120000"/>
              </a:lnSpc>
              <a:spcBef>
                <a:spcPts val="600"/>
              </a:spcBef>
            </a:pPr>
            <a:r>
              <a:rPr lang="zh-CN" altLang="en-US" sz="2400" dirty="0" smtClean="0"/>
              <a:t>当</a:t>
            </a:r>
            <a:r>
              <a:rPr lang="en-US" altLang="zh-CN" sz="2400" dirty="0" smtClean="0"/>
              <a:t>|</a:t>
            </a:r>
            <a:r>
              <a:rPr lang="en-US" altLang="zh-CN" sz="2400" i="1" dirty="0" smtClean="0"/>
              <a:t>x</a:t>
            </a:r>
            <a:r>
              <a:rPr lang="en-US" altLang="zh-CN" sz="2400" dirty="0" smtClean="0"/>
              <a:t>| &lt; 1</a:t>
            </a:r>
            <a:r>
              <a:rPr lang="zh-CN" altLang="en-US" sz="2400" dirty="0" smtClean="0"/>
              <a:t>时，</a:t>
            </a:r>
            <a:r>
              <a:rPr lang="en-US" altLang="zh-CN" sz="2400" i="1" dirty="0" smtClean="0"/>
              <a:t>ln(1+x</a:t>
            </a:r>
            <a:r>
              <a:rPr lang="en-US" altLang="zh-CN" sz="2400" dirty="0" smtClean="0"/>
              <a:t>)</a:t>
            </a:r>
            <a:r>
              <a:rPr lang="zh-CN" altLang="en-US" sz="2400" dirty="0" smtClean="0"/>
              <a:t>的一个简单的级数展开为：</a:t>
            </a:r>
          </a:p>
          <a:p>
            <a:pPr marL="0" indent="0" eaLnBrk="1" hangingPunct="1">
              <a:lnSpc>
                <a:spcPct val="120000"/>
              </a:lnSpc>
              <a:spcBef>
                <a:spcPts val="600"/>
              </a:spcBef>
              <a:buNone/>
            </a:pPr>
            <a:endParaRPr lang="zh-CN" altLang="en-US" sz="2400" dirty="0" smtClean="0"/>
          </a:p>
          <a:p>
            <a:pPr eaLnBrk="1" hangingPunct="1">
              <a:lnSpc>
                <a:spcPct val="120000"/>
              </a:lnSpc>
              <a:spcBef>
                <a:spcPts val="2400"/>
              </a:spcBef>
            </a:pPr>
            <a:r>
              <a:rPr lang="zh-CN" altLang="en-US" sz="2400" dirty="0" smtClean="0"/>
              <a:t>当</a:t>
            </a:r>
            <a:r>
              <a:rPr lang="en-US" altLang="zh-CN" sz="2400" i="1" dirty="0" smtClean="0"/>
              <a:t>x</a:t>
            </a:r>
            <a:r>
              <a:rPr lang="en-US" altLang="zh-CN" sz="2400" dirty="0" smtClean="0"/>
              <a:t> &gt; -1</a:t>
            </a:r>
            <a:r>
              <a:rPr lang="zh-CN" altLang="en-US" sz="2400" dirty="0" smtClean="0"/>
              <a:t>时，有不等式                                </a:t>
            </a:r>
            <a:r>
              <a:rPr lang="en-US" altLang="zh-CN" sz="2400" dirty="0" smtClean="0"/>
              <a:t>(    </a:t>
            </a:r>
            <a:r>
              <a:rPr lang="en-US" altLang="zh-CN" sz="2400" i="1" dirty="0" smtClean="0"/>
              <a:t>x</a:t>
            </a:r>
            <a:r>
              <a:rPr lang="en-US" altLang="zh-CN" sz="2400" dirty="0" smtClean="0"/>
              <a:t> = 0</a:t>
            </a:r>
            <a:r>
              <a:rPr lang="zh-CN" altLang="en-US" sz="2400" dirty="0" smtClean="0"/>
              <a:t>时等号成立</a:t>
            </a:r>
            <a:r>
              <a:rPr lang="en-US" altLang="zh-CN" sz="2400" dirty="0" smtClean="0"/>
              <a:t>)</a:t>
            </a:r>
          </a:p>
          <a:p>
            <a:pPr eaLnBrk="1" hangingPunct="1">
              <a:lnSpc>
                <a:spcPct val="120000"/>
              </a:lnSpc>
              <a:spcBef>
                <a:spcPts val="600"/>
              </a:spcBef>
            </a:pPr>
            <a:r>
              <a:rPr lang="zh-CN" altLang="en-US" sz="2400" dirty="0" smtClean="0"/>
              <a:t>对于某个常量</a:t>
            </a:r>
            <a:r>
              <a:rPr lang="en-US" altLang="zh-CN" sz="2400" i="1" dirty="0" smtClean="0"/>
              <a:t>k</a:t>
            </a:r>
            <a:r>
              <a:rPr lang="zh-CN" altLang="en-US" sz="2400" dirty="0" smtClean="0"/>
              <a:t>，如果</a:t>
            </a:r>
            <a:r>
              <a:rPr lang="en-US" altLang="zh-CN" sz="2400" i="1" dirty="0" smtClean="0"/>
              <a:t>f</a:t>
            </a:r>
            <a:r>
              <a:rPr lang="en-US" altLang="zh-CN" sz="2400" dirty="0" smtClean="0"/>
              <a:t>(</a:t>
            </a:r>
            <a:r>
              <a:rPr lang="en-US" altLang="zh-CN" sz="2400" i="1" dirty="0" smtClean="0"/>
              <a:t>n</a:t>
            </a:r>
            <a:r>
              <a:rPr lang="en-US" altLang="zh-CN" sz="2400" dirty="0" smtClean="0"/>
              <a:t>) = </a:t>
            </a:r>
            <a:r>
              <a:rPr lang="en-US" altLang="zh-CN" sz="2400" i="1" dirty="0" smtClean="0"/>
              <a:t>O</a:t>
            </a:r>
            <a:r>
              <a:rPr lang="en-US" altLang="zh-CN" sz="2400" dirty="0" smtClean="0"/>
              <a:t>(</a:t>
            </a:r>
            <a:r>
              <a:rPr lang="en-US" altLang="zh-CN" sz="2400" dirty="0" err="1" smtClean="0"/>
              <a:t>lg</a:t>
            </a:r>
            <a:r>
              <a:rPr lang="en-US" altLang="zh-CN" sz="2400" i="1" baseline="30000" dirty="0" err="1" smtClean="0"/>
              <a:t>k</a:t>
            </a:r>
            <a:r>
              <a:rPr lang="en-US" altLang="zh-CN" sz="2400" i="1" baseline="30000" dirty="0" smtClean="0"/>
              <a:t> </a:t>
            </a:r>
            <a:r>
              <a:rPr lang="en-US" altLang="zh-CN" sz="2400" i="1" dirty="0" smtClean="0"/>
              <a:t>n</a:t>
            </a:r>
            <a:r>
              <a:rPr lang="en-US" altLang="zh-CN" sz="2400" dirty="0"/>
              <a:t>)</a:t>
            </a:r>
            <a:r>
              <a:rPr lang="zh-CN" altLang="en-US" sz="2400" dirty="0" smtClean="0"/>
              <a:t>，则称函数</a:t>
            </a:r>
            <a:r>
              <a:rPr lang="zh-CN" altLang="en-US" sz="2400" dirty="0" smtClean="0">
                <a:solidFill>
                  <a:srgbClr val="0000CC"/>
                </a:solidFill>
                <a:latin typeface="黑体" panose="02010609060101010101" pitchFamily="49" charset="-122"/>
                <a:ea typeface="黑体" panose="02010609060101010101" pitchFamily="49" charset="-122"/>
              </a:rPr>
              <a:t>多对数有界的</a:t>
            </a:r>
          </a:p>
          <a:p>
            <a:pPr eaLnBrk="1" hangingPunct="1">
              <a:lnSpc>
                <a:spcPct val="120000"/>
              </a:lnSpc>
              <a:spcBef>
                <a:spcPts val="600"/>
              </a:spcBef>
            </a:pPr>
            <a:r>
              <a:rPr lang="zh-CN" altLang="en-US" sz="2400" dirty="0" smtClean="0"/>
              <a:t>将                中用</a:t>
            </a:r>
            <a:r>
              <a:rPr lang="en-US" altLang="zh-CN" sz="2400" dirty="0" err="1" smtClean="0"/>
              <a:t>lg</a:t>
            </a:r>
            <a:r>
              <a:rPr lang="en-US" altLang="zh-CN" sz="2400" dirty="0" smtClean="0"/>
              <a:t> </a:t>
            </a:r>
            <a:r>
              <a:rPr lang="en-US" altLang="zh-CN" sz="2400" i="1" dirty="0" smtClean="0"/>
              <a:t>n</a:t>
            </a:r>
            <a:r>
              <a:rPr lang="zh-CN" altLang="en-US" sz="2400" dirty="0" smtClean="0"/>
              <a:t>替代</a:t>
            </a:r>
            <a:r>
              <a:rPr lang="en-US" altLang="zh-CN" sz="2400" i="1" dirty="0" smtClean="0"/>
              <a:t>n</a:t>
            </a:r>
            <a:r>
              <a:rPr lang="zh-CN" altLang="en-US" sz="2400" dirty="0" smtClean="0"/>
              <a:t>和</a:t>
            </a:r>
            <a:r>
              <a:rPr lang="en-US" altLang="zh-CN" sz="2400" dirty="0" smtClean="0">
                <a:solidFill>
                  <a:srgbClr val="FF0000"/>
                </a:solidFill>
              </a:rPr>
              <a:t>2</a:t>
            </a:r>
            <a:r>
              <a:rPr lang="en-US" altLang="zh-CN" sz="2400" i="1" baseline="30000" dirty="0" smtClean="0">
                <a:solidFill>
                  <a:srgbClr val="FF0000"/>
                </a:solidFill>
              </a:rPr>
              <a:t>a</a:t>
            </a:r>
            <a:r>
              <a:rPr lang="zh-CN" altLang="en-US" sz="2400" dirty="0" smtClean="0"/>
              <a:t>替代</a:t>
            </a:r>
            <a:r>
              <a:rPr lang="en-US" altLang="zh-CN" sz="2400" i="1" dirty="0" smtClean="0"/>
              <a:t>a</a:t>
            </a:r>
            <a:r>
              <a:rPr lang="zh-CN" altLang="en-US" sz="2400" dirty="0" smtClean="0"/>
              <a:t>，得：</a:t>
            </a:r>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r>
              <a:rPr lang="zh-CN" altLang="en-US" sz="2400" dirty="0" smtClean="0"/>
              <a:t>据此有：</a:t>
            </a:r>
            <a:r>
              <a:rPr lang="en-US" altLang="zh-CN" sz="2400" dirty="0" err="1" smtClean="0">
                <a:solidFill>
                  <a:srgbClr val="FF0000"/>
                </a:solidFill>
              </a:rPr>
              <a:t>lg</a:t>
            </a:r>
            <a:r>
              <a:rPr lang="en-US" altLang="zh-CN" sz="2400" i="1" baseline="30000" dirty="0" err="1" smtClean="0">
                <a:solidFill>
                  <a:srgbClr val="FF0000"/>
                </a:solidFill>
              </a:rPr>
              <a:t>b</a:t>
            </a:r>
            <a:r>
              <a:rPr lang="en-US" altLang="zh-CN" sz="2400" i="1" dirty="0" err="1" smtClean="0">
                <a:solidFill>
                  <a:srgbClr val="FF0000"/>
                </a:solidFill>
              </a:rPr>
              <a:t>n</a:t>
            </a:r>
            <a:r>
              <a:rPr lang="en-US" altLang="zh-CN" sz="2400" i="1" dirty="0" smtClean="0">
                <a:solidFill>
                  <a:srgbClr val="FF0000"/>
                </a:solidFill>
              </a:rPr>
              <a:t> </a:t>
            </a:r>
            <a:r>
              <a:rPr lang="en-US" altLang="zh-CN" sz="2400" dirty="0" smtClean="0">
                <a:solidFill>
                  <a:srgbClr val="FF0000"/>
                </a:solidFill>
              </a:rPr>
              <a:t>= </a:t>
            </a:r>
            <a:r>
              <a:rPr lang="en-US" altLang="zh-CN" sz="2400" i="1" dirty="0" smtClean="0">
                <a:solidFill>
                  <a:srgbClr val="FF0000"/>
                </a:solidFill>
              </a:rPr>
              <a:t>o</a:t>
            </a:r>
            <a:r>
              <a:rPr lang="en-US" altLang="zh-CN" sz="2400" dirty="0" smtClean="0">
                <a:solidFill>
                  <a:srgbClr val="FF0000"/>
                </a:solidFill>
              </a:rPr>
              <a:t>(</a:t>
            </a:r>
            <a:r>
              <a:rPr lang="en-US" altLang="zh-CN" sz="2400" i="1" dirty="0" err="1" smtClean="0">
                <a:solidFill>
                  <a:srgbClr val="FF0000"/>
                </a:solidFill>
              </a:rPr>
              <a:t>n</a:t>
            </a:r>
            <a:r>
              <a:rPr lang="en-US" altLang="zh-CN" sz="2400" i="1" baseline="30000" dirty="0" err="1" smtClean="0">
                <a:solidFill>
                  <a:srgbClr val="FF0000"/>
                </a:solidFill>
              </a:rPr>
              <a:t>a</a:t>
            </a:r>
            <a:r>
              <a:rPr lang="en-US" altLang="zh-CN" sz="2400" dirty="0" smtClean="0">
                <a:solidFill>
                  <a:srgbClr val="FF0000"/>
                </a:solidFill>
              </a:rPr>
              <a:t>)</a:t>
            </a:r>
            <a:r>
              <a:rPr lang="zh-CN" altLang="en-US" sz="2400" dirty="0" smtClean="0"/>
              <a:t>，即任意正的多项式函数较多项对数函数增长更快。</a:t>
            </a:r>
          </a:p>
        </p:txBody>
      </p:sp>
      <p:pic>
        <p:nvPicPr>
          <p:cNvPr id="30727" name="Picture 10" descr="35_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8040" y="4724400"/>
            <a:ext cx="427168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p:cNvGraphicFramePr>
            <a:graphicFrameLocks noChangeAspect="1"/>
          </p:cNvGraphicFramePr>
          <p:nvPr>
            <p:extLst>
              <p:ext uri="{D42A27DB-BD31-4B8C-83A1-F6EECF244321}">
                <p14:modId xmlns:p14="http://schemas.microsoft.com/office/powerpoint/2010/main" val="3401188324"/>
              </p:ext>
            </p:extLst>
          </p:nvPr>
        </p:nvGraphicFramePr>
        <p:xfrm>
          <a:off x="798200" y="4013760"/>
          <a:ext cx="1142640" cy="710640"/>
        </p:xfrm>
        <a:graphic>
          <a:graphicData uri="http://schemas.openxmlformats.org/presentationml/2006/ole">
            <mc:AlternateContent xmlns:mc="http://schemas.openxmlformats.org/markup-compatibility/2006">
              <mc:Choice xmlns:v="urn:schemas-microsoft-com:vml" Requires="v">
                <p:oleObj spid="_x0000_s42089" name="Equation" r:id="rId4" imgW="571252" imgH="355446" progId="Equation.DSMT4">
                  <p:embed/>
                </p:oleObj>
              </mc:Choice>
              <mc:Fallback>
                <p:oleObj name="Equation" r:id="rId4" imgW="571252" imgH="355446" progId="Equation.DSMT4">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200" y="4013760"/>
                        <a:ext cx="1142640" cy="710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1820249113"/>
              </p:ext>
            </p:extLst>
          </p:nvPr>
        </p:nvGraphicFramePr>
        <p:xfrm>
          <a:off x="2080881" y="2399507"/>
          <a:ext cx="4826000" cy="603250"/>
        </p:xfrm>
        <a:graphic>
          <a:graphicData uri="http://schemas.openxmlformats.org/presentationml/2006/ole">
            <mc:AlternateContent xmlns:mc="http://schemas.openxmlformats.org/markup-compatibility/2006">
              <mc:Choice xmlns:v="urn:schemas-microsoft-com:vml" Requires="v">
                <p:oleObj spid="_x0000_s42090" name="Equation" r:id="rId6" imgW="1930400" imgH="241300" progId="Equation.DSMT4">
                  <p:embed/>
                </p:oleObj>
              </mc:Choice>
              <mc:Fallback>
                <p:oleObj name="Equation" r:id="rId6" imgW="1930400" imgH="241300" progId="Equation.DSMT4">
                  <p:embed/>
                  <p:pic>
                    <p:nvPicPr>
                      <p:cNvPr id="0"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0881" y="2399507"/>
                        <a:ext cx="48260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39620649"/>
              </p:ext>
            </p:extLst>
          </p:nvPr>
        </p:nvGraphicFramePr>
        <p:xfrm>
          <a:off x="3733800" y="3039007"/>
          <a:ext cx="1981200" cy="633167"/>
        </p:xfrm>
        <a:graphic>
          <a:graphicData uri="http://schemas.openxmlformats.org/presentationml/2006/ole">
            <mc:AlternateContent xmlns:mc="http://schemas.openxmlformats.org/markup-compatibility/2006">
              <mc:Choice xmlns:v="urn:schemas-microsoft-com:vml" Requires="v">
                <p:oleObj spid="_x0000_s42091" name="Equation" r:id="rId8" imgW="1231366" imgH="393529" progId="Equation.DSMT4">
                  <p:embed/>
                </p:oleObj>
              </mc:Choice>
              <mc:Fallback>
                <p:oleObj name="Equation" r:id="rId8" imgW="1231366" imgH="393529" progId="Equation.DSMT4">
                  <p:embed/>
                  <p:pic>
                    <p:nvPicPr>
                      <p:cNvPr id="0" name="Picture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039007"/>
                        <a:ext cx="1981200" cy="633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21489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0"/>
            <a:ext cx="7772400" cy="990600"/>
          </a:xfrm>
        </p:spPr>
        <p:txBody>
          <a:bodyPr/>
          <a:lstStyle/>
          <a:p>
            <a:pPr eaLnBrk="1" hangingPunct="1"/>
            <a:r>
              <a:rPr lang="en-US" altLang="zh-CN" sz="3600" dirty="0" smtClean="0"/>
              <a:t>1.3 </a:t>
            </a:r>
            <a:r>
              <a:rPr lang="zh-CN" altLang="en-US" sz="3600" dirty="0"/>
              <a:t>渐近记号 </a:t>
            </a:r>
            <a:r>
              <a:rPr lang="en-US" altLang="zh-CN" sz="3600" dirty="0"/>
              <a:t>— </a:t>
            </a:r>
            <a:r>
              <a:rPr lang="zh-CN" altLang="en-US" sz="2800" dirty="0"/>
              <a:t>常用函数 </a:t>
            </a:r>
            <a:r>
              <a:rPr lang="en-US" altLang="zh-CN" sz="3600" dirty="0"/>
              <a:t>(1)</a:t>
            </a:r>
            <a:endParaRPr lang="en-US" sz="3600" b="1" dirty="0">
              <a:solidFill>
                <a:srgbClr val="0000CC"/>
              </a:solidFill>
            </a:endParaRPr>
          </a:p>
        </p:txBody>
      </p:sp>
      <p:sp>
        <p:nvSpPr>
          <p:cNvPr id="10244" name="Rectangle 3"/>
          <p:cNvSpPr>
            <a:spLocks noGrp="1" noChangeArrowheads="1"/>
          </p:cNvSpPr>
          <p:nvPr>
            <p:ph idx="1"/>
          </p:nvPr>
        </p:nvSpPr>
        <p:spPr>
          <a:xfrm>
            <a:off x="381000" y="3733800"/>
            <a:ext cx="8229600" cy="2971800"/>
          </a:xfrm>
        </p:spPr>
        <p:txBody>
          <a:bodyPr/>
          <a:lstStyle/>
          <a:p>
            <a:pPr eaLnBrk="1" hangingPunct="1"/>
            <a:r>
              <a:rPr lang="zh-CN" altLang="en-US" sz="2400" b="1" dirty="0" smtClean="0"/>
              <a:t>斯特林</a:t>
            </a:r>
            <a:r>
              <a:rPr lang="en-US" altLang="zh-CN" sz="2400" b="1" dirty="0" smtClean="0"/>
              <a:t>(</a:t>
            </a:r>
            <a:r>
              <a:rPr lang="en-US" sz="2400" b="1" dirty="0" err="1" smtClean="0"/>
              <a:t>Stirling</a:t>
            </a:r>
            <a:r>
              <a:rPr lang="en-US" sz="2400" b="1" dirty="0" smtClean="0"/>
              <a:t>)</a:t>
            </a:r>
            <a:r>
              <a:rPr lang="zh-CN" altLang="en-US" sz="2400" b="1" dirty="0" smtClean="0"/>
              <a:t>近似公式：</a:t>
            </a:r>
            <a:endParaRPr lang="en-US" sz="2400" b="1" dirty="0" smtClean="0"/>
          </a:p>
          <a:p>
            <a:pPr eaLnBrk="1" hangingPunct="1"/>
            <a:endParaRPr lang="en-US" sz="2400" b="1" dirty="0" smtClean="0"/>
          </a:p>
          <a:p>
            <a:pPr eaLnBrk="1" hangingPunct="1">
              <a:spcBef>
                <a:spcPts val="1200"/>
              </a:spcBef>
            </a:pPr>
            <a:r>
              <a:rPr lang="zh-CN" altLang="en-US" sz="2400" dirty="0" smtClean="0"/>
              <a:t>可以推出</a:t>
            </a:r>
            <a:endParaRPr lang="en-US" sz="2400" b="1" dirty="0" smtClean="0"/>
          </a:p>
          <a:p>
            <a:pPr marL="0" indent="0" eaLnBrk="1" hangingPunct="1">
              <a:spcBef>
                <a:spcPts val="0"/>
              </a:spcBef>
              <a:buNone/>
            </a:pPr>
            <a:endParaRPr lang="en-US" sz="2400" b="1" dirty="0" smtClean="0"/>
          </a:p>
          <a:p>
            <a:pPr eaLnBrk="1" hangingPunct="1"/>
            <a:endParaRPr lang="en-US" sz="2400" b="1" dirty="0" smtClean="0"/>
          </a:p>
          <a:p>
            <a:pPr eaLnBrk="1" hangingPunct="1">
              <a:spcBef>
                <a:spcPts val="2400"/>
              </a:spcBef>
              <a:buNone/>
            </a:pPr>
            <a:r>
              <a:rPr lang="en-US" sz="2400" b="1" dirty="0" smtClean="0">
                <a:sym typeface="Wingdings" pitchFamily="2" charset="2"/>
              </a:rPr>
              <a:t>   </a:t>
            </a:r>
            <a:r>
              <a:rPr lang="en-US" sz="2400" b="1" dirty="0" smtClean="0"/>
              <a:t> </a:t>
            </a:r>
          </a:p>
        </p:txBody>
      </p:sp>
      <p:graphicFrame>
        <p:nvGraphicFramePr>
          <p:cNvPr id="10242" name="Object 4"/>
          <p:cNvGraphicFramePr>
            <a:graphicFrameLocks noChangeAspect="1"/>
          </p:cNvGraphicFramePr>
          <p:nvPr>
            <p:extLst>
              <p:ext uri="{D42A27DB-BD31-4B8C-83A1-F6EECF244321}">
                <p14:modId xmlns:p14="http://schemas.microsoft.com/office/powerpoint/2010/main" val="3281251717"/>
              </p:ext>
            </p:extLst>
          </p:nvPr>
        </p:nvGraphicFramePr>
        <p:xfrm>
          <a:off x="2514600" y="5051196"/>
          <a:ext cx="4343040" cy="888480"/>
        </p:xfrm>
        <a:graphic>
          <a:graphicData uri="http://schemas.openxmlformats.org/presentationml/2006/ole">
            <mc:AlternateContent xmlns:mc="http://schemas.openxmlformats.org/markup-compatibility/2006">
              <mc:Choice xmlns:v="urn:schemas-microsoft-com:vml" Requires="v">
                <p:oleObj spid="_x0000_s38058" name="公式" r:id="rId4" imgW="2171700" imgH="444500" progId="Equation.3">
                  <p:embed/>
                </p:oleObj>
              </mc:Choice>
              <mc:Fallback>
                <p:oleObj name="公式" r:id="rId4" imgW="2171700" imgH="444500" progId="Equation.3">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5051196"/>
                        <a:ext cx="4343040" cy="888480"/>
                      </a:xfrm>
                      <a:prstGeom prst="rect">
                        <a:avLst/>
                      </a:prstGeom>
                      <a:solidFill>
                        <a:schemeClr val="bg1"/>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43216850"/>
              </p:ext>
            </p:extLst>
          </p:nvPr>
        </p:nvGraphicFramePr>
        <p:xfrm>
          <a:off x="4419600" y="3921719"/>
          <a:ext cx="3523500" cy="1047600"/>
        </p:xfrm>
        <a:graphic>
          <a:graphicData uri="http://schemas.openxmlformats.org/presentationml/2006/ole">
            <mc:AlternateContent xmlns:mc="http://schemas.openxmlformats.org/markup-compatibility/2006">
              <mc:Choice xmlns:v="urn:schemas-microsoft-com:vml" Requires="v">
                <p:oleObj spid="_x0000_s38059" name="公式" r:id="rId6" imgW="1409700" imgH="419100" progId="Equation.3">
                  <p:embed/>
                </p:oleObj>
              </mc:Choice>
              <mc:Fallback>
                <p:oleObj name="公式" r:id="rId6" imgW="1409700" imgH="419100" progId="Equation.3">
                  <p:embed/>
                  <p:pic>
                    <p:nvPicPr>
                      <p:cNvPr id="0" name="Picture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921719"/>
                        <a:ext cx="3523500" cy="104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93933249"/>
              </p:ext>
            </p:extLst>
          </p:nvPr>
        </p:nvGraphicFramePr>
        <p:xfrm>
          <a:off x="1066800" y="5127516"/>
          <a:ext cx="1041120" cy="812160"/>
        </p:xfrm>
        <a:graphic>
          <a:graphicData uri="http://schemas.openxmlformats.org/presentationml/2006/ole">
            <mc:AlternateContent xmlns:mc="http://schemas.openxmlformats.org/markup-compatibility/2006">
              <mc:Choice xmlns:v="urn:schemas-microsoft-com:vml" Requires="v">
                <p:oleObj spid="_x0000_s38060" name="公式" r:id="rId8" imgW="520474" imgH="406224" progId="Equation.3">
                  <p:embed/>
                </p:oleObj>
              </mc:Choice>
              <mc:Fallback>
                <p:oleObj name="公式" r:id="rId8" imgW="520474" imgH="406224" progId="Equation.3">
                  <p:embed/>
                  <p:pic>
                    <p:nvPicPr>
                      <p:cNvPr id="0" name="Picture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5127516"/>
                        <a:ext cx="1041120" cy="812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90524326"/>
              </p:ext>
            </p:extLst>
          </p:nvPr>
        </p:nvGraphicFramePr>
        <p:xfrm>
          <a:off x="1143000" y="6096000"/>
          <a:ext cx="2952000" cy="539100"/>
        </p:xfrm>
        <a:graphic>
          <a:graphicData uri="http://schemas.openxmlformats.org/presentationml/2006/ole">
            <mc:AlternateContent xmlns:mc="http://schemas.openxmlformats.org/markup-compatibility/2006">
              <mc:Choice xmlns:v="urn:schemas-microsoft-com:vml" Requires="v">
                <p:oleObj spid="_x0000_s38061" name="公式" r:id="rId10" imgW="1180588" imgH="215806" progId="Equation.3">
                  <p:embed/>
                </p:oleObj>
              </mc:Choice>
              <mc:Fallback>
                <p:oleObj name="公式" r:id="rId10" imgW="1180588" imgH="215806" progId="Equation.3">
                  <p:embed/>
                  <p:pic>
                    <p:nvPicPr>
                      <p:cNvPr id="0" name="Picture 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6096000"/>
                        <a:ext cx="2952000" cy="53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txBox="1">
            <a:spLocks noChangeArrowheads="1"/>
          </p:cNvSpPr>
          <p:nvPr/>
        </p:nvSpPr>
        <p:spPr bwMode="auto">
          <a:xfrm>
            <a:off x="385439" y="1380763"/>
            <a:ext cx="8401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eaLnBrk="1" hangingPunct="1">
              <a:lnSpc>
                <a:spcPct val="90000"/>
              </a:lnSpc>
              <a:buFont typeface="Wingdings" pitchFamily="2" charset="2"/>
              <a:buNone/>
            </a:pPr>
            <a:r>
              <a:rPr lang="zh-CN" altLang="en-US" kern="0" dirty="0" smtClean="0">
                <a:solidFill>
                  <a:srgbClr val="0000CC"/>
                </a:solidFill>
                <a:latin typeface="黑体" panose="02010609060101010101" pitchFamily="49" charset="-122"/>
                <a:ea typeface="黑体" panose="02010609060101010101" pitchFamily="49" charset="-122"/>
              </a:rPr>
              <a:t>阶乘：</a:t>
            </a:r>
          </a:p>
          <a:p>
            <a:pPr eaLnBrk="1" hangingPunct="1">
              <a:lnSpc>
                <a:spcPct val="125000"/>
              </a:lnSpc>
              <a:spcBef>
                <a:spcPts val="600"/>
              </a:spcBef>
            </a:pPr>
            <a:r>
              <a:rPr lang="en-US" altLang="zh-CN" sz="2400" i="1" kern="0" dirty="0" smtClean="0"/>
              <a:t>n</a:t>
            </a:r>
            <a:r>
              <a:rPr lang="en-US" altLang="zh-CN" sz="2400" kern="0" dirty="0" smtClean="0"/>
              <a:t>!</a:t>
            </a:r>
            <a:r>
              <a:rPr lang="zh-CN" altLang="en-US" sz="2400" kern="0" dirty="0" smtClean="0"/>
              <a:t>定义为对所有整数</a:t>
            </a:r>
            <a:r>
              <a:rPr lang="en-US" altLang="zh-CN" sz="2400" i="1" kern="0" dirty="0" smtClean="0"/>
              <a:t>n</a:t>
            </a:r>
            <a:r>
              <a:rPr lang="en-US" altLang="zh-CN" sz="2400" kern="0" dirty="0" smtClean="0"/>
              <a:t> </a:t>
            </a:r>
            <a:r>
              <a:rPr lang="en-US" altLang="zh-CN" sz="2400" kern="0" dirty="0" smtClean="0">
                <a:sym typeface="Symbol" panose="05050102010706020507" pitchFamily="18" charset="2"/>
              </a:rPr>
              <a:t></a:t>
            </a:r>
            <a:r>
              <a:rPr lang="en-US" altLang="zh-CN" sz="2400" kern="0" dirty="0" smtClean="0"/>
              <a:t> 0</a:t>
            </a:r>
            <a:r>
              <a:rPr lang="zh-CN" altLang="en-US" sz="2400" kern="0" dirty="0" smtClean="0"/>
              <a:t>：</a:t>
            </a:r>
          </a:p>
          <a:p>
            <a:pPr eaLnBrk="1" hangingPunct="1">
              <a:lnSpc>
                <a:spcPct val="125000"/>
              </a:lnSpc>
              <a:spcBef>
                <a:spcPts val="2400"/>
              </a:spcBef>
              <a:buFont typeface="Wingdings" pitchFamily="2" charset="2"/>
              <a:buNone/>
            </a:pPr>
            <a:r>
              <a:rPr lang="zh-CN" altLang="en-US" sz="2400" kern="0" dirty="0" smtClean="0"/>
              <a:t>    因此，</a:t>
            </a:r>
            <a:r>
              <a:rPr lang="en-US" altLang="zh-CN" sz="2400" i="1" kern="0" dirty="0" smtClean="0"/>
              <a:t>n</a:t>
            </a:r>
            <a:r>
              <a:rPr lang="en-US" altLang="zh-CN" sz="2400" kern="0" dirty="0" smtClean="0"/>
              <a:t>! = 1</a:t>
            </a:r>
            <a:r>
              <a:rPr lang="en-US" altLang="zh-CN" sz="2400" kern="0" dirty="0" smtClean="0">
                <a:latin typeface="Arial" panose="020B0604020202020204" pitchFamily="34" charset="0"/>
              </a:rPr>
              <a:t>·</a:t>
            </a:r>
            <a:r>
              <a:rPr lang="en-US" altLang="zh-CN" sz="2400" kern="0" dirty="0" smtClean="0"/>
              <a:t>2</a:t>
            </a:r>
            <a:r>
              <a:rPr lang="en-US" altLang="zh-CN" sz="2400" kern="0" dirty="0" smtClean="0">
                <a:latin typeface="Arial" panose="020B0604020202020204" pitchFamily="34" charset="0"/>
              </a:rPr>
              <a:t>·</a:t>
            </a:r>
            <a:r>
              <a:rPr lang="en-US" altLang="zh-CN" sz="2400" kern="0" dirty="0" smtClean="0"/>
              <a:t> </a:t>
            </a:r>
            <a:r>
              <a:rPr lang="en-US" altLang="zh-CN" sz="2400" kern="0" dirty="0" smtClean="0">
                <a:latin typeface="Arial" panose="020B0604020202020204" pitchFamily="34" charset="0"/>
              </a:rPr>
              <a:t>···</a:t>
            </a:r>
            <a:r>
              <a:rPr lang="en-US" altLang="zh-CN" sz="2400" kern="0" dirty="0" smtClean="0"/>
              <a:t> </a:t>
            </a:r>
            <a:r>
              <a:rPr lang="en-US" altLang="zh-CN" sz="2400" kern="0" dirty="0" smtClean="0">
                <a:latin typeface="Arial" panose="020B0604020202020204" pitchFamily="34" charset="0"/>
              </a:rPr>
              <a:t>·</a:t>
            </a:r>
            <a:r>
              <a:rPr lang="en-US" altLang="zh-CN" sz="2400" i="1" kern="0" dirty="0" smtClean="0"/>
              <a:t>n</a:t>
            </a:r>
          </a:p>
          <a:p>
            <a:pPr eaLnBrk="1" hangingPunct="1">
              <a:lnSpc>
                <a:spcPct val="125000"/>
              </a:lnSpc>
              <a:spcBef>
                <a:spcPts val="600"/>
              </a:spcBef>
            </a:pPr>
            <a:r>
              <a:rPr lang="en-US" altLang="zh-CN" sz="2400" i="1" kern="0" dirty="0" smtClean="0"/>
              <a:t>n</a:t>
            </a:r>
            <a:r>
              <a:rPr lang="en-US" altLang="zh-CN" sz="2400" kern="0" dirty="0" smtClean="0"/>
              <a:t>!</a:t>
            </a:r>
            <a:r>
              <a:rPr lang="zh-CN" altLang="en-US" sz="2400" kern="0" dirty="0" smtClean="0"/>
              <a:t>的一个弱上界为：</a:t>
            </a:r>
            <a:r>
              <a:rPr lang="en-US" altLang="zh-CN" sz="2400" i="1" kern="0" dirty="0" smtClean="0"/>
              <a:t>n</a:t>
            </a:r>
            <a:r>
              <a:rPr lang="en-US" altLang="zh-CN" sz="2400" kern="0" dirty="0" smtClean="0"/>
              <a:t>! </a:t>
            </a:r>
            <a:r>
              <a:rPr lang="en-US" altLang="zh-CN" sz="2400" kern="0" dirty="0" smtClean="0">
                <a:sym typeface="Symbol" panose="05050102010706020507" pitchFamily="18" charset="2"/>
              </a:rPr>
              <a:t> </a:t>
            </a:r>
            <a:r>
              <a:rPr lang="en-US" altLang="zh-CN" sz="2400" i="1" kern="0" dirty="0" err="1" smtClean="0">
                <a:sym typeface="Symbol" panose="05050102010706020507" pitchFamily="18" charset="2"/>
              </a:rPr>
              <a:t>n</a:t>
            </a:r>
            <a:r>
              <a:rPr lang="en-US" altLang="zh-CN" sz="2400" i="1" kern="0" baseline="30000" dirty="0" err="1" smtClean="0">
                <a:sym typeface="Symbol" panose="05050102010706020507" pitchFamily="18" charset="2"/>
              </a:rPr>
              <a:t>n</a:t>
            </a:r>
            <a:endParaRPr lang="en-US" altLang="zh-CN" sz="2400" i="1" kern="0" baseline="30000" dirty="0" smtClean="0"/>
          </a:p>
        </p:txBody>
      </p:sp>
      <p:pic>
        <p:nvPicPr>
          <p:cNvPr id="9" name="Picture 6" descr="35_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95800" y="1621796"/>
            <a:ext cx="4511400" cy="113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线形标注 3 2"/>
          <p:cNvSpPr/>
          <p:nvPr/>
        </p:nvSpPr>
        <p:spPr bwMode="auto">
          <a:xfrm>
            <a:off x="5011020" y="3001040"/>
            <a:ext cx="3886200" cy="858206"/>
          </a:xfrm>
          <a:prstGeom prst="borderCallout3">
            <a:avLst>
              <a:gd name="adj1" fmla="val 147724"/>
              <a:gd name="adj2" fmla="val 92866"/>
              <a:gd name="adj3" fmla="val 427103"/>
              <a:gd name="adj4" fmla="val 93213"/>
              <a:gd name="adj5" fmla="val 432891"/>
              <a:gd name="adj6" fmla="val -54764"/>
              <a:gd name="adj7" fmla="val 418783"/>
              <a:gd name="adj8" fmla="val -71178"/>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公式</a:t>
            </a:r>
            <a:r>
              <a:rPr lang="zh-CN" altLang="en-US" sz="2400" dirty="0"/>
              <a:t>给出了</a:t>
            </a:r>
            <a:r>
              <a:rPr lang="en-US" altLang="zh-CN" sz="2400" i="1" dirty="0"/>
              <a:t>n</a:t>
            </a:r>
            <a:r>
              <a:rPr lang="en-US" altLang="zh-CN" sz="2400" dirty="0"/>
              <a:t>!</a:t>
            </a:r>
            <a:r>
              <a:rPr lang="zh-CN" altLang="en-US" sz="2400" dirty="0"/>
              <a:t>的更紧确的上下界</a:t>
            </a:r>
            <a:endParaRPr kumimoji="0" lang="zh-CN" altLang="en-US" sz="24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7280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32771" name="Rectangle 3"/>
          <p:cNvSpPr>
            <a:spLocks noGrp="1" noChangeArrowheads="1"/>
          </p:cNvSpPr>
          <p:nvPr>
            <p:ph idx="1"/>
          </p:nvPr>
        </p:nvSpPr>
        <p:spPr>
          <a:xfrm>
            <a:off x="457200" y="1524000"/>
            <a:ext cx="7772400" cy="5105400"/>
          </a:xfrm>
        </p:spPr>
        <p:txBody>
          <a:bodyPr/>
          <a:lstStyle/>
          <a:p>
            <a:pPr marL="0" indent="0" eaLnBrk="1" hangingPunct="1">
              <a:lnSpc>
                <a:spcPct val="90000"/>
              </a:lnSpc>
              <a:buNone/>
            </a:pPr>
            <a:r>
              <a:rPr lang="zh-CN" altLang="en-US" sz="2800" dirty="0" smtClean="0">
                <a:solidFill>
                  <a:srgbClr val="0000CC"/>
                </a:solidFill>
                <a:latin typeface="黑体" panose="02010609060101010101" pitchFamily="49" charset="-122"/>
                <a:ea typeface="黑体" panose="02010609060101010101" pitchFamily="49" charset="-122"/>
              </a:rPr>
              <a:t>阶乘（续）</a:t>
            </a:r>
          </a:p>
          <a:p>
            <a:pPr eaLnBrk="1" hangingPunct="1">
              <a:lnSpc>
                <a:spcPct val="125000"/>
              </a:lnSpc>
              <a:spcBef>
                <a:spcPts val="600"/>
              </a:spcBef>
            </a:pPr>
            <a:r>
              <a:rPr lang="zh-CN" altLang="en-US" sz="2400" dirty="0" smtClean="0"/>
              <a:t>根据斯特林近似公式有：</a:t>
            </a:r>
          </a:p>
          <a:p>
            <a:pPr lvl="1" eaLnBrk="1" hangingPunct="1">
              <a:lnSpc>
                <a:spcPct val="125000"/>
              </a:lnSpc>
              <a:spcBef>
                <a:spcPts val="600"/>
              </a:spcBef>
            </a:pPr>
            <a:r>
              <a:rPr lang="en-US" altLang="zh-CN" i="1" dirty="0" smtClean="0"/>
              <a:t>n</a:t>
            </a:r>
            <a:r>
              <a:rPr lang="en-US" altLang="zh-CN" dirty="0" smtClean="0"/>
              <a:t>! = </a:t>
            </a:r>
            <a:r>
              <a:rPr lang="en-US" altLang="zh-CN" i="1" dirty="0" smtClean="0"/>
              <a:t>o</a:t>
            </a:r>
            <a:r>
              <a:rPr lang="en-US" altLang="zh-CN" dirty="0" smtClean="0"/>
              <a:t>(</a:t>
            </a:r>
            <a:r>
              <a:rPr lang="en-US" altLang="zh-CN" i="1" dirty="0" err="1" smtClean="0"/>
              <a:t>n</a:t>
            </a:r>
            <a:r>
              <a:rPr lang="en-US" altLang="zh-CN" i="1" baseline="30000" dirty="0" err="1" smtClean="0"/>
              <a:t>n</a:t>
            </a:r>
            <a:r>
              <a:rPr lang="en-US" altLang="zh-CN" dirty="0" smtClean="0"/>
              <a:t>)</a:t>
            </a:r>
            <a:r>
              <a:rPr lang="en-US" altLang="zh-CN" i="1" dirty="0" smtClean="0"/>
              <a:t> </a:t>
            </a:r>
          </a:p>
          <a:p>
            <a:pPr lvl="1" eaLnBrk="1" hangingPunct="1">
              <a:lnSpc>
                <a:spcPct val="125000"/>
              </a:lnSpc>
              <a:spcBef>
                <a:spcPts val="600"/>
              </a:spcBef>
            </a:pPr>
            <a:r>
              <a:rPr lang="en-US" altLang="zh-CN" i="1" dirty="0" smtClean="0"/>
              <a:t>n! = </a:t>
            </a:r>
            <a:r>
              <a:rPr lang="en-US" altLang="zh-CN" i="1" dirty="0" smtClean="0">
                <a:sym typeface="Symbol" panose="05050102010706020507" pitchFamily="18" charset="2"/>
              </a:rPr>
              <a:t></a:t>
            </a:r>
            <a:r>
              <a:rPr lang="en-US" altLang="zh-CN" dirty="0" smtClean="0"/>
              <a:t>(2</a:t>
            </a:r>
            <a:r>
              <a:rPr lang="en-US" altLang="zh-CN" i="1" baseline="30000" dirty="0" smtClean="0"/>
              <a:t>n</a:t>
            </a:r>
            <a:r>
              <a:rPr lang="en-US" altLang="zh-CN" i="1" dirty="0" smtClean="0"/>
              <a:t>)</a:t>
            </a:r>
          </a:p>
          <a:p>
            <a:pPr lvl="1" eaLnBrk="1" hangingPunct="1">
              <a:lnSpc>
                <a:spcPct val="125000"/>
              </a:lnSpc>
              <a:spcBef>
                <a:spcPts val="600"/>
              </a:spcBef>
            </a:pPr>
            <a:r>
              <a:rPr lang="en-US" altLang="zh-CN" dirty="0" err="1" smtClean="0"/>
              <a:t>lg</a:t>
            </a:r>
            <a:r>
              <a:rPr lang="en-US" altLang="zh-CN" dirty="0" smtClean="0"/>
              <a:t>(</a:t>
            </a:r>
            <a:r>
              <a:rPr lang="en-US" altLang="zh-CN" i="1" dirty="0" smtClean="0"/>
              <a:t>n!</a:t>
            </a:r>
            <a:r>
              <a:rPr lang="en-US" altLang="zh-CN" dirty="0" smtClean="0"/>
              <a:t>)</a:t>
            </a:r>
            <a:r>
              <a:rPr lang="en-US" altLang="zh-CN" i="1" dirty="0" smtClean="0"/>
              <a:t> = </a:t>
            </a:r>
            <a:r>
              <a:rPr lang="en-US" altLang="zh-CN" dirty="0" smtClean="0">
                <a:sym typeface="Symbol" panose="05050102010706020507" pitchFamily="18" charset="2"/>
              </a:rPr>
              <a:t></a:t>
            </a:r>
            <a:r>
              <a:rPr lang="en-US" altLang="zh-CN" dirty="0" smtClean="0"/>
              <a:t>(</a:t>
            </a:r>
            <a:r>
              <a:rPr lang="en-US" altLang="zh-CN" i="1" dirty="0" smtClean="0"/>
              <a:t>n </a:t>
            </a:r>
            <a:r>
              <a:rPr lang="en-US" altLang="zh-CN" dirty="0" err="1" smtClean="0"/>
              <a:t>lg</a:t>
            </a:r>
            <a:r>
              <a:rPr lang="en-US" altLang="zh-CN" i="1" dirty="0" err="1" smtClean="0"/>
              <a:t>n</a:t>
            </a:r>
            <a:r>
              <a:rPr lang="en-US" altLang="zh-CN" i="1" dirty="0" smtClean="0"/>
              <a:t>)</a:t>
            </a:r>
            <a:endParaRPr lang="en-US" altLang="zh-CN" dirty="0" smtClean="0"/>
          </a:p>
          <a:p>
            <a:pPr eaLnBrk="1" hangingPunct="1">
              <a:lnSpc>
                <a:spcPct val="125000"/>
              </a:lnSpc>
              <a:spcBef>
                <a:spcPts val="600"/>
              </a:spcBef>
            </a:pPr>
            <a:r>
              <a:rPr lang="zh-CN" altLang="en-US" sz="2400" dirty="0" smtClean="0"/>
              <a:t>对所有</a:t>
            </a:r>
            <a:r>
              <a:rPr lang="en-US" altLang="zh-CN" sz="2400" i="1" dirty="0" smtClean="0"/>
              <a:t>n</a:t>
            </a:r>
            <a:r>
              <a:rPr lang="zh-CN" altLang="en-US" sz="2400" dirty="0" smtClean="0"/>
              <a:t>，下列界也成立：</a:t>
            </a:r>
            <a:endParaRPr lang="en-US" altLang="zh-CN" sz="2400" dirty="0"/>
          </a:p>
          <a:p>
            <a:pPr marL="0" indent="0" eaLnBrk="1" hangingPunct="1">
              <a:lnSpc>
                <a:spcPct val="125000"/>
              </a:lnSpc>
              <a:spcBef>
                <a:spcPts val="3000"/>
              </a:spcBef>
              <a:buNone/>
            </a:pPr>
            <a:r>
              <a:rPr lang="zh-CN" altLang="en-US" sz="2400" dirty="0" smtClean="0"/>
              <a:t>                                                      其中</a:t>
            </a:r>
            <a:endParaRPr lang="en-US" altLang="zh-CN" sz="2400" dirty="0"/>
          </a:p>
        </p:txBody>
      </p:sp>
      <p:graphicFrame>
        <p:nvGraphicFramePr>
          <p:cNvPr id="5" name="Object 8"/>
          <p:cNvGraphicFramePr>
            <a:graphicFrameLocks noChangeAspect="1"/>
          </p:cNvGraphicFramePr>
          <p:nvPr>
            <p:extLst>
              <p:ext uri="{D42A27DB-BD31-4B8C-83A1-F6EECF244321}">
                <p14:modId xmlns:p14="http://schemas.microsoft.com/office/powerpoint/2010/main" val="3087112772"/>
              </p:ext>
            </p:extLst>
          </p:nvPr>
        </p:nvGraphicFramePr>
        <p:xfrm>
          <a:off x="1600200" y="4800600"/>
          <a:ext cx="2619375" cy="911225"/>
        </p:xfrm>
        <a:graphic>
          <a:graphicData uri="http://schemas.openxmlformats.org/presentationml/2006/ole">
            <mc:AlternateContent xmlns:mc="http://schemas.openxmlformats.org/markup-compatibility/2006">
              <mc:Choice xmlns:v="urn:schemas-microsoft-com:vml" Requires="v">
                <p:oleObj spid="_x0000_s52289" name="Equation" r:id="rId3" imgW="1193800" imgH="393700" progId="Equation.DSMT4">
                  <p:embed/>
                </p:oleObj>
              </mc:Choice>
              <mc:Fallback>
                <p:oleObj name="Equation" r:id="rId3" imgW="1193800" imgH="393700" progId="Equation.DSMT4">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800600"/>
                        <a:ext cx="261937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1404125615"/>
              </p:ext>
            </p:extLst>
          </p:nvPr>
        </p:nvGraphicFramePr>
        <p:xfrm>
          <a:off x="5513049" y="4724400"/>
          <a:ext cx="2732087" cy="911225"/>
        </p:xfrm>
        <a:graphic>
          <a:graphicData uri="http://schemas.openxmlformats.org/presentationml/2006/ole">
            <mc:AlternateContent xmlns:mc="http://schemas.openxmlformats.org/markup-compatibility/2006">
              <mc:Choice xmlns:v="urn:schemas-microsoft-com:vml" Requires="v">
                <p:oleObj spid="_x0000_s52290" name="Equation" r:id="rId5" imgW="1244600" imgH="393700" progId="Equation.DSMT4">
                  <p:embed/>
                </p:oleObj>
              </mc:Choice>
              <mc:Fallback>
                <p:oleObj name="Equation" r:id="rId5" imgW="1244600" imgH="393700" progId="Equation.DSMT4">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049" y="4724400"/>
                        <a:ext cx="273208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855798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33795" name="Rectangle 3"/>
          <p:cNvSpPr>
            <a:spLocks noGrp="1" noChangeArrowheads="1"/>
          </p:cNvSpPr>
          <p:nvPr>
            <p:ph idx="1"/>
          </p:nvPr>
        </p:nvSpPr>
        <p:spPr>
          <a:xfrm>
            <a:off x="457200" y="1338263"/>
            <a:ext cx="7772400" cy="5443537"/>
          </a:xfrm>
        </p:spPr>
        <p:txBody>
          <a:bodyPr/>
          <a:lstStyle/>
          <a:p>
            <a:pPr marL="0" indent="0" eaLnBrk="1" hangingPunct="1">
              <a:buNone/>
            </a:pPr>
            <a:r>
              <a:rPr lang="zh-CN" altLang="en-US" dirty="0" smtClean="0">
                <a:solidFill>
                  <a:srgbClr val="0000CC"/>
                </a:solidFill>
                <a:latin typeface="黑体" panose="02010609060101010101" pitchFamily="49" charset="-122"/>
                <a:ea typeface="黑体" panose="02010609060101010101" pitchFamily="49" charset="-122"/>
              </a:rPr>
              <a:t>多重对数函数</a:t>
            </a:r>
            <a:r>
              <a:rPr lang="zh-CN" altLang="en-US" dirty="0" smtClean="0"/>
              <a:t>：</a:t>
            </a:r>
          </a:p>
          <a:p>
            <a:pPr eaLnBrk="1" hangingPunct="1"/>
            <a:r>
              <a:rPr lang="zh-CN" altLang="en-US" sz="2400" dirty="0" smtClean="0"/>
              <a:t>用记号</a:t>
            </a:r>
            <a:r>
              <a:rPr lang="en-US" altLang="zh-CN" sz="2400" dirty="0" err="1" smtClean="0"/>
              <a:t>lg</a:t>
            </a:r>
            <a:r>
              <a:rPr lang="en-US" altLang="zh-CN" sz="2400" dirty="0" smtClean="0"/>
              <a:t>*</a:t>
            </a:r>
            <a:r>
              <a:rPr lang="en-US" altLang="zh-CN" sz="2400" i="1" dirty="0" smtClean="0"/>
              <a:t>n</a:t>
            </a:r>
            <a:r>
              <a:rPr lang="zh-CN" altLang="en-US" sz="2400" dirty="0" smtClean="0"/>
              <a:t>来表示多重对数，其定义为：</a:t>
            </a:r>
          </a:p>
          <a:p>
            <a:pPr eaLnBrk="1" hangingPunct="1"/>
            <a:endParaRPr lang="zh-CN" altLang="en-US" sz="2400" dirty="0" smtClean="0"/>
          </a:p>
          <a:p>
            <a:pPr eaLnBrk="1" hangingPunct="1">
              <a:buNone/>
            </a:pPr>
            <a:r>
              <a:rPr lang="zh-CN" altLang="en-US" sz="2400" dirty="0" smtClean="0"/>
              <a:t>    </a:t>
            </a:r>
            <a:endParaRPr lang="en-US" altLang="zh-CN" sz="2400" dirty="0" smtClean="0"/>
          </a:p>
          <a:p>
            <a:pPr eaLnBrk="1" hangingPunct="1">
              <a:buNone/>
            </a:pPr>
            <a:r>
              <a:rPr lang="en-US" altLang="zh-CN" sz="2400" dirty="0"/>
              <a:t> </a:t>
            </a:r>
            <a:r>
              <a:rPr lang="en-US" altLang="zh-CN" sz="2400" dirty="0" smtClean="0"/>
              <a:t>   </a:t>
            </a:r>
            <a:r>
              <a:rPr lang="zh-CN" altLang="en-US" sz="2400" dirty="0" smtClean="0"/>
              <a:t>请注意区分</a:t>
            </a:r>
            <a:r>
              <a:rPr lang="en-US" altLang="zh-CN" sz="2400" dirty="0" err="1" smtClean="0"/>
              <a:t>lg</a:t>
            </a:r>
            <a:r>
              <a:rPr lang="en-US" altLang="zh-CN" sz="2400" baseline="30000" dirty="0" smtClean="0"/>
              <a:t>(</a:t>
            </a:r>
            <a:r>
              <a:rPr lang="en-US" altLang="zh-CN" sz="2400" i="1" baseline="30000" dirty="0" err="1" smtClean="0"/>
              <a:t>i</a:t>
            </a:r>
            <a:r>
              <a:rPr lang="en-US" altLang="zh-CN" sz="2400" baseline="30000" dirty="0" smtClean="0"/>
              <a:t>)</a:t>
            </a:r>
            <a:r>
              <a:rPr lang="en-US" altLang="zh-CN" sz="2400" i="1" dirty="0" smtClean="0"/>
              <a:t>n</a:t>
            </a:r>
            <a:r>
              <a:rPr lang="zh-CN" altLang="en-US" sz="2400" dirty="0" smtClean="0"/>
              <a:t> 与 </a:t>
            </a:r>
            <a:r>
              <a:rPr lang="en-US" altLang="zh-CN" sz="2400" dirty="0" err="1" smtClean="0"/>
              <a:t>lg</a:t>
            </a:r>
            <a:r>
              <a:rPr lang="en-US" altLang="zh-CN" sz="2400" i="1" baseline="30000" dirty="0" err="1" smtClean="0"/>
              <a:t>i</a:t>
            </a:r>
            <a:r>
              <a:rPr lang="en-US" altLang="zh-CN" sz="2400" baseline="30000" dirty="0" smtClean="0"/>
              <a:t> </a:t>
            </a:r>
            <a:r>
              <a:rPr lang="en-US" altLang="zh-CN" sz="2400" i="1" dirty="0" smtClean="0"/>
              <a:t>n</a:t>
            </a:r>
            <a:r>
              <a:rPr lang="en-US" altLang="zh-CN" sz="2400" dirty="0" smtClean="0"/>
              <a:t> </a:t>
            </a:r>
            <a:r>
              <a:rPr lang="zh-CN" altLang="en-US" sz="2400" dirty="0" smtClean="0"/>
              <a:t>：</a:t>
            </a:r>
            <a:endParaRPr lang="en-US" altLang="zh-CN" sz="2400" dirty="0" smtClean="0"/>
          </a:p>
          <a:p>
            <a:pPr marL="457200" lvl="1" indent="0" eaLnBrk="1" hangingPunct="1">
              <a:spcBef>
                <a:spcPts val="600"/>
              </a:spcBef>
              <a:buNone/>
            </a:pPr>
            <a:r>
              <a:rPr lang="en-US" altLang="zh-CN" dirty="0" err="1"/>
              <a:t>lg</a:t>
            </a:r>
            <a:r>
              <a:rPr lang="en-US" altLang="zh-CN" dirty="0"/>
              <a:t>*2=1</a:t>
            </a:r>
          </a:p>
          <a:p>
            <a:pPr marL="457200" lvl="1" indent="0" eaLnBrk="1" hangingPunct="1">
              <a:spcBef>
                <a:spcPts val="600"/>
              </a:spcBef>
              <a:buNone/>
            </a:pPr>
            <a:r>
              <a:rPr lang="en-US" altLang="zh-CN" dirty="0" err="1"/>
              <a:t>lg</a:t>
            </a:r>
            <a:r>
              <a:rPr lang="en-US" altLang="zh-CN" dirty="0"/>
              <a:t>*4=2</a:t>
            </a:r>
          </a:p>
          <a:p>
            <a:pPr marL="457200" lvl="1" indent="0" eaLnBrk="1" hangingPunct="1">
              <a:spcBef>
                <a:spcPts val="600"/>
              </a:spcBef>
              <a:buNone/>
            </a:pPr>
            <a:r>
              <a:rPr lang="en-US" altLang="zh-CN" dirty="0" err="1"/>
              <a:t>lg</a:t>
            </a:r>
            <a:r>
              <a:rPr lang="en-US" altLang="zh-CN" dirty="0"/>
              <a:t>*16=3</a:t>
            </a:r>
          </a:p>
          <a:p>
            <a:pPr marL="457200" lvl="1" indent="0" eaLnBrk="1" hangingPunct="1">
              <a:spcBef>
                <a:spcPts val="600"/>
              </a:spcBef>
              <a:buNone/>
            </a:pPr>
            <a:r>
              <a:rPr lang="en-US" altLang="zh-CN" dirty="0" err="1" smtClean="0"/>
              <a:t>lg</a:t>
            </a:r>
            <a:r>
              <a:rPr lang="en-US" altLang="zh-CN" dirty="0" smtClean="0"/>
              <a:t>*65536 = 4</a:t>
            </a:r>
            <a:endParaRPr lang="en-US" altLang="zh-CN" dirty="0"/>
          </a:p>
          <a:p>
            <a:pPr marL="457200" lvl="1" indent="0" eaLnBrk="1" hangingPunct="1">
              <a:spcBef>
                <a:spcPts val="600"/>
              </a:spcBef>
              <a:buNone/>
            </a:pPr>
            <a:r>
              <a:rPr lang="en-US" altLang="zh-CN" dirty="0" err="1"/>
              <a:t>lg</a:t>
            </a:r>
            <a:r>
              <a:rPr lang="en-US" altLang="zh-CN" dirty="0"/>
              <a:t>*(2</a:t>
            </a:r>
            <a:r>
              <a:rPr lang="en-US" altLang="zh-CN" baseline="30000" dirty="0"/>
              <a:t>65536</a:t>
            </a:r>
            <a:r>
              <a:rPr lang="en-US" altLang="zh-CN" dirty="0" smtClean="0"/>
              <a:t>) = 5    </a:t>
            </a:r>
            <a:r>
              <a:rPr lang="zh-CN" altLang="en-US" dirty="0"/>
              <a:t>（很少能遇到</a:t>
            </a:r>
            <a:r>
              <a:rPr lang="en-US" altLang="zh-CN" dirty="0" err="1" smtClean="0"/>
              <a:t>lg</a:t>
            </a:r>
            <a:r>
              <a:rPr lang="en-US" altLang="zh-CN" dirty="0" smtClean="0"/>
              <a:t>*</a:t>
            </a:r>
            <a:r>
              <a:rPr lang="en-US" altLang="zh-CN" i="1" dirty="0" smtClean="0"/>
              <a:t>n</a:t>
            </a:r>
            <a:r>
              <a:rPr lang="en-US" altLang="zh-CN" dirty="0" smtClean="0"/>
              <a:t> &gt; 5</a:t>
            </a:r>
            <a:r>
              <a:rPr lang="zh-CN" altLang="en-US" dirty="0"/>
              <a:t>的</a:t>
            </a:r>
            <a:r>
              <a:rPr lang="en-US" altLang="zh-CN" i="1" dirty="0"/>
              <a:t>n</a:t>
            </a:r>
            <a:r>
              <a:rPr lang="zh-CN" altLang="en-US" dirty="0"/>
              <a:t>）</a:t>
            </a:r>
          </a:p>
          <a:p>
            <a:pPr marL="457200" lvl="1" indent="0" eaLnBrk="1" hangingPunct="1">
              <a:spcBef>
                <a:spcPts val="600"/>
              </a:spcBef>
              <a:buNone/>
            </a:pPr>
            <a:r>
              <a:rPr lang="en-US" altLang="zh-CN" dirty="0">
                <a:latin typeface="Arial" panose="020B0604020202020204" pitchFamily="34" charset="0"/>
              </a:rPr>
              <a:t>…</a:t>
            </a:r>
            <a:endParaRPr lang="en-US" altLang="zh-CN" dirty="0"/>
          </a:p>
          <a:p>
            <a:pPr eaLnBrk="1" hangingPunct="1">
              <a:spcBef>
                <a:spcPts val="600"/>
              </a:spcBef>
            </a:pPr>
            <a:r>
              <a:rPr lang="en-US" altLang="zh-CN" sz="2400" dirty="0" err="1" smtClean="0">
                <a:solidFill>
                  <a:srgbClr val="FF0000"/>
                </a:solidFill>
              </a:rPr>
              <a:t>lg</a:t>
            </a:r>
            <a:r>
              <a:rPr lang="en-US" altLang="zh-CN" sz="2400" dirty="0" smtClean="0">
                <a:solidFill>
                  <a:srgbClr val="FF0000"/>
                </a:solidFill>
              </a:rPr>
              <a:t>*</a:t>
            </a:r>
            <a:r>
              <a:rPr lang="en-US" altLang="zh-CN" sz="2400" i="1" dirty="0" smtClean="0">
                <a:solidFill>
                  <a:srgbClr val="FF0000"/>
                </a:solidFill>
              </a:rPr>
              <a:t>n</a:t>
            </a:r>
            <a:r>
              <a:rPr lang="zh-CN" altLang="en-US" sz="2400" dirty="0">
                <a:solidFill>
                  <a:srgbClr val="FF0000"/>
                </a:solidFill>
              </a:rPr>
              <a:t>是一种增长很慢的函数</a:t>
            </a:r>
          </a:p>
          <a:p>
            <a:pPr eaLnBrk="1" hangingPunct="1">
              <a:buNone/>
            </a:pPr>
            <a:endParaRPr lang="zh-CN" altLang="en-US" dirty="0" smtClean="0"/>
          </a:p>
        </p:txBody>
      </p:sp>
      <p:graphicFrame>
        <p:nvGraphicFramePr>
          <p:cNvPr id="8" name="Object 8"/>
          <p:cNvGraphicFramePr>
            <a:graphicFrameLocks noChangeAspect="1"/>
          </p:cNvGraphicFramePr>
          <p:nvPr>
            <p:extLst>
              <p:ext uri="{D42A27DB-BD31-4B8C-83A1-F6EECF244321}">
                <p14:modId xmlns:p14="http://schemas.microsoft.com/office/powerpoint/2010/main" val="2780190298"/>
              </p:ext>
            </p:extLst>
          </p:nvPr>
        </p:nvGraphicFramePr>
        <p:xfrm>
          <a:off x="2433637" y="2438399"/>
          <a:ext cx="3934110" cy="544497"/>
        </p:xfrm>
        <a:graphic>
          <a:graphicData uri="http://schemas.openxmlformats.org/presentationml/2006/ole">
            <mc:AlternateContent xmlns:mc="http://schemas.openxmlformats.org/markup-compatibility/2006">
              <mc:Choice xmlns:v="urn:schemas-microsoft-com:vml" Requires="v">
                <p:oleObj spid="_x0000_s53280" name="Equation" r:id="rId3" imgW="1739900" imgH="228600" progId="Equation.DSMT4">
                  <p:embed/>
                </p:oleObj>
              </mc:Choice>
              <mc:Fallback>
                <p:oleObj name="Equation" r:id="rId3" imgW="1739900" imgH="2286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3637" y="2438399"/>
                        <a:ext cx="3934110" cy="544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88252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152400"/>
            <a:ext cx="7772400" cy="1143000"/>
          </a:xfrm>
        </p:spPr>
        <p:txBody>
          <a:bodyPr/>
          <a:lstStyle/>
          <a:p>
            <a:r>
              <a:rPr lang="zh-CN" altLang="en-US" dirty="0" smtClean="0"/>
              <a:t>附录：标准记号和常用函数</a:t>
            </a:r>
            <a:endParaRPr lang="zh-CN" altLang="en-US" sz="3600" dirty="0" smtClean="0">
              <a:sym typeface="Symbol" panose="05050102010706020507" pitchFamily="18" charset="2"/>
            </a:endParaRPr>
          </a:p>
        </p:txBody>
      </p:sp>
      <p:sp>
        <p:nvSpPr>
          <p:cNvPr id="35843" name="Rectangle 3"/>
          <p:cNvSpPr>
            <a:spLocks noGrp="1" noChangeArrowheads="1"/>
          </p:cNvSpPr>
          <p:nvPr>
            <p:ph idx="1"/>
          </p:nvPr>
        </p:nvSpPr>
        <p:spPr>
          <a:xfrm>
            <a:off x="381000" y="1371600"/>
            <a:ext cx="8534400" cy="5257800"/>
          </a:xfrm>
        </p:spPr>
        <p:txBody>
          <a:bodyPr/>
          <a:lstStyle/>
          <a:p>
            <a:pPr marL="0" indent="0" eaLnBrk="1" hangingPunct="1">
              <a:lnSpc>
                <a:spcPct val="90000"/>
              </a:lnSpc>
              <a:buNone/>
            </a:pPr>
            <a:r>
              <a:rPr lang="zh-CN" altLang="en-US" sz="2800" dirty="0" smtClean="0">
                <a:solidFill>
                  <a:srgbClr val="0000CC"/>
                </a:solidFill>
                <a:latin typeface="黑体" panose="02010609060101010101" pitchFamily="49" charset="-122"/>
                <a:ea typeface="黑体" panose="02010609060101010101" pitchFamily="49" charset="-122"/>
              </a:rPr>
              <a:t>斐波那契数</a:t>
            </a:r>
            <a:r>
              <a:rPr lang="zh-CN" altLang="en-US" sz="2800" dirty="0" smtClean="0"/>
              <a:t>：</a:t>
            </a:r>
          </a:p>
          <a:p>
            <a:pPr eaLnBrk="1" hangingPunct="1">
              <a:lnSpc>
                <a:spcPct val="120000"/>
              </a:lnSpc>
              <a:spcBef>
                <a:spcPts val="600"/>
              </a:spcBef>
            </a:pPr>
            <a:r>
              <a:rPr lang="zh-CN" altLang="en-US" sz="2400" dirty="0" smtClean="0"/>
              <a:t>递归定义：（兔子繁殖问题）</a:t>
            </a:r>
          </a:p>
          <a:p>
            <a:pPr marL="457200" lvl="1" indent="0" eaLnBrk="1" hangingPunct="1">
              <a:spcBef>
                <a:spcPts val="0"/>
              </a:spcBef>
              <a:buNone/>
            </a:pPr>
            <a:r>
              <a:rPr lang="en-US" altLang="zh-CN" i="1" dirty="0" smtClean="0"/>
              <a:t>F</a:t>
            </a:r>
            <a:r>
              <a:rPr lang="en-US" altLang="zh-CN" baseline="-25000" dirty="0" smtClean="0"/>
              <a:t>0 </a:t>
            </a:r>
            <a:r>
              <a:rPr lang="en-US" altLang="zh-CN" dirty="0" smtClean="0"/>
              <a:t>= 0</a:t>
            </a:r>
          </a:p>
          <a:p>
            <a:pPr marL="457200" lvl="1" indent="0" eaLnBrk="1" hangingPunct="1">
              <a:spcBef>
                <a:spcPts val="0"/>
              </a:spcBef>
              <a:buNone/>
            </a:pPr>
            <a:r>
              <a:rPr lang="en-US" altLang="zh-CN" i="1" dirty="0" smtClean="0"/>
              <a:t>F</a:t>
            </a:r>
            <a:r>
              <a:rPr lang="en-US" altLang="zh-CN" baseline="-25000" dirty="0" smtClean="0"/>
              <a:t>1 </a:t>
            </a:r>
            <a:r>
              <a:rPr lang="en-US" altLang="zh-CN" dirty="0" smtClean="0"/>
              <a:t>= 1</a:t>
            </a:r>
          </a:p>
          <a:p>
            <a:pPr marL="457200" lvl="1" indent="0" eaLnBrk="1" hangingPunct="1">
              <a:spcBef>
                <a:spcPts val="0"/>
              </a:spcBef>
              <a:buNone/>
            </a:pPr>
            <a:r>
              <a:rPr lang="en-US" altLang="zh-CN" i="1" dirty="0" smtClean="0"/>
              <a:t>F</a:t>
            </a:r>
            <a:r>
              <a:rPr lang="en-US" altLang="zh-CN" i="1" baseline="-25000" dirty="0" smtClean="0"/>
              <a:t>i</a:t>
            </a:r>
            <a:r>
              <a:rPr lang="en-US" altLang="zh-CN" dirty="0" smtClean="0"/>
              <a:t> = </a:t>
            </a:r>
            <a:r>
              <a:rPr lang="en-US" altLang="zh-CN" i="1" dirty="0" smtClean="0"/>
              <a:t>F</a:t>
            </a:r>
            <a:r>
              <a:rPr lang="en-US" altLang="zh-CN" i="1" baseline="-25000" dirty="0" smtClean="0"/>
              <a:t>i</a:t>
            </a:r>
            <a:r>
              <a:rPr lang="en-US" altLang="zh-CN" baseline="-25000" dirty="0" smtClean="0"/>
              <a:t>-1</a:t>
            </a:r>
            <a:r>
              <a:rPr lang="en-US" altLang="zh-CN" dirty="0" smtClean="0"/>
              <a:t> + </a:t>
            </a:r>
            <a:r>
              <a:rPr lang="en-US" altLang="zh-CN" i="1" dirty="0" smtClean="0"/>
              <a:t>F</a:t>
            </a:r>
            <a:r>
              <a:rPr lang="en-US" altLang="zh-CN" i="1" baseline="-25000" dirty="0" smtClean="0"/>
              <a:t>i</a:t>
            </a:r>
            <a:r>
              <a:rPr lang="en-US" altLang="zh-CN" baseline="-25000" dirty="0" smtClean="0"/>
              <a:t>-2</a:t>
            </a:r>
            <a:r>
              <a:rPr lang="zh-CN" altLang="en-US" dirty="0" smtClean="0"/>
              <a:t>，  </a:t>
            </a:r>
            <a:r>
              <a:rPr lang="en-US" altLang="zh-CN" i="1" dirty="0" err="1" smtClean="0"/>
              <a:t>i</a:t>
            </a:r>
            <a:r>
              <a:rPr lang="en-US" altLang="zh-CN" dirty="0" smtClean="0"/>
              <a:t> </a:t>
            </a:r>
            <a:r>
              <a:rPr lang="en-US" altLang="zh-CN" dirty="0" smtClean="0">
                <a:sym typeface="Symbol" panose="05050102010706020507" pitchFamily="18" charset="2"/>
              </a:rPr>
              <a:t></a:t>
            </a:r>
            <a:r>
              <a:rPr lang="en-US" altLang="zh-CN" dirty="0" smtClean="0"/>
              <a:t> 2</a:t>
            </a:r>
          </a:p>
          <a:p>
            <a:pPr eaLnBrk="1" hangingPunct="1">
              <a:lnSpc>
                <a:spcPct val="120000"/>
              </a:lnSpc>
              <a:spcBef>
                <a:spcPts val="600"/>
              </a:spcBef>
            </a:pPr>
            <a:r>
              <a:rPr lang="zh-CN" altLang="en-US" sz="2400" dirty="0" smtClean="0"/>
              <a:t>斐波那契序列：</a:t>
            </a:r>
            <a:r>
              <a:rPr lang="en-US" altLang="zh-CN" sz="2400" dirty="0" smtClean="0"/>
              <a:t>0, 1, 1, 2, 3, 5, 8, 13, 21, 34, </a:t>
            </a:r>
            <a:r>
              <a:rPr lang="en-US" altLang="zh-CN" sz="2400" dirty="0" smtClean="0">
                <a:latin typeface="Arial" panose="020B0604020202020204" pitchFamily="34" charset="0"/>
              </a:rPr>
              <a:t>…</a:t>
            </a:r>
            <a:endParaRPr lang="en-US" altLang="zh-CN" sz="2400" dirty="0" smtClean="0"/>
          </a:p>
          <a:p>
            <a:pPr eaLnBrk="1" hangingPunct="1">
              <a:lnSpc>
                <a:spcPct val="120000"/>
              </a:lnSpc>
              <a:spcBef>
                <a:spcPts val="600"/>
              </a:spcBef>
            </a:pPr>
            <a:r>
              <a:rPr lang="zh-CN" altLang="en-US" sz="2400" dirty="0" smtClean="0"/>
              <a:t>斐波那契数与黄金分割率</a:t>
            </a:r>
            <a:r>
              <a:rPr lang="zh-CN" altLang="en-US" sz="2400" dirty="0" smtClean="0">
                <a:sym typeface="Symbol" panose="05050102010706020507" pitchFamily="18" charset="2"/>
              </a:rPr>
              <a:t></a:t>
            </a:r>
            <a:r>
              <a:rPr lang="zh-CN" altLang="en-US" sz="2400" dirty="0" smtClean="0"/>
              <a:t>及其共轭数相关：</a:t>
            </a:r>
          </a:p>
          <a:p>
            <a:pPr eaLnBrk="1" hangingPunct="1">
              <a:lnSpc>
                <a:spcPct val="120000"/>
              </a:lnSpc>
              <a:spcBef>
                <a:spcPts val="2400"/>
              </a:spcBef>
              <a:buFont typeface="Wingdings" panose="05000000000000000000" pitchFamily="2" charset="2"/>
              <a:buNone/>
            </a:pPr>
            <a:r>
              <a:rPr lang="zh-CN" altLang="en-US" sz="2400" dirty="0"/>
              <a:t> </a:t>
            </a:r>
            <a:r>
              <a:rPr lang="zh-CN" altLang="en-US" sz="2400" dirty="0" smtClean="0"/>
              <a:t>                                ，其中</a:t>
            </a:r>
          </a:p>
          <a:p>
            <a:pPr eaLnBrk="1" hangingPunct="1">
              <a:lnSpc>
                <a:spcPct val="120000"/>
              </a:lnSpc>
              <a:spcBef>
                <a:spcPts val="600"/>
              </a:spcBef>
            </a:pPr>
            <a:endParaRPr lang="zh-CN" altLang="en-US" sz="2400" dirty="0" smtClean="0"/>
          </a:p>
          <a:p>
            <a:pPr eaLnBrk="1" hangingPunct="1">
              <a:lnSpc>
                <a:spcPct val="120000"/>
              </a:lnSpc>
              <a:spcBef>
                <a:spcPts val="0"/>
              </a:spcBef>
            </a:pPr>
            <a:r>
              <a:rPr lang="zh-CN" altLang="en-US" sz="2400" dirty="0" smtClean="0"/>
              <a:t>第</a:t>
            </a:r>
            <a:r>
              <a:rPr lang="en-US" altLang="zh-CN" sz="2400" i="1" dirty="0" err="1" smtClean="0"/>
              <a:t>i</a:t>
            </a:r>
            <a:r>
              <a:rPr lang="zh-CN" altLang="en-US" sz="2400" dirty="0" smtClean="0"/>
              <a:t>个斐波那契数等于和</a:t>
            </a:r>
            <a:r>
              <a:rPr lang="zh-CN" altLang="en-US" sz="2400" dirty="0" smtClean="0">
                <a:sym typeface="Symbol" panose="05050102010706020507" pitchFamily="18" charset="2"/>
              </a:rPr>
              <a:t>           </a:t>
            </a:r>
            <a:r>
              <a:rPr lang="zh-CN" altLang="en-US" sz="2400" dirty="0" smtClean="0"/>
              <a:t>最近的整数，说明斐波那契数是呈</a:t>
            </a:r>
            <a:r>
              <a:rPr lang="zh-CN" altLang="en-US" sz="2400" dirty="0" smtClean="0">
                <a:solidFill>
                  <a:srgbClr val="FF0000"/>
                </a:solidFill>
              </a:rPr>
              <a:t>指数增长</a:t>
            </a:r>
            <a:r>
              <a:rPr lang="zh-CN" altLang="en-US" sz="2400" dirty="0" smtClean="0"/>
              <a:t>的。</a:t>
            </a:r>
          </a:p>
        </p:txBody>
      </p:sp>
      <p:pic>
        <p:nvPicPr>
          <p:cNvPr id="3584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8274" y="4502358"/>
            <a:ext cx="1659501"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3907" y="4406709"/>
            <a:ext cx="3195361" cy="115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10" descr="37_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3638" y="5748336"/>
            <a:ext cx="79216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00237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5800" y="0"/>
            <a:ext cx="7772400" cy="1143000"/>
          </a:xfrm>
        </p:spPr>
        <p:txBody>
          <a:bodyPr/>
          <a:lstStyle/>
          <a:p>
            <a:r>
              <a:rPr lang="zh-CN" altLang="en-US" dirty="0" smtClean="0"/>
              <a:t>附录：有用的求和公式 </a:t>
            </a:r>
            <a:r>
              <a:rPr lang="en-US" altLang="zh-CN" dirty="0" smtClean="0"/>
              <a:t>(1)</a:t>
            </a:r>
            <a:endParaRPr lang="zh-CN" altLang="en-US" dirty="0" smtClean="0"/>
          </a:p>
        </p:txBody>
      </p:sp>
      <p:sp>
        <p:nvSpPr>
          <p:cNvPr id="11" name="Rectangle 16"/>
          <p:cNvSpPr>
            <a:spLocks noGrp="1" noChangeArrowheads="1"/>
          </p:cNvSpPr>
          <p:nvPr>
            <p:ph type="sldNum" sz="quarter" idx="12"/>
          </p:nvPr>
        </p:nvSpPr>
        <p:spPr>
          <a:xfrm>
            <a:off x="7239000" y="6308725"/>
            <a:ext cx="1905000" cy="385763"/>
          </a:xfrm>
          <a:prstGeom prst="rect">
            <a:avLst/>
          </a:prstGeom>
          <a:ln/>
        </p:spPr>
        <p:txBody>
          <a:bodyPr/>
          <a:lstStyle/>
          <a:p>
            <a:fld id="{451574BA-AC10-414A-BA31-17B485F0F895}" type="slidenum">
              <a:rPr lang="zh-CN" altLang="en-US"/>
              <a:pPr/>
              <a:t>57</a:t>
            </a:fld>
            <a:endParaRPr lang="en-US" altLang="zh-CN"/>
          </a:p>
        </p:txBody>
      </p:sp>
      <p:graphicFrame>
        <p:nvGraphicFramePr>
          <p:cNvPr id="95236" name="Object 4"/>
          <p:cNvGraphicFramePr>
            <a:graphicFrameLocks noChangeAspect="1"/>
          </p:cNvGraphicFramePr>
          <p:nvPr/>
        </p:nvGraphicFramePr>
        <p:xfrm>
          <a:off x="584200" y="1535113"/>
          <a:ext cx="2921000" cy="1084262"/>
        </p:xfrm>
        <a:graphic>
          <a:graphicData uri="http://schemas.openxmlformats.org/presentationml/2006/ole">
            <mc:AlternateContent xmlns:mc="http://schemas.openxmlformats.org/markup-compatibility/2006">
              <mc:Choice xmlns:v="urn:schemas-microsoft-com:vml" Requires="v">
                <p:oleObj spid="_x0000_s44322" name="Equation" r:id="rId3" imgW="1447800" imgH="457200" progId="Equation.DSMT4">
                  <p:embed/>
                </p:oleObj>
              </mc:Choice>
              <mc:Fallback>
                <p:oleObj name="Equation" r:id="rId3" imgW="1447800" imgH="457200" progId="Equation.DSMT4">
                  <p:embed/>
                  <p:pic>
                    <p:nvPicPr>
                      <p:cNvPr id="0"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 y="1535113"/>
                        <a:ext cx="2921000"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7" name="Object 5"/>
          <p:cNvGraphicFramePr>
            <a:graphicFrameLocks noChangeAspect="1"/>
          </p:cNvGraphicFramePr>
          <p:nvPr/>
        </p:nvGraphicFramePr>
        <p:xfrm>
          <a:off x="4197350" y="1557338"/>
          <a:ext cx="4046538" cy="1084262"/>
        </p:xfrm>
        <a:graphic>
          <a:graphicData uri="http://schemas.openxmlformats.org/presentationml/2006/ole">
            <mc:AlternateContent xmlns:mc="http://schemas.openxmlformats.org/markup-compatibility/2006">
              <mc:Choice xmlns:v="urn:schemas-microsoft-com:vml" Requires="v">
                <p:oleObj spid="_x0000_s44323" name="Equation" r:id="rId5" imgW="1954951" imgH="444307" progId="Equation.DSMT4">
                  <p:embed/>
                </p:oleObj>
              </mc:Choice>
              <mc:Fallback>
                <p:oleObj name="Equation" r:id="rId5" imgW="1954951" imgH="444307" progId="Equation.DSMT4">
                  <p:embed/>
                  <p:pic>
                    <p:nvPicPr>
                      <p:cNvPr id="0" name="Picture 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7350" y="1557338"/>
                        <a:ext cx="4046538"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8" name="Object 6"/>
          <p:cNvGraphicFramePr>
            <a:graphicFrameLocks noChangeAspect="1"/>
          </p:cNvGraphicFramePr>
          <p:nvPr/>
        </p:nvGraphicFramePr>
        <p:xfrm>
          <a:off x="544513" y="2705100"/>
          <a:ext cx="3813175" cy="1138238"/>
        </p:xfrm>
        <a:graphic>
          <a:graphicData uri="http://schemas.openxmlformats.org/presentationml/2006/ole">
            <mc:AlternateContent xmlns:mc="http://schemas.openxmlformats.org/markup-compatibility/2006">
              <mc:Choice xmlns:v="urn:schemas-microsoft-com:vml" Requires="v">
                <p:oleObj spid="_x0000_s44324" name="Equation" r:id="rId7" imgW="1803400" imgH="457200" progId="Equation.DSMT4">
                  <p:embed/>
                </p:oleObj>
              </mc:Choice>
              <mc:Fallback>
                <p:oleObj name="Equation" r:id="rId7" imgW="1803400" imgH="457200" progId="Equation.DSMT4">
                  <p:embed/>
                  <p:pic>
                    <p:nvPicPr>
                      <p:cNvPr id="0" name="Picture 1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513" y="2705100"/>
                        <a:ext cx="3813175" cy="113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9" name="Object 7"/>
          <p:cNvGraphicFramePr>
            <a:graphicFrameLocks noChangeAspect="1"/>
          </p:cNvGraphicFramePr>
          <p:nvPr/>
        </p:nvGraphicFramePr>
        <p:xfrm>
          <a:off x="547688" y="4071938"/>
          <a:ext cx="3200400" cy="1047750"/>
        </p:xfrm>
        <a:graphic>
          <a:graphicData uri="http://schemas.openxmlformats.org/presentationml/2006/ole">
            <mc:AlternateContent xmlns:mc="http://schemas.openxmlformats.org/markup-compatibility/2006">
              <mc:Choice xmlns:v="urn:schemas-microsoft-com:vml" Requires="v">
                <p:oleObj spid="_x0000_s44325" name="Equation" r:id="rId9" imgW="1473200" imgH="457200" progId="Equation.DSMT4">
                  <p:embed/>
                </p:oleObj>
              </mc:Choice>
              <mc:Fallback>
                <p:oleObj name="Equation" r:id="rId9" imgW="1473200" imgH="457200" progId="Equation.DSMT4">
                  <p:embed/>
                  <p:pic>
                    <p:nvPicPr>
                      <p:cNvPr id="0" name="Picture 1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688" y="4071938"/>
                        <a:ext cx="320040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0" name="Object 8"/>
          <p:cNvGraphicFramePr>
            <a:graphicFrameLocks noChangeAspect="1"/>
          </p:cNvGraphicFramePr>
          <p:nvPr/>
        </p:nvGraphicFramePr>
        <p:xfrm>
          <a:off x="612775" y="5367338"/>
          <a:ext cx="2373313" cy="1011237"/>
        </p:xfrm>
        <a:graphic>
          <a:graphicData uri="http://schemas.openxmlformats.org/presentationml/2006/ole">
            <mc:AlternateContent xmlns:mc="http://schemas.openxmlformats.org/markup-compatibility/2006">
              <mc:Choice xmlns:v="urn:schemas-microsoft-com:vml" Requires="v">
                <p:oleObj spid="_x0000_s44326" name="Equation" r:id="rId11" imgW="1040948" imgH="444307" progId="Equation.DSMT4">
                  <p:embed/>
                </p:oleObj>
              </mc:Choice>
              <mc:Fallback>
                <p:oleObj name="Equation" r:id="rId11" imgW="1040948" imgH="444307" progId="Equation.DSMT4">
                  <p:embed/>
                  <p:pic>
                    <p:nvPicPr>
                      <p:cNvPr id="0" name="Picture 1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775" y="5367338"/>
                        <a:ext cx="2373313"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1" name="Object 9"/>
          <p:cNvGraphicFramePr>
            <a:graphicFrameLocks noChangeAspect="1"/>
          </p:cNvGraphicFramePr>
          <p:nvPr/>
        </p:nvGraphicFramePr>
        <p:xfrm>
          <a:off x="4819650" y="2776538"/>
          <a:ext cx="3271838" cy="1060450"/>
        </p:xfrm>
        <a:graphic>
          <a:graphicData uri="http://schemas.openxmlformats.org/presentationml/2006/ole">
            <mc:AlternateContent xmlns:mc="http://schemas.openxmlformats.org/markup-compatibility/2006">
              <mc:Choice xmlns:v="urn:schemas-microsoft-com:vml" Requires="v">
                <p:oleObj spid="_x0000_s44327" name="Equation" r:id="rId13" imgW="1371600" imgH="444500" progId="Equation.DSMT4">
                  <p:embed/>
                </p:oleObj>
              </mc:Choice>
              <mc:Fallback>
                <p:oleObj name="Equation" r:id="rId13" imgW="1371600" imgH="444500" progId="Equation.DSMT4">
                  <p:embed/>
                  <p:pic>
                    <p:nvPicPr>
                      <p:cNvPr id="0" name="Picture 1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19650" y="2776538"/>
                        <a:ext cx="3271838"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2" name="Object 10"/>
          <p:cNvGraphicFramePr>
            <a:graphicFrameLocks noChangeAspect="1"/>
          </p:cNvGraphicFramePr>
          <p:nvPr/>
        </p:nvGraphicFramePr>
        <p:xfrm>
          <a:off x="4586288" y="4071938"/>
          <a:ext cx="3505200" cy="935037"/>
        </p:xfrm>
        <a:graphic>
          <a:graphicData uri="http://schemas.openxmlformats.org/presentationml/2006/ole">
            <mc:AlternateContent xmlns:mc="http://schemas.openxmlformats.org/markup-compatibility/2006">
              <mc:Choice xmlns:v="urn:schemas-microsoft-com:vml" Requires="v">
                <p:oleObj spid="_x0000_s44328" name="Equation" r:id="rId15" imgW="1663700" imgH="444500" progId="Equation.DSMT4">
                  <p:embed/>
                </p:oleObj>
              </mc:Choice>
              <mc:Fallback>
                <p:oleObj name="Equation" r:id="rId15" imgW="1663700" imgH="444500" progId="Equation.DSMT4">
                  <p:embed/>
                  <p:pic>
                    <p:nvPicPr>
                      <p:cNvPr id="0" name="Picture 1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6288" y="4071938"/>
                        <a:ext cx="3505200"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3" name="Object 11"/>
          <p:cNvGraphicFramePr>
            <a:graphicFrameLocks noChangeAspect="1"/>
          </p:cNvGraphicFramePr>
          <p:nvPr/>
        </p:nvGraphicFramePr>
        <p:xfrm>
          <a:off x="4060825" y="5367338"/>
          <a:ext cx="4183063" cy="974725"/>
        </p:xfrm>
        <a:graphic>
          <a:graphicData uri="http://schemas.openxmlformats.org/presentationml/2006/ole">
            <mc:AlternateContent xmlns:mc="http://schemas.openxmlformats.org/markup-compatibility/2006">
              <mc:Choice xmlns:v="urn:schemas-microsoft-com:vml" Requires="v">
                <p:oleObj spid="_x0000_s44329" name="Equation" r:id="rId17" imgW="1905000" imgH="444500" progId="Equation.DSMT4">
                  <p:embed/>
                </p:oleObj>
              </mc:Choice>
              <mc:Fallback>
                <p:oleObj name="Equation" r:id="rId17" imgW="1905000" imgH="444500" progId="Equation.DSMT4">
                  <p:embed/>
                  <p:pic>
                    <p:nvPicPr>
                      <p:cNvPr id="0" name="Picture 1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60825" y="5367338"/>
                        <a:ext cx="4183063"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7238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09600" y="152400"/>
            <a:ext cx="7772400" cy="1143000"/>
          </a:xfrm>
        </p:spPr>
        <p:txBody>
          <a:bodyPr/>
          <a:lstStyle/>
          <a:p>
            <a:r>
              <a:rPr lang="zh-CN" altLang="en-US" dirty="0"/>
              <a:t>附录：有用的求和公式 </a:t>
            </a:r>
            <a:r>
              <a:rPr lang="en-US" altLang="zh-CN" dirty="0" smtClean="0"/>
              <a:t>(2)</a:t>
            </a:r>
            <a:endParaRPr lang="zh-CN" altLang="en-US" dirty="0" smtClean="0"/>
          </a:p>
        </p:txBody>
      </p:sp>
      <p:sp>
        <p:nvSpPr>
          <p:cNvPr id="10" name="Rectangle 16"/>
          <p:cNvSpPr>
            <a:spLocks noGrp="1" noChangeArrowheads="1"/>
          </p:cNvSpPr>
          <p:nvPr>
            <p:ph type="sldNum" sz="quarter" idx="12"/>
          </p:nvPr>
        </p:nvSpPr>
        <p:spPr>
          <a:xfrm>
            <a:off x="7239000" y="6308725"/>
            <a:ext cx="1905000" cy="385763"/>
          </a:xfrm>
          <a:prstGeom prst="rect">
            <a:avLst/>
          </a:prstGeom>
          <a:ln/>
        </p:spPr>
        <p:txBody>
          <a:bodyPr/>
          <a:lstStyle/>
          <a:p>
            <a:fld id="{6D047FB0-70F1-4D58-B772-35B3B49E3D7C}" type="slidenum">
              <a:rPr lang="zh-CN" altLang="en-US"/>
              <a:pPr/>
              <a:t>58</a:t>
            </a:fld>
            <a:endParaRPr lang="en-US" altLang="zh-CN"/>
          </a:p>
        </p:txBody>
      </p:sp>
      <p:graphicFrame>
        <p:nvGraphicFramePr>
          <p:cNvPr id="96260" name="Object 4"/>
          <p:cNvGraphicFramePr>
            <a:graphicFrameLocks noChangeAspect="1"/>
          </p:cNvGraphicFramePr>
          <p:nvPr/>
        </p:nvGraphicFramePr>
        <p:xfrm>
          <a:off x="692150" y="1535113"/>
          <a:ext cx="2752725" cy="1082675"/>
        </p:xfrm>
        <a:graphic>
          <a:graphicData uri="http://schemas.openxmlformats.org/presentationml/2006/ole">
            <mc:AlternateContent xmlns:mc="http://schemas.openxmlformats.org/markup-compatibility/2006">
              <mc:Choice xmlns:v="urn:schemas-microsoft-com:vml" Requires="v">
                <p:oleObj spid="_x0000_s45317" name="Equation" r:id="rId3" imgW="1333500" imgH="444500" progId="Equation.DSMT4">
                  <p:embed/>
                </p:oleObj>
              </mc:Choice>
              <mc:Fallback>
                <p:oleObj name="Equation" r:id="rId3" imgW="1333500" imgH="444500" progId="Equation.DSMT4">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1535113"/>
                        <a:ext cx="2752725"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1" name="Object 5"/>
          <p:cNvGraphicFramePr>
            <a:graphicFrameLocks noChangeAspect="1"/>
          </p:cNvGraphicFramePr>
          <p:nvPr/>
        </p:nvGraphicFramePr>
        <p:xfrm>
          <a:off x="4751388" y="1606550"/>
          <a:ext cx="1960562" cy="1039813"/>
        </p:xfrm>
        <a:graphic>
          <a:graphicData uri="http://schemas.openxmlformats.org/presentationml/2006/ole">
            <mc:AlternateContent xmlns:mc="http://schemas.openxmlformats.org/markup-compatibility/2006">
              <mc:Choice xmlns:v="urn:schemas-microsoft-com:vml" Requires="v">
                <p:oleObj spid="_x0000_s45318" name="Equation" r:id="rId5" imgW="990170" imgH="444307" progId="Equation.DSMT4">
                  <p:embed/>
                </p:oleObj>
              </mc:Choice>
              <mc:Fallback>
                <p:oleObj name="Equation" r:id="rId5" imgW="990170" imgH="444307" progId="Equation.DSMT4">
                  <p:embed/>
                  <p:pic>
                    <p:nvPicPr>
                      <p:cNvPr id="0" name="Picture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1388" y="1606550"/>
                        <a:ext cx="1960562"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2" name="Object 6"/>
          <p:cNvGraphicFramePr>
            <a:graphicFrameLocks noChangeAspect="1"/>
          </p:cNvGraphicFramePr>
          <p:nvPr/>
        </p:nvGraphicFramePr>
        <p:xfrm>
          <a:off x="692150" y="2830513"/>
          <a:ext cx="2290763" cy="936625"/>
        </p:xfrm>
        <a:graphic>
          <a:graphicData uri="http://schemas.openxmlformats.org/presentationml/2006/ole">
            <mc:AlternateContent xmlns:mc="http://schemas.openxmlformats.org/markup-compatibility/2006">
              <mc:Choice xmlns:v="urn:schemas-microsoft-com:vml" Requires="v">
                <p:oleObj spid="_x0000_s45319" name="Equation" r:id="rId7" imgW="1282700" imgH="444500" progId="Equation.DSMT4">
                  <p:embed/>
                </p:oleObj>
              </mc:Choice>
              <mc:Fallback>
                <p:oleObj name="Equation" r:id="rId7" imgW="1282700" imgH="444500" progId="Equation.DSMT4">
                  <p:embed/>
                  <p:pic>
                    <p:nvPicPr>
                      <p:cNvPr id="0" name="Picture 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50" y="2830513"/>
                        <a:ext cx="2290763"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3" name="Object 7"/>
          <p:cNvGraphicFramePr>
            <a:graphicFrameLocks noChangeAspect="1"/>
          </p:cNvGraphicFramePr>
          <p:nvPr/>
        </p:nvGraphicFramePr>
        <p:xfrm>
          <a:off x="539750" y="3973513"/>
          <a:ext cx="2882900" cy="928687"/>
        </p:xfrm>
        <a:graphic>
          <a:graphicData uri="http://schemas.openxmlformats.org/presentationml/2006/ole">
            <mc:AlternateContent xmlns:mc="http://schemas.openxmlformats.org/markup-compatibility/2006">
              <mc:Choice xmlns:v="urn:schemas-microsoft-com:vml" Requires="v">
                <p:oleObj spid="_x0000_s45320" name="Equation" r:id="rId9" imgW="1218671" imgH="393529" progId="Equation.DSMT4">
                  <p:embed/>
                </p:oleObj>
              </mc:Choice>
              <mc:Fallback>
                <p:oleObj name="Equation" r:id="rId9" imgW="1218671" imgH="393529" progId="Equation.DSMT4">
                  <p:embed/>
                  <p:pic>
                    <p:nvPicPr>
                      <p:cNvPr id="0" name="Picture 1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3973513"/>
                        <a:ext cx="28829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4" name="Object 8"/>
          <p:cNvGraphicFramePr>
            <a:graphicFrameLocks noChangeAspect="1"/>
          </p:cNvGraphicFramePr>
          <p:nvPr/>
        </p:nvGraphicFramePr>
        <p:xfrm>
          <a:off x="3892550" y="4125913"/>
          <a:ext cx="4735513" cy="911225"/>
        </p:xfrm>
        <a:graphic>
          <a:graphicData uri="http://schemas.openxmlformats.org/presentationml/2006/ole">
            <mc:AlternateContent xmlns:mc="http://schemas.openxmlformats.org/markup-compatibility/2006">
              <mc:Choice xmlns:v="urn:schemas-microsoft-com:vml" Requires="v">
                <p:oleObj spid="_x0000_s45321" name="Equation" r:id="rId11" imgW="2159000" imgH="393700" progId="Equation.DSMT4">
                  <p:embed/>
                </p:oleObj>
              </mc:Choice>
              <mc:Fallback>
                <p:oleObj name="Equation" r:id="rId11" imgW="2159000" imgH="393700" progId="Equation.DSMT4">
                  <p:embed/>
                  <p:pic>
                    <p:nvPicPr>
                      <p:cNvPr id="0" name="Picture 1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2550" y="4125913"/>
                        <a:ext cx="4735513"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5" name="Object 9"/>
          <p:cNvGraphicFramePr>
            <a:graphicFrameLocks noChangeAspect="1"/>
          </p:cNvGraphicFramePr>
          <p:nvPr/>
        </p:nvGraphicFramePr>
        <p:xfrm>
          <a:off x="539750" y="5345113"/>
          <a:ext cx="8169275" cy="820737"/>
        </p:xfrm>
        <a:graphic>
          <a:graphicData uri="http://schemas.openxmlformats.org/presentationml/2006/ole">
            <mc:AlternateContent xmlns:mc="http://schemas.openxmlformats.org/markup-compatibility/2006">
              <mc:Choice xmlns:v="urn:schemas-microsoft-com:vml" Requires="v">
                <p:oleObj spid="_x0000_s45322" name="Equation" r:id="rId13" imgW="2908300" imgH="292100" progId="Equation.DSMT4">
                  <p:embed/>
                </p:oleObj>
              </mc:Choice>
              <mc:Fallback>
                <p:oleObj name="Equation" r:id="rId13" imgW="2908300" imgH="292100" progId="Equation.DSMT4">
                  <p:embed/>
                  <p:pic>
                    <p:nvPicPr>
                      <p:cNvPr id="0" name="Picture 10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5345113"/>
                        <a:ext cx="8169275"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6" name="Object 10"/>
          <p:cNvGraphicFramePr>
            <a:graphicFrameLocks noChangeAspect="1"/>
          </p:cNvGraphicFramePr>
          <p:nvPr/>
        </p:nvGraphicFramePr>
        <p:xfrm>
          <a:off x="4749800" y="2847975"/>
          <a:ext cx="1885950" cy="973138"/>
        </p:xfrm>
        <a:graphic>
          <a:graphicData uri="http://schemas.openxmlformats.org/presentationml/2006/ole">
            <mc:AlternateContent xmlns:mc="http://schemas.openxmlformats.org/markup-compatibility/2006">
              <mc:Choice xmlns:v="urn:schemas-microsoft-com:vml" Requires="v">
                <p:oleObj spid="_x0000_s45323" name="Equation" r:id="rId15" imgW="761669" imgH="393529" progId="Equation.DSMT4">
                  <p:embed/>
                </p:oleObj>
              </mc:Choice>
              <mc:Fallback>
                <p:oleObj name="Equation" r:id="rId15" imgW="761669" imgH="393529" progId="Equation.DSMT4">
                  <p:embed/>
                  <p:pic>
                    <p:nvPicPr>
                      <p:cNvPr id="0" name="Picture 10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49800" y="2847975"/>
                        <a:ext cx="188595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41994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609600" y="152400"/>
            <a:ext cx="8534400" cy="685800"/>
          </a:xfrm>
        </p:spPr>
        <p:txBody>
          <a:bodyPr/>
          <a:lstStyle/>
          <a:p>
            <a:pPr>
              <a:defRPr/>
            </a:pPr>
            <a:r>
              <a:rPr lang="zh-CN" altLang="en-US" dirty="0" smtClean="0">
                <a:ea typeface="宋体" pitchFamily="2" charset="-122"/>
              </a:rPr>
              <a:t>例</a:t>
            </a:r>
            <a:r>
              <a:rPr lang="en-US" altLang="zh-CN" dirty="0" smtClean="0">
                <a:ea typeface="宋体" pitchFamily="2" charset="-122"/>
              </a:rPr>
              <a:t> : </a:t>
            </a:r>
            <a:r>
              <a:rPr lang="zh-CN" altLang="en-US" dirty="0" smtClean="0">
                <a:ea typeface="宋体" pitchFamily="2" charset="-122"/>
              </a:rPr>
              <a:t>确定是否所有元素相互不同</a:t>
            </a:r>
            <a:endParaRPr lang="en-US" altLang="zh-CN" dirty="0" smtClean="0">
              <a:ea typeface="宋体" pitchFamily="2" charset="-122"/>
            </a:endParaRPr>
          </a:p>
        </p:txBody>
      </p:sp>
      <p:pic>
        <p:nvPicPr>
          <p:cNvPr id="25603" name="Picture 4" descr="2_3b"/>
          <p:cNvPicPr>
            <a:picLocks noGrp="1" noChangeAspect="1" noChangeArrowheads="1"/>
          </p:cNvPicPr>
          <p:nvPr>
            <p:ph idx="1"/>
          </p:nvPr>
        </p:nvPicPr>
        <p:blipFill>
          <a:blip r:embed="rId3" cstate="print"/>
          <a:srcRect/>
          <a:stretch>
            <a:fillRect/>
          </a:stretch>
        </p:blipFill>
        <p:spPr>
          <a:xfrm>
            <a:off x="609600" y="1295400"/>
            <a:ext cx="8153400" cy="3257550"/>
          </a:xfrm>
          <a:solidFill>
            <a:schemeClr val="tx1"/>
          </a:solid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152400"/>
            <a:ext cx="7772400" cy="1143000"/>
          </a:xfrm>
        </p:spPr>
        <p:txBody>
          <a:bodyPr/>
          <a:lstStyle/>
          <a:p>
            <a:pPr eaLnBrk="1" hangingPunct="1"/>
            <a:r>
              <a:rPr lang="zh-CN" altLang="en-US" dirty="0" smtClean="0"/>
              <a:t>主要内容</a:t>
            </a:r>
          </a:p>
        </p:txBody>
      </p:sp>
      <p:graphicFrame>
        <p:nvGraphicFramePr>
          <p:cNvPr id="5" name="Table 2"/>
          <p:cNvGraphicFramePr>
            <a:graphicFrameLocks noGrp="1"/>
          </p:cNvGraphicFramePr>
          <p:nvPr>
            <p:extLst>
              <p:ext uri="{D42A27DB-BD31-4B8C-83A1-F6EECF244321}">
                <p14:modId xmlns:p14="http://schemas.microsoft.com/office/powerpoint/2010/main" val="1390416534"/>
              </p:ext>
            </p:extLst>
          </p:nvPr>
        </p:nvGraphicFramePr>
        <p:xfrm>
          <a:off x="533400" y="1371600"/>
          <a:ext cx="8229601" cy="4940262"/>
        </p:xfrm>
        <a:graphic>
          <a:graphicData uri="http://schemas.openxmlformats.org/drawingml/2006/table">
            <a:tbl>
              <a:tblPr>
                <a:tableStyleId>{5C22544A-7EE6-4342-B048-85BDC9FD1C3A}</a:tableStyleId>
              </a:tblPr>
              <a:tblGrid>
                <a:gridCol w="762001"/>
                <a:gridCol w="4053189"/>
                <a:gridCol w="3414411"/>
              </a:tblGrid>
              <a:tr h="369627">
                <a:tc>
                  <a:txBody>
                    <a:bodyPr/>
                    <a:lstStyle/>
                    <a:p>
                      <a:pPr marL="0" marR="0" algn="ctr"/>
                      <a:r>
                        <a:rPr lang="zh-CN" altLang="en-US" sz="1800" b="1" dirty="0" smtClean="0">
                          <a:solidFill>
                            <a:schemeClr val="tx1"/>
                          </a:solidFill>
                          <a:effectLst/>
                          <a:latin typeface="Times New Roman"/>
                          <a:ea typeface="Times New Roman"/>
                        </a:rPr>
                        <a:t>序号</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latin typeface="+mn-lt"/>
                          <a:ea typeface="+mn-ea"/>
                        </a:rPr>
                        <a:t>课程内容</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latin typeface="Times New Roman"/>
                          <a:ea typeface="Times New Roman"/>
                        </a:rPr>
                        <a:t>对应课本章节</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04800">
                <a:tc>
                  <a:txBody>
                    <a:bodyPr/>
                    <a:lstStyle/>
                    <a:p>
                      <a:pPr marL="0" marR="0" algn="ctr"/>
                      <a:r>
                        <a:rPr lang="en-US" sz="1800" b="1">
                          <a:solidFill>
                            <a:schemeClr val="tx1"/>
                          </a:solidFill>
                          <a:effectLst/>
                        </a:rPr>
                        <a:t>1</a:t>
                      </a:r>
                      <a:endParaRPr lang="en-US" sz="1800" b="1">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算法复杂度分析</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1</a:t>
                      </a:r>
                      <a:r>
                        <a:rPr lang="zh-CN" altLang="en-US" sz="1800" b="1" dirty="0" smtClean="0">
                          <a:solidFill>
                            <a:schemeClr val="tx1"/>
                          </a:solidFill>
                          <a:effectLst/>
                        </a:rPr>
                        <a:t>、</a:t>
                      </a:r>
                      <a:r>
                        <a:rPr lang="en-US" sz="1800" b="1" dirty="0" smtClean="0">
                          <a:solidFill>
                            <a:schemeClr val="tx1"/>
                          </a:solidFill>
                          <a:effectLst/>
                        </a:rPr>
                        <a:t>2</a:t>
                      </a:r>
                      <a:r>
                        <a:rPr lang="zh-CN" altLang="en-US" sz="1800" b="1" dirty="0" smtClean="0">
                          <a:solidFill>
                            <a:schemeClr val="tx1"/>
                          </a:solidFill>
                          <a:effectLst/>
                        </a:rPr>
                        <a:t>、</a:t>
                      </a:r>
                      <a:r>
                        <a:rPr lang="en-US" sz="1800" b="1" dirty="0" smtClean="0">
                          <a:solidFill>
                            <a:schemeClr val="tx1"/>
                          </a:solidFill>
                          <a:effectLst/>
                        </a:rPr>
                        <a:t>3</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81000">
                <a:tc>
                  <a:txBody>
                    <a:bodyPr/>
                    <a:lstStyle/>
                    <a:p>
                      <a:pPr marL="0" marR="0" algn="ctr"/>
                      <a:r>
                        <a:rPr lang="en-US" sz="1800" b="1">
                          <a:solidFill>
                            <a:schemeClr val="tx1"/>
                          </a:solidFill>
                          <a:effectLst/>
                        </a:rPr>
                        <a:t>2</a:t>
                      </a:r>
                      <a:endParaRPr lang="en-US" sz="1800" b="1">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递归、分治策略</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4</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413982">
                <a:tc>
                  <a:txBody>
                    <a:bodyPr/>
                    <a:lstStyle/>
                    <a:p>
                      <a:pPr marL="0" marR="0" algn="ctr"/>
                      <a:r>
                        <a:rPr lang="en-US" sz="1800" b="1" dirty="0" smtClean="0">
                          <a:solidFill>
                            <a:schemeClr val="tx1"/>
                          </a:solidFill>
                          <a:effectLst/>
                          <a:latin typeface="Times New Roman"/>
                          <a:ea typeface="Times New Roman"/>
                        </a:rPr>
                        <a:t>3</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tx1"/>
                          </a:solidFill>
                          <a:effectLst/>
                          <a:latin typeface="+mn-lt"/>
                          <a:ea typeface="Times New Roman"/>
                        </a:rPr>
                        <a:t>堆、堆排序、二叉搜索树</a:t>
                      </a:r>
                      <a:endParaRPr lang="en-US" sz="1800" b="1" dirty="0" smtClean="0">
                        <a:solidFill>
                          <a:schemeClr val="tx1"/>
                        </a:solidFill>
                        <a:effectLst/>
                        <a:latin typeface="+mn-lt"/>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baseline="0" dirty="0" smtClean="0">
                          <a:solidFill>
                            <a:schemeClr val="tx1"/>
                          </a:solidFill>
                          <a:effectLst/>
                          <a:latin typeface="Times New Roman"/>
                          <a:ea typeface="Times New Roman"/>
                        </a:rPr>
                        <a:t>第</a:t>
                      </a:r>
                      <a:r>
                        <a:rPr lang="en-US" sz="1800" b="1" baseline="0" dirty="0" smtClean="0">
                          <a:solidFill>
                            <a:schemeClr val="tx1"/>
                          </a:solidFill>
                          <a:effectLst/>
                          <a:latin typeface="Times New Roman"/>
                          <a:ea typeface="Times New Roman"/>
                        </a:rPr>
                        <a:t>6</a:t>
                      </a:r>
                      <a:r>
                        <a:rPr lang="zh-CN" altLang="en-US" sz="1800" b="1" baseline="0" dirty="0" smtClean="0">
                          <a:solidFill>
                            <a:schemeClr val="tx1"/>
                          </a:solidFill>
                          <a:effectLst/>
                          <a:latin typeface="Times New Roman"/>
                          <a:ea typeface="Times New Roman"/>
                        </a:rPr>
                        <a:t>、</a:t>
                      </a:r>
                      <a:r>
                        <a:rPr lang="en-US" sz="1800" b="1" baseline="0" dirty="0" smtClean="0">
                          <a:solidFill>
                            <a:schemeClr val="tx1"/>
                          </a:solidFill>
                          <a:effectLst/>
                          <a:latin typeface="Times New Roman"/>
                          <a:ea typeface="Times New Roman"/>
                        </a:rPr>
                        <a:t>12</a:t>
                      </a:r>
                      <a:r>
                        <a:rPr lang="zh-CN" altLang="en-US" sz="1800" b="1" baseline="0" dirty="0" smtClean="0">
                          <a:solidFill>
                            <a:schemeClr val="tx1"/>
                          </a:solidFill>
                          <a:effectLst/>
                          <a:latin typeface="Times New Roman"/>
                          <a:ea typeface="Times New Roman"/>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tx1"/>
                          </a:solidFill>
                          <a:effectLst/>
                          <a:latin typeface="+mn-lt"/>
                          <a:ea typeface="+mn-ea"/>
                        </a:rPr>
                        <a:t>4</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mn-lt"/>
                          <a:ea typeface="+mn-ea"/>
                        </a:rPr>
                        <a:t>排序算法</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7</a:t>
                      </a:r>
                      <a:r>
                        <a:rPr lang="zh-CN" altLang="en-US" sz="1800" b="1" dirty="0" smtClean="0">
                          <a:solidFill>
                            <a:schemeClr val="tx1"/>
                          </a:solidFill>
                          <a:effectLst/>
                        </a:rPr>
                        <a:t>、</a:t>
                      </a:r>
                      <a:r>
                        <a:rPr lang="en-US" sz="1800" b="1" dirty="0" smtClean="0">
                          <a:solidFill>
                            <a:schemeClr val="tx1"/>
                          </a:solidFill>
                          <a:effectLst/>
                        </a:rPr>
                        <a:t>8</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tx1"/>
                          </a:solidFill>
                          <a:effectLst/>
                          <a:latin typeface="+mn-lt"/>
                          <a:ea typeface="+mn-ea"/>
                        </a:rPr>
                        <a:t>5</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哈希（散列） 表</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latin typeface="Times New Roman"/>
                          <a:ea typeface="Times New Roman"/>
                        </a:rPr>
                        <a:t>第</a:t>
                      </a:r>
                      <a:r>
                        <a:rPr lang="en-US" sz="1800" b="1" dirty="0" smtClean="0">
                          <a:solidFill>
                            <a:schemeClr val="tx1"/>
                          </a:solidFill>
                          <a:effectLst/>
                          <a:latin typeface="Times New Roman"/>
                          <a:ea typeface="Times New Roman"/>
                        </a:rPr>
                        <a:t>11</a:t>
                      </a:r>
                      <a:r>
                        <a:rPr lang="zh-CN" altLang="en-US" sz="1800" b="1" dirty="0" smtClean="0">
                          <a:solidFill>
                            <a:schemeClr val="tx1"/>
                          </a:solidFill>
                          <a:effectLst/>
                          <a:latin typeface="Times New Roman"/>
                          <a:ea typeface="Times New Roman"/>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tx1"/>
                          </a:solidFill>
                          <a:effectLst/>
                          <a:latin typeface="+mn-lt"/>
                          <a:ea typeface="+mn-ea"/>
                        </a:rPr>
                        <a:t>6</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回溯法</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latin typeface="Times New Roman"/>
                          <a:ea typeface="Times New Roman"/>
                        </a:rPr>
                        <a:t>课本中没有对应</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tx1"/>
                          </a:solidFill>
                          <a:effectLst/>
                          <a:latin typeface="+mn-lt"/>
                          <a:ea typeface="+mn-ea"/>
                        </a:rPr>
                        <a:t>7</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动态规划</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15</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tx1"/>
                          </a:solidFill>
                          <a:effectLst/>
                          <a:latin typeface="+mn-lt"/>
                          <a:ea typeface="+mn-ea"/>
                        </a:rPr>
                        <a:t>8</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贪心算法</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16</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tx1"/>
                          </a:solidFill>
                          <a:effectLst/>
                        </a:rPr>
                        <a:t>9</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摊还分析</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17</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a:solidFill>
                            <a:schemeClr val="tx1"/>
                          </a:solidFill>
                          <a:effectLst/>
                        </a:rPr>
                        <a:t>10</a:t>
                      </a:r>
                      <a:endParaRPr lang="en-US" sz="1800" b="1">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图 </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22-2</a:t>
                      </a:r>
                      <a:r>
                        <a:rPr lang="en-US" altLang="zh-CN" sz="1800" b="1" dirty="0" smtClean="0">
                          <a:solidFill>
                            <a:schemeClr val="tx1"/>
                          </a:solidFill>
                          <a:effectLst/>
                        </a:rPr>
                        <a:t>6</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smtClean="0">
                          <a:solidFill>
                            <a:schemeClr val="tx1"/>
                          </a:solidFill>
                          <a:effectLst/>
                          <a:latin typeface="Times New Roman"/>
                          <a:ea typeface="Times New Roman"/>
                        </a:rPr>
                        <a:t>11</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en-US" sz="1800" b="1" dirty="0" smtClean="0">
                          <a:solidFill>
                            <a:schemeClr val="tx1"/>
                          </a:solidFill>
                          <a:effectLst/>
                          <a:latin typeface="Times New Roman"/>
                          <a:ea typeface="Times New Roman"/>
                        </a:rPr>
                        <a:t>NP</a:t>
                      </a:r>
                      <a:r>
                        <a:rPr lang="zh-CN" altLang="en-US" sz="1800" b="1" dirty="0" smtClean="0">
                          <a:solidFill>
                            <a:schemeClr val="tx1"/>
                          </a:solidFill>
                          <a:effectLst/>
                          <a:latin typeface="Times New Roman"/>
                          <a:ea typeface="Times New Roman"/>
                        </a:rPr>
                        <a:t>理论</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baseline="0" dirty="0" smtClean="0">
                          <a:solidFill>
                            <a:schemeClr val="tx1"/>
                          </a:solidFill>
                          <a:effectLst/>
                          <a:latin typeface="Times New Roman"/>
                          <a:ea typeface="Times New Roman"/>
                        </a:rPr>
                        <a:t>第</a:t>
                      </a:r>
                      <a:r>
                        <a:rPr lang="en-US" sz="1800" b="1" baseline="0" dirty="0" smtClean="0">
                          <a:solidFill>
                            <a:schemeClr val="tx1"/>
                          </a:solidFill>
                          <a:effectLst/>
                          <a:latin typeface="Times New Roman"/>
                          <a:ea typeface="Times New Roman"/>
                        </a:rPr>
                        <a:t>34</a:t>
                      </a:r>
                      <a:r>
                        <a:rPr lang="zh-CN" altLang="en-US" sz="1800" b="1" baseline="0" dirty="0" smtClean="0">
                          <a:solidFill>
                            <a:schemeClr val="tx1"/>
                          </a:solidFill>
                          <a:effectLst/>
                          <a:latin typeface="Times New Roman"/>
                          <a:ea typeface="Times New Roman"/>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bl>
          </a:graphicData>
        </a:graphic>
      </p:graphicFrame>
    </p:spTree>
    <p:extLst>
      <p:ext uri="{BB962C8B-B14F-4D97-AF65-F5344CB8AC3E}">
        <p14:creationId xmlns:p14="http://schemas.microsoft.com/office/powerpoint/2010/main" val="29169747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466725" y="228600"/>
            <a:ext cx="8229600" cy="736600"/>
          </a:xfrm>
        </p:spPr>
        <p:txBody>
          <a:bodyPr>
            <a:normAutofit fontScale="90000"/>
          </a:bodyPr>
          <a:lstStyle/>
          <a:p>
            <a:pPr eaLnBrk="1" hangingPunct="1">
              <a:defRPr/>
            </a:pPr>
            <a:r>
              <a:rPr lang="zh-CN" altLang="en-US" dirty="0" smtClean="0">
                <a:ea typeface="宋体" charset="-122"/>
              </a:rPr>
              <a:t>例</a:t>
            </a:r>
            <a:r>
              <a:rPr lang="en-US" altLang="zh-CN" dirty="0" smtClean="0">
                <a:ea typeface="宋体" charset="-122"/>
              </a:rPr>
              <a:t>2</a:t>
            </a:r>
            <a:r>
              <a:rPr lang="zh-CN" altLang="en-US" dirty="0" smtClean="0">
                <a:ea typeface="宋体" charset="-122"/>
              </a:rPr>
              <a:t>：考虑</a:t>
            </a:r>
            <a:r>
              <a:rPr lang="zh-CN" altLang="en-US" dirty="0" smtClean="0">
                <a:solidFill>
                  <a:schemeClr val="tx1"/>
                </a:solidFill>
                <a:ea typeface="宋体" charset="-122"/>
              </a:rPr>
              <a:t>元素唯一性问题</a:t>
            </a:r>
            <a:r>
              <a:rPr lang="zh-CN" altLang="en-US" dirty="0" smtClean="0">
                <a:ea typeface="宋体" charset="-122"/>
              </a:rPr>
              <a:t>的效率</a:t>
            </a:r>
          </a:p>
        </p:txBody>
      </p:sp>
      <p:sp>
        <p:nvSpPr>
          <p:cNvPr id="26627" name="Rectangle 16"/>
          <p:cNvSpPr>
            <a:spLocks noGrp="1" noChangeArrowheads="1"/>
          </p:cNvSpPr>
          <p:nvPr>
            <p:ph type="sldNum" sz="quarter" idx="4294967295"/>
          </p:nvPr>
        </p:nvSpPr>
        <p:spPr bwMode="auto">
          <a:xfrm>
            <a:off x="6553200" y="6356350"/>
            <a:ext cx="2133600" cy="365125"/>
          </a:xfrm>
          <a:prstGeom prst="rect">
            <a:avLst/>
          </a:prstGeom>
          <a:noFill/>
          <a:ln>
            <a:miter lim="800000"/>
            <a:headEnd/>
            <a:tailEnd/>
          </a:ln>
        </p:spPr>
        <p:txBody>
          <a:bodyPr/>
          <a:lstStyle/>
          <a:p>
            <a:pPr algn="ctr" eaLnBrk="0" hangingPunct="0"/>
            <a:fld id="{6EABD22C-E449-4B0B-A0CB-2D13C05743E7}" type="slidenum">
              <a:rPr lang="zh-CN" altLang="en-US"/>
              <a:pPr algn="ctr" eaLnBrk="0" hangingPunct="0"/>
              <a:t>60</a:t>
            </a:fld>
            <a:endParaRPr lang="en-US" altLang="zh-CN"/>
          </a:p>
        </p:txBody>
      </p:sp>
      <p:sp>
        <p:nvSpPr>
          <p:cNvPr id="26628" name="Rectangle 12"/>
          <p:cNvSpPr>
            <a:spLocks noChangeArrowheads="1"/>
          </p:cNvSpPr>
          <p:nvPr/>
        </p:nvSpPr>
        <p:spPr bwMode="auto">
          <a:xfrm>
            <a:off x="457200" y="1524000"/>
            <a:ext cx="8686800" cy="3529012"/>
          </a:xfrm>
          <a:prstGeom prst="rect">
            <a:avLst/>
          </a:prstGeom>
          <a:noFill/>
          <a:ln w="9525">
            <a:noFill/>
            <a:miter lim="800000"/>
            <a:headEnd/>
            <a:tailEnd/>
          </a:ln>
        </p:spPr>
        <p:txBody>
          <a:bodyPr/>
          <a:lstStyle/>
          <a:p>
            <a:pPr marL="342900" indent="-342900" eaLnBrk="0" hangingPunct="0">
              <a:spcBef>
                <a:spcPct val="20000"/>
              </a:spcBef>
              <a:buClr>
                <a:schemeClr val="accent1"/>
              </a:buClr>
              <a:buFont typeface="Wingdings" pitchFamily="2" charset="2"/>
              <a:buChar char="l"/>
            </a:pPr>
            <a:r>
              <a:rPr lang="zh-CN" altLang="en-US" dirty="0">
                <a:latin typeface="Arial" pitchFamily="34" charset="0"/>
              </a:rPr>
              <a:t>输入规模：数组元素</a:t>
            </a:r>
            <a:r>
              <a:rPr lang="en-US" altLang="zh-CN" dirty="0">
                <a:latin typeface="Arial" pitchFamily="34" charset="0"/>
              </a:rPr>
              <a:t>n</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基本操作：比较</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除了和</a:t>
            </a:r>
            <a:r>
              <a:rPr lang="en-US" altLang="zh-CN" dirty="0">
                <a:latin typeface="Arial" pitchFamily="34" charset="0"/>
              </a:rPr>
              <a:t>n</a:t>
            </a:r>
            <a:r>
              <a:rPr lang="zh-CN" altLang="en-US" dirty="0">
                <a:latin typeface="Arial" pitchFamily="34" charset="0"/>
              </a:rPr>
              <a:t>有关外，还取决于数组中是否有相同的元素，以及它们在数组中的位置</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必须研究其最优，平均和最差效率</a:t>
            </a:r>
          </a:p>
        </p:txBody>
      </p:sp>
      <p:sp>
        <p:nvSpPr>
          <p:cNvPr id="26629" name="Text Box 13"/>
          <p:cNvSpPr txBox="1">
            <a:spLocks noChangeArrowheads="1"/>
          </p:cNvSpPr>
          <p:nvPr/>
        </p:nvSpPr>
        <p:spPr bwMode="auto">
          <a:xfrm>
            <a:off x="430213" y="3657600"/>
            <a:ext cx="8713787" cy="830263"/>
          </a:xfrm>
          <a:prstGeom prst="rect">
            <a:avLst/>
          </a:prstGeom>
          <a:noFill/>
          <a:ln w="9525">
            <a:noFill/>
            <a:miter lim="800000"/>
            <a:headEnd/>
            <a:tailEnd/>
          </a:ln>
        </p:spPr>
        <p:txBody>
          <a:bodyPr>
            <a:spAutoFit/>
          </a:bodyPr>
          <a:lstStyle/>
          <a:p>
            <a:pPr marL="396875" indent="-396875" algn="ctr">
              <a:spcBef>
                <a:spcPct val="50000"/>
              </a:spcBef>
              <a:buClr>
                <a:srgbClr val="FF3300"/>
              </a:buClr>
              <a:buFont typeface="Wingdings" pitchFamily="2" charset="2"/>
              <a:buChar char="l"/>
            </a:pPr>
            <a:r>
              <a:rPr lang="zh-CN" altLang="en-US">
                <a:solidFill>
                  <a:srgbClr val="000066"/>
                </a:solidFill>
                <a:latin typeface="Arial" pitchFamily="34" charset="0"/>
              </a:rPr>
              <a:t>对最内层的循环，有两种类型的最差输入：不包括相同元素的数组，或者最后两个元素是唯一一对相同元素的数组。</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09600" y="228600"/>
            <a:ext cx="7772400" cy="1143000"/>
          </a:xfrm>
        </p:spPr>
        <p:txBody>
          <a:bodyPr>
            <a:normAutofit fontScale="90000"/>
          </a:bodyPr>
          <a:lstStyle/>
          <a:p>
            <a:pPr>
              <a:defRPr/>
            </a:pPr>
            <a:r>
              <a:rPr lang="zh-CN" altLang="en-US" dirty="0" smtClean="0">
                <a:ea typeface="宋体" charset="-122"/>
              </a:rPr>
              <a:t>例：考虑</a:t>
            </a:r>
            <a:r>
              <a:rPr lang="zh-CN" altLang="en-US" dirty="0" smtClean="0">
                <a:solidFill>
                  <a:schemeClr val="tx1"/>
                </a:solidFill>
                <a:ea typeface="宋体" charset="-122"/>
              </a:rPr>
              <a:t>元素唯一性问题</a:t>
            </a:r>
            <a:r>
              <a:rPr lang="zh-CN" altLang="en-US" dirty="0" smtClean="0">
                <a:ea typeface="宋体" charset="-122"/>
              </a:rPr>
              <a:t>的效率</a:t>
            </a:r>
          </a:p>
        </p:txBody>
      </p:sp>
      <p:graphicFrame>
        <p:nvGraphicFramePr>
          <p:cNvPr id="27651" name="Object 14"/>
          <p:cNvGraphicFramePr>
            <a:graphicFrameLocks noGrp="1" noChangeAspect="1"/>
          </p:cNvGraphicFramePr>
          <p:nvPr>
            <p:ph idx="1"/>
          </p:nvPr>
        </p:nvGraphicFramePr>
        <p:xfrm>
          <a:off x="468313" y="2060575"/>
          <a:ext cx="8281987" cy="3014663"/>
        </p:xfrm>
        <a:graphic>
          <a:graphicData uri="http://schemas.openxmlformats.org/presentationml/2006/ole">
            <mc:AlternateContent xmlns:mc="http://schemas.openxmlformats.org/markup-compatibility/2006">
              <mc:Choice xmlns:v="urn:schemas-microsoft-com:vml" Requires="v">
                <p:oleObj spid="_x0000_s185369" name="公式" r:id="rId3" imgW="3594100" imgH="1308100" progId="Equation.3">
                  <p:embed/>
                </p:oleObj>
              </mc:Choice>
              <mc:Fallback>
                <p:oleObj name="公式" r:id="rId3" imgW="3594100" imgH="1308100" progId="Equation.3">
                  <p:embed/>
                  <p:pic>
                    <p:nvPicPr>
                      <p:cNvPr id="0" name="Object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060575"/>
                        <a:ext cx="8281987"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7652" name="Rectangle 16"/>
          <p:cNvSpPr>
            <a:spLocks noGrp="1" noChangeArrowheads="1"/>
          </p:cNvSpPr>
          <p:nvPr>
            <p:ph type="sldNum" sz="quarter" idx="4294967295"/>
          </p:nvPr>
        </p:nvSpPr>
        <p:spPr bwMode="auto">
          <a:xfrm>
            <a:off x="6553200" y="6356350"/>
            <a:ext cx="2133600" cy="365125"/>
          </a:xfrm>
          <a:prstGeom prst="rect">
            <a:avLst/>
          </a:prstGeom>
          <a:noFill/>
          <a:ln>
            <a:miter lim="800000"/>
            <a:headEnd/>
            <a:tailEnd/>
          </a:ln>
        </p:spPr>
        <p:txBody>
          <a:bodyPr/>
          <a:lstStyle/>
          <a:p>
            <a:pPr algn="ctr" eaLnBrk="0" hangingPunct="0"/>
            <a:fld id="{B46F105F-3666-4AE1-843E-BA63B9275090}" type="slidenum">
              <a:rPr lang="zh-CN" altLang="en-US"/>
              <a:pPr algn="ctr" eaLnBrk="0" hangingPunct="0"/>
              <a:t>61</a:t>
            </a:fld>
            <a:endParaRPr lang="en-US" altLang="zh-CN"/>
          </a:p>
        </p:txBody>
      </p:sp>
      <p:sp>
        <p:nvSpPr>
          <p:cNvPr id="27653" name="Text Box 8"/>
          <p:cNvSpPr txBox="1">
            <a:spLocks noChangeArrowheads="1"/>
          </p:cNvSpPr>
          <p:nvPr/>
        </p:nvSpPr>
        <p:spPr bwMode="auto">
          <a:xfrm>
            <a:off x="684213" y="5516563"/>
            <a:ext cx="7777162" cy="822325"/>
          </a:xfrm>
          <a:prstGeom prst="rect">
            <a:avLst/>
          </a:prstGeom>
          <a:noFill/>
          <a:ln w="9525">
            <a:noFill/>
            <a:miter lim="800000"/>
            <a:headEnd/>
            <a:tailEnd/>
          </a:ln>
        </p:spPr>
        <p:txBody>
          <a:bodyPr>
            <a:spAutoFit/>
          </a:bodyPr>
          <a:lstStyle/>
          <a:p>
            <a:pPr algn="ctr" eaLnBrk="0" hangingPunct="0">
              <a:spcBef>
                <a:spcPct val="50000"/>
              </a:spcBef>
            </a:pPr>
            <a:r>
              <a:rPr kumimoji="1" lang="zh-CN" altLang="en-US" dirty="0">
                <a:solidFill>
                  <a:schemeClr val="tx2"/>
                </a:solidFill>
              </a:rPr>
              <a:t>这个结果是完全可以预测的：在最坏的情况下，对于</a:t>
            </a:r>
            <a:r>
              <a:rPr kumimoji="1" lang="en-US" altLang="zh-CN" i="1" dirty="0">
                <a:solidFill>
                  <a:schemeClr val="tx2"/>
                </a:solidFill>
              </a:rPr>
              <a:t>n</a:t>
            </a:r>
            <a:r>
              <a:rPr kumimoji="1" lang="zh-CN" altLang="en-US" dirty="0">
                <a:solidFill>
                  <a:schemeClr val="tx2"/>
                </a:solidFill>
              </a:rPr>
              <a:t>个元素的所有</a:t>
            </a:r>
            <a:r>
              <a:rPr kumimoji="1" lang="en-US" altLang="zh-CN" i="1" dirty="0">
                <a:solidFill>
                  <a:schemeClr val="tx2"/>
                </a:solidFill>
              </a:rPr>
              <a:t>n</a:t>
            </a:r>
            <a:r>
              <a:rPr kumimoji="1" lang="en-US" altLang="zh-CN" dirty="0">
                <a:solidFill>
                  <a:schemeClr val="tx2"/>
                </a:solidFill>
              </a:rPr>
              <a:t>(</a:t>
            </a:r>
            <a:r>
              <a:rPr kumimoji="1" lang="en-US" altLang="zh-CN" i="1" dirty="0">
                <a:solidFill>
                  <a:schemeClr val="tx2"/>
                </a:solidFill>
              </a:rPr>
              <a:t>n</a:t>
            </a:r>
            <a:r>
              <a:rPr kumimoji="1" lang="en-US" altLang="zh-CN" dirty="0">
                <a:solidFill>
                  <a:schemeClr val="tx2"/>
                </a:solidFill>
              </a:rPr>
              <a:t>-1)/2</a:t>
            </a:r>
            <a:r>
              <a:rPr kumimoji="1" lang="zh-CN" altLang="en-US" dirty="0">
                <a:solidFill>
                  <a:schemeClr val="tx2"/>
                </a:solidFill>
              </a:rPr>
              <a:t>对两两组合，该算法都要比较一遍。</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8" name="Rectangle 6"/>
          <p:cNvSpPr>
            <a:spLocks noChangeArrowheads="1"/>
          </p:cNvSpPr>
          <p:nvPr/>
        </p:nvSpPr>
        <p:spPr bwMode="auto">
          <a:xfrm>
            <a:off x="463550" y="1309687"/>
            <a:ext cx="8299450" cy="5305425"/>
          </a:xfrm>
          <a:prstGeom prst="rect">
            <a:avLst/>
          </a:prstGeom>
          <a:noFill/>
          <a:ln>
            <a:noFill/>
          </a:ln>
          <a:extLst/>
        </p:spPr>
        <p:txBody>
          <a:bodyPr/>
          <a:lstStyle>
            <a:lvl1pPr marL="533400" indent="-533400" eaLnBrk="0" hangingPunct="0">
              <a:spcBef>
                <a:spcPct val="20000"/>
              </a:spcBef>
              <a:buClr>
                <a:schemeClr val="accent1"/>
              </a:buClr>
              <a:buFont typeface="Wingdings" pitchFamily="2" charset="2"/>
              <a:buChar char="l"/>
              <a:defRPr sz="2800">
                <a:solidFill>
                  <a:schemeClr val="tx1"/>
                </a:solidFill>
                <a:latin typeface="Arial" charset="0"/>
                <a:ea typeface="宋体" pitchFamily="2" charset="-122"/>
              </a:defRPr>
            </a:lvl1pPr>
            <a:lvl2pPr marL="895350" indent="-438150" eaLnBrk="0" hangingPunct="0">
              <a:spcBef>
                <a:spcPct val="20000"/>
              </a:spcBef>
              <a:buClr>
                <a:schemeClr val="accent1"/>
              </a:buClr>
              <a:buFont typeface="Wingdings" pitchFamily="2" charset="2"/>
              <a:buChar char="¡"/>
              <a:defRPr sz="2300">
                <a:solidFill>
                  <a:schemeClr val="tx1"/>
                </a:solidFill>
                <a:latin typeface="Arial" charset="0"/>
                <a:ea typeface="宋体" pitchFamily="2" charset="-122"/>
              </a:defRPr>
            </a:lvl2pPr>
            <a:lvl3pPr marL="1314450" indent="-400050" eaLnBrk="0" hangingPunct="0">
              <a:spcBef>
                <a:spcPct val="20000"/>
              </a:spcBef>
              <a:buClr>
                <a:schemeClr val="accent1"/>
              </a:buClr>
              <a:buFont typeface="Wingdings" pitchFamily="2" charset="2"/>
              <a:buChar char="l"/>
              <a:defRPr sz="2100">
                <a:solidFill>
                  <a:schemeClr val="tx1"/>
                </a:solidFill>
                <a:latin typeface="Arial" charset="0"/>
                <a:ea typeface="宋体" pitchFamily="2" charset="-122"/>
              </a:defRPr>
            </a:lvl3pPr>
            <a:lvl4pPr marL="1714500" indent="-342900" eaLnBrk="0" hangingPunct="0">
              <a:spcBef>
                <a:spcPct val="20000"/>
              </a:spcBef>
              <a:buClr>
                <a:schemeClr val="accent1"/>
              </a:buClr>
              <a:buChar char="•"/>
              <a:defRPr>
                <a:solidFill>
                  <a:schemeClr val="tx1"/>
                </a:solidFill>
                <a:latin typeface="Arial" charset="0"/>
                <a:ea typeface="宋体" pitchFamily="2" charset="-122"/>
              </a:defRPr>
            </a:lvl4pPr>
            <a:lvl5pPr marL="2171700" indent="-342900" eaLnBrk="0" hangingPunct="0">
              <a:spcBef>
                <a:spcPct val="20000"/>
              </a:spcBef>
              <a:buClr>
                <a:schemeClr val="accent1"/>
              </a:buClr>
              <a:buFont typeface="Wingdings" pitchFamily="2" charset="2"/>
              <a:buChar char=""/>
              <a:defRPr>
                <a:solidFill>
                  <a:schemeClr val="tx1"/>
                </a:solidFill>
                <a:latin typeface="Arial" charset="0"/>
                <a:ea typeface="宋体" pitchFamily="2" charset="-122"/>
              </a:defRPr>
            </a:lvl5pPr>
            <a:lvl6pPr marL="26289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6pPr>
            <a:lvl7pPr marL="30861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7pPr>
            <a:lvl8pPr marL="35433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8pPr>
            <a:lvl9pPr marL="40005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9pPr>
          </a:lstStyle>
          <a:p>
            <a:pPr marL="0" indent="0" algn="l">
              <a:buClr>
                <a:srgbClr val="FF3300"/>
              </a:buClr>
              <a:buFont typeface="Wingdings" pitchFamily="2" charset="2"/>
              <a:buNone/>
              <a:defRPr/>
            </a:pPr>
            <a:r>
              <a:rPr lang="zh-CN" altLang="en-US" sz="2200" dirty="0" smtClean="0"/>
              <a:t>假如你面前有一堵朝两个方向无限延伸的墙，墙上有一扇门，但你</a:t>
            </a:r>
            <a:r>
              <a:rPr lang="zh-CN" altLang="en-US" sz="2200" b="1" dirty="0" smtClean="0">
                <a:solidFill>
                  <a:srgbClr val="FF0000"/>
                </a:solidFill>
                <a:effectLst>
                  <a:outerShdw blurRad="38100" dist="38100" dir="2700000" algn="tl">
                    <a:srgbClr val="000000">
                      <a:alpha val="43137"/>
                    </a:srgbClr>
                  </a:outerShdw>
                </a:effectLst>
              </a:rPr>
              <a:t>不知道门离</a:t>
            </a:r>
            <a:r>
              <a:rPr lang="zh-CN" altLang="en-US" sz="2200" dirty="0" smtClean="0"/>
              <a:t>你有多远，也不知道门在哪个方向。你只有走到</a:t>
            </a:r>
            <a:r>
              <a:rPr lang="zh-CN" altLang="en-US" sz="2200" b="1" dirty="0" smtClean="0">
                <a:solidFill>
                  <a:srgbClr val="FF0000"/>
                </a:solidFill>
              </a:rPr>
              <a:t>门前才能看到它</a:t>
            </a:r>
            <a:r>
              <a:rPr lang="zh-CN" altLang="en-US" sz="2200" dirty="0" smtClean="0"/>
              <a:t>。假设从当前位置到门要走</a:t>
            </a:r>
            <a:r>
              <a:rPr lang="en-US" altLang="zh-CN" sz="2200" dirty="0" smtClean="0"/>
              <a:t>n</a:t>
            </a:r>
            <a:r>
              <a:rPr lang="zh-CN" altLang="en-US" sz="2200" dirty="0" smtClean="0"/>
              <a:t>（</a:t>
            </a:r>
            <a:r>
              <a:rPr lang="en-US" altLang="zh-CN" sz="2200" dirty="0" smtClean="0"/>
              <a:t>n</a:t>
            </a:r>
            <a:r>
              <a:rPr lang="zh-CN" altLang="en-US" sz="2200" dirty="0" smtClean="0"/>
              <a:t>未知）步，请设计一个算法，使你最多走</a:t>
            </a:r>
            <a:r>
              <a:rPr lang="en-US" altLang="zh-CN" sz="2200" dirty="0" smtClean="0"/>
              <a:t>O(n)</a:t>
            </a:r>
            <a:r>
              <a:rPr lang="zh-CN" altLang="en-US" sz="2200" dirty="0" smtClean="0"/>
              <a:t>步就能遇到门。</a:t>
            </a:r>
            <a:endParaRPr lang="en-US" altLang="zh-CN" sz="2200" dirty="0" smtClean="0"/>
          </a:p>
          <a:p>
            <a:pPr>
              <a:buClr>
                <a:srgbClr val="FF3300"/>
              </a:buClr>
              <a:buFont typeface="Wingdings" pitchFamily="2" charset="2"/>
              <a:buAutoNum type="arabicPeriod"/>
              <a:defRPr/>
            </a:pPr>
            <a:endParaRPr lang="zh-CN" altLang="en-US" sz="2200" dirty="0" smtClean="0"/>
          </a:p>
        </p:txBody>
      </p:sp>
      <p:sp>
        <p:nvSpPr>
          <p:cNvPr id="151554" name="Rectangle 2"/>
          <p:cNvSpPr>
            <a:spLocks noGrp="1" noChangeArrowheads="1"/>
          </p:cNvSpPr>
          <p:nvPr>
            <p:ph type="title"/>
          </p:nvPr>
        </p:nvSpPr>
        <p:spPr>
          <a:xfrm>
            <a:off x="609600" y="227013"/>
            <a:ext cx="7588250" cy="685800"/>
          </a:xfrm>
        </p:spPr>
        <p:txBody>
          <a:bodyPr/>
          <a:lstStyle/>
          <a:p>
            <a:pPr>
              <a:defRPr/>
            </a:pPr>
            <a:r>
              <a:rPr lang="zh-CN" altLang="en-US" dirty="0" smtClean="0">
                <a:ea typeface="宋体" charset="-122"/>
              </a:rPr>
              <a:t>例子</a:t>
            </a:r>
          </a:p>
        </p:txBody>
      </p:sp>
      <p:cxnSp>
        <p:nvCxnSpPr>
          <p:cNvPr id="27653" name="直接连接符 2"/>
          <p:cNvCxnSpPr>
            <a:cxnSpLocks noChangeShapeType="1"/>
          </p:cNvCxnSpPr>
          <p:nvPr/>
        </p:nvCxnSpPr>
        <p:spPr bwMode="auto">
          <a:xfrm>
            <a:off x="1447800" y="3276600"/>
            <a:ext cx="6629400" cy="0"/>
          </a:xfrm>
          <a:prstGeom prst="line">
            <a:avLst/>
          </a:prstGeom>
          <a:noFill/>
          <a:ln w="38100" algn="ctr">
            <a:solidFill>
              <a:srgbClr val="FF0000"/>
            </a:solidFill>
            <a:round/>
            <a:headEnd type="none" w="sm" len="sm"/>
            <a:tailEnd type="triangle" w="sm" len="sm"/>
          </a:ln>
          <a:extLst>
            <a:ext uri="{909E8E84-426E-40DD-AFC4-6F175D3DCCD1}">
              <a14:hiddenFill xmlns:a14="http://schemas.microsoft.com/office/drawing/2010/main">
                <a:noFill/>
              </a14:hiddenFill>
            </a:ext>
          </a:extLst>
        </p:spPr>
      </p:cxnSp>
      <p:sp>
        <p:nvSpPr>
          <p:cNvPr id="34821" name="椭圆 3"/>
          <p:cNvSpPr>
            <a:spLocks noChangeArrowheads="1"/>
          </p:cNvSpPr>
          <p:nvPr/>
        </p:nvSpPr>
        <p:spPr bwMode="auto">
          <a:xfrm>
            <a:off x="4495800" y="3200400"/>
            <a:ext cx="117475" cy="76200"/>
          </a:xfrm>
          <a:prstGeom prst="ellipse">
            <a:avLst/>
          </a:prstGeom>
          <a:solidFill>
            <a:schemeClr val="accent1"/>
          </a:solidFill>
          <a:ln w="12700" algn="ctr">
            <a:solidFill>
              <a:srgbClr val="FF0000"/>
            </a:solidFill>
            <a:round/>
            <a:headEnd type="none" w="sm" len="sm"/>
            <a:tailEnd type="triangl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7655" name="矩形 4"/>
          <p:cNvSpPr>
            <a:spLocks noChangeArrowheads="1"/>
          </p:cNvSpPr>
          <p:nvPr/>
        </p:nvSpPr>
        <p:spPr bwMode="auto">
          <a:xfrm>
            <a:off x="7467600" y="2667000"/>
            <a:ext cx="304800" cy="571500"/>
          </a:xfrm>
          <a:prstGeom prst="rect">
            <a:avLst/>
          </a:prstGeom>
          <a:solidFill>
            <a:schemeClr val="accent1"/>
          </a:solidFill>
          <a:ln w="76200" algn="ctr">
            <a:solidFill>
              <a:srgbClr val="FF0000"/>
            </a:solidFill>
            <a:round/>
            <a:headEnd type="none" w="sm" len="sm"/>
            <a:tailEnd type="triangle" w="sm" len="sm"/>
          </a:ln>
          <a:effectLst/>
        </p:spPr>
        <p:txBody>
          <a:bodyPr wrap="none" anchor="ctr"/>
          <a:lstStyle/>
          <a:p>
            <a:pPr>
              <a:defRPr/>
            </a:pPr>
            <a:endParaRPr lang="zh-CN" altLang="en-US"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endParaRPr>
          </a:p>
        </p:txBody>
      </p:sp>
      <p:sp>
        <p:nvSpPr>
          <p:cNvPr id="27656" name="左大括号 6"/>
          <p:cNvSpPr>
            <a:spLocks/>
          </p:cNvSpPr>
          <p:nvPr/>
        </p:nvSpPr>
        <p:spPr bwMode="auto">
          <a:xfrm rot="16200000" flipV="1">
            <a:off x="5930106" y="2051845"/>
            <a:ext cx="339725" cy="3065462"/>
          </a:xfrm>
          <a:prstGeom prst="leftBrace">
            <a:avLst>
              <a:gd name="adj1" fmla="val 8313"/>
              <a:gd name="adj2" fmla="val 50000"/>
            </a:avLst>
          </a:prstGeom>
          <a:ln>
            <a:headEnd type="none" w="sm" len="sm"/>
            <a:tailEnd type="triangle" w="sm" len="sm"/>
          </a:ln>
        </p:spPr>
        <p:style>
          <a:lnRef idx="2">
            <a:schemeClr val="accent2"/>
          </a:lnRef>
          <a:fillRef idx="0">
            <a:schemeClr val="accent2"/>
          </a:fillRef>
          <a:effectRef idx="1">
            <a:schemeClr val="accent2"/>
          </a:effectRef>
          <a:fontRef idx="minor">
            <a:schemeClr val="tx1"/>
          </a:fontRef>
        </p:style>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pitchFamily="2" charset="-122"/>
            </a:endParaRPr>
          </a:p>
        </p:txBody>
      </p:sp>
      <p:sp>
        <p:nvSpPr>
          <p:cNvPr id="27657" name="TextBox 7"/>
          <p:cNvSpPr txBox="1">
            <a:spLocks noChangeArrowheads="1"/>
          </p:cNvSpPr>
          <p:nvPr/>
        </p:nvSpPr>
        <p:spPr bwMode="auto">
          <a:xfrm>
            <a:off x="7239000" y="3505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a:ea typeface="宋体" panose="02010600030101010101" pitchFamily="2" charset="-122"/>
              </a:rPr>
              <a:t>n</a:t>
            </a:r>
            <a:r>
              <a:rPr lang="zh-CN" altLang="en-US">
                <a:ea typeface="宋体" panose="02010600030101010101" pitchFamily="2" charset="-122"/>
              </a:rPr>
              <a:t>步</a:t>
            </a:r>
          </a:p>
        </p:txBody>
      </p:sp>
      <p:cxnSp>
        <p:nvCxnSpPr>
          <p:cNvPr id="27658" name="直接箭头连接符 9"/>
          <p:cNvCxnSpPr>
            <a:cxnSpLocks noChangeShapeType="1"/>
          </p:cNvCxnSpPr>
          <p:nvPr/>
        </p:nvCxnSpPr>
        <p:spPr bwMode="auto">
          <a:xfrm>
            <a:off x="4554538" y="3048000"/>
            <a:ext cx="550862" cy="0"/>
          </a:xfrm>
          <a:prstGeom prst="straightConnector1">
            <a:avLst/>
          </a:prstGeom>
          <a:noFill/>
          <a:ln w="38100"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cxnSp>
        <p:nvCxnSpPr>
          <p:cNvPr id="27659" name="直接箭头连接符 11"/>
          <p:cNvCxnSpPr>
            <a:cxnSpLocks noChangeShapeType="1"/>
          </p:cNvCxnSpPr>
          <p:nvPr/>
        </p:nvCxnSpPr>
        <p:spPr bwMode="auto">
          <a:xfrm flipH="1">
            <a:off x="4038600" y="2743200"/>
            <a:ext cx="1066800" cy="0"/>
          </a:xfrm>
          <a:prstGeom prst="straightConnector1">
            <a:avLst/>
          </a:prstGeom>
          <a:ln>
            <a:headEnd type="none" w="sm" len="sm"/>
            <a:tailEnd type="arrow" w="med" len="med"/>
          </a:ln>
        </p:spPr>
        <p:style>
          <a:lnRef idx="3">
            <a:schemeClr val="dk1"/>
          </a:lnRef>
          <a:fillRef idx="0">
            <a:schemeClr val="dk1"/>
          </a:fillRef>
          <a:effectRef idx="2">
            <a:schemeClr val="dk1"/>
          </a:effectRef>
          <a:fontRef idx="minor">
            <a:schemeClr val="tx1"/>
          </a:fontRef>
        </p:style>
      </p:cxnSp>
      <p:sp>
        <p:nvSpPr>
          <p:cNvPr id="27660" name="矩形 12"/>
          <p:cNvSpPr>
            <a:spLocks noChangeArrowheads="1"/>
          </p:cNvSpPr>
          <p:nvPr/>
        </p:nvSpPr>
        <p:spPr bwMode="auto">
          <a:xfrm>
            <a:off x="152400" y="4059238"/>
            <a:ext cx="63246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a:ea typeface="宋体" panose="02010600030101010101" pitchFamily="2" charset="-122"/>
              </a:rPr>
              <a:t>先向右走</a:t>
            </a:r>
            <a:r>
              <a:rPr lang="en-US" altLang="zh-CN">
                <a:ea typeface="宋体" panose="02010600030101010101" pitchFamily="2" charset="-122"/>
              </a:rPr>
              <a:t>1</a:t>
            </a:r>
            <a:r>
              <a:rPr lang="zh-CN" altLang="en-US">
                <a:ea typeface="宋体" panose="02010600030101010101" pitchFamily="2" charset="-122"/>
              </a:rPr>
              <a:t>步；</a:t>
            </a:r>
            <a:br>
              <a:rPr lang="zh-CN" altLang="en-US">
                <a:ea typeface="宋体" panose="02010600030101010101" pitchFamily="2" charset="-122"/>
              </a:rPr>
            </a:br>
            <a:r>
              <a:rPr lang="zh-CN" altLang="en-US">
                <a:ea typeface="宋体" panose="02010600030101010101" pitchFamily="2" charset="-122"/>
              </a:rPr>
              <a:t>如果途中没遇到门，再向左走</a:t>
            </a:r>
            <a:r>
              <a:rPr lang="en-US" altLang="zh-CN">
                <a:ea typeface="宋体" panose="02010600030101010101" pitchFamily="2" charset="-122"/>
              </a:rPr>
              <a:t>2</a:t>
            </a:r>
            <a:r>
              <a:rPr lang="zh-CN" altLang="en-US">
                <a:ea typeface="宋体" panose="02010600030101010101" pitchFamily="2" charset="-122"/>
              </a:rPr>
              <a:t>步；</a:t>
            </a:r>
            <a:br>
              <a:rPr lang="zh-CN" altLang="en-US">
                <a:ea typeface="宋体" panose="02010600030101010101" pitchFamily="2" charset="-122"/>
              </a:rPr>
            </a:br>
            <a:r>
              <a:rPr lang="zh-CN" altLang="en-US">
                <a:ea typeface="宋体" panose="02010600030101010101" pitchFamily="2" charset="-122"/>
              </a:rPr>
              <a:t>如果途中没遇到门，再向右走</a:t>
            </a:r>
            <a:r>
              <a:rPr lang="en-US" altLang="zh-CN">
                <a:ea typeface="宋体" panose="02010600030101010101" pitchFamily="2" charset="-122"/>
              </a:rPr>
              <a:t>4</a:t>
            </a:r>
            <a:r>
              <a:rPr lang="zh-CN" altLang="en-US">
                <a:ea typeface="宋体" panose="02010600030101010101" pitchFamily="2" charset="-122"/>
              </a:rPr>
              <a:t>步；</a:t>
            </a:r>
            <a:br>
              <a:rPr lang="zh-CN" altLang="en-US">
                <a:ea typeface="宋体" panose="02010600030101010101" pitchFamily="2" charset="-122"/>
              </a:rPr>
            </a:br>
            <a:r>
              <a:rPr lang="zh-CN" altLang="en-US">
                <a:ea typeface="宋体" panose="02010600030101010101" pitchFamily="2" charset="-122"/>
              </a:rPr>
              <a:t>如果途中没遇到门，再向左走</a:t>
            </a:r>
            <a:r>
              <a:rPr lang="en-US" altLang="zh-CN">
                <a:ea typeface="宋体" panose="02010600030101010101" pitchFamily="2" charset="-122"/>
              </a:rPr>
              <a:t>8</a:t>
            </a:r>
            <a:r>
              <a:rPr lang="zh-CN" altLang="en-US">
                <a:ea typeface="宋体" panose="02010600030101010101" pitchFamily="2" charset="-122"/>
              </a:rPr>
              <a:t>步；</a:t>
            </a:r>
            <a:br>
              <a:rPr lang="zh-CN" altLang="en-US">
                <a:ea typeface="宋体" panose="02010600030101010101" pitchFamily="2" charset="-122"/>
              </a:rPr>
            </a:br>
            <a:r>
              <a:rPr lang="en-US" altLang="zh-CN">
                <a:ea typeface="宋体" panose="02010600030101010101" pitchFamily="2" charset="-122"/>
              </a:rPr>
              <a:t>……</a:t>
            </a:r>
            <a:br>
              <a:rPr lang="en-US" altLang="zh-CN">
                <a:ea typeface="宋体" panose="02010600030101010101" pitchFamily="2" charset="-122"/>
              </a:rPr>
            </a:br>
            <a:r>
              <a:rPr lang="zh-CN" altLang="en-US">
                <a:ea typeface="宋体" panose="02010600030101010101" pitchFamily="2" charset="-122"/>
              </a:rPr>
              <a:t>直到找到门为止。</a:t>
            </a:r>
            <a:br>
              <a:rPr lang="zh-CN" altLang="en-US">
                <a:ea typeface="宋体" panose="02010600030101010101" pitchFamily="2" charset="-122"/>
              </a:rPr>
            </a:br>
            <a:endParaRPr lang="zh-CN" altLang="en-US">
              <a:ea typeface="宋体" panose="02010600030101010101" pitchFamily="2" charset="-122"/>
            </a:endParaRPr>
          </a:p>
        </p:txBody>
      </p:sp>
      <p:cxnSp>
        <p:nvCxnSpPr>
          <p:cNvPr id="27661" name="直接箭头连接符 14"/>
          <p:cNvCxnSpPr>
            <a:cxnSpLocks noChangeShapeType="1"/>
          </p:cNvCxnSpPr>
          <p:nvPr/>
        </p:nvCxnSpPr>
        <p:spPr bwMode="auto">
          <a:xfrm>
            <a:off x="4114800" y="3719513"/>
            <a:ext cx="2209800" cy="0"/>
          </a:xfrm>
          <a:prstGeom prst="straightConnector1">
            <a:avLst/>
          </a:prstGeom>
          <a:noFill/>
          <a:ln w="38100"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cxnSp>
        <p:nvCxnSpPr>
          <p:cNvPr id="27662" name="直接箭头连接符 18"/>
          <p:cNvCxnSpPr>
            <a:cxnSpLocks noChangeShapeType="1"/>
          </p:cNvCxnSpPr>
          <p:nvPr/>
        </p:nvCxnSpPr>
        <p:spPr bwMode="auto">
          <a:xfrm flipH="1">
            <a:off x="1981200" y="3962400"/>
            <a:ext cx="4305300" cy="0"/>
          </a:xfrm>
          <a:prstGeom prst="straightConnector1">
            <a:avLst/>
          </a:prstGeom>
          <a:ln>
            <a:headEnd type="none" w="sm" len="sm"/>
            <a:tailEnd type="arrow" w="med" len="med"/>
          </a:ln>
        </p:spPr>
        <p:style>
          <a:lnRef idx="3">
            <a:schemeClr val="dk1"/>
          </a:lnRef>
          <a:fillRef idx="0">
            <a:schemeClr val="dk1"/>
          </a:fillRef>
          <a:effectRef idx="2">
            <a:schemeClr val="dk1"/>
          </a:effectRef>
          <a:fontRef idx="minor">
            <a:schemeClr val="tx1"/>
          </a:fontRef>
        </p:style>
      </p:cxnSp>
      <p:sp>
        <p:nvSpPr>
          <p:cNvPr id="34830" name="椭圆 3"/>
          <p:cNvSpPr>
            <a:spLocks noChangeArrowheads="1"/>
          </p:cNvSpPr>
          <p:nvPr/>
        </p:nvSpPr>
        <p:spPr bwMode="auto">
          <a:xfrm>
            <a:off x="4495800" y="2895600"/>
            <a:ext cx="76200" cy="304800"/>
          </a:xfrm>
          <a:prstGeom prst="ellipse">
            <a:avLst/>
          </a:prstGeom>
          <a:solidFill>
            <a:schemeClr val="accent1"/>
          </a:solidFill>
          <a:ln w="12700" algn="ctr">
            <a:solidFill>
              <a:srgbClr val="FF0000"/>
            </a:solidFill>
            <a:round/>
            <a:headEnd type="none" w="sm" len="sm"/>
            <a:tailEnd type="triangl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5" name="笑脸 14"/>
          <p:cNvSpPr/>
          <p:nvPr/>
        </p:nvSpPr>
        <p:spPr bwMode="auto">
          <a:xfrm>
            <a:off x="4419600" y="2757488"/>
            <a:ext cx="228600" cy="228600"/>
          </a:xfrm>
          <a:prstGeom prst="smileyFac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655208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15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7653"/>
                                        </p:tgtEl>
                                        <p:attrNameLst>
                                          <p:attrName>style.visibility</p:attrName>
                                        </p:attrNameLst>
                                      </p:cBhvr>
                                      <p:to>
                                        <p:strVal val="visible"/>
                                      </p:to>
                                    </p:set>
                                    <p:animEffect transition="in" filter="checkerboard(across)">
                                      <p:cBhvr>
                                        <p:cTn id="11" dur="500"/>
                                        <p:tgtEl>
                                          <p:spTgt spid="27653"/>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27655"/>
                                        </p:tgtEl>
                                        <p:attrNameLst>
                                          <p:attrName>style.visibility</p:attrName>
                                        </p:attrNameLst>
                                      </p:cBhvr>
                                      <p:to>
                                        <p:strVal val="visible"/>
                                      </p:to>
                                    </p:set>
                                    <p:animEffect transition="in" filter="checkerboard(across)">
                                      <p:cBhvr>
                                        <p:cTn id="14" dur="500"/>
                                        <p:tgtEl>
                                          <p:spTgt spid="27655"/>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27656"/>
                                        </p:tgtEl>
                                        <p:attrNameLst>
                                          <p:attrName>style.visibility</p:attrName>
                                        </p:attrNameLst>
                                      </p:cBhvr>
                                      <p:to>
                                        <p:strVal val="visible"/>
                                      </p:to>
                                    </p:set>
                                    <p:animEffect transition="in" filter="box(in)">
                                      <p:cBhvr>
                                        <p:cTn id="17" dur="500"/>
                                        <p:tgtEl>
                                          <p:spTgt spid="2765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7657"/>
                                        </p:tgtEl>
                                        <p:attrNameLst>
                                          <p:attrName>style.visibility</p:attrName>
                                        </p:attrNameLst>
                                      </p:cBhvr>
                                      <p:to>
                                        <p:strVal val="visible"/>
                                      </p:to>
                                    </p:set>
                                    <p:animEffect transition="in" filter="box(in)">
                                      <p:cBhvr>
                                        <p:cTn id="20" dur="500"/>
                                        <p:tgtEl>
                                          <p:spTgt spid="2765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7658"/>
                                        </p:tgtEl>
                                        <p:attrNameLst>
                                          <p:attrName>style.visibility</p:attrName>
                                        </p:attrNameLst>
                                      </p:cBhvr>
                                      <p:to>
                                        <p:strVal val="visible"/>
                                      </p:to>
                                    </p:set>
                                    <p:animEffect transition="in" filter="blinds(horizontal)">
                                      <p:cBhvr>
                                        <p:cTn id="25" dur="500"/>
                                        <p:tgtEl>
                                          <p:spTgt spid="2765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27659"/>
                                        </p:tgtEl>
                                        <p:attrNameLst>
                                          <p:attrName>style.visibility</p:attrName>
                                        </p:attrNameLst>
                                      </p:cBhvr>
                                      <p:to>
                                        <p:strVal val="visible"/>
                                      </p:to>
                                    </p:set>
                                    <p:animEffect transition="in" filter="box(in)">
                                      <p:cBhvr>
                                        <p:cTn id="30" dur="500"/>
                                        <p:tgtEl>
                                          <p:spTgt spid="2765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7661"/>
                                        </p:tgtEl>
                                        <p:attrNameLst>
                                          <p:attrName>style.visibility</p:attrName>
                                        </p:attrNameLst>
                                      </p:cBhvr>
                                      <p:to>
                                        <p:strVal val="visible"/>
                                      </p:to>
                                    </p:set>
                                    <p:anim calcmode="lin" valueType="num">
                                      <p:cBhvr additive="base">
                                        <p:cTn id="35" dur="500" fill="hold"/>
                                        <p:tgtEl>
                                          <p:spTgt spid="27661"/>
                                        </p:tgtEl>
                                        <p:attrNameLst>
                                          <p:attrName>ppt_x</p:attrName>
                                        </p:attrNameLst>
                                      </p:cBhvr>
                                      <p:tavLst>
                                        <p:tav tm="0">
                                          <p:val>
                                            <p:strVal val="#ppt_x"/>
                                          </p:val>
                                        </p:tav>
                                        <p:tav tm="100000">
                                          <p:val>
                                            <p:strVal val="#ppt_x"/>
                                          </p:val>
                                        </p:tav>
                                      </p:tavLst>
                                    </p:anim>
                                    <p:anim calcmode="lin" valueType="num">
                                      <p:cBhvr additive="base">
                                        <p:cTn id="36" dur="500" fill="hold"/>
                                        <p:tgtEl>
                                          <p:spTgt spid="2766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7662"/>
                                        </p:tgtEl>
                                        <p:attrNameLst>
                                          <p:attrName>style.visibility</p:attrName>
                                        </p:attrNameLst>
                                      </p:cBhvr>
                                      <p:to>
                                        <p:strVal val="visible"/>
                                      </p:to>
                                    </p:set>
                                    <p:animEffect transition="in" filter="blinds(horizontal)">
                                      <p:cBhvr>
                                        <p:cTn id="41" dur="500"/>
                                        <p:tgtEl>
                                          <p:spTgt spid="2766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27660"/>
                                        </p:tgtEl>
                                        <p:attrNameLst>
                                          <p:attrName>style.visibility</p:attrName>
                                        </p:attrNameLst>
                                      </p:cBhvr>
                                      <p:to>
                                        <p:strVal val="visible"/>
                                      </p:to>
                                    </p:set>
                                    <p:animEffect transition="in" filter="diamond(in)">
                                      <p:cBhvr>
                                        <p:cTn id="46" dur="2000"/>
                                        <p:tgtEl>
                                          <p:spTgt spid="27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P spid="27655" grpId="0" animBg="1"/>
      <p:bldP spid="27656" grpId="0" animBg="1"/>
      <p:bldP spid="27657" grpId="0"/>
      <p:bldP spid="2766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1"/>
          <p:cNvSpPr>
            <a:spLocks noChangeArrowheads="1"/>
          </p:cNvSpPr>
          <p:nvPr/>
        </p:nvSpPr>
        <p:spPr bwMode="auto">
          <a:xfrm>
            <a:off x="381000" y="1506777"/>
            <a:ext cx="8763000" cy="3477875"/>
          </a:xfrm>
          <a:prstGeom prst="rect">
            <a:avLst/>
          </a:prstGeom>
          <a:noFill/>
          <a:ln w="9525">
            <a:noFill/>
            <a:miter lim="800000"/>
            <a:headEnd/>
            <a:tailEnd/>
          </a:ln>
        </p:spPr>
        <p:txBody>
          <a:bodyPr>
            <a:spAutoFit/>
          </a:bodyPr>
          <a:lstStyle/>
          <a:p>
            <a:pPr algn="l">
              <a:buClr>
                <a:srgbClr val="FF3300"/>
              </a:buClr>
              <a:buFont typeface="Wingdings" pitchFamily="2" charset="2"/>
              <a:buAutoNum type="arabicPeriod"/>
              <a:defRPr/>
            </a:pPr>
            <a:r>
              <a:rPr lang="zh-CN" altLang="en-US" dirty="0">
                <a:ea typeface="宋体" pitchFamily="2" charset="-122"/>
              </a:rPr>
              <a:t>以向右的方向为正，左向的方向为负；</a:t>
            </a:r>
          </a:p>
          <a:p>
            <a:pPr algn="l">
              <a:buClr>
                <a:srgbClr val="FF3300"/>
              </a:buClr>
              <a:buFont typeface="Wingdings" pitchFamily="2" charset="2"/>
              <a:buAutoNum type="arabicPeriod"/>
              <a:defRPr/>
            </a:pPr>
            <a:r>
              <a:rPr lang="zh-CN" altLang="en-US" dirty="0">
                <a:ea typeface="宋体" pitchFamily="2" charset="-122"/>
              </a:rPr>
              <a:t>用</a:t>
            </a:r>
            <a:r>
              <a:rPr lang="en-US" altLang="zh-CN" dirty="0">
                <a:ea typeface="宋体" pitchFamily="2" charset="-122"/>
              </a:rPr>
              <a:t>f(</a:t>
            </a:r>
            <a:r>
              <a:rPr lang="en-US" altLang="zh-CN" dirty="0" err="1">
                <a:ea typeface="宋体" pitchFamily="2" charset="-122"/>
              </a:rPr>
              <a:t>i</a:t>
            </a:r>
            <a:r>
              <a:rPr lang="en-US" altLang="zh-CN" dirty="0">
                <a:ea typeface="宋体" pitchFamily="2" charset="-122"/>
              </a:rPr>
              <a:t>)</a:t>
            </a:r>
            <a:r>
              <a:rPr lang="zh-CN" altLang="en-US" dirty="0">
                <a:ea typeface="宋体" pitchFamily="2" charset="-122"/>
              </a:rPr>
              <a:t>表示变向之前（第</a:t>
            </a:r>
            <a:r>
              <a:rPr lang="en-US" altLang="zh-CN" dirty="0" err="1">
                <a:ea typeface="宋体" pitchFamily="2" charset="-122"/>
              </a:rPr>
              <a:t>i</a:t>
            </a:r>
            <a:r>
              <a:rPr lang="zh-CN" altLang="en-US" dirty="0">
                <a:ea typeface="宋体" pitchFamily="2" charset="-122"/>
              </a:rPr>
              <a:t>次行走）朝某个方向连续行走的距离</a:t>
            </a:r>
            <a:r>
              <a:rPr lang="zh-CN" altLang="en-US" dirty="0" smtClean="0">
                <a:ea typeface="宋体" pitchFamily="2" charset="-122"/>
              </a:rPr>
              <a:t>则</a:t>
            </a:r>
            <a:endParaRPr lang="en-US" altLang="zh-CN" dirty="0" smtClean="0">
              <a:ea typeface="宋体" pitchFamily="2" charset="-122"/>
            </a:endParaRPr>
          </a:p>
          <a:p>
            <a:pPr algn="l">
              <a:buClr>
                <a:srgbClr val="FF3300"/>
              </a:buClr>
              <a:defRPr/>
            </a:pPr>
            <a:r>
              <a:rPr lang="en-US" altLang="zh-CN" dirty="0">
                <a:ea typeface="宋体" pitchFamily="2" charset="-122"/>
              </a:rPr>
              <a:t> </a:t>
            </a:r>
            <a:r>
              <a:rPr lang="en-US" altLang="zh-CN" dirty="0" smtClean="0">
                <a:ea typeface="宋体" pitchFamily="2" charset="-122"/>
              </a:rPr>
              <a:t>    f(</a:t>
            </a:r>
            <a:r>
              <a:rPr lang="en-US" altLang="zh-CN" dirty="0" err="1" smtClean="0">
                <a:ea typeface="宋体" pitchFamily="2" charset="-122"/>
              </a:rPr>
              <a:t>i</a:t>
            </a:r>
            <a:r>
              <a:rPr lang="en-US" altLang="zh-CN" dirty="0">
                <a:ea typeface="宋体" pitchFamily="2" charset="-122"/>
              </a:rPr>
              <a:t>)=(-2)^(i-1)</a:t>
            </a:r>
            <a:r>
              <a:rPr lang="zh-CN" altLang="en-US" dirty="0">
                <a:ea typeface="宋体" pitchFamily="2" charset="-122"/>
              </a:rPr>
              <a:t>， 其中</a:t>
            </a:r>
            <a:r>
              <a:rPr lang="en-US" altLang="zh-CN" i="1" dirty="0" err="1">
                <a:ea typeface="宋体" pitchFamily="2" charset="-122"/>
              </a:rPr>
              <a:t>i</a:t>
            </a:r>
            <a:r>
              <a:rPr lang="en-US" altLang="zh-CN" dirty="0">
                <a:ea typeface="宋体" pitchFamily="2" charset="-122"/>
              </a:rPr>
              <a:t> = 1, 2…,</a:t>
            </a:r>
            <a:r>
              <a:rPr lang="en-US" altLang="zh-CN" i="1" dirty="0">
                <a:ea typeface="宋体" pitchFamily="2" charset="-122"/>
              </a:rPr>
              <a:t>k</a:t>
            </a:r>
            <a:r>
              <a:rPr lang="zh-CN" altLang="en-US" dirty="0">
                <a:ea typeface="宋体" pitchFamily="2" charset="-122"/>
              </a:rPr>
              <a:t>；</a:t>
            </a:r>
            <a:r>
              <a:rPr lang="en-US" altLang="zh-CN" i="1" dirty="0">
                <a:ea typeface="宋体" pitchFamily="2" charset="-122"/>
              </a:rPr>
              <a:t>f</a:t>
            </a:r>
            <a:r>
              <a:rPr lang="en-US" altLang="zh-CN" dirty="0">
                <a:ea typeface="宋体" pitchFamily="2" charset="-122"/>
              </a:rPr>
              <a:t>(1)=1, </a:t>
            </a:r>
            <a:r>
              <a:rPr lang="en-US" altLang="zh-CN" i="1" dirty="0">
                <a:ea typeface="宋体" pitchFamily="2" charset="-122"/>
              </a:rPr>
              <a:t>f</a:t>
            </a:r>
            <a:r>
              <a:rPr lang="en-US" altLang="zh-CN" dirty="0">
                <a:ea typeface="宋体" pitchFamily="2" charset="-122"/>
              </a:rPr>
              <a:t>(2)=-2, </a:t>
            </a:r>
            <a:r>
              <a:rPr lang="en-US" altLang="zh-CN" i="1" dirty="0">
                <a:ea typeface="宋体" pitchFamily="2" charset="-122"/>
              </a:rPr>
              <a:t>f</a:t>
            </a:r>
            <a:r>
              <a:rPr lang="en-US" altLang="zh-CN" dirty="0">
                <a:ea typeface="宋体" pitchFamily="2" charset="-122"/>
              </a:rPr>
              <a:t>(3)=4, </a:t>
            </a:r>
            <a:r>
              <a:rPr lang="en-US" altLang="zh-CN" i="1" dirty="0">
                <a:ea typeface="宋体" pitchFamily="2" charset="-122"/>
              </a:rPr>
              <a:t>f</a:t>
            </a:r>
            <a:r>
              <a:rPr lang="en-US" altLang="zh-CN" dirty="0">
                <a:ea typeface="宋体" pitchFamily="2" charset="-122"/>
              </a:rPr>
              <a:t>(4)=-8, …</a:t>
            </a:r>
          </a:p>
          <a:p>
            <a:pPr algn="l">
              <a:buClr>
                <a:srgbClr val="FF3300"/>
              </a:buClr>
              <a:buFont typeface="Wingdings" pitchFamily="2" charset="2"/>
              <a:buAutoNum type="arabicPeriod"/>
              <a:defRPr/>
            </a:pPr>
            <a:r>
              <a:rPr lang="zh-CN" altLang="en-US" dirty="0">
                <a:ea typeface="宋体" pitchFamily="2" charset="-122"/>
              </a:rPr>
              <a:t>用</a:t>
            </a:r>
            <a:r>
              <a:rPr lang="en-US" altLang="zh-CN" dirty="0">
                <a:ea typeface="宋体" pitchFamily="2" charset="-122"/>
              </a:rPr>
              <a:t>d(</a:t>
            </a:r>
            <a:r>
              <a:rPr lang="en-US" altLang="zh-CN" dirty="0" err="1">
                <a:ea typeface="宋体" pitchFamily="2" charset="-122"/>
              </a:rPr>
              <a:t>i</a:t>
            </a:r>
            <a:r>
              <a:rPr lang="en-US" altLang="zh-CN" dirty="0">
                <a:ea typeface="宋体" pitchFamily="2" charset="-122"/>
              </a:rPr>
              <a:t>)</a:t>
            </a:r>
            <a:r>
              <a:rPr lang="zh-CN" altLang="en-US" dirty="0">
                <a:ea typeface="宋体" pitchFamily="2" charset="-122"/>
              </a:rPr>
              <a:t>表示行走之后与</a:t>
            </a:r>
            <a:r>
              <a:rPr lang="zh-CN" altLang="en-US" b="1" dirty="0">
                <a:solidFill>
                  <a:srgbClr val="FF0000"/>
                </a:solidFill>
                <a:effectLst>
                  <a:outerShdw blurRad="38100" dist="38100" dir="2700000" algn="tl">
                    <a:srgbClr val="000000">
                      <a:alpha val="43137"/>
                    </a:srgbClr>
                  </a:outerShdw>
                </a:effectLst>
                <a:ea typeface="宋体" pitchFamily="2" charset="-122"/>
              </a:rPr>
              <a:t>起始位置</a:t>
            </a:r>
            <a:r>
              <a:rPr lang="zh-CN" altLang="en-US" dirty="0">
                <a:ea typeface="宋体" pitchFamily="2" charset="-122"/>
              </a:rPr>
              <a:t>的距离，则   </a:t>
            </a:r>
            <a:endParaRPr lang="en-US" altLang="zh-CN" dirty="0">
              <a:ea typeface="宋体" pitchFamily="2" charset="-122"/>
            </a:endParaRPr>
          </a:p>
          <a:p>
            <a:pPr algn="l">
              <a:buClr>
                <a:srgbClr val="FF3300"/>
              </a:buClr>
              <a:defRPr/>
            </a:pPr>
            <a:r>
              <a:rPr lang="en-US" altLang="zh-CN" dirty="0">
                <a:ea typeface="宋体" pitchFamily="2" charset="-122"/>
              </a:rPr>
              <a:t>        d(</a:t>
            </a:r>
            <a:r>
              <a:rPr lang="en-US" altLang="zh-CN" dirty="0" err="1">
                <a:ea typeface="宋体" pitchFamily="2" charset="-122"/>
              </a:rPr>
              <a:t>i</a:t>
            </a:r>
            <a:r>
              <a:rPr lang="en-US" altLang="zh-CN" dirty="0">
                <a:ea typeface="宋体" pitchFamily="2" charset="-122"/>
              </a:rPr>
              <a:t>)=f(1)+f(2)+……+f(</a:t>
            </a:r>
            <a:r>
              <a:rPr lang="en-US" altLang="zh-CN" dirty="0" err="1">
                <a:ea typeface="宋体" pitchFamily="2" charset="-122"/>
              </a:rPr>
              <a:t>i</a:t>
            </a:r>
            <a:r>
              <a:rPr lang="en-US" altLang="zh-CN" dirty="0">
                <a:ea typeface="宋体" pitchFamily="2" charset="-122"/>
              </a:rPr>
              <a:t>)</a:t>
            </a:r>
            <a:r>
              <a:rPr lang="zh-CN" altLang="en-US" dirty="0">
                <a:ea typeface="宋体" pitchFamily="2" charset="-122"/>
              </a:rPr>
              <a:t> </a:t>
            </a:r>
            <a:r>
              <a:rPr lang="en-US" altLang="zh-CN" dirty="0">
                <a:ea typeface="宋体" pitchFamily="2" charset="-122"/>
              </a:rPr>
              <a:t>= (1-</a:t>
            </a:r>
            <a:r>
              <a:rPr lang="en-US" altLang="zh-CN" dirty="0">
                <a:solidFill>
                  <a:srgbClr val="FF0000"/>
                </a:solidFill>
                <a:ea typeface="宋体" pitchFamily="2" charset="-122"/>
              </a:rPr>
              <a:t>(-2)</a:t>
            </a:r>
            <a:r>
              <a:rPr lang="en-US" altLang="zh-CN" sz="2800" baseline="30000" dirty="0" err="1">
                <a:solidFill>
                  <a:srgbClr val="FF0000"/>
                </a:solidFill>
                <a:ea typeface="宋体" pitchFamily="2" charset="-122"/>
              </a:rPr>
              <a:t>i</a:t>
            </a:r>
            <a:r>
              <a:rPr lang="en-US" altLang="zh-CN" dirty="0">
                <a:solidFill>
                  <a:srgbClr val="FF0000"/>
                </a:solidFill>
                <a:ea typeface="宋体" pitchFamily="2" charset="-122"/>
              </a:rPr>
              <a:t>)/3</a:t>
            </a:r>
            <a:r>
              <a:rPr lang="zh-CN" altLang="en-US" dirty="0">
                <a:ea typeface="宋体" pitchFamily="2" charset="-122"/>
              </a:rPr>
              <a:t>。</a:t>
            </a:r>
            <a:endParaRPr lang="en-US" altLang="zh-CN" dirty="0">
              <a:ea typeface="宋体" pitchFamily="2" charset="-122"/>
            </a:endParaRPr>
          </a:p>
          <a:p>
            <a:pPr algn="l">
              <a:buClr>
                <a:srgbClr val="FF3300"/>
              </a:buClr>
              <a:buFont typeface="Wingdings" pitchFamily="2" charset="2"/>
              <a:buAutoNum type="arabicPeriod"/>
              <a:defRPr/>
            </a:pPr>
            <a:r>
              <a:rPr lang="zh-CN" altLang="en-US" dirty="0">
                <a:ea typeface="宋体" pitchFamily="2" charset="-122"/>
              </a:rPr>
              <a:t>假设在第</a:t>
            </a:r>
            <a:r>
              <a:rPr lang="en-US" altLang="zh-CN" dirty="0">
                <a:ea typeface="宋体" pitchFamily="2" charset="-122"/>
              </a:rPr>
              <a:t>k</a:t>
            </a:r>
            <a:r>
              <a:rPr lang="zh-CN" altLang="en-US" dirty="0">
                <a:ea typeface="宋体" pitchFamily="2" charset="-122"/>
              </a:rPr>
              <a:t>次朝某个方向行走之后找到了门，于是有</a:t>
            </a:r>
            <a:br>
              <a:rPr lang="zh-CN" altLang="en-US" dirty="0">
                <a:ea typeface="宋体" pitchFamily="2" charset="-122"/>
              </a:rPr>
            </a:br>
            <a:r>
              <a:rPr lang="en-US" altLang="zh-CN" dirty="0">
                <a:ea typeface="宋体" pitchFamily="2" charset="-122"/>
              </a:rPr>
              <a:t>                     </a:t>
            </a:r>
            <a:r>
              <a:rPr lang="en-US" altLang="zh-CN" dirty="0">
                <a:solidFill>
                  <a:srgbClr val="FF0000"/>
                </a:solidFill>
                <a:ea typeface="宋体" pitchFamily="2" charset="-122"/>
              </a:rPr>
              <a:t>|</a:t>
            </a:r>
            <a:r>
              <a:rPr lang="en-US" altLang="zh-CN" dirty="0">
                <a:ea typeface="宋体" pitchFamily="2" charset="-122"/>
              </a:rPr>
              <a:t> </a:t>
            </a:r>
            <a:r>
              <a:rPr lang="en-US" altLang="zh-CN" dirty="0">
                <a:solidFill>
                  <a:srgbClr val="FF0000"/>
                </a:solidFill>
                <a:ea typeface="宋体" pitchFamily="2" charset="-122"/>
              </a:rPr>
              <a:t>d(k-2)|&lt;n&lt;=|d(k)|</a:t>
            </a:r>
          </a:p>
          <a:p>
            <a:pPr algn="l">
              <a:buClr>
                <a:srgbClr val="FF3300"/>
              </a:buClr>
              <a:buFont typeface="Wingdings" pitchFamily="2" charset="2"/>
              <a:buAutoNum type="arabicPeriod"/>
              <a:defRPr/>
            </a:pPr>
            <a:r>
              <a:rPr lang="zh-CN" altLang="en-US" dirty="0">
                <a:ea typeface="宋体" pitchFamily="2" charset="-122"/>
              </a:rPr>
              <a:t>进一步化简之后，有 </a:t>
            </a:r>
            <a:r>
              <a:rPr lang="en-US" altLang="zh-CN" dirty="0">
                <a:ea typeface="宋体" pitchFamily="2" charset="-122"/>
              </a:rPr>
              <a:t>2^(k-2)&lt;3*n+1&lt;2^k</a:t>
            </a:r>
          </a:p>
          <a:p>
            <a:pPr algn="l">
              <a:buClr>
                <a:srgbClr val="FF3300"/>
              </a:buClr>
              <a:buFont typeface="Wingdings" pitchFamily="2" charset="2"/>
              <a:buAutoNum type="arabicPeriod"/>
              <a:defRPr/>
            </a:pPr>
            <a:r>
              <a:rPr lang="zh-CN" altLang="en-US" dirty="0">
                <a:ea typeface="宋体" pitchFamily="2" charset="-122"/>
              </a:rPr>
              <a:t>行走的总的步数为</a:t>
            </a:r>
            <a:endParaRPr lang="en-US" altLang="zh-CN" dirty="0">
              <a:ea typeface="宋体" pitchFamily="2" charset="-122"/>
            </a:endParaRPr>
          </a:p>
          <a:p>
            <a:pPr algn="l">
              <a:buClr>
                <a:srgbClr val="FF3300"/>
              </a:buClr>
              <a:defRPr/>
            </a:pPr>
            <a:r>
              <a:rPr lang="zh-CN" altLang="en-US" dirty="0">
                <a:ea typeface="宋体" pitchFamily="2" charset="-122"/>
              </a:rPr>
              <a:t/>
            </a:r>
            <a:br>
              <a:rPr lang="zh-CN" altLang="en-US" dirty="0">
                <a:ea typeface="宋体" pitchFamily="2" charset="-122"/>
              </a:rPr>
            </a:br>
            <a:r>
              <a:rPr lang="en-US" altLang="zh-CN" dirty="0">
                <a:ea typeface="宋体" pitchFamily="2" charset="-122"/>
              </a:rPr>
              <a:t>S=|f(1)|+|f(2)|+……+|f(k)|=2^k-1 = 4*[2^(k-2)]-1 &lt; </a:t>
            </a:r>
            <a:r>
              <a:rPr lang="en-US" altLang="zh-CN" dirty="0">
                <a:solidFill>
                  <a:srgbClr val="FF0000"/>
                </a:solidFill>
                <a:ea typeface="宋体" pitchFamily="2" charset="-122"/>
              </a:rPr>
              <a:t>12*n+3</a:t>
            </a:r>
            <a:endParaRPr lang="zh-CN" altLang="en-US" dirty="0">
              <a:solidFill>
                <a:srgbClr val="FF0000"/>
              </a:solidFill>
              <a:ea typeface="宋体" pitchFamily="2" charset="-122"/>
            </a:endParaRPr>
          </a:p>
        </p:txBody>
      </p:sp>
      <p:sp>
        <p:nvSpPr>
          <p:cNvPr id="35843" name="矩形 3"/>
          <p:cNvSpPr>
            <a:spLocks noChangeArrowheads="1"/>
          </p:cNvSpPr>
          <p:nvPr/>
        </p:nvSpPr>
        <p:spPr bwMode="auto">
          <a:xfrm>
            <a:off x="609600" y="5608065"/>
            <a:ext cx="4305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lvl="1" algn="l">
              <a:buClr>
                <a:srgbClr val="FF3300"/>
              </a:buClr>
            </a:pPr>
            <a:r>
              <a:rPr lang="zh-CN" altLang="en-US" dirty="0">
                <a:ea typeface="宋体" panose="02010600030101010101" pitchFamily="2" charset="-122"/>
              </a:rPr>
              <a:t>因此该算法的复杂度是</a:t>
            </a:r>
            <a:r>
              <a:rPr lang="en-US" altLang="zh-CN" dirty="0">
                <a:ea typeface="宋体" panose="02010600030101010101" pitchFamily="2" charset="-122"/>
              </a:rPr>
              <a:t>O(</a:t>
            </a:r>
            <a:r>
              <a:rPr lang="en-US" altLang="zh-CN" i="1" dirty="0">
                <a:ea typeface="宋体" panose="02010600030101010101" pitchFamily="2" charset="-122"/>
              </a:rPr>
              <a:t>n</a:t>
            </a:r>
            <a:r>
              <a:rPr lang="en-US" altLang="zh-CN" dirty="0">
                <a:ea typeface="宋体" panose="02010600030101010101" pitchFamily="2" charset="-122"/>
              </a:rPr>
              <a:t>)</a:t>
            </a:r>
            <a:endParaRPr lang="zh-CN" altLang="en-US" dirty="0">
              <a:ea typeface="宋体" panose="02010600030101010101" pitchFamily="2" charset="-122"/>
            </a:endParaRPr>
          </a:p>
        </p:txBody>
      </p:sp>
      <p:sp>
        <p:nvSpPr>
          <p:cNvPr id="35844" name="矩形 4"/>
          <p:cNvSpPr>
            <a:spLocks noChangeArrowheads="1"/>
          </p:cNvSpPr>
          <p:nvPr/>
        </p:nvSpPr>
        <p:spPr bwMode="auto">
          <a:xfrm>
            <a:off x="685800" y="76200"/>
            <a:ext cx="10572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buClr>
                <a:srgbClr val="FF3300"/>
              </a:buClr>
            </a:pPr>
            <a:r>
              <a:rPr lang="zh-CN" altLang="en-US" sz="4400">
                <a:ea typeface="宋体" panose="02010600030101010101" pitchFamily="2" charset="-122"/>
              </a:rPr>
              <a:t>解</a:t>
            </a:r>
            <a:r>
              <a:rPr lang="zh-CN" altLang="en-US">
                <a:ea typeface="宋体" panose="02010600030101010101" pitchFamily="2" charset="-122"/>
              </a:rPr>
              <a:t>：</a:t>
            </a:r>
            <a:endParaRPr lang="en-US" altLang="zh-CN">
              <a:ea typeface="宋体" panose="02010600030101010101" pitchFamily="2" charset="-122"/>
            </a:endParaRPr>
          </a:p>
        </p:txBody>
      </p:sp>
    </p:spTree>
    <p:extLst>
      <p:ext uri="{BB962C8B-B14F-4D97-AF65-F5344CB8AC3E}">
        <p14:creationId xmlns:p14="http://schemas.microsoft.com/office/powerpoint/2010/main" val="1492214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zh-CN" altLang="en-US" dirty="0" smtClean="0">
                <a:ea typeface="宋体" charset="-122"/>
              </a:rPr>
              <a:t>例：带锁的门</a:t>
            </a:r>
          </a:p>
        </p:txBody>
      </p:sp>
      <p:sp>
        <p:nvSpPr>
          <p:cNvPr id="3" name="内容占位符 2"/>
          <p:cNvSpPr>
            <a:spLocks noGrp="1"/>
          </p:cNvSpPr>
          <p:nvPr>
            <p:ph idx="1"/>
          </p:nvPr>
        </p:nvSpPr>
        <p:spPr>
          <a:xfrm>
            <a:off x="152400" y="1524000"/>
            <a:ext cx="8839200" cy="4572000"/>
          </a:xfrm>
        </p:spPr>
        <p:txBody>
          <a:bodyPr/>
          <a:lstStyle/>
          <a:p>
            <a:pPr>
              <a:buNone/>
              <a:defRPr/>
            </a:pPr>
            <a:r>
              <a:rPr lang="zh-CN" altLang="en-US" sz="2400" b="1" dirty="0" smtClean="0">
                <a:solidFill>
                  <a:srgbClr val="FF0000"/>
                </a:solidFill>
                <a:effectLst/>
                <a:ea typeface="宋体" charset="-122"/>
              </a:rPr>
              <a:t>提出问题</a:t>
            </a:r>
            <a:r>
              <a:rPr lang="zh-CN" altLang="en-US" sz="2400" b="1" dirty="0" smtClean="0">
                <a:effectLst/>
                <a:ea typeface="宋体" charset="-122"/>
              </a:rPr>
              <a:t>：在走廊上有</a:t>
            </a:r>
            <a:r>
              <a:rPr lang="en-US" altLang="zh-CN" sz="2400" b="1" dirty="0" smtClean="0">
                <a:effectLst/>
                <a:ea typeface="宋体" charset="-122"/>
              </a:rPr>
              <a:t>n</a:t>
            </a:r>
            <a:r>
              <a:rPr lang="zh-CN" altLang="en-US" sz="2400" b="1" dirty="0" smtClean="0">
                <a:effectLst/>
                <a:ea typeface="宋体" charset="-122"/>
              </a:rPr>
              <a:t>个带锁的门，从</a:t>
            </a:r>
            <a:r>
              <a:rPr lang="en-US" altLang="zh-CN" sz="2400" b="1" dirty="0" smtClean="0">
                <a:effectLst/>
                <a:ea typeface="宋体" charset="-122"/>
              </a:rPr>
              <a:t>1</a:t>
            </a:r>
            <a:r>
              <a:rPr lang="zh-CN" altLang="en-US" sz="2400" b="1" dirty="0" smtClean="0">
                <a:effectLst/>
                <a:ea typeface="宋体" charset="-122"/>
              </a:rPr>
              <a:t>到</a:t>
            </a:r>
            <a:r>
              <a:rPr lang="en-US" altLang="zh-CN" sz="2400" b="1" dirty="0" smtClean="0">
                <a:effectLst/>
                <a:ea typeface="宋体" charset="-122"/>
              </a:rPr>
              <a:t>n</a:t>
            </a:r>
            <a:r>
              <a:rPr lang="zh-CN" altLang="en-US" sz="2400" b="1" dirty="0" smtClean="0">
                <a:effectLst/>
                <a:ea typeface="宋体" charset="-122"/>
              </a:rPr>
              <a:t>一次编号。最初所有的门都是关着的。我们从门前一次经过</a:t>
            </a:r>
            <a:r>
              <a:rPr lang="en-US" altLang="zh-CN" sz="2400" b="1" dirty="0" smtClean="0">
                <a:effectLst/>
                <a:ea typeface="宋体" charset="-122"/>
              </a:rPr>
              <a:t>n</a:t>
            </a:r>
            <a:r>
              <a:rPr lang="zh-CN" altLang="en-US" sz="2400" b="1" dirty="0" smtClean="0">
                <a:effectLst/>
                <a:ea typeface="宋体" charset="-122"/>
              </a:rPr>
              <a:t>次，每一次都从</a:t>
            </a:r>
            <a:r>
              <a:rPr lang="en-US" altLang="zh-CN" sz="2400" b="1" dirty="0" smtClean="0">
                <a:effectLst/>
                <a:ea typeface="宋体" charset="-122"/>
              </a:rPr>
              <a:t>1</a:t>
            </a:r>
            <a:r>
              <a:rPr lang="zh-CN" altLang="en-US" sz="2400" b="1" dirty="0" smtClean="0">
                <a:effectLst/>
                <a:ea typeface="宋体" charset="-122"/>
              </a:rPr>
              <a:t>号门开始。在第</a:t>
            </a:r>
            <a:r>
              <a:rPr lang="en-US" altLang="zh-CN" sz="2400" b="1" dirty="0" err="1" smtClean="0">
                <a:effectLst/>
                <a:ea typeface="宋体" charset="-122"/>
              </a:rPr>
              <a:t>i</a:t>
            </a:r>
            <a:r>
              <a:rPr lang="zh-CN" altLang="en-US" sz="2400" b="1" dirty="0" smtClean="0">
                <a:effectLst/>
                <a:ea typeface="宋体" charset="-122"/>
              </a:rPr>
              <a:t>次经过时（</a:t>
            </a:r>
            <a:r>
              <a:rPr lang="en-US" altLang="zh-CN" sz="2400" b="1" dirty="0" err="1" smtClean="0">
                <a:effectLst/>
                <a:ea typeface="宋体" charset="-122"/>
              </a:rPr>
              <a:t>i</a:t>
            </a:r>
            <a:r>
              <a:rPr lang="en-US" altLang="zh-CN" sz="2400" b="1" dirty="0" smtClean="0">
                <a:effectLst/>
                <a:ea typeface="宋体" charset="-122"/>
              </a:rPr>
              <a:t> = 1</a:t>
            </a:r>
            <a:r>
              <a:rPr lang="zh-CN" altLang="en-US" sz="2400" b="1" dirty="0" smtClean="0">
                <a:effectLst/>
                <a:ea typeface="宋体" charset="-122"/>
              </a:rPr>
              <a:t>，</a:t>
            </a:r>
            <a:r>
              <a:rPr lang="en-US" altLang="zh-CN" sz="2400" b="1" dirty="0" smtClean="0">
                <a:effectLst/>
                <a:ea typeface="宋体" charset="-122"/>
              </a:rPr>
              <a:t>2</a:t>
            </a:r>
            <a:r>
              <a:rPr lang="zh-CN" altLang="en-US" sz="2400" b="1" dirty="0" smtClean="0">
                <a:effectLst/>
                <a:ea typeface="宋体" charset="-122"/>
              </a:rPr>
              <a:t>．．．</a:t>
            </a:r>
            <a:r>
              <a:rPr lang="en-US" altLang="zh-CN" sz="2400" b="1" dirty="0" smtClean="0">
                <a:effectLst/>
                <a:ea typeface="宋体" charset="-122"/>
              </a:rPr>
              <a:t>n</a:t>
            </a:r>
            <a:r>
              <a:rPr lang="zh-CN" altLang="en-US" sz="2400" b="1" dirty="0" smtClean="0">
                <a:effectLst/>
                <a:ea typeface="宋体" charset="-122"/>
              </a:rPr>
              <a:t>）我们改</a:t>
            </a:r>
            <a:r>
              <a:rPr lang="zh-CN" altLang="en-US" sz="2400" b="1" dirty="0" smtClean="0">
                <a:solidFill>
                  <a:srgbClr val="FF0000"/>
                </a:solidFill>
                <a:effectLst/>
                <a:ea typeface="宋体" charset="-122"/>
              </a:rPr>
              <a:t>变</a:t>
            </a:r>
            <a:r>
              <a:rPr lang="en-US" altLang="zh-CN" sz="2400" b="1" dirty="0" err="1" smtClean="0">
                <a:solidFill>
                  <a:srgbClr val="FF0000"/>
                </a:solidFill>
                <a:effectLst/>
                <a:ea typeface="宋体" charset="-122"/>
              </a:rPr>
              <a:t>i</a:t>
            </a:r>
            <a:r>
              <a:rPr lang="zh-CN" altLang="en-US" sz="2400" b="1" dirty="0" smtClean="0">
                <a:solidFill>
                  <a:srgbClr val="FF0000"/>
                </a:solidFill>
                <a:effectLst/>
                <a:ea typeface="宋体" charset="-122"/>
              </a:rPr>
              <a:t>的整数</a:t>
            </a:r>
            <a:r>
              <a:rPr lang="zh-CN" altLang="en-US" sz="2400" b="1" dirty="0" smtClean="0">
                <a:effectLst/>
                <a:ea typeface="宋体" charset="-122"/>
              </a:rPr>
              <a:t>倍号锁的状态：也就是如果们是关着的，就打开它；如果门是打开的，就关上它。举例来说，第一次经过之后，所有的门都是打开的；第二次经过时，我们只改变偶数门的状态（</a:t>
            </a:r>
            <a:r>
              <a:rPr lang="en-US" altLang="zh-CN" sz="2400" b="1" dirty="0" smtClean="0">
                <a:effectLst/>
                <a:ea typeface="宋体" charset="-122"/>
              </a:rPr>
              <a:t>2</a:t>
            </a:r>
            <a:r>
              <a:rPr lang="zh-CN" altLang="en-US" sz="2400" b="1" dirty="0" smtClean="0">
                <a:effectLst/>
                <a:ea typeface="宋体" charset="-122"/>
              </a:rPr>
              <a:t>号门，</a:t>
            </a:r>
            <a:r>
              <a:rPr lang="en-US" altLang="zh-CN" sz="2400" b="1" dirty="0" smtClean="0">
                <a:effectLst/>
                <a:ea typeface="宋体" charset="-122"/>
              </a:rPr>
              <a:t>4</a:t>
            </a:r>
            <a:r>
              <a:rPr lang="zh-CN" altLang="en-US" sz="2400" b="1" dirty="0" smtClean="0">
                <a:effectLst/>
                <a:ea typeface="宋体" charset="-122"/>
              </a:rPr>
              <a:t>号门．．．．．．）这样一来，第二次经过之后，偶数门是关着的，而奇数门是开着的；第三次经过时，我们把</a:t>
            </a:r>
            <a:r>
              <a:rPr lang="en-US" altLang="zh-CN" sz="2400" b="1" dirty="0" smtClean="0">
                <a:effectLst/>
                <a:ea typeface="宋体" charset="-122"/>
              </a:rPr>
              <a:t>3</a:t>
            </a:r>
            <a:r>
              <a:rPr lang="zh-CN" altLang="en-US" sz="2400" b="1" dirty="0" smtClean="0">
                <a:effectLst/>
                <a:ea typeface="宋体" charset="-122"/>
              </a:rPr>
              <a:t>号门关上（该门在第一次经过时被打开），打开</a:t>
            </a:r>
            <a:r>
              <a:rPr lang="en-US" altLang="zh-CN" sz="2400" b="1" dirty="0" smtClean="0">
                <a:effectLst/>
                <a:ea typeface="宋体" charset="-122"/>
              </a:rPr>
              <a:t>6</a:t>
            </a:r>
            <a:r>
              <a:rPr lang="zh-CN" altLang="en-US" sz="2400" b="1" dirty="0" smtClean="0">
                <a:effectLst/>
                <a:ea typeface="宋体" charset="-122"/>
              </a:rPr>
              <a:t>号门（该门在第二次经过时被关上），以此类推。在最后一次经过后，那些门是打开的？那些门是关上的？有多少打开的门？</a:t>
            </a:r>
          </a:p>
          <a:p>
            <a:pPr>
              <a:buFont typeface="Monotype Sorts" pitchFamily="2" charset="2"/>
              <a:buChar char="b"/>
              <a:defRPr/>
            </a:pPr>
            <a:endParaRPr lang="zh-CN" altLang="en-US" dirty="0" smtClean="0">
              <a:ea typeface="宋体" charset="-122"/>
            </a:endParaRPr>
          </a:p>
        </p:txBody>
      </p:sp>
      <p:sp>
        <p:nvSpPr>
          <p:cNvPr id="60420" name="灯片编号占位符 3"/>
          <p:cNvSpPr>
            <a:spLocks noGrp="1"/>
          </p:cNvSpPr>
          <p:nvPr>
            <p:ph type="sldNum" sz="quarter" idx="4294967295"/>
          </p:nvPr>
        </p:nvSpPr>
        <p:spPr bwMode="auto">
          <a:xfrm>
            <a:off x="7061200" y="6426200"/>
            <a:ext cx="1905000" cy="304800"/>
          </a:xfrm>
          <a:prstGeom prst="rect">
            <a:avLst/>
          </a:prstGeom>
          <a:noFill/>
          <a:ln>
            <a:miter lim="800000"/>
            <a:headEnd/>
            <a:tailEnd/>
          </a:ln>
        </p:spPr>
        <p:txBody>
          <a:bodyPr/>
          <a:lstStyle/>
          <a:p>
            <a:pPr algn="ctr" eaLnBrk="0" hangingPunct="0"/>
            <a:r>
              <a:rPr lang="en-US" altLang="zh-CN" sz="1400">
                <a:latin typeface="Arial Narrow" pitchFamily="34" charset="0"/>
              </a:rPr>
              <a:t>1-</a:t>
            </a:r>
            <a:fld id="{F0DB68FE-288B-4EAE-8E51-D3A7F567DE2F}" type="slidenum">
              <a:rPr lang="en-US" altLang="zh-CN" sz="1400">
                <a:latin typeface="Arial Narrow" pitchFamily="34" charset="0"/>
              </a:rPr>
              <a:pPr algn="ctr" eaLnBrk="0" hangingPunct="0"/>
              <a:t>64</a:t>
            </a:fld>
            <a:endParaRPr lang="en-US" altLang="zh-CN" sz="1400">
              <a:latin typeface="Arial Narrow"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ea typeface="宋体" charset="-122"/>
              </a:rPr>
              <a:t>带锁的门</a:t>
            </a:r>
          </a:p>
        </p:txBody>
      </p:sp>
      <p:sp>
        <p:nvSpPr>
          <p:cNvPr id="3" name="内容占位符 2"/>
          <p:cNvSpPr>
            <a:spLocks noGrp="1"/>
          </p:cNvSpPr>
          <p:nvPr>
            <p:ph idx="1"/>
          </p:nvPr>
        </p:nvSpPr>
        <p:spPr>
          <a:xfrm>
            <a:off x="685800" y="1524000"/>
            <a:ext cx="8229600" cy="4572000"/>
          </a:xfrm>
        </p:spPr>
        <p:txBody>
          <a:bodyPr/>
          <a:lstStyle/>
          <a:p>
            <a:pPr marL="0" indent="0">
              <a:buFont typeface="Monotype Sorts" pitchFamily="2" charset="2"/>
              <a:buNone/>
              <a:defRPr/>
            </a:pPr>
            <a:r>
              <a:rPr lang="zh-CN" altLang="en-US" sz="2000" dirty="0" smtClean="0">
                <a:effectLst/>
                <a:ea typeface="宋体" charset="-122"/>
              </a:rPr>
              <a:t>分析问题：</a:t>
            </a:r>
          </a:p>
          <a:p>
            <a:pPr marL="0" indent="0">
              <a:buFont typeface="Monotype Sorts" pitchFamily="2" charset="2"/>
              <a:buNone/>
              <a:defRPr/>
            </a:pPr>
            <a:r>
              <a:rPr lang="zh-CN" altLang="en-US" sz="2000" dirty="0" smtClean="0">
                <a:effectLst/>
                <a:ea typeface="宋体" charset="-122"/>
              </a:rPr>
              <a:t>    举例说明：假设</a:t>
            </a:r>
            <a:r>
              <a:rPr lang="en-US" altLang="zh-CN" sz="2000" dirty="0" smtClean="0">
                <a:effectLst/>
                <a:ea typeface="宋体" charset="-122"/>
              </a:rPr>
              <a:t>n = 5,0</a:t>
            </a:r>
            <a:r>
              <a:rPr lang="zh-CN" altLang="en-US" sz="2000" dirty="0" smtClean="0">
                <a:effectLst/>
                <a:ea typeface="宋体" charset="-122"/>
              </a:rPr>
              <a:t>表示门是关着的，</a:t>
            </a:r>
            <a:r>
              <a:rPr lang="en-US" altLang="zh-CN" sz="2000" dirty="0" smtClean="0">
                <a:effectLst/>
                <a:ea typeface="宋体" charset="-122"/>
              </a:rPr>
              <a:t>1</a:t>
            </a:r>
            <a:r>
              <a:rPr lang="zh-CN" altLang="en-US" sz="2000" dirty="0" smtClean="0">
                <a:effectLst/>
                <a:ea typeface="宋体" charset="-122"/>
              </a:rPr>
              <a:t>表示门是开着的，则模拟上述过程如下：</a:t>
            </a:r>
          </a:p>
          <a:p>
            <a:pPr marL="0" indent="0">
              <a:buFont typeface="Monotype Sorts" pitchFamily="2" charset="2"/>
              <a:buNone/>
              <a:defRPr/>
            </a:pPr>
            <a:r>
              <a:rPr lang="zh-CN" altLang="en-US" sz="2000" dirty="0" smtClean="0">
                <a:effectLst/>
                <a:ea typeface="宋体" charset="-122"/>
              </a:rPr>
              <a:t>状态数组下标：</a:t>
            </a:r>
            <a:r>
              <a:rPr lang="en-US" altLang="zh-CN" sz="2000" dirty="0" smtClean="0">
                <a:effectLst/>
                <a:ea typeface="宋体" charset="-122"/>
              </a:rPr>
              <a:t>1	 2	 3	 4	 5	</a:t>
            </a:r>
            <a:endParaRPr lang="zh-CN" altLang="en-US" sz="2000" dirty="0" smtClean="0">
              <a:effectLst/>
              <a:ea typeface="宋体" charset="-122"/>
            </a:endParaRPr>
          </a:p>
          <a:p>
            <a:pPr marL="0" indent="0">
              <a:buFont typeface="Monotype Sorts" pitchFamily="2" charset="2"/>
              <a:buNone/>
              <a:defRPr/>
            </a:pPr>
            <a:r>
              <a:rPr lang="zh-CN" altLang="en-US" sz="2000" dirty="0" smtClean="0">
                <a:effectLst/>
                <a:ea typeface="宋体" charset="-122"/>
              </a:rPr>
              <a:t>状态数组的值：</a:t>
            </a:r>
            <a:r>
              <a:rPr lang="en-US" altLang="zh-CN" sz="2000" dirty="0" smtClean="0">
                <a:effectLst/>
                <a:ea typeface="宋体" charset="-122"/>
              </a:rPr>
              <a:t>0	 0	 0	 0	 0 </a:t>
            </a:r>
            <a:r>
              <a:rPr lang="zh-CN" altLang="en-US" sz="2000" dirty="0" smtClean="0">
                <a:effectLst/>
                <a:ea typeface="宋体" charset="-122"/>
              </a:rPr>
              <a:t> </a:t>
            </a:r>
            <a:r>
              <a:rPr lang="en-US" altLang="zh-CN" sz="2000" dirty="0" smtClean="0">
                <a:effectLst/>
                <a:ea typeface="宋体" charset="-122"/>
              </a:rPr>
              <a:t>―――</a:t>
            </a:r>
            <a:r>
              <a:rPr lang="zh-CN" altLang="en-US" sz="2000" dirty="0" smtClean="0">
                <a:effectLst/>
                <a:ea typeface="宋体" charset="-122"/>
              </a:rPr>
              <a:t>＞初始状态</a:t>
            </a:r>
          </a:p>
          <a:p>
            <a:pPr marL="0" indent="0">
              <a:buFont typeface="Monotype Sorts" pitchFamily="2" charset="2"/>
              <a:buNone/>
              <a:defRPr/>
            </a:pPr>
            <a:r>
              <a:rPr lang="zh-CN" altLang="en-US" sz="2000" dirty="0" smtClean="0">
                <a:effectLst/>
                <a:ea typeface="宋体" charset="-122"/>
              </a:rPr>
              <a:t>状态数组的值：</a:t>
            </a:r>
            <a:r>
              <a:rPr lang="en-US" altLang="zh-CN" sz="2000" dirty="0" smtClean="0">
                <a:effectLst/>
                <a:ea typeface="宋体" charset="-122"/>
              </a:rPr>
              <a:t>1	 1	 1	 1	 1 </a:t>
            </a:r>
            <a:r>
              <a:rPr lang="zh-CN" altLang="en-US" sz="2000" dirty="0" smtClean="0">
                <a:effectLst/>
                <a:ea typeface="宋体" charset="-122"/>
              </a:rPr>
              <a:t> </a:t>
            </a:r>
            <a:r>
              <a:rPr lang="en-US" altLang="zh-CN" sz="2000" dirty="0" smtClean="0">
                <a:effectLst/>
                <a:ea typeface="宋体" charset="-122"/>
              </a:rPr>
              <a:t>―――</a:t>
            </a:r>
            <a:r>
              <a:rPr lang="zh-CN" altLang="en-US" sz="2000" dirty="0" smtClean="0">
                <a:effectLst/>
                <a:ea typeface="宋体" charset="-122"/>
              </a:rPr>
              <a:t>＞第一次</a:t>
            </a:r>
          </a:p>
          <a:p>
            <a:pPr marL="0" indent="0">
              <a:buFont typeface="Monotype Sorts" pitchFamily="2" charset="2"/>
              <a:buNone/>
              <a:defRPr/>
            </a:pPr>
            <a:r>
              <a:rPr lang="zh-CN" altLang="en-US" sz="2000" dirty="0" smtClean="0">
                <a:effectLst/>
                <a:ea typeface="宋体" charset="-122"/>
              </a:rPr>
              <a:t>状态数组的值：</a:t>
            </a:r>
            <a:r>
              <a:rPr lang="en-US" altLang="zh-CN" sz="2000" dirty="0" smtClean="0">
                <a:effectLst/>
                <a:ea typeface="宋体" charset="-122"/>
              </a:rPr>
              <a:t>1	 0	 1	 0	 1  ―――</a:t>
            </a:r>
            <a:r>
              <a:rPr lang="zh-CN" altLang="en-US" sz="2000" dirty="0" smtClean="0">
                <a:effectLst/>
                <a:ea typeface="宋体" charset="-122"/>
              </a:rPr>
              <a:t>＞第二次</a:t>
            </a:r>
          </a:p>
          <a:p>
            <a:pPr marL="0" indent="0">
              <a:buFont typeface="Monotype Sorts" pitchFamily="2" charset="2"/>
              <a:buNone/>
              <a:defRPr/>
            </a:pPr>
            <a:r>
              <a:rPr lang="zh-CN" altLang="en-US" sz="2000" dirty="0" smtClean="0">
                <a:effectLst/>
                <a:ea typeface="宋体" charset="-122"/>
              </a:rPr>
              <a:t>状态数组的值：</a:t>
            </a:r>
            <a:r>
              <a:rPr lang="en-US" altLang="zh-CN" sz="2000" dirty="0" smtClean="0">
                <a:effectLst/>
                <a:ea typeface="宋体" charset="-122"/>
              </a:rPr>
              <a:t>1	 0	 0	 0	 1 </a:t>
            </a:r>
            <a:r>
              <a:rPr lang="zh-CN" altLang="en-US" sz="2000" dirty="0" smtClean="0">
                <a:effectLst/>
                <a:ea typeface="宋体" charset="-122"/>
              </a:rPr>
              <a:t> </a:t>
            </a:r>
            <a:r>
              <a:rPr lang="en-US" altLang="zh-CN" sz="2000" dirty="0" smtClean="0">
                <a:effectLst/>
                <a:ea typeface="宋体" charset="-122"/>
              </a:rPr>
              <a:t>―――</a:t>
            </a:r>
            <a:r>
              <a:rPr lang="zh-CN" altLang="en-US" sz="2000" dirty="0" smtClean="0">
                <a:effectLst/>
                <a:ea typeface="宋体" charset="-122"/>
              </a:rPr>
              <a:t>＞第三次</a:t>
            </a:r>
          </a:p>
          <a:p>
            <a:pPr marL="0" indent="0">
              <a:buFont typeface="Monotype Sorts" pitchFamily="2" charset="2"/>
              <a:buNone/>
              <a:defRPr/>
            </a:pPr>
            <a:r>
              <a:rPr lang="zh-CN" altLang="en-US" sz="2000" dirty="0" smtClean="0">
                <a:effectLst/>
                <a:ea typeface="宋体" charset="-122"/>
              </a:rPr>
              <a:t>状态数组的值：</a:t>
            </a:r>
            <a:r>
              <a:rPr lang="en-US" altLang="zh-CN" sz="2000" dirty="0" smtClean="0">
                <a:effectLst/>
                <a:ea typeface="宋体" charset="-122"/>
              </a:rPr>
              <a:t>1	 0	 0	 1	 1 </a:t>
            </a:r>
            <a:r>
              <a:rPr lang="zh-CN" altLang="en-US" sz="2000" dirty="0" smtClean="0">
                <a:effectLst/>
                <a:ea typeface="宋体" charset="-122"/>
              </a:rPr>
              <a:t> </a:t>
            </a:r>
            <a:r>
              <a:rPr lang="en-US" altLang="zh-CN" sz="2000" dirty="0" smtClean="0">
                <a:effectLst/>
                <a:ea typeface="宋体" charset="-122"/>
              </a:rPr>
              <a:t>―――</a:t>
            </a:r>
            <a:r>
              <a:rPr lang="zh-CN" altLang="en-US" sz="2000" dirty="0" smtClean="0">
                <a:effectLst/>
                <a:ea typeface="宋体" charset="-122"/>
              </a:rPr>
              <a:t>＞第四次</a:t>
            </a:r>
          </a:p>
          <a:p>
            <a:pPr marL="0" indent="0">
              <a:buFont typeface="Monotype Sorts" pitchFamily="2" charset="2"/>
              <a:buNone/>
              <a:defRPr/>
            </a:pPr>
            <a:r>
              <a:rPr lang="zh-CN" altLang="en-US" sz="2000" dirty="0" smtClean="0">
                <a:effectLst/>
                <a:ea typeface="宋体" charset="-122"/>
              </a:rPr>
              <a:t>状态数组的值：</a:t>
            </a:r>
            <a:r>
              <a:rPr lang="en-US" altLang="zh-CN" sz="2000" dirty="0" smtClean="0">
                <a:effectLst/>
                <a:ea typeface="宋体" charset="-122"/>
              </a:rPr>
              <a:t>1	 0	 0	 1	 0 </a:t>
            </a:r>
            <a:r>
              <a:rPr lang="zh-CN" altLang="en-US" sz="2000" dirty="0" smtClean="0">
                <a:effectLst/>
                <a:ea typeface="宋体" charset="-122"/>
              </a:rPr>
              <a:t> </a:t>
            </a:r>
            <a:r>
              <a:rPr lang="en-US" altLang="zh-CN" sz="2000" dirty="0" smtClean="0">
                <a:effectLst/>
                <a:ea typeface="宋体" charset="-122"/>
              </a:rPr>
              <a:t>―――</a:t>
            </a:r>
            <a:r>
              <a:rPr lang="zh-CN" altLang="en-US" sz="2000" dirty="0" smtClean="0">
                <a:effectLst/>
                <a:ea typeface="宋体" charset="-122"/>
              </a:rPr>
              <a:t>＞第五次</a:t>
            </a:r>
            <a:endParaRPr lang="en-US" altLang="zh-CN" sz="2000" dirty="0" smtClean="0">
              <a:effectLst/>
              <a:ea typeface="宋体" charset="-122"/>
            </a:endParaRPr>
          </a:p>
          <a:p>
            <a:pPr marL="0" indent="0">
              <a:buFont typeface="Monotype Sorts" pitchFamily="2" charset="2"/>
              <a:buNone/>
              <a:defRPr/>
            </a:pPr>
            <a:endParaRPr lang="zh-CN" altLang="en-US" sz="2000" dirty="0" smtClean="0">
              <a:effectLst/>
              <a:ea typeface="宋体" charset="-122"/>
            </a:endParaRPr>
          </a:p>
          <a:p>
            <a:pPr marL="0" indent="0">
              <a:buFont typeface="Monotype Sorts" pitchFamily="2" charset="2"/>
              <a:buChar char="b"/>
              <a:defRPr/>
            </a:pPr>
            <a:r>
              <a:rPr lang="zh-CN" altLang="en-US" sz="2000" dirty="0" smtClean="0">
                <a:effectLst/>
                <a:ea typeface="宋体" charset="-122"/>
              </a:rPr>
              <a:t>    由此可以看出，有两扇门是开着的，是</a:t>
            </a:r>
            <a:r>
              <a:rPr lang="en-US" altLang="zh-CN" sz="2000" dirty="0" smtClean="0">
                <a:effectLst/>
                <a:ea typeface="宋体" charset="-122"/>
              </a:rPr>
              <a:t>1</a:t>
            </a:r>
            <a:r>
              <a:rPr lang="zh-CN" altLang="en-US" sz="2000" dirty="0" smtClean="0">
                <a:effectLst/>
                <a:ea typeface="宋体" charset="-122"/>
              </a:rPr>
              <a:t>号门和</a:t>
            </a:r>
            <a:r>
              <a:rPr lang="en-US" altLang="zh-CN" sz="2000" dirty="0" smtClean="0">
                <a:effectLst/>
                <a:ea typeface="宋体" charset="-122"/>
              </a:rPr>
              <a:t>4</a:t>
            </a:r>
            <a:r>
              <a:rPr lang="zh-CN" altLang="en-US" sz="2000" dirty="0" smtClean="0">
                <a:effectLst/>
                <a:ea typeface="宋体" charset="-122"/>
              </a:rPr>
              <a:t>号门，其他的门是关着的。这个与“埃拉脱色尼筛”算法求素数的思路相近。</a:t>
            </a:r>
          </a:p>
          <a:p>
            <a:pPr marL="0" indent="0">
              <a:buFont typeface="Monotype Sorts" pitchFamily="2" charset="2"/>
              <a:buChar char="b"/>
              <a:defRPr/>
            </a:pPr>
            <a:endParaRPr lang="zh-CN" altLang="en-US" dirty="0" smtClean="0">
              <a:ea typeface="宋体" charset="-122"/>
            </a:endParaRPr>
          </a:p>
        </p:txBody>
      </p:sp>
      <p:sp>
        <p:nvSpPr>
          <p:cNvPr id="61444" name="灯片编号占位符 3"/>
          <p:cNvSpPr>
            <a:spLocks noGrp="1"/>
          </p:cNvSpPr>
          <p:nvPr>
            <p:ph type="sldNum" sz="quarter" idx="4294967295"/>
          </p:nvPr>
        </p:nvSpPr>
        <p:spPr bwMode="auto">
          <a:xfrm>
            <a:off x="7061200" y="6426200"/>
            <a:ext cx="1905000" cy="304800"/>
          </a:xfrm>
          <a:prstGeom prst="rect">
            <a:avLst/>
          </a:prstGeom>
          <a:noFill/>
          <a:ln>
            <a:miter lim="800000"/>
            <a:headEnd/>
            <a:tailEnd/>
          </a:ln>
        </p:spPr>
        <p:txBody>
          <a:bodyPr/>
          <a:lstStyle/>
          <a:p>
            <a:pPr algn="ctr" eaLnBrk="0" hangingPunct="0"/>
            <a:r>
              <a:rPr lang="en-US" altLang="zh-CN" sz="1400">
                <a:latin typeface="Arial Narrow" pitchFamily="34" charset="0"/>
              </a:rPr>
              <a:t>1-</a:t>
            </a:r>
            <a:fld id="{8C171E5A-42AC-4A0E-9E6D-23E1ACCE3D27}" type="slidenum">
              <a:rPr lang="en-US" altLang="zh-CN" sz="1400">
                <a:latin typeface="Arial Narrow" pitchFamily="34" charset="0"/>
              </a:rPr>
              <a:pPr algn="ctr" eaLnBrk="0" hangingPunct="0"/>
              <a:t>65</a:t>
            </a:fld>
            <a:endParaRPr lang="en-US" altLang="zh-CN" sz="1400">
              <a:latin typeface="Arial Narrow"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304800"/>
            <a:ext cx="7588250" cy="838200"/>
          </a:xfrm>
        </p:spPr>
        <p:txBody>
          <a:bodyPr/>
          <a:lstStyle/>
          <a:p>
            <a:pPr>
              <a:defRPr/>
            </a:pPr>
            <a:r>
              <a:rPr lang="zh-CN" altLang="en-US" dirty="0" smtClean="0">
                <a:effectLst/>
                <a:ea typeface="宋体" charset="-122"/>
              </a:rPr>
              <a:t>完美解：</a:t>
            </a:r>
            <a:r>
              <a:rPr lang="zh-CN" altLang="en-US" dirty="0" smtClean="0">
                <a:ea typeface="宋体" charset="-122"/>
              </a:rPr>
              <a:t/>
            </a:r>
            <a:br>
              <a:rPr lang="zh-CN" altLang="en-US" dirty="0" smtClean="0">
                <a:ea typeface="宋体" charset="-122"/>
              </a:rPr>
            </a:br>
            <a:endParaRPr lang="zh-CN" altLang="en-US" dirty="0" smtClean="0">
              <a:ea typeface="宋体" charset="-122"/>
            </a:endParaRPr>
          </a:p>
        </p:txBody>
      </p:sp>
      <p:sp>
        <p:nvSpPr>
          <p:cNvPr id="3" name="内容占位符 2"/>
          <p:cNvSpPr>
            <a:spLocks noGrp="1"/>
          </p:cNvSpPr>
          <p:nvPr>
            <p:ph idx="1"/>
          </p:nvPr>
        </p:nvSpPr>
        <p:spPr/>
        <p:txBody>
          <a:bodyPr/>
          <a:lstStyle/>
          <a:p>
            <a:pPr>
              <a:buFont typeface="Monotype Sorts" pitchFamily="2" charset="2"/>
              <a:buChar char="b"/>
              <a:defRPr/>
            </a:pPr>
            <a:r>
              <a:rPr lang="zh-CN" altLang="en-US" dirty="0" smtClean="0">
                <a:effectLst/>
                <a:ea typeface="宋体" charset="-122"/>
              </a:rPr>
              <a:t>完全平方数的因子可以写成 </a:t>
            </a:r>
            <a:r>
              <a:rPr lang="en-US" altLang="zh-CN" dirty="0" err="1" smtClean="0">
                <a:effectLst/>
                <a:ea typeface="宋体" charset="-122"/>
              </a:rPr>
              <a:t>i</a:t>
            </a:r>
            <a:r>
              <a:rPr lang="en-US" altLang="zh-CN" dirty="0" smtClean="0">
                <a:effectLst/>
                <a:ea typeface="宋体" charset="-122"/>
              </a:rPr>
              <a:t> = a*a; </a:t>
            </a:r>
            <a:r>
              <a:rPr lang="zh-CN" altLang="en-US" dirty="0" smtClean="0">
                <a:effectLst/>
                <a:ea typeface="宋体" charset="-122"/>
              </a:rPr>
              <a:t>形式 故若</a:t>
            </a:r>
            <a:r>
              <a:rPr lang="en-US" altLang="zh-CN" dirty="0" smtClean="0">
                <a:effectLst/>
                <a:ea typeface="宋体" charset="-122"/>
              </a:rPr>
              <a:t>x&gt;a, x</a:t>
            </a:r>
            <a:r>
              <a:rPr lang="zh-CN" altLang="en-US" dirty="0" smtClean="0">
                <a:effectLst/>
                <a:ea typeface="宋体" charset="-122"/>
              </a:rPr>
              <a:t>为</a:t>
            </a:r>
            <a:r>
              <a:rPr lang="en-US" altLang="zh-CN" dirty="0" smtClean="0">
                <a:effectLst/>
                <a:ea typeface="宋体" charset="-122"/>
              </a:rPr>
              <a:t>a</a:t>
            </a:r>
            <a:r>
              <a:rPr lang="zh-CN" altLang="en-US" dirty="0" smtClean="0">
                <a:effectLst/>
                <a:ea typeface="宋体" charset="-122"/>
              </a:rPr>
              <a:t>因子，有对应因子</a:t>
            </a:r>
            <a:r>
              <a:rPr lang="en-US" altLang="zh-CN" dirty="0" smtClean="0">
                <a:effectLst/>
                <a:ea typeface="宋体" charset="-122"/>
              </a:rPr>
              <a:t>y&lt;a, x*y = a, </a:t>
            </a:r>
            <a:r>
              <a:rPr lang="zh-CN" altLang="en-US" dirty="0" smtClean="0">
                <a:effectLst/>
                <a:ea typeface="宋体" charset="-122"/>
              </a:rPr>
              <a:t>故完全平方数因子为奇数个</a:t>
            </a:r>
            <a:r>
              <a:rPr lang="en-US" altLang="zh-CN" dirty="0" smtClean="0">
                <a:effectLst/>
                <a:ea typeface="宋体" charset="-122"/>
              </a:rPr>
              <a:t>;</a:t>
            </a:r>
            <a:endParaRPr lang="zh-CN" altLang="en-US" dirty="0" smtClean="0">
              <a:ea typeface="宋体" charset="-122"/>
            </a:endParaRPr>
          </a:p>
          <a:p>
            <a:pPr>
              <a:buFont typeface="Monotype Sorts" pitchFamily="2" charset="2"/>
              <a:buChar char="b"/>
              <a:defRPr/>
            </a:pPr>
            <a:r>
              <a:rPr lang="zh-CN" altLang="en-US" dirty="0" smtClean="0">
                <a:effectLst/>
                <a:ea typeface="宋体" charset="-122"/>
              </a:rPr>
              <a:t>非完全平方数 因子是成对出现的</a:t>
            </a:r>
            <a:r>
              <a:rPr lang="en-US" altLang="zh-CN" dirty="0" smtClean="0">
                <a:effectLst/>
                <a:ea typeface="宋体" charset="-122"/>
              </a:rPr>
              <a:t>, x = </a:t>
            </a:r>
            <a:r>
              <a:rPr lang="en-US" altLang="zh-CN" dirty="0" err="1" smtClean="0">
                <a:effectLst/>
                <a:ea typeface="宋体" charset="-122"/>
              </a:rPr>
              <a:t>i</a:t>
            </a:r>
            <a:r>
              <a:rPr lang="en-US" altLang="zh-CN" dirty="0" smtClean="0">
                <a:effectLst/>
                <a:ea typeface="宋体" charset="-122"/>
              </a:rPr>
              <a:t>/y,  </a:t>
            </a:r>
            <a:r>
              <a:rPr lang="en-US" altLang="zh-CN" dirty="0" err="1" smtClean="0">
                <a:effectLst/>
                <a:ea typeface="宋体" charset="-122"/>
              </a:rPr>
              <a:t>x,y</a:t>
            </a:r>
            <a:r>
              <a:rPr lang="zh-CN" altLang="en-US" dirty="0" smtClean="0">
                <a:effectLst/>
                <a:ea typeface="宋体" charset="-122"/>
              </a:rPr>
              <a:t>都为</a:t>
            </a:r>
            <a:r>
              <a:rPr lang="en-US" altLang="zh-CN" dirty="0" err="1" smtClean="0">
                <a:effectLst/>
                <a:ea typeface="宋体" charset="-122"/>
              </a:rPr>
              <a:t>i</a:t>
            </a:r>
            <a:r>
              <a:rPr lang="en-US" altLang="zh-CN" dirty="0" smtClean="0">
                <a:effectLst/>
                <a:ea typeface="宋体" charset="-122"/>
              </a:rPr>
              <a:t> </a:t>
            </a:r>
            <a:r>
              <a:rPr lang="zh-CN" altLang="en-US" dirty="0" smtClean="0">
                <a:effectLst/>
                <a:ea typeface="宋体" charset="-122"/>
              </a:rPr>
              <a:t>的因子， 故有非完全平方数的因子为偶数个</a:t>
            </a:r>
            <a:r>
              <a:rPr lang="en-US" altLang="zh-CN" dirty="0" smtClean="0">
                <a:effectLst/>
                <a:ea typeface="宋体" charset="-122"/>
              </a:rPr>
              <a:t>;</a:t>
            </a:r>
            <a:endParaRPr lang="zh-CN" altLang="en-US" dirty="0" smtClean="0">
              <a:ea typeface="宋体" charset="-122"/>
            </a:endParaRPr>
          </a:p>
          <a:p>
            <a:pPr>
              <a:buFont typeface="Monotype Sorts" pitchFamily="2" charset="2"/>
              <a:buChar char="b"/>
              <a:defRPr/>
            </a:pPr>
            <a:r>
              <a:rPr lang="zh-CN" altLang="en-US" dirty="0" smtClean="0">
                <a:effectLst/>
                <a:ea typeface="宋体" charset="-122"/>
              </a:rPr>
              <a:t>故编号为完全平方数的门是开着的，其余门是关着的</a:t>
            </a:r>
            <a:endParaRPr lang="zh-CN" altLang="en-US" dirty="0" smtClean="0">
              <a:ea typeface="宋体" charset="-122"/>
            </a:endParaRPr>
          </a:p>
          <a:p>
            <a:pPr>
              <a:buFont typeface="Monotype Sorts" pitchFamily="2" charset="2"/>
              <a:buChar char="b"/>
              <a:defRPr/>
            </a:pPr>
            <a:endParaRPr lang="zh-CN" altLang="en-US" dirty="0" smtClean="0">
              <a:ea typeface="宋体" charset="-122"/>
            </a:endParaRPr>
          </a:p>
        </p:txBody>
      </p:sp>
      <p:sp>
        <p:nvSpPr>
          <p:cNvPr id="62468" name="灯片编号占位符 3"/>
          <p:cNvSpPr>
            <a:spLocks noGrp="1"/>
          </p:cNvSpPr>
          <p:nvPr>
            <p:ph type="sldNum" sz="quarter" idx="4294967295"/>
          </p:nvPr>
        </p:nvSpPr>
        <p:spPr bwMode="auto">
          <a:xfrm>
            <a:off x="7061200" y="6426200"/>
            <a:ext cx="1905000" cy="304800"/>
          </a:xfrm>
          <a:prstGeom prst="rect">
            <a:avLst/>
          </a:prstGeom>
          <a:noFill/>
          <a:ln>
            <a:miter lim="800000"/>
            <a:headEnd/>
            <a:tailEnd/>
          </a:ln>
        </p:spPr>
        <p:txBody>
          <a:bodyPr/>
          <a:lstStyle/>
          <a:p>
            <a:pPr algn="ctr" eaLnBrk="0" hangingPunct="0"/>
            <a:r>
              <a:rPr lang="en-US" altLang="zh-CN" sz="1400">
                <a:latin typeface="Arial Narrow" pitchFamily="34" charset="0"/>
              </a:rPr>
              <a:t>1-</a:t>
            </a:r>
            <a:fld id="{B661DC91-6421-4445-96CD-38243AC96AA1}" type="slidenum">
              <a:rPr lang="en-US" altLang="zh-CN" sz="1400">
                <a:latin typeface="Arial Narrow" pitchFamily="34" charset="0"/>
              </a:rPr>
              <a:pPr algn="ctr" eaLnBrk="0" hangingPunct="0"/>
              <a:t>66</a:t>
            </a:fld>
            <a:endParaRPr lang="en-US" altLang="zh-CN" sz="1400">
              <a:latin typeface="Arial Narrow" pitchFamily="34" charset="0"/>
            </a:endParaRPr>
          </a:p>
        </p:txBody>
      </p:sp>
      <p:sp>
        <p:nvSpPr>
          <p:cNvPr id="62469" name="TextBox 3"/>
          <p:cNvSpPr txBox="1">
            <a:spLocks noChangeArrowheads="1"/>
          </p:cNvSpPr>
          <p:nvPr/>
        </p:nvSpPr>
        <p:spPr bwMode="auto">
          <a:xfrm>
            <a:off x="838200" y="5486400"/>
            <a:ext cx="7543800" cy="461963"/>
          </a:xfrm>
          <a:prstGeom prst="rect">
            <a:avLst/>
          </a:prstGeom>
          <a:noFill/>
          <a:ln w="9525">
            <a:noFill/>
            <a:miter lim="800000"/>
            <a:headEnd/>
            <a:tailEnd/>
          </a:ln>
        </p:spPr>
        <p:txBody>
          <a:bodyPr>
            <a:spAutoFit/>
          </a:bodyPr>
          <a:lstStyle/>
          <a:p>
            <a:pPr eaLnBrk="0" hangingPunct="0"/>
            <a:r>
              <a:rPr lang="zh-CN" altLang="en-US" dirty="0"/>
              <a:t>问题：所有门的开关总次数的增长次数</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charset="-122"/>
              </a:rPr>
              <a:t>总开关次数</a:t>
            </a:r>
          </a:p>
        </p:txBody>
      </p:sp>
      <p:sp>
        <p:nvSpPr>
          <p:cNvPr id="3" name="内容占位符 2"/>
          <p:cNvSpPr>
            <a:spLocks noGrp="1" noRot="1" noChangeAspect="1" noMove="1" noResize="1" noEditPoints="1" noAdjustHandles="1" noChangeArrowheads="1" noChangeShapeType="1" noTextEdit="1"/>
          </p:cNvSpPr>
          <p:nvPr>
            <p:ph idx="1"/>
          </p:nvPr>
        </p:nvSpPr>
        <p:spPr>
          <a:blipFill rotWithShape="1">
            <a:blip r:embed="rId2" cstate="print"/>
            <a:stretch>
              <a:fillRect l="-1174" t="-1491"/>
            </a:stretch>
          </a:blipFill>
        </p:spPr>
        <p:txBody>
          <a:bodyPr/>
          <a:lstStyle/>
          <a:p>
            <a:pPr>
              <a:buFont typeface="Monotype Sorts" pitchFamily="2" charset="2"/>
              <a:buChar char="b"/>
              <a:defRPr/>
            </a:pPr>
            <a:r>
              <a:rPr lang="zh-CN" altLang="en-US" dirty="0">
                <a:no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pPr>
              <a:defRPr/>
            </a:pPr>
            <a:r>
              <a:rPr lang="zh-CN" altLang="en-US" dirty="0" smtClean="0">
                <a:ea typeface="宋体" pitchFamily="2" charset="-122"/>
              </a:rPr>
              <a:t>从腾讯的一道面试题说起</a:t>
            </a:r>
          </a:p>
        </p:txBody>
      </p:sp>
      <p:sp>
        <p:nvSpPr>
          <p:cNvPr id="3" name="内容占位符 2"/>
          <p:cNvSpPr>
            <a:spLocks noGrp="1"/>
          </p:cNvSpPr>
          <p:nvPr>
            <p:ph idx="1"/>
          </p:nvPr>
        </p:nvSpPr>
        <p:spPr>
          <a:xfrm>
            <a:off x="685800" y="1295400"/>
            <a:ext cx="7772400" cy="4114800"/>
          </a:xfrm>
        </p:spPr>
        <p:txBody>
          <a:bodyPr/>
          <a:lstStyle/>
          <a:p>
            <a:pPr>
              <a:defRPr/>
            </a:pPr>
            <a:r>
              <a:rPr lang="zh-CN" altLang="en-US" dirty="0" smtClean="0">
                <a:ea typeface="宋体" pitchFamily="2" charset="-122"/>
              </a:rPr>
              <a:t>需要多少只小白鼠才能在</a:t>
            </a:r>
            <a:r>
              <a:rPr lang="en-US" altLang="zh-CN" dirty="0" smtClean="0">
                <a:ea typeface="宋体" pitchFamily="2" charset="-122"/>
              </a:rPr>
              <a:t>24</a:t>
            </a:r>
            <a:r>
              <a:rPr lang="zh-CN" altLang="en-US" dirty="0" smtClean="0">
                <a:ea typeface="宋体" pitchFamily="2" charset="-122"/>
              </a:rPr>
              <a:t>小时内找到毒药</a:t>
            </a:r>
            <a:endParaRPr lang="en-US" altLang="zh-CN" dirty="0" smtClean="0">
              <a:ea typeface="宋体" pitchFamily="2" charset="-122"/>
            </a:endParaRPr>
          </a:p>
          <a:p>
            <a:pPr>
              <a:buFont typeface="Monotype Sorts" pitchFamily="2" charset="2"/>
              <a:buNone/>
              <a:defRPr/>
            </a:pPr>
            <a:r>
              <a:rPr lang="en-US" altLang="zh-CN" dirty="0" smtClean="0">
                <a:ea typeface="宋体" pitchFamily="2" charset="-122"/>
              </a:rPr>
              <a:t>     </a:t>
            </a:r>
          </a:p>
          <a:p>
            <a:pPr>
              <a:buFont typeface="Monotype Sorts" pitchFamily="2" charset="2"/>
              <a:buNone/>
              <a:defRPr/>
            </a:pPr>
            <a:r>
              <a:rPr lang="en-US" altLang="zh-CN" dirty="0" smtClean="0">
                <a:ea typeface="宋体" pitchFamily="2" charset="-122"/>
              </a:rPr>
              <a:t>    </a:t>
            </a:r>
            <a:r>
              <a:rPr lang="zh-CN" altLang="en-US" dirty="0" smtClean="0">
                <a:ea typeface="宋体" pitchFamily="2" charset="-122"/>
              </a:rPr>
              <a:t>有</a:t>
            </a:r>
            <a:r>
              <a:rPr lang="en-US" altLang="zh-CN" dirty="0" smtClean="0">
                <a:ea typeface="宋体" pitchFamily="2" charset="-122"/>
              </a:rPr>
              <a:t>1000</a:t>
            </a:r>
            <a:r>
              <a:rPr lang="zh-CN" altLang="en-US" dirty="0" smtClean="0">
                <a:ea typeface="宋体" pitchFamily="2" charset="-122"/>
              </a:rPr>
              <a:t>瓶水</a:t>
            </a:r>
            <a:r>
              <a:rPr lang="en-US" altLang="zh-CN" dirty="0" smtClean="0">
                <a:ea typeface="宋体" pitchFamily="2" charset="-122"/>
              </a:rPr>
              <a:t>,</a:t>
            </a:r>
            <a:r>
              <a:rPr lang="zh-CN" altLang="en-US" dirty="0" smtClean="0">
                <a:ea typeface="宋体" pitchFamily="2" charset="-122"/>
              </a:rPr>
              <a:t>其中有一瓶有毒</a:t>
            </a:r>
            <a:r>
              <a:rPr lang="en-US" altLang="zh-CN" dirty="0" smtClean="0">
                <a:ea typeface="宋体" pitchFamily="2" charset="-122"/>
              </a:rPr>
              <a:t>,</a:t>
            </a:r>
            <a:r>
              <a:rPr lang="zh-CN" altLang="en-US" dirty="0" smtClean="0">
                <a:ea typeface="宋体" pitchFamily="2" charset="-122"/>
              </a:rPr>
              <a:t>小白鼠只要尝一点带毒的水</a:t>
            </a:r>
            <a:r>
              <a:rPr lang="en-US" altLang="zh-CN" dirty="0" smtClean="0">
                <a:ea typeface="宋体" pitchFamily="2" charset="-122"/>
              </a:rPr>
              <a:t>24</a:t>
            </a:r>
            <a:r>
              <a:rPr lang="zh-CN" altLang="en-US" dirty="0" smtClean="0">
                <a:ea typeface="宋体" pitchFamily="2" charset="-122"/>
              </a:rPr>
              <a:t>小时后就会死亡</a:t>
            </a:r>
            <a:r>
              <a:rPr lang="en-US" altLang="zh-CN" dirty="0" smtClean="0">
                <a:ea typeface="宋体" pitchFamily="2" charset="-122"/>
              </a:rPr>
              <a:t>,</a:t>
            </a:r>
            <a:r>
              <a:rPr lang="zh-CN" altLang="en-US" dirty="0" smtClean="0">
                <a:ea typeface="宋体" pitchFamily="2" charset="-122"/>
              </a:rPr>
              <a:t>至少要多少只小白鼠才能在</a:t>
            </a:r>
            <a:r>
              <a:rPr lang="en-US" altLang="zh-CN" dirty="0" smtClean="0">
                <a:ea typeface="宋体" pitchFamily="2" charset="-122"/>
              </a:rPr>
              <a:t>24</a:t>
            </a:r>
            <a:r>
              <a:rPr lang="zh-CN" altLang="en-US" dirty="0" smtClean="0">
                <a:ea typeface="宋体" pitchFamily="2" charset="-122"/>
              </a:rPr>
              <a:t>小时时鉴别出那瓶水有毒</a:t>
            </a:r>
            <a:r>
              <a:rPr lang="en-US" altLang="zh-CN" dirty="0" smtClean="0">
                <a:ea typeface="宋体" pitchFamily="2" charset="-122"/>
              </a:rPr>
              <a:t>?</a:t>
            </a:r>
            <a:endParaRPr lang="zh-CN" altLang="en-US" dirty="0" smtClean="0">
              <a:ea typeface="宋体" pitchFamily="2" charset="-122"/>
            </a:endParaRPr>
          </a:p>
        </p:txBody>
      </p:sp>
      <p:sp>
        <p:nvSpPr>
          <p:cNvPr id="4100" name="灯片编号占位符 3"/>
          <p:cNvSpPr>
            <a:spLocks noGrp="1"/>
          </p:cNvSpPr>
          <p:nvPr>
            <p:ph type="sldNum" sz="quarter" idx="12"/>
          </p:nvPr>
        </p:nvSpPr>
        <p:spPr>
          <a:xfrm>
            <a:off x="8077200" y="6858000"/>
            <a:ext cx="1905000" cy="304800"/>
          </a:xfrm>
          <a:prstGeom prst="rect">
            <a:avLst/>
          </a:prstGeom>
          <a:noFill/>
          <a:ln>
            <a:miter lim="800000"/>
            <a:headEnd/>
            <a:tailEnd/>
          </a:ln>
        </p:spPr>
        <p:txBody>
          <a:bodyPr/>
          <a:lstStyle/>
          <a:p>
            <a:r>
              <a:rPr lang="en-US" altLang="zh-CN" smtClean="0">
                <a:ea typeface="宋体" charset="-122"/>
              </a:rPr>
              <a:t>1-</a:t>
            </a:r>
            <a:fld id="{6A1119EB-4189-4521-8A32-B18974B98BC0}" type="slidenum">
              <a:rPr lang="en-US" altLang="zh-CN" smtClean="0">
                <a:ea typeface="宋体" charset="-122"/>
              </a:rPr>
              <a:pPr/>
              <a:t>7</a:t>
            </a:fld>
            <a:endParaRPr lang="en-US" altLang="zh-CN" smtClean="0">
              <a:ea typeface="宋体" charset="-122"/>
            </a:endParaRPr>
          </a:p>
        </p:txBody>
      </p:sp>
      <p:pic>
        <p:nvPicPr>
          <p:cNvPr id="4101" name="Picture 2" descr="C:\Users\Lenovo\AppData\Local\Microsoft\Windows\Temporary Internet Files\Content.IE5\A4X0QTJD\lgi01a201308111400[1].jpg"/>
          <p:cNvPicPr>
            <a:picLocks noChangeAspect="1" noChangeArrowheads="1"/>
          </p:cNvPicPr>
          <p:nvPr/>
        </p:nvPicPr>
        <p:blipFill>
          <a:blip r:embed="rId3" cstate="print"/>
          <a:srcRect/>
          <a:stretch>
            <a:fillRect/>
          </a:stretch>
        </p:blipFill>
        <p:spPr bwMode="auto">
          <a:xfrm>
            <a:off x="2590800" y="3657600"/>
            <a:ext cx="654050" cy="1295400"/>
          </a:xfrm>
          <a:prstGeom prst="rect">
            <a:avLst/>
          </a:prstGeom>
          <a:noFill/>
          <a:ln w="9525">
            <a:noFill/>
            <a:miter lim="800000"/>
            <a:headEnd/>
            <a:tailEnd/>
          </a:ln>
        </p:spPr>
      </p:pic>
      <p:pic>
        <p:nvPicPr>
          <p:cNvPr id="4102" name="Picture 2" descr="C:\Users\Lenovo\AppData\Local\Microsoft\Windows\Temporary Internet Files\Content.IE5\A4X0QTJD\lgi01a201308111400[1].jpg"/>
          <p:cNvPicPr>
            <a:picLocks noChangeAspect="1" noChangeArrowheads="1"/>
          </p:cNvPicPr>
          <p:nvPr/>
        </p:nvPicPr>
        <p:blipFill>
          <a:blip r:embed="rId3" cstate="print"/>
          <a:srcRect/>
          <a:stretch>
            <a:fillRect/>
          </a:stretch>
        </p:blipFill>
        <p:spPr bwMode="auto">
          <a:xfrm>
            <a:off x="7086600" y="3657600"/>
            <a:ext cx="654050" cy="1295400"/>
          </a:xfrm>
          <a:prstGeom prst="rect">
            <a:avLst/>
          </a:prstGeom>
          <a:noFill/>
          <a:ln w="9525">
            <a:noFill/>
            <a:miter lim="800000"/>
            <a:headEnd/>
            <a:tailEnd/>
          </a:ln>
        </p:spPr>
      </p:pic>
      <p:pic>
        <p:nvPicPr>
          <p:cNvPr id="4103" name="Picture 3" descr="C:\Users\Lenovo\AppData\Local\Microsoft\Windows\Temporary Internet Files\Content.IE5\X43061KI\29196775_776c70d1c3_s[1].jpg"/>
          <p:cNvPicPr>
            <a:picLocks noChangeAspect="1" noChangeArrowheads="1"/>
          </p:cNvPicPr>
          <p:nvPr/>
        </p:nvPicPr>
        <p:blipFill>
          <a:blip r:embed="rId4" cstate="print"/>
          <a:srcRect/>
          <a:stretch>
            <a:fillRect/>
          </a:stretch>
        </p:blipFill>
        <p:spPr bwMode="auto">
          <a:xfrm>
            <a:off x="6934200" y="5334000"/>
            <a:ext cx="952500" cy="952500"/>
          </a:xfrm>
          <a:prstGeom prst="rect">
            <a:avLst/>
          </a:prstGeom>
          <a:noFill/>
          <a:ln w="9525">
            <a:noFill/>
            <a:miter lim="800000"/>
            <a:headEnd/>
            <a:tailEnd/>
          </a:ln>
        </p:spPr>
      </p:pic>
      <p:pic>
        <p:nvPicPr>
          <p:cNvPr id="4104" name="Picture 4" descr="C:\Users\Lenovo\AppData\Local\Microsoft\Windows\Temporary Internet Files\Content.IE5\X43061KI\29196775_776c70d1c3_s[1].jpg"/>
          <p:cNvPicPr>
            <a:picLocks noChangeAspect="1" noChangeArrowheads="1"/>
          </p:cNvPicPr>
          <p:nvPr/>
        </p:nvPicPr>
        <p:blipFill>
          <a:blip r:embed="rId4" cstate="print"/>
          <a:srcRect/>
          <a:stretch>
            <a:fillRect/>
          </a:stretch>
        </p:blipFill>
        <p:spPr bwMode="auto">
          <a:xfrm>
            <a:off x="2438400" y="5334000"/>
            <a:ext cx="990600" cy="952500"/>
          </a:xfrm>
          <a:prstGeom prst="rect">
            <a:avLst/>
          </a:prstGeom>
          <a:noFill/>
          <a:ln w="9525">
            <a:noFill/>
            <a:miter lim="800000"/>
            <a:headEnd/>
            <a:tailEnd/>
          </a:ln>
        </p:spPr>
      </p:pic>
      <p:sp>
        <p:nvSpPr>
          <p:cNvPr id="4105" name="TextBox 16"/>
          <p:cNvSpPr txBox="1">
            <a:spLocks noChangeArrowheads="1"/>
          </p:cNvSpPr>
          <p:nvPr/>
        </p:nvSpPr>
        <p:spPr bwMode="auto">
          <a:xfrm>
            <a:off x="3962400" y="3886200"/>
            <a:ext cx="2286000" cy="708025"/>
          </a:xfrm>
          <a:prstGeom prst="rect">
            <a:avLst/>
          </a:prstGeom>
          <a:noFill/>
          <a:ln w="9525">
            <a:noFill/>
            <a:miter lim="800000"/>
            <a:headEnd/>
            <a:tailEnd/>
          </a:ln>
        </p:spPr>
        <p:txBody>
          <a:bodyPr>
            <a:spAutoFit/>
          </a:bodyPr>
          <a:lstStyle/>
          <a:p>
            <a:r>
              <a:rPr lang="en-US" altLang="zh-CN" sz="4000">
                <a:ea typeface="宋体" charset="-122"/>
              </a:rPr>
              <a:t>…</a:t>
            </a:r>
            <a:endParaRPr lang="zh-CN" altLang="en-US" sz="4000">
              <a:ea typeface="宋体" charset="-122"/>
            </a:endParaRPr>
          </a:p>
        </p:txBody>
      </p:sp>
      <p:sp>
        <p:nvSpPr>
          <p:cNvPr id="4106" name="TextBox 17"/>
          <p:cNvSpPr txBox="1">
            <a:spLocks noChangeArrowheads="1"/>
          </p:cNvSpPr>
          <p:nvPr/>
        </p:nvSpPr>
        <p:spPr bwMode="auto">
          <a:xfrm>
            <a:off x="4038600" y="5410200"/>
            <a:ext cx="2286000" cy="708025"/>
          </a:xfrm>
          <a:prstGeom prst="rect">
            <a:avLst/>
          </a:prstGeom>
          <a:noFill/>
          <a:ln w="9525">
            <a:noFill/>
            <a:miter lim="800000"/>
            <a:headEnd/>
            <a:tailEnd/>
          </a:ln>
        </p:spPr>
        <p:txBody>
          <a:bodyPr>
            <a:spAutoFit/>
          </a:bodyPr>
          <a:lstStyle/>
          <a:p>
            <a:r>
              <a:rPr lang="en-US" altLang="zh-CN" sz="4000">
                <a:ea typeface="宋体" charset="-122"/>
              </a:rPr>
              <a:t>…</a:t>
            </a:r>
            <a:endParaRPr lang="zh-CN" altLang="en-US" sz="4000">
              <a:ea typeface="宋体"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a:spLocks noChangeArrowheads="1"/>
          </p:cNvSpPr>
          <p:nvPr/>
        </p:nvSpPr>
        <p:spPr bwMode="auto">
          <a:xfrm>
            <a:off x="1676400" y="1752600"/>
            <a:ext cx="304800" cy="3505200"/>
          </a:xfrm>
          <a:prstGeom prst="ellipse">
            <a:avLst/>
          </a:prstGeom>
          <a:solidFill>
            <a:schemeClr val="accent1"/>
          </a:solidFill>
          <a:ln w="12700" algn="ctr">
            <a:solidFill>
              <a:srgbClr val="FF0000"/>
            </a:solidFill>
            <a:round/>
            <a:headEnd type="none" w="sm" len="sm"/>
            <a:tailEnd type="triangle" w="sm" len="sm"/>
          </a:ln>
        </p:spPr>
        <p:txBody>
          <a:bodyPr wrap="none" anchor="ctr"/>
          <a:lstStyle/>
          <a:p>
            <a:endParaRPr lang="zh-CN" altLang="en-US">
              <a:ea typeface="宋体" charset="-122"/>
            </a:endParaRPr>
          </a:p>
        </p:txBody>
      </p:sp>
      <p:sp>
        <p:nvSpPr>
          <p:cNvPr id="2" name="标题 1"/>
          <p:cNvSpPr>
            <a:spLocks noGrp="1"/>
          </p:cNvSpPr>
          <p:nvPr>
            <p:ph type="title"/>
          </p:nvPr>
        </p:nvSpPr>
        <p:spPr>
          <a:xfrm>
            <a:off x="685800" y="152400"/>
            <a:ext cx="7772400" cy="1143000"/>
          </a:xfrm>
        </p:spPr>
        <p:txBody>
          <a:bodyPr/>
          <a:lstStyle/>
          <a:p>
            <a:pPr>
              <a:defRPr/>
            </a:pPr>
            <a:r>
              <a:rPr lang="zh-CN" altLang="en-US" dirty="0" smtClean="0">
                <a:ea typeface="宋体" pitchFamily="2" charset="-122"/>
              </a:rPr>
              <a:t>答案</a:t>
            </a:r>
          </a:p>
        </p:txBody>
      </p:sp>
      <p:sp>
        <p:nvSpPr>
          <p:cNvPr id="3" name="内容占位符 2"/>
          <p:cNvSpPr>
            <a:spLocks noGrp="1"/>
          </p:cNvSpPr>
          <p:nvPr>
            <p:ph idx="1"/>
          </p:nvPr>
        </p:nvSpPr>
        <p:spPr>
          <a:xfrm>
            <a:off x="609600" y="1295400"/>
            <a:ext cx="8229600" cy="5562600"/>
          </a:xfrm>
        </p:spPr>
        <p:txBody>
          <a:bodyPr/>
          <a:lstStyle/>
          <a:p>
            <a:pPr>
              <a:defRPr/>
            </a:pPr>
            <a:r>
              <a:rPr lang="zh-CN" altLang="en-US" dirty="0" smtClean="0">
                <a:ea typeface="宋体" pitchFamily="2" charset="-122"/>
              </a:rPr>
              <a:t>以</a:t>
            </a:r>
            <a:r>
              <a:rPr lang="en-US" altLang="zh-CN" dirty="0" smtClean="0">
                <a:ea typeface="宋体" pitchFamily="2" charset="-122"/>
              </a:rPr>
              <a:t>3</a:t>
            </a:r>
            <a:r>
              <a:rPr lang="zh-CN" altLang="en-US" dirty="0" smtClean="0">
                <a:ea typeface="宋体" pitchFamily="2" charset="-122"/>
              </a:rPr>
              <a:t>个老鼠确定</a:t>
            </a:r>
            <a:r>
              <a:rPr lang="en-US" altLang="zh-CN" dirty="0" smtClean="0">
                <a:ea typeface="宋体" pitchFamily="2" charset="-122"/>
              </a:rPr>
              <a:t>8</a:t>
            </a:r>
            <a:r>
              <a:rPr lang="zh-CN" altLang="en-US" dirty="0" smtClean="0">
                <a:ea typeface="宋体" pitchFamily="2" charset="-122"/>
              </a:rPr>
              <a:t>个瓶子为例：</a:t>
            </a:r>
            <a:br>
              <a:rPr lang="zh-CN" altLang="en-US" dirty="0" smtClean="0">
                <a:ea typeface="宋体" pitchFamily="2" charset="-122"/>
              </a:rPr>
            </a:br>
            <a:r>
              <a:rPr lang="en-US" altLang="zh-CN" dirty="0" smtClean="0">
                <a:ea typeface="宋体" pitchFamily="2" charset="-122"/>
              </a:rPr>
              <a:t>0  0  0=0</a:t>
            </a:r>
            <a:br>
              <a:rPr lang="en-US" altLang="zh-CN" dirty="0" smtClean="0">
                <a:ea typeface="宋体" pitchFamily="2" charset="-122"/>
              </a:rPr>
            </a:br>
            <a:r>
              <a:rPr lang="en-US" altLang="zh-CN" dirty="0" smtClean="0">
                <a:ea typeface="宋体" pitchFamily="2" charset="-122"/>
              </a:rPr>
              <a:t>0  0  </a:t>
            </a:r>
            <a:r>
              <a:rPr lang="en-US" altLang="zh-CN" dirty="0" smtClean="0">
                <a:solidFill>
                  <a:srgbClr val="FF0000"/>
                </a:solidFill>
                <a:ea typeface="宋体" pitchFamily="2" charset="-122"/>
              </a:rPr>
              <a:t>1</a:t>
            </a:r>
            <a:r>
              <a:rPr lang="en-US" altLang="zh-CN" dirty="0" smtClean="0">
                <a:ea typeface="宋体" pitchFamily="2" charset="-122"/>
              </a:rPr>
              <a:t>=1</a:t>
            </a:r>
            <a:br>
              <a:rPr lang="en-US" altLang="zh-CN" dirty="0" smtClean="0">
                <a:ea typeface="宋体" pitchFamily="2" charset="-122"/>
              </a:rPr>
            </a:br>
            <a:r>
              <a:rPr lang="en-US" altLang="zh-CN" dirty="0" smtClean="0">
                <a:ea typeface="宋体" pitchFamily="2" charset="-122"/>
              </a:rPr>
              <a:t>0  1  0=2</a:t>
            </a:r>
            <a:br>
              <a:rPr lang="en-US" altLang="zh-CN" dirty="0" smtClean="0">
                <a:ea typeface="宋体" pitchFamily="2" charset="-122"/>
              </a:rPr>
            </a:br>
            <a:r>
              <a:rPr lang="en-US" altLang="zh-CN" dirty="0" smtClean="0">
                <a:ea typeface="宋体" pitchFamily="2" charset="-122"/>
              </a:rPr>
              <a:t>0  1  </a:t>
            </a:r>
            <a:r>
              <a:rPr lang="en-US" altLang="zh-CN" dirty="0" smtClean="0">
                <a:solidFill>
                  <a:srgbClr val="FF0000"/>
                </a:solidFill>
                <a:ea typeface="宋体" pitchFamily="2" charset="-122"/>
              </a:rPr>
              <a:t>1</a:t>
            </a:r>
            <a:r>
              <a:rPr lang="en-US" altLang="zh-CN" dirty="0" smtClean="0">
                <a:ea typeface="宋体" pitchFamily="2" charset="-122"/>
              </a:rPr>
              <a:t>=3</a:t>
            </a:r>
            <a:br>
              <a:rPr lang="en-US" altLang="zh-CN" dirty="0" smtClean="0">
                <a:ea typeface="宋体" pitchFamily="2" charset="-122"/>
              </a:rPr>
            </a:br>
            <a:r>
              <a:rPr lang="en-US" altLang="zh-CN" dirty="0" smtClean="0">
                <a:ea typeface="宋体" pitchFamily="2" charset="-122"/>
              </a:rPr>
              <a:t>1  0  0=4</a:t>
            </a:r>
            <a:br>
              <a:rPr lang="en-US" altLang="zh-CN" dirty="0" smtClean="0">
                <a:ea typeface="宋体" pitchFamily="2" charset="-122"/>
              </a:rPr>
            </a:br>
            <a:r>
              <a:rPr lang="en-US" altLang="zh-CN" dirty="0" smtClean="0">
                <a:ea typeface="宋体" pitchFamily="2" charset="-122"/>
              </a:rPr>
              <a:t>1  0  </a:t>
            </a:r>
            <a:r>
              <a:rPr lang="en-US" altLang="zh-CN" dirty="0" smtClean="0">
                <a:solidFill>
                  <a:srgbClr val="FF0000"/>
                </a:solidFill>
                <a:ea typeface="宋体" pitchFamily="2" charset="-122"/>
              </a:rPr>
              <a:t>1</a:t>
            </a:r>
            <a:r>
              <a:rPr lang="en-US" altLang="zh-CN" dirty="0" smtClean="0">
                <a:ea typeface="宋体" pitchFamily="2" charset="-122"/>
              </a:rPr>
              <a:t>=5</a:t>
            </a:r>
            <a:br>
              <a:rPr lang="en-US" altLang="zh-CN" dirty="0" smtClean="0">
                <a:ea typeface="宋体" pitchFamily="2" charset="-122"/>
              </a:rPr>
            </a:br>
            <a:r>
              <a:rPr lang="en-US" altLang="zh-CN" dirty="0" smtClean="0">
                <a:ea typeface="宋体" pitchFamily="2" charset="-122"/>
              </a:rPr>
              <a:t>1  1  0=6</a:t>
            </a:r>
            <a:br>
              <a:rPr lang="en-US" altLang="zh-CN" dirty="0" smtClean="0">
                <a:ea typeface="宋体" pitchFamily="2" charset="-122"/>
              </a:rPr>
            </a:br>
            <a:r>
              <a:rPr lang="en-US" altLang="zh-CN" dirty="0" smtClean="0">
                <a:ea typeface="宋体" pitchFamily="2" charset="-122"/>
              </a:rPr>
              <a:t>1  1  </a:t>
            </a:r>
            <a:r>
              <a:rPr lang="en-US" altLang="zh-CN" dirty="0" smtClean="0">
                <a:solidFill>
                  <a:srgbClr val="FF0000"/>
                </a:solidFill>
                <a:ea typeface="宋体" pitchFamily="2" charset="-122"/>
              </a:rPr>
              <a:t>1</a:t>
            </a:r>
            <a:r>
              <a:rPr lang="en-US" altLang="zh-CN" dirty="0" smtClean="0">
                <a:ea typeface="宋体" pitchFamily="2" charset="-122"/>
              </a:rPr>
              <a:t>=7</a:t>
            </a:r>
          </a:p>
          <a:p>
            <a:pPr>
              <a:defRPr/>
            </a:pPr>
            <a:endParaRPr lang="en-US" altLang="zh-CN" dirty="0" smtClean="0">
              <a:ea typeface="宋体" pitchFamily="2" charset="-122"/>
            </a:endParaRPr>
          </a:p>
          <a:p>
            <a:pPr marL="0" indent="0">
              <a:buFont typeface="Monotype Sorts" pitchFamily="2" charset="2"/>
              <a:buNone/>
              <a:defRPr/>
            </a:pPr>
            <a:r>
              <a:rPr lang="zh-CN" altLang="en-US" dirty="0" smtClean="0">
                <a:ea typeface="宋体" pitchFamily="2" charset="-122"/>
              </a:rPr>
              <a:t>混合出</a:t>
            </a:r>
            <a:r>
              <a:rPr lang="en-US" altLang="zh-CN" dirty="0" smtClean="0">
                <a:ea typeface="宋体" pitchFamily="2" charset="-122"/>
              </a:rPr>
              <a:t>3</a:t>
            </a:r>
            <a:r>
              <a:rPr lang="zh-CN" altLang="en-US" dirty="0" smtClean="0">
                <a:ea typeface="宋体" pitchFamily="2" charset="-122"/>
              </a:rPr>
              <a:t>瓶水，分别让</a:t>
            </a:r>
            <a:r>
              <a:rPr lang="en-US" altLang="zh-CN" dirty="0" smtClean="0">
                <a:ea typeface="宋体" pitchFamily="2" charset="-122"/>
              </a:rPr>
              <a:t>3</a:t>
            </a:r>
            <a:r>
              <a:rPr lang="zh-CN" altLang="en-US" dirty="0" smtClean="0">
                <a:ea typeface="宋体" pitchFamily="2" charset="-122"/>
              </a:rPr>
              <a:t>个老鼠喝，根据死亡老鼠的二进制码，确定有毒水瓶。</a:t>
            </a:r>
            <a:endParaRPr lang="en-US" altLang="zh-CN" dirty="0">
              <a:ea typeface="宋体" pitchFamily="2" charset="-122"/>
            </a:endParaRPr>
          </a:p>
        </p:txBody>
      </p:sp>
      <p:sp>
        <p:nvSpPr>
          <p:cNvPr id="5125" name="灯片编号占位符 3"/>
          <p:cNvSpPr>
            <a:spLocks noGrp="1"/>
          </p:cNvSpPr>
          <p:nvPr>
            <p:ph type="sldNum" sz="quarter" idx="12"/>
          </p:nvPr>
        </p:nvSpPr>
        <p:spPr>
          <a:xfrm>
            <a:off x="7061200" y="6426200"/>
            <a:ext cx="1905000" cy="304800"/>
          </a:xfrm>
          <a:prstGeom prst="rect">
            <a:avLst/>
          </a:prstGeom>
          <a:noFill/>
          <a:ln>
            <a:miter lim="800000"/>
            <a:headEnd/>
            <a:tailEnd/>
          </a:ln>
        </p:spPr>
        <p:txBody>
          <a:bodyPr/>
          <a:lstStyle/>
          <a:p>
            <a:r>
              <a:rPr lang="en-US" altLang="zh-CN" smtClean="0">
                <a:ea typeface="宋体" charset="-122"/>
              </a:rPr>
              <a:t>1-</a:t>
            </a:r>
            <a:fld id="{6F329AEA-DC92-492E-9DBE-E804DDDDFED0}" type="slidenum">
              <a:rPr lang="en-US" altLang="zh-CN" smtClean="0">
                <a:ea typeface="宋体" charset="-122"/>
              </a:rPr>
              <a:pPr/>
              <a:t>8</a:t>
            </a:fld>
            <a:endParaRPr lang="en-US" altLang="zh-CN" smtClean="0">
              <a:ea typeface="宋体" charset="-122"/>
            </a:endParaRPr>
          </a:p>
        </p:txBody>
      </p:sp>
      <p:pic>
        <p:nvPicPr>
          <p:cNvPr id="5126" name="Picture 4" descr="C:\Users\Lenovo\AppData\Local\Microsoft\Windows\Temporary Internet Files\Content.IE5\X43061KI\29196775_776c70d1c3_s[1].jpg"/>
          <p:cNvPicPr>
            <a:picLocks noChangeAspect="1" noChangeArrowheads="1"/>
          </p:cNvPicPr>
          <p:nvPr/>
        </p:nvPicPr>
        <p:blipFill>
          <a:blip r:embed="rId2" cstate="print"/>
          <a:srcRect/>
          <a:stretch>
            <a:fillRect/>
          </a:stretch>
        </p:blipFill>
        <p:spPr bwMode="auto">
          <a:xfrm>
            <a:off x="838200" y="5181600"/>
            <a:ext cx="381000" cy="571500"/>
          </a:xfrm>
          <a:prstGeom prst="rect">
            <a:avLst/>
          </a:prstGeom>
          <a:noFill/>
          <a:ln w="9525">
            <a:noFill/>
            <a:miter lim="800000"/>
            <a:headEnd/>
            <a:tailEnd/>
          </a:ln>
        </p:spPr>
      </p:pic>
      <p:pic>
        <p:nvPicPr>
          <p:cNvPr id="5127" name="Picture 4" descr="C:\Users\Lenovo\AppData\Local\Microsoft\Windows\Temporary Internet Files\Content.IE5\X43061KI\29196775_776c70d1c3_s[1].jpg"/>
          <p:cNvPicPr>
            <a:picLocks noChangeAspect="1" noChangeArrowheads="1"/>
          </p:cNvPicPr>
          <p:nvPr/>
        </p:nvPicPr>
        <p:blipFill>
          <a:blip r:embed="rId2" cstate="print"/>
          <a:srcRect/>
          <a:stretch>
            <a:fillRect/>
          </a:stretch>
        </p:blipFill>
        <p:spPr bwMode="auto">
          <a:xfrm>
            <a:off x="1295400" y="5181600"/>
            <a:ext cx="381000" cy="571500"/>
          </a:xfrm>
          <a:prstGeom prst="rect">
            <a:avLst/>
          </a:prstGeom>
          <a:noFill/>
          <a:ln w="9525">
            <a:noFill/>
            <a:miter lim="800000"/>
            <a:headEnd/>
            <a:tailEnd/>
          </a:ln>
        </p:spPr>
      </p:pic>
      <p:pic>
        <p:nvPicPr>
          <p:cNvPr id="5128" name="Picture 4" descr="C:\Users\Lenovo\AppData\Local\Microsoft\Windows\Temporary Internet Files\Content.IE5\X43061KI\29196775_776c70d1c3_s[1].jpg"/>
          <p:cNvPicPr>
            <a:picLocks noChangeAspect="1" noChangeArrowheads="1"/>
          </p:cNvPicPr>
          <p:nvPr/>
        </p:nvPicPr>
        <p:blipFill>
          <a:blip r:embed="rId2" cstate="print"/>
          <a:srcRect/>
          <a:stretch>
            <a:fillRect/>
          </a:stretch>
        </p:blipFill>
        <p:spPr bwMode="auto">
          <a:xfrm>
            <a:off x="1676400" y="5181600"/>
            <a:ext cx="381000" cy="571500"/>
          </a:xfrm>
          <a:prstGeom prst="rect">
            <a:avLst/>
          </a:prstGeom>
          <a:noFill/>
          <a:ln w="9525">
            <a:noFill/>
            <a:miter lim="800000"/>
            <a:headEnd/>
            <a:tailEnd/>
          </a:ln>
        </p:spPr>
      </p:pic>
      <p:sp>
        <p:nvSpPr>
          <p:cNvPr id="9" name="椭圆形标注 8"/>
          <p:cNvSpPr/>
          <p:nvPr/>
        </p:nvSpPr>
        <p:spPr bwMode="auto">
          <a:xfrm>
            <a:off x="3810000" y="2743200"/>
            <a:ext cx="3124200" cy="2514600"/>
          </a:xfrm>
          <a:prstGeom prst="wedgeEllipseCallout">
            <a:avLst>
              <a:gd name="adj1" fmla="val -57147"/>
              <a:gd name="adj2" fmla="val 40648"/>
            </a:avLst>
          </a:prstGeom>
          <a:solidFill>
            <a:schemeClr val="accent1"/>
          </a:solidFill>
          <a:ln w="12700" cap="flat" cmpd="sng" algn="ctr">
            <a:solidFill>
              <a:srgbClr val="FF0000"/>
            </a:solidFill>
            <a:prstDash val="solid"/>
            <a:round/>
            <a:headEnd type="none" w="sm" len="sm"/>
            <a:tailEnd type="triangle" w="sm" len="sm"/>
          </a:ln>
          <a:effectLst/>
          <a:extLst/>
        </p:spPr>
        <p:txBody>
          <a:bodyPr wrap="none" anchor="ctr"/>
          <a:lstStyle/>
          <a:p>
            <a:r>
              <a:rPr lang="zh-CN" altLang="en-US">
                <a:solidFill>
                  <a:srgbClr val="161616"/>
                </a:solidFill>
                <a:ea typeface="宋体" charset="-122"/>
              </a:rPr>
              <a:t>根据</a:t>
            </a:r>
            <a:r>
              <a:rPr lang="en-US" altLang="zh-CN">
                <a:solidFill>
                  <a:srgbClr val="161616"/>
                </a:solidFill>
                <a:ea typeface="宋体" charset="-122"/>
              </a:rPr>
              <a:t>2^10=1024</a:t>
            </a:r>
            <a:r>
              <a:rPr lang="zh-CN" altLang="en-US">
                <a:solidFill>
                  <a:srgbClr val="161616"/>
                </a:solidFill>
                <a:ea typeface="宋体" charset="-122"/>
              </a:rPr>
              <a:t>，</a:t>
            </a:r>
            <a:endParaRPr lang="en-US" altLang="zh-CN">
              <a:solidFill>
                <a:srgbClr val="161616"/>
              </a:solidFill>
              <a:ea typeface="宋体" charset="-122"/>
            </a:endParaRPr>
          </a:p>
          <a:p>
            <a:r>
              <a:rPr lang="en-US" altLang="zh-CN">
                <a:solidFill>
                  <a:srgbClr val="161616"/>
                </a:solidFill>
                <a:ea typeface="宋体" charset="-122"/>
              </a:rPr>
              <a:t>10</a:t>
            </a:r>
            <a:r>
              <a:rPr lang="zh-CN" altLang="en-US">
                <a:solidFill>
                  <a:srgbClr val="161616"/>
                </a:solidFill>
                <a:ea typeface="宋体" charset="-122"/>
              </a:rPr>
              <a:t>个老鼠可以确定</a:t>
            </a:r>
            <a:endParaRPr lang="en-US" altLang="zh-CN">
              <a:solidFill>
                <a:srgbClr val="161616"/>
              </a:solidFill>
              <a:ea typeface="宋体" charset="-122"/>
            </a:endParaRPr>
          </a:p>
          <a:p>
            <a:r>
              <a:rPr lang="en-US" altLang="zh-CN">
                <a:solidFill>
                  <a:srgbClr val="161616"/>
                </a:solidFill>
                <a:ea typeface="宋体" charset="-122"/>
              </a:rPr>
              <a:t>1000</a:t>
            </a:r>
            <a:r>
              <a:rPr lang="zh-CN" altLang="en-US">
                <a:solidFill>
                  <a:srgbClr val="161616"/>
                </a:solidFill>
                <a:ea typeface="宋体" charset="-122"/>
              </a:rPr>
              <a:t>个瓶子具体</a:t>
            </a:r>
            <a:endParaRPr lang="en-US" altLang="zh-CN">
              <a:solidFill>
                <a:srgbClr val="161616"/>
              </a:solidFill>
              <a:ea typeface="宋体" charset="-122"/>
            </a:endParaRPr>
          </a:p>
          <a:p>
            <a:r>
              <a:rPr lang="zh-CN" altLang="en-US">
                <a:solidFill>
                  <a:srgbClr val="161616"/>
                </a:solidFill>
                <a:ea typeface="宋体" charset="-122"/>
              </a:rPr>
              <a:t>哪个瓶子有毒。</a:t>
            </a:r>
          </a:p>
          <a:p>
            <a:endParaRPr lang="zh-CN" altLang="en-US">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1143000"/>
          </a:xfrm>
        </p:spPr>
        <p:txBody>
          <a:bodyPr/>
          <a:lstStyle/>
          <a:p>
            <a:pPr>
              <a:defRPr/>
            </a:pPr>
            <a:r>
              <a:rPr lang="zh-CN" altLang="en-US" dirty="0" smtClean="0">
                <a:ea typeface="宋体" pitchFamily="2" charset="-122"/>
              </a:rPr>
              <a:t>为什么他能想到，我想不到？</a:t>
            </a:r>
          </a:p>
        </p:txBody>
      </p:sp>
      <p:sp>
        <p:nvSpPr>
          <p:cNvPr id="3" name="内容占位符 2"/>
          <p:cNvSpPr>
            <a:spLocks noGrp="1"/>
          </p:cNvSpPr>
          <p:nvPr>
            <p:ph idx="1"/>
          </p:nvPr>
        </p:nvSpPr>
        <p:spPr>
          <a:xfrm>
            <a:off x="533400" y="1371600"/>
            <a:ext cx="8305800" cy="4114800"/>
          </a:xfrm>
        </p:spPr>
        <p:txBody>
          <a:bodyPr/>
          <a:lstStyle/>
          <a:p>
            <a:pPr>
              <a:defRPr/>
            </a:pPr>
            <a:r>
              <a:rPr lang="zh-CN" altLang="en-US" sz="2400" dirty="0" smtClean="0">
                <a:ea typeface="宋体" pitchFamily="2" charset="-122"/>
              </a:rPr>
              <a:t>依赖于天才的解题方法不是个好的方法。对于天才，灵机一闪的背后是庞大的无意识洪流，这种无意识是以什么为根据运行的，这是一个无法预测和控制的问题。</a:t>
            </a:r>
            <a:endParaRPr lang="en-US" altLang="zh-CN" sz="2400" dirty="0" smtClean="0">
              <a:ea typeface="宋体" pitchFamily="2" charset="-122"/>
            </a:endParaRPr>
          </a:p>
          <a:p>
            <a:pPr>
              <a:defRPr/>
            </a:pPr>
            <a:r>
              <a:rPr lang="zh-CN" altLang="en-US" sz="2400" dirty="0" smtClean="0">
                <a:ea typeface="宋体" pitchFamily="2" charset="-122"/>
              </a:rPr>
              <a:t>不需要天才的解题思路才是王道。</a:t>
            </a:r>
            <a:endParaRPr lang="en-US" altLang="zh-CN" sz="2400" dirty="0" smtClean="0">
              <a:ea typeface="宋体" pitchFamily="2" charset="-122"/>
            </a:endParaRPr>
          </a:p>
          <a:p>
            <a:pPr>
              <a:defRPr/>
            </a:pPr>
            <a:r>
              <a:rPr lang="zh-CN" altLang="en-US" sz="2400" dirty="0" smtClean="0">
                <a:ea typeface="宋体" pitchFamily="2" charset="-122"/>
              </a:rPr>
              <a:t>解题思路：</a:t>
            </a:r>
            <a:endParaRPr lang="en-US" altLang="zh-CN" sz="2400" dirty="0" smtClean="0">
              <a:ea typeface="宋体" pitchFamily="2" charset="-122"/>
            </a:endParaRPr>
          </a:p>
          <a:p>
            <a:pPr>
              <a:buFont typeface="Monotype Sorts" pitchFamily="2" charset="2"/>
              <a:buNone/>
              <a:defRPr/>
            </a:pPr>
            <a:r>
              <a:rPr lang="en-US" altLang="zh-CN" sz="2400" dirty="0" smtClean="0">
                <a:ea typeface="宋体" pitchFamily="2" charset="-122"/>
              </a:rPr>
              <a:t>Step 1</a:t>
            </a:r>
            <a:r>
              <a:rPr lang="zh-CN" altLang="en-US" sz="2400" dirty="0" smtClean="0">
                <a:ea typeface="宋体" pitchFamily="2" charset="-122"/>
              </a:rPr>
              <a:t>：</a:t>
            </a:r>
            <a:r>
              <a:rPr lang="en-US" altLang="zh-CN" sz="2400" dirty="0" smtClean="0">
                <a:ea typeface="宋体" pitchFamily="2" charset="-122"/>
              </a:rPr>
              <a:t>1000</a:t>
            </a:r>
            <a:r>
              <a:rPr lang="zh-CN" altLang="en-US" sz="2400" dirty="0" smtClean="0">
                <a:ea typeface="宋体" pitchFamily="2" charset="-122"/>
              </a:rPr>
              <a:t>的数量很大，把问题做对数分解，不难想到</a:t>
            </a:r>
            <a:r>
              <a:rPr lang="en-US" altLang="zh-CN" sz="2400" dirty="0" smtClean="0">
                <a:ea typeface="宋体" pitchFamily="2" charset="-122"/>
              </a:rPr>
              <a:t>2^10=1024</a:t>
            </a:r>
          </a:p>
          <a:p>
            <a:pPr>
              <a:buFont typeface="Monotype Sorts" pitchFamily="2" charset="2"/>
              <a:buNone/>
              <a:defRPr/>
            </a:pPr>
            <a:r>
              <a:rPr lang="en-US" altLang="zh-CN" sz="2400" dirty="0" smtClean="0">
                <a:ea typeface="宋体" pitchFamily="2" charset="-122"/>
              </a:rPr>
              <a:t>Step 2</a:t>
            </a:r>
            <a:r>
              <a:rPr lang="zh-CN" altLang="en-US" sz="2400" dirty="0" smtClean="0">
                <a:ea typeface="宋体" pitchFamily="2" charset="-122"/>
              </a:rPr>
              <a:t>：既然有</a:t>
            </a:r>
            <a:r>
              <a:rPr lang="en-US" altLang="zh-CN" sz="2400" dirty="0" smtClean="0">
                <a:ea typeface="宋体" pitchFamily="2" charset="-122"/>
              </a:rPr>
              <a:t>2^10=1024</a:t>
            </a:r>
            <a:r>
              <a:rPr lang="zh-CN" altLang="en-US" sz="2400" dirty="0" smtClean="0">
                <a:ea typeface="宋体" pitchFamily="2" charset="-122"/>
              </a:rPr>
              <a:t>，可以把问题简化为</a:t>
            </a:r>
            <a:r>
              <a:rPr lang="en-US" altLang="zh-CN" sz="2400" dirty="0" smtClean="0">
                <a:ea typeface="宋体" pitchFamily="2" charset="-122"/>
              </a:rPr>
              <a:t>2^3=8</a:t>
            </a:r>
            <a:r>
              <a:rPr lang="zh-CN" altLang="en-US" sz="2400" dirty="0" smtClean="0">
                <a:ea typeface="宋体" pitchFamily="2" charset="-122"/>
              </a:rPr>
              <a:t>，</a:t>
            </a:r>
            <a:r>
              <a:rPr lang="en-US" altLang="zh-CN" sz="2400" dirty="0" smtClean="0">
                <a:ea typeface="宋体" pitchFamily="2" charset="-122"/>
              </a:rPr>
              <a:t>8</a:t>
            </a:r>
            <a:r>
              <a:rPr lang="zh-CN" altLang="en-US" sz="2400" dirty="0" smtClean="0">
                <a:ea typeface="宋体" pitchFamily="2" charset="-122"/>
              </a:rPr>
              <a:t>个瓶子需要几只老鼠？</a:t>
            </a:r>
            <a:endParaRPr lang="en-US" altLang="zh-CN" sz="2400" dirty="0" smtClean="0">
              <a:ea typeface="宋体" pitchFamily="2" charset="-122"/>
            </a:endParaRPr>
          </a:p>
          <a:p>
            <a:pPr>
              <a:buFont typeface="Monotype Sorts" pitchFamily="2" charset="2"/>
              <a:buNone/>
              <a:defRPr/>
            </a:pPr>
            <a:r>
              <a:rPr lang="en-US" altLang="zh-CN" sz="2400" dirty="0" smtClean="0">
                <a:ea typeface="宋体" pitchFamily="2" charset="-122"/>
              </a:rPr>
              <a:t>Step 3:   </a:t>
            </a:r>
            <a:r>
              <a:rPr lang="zh-CN" altLang="en-US" sz="2400" dirty="0" smtClean="0">
                <a:ea typeface="宋体" pitchFamily="2" charset="-122"/>
              </a:rPr>
              <a:t>一只老鼠有两个状态：生、死，我想到了译码器，学过</a:t>
            </a:r>
            <a:r>
              <a:rPr lang="en-US" altLang="zh-CN" sz="2400" dirty="0" smtClean="0">
                <a:ea typeface="宋体" pitchFamily="2" charset="-122"/>
              </a:rPr>
              <a:t>3-8</a:t>
            </a:r>
            <a:r>
              <a:rPr lang="zh-CN" altLang="en-US" sz="2400" dirty="0" smtClean="0">
                <a:ea typeface="宋体" pitchFamily="2" charset="-122"/>
              </a:rPr>
              <a:t>译码器吗？学过地址线吗？</a:t>
            </a:r>
          </a:p>
        </p:txBody>
      </p:sp>
      <p:sp>
        <p:nvSpPr>
          <p:cNvPr id="6148" name="灯片编号占位符 3"/>
          <p:cNvSpPr>
            <a:spLocks noGrp="1"/>
          </p:cNvSpPr>
          <p:nvPr>
            <p:ph type="sldNum" sz="quarter" idx="12"/>
          </p:nvPr>
        </p:nvSpPr>
        <p:spPr>
          <a:xfrm>
            <a:off x="7061200" y="6426200"/>
            <a:ext cx="1905000" cy="304800"/>
          </a:xfrm>
          <a:prstGeom prst="rect">
            <a:avLst/>
          </a:prstGeom>
          <a:noFill/>
          <a:ln>
            <a:miter lim="800000"/>
            <a:headEnd/>
            <a:tailEnd/>
          </a:ln>
        </p:spPr>
        <p:txBody>
          <a:bodyPr/>
          <a:lstStyle/>
          <a:p>
            <a:r>
              <a:rPr lang="en-US" altLang="zh-CN" smtClean="0">
                <a:ea typeface="宋体" charset="-122"/>
              </a:rPr>
              <a:t>1-</a:t>
            </a:r>
            <a:fld id="{43582B79-4420-4C15-B9A5-67F958E3C1D0}" type="slidenum">
              <a:rPr lang="en-US" altLang="zh-CN" smtClean="0">
                <a:ea typeface="宋体" charset="-122"/>
              </a:rPr>
              <a:pPr/>
              <a:t>9</a:t>
            </a:fld>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original</Template>
  <TotalTime>20472</TotalTime>
  <Words>5273</Words>
  <Application>Microsoft Office PowerPoint</Application>
  <PresentationFormat>全屏显示(4:3)</PresentationFormat>
  <Paragraphs>622</Paragraphs>
  <Slides>67</Slides>
  <Notes>34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86" baseType="lpstr">
      <vt:lpstr>Arial Unicode MS</vt:lpstr>
      <vt:lpstr>Monotype Sorts</vt:lpstr>
      <vt:lpstr>WP MathA</vt:lpstr>
      <vt:lpstr>黑体</vt:lpstr>
      <vt:lpstr>华文新魏</vt:lpstr>
      <vt:lpstr>隶书</vt:lpstr>
      <vt:lpstr>宋体</vt:lpstr>
      <vt:lpstr>Arial</vt:lpstr>
      <vt:lpstr>Arial Narrow</vt:lpstr>
      <vt:lpstr>Cambria Math</vt:lpstr>
      <vt:lpstr>Comic Sans MS</vt:lpstr>
      <vt:lpstr>Symbol</vt:lpstr>
      <vt:lpstr>Tahoma</vt:lpstr>
      <vt:lpstr>Times New Roman</vt:lpstr>
      <vt:lpstr>Verdana</vt:lpstr>
      <vt:lpstr>Wingdings</vt:lpstr>
      <vt:lpstr>original</vt:lpstr>
      <vt:lpstr>公式</vt:lpstr>
      <vt:lpstr>Equation</vt:lpstr>
      <vt:lpstr>算法设计与分析</vt:lpstr>
      <vt:lpstr>任课老师： 陆玉武</vt:lpstr>
      <vt:lpstr>基本情况</vt:lpstr>
      <vt:lpstr>关于实验课的说明</vt:lpstr>
      <vt:lpstr>教材</vt:lpstr>
      <vt:lpstr>主要内容</vt:lpstr>
      <vt:lpstr>从腾讯的一道面试题说起</vt:lpstr>
      <vt:lpstr>答案</vt:lpstr>
      <vt:lpstr>为什么他能想到，我想不到？</vt:lpstr>
      <vt:lpstr>这个问题与算法的关系</vt:lpstr>
      <vt:lpstr>为什么要学习算法？</vt:lpstr>
      <vt:lpstr>第一章 算法复杂度分析</vt:lpstr>
      <vt:lpstr>1.1 算法基本概念 —什么是算法？</vt:lpstr>
      <vt:lpstr>1.1 算法基本概念 —算法</vt:lpstr>
      <vt:lpstr>1.1 算法基本概念—问题求解过程</vt:lpstr>
      <vt:lpstr>1.1 算法基本概念—算法分析 (1) </vt:lpstr>
      <vt:lpstr>1.1 算法基本概念—算法分析 (2) </vt:lpstr>
      <vt:lpstr>1.1 算法基本概念—算法分析 (3) </vt:lpstr>
      <vt:lpstr>1.2 插入排序 (1)</vt:lpstr>
      <vt:lpstr>1.2 插入排序 (2)</vt:lpstr>
      <vt:lpstr>1.2 分析插入排序算法 (1)</vt:lpstr>
      <vt:lpstr>1.2 分析插入排序算法 (2)</vt:lpstr>
      <vt:lpstr>1.2 分析插入排序算法 (3)</vt:lpstr>
      <vt:lpstr>1.2 分析插入排序算法 (4)</vt:lpstr>
      <vt:lpstr>1.2 分析插入排序算法 (5)</vt:lpstr>
      <vt:lpstr>1.2 分析插入排序算法 (6)</vt:lpstr>
      <vt:lpstr>1.2插入排序算法平均情况分析（7）</vt:lpstr>
      <vt:lpstr>1.3 渐近记号 — O记号 (1)</vt:lpstr>
      <vt:lpstr>1.3 渐近记号 —O记号 (2)</vt:lpstr>
      <vt:lpstr>1.3 渐近记号 —记号 (1)</vt:lpstr>
      <vt:lpstr>1.3 渐近记号 —记号 (2)</vt:lpstr>
      <vt:lpstr>1.3 渐近记号 —记号 (1)</vt:lpstr>
      <vt:lpstr>1.3 渐近记号 —记号 (2)</vt:lpstr>
      <vt:lpstr>1.3 渐近记号 —记号 (3)</vt:lpstr>
      <vt:lpstr>1.3 渐近记号 —记号 (4)</vt:lpstr>
      <vt:lpstr>1.3 渐近记号 — o记号</vt:lpstr>
      <vt:lpstr>1.3 渐近记号 —记号</vt:lpstr>
      <vt:lpstr>1.3 渐近记号 — 极限 (1)</vt:lpstr>
      <vt:lpstr>1.3 渐近记号 — 极限 (2)</vt:lpstr>
      <vt:lpstr>1.3 渐近记号 —性质 (1)</vt:lpstr>
      <vt:lpstr>1.3 渐近记号 — 性质 (2)</vt:lpstr>
      <vt:lpstr>1.3 渐近记号 — 性质 (3)</vt:lpstr>
      <vt:lpstr>1.3 渐近记号 — 性质 (4)</vt:lpstr>
      <vt:lpstr>1.3 渐近记号 — 基本的效率类型 (1)</vt:lpstr>
      <vt:lpstr>1. 3 渐近记号 — 基本的效率类型 (2)</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附录：标准记号和常用函数</vt:lpstr>
      <vt:lpstr>附录：有用的求和公式 (1)</vt:lpstr>
      <vt:lpstr>附录：有用的求和公式 (2)</vt:lpstr>
      <vt:lpstr>例 : 确定是否所有元素相互不同</vt:lpstr>
      <vt:lpstr>例2：考虑元素唯一性问题的效率</vt:lpstr>
      <vt:lpstr>例：考虑元素唯一性问题的效率</vt:lpstr>
      <vt:lpstr>例子</vt:lpstr>
      <vt:lpstr>PowerPoint 演示文稿</vt:lpstr>
      <vt:lpstr>例：带锁的门</vt:lpstr>
      <vt:lpstr>带锁的门</vt:lpstr>
      <vt:lpstr>完美解： </vt:lpstr>
      <vt:lpstr>总开关次数</vt:lpstr>
    </vt:vector>
  </TitlesOfParts>
  <Company>SUNY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luyuwu2008@163.com</cp:lastModifiedBy>
  <cp:revision>778</cp:revision>
  <dcterms:created xsi:type="dcterms:W3CDTF">1998-05-26T01:10:06Z</dcterms:created>
  <dcterms:modified xsi:type="dcterms:W3CDTF">2021-03-07T14:43:33Z</dcterms:modified>
</cp:coreProperties>
</file>